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 id="2147484001" r:id="rId2"/>
    <p:sldMasterId id="2147484018" r:id="rId3"/>
  </p:sldMasterIdLst>
  <p:notesMasterIdLst>
    <p:notesMasterId r:id="rId27"/>
  </p:notesMasterIdLst>
  <p:sldIdLst>
    <p:sldId id="256" r:id="rId4"/>
    <p:sldId id="275" r:id="rId5"/>
    <p:sldId id="282" r:id="rId6"/>
    <p:sldId id="400" r:id="rId7"/>
    <p:sldId id="276" r:id="rId8"/>
    <p:sldId id="257" r:id="rId9"/>
    <p:sldId id="258" r:id="rId10"/>
    <p:sldId id="259" r:id="rId11"/>
    <p:sldId id="261" r:id="rId12"/>
    <p:sldId id="263" r:id="rId13"/>
    <p:sldId id="264" r:id="rId14"/>
    <p:sldId id="295" r:id="rId15"/>
    <p:sldId id="267" r:id="rId16"/>
    <p:sldId id="268" r:id="rId17"/>
    <p:sldId id="401" r:id="rId18"/>
    <p:sldId id="270" r:id="rId19"/>
    <p:sldId id="279" r:id="rId20"/>
    <p:sldId id="271" r:id="rId21"/>
    <p:sldId id="273" r:id="rId22"/>
    <p:sldId id="405" r:id="rId23"/>
    <p:sldId id="406" r:id="rId24"/>
    <p:sldId id="407" r:id="rId25"/>
    <p:sldId id="40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hairy"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1D"/>
    <a:srgbClr val="FF3300"/>
    <a:srgbClr val="FF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83" d="100"/>
          <a:sy n="83" d="100"/>
        </p:scale>
        <p:origin x="14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EDEB6-E552-4FC0-98B6-4F6C29BA0F07}"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EG"/>
        </a:p>
      </dgm:t>
    </dgm:pt>
    <dgm:pt modelId="{7DB8F432-3C0B-4340-B25B-42641CE0DBF8}">
      <dgm:prSet/>
      <dgm:spPr>
        <a:solidFill>
          <a:schemeClr val="bg2">
            <a:lumMod val="25000"/>
          </a:schemeClr>
        </a:solidFill>
      </dgm:spPr>
      <dgm:t>
        <a:bodyPr/>
        <a:lstStyle/>
        <a:p>
          <a:pPr rtl="0"/>
          <a:r>
            <a:rPr lang="en-US" dirty="0"/>
            <a:t>The science that deals with drugs.</a:t>
          </a:r>
          <a:endParaRPr lang="ar-EG" dirty="0"/>
        </a:p>
      </dgm:t>
    </dgm:pt>
    <dgm:pt modelId="{81F92EA7-31D1-4E8C-A592-CB0BC4E9BD8B}" type="parTrans" cxnId="{B0C6B421-E911-408D-AEAE-0CC2A6F087AE}">
      <dgm:prSet/>
      <dgm:spPr/>
      <dgm:t>
        <a:bodyPr/>
        <a:lstStyle/>
        <a:p>
          <a:pPr rtl="1"/>
          <a:endParaRPr lang="ar-EG"/>
        </a:p>
      </dgm:t>
    </dgm:pt>
    <dgm:pt modelId="{5D362FD8-EE9E-42DF-AA2C-B78442A1A008}" type="sibTrans" cxnId="{B0C6B421-E911-408D-AEAE-0CC2A6F087AE}">
      <dgm:prSet/>
      <dgm:spPr/>
      <dgm:t>
        <a:bodyPr/>
        <a:lstStyle/>
        <a:p>
          <a:pPr rtl="1"/>
          <a:endParaRPr lang="ar-EG"/>
        </a:p>
      </dgm:t>
    </dgm:pt>
    <dgm:pt modelId="{D17C66B9-FD63-494F-9CC6-D23D98B85735}" type="pres">
      <dgm:prSet presAssocID="{EF3EDEB6-E552-4FC0-98B6-4F6C29BA0F07}" presName="Name0" presStyleCnt="0">
        <dgm:presLayoutVars>
          <dgm:dir/>
          <dgm:animLvl val="lvl"/>
          <dgm:resizeHandles val="exact"/>
        </dgm:presLayoutVars>
      </dgm:prSet>
      <dgm:spPr/>
      <dgm:t>
        <a:bodyPr/>
        <a:lstStyle/>
        <a:p>
          <a:endParaRPr lang="en-US"/>
        </a:p>
      </dgm:t>
    </dgm:pt>
    <dgm:pt modelId="{A88B5F3B-A173-45C9-8D6C-9E7ECF5E407F}" type="pres">
      <dgm:prSet presAssocID="{7DB8F432-3C0B-4340-B25B-42641CE0DBF8}" presName="linNode" presStyleCnt="0"/>
      <dgm:spPr/>
    </dgm:pt>
    <dgm:pt modelId="{996A826C-77E9-4F7A-BBF0-F0E185A57D2C}" type="pres">
      <dgm:prSet presAssocID="{7DB8F432-3C0B-4340-B25B-42641CE0DBF8}" presName="parentText" presStyleLbl="node1" presStyleIdx="0" presStyleCnt="1" custScaleX="277778" custLinFactNeighborY="-3333">
        <dgm:presLayoutVars>
          <dgm:chMax val="1"/>
          <dgm:bulletEnabled val="1"/>
        </dgm:presLayoutVars>
      </dgm:prSet>
      <dgm:spPr/>
      <dgm:t>
        <a:bodyPr/>
        <a:lstStyle/>
        <a:p>
          <a:endParaRPr lang="en-US"/>
        </a:p>
      </dgm:t>
    </dgm:pt>
  </dgm:ptLst>
  <dgm:cxnLst>
    <dgm:cxn modelId="{C495B030-4575-44DA-A091-332F1662A2A0}" type="presOf" srcId="{EF3EDEB6-E552-4FC0-98B6-4F6C29BA0F07}" destId="{D17C66B9-FD63-494F-9CC6-D23D98B85735}" srcOrd="0" destOrd="0" presId="urn:microsoft.com/office/officeart/2005/8/layout/vList5"/>
    <dgm:cxn modelId="{57341870-AF22-4B63-ACFD-3604E820BBDE}" type="presOf" srcId="{7DB8F432-3C0B-4340-B25B-42641CE0DBF8}" destId="{996A826C-77E9-4F7A-BBF0-F0E185A57D2C}" srcOrd="0" destOrd="0" presId="urn:microsoft.com/office/officeart/2005/8/layout/vList5"/>
    <dgm:cxn modelId="{B0C6B421-E911-408D-AEAE-0CC2A6F087AE}" srcId="{EF3EDEB6-E552-4FC0-98B6-4F6C29BA0F07}" destId="{7DB8F432-3C0B-4340-B25B-42641CE0DBF8}" srcOrd="0" destOrd="0" parTransId="{81F92EA7-31D1-4E8C-A592-CB0BC4E9BD8B}" sibTransId="{5D362FD8-EE9E-42DF-AA2C-B78442A1A008}"/>
    <dgm:cxn modelId="{CC937FE1-3AEF-4FEB-A9AB-47B889A69201}" type="presParOf" srcId="{D17C66B9-FD63-494F-9CC6-D23D98B85735}" destId="{A88B5F3B-A173-45C9-8D6C-9E7ECF5E407F}" srcOrd="0" destOrd="0" presId="urn:microsoft.com/office/officeart/2005/8/layout/vList5"/>
    <dgm:cxn modelId="{F4B68135-0FA1-4E38-90A7-796FA406E285}" type="presParOf" srcId="{A88B5F3B-A173-45C9-8D6C-9E7ECF5E407F}" destId="{996A826C-77E9-4F7A-BBF0-F0E185A57D2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86787-717D-4450-A7A5-8C0FBBFF11C6}" type="doc">
      <dgm:prSet loTypeId="urn:microsoft.com/office/officeart/2005/8/layout/lProcess3" loCatId="process" qsTypeId="urn:microsoft.com/office/officeart/2005/8/quickstyle/simple3" qsCatId="simple" csTypeId="urn:microsoft.com/office/officeart/2005/8/colors/accent4_2" csCatId="accent4" phldr="1"/>
      <dgm:spPr/>
      <dgm:t>
        <a:bodyPr/>
        <a:lstStyle/>
        <a:p>
          <a:pPr rtl="1"/>
          <a:endParaRPr lang="ar-EG"/>
        </a:p>
      </dgm:t>
    </dgm:pt>
    <dgm:pt modelId="{65F5816E-7CA0-4FBA-86DE-F1D1E05E76CD}">
      <dgm:prSet custT="1"/>
      <dgm:spPr/>
      <dgm:t>
        <a:bodyPr/>
        <a:lstStyle/>
        <a:p>
          <a:pPr rtl="0"/>
          <a:r>
            <a:rPr lang="en-US" sz="3600" b="0" dirty="0">
              <a:solidFill>
                <a:srgbClr val="1D1D1D"/>
              </a:solidFill>
              <a:latin typeface="Algerian" panose="04020705040A02060702" pitchFamily="82" charset="0"/>
            </a:rPr>
            <a:t>Passage of </a:t>
          </a:r>
          <a:r>
            <a:rPr lang="en-US" sz="3600" b="0" dirty="0">
              <a:solidFill>
                <a:srgbClr val="FF0000"/>
              </a:solidFill>
              <a:latin typeface="Algerian" panose="04020705040A02060702" pitchFamily="82" charset="0"/>
            </a:rPr>
            <a:t>drug</a:t>
          </a:r>
          <a:r>
            <a:rPr lang="en-US" sz="3600" b="0" dirty="0">
              <a:solidFill>
                <a:srgbClr val="1D1D1D"/>
              </a:solidFill>
              <a:latin typeface="Algerian" panose="04020705040A02060702" pitchFamily="82" charset="0"/>
            </a:rPr>
            <a:t> from site of </a:t>
          </a:r>
          <a:r>
            <a:rPr lang="en-US" sz="3600" b="0" dirty="0">
              <a:solidFill>
                <a:srgbClr val="FF0000"/>
              </a:solidFill>
              <a:latin typeface="Algerian" panose="04020705040A02060702" pitchFamily="82" charset="0"/>
            </a:rPr>
            <a:t>administration</a:t>
          </a:r>
          <a:r>
            <a:rPr lang="en-US" sz="3600" b="0" dirty="0">
              <a:solidFill>
                <a:srgbClr val="1D1D1D"/>
              </a:solidFill>
              <a:latin typeface="Algerian" panose="04020705040A02060702" pitchFamily="82" charset="0"/>
            </a:rPr>
            <a:t> to </a:t>
          </a:r>
          <a:r>
            <a:rPr lang="en-US" sz="3600" b="0" dirty="0">
              <a:solidFill>
                <a:srgbClr val="FF0000"/>
              </a:solidFill>
              <a:latin typeface="Algerian" panose="04020705040A02060702" pitchFamily="82" charset="0"/>
            </a:rPr>
            <a:t>systemic circulation</a:t>
          </a:r>
          <a:r>
            <a:rPr lang="en-US" sz="3600" b="0" dirty="0">
              <a:solidFill>
                <a:srgbClr val="1D1D1D"/>
              </a:solidFill>
              <a:latin typeface="Algerian" panose="04020705040A02060702" pitchFamily="82" charset="0"/>
            </a:rPr>
            <a:t>.</a:t>
          </a:r>
          <a:endParaRPr lang="ar-EG" sz="3600" b="0" dirty="0">
            <a:solidFill>
              <a:srgbClr val="1D1D1D"/>
            </a:solidFill>
            <a:latin typeface="Algerian" panose="04020705040A02060702" pitchFamily="82" charset="0"/>
          </a:endParaRPr>
        </a:p>
      </dgm:t>
    </dgm:pt>
    <dgm:pt modelId="{B4774352-2176-4D58-80D3-7B71376CECDB}" type="parTrans" cxnId="{D8A7A595-F65C-4595-A817-6CCB99819288}">
      <dgm:prSet/>
      <dgm:spPr/>
      <dgm:t>
        <a:bodyPr/>
        <a:lstStyle/>
        <a:p>
          <a:pPr rtl="1"/>
          <a:endParaRPr lang="ar-EG"/>
        </a:p>
      </dgm:t>
    </dgm:pt>
    <dgm:pt modelId="{B874FE76-9BB0-4857-A8FE-E375E2ADC3B7}" type="sibTrans" cxnId="{D8A7A595-F65C-4595-A817-6CCB99819288}">
      <dgm:prSet/>
      <dgm:spPr/>
      <dgm:t>
        <a:bodyPr/>
        <a:lstStyle/>
        <a:p>
          <a:pPr rtl="1"/>
          <a:endParaRPr lang="ar-EG"/>
        </a:p>
      </dgm:t>
    </dgm:pt>
    <dgm:pt modelId="{CB41348B-03F5-40D0-BEF8-8104ED6C8C48}" type="pres">
      <dgm:prSet presAssocID="{B5C86787-717D-4450-A7A5-8C0FBBFF11C6}" presName="Name0" presStyleCnt="0">
        <dgm:presLayoutVars>
          <dgm:chPref val="3"/>
          <dgm:dir/>
          <dgm:animLvl val="lvl"/>
          <dgm:resizeHandles/>
        </dgm:presLayoutVars>
      </dgm:prSet>
      <dgm:spPr/>
      <dgm:t>
        <a:bodyPr/>
        <a:lstStyle/>
        <a:p>
          <a:endParaRPr lang="en-US"/>
        </a:p>
      </dgm:t>
    </dgm:pt>
    <dgm:pt modelId="{E60D9426-D958-4258-B486-7B0E09516911}" type="pres">
      <dgm:prSet presAssocID="{65F5816E-7CA0-4FBA-86DE-F1D1E05E76CD}" presName="horFlow" presStyleCnt="0"/>
      <dgm:spPr/>
    </dgm:pt>
    <dgm:pt modelId="{FD7BF3FF-0386-450C-9915-6CADEA760A5B}" type="pres">
      <dgm:prSet presAssocID="{65F5816E-7CA0-4FBA-86DE-F1D1E05E76CD}" presName="bigChev" presStyleLbl="node1" presStyleIdx="0" presStyleCnt="1"/>
      <dgm:spPr/>
      <dgm:t>
        <a:bodyPr/>
        <a:lstStyle/>
        <a:p>
          <a:endParaRPr lang="en-US"/>
        </a:p>
      </dgm:t>
    </dgm:pt>
  </dgm:ptLst>
  <dgm:cxnLst>
    <dgm:cxn modelId="{DEC00BC5-2012-4D8C-91AE-32A8793062E3}" type="presOf" srcId="{65F5816E-7CA0-4FBA-86DE-F1D1E05E76CD}" destId="{FD7BF3FF-0386-450C-9915-6CADEA760A5B}" srcOrd="0" destOrd="0" presId="urn:microsoft.com/office/officeart/2005/8/layout/lProcess3"/>
    <dgm:cxn modelId="{D8A7A595-F65C-4595-A817-6CCB99819288}" srcId="{B5C86787-717D-4450-A7A5-8C0FBBFF11C6}" destId="{65F5816E-7CA0-4FBA-86DE-F1D1E05E76CD}" srcOrd="0" destOrd="0" parTransId="{B4774352-2176-4D58-80D3-7B71376CECDB}" sibTransId="{B874FE76-9BB0-4857-A8FE-E375E2ADC3B7}"/>
    <dgm:cxn modelId="{737B3F32-519D-436A-B96C-5A672DA984CC}" type="presOf" srcId="{B5C86787-717D-4450-A7A5-8C0FBBFF11C6}" destId="{CB41348B-03F5-40D0-BEF8-8104ED6C8C48}" srcOrd="0" destOrd="0" presId="urn:microsoft.com/office/officeart/2005/8/layout/lProcess3"/>
    <dgm:cxn modelId="{2D83FC88-1052-434E-83E1-9D770260921B}" type="presParOf" srcId="{CB41348B-03F5-40D0-BEF8-8104ED6C8C48}" destId="{E60D9426-D958-4258-B486-7B0E09516911}" srcOrd="0" destOrd="0" presId="urn:microsoft.com/office/officeart/2005/8/layout/lProcess3"/>
    <dgm:cxn modelId="{A1C81F10-15B7-4FD8-B5B0-14451E0A0A87}" type="presParOf" srcId="{E60D9426-D958-4258-B486-7B0E09516911}" destId="{FD7BF3FF-0386-450C-9915-6CADEA760A5B}" srcOrd="0" destOrd="0" presId="urn:microsoft.com/office/officeart/2005/8/layout/l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3F1433-9FC5-49A7-B9C2-21AA3454A8F8}" type="doc">
      <dgm:prSet loTypeId="urn:microsoft.com/office/officeart/2005/8/layout/vList6" loCatId="list" qsTypeId="urn:microsoft.com/office/officeart/2005/8/quickstyle/simple1" qsCatId="simple" csTypeId="urn:microsoft.com/office/officeart/2005/8/colors/accent3_1" csCatId="accent3" phldr="1"/>
      <dgm:spPr/>
      <dgm:t>
        <a:bodyPr/>
        <a:lstStyle/>
        <a:p>
          <a:pPr rtl="1"/>
          <a:endParaRPr lang="ar-SA"/>
        </a:p>
      </dgm:t>
    </dgm:pt>
    <dgm:pt modelId="{730D83E8-8831-4DE5-AB91-C6FF9E50D7FA}">
      <dgm:prSet phldrT="[Text]"/>
      <dgm:spPr>
        <a:blipFill rotWithShape="0">
          <a:blip xmlns:r="http://schemas.openxmlformats.org/officeDocument/2006/relationships" r:embed="rId1"/>
          <a:stretch>
            <a:fillRect/>
          </a:stretch>
        </a:blipFill>
      </dgm:spPr>
      <dgm:t>
        <a:bodyPr/>
        <a:lstStyle/>
        <a:p>
          <a:pPr algn="ctr" rtl="0"/>
          <a:r>
            <a:rPr lang="en-US" b="1" u="none" dirty="0" smtClean="0">
              <a:solidFill>
                <a:srgbClr val="FF0000"/>
              </a:solidFill>
            </a:rPr>
            <a:t>Drug</a:t>
          </a:r>
          <a:r>
            <a:rPr lang="en-US" b="1" u="sng" dirty="0" smtClean="0"/>
            <a:t> </a:t>
          </a:r>
        </a:p>
      </dgm:t>
    </dgm:pt>
    <dgm:pt modelId="{B6DC21DD-4D00-41C8-9F90-8DAF06915449}" type="sibTrans" cxnId="{E5037636-3F9A-443E-A1B2-0C63C3BB4D8D}">
      <dgm:prSet/>
      <dgm:spPr/>
      <dgm:t>
        <a:bodyPr/>
        <a:lstStyle/>
        <a:p>
          <a:pPr rtl="1"/>
          <a:endParaRPr lang="ar-SA"/>
        </a:p>
      </dgm:t>
    </dgm:pt>
    <dgm:pt modelId="{C31C56ED-D425-4FF3-8CD1-E28409146A38}" type="parTrans" cxnId="{E5037636-3F9A-443E-A1B2-0C63C3BB4D8D}">
      <dgm:prSet/>
      <dgm:spPr/>
      <dgm:t>
        <a:bodyPr/>
        <a:lstStyle/>
        <a:p>
          <a:pPr rtl="1"/>
          <a:endParaRPr lang="ar-SA"/>
        </a:p>
      </dgm:t>
    </dgm:pt>
    <dgm:pt modelId="{1AF5291F-46C1-4340-8C8D-3A7C38592E5B}">
      <dgm:prSet phldrT="[Text]">
        <dgm:style>
          <a:lnRef idx="1">
            <a:schemeClr val="accent3"/>
          </a:lnRef>
          <a:fillRef idx="2">
            <a:schemeClr val="accent3"/>
          </a:fillRef>
          <a:effectRef idx="1">
            <a:schemeClr val="accent3"/>
          </a:effectRef>
          <a:fontRef idx="minor">
            <a:schemeClr val="dk1"/>
          </a:fontRef>
        </dgm:style>
      </dgm:prSet>
      <dgm:spPr>
        <a:blipFill rotWithShape="0">
          <a:blip xmlns:r="http://schemas.openxmlformats.org/officeDocument/2006/relationships" r:embed="rId2"/>
          <a:stretch>
            <a:fillRect/>
          </a:stretch>
        </a:blipFill>
      </dgm:spPr>
      <dgm:t>
        <a:bodyPr/>
        <a:lstStyle/>
        <a:p>
          <a:pPr algn="ctr" rtl="0">
            <a:lnSpc>
              <a:spcPct val="90000"/>
            </a:lnSpc>
          </a:pPr>
          <a:r>
            <a:rPr lang="en-US" sz="1900" b="1" u="none" dirty="0" smtClean="0">
              <a:solidFill>
                <a:srgbClr val="FF0000"/>
              </a:solidFill>
              <a:latin typeface="Algerian" panose="04020705040A02060702" pitchFamily="82" charset="0"/>
            </a:rPr>
            <a:t>patient</a:t>
          </a:r>
          <a:r>
            <a:rPr lang="en-US" sz="1900" b="1" u="none" dirty="0" smtClean="0">
              <a:latin typeface="Algerian" panose="04020705040A02060702" pitchFamily="82" charset="0"/>
            </a:rPr>
            <a:t>.</a:t>
          </a:r>
        </a:p>
      </dgm:t>
    </dgm:pt>
    <dgm:pt modelId="{84F4293B-22FD-4ED3-B9C2-F2ABBE5F0231}" type="sibTrans" cxnId="{19027A33-9DDC-4F7C-9325-A4BE4A895482}">
      <dgm:prSet/>
      <dgm:spPr/>
      <dgm:t>
        <a:bodyPr/>
        <a:lstStyle/>
        <a:p>
          <a:pPr rtl="1"/>
          <a:endParaRPr lang="ar-SA"/>
        </a:p>
      </dgm:t>
    </dgm:pt>
    <dgm:pt modelId="{DAB46E4C-CB22-4C19-BBA0-0BAB0F41DDD9}" type="parTrans" cxnId="{19027A33-9DDC-4F7C-9325-A4BE4A895482}">
      <dgm:prSet/>
      <dgm:spPr/>
      <dgm:t>
        <a:bodyPr/>
        <a:lstStyle/>
        <a:p>
          <a:pPr rtl="1"/>
          <a:endParaRPr lang="ar-SA"/>
        </a:p>
      </dgm:t>
    </dgm:pt>
    <dgm:pt modelId="{6FA19A84-E247-4D3E-A2A8-B5A81AA983CB}">
      <dgm:prSet phldrT="[Text]" custT="1">
        <dgm:style>
          <a:lnRef idx="1">
            <a:schemeClr val="accent3"/>
          </a:lnRef>
          <a:fillRef idx="2">
            <a:schemeClr val="accent3"/>
          </a:fillRef>
          <a:effectRef idx="1">
            <a:schemeClr val="accent3"/>
          </a:effectRef>
          <a:fontRef idx="minor">
            <a:schemeClr val="dk1"/>
          </a:fontRef>
        </dgm:style>
      </dgm:prSet>
      <dgm:spPr/>
      <dgm:t>
        <a:bodyPr/>
        <a:lstStyle/>
        <a:p>
          <a:pPr algn="l" rtl="0">
            <a:lnSpc>
              <a:spcPct val="150000"/>
            </a:lnSpc>
          </a:pPr>
          <a:r>
            <a:rPr lang="en-US" sz="1800" b="1" dirty="0" smtClean="0"/>
            <a:t>Route of </a:t>
          </a:r>
          <a:r>
            <a:rPr lang="en-US" sz="1800" b="1" dirty="0" smtClean="0">
              <a:solidFill>
                <a:srgbClr val="FF0000"/>
              </a:solidFill>
            </a:rPr>
            <a:t>A</a:t>
          </a:r>
          <a:r>
            <a:rPr lang="en-US" sz="1800" b="1" dirty="0" smtClean="0"/>
            <a:t>dministration</a:t>
          </a:r>
          <a:endParaRPr lang="ar-SA" sz="1800" b="1" dirty="0"/>
        </a:p>
      </dgm:t>
    </dgm:pt>
    <dgm:pt modelId="{918CD6C2-6FF3-49A9-83D1-3C2F874B52B9}" type="sibTrans" cxnId="{D85FF3A7-18AE-4EF5-BE6E-955EB5BFD168}">
      <dgm:prSet/>
      <dgm:spPr/>
      <dgm:t>
        <a:bodyPr/>
        <a:lstStyle/>
        <a:p>
          <a:pPr rtl="1"/>
          <a:endParaRPr lang="ar-SA"/>
        </a:p>
      </dgm:t>
    </dgm:pt>
    <dgm:pt modelId="{D6D8885E-F73C-40F0-B3FE-FA09A35497FF}" type="parTrans" cxnId="{D85FF3A7-18AE-4EF5-BE6E-955EB5BFD168}">
      <dgm:prSet/>
      <dgm:spPr/>
      <dgm:t>
        <a:bodyPr/>
        <a:lstStyle/>
        <a:p>
          <a:pPr rtl="1"/>
          <a:endParaRPr lang="ar-SA"/>
        </a:p>
      </dgm:t>
    </dgm:pt>
    <dgm:pt modelId="{B4A45138-13F9-4BD3-BC22-ED6869DDFDA6}">
      <dgm:prSet phldrT="[Text]" custT="1">
        <dgm:style>
          <a:lnRef idx="1">
            <a:schemeClr val="accent3"/>
          </a:lnRef>
          <a:fillRef idx="2">
            <a:schemeClr val="accent3"/>
          </a:fillRef>
          <a:effectRef idx="1">
            <a:schemeClr val="accent3"/>
          </a:effectRef>
          <a:fontRef idx="minor">
            <a:schemeClr val="dk1"/>
          </a:fontRef>
        </dgm:style>
      </dgm:prSet>
      <dgm:spPr/>
      <dgm:t>
        <a:bodyPr/>
        <a:lstStyle/>
        <a:p>
          <a:pPr algn="l" rtl="0">
            <a:lnSpc>
              <a:spcPct val="150000"/>
            </a:lnSpc>
          </a:pPr>
          <a:r>
            <a:rPr lang="en-US" sz="1800" b="1" dirty="0" smtClean="0">
              <a:solidFill>
                <a:srgbClr val="FF0000"/>
              </a:solidFill>
            </a:rPr>
            <a:t>A</a:t>
          </a:r>
          <a:r>
            <a:rPr lang="en-US" sz="1800" b="1" dirty="0" smtClean="0"/>
            <a:t>bsorbing surface</a:t>
          </a:r>
          <a:endParaRPr lang="ar-SA" sz="1800" b="1" dirty="0"/>
        </a:p>
      </dgm:t>
    </dgm:pt>
    <dgm:pt modelId="{5F917381-8516-46A0-9C7D-80563CC4BB2F}" type="sibTrans" cxnId="{8AF28E53-CB10-4F62-A0E0-961701908BF3}">
      <dgm:prSet/>
      <dgm:spPr/>
      <dgm:t>
        <a:bodyPr/>
        <a:lstStyle/>
        <a:p>
          <a:pPr rtl="1"/>
          <a:endParaRPr lang="ar-SA"/>
        </a:p>
      </dgm:t>
    </dgm:pt>
    <dgm:pt modelId="{459829BF-3C1A-4818-81B6-E4A500EA9AA3}" type="parTrans" cxnId="{8AF28E53-CB10-4F62-A0E0-961701908BF3}">
      <dgm:prSet/>
      <dgm:spPr/>
      <dgm:t>
        <a:bodyPr/>
        <a:lstStyle/>
        <a:p>
          <a:pPr rtl="1"/>
          <a:endParaRPr lang="ar-SA"/>
        </a:p>
      </dgm:t>
    </dgm:pt>
    <dgm:pt modelId="{5E6EED33-32E3-4063-8425-2B67D1DA3957}">
      <dgm:prSet phldrT="[Text]" custT="1">
        <dgm:style>
          <a:lnRef idx="1">
            <a:schemeClr val="accent3"/>
          </a:lnRef>
          <a:fillRef idx="2">
            <a:schemeClr val="accent3"/>
          </a:fillRef>
          <a:effectRef idx="1">
            <a:schemeClr val="accent3"/>
          </a:effectRef>
          <a:fontRef idx="minor">
            <a:schemeClr val="dk1"/>
          </a:fontRef>
        </dgm:style>
      </dgm:prSet>
      <dgm:spPr/>
      <dgm:t>
        <a:bodyPr/>
        <a:lstStyle/>
        <a:p>
          <a:pPr algn="l" rtl="0">
            <a:lnSpc>
              <a:spcPct val="150000"/>
            </a:lnSpc>
          </a:pPr>
          <a:r>
            <a:rPr lang="en-US" sz="1800" b="1" dirty="0" smtClean="0"/>
            <a:t>Co </a:t>
          </a:r>
          <a:r>
            <a:rPr lang="en-US" sz="1800" b="1" dirty="0" smtClean="0">
              <a:solidFill>
                <a:srgbClr val="FF0000"/>
              </a:solidFill>
            </a:rPr>
            <a:t>A</a:t>
          </a:r>
          <a:r>
            <a:rPr lang="en-US" sz="1800" b="1" dirty="0" smtClean="0"/>
            <a:t>dministration of food or drugs</a:t>
          </a:r>
          <a:endParaRPr lang="ar-SA" sz="1800" b="1" dirty="0"/>
        </a:p>
      </dgm:t>
    </dgm:pt>
    <dgm:pt modelId="{16BF8C35-12F9-4F80-ADA5-533BFD313315}" type="sibTrans" cxnId="{6973BADD-9321-474A-B2AE-0FBA577E0354}">
      <dgm:prSet/>
      <dgm:spPr/>
      <dgm:t>
        <a:bodyPr/>
        <a:lstStyle/>
        <a:p>
          <a:endParaRPr lang="en-US"/>
        </a:p>
      </dgm:t>
    </dgm:pt>
    <dgm:pt modelId="{F475C587-85BF-4295-B9FF-9AFDE7696403}" type="parTrans" cxnId="{6973BADD-9321-474A-B2AE-0FBA577E0354}">
      <dgm:prSet/>
      <dgm:spPr/>
      <dgm:t>
        <a:bodyPr/>
        <a:lstStyle/>
        <a:p>
          <a:endParaRPr lang="en-US"/>
        </a:p>
      </dgm:t>
    </dgm:pt>
    <dgm:pt modelId="{700356C5-18F3-4894-B046-EB8CFF08F25D}">
      <dgm:prSet phldrT="[Text]" custT="1">
        <dgm:style>
          <a:lnRef idx="1">
            <a:schemeClr val="accent3"/>
          </a:lnRef>
          <a:fillRef idx="2">
            <a:schemeClr val="accent3"/>
          </a:fillRef>
          <a:effectRef idx="1">
            <a:schemeClr val="accent3"/>
          </a:effectRef>
          <a:fontRef idx="minor">
            <a:schemeClr val="dk1"/>
          </a:fontRef>
        </dgm:style>
      </dgm:prSet>
      <dgm:spPr/>
      <dgm:t>
        <a:bodyPr/>
        <a:lstStyle/>
        <a:p>
          <a:pPr algn="l" rtl="0">
            <a:lnSpc>
              <a:spcPct val="150000"/>
            </a:lnSpc>
          </a:pPr>
          <a:r>
            <a:rPr lang="en-US" sz="1800" b="1" dirty="0" smtClean="0">
              <a:solidFill>
                <a:srgbClr val="FF0000"/>
              </a:solidFill>
            </a:rPr>
            <a:t>S</a:t>
          </a:r>
          <a:r>
            <a:rPr lang="en-US" sz="1800" b="1" dirty="0" smtClean="0"/>
            <a:t>ystemic circulation</a:t>
          </a:r>
          <a:endParaRPr lang="ar-SA" sz="1800" b="1" dirty="0"/>
        </a:p>
      </dgm:t>
    </dgm:pt>
    <dgm:pt modelId="{D69A0BDB-54D0-4B3E-B8DD-79958005E4F0}" type="sibTrans" cxnId="{D902C9A6-116F-493E-A794-D981AAF618B4}">
      <dgm:prSet/>
      <dgm:spPr/>
      <dgm:t>
        <a:bodyPr/>
        <a:lstStyle/>
        <a:p>
          <a:pPr rtl="1"/>
          <a:endParaRPr lang="ar-SA"/>
        </a:p>
      </dgm:t>
    </dgm:pt>
    <dgm:pt modelId="{51EDA2A9-4495-492D-B587-24310BB04D1E}" type="parTrans" cxnId="{D902C9A6-116F-493E-A794-D981AAF618B4}">
      <dgm:prSet/>
      <dgm:spPr/>
      <dgm:t>
        <a:bodyPr/>
        <a:lstStyle/>
        <a:p>
          <a:pPr rtl="1"/>
          <a:endParaRPr lang="ar-SA"/>
        </a:p>
      </dgm:t>
    </dgm:pt>
    <dgm:pt modelId="{7E954E91-9054-42AA-9339-2BEC8B7D5808}">
      <dgm:prSet phldrT="[Text]" custT="1">
        <dgm:style>
          <a:lnRef idx="1">
            <a:schemeClr val="accent3"/>
          </a:lnRef>
          <a:fillRef idx="2">
            <a:schemeClr val="accent3"/>
          </a:fillRef>
          <a:effectRef idx="1">
            <a:schemeClr val="accent3"/>
          </a:effectRef>
          <a:fontRef idx="minor">
            <a:schemeClr val="dk1"/>
          </a:fontRef>
        </dgm:style>
      </dgm:prSet>
      <dgm:spPr/>
      <dgm:t>
        <a:bodyPr/>
        <a:lstStyle/>
        <a:p>
          <a:pPr algn="l" rtl="0">
            <a:lnSpc>
              <a:spcPct val="150000"/>
            </a:lnSpc>
          </a:pPr>
          <a:r>
            <a:rPr lang="en-US" sz="1800" b="1" dirty="0" smtClean="0">
              <a:solidFill>
                <a:srgbClr val="FF0000"/>
              </a:solidFill>
            </a:rPr>
            <a:t>S</a:t>
          </a:r>
          <a:r>
            <a:rPr lang="en-US" sz="1800" b="1" dirty="0" smtClean="0"/>
            <a:t>pecific factors</a:t>
          </a:r>
          <a:endParaRPr lang="ar-SA" sz="1800" b="1" dirty="0"/>
        </a:p>
      </dgm:t>
    </dgm:pt>
    <dgm:pt modelId="{BEBA9E03-8471-4CE8-9A60-BDC8551961B3}" type="sibTrans" cxnId="{6EED5D40-3717-4C66-97B2-86CB3E9DF9A1}">
      <dgm:prSet/>
      <dgm:spPr/>
      <dgm:t>
        <a:bodyPr/>
        <a:lstStyle/>
        <a:p>
          <a:pPr rtl="1"/>
          <a:endParaRPr lang="ar-SA"/>
        </a:p>
      </dgm:t>
    </dgm:pt>
    <dgm:pt modelId="{52A2C4E0-BDA9-4513-A202-532D95B41554}" type="parTrans" cxnId="{6EED5D40-3717-4C66-97B2-86CB3E9DF9A1}">
      <dgm:prSet/>
      <dgm:spPr/>
      <dgm:t>
        <a:bodyPr/>
        <a:lstStyle/>
        <a:p>
          <a:pPr rtl="1"/>
          <a:endParaRPr lang="ar-SA"/>
        </a:p>
      </dgm:t>
    </dgm:pt>
    <dgm:pt modelId="{777D64B8-08C0-4F5A-BA17-6B75C499B74D}">
      <dgm:prSet custT="1"/>
      <dgm:spPr/>
      <dgm:t>
        <a:bodyPr/>
        <a:lstStyle/>
        <a:p>
          <a:pPr rtl="0">
            <a:lnSpc>
              <a:spcPct val="150000"/>
            </a:lnSpc>
          </a:pPr>
          <a:r>
            <a:rPr lang="en-US" sz="2000" b="1" dirty="0" smtClean="0"/>
            <a:t>1-Water &amp; lipid </a:t>
          </a:r>
          <a:r>
            <a:rPr lang="en-US" sz="2000" b="1" dirty="0" smtClean="0">
              <a:solidFill>
                <a:srgbClr val="FF0000"/>
              </a:solidFill>
            </a:rPr>
            <a:t>s</a:t>
          </a:r>
          <a:r>
            <a:rPr lang="en-US" sz="2000" b="1" dirty="0" smtClean="0"/>
            <a:t>olubility</a:t>
          </a:r>
          <a:endParaRPr lang="en-US" sz="2000" b="1" dirty="0"/>
        </a:p>
      </dgm:t>
    </dgm:pt>
    <dgm:pt modelId="{9AF9C4A3-FDC9-49E9-B520-0DAFB5499AA0}" type="parTrans" cxnId="{B3C37C35-87FC-4052-AA1D-DE27FD7E0B50}">
      <dgm:prSet/>
      <dgm:spPr/>
    </dgm:pt>
    <dgm:pt modelId="{DB923DE2-E255-445E-B19E-1DADB2CD64EC}" type="sibTrans" cxnId="{B3C37C35-87FC-4052-AA1D-DE27FD7E0B50}">
      <dgm:prSet/>
      <dgm:spPr/>
    </dgm:pt>
    <dgm:pt modelId="{636E0127-E2E4-42E5-BB5E-866471D7C336}">
      <dgm:prSet custT="1"/>
      <dgm:spPr/>
      <dgm:t>
        <a:bodyPr/>
        <a:lstStyle/>
        <a:p>
          <a:pPr rtl="0">
            <a:lnSpc>
              <a:spcPct val="150000"/>
            </a:lnSpc>
          </a:pPr>
          <a:r>
            <a:rPr lang="en-US" sz="2000" b="1" dirty="0" smtClean="0"/>
            <a:t>2- Pharmaceutical </a:t>
          </a:r>
          <a:r>
            <a:rPr lang="en-US" sz="2000" b="1" dirty="0" smtClean="0">
              <a:solidFill>
                <a:srgbClr val="FF0000"/>
              </a:solidFill>
            </a:rPr>
            <a:t>p</a:t>
          </a:r>
          <a:r>
            <a:rPr lang="en-US" sz="2000" b="1" dirty="0" smtClean="0"/>
            <a:t>reparation</a:t>
          </a:r>
        </a:p>
      </dgm:t>
    </dgm:pt>
    <dgm:pt modelId="{C40D5A84-828A-4DE2-AAE2-708C8E55331F}" type="parTrans" cxnId="{483B8812-73E3-412A-BF56-24B6E97EF0D2}">
      <dgm:prSet/>
      <dgm:spPr/>
      <dgm:t>
        <a:bodyPr/>
        <a:lstStyle/>
        <a:p>
          <a:endParaRPr lang="en-US"/>
        </a:p>
      </dgm:t>
    </dgm:pt>
    <dgm:pt modelId="{418EDDFD-E182-4751-8234-EF127609103B}" type="sibTrans" cxnId="{483B8812-73E3-412A-BF56-24B6E97EF0D2}">
      <dgm:prSet/>
      <dgm:spPr/>
      <dgm:t>
        <a:bodyPr/>
        <a:lstStyle/>
        <a:p>
          <a:endParaRPr lang="en-US"/>
        </a:p>
      </dgm:t>
    </dgm:pt>
    <dgm:pt modelId="{75B1A50E-0401-4C37-B3A0-18BE38477388}">
      <dgm:prSet custT="1"/>
      <dgm:spPr/>
      <dgm:t>
        <a:bodyPr/>
        <a:lstStyle/>
        <a:p>
          <a:pPr rtl="0">
            <a:lnSpc>
              <a:spcPct val="150000"/>
            </a:lnSpc>
          </a:pPr>
          <a:r>
            <a:rPr lang="en-US" sz="2000" b="1" dirty="0" smtClean="0"/>
            <a:t>3- </a:t>
          </a:r>
          <a:r>
            <a:rPr lang="en-US" sz="2000" b="1" dirty="0" smtClean="0">
              <a:solidFill>
                <a:srgbClr val="FF0000"/>
              </a:solidFill>
            </a:rPr>
            <a:t>I</a:t>
          </a:r>
          <a:r>
            <a:rPr lang="en-US" sz="2000" b="1" dirty="0" smtClean="0"/>
            <a:t>onization of the drugs</a:t>
          </a:r>
          <a:endParaRPr lang="ar-SA" sz="2000" b="1" dirty="0"/>
        </a:p>
      </dgm:t>
    </dgm:pt>
    <dgm:pt modelId="{7F3A0FDC-CC7C-43EF-A83A-E290214BAFB0}" type="parTrans" cxnId="{8767E4AE-4095-4CC0-8C7D-2B06C92DC73F}">
      <dgm:prSet/>
      <dgm:spPr/>
      <dgm:t>
        <a:bodyPr/>
        <a:lstStyle/>
        <a:p>
          <a:endParaRPr lang="en-US"/>
        </a:p>
      </dgm:t>
    </dgm:pt>
    <dgm:pt modelId="{F691F72D-508F-4482-A780-ABC350A2522C}" type="sibTrans" cxnId="{8767E4AE-4095-4CC0-8C7D-2B06C92DC73F}">
      <dgm:prSet/>
      <dgm:spPr/>
      <dgm:t>
        <a:bodyPr/>
        <a:lstStyle/>
        <a:p>
          <a:endParaRPr lang="en-US"/>
        </a:p>
      </dgm:t>
    </dgm:pt>
    <dgm:pt modelId="{B3EDFE9A-3AA9-466E-BB3C-183F789501BC}" type="pres">
      <dgm:prSet presAssocID="{153F1433-9FC5-49A7-B9C2-21AA3454A8F8}" presName="Name0" presStyleCnt="0">
        <dgm:presLayoutVars>
          <dgm:dir/>
          <dgm:animLvl val="lvl"/>
          <dgm:resizeHandles/>
        </dgm:presLayoutVars>
      </dgm:prSet>
      <dgm:spPr/>
      <dgm:t>
        <a:bodyPr/>
        <a:lstStyle/>
        <a:p>
          <a:endParaRPr lang="en-US"/>
        </a:p>
      </dgm:t>
    </dgm:pt>
    <dgm:pt modelId="{D3A29E3D-83C3-47B5-9761-FC579EA978BF}" type="pres">
      <dgm:prSet presAssocID="{1AF5291F-46C1-4340-8C8D-3A7C38592E5B}" presName="linNode" presStyleCnt="0"/>
      <dgm:spPr/>
    </dgm:pt>
    <dgm:pt modelId="{9E8BC113-52A6-4E09-9AE4-8B701303F5F5}" type="pres">
      <dgm:prSet presAssocID="{1AF5291F-46C1-4340-8C8D-3A7C38592E5B}" presName="parentShp" presStyleLbl="node1" presStyleIdx="0" presStyleCnt="2">
        <dgm:presLayoutVars>
          <dgm:bulletEnabled val="1"/>
        </dgm:presLayoutVars>
      </dgm:prSet>
      <dgm:spPr/>
      <dgm:t>
        <a:bodyPr/>
        <a:lstStyle/>
        <a:p>
          <a:endParaRPr lang="en-US"/>
        </a:p>
      </dgm:t>
    </dgm:pt>
    <dgm:pt modelId="{E8550861-D781-47C9-8F67-022F7993F652}" type="pres">
      <dgm:prSet presAssocID="{1AF5291F-46C1-4340-8C8D-3A7C38592E5B}" presName="childShp" presStyleLbl="bgAccFollowNode1" presStyleIdx="0" presStyleCnt="2" custScaleY="110000">
        <dgm:presLayoutVars>
          <dgm:bulletEnabled val="1"/>
        </dgm:presLayoutVars>
      </dgm:prSet>
      <dgm:spPr/>
      <dgm:t>
        <a:bodyPr/>
        <a:lstStyle/>
        <a:p>
          <a:endParaRPr lang="en-US"/>
        </a:p>
      </dgm:t>
    </dgm:pt>
    <dgm:pt modelId="{F9A394B1-5A74-4ADA-A3F0-CB576DF7D3E8}" type="pres">
      <dgm:prSet presAssocID="{84F4293B-22FD-4ED3-B9C2-F2ABBE5F0231}" presName="spacing" presStyleCnt="0"/>
      <dgm:spPr/>
    </dgm:pt>
    <dgm:pt modelId="{D7292B0A-35D1-45C2-A55D-5DDDC0635BF3}" type="pres">
      <dgm:prSet presAssocID="{730D83E8-8831-4DE5-AB91-C6FF9E50D7FA}" presName="linNode" presStyleCnt="0"/>
      <dgm:spPr/>
    </dgm:pt>
    <dgm:pt modelId="{B55DB12F-C88D-4215-99FA-C24A1CCBA20B}" type="pres">
      <dgm:prSet presAssocID="{730D83E8-8831-4DE5-AB91-C6FF9E50D7FA}" presName="parentShp" presStyleLbl="node1" presStyleIdx="1" presStyleCnt="2">
        <dgm:presLayoutVars>
          <dgm:bulletEnabled val="1"/>
        </dgm:presLayoutVars>
      </dgm:prSet>
      <dgm:spPr/>
      <dgm:t>
        <a:bodyPr/>
        <a:lstStyle/>
        <a:p>
          <a:endParaRPr lang="en-US"/>
        </a:p>
      </dgm:t>
    </dgm:pt>
    <dgm:pt modelId="{3B974AEB-1765-40D7-BCE5-4DAB5CC1F0CD}" type="pres">
      <dgm:prSet presAssocID="{730D83E8-8831-4DE5-AB91-C6FF9E50D7FA}" presName="childShp" presStyleLbl="bgAccFollowNode1" presStyleIdx="1" presStyleCnt="2">
        <dgm:presLayoutVars>
          <dgm:bulletEnabled val="1"/>
        </dgm:presLayoutVars>
      </dgm:prSet>
      <dgm:spPr/>
      <dgm:t>
        <a:bodyPr/>
        <a:lstStyle/>
        <a:p>
          <a:endParaRPr lang="en-US"/>
        </a:p>
      </dgm:t>
    </dgm:pt>
  </dgm:ptLst>
  <dgm:cxnLst>
    <dgm:cxn modelId="{19027A33-9DDC-4F7C-9325-A4BE4A895482}" srcId="{153F1433-9FC5-49A7-B9C2-21AA3454A8F8}" destId="{1AF5291F-46C1-4340-8C8D-3A7C38592E5B}" srcOrd="0" destOrd="0" parTransId="{DAB46E4C-CB22-4C19-BBA0-0BAB0F41DDD9}" sibTransId="{84F4293B-22FD-4ED3-B9C2-F2ABBE5F0231}"/>
    <dgm:cxn modelId="{89D1644E-CA52-4EC4-B934-AE785E42B75C}" type="presOf" srcId="{1AF5291F-46C1-4340-8C8D-3A7C38592E5B}" destId="{9E8BC113-52A6-4E09-9AE4-8B701303F5F5}" srcOrd="0" destOrd="0" presId="urn:microsoft.com/office/officeart/2005/8/layout/vList6"/>
    <dgm:cxn modelId="{8AF28E53-CB10-4F62-A0E0-961701908BF3}" srcId="{1AF5291F-46C1-4340-8C8D-3A7C38592E5B}" destId="{B4A45138-13F9-4BD3-BC22-ED6869DDFDA6}" srcOrd="1" destOrd="0" parTransId="{459829BF-3C1A-4818-81B6-E4A500EA9AA3}" sibTransId="{5F917381-8516-46A0-9C7D-80563CC4BB2F}"/>
    <dgm:cxn modelId="{02EE2734-3134-401A-87FF-F6E6CBC345AD}" type="presOf" srcId="{777D64B8-08C0-4F5A-BA17-6B75C499B74D}" destId="{3B974AEB-1765-40D7-BCE5-4DAB5CC1F0CD}" srcOrd="0" destOrd="0" presId="urn:microsoft.com/office/officeart/2005/8/layout/vList6"/>
    <dgm:cxn modelId="{5E50614B-49F6-4A2B-9749-13CCE37B7E9D}" type="presOf" srcId="{153F1433-9FC5-49A7-B9C2-21AA3454A8F8}" destId="{B3EDFE9A-3AA9-466E-BB3C-183F789501BC}" srcOrd="0" destOrd="0" presId="urn:microsoft.com/office/officeart/2005/8/layout/vList6"/>
    <dgm:cxn modelId="{483B8812-73E3-412A-BF56-24B6E97EF0D2}" srcId="{730D83E8-8831-4DE5-AB91-C6FF9E50D7FA}" destId="{636E0127-E2E4-42E5-BB5E-866471D7C336}" srcOrd="1" destOrd="0" parTransId="{C40D5A84-828A-4DE2-AAE2-708C8E55331F}" sibTransId="{418EDDFD-E182-4751-8234-EF127609103B}"/>
    <dgm:cxn modelId="{3C1BBF4C-7E35-47C1-9579-1B672A00C714}" type="presOf" srcId="{B4A45138-13F9-4BD3-BC22-ED6869DDFDA6}" destId="{E8550861-D781-47C9-8F67-022F7993F652}" srcOrd="0" destOrd="1" presId="urn:microsoft.com/office/officeart/2005/8/layout/vList6"/>
    <dgm:cxn modelId="{D85FF3A7-18AE-4EF5-BE6E-955EB5BFD168}" srcId="{1AF5291F-46C1-4340-8C8D-3A7C38592E5B}" destId="{6FA19A84-E247-4D3E-A2A8-B5A81AA983CB}" srcOrd="0" destOrd="0" parTransId="{D6D8885E-F73C-40F0-B3FE-FA09A35497FF}" sibTransId="{918CD6C2-6FF3-49A9-83D1-3C2F874B52B9}"/>
    <dgm:cxn modelId="{32CCA893-7557-4FBB-9084-7B211097A20D}" type="presOf" srcId="{75B1A50E-0401-4C37-B3A0-18BE38477388}" destId="{3B974AEB-1765-40D7-BCE5-4DAB5CC1F0CD}" srcOrd="0" destOrd="2" presId="urn:microsoft.com/office/officeart/2005/8/layout/vList6"/>
    <dgm:cxn modelId="{B3C37C35-87FC-4052-AA1D-DE27FD7E0B50}" srcId="{730D83E8-8831-4DE5-AB91-C6FF9E50D7FA}" destId="{777D64B8-08C0-4F5A-BA17-6B75C499B74D}" srcOrd="0" destOrd="0" parTransId="{9AF9C4A3-FDC9-49E9-B520-0DAFB5499AA0}" sibTransId="{DB923DE2-E255-445E-B19E-1DADB2CD64EC}"/>
    <dgm:cxn modelId="{D902C9A6-116F-493E-A794-D981AAF618B4}" srcId="{1AF5291F-46C1-4340-8C8D-3A7C38592E5B}" destId="{700356C5-18F3-4894-B046-EB8CFF08F25D}" srcOrd="3" destOrd="0" parTransId="{51EDA2A9-4495-492D-B587-24310BB04D1E}" sibTransId="{D69A0BDB-54D0-4B3E-B8DD-79958005E4F0}"/>
    <dgm:cxn modelId="{E5037636-3F9A-443E-A1B2-0C63C3BB4D8D}" srcId="{153F1433-9FC5-49A7-B9C2-21AA3454A8F8}" destId="{730D83E8-8831-4DE5-AB91-C6FF9E50D7FA}" srcOrd="1" destOrd="0" parTransId="{C31C56ED-D425-4FF3-8CD1-E28409146A38}" sibTransId="{B6DC21DD-4D00-41C8-9F90-8DAF06915449}"/>
    <dgm:cxn modelId="{ABB38E60-7EB8-4923-9984-005D8DD63150}" type="presOf" srcId="{636E0127-E2E4-42E5-BB5E-866471D7C336}" destId="{3B974AEB-1765-40D7-BCE5-4DAB5CC1F0CD}" srcOrd="0" destOrd="1" presId="urn:microsoft.com/office/officeart/2005/8/layout/vList6"/>
    <dgm:cxn modelId="{657411E4-CA54-4732-B8DB-061AC698284C}" type="presOf" srcId="{7E954E91-9054-42AA-9339-2BEC8B7D5808}" destId="{E8550861-D781-47C9-8F67-022F7993F652}" srcOrd="0" destOrd="4" presId="urn:microsoft.com/office/officeart/2005/8/layout/vList6"/>
    <dgm:cxn modelId="{358FC102-DE4E-46CD-8013-58FE7D2437FC}" type="presOf" srcId="{730D83E8-8831-4DE5-AB91-C6FF9E50D7FA}" destId="{B55DB12F-C88D-4215-99FA-C24A1CCBA20B}" srcOrd="0" destOrd="0" presId="urn:microsoft.com/office/officeart/2005/8/layout/vList6"/>
    <dgm:cxn modelId="{6973BADD-9321-474A-B2AE-0FBA577E0354}" srcId="{1AF5291F-46C1-4340-8C8D-3A7C38592E5B}" destId="{5E6EED33-32E3-4063-8425-2B67D1DA3957}" srcOrd="2" destOrd="0" parTransId="{F475C587-85BF-4295-B9FF-9AFDE7696403}" sibTransId="{16BF8C35-12F9-4F80-ADA5-533BFD313315}"/>
    <dgm:cxn modelId="{9DB7BA6B-5945-4D94-9216-836BD65F2020}" type="presOf" srcId="{6FA19A84-E247-4D3E-A2A8-B5A81AA983CB}" destId="{E8550861-D781-47C9-8F67-022F7993F652}" srcOrd="0" destOrd="0" presId="urn:microsoft.com/office/officeart/2005/8/layout/vList6"/>
    <dgm:cxn modelId="{6EED5D40-3717-4C66-97B2-86CB3E9DF9A1}" srcId="{1AF5291F-46C1-4340-8C8D-3A7C38592E5B}" destId="{7E954E91-9054-42AA-9339-2BEC8B7D5808}" srcOrd="4" destOrd="0" parTransId="{52A2C4E0-BDA9-4513-A202-532D95B41554}" sibTransId="{BEBA9E03-8471-4CE8-9A60-BDC8551961B3}"/>
    <dgm:cxn modelId="{984CF89D-4D3A-4C2B-89F7-3930DBCDF45A}" type="presOf" srcId="{5E6EED33-32E3-4063-8425-2B67D1DA3957}" destId="{E8550861-D781-47C9-8F67-022F7993F652}" srcOrd="0" destOrd="2" presId="urn:microsoft.com/office/officeart/2005/8/layout/vList6"/>
    <dgm:cxn modelId="{8767E4AE-4095-4CC0-8C7D-2B06C92DC73F}" srcId="{730D83E8-8831-4DE5-AB91-C6FF9E50D7FA}" destId="{75B1A50E-0401-4C37-B3A0-18BE38477388}" srcOrd="2" destOrd="0" parTransId="{7F3A0FDC-CC7C-43EF-A83A-E290214BAFB0}" sibTransId="{F691F72D-508F-4482-A780-ABC350A2522C}"/>
    <dgm:cxn modelId="{618C6776-EF1E-4C15-AD18-316B855C23CC}" type="presOf" srcId="{700356C5-18F3-4894-B046-EB8CFF08F25D}" destId="{E8550861-D781-47C9-8F67-022F7993F652}" srcOrd="0" destOrd="3" presId="urn:microsoft.com/office/officeart/2005/8/layout/vList6"/>
    <dgm:cxn modelId="{479DE17E-C826-4E82-AC21-72252DC52723}" type="presParOf" srcId="{B3EDFE9A-3AA9-466E-BB3C-183F789501BC}" destId="{D3A29E3D-83C3-47B5-9761-FC579EA978BF}" srcOrd="0" destOrd="0" presId="urn:microsoft.com/office/officeart/2005/8/layout/vList6"/>
    <dgm:cxn modelId="{3F5B03A3-11FD-43A3-8E70-8FAF4EE528B0}" type="presParOf" srcId="{D3A29E3D-83C3-47B5-9761-FC579EA978BF}" destId="{9E8BC113-52A6-4E09-9AE4-8B701303F5F5}" srcOrd="0" destOrd="0" presId="urn:microsoft.com/office/officeart/2005/8/layout/vList6"/>
    <dgm:cxn modelId="{1F9DF286-C6D1-495D-9E7A-038E77EC72B6}" type="presParOf" srcId="{D3A29E3D-83C3-47B5-9761-FC579EA978BF}" destId="{E8550861-D781-47C9-8F67-022F7993F652}" srcOrd="1" destOrd="0" presId="urn:microsoft.com/office/officeart/2005/8/layout/vList6"/>
    <dgm:cxn modelId="{E36656BB-FA7E-4FA2-9042-1E8B23F7BB1D}" type="presParOf" srcId="{B3EDFE9A-3AA9-466E-BB3C-183F789501BC}" destId="{F9A394B1-5A74-4ADA-A3F0-CB576DF7D3E8}" srcOrd="1" destOrd="0" presId="urn:microsoft.com/office/officeart/2005/8/layout/vList6"/>
    <dgm:cxn modelId="{840F11C7-E0A6-4669-9E69-66FA50250163}" type="presParOf" srcId="{B3EDFE9A-3AA9-466E-BB3C-183F789501BC}" destId="{D7292B0A-35D1-45C2-A55D-5DDDC0635BF3}" srcOrd="2" destOrd="0" presId="urn:microsoft.com/office/officeart/2005/8/layout/vList6"/>
    <dgm:cxn modelId="{39646C43-0F41-4307-ABEE-21DB9729526F}" type="presParOf" srcId="{D7292B0A-35D1-45C2-A55D-5DDDC0635BF3}" destId="{B55DB12F-C88D-4215-99FA-C24A1CCBA20B}" srcOrd="0" destOrd="0" presId="urn:microsoft.com/office/officeart/2005/8/layout/vList6"/>
    <dgm:cxn modelId="{1538109B-2511-4A59-B266-92BD65353DE7}" type="presParOf" srcId="{D7292B0A-35D1-45C2-A55D-5DDDC0635BF3}" destId="{3B974AEB-1765-40D7-BCE5-4DAB5CC1F0C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E0019D-D22C-4242-9CE3-C1CAE7CF6B82}" type="doc">
      <dgm:prSet loTypeId="urn:microsoft.com/office/officeart/2005/8/layout/vList2" loCatId="list" qsTypeId="urn:microsoft.com/office/officeart/2005/8/quickstyle/simple2" qsCatId="simple" csTypeId="urn:microsoft.com/office/officeart/2005/8/colors/accent1_1" csCatId="accent1" phldr="1"/>
      <dgm:spPr/>
      <dgm:t>
        <a:bodyPr/>
        <a:lstStyle/>
        <a:p>
          <a:pPr rtl="1"/>
          <a:endParaRPr lang="ar-EG"/>
        </a:p>
      </dgm:t>
    </dgm:pt>
    <dgm:pt modelId="{F554A734-3955-4239-B70F-5562B8F6B813}">
      <dgm:prSet/>
      <dgm:spPr/>
      <dgm:t>
        <a:bodyPr/>
        <a:lstStyle/>
        <a:p>
          <a:pPr rtl="0"/>
          <a:r>
            <a:rPr lang="en-US" b="1" dirty="0" smtClean="0"/>
            <a:t>At low pH </a:t>
          </a:r>
          <a:r>
            <a:rPr lang="en-US" dirty="0" smtClean="0"/>
            <a:t>weak acids become unionized while the weak bases become ionized.</a:t>
          </a:r>
          <a:endParaRPr lang="ar-EG" dirty="0"/>
        </a:p>
      </dgm:t>
    </dgm:pt>
    <dgm:pt modelId="{AE3B5004-10FD-40D2-A924-B30FA175D651}" type="parTrans" cxnId="{574CB794-5482-474E-A3B0-366BC2FE216B}">
      <dgm:prSet/>
      <dgm:spPr/>
      <dgm:t>
        <a:bodyPr/>
        <a:lstStyle/>
        <a:p>
          <a:pPr rtl="1"/>
          <a:endParaRPr lang="ar-EG"/>
        </a:p>
      </dgm:t>
    </dgm:pt>
    <dgm:pt modelId="{80F22F73-66D0-4848-BCA7-B7859DF20A55}" type="sibTrans" cxnId="{574CB794-5482-474E-A3B0-366BC2FE216B}">
      <dgm:prSet/>
      <dgm:spPr/>
      <dgm:t>
        <a:bodyPr/>
        <a:lstStyle/>
        <a:p>
          <a:pPr rtl="1"/>
          <a:endParaRPr lang="ar-EG"/>
        </a:p>
      </dgm:t>
    </dgm:pt>
    <dgm:pt modelId="{D8B40791-E6E0-42B7-A81D-BE46B3E72298}">
      <dgm:prSet/>
      <dgm:spPr/>
      <dgm:t>
        <a:bodyPr/>
        <a:lstStyle/>
        <a:p>
          <a:pPr rtl="0"/>
          <a:r>
            <a:rPr lang="en-US" smtClean="0"/>
            <a:t> </a:t>
          </a:r>
          <a:r>
            <a:rPr lang="en-US" b="1" smtClean="0"/>
            <a:t>At high pH </a:t>
          </a:r>
          <a:r>
            <a:rPr lang="en-US" smtClean="0"/>
            <a:t>weak base drugs become unionized while weak acids become ionized.</a:t>
          </a:r>
          <a:endParaRPr lang="ar-EG" dirty="0"/>
        </a:p>
      </dgm:t>
    </dgm:pt>
    <dgm:pt modelId="{133C7118-481E-49B4-93B9-7811E7373336}" type="parTrans" cxnId="{58848C66-A421-468F-BF86-E4C41E03A5E1}">
      <dgm:prSet/>
      <dgm:spPr/>
      <dgm:t>
        <a:bodyPr/>
        <a:lstStyle/>
        <a:p>
          <a:pPr rtl="1"/>
          <a:endParaRPr lang="ar-EG"/>
        </a:p>
      </dgm:t>
    </dgm:pt>
    <dgm:pt modelId="{CEA571B1-2B90-437C-920A-B1C986876B03}" type="sibTrans" cxnId="{58848C66-A421-468F-BF86-E4C41E03A5E1}">
      <dgm:prSet/>
      <dgm:spPr/>
      <dgm:t>
        <a:bodyPr/>
        <a:lstStyle/>
        <a:p>
          <a:pPr rtl="1"/>
          <a:endParaRPr lang="ar-EG"/>
        </a:p>
      </dgm:t>
    </dgm:pt>
    <dgm:pt modelId="{6B8B3E5D-0E63-4CE5-B816-A7F5F8B1B57E}">
      <dgm:prSet/>
      <dgm:spPr/>
      <dgm:t>
        <a:bodyPr/>
        <a:lstStyle/>
        <a:p>
          <a:pPr rtl="0"/>
          <a:r>
            <a:rPr lang="en-US" smtClean="0"/>
            <a:t>- Accordingly, weak acid are more absorbed in acidic media while weak bases are more absorbed in alkaline media.</a:t>
          </a:r>
          <a:endParaRPr lang="ar-EG" dirty="0"/>
        </a:p>
      </dgm:t>
    </dgm:pt>
    <dgm:pt modelId="{4150BAF2-466D-41FD-B987-A6C2D6499C8E}" type="parTrans" cxnId="{28E85A0A-EDCC-421D-8E45-8A24B9F72CB7}">
      <dgm:prSet/>
      <dgm:spPr/>
      <dgm:t>
        <a:bodyPr/>
        <a:lstStyle/>
        <a:p>
          <a:pPr rtl="1"/>
          <a:endParaRPr lang="ar-EG"/>
        </a:p>
      </dgm:t>
    </dgm:pt>
    <dgm:pt modelId="{D10A8811-B50E-430A-B4AC-6AA738C8263A}" type="sibTrans" cxnId="{28E85A0A-EDCC-421D-8E45-8A24B9F72CB7}">
      <dgm:prSet/>
      <dgm:spPr/>
      <dgm:t>
        <a:bodyPr/>
        <a:lstStyle/>
        <a:p>
          <a:pPr rtl="1"/>
          <a:endParaRPr lang="ar-EG"/>
        </a:p>
      </dgm:t>
    </dgm:pt>
    <dgm:pt modelId="{26851274-5861-41C9-9584-0827A69DA58A}" type="pres">
      <dgm:prSet presAssocID="{99E0019D-D22C-4242-9CE3-C1CAE7CF6B82}" presName="linear" presStyleCnt="0">
        <dgm:presLayoutVars>
          <dgm:animLvl val="lvl"/>
          <dgm:resizeHandles val="exact"/>
        </dgm:presLayoutVars>
      </dgm:prSet>
      <dgm:spPr/>
      <dgm:t>
        <a:bodyPr/>
        <a:lstStyle/>
        <a:p>
          <a:endParaRPr lang="en-US"/>
        </a:p>
      </dgm:t>
    </dgm:pt>
    <dgm:pt modelId="{A49E19D6-071F-43EA-9607-A5F38C8EA77D}" type="pres">
      <dgm:prSet presAssocID="{F554A734-3955-4239-B70F-5562B8F6B813}" presName="parentText" presStyleLbl="node1" presStyleIdx="0" presStyleCnt="3" custLinFactNeighborX="-926" custLinFactNeighborY="85651">
        <dgm:presLayoutVars>
          <dgm:chMax val="0"/>
          <dgm:bulletEnabled val="1"/>
        </dgm:presLayoutVars>
      </dgm:prSet>
      <dgm:spPr/>
      <dgm:t>
        <a:bodyPr/>
        <a:lstStyle/>
        <a:p>
          <a:endParaRPr lang="en-US"/>
        </a:p>
      </dgm:t>
    </dgm:pt>
    <dgm:pt modelId="{0E55D3BC-D4EE-4F58-9529-0B0124D02AD2}" type="pres">
      <dgm:prSet presAssocID="{80F22F73-66D0-4848-BCA7-B7859DF20A55}" presName="spacer" presStyleCnt="0"/>
      <dgm:spPr/>
      <dgm:t>
        <a:bodyPr/>
        <a:lstStyle/>
        <a:p>
          <a:endParaRPr lang="en-US"/>
        </a:p>
      </dgm:t>
    </dgm:pt>
    <dgm:pt modelId="{69564FC7-4A57-4795-B0BB-6E20409B02A7}" type="pres">
      <dgm:prSet presAssocID="{D8B40791-E6E0-42B7-A81D-BE46B3E72298}" presName="parentText" presStyleLbl="node1" presStyleIdx="1" presStyleCnt="3">
        <dgm:presLayoutVars>
          <dgm:chMax val="0"/>
          <dgm:bulletEnabled val="1"/>
        </dgm:presLayoutVars>
      </dgm:prSet>
      <dgm:spPr/>
      <dgm:t>
        <a:bodyPr/>
        <a:lstStyle/>
        <a:p>
          <a:endParaRPr lang="en-US"/>
        </a:p>
      </dgm:t>
    </dgm:pt>
    <dgm:pt modelId="{DBC354B5-0781-44AE-9671-920693D850E7}" type="pres">
      <dgm:prSet presAssocID="{CEA571B1-2B90-437C-920A-B1C986876B03}" presName="spacer" presStyleCnt="0"/>
      <dgm:spPr/>
      <dgm:t>
        <a:bodyPr/>
        <a:lstStyle/>
        <a:p>
          <a:endParaRPr lang="en-US"/>
        </a:p>
      </dgm:t>
    </dgm:pt>
    <dgm:pt modelId="{A58FA4D2-D6FE-4E77-902C-8F0A6B5F8E03}" type="pres">
      <dgm:prSet presAssocID="{6B8B3E5D-0E63-4CE5-B816-A7F5F8B1B57E}" presName="parentText" presStyleLbl="node1" presStyleIdx="2" presStyleCnt="3">
        <dgm:presLayoutVars>
          <dgm:chMax val="0"/>
          <dgm:bulletEnabled val="1"/>
        </dgm:presLayoutVars>
      </dgm:prSet>
      <dgm:spPr/>
      <dgm:t>
        <a:bodyPr/>
        <a:lstStyle/>
        <a:p>
          <a:endParaRPr lang="en-US"/>
        </a:p>
      </dgm:t>
    </dgm:pt>
  </dgm:ptLst>
  <dgm:cxnLst>
    <dgm:cxn modelId="{D76CABB5-CCD1-4845-A763-0F37CEAC48C6}" type="presOf" srcId="{F554A734-3955-4239-B70F-5562B8F6B813}" destId="{A49E19D6-071F-43EA-9607-A5F38C8EA77D}" srcOrd="0" destOrd="0" presId="urn:microsoft.com/office/officeart/2005/8/layout/vList2"/>
    <dgm:cxn modelId="{B99BA621-CE1D-48F4-8296-A6045A686BC7}" type="presOf" srcId="{D8B40791-E6E0-42B7-A81D-BE46B3E72298}" destId="{69564FC7-4A57-4795-B0BB-6E20409B02A7}" srcOrd="0" destOrd="0" presId="urn:microsoft.com/office/officeart/2005/8/layout/vList2"/>
    <dgm:cxn modelId="{6D6AF9FD-FE0A-4066-B68E-DC18307ED36C}" type="presOf" srcId="{99E0019D-D22C-4242-9CE3-C1CAE7CF6B82}" destId="{26851274-5861-41C9-9584-0827A69DA58A}" srcOrd="0" destOrd="0" presId="urn:microsoft.com/office/officeart/2005/8/layout/vList2"/>
    <dgm:cxn modelId="{10C4AC99-DC5D-43C9-B06F-60803AC4B7AD}" type="presOf" srcId="{6B8B3E5D-0E63-4CE5-B816-A7F5F8B1B57E}" destId="{A58FA4D2-D6FE-4E77-902C-8F0A6B5F8E03}" srcOrd="0" destOrd="0" presId="urn:microsoft.com/office/officeart/2005/8/layout/vList2"/>
    <dgm:cxn modelId="{58848C66-A421-468F-BF86-E4C41E03A5E1}" srcId="{99E0019D-D22C-4242-9CE3-C1CAE7CF6B82}" destId="{D8B40791-E6E0-42B7-A81D-BE46B3E72298}" srcOrd="1" destOrd="0" parTransId="{133C7118-481E-49B4-93B9-7811E7373336}" sibTransId="{CEA571B1-2B90-437C-920A-B1C986876B03}"/>
    <dgm:cxn modelId="{574CB794-5482-474E-A3B0-366BC2FE216B}" srcId="{99E0019D-D22C-4242-9CE3-C1CAE7CF6B82}" destId="{F554A734-3955-4239-B70F-5562B8F6B813}" srcOrd="0" destOrd="0" parTransId="{AE3B5004-10FD-40D2-A924-B30FA175D651}" sibTransId="{80F22F73-66D0-4848-BCA7-B7859DF20A55}"/>
    <dgm:cxn modelId="{28E85A0A-EDCC-421D-8E45-8A24B9F72CB7}" srcId="{99E0019D-D22C-4242-9CE3-C1CAE7CF6B82}" destId="{6B8B3E5D-0E63-4CE5-B816-A7F5F8B1B57E}" srcOrd="2" destOrd="0" parTransId="{4150BAF2-466D-41FD-B987-A6C2D6499C8E}" sibTransId="{D10A8811-B50E-430A-B4AC-6AA738C8263A}"/>
    <dgm:cxn modelId="{BED0A44F-6DB4-4942-B995-757E48292C4F}" type="presParOf" srcId="{26851274-5861-41C9-9584-0827A69DA58A}" destId="{A49E19D6-071F-43EA-9607-A5F38C8EA77D}" srcOrd="0" destOrd="0" presId="urn:microsoft.com/office/officeart/2005/8/layout/vList2"/>
    <dgm:cxn modelId="{2D59E5F7-4667-4534-95A7-D5A4CC685AD9}" type="presParOf" srcId="{26851274-5861-41C9-9584-0827A69DA58A}" destId="{0E55D3BC-D4EE-4F58-9529-0B0124D02AD2}" srcOrd="1" destOrd="0" presId="urn:microsoft.com/office/officeart/2005/8/layout/vList2"/>
    <dgm:cxn modelId="{10B4E031-9B6E-42BB-A1D7-224B6FFD24DF}" type="presParOf" srcId="{26851274-5861-41C9-9584-0827A69DA58A}" destId="{69564FC7-4A57-4795-B0BB-6E20409B02A7}" srcOrd="2" destOrd="0" presId="urn:microsoft.com/office/officeart/2005/8/layout/vList2"/>
    <dgm:cxn modelId="{102AC1FC-996C-4E92-970A-ADB14528F6C6}" type="presParOf" srcId="{26851274-5861-41C9-9584-0827A69DA58A}" destId="{DBC354B5-0781-44AE-9671-920693D850E7}" srcOrd="3" destOrd="0" presId="urn:microsoft.com/office/officeart/2005/8/layout/vList2"/>
    <dgm:cxn modelId="{EB361F41-8F77-4E92-85C0-EF5B15CB38CB}" type="presParOf" srcId="{26851274-5861-41C9-9584-0827A69DA58A}" destId="{A58FA4D2-D6FE-4E77-902C-8F0A6B5F8E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6D5111-7F74-4B48-98E5-73D362FA9C59}" type="doc">
      <dgm:prSet loTypeId="urn:microsoft.com/office/officeart/2005/8/layout/equation2" loCatId="relationship" qsTypeId="urn:microsoft.com/office/officeart/2005/8/quickstyle/3d3" qsCatId="3D" csTypeId="urn:microsoft.com/office/officeart/2005/8/colors/accent6_2" csCatId="accent6" phldr="1"/>
      <dgm:spPr/>
      <dgm:t>
        <a:bodyPr/>
        <a:lstStyle/>
        <a:p>
          <a:pPr rtl="1"/>
          <a:endParaRPr lang="ar-EG"/>
        </a:p>
      </dgm:t>
    </dgm:pt>
    <dgm:pt modelId="{ED21EFFF-AC16-4108-A6EE-2A931CC6DE72}">
      <dgm:prSet custT="1"/>
      <dgm:spPr/>
      <dgm:t>
        <a:bodyPr/>
        <a:lstStyle/>
        <a:p>
          <a:pPr rtl="0"/>
          <a:r>
            <a:rPr lang="en-US" sz="2400" b="1" dirty="0" smtClean="0">
              <a:latin typeface="Times New Roman" panose="02020603050405020304" pitchFamily="18" charset="0"/>
              <a:cs typeface="Times New Roman" panose="02020603050405020304" pitchFamily="18" charset="0"/>
            </a:rPr>
            <a:t>1- GIT: Aspirin (acidic drug) has low </a:t>
          </a:r>
          <a:r>
            <a:rPr lang="en-US" sz="2400" b="1" dirty="0" err="1" smtClean="0">
              <a:latin typeface="Times New Roman" panose="02020603050405020304" pitchFamily="18" charset="0"/>
              <a:cs typeface="Times New Roman" panose="02020603050405020304" pitchFamily="18" charset="0"/>
            </a:rPr>
            <a:t>pKa</a:t>
          </a:r>
          <a:r>
            <a:rPr lang="en-US" sz="2400" b="1" dirty="0" smtClean="0">
              <a:latin typeface="Times New Roman" panose="02020603050405020304" pitchFamily="18" charset="0"/>
              <a:cs typeface="Times New Roman" panose="02020603050405020304" pitchFamily="18" charset="0"/>
            </a:rPr>
            <a:t>.</a:t>
          </a:r>
          <a:endParaRPr lang="ar-EG" sz="2400" dirty="0">
            <a:latin typeface="Times New Roman" panose="02020603050405020304" pitchFamily="18" charset="0"/>
            <a:cs typeface="Times New Roman" panose="02020603050405020304" pitchFamily="18" charset="0"/>
          </a:endParaRPr>
        </a:p>
      </dgm:t>
    </dgm:pt>
    <dgm:pt modelId="{D5D2C440-ECFF-4AF1-BF20-42E32F9D8D06}" type="parTrans" cxnId="{4883B6D2-5CE2-4559-BF05-443443D24F42}">
      <dgm:prSet/>
      <dgm:spPr/>
      <dgm:t>
        <a:bodyPr/>
        <a:lstStyle/>
        <a:p>
          <a:pPr rtl="1"/>
          <a:endParaRPr lang="ar-EG"/>
        </a:p>
      </dgm:t>
    </dgm:pt>
    <dgm:pt modelId="{8226E666-CB8C-40D8-9DEB-298A16F0E9EA}" type="sibTrans" cxnId="{4883B6D2-5CE2-4559-BF05-443443D24F42}">
      <dgm:prSet/>
      <dgm:spPr/>
      <dgm:t>
        <a:bodyPr/>
        <a:lstStyle/>
        <a:p>
          <a:pPr rtl="1"/>
          <a:endParaRPr lang="ar-EG"/>
        </a:p>
      </dgm:t>
    </dgm:pt>
    <dgm:pt modelId="{2EAA35CC-98D5-4DC4-AD03-A285AF59F1F7}">
      <dgm:prSet custT="1"/>
      <dgm:spPr/>
      <dgm:t>
        <a:bodyPr/>
        <a:lstStyle/>
        <a:p>
          <a:pPr rtl="0"/>
          <a:r>
            <a:rPr lang="en-US" sz="2000" dirty="0">
              <a:solidFill>
                <a:schemeClr val="tx1"/>
              </a:solidFill>
              <a:latin typeface="Times New Roman" panose="02020603050405020304" pitchFamily="18" charset="0"/>
              <a:cs typeface="Times New Roman" panose="02020603050405020304" pitchFamily="18" charset="0"/>
            </a:rPr>
            <a:t>Drug molecules become unionized in the empty stomach (low pH) and can enter gastric mucosal cells. In gastric mucosal cells (high pH) aspirin becomes ionized and trapped in gastric mucosal cell  “peptic ulceration”</a:t>
          </a:r>
          <a:endParaRPr lang="ar-EG" sz="2000" dirty="0">
            <a:solidFill>
              <a:schemeClr val="tx1"/>
            </a:solidFill>
            <a:latin typeface="Times New Roman" panose="02020603050405020304" pitchFamily="18" charset="0"/>
            <a:cs typeface="Times New Roman" panose="02020603050405020304" pitchFamily="18" charset="0"/>
          </a:endParaRPr>
        </a:p>
      </dgm:t>
    </dgm:pt>
    <dgm:pt modelId="{9F9F7B8D-0B7A-437B-9C77-D896AD7AA3BE}" type="parTrans" cxnId="{A713B1E6-C7D3-46CB-9EA1-9FEED88A2A3E}">
      <dgm:prSet/>
      <dgm:spPr/>
      <dgm:t>
        <a:bodyPr/>
        <a:lstStyle/>
        <a:p>
          <a:pPr rtl="1"/>
          <a:endParaRPr lang="ar-EG"/>
        </a:p>
      </dgm:t>
    </dgm:pt>
    <dgm:pt modelId="{37D8AA94-2D5E-4899-95B6-9119FC226922}" type="sibTrans" cxnId="{A713B1E6-C7D3-46CB-9EA1-9FEED88A2A3E}">
      <dgm:prSet/>
      <dgm:spPr/>
      <dgm:t>
        <a:bodyPr/>
        <a:lstStyle/>
        <a:p>
          <a:pPr rtl="1"/>
          <a:endParaRPr lang="ar-EG"/>
        </a:p>
      </dgm:t>
    </dgm:pt>
    <dgm:pt modelId="{A71190B6-D205-46FD-B8FC-475B5013767F}" type="pres">
      <dgm:prSet presAssocID="{AE6D5111-7F74-4B48-98E5-73D362FA9C59}" presName="Name0" presStyleCnt="0">
        <dgm:presLayoutVars>
          <dgm:dir/>
          <dgm:resizeHandles val="exact"/>
        </dgm:presLayoutVars>
      </dgm:prSet>
      <dgm:spPr/>
      <dgm:t>
        <a:bodyPr/>
        <a:lstStyle/>
        <a:p>
          <a:endParaRPr lang="en-US"/>
        </a:p>
      </dgm:t>
    </dgm:pt>
    <dgm:pt modelId="{9CE3976F-8C46-41D6-B3B8-6B280CA6FF49}" type="pres">
      <dgm:prSet presAssocID="{AE6D5111-7F74-4B48-98E5-73D362FA9C59}" presName="vNodes" presStyleCnt="0"/>
      <dgm:spPr/>
      <dgm:t>
        <a:bodyPr/>
        <a:lstStyle/>
        <a:p>
          <a:endParaRPr lang="en-US"/>
        </a:p>
      </dgm:t>
    </dgm:pt>
    <dgm:pt modelId="{CF3D1873-71EE-4BC2-8DF2-63994160304F}" type="pres">
      <dgm:prSet presAssocID="{ED21EFFF-AC16-4108-A6EE-2A931CC6DE72}" presName="node" presStyleLbl="node1" presStyleIdx="0" presStyleCnt="2" custScaleX="126699" custLinFactNeighborX="-63573" custLinFactNeighborY="-972">
        <dgm:presLayoutVars>
          <dgm:bulletEnabled val="1"/>
        </dgm:presLayoutVars>
      </dgm:prSet>
      <dgm:spPr/>
      <dgm:t>
        <a:bodyPr/>
        <a:lstStyle/>
        <a:p>
          <a:endParaRPr lang="en-US"/>
        </a:p>
      </dgm:t>
    </dgm:pt>
    <dgm:pt modelId="{51EC6A01-6BE1-48EC-BC09-06168E37F5C0}" type="pres">
      <dgm:prSet presAssocID="{AE6D5111-7F74-4B48-98E5-73D362FA9C59}" presName="sibTransLast" presStyleLbl="sibTrans2D1" presStyleIdx="0" presStyleCnt="1"/>
      <dgm:spPr/>
      <dgm:t>
        <a:bodyPr/>
        <a:lstStyle/>
        <a:p>
          <a:endParaRPr lang="en-US"/>
        </a:p>
      </dgm:t>
    </dgm:pt>
    <dgm:pt modelId="{886D9476-2969-4717-866B-B45E6D6CD406}" type="pres">
      <dgm:prSet presAssocID="{AE6D5111-7F74-4B48-98E5-73D362FA9C59}" presName="connectorText" presStyleLbl="sibTrans2D1" presStyleIdx="0" presStyleCnt="1"/>
      <dgm:spPr/>
      <dgm:t>
        <a:bodyPr/>
        <a:lstStyle/>
        <a:p>
          <a:endParaRPr lang="en-US"/>
        </a:p>
      </dgm:t>
    </dgm:pt>
    <dgm:pt modelId="{A90D4FC1-7065-461C-8E9F-2BD7088315B5}" type="pres">
      <dgm:prSet presAssocID="{AE6D5111-7F74-4B48-98E5-73D362FA9C59}" presName="lastNode" presStyleLbl="node1" presStyleIdx="1" presStyleCnt="2" custScaleX="214006">
        <dgm:presLayoutVars>
          <dgm:bulletEnabled val="1"/>
        </dgm:presLayoutVars>
      </dgm:prSet>
      <dgm:spPr/>
      <dgm:t>
        <a:bodyPr/>
        <a:lstStyle/>
        <a:p>
          <a:endParaRPr lang="en-US"/>
        </a:p>
      </dgm:t>
    </dgm:pt>
  </dgm:ptLst>
  <dgm:cxnLst>
    <dgm:cxn modelId="{98B96C46-F443-42EB-BC63-77ACAB0EC2F3}" type="presOf" srcId="{8226E666-CB8C-40D8-9DEB-298A16F0E9EA}" destId="{886D9476-2969-4717-866B-B45E6D6CD406}" srcOrd="1" destOrd="0" presId="urn:microsoft.com/office/officeart/2005/8/layout/equation2"/>
    <dgm:cxn modelId="{57421BCB-0164-414E-8248-CFB62905EBB8}" type="presOf" srcId="{2EAA35CC-98D5-4DC4-AD03-A285AF59F1F7}" destId="{A90D4FC1-7065-461C-8E9F-2BD7088315B5}" srcOrd="0" destOrd="0" presId="urn:microsoft.com/office/officeart/2005/8/layout/equation2"/>
    <dgm:cxn modelId="{F8B5C3E2-90A7-4CF2-8E61-6F86656D3739}" type="presOf" srcId="{ED21EFFF-AC16-4108-A6EE-2A931CC6DE72}" destId="{CF3D1873-71EE-4BC2-8DF2-63994160304F}" srcOrd="0" destOrd="0" presId="urn:microsoft.com/office/officeart/2005/8/layout/equation2"/>
    <dgm:cxn modelId="{38C215B4-EF1D-4FFE-911E-D80F7FC61AD7}" type="presOf" srcId="{AE6D5111-7F74-4B48-98E5-73D362FA9C59}" destId="{A71190B6-D205-46FD-B8FC-475B5013767F}" srcOrd="0" destOrd="0" presId="urn:microsoft.com/office/officeart/2005/8/layout/equation2"/>
    <dgm:cxn modelId="{4883B6D2-5CE2-4559-BF05-443443D24F42}" srcId="{AE6D5111-7F74-4B48-98E5-73D362FA9C59}" destId="{ED21EFFF-AC16-4108-A6EE-2A931CC6DE72}" srcOrd="0" destOrd="0" parTransId="{D5D2C440-ECFF-4AF1-BF20-42E32F9D8D06}" sibTransId="{8226E666-CB8C-40D8-9DEB-298A16F0E9EA}"/>
    <dgm:cxn modelId="{88B631DA-CB26-4207-BB3D-F6CCFC467580}" type="presOf" srcId="{8226E666-CB8C-40D8-9DEB-298A16F0E9EA}" destId="{51EC6A01-6BE1-48EC-BC09-06168E37F5C0}" srcOrd="0" destOrd="0" presId="urn:microsoft.com/office/officeart/2005/8/layout/equation2"/>
    <dgm:cxn modelId="{A713B1E6-C7D3-46CB-9EA1-9FEED88A2A3E}" srcId="{AE6D5111-7F74-4B48-98E5-73D362FA9C59}" destId="{2EAA35CC-98D5-4DC4-AD03-A285AF59F1F7}" srcOrd="1" destOrd="0" parTransId="{9F9F7B8D-0B7A-437B-9C77-D896AD7AA3BE}" sibTransId="{37D8AA94-2D5E-4899-95B6-9119FC226922}"/>
    <dgm:cxn modelId="{A5017314-89AD-4858-9784-ACFA036D284E}" type="presParOf" srcId="{A71190B6-D205-46FD-B8FC-475B5013767F}" destId="{9CE3976F-8C46-41D6-B3B8-6B280CA6FF49}" srcOrd="0" destOrd="0" presId="urn:microsoft.com/office/officeart/2005/8/layout/equation2"/>
    <dgm:cxn modelId="{C7F1E6E7-EFC0-4D13-A72F-D17FB227E421}" type="presParOf" srcId="{9CE3976F-8C46-41D6-B3B8-6B280CA6FF49}" destId="{CF3D1873-71EE-4BC2-8DF2-63994160304F}" srcOrd="0" destOrd="0" presId="urn:microsoft.com/office/officeart/2005/8/layout/equation2"/>
    <dgm:cxn modelId="{0A7AA2A3-E4F4-49D1-9EFB-9574465A7E65}" type="presParOf" srcId="{A71190B6-D205-46FD-B8FC-475B5013767F}" destId="{51EC6A01-6BE1-48EC-BC09-06168E37F5C0}" srcOrd="1" destOrd="0" presId="urn:microsoft.com/office/officeart/2005/8/layout/equation2"/>
    <dgm:cxn modelId="{3F8CD242-583B-4EF7-829D-7594628B951B}" type="presParOf" srcId="{51EC6A01-6BE1-48EC-BC09-06168E37F5C0}" destId="{886D9476-2969-4717-866B-B45E6D6CD406}" srcOrd="0" destOrd="0" presId="urn:microsoft.com/office/officeart/2005/8/layout/equation2"/>
    <dgm:cxn modelId="{FB547E7D-B208-4E50-B7B9-47393AA59165}" type="presParOf" srcId="{A71190B6-D205-46FD-B8FC-475B5013767F}" destId="{A90D4FC1-7065-461C-8E9F-2BD7088315B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29235E-FF27-40AD-895F-CD4630EF9751}" type="doc">
      <dgm:prSet loTypeId="urn:microsoft.com/office/officeart/2005/8/layout/equation2" loCatId="relationship" qsTypeId="urn:microsoft.com/office/officeart/2005/8/quickstyle/3d3" qsCatId="3D" csTypeId="urn:microsoft.com/office/officeart/2005/8/colors/accent1_4" csCatId="accent1" phldr="1"/>
      <dgm:spPr/>
      <dgm:t>
        <a:bodyPr/>
        <a:lstStyle/>
        <a:p>
          <a:pPr rtl="1"/>
          <a:endParaRPr lang="ar-EG"/>
        </a:p>
      </dgm:t>
    </dgm:pt>
    <dgm:pt modelId="{BBE19707-570C-473D-9840-1CDE7539185C}">
      <dgm:prSet custT="1"/>
      <dgm:spPr/>
      <dgm:t>
        <a:bodyPr/>
        <a:lstStyle/>
        <a:p>
          <a:pPr algn="l" rtl="0"/>
          <a:r>
            <a:rPr lang="en-US" sz="2000" b="1" smtClean="0">
              <a:latin typeface="Times New Roman" panose="02020603050405020304" pitchFamily="18" charset="0"/>
              <a:cs typeface="Times New Roman" panose="02020603050405020304" pitchFamily="18" charset="0"/>
            </a:rPr>
            <a:t>2- Kidney: In drug poisoning, </a:t>
          </a:r>
          <a:endParaRPr lang="en-US" sz="2000" b="1" dirty="0">
            <a:latin typeface="Times New Roman" panose="02020603050405020304" pitchFamily="18" charset="0"/>
            <a:cs typeface="Times New Roman" panose="02020603050405020304" pitchFamily="18" charset="0"/>
          </a:endParaRPr>
        </a:p>
      </dgm:t>
    </dgm:pt>
    <dgm:pt modelId="{1F2554EB-B587-454D-8321-883C805616C2}" type="parTrans" cxnId="{3EB40B0B-CC6D-4561-8843-7F176B4118A0}">
      <dgm:prSet/>
      <dgm:spPr/>
      <dgm:t>
        <a:bodyPr/>
        <a:lstStyle/>
        <a:p>
          <a:pPr rtl="1"/>
          <a:endParaRPr lang="ar-EG" sz="2000">
            <a:latin typeface="Times New Roman" panose="02020603050405020304" pitchFamily="18" charset="0"/>
            <a:cs typeface="Times New Roman" panose="02020603050405020304" pitchFamily="18" charset="0"/>
          </a:endParaRPr>
        </a:p>
      </dgm:t>
    </dgm:pt>
    <dgm:pt modelId="{08861972-1DED-4516-9B97-3FDBAE488655}" type="sibTrans" cxnId="{3EB40B0B-CC6D-4561-8843-7F176B4118A0}">
      <dgm:prSet/>
      <dgm:spPr/>
      <dgm:t>
        <a:bodyPr/>
        <a:lstStyle/>
        <a:p>
          <a:pPr rtl="1"/>
          <a:endParaRPr lang="ar-EG" sz="2000">
            <a:latin typeface="Times New Roman" panose="02020603050405020304" pitchFamily="18" charset="0"/>
            <a:cs typeface="Times New Roman" panose="02020603050405020304" pitchFamily="18" charset="0"/>
          </a:endParaRPr>
        </a:p>
      </dgm:t>
    </dgm:pt>
    <dgm:pt modelId="{44A65526-78CF-4E2C-BBBD-E980FC93BB82}">
      <dgm:prSet custT="1"/>
      <dgm:spPr/>
      <dgm:t>
        <a:bodyPr/>
        <a:lstStyle/>
        <a:p>
          <a:pPr rtl="0"/>
          <a:r>
            <a:rPr lang="en-US" sz="2400" b="1" dirty="0">
              <a:solidFill>
                <a:schemeClr val="tx1"/>
              </a:solidFill>
              <a:latin typeface="Times New Roman" panose="02020603050405020304" pitchFamily="18" charset="0"/>
              <a:cs typeface="Times New Roman" panose="02020603050405020304" pitchFamily="18" charset="0"/>
            </a:rPr>
            <a:t>renal elimination could be enhanced by changing  </a:t>
          </a:r>
          <a:r>
            <a:rPr lang="en-US" sz="2400" dirty="0">
              <a:solidFill>
                <a:schemeClr val="tx1"/>
              </a:solidFill>
              <a:latin typeface="Times New Roman" panose="02020603050405020304" pitchFamily="18" charset="0"/>
              <a:cs typeface="Times New Roman" panose="02020603050405020304" pitchFamily="18" charset="0"/>
            </a:rPr>
            <a:t>urinary pH to increase ionization of drug and inhibit tubular reabsorption of the drug.</a:t>
          </a:r>
          <a:endParaRPr lang="ar-EG" sz="2400" dirty="0">
            <a:solidFill>
              <a:schemeClr val="tx1"/>
            </a:solidFill>
            <a:latin typeface="Times New Roman" panose="02020603050405020304" pitchFamily="18" charset="0"/>
            <a:cs typeface="Times New Roman" panose="02020603050405020304" pitchFamily="18" charset="0"/>
          </a:endParaRPr>
        </a:p>
      </dgm:t>
    </dgm:pt>
    <dgm:pt modelId="{935450FA-4CEB-4CA9-B11C-151310E8E0DB}" type="parTrans" cxnId="{4784092F-9203-459B-A325-E7353F72C7AB}">
      <dgm:prSet/>
      <dgm:spPr/>
      <dgm:t>
        <a:bodyPr/>
        <a:lstStyle/>
        <a:p>
          <a:pPr rtl="1"/>
          <a:endParaRPr lang="ar-EG" sz="2000">
            <a:latin typeface="Times New Roman" panose="02020603050405020304" pitchFamily="18" charset="0"/>
            <a:cs typeface="Times New Roman" panose="02020603050405020304" pitchFamily="18" charset="0"/>
          </a:endParaRPr>
        </a:p>
      </dgm:t>
    </dgm:pt>
    <dgm:pt modelId="{5B435444-9763-4D77-8EF3-AF51A507C1ED}" type="sibTrans" cxnId="{4784092F-9203-459B-A325-E7353F72C7AB}">
      <dgm:prSet/>
      <dgm:spPr/>
      <dgm:t>
        <a:bodyPr/>
        <a:lstStyle/>
        <a:p>
          <a:pPr rtl="1"/>
          <a:endParaRPr lang="ar-EG" sz="2000">
            <a:latin typeface="Times New Roman" panose="02020603050405020304" pitchFamily="18" charset="0"/>
            <a:cs typeface="Times New Roman" panose="02020603050405020304" pitchFamily="18" charset="0"/>
          </a:endParaRPr>
        </a:p>
      </dgm:t>
    </dgm:pt>
    <dgm:pt modelId="{3925F4DD-9C61-4284-876B-6EFB7B245CBC}" type="pres">
      <dgm:prSet presAssocID="{7929235E-FF27-40AD-895F-CD4630EF9751}" presName="Name0" presStyleCnt="0">
        <dgm:presLayoutVars>
          <dgm:dir/>
          <dgm:resizeHandles val="exact"/>
        </dgm:presLayoutVars>
      </dgm:prSet>
      <dgm:spPr/>
      <dgm:t>
        <a:bodyPr/>
        <a:lstStyle/>
        <a:p>
          <a:endParaRPr lang="en-US"/>
        </a:p>
      </dgm:t>
    </dgm:pt>
    <dgm:pt modelId="{A9FDC7F9-7083-4D0D-A1C7-5AEF96C29CB1}" type="pres">
      <dgm:prSet presAssocID="{7929235E-FF27-40AD-895F-CD4630EF9751}" presName="vNodes" presStyleCnt="0"/>
      <dgm:spPr/>
      <dgm:t>
        <a:bodyPr/>
        <a:lstStyle/>
        <a:p>
          <a:endParaRPr lang="en-US"/>
        </a:p>
      </dgm:t>
    </dgm:pt>
    <dgm:pt modelId="{73641061-A86E-4660-8915-8AA92F0829A1}" type="pres">
      <dgm:prSet presAssocID="{BBE19707-570C-473D-9840-1CDE7539185C}" presName="node" presStyleLbl="node1" presStyleIdx="0" presStyleCnt="2" custLinFactNeighborX="8519" custLinFactNeighborY="-12926">
        <dgm:presLayoutVars>
          <dgm:bulletEnabled val="1"/>
        </dgm:presLayoutVars>
      </dgm:prSet>
      <dgm:spPr/>
      <dgm:t>
        <a:bodyPr/>
        <a:lstStyle/>
        <a:p>
          <a:endParaRPr lang="en-US"/>
        </a:p>
      </dgm:t>
    </dgm:pt>
    <dgm:pt modelId="{B0557C99-93E4-496E-9FD2-B8DBB84D3A42}" type="pres">
      <dgm:prSet presAssocID="{7929235E-FF27-40AD-895F-CD4630EF9751}" presName="sibTransLast" presStyleLbl="sibTrans2D1" presStyleIdx="0" presStyleCnt="1"/>
      <dgm:spPr/>
      <dgm:t>
        <a:bodyPr/>
        <a:lstStyle/>
        <a:p>
          <a:endParaRPr lang="en-US"/>
        </a:p>
      </dgm:t>
    </dgm:pt>
    <dgm:pt modelId="{93CB124A-9EE7-4166-97EA-FC231757DD6E}" type="pres">
      <dgm:prSet presAssocID="{7929235E-FF27-40AD-895F-CD4630EF9751}" presName="connectorText" presStyleLbl="sibTrans2D1" presStyleIdx="0" presStyleCnt="1"/>
      <dgm:spPr/>
      <dgm:t>
        <a:bodyPr/>
        <a:lstStyle/>
        <a:p>
          <a:endParaRPr lang="en-US"/>
        </a:p>
      </dgm:t>
    </dgm:pt>
    <dgm:pt modelId="{64A4F75D-C694-4008-AD11-29843CF51517}" type="pres">
      <dgm:prSet presAssocID="{7929235E-FF27-40AD-895F-CD4630EF9751}" presName="lastNode" presStyleLbl="node1" presStyleIdx="1" presStyleCnt="2" custScaleX="173852">
        <dgm:presLayoutVars>
          <dgm:bulletEnabled val="1"/>
        </dgm:presLayoutVars>
      </dgm:prSet>
      <dgm:spPr/>
      <dgm:t>
        <a:bodyPr/>
        <a:lstStyle/>
        <a:p>
          <a:endParaRPr lang="en-US"/>
        </a:p>
      </dgm:t>
    </dgm:pt>
  </dgm:ptLst>
  <dgm:cxnLst>
    <dgm:cxn modelId="{3EB40B0B-CC6D-4561-8843-7F176B4118A0}" srcId="{7929235E-FF27-40AD-895F-CD4630EF9751}" destId="{BBE19707-570C-473D-9840-1CDE7539185C}" srcOrd="0" destOrd="0" parTransId="{1F2554EB-B587-454D-8321-883C805616C2}" sibTransId="{08861972-1DED-4516-9B97-3FDBAE488655}"/>
    <dgm:cxn modelId="{9CD8BF9B-662E-4025-A944-24A316A59F1B}" type="presOf" srcId="{7929235E-FF27-40AD-895F-CD4630EF9751}" destId="{3925F4DD-9C61-4284-876B-6EFB7B245CBC}" srcOrd="0" destOrd="0" presId="urn:microsoft.com/office/officeart/2005/8/layout/equation2"/>
    <dgm:cxn modelId="{06F751F2-37EA-4285-8F2D-883A75361300}" type="presOf" srcId="{44A65526-78CF-4E2C-BBBD-E980FC93BB82}" destId="{64A4F75D-C694-4008-AD11-29843CF51517}" srcOrd="0" destOrd="0" presId="urn:microsoft.com/office/officeart/2005/8/layout/equation2"/>
    <dgm:cxn modelId="{99719724-B3CB-43CF-BD9C-E396D054E7CC}" type="presOf" srcId="{08861972-1DED-4516-9B97-3FDBAE488655}" destId="{B0557C99-93E4-496E-9FD2-B8DBB84D3A42}" srcOrd="0" destOrd="0" presId="urn:microsoft.com/office/officeart/2005/8/layout/equation2"/>
    <dgm:cxn modelId="{CDEAFB32-E8AA-42A0-96A5-BF2952BB5F96}" type="presOf" srcId="{08861972-1DED-4516-9B97-3FDBAE488655}" destId="{93CB124A-9EE7-4166-97EA-FC231757DD6E}" srcOrd="1" destOrd="0" presId="urn:microsoft.com/office/officeart/2005/8/layout/equation2"/>
    <dgm:cxn modelId="{4784092F-9203-459B-A325-E7353F72C7AB}" srcId="{7929235E-FF27-40AD-895F-CD4630EF9751}" destId="{44A65526-78CF-4E2C-BBBD-E980FC93BB82}" srcOrd="1" destOrd="0" parTransId="{935450FA-4CEB-4CA9-B11C-151310E8E0DB}" sibTransId="{5B435444-9763-4D77-8EF3-AF51A507C1ED}"/>
    <dgm:cxn modelId="{A540E038-6433-4747-8457-824014A797BE}" type="presOf" srcId="{BBE19707-570C-473D-9840-1CDE7539185C}" destId="{73641061-A86E-4660-8915-8AA92F0829A1}" srcOrd="0" destOrd="0" presId="urn:microsoft.com/office/officeart/2005/8/layout/equation2"/>
    <dgm:cxn modelId="{B093EEE7-F916-4159-BF12-8291AF755E2F}" type="presParOf" srcId="{3925F4DD-9C61-4284-876B-6EFB7B245CBC}" destId="{A9FDC7F9-7083-4D0D-A1C7-5AEF96C29CB1}" srcOrd="0" destOrd="0" presId="urn:microsoft.com/office/officeart/2005/8/layout/equation2"/>
    <dgm:cxn modelId="{2C34A8A3-E920-4EE6-BB67-6D434E0C9C91}" type="presParOf" srcId="{A9FDC7F9-7083-4D0D-A1C7-5AEF96C29CB1}" destId="{73641061-A86E-4660-8915-8AA92F0829A1}" srcOrd="0" destOrd="0" presId="urn:microsoft.com/office/officeart/2005/8/layout/equation2"/>
    <dgm:cxn modelId="{3A07E197-3B73-4F6C-9F36-53D44891FFEA}" type="presParOf" srcId="{3925F4DD-9C61-4284-876B-6EFB7B245CBC}" destId="{B0557C99-93E4-496E-9FD2-B8DBB84D3A42}" srcOrd="1" destOrd="0" presId="urn:microsoft.com/office/officeart/2005/8/layout/equation2"/>
    <dgm:cxn modelId="{D84183DE-8C09-4092-90A9-9216517F9116}" type="presParOf" srcId="{B0557C99-93E4-496E-9FD2-B8DBB84D3A42}" destId="{93CB124A-9EE7-4166-97EA-FC231757DD6E}" srcOrd="0" destOrd="0" presId="urn:microsoft.com/office/officeart/2005/8/layout/equation2"/>
    <dgm:cxn modelId="{AAFFBC8D-7C33-4FAC-8C90-CA2BFF917918}" type="presParOf" srcId="{3925F4DD-9C61-4284-876B-6EFB7B245CBC}" destId="{64A4F75D-C694-4008-AD11-29843CF51517}"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6DE156-E319-40A7-AF92-DFF651B96424}" type="doc">
      <dgm:prSet loTypeId="urn:microsoft.com/office/officeart/2005/8/layout/vList2" loCatId="list" qsTypeId="urn:microsoft.com/office/officeart/2005/8/quickstyle/simple1" qsCatId="simple" csTypeId="urn:microsoft.com/office/officeart/2005/8/colors/accent1_1" csCatId="accent1" phldr="1"/>
      <dgm:spPr/>
      <dgm:t>
        <a:bodyPr/>
        <a:lstStyle/>
        <a:p>
          <a:pPr rtl="1"/>
          <a:endParaRPr lang="ar-EG"/>
        </a:p>
      </dgm:t>
    </dgm:pt>
    <dgm:pt modelId="{331BED87-9F3C-4370-9CF5-553464FE9F6B}">
      <dgm:prSet/>
      <dgm:spPr/>
      <dgm:t>
        <a:bodyPr/>
        <a:lstStyle/>
        <a:p>
          <a:pPr rtl="0"/>
          <a:r>
            <a:rPr lang="en-US" dirty="0" smtClean="0">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Alkalinization</a:t>
          </a:r>
          <a:r>
            <a:rPr lang="en-US" dirty="0" smtClean="0">
              <a:latin typeface="Times New Roman" panose="02020603050405020304" pitchFamily="18" charset="0"/>
              <a:cs typeface="Times New Roman" panose="02020603050405020304" pitchFamily="18" charset="0"/>
            </a:rPr>
            <a:t> of urine by sodium bicarbonate (to increase urine pH above drug </a:t>
          </a:r>
          <a:r>
            <a:rPr lang="en-US" dirty="0" err="1" smtClean="0">
              <a:latin typeface="Times New Roman" panose="02020603050405020304" pitchFamily="18" charset="0"/>
              <a:cs typeface="Times New Roman" panose="02020603050405020304" pitchFamily="18" charset="0"/>
            </a:rPr>
            <a:t>pKa</a:t>
          </a:r>
          <a:r>
            <a:rPr lang="en-US" dirty="0" smtClean="0">
              <a:latin typeface="Times New Roman" panose="02020603050405020304" pitchFamily="18" charset="0"/>
              <a:cs typeface="Times New Roman" panose="02020603050405020304" pitchFamily="18" charset="0"/>
            </a:rPr>
            <a:t>) is useful in acidic drug poisoning e.g. Aspirin and phenobarbital.</a:t>
          </a:r>
          <a:endParaRPr lang="ar-EG" dirty="0">
            <a:latin typeface="Times New Roman" panose="02020603050405020304" pitchFamily="18" charset="0"/>
            <a:cs typeface="Times New Roman" panose="02020603050405020304" pitchFamily="18" charset="0"/>
          </a:endParaRPr>
        </a:p>
      </dgm:t>
    </dgm:pt>
    <dgm:pt modelId="{A445CC5E-7B28-474A-8E30-C7F0399447A0}" type="parTrans" cxnId="{A3FCAB5D-C84F-4674-9E9F-E7F4093760A0}">
      <dgm:prSet/>
      <dgm:spPr/>
      <dgm:t>
        <a:bodyPr/>
        <a:lstStyle/>
        <a:p>
          <a:pPr rtl="1"/>
          <a:endParaRPr lang="ar-EG"/>
        </a:p>
      </dgm:t>
    </dgm:pt>
    <dgm:pt modelId="{E09E88F4-2D05-4235-BCFD-063C6A581847}" type="sibTrans" cxnId="{A3FCAB5D-C84F-4674-9E9F-E7F4093760A0}">
      <dgm:prSet/>
      <dgm:spPr/>
      <dgm:t>
        <a:bodyPr/>
        <a:lstStyle/>
        <a:p>
          <a:pPr rtl="1"/>
          <a:endParaRPr lang="ar-EG"/>
        </a:p>
      </dgm:t>
    </dgm:pt>
    <dgm:pt modelId="{AE94810A-8976-42CB-B026-0E8C0CC4A208}">
      <dgm:prSet/>
      <dgm:spPr/>
      <dgm:t>
        <a:bodyPr/>
        <a:lstStyle/>
        <a:p>
          <a:pPr rtl="0"/>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Acidification</a:t>
          </a:r>
          <a:r>
            <a:rPr lang="en-US" dirty="0" smtClean="0">
              <a:latin typeface="Times New Roman" panose="02020603050405020304" pitchFamily="18" charset="0"/>
              <a:cs typeface="Times New Roman" panose="02020603050405020304" pitchFamily="18" charset="0"/>
            </a:rPr>
            <a:t> of urine by ascorbic acid (to decrease urine pH below drug </a:t>
          </a:r>
          <a:r>
            <a:rPr lang="en-US" dirty="0" err="1" smtClean="0">
              <a:latin typeface="Times New Roman" panose="02020603050405020304" pitchFamily="18" charset="0"/>
              <a:cs typeface="Times New Roman" panose="02020603050405020304" pitchFamily="18" charset="0"/>
            </a:rPr>
            <a:t>pKa</a:t>
          </a:r>
          <a:r>
            <a:rPr lang="en-US" dirty="0" smtClean="0">
              <a:latin typeface="Times New Roman" panose="02020603050405020304" pitchFamily="18" charset="0"/>
              <a:cs typeface="Times New Roman" panose="02020603050405020304" pitchFamily="18" charset="0"/>
            </a:rPr>
            <a:t>) is used in basic drug poisoning e.g. amphetamine.</a:t>
          </a:r>
          <a:endParaRPr lang="ar-EG" dirty="0">
            <a:latin typeface="Times New Roman" panose="02020603050405020304" pitchFamily="18" charset="0"/>
            <a:cs typeface="Times New Roman" panose="02020603050405020304" pitchFamily="18" charset="0"/>
          </a:endParaRPr>
        </a:p>
      </dgm:t>
    </dgm:pt>
    <dgm:pt modelId="{765DE54D-72C4-4AC4-9F3E-34C425455F2E}" type="parTrans" cxnId="{807BAF1A-7778-45F2-9A68-113A18EA9733}">
      <dgm:prSet/>
      <dgm:spPr/>
      <dgm:t>
        <a:bodyPr/>
        <a:lstStyle/>
        <a:p>
          <a:pPr rtl="1"/>
          <a:endParaRPr lang="ar-EG"/>
        </a:p>
      </dgm:t>
    </dgm:pt>
    <dgm:pt modelId="{0B22D269-44F7-47BC-B4D2-E3D5222267B9}" type="sibTrans" cxnId="{807BAF1A-7778-45F2-9A68-113A18EA9733}">
      <dgm:prSet/>
      <dgm:spPr/>
      <dgm:t>
        <a:bodyPr/>
        <a:lstStyle/>
        <a:p>
          <a:pPr rtl="1"/>
          <a:endParaRPr lang="ar-EG"/>
        </a:p>
      </dgm:t>
    </dgm:pt>
    <dgm:pt modelId="{4AB75CA8-8FA0-48C2-8F02-9EA5F6499B36}" type="pres">
      <dgm:prSet presAssocID="{606DE156-E319-40A7-AF92-DFF651B96424}" presName="linear" presStyleCnt="0">
        <dgm:presLayoutVars>
          <dgm:animLvl val="lvl"/>
          <dgm:resizeHandles val="exact"/>
        </dgm:presLayoutVars>
      </dgm:prSet>
      <dgm:spPr/>
      <dgm:t>
        <a:bodyPr/>
        <a:lstStyle/>
        <a:p>
          <a:endParaRPr lang="en-US"/>
        </a:p>
      </dgm:t>
    </dgm:pt>
    <dgm:pt modelId="{F72812F6-EB4C-4770-99F4-28140549D996}" type="pres">
      <dgm:prSet presAssocID="{331BED87-9F3C-4370-9CF5-553464FE9F6B}" presName="parentText" presStyleLbl="node1" presStyleIdx="0" presStyleCnt="2" custLinFactY="-10135" custLinFactNeighborY="-100000">
        <dgm:presLayoutVars>
          <dgm:chMax val="0"/>
          <dgm:bulletEnabled val="1"/>
        </dgm:presLayoutVars>
      </dgm:prSet>
      <dgm:spPr/>
      <dgm:t>
        <a:bodyPr/>
        <a:lstStyle/>
        <a:p>
          <a:endParaRPr lang="en-US"/>
        </a:p>
      </dgm:t>
    </dgm:pt>
    <dgm:pt modelId="{FCD1AD83-7D93-4D72-B3A1-BAB6CF851A6B}" type="pres">
      <dgm:prSet presAssocID="{E09E88F4-2D05-4235-BCFD-063C6A581847}" presName="spacer" presStyleCnt="0"/>
      <dgm:spPr/>
      <dgm:t>
        <a:bodyPr/>
        <a:lstStyle/>
        <a:p>
          <a:endParaRPr lang="en-US"/>
        </a:p>
      </dgm:t>
    </dgm:pt>
    <dgm:pt modelId="{06C87D0B-DD1B-484D-8028-C635071ED919}" type="pres">
      <dgm:prSet presAssocID="{AE94810A-8976-42CB-B026-0E8C0CC4A208}" presName="parentText" presStyleLbl="node1" presStyleIdx="1" presStyleCnt="2">
        <dgm:presLayoutVars>
          <dgm:chMax val="0"/>
          <dgm:bulletEnabled val="1"/>
        </dgm:presLayoutVars>
      </dgm:prSet>
      <dgm:spPr/>
      <dgm:t>
        <a:bodyPr/>
        <a:lstStyle/>
        <a:p>
          <a:endParaRPr lang="en-US"/>
        </a:p>
      </dgm:t>
    </dgm:pt>
  </dgm:ptLst>
  <dgm:cxnLst>
    <dgm:cxn modelId="{807BAF1A-7778-45F2-9A68-113A18EA9733}" srcId="{606DE156-E319-40A7-AF92-DFF651B96424}" destId="{AE94810A-8976-42CB-B026-0E8C0CC4A208}" srcOrd="1" destOrd="0" parTransId="{765DE54D-72C4-4AC4-9F3E-34C425455F2E}" sibTransId="{0B22D269-44F7-47BC-B4D2-E3D5222267B9}"/>
    <dgm:cxn modelId="{A3FCAB5D-C84F-4674-9E9F-E7F4093760A0}" srcId="{606DE156-E319-40A7-AF92-DFF651B96424}" destId="{331BED87-9F3C-4370-9CF5-553464FE9F6B}" srcOrd="0" destOrd="0" parTransId="{A445CC5E-7B28-474A-8E30-C7F0399447A0}" sibTransId="{E09E88F4-2D05-4235-BCFD-063C6A581847}"/>
    <dgm:cxn modelId="{2CC6BEED-5F9A-4885-97CB-9CF32C2DBD90}" type="presOf" srcId="{AE94810A-8976-42CB-B026-0E8C0CC4A208}" destId="{06C87D0B-DD1B-484D-8028-C635071ED919}" srcOrd="0" destOrd="0" presId="urn:microsoft.com/office/officeart/2005/8/layout/vList2"/>
    <dgm:cxn modelId="{73487F61-8C09-4561-A556-A32A3D62AAE1}" type="presOf" srcId="{331BED87-9F3C-4370-9CF5-553464FE9F6B}" destId="{F72812F6-EB4C-4770-99F4-28140549D996}" srcOrd="0" destOrd="0" presId="urn:microsoft.com/office/officeart/2005/8/layout/vList2"/>
    <dgm:cxn modelId="{61B65716-CB0E-478D-86E8-1CCC195E20CC}" type="presOf" srcId="{606DE156-E319-40A7-AF92-DFF651B96424}" destId="{4AB75CA8-8FA0-48C2-8F02-9EA5F6499B36}" srcOrd="0" destOrd="0" presId="urn:microsoft.com/office/officeart/2005/8/layout/vList2"/>
    <dgm:cxn modelId="{8F6345DC-A8AD-47A1-B51F-099DFF45683F}" type="presParOf" srcId="{4AB75CA8-8FA0-48C2-8F02-9EA5F6499B36}" destId="{F72812F6-EB4C-4770-99F4-28140549D996}" srcOrd="0" destOrd="0" presId="urn:microsoft.com/office/officeart/2005/8/layout/vList2"/>
    <dgm:cxn modelId="{E144A8B4-A326-426F-BB82-FEF3AFD300FC}" type="presParOf" srcId="{4AB75CA8-8FA0-48C2-8F02-9EA5F6499B36}" destId="{FCD1AD83-7D93-4D72-B3A1-BAB6CF851A6B}" srcOrd="1" destOrd="0" presId="urn:microsoft.com/office/officeart/2005/8/layout/vList2"/>
    <dgm:cxn modelId="{21A38404-82C8-41E3-80E4-8B6FD67A9069}" type="presParOf" srcId="{4AB75CA8-8FA0-48C2-8F02-9EA5F6499B36}" destId="{06C87D0B-DD1B-484D-8028-C635071ED91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F0DF12-78E6-4243-ADBE-419AD379CB55}"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1E840996-68C7-40BA-AC20-E0754166A55C}">
      <dgm:prSet/>
      <dgm:spPr/>
      <dgm:t>
        <a:bodyPr/>
        <a:lstStyle/>
        <a:p>
          <a:pPr rtl="0"/>
          <a:r>
            <a:rPr lang="en-US" b="1" dirty="0" smtClean="0">
              <a:latin typeface="Times New Roman" panose="02020603050405020304" pitchFamily="18" charset="0"/>
              <a:cs typeface="Times New Roman" panose="02020603050405020304" pitchFamily="18" charset="0"/>
            </a:rPr>
            <a:t>1-The extent of </a:t>
          </a:r>
          <a:r>
            <a:rPr lang="en-US" b="1" dirty="0" smtClean="0">
              <a:solidFill>
                <a:srgbClr val="FF0000"/>
              </a:solidFill>
              <a:latin typeface="Times New Roman" panose="02020603050405020304" pitchFamily="18" charset="0"/>
              <a:cs typeface="Times New Roman" panose="02020603050405020304" pitchFamily="18" charset="0"/>
            </a:rPr>
            <a:t>drug absorption</a:t>
          </a:r>
          <a:r>
            <a:rPr lang="en-US" b="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EB7957B0-4E88-437F-BF3F-0BA44879AC15}" type="parTrans" cxnId="{1C806610-9866-4C37-BCA3-C7C5F6AD34C3}">
      <dgm:prSet/>
      <dgm:spPr/>
      <dgm:t>
        <a:bodyPr/>
        <a:lstStyle/>
        <a:p>
          <a:endParaRPr lang="en-US"/>
        </a:p>
      </dgm:t>
    </dgm:pt>
    <dgm:pt modelId="{55AEA068-BFF5-4F13-8F66-4278F44D2783}" type="sibTrans" cxnId="{1C806610-9866-4C37-BCA3-C7C5F6AD34C3}">
      <dgm:prSet/>
      <dgm:spPr/>
      <dgm:t>
        <a:bodyPr/>
        <a:lstStyle/>
        <a:p>
          <a:endParaRPr lang="en-US"/>
        </a:p>
      </dgm:t>
    </dgm:pt>
    <dgm:pt modelId="{5798C1E9-F7A1-42AE-B4D9-40F74A206D07}">
      <dgm:prSet/>
      <dgm:spPr/>
      <dgm:t>
        <a:bodyPr/>
        <a:lstStyle/>
        <a:p>
          <a:r>
            <a:rPr lang="en-US" b="1" dirty="0" smtClean="0">
              <a:latin typeface="Times New Roman" panose="02020603050405020304" pitchFamily="18" charset="0"/>
              <a:cs typeface="Times New Roman" panose="02020603050405020304" pitchFamily="18" charset="0"/>
            </a:rPr>
            <a:t>2- 1st pass effect (</a:t>
          </a:r>
          <a:r>
            <a:rPr lang="en-US" b="1" dirty="0" smtClean="0">
              <a:solidFill>
                <a:srgbClr val="FF0000"/>
              </a:solidFill>
              <a:latin typeface="Times New Roman" panose="02020603050405020304" pitchFamily="18" charset="0"/>
              <a:cs typeface="Times New Roman" panose="02020603050405020304" pitchFamily="18" charset="0"/>
            </a:rPr>
            <a:t>1st pass metabolism</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en-US" dirty="0"/>
        </a:p>
      </dgm:t>
    </dgm:pt>
    <dgm:pt modelId="{F83B69E5-C638-4E2F-8961-7C78DBC48542}" type="parTrans" cxnId="{74D5B555-CFE4-4C00-A3E8-5FD56E4A218E}">
      <dgm:prSet/>
      <dgm:spPr/>
      <dgm:t>
        <a:bodyPr/>
        <a:lstStyle/>
        <a:p>
          <a:endParaRPr lang="en-US"/>
        </a:p>
      </dgm:t>
    </dgm:pt>
    <dgm:pt modelId="{5C06F5A9-11E7-456D-9E80-D1EBCD4CC6E5}" type="sibTrans" cxnId="{74D5B555-CFE4-4C00-A3E8-5FD56E4A218E}">
      <dgm:prSet/>
      <dgm:spPr/>
      <dgm:t>
        <a:bodyPr/>
        <a:lstStyle/>
        <a:p>
          <a:endParaRPr lang="en-US"/>
        </a:p>
      </dgm:t>
    </dgm:pt>
    <dgm:pt modelId="{BF1BC678-9D34-4F53-A360-7B8D8A2EB68B}" type="pres">
      <dgm:prSet presAssocID="{87F0DF12-78E6-4243-ADBE-419AD379CB55}" presName="linear" presStyleCnt="0">
        <dgm:presLayoutVars>
          <dgm:dir/>
          <dgm:animLvl val="lvl"/>
          <dgm:resizeHandles val="exact"/>
        </dgm:presLayoutVars>
      </dgm:prSet>
      <dgm:spPr/>
      <dgm:t>
        <a:bodyPr/>
        <a:lstStyle/>
        <a:p>
          <a:endParaRPr lang="en-US"/>
        </a:p>
      </dgm:t>
    </dgm:pt>
    <dgm:pt modelId="{F3980DE8-B018-4FB6-A69A-060BEBD9801B}" type="pres">
      <dgm:prSet presAssocID="{1E840996-68C7-40BA-AC20-E0754166A55C}" presName="parentLin" presStyleCnt="0"/>
      <dgm:spPr/>
    </dgm:pt>
    <dgm:pt modelId="{2C31F541-F18D-4CCD-9B39-38385B0B06AF}" type="pres">
      <dgm:prSet presAssocID="{1E840996-68C7-40BA-AC20-E0754166A55C}" presName="parentLeftMargin" presStyleLbl="node1" presStyleIdx="0" presStyleCnt="2"/>
      <dgm:spPr/>
      <dgm:t>
        <a:bodyPr/>
        <a:lstStyle/>
        <a:p>
          <a:endParaRPr lang="en-US"/>
        </a:p>
      </dgm:t>
    </dgm:pt>
    <dgm:pt modelId="{5E6A7BAD-1531-4705-9393-3FABD764B429}" type="pres">
      <dgm:prSet presAssocID="{1E840996-68C7-40BA-AC20-E0754166A55C}" presName="parentText" presStyleLbl="node1" presStyleIdx="0" presStyleCnt="2">
        <dgm:presLayoutVars>
          <dgm:chMax val="0"/>
          <dgm:bulletEnabled val="1"/>
        </dgm:presLayoutVars>
      </dgm:prSet>
      <dgm:spPr/>
      <dgm:t>
        <a:bodyPr/>
        <a:lstStyle/>
        <a:p>
          <a:endParaRPr lang="en-US"/>
        </a:p>
      </dgm:t>
    </dgm:pt>
    <dgm:pt modelId="{0E7DA483-92FA-4E49-B57C-FC4D6CFB737A}" type="pres">
      <dgm:prSet presAssocID="{1E840996-68C7-40BA-AC20-E0754166A55C}" presName="negativeSpace" presStyleCnt="0"/>
      <dgm:spPr/>
    </dgm:pt>
    <dgm:pt modelId="{1BC93E59-A92E-4733-83F6-C5A717D6EDA0}" type="pres">
      <dgm:prSet presAssocID="{1E840996-68C7-40BA-AC20-E0754166A55C}" presName="childText" presStyleLbl="conFgAcc1" presStyleIdx="0" presStyleCnt="2">
        <dgm:presLayoutVars>
          <dgm:bulletEnabled val="1"/>
        </dgm:presLayoutVars>
      </dgm:prSet>
      <dgm:spPr/>
    </dgm:pt>
    <dgm:pt modelId="{92116B88-D831-414C-9194-BCD9F06AA61A}" type="pres">
      <dgm:prSet presAssocID="{55AEA068-BFF5-4F13-8F66-4278F44D2783}" presName="spaceBetweenRectangles" presStyleCnt="0"/>
      <dgm:spPr/>
    </dgm:pt>
    <dgm:pt modelId="{247D79A8-6ADF-4515-AE35-A1A11965B9D9}" type="pres">
      <dgm:prSet presAssocID="{5798C1E9-F7A1-42AE-B4D9-40F74A206D07}" presName="parentLin" presStyleCnt="0"/>
      <dgm:spPr/>
    </dgm:pt>
    <dgm:pt modelId="{DA81E7F0-E115-4F59-A99F-16A16D33AA3F}" type="pres">
      <dgm:prSet presAssocID="{5798C1E9-F7A1-42AE-B4D9-40F74A206D07}" presName="parentLeftMargin" presStyleLbl="node1" presStyleIdx="0" presStyleCnt="2"/>
      <dgm:spPr/>
      <dgm:t>
        <a:bodyPr/>
        <a:lstStyle/>
        <a:p>
          <a:endParaRPr lang="en-US"/>
        </a:p>
      </dgm:t>
    </dgm:pt>
    <dgm:pt modelId="{EFE69DCC-EE82-4988-BF09-990A4FA8170B}" type="pres">
      <dgm:prSet presAssocID="{5798C1E9-F7A1-42AE-B4D9-40F74A206D07}" presName="parentText" presStyleLbl="node1" presStyleIdx="1" presStyleCnt="2">
        <dgm:presLayoutVars>
          <dgm:chMax val="0"/>
          <dgm:bulletEnabled val="1"/>
        </dgm:presLayoutVars>
      </dgm:prSet>
      <dgm:spPr/>
      <dgm:t>
        <a:bodyPr/>
        <a:lstStyle/>
        <a:p>
          <a:endParaRPr lang="en-US"/>
        </a:p>
      </dgm:t>
    </dgm:pt>
    <dgm:pt modelId="{B5C0EAF0-DCC4-4245-8E61-0E94FEF7259B}" type="pres">
      <dgm:prSet presAssocID="{5798C1E9-F7A1-42AE-B4D9-40F74A206D07}" presName="negativeSpace" presStyleCnt="0"/>
      <dgm:spPr/>
    </dgm:pt>
    <dgm:pt modelId="{F73E8A3A-3BDB-4B68-B4BC-06F1F8FF2215}" type="pres">
      <dgm:prSet presAssocID="{5798C1E9-F7A1-42AE-B4D9-40F74A206D07}" presName="childText" presStyleLbl="conFgAcc1" presStyleIdx="1" presStyleCnt="2">
        <dgm:presLayoutVars>
          <dgm:bulletEnabled val="1"/>
        </dgm:presLayoutVars>
      </dgm:prSet>
      <dgm:spPr/>
    </dgm:pt>
  </dgm:ptLst>
  <dgm:cxnLst>
    <dgm:cxn modelId="{03643264-C701-45DF-AE44-9FC7808492AE}" type="presOf" srcId="{5798C1E9-F7A1-42AE-B4D9-40F74A206D07}" destId="{EFE69DCC-EE82-4988-BF09-990A4FA8170B}" srcOrd="1" destOrd="0" presId="urn:microsoft.com/office/officeart/2005/8/layout/list1"/>
    <dgm:cxn modelId="{E6969E2D-4B71-4A8E-AB3F-360E3E5DD21D}" type="presOf" srcId="{1E840996-68C7-40BA-AC20-E0754166A55C}" destId="{5E6A7BAD-1531-4705-9393-3FABD764B429}" srcOrd="1" destOrd="0" presId="urn:microsoft.com/office/officeart/2005/8/layout/list1"/>
    <dgm:cxn modelId="{74D5B555-CFE4-4C00-A3E8-5FD56E4A218E}" srcId="{87F0DF12-78E6-4243-ADBE-419AD379CB55}" destId="{5798C1E9-F7A1-42AE-B4D9-40F74A206D07}" srcOrd="1" destOrd="0" parTransId="{F83B69E5-C638-4E2F-8961-7C78DBC48542}" sibTransId="{5C06F5A9-11E7-456D-9E80-D1EBCD4CC6E5}"/>
    <dgm:cxn modelId="{60C8D33E-2D52-4A71-8AA3-944A44E0BBB9}" type="presOf" srcId="{87F0DF12-78E6-4243-ADBE-419AD379CB55}" destId="{BF1BC678-9D34-4F53-A360-7B8D8A2EB68B}" srcOrd="0" destOrd="0" presId="urn:microsoft.com/office/officeart/2005/8/layout/list1"/>
    <dgm:cxn modelId="{1C806610-9866-4C37-BCA3-C7C5F6AD34C3}" srcId="{87F0DF12-78E6-4243-ADBE-419AD379CB55}" destId="{1E840996-68C7-40BA-AC20-E0754166A55C}" srcOrd="0" destOrd="0" parTransId="{EB7957B0-4E88-437F-BF3F-0BA44879AC15}" sibTransId="{55AEA068-BFF5-4F13-8F66-4278F44D2783}"/>
    <dgm:cxn modelId="{CEBCF7CD-0074-4394-90B3-1B790A07990E}" type="presOf" srcId="{1E840996-68C7-40BA-AC20-E0754166A55C}" destId="{2C31F541-F18D-4CCD-9B39-38385B0B06AF}" srcOrd="0" destOrd="0" presId="urn:microsoft.com/office/officeart/2005/8/layout/list1"/>
    <dgm:cxn modelId="{B543ECCB-1353-477D-A5A1-3CCCFD4735B8}" type="presOf" srcId="{5798C1E9-F7A1-42AE-B4D9-40F74A206D07}" destId="{DA81E7F0-E115-4F59-A99F-16A16D33AA3F}" srcOrd="0" destOrd="0" presId="urn:microsoft.com/office/officeart/2005/8/layout/list1"/>
    <dgm:cxn modelId="{48D2DD05-D03F-4993-87EA-AF49F685E681}" type="presParOf" srcId="{BF1BC678-9D34-4F53-A360-7B8D8A2EB68B}" destId="{F3980DE8-B018-4FB6-A69A-060BEBD9801B}" srcOrd="0" destOrd="0" presId="urn:microsoft.com/office/officeart/2005/8/layout/list1"/>
    <dgm:cxn modelId="{41268DEB-7AE5-4E97-805D-0BF876CB5407}" type="presParOf" srcId="{F3980DE8-B018-4FB6-A69A-060BEBD9801B}" destId="{2C31F541-F18D-4CCD-9B39-38385B0B06AF}" srcOrd="0" destOrd="0" presId="urn:microsoft.com/office/officeart/2005/8/layout/list1"/>
    <dgm:cxn modelId="{59D7680A-EBA2-448A-A81A-C68191FAF2FC}" type="presParOf" srcId="{F3980DE8-B018-4FB6-A69A-060BEBD9801B}" destId="{5E6A7BAD-1531-4705-9393-3FABD764B429}" srcOrd="1" destOrd="0" presId="urn:microsoft.com/office/officeart/2005/8/layout/list1"/>
    <dgm:cxn modelId="{7FA866B5-C28C-4D3D-9206-D02DD564E302}" type="presParOf" srcId="{BF1BC678-9D34-4F53-A360-7B8D8A2EB68B}" destId="{0E7DA483-92FA-4E49-B57C-FC4D6CFB737A}" srcOrd="1" destOrd="0" presId="urn:microsoft.com/office/officeart/2005/8/layout/list1"/>
    <dgm:cxn modelId="{BC77EA1F-2452-4A26-B0DE-8EA654C4DC09}" type="presParOf" srcId="{BF1BC678-9D34-4F53-A360-7B8D8A2EB68B}" destId="{1BC93E59-A92E-4733-83F6-C5A717D6EDA0}" srcOrd="2" destOrd="0" presId="urn:microsoft.com/office/officeart/2005/8/layout/list1"/>
    <dgm:cxn modelId="{75AD63B0-0604-42DC-B8A1-290C1B86D877}" type="presParOf" srcId="{BF1BC678-9D34-4F53-A360-7B8D8A2EB68B}" destId="{92116B88-D831-414C-9194-BCD9F06AA61A}" srcOrd="3" destOrd="0" presId="urn:microsoft.com/office/officeart/2005/8/layout/list1"/>
    <dgm:cxn modelId="{5DA3D3E1-AB57-49FF-8C2E-733C629874CA}" type="presParOf" srcId="{BF1BC678-9D34-4F53-A360-7B8D8A2EB68B}" destId="{247D79A8-6ADF-4515-AE35-A1A11965B9D9}" srcOrd="4" destOrd="0" presId="urn:microsoft.com/office/officeart/2005/8/layout/list1"/>
    <dgm:cxn modelId="{F0F4FDCC-33DF-47ED-8DFC-111CFFA12933}" type="presParOf" srcId="{247D79A8-6ADF-4515-AE35-A1A11965B9D9}" destId="{DA81E7F0-E115-4F59-A99F-16A16D33AA3F}" srcOrd="0" destOrd="0" presId="urn:microsoft.com/office/officeart/2005/8/layout/list1"/>
    <dgm:cxn modelId="{77A4511D-69DA-4513-86F5-630DE7536A94}" type="presParOf" srcId="{247D79A8-6ADF-4515-AE35-A1A11965B9D9}" destId="{EFE69DCC-EE82-4988-BF09-990A4FA8170B}" srcOrd="1" destOrd="0" presId="urn:microsoft.com/office/officeart/2005/8/layout/list1"/>
    <dgm:cxn modelId="{67E1BBF2-4015-48FF-A95F-785D32AEC822}" type="presParOf" srcId="{BF1BC678-9D34-4F53-A360-7B8D8A2EB68B}" destId="{B5C0EAF0-DCC4-4245-8E61-0E94FEF7259B}" srcOrd="5" destOrd="0" presId="urn:microsoft.com/office/officeart/2005/8/layout/list1"/>
    <dgm:cxn modelId="{19C72542-FCF1-4134-BAC0-3E6C008D30CA}" type="presParOf" srcId="{BF1BC678-9D34-4F53-A360-7B8D8A2EB68B}" destId="{F73E8A3A-3BDB-4B68-B4BC-06F1F8FF221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A826C-77E9-4F7A-BBF0-F0E185A57D2C}">
      <dsp:nvSpPr>
        <dsp:cNvPr id="0" name=""/>
        <dsp:cNvSpPr/>
      </dsp:nvSpPr>
      <dsp:spPr>
        <a:xfrm>
          <a:off x="4089" y="0"/>
          <a:ext cx="8373821" cy="1905000"/>
        </a:xfrm>
        <a:prstGeom prst="roundRect">
          <a:avLst/>
        </a:prstGeom>
        <a:solidFill>
          <a:schemeClr val="bg2">
            <a:lumMod val="2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rtl="0">
            <a:lnSpc>
              <a:spcPct val="90000"/>
            </a:lnSpc>
            <a:spcBef>
              <a:spcPct val="0"/>
            </a:spcBef>
            <a:spcAft>
              <a:spcPct val="35000"/>
            </a:spcAft>
          </a:pPr>
          <a:r>
            <a:rPr lang="en-US" sz="5600" kern="1200" dirty="0"/>
            <a:t>The science that deals with drugs.</a:t>
          </a:r>
          <a:endParaRPr lang="ar-EG" sz="5600" kern="1200" dirty="0"/>
        </a:p>
      </dsp:txBody>
      <dsp:txXfrm>
        <a:off x="97083" y="92994"/>
        <a:ext cx="8187833" cy="1719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BF3FF-0386-450C-9915-6CADEA760A5B}">
      <dsp:nvSpPr>
        <dsp:cNvPr id="0" name=""/>
        <dsp:cNvSpPr/>
      </dsp:nvSpPr>
      <dsp:spPr>
        <a:xfrm>
          <a:off x="0" y="266065"/>
          <a:ext cx="7281862" cy="2912744"/>
        </a:xfrm>
        <a:prstGeom prst="chevron">
          <a:avLst/>
        </a:prstGeom>
        <a:gradFill rotWithShape="0">
          <a:gsLst>
            <a:gs pos="0">
              <a:schemeClr val="accent4">
                <a:hueOff val="0"/>
                <a:satOff val="0"/>
                <a:lumOff val="0"/>
                <a:alphaOff val="0"/>
                <a:tint val="60000"/>
                <a:lumMod val="110000"/>
              </a:schemeClr>
            </a:gs>
            <a:gs pos="100000">
              <a:schemeClr val="accent4">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0" bIns="22860" numCol="1" spcCol="1270" anchor="ctr" anchorCtr="0">
          <a:noAutofit/>
        </a:bodyPr>
        <a:lstStyle/>
        <a:p>
          <a:pPr lvl="0" algn="ctr" defTabSz="1600200" rtl="0">
            <a:lnSpc>
              <a:spcPct val="90000"/>
            </a:lnSpc>
            <a:spcBef>
              <a:spcPct val="0"/>
            </a:spcBef>
            <a:spcAft>
              <a:spcPct val="35000"/>
            </a:spcAft>
          </a:pPr>
          <a:r>
            <a:rPr lang="en-US" sz="3600" b="0" kern="1200" dirty="0">
              <a:solidFill>
                <a:srgbClr val="1D1D1D"/>
              </a:solidFill>
              <a:latin typeface="Algerian" panose="04020705040A02060702" pitchFamily="82" charset="0"/>
            </a:rPr>
            <a:t>Passage of </a:t>
          </a:r>
          <a:r>
            <a:rPr lang="en-US" sz="3600" b="0" kern="1200" dirty="0">
              <a:solidFill>
                <a:srgbClr val="FF0000"/>
              </a:solidFill>
              <a:latin typeface="Algerian" panose="04020705040A02060702" pitchFamily="82" charset="0"/>
            </a:rPr>
            <a:t>drug</a:t>
          </a:r>
          <a:r>
            <a:rPr lang="en-US" sz="3600" b="0" kern="1200" dirty="0">
              <a:solidFill>
                <a:srgbClr val="1D1D1D"/>
              </a:solidFill>
              <a:latin typeface="Algerian" panose="04020705040A02060702" pitchFamily="82" charset="0"/>
            </a:rPr>
            <a:t> from site of </a:t>
          </a:r>
          <a:r>
            <a:rPr lang="en-US" sz="3600" b="0" kern="1200" dirty="0">
              <a:solidFill>
                <a:srgbClr val="FF0000"/>
              </a:solidFill>
              <a:latin typeface="Algerian" panose="04020705040A02060702" pitchFamily="82" charset="0"/>
            </a:rPr>
            <a:t>administration</a:t>
          </a:r>
          <a:r>
            <a:rPr lang="en-US" sz="3600" b="0" kern="1200" dirty="0">
              <a:solidFill>
                <a:srgbClr val="1D1D1D"/>
              </a:solidFill>
              <a:latin typeface="Algerian" panose="04020705040A02060702" pitchFamily="82" charset="0"/>
            </a:rPr>
            <a:t> to </a:t>
          </a:r>
          <a:r>
            <a:rPr lang="en-US" sz="3600" b="0" kern="1200" dirty="0">
              <a:solidFill>
                <a:srgbClr val="FF0000"/>
              </a:solidFill>
              <a:latin typeface="Algerian" panose="04020705040A02060702" pitchFamily="82" charset="0"/>
            </a:rPr>
            <a:t>systemic circulation</a:t>
          </a:r>
          <a:r>
            <a:rPr lang="en-US" sz="3600" b="0" kern="1200" dirty="0">
              <a:solidFill>
                <a:srgbClr val="1D1D1D"/>
              </a:solidFill>
              <a:latin typeface="Algerian" panose="04020705040A02060702" pitchFamily="82" charset="0"/>
            </a:rPr>
            <a:t>.</a:t>
          </a:r>
          <a:endParaRPr lang="ar-EG" sz="3600" b="0" kern="1200" dirty="0">
            <a:solidFill>
              <a:srgbClr val="1D1D1D"/>
            </a:solidFill>
            <a:latin typeface="Algerian" panose="04020705040A02060702" pitchFamily="82" charset="0"/>
          </a:endParaRPr>
        </a:p>
      </dsp:txBody>
      <dsp:txXfrm>
        <a:off x="1456372" y="266065"/>
        <a:ext cx="4369118" cy="2912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50861-D781-47C9-8F67-022F7993F652}">
      <dsp:nvSpPr>
        <dsp:cNvPr id="0" name=""/>
        <dsp:cNvSpPr/>
      </dsp:nvSpPr>
      <dsp:spPr>
        <a:xfrm>
          <a:off x="3506055" y="2827"/>
          <a:ext cx="5252665" cy="2892772"/>
        </a:xfrm>
        <a:prstGeom prst="rightArrow">
          <a:avLst>
            <a:gd name="adj1" fmla="val 75000"/>
            <a:gd name="adj2" fmla="val 50000"/>
          </a:avLst>
        </a:prstGeom>
        <a:gradFill rotWithShape="1">
          <a:gsLst>
            <a:gs pos="0">
              <a:schemeClr val="accent3">
                <a:tint val="60000"/>
                <a:lumMod val="110000"/>
              </a:schemeClr>
            </a:gs>
            <a:gs pos="100000">
              <a:schemeClr val="accent3">
                <a:tint val="82000"/>
              </a:schemeClr>
            </a:gs>
          </a:gsLst>
          <a:lin ang="5400000" scaled="0"/>
        </a:gradFill>
        <a:ln w="9525"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t" anchorCtr="0">
          <a:noAutofit/>
        </a:bodyPr>
        <a:lstStyle/>
        <a:p>
          <a:pPr marL="171450" lvl="1" indent="-171450" algn="l" defTabSz="800100" rtl="0">
            <a:lnSpc>
              <a:spcPct val="150000"/>
            </a:lnSpc>
            <a:spcBef>
              <a:spcPct val="0"/>
            </a:spcBef>
            <a:spcAft>
              <a:spcPct val="15000"/>
            </a:spcAft>
            <a:buChar char="••"/>
          </a:pPr>
          <a:r>
            <a:rPr lang="en-US" sz="1800" b="1" kern="1200" dirty="0" smtClean="0"/>
            <a:t>Route of </a:t>
          </a:r>
          <a:r>
            <a:rPr lang="en-US" sz="1800" b="1" kern="1200" dirty="0" smtClean="0">
              <a:solidFill>
                <a:srgbClr val="FF0000"/>
              </a:solidFill>
            </a:rPr>
            <a:t>A</a:t>
          </a:r>
          <a:r>
            <a:rPr lang="en-US" sz="1800" b="1" kern="1200" dirty="0" smtClean="0"/>
            <a:t>dministration</a:t>
          </a:r>
          <a:endParaRPr lang="ar-SA" sz="1800" b="1" kern="1200" dirty="0"/>
        </a:p>
        <a:p>
          <a:pPr marL="171450" lvl="1" indent="-171450" algn="l" defTabSz="800100" rtl="0">
            <a:lnSpc>
              <a:spcPct val="150000"/>
            </a:lnSpc>
            <a:spcBef>
              <a:spcPct val="0"/>
            </a:spcBef>
            <a:spcAft>
              <a:spcPct val="15000"/>
            </a:spcAft>
            <a:buChar char="••"/>
          </a:pPr>
          <a:r>
            <a:rPr lang="en-US" sz="1800" b="1" kern="1200" dirty="0" smtClean="0">
              <a:solidFill>
                <a:srgbClr val="FF0000"/>
              </a:solidFill>
            </a:rPr>
            <a:t>A</a:t>
          </a:r>
          <a:r>
            <a:rPr lang="en-US" sz="1800" b="1" kern="1200" dirty="0" smtClean="0"/>
            <a:t>bsorbing surface</a:t>
          </a:r>
          <a:endParaRPr lang="ar-SA" sz="1800" b="1" kern="1200" dirty="0"/>
        </a:p>
        <a:p>
          <a:pPr marL="171450" lvl="1" indent="-171450" algn="l" defTabSz="800100" rtl="0">
            <a:lnSpc>
              <a:spcPct val="150000"/>
            </a:lnSpc>
            <a:spcBef>
              <a:spcPct val="0"/>
            </a:spcBef>
            <a:spcAft>
              <a:spcPct val="15000"/>
            </a:spcAft>
            <a:buChar char="••"/>
          </a:pPr>
          <a:r>
            <a:rPr lang="en-US" sz="1800" b="1" kern="1200" dirty="0" smtClean="0"/>
            <a:t>Co </a:t>
          </a:r>
          <a:r>
            <a:rPr lang="en-US" sz="1800" b="1" kern="1200" dirty="0" smtClean="0">
              <a:solidFill>
                <a:srgbClr val="FF0000"/>
              </a:solidFill>
            </a:rPr>
            <a:t>A</a:t>
          </a:r>
          <a:r>
            <a:rPr lang="en-US" sz="1800" b="1" kern="1200" dirty="0" smtClean="0"/>
            <a:t>dministration of food or drugs</a:t>
          </a:r>
          <a:endParaRPr lang="ar-SA" sz="1800" b="1" kern="1200" dirty="0"/>
        </a:p>
        <a:p>
          <a:pPr marL="171450" lvl="1" indent="-171450" algn="l" defTabSz="800100" rtl="0">
            <a:lnSpc>
              <a:spcPct val="150000"/>
            </a:lnSpc>
            <a:spcBef>
              <a:spcPct val="0"/>
            </a:spcBef>
            <a:spcAft>
              <a:spcPct val="15000"/>
            </a:spcAft>
            <a:buChar char="••"/>
          </a:pPr>
          <a:r>
            <a:rPr lang="en-US" sz="1800" b="1" kern="1200" dirty="0" smtClean="0">
              <a:solidFill>
                <a:srgbClr val="FF0000"/>
              </a:solidFill>
            </a:rPr>
            <a:t>S</a:t>
          </a:r>
          <a:r>
            <a:rPr lang="en-US" sz="1800" b="1" kern="1200" dirty="0" smtClean="0"/>
            <a:t>ystemic circulation</a:t>
          </a:r>
          <a:endParaRPr lang="ar-SA" sz="1800" b="1" kern="1200" dirty="0"/>
        </a:p>
        <a:p>
          <a:pPr marL="171450" lvl="1" indent="-171450" algn="l" defTabSz="800100" rtl="0">
            <a:lnSpc>
              <a:spcPct val="150000"/>
            </a:lnSpc>
            <a:spcBef>
              <a:spcPct val="0"/>
            </a:spcBef>
            <a:spcAft>
              <a:spcPct val="15000"/>
            </a:spcAft>
            <a:buChar char="••"/>
          </a:pPr>
          <a:r>
            <a:rPr lang="en-US" sz="1800" b="1" kern="1200" dirty="0" smtClean="0">
              <a:solidFill>
                <a:srgbClr val="FF0000"/>
              </a:solidFill>
            </a:rPr>
            <a:t>S</a:t>
          </a:r>
          <a:r>
            <a:rPr lang="en-US" sz="1800" b="1" kern="1200" dirty="0" smtClean="0"/>
            <a:t>pecific factors</a:t>
          </a:r>
          <a:endParaRPr lang="ar-SA" sz="1800" b="1" kern="1200" dirty="0"/>
        </a:p>
      </dsp:txBody>
      <dsp:txXfrm>
        <a:off x="3506055" y="364424"/>
        <a:ext cx="4167876" cy="2169579"/>
      </dsp:txXfrm>
    </dsp:sp>
    <dsp:sp modelId="{9E8BC113-52A6-4E09-9AE4-8B701303F5F5}">
      <dsp:nvSpPr>
        <dsp:cNvPr id="0" name=""/>
        <dsp:cNvSpPr/>
      </dsp:nvSpPr>
      <dsp:spPr>
        <a:xfrm>
          <a:off x="4278" y="134317"/>
          <a:ext cx="3501776" cy="2629792"/>
        </a:xfrm>
        <a:prstGeom prst="roundRect">
          <a:avLst/>
        </a:prstGeom>
        <a:blipFill rotWithShape="0">
          <a:blip xmlns:r="http://schemas.openxmlformats.org/officeDocument/2006/relationships" r:embed="rId1"/>
          <a:stretch>
            <a:fillRect/>
          </a:stretch>
        </a:blipFill>
        <a:ln w="9525"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0500" tIns="95250" rIns="190500" bIns="95250" numCol="1" spcCol="1270" anchor="ctr" anchorCtr="0">
          <a:noAutofit/>
        </a:bodyPr>
        <a:lstStyle/>
        <a:p>
          <a:pPr lvl="0" algn="ctr" defTabSz="2222500" rtl="0">
            <a:lnSpc>
              <a:spcPct val="90000"/>
            </a:lnSpc>
            <a:spcBef>
              <a:spcPct val="0"/>
            </a:spcBef>
            <a:spcAft>
              <a:spcPct val="35000"/>
            </a:spcAft>
          </a:pPr>
          <a:r>
            <a:rPr lang="en-US" sz="5000" b="1" u="none" kern="1200" dirty="0" smtClean="0">
              <a:solidFill>
                <a:srgbClr val="FF0000"/>
              </a:solidFill>
              <a:latin typeface="Algerian" panose="04020705040A02060702" pitchFamily="82" charset="0"/>
            </a:rPr>
            <a:t>patient</a:t>
          </a:r>
          <a:r>
            <a:rPr lang="en-US" sz="5000" b="1" u="none" kern="1200" dirty="0" smtClean="0">
              <a:latin typeface="Algerian" panose="04020705040A02060702" pitchFamily="82" charset="0"/>
            </a:rPr>
            <a:t>.</a:t>
          </a:r>
        </a:p>
      </dsp:txBody>
      <dsp:txXfrm>
        <a:off x="132654" y="262693"/>
        <a:ext cx="3245024" cy="2373040"/>
      </dsp:txXfrm>
    </dsp:sp>
    <dsp:sp modelId="{3B974AEB-1765-40D7-BCE5-4DAB5CC1F0CD}">
      <dsp:nvSpPr>
        <dsp:cNvPr id="0" name=""/>
        <dsp:cNvSpPr/>
      </dsp:nvSpPr>
      <dsp:spPr>
        <a:xfrm>
          <a:off x="3505200" y="3158579"/>
          <a:ext cx="5257800" cy="2629792"/>
        </a:xfrm>
        <a:prstGeom prst="rightArrow">
          <a:avLst>
            <a:gd name="adj1" fmla="val 75000"/>
            <a:gd name="adj2" fmla="val 50000"/>
          </a:avLst>
        </a:prstGeom>
        <a:solidFill>
          <a:schemeClr val="lt1">
            <a:alpha val="90000"/>
            <a:tint val="40000"/>
            <a:hueOff val="0"/>
            <a:satOff val="0"/>
            <a:lumOff val="0"/>
            <a:alphaOff val="0"/>
          </a:schemeClr>
        </a:solidFill>
        <a:ln w="15875"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150000"/>
            </a:lnSpc>
            <a:spcBef>
              <a:spcPct val="0"/>
            </a:spcBef>
            <a:spcAft>
              <a:spcPct val="15000"/>
            </a:spcAft>
            <a:buChar char="••"/>
          </a:pPr>
          <a:r>
            <a:rPr lang="en-US" sz="2000" b="1" kern="1200" dirty="0" smtClean="0"/>
            <a:t>1-Water &amp; lipid </a:t>
          </a:r>
          <a:r>
            <a:rPr lang="en-US" sz="2000" b="1" kern="1200" dirty="0" smtClean="0">
              <a:solidFill>
                <a:srgbClr val="FF0000"/>
              </a:solidFill>
            </a:rPr>
            <a:t>s</a:t>
          </a:r>
          <a:r>
            <a:rPr lang="en-US" sz="2000" b="1" kern="1200" dirty="0" smtClean="0"/>
            <a:t>olubility</a:t>
          </a:r>
          <a:endParaRPr lang="en-US" sz="2000" b="1" kern="1200" dirty="0"/>
        </a:p>
        <a:p>
          <a:pPr marL="228600" lvl="1" indent="-228600" algn="l" defTabSz="889000" rtl="0">
            <a:lnSpc>
              <a:spcPct val="150000"/>
            </a:lnSpc>
            <a:spcBef>
              <a:spcPct val="0"/>
            </a:spcBef>
            <a:spcAft>
              <a:spcPct val="15000"/>
            </a:spcAft>
            <a:buChar char="••"/>
          </a:pPr>
          <a:r>
            <a:rPr lang="en-US" sz="2000" b="1" kern="1200" dirty="0" smtClean="0"/>
            <a:t>2- Pharmaceutical </a:t>
          </a:r>
          <a:r>
            <a:rPr lang="en-US" sz="2000" b="1" kern="1200" dirty="0" smtClean="0">
              <a:solidFill>
                <a:srgbClr val="FF0000"/>
              </a:solidFill>
            </a:rPr>
            <a:t>p</a:t>
          </a:r>
          <a:r>
            <a:rPr lang="en-US" sz="2000" b="1" kern="1200" dirty="0" smtClean="0"/>
            <a:t>reparation</a:t>
          </a:r>
        </a:p>
        <a:p>
          <a:pPr marL="228600" lvl="1" indent="-228600" algn="l" defTabSz="889000" rtl="0">
            <a:lnSpc>
              <a:spcPct val="150000"/>
            </a:lnSpc>
            <a:spcBef>
              <a:spcPct val="0"/>
            </a:spcBef>
            <a:spcAft>
              <a:spcPct val="15000"/>
            </a:spcAft>
            <a:buChar char="••"/>
          </a:pPr>
          <a:r>
            <a:rPr lang="en-US" sz="2000" b="1" kern="1200" dirty="0" smtClean="0"/>
            <a:t>3- </a:t>
          </a:r>
          <a:r>
            <a:rPr lang="en-US" sz="2000" b="1" kern="1200" dirty="0" smtClean="0">
              <a:solidFill>
                <a:srgbClr val="FF0000"/>
              </a:solidFill>
            </a:rPr>
            <a:t>I</a:t>
          </a:r>
          <a:r>
            <a:rPr lang="en-US" sz="2000" b="1" kern="1200" dirty="0" smtClean="0"/>
            <a:t>onization of the drugs</a:t>
          </a:r>
          <a:endParaRPr lang="ar-SA" sz="2000" b="1" kern="1200" dirty="0"/>
        </a:p>
      </dsp:txBody>
      <dsp:txXfrm>
        <a:off x="3505200" y="3487303"/>
        <a:ext cx="4271628" cy="1972344"/>
      </dsp:txXfrm>
    </dsp:sp>
    <dsp:sp modelId="{B55DB12F-C88D-4215-99FA-C24A1CCBA20B}">
      <dsp:nvSpPr>
        <dsp:cNvPr id="0" name=""/>
        <dsp:cNvSpPr/>
      </dsp:nvSpPr>
      <dsp:spPr>
        <a:xfrm>
          <a:off x="0" y="3158579"/>
          <a:ext cx="3505200" cy="2629792"/>
        </a:xfrm>
        <a:prstGeom prst="roundRect">
          <a:avLst/>
        </a:prstGeom>
        <a:blipFill rotWithShape="0">
          <a:blip xmlns:r="http://schemas.openxmlformats.org/officeDocument/2006/relationships" r:embed="rId2"/>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rtl="0">
            <a:lnSpc>
              <a:spcPct val="90000"/>
            </a:lnSpc>
            <a:spcBef>
              <a:spcPct val="0"/>
            </a:spcBef>
            <a:spcAft>
              <a:spcPct val="35000"/>
            </a:spcAft>
          </a:pPr>
          <a:r>
            <a:rPr lang="en-US" sz="5000" b="1" u="none" kern="1200" dirty="0" smtClean="0">
              <a:solidFill>
                <a:srgbClr val="FF0000"/>
              </a:solidFill>
            </a:rPr>
            <a:t>Drug</a:t>
          </a:r>
          <a:r>
            <a:rPr lang="en-US" sz="5000" b="1" u="sng" kern="1200" dirty="0" smtClean="0"/>
            <a:t> </a:t>
          </a:r>
        </a:p>
      </dsp:txBody>
      <dsp:txXfrm>
        <a:off x="128376" y="3286955"/>
        <a:ext cx="3248448" cy="2373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E19D6-071F-43EA-9607-A5F38C8EA77D}">
      <dsp:nvSpPr>
        <dsp:cNvPr id="0" name=""/>
        <dsp:cNvSpPr/>
      </dsp:nvSpPr>
      <dsp:spPr>
        <a:xfrm>
          <a:off x="0" y="109362"/>
          <a:ext cx="8229600" cy="1645751"/>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t>At low pH </a:t>
          </a:r>
          <a:r>
            <a:rPr lang="en-US" sz="3100" kern="1200" dirty="0" smtClean="0"/>
            <a:t>weak acids become unionized while the weak bases become ionized.</a:t>
          </a:r>
          <a:endParaRPr lang="ar-EG" sz="3100" kern="1200" dirty="0"/>
        </a:p>
      </dsp:txBody>
      <dsp:txXfrm>
        <a:off x="80339" y="189701"/>
        <a:ext cx="8068922" cy="1485073"/>
      </dsp:txXfrm>
    </dsp:sp>
    <dsp:sp modelId="{69564FC7-4A57-4795-B0BB-6E20409B02A7}">
      <dsp:nvSpPr>
        <dsp:cNvPr id="0" name=""/>
        <dsp:cNvSpPr/>
      </dsp:nvSpPr>
      <dsp:spPr>
        <a:xfrm>
          <a:off x="0" y="1767924"/>
          <a:ext cx="8229600" cy="1645751"/>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smtClean="0"/>
            <a:t> </a:t>
          </a:r>
          <a:r>
            <a:rPr lang="en-US" sz="3100" b="1" kern="1200" smtClean="0"/>
            <a:t>At high pH </a:t>
          </a:r>
          <a:r>
            <a:rPr lang="en-US" sz="3100" kern="1200" smtClean="0"/>
            <a:t>weak base drugs become unionized while weak acids become ionized.</a:t>
          </a:r>
          <a:endParaRPr lang="ar-EG" sz="3100" kern="1200" dirty="0"/>
        </a:p>
      </dsp:txBody>
      <dsp:txXfrm>
        <a:off x="80339" y="1848263"/>
        <a:ext cx="8068922" cy="1485073"/>
      </dsp:txXfrm>
    </dsp:sp>
    <dsp:sp modelId="{A58FA4D2-D6FE-4E77-902C-8F0A6B5F8E03}">
      <dsp:nvSpPr>
        <dsp:cNvPr id="0" name=""/>
        <dsp:cNvSpPr/>
      </dsp:nvSpPr>
      <dsp:spPr>
        <a:xfrm>
          <a:off x="0" y="3502955"/>
          <a:ext cx="8229600" cy="1645751"/>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smtClean="0"/>
            <a:t>- Accordingly, weak acid are more absorbed in acidic media while weak bases are more absorbed in alkaline media.</a:t>
          </a:r>
          <a:endParaRPr lang="ar-EG" sz="3100" kern="1200" dirty="0"/>
        </a:p>
      </dsp:txBody>
      <dsp:txXfrm>
        <a:off x="80339" y="3583294"/>
        <a:ext cx="8068922" cy="14850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D1873-71EE-4BC2-8DF2-63994160304F}">
      <dsp:nvSpPr>
        <dsp:cNvPr id="0" name=""/>
        <dsp:cNvSpPr/>
      </dsp:nvSpPr>
      <dsp:spPr>
        <a:xfrm>
          <a:off x="0" y="18820"/>
          <a:ext cx="2794326" cy="2205483"/>
        </a:xfrm>
        <a:prstGeom prst="ellipse">
          <a:avLst/>
        </a:prstGeom>
        <a:solidFill>
          <a:schemeClr val="accent6">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1- GIT: Aspirin (acidic drug) has low </a:t>
          </a:r>
          <a:r>
            <a:rPr lang="en-US" sz="2400" b="1" kern="1200" dirty="0" err="1" smtClean="0">
              <a:latin typeface="Times New Roman" panose="02020603050405020304" pitchFamily="18" charset="0"/>
              <a:cs typeface="Times New Roman" panose="02020603050405020304" pitchFamily="18" charset="0"/>
            </a:rPr>
            <a:t>pKa</a:t>
          </a:r>
          <a:r>
            <a:rPr lang="en-US" sz="2400" b="1" kern="1200" dirty="0" smtClean="0">
              <a:latin typeface="Times New Roman" panose="02020603050405020304" pitchFamily="18" charset="0"/>
              <a:cs typeface="Times New Roman" panose="02020603050405020304" pitchFamily="18" charset="0"/>
            </a:rPr>
            <a:t>.</a:t>
          </a:r>
          <a:endParaRPr lang="ar-EG" sz="2400" kern="1200" dirty="0">
            <a:latin typeface="Times New Roman" panose="02020603050405020304" pitchFamily="18" charset="0"/>
            <a:cs typeface="Times New Roman" panose="02020603050405020304" pitchFamily="18" charset="0"/>
          </a:endParaRPr>
        </a:p>
      </dsp:txBody>
      <dsp:txXfrm>
        <a:off x="409220" y="341806"/>
        <a:ext cx="1975886" cy="1559511"/>
      </dsp:txXfrm>
    </dsp:sp>
    <dsp:sp modelId="{51EC6A01-6BE1-48EC-BC09-06168E37F5C0}">
      <dsp:nvSpPr>
        <dsp:cNvPr id="0" name=""/>
        <dsp:cNvSpPr/>
      </dsp:nvSpPr>
      <dsp:spPr>
        <a:xfrm rot="14503">
          <a:off x="3125369" y="720114"/>
          <a:ext cx="701866" cy="820440"/>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rtl="1">
            <a:lnSpc>
              <a:spcPct val="90000"/>
            </a:lnSpc>
            <a:spcBef>
              <a:spcPct val="0"/>
            </a:spcBef>
            <a:spcAft>
              <a:spcPct val="35000"/>
            </a:spcAft>
          </a:pPr>
          <a:endParaRPr lang="ar-EG" sz="3700" kern="1200"/>
        </a:p>
      </dsp:txBody>
      <dsp:txXfrm>
        <a:off x="3125370" y="883758"/>
        <a:ext cx="491306" cy="492264"/>
      </dsp:txXfrm>
    </dsp:sp>
    <dsp:sp modelId="{A90D4FC1-7065-461C-8E9F-2BD7088315B5}">
      <dsp:nvSpPr>
        <dsp:cNvPr id="0" name=""/>
        <dsp:cNvSpPr/>
      </dsp:nvSpPr>
      <dsp:spPr>
        <a:xfrm>
          <a:off x="4118474" y="40258"/>
          <a:ext cx="4719868" cy="2205483"/>
        </a:xfrm>
        <a:prstGeom prst="ellipse">
          <a:avLst/>
        </a:prstGeom>
        <a:solidFill>
          <a:schemeClr val="accent6">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a:solidFill>
                <a:schemeClr val="tx1"/>
              </a:solidFill>
              <a:latin typeface="Times New Roman" panose="02020603050405020304" pitchFamily="18" charset="0"/>
              <a:cs typeface="Times New Roman" panose="02020603050405020304" pitchFamily="18" charset="0"/>
            </a:rPr>
            <a:t>Drug molecules become unionized in the empty stomach (low pH) and can enter gastric mucosal cells. In gastric mucosal cells (high pH) aspirin becomes ionized and trapped in gastric mucosal cell  “peptic ulceration”</a:t>
          </a:r>
          <a:endParaRPr lang="ar-EG" sz="2000" kern="1200" dirty="0">
            <a:solidFill>
              <a:schemeClr val="tx1"/>
            </a:solidFill>
            <a:latin typeface="Times New Roman" panose="02020603050405020304" pitchFamily="18" charset="0"/>
            <a:cs typeface="Times New Roman" panose="02020603050405020304" pitchFamily="18" charset="0"/>
          </a:endParaRPr>
        </a:p>
      </dsp:txBody>
      <dsp:txXfrm>
        <a:off x="4809683" y="363244"/>
        <a:ext cx="3337450" cy="15595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41061-A86E-4660-8915-8AA92F0829A1}">
      <dsp:nvSpPr>
        <dsp:cNvPr id="0" name=""/>
        <dsp:cNvSpPr/>
      </dsp:nvSpPr>
      <dsp:spPr>
        <a:xfrm>
          <a:off x="228598" y="11555"/>
          <a:ext cx="2645717" cy="2645717"/>
        </a:xfrm>
        <a:prstGeom prst="ellipse">
          <a:avLst/>
        </a:prstGeom>
        <a:solidFill>
          <a:schemeClr val="accent1">
            <a:shade val="50000"/>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smtClean="0">
              <a:latin typeface="Times New Roman" panose="02020603050405020304" pitchFamily="18" charset="0"/>
              <a:cs typeface="Times New Roman" panose="02020603050405020304" pitchFamily="18" charset="0"/>
            </a:rPr>
            <a:t>2- Kidney: In drug poisoning, </a:t>
          </a:r>
          <a:endParaRPr lang="en-US" sz="2000" b="1" kern="1200" dirty="0">
            <a:latin typeface="Times New Roman" panose="02020603050405020304" pitchFamily="18" charset="0"/>
            <a:cs typeface="Times New Roman" panose="02020603050405020304" pitchFamily="18" charset="0"/>
          </a:endParaRPr>
        </a:p>
      </dsp:txBody>
      <dsp:txXfrm>
        <a:off x="616054" y="399011"/>
        <a:ext cx="1870805" cy="1870805"/>
      </dsp:txXfrm>
    </dsp:sp>
    <dsp:sp modelId="{B0557C99-93E4-496E-9FD2-B8DBB84D3A42}">
      <dsp:nvSpPr>
        <dsp:cNvPr id="0" name=""/>
        <dsp:cNvSpPr/>
      </dsp:nvSpPr>
      <dsp:spPr>
        <a:xfrm rot="235484">
          <a:off x="3215685" y="981661"/>
          <a:ext cx="733826" cy="984206"/>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55800" rtl="1">
            <a:lnSpc>
              <a:spcPct val="90000"/>
            </a:lnSpc>
            <a:spcBef>
              <a:spcPct val="0"/>
            </a:spcBef>
            <a:spcAft>
              <a:spcPct val="35000"/>
            </a:spcAft>
          </a:pPr>
          <a:endParaRPr lang="ar-EG" sz="4400" kern="1200">
            <a:latin typeface="Times New Roman" panose="02020603050405020304" pitchFamily="18" charset="0"/>
            <a:cs typeface="Times New Roman" panose="02020603050405020304" pitchFamily="18" charset="0"/>
          </a:endParaRPr>
        </a:p>
      </dsp:txBody>
      <dsp:txXfrm>
        <a:off x="3215943" y="1170968"/>
        <a:ext cx="513678" cy="590524"/>
      </dsp:txXfrm>
    </dsp:sp>
    <dsp:sp modelId="{64A4F75D-C694-4008-AD11-29843CF51517}">
      <dsp:nvSpPr>
        <dsp:cNvPr id="0" name=""/>
        <dsp:cNvSpPr/>
      </dsp:nvSpPr>
      <dsp:spPr>
        <a:xfrm>
          <a:off x="4236357" y="353541"/>
          <a:ext cx="4599632" cy="2645717"/>
        </a:xfrm>
        <a:prstGeom prst="ellipse">
          <a:avLst/>
        </a:prstGeom>
        <a:solidFill>
          <a:schemeClr val="accent1">
            <a:shade val="50000"/>
            <a:hueOff val="337284"/>
            <a:satOff val="-38377"/>
            <a:lumOff val="4887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a:solidFill>
                <a:schemeClr val="tx1"/>
              </a:solidFill>
              <a:latin typeface="Times New Roman" panose="02020603050405020304" pitchFamily="18" charset="0"/>
              <a:cs typeface="Times New Roman" panose="02020603050405020304" pitchFamily="18" charset="0"/>
            </a:rPr>
            <a:t>renal elimination could be enhanced by changing  </a:t>
          </a:r>
          <a:r>
            <a:rPr lang="en-US" sz="2400" kern="1200" dirty="0">
              <a:solidFill>
                <a:schemeClr val="tx1"/>
              </a:solidFill>
              <a:latin typeface="Times New Roman" panose="02020603050405020304" pitchFamily="18" charset="0"/>
              <a:cs typeface="Times New Roman" panose="02020603050405020304" pitchFamily="18" charset="0"/>
            </a:rPr>
            <a:t>urinary pH to increase ionization of drug and inhibit tubular reabsorption of the drug.</a:t>
          </a:r>
          <a:endParaRPr lang="ar-EG" sz="2400" kern="1200" dirty="0">
            <a:solidFill>
              <a:schemeClr val="tx1"/>
            </a:solidFill>
            <a:latin typeface="Times New Roman" panose="02020603050405020304" pitchFamily="18" charset="0"/>
            <a:cs typeface="Times New Roman" panose="02020603050405020304" pitchFamily="18" charset="0"/>
          </a:endParaRPr>
        </a:p>
      </dsp:txBody>
      <dsp:txXfrm>
        <a:off x="4909958" y="740997"/>
        <a:ext cx="3252430" cy="1870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812F6-EB4C-4770-99F4-28140549D996}">
      <dsp:nvSpPr>
        <dsp:cNvPr id="0" name=""/>
        <dsp:cNvSpPr/>
      </dsp:nvSpPr>
      <dsp:spPr>
        <a:xfrm>
          <a:off x="0" y="193353"/>
          <a:ext cx="8839200" cy="264654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smtClean="0">
              <a:latin typeface="Times New Roman" panose="02020603050405020304" pitchFamily="18" charset="0"/>
              <a:cs typeface="Times New Roman" panose="02020603050405020304" pitchFamily="18" charset="0"/>
            </a:rPr>
            <a:t>• </a:t>
          </a:r>
          <a:r>
            <a:rPr lang="en-US" sz="3900" kern="1200" dirty="0" err="1" smtClean="0">
              <a:solidFill>
                <a:srgbClr val="FF0000"/>
              </a:solidFill>
              <a:latin typeface="Times New Roman" panose="02020603050405020304" pitchFamily="18" charset="0"/>
              <a:cs typeface="Times New Roman" panose="02020603050405020304" pitchFamily="18" charset="0"/>
            </a:rPr>
            <a:t>Alkalinization</a:t>
          </a:r>
          <a:r>
            <a:rPr lang="en-US" sz="3900" kern="1200" dirty="0" smtClean="0">
              <a:latin typeface="Times New Roman" panose="02020603050405020304" pitchFamily="18" charset="0"/>
              <a:cs typeface="Times New Roman" panose="02020603050405020304" pitchFamily="18" charset="0"/>
            </a:rPr>
            <a:t> of urine by sodium bicarbonate (to increase urine pH above drug </a:t>
          </a:r>
          <a:r>
            <a:rPr lang="en-US" sz="3900" kern="1200" dirty="0" err="1" smtClean="0">
              <a:latin typeface="Times New Roman" panose="02020603050405020304" pitchFamily="18" charset="0"/>
              <a:cs typeface="Times New Roman" panose="02020603050405020304" pitchFamily="18" charset="0"/>
            </a:rPr>
            <a:t>pKa</a:t>
          </a:r>
          <a:r>
            <a:rPr lang="en-US" sz="3900" kern="1200" dirty="0" smtClean="0">
              <a:latin typeface="Times New Roman" panose="02020603050405020304" pitchFamily="18" charset="0"/>
              <a:cs typeface="Times New Roman" panose="02020603050405020304" pitchFamily="18" charset="0"/>
            </a:rPr>
            <a:t>) is useful in acidic drug poisoning e.g. Aspirin and phenobarbital.</a:t>
          </a:r>
          <a:endParaRPr lang="ar-EG" sz="3900" kern="1200" dirty="0">
            <a:latin typeface="Times New Roman" panose="02020603050405020304" pitchFamily="18" charset="0"/>
            <a:cs typeface="Times New Roman" panose="02020603050405020304" pitchFamily="18" charset="0"/>
          </a:endParaRPr>
        </a:p>
      </dsp:txBody>
      <dsp:txXfrm>
        <a:off x="129193" y="322546"/>
        <a:ext cx="8580814" cy="2388154"/>
      </dsp:txXfrm>
    </dsp:sp>
    <dsp:sp modelId="{06C87D0B-DD1B-484D-8028-C635071ED919}">
      <dsp:nvSpPr>
        <dsp:cNvPr id="0" name=""/>
        <dsp:cNvSpPr/>
      </dsp:nvSpPr>
      <dsp:spPr>
        <a:xfrm>
          <a:off x="0" y="3332760"/>
          <a:ext cx="8839200" cy="264654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smtClean="0">
              <a:latin typeface="Times New Roman" panose="02020603050405020304" pitchFamily="18" charset="0"/>
              <a:cs typeface="Times New Roman" panose="02020603050405020304" pitchFamily="18" charset="0"/>
            </a:rPr>
            <a:t>• </a:t>
          </a:r>
          <a:r>
            <a:rPr lang="en-US" sz="3900" kern="1200" dirty="0" smtClean="0">
              <a:solidFill>
                <a:srgbClr val="FF0000"/>
              </a:solidFill>
              <a:latin typeface="Times New Roman" panose="02020603050405020304" pitchFamily="18" charset="0"/>
              <a:cs typeface="Times New Roman" panose="02020603050405020304" pitchFamily="18" charset="0"/>
            </a:rPr>
            <a:t>Acidification</a:t>
          </a:r>
          <a:r>
            <a:rPr lang="en-US" sz="3900" kern="1200" dirty="0" smtClean="0">
              <a:latin typeface="Times New Roman" panose="02020603050405020304" pitchFamily="18" charset="0"/>
              <a:cs typeface="Times New Roman" panose="02020603050405020304" pitchFamily="18" charset="0"/>
            </a:rPr>
            <a:t> of urine by ascorbic acid (to decrease urine pH below drug </a:t>
          </a:r>
          <a:r>
            <a:rPr lang="en-US" sz="3900" kern="1200" dirty="0" err="1" smtClean="0">
              <a:latin typeface="Times New Roman" panose="02020603050405020304" pitchFamily="18" charset="0"/>
              <a:cs typeface="Times New Roman" panose="02020603050405020304" pitchFamily="18" charset="0"/>
            </a:rPr>
            <a:t>pKa</a:t>
          </a:r>
          <a:r>
            <a:rPr lang="en-US" sz="3900" kern="1200" dirty="0" smtClean="0">
              <a:latin typeface="Times New Roman" panose="02020603050405020304" pitchFamily="18" charset="0"/>
              <a:cs typeface="Times New Roman" panose="02020603050405020304" pitchFamily="18" charset="0"/>
            </a:rPr>
            <a:t>) is used in basic drug poisoning e.g. amphetamine.</a:t>
          </a:r>
          <a:endParaRPr lang="ar-EG" sz="3900" kern="1200" dirty="0">
            <a:latin typeface="Times New Roman" panose="02020603050405020304" pitchFamily="18" charset="0"/>
            <a:cs typeface="Times New Roman" panose="02020603050405020304" pitchFamily="18" charset="0"/>
          </a:endParaRPr>
        </a:p>
      </dsp:txBody>
      <dsp:txXfrm>
        <a:off x="129193" y="3461953"/>
        <a:ext cx="8580814" cy="23881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93E59-A92E-4733-83F6-C5A717D6EDA0}">
      <dsp:nvSpPr>
        <dsp:cNvPr id="0" name=""/>
        <dsp:cNvSpPr/>
      </dsp:nvSpPr>
      <dsp:spPr>
        <a:xfrm>
          <a:off x="0" y="912899"/>
          <a:ext cx="8686800" cy="655200"/>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6A7BAD-1531-4705-9393-3FABD764B429}">
      <dsp:nvSpPr>
        <dsp:cNvPr id="0" name=""/>
        <dsp:cNvSpPr/>
      </dsp:nvSpPr>
      <dsp:spPr>
        <a:xfrm>
          <a:off x="434340" y="529139"/>
          <a:ext cx="6080760" cy="76752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155700" rtl="0">
            <a:lnSpc>
              <a:spcPct val="90000"/>
            </a:lnSpc>
            <a:spcBef>
              <a:spcPct val="0"/>
            </a:spcBef>
            <a:spcAft>
              <a:spcPct val="35000"/>
            </a:spcAft>
          </a:pPr>
          <a:r>
            <a:rPr lang="en-US" sz="2600" b="1" kern="1200" dirty="0" smtClean="0">
              <a:latin typeface="Times New Roman" panose="02020603050405020304" pitchFamily="18" charset="0"/>
              <a:cs typeface="Times New Roman" panose="02020603050405020304" pitchFamily="18" charset="0"/>
            </a:rPr>
            <a:t>1-The extent of </a:t>
          </a:r>
          <a:r>
            <a:rPr lang="en-US" sz="2600" b="1" kern="1200" dirty="0" smtClean="0">
              <a:solidFill>
                <a:srgbClr val="FF0000"/>
              </a:solidFill>
              <a:latin typeface="Times New Roman" panose="02020603050405020304" pitchFamily="18" charset="0"/>
              <a:cs typeface="Times New Roman" panose="02020603050405020304" pitchFamily="18" charset="0"/>
            </a:rPr>
            <a:t>drug absorption</a:t>
          </a:r>
          <a:r>
            <a:rPr lang="en-US" sz="2600" b="1" kern="1200" dirty="0" smtClean="0">
              <a:latin typeface="Times New Roman" panose="02020603050405020304" pitchFamily="18" charset="0"/>
              <a:cs typeface="Times New Roman" panose="02020603050405020304" pitchFamily="18" charset="0"/>
            </a:rPr>
            <a:t>.</a:t>
          </a:r>
          <a:endParaRPr lang="en-US" sz="2600" kern="1200" dirty="0">
            <a:latin typeface="Times New Roman" panose="02020603050405020304" pitchFamily="18" charset="0"/>
            <a:cs typeface="Times New Roman" panose="02020603050405020304" pitchFamily="18" charset="0"/>
          </a:endParaRPr>
        </a:p>
      </dsp:txBody>
      <dsp:txXfrm>
        <a:off x="471807" y="566606"/>
        <a:ext cx="6005826" cy="692586"/>
      </dsp:txXfrm>
    </dsp:sp>
    <dsp:sp modelId="{F73E8A3A-3BDB-4B68-B4BC-06F1F8FF2215}">
      <dsp:nvSpPr>
        <dsp:cNvPr id="0" name=""/>
        <dsp:cNvSpPr/>
      </dsp:nvSpPr>
      <dsp:spPr>
        <a:xfrm>
          <a:off x="0" y="2092260"/>
          <a:ext cx="8686800" cy="655200"/>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E69DCC-EE82-4988-BF09-990A4FA8170B}">
      <dsp:nvSpPr>
        <dsp:cNvPr id="0" name=""/>
        <dsp:cNvSpPr/>
      </dsp:nvSpPr>
      <dsp:spPr>
        <a:xfrm>
          <a:off x="434340" y="1708500"/>
          <a:ext cx="6080760" cy="76752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155700">
            <a:lnSpc>
              <a:spcPct val="90000"/>
            </a:lnSpc>
            <a:spcBef>
              <a:spcPct val="0"/>
            </a:spcBef>
            <a:spcAft>
              <a:spcPct val="35000"/>
            </a:spcAft>
          </a:pPr>
          <a:r>
            <a:rPr lang="en-US" sz="2600" b="1" kern="1200" dirty="0" smtClean="0">
              <a:latin typeface="Times New Roman" panose="02020603050405020304" pitchFamily="18" charset="0"/>
              <a:cs typeface="Times New Roman" panose="02020603050405020304" pitchFamily="18" charset="0"/>
            </a:rPr>
            <a:t>2- 1st pass effect (</a:t>
          </a:r>
          <a:r>
            <a:rPr lang="en-US" sz="2600" b="1" kern="1200" dirty="0" smtClean="0">
              <a:solidFill>
                <a:srgbClr val="FF0000"/>
              </a:solidFill>
              <a:latin typeface="Times New Roman" panose="02020603050405020304" pitchFamily="18" charset="0"/>
              <a:cs typeface="Times New Roman" panose="02020603050405020304" pitchFamily="18" charset="0"/>
            </a:rPr>
            <a:t>1st pass metabolism</a:t>
          </a:r>
          <a:r>
            <a:rPr lang="en-US" sz="2600" b="1" kern="1200" dirty="0" smtClean="0">
              <a:latin typeface="Times New Roman" panose="02020603050405020304" pitchFamily="18" charset="0"/>
              <a:cs typeface="Times New Roman" panose="02020603050405020304" pitchFamily="18" charset="0"/>
            </a:rPr>
            <a:t>)</a:t>
          </a:r>
          <a:r>
            <a:rPr lang="en-US" sz="2600" kern="1200" dirty="0" smtClean="0">
              <a:latin typeface="Times New Roman" panose="02020603050405020304" pitchFamily="18" charset="0"/>
              <a:cs typeface="Times New Roman" panose="02020603050405020304" pitchFamily="18" charset="0"/>
            </a:rPr>
            <a:t>: </a:t>
          </a:r>
          <a:endParaRPr lang="en-US" sz="2600" kern="1200" dirty="0"/>
        </a:p>
      </dsp:txBody>
      <dsp:txXfrm>
        <a:off x="471807" y="1745967"/>
        <a:ext cx="600582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B4926C5-571A-4C46-A3F3-EFFB35F6E3D1}" type="datetimeFigureOut">
              <a:rPr lang="ar-SA" smtClean="0"/>
              <a:pPr/>
              <a:t>26/03/1445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869FF38-9ACF-4885-A3CD-BDC55BD386A2}" type="slidenum">
              <a:rPr lang="ar-SA" smtClean="0"/>
              <a:pPr/>
              <a:t>‹#›</a:t>
            </a:fld>
            <a:endParaRPr lang="ar-SA"/>
          </a:p>
        </p:txBody>
      </p:sp>
    </p:spTree>
    <p:extLst>
      <p:ext uri="{BB962C8B-B14F-4D97-AF65-F5344CB8AC3E}">
        <p14:creationId xmlns:p14="http://schemas.microsoft.com/office/powerpoint/2010/main" val="10687441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832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725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979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512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084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969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85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920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5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40610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98557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653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15104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33531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7415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15389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38370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48597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97258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24146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118146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90315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986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744234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67361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35430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7829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42008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73236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93315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81548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79159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9219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180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07098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06271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48192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03321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473707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189533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116294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49693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4263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6709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46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93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022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264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106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10/10/2023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3309790"/>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4266250"/>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10/10/2023</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44935341"/>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851648" cy="320040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r>
              <a:rPr lang="en-US" sz="7200" dirty="0" smtClean="0">
                <a:solidFill>
                  <a:schemeClr val="tx1"/>
                </a:solidFill>
                <a:latin typeface="Aharoni" pitchFamily="2" charset="-79"/>
                <a:cs typeface="Aharoni" pitchFamily="2" charset="-79"/>
              </a:rPr>
              <a:t/>
            </a:r>
            <a:br>
              <a:rPr lang="en-US" sz="7200" dirty="0" smtClean="0">
                <a:solidFill>
                  <a:schemeClr val="tx1"/>
                </a:solidFill>
                <a:latin typeface="Aharoni" pitchFamily="2" charset="-79"/>
                <a:cs typeface="Aharoni" pitchFamily="2" charset="-79"/>
              </a:rPr>
            </a:br>
            <a:r>
              <a:rPr lang="en-US" sz="7200" dirty="0" smtClean="0">
                <a:solidFill>
                  <a:schemeClr val="tx1"/>
                </a:solidFill>
                <a:latin typeface="Aharoni" pitchFamily="2" charset="-79"/>
                <a:cs typeface="Aharoni" pitchFamily="2" charset="-79"/>
              </a:rPr>
              <a:t/>
            </a:r>
            <a:br>
              <a:rPr lang="en-US" sz="7200" dirty="0" smtClean="0">
                <a:solidFill>
                  <a:schemeClr val="tx1"/>
                </a:solidFill>
                <a:latin typeface="Aharoni" pitchFamily="2" charset="-79"/>
                <a:cs typeface="Aharoni" pitchFamily="2" charset="-79"/>
              </a:rPr>
            </a:br>
            <a:r>
              <a:rPr lang="en-US" sz="7200" dirty="0" smtClean="0">
                <a:solidFill>
                  <a:schemeClr val="tx1"/>
                </a:solidFill>
                <a:latin typeface="Aharoni" pitchFamily="2" charset="-79"/>
                <a:cs typeface="Aharoni" pitchFamily="2" charset="-79"/>
              </a:rPr>
              <a:t/>
            </a:r>
            <a:br>
              <a:rPr lang="en-US" sz="7200" dirty="0" smtClean="0">
                <a:solidFill>
                  <a:schemeClr val="tx1"/>
                </a:solidFill>
                <a:latin typeface="Aharoni" pitchFamily="2" charset="-79"/>
                <a:cs typeface="Aharoni" pitchFamily="2" charset="-79"/>
              </a:rPr>
            </a:br>
            <a:r>
              <a:rPr lang="en-US" sz="7200" dirty="0" smtClean="0">
                <a:solidFill>
                  <a:schemeClr val="tx1"/>
                </a:solidFill>
                <a:latin typeface="Aharoni" pitchFamily="2" charset="-79"/>
                <a:cs typeface="Aharoni" pitchFamily="2" charset="-79"/>
              </a:rPr>
              <a:t/>
            </a:r>
            <a:br>
              <a:rPr lang="en-US" sz="7200" dirty="0" smtClean="0">
                <a:solidFill>
                  <a:schemeClr val="tx1"/>
                </a:solidFill>
                <a:latin typeface="Aharoni" pitchFamily="2" charset="-79"/>
                <a:cs typeface="Aharoni" pitchFamily="2" charset="-79"/>
              </a:rPr>
            </a:br>
            <a:r>
              <a:rPr lang="en-US" sz="7200" dirty="0" smtClean="0">
                <a:solidFill>
                  <a:schemeClr val="tx1"/>
                </a:solidFill>
                <a:latin typeface="Aharoni" pitchFamily="2" charset="-79"/>
                <a:cs typeface="Aharoni" pitchFamily="2" charset="-79"/>
              </a:rPr>
              <a:t/>
            </a:r>
            <a:br>
              <a:rPr lang="en-US" sz="7200" dirty="0" smtClean="0">
                <a:solidFill>
                  <a:schemeClr val="tx1"/>
                </a:solidFill>
                <a:latin typeface="Aharoni" pitchFamily="2" charset="-79"/>
                <a:cs typeface="Aharoni" pitchFamily="2" charset="-79"/>
              </a:rPr>
            </a:br>
            <a:r>
              <a:rPr lang="en-US" sz="7200" dirty="0" smtClean="0">
                <a:solidFill>
                  <a:schemeClr val="tx1"/>
                </a:solidFill>
                <a:latin typeface="Aharoni" pitchFamily="2" charset="-79"/>
                <a:cs typeface="Aharoni" pitchFamily="2" charset="-79"/>
              </a:rPr>
              <a:t/>
            </a:r>
            <a:br>
              <a:rPr lang="en-US" sz="7200" dirty="0" smtClean="0">
                <a:solidFill>
                  <a:schemeClr val="tx1"/>
                </a:solidFill>
                <a:latin typeface="Aharoni" pitchFamily="2" charset="-79"/>
                <a:cs typeface="Aharoni" pitchFamily="2" charset="-79"/>
              </a:rPr>
            </a:br>
            <a:r>
              <a:rPr lang="en-US" sz="7200" dirty="0" smtClean="0">
                <a:solidFill>
                  <a:schemeClr val="tx1"/>
                </a:solidFill>
                <a:latin typeface="Aharoni" pitchFamily="2" charset="-79"/>
                <a:cs typeface="Aharoni" pitchFamily="2" charset="-79"/>
              </a:rPr>
              <a:t/>
            </a:r>
            <a:br>
              <a:rPr lang="en-US" sz="7200" dirty="0" smtClean="0">
                <a:solidFill>
                  <a:schemeClr val="tx1"/>
                </a:solidFill>
                <a:latin typeface="Aharoni" pitchFamily="2" charset="-79"/>
                <a:cs typeface="Aharoni" pitchFamily="2" charset="-79"/>
              </a:rPr>
            </a:br>
            <a:r>
              <a:rPr lang="en-US" sz="6700" dirty="0" smtClean="0">
                <a:solidFill>
                  <a:schemeClr val="tx1"/>
                </a:solidFill>
                <a:latin typeface="Algerian" panose="04020705040A02060702" pitchFamily="82" charset="0"/>
                <a:cs typeface="Aharoni" pitchFamily="2" charset="-79"/>
              </a:rPr>
              <a:t>Pharmaco</a:t>
            </a:r>
            <a:r>
              <a:rPr lang="en-US" sz="6700" dirty="0" smtClean="0">
                <a:solidFill>
                  <a:srgbClr val="FF0000"/>
                </a:solidFill>
                <a:latin typeface="Algerian" panose="04020705040A02060702" pitchFamily="82" charset="0"/>
                <a:cs typeface="Aharoni" pitchFamily="2" charset="-79"/>
              </a:rPr>
              <a:t>kinetics</a:t>
            </a:r>
            <a:r>
              <a:rPr lang="en-US" sz="6700" dirty="0" smtClean="0">
                <a:solidFill>
                  <a:schemeClr val="bg2">
                    <a:lumMod val="50000"/>
                  </a:schemeClr>
                </a:solidFill>
                <a:latin typeface="Algerian" panose="04020705040A02060702" pitchFamily="82" charset="0"/>
                <a:cs typeface="Aharoni" pitchFamily="2" charset="-79"/>
              </a:rPr>
              <a:t> 1</a:t>
            </a:r>
            <a:endParaRPr lang="ar-EG" sz="6700" dirty="0">
              <a:latin typeface="Algerian" panose="04020705040A02060702" pitchFamily="82" charset="0"/>
            </a:endParaRPr>
          </a:p>
        </p:txBody>
      </p:sp>
      <p:sp>
        <p:nvSpPr>
          <p:cNvPr id="3" name="TextBox 2"/>
          <p:cNvSpPr txBox="1"/>
          <p:nvPr/>
        </p:nvSpPr>
        <p:spPr>
          <a:xfrm>
            <a:off x="0" y="3733800"/>
            <a:ext cx="9144000" cy="1384995"/>
          </a:xfrm>
          <a:prstGeom prst="rect">
            <a:avLst/>
          </a:prstGeom>
          <a:gradFill rotWithShape="1">
            <a:gsLst>
              <a:gs pos="0">
                <a:srgbClr val="C2AD8D">
                  <a:tint val="50000"/>
                  <a:satMod val="300000"/>
                </a:srgbClr>
              </a:gs>
              <a:gs pos="35000">
                <a:srgbClr val="C2AD8D">
                  <a:tint val="37000"/>
                  <a:satMod val="300000"/>
                </a:srgbClr>
              </a:gs>
              <a:gs pos="100000">
                <a:srgbClr val="C2AD8D">
                  <a:tint val="15000"/>
                  <a:satMod val="350000"/>
                </a:srgbClr>
              </a:gs>
            </a:gsLst>
            <a:lin ang="16200000" scaled="1"/>
          </a:gradFill>
          <a:ln w="9525" cap="flat" cmpd="sng" algn="ctr">
            <a:solidFill>
              <a:srgbClr val="C2AD8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normalizeH="0" baseline="0" noProof="0" dirty="0" smtClean="0">
                <a:ln w="0"/>
                <a:solidFill>
                  <a:schemeClr val="tx2"/>
                </a:solidFill>
                <a:effectLst>
                  <a:outerShdw blurRad="38100" dist="19050" dir="2700000" algn="tl" rotWithShape="0">
                    <a:schemeClr val="dk1">
                      <a:alpha val="40000"/>
                    </a:schemeClr>
                  </a:outerShdw>
                </a:effectLst>
                <a:uLnTx/>
                <a:uFillTx/>
                <a:latin typeface="Cooper Black" panose="0208090404030B020404" pitchFamily="18" charset="0"/>
              </a:rPr>
              <a:t>Prepared by: </a:t>
            </a:r>
            <a:r>
              <a:rPr kumimoji="0" lang="en-US" sz="2800" i="0" u="none" strike="noStrike" kern="0" normalizeH="0" baseline="0" noProof="0" dirty="0" err="1" smtClean="0">
                <a:ln w="0"/>
                <a:solidFill>
                  <a:schemeClr val="tx2"/>
                </a:solidFill>
                <a:effectLst>
                  <a:outerShdw blurRad="38100" dist="19050" dir="2700000" algn="tl" rotWithShape="0">
                    <a:schemeClr val="dk1">
                      <a:alpha val="40000"/>
                    </a:schemeClr>
                  </a:outerShdw>
                </a:effectLst>
                <a:uLnTx/>
                <a:uFillTx/>
                <a:latin typeface="Cooper Black" panose="0208090404030B020404" pitchFamily="18" charset="0"/>
              </a:rPr>
              <a:t>Heba</a:t>
            </a:r>
            <a:r>
              <a:rPr kumimoji="0" lang="en-US" sz="2800" i="0" u="none" strike="noStrike" kern="0" normalizeH="0" baseline="0" noProof="0" dirty="0" smtClean="0">
                <a:ln w="0"/>
                <a:solidFill>
                  <a:schemeClr val="tx2"/>
                </a:solidFill>
                <a:effectLst>
                  <a:outerShdw blurRad="38100" dist="19050" dir="2700000" algn="tl" rotWithShape="0">
                    <a:schemeClr val="dk1">
                      <a:alpha val="40000"/>
                    </a:schemeClr>
                  </a:outerShdw>
                </a:effectLst>
                <a:uLnTx/>
                <a:uFillTx/>
                <a:latin typeface="Cooper Black" panose="0208090404030B020404" pitchFamily="18" charset="0"/>
              </a:rPr>
              <a:t> Ahmed Hassan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normalizeH="0" baseline="0" noProof="0" dirty="0" smtClean="0">
                <a:ln w="0"/>
                <a:solidFill>
                  <a:schemeClr val="tx2"/>
                </a:solidFill>
                <a:effectLst>
                  <a:outerShdw blurRad="38100" dist="19050" dir="2700000" algn="tl" rotWithShape="0">
                    <a:schemeClr val="dk1">
                      <a:alpha val="40000"/>
                    </a:schemeClr>
                  </a:outerShdw>
                </a:effectLst>
                <a:uLnTx/>
                <a:uFillTx/>
                <a:latin typeface="Cooper Black" panose="0208090404030B020404" pitchFamily="18" charset="0"/>
              </a:rPr>
              <a:t>Assistant professor of clinical pharmacology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normalizeH="0" baseline="0" noProof="0" dirty="0" smtClean="0">
                <a:ln w="0"/>
                <a:solidFill>
                  <a:schemeClr val="tx2"/>
                </a:solidFill>
                <a:effectLst>
                  <a:outerShdw blurRad="38100" dist="19050" dir="2700000" algn="tl" rotWithShape="0">
                    <a:schemeClr val="dk1">
                      <a:alpha val="40000"/>
                    </a:schemeClr>
                  </a:outerShdw>
                </a:effectLst>
                <a:uLnTx/>
                <a:uFillTx/>
                <a:latin typeface="Cooper Black" panose="0208090404030B020404" pitchFamily="18" charset="0"/>
              </a:rPr>
              <a:t>faculty of medicine, </a:t>
            </a:r>
            <a:r>
              <a:rPr kumimoji="0" lang="en-US" sz="2800" i="0" u="none" strike="noStrike" kern="0" normalizeH="0" baseline="0" noProof="0" dirty="0" err="1" smtClean="0">
                <a:ln w="0"/>
                <a:solidFill>
                  <a:schemeClr val="tx2"/>
                </a:solidFill>
                <a:effectLst>
                  <a:outerShdw blurRad="38100" dist="19050" dir="2700000" algn="tl" rotWithShape="0">
                    <a:schemeClr val="dk1">
                      <a:alpha val="40000"/>
                    </a:schemeClr>
                  </a:outerShdw>
                </a:effectLst>
                <a:uLnTx/>
                <a:uFillTx/>
                <a:latin typeface="Cooper Black" panose="0208090404030B020404" pitchFamily="18" charset="0"/>
              </a:rPr>
              <a:t>mutah</a:t>
            </a:r>
            <a:r>
              <a:rPr kumimoji="0" lang="en-US" sz="2800" i="0" u="none" strike="noStrike" kern="0" normalizeH="0" baseline="0" noProof="0" dirty="0" smtClean="0">
                <a:ln w="0"/>
                <a:solidFill>
                  <a:schemeClr val="tx2"/>
                </a:solidFill>
                <a:effectLst>
                  <a:outerShdw blurRad="38100" dist="19050" dir="2700000" algn="tl" rotWithShape="0">
                    <a:schemeClr val="dk1">
                      <a:alpha val="40000"/>
                    </a:schemeClr>
                  </a:outerShdw>
                </a:effectLst>
                <a:uLnTx/>
                <a:uFillTx/>
                <a:latin typeface="Cooper Black" panose="0208090404030B020404" pitchFamily="18" charset="0"/>
              </a:rPr>
              <a:t> university, JORDEN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FFFF00"/>
          </a:solidFill>
        </p:spPr>
        <p:txBody>
          <a:bodyPr/>
          <a:lstStyle/>
          <a:p>
            <a:pPr algn="ctr"/>
            <a:r>
              <a:rPr lang="en-US" b="1" dirty="0">
                <a:solidFill>
                  <a:schemeClr val="bg2">
                    <a:lumMod val="10000"/>
                  </a:schemeClr>
                </a:solidFill>
              </a:rPr>
              <a:t>Factors affecting absorption:</a:t>
            </a:r>
            <a:endParaRPr lang="ar-EG" dirty="0">
              <a:solidFill>
                <a:schemeClr val="bg2">
                  <a:lumMod val="10000"/>
                </a:schemeClr>
              </a:solidFill>
            </a:endParaRPr>
          </a:p>
        </p:txBody>
      </p:sp>
      <p:graphicFrame>
        <p:nvGraphicFramePr>
          <p:cNvPr id="5" name="Diagram 4"/>
          <p:cNvGraphicFramePr/>
          <p:nvPr>
            <p:extLst>
              <p:ext uri="{D42A27DB-BD31-4B8C-83A1-F6EECF244321}">
                <p14:modId xmlns:p14="http://schemas.microsoft.com/office/powerpoint/2010/main" val="112347768"/>
              </p:ext>
            </p:extLst>
          </p:nvPr>
        </p:nvGraphicFramePr>
        <p:xfrm>
          <a:off x="228600" y="1066800"/>
          <a:ext cx="8763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92680"/>
            <a:ext cx="8229600" cy="1036320"/>
          </a:xfrm>
          <a:solidFill>
            <a:schemeClr val="bg1"/>
          </a:solidFill>
          <a:ln w="12700">
            <a:solidFill>
              <a:schemeClr val="bg2">
                <a:lumMod val="10000"/>
              </a:schemeClr>
            </a:solidFill>
          </a:ln>
        </p:spPr>
        <p:txBody>
          <a:bodyPr>
            <a:normAutofit fontScale="92500" lnSpcReduction="10000"/>
          </a:bodyPr>
          <a:lstStyle/>
          <a:p>
            <a:pPr algn="l" rtl="0">
              <a:buNone/>
            </a:pPr>
            <a:endParaRPr lang="en-US" b="1" i="1" dirty="0">
              <a:solidFill>
                <a:srgbClr val="FF0000"/>
              </a:solidFill>
            </a:endParaRPr>
          </a:p>
          <a:p>
            <a:pPr algn="l" rtl="0">
              <a:buNone/>
            </a:pPr>
            <a:r>
              <a:rPr lang="en-US" sz="2800" b="1" dirty="0" smtClean="0">
                <a:solidFill>
                  <a:schemeClr val="tx1"/>
                </a:solidFill>
                <a:latin typeface="Times New Roman" panose="02020603050405020304" pitchFamily="18" charset="0"/>
                <a:cs typeface="Times New Roman" panose="02020603050405020304" pitchFamily="18" charset="0"/>
              </a:rPr>
              <a:t>I.V</a:t>
            </a:r>
            <a:r>
              <a:rPr lang="en-US" sz="2800" b="1" dirty="0">
                <a:solidFill>
                  <a:schemeClr val="tx1"/>
                </a:solidFill>
                <a:latin typeface="Times New Roman" panose="02020603050405020304" pitchFamily="18" charset="0"/>
                <a:cs typeface="Times New Roman" panose="02020603050405020304" pitchFamily="18" charset="0"/>
              </a:rPr>
              <a:t>. and inhalation &gt; I.M. &gt; S.C. &gt; Oral &gt;Topical</a:t>
            </a:r>
          </a:p>
          <a:p>
            <a:pPr algn="l" rtl="0">
              <a:buNone/>
            </a:pPr>
            <a:endParaRPr lang="en-US" dirty="0">
              <a:solidFill>
                <a:srgbClr val="FF0000"/>
              </a:solidFill>
            </a:endParaRPr>
          </a:p>
        </p:txBody>
      </p:sp>
      <p:sp>
        <p:nvSpPr>
          <p:cNvPr id="4" name="Rectangle 3"/>
          <p:cNvSpPr/>
          <p:nvPr/>
        </p:nvSpPr>
        <p:spPr>
          <a:xfrm>
            <a:off x="454891" y="1600200"/>
            <a:ext cx="571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600" b="1" dirty="0">
                <a:solidFill>
                  <a:schemeClr val="bg1"/>
                </a:solidFill>
              </a:rPr>
              <a:t>Route of </a:t>
            </a:r>
            <a:r>
              <a:rPr lang="en-US" sz="3600" b="1" dirty="0">
                <a:solidFill>
                  <a:srgbClr val="FF0000"/>
                </a:solidFill>
              </a:rPr>
              <a:t>A</a:t>
            </a:r>
            <a:r>
              <a:rPr lang="en-US" sz="3600" b="1" dirty="0" smtClean="0">
                <a:solidFill>
                  <a:schemeClr val="bg1"/>
                </a:solidFill>
              </a:rPr>
              <a:t>dministration</a:t>
            </a:r>
            <a:endParaRPr lang="ar-EG" sz="3600" dirty="0">
              <a:solidFill>
                <a:schemeClr val="bg1"/>
              </a:solidFill>
            </a:endParaRPr>
          </a:p>
        </p:txBody>
      </p:sp>
      <p:sp>
        <p:nvSpPr>
          <p:cNvPr id="5" name="Oval 4"/>
          <p:cNvSpPr/>
          <p:nvPr/>
        </p:nvSpPr>
        <p:spPr>
          <a:xfrm>
            <a:off x="685800" y="381000"/>
            <a:ext cx="8001000"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tx1"/>
                </a:solidFill>
              </a:rPr>
              <a:t>A. Factors related to the patient</a:t>
            </a:r>
            <a:endParaRPr lang="ar-EG" sz="3200" dirty="0">
              <a:solidFill>
                <a:schemeClr val="tx1"/>
              </a:solidFill>
            </a:endParaRPr>
          </a:p>
        </p:txBody>
      </p:sp>
      <p:sp>
        <p:nvSpPr>
          <p:cNvPr id="6" name="Rectangle 5"/>
          <p:cNvSpPr/>
          <p:nvPr/>
        </p:nvSpPr>
        <p:spPr>
          <a:xfrm>
            <a:off x="454891" y="3459480"/>
            <a:ext cx="571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600" b="1" dirty="0">
                <a:solidFill>
                  <a:srgbClr val="FF0000"/>
                </a:solidFill>
              </a:rPr>
              <a:t>A</a:t>
            </a:r>
            <a:r>
              <a:rPr lang="en-US" sz="3600" b="1" dirty="0">
                <a:solidFill>
                  <a:schemeClr val="bg1"/>
                </a:solidFill>
              </a:rPr>
              <a:t>bsorbing surface</a:t>
            </a:r>
            <a:endParaRPr lang="ar-EG" sz="3600" dirty="0">
              <a:solidFill>
                <a:schemeClr val="bg1"/>
              </a:solidFill>
            </a:endParaRPr>
          </a:p>
        </p:txBody>
      </p:sp>
      <p:sp>
        <p:nvSpPr>
          <p:cNvPr id="2" name="Rectangle 1"/>
          <p:cNvSpPr/>
          <p:nvPr/>
        </p:nvSpPr>
        <p:spPr>
          <a:xfrm>
            <a:off x="454891" y="4373880"/>
            <a:ext cx="8231909" cy="20367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defTabSz="457200">
              <a:lnSpc>
                <a:spcPct val="150000"/>
              </a:lnSpc>
              <a:spcBef>
                <a:spcPts val="1000"/>
              </a:spcBef>
              <a:buClr>
                <a:srgbClr val="A53010"/>
              </a:buClr>
            </a:pPr>
            <a:r>
              <a:rPr lang="en-US" sz="2800" dirty="0">
                <a:solidFill>
                  <a:srgbClr val="DE7E18">
                    <a:lumMod val="50000"/>
                  </a:srgbClr>
                </a:solidFill>
                <a:latin typeface="Times New Roman" panose="02020603050405020304" pitchFamily="18" charset="0"/>
                <a:cs typeface="Times New Roman" panose="02020603050405020304" pitchFamily="18" charset="0"/>
              </a:rPr>
              <a:t>• </a:t>
            </a:r>
            <a:r>
              <a:rPr lang="en-US" sz="2400" b="1" dirty="0">
                <a:solidFill>
                  <a:prstClr val="black">
                    <a:lumMod val="75000"/>
                    <a:lumOff val="25000"/>
                  </a:prstClr>
                </a:solidFill>
                <a:latin typeface="Times New Roman" panose="02020603050405020304" pitchFamily="18" charset="0"/>
                <a:cs typeface="Times New Roman" panose="02020603050405020304" pitchFamily="18" charset="0"/>
              </a:rPr>
              <a:t>Vascularity: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(Alveoli &gt; S.C. tissue).</a:t>
            </a:r>
          </a:p>
          <a:p>
            <a:pPr marL="342900" lvl="0" indent="-342900" defTabSz="457200">
              <a:lnSpc>
                <a:spcPct val="150000"/>
              </a:lnSpc>
              <a:spcBef>
                <a:spcPts val="1000"/>
              </a:spcBef>
              <a:buClr>
                <a:srgbClr val="A53010"/>
              </a:buClr>
            </a:pP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b="1" dirty="0">
                <a:solidFill>
                  <a:prstClr val="black">
                    <a:lumMod val="75000"/>
                    <a:lumOff val="25000"/>
                  </a:prstClr>
                </a:solidFill>
                <a:latin typeface="Times New Roman" panose="02020603050405020304" pitchFamily="18" charset="0"/>
                <a:cs typeface="Times New Roman" panose="02020603050405020304" pitchFamily="18" charset="0"/>
              </a:rPr>
              <a:t>Surface area: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(Alveoli &gt; Intestine &gt; Stomach).</a:t>
            </a:r>
          </a:p>
          <a:p>
            <a:pPr marL="342900" lvl="0" indent="-342900" defTabSz="457200">
              <a:lnSpc>
                <a:spcPct val="150000"/>
              </a:lnSpc>
              <a:spcBef>
                <a:spcPts val="1000"/>
              </a:spcBef>
              <a:buClr>
                <a:srgbClr val="A53010"/>
              </a:buClr>
            </a:pP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b="1" dirty="0">
                <a:solidFill>
                  <a:prstClr val="black">
                    <a:lumMod val="75000"/>
                    <a:lumOff val="25000"/>
                  </a:prstClr>
                </a:solidFill>
                <a:latin typeface="Times New Roman" panose="02020603050405020304" pitchFamily="18" charset="0"/>
                <a:cs typeface="Times New Roman" panose="02020603050405020304" pitchFamily="18" charset="0"/>
              </a:rPr>
              <a:t>Pathological conditions</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Diarrhea decrease oral absorption</a:t>
            </a:r>
            <a:endParaRPr lang="ar-EG" sz="28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ar-EG" dirty="0"/>
          </a:p>
        </p:txBody>
      </p:sp>
      <p:sp>
        <p:nvSpPr>
          <p:cNvPr id="3" name="Content Placeholder 2"/>
          <p:cNvSpPr>
            <a:spLocks noGrp="1"/>
          </p:cNvSpPr>
          <p:nvPr>
            <p:ph idx="1"/>
          </p:nvPr>
        </p:nvSpPr>
        <p:spPr>
          <a:xfrm>
            <a:off x="685800" y="1447800"/>
            <a:ext cx="8305800" cy="1066800"/>
          </a:xfrm>
        </p:spPr>
        <p:style>
          <a:lnRef idx="2">
            <a:schemeClr val="dk1"/>
          </a:lnRef>
          <a:fillRef idx="1">
            <a:schemeClr val="lt1"/>
          </a:fillRef>
          <a:effectRef idx="0">
            <a:schemeClr val="dk1"/>
          </a:effectRef>
          <a:fontRef idx="minor">
            <a:schemeClr val="dk1"/>
          </a:fontRef>
        </p:style>
        <p:txBody>
          <a:bodyPr>
            <a:normAutofit/>
          </a:bodyPr>
          <a:lstStyle/>
          <a:p>
            <a:pPr lvl="0" algn="l" rtl="0">
              <a:lnSpc>
                <a:spcPct val="120000"/>
              </a:lnSpc>
            </a:pPr>
            <a:r>
              <a:rPr lang="en-US" sz="2600" b="1" dirty="0">
                <a:latin typeface="Times New Roman" panose="02020603050405020304" pitchFamily="18" charset="0"/>
                <a:cs typeface="Times New Roman" panose="02020603050405020304" pitchFamily="18" charset="0"/>
              </a:rPr>
              <a:t>Shock </a:t>
            </a:r>
            <a:r>
              <a:rPr lang="en-US" sz="2600" dirty="0">
                <a:latin typeface="Times New Roman" panose="02020603050405020304" pitchFamily="18" charset="0"/>
                <a:cs typeface="Times New Roman" panose="02020603050405020304" pitchFamily="18" charset="0"/>
              </a:rPr>
              <a:t>decrease absorption; oral and subcutaneous routes are not suitable</a:t>
            </a:r>
            <a:r>
              <a:rPr lang="en-US" sz="2600" dirty="0" smtClean="0">
                <a:latin typeface="Times New Roman" panose="02020603050405020304" pitchFamily="18" charset="0"/>
                <a:cs typeface="Times New Roman" panose="02020603050405020304" pitchFamily="18" charset="0"/>
              </a:rPr>
              <a:t>.</a:t>
            </a:r>
            <a:endParaRPr lang="en-US" sz="2600" u="sng" dirty="0">
              <a:latin typeface="Times New Roman" panose="02020603050405020304" pitchFamily="18" charset="0"/>
              <a:cs typeface="Times New Roman" panose="02020603050405020304" pitchFamily="18" charset="0"/>
            </a:endParaRPr>
          </a:p>
        </p:txBody>
      </p:sp>
      <p:sp>
        <p:nvSpPr>
          <p:cNvPr id="4" name="Rectangle 3"/>
          <p:cNvSpPr/>
          <p:nvPr/>
        </p:nvSpPr>
        <p:spPr>
          <a:xfrm>
            <a:off x="685800" y="533400"/>
            <a:ext cx="556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600" b="1" dirty="0">
                <a:solidFill>
                  <a:schemeClr val="bg1"/>
                </a:solidFill>
              </a:rPr>
              <a:t>Systemic</a:t>
            </a:r>
            <a:r>
              <a:rPr lang="en-US" sz="3600" b="1" i="1" dirty="0">
                <a:solidFill>
                  <a:schemeClr val="bg1"/>
                </a:solidFill>
              </a:rPr>
              <a:t> </a:t>
            </a:r>
            <a:r>
              <a:rPr lang="en-US" sz="4400" b="1" i="1" dirty="0">
                <a:solidFill>
                  <a:srgbClr val="FF0000"/>
                </a:solidFill>
              </a:rPr>
              <a:t>c</a:t>
            </a:r>
            <a:r>
              <a:rPr lang="en-US" sz="3600" b="1" i="1" dirty="0">
                <a:solidFill>
                  <a:schemeClr val="bg1"/>
                </a:solidFill>
              </a:rPr>
              <a:t>irculation</a:t>
            </a:r>
            <a:endParaRPr lang="ar-EG" sz="3600" b="1" dirty="0">
              <a:solidFill>
                <a:schemeClr val="bg1"/>
              </a:solidFill>
            </a:endParaRPr>
          </a:p>
        </p:txBody>
      </p:sp>
      <p:sp>
        <p:nvSpPr>
          <p:cNvPr id="5" name="Rectangle 4"/>
          <p:cNvSpPr/>
          <p:nvPr/>
        </p:nvSpPr>
        <p:spPr>
          <a:xfrm>
            <a:off x="674254" y="2535382"/>
            <a:ext cx="557414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600" b="1" i="1" dirty="0">
                <a:solidFill>
                  <a:srgbClr val="FF0000"/>
                </a:solidFill>
              </a:rPr>
              <a:t>S</a:t>
            </a:r>
            <a:r>
              <a:rPr lang="en-US" sz="3600" b="1" i="1" dirty="0"/>
              <a:t>pecific factors</a:t>
            </a:r>
            <a:endParaRPr lang="ar-EG" sz="3600" b="1" dirty="0"/>
          </a:p>
        </p:txBody>
      </p:sp>
      <p:sp>
        <p:nvSpPr>
          <p:cNvPr id="6" name="Content Placeholder 2"/>
          <p:cNvSpPr txBox="1">
            <a:spLocks/>
          </p:cNvSpPr>
          <p:nvPr/>
        </p:nvSpPr>
        <p:spPr>
          <a:xfrm>
            <a:off x="685800" y="3470564"/>
            <a:ext cx="8382000" cy="65809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pPr>
            <a:r>
              <a:rPr lang="en-US" sz="2400" dirty="0" smtClean="0">
                <a:latin typeface="Times New Roman" panose="02020603050405020304" pitchFamily="18" charset="0"/>
                <a:cs typeface="Times New Roman" panose="02020603050405020304" pitchFamily="18" charset="0"/>
              </a:rPr>
              <a:t> Intrinsic factor is essential for vitamin B12 absorption.</a:t>
            </a:r>
          </a:p>
        </p:txBody>
      </p:sp>
      <p:sp>
        <p:nvSpPr>
          <p:cNvPr id="7" name="Rectangle 6"/>
          <p:cNvSpPr/>
          <p:nvPr/>
        </p:nvSpPr>
        <p:spPr>
          <a:xfrm>
            <a:off x="674254" y="4170219"/>
            <a:ext cx="557414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200" b="1" dirty="0"/>
              <a:t>Co </a:t>
            </a:r>
            <a:r>
              <a:rPr lang="en-US" sz="3600" b="1" dirty="0" smtClean="0">
                <a:solidFill>
                  <a:srgbClr val="FF0000"/>
                </a:solidFill>
              </a:rPr>
              <a:t>A</a:t>
            </a:r>
            <a:r>
              <a:rPr lang="en-US" sz="3200" b="1" dirty="0" smtClean="0"/>
              <a:t>dministration </a:t>
            </a:r>
            <a:r>
              <a:rPr lang="en-US" sz="3200" b="1" dirty="0"/>
              <a:t>of other drugs&amp; food</a:t>
            </a:r>
            <a:endParaRPr lang="ar-EG" sz="3200" b="1" dirty="0"/>
          </a:p>
        </p:txBody>
      </p:sp>
      <p:sp>
        <p:nvSpPr>
          <p:cNvPr id="8" name="Rectangle 7"/>
          <p:cNvSpPr/>
          <p:nvPr/>
        </p:nvSpPr>
        <p:spPr>
          <a:xfrm>
            <a:off x="674254" y="5109994"/>
            <a:ext cx="8393546" cy="13901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65760" lvl="0" indent="-256032">
              <a:lnSpc>
                <a:spcPct val="150000"/>
              </a:lnSpc>
              <a:spcBef>
                <a:spcPts val="400"/>
              </a:spcBef>
              <a:buClr>
                <a:srgbClr val="A53010"/>
              </a:buClr>
              <a:buSzPct val="68000"/>
              <a:buFont typeface="Wingdings 3"/>
              <a:buChar char=""/>
              <a:defRPr/>
            </a:pPr>
            <a:r>
              <a:rPr lang="en-US" b="1" dirty="0">
                <a:solidFill>
                  <a:prstClr val="black"/>
                </a:solidFill>
                <a:latin typeface="Times New Roman" panose="02020603050405020304" pitchFamily="18" charset="0"/>
                <a:cs typeface="Times New Roman" panose="02020603050405020304" pitchFamily="18" charset="0"/>
              </a:rPr>
              <a:t>S.C. adrenaline (added to local anesthetics)      </a:t>
            </a:r>
            <a:r>
              <a:rPr lang="en-US" b="1" dirty="0" smtClean="0">
                <a:solidFill>
                  <a:prstClr val="black"/>
                </a:solidFill>
                <a:latin typeface="Times New Roman" panose="02020603050405020304" pitchFamily="18" charset="0"/>
                <a:cs typeface="Times New Roman" panose="02020603050405020304" pitchFamily="18" charset="0"/>
              </a:rPr>
              <a:t>            V.C</a:t>
            </a:r>
            <a:r>
              <a:rPr lang="en-US" b="1" dirty="0">
                <a:solidFill>
                  <a:prstClr val="black"/>
                </a:solidFill>
                <a:latin typeface="Times New Roman" panose="02020603050405020304" pitchFamily="18" charset="0"/>
                <a:cs typeface="Times New Roman" panose="02020603050405020304" pitchFamily="18" charset="0"/>
              </a:rPr>
              <a:t>. absorption of local anesthetics      </a:t>
            </a:r>
            <a:r>
              <a:rPr lang="en-US" b="1" dirty="0" smtClean="0">
                <a:solidFill>
                  <a:prstClr val="black"/>
                </a:solidFill>
                <a:latin typeface="Times New Roman" panose="02020603050405020304" pitchFamily="18" charset="0"/>
                <a:cs typeface="Times New Roman" panose="02020603050405020304" pitchFamily="18" charset="0"/>
              </a:rPr>
              <a:t>                   longer </a:t>
            </a:r>
            <a:r>
              <a:rPr lang="en-US" b="1" dirty="0">
                <a:solidFill>
                  <a:prstClr val="black"/>
                </a:solidFill>
                <a:latin typeface="Times New Roman" panose="02020603050405020304" pitchFamily="18" charset="0"/>
                <a:cs typeface="Times New Roman" panose="02020603050405020304" pitchFamily="18" charset="0"/>
              </a:rPr>
              <a:t>duration of action of local anesthetics.</a:t>
            </a:r>
          </a:p>
          <a:p>
            <a:pPr marL="365760" lvl="0" indent="-256032">
              <a:lnSpc>
                <a:spcPct val="150000"/>
              </a:lnSpc>
              <a:spcBef>
                <a:spcPts val="400"/>
              </a:spcBef>
              <a:buClr>
                <a:srgbClr val="A53010"/>
              </a:buClr>
              <a:buSzPct val="68000"/>
              <a:buFont typeface="Wingdings 3"/>
              <a:buChar char=""/>
              <a:defRPr/>
            </a:pPr>
            <a:r>
              <a:rPr lang="en-US" b="1" dirty="0">
                <a:solidFill>
                  <a:prstClr val="black"/>
                </a:solidFill>
                <a:latin typeface="Times New Roman" panose="02020603050405020304" pitchFamily="18" charset="0"/>
                <a:cs typeface="Times New Roman" panose="02020603050405020304" pitchFamily="18" charset="0"/>
              </a:rPr>
              <a:t>Ca+2 (e.g. in milk) </a:t>
            </a:r>
            <a:r>
              <a:rPr lang="en-US" b="1" dirty="0" smtClean="0">
                <a:solidFill>
                  <a:prstClr val="black"/>
                </a:solidFill>
                <a:latin typeface="Times New Roman" panose="02020603050405020304" pitchFamily="18" charset="0"/>
                <a:cs typeface="Times New Roman" panose="02020603050405020304" pitchFamily="18" charset="0"/>
              </a:rPr>
              <a:t>▼ oral </a:t>
            </a:r>
            <a:r>
              <a:rPr lang="en-US" b="1" dirty="0">
                <a:solidFill>
                  <a:prstClr val="black"/>
                </a:solidFill>
                <a:latin typeface="Times New Roman" panose="02020603050405020304" pitchFamily="18" charset="0"/>
                <a:cs typeface="Times New Roman" panose="02020603050405020304" pitchFamily="18" charset="0"/>
              </a:rPr>
              <a:t>absorption of </a:t>
            </a:r>
            <a:r>
              <a:rPr lang="en-US" b="1" dirty="0" err="1">
                <a:solidFill>
                  <a:prstClr val="black"/>
                </a:solidFill>
                <a:latin typeface="Times New Roman" panose="02020603050405020304" pitchFamily="18" charset="0"/>
                <a:cs typeface="Times New Roman" panose="02020603050405020304" pitchFamily="18" charset="0"/>
              </a:rPr>
              <a:t>tetracyclines</a:t>
            </a:r>
            <a:r>
              <a:rPr lang="en-US" b="1" dirty="0">
                <a:solidFill>
                  <a:prstClr val="black"/>
                </a:solidFill>
                <a:latin typeface="Times New Roman" panose="02020603050405020304" pitchFamily="18" charset="0"/>
                <a:cs typeface="Times New Roman" panose="02020603050405020304" pitchFamily="18" charset="0"/>
              </a:rPr>
              <a:t> (antibiotics).</a:t>
            </a:r>
          </a:p>
        </p:txBody>
      </p:sp>
      <p:sp>
        <p:nvSpPr>
          <p:cNvPr id="9" name="Right Arrow 8"/>
          <p:cNvSpPr/>
          <p:nvPr/>
        </p:nvSpPr>
        <p:spPr>
          <a:xfrm>
            <a:off x="5410200" y="5334000"/>
            <a:ext cx="914400" cy="1828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ight Arrow 9"/>
          <p:cNvSpPr/>
          <p:nvPr/>
        </p:nvSpPr>
        <p:spPr>
          <a:xfrm>
            <a:off x="2546926" y="5713616"/>
            <a:ext cx="914400" cy="1828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3982" y="4214091"/>
            <a:ext cx="5719618" cy="868362"/>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US" sz="3200" b="1" dirty="0">
                <a:solidFill>
                  <a:schemeClr val="bg1"/>
                </a:solidFill>
                <a:effectLst/>
              </a:rPr>
              <a:t>2- Pharmaceutical </a:t>
            </a:r>
            <a:r>
              <a:rPr lang="en-US" sz="3200" b="1" dirty="0">
                <a:solidFill>
                  <a:srgbClr val="FF0000"/>
                </a:solidFill>
                <a:effectLst/>
              </a:rPr>
              <a:t>pr</a:t>
            </a:r>
            <a:r>
              <a:rPr lang="en-US" sz="3200" b="1" dirty="0">
                <a:solidFill>
                  <a:schemeClr val="bg1"/>
                </a:solidFill>
                <a:effectLst/>
              </a:rPr>
              <a:t>eparation</a:t>
            </a:r>
            <a:endParaRPr lang="ar-EG" sz="3200" b="1" dirty="0">
              <a:solidFill>
                <a:schemeClr val="bg1"/>
              </a:solidFill>
              <a:effectLst/>
            </a:endParaRPr>
          </a:p>
        </p:txBody>
      </p:sp>
      <p:sp>
        <p:nvSpPr>
          <p:cNvPr id="3" name="Content Placeholder 2"/>
          <p:cNvSpPr>
            <a:spLocks noGrp="1"/>
          </p:cNvSpPr>
          <p:nvPr>
            <p:ph idx="1"/>
          </p:nvPr>
        </p:nvSpPr>
        <p:spPr>
          <a:xfrm>
            <a:off x="223982" y="2705100"/>
            <a:ext cx="8229600" cy="148590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l" rtl="0">
              <a:buNone/>
            </a:pPr>
            <a:r>
              <a:rPr lang="en-US" b="1" dirty="0" smtClean="0"/>
              <a:t>►Completely </a:t>
            </a:r>
            <a:r>
              <a:rPr lang="en-US" b="1" dirty="0"/>
              <a:t>water-insoluble compounds are </a:t>
            </a:r>
            <a:r>
              <a:rPr lang="en-US" dirty="0"/>
              <a:t>not absorbed (e.g. barium chloride</a:t>
            </a:r>
            <a:r>
              <a:rPr lang="en-US" dirty="0" smtClean="0"/>
              <a:t>).</a:t>
            </a:r>
            <a:endParaRPr lang="en-US" dirty="0"/>
          </a:p>
          <a:p>
            <a:pPr algn="l" rtl="0">
              <a:buNone/>
            </a:pPr>
            <a:r>
              <a:rPr lang="en-US" b="1" dirty="0" smtClean="0"/>
              <a:t>►increase </a:t>
            </a:r>
            <a:r>
              <a:rPr lang="en-US" b="1" dirty="0"/>
              <a:t>lipid solubility</a:t>
            </a:r>
            <a:r>
              <a:rPr lang="en-US" dirty="0"/>
              <a:t> lead to increase   absorption (lipid/water partition coefficient).</a:t>
            </a:r>
            <a:endParaRPr lang="ar-EG" dirty="0"/>
          </a:p>
        </p:txBody>
      </p:sp>
      <p:sp>
        <p:nvSpPr>
          <p:cNvPr id="4" name="Oval 3"/>
          <p:cNvSpPr/>
          <p:nvPr/>
        </p:nvSpPr>
        <p:spPr>
          <a:xfrm>
            <a:off x="457200" y="381000"/>
            <a:ext cx="8001000" cy="1219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tx1"/>
                </a:solidFill>
              </a:rPr>
              <a:t>B. Factors related to the drug</a:t>
            </a:r>
            <a:endParaRPr lang="ar-EG" sz="3200" dirty="0">
              <a:solidFill>
                <a:schemeClr val="tx1"/>
              </a:solidFill>
            </a:endParaRPr>
          </a:p>
        </p:txBody>
      </p:sp>
      <p:sp>
        <p:nvSpPr>
          <p:cNvPr id="5" name="Rectangle 4"/>
          <p:cNvSpPr/>
          <p:nvPr/>
        </p:nvSpPr>
        <p:spPr>
          <a:xfrm>
            <a:off x="228600" y="1790700"/>
            <a:ext cx="556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lvl="0" indent="-342900" defTabSz="457200">
              <a:spcBef>
                <a:spcPts val="1000"/>
              </a:spcBef>
              <a:buClr>
                <a:srgbClr val="A53010"/>
              </a:buClr>
            </a:pPr>
            <a:r>
              <a:rPr lang="en-US" sz="2800" b="1" dirty="0">
                <a:solidFill>
                  <a:schemeClr val="bg1"/>
                </a:solidFill>
              </a:rPr>
              <a:t>1- Water and lipid </a:t>
            </a:r>
            <a:r>
              <a:rPr lang="en-US" sz="3600" b="1" dirty="0" smtClean="0">
                <a:solidFill>
                  <a:srgbClr val="FF0000"/>
                </a:solidFill>
              </a:rPr>
              <a:t>s</a:t>
            </a:r>
            <a:r>
              <a:rPr lang="en-US" sz="2800" b="1" dirty="0" smtClean="0">
                <a:solidFill>
                  <a:srgbClr val="FF0000"/>
                </a:solidFill>
              </a:rPr>
              <a:t>o</a:t>
            </a:r>
            <a:r>
              <a:rPr lang="en-US" sz="2800" b="1" dirty="0" smtClean="0">
                <a:solidFill>
                  <a:schemeClr val="bg1"/>
                </a:solidFill>
              </a:rPr>
              <a:t>lubility </a:t>
            </a:r>
            <a:endParaRPr lang="en-US" sz="2800" b="1" dirty="0">
              <a:solidFill>
                <a:schemeClr val="bg1"/>
              </a:solidFill>
            </a:endParaRPr>
          </a:p>
        </p:txBody>
      </p:sp>
      <p:sp>
        <p:nvSpPr>
          <p:cNvPr id="7" name="Content Placeholder 2"/>
          <p:cNvSpPr txBox="1">
            <a:spLocks/>
          </p:cNvSpPr>
          <p:nvPr/>
        </p:nvSpPr>
        <p:spPr>
          <a:xfrm>
            <a:off x="223982" y="5082453"/>
            <a:ext cx="8229600" cy="1676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buFont typeface="Wingdings 3" charset="2"/>
              <a:buNone/>
            </a:pPr>
            <a:r>
              <a:rPr lang="en-US" dirty="0" smtClean="0"/>
              <a:t>• </a:t>
            </a:r>
            <a:r>
              <a:rPr lang="en-US" b="1" dirty="0" smtClean="0"/>
              <a:t>Dosage form</a:t>
            </a:r>
            <a:r>
              <a:rPr lang="en-US" dirty="0" smtClean="0"/>
              <a:t>: Solution &gt; Suspension &gt; tablet.</a:t>
            </a:r>
          </a:p>
          <a:p>
            <a:pPr>
              <a:lnSpc>
                <a:spcPct val="150000"/>
              </a:lnSpc>
              <a:buFont typeface="Wingdings 3" charset="2"/>
              <a:buNone/>
            </a:pPr>
            <a:r>
              <a:rPr lang="en-US" dirty="0" smtClean="0"/>
              <a:t>• </a:t>
            </a:r>
            <a:r>
              <a:rPr lang="en-US" b="1" dirty="0" smtClean="0"/>
              <a:t>Shape, size of particles and rate </a:t>
            </a:r>
            <a:r>
              <a:rPr lang="en-US" dirty="0" smtClean="0"/>
              <a:t>of dissolution of tablets.</a:t>
            </a:r>
          </a:p>
          <a:p>
            <a:pPr>
              <a:lnSpc>
                <a:spcPct val="150000"/>
              </a:lnSpc>
              <a:buFont typeface="Wingdings 3" charset="2"/>
              <a:buNone/>
            </a:pPr>
            <a:r>
              <a:rPr lang="en-US" dirty="0" smtClean="0"/>
              <a:t>• </a:t>
            </a:r>
            <a:r>
              <a:rPr lang="en-US" b="1" dirty="0" err="1" smtClean="0"/>
              <a:t>Excepient</a:t>
            </a:r>
            <a:r>
              <a:rPr lang="en-US" b="1" dirty="0" smtClean="0"/>
              <a:t> (filler) </a:t>
            </a:r>
            <a:r>
              <a:rPr lang="en-US" dirty="0" smtClean="0"/>
              <a:t>containing Ca+2 decreases oral absorption of </a:t>
            </a:r>
            <a:r>
              <a:rPr lang="en-US" dirty="0" err="1" smtClean="0"/>
              <a:t>tetracyclines</a:t>
            </a:r>
            <a:r>
              <a:rPr lang="en-US" dirty="0" smtClean="0"/>
              <a:t>.</a:t>
            </a:r>
          </a:p>
          <a:p>
            <a:pPr>
              <a:lnSpc>
                <a:spcPct val="150000"/>
              </a:lnSpc>
              <a:buFont typeface="Wingdings 3" charset="2"/>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1524000"/>
            <a:ext cx="7756238" cy="4894544"/>
          </a:xfrm>
          <a:prstGeom prst="rect">
            <a:avLst/>
          </a:prstGeom>
        </p:spPr>
        <p:style>
          <a:lnRef idx="2">
            <a:schemeClr val="dk1"/>
          </a:lnRef>
          <a:fillRef idx="1">
            <a:schemeClr val="lt1"/>
          </a:fillRef>
          <a:effectRef idx="0">
            <a:schemeClr val="dk1"/>
          </a:effectRef>
          <a:fontRef idx="minor">
            <a:schemeClr val="dk1"/>
          </a:fontRef>
        </p:style>
        <p:txBody>
          <a:bodyPr vert="horz">
            <a:normAutofit fontScale="92500"/>
          </a:bodyPr>
          <a:lstStyle/>
          <a:p>
            <a:pPr marL="566928" lvl="0" indent="-457200">
              <a:lnSpc>
                <a:spcPct val="150000"/>
              </a:lnSpc>
              <a:spcBef>
                <a:spcPts val="400"/>
              </a:spcBef>
              <a:buClr>
                <a:schemeClr val="accent1"/>
              </a:buClr>
              <a:buSzPct val="68000"/>
              <a:buFont typeface="Wingdings" panose="05000000000000000000" pitchFamily="2" charset="2"/>
              <a:buChar char="q"/>
              <a:defRPr/>
            </a:pPr>
            <a:r>
              <a:rPr kumimoji="0" lang="en-US" sz="2700"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Ionization </a:t>
            </a:r>
            <a:r>
              <a:rPr kumimoji="0" lang="en-US" sz="2700" strike="noStrike" kern="1200" cap="none" spc="0" normalizeH="0" baseline="0" noProof="0" dirty="0">
                <a:ln>
                  <a:noFill/>
                </a:ln>
                <a:solidFill>
                  <a:schemeClr val="tx1"/>
                </a:solidFill>
                <a:uLnTx/>
                <a:uFillTx/>
                <a:latin typeface="Times New Roman" panose="02020603050405020304" pitchFamily="18" charset="0"/>
                <a:cs typeface="Times New Roman" panose="02020603050405020304" pitchFamily="18" charset="0"/>
              </a:rPr>
              <a:t>decreases lipid solubility and absorption of </a:t>
            </a:r>
            <a:r>
              <a:rPr lang="en-US" sz="2700" dirty="0" smtClean="0">
                <a:solidFill>
                  <a:schemeClr val="tx1"/>
                </a:solidFill>
                <a:latin typeface="Times New Roman" panose="02020603050405020304" pitchFamily="18" charset="0"/>
                <a:cs typeface="Times New Roman" panose="02020603050405020304" pitchFamily="18" charset="0"/>
              </a:rPr>
              <a:t>drugs. </a:t>
            </a:r>
          </a:p>
          <a:p>
            <a:pPr marL="566928" lvl="0" indent="-457200">
              <a:lnSpc>
                <a:spcPct val="150000"/>
              </a:lnSpc>
              <a:spcBef>
                <a:spcPts val="400"/>
              </a:spcBef>
              <a:buClr>
                <a:schemeClr val="accent1"/>
              </a:buClr>
              <a:buSzPct val="68000"/>
              <a:buFont typeface="Wingdings" panose="05000000000000000000" pitchFamily="2" charset="2"/>
              <a:buChar char="q"/>
              <a:defRPr/>
            </a:pPr>
            <a:r>
              <a:rPr lang="en-US" sz="2700" dirty="0" smtClean="0">
                <a:solidFill>
                  <a:schemeClr val="tx1"/>
                </a:solidFill>
                <a:latin typeface="Times New Roman" panose="02020603050405020304" pitchFamily="18" charset="0"/>
                <a:cs typeface="Times New Roman" panose="02020603050405020304" pitchFamily="18" charset="0"/>
              </a:rPr>
              <a:t>Non-ionized </a:t>
            </a:r>
            <a:r>
              <a:rPr lang="en-US" sz="2700" dirty="0">
                <a:solidFill>
                  <a:schemeClr val="tx1"/>
                </a:solidFill>
                <a:latin typeface="Times New Roman" panose="02020603050405020304" pitchFamily="18" charset="0"/>
                <a:cs typeface="Times New Roman" panose="02020603050405020304" pitchFamily="18" charset="0"/>
              </a:rPr>
              <a:t>(uncharged)   </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a:solidFill>
                  <a:schemeClr val="tx1"/>
                </a:solidFill>
                <a:latin typeface="Times New Roman" panose="02020603050405020304" pitchFamily="18" charset="0"/>
                <a:cs typeface="Times New Roman" panose="02020603050405020304" pitchFamily="18" charset="0"/>
              </a:rPr>
              <a:t>better </a:t>
            </a:r>
            <a:r>
              <a:rPr lang="en-US" sz="2700" dirty="0" smtClean="0">
                <a:solidFill>
                  <a:schemeClr val="tx1"/>
                </a:solidFill>
                <a:latin typeface="Times New Roman" panose="02020603050405020304" pitchFamily="18" charset="0"/>
                <a:cs typeface="Times New Roman" panose="02020603050405020304" pitchFamily="18" charset="0"/>
              </a:rPr>
              <a:t>absorption.</a:t>
            </a:r>
          </a:p>
          <a:p>
            <a:pPr marL="566928" lvl="0" indent="-457200">
              <a:lnSpc>
                <a:spcPct val="150000"/>
              </a:lnSpc>
              <a:spcBef>
                <a:spcPts val="400"/>
              </a:spcBef>
              <a:buClr>
                <a:schemeClr val="accent1"/>
              </a:buClr>
              <a:buSzPct val="68000"/>
              <a:buFont typeface="Wingdings" panose="05000000000000000000" pitchFamily="2" charset="2"/>
              <a:buChar char="q"/>
              <a:defRPr/>
            </a:pPr>
            <a:r>
              <a:rPr lang="en-US" sz="2700" dirty="0" smtClean="0">
                <a:solidFill>
                  <a:schemeClr val="tx1"/>
                </a:solidFill>
                <a:latin typeface="Times New Roman" panose="02020603050405020304" pitchFamily="18" charset="0"/>
                <a:cs typeface="Times New Roman" panose="02020603050405020304" pitchFamily="18" charset="0"/>
              </a:rPr>
              <a:t>Depends </a:t>
            </a:r>
            <a:r>
              <a:rPr lang="en-US" sz="2700" dirty="0">
                <a:solidFill>
                  <a:schemeClr val="tx1"/>
                </a:solidFill>
                <a:latin typeface="Times New Roman" panose="02020603050405020304" pitchFamily="18" charset="0"/>
                <a:cs typeface="Times New Roman" panose="02020603050405020304" pitchFamily="18" charset="0"/>
              </a:rPr>
              <a:t>on </a:t>
            </a:r>
            <a:r>
              <a:rPr lang="en-US" sz="2700" dirty="0" err="1">
                <a:solidFill>
                  <a:schemeClr val="tx1"/>
                </a:solidFill>
                <a:latin typeface="Times New Roman" panose="02020603050405020304" pitchFamily="18" charset="0"/>
                <a:cs typeface="Times New Roman" panose="02020603050405020304" pitchFamily="18" charset="0"/>
              </a:rPr>
              <a:t>pKa</a:t>
            </a:r>
            <a:r>
              <a:rPr lang="en-US" sz="2700" dirty="0">
                <a:solidFill>
                  <a:schemeClr val="tx1"/>
                </a:solidFill>
                <a:latin typeface="Times New Roman" panose="02020603050405020304" pitchFamily="18" charset="0"/>
                <a:cs typeface="Times New Roman" panose="02020603050405020304" pitchFamily="18" charset="0"/>
              </a:rPr>
              <a:t> of the drug and pH of the medium </a:t>
            </a:r>
            <a:r>
              <a:rPr lang="en-US" sz="2700" dirty="0" smtClean="0">
                <a:solidFill>
                  <a:schemeClr val="tx1"/>
                </a:solidFill>
                <a:latin typeface="Times New Roman" panose="02020603050405020304" pitchFamily="18" charset="0"/>
                <a:cs typeface="Times New Roman" panose="02020603050405020304" pitchFamily="18" charset="0"/>
              </a:rPr>
              <a:t>.</a:t>
            </a:r>
          </a:p>
          <a:p>
            <a:pPr marL="566928" lvl="0" indent="-457200">
              <a:lnSpc>
                <a:spcPct val="150000"/>
              </a:lnSpc>
              <a:spcBef>
                <a:spcPts val="400"/>
              </a:spcBef>
              <a:buClr>
                <a:schemeClr val="accent1"/>
              </a:buClr>
              <a:buSzPct val="68000"/>
              <a:buFont typeface="Wingdings" panose="05000000000000000000" pitchFamily="2" charset="2"/>
              <a:buChar char="q"/>
              <a:defRPr/>
            </a:pPr>
            <a:r>
              <a:rPr lang="en-US" sz="2700" dirty="0" smtClean="0">
                <a:solidFill>
                  <a:schemeClr val="tx1"/>
                </a:solidFill>
                <a:latin typeface="Times New Roman" panose="02020603050405020304" pitchFamily="18" charset="0"/>
                <a:cs typeface="Times New Roman" panose="02020603050405020304" pitchFamily="18" charset="0"/>
              </a:rPr>
              <a:t>Quaternary </a:t>
            </a:r>
            <a:r>
              <a:rPr lang="en-US" sz="2700" dirty="0">
                <a:solidFill>
                  <a:schemeClr val="tx1"/>
                </a:solidFill>
                <a:latin typeface="Times New Roman" panose="02020603050405020304" pitchFamily="18" charset="0"/>
                <a:cs typeface="Times New Roman" panose="02020603050405020304" pitchFamily="18" charset="0"/>
              </a:rPr>
              <a:t>ammonium compounds      </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a:solidFill>
                  <a:schemeClr val="tx1"/>
                </a:solidFill>
                <a:latin typeface="Times New Roman" panose="02020603050405020304" pitchFamily="18" charset="0"/>
                <a:cs typeface="Times New Roman" panose="02020603050405020304" pitchFamily="18" charset="0"/>
              </a:rPr>
              <a:t>ionized        poor </a:t>
            </a:r>
            <a:r>
              <a:rPr lang="en-US" sz="2700" dirty="0" smtClean="0">
                <a:solidFill>
                  <a:schemeClr val="tx1"/>
                </a:solidFill>
                <a:latin typeface="Times New Roman" panose="02020603050405020304" pitchFamily="18" charset="0"/>
                <a:cs typeface="Times New Roman" panose="02020603050405020304" pitchFamily="18" charset="0"/>
              </a:rPr>
              <a:t>absorption.</a:t>
            </a:r>
          </a:p>
          <a:p>
            <a:pPr marL="566928" lvl="0" indent="-457200">
              <a:lnSpc>
                <a:spcPct val="150000"/>
              </a:lnSpc>
              <a:spcBef>
                <a:spcPts val="400"/>
              </a:spcBef>
              <a:buClr>
                <a:schemeClr val="accent1"/>
              </a:buClr>
              <a:buSzPct val="68000"/>
              <a:buFont typeface="Wingdings" panose="05000000000000000000" pitchFamily="2" charset="2"/>
              <a:buChar char="q"/>
              <a:defRPr/>
            </a:pPr>
            <a:r>
              <a:rPr lang="en-US" sz="2700" dirty="0" smtClean="0">
                <a:solidFill>
                  <a:schemeClr val="tx1"/>
                </a:solidFill>
                <a:latin typeface="Times New Roman" panose="02020603050405020304" pitchFamily="18" charset="0"/>
                <a:cs typeface="Times New Roman" panose="02020603050405020304" pitchFamily="18" charset="0"/>
              </a:rPr>
              <a:t>Streptomycin </a:t>
            </a:r>
            <a:r>
              <a:rPr lang="en-US" sz="2700" dirty="0">
                <a:solidFill>
                  <a:schemeClr val="tx1"/>
                </a:solidFill>
                <a:latin typeface="Times New Roman" panose="02020603050405020304" pitchFamily="18" charset="0"/>
                <a:cs typeface="Times New Roman" panose="02020603050405020304" pitchFamily="18" charset="0"/>
              </a:rPr>
              <a:t>has high </a:t>
            </a:r>
            <a:r>
              <a:rPr lang="en-US" sz="2700" dirty="0" err="1">
                <a:solidFill>
                  <a:schemeClr val="tx1"/>
                </a:solidFill>
                <a:latin typeface="Times New Roman" panose="02020603050405020304" pitchFamily="18" charset="0"/>
                <a:cs typeface="Times New Roman" panose="02020603050405020304" pitchFamily="18" charset="0"/>
              </a:rPr>
              <a:t>pKa</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a:solidFill>
                  <a:schemeClr val="tx1"/>
                </a:solidFill>
                <a:latin typeface="Times New Roman" panose="02020603050405020304" pitchFamily="18" charset="0"/>
                <a:cs typeface="Times New Roman" panose="02020603050405020304" pitchFamily="18" charset="0"/>
              </a:rPr>
              <a:t>always ionized           not absorbed </a:t>
            </a:r>
            <a:r>
              <a:rPr lang="en-US" sz="2700" dirty="0" smtClean="0">
                <a:solidFill>
                  <a:schemeClr val="tx1"/>
                </a:solidFill>
                <a:latin typeface="Times New Roman" panose="02020603050405020304" pitchFamily="18" charset="0"/>
                <a:cs typeface="Times New Roman" panose="02020603050405020304" pitchFamily="18" charset="0"/>
              </a:rPr>
              <a:t>orally.</a:t>
            </a:r>
            <a:endParaRPr lang="en-US" sz="2700" dirty="0">
              <a:solidFill>
                <a:schemeClr val="tx1"/>
              </a:solidFill>
              <a:latin typeface="Times New Roman" panose="02020603050405020304" pitchFamily="18" charset="0"/>
              <a:cs typeface="Times New Roman" panose="02020603050405020304" pitchFamily="18" charset="0"/>
            </a:endParaRPr>
          </a:p>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None/>
              <a:tabLst/>
              <a:defRPr/>
            </a:pPr>
            <a:endParaRPr kumimoji="0" lang="en-US" sz="2700"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endParaRPr>
          </a:p>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None/>
              <a:tabLst/>
              <a:defRPr/>
            </a:pPr>
            <a:endParaRPr kumimoji="0" lang="ar-EG" sz="2700" strike="noStrike" kern="1200" cap="none" spc="0" normalizeH="0" baseline="0" noProof="0" dirty="0">
              <a:ln>
                <a:noFill/>
              </a:ln>
              <a:solidFill>
                <a:schemeClr val="tx1"/>
              </a:solidFill>
              <a:uLnTx/>
              <a:uFillTx/>
              <a:latin typeface="Times New Roman" panose="02020603050405020304" pitchFamily="18" charset="0"/>
              <a:cs typeface="Times New Roman" panose="02020603050405020304" pitchFamily="18" charset="0"/>
            </a:endParaRPr>
          </a:p>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endParaRPr kumimoji="0" lang="ar-EG" sz="2700" b="0" strike="noStrike" kern="1200" cap="none" spc="0" normalizeH="0" baseline="0" noProof="0" dirty="0">
              <a:ln>
                <a:noFill/>
              </a:ln>
              <a:solidFill>
                <a:schemeClr val="tx1"/>
              </a:solidFill>
              <a:uLnTx/>
              <a:uFillTx/>
            </a:endParaRPr>
          </a:p>
        </p:txBody>
      </p:sp>
      <p:sp>
        <p:nvSpPr>
          <p:cNvPr id="7" name="Rectangle 6"/>
          <p:cNvSpPr/>
          <p:nvPr/>
        </p:nvSpPr>
        <p:spPr>
          <a:xfrm>
            <a:off x="762000" y="457200"/>
            <a:ext cx="7162800" cy="92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65760" lvl="0" indent="-256032">
              <a:lnSpc>
                <a:spcPct val="150000"/>
              </a:lnSpc>
              <a:spcBef>
                <a:spcPts val="400"/>
              </a:spcBef>
              <a:buClr>
                <a:srgbClr val="A53010"/>
              </a:buClr>
              <a:buSzPct val="68000"/>
              <a:defRPr/>
            </a:pPr>
            <a:r>
              <a:rPr lang="en-US" sz="4000" b="1" dirty="0">
                <a:solidFill>
                  <a:schemeClr val="bg1"/>
                </a:solidFill>
              </a:rPr>
              <a:t>3- </a:t>
            </a:r>
            <a:r>
              <a:rPr lang="en-US" sz="4000" b="1" dirty="0">
                <a:solidFill>
                  <a:srgbClr val="FF0000"/>
                </a:solidFill>
              </a:rPr>
              <a:t>Io</a:t>
            </a:r>
            <a:r>
              <a:rPr lang="en-US" sz="4000" b="1" dirty="0">
                <a:solidFill>
                  <a:schemeClr val="bg1"/>
                </a:solidFill>
              </a:rPr>
              <a:t>nization of the drug: </a:t>
            </a:r>
          </a:p>
        </p:txBody>
      </p:sp>
      <p:sp>
        <p:nvSpPr>
          <p:cNvPr id="6" name="Right Arrow 5"/>
          <p:cNvSpPr/>
          <p:nvPr/>
        </p:nvSpPr>
        <p:spPr>
          <a:xfrm>
            <a:off x="4696693" y="3048000"/>
            <a:ext cx="914400" cy="1828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ight Arrow 9"/>
          <p:cNvSpPr/>
          <p:nvPr/>
        </p:nvSpPr>
        <p:spPr>
          <a:xfrm>
            <a:off x="5943600" y="4267200"/>
            <a:ext cx="914400" cy="1828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ight Arrow 10"/>
          <p:cNvSpPr/>
          <p:nvPr/>
        </p:nvSpPr>
        <p:spPr>
          <a:xfrm>
            <a:off x="5176986" y="5486400"/>
            <a:ext cx="914400" cy="1828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ea typeface="+mn-ea"/>
                <a:cs typeface="+mn-cs"/>
              </a:rPr>
              <a:t>The effect of pH on drug absorption</a:t>
            </a:r>
            <a:endParaRPr lang="en-US" dirty="0"/>
          </a:p>
        </p:txBody>
      </p:sp>
      <p:sp>
        <p:nvSpPr>
          <p:cNvPr id="3" name="Content Placeholder 2"/>
          <p:cNvSpPr>
            <a:spLocks noGrp="1"/>
          </p:cNvSpPr>
          <p:nvPr>
            <p:ph idx="1"/>
          </p:nvPr>
        </p:nvSpPr>
        <p:spPr>
          <a:xfrm>
            <a:off x="1176865" y="2490135"/>
            <a:ext cx="4690535" cy="3444997"/>
          </a:xfrm>
        </p:spPr>
        <p:txBody>
          <a:bodyPr/>
          <a:lstStyle/>
          <a:p>
            <a:pPr marL="0" lvl="0" indent="0" algn="ctr" defTabSz="914400">
              <a:lnSpc>
                <a:spcPct val="120000"/>
              </a:lnSpc>
              <a:spcBef>
                <a:spcPts val="0"/>
              </a:spcBef>
              <a:spcAft>
                <a:spcPts val="0"/>
              </a:spcAft>
              <a:buClrTx/>
              <a:buSzTx/>
              <a:buNone/>
            </a:pPr>
            <a:r>
              <a:rPr lang="en-US" sz="3100" u="sng" dirty="0">
                <a:solidFill>
                  <a:prstClr val="black"/>
                </a:solidFill>
                <a:latin typeface="Times New Roman" panose="02020603050405020304" pitchFamily="18" charset="0"/>
                <a:cs typeface="Times New Roman" panose="02020603050405020304" pitchFamily="18" charset="0"/>
              </a:rPr>
              <a:t>When drugs bind hydrogen,</a:t>
            </a:r>
          </a:p>
          <a:p>
            <a:pPr marL="0" lvl="0" indent="0" defTabSz="914400">
              <a:lnSpc>
                <a:spcPct val="120000"/>
              </a:lnSpc>
              <a:spcBef>
                <a:spcPts val="0"/>
              </a:spcBef>
              <a:spcAft>
                <a:spcPts val="0"/>
              </a:spcAft>
              <a:buClrTx/>
              <a:buSzTx/>
              <a:buFont typeface="Arial" pitchFamily="34" charset="0"/>
              <a:buChar char="•"/>
            </a:pPr>
            <a:r>
              <a:rPr lang="en-US" sz="3100" dirty="0">
                <a:solidFill>
                  <a:prstClr val="black"/>
                </a:solidFill>
                <a:latin typeface="Times New Roman" panose="02020603050405020304" pitchFamily="18" charset="0"/>
                <a:cs typeface="Times New Roman" panose="02020603050405020304" pitchFamily="18" charset="0"/>
              </a:rPr>
              <a:t>weak </a:t>
            </a:r>
            <a:r>
              <a:rPr lang="en-US" sz="3100" dirty="0">
                <a:solidFill>
                  <a:srgbClr val="FF0000"/>
                </a:solidFill>
                <a:latin typeface="Times New Roman" panose="02020603050405020304" pitchFamily="18" charset="0"/>
                <a:cs typeface="Times New Roman" panose="02020603050405020304" pitchFamily="18" charset="0"/>
              </a:rPr>
              <a:t>acids</a:t>
            </a:r>
            <a:r>
              <a:rPr lang="en-US" sz="3100" dirty="0">
                <a:solidFill>
                  <a:prstClr val="black"/>
                </a:solidFill>
                <a:latin typeface="Times New Roman" panose="02020603050405020304" pitchFamily="18" charset="0"/>
                <a:cs typeface="Times New Roman" panose="02020603050405020304" pitchFamily="18" charset="0"/>
              </a:rPr>
              <a:t> become </a:t>
            </a:r>
            <a:r>
              <a:rPr lang="en-US" sz="3100" dirty="0">
                <a:solidFill>
                  <a:srgbClr val="FF0000"/>
                </a:solidFill>
                <a:latin typeface="Times New Roman" panose="02020603050405020304" pitchFamily="18" charset="0"/>
                <a:cs typeface="Times New Roman" panose="02020603050405020304" pitchFamily="18" charset="0"/>
              </a:rPr>
              <a:t>unionized</a:t>
            </a:r>
            <a:r>
              <a:rPr lang="en-US" sz="3100" dirty="0">
                <a:solidFill>
                  <a:prstClr val="black"/>
                </a:solidFill>
                <a:latin typeface="Times New Roman" panose="02020603050405020304" pitchFamily="18" charset="0"/>
                <a:cs typeface="Times New Roman" panose="02020603050405020304" pitchFamily="18" charset="0"/>
              </a:rPr>
              <a:t> (A-+HA)</a:t>
            </a:r>
          </a:p>
          <a:p>
            <a:pPr marL="0" lvl="0" indent="0" defTabSz="914400">
              <a:lnSpc>
                <a:spcPct val="120000"/>
              </a:lnSpc>
              <a:spcBef>
                <a:spcPts val="0"/>
              </a:spcBef>
              <a:spcAft>
                <a:spcPts val="0"/>
              </a:spcAft>
              <a:buClrTx/>
              <a:buSzTx/>
              <a:buFont typeface="Arial" pitchFamily="34" charset="0"/>
              <a:buChar char="•"/>
            </a:pPr>
            <a:r>
              <a:rPr lang="en-US" sz="3100" dirty="0">
                <a:solidFill>
                  <a:prstClr val="black"/>
                </a:solidFill>
                <a:latin typeface="Times New Roman" panose="02020603050405020304" pitchFamily="18" charset="0"/>
                <a:cs typeface="Times New Roman" panose="02020603050405020304" pitchFamily="18" charset="0"/>
              </a:rPr>
              <a:t>while weak </a:t>
            </a:r>
            <a:r>
              <a:rPr lang="en-US" sz="3100" dirty="0">
                <a:solidFill>
                  <a:srgbClr val="00B0F0"/>
                </a:solidFill>
                <a:latin typeface="Times New Roman" panose="02020603050405020304" pitchFamily="18" charset="0"/>
                <a:cs typeface="Times New Roman" panose="02020603050405020304" pitchFamily="18" charset="0"/>
              </a:rPr>
              <a:t>base</a:t>
            </a:r>
            <a:r>
              <a:rPr lang="en-US" sz="3100" dirty="0">
                <a:solidFill>
                  <a:prstClr val="black"/>
                </a:solidFill>
                <a:latin typeface="Times New Roman" panose="02020603050405020304" pitchFamily="18" charset="0"/>
                <a:cs typeface="Times New Roman" panose="02020603050405020304" pitchFamily="18" charset="0"/>
              </a:rPr>
              <a:t> are </a:t>
            </a:r>
            <a:r>
              <a:rPr lang="en-US" sz="3100" dirty="0">
                <a:solidFill>
                  <a:srgbClr val="00B0F0"/>
                </a:solidFill>
                <a:latin typeface="Times New Roman" panose="02020603050405020304" pitchFamily="18" charset="0"/>
                <a:cs typeface="Times New Roman" panose="02020603050405020304" pitchFamily="18" charset="0"/>
              </a:rPr>
              <a:t>ionized</a:t>
            </a:r>
            <a:r>
              <a:rPr lang="en-US" sz="3100" dirty="0">
                <a:solidFill>
                  <a:prstClr val="black"/>
                </a:solidFill>
                <a:latin typeface="Times New Roman" panose="02020603050405020304" pitchFamily="18" charset="0"/>
                <a:cs typeface="Times New Roman" panose="02020603050405020304" pitchFamily="18" charset="0"/>
              </a:rPr>
              <a:t> (B+BH+)</a:t>
            </a:r>
            <a:endParaRPr lang="ar-EG" sz="3100" dirty="0">
              <a:solidFill>
                <a:prstClr val="black"/>
              </a:solidFill>
              <a:latin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5791200" y="2490135"/>
            <a:ext cx="3048000" cy="3682065"/>
          </a:xfrm>
          <a:prstGeom prst="rect">
            <a:avLst/>
          </a:prstGeom>
        </p:spPr>
      </p:pic>
    </p:spTree>
    <p:extLst>
      <p:ext uri="{BB962C8B-B14F-4D97-AF65-F5344CB8AC3E}">
        <p14:creationId xmlns:p14="http://schemas.microsoft.com/office/powerpoint/2010/main" val="3606832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70687002"/>
              </p:ext>
            </p:extLst>
          </p:nvPr>
        </p:nvGraphicFramePr>
        <p:xfrm>
          <a:off x="533400" y="5334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839200" cy="6019800"/>
          </a:xfrm>
        </p:spPr>
        <p:style>
          <a:lnRef idx="2">
            <a:schemeClr val="dk1"/>
          </a:lnRef>
          <a:fillRef idx="1">
            <a:schemeClr val="lt1"/>
          </a:fillRef>
          <a:effectRef idx="0">
            <a:schemeClr val="dk1"/>
          </a:effectRef>
          <a:fontRef idx="minor">
            <a:schemeClr val="dk1"/>
          </a:fontRef>
        </p:style>
        <p:txBody>
          <a:bodyPr/>
          <a:lstStyle/>
          <a:p>
            <a:pPr algn="l" rtl="0">
              <a:lnSpc>
                <a:spcPct val="150000"/>
              </a:lnSpc>
            </a:pPr>
            <a:r>
              <a:rPr lang="en-US" sz="4000" b="1" dirty="0">
                <a:solidFill>
                  <a:srgbClr val="FF0000"/>
                </a:solidFill>
              </a:rPr>
              <a:t>The pH at which the concentrations of the ionized and unionized forms of the drug are equal is termed </a:t>
            </a:r>
            <a:r>
              <a:rPr lang="en-US" sz="4000" b="1" dirty="0" err="1">
                <a:solidFill>
                  <a:schemeClr val="bg2">
                    <a:lumMod val="10000"/>
                  </a:schemeClr>
                </a:solidFill>
              </a:rPr>
              <a:t>pKa</a:t>
            </a:r>
            <a:r>
              <a:rPr lang="en-US" sz="4000" b="1" dirty="0">
                <a:solidFill>
                  <a:schemeClr val="bg2">
                    <a:lumMod val="10000"/>
                  </a:schemeClr>
                </a:solidFill>
              </a:rPr>
              <a:t>. </a:t>
            </a:r>
          </a:p>
          <a:p>
            <a:pPr algn="l" rtl="0">
              <a:lnSpc>
                <a:spcPct val="150000"/>
              </a:lnSpc>
            </a:pPr>
            <a:r>
              <a:rPr lang="en-US" sz="4000" b="1" dirty="0">
                <a:solidFill>
                  <a:schemeClr val="bg2">
                    <a:lumMod val="10000"/>
                  </a:schemeClr>
                </a:solidFill>
              </a:rPr>
              <a:t>Each drug has its own </a:t>
            </a:r>
            <a:r>
              <a:rPr lang="en-US" sz="4000" b="1" dirty="0" err="1">
                <a:solidFill>
                  <a:schemeClr val="bg2">
                    <a:lumMod val="10000"/>
                  </a:schemeClr>
                </a:solidFill>
              </a:rPr>
              <a:t>pKa</a:t>
            </a:r>
            <a:r>
              <a:rPr lang="en-US" sz="4000" b="1" dirty="0" smtClean="0">
                <a:solidFill>
                  <a:schemeClr val="bg2">
                    <a:lumMod val="10000"/>
                  </a:schemeClr>
                </a:solidFill>
              </a:rPr>
              <a:t>.</a:t>
            </a:r>
            <a:endParaRPr lang="ar-EG" sz="4000" dirty="0">
              <a:solidFill>
                <a:schemeClr val="bg2">
                  <a:lumMod val="1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589199" cy="838200"/>
          </a:xfrm>
          <a:solidFill>
            <a:srgbClr val="FFFF00"/>
          </a:solidFill>
        </p:spPr>
        <p:txBody>
          <a:bodyPr>
            <a:normAutofit/>
          </a:bodyPr>
          <a:lstStyle/>
          <a:p>
            <a:pPr algn="ctr" rtl="0"/>
            <a:r>
              <a:rPr lang="en-US" b="1" dirty="0">
                <a:solidFill>
                  <a:srgbClr val="C00000"/>
                </a:solidFill>
                <a:latin typeface="Times New Roman" panose="02020603050405020304" pitchFamily="18" charset="0"/>
                <a:cs typeface="Times New Roman" panose="02020603050405020304" pitchFamily="18" charset="0"/>
              </a:rPr>
              <a:t>Clinical importance of </a:t>
            </a:r>
            <a:r>
              <a:rPr lang="en-US" b="1" dirty="0" err="1" smtClean="0">
                <a:solidFill>
                  <a:srgbClr val="C00000"/>
                </a:solidFill>
                <a:latin typeface="Times New Roman" panose="02020603050405020304" pitchFamily="18" charset="0"/>
                <a:cs typeface="Times New Roman" panose="02020603050405020304" pitchFamily="18" charset="0"/>
              </a:rPr>
              <a:t>pKa</a:t>
            </a:r>
            <a:endParaRPr lang="ar-EG"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9772239"/>
              </p:ext>
            </p:extLst>
          </p:nvPr>
        </p:nvGraphicFramePr>
        <p:xfrm>
          <a:off x="228600" y="1219200"/>
          <a:ext cx="88392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299553429"/>
              </p:ext>
            </p:extLst>
          </p:nvPr>
        </p:nvGraphicFramePr>
        <p:xfrm>
          <a:off x="228600" y="3505200"/>
          <a:ext cx="8839200" cy="3352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1035058"/>
              </p:ext>
            </p:extLst>
          </p:nvPr>
        </p:nvGraphicFramePr>
        <p:xfrm>
          <a:off x="152400" y="228600"/>
          <a:ext cx="8839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algn="ctr"/>
            <a:r>
              <a:rPr lang="en-US" b="1" dirty="0">
                <a:solidFill>
                  <a:schemeClr val="bg2">
                    <a:lumMod val="25000"/>
                  </a:schemeClr>
                </a:solidFill>
                <a:latin typeface="Bookman Old Style" pitchFamily="18" charset="0"/>
              </a:rPr>
              <a:t>Pharmacology</a:t>
            </a:r>
            <a:endParaRPr lang="ar-EG" dirty="0">
              <a:solidFill>
                <a:schemeClr val="bg2">
                  <a:lumMod val="25000"/>
                </a:schemeClr>
              </a:solidFill>
              <a:latin typeface="Bookman Old Style" pitchFamily="18" charset="0"/>
            </a:endParaRPr>
          </a:p>
        </p:txBody>
      </p:sp>
      <p:graphicFrame>
        <p:nvGraphicFramePr>
          <p:cNvPr id="6" name="Content Placeholder 5"/>
          <p:cNvGraphicFramePr>
            <a:graphicFrameLocks noGrp="1"/>
          </p:cNvGraphicFramePr>
          <p:nvPr>
            <p:ph idx="1"/>
          </p:nvPr>
        </p:nvGraphicFramePr>
        <p:xfrm>
          <a:off x="381000" y="1600200"/>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457200" y="3886200"/>
            <a:ext cx="8153400" cy="17526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sz="4800" b="1" dirty="0">
                <a:solidFill>
                  <a:srgbClr val="C00000"/>
                </a:solidFill>
              </a:rPr>
              <a:t>Drugs</a:t>
            </a:r>
            <a:r>
              <a:rPr lang="en-US" sz="4800" b="1" dirty="0">
                <a:solidFill>
                  <a:srgbClr val="FF0000"/>
                </a:solidFill>
              </a:rPr>
              <a:t> </a:t>
            </a:r>
            <a:endParaRPr lang="en-US" sz="4000" b="1" dirty="0">
              <a:solidFill>
                <a:srgbClr val="FF0000"/>
              </a:solidFill>
            </a:endParaRPr>
          </a:p>
          <a:p>
            <a:pPr algn="ctr"/>
            <a:r>
              <a:rPr lang="en-US" sz="3200" dirty="0">
                <a:solidFill>
                  <a:schemeClr val="tx1"/>
                </a:solidFill>
              </a:rPr>
              <a:t>Substances used to prevent and treat diseases.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381000"/>
            <a:ext cx="6589199" cy="1280890"/>
          </a:xfrm>
        </p:spPr>
        <p:txBody>
          <a:bodyPr/>
          <a:lstStyle/>
          <a:p>
            <a:pPr algn="ctr"/>
            <a:r>
              <a:rPr lang="en-US" sz="5400" dirty="0">
                <a:solidFill>
                  <a:srgbClr val="FF0000"/>
                </a:solidFill>
                <a:latin typeface="Algerian" panose="04020705040A02060702" pitchFamily="82" charset="0"/>
              </a:rPr>
              <a:t>Bioavailability</a:t>
            </a:r>
            <a:endParaRPr lang="ar-EG" dirty="0">
              <a:solidFill>
                <a:srgbClr val="FF0000"/>
              </a:solidFill>
              <a:latin typeface="Algerian" panose="04020705040A02060702" pitchFamily="82" charset="0"/>
            </a:endParaRPr>
          </a:p>
        </p:txBody>
      </p:sp>
      <p:sp>
        <p:nvSpPr>
          <p:cNvPr id="2" name="Content Placeholder 1"/>
          <p:cNvSpPr>
            <a:spLocks noGrp="1"/>
          </p:cNvSpPr>
          <p:nvPr>
            <p:ph idx="1"/>
          </p:nvPr>
        </p:nvSpPr>
        <p:spPr>
          <a:xfrm>
            <a:off x="533401" y="1661890"/>
            <a:ext cx="8001000" cy="4249332"/>
          </a:xfrm>
        </p:spPr>
        <p:txBody>
          <a:bodyPr>
            <a:normAutofit/>
          </a:bodyPr>
          <a:lstStyle/>
          <a:p>
            <a:pPr algn="l" rtl="0">
              <a:lnSpc>
                <a:spcPct val="150000"/>
              </a:lnSpc>
            </a:pPr>
            <a:r>
              <a:rPr lang="en-US" sz="2800" dirty="0" smtClean="0">
                <a:latin typeface="Times New Roman" panose="02020603050405020304" pitchFamily="18" charset="0"/>
                <a:cs typeface="Times New Roman" panose="02020603050405020304" pitchFamily="18" charset="0"/>
              </a:rPr>
              <a:t>It is the </a:t>
            </a:r>
            <a:r>
              <a:rPr lang="en-US" sz="2800" dirty="0" smtClean="0">
                <a:solidFill>
                  <a:srgbClr val="FF3300"/>
                </a:solidFill>
                <a:latin typeface="Times New Roman" panose="02020603050405020304" pitchFamily="18" charset="0"/>
                <a:cs typeface="Times New Roman" panose="02020603050405020304" pitchFamily="18" charset="0"/>
              </a:rPr>
              <a:t>percentage </a:t>
            </a:r>
            <a:r>
              <a:rPr lang="en-US" sz="2800" dirty="0" smtClean="0">
                <a:latin typeface="Times New Roman" panose="02020603050405020304" pitchFamily="18" charset="0"/>
                <a:cs typeface="Times New Roman" panose="02020603050405020304" pitchFamily="18" charset="0"/>
              </a:rPr>
              <a:t>of drug that reaches the </a:t>
            </a:r>
            <a:r>
              <a:rPr lang="en-US" sz="2800" dirty="0" smtClean="0">
                <a:solidFill>
                  <a:srgbClr val="FF3300"/>
                </a:solidFill>
                <a:latin typeface="Times New Roman" panose="02020603050405020304" pitchFamily="18" charset="0"/>
                <a:cs typeface="Times New Roman" panose="02020603050405020304" pitchFamily="18" charset="0"/>
              </a:rPr>
              <a:t>systemic circulation </a:t>
            </a:r>
            <a:r>
              <a:rPr lang="en-US" sz="2800" dirty="0" smtClean="0">
                <a:latin typeface="Times New Roman" panose="02020603050405020304" pitchFamily="18" charset="0"/>
                <a:cs typeface="Times New Roman" panose="02020603050405020304" pitchFamily="18" charset="0"/>
              </a:rPr>
              <a:t>and becomes available for </a:t>
            </a:r>
            <a:r>
              <a:rPr lang="en-US" sz="2800" dirty="0" smtClean="0">
                <a:solidFill>
                  <a:srgbClr val="FF3300"/>
                </a:solidFill>
                <a:latin typeface="Times New Roman" panose="02020603050405020304" pitchFamily="18" charset="0"/>
                <a:cs typeface="Times New Roman" panose="02020603050405020304" pitchFamily="18" charset="0"/>
              </a:rPr>
              <a:t>biological effect.</a:t>
            </a:r>
            <a:endParaRPr lang="en-US" sz="2800" dirty="0">
              <a:solidFill>
                <a:srgbClr val="FF3300"/>
              </a:solidFill>
              <a:latin typeface="Times New Roman" panose="02020603050405020304" pitchFamily="18" charset="0"/>
              <a:cs typeface="Times New Roman" panose="02020603050405020304" pitchFamily="18" charset="0"/>
            </a:endParaRPr>
          </a:p>
        </p:txBody>
      </p:sp>
      <p:pic>
        <p:nvPicPr>
          <p:cNvPr id="1026" name="Picture 2" descr="توافر حيوي - ويكيبيدي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036" y="3240008"/>
            <a:ext cx="3114963" cy="36179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p:cNvSpPr/>
              <p:nvPr/>
            </p:nvSpPr>
            <p:spPr>
              <a:xfrm>
                <a:off x="76200" y="3625427"/>
                <a:ext cx="5486400" cy="2091855"/>
              </a:xfrm>
              <a:prstGeom prst="rect">
                <a:avLst/>
              </a:prstGeom>
            </p:spPr>
            <p:txBody>
              <a:bodyPr wrap="square">
                <a:spAutoFit/>
              </a:bodyPr>
              <a:lstStyle/>
              <a:p>
                <a:pPr marL="457200" marR="0" lvl="0" indent="0" algn="l" defTabSz="457200" rtl="0" eaLnBrk="1" fontAlgn="auto" latinLnBrk="0" hangingPunct="1">
                  <a:lnSpc>
                    <a:spcPct val="115000"/>
                  </a:lnSpc>
                  <a:spcBef>
                    <a:spcPts val="0"/>
                  </a:spcBef>
                  <a:spcAft>
                    <a:spcPts val="1000"/>
                  </a:spcAft>
                  <a:buClrTx/>
                  <a:buSzTx/>
                  <a:buFontTx/>
                  <a:buNone/>
                  <a:tabLst>
                    <a:tab pos="2247900" algn="l"/>
                  </a:tabLst>
                  <a:defRPr/>
                </a:pPr>
                <a14:m>
                  <m:oMathPara xmlns:m="http://schemas.openxmlformats.org/officeDocument/2006/math">
                    <m:oMathParaPr>
                      <m:jc m:val="center"/>
                    </m:oMathParaPr>
                    <m:oMath xmlns:m="http://schemas.openxmlformats.org/officeDocument/2006/math">
                      <m:r>
                        <m:rPr>
                          <m:nor/>
                        </m:rPr>
                        <a:rPr kumimoji="0" lang="en-US" sz="3200" b="1" i="0" u="none" strike="noStrike" kern="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m:t>Bioavailability</m:t>
                      </m:r>
                      <m:r>
                        <m:rPr>
                          <m:nor/>
                        </m:rP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m:t> = </m:t>
                      </m:r>
                    </m:oMath>
                  </m:oMathPara>
                </a14:m>
                <a:endParaRPr kumimoji="0" lang="en-US" sz="3200" b="0" i="0" u="none" strike="noStrike" kern="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0" algn="l" defTabSz="457200" rtl="0" eaLnBrk="1" fontAlgn="auto" latinLnBrk="0" hangingPunct="1">
                  <a:lnSpc>
                    <a:spcPct val="115000"/>
                  </a:lnSpc>
                  <a:spcBef>
                    <a:spcPts val="0"/>
                  </a:spcBef>
                  <a:spcAft>
                    <a:spcPts val="1000"/>
                  </a:spcAft>
                  <a:buClrTx/>
                  <a:buSzTx/>
                  <a:buFontTx/>
                  <a:buNone/>
                  <a:tabLst>
                    <a:tab pos="2247900" algn="l"/>
                  </a:tabLst>
                  <a:defRPr/>
                </a:pPr>
                <a14:m>
                  <m:oMathPara xmlns:m="http://schemas.openxmlformats.org/officeDocument/2006/math">
                    <m:oMathParaPr>
                      <m:jc m:val="centerGroup"/>
                    </m:oMathParaPr>
                    <m:oMath xmlns:m="http://schemas.openxmlformats.org/officeDocument/2006/math">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Area</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under</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the</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curve</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AUC</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after</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oral</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route</m:t>
                      </m:r>
                    </m:oMath>
                  </m:oMathPara>
                </a14:m>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15000"/>
                  </a:lnSpc>
                  <a:spcBef>
                    <a:spcPts val="0"/>
                  </a:spcBef>
                  <a:spcAft>
                    <a:spcPts val="1000"/>
                  </a:spcAft>
                  <a:buClrTx/>
                  <a:buSzTx/>
                  <a:buFontTx/>
                  <a:buNone/>
                  <a:tabLst>
                    <a:tab pos="2247900" algn="l"/>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15000"/>
                  </a:lnSpc>
                  <a:spcBef>
                    <a:spcPts val="0"/>
                  </a:spcBef>
                  <a:spcAft>
                    <a:spcPts val="1000"/>
                  </a:spcAft>
                  <a:buClrTx/>
                  <a:buSzTx/>
                  <a:buFontTx/>
                  <a:buNone/>
                  <a:tabLst>
                    <a:tab pos="2247900" algn="l"/>
                  </a:tabLst>
                  <a:defRPr/>
                </a:pPr>
                <a14:m>
                  <m:oMathPara xmlns:m="http://schemas.openxmlformats.org/officeDocument/2006/math">
                    <m:oMathParaPr>
                      <m:jc m:val="centerGroup"/>
                    </m:oMathParaPr>
                    <m:oMath xmlns:m="http://schemas.openxmlformats.org/officeDocument/2006/math">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Area</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under</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the</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curve</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AUC</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after</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L</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V</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route</m:t>
                      </m:r>
                    </m:oMath>
                  </m:oMathPara>
                </a14:m>
                <a:endParaRPr kumimoji="0" lang="en-US" sz="3600" b="0"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mc:Choice>
        <mc:Fallback xmlns="">
          <p:sp>
            <p:nvSpPr>
              <p:cNvPr id="4" name="Rectangle 3"/>
              <p:cNvSpPr>
                <a:spLocks noRot="1" noChangeAspect="1" noMove="1" noResize="1" noEditPoints="1" noAdjustHandles="1" noChangeArrowheads="1" noChangeShapeType="1" noTextEdit="1"/>
              </p:cNvSpPr>
              <p:nvPr/>
            </p:nvSpPr>
            <p:spPr>
              <a:xfrm>
                <a:off x="76200" y="3625427"/>
                <a:ext cx="5486400" cy="2091855"/>
              </a:xfrm>
              <a:prstGeom prst="rect">
                <a:avLst/>
              </a:prstGeom>
              <a:blipFill>
                <a:blip r:embed="rId3"/>
                <a:stretch>
                  <a:fillRect/>
                </a:stretch>
              </a:blipFill>
            </p:spPr>
            <p:txBody>
              <a:bodyPr/>
              <a:lstStyle/>
              <a:p>
                <a:r>
                  <a:rPr lang="en-US">
                    <a:noFill/>
                  </a:rPr>
                  <a:t> </a:t>
                </a:r>
              </a:p>
            </p:txBody>
          </p:sp>
        </mc:Fallback>
      </mc:AlternateContent>
      <p:cxnSp>
        <p:nvCxnSpPr>
          <p:cNvPr id="6" name="Straight Connector 5"/>
          <p:cNvCxnSpPr/>
          <p:nvPr/>
        </p:nvCxnSpPr>
        <p:spPr>
          <a:xfrm>
            <a:off x="533401" y="4876800"/>
            <a:ext cx="4114799" cy="0"/>
          </a:xfrm>
          <a:prstGeom prst="line">
            <a:avLst/>
          </a:prstGeom>
          <a:noFill/>
          <a:ln w="28575" cap="rnd" cmpd="sng" algn="ctr">
            <a:solidFill>
              <a:sysClr val="windowText" lastClr="000000"/>
            </a:solidFill>
            <a:prstDash val="solid"/>
          </a:ln>
          <a:effectLst/>
        </p:spPr>
      </p:cxnSp>
      <p:sp>
        <p:nvSpPr>
          <p:cNvPr id="9" name="TextBox 8"/>
          <p:cNvSpPr txBox="1"/>
          <p:nvPr/>
        </p:nvSpPr>
        <p:spPr>
          <a:xfrm>
            <a:off x="4269019" y="4589795"/>
            <a:ext cx="1760018" cy="423193"/>
          </a:xfrm>
          <a:prstGeom prst="rect">
            <a:avLst/>
          </a:prstGeom>
          <a:noFill/>
        </p:spPr>
        <p:txBody>
          <a:bodyPr wrap="square" rtlCol="0">
            <a:spAutoFit/>
          </a:bodyPr>
          <a:lstStyle/>
          <a:p>
            <a:pPr marL="457200" marR="0" lvl="0" indent="0" algn="l" defTabSz="457200" rtl="0" eaLnBrk="1" fontAlgn="auto" latinLnBrk="0" hangingPunct="1">
              <a:lnSpc>
                <a:spcPct val="115000"/>
              </a:lnSpc>
              <a:spcBef>
                <a:spcPts val="0"/>
              </a:spcBef>
              <a:spcAft>
                <a:spcPts val="1000"/>
              </a:spcAft>
              <a:buClrTx/>
              <a:buSzTx/>
              <a:buFontTx/>
              <a:buNone/>
              <a:tabLst>
                <a:tab pos="2247900" algn="l"/>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X </a:t>
            </a:r>
            <a:r>
              <a:rPr kumimoji="0" lang="en-US" sz="20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a:t>
            </a:r>
            <a:endParaRPr kumimoji="0" lang="en-US" sz="3200" b="0"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5768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848600" cy="9906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a:solidFill>
                  <a:srgbClr val="FF0000"/>
                </a:solidFill>
                <a:effectLst/>
                <a:latin typeface="Algerian" panose="04020705040A02060702" pitchFamily="82" charset="0"/>
              </a:rPr>
              <a:t>Factors </a:t>
            </a:r>
            <a:r>
              <a:rPr lang="en-US" dirty="0" smtClean="0">
                <a:solidFill>
                  <a:srgbClr val="FF0000"/>
                </a:solidFill>
                <a:effectLst/>
                <a:latin typeface="Algerian" panose="04020705040A02060702" pitchFamily="82" charset="0"/>
              </a:rPr>
              <a:t>affecting bioavailability</a:t>
            </a:r>
            <a:r>
              <a:rPr lang="en-US" dirty="0">
                <a:solidFill>
                  <a:srgbClr val="FF0000"/>
                </a:solidFill>
                <a:effectLst/>
                <a:latin typeface="Algerian" panose="04020705040A02060702" pitchFamily="82" charset="0"/>
              </a:rPr>
              <a:t>:</a:t>
            </a:r>
            <a:endParaRPr lang="ar-EG" dirty="0">
              <a:solidFill>
                <a:srgbClr val="FF0000"/>
              </a:solidFill>
              <a:effectLst/>
              <a:latin typeface="Algerian" panose="04020705040A02060702" pitchFamily="82" charset="0"/>
            </a:endParaRPr>
          </a:p>
        </p:txBody>
      </p:sp>
      <p:graphicFrame>
        <p:nvGraphicFramePr>
          <p:cNvPr id="5" name="Diagram 4"/>
          <p:cNvGraphicFramePr/>
          <p:nvPr>
            <p:extLst>
              <p:ext uri="{D42A27DB-BD31-4B8C-83A1-F6EECF244321}">
                <p14:modId xmlns:p14="http://schemas.microsoft.com/office/powerpoint/2010/main" val="1548109202"/>
              </p:ext>
            </p:extLst>
          </p:nvPr>
        </p:nvGraphicFramePr>
        <p:xfrm>
          <a:off x="304800" y="1295400"/>
          <a:ext cx="86868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81000" y="4114800"/>
            <a:ext cx="8610600" cy="2546338"/>
          </a:xfrm>
          <a:prstGeom prst="rect">
            <a:avLst/>
          </a:prstGeom>
        </p:spPr>
        <p:txBody>
          <a:bodyPr wrap="square">
            <a:spAutoFit/>
          </a:bodyPr>
          <a:lstStyle/>
          <a:p>
            <a:pPr marL="109728" lvl="0" algn="ctr" defTabSz="457200">
              <a:lnSpc>
                <a:spcPct val="200000"/>
              </a:lnSpc>
              <a:spcBef>
                <a:spcPts val="1000"/>
              </a:spcBef>
              <a:buClr>
                <a:srgbClr val="A53010"/>
              </a:buClr>
            </a:pPr>
            <a:r>
              <a:rPr lang="en-US" sz="2800" dirty="0">
                <a:solidFill>
                  <a:prstClr val="black">
                    <a:lumMod val="75000"/>
                    <a:lumOff val="25000"/>
                  </a:prstClr>
                </a:solidFill>
                <a:latin typeface="Times New Roman" panose="02020603050405020304" pitchFamily="18" charset="0"/>
                <a:cs typeface="Times New Roman" panose="02020603050405020304" pitchFamily="18" charset="0"/>
              </a:rPr>
              <a:t>It is the metabolism of some drugs in a single passage through gut wall, liver or lungs before reaching systemic circulation.</a:t>
            </a:r>
          </a:p>
        </p:txBody>
      </p:sp>
    </p:spTree>
    <p:extLst>
      <p:ext uri="{BB962C8B-B14F-4D97-AF65-F5344CB8AC3E}">
        <p14:creationId xmlns:p14="http://schemas.microsoft.com/office/powerpoint/2010/main" val="2889042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533400"/>
            <a:ext cx="8915400" cy="63246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14350" marR="0" lvl="0" indent="-514350" algn="l" defTabSz="457200" rtl="0" eaLnBrk="1" fontAlgn="auto" latinLnBrk="0" hangingPunct="1">
              <a:lnSpc>
                <a:spcPct val="150000"/>
              </a:lnSpc>
              <a:spcBef>
                <a:spcPts val="1000"/>
              </a:spcBef>
              <a:spcAft>
                <a:spcPts val="0"/>
              </a:spcAft>
              <a:buClr>
                <a:srgbClr val="99CB38"/>
              </a:buClr>
              <a:buSzTx/>
              <a:buFont typeface="+mj-lt"/>
              <a:buAutoNum type="alphaUcPeriod"/>
              <a:tabLst/>
              <a:defRPr/>
            </a:pPr>
            <a:r>
              <a:rPr kumimoji="0" lang="en-US" sz="2800" b="1" i="0" u="sng"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Hepatic 1st pass effect:</a:t>
            </a:r>
          </a:p>
          <a:p>
            <a:pPr marL="342900" marR="0" lvl="0" indent="-342900" algn="l" defTabSz="457200" rtl="0" eaLnBrk="1" fontAlgn="auto" latinLnBrk="0" hangingPunct="1">
              <a:spcBef>
                <a:spcPts val="1000"/>
              </a:spcBef>
              <a:spcAft>
                <a:spcPts val="0"/>
              </a:spcAft>
              <a:buClr>
                <a:srgbClr val="99CB38"/>
              </a:buClr>
              <a:buSzTx/>
              <a:buFont typeface="Wingdings 3"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Nitroglycerin and propranolol pass from GIT to liver where they are extensively metabolized in their 1</a:t>
            </a:r>
            <a:r>
              <a:rPr kumimoji="0" lang="en-US" sz="2800" b="0" i="0" u="none" strike="noStrike" kern="1200" cap="none" spc="0" normalizeH="0" baseline="3000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pass through liver before reaching systemic circulation.</a:t>
            </a:r>
          </a:p>
          <a:p>
            <a:pPr marL="514350" marR="0" lvl="0" indent="-514350" algn="l" defTabSz="457200" rtl="0" eaLnBrk="1" fontAlgn="auto" latinLnBrk="0" hangingPunct="1">
              <a:lnSpc>
                <a:spcPct val="150000"/>
              </a:lnSpc>
              <a:spcBef>
                <a:spcPts val="1000"/>
              </a:spcBef>
              <a:spcAft>
                <a:spcPts val="0"/>
              </a:spcAft>
              <a:buClr>
                <a:srgbClr val="99CB38"/>
              </a:buClr>
              <a:buSzTx/>
              <a:buFont typeface="+mj-lt"/>
              <a:buAutoNum type="alphaUcPeriod" startAt="2"/>
              <a:tabLst/>
              <a:defRPr/>
            </a:pPr>
            <a:r>
              <a:rPr kumimoji="0" lang="en-US" sz="2800" b="1" i="0" u="sng"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Intestinal 1st pass effect:</a:t>
            </a:r>
            <a:endParaRPr kumimoji="0" lang="en-US"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spcBef>
                <a:spcPts val="1000"/>
              </a:spcBef>
              <a:spcAft>
                <a:spcPts val="0"/>
              </a:spcAft>
              <a:buClr>
                <a:srgbClr val="99CB38"/>
              </a:buClr>
              <a:buSzTx/>
              <a:buFont typeface="Wingdings 3"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Estrogens are extensively metabolized in their 1</a:t>
            </a:r>
            <a:r>
              <a:rPr kumimoji="0" lang="en-US" sz="2800" b="0" i="0" u="none" strike="noStrike" kern="1200" cap="none" spc="0" normalizeH="0" baseline="3000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pass through intestinal wall.</a:t>
            </a:r>
          </a:p>
          <a:p>
            <a:pPr marL="514350" marR="0" lvl="0" indent="-514350" algn="l" defTabSz="457200" rtl="0" eaLnBrk="1" fontAlgn="auto" latinLnBrk="0" hangingPunct="1">
              <a:lnSpc>
                <a:spcPct val="150000"/>
              </a:lnSpc>
              <a:spcBef>
                <a:spcPts val="1000"/>
              </a:spcBef>
              <a:spcAft>
                <a:spcPts val="0"/>
              </a:spcAft>
              <a:buClr>
                <a:srgbClr val="99CB38"/>
              </a:buClr>
              <a:buSzTx/>
              <a:buFont typeface="+mj-lt"/>
              <a:buAutoNum type="alphaUcPeriod" startAt="3"/>
              <a:tabLst/>
              <a:defRPr/>
            </a:pPr>
            <a:r>
              <a:rPr kumimoji="0" lang="en-US" sz="2800" b="1" i="0" u="sng"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Pulmonary metabolism:</a:t>
            </a:r>
            <a:endParaRPr kumimoji="0" lang="en-US"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spcBef>
                <a:spcPts val="1000"/>
              </a:spcBef>
              <a:spcAft>
                <a:spcPts val="0"/>
              </a:spcAft>
              <a:buClr>
                <a:srgbClr val="99CB38"/>
              </a:buClr>
              <a:buSzTx/>
              <a:buFont typeface="Wingdings 3" charset="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After inhalation, nicotine is partially metabolized in the lung.</a:t>
            </a:r>
            <a:endPar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5706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9706" y="685800"/>
            <a:ext cx="8084694" cy="5562600"/>
          </a:xfrm>
          <a:prstGeom prst="rect">
            <a:avLst/>
          </a:prstGeom>
        </p:spPr>
      </p:pic>
    </p:spTree>
    <p:extLst>
      <p:ext uri="{BB962C8B-B14F-4D97-AF65-F5344CB8AC3E}">
        <p14:creationId xmlns:p14="http://schemas.microsoft.com/office/powerpoint/2010/main" val="234411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3581400" cy="914400"/>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ormAutofit/>
          </a:bodyPr>
          <a:lstStyle/>
          <a:p>
            <a:pPr lvl="0" algn="ctr"/>
            <a:r>
              <a:rPr lang="en-US" b="1" dirty="0">
                <a:solidFill>
                  <a:schemeClr val="tx1"/>
                </a:solidFill>
              </a:rPr>
              <a:t>Drugs</a:t>
            </a:r>
            <a:endParaRPr lang="ar-EG" b="1" dirty="0">
              <a:solidFill>
                <a:schemeClr val="tx1"/>
              </a:solidFill>
            </a:endParaRPr>
          </a:p>
        </p:txBody>
      </p:sp>
      <p:sp>
        <p:nvSpPr>
          <p:cNvPr id="3" name="Content Placeholder 2"/>
          <p:cNvSpPr>
            <a:spLocks noGrp="1"/>
          </p:cNvSpPr>
          <p:nvPr>
            <p:ph idx="1"/>
          </p:nvPr>
        </p:nvSpPr>
        <p:spPr>
          <a:xfrm>
            <a:off x="609600" y="1752600"/>
            <a:ext cx="8077200" cy="3777622"/>
          </a:xfrm>
        </p:spPr>
        <p:txBody>
          <a:bodyPr/>
          <a:lstStyle/>
          <a:p>
            <a:pPr lvl="0" algn="l" rtl="0"/>
            <a:endParaRPr lang="en-US" b="1" dirty="0"/>
          </a:p>
          <a:p>
            <a:pPr lvl="0" algn="l" rtl="0"/>
            <a:endParaRPr lang="en-US" b="1" dirty="0"/>
          </a:p>
          <a:p>
            <a:pPr lvl="0" algn="l" rtl="0">
              <a:buNone/>
            </a:pPr>
            <a:r>
              <a:rPr lang="en-US" sz="2800" b="1" u="sng" dirty="0" smtClean="0">
                <a:solidFill>
                  <a:srgbClr val="FF0000"/>
                </a:solidFill>
              </a:rPr>
              <a:t>Pharmacokinetics</a:t>
            </a:r>
            <a:r>
              <a:rPr lang="en-US" dirty="0" smtClean="0"/>
              <a:t>          </a:t>
            </a:r>
            <a:r>
              <a:rPr lang="en-US" sz="2800" b="1" u="sng" dirty="0"/>
              <a:t>Pharmacodynamics</a:t>
            </a:r>
          </a:p>
          <a:p>
            <a:pPr lvl="0" algn="l" rtl="0">
              <a:buNone/>
            </a:pPr>
            <a:endParaRPr lang="ar-EG" dirty="0"/>
          </a:p>
          <a:p>
            <a:pPr algn="l">
              <a:buNone/>
            </a:pPr>
            <a:endParaRPr lang="ar-EG" dirty="0"/>
          </a:p>
        </p:txBody>
      </p:sp>
      <p:cxnSp>
        <p:nvCxnSpPr>
          <p:cNvPr id="13" name="Straight Arrow Connector 12"/>
          <p:cNvCxnSpPr/>
          <p:nvPr/>
        </p:nvCxnSpPr>
        <p:spPr>
          <a:xfrm>
            <a:off x="4953000" y="1371600"/>
            <a:ext cx="1219200" cy="1066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438400" y="1371600"/>
            <a:ext cx="1295400" cy="990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09600" y="3200400"/>
            <a:ext cx="3352800" cy="2514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C00000"/>
                </a:solidFill>
                <a:latin typeface="Bookman Old Style" pitchFamily="18" charset="0"/>
              </a:rPr>
              <a:t>what the </a:t>
            </a:r>
            <a:r>
              <a:rPr lang="en-US" sz="2800" b="1" dirty="0">
                <a:solidFill>
                  <a:schemeClr val="tx1"/>
                </a:solidFill>
                <a:latin typeface="Bookman Old Style" pitchFamily="18" charset="0"/>
              </a:rPr>
              <a:t>body</a:t>
            </a:r>
            <a:r>
              <a:rPr lang="en-US" sz="2800" b="1" dirty="0">
                <a:solidFill>
                  <a:srgbClr val="C00000"/>
                </a:solidFill>
                <a:latin typeface="Bookman Old Style" pitchFamily="18" charset="0"/>
              </a:rPr>
              <a:t> does to the drug?</a:t>
            </a:r>
            <a:endParaRPr lang="ar-EG" sz="2800" b="1" dirty="0" err="1">
              <a:solidFill>
                <a:srgbClr val="C00000"/>
              </a:solidFill>
              <a:latin typeface="Bookman Old Style" pitchFamily="18" charset="0"/>
            </a:endParaRPr>
          </a:p>
        </p:txBody>
      </p:sp>
      <p:sp>
        <p:nvSpPr>
          <p:cNvPr id="7" name="Oval 6"/>
          <p:cNvSpPr/>
          <p:nvPr/>
        </p:nvSpPr>
        <p:spPr>
          <a:xfrm>
            <a:off x="5029200" y="3200400"/>
            <a:ext cx="3429000" cy="2514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C00000"/>
                </a:solidFill>
                <a:latin typeface="Bookman Old Style" pitchFamily="18" charset="0"/>
              </a:rPr>
              <a:t/>
            </a:r>
            <a:br>
              <a:rPr lang="en-US" b="1" dirty="0">
                <a:solidFill>
                  <a:srgbClr val="C00000"/>
                </a:solidFill>
                <a:latin typeface="Bookman Old Style" pitchFamily="18" charset="0"/>
              </a:rPr>
            </a:br>
            <a:r>
              <a:rPr lang="en-US" sz="2800" b="1" dirty="0">
                <a:solidFill>
                  <a:srgbClr val="C00000"/>
                </a:solidFill>
                <a:latin typeface="Bookman Old Style" pitchFamily="18" charset="0"/>
              </a:rPr>
              <a:t>what the </a:t>
            </a:r>
            <a:r>
              <a:rPr lang="en-US" sz="2800" b="1" dirty="0">
                <a:solidFill>
                  <a:schemeClr val="tx1"/>
                </a:solidFill>
                <a:latin typeface="Bookman Old Style" pitchFamily="18" charset="0"/>
              </a:rPr>
              <a:t>drug</a:t>
            </a:r>
            <a:r>
              <a:rPr lang="en-US" sz="2800" b="1" dirty="0">
                <a:solidFill>
                  <a:srgbClr val="C00000"/>
                </a:solidFill>
                <a:latin typeface="Bookman Old Style" pitchFamily="18" charset="0"/>
              </a:rPr>
              <a:t> does in the body?</a:t>
            </a:r>
            <a:endParaRPr lang="ar-SA" sz="2800" b="1" dirty="0">
              <a:solidFill>
                <a:srgbClr val="C00000"/>
              </a:solidFill>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85800" y="533400"/>
            <a:ext cx="7848600" cy="5402263"/>
          </a:xfrm>
          <a:prstGeom prst="rect">
            <a:avLst/>
          </a:prstGeom>
        </p:spPr>
      </p:pic>
    </p:spTree>
    <p:extLst>
      <p:ext uri="{BB962C8B-B14F-4D97-AF65-F5344CB8AC3E}">
        <p14:creationId xmlns:p14="http://schemas.microsoft.com/office/powerpoint/2010/main" val="226208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en-US" sz="4800" b="1" dirty="0">
                <a:solidFill>
                  <a:schemeClr val="accent2">
                    <a:lumMod val="75000"/>
                  </a:schemeClr>
                </a:solidFill>
                <a:latin typeface="Bookman Old Style" pitchFamily="18" charset="0"/>
              </a:rPr>
              <a:t>Pharmacokinetics</a:t>
            </a:r>
            <a:endParaRPr lang="ar-EG" sz="4800" dirty="0">
              <a:solidFill>
                <a:schemeClr val="accent2">
                  <a:lumMod val="75000"/>
                </a:schemeClr>
              </a:solidFill>
              <a:latin typeface="Bookman Old Style" pitchFamily="18" charset="0"/>
            </a:endParaRPr>
          </a:p>
        </p:txBody>
      </p:sp>
      <p:sp>
        <p:nvSpPr>
          <p:cNvPr id="5" name="Content Placeholder 4"/>
          <p:cNvSpPr>
            <a:spLocks noGrp="1"/>
          </p:cNvSpPr>
          <p:nvPr>
            <p:ph idx="1"/>
          </p:nvPr>
        </p:nvSpPr>
        <p:spPr/>
        <p:txBody>
          <a:bodyPr>
            <a:normAutofit/>
          </a:bodyPr>
          <a:lstStyle/>
          <a:p>
            <a:pPr lvl="0" algn="ctr">
              <a:buClr>
                <a:srgbClr val="83992A"/>
              </a:buClr>
              <a:buNone/>
            </a:pPr>
            <a:r>
              <a:rPr lang="en-US" sz="3000" b="1" dirty="0">
                <a:solidFill>
                  <a:prstClr val="black">
                    <a:lumMod val="85000"/>
                    <a:lumOff val="15000"/>
                  </a:prstClr>
                </a:solidFill>
              </a:rPr>
              <a:t>what the body does to the drug?</a:t>
            </a:r>
            <a:endParaRPr lang="ar-EG" sz="3000" dirty="0">
              <a:solidFill>
                <a:prstClr val="black">
                  <a:lumMod val="85000"/>
                  <a:lumOff val="15000"/>
                </a:prstClr>
              </a:solidFill>
            </a:endParaRPr>
          </a:p>
          <a:p>
            <a:pPr marL="984250" lvl="0" indent="-255588">
              <a:buClr>
                <a:srgbClr val="83992A"/>
              </a:buClr>
              <a:buBlip>
                <a:blip r:embed="rId2"/>
              </a:buBlip>
            </a:pPr>
            <a:r>
              <a:rPr lang="en-US" sz="3000" dirty="0" smtClean="0">
                <a:solidFill>
                  <a:srgbClr val="FF0000"/>
                </a:solidFill>
              </a:rPr>
              <a:t>Absorption</a:t>
            </a:r>
            <a:endParaRPr lang="en-US" sz="3000" dirty="0">
              <a:solidFill>
                <a:srgbClr val="FF0000"/>
              </a:solidFill>
            </a:endParaRPr>
          </a:p>
          <a:p>
            <a:pPr marL="984250" lvl="0" indent="-255588">
              <a:buClr>
                <a:srgbClr val="83992A"/>
              </a:buClr>
              <a:buBlip>
                <a:blip r:embed="rId2"/>
              </a:buBlip>
            </a:pPr>
            <a:r>
              <a:rPr lang="en-US" sz="3000" dirty="0">
                <a:solidFill>
                  <a:prstClr val="black"/>
                </a:solidFill>
              </a:rPr>
              <a:t>Distribution</a:t>
            </a:r>
          </a:p>
          <a:p>
            <a:pPr marL="984250" lvl="0" indent="-255588">
              <a:buClr>
                <a:srgbClr val="83992A"/>
              </a:buClr>
              <a:buBlip>
                <a:blip r:embed="rId2"/>
              </a:buBlip>
            </a:pPr>
            <a:r>
              <a:rPr lang="en-US" sz="3000" dirty="0">
                <a:solidFill>
                  <a:prstClr val="black">
                    <a:lumMod val="85000"/>
                    <a:lumOff val="15000"/>
                  </a:prstClr>
                </a:solidFill>
              </a:rPr>
              <a:t>Metabolism </a:t>
            </a:r>
          </a:p>
          <a:p>
            <a:pPr marL="984250" lvl="0" indent="-255588">
              <a:buClr>
                <a:srgbClr val="83992A"/>
              </a:buClr>
              <a:buBlip>
                <a:blip r:embed="rId2"/>
              </a:buBlip>
            </a:pPr>
            <a:r>
              <a:rPr lang="en-US" sz="3000" dirty="0">
                <a:solidFill>
                  <a:prstClr val="black">
                    <a:lumMod val="85000"/>
                    <a:lumOff val="15000"/>
                  </a:prstClr>
                </a:solidFill>
              </a:rPr>
              <a:t>Excretion</a:t>
            </a:r>
            <a:r>
              <a:rPr lang="en-US" sz="3000" dirty="0">
                <a:solidFill>
                  <a:srgbClr val="FF0000"/>
                </a:solidFill>
              </a:rPr>
              <a: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i="1" dirty="0">
                <a:solidFill>
                  <a:srgbClr val="FF0000"/>
                </a:solidFill>
                <a:latin typeface="Algerian" panose="04020705040A02060702" pitchFamily="82" charset="0"/>
              </a:rPr>
              <a:t>Absorption</a:t>
            </a:r>
            <a:r>
              <a:rPr lang="en-US" sz="3600" i="1" dirty="0">
                <a:solidFill>
                  <a:srgbClr val="1D1D1D"/>
                </a:solidFill>
              </a:rPr>
              <a:t> </a:t>
            </a:r>
            <a:endParaRPr lang="ar-EG" sz="3600" i="1" dirty="0">
              <a:solidFill>
                <a:srgbClr val="1D1D1D"/>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5877563"/>
              </p:ext>
            </p:extLst>
          </p:nvPr>
        </p:nvGraphicFramePr>
        <p:xfrm>
          <a:off x="1176338" y="2490788"/>
          <a:ext cx="72818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5337"/>
            <a:ext cx="7848600" cy="1303867"/>
          </a:xfrm>
          <a:solidFill>
            <a:schemeClr val="accent1">
              <a:lumMod val="40000"/>
              <a:lumOff val="60000"/>
            </a:schemeClr>
          </a:solidFill>
        </p:spPr>
        <p:txBody>
          <a:bodyPr>
            <a:noAutofit/>
          </a:bodyPr>
          <a:lstStyle/>
          <a:p>
            <a:pPr algn="ctr"/>
            <a:r>
              <a:rPr lang="en-US" sz="3200" b="1" dirty="0">
                <a:solidFill>
                  <a:schemeClr val="accent4">
                    <a:lumMod val="75000"/>
                  </a:schemeClr>
                </a:solidFill>
              </a:rPr>
              <a:t>Mechanisms of drug absorption </a:t>
            </a:r>
            <a:r>
              <a:rPr lang="en-US" sz="3200" b="1" dirty="0" smtClean="0">
                <a:solidFill>
                  <a:schemeClr val="accent4">
                    <a:lumMod val="75000"/>
                  </a:schemeClr>
                </a:solidFill>
              </a:rPr>
              <a:t/>
            </a:r>
            <a:br>
              <a:rPr lang="en-US" sz="3200" b="1" dirty="0" smtClean="0">
                <a:solidFill>
                  <a:schemeClr val="accent4">
                    <a:lumMod val="75000"/>
                  </a:schemeClr>
                </a:solidFill>
              </a:rPr>
            </a:br>
            <a:r>
              <a:rPr lang="en-US" sz="3200" b="1" dirty="0" smtClean="0">
                <a:solidFill>
                  <a:schemeClr val="accent4">
                    <a:lumMod val="75000"/>
                  </a:schemeClr>
                </a:solidFill>
              </a:rPr>
              <a:t>(</a:t>
            </a:r>
            <a:r>
              <a:rPr lang="en-US" sz="3200" b="1" dirty="0">
                <a:solidFill>
                  <a:schemeClr val="accent4">
                    <a:lumMod val="75000"/>
                  </a:schemeClr>
                </a:solidFill>
              </a:rPr>
              <a:t>how drugs cross biological membranes)</a:t>
            </a:r>
            <a:endParaRPr lang="ar-EG" sz="3200" b="1" dirty="0">
              <a:solidFill>
                <a:schemeClr val="accent4">
                  <a:lumMod val="75000"/>
                </a:schemeClr>
              </a:solidFill>
            </a:endParaRPr>
          </a:p>
        </p:txBody>
      </p:sp>
      <p:pic>
        <p:nvPicPr>
          <p:cNvPr id="5" name="Content Placeholder 4"/>
          <p:cNvPicPr>
            <a:picLocks noGrp="1"/>
          </p:cNvPicPr>
          <p:nvPr>
            <p:ph idx="1"/>
          </p:nvPr>
        </p:nvPicPr>
        <p:blipFill>
          <a:blip r:embed="rId2" cstate="print"/>
          <a:stretch>
            <a:fillRect/>
          </a:stretch>
        </p:blipFill>
        <p:spPr bwMode="auto">
          <a:xfrm>
            <a:off x="685800" y="2256149"/>
            <a:ext cx="8001000" cy="428763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683002"/>
            <a:ext cx="8001000" cy="742950"/>
          </a:xfrm>
          <a:solidFill>
            <a:srgbClr val="FFFF00"/>
          </a:solidFill>
        </p:spPr>
        <p:txBody>
          <a:bodyPr>
            <a:normAutofit/>
          </a:bodyPr>
          <a:lstStyle/>
          <a:p>
            <a:pPr marL="914400" indent="-914400" algn="ctr" rtl="0">
              <a:buFont typeface="+mj-lt"/>
              <a:buAutoNum type="arabicPeriod"/>
            </a:pPr>
            <a:r>
              <a:rPr lang="en-US" b="1" dirty="0">
                <a:solidFill>
                  <a:srgbClr val="FF0000"/>
                </a:solidFill>
                <a:latin typeface="Arial Rounded MT Bold" pitchFamily="34" charset="0"/>
              </a:rPr>
              <a:t>Passive diffusion</a:t>
            </a:r>
            <a:r>
              <a:rPr lang="en-US" dirty="0">
                <a:solidFill>
                  <a:srgbClr val="FF0000"/>
                </a:solidFill>
              </a:rPr>
              <a:t>:</a:t>
            </a:r>
            <a:endParaRPr lang="ar-EG" dirty="0">
              <a:solidFill>
                <a:srgbClr val="FF0000"/>
              </a:solidFill>
            </a:endParaRPr>
          </a:p>
        </p:txBody>
      </p:sp>
      <p:sp>
        <p:nvSpPr>
          <p:cNvPr id="5" name="Content Placeholder 5"/>
          <p:cNvSpPr>
            <a:spLocks noGrp="1"/>
          </p:cNvSpPr>
          <p:nvPr>
            <p:ph idx="4294967295"/>
          </p:nvPr>
        </p:nvSpPr>
        <p:spPr>
          <a:xfrm>
            <a:off x="304800" y="4495800"/>
            <a:ext cx="8686800" cy="1676400"/>
          </a:xfrm>
        </p:spPr>
        <p:txBody>
          <a:bodyPr>
            <a:noAutofit/>
          </a:bodyPr>
          <a:lstStyle/>
          <a:p>
            <a:pPr lvl="0" algn="l" rtl="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drugs are carried into inside the cell </a:t>
            </a:r>
            <a:r>
              <a:rPr lang="en-US" dirty="0" smtClean="0">
                <a:latin typeface="Times New Roman" panose="02020603050405020304" pitchFamily="18" charset="0"/>
                <a:cs typeface="Times New Roman" panose="02020603050405020304" pitchFamily="18" charset="0"/>
              </a:rPr>
              <a:t>by </a:t>
            </a:r>
            <a:r>
              <a:rPr lang="en-US" b="1" dirty="0">
                <a:latin typeface="Times New Roman" panose="02020603050405020304" pitchFamily="18" charset="0"/>
                <a:cs typeface="Times New Roman" panose="02020603050405020304" pitchFamily="18" charset="0"/>
              </a:rPr>
              <a:t>carrier</a:t>
            </a:r>
            <a:r>
              <a:rPr lang="en-US" dirty="0">
                <a:latin typeface="Times New Roman" panose="02020603050405020304" pitchFamily="18" charset="0"/>
                <a:cs typeface="Times New Roman" panose="02020603050405020304" pitchFamily="18" charset="0"/>
              </a:rPr>
              <a:t> or </a:t>
            </a:r>
            <a:r>
              <a:rPr lang="en-US" b="1" dirty="0">
                <a:latin typeface="Times New Roman" panose="02020603050405020304" pitchFamily="18" charset="0"/>
                <a:cs typeface="Times New Roman" panose="02020603050405020304" pitchFamily="18" charset="0"/>
              </a:rPr>
              <a:t>transporter</a:t>
            </a:r>
            <a:r>
              <a:rPr lang="en-US" dirty="0">
                <a:latin typeface="Times New Roman" panose="02020603050405020304" pitchFamily="18" charset="0"/>
                <a:cs typeface="Times New Roman" panose="02020603050405020304" pitchFamily="18" charset="0"/>
              </a:rPr>
              <a:t>.</a:t>
            </a:r>
          </a:p>
          <a:p>
            <a:pPr lvl="0">
              <a:lnSpc>
                <a:spcPct val="150000"/>
              </a:lnSpc>
              <a:buFont typeface="Wingdings" panose="05000000000000000000" pitchFamily="2" charset="2"/>
              <a:buChar char="Ø"/>
            </a:pPr>
            <a:r>
              <a:rPr lang="en-US" b="1" u="sng" dirty="0">
                <a:latin typeface="Times New Roman" panose="02020603050405020304" pitchFamily="18" charset="0"/>
                <a:cs typeface="Times New Roman" panose="02020603050405020304" pitchFamily="18" charset="0"/>
              </a:rPr>
              <a:t>No</a:t>
            </a:r>
            <a:r>
              <a:rPr lang="en-US" dirty="0">
                <a:latin typeface="Times New Roman" panose="02020603050405020304" pitchFamily="18" charset="0"/>
                <a:cs typeface="Times New Roman" panose="02020603050405020304" pitchFamily="18" charset="0"/>
              </a:rPr>
              <a:t> energy is </a:t>
            </a:r>
            <a:r>
              <a:rPr lang="en-US" dirty="0" smtClean="0">
                <a:latin typeface="Times New Roman" panose="02020603050405020304" pitchFamily="18" charset="0"/>
                <a:cs typeface="Times New Roman" panose="02020603050405020304" pitchFamily="18" charset="0"/>
              </a:rPr>
              <a:t>required  and </a:t>
            </a:r>
            <a:r>
              <a:rPr lang="en-US" u="sng" dirty="0" smtClean="0">
                <a:solidFill>
                  <a:prstClr val="black">
                    <a:lumMod val="85000"/>
                    <a:lumOff val="15000"/>
                  </a:prstClr>
                </a:solidFill>
                <a:latin typeface="Times New Roman" panose="02020603050405020304" pitchFamily="18" charset="0"/>
                <a:cs typeface="Times New Roman" panose="02020603050405020304" pitchFamily="18" charset="0"/>
              </a:rPr>
              <a:t>according </a:t>
            </a:r>
            <a:r>
              <a:rPr lang="en-US" u="sng" dirty="0">
                <a:solidFill>
                  <a:prstClr val="black">
                    <a:lumMod val="85000"/>
                    <a:lumOff val="15000"/>
                  </a:prstClr>
                </a:solidFill>
                <a:latin typeface="Times New Roman" panose="02020603050405020304" pitchFamily="18" charset="0"/>
                <a:cs typeface="Times New Roman" panose="02020603050405020304" pitchFamily="18" charset="0"/>
              </a:rPr>
              <a:t>to the concentration </a:t>
            </a:r>
            <a:r>
              <a:rPr lang="en-US" dirty="0">
                <a:solidFill>
                  <a:prstClr val="black">
                    <a:lumMod val="85000"/>
                    <a:lumOff val="15000"/>
                  </a:prstClr>
                </a:solidFill>
                <a:latin typeface="Times New Roman" panose="02020603050405020304" pitchFamily="18" charset="0"/>
                <a:cs typeface="Times New Roman" panose="02020603050405020304" pitchFamily="18" charset="0"/>
              </a:rPr>
              <a:t>gradient</a:t>
            </a:r>
            <a:endParaRPr lang="en-US"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endParaRPr lang="ar-EG" dirty="0">
              <a:latin typeface="Times New Roman" panose="02020603050405020304" pitchFamily="18" charset="0"/>
              <a:cs typeface="Times New Roman" panose="02020603050405020304" pitchFamily="18" charset="0"/>
            </a:endParaRPr>
          </a:p>
        </p:txBody>
      </p:sp>
      <p:sp>
        <p:nvSpPr>
          <p:cNvPr id="6" name="Rectangle 5"/>
          <p:cNvSpPr/>
          <p:nvPr/>
        </p:nvSpPr>
        <p:spPr>
          <a:xfrm>
            <a:off x="533400" y="1600200"/>
            <a:ext cx="8153400" cy="2200602"/>
          </a:xfrm>
          <a:prstGeom prst="rect">
            <a:avLst/>
          </a:prstGeom>
        </p:spPr>
        <p:txBody>
          <a:bodyPr wrap="square">
            <a:spAutoFit/>
          </a:bodyPr>
          <a:lstStyle/>
          <a:p>
            <a:pPr lvl="0">
              <a:buFont typeface="Wingdings" pitchFamily="2" charset="2"/>
              <a:buChar char="Ø"/>
            </a:pPr>
            <a:r>
              <a:rPr lang="en-US" sz="2700" dirty="0" smtClean="0">
                <a:latin typeface="Times New Roman" panose="02020603050405020304" pitchFamily="18" charset="0"/>
                <a:cs typeface="Times New Roman" panose="02020603050405020304" pitchFamily="18" charset="0"/>
              </a:rPr>
              <a:t> Rapid </a:t>
            </a:r>
            <a:r>
              <a:rPr lang="en-US" sz="2700" dirty="0">
                <a:latin typeface="Times New Roman" panose="02020603050405020304" pitchFamily="18" charset="0"/>
                <a:cs typeface="Times New Roman" panose="02020603050405020304" pitchFamily="18" charset="0"/>
              </a:rPr>
              <a:t>movement of lipid soluble drugs </a:t>
            </a:r>
            <a:r>
              <a:rPr lang="en-US" sz="2800" dirty="0">
                <a:latin typeface="Times New Roman" panose="02020603050405020304" pitchFamily="18" charset="0"/>
                <a:cs typeface="Times New Roman" panose="02020603050405020304" pitchFamily="18" charset="0"/>
              </a:rPr>
              <a:t>across the cell membrane</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buFont typeface="Wingdings" pitchFamily="2" charset="2"/>
              <a:buChar char="Ø"/>
            </a:pPr>
            <a:r>
              <a:rPr lang="en-US" sz="2700" dirty="0" smtClean="0">
                <a:latin typeface="Times New Roman" panose="02020603050405020304" pitchFamily="18" charset="0"/>
                <a:cs typeface="Times New Roman" panose="02020603050405020304" pitchFamily="18" charset="0"/>
              </a:rPr>
              <a:t> Movement </a:t>
            </a:r>
            <a:r>
              <a:rPr lang="en-US" sz="2700" dirty="0">
                <a:latin typeface="Times New Roman" panose="02020603050405020304" pitchFamily="18" charset="0"/>
                <a:cs typeface="Times New Roman" panose="02020603050405020304" pitchFamily="18" charset="0"/>
              </a:rPr>
              <a:t>of the water soluble drugs across the aqueous channels(water pores</a:t>
            </a:r>
            <a:r>
              <a:rPr lang="en-US" sz="2700" dirty="0" smtClean="0">
                <a:latin typeface="Times New Roman" panose="02020603050405020304" pitchFamily="18" charset="0"/>
                <a:cs typeface="Times New Roman" panose="02020603050405020304" pitchFamily="18" charset="0"/>
              </a:rPr>
              <a:t>).</a:t>
            </a:r>
            <a:endParaRPr lang="ar-JO" sz="2700" dirty="0" smtClean="0">
              <a:latin typeface="Times New Roman" panose="02020603050405020304" pitchFamily="18" charset="0"/>
              <a:cs typeface="Times New Roman" panose="02020603050405020304" pitchFamily="18" charset="0"/>
            </a:endParaRPr>
          </a:p>
          <a:p>
            <a:pPr lvl="0">
              <a:buFont typeface="Wingdings" pitchFamily="2" charset="2"/>
              <a:buChar char="Ø"/>
            </a:pPr>
            <a:r>
              <a:rPr lang="en-US" sz="2700" dirty="0" smtClean="0">
                <a:latin typeface="Times New Roman" panose="02020603050405020304" pitchFamily="18" charset="0"/>
                <a:cs typeface="Times New Roman" panose="02020603050405020304" pitchFamily="18" charset="0"/>
              </a:rPr>
              <a:t>No energy needed and with concentration gradient.</a:t>
            </a:r>
            <a:endParaRPr lang="ar-JO" sz="27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609600" y="3729201"/>
            <a:ext cx="7924800" cy="838200"/>
          </a:xfrm>
          <a:prstGeom prst="rect">
            <a:avLst/>
          </a:prstGeom>
          <a:solidFill>
            <a:srgbClr val="FFFF00"/>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14400" indent="-914400" algn="ctr">
              <a:buFont typeface="+mj-lt"/>
              <a:buAutoNum type="arabicPeriod" startAt="2"/>
            </a:pPr>
            <a:r>
              <a:rPr lang="en-US" b="1" dirty="0" smtClean="0">
                <a:solidFill>
                  <a:srgbClr val="FF0000"/>
                </a:solidFill>
                <a:latin typeface="Arial Rounded MT Bold" pitchFamily="34" charset="0"/>
              </a:rPr>
              <a:t>Facilitated diffusion</a:t>
            </a:r>
            <a:endParaRPr lang="ar-EG" b="1" dirty="0">
              <a:solidFill>
                <a:srgbClr val="FF0000"/>
              </a:solidFill>
              <a:latin typeface="Arial Rounded MT Bold"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81026"/>
            <a:ext cx="7924800" cy="744537"/>
          </a:xfrm>
          <a:solidFill>
            <a:srgbClr val="FFFF00"/>
          </a:solidFill>
        </p:spPr>
        <p:txBody>
          <a:bodyPr/>
          <a:lstStyle/>
          <a:p>
            <a:pPr marL="914400" indent="-914400" algn="ctr" rtl="0">
              <a:buFont typeface="+mj-lt"/>
              <a:buAutoNum type="arabicPeriod" startAt="3"/>
            </a:pPr>
            <a:r>
              <a:rPr lang="en-US" dirty="0">
                <a:solidFill>
                  <a:srgbClr val="FF0000"/>
                </a:solidFill>
                <a:latin typeface="Arial Rounded MT Bold" pitchFamily="34" charset="0"/>
              </a:rPr>
              <a:t>Active transport</a:t>
            </a:r>
            <a:endParaRPr lang="ar-EG" dirty="0">
              <a:solidFill>
                <a:srgbClr val="FF0000"/>
              </a:solidFill>
              <a:latin typeface="Arial Rounded MT Bold" pitchFamily="34" charset="0"/>
            </a:endParaRPr>
          </a:p>
        </p:txBody>
      </p:sp>
      <p:sp>
        <p:nvSpPr>
          <p:cNvPr id="5" name="Content Placeholder 4"/>
          <p:cNvSpPr>
            <a:spLocks noGrp="1"/>
          </p:cNvSpPr>
          <p:nvPr>
            <p:ph idx="4294967295"/>
          </p:nvPr>
        </p:nvSpPr>
        <p:spPr>
          <a:xfrm>
            <a:off x="685800" y="1325563"/>
            <a:ext cx="7924800" cy="2200275"/>
          </a:xfrm>
        </p:spPr>
        <p:txBody>
          <a:bodyPr>
            <a:noAutofit/>
          </a:bodyPr>
          <a:lstStyle/>
          <a:p>
            <a:pPr lvl="0" algn="l" rtl="0">
              <a:lnSpc>
                <a:spcPct val="150000"/>
              </a:lnSpc>
            </a:pPr>
            <a:r>
              <a:rPr lang="en-US" sz="2400" dirty="0">
                <a:latin typeface="Times New Roman" panose="02020603050405020304" pitchFamily="18" charset="0"/>
                <a:cs typeface="Times New Roman" panose="02020603050405020304" pitchFamily="18" charset="0"/>
              </a:rPr>
              <a:t>The drug movement may be </a:t>
            </a:r>
            <a:r>
              <a:rPr lang="en-US" sz="2400" b="1" dirty="0">
                <a:latin typeface="Times New Roman" panose="02020603050405020304" pitchFamily="18" charset="0"/>
                <a:cs typeface="Times New Roman" panose="02020603050405020304" pitchFamily="18" charset="0"/>
              </a:rPr>
              <a:t>against</a:t>
            </a:r>
            <a:r>
              <a:rPr lang="en-US" sz="2400" dirty="0">
                <a:latin typeface="Times New Roman" panose="02020603050405020304" pitchFamily="18" charset="0"/>
                <a:cs typeface="Times New Roman" panose="02020603050405020304" pitchFamily="18" charset="0"/>
              </a:rPr>
              <a:t> the concentration gradient </a:t>
            </a:r>
            <a:r>
              <a:rPr lang="en-US" sz="2400" u="sng" dirty="0">
                <a:latin typeface="Times New Roman" panose="02020603050405020304" pitchFamily="18" charset="0"/>
                <a:cs typeface="Times New Roman" panose="02020603050405020304" pitchFamily="18" charset="0"/>
              </a:rPr>
              <a:t>by drug carrier or transporter.</a:t>
            </a:r>
          </a:p>
          <a:p>
            <a:pPr lvl="0" algn="l" rtl="0">
              <a:lnSpc>
                <a:spcPct val="150000"/>
              </a:lnSpc>
            </a:pPr>
            <a:r>
              <a:rPr lang="en-US" sz="2400" u="sng" dirty="0">
                <a:latin typeface="Times New Roman" panose="02020603050405020304" pitchFamily="18" charset="0"/>
                <a:cs typeface="Times New Roman" panose="02020603050405020304" pitchFamily="18" charset="0"/>
              </a:rPr>
              <a:t>Energy</a:t>
            </a:r>
            <a:r>
              <a:rPr lang="en-US" sz="2400" dirty="0">
                <a:latin typeface="Times New Roman" panose="02020603050405020304" pitchFamily="18" charset="0"/>
                <a:cs typeface="Times New Roman" panose="02020603050405020304" pitchFamily="18" charset="0"/>
              </a:rPr>
              <a:t> is required</a:t>
            </a:r>
          </a:p>
          <a:p>
            <a:pPr>
              <a:lnSpc>
                <a:spcPct val="150000"/>
              </a:lnSpc>
            </a:pPr>
            <a:endParaRPr lang="ar-EG" sz="24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685800" y="3112511"/>
            <a:ext cx="7924800" cy="762000"/>
          </a:xfrm>
          <a:prstGeom prst="rect">
            <a:avLst/>
          </a:prstGeom>
          <a:solidFill>
            <a:srgbClr val="FFFF00"/>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14400" indent="-914400" algn="ctr">
              <a:buFont typeface="+mj-lt"/>
              <a:buAutoNum type="arabicPeriod" startAt="4"/>
            </a:pPr>
            <a:r>
              <a:rPr lang="en-US" dirty="0" smtClean="0">
                <a:solidFill>
                  <a:srgbClr val="FF0000"/>
                </a:solidFill>
                <a:latin typeface="Arial Rounded MT Bold" pitchFamily="34" charset="0"/>
              </a:rPr>
              <a:t>Endocytosis</a:t>
            </a:r>
            <a:r>
              <a:rPr lang="en-US" dirty="0" smtClean="0">
                <a:solidFill>
                  <a:srgbClr val="1D1D1D"/>
                </a:solidFill>
                <a:latin typeface="Arial Rounded MT Bold" pitchFamily="34" charset="0"/>
              </a:rPr>
              <a:t>     </a:t>
            </a:r>
            <a:endParaRPr lang="ar-EG" dirty="0">
              <a:solidFill>
                <a:srgbClr val="1D1D1D"/>
              </a:solidFill>
              <a:latin typeface="Arial Rounded MT Bold" pitchFamily="34" charset="0"/>
            </a:endParaRPr>
          </a:p>
        </p:txBody>
      </p:sp>
      <p:sp>
        <p:nvSpPr>
          <p:cNvPr id="6" name="Content Placeholder 4"/>
          <p:cNvSpPr txBox="1">
            <a:spLocks/>
          </p:cNvSpPr>
          <p:nvPr/>
        </p:nvSpPr>
        <p:spPr>
          <a:xfrm>
            <a:off x="685800" y="3886200"/>
            <a:ext cx="7848600" cy="1828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200000"/>
              </a:lnSpc>
            </a:pPr>
            <a:r>
              <a:rPr lang="en-US" sz="2400" dirty="0" smtClean="0">
                <a:latin typeface="Times New Roman" panose="02020603050405020304" pitchFamily="18" charset="0"/>
                <a:cs typeface="Times New Roman" panose="02020603050405020304" pitchFamily="18" charset="0"/>
              </a:rPr>
              <a:t>Drugs of high molecular weight, the drug binds to the cell membrane, dips in and enveloped by the cell membrane.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1349</TotalTime>
  <Words>863</Words>
  <Application>Microsoft Office PowerPoint</Application>
  <PresentationFormat>On-screen Show (4:3)</PresentationFormat>
  <Paragraphs>109</Paragraphs>
  <Slides>23</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23</vt:i4>
      </vt:variant>
    </vt:vector>
  </HeadingPairs>
  <TitlesOfParts>
    <vt:vector size="39" baseType="lpstr">
      <vt:lpstr>Aharoni</vt:lpstr>
      <vt:lpstr>Algerian</vt:lpstr>
      <vt:lpstr>Arial</vt:lpstr>
      <vt:lpstr>Arial Rounded MT Bold</vt:lpstr>
      <vt:lpstr>Bookman Old Style</vt:lpstr>
      <vt:lpstr>Calibri</vt:lpstr>
      <vt:lpstr>Century Gothic</vt:lpstr>
      <vt:lpstr>Cooper Black</vt:lpstr>
      <vt:lpstr>Garamond</vt:lpstr>
      <vt:lpstr>Tahoma</vt:lpstr>
      <vt:lpstr>Times New Roman</vt:lpstr>
      <vt:lpstr>Wingdings</vt:lpstr>
      <vt:lpstr>Wingdings 3</vt:lpstr>
      <vt:lpstr>Organic</vt:lpstr>
      <vt:lpstr>Wisp</vt:lpstr>
      <vt:lpstr>1_Wisp</vt:lpstr>
      <vt:lpstr>       Pharmacokinetics 1</vt:lpstr>
      <vt:lpstr>Pharmacology</vt:lpstr>
      <vt:lpstr>Drugs</vt:lpstr>
      <vt:lpstr>PowerPoint Presentation</vt:lpstr>
      <vt:lpstr>Pharmacokinetics</vt:lpstr>
      <vt:lpstr>Absorption </vt:lpstr>
      <vt:lpstr>Mechanisms of drug absorption  (how drugs cross biological membranes)</vt:lpstr>
      <vt:lpstr>Passive diffusion:</vt:lpstr>
      <vt:lpstr>Active transport</vt:lpstr>
      <vt:lpstr>Factors affecting absorption:</vt:lpstr>
      <vt:lpstr>PowerPoint Presentation</vt:lpstr>
      <vt:lpstr>PowerPoint Presentation</vt:lpstr>
      <vt:lpstr>2- Pharmaceutical preparation</vt:lpstr>
      <vt:lpstr>PowerPoint Presentation</vt:lpstr>
      <vt:lpstr>The effect of pH on drug absorption</vt:lpstr>
      <vt:lpstr>PowerPoint Presentation</vt:lpstr>
      <vt:lpstr>PowerPoint Presentation</vt:lpstr>
      <vt:lpstr>Clinical importance of pKa</vt:lpstr>
      <vt:lpstr>PowerPoint Presentation</vt:lpstr>
      <vt:lpstr>Bioavailability</vt:lpstr>
      <vt:lpstr>Factors affecting bioavailability: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khairy</dc:creator>
  <cp:lastModifiedBy>Admin</cp:lastModifiedBy>
  <cp:revision>173</cp:revision>
  <dcterms:created xsi:type="dcterms:W3CDTF">2006-08-16T00:00:00Z</dcterms:created>
  <dcterms:modified xsi:type="dcterms:W3CDTF">2023-10-10T06:23:18Z</dcterms:modified>
</cp:coreProperties>
</file>