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5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1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27.xml" ContentType="application/vnd.openxmlformats-officedocument.presentationml.slide+xml"/>
  <Override PartName="/ppt/slides/slide32.xml" ContentType="application/vnd.openxmlformats-officedocument.presentationml.slide+xml"/>
  <Override PartName="/ppt/slides/slide26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9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86" r:id="rId2"/>
    <p:sldId id="288" r:id="rId3"/>
    <p:sldId id="28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9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92" r:id="rId30"/>
    <p:sldId id="293" r:id="rId31"/>
    <p:sldId id="294" r:id="rId32"/>
    <p:sldId id="295" r:id="rId33"/>
    <p:sldId id="308" r:id="rId34"/>
    <p:sldId id="296" r:id="rId35"/>
    <p:sldId id="297" r:id="rId36"/>
    <p:sldId id="310" r:id="rId37"/>
    <p:sldId id="309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55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5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1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0.wmf"/><Relationship Id="rId1" Type="http://schemas.openxmlformats.org/officeDocument/2006/relationships/image" Target="../media/image1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3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0.wmf"/><Relationship Id="rId1" Type="http://schemas.openxmlformats.org/officeDocument/2006/relationships/image" Target="../media/image11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1.wmf"/><Relationship Id="rId4" Type="http://schemas.openxmlformats.org/officeDocument/2006/relationships/image" Target="../media/image18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0.wmf"/><Relationship Id="rId1" Type="http://schemas.openxmlformats.org/officeDocument/2006/relationships/image" Target="../media/image11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7.wmf"/><Relationship Id="rId1" Type="http://schemas.openxmlformats.org/officeDocument/2006/relationships/image" Target="../media/image11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11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1.wmf"/><Relationship Id="rId4" Type="http://schemas.openxmlformats.org/officeDocument/2006/relationships/image" Target="../media/image18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19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7.wmf"/><Relationship Id="rId1" Type="http://schemas.openxmlformats.org/officeDocument/2006/relationships/image" Target="../media/image11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AC061-D432-4F20-80FB-25971E7A5D2A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E0ECC-B79A-4E15-B15C-63D1A621370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6977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539E0E9-5A3A-42DF-A72C-B10F587DF12C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70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AEAF1BD-EB1C-4185-966B-225ECAE24246}" type="slidenum">
              <a:rPr lang="ar-SA" sz="1200">
                <a:solidFill>
                  <a:srgbClr val="000000"/>
                </a:solidFill>
              </a:rPr>
              <a:pPr algn="r" rtl="0" eaLnBrk="1" hangingPunct="1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67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7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5211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92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888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72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326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329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1075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015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677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4346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77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6330E-2D21-407B-A553-A0DF7A6B6925}" type="datetimeFigureOut">
              <a:rPr lang="en-MY" smtClean="0"/>
              <a:t>13/7/2021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DF66-BAA7-4540-BCBF-BA7E83CD48F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496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4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8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6.bin"/><Relationship Id="rId5" Type="http://schemas.openxmlformats.org/officeDocument/2006/relationships/image" Target="../media/image7.jpeg"/><Relationship Id="rId10" Type="http://schemas.openxmlformats.org/officeDocument/2006/relationships/image" Target="../media/image5.wmf"/><Relationship Id="rId4" Type="http://schemas.openxmlformats.org/officeDocument/2006/relationships/image" Target="../media/image6.jpeg"/><Relationship Id="rId9" Type="http://schemas.openxmlformats.org/officeDocument/2006/relationships/oleObject" Target="../embeddings/oleObject2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oleObject" Target="../embeddings/oleObject37.bin"/><Relationship Id="rId18" Type="http://schemas.openxmlformats.org/officeDocument/2006/relationships/oleObject" Target="../embeddings/oleObject42.bin"/><Relationship Id="rId26" Type="http://schemas.openxmlformats.org/officeDocument/2006/relationships/oleObject" Target="../embeddings/oleObject49.bin"/><Relationship Id="rId3" Type="http://schemas.openxmlformats.org/officeDocument/2006/relationships/notesSlide" Target="../notesSlides/notesSlide13.xml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6.bin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3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0.bin"/><Relationship Id="rId11" Type="http://schemas.openxmlformats.org/officeDocument/2006/relationships/oleObject" Target="../embeddings/oleObject35.bin"/><Relationship Id="rId24" Type="http://schemas.openxmlformats.org/officeDocument/2006/relationships/oleObject" Target="../embeddings/oleObject47.bin"/><Relationship Id="rId5" Type="http://schemas.openxmlformats.org/officeDocument/2006/relationships/image" Target="../media/image5.wmf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6.bin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3.bin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50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oleObject" Target="../embeddings/oleObject59.bin"/><Relationship Id="rId18" Type="http://schemas.openxmlformats.org/officeDocument/2006/relationships/oleObject" Target="../embeddings/oleObject64.bin"/><Relationship Id="rId3" Type="http://schemas.openxmlformats.org/officeDocument/2006/relationships/notesSlide" Target="../notesSlides/notesSlide15.xml"/><Relationship Id="rId21" Type="http://schemas.openxmlformats.org/officeDocument/2006/relationships/oleObject" Target="../embeddings/oleObject66.bin"/><Relationship Id="rId7" Type="http://schemas.openxmlformats.org/officeDocument/2006/relationships/oleObject" Target="../embeddings/oleObject53.bin"/><Relationship Id="rId12" Type="http://schemas.openxmlformats.org/officeDocument/2006/relationships/oleObject" Target="../embeddings/oleObject58.bin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5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2.bin"/><Relationship Id="rId11" Type="http://schemas.openxmlformats.org/officeDocument/2006/relationships/oleObject" Target="../embeddings/oleObject57.bin"/><Relationship Id="rId24" Type="http://schemas.openxmlformats.org/officeDocument/2006/relationships/oleObject" Target="../embeddings/oleObject69.bin"/><Relationship Id="rId5" Type="http://schemas.openxmlformats.org/officeDocument/2006/relationships/image" Target="../media/image5.wmf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8.bin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5.bin"/><Relationship Id="rId14" Type="http://schemas.openxmlformats.org/officeDocument/2006/relationships/oleObject" Target="../embeddings/oleObject60.bin"/><Relationship Id="rId22" Type="http://schemas.openxmlformats.org/officeDocument/2006/relationships/oleObject" Target="../embeddings/oleObject6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oleObject" Target="../embeddings/oleObject78.bin"/><Relationship Id="rId18" Type="http://schemas.openxmlformats.org/officeDocument/2006/relationships/oleObject" Target="../embeddings/oleObject83.bin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2.bin"/><Relationship Id="rId12" Type="http://schemas.openxmlformats.org/officeDocument/2006/relationships/oleObject" Target="../embeddings/oleObject77.bin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1.bin"/><Relationship Id="rId20" Type="http://schemas.openxmlformats.org/officeDocument/2006/relationships/oleObject" Target="../embeddings/oleObject85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1.bin"/><Relationship Id="rId11" Type="http://schemas.openxmlformats.org/officeDocument/2006/relationships/oleObject" Target="../embeddings/oleObject76.bin"/><Relationship Id="rId5" Type="http://schemas.openxmlformats.org/officeDocument/2006/relationships/image" Target="../media/image5.wmf"/><Relationship Id="rId15" Type="http://schemas.openxmlformats.org/officeDocument/2006/relationships/oleObject" Target="../embeddings/oleObject80.bin"/><Relationship Id="rId10" Type="http://schemas.openxmlformats.org/officeDocument/2006/relationships/oleObject" Target="../embeddings/oleObject75.bin"/><Relationship Id="rId19" Type="http://schemas.openxmlformats.org/officeDocument/2006/relationships/oleObject" Target="../embeddings/oleObject84.bin"/><Relationship Id="rId4" Type="http://schemas.openxmlformats.org/officeDocument/2006/relationships/oleObject" Target="../embeddings/oleObject70.bin"/><Relationship Id="rId9" Type="http://schemas.openxmlformats.org/officeDocument/2006/relationships/oleObject" Target="../embeddings/oleObject74.bin"/><Relationship Id="rId14" Type="http://schemas.openxmlformats.org/officeDocument/2006/relationships/oleObject" Target="../embeddings/oleObject7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90.bin"/><Relationship Id="rId12" Type="http://schemas.openxmlformats.org/officeDocument/2006/relationships/oleObject" Target="../embeddings/oleObject9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9.bin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9.png"/><Relationship Id="rId4" Type="http://schemas.openxmlformats.org/officeDocument/2006/relationships/image" Target="../media/image5.wmf"/><Relationship Id="rId9" Type="http://schemas.openxmlformats.org/officeDocument/2006/relationships/oleObject" Target="../embeddings/oleObject92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oleObject" Target="../embeddings/oleObject103.bin"/><Relationship Id="rId18" Type="http://schemas.openxmlformats.org/officeDocument/2006/relationships/image" Target="../media/image8.w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97.bin"/><Relationship Id="rId12" Type="http://schemas.openxmlformats.org/officeDocument/2006/relationships/oleObject" Target="../embeddings/oleObject102.bin"/><Relationship Id="rId17" Type="http://schemas.openxmlformats.org/officeDocument/2006/relationships/oleObject" Target="../embeddings/oleObject10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6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6.bin"/><Relationship Id="rId11" Type="http://schemas.openxmlformats.org/officeDocument/2006/relationships/oleObject" Target="../embeddings/oleObject101.bin"/><Relationship Id="rId5" Type="http://schemas.openxmlformats.org/officeDocument/2006/relationships/image" Target="../media/image5.wmf"/><Relationship Id="rId15" Type="http://schemas.openxmlformats.org/officeDocument/2006/relationships/oleObject" Target="../embeddings/oleObject105.bin"/><Relationship Id="rId10" Type="http://schemas.openxmlformats.org/officeDocument/2006/relationships/oleObject" Target="../embeddings/oleObject100.bin"/><Relationship Id="rId19" Type="http://schemas.openxmlformats.org/officeDocument/2006/relationships/oleObject" Target="../embeddings/oleObject108.bin"/><Relationship Id="rId4" Type="http://schemas.openxmlformats.org/officeDocument/2006/relationships/oleObject" Target="../embeddings/oleObject95.bin"/><Relationship Id="rId9" Type="http://schemas.openxmlformats.org/officeDocument/2006/relationships/oleObject" Target="../embeddings/oleObject99.bin"/><Relationship Id="rId14" Type="http://schemas.openxmlformats.org/officeDocument/2006/relationships/oleObject" Target="../embeddings/oleObject10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10.bin"/><Relationship Id="rId4" Type="http://schemas.openxmlformats.org/officeDocument/2006/relationships/image" Target="../media/image1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12.bin"/><Relationship Id="rId7" Type="http://schemas.openxmlformats.org/officeDocument/2006/relationships/oleObject" Target="../embeddings/oleObject1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13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7" Type="http://schemas.openxmlformats.org/officeDocument/2006/relationships/oleObject" Target="../embeddings/oleObject1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7.bin"/><Relationship Id="rId4" Type="http://schemas.openxmlformats.org/officeDocument/2006/relationships/image" Target="../media/image13.wmf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8.bin"/><Relationship Id="rId18" Type="http://schemas.openxmlformats.org/officeDocument/2006/relationships/oleObject" Target="../embeddings/oleObject133.bin"/><Relationship Id="rId26" Type="http://schemas.openxmlformats.org/officeDocument/2006/relationships/oleObject" Target="../embeddings/oleObject141.bin"/><Relationship Id="rId39" Type="http://schemas.openxmlformats.org/officeDocument/2006/relationships/oleObject" Target="../embeddings/oleObject154.bin"/><Relationship Id="rId21" Type="http://schemas.openxmlformats.org/officeDocument/2006/relationships/oleObject" Target="../embeddings/oleObject136.bin"/><Relationship Id="rId34" Type="http://schemas.openxmlformats.org/officeDocument/2006/relationships/oleObject" Target="../embeddings/oleObject149.bin"/><Relationship Id="rId42" Type="http://schemas.openxmlformats.org/officeDocument/2006/relationships/oleObject" Target="../embeddings/oleObject157.bin"/><Relationship Id="rId47" Type="http://schemas.openxmlformats.org/officeDocument/2006/relationships/oleObject" Target="../embeddings/oleObject162.bin"/><Relationship Id="rId50" Type="http://schemas.openxmlformats.org/officeDocument/2006/relationships/oleObject" Target="../embeddings/oleObject165.bin"/><Relationship Id="rId55" Type="http://schemas.openxmlformats.org/officeDocument/2006/relationships/oleObject" Target="../embeddings/oleObject170.bin"/><Relationship Id="rId63" Type="http://schemas.openxmlformats.org/officeDocument/2006/relationships/oleObject" Target="../embeddings/oleObject178.bin"/><Relationship Id="rId68" Type="http://schemas.openxmlformats.org/officeDocument/2006/relationships/oleObject" Target="../embeddings/oleObject183.bin"/><Relationship Id="rId76" Type="http://schemas.openxmlformats.org/officeDocument/2006/relationships/oleObject" Target="../embeddings/oleObject191.bin"/><Relationship Id="rId84" Type="http://schemas.openxmlformats.org/officeDocument/2006/relationships/oleObject" Target="../embeddings/oleObject199.bin"/><Relationship Id="rId89" Type="http://schemas.openxmlformats.org/officeDocument/2006/relationships/oleObject" Target="../embeddings/oleObject204.bin"/><Relationship Id="rId7" Type="http://schemas.openxmlformats.org/officeDocument/2006/relationships/oleObject" Target="../embeddings/oleObject122.bin"/><Relationship Id="rId71" Type="http://schemas.openxmlformats.org/officeDocument/2006/relationships/oleObject" Target="../embeddings/oleObject186.bin"/><Relationship Id="rId92" Type="http://schemas.openxmlformats.org/officeDocument/2006/relationships/oleObject" Target="../embeddings/oleObject20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1.bin"/><Relationship Id="rId29" Type="http://schemas.openxmlformats.org/officeDocument/2006/relationships/oleObject" Target="../embeddings/oleObject144.bin"/><Relationship Id="rId11" Type="http://schemas.openxmlformats.org/officeDocument/2006/relationships/oleObject" Target="../embeddings/oleObject126.bin"/><Relationship Id="rId24" Type="http://schemas.openxmlformats.org/officeDocument/2006/relationships/oleObject" Target="../embeddings/oleObject139.bin"/><Relationship Id="rId32" Type="http://schemas.openxmlformats.org/officeDocument/2006/relationships/oleObject" Target="../embeddings/oleObject147.bin"/><Relationship Id="rId37" Type="http://schemas.openxmlformats.org/officeDocument/2006/relationships/oleObject" Target="../embeddings/oleObject152.bin"/><Relationship Id="rId40" Type="http://schemas.openxmlformats.org/officeDocument/2006/relationships/oleObject" Target="../embeddings/oleObject155.bin"/><Relationship Id="rId45" Type="http://schemas.openxmlformats.org/officeDocument/2006/relationships/oleObject" Target="../embeddings/oleObject160.bin"/><Relationship Id="rId53" Type="http://schemas.openxmlformats.org/officeDocument/2006/relationships/oleObject" Target="../embeddings/oleObject168.bin"/><Relationship Id="rId58" Type="http://schemas.openxmlformats.org/officeDocument/2006/relationships/oleObject" Target="../embeddings/oleObject173.bin"/><Relationship Id="rId66" Type="http://schemas.openxmlformats.org/officeDocument/2006/relationships/oleObject" Target="../embeddings/oleObject181.bin"/><Relationship Id="rId74" Type="http://schemas.openxmlformats.org/officeDocument/2006/relationships/oleObject" Target="../embeddings/oleObject189.bin"/><Relationship Id="rId79" Type="http://schemas.openxmlformats.org/officeDocument/2006/relationships/oleObject" Target="../embeddings/oleObject194.bin"/><Relationship Id="rId87" Type="http://schemas.openxmlformats.org/officeDocument/2006/relationships/oleObject" Target="../embeddings/oleObject202.bin"/><Relationship Id="rId5" Type="http://schemas.openxmlformats.org/officeDocument/2006/relationships/oleObject" Target="../embeddings/oleObject120.bin"/><Relationship Id="rId61" Type="http://schemas.openxmlformats.org/officeDocument/2006/relationships/oleObject" Target="../embeddings/oleObject176.bin"/><Relationship Id="rId82" Type="http://schemas.openxmlformats.org/officeDocument/2006/relationships/oleObject" Target="../embeddings/oleObject197.bin"/><Relationship Id="rId90" Type="http://schemas.openxmlformats.org/officeDocument/2006/relationships/oleObject" Target="../embeddings/oleObject205.bin"/><Relationship Id="rId19" Type="http://schemas.openxmlformats.org/officeDocument/2006/relationships/oleObject" Target="../embeddings/oleObject134.bin"/><Relationship Id="rId14" Type="http://schemas.openxmlformats.org/officeDocument/2006/relationships/oleObject" Target="../embeddings/oleObject129.bin"/><Relationship Id="rId22" Type="http://schemas.openxmlformats.org/officeDocument/2006/relationships/oleObject" Target="../embeddings/oleObject137.bin"/><Relationship Id="rId27" Type="http://schemas.openxmlformats.org/officeDocument/2006/relationships/oleObject" Target="../embeddings/oleObject142.bin"/><Relationship Id="rId30" Type="http://schemas.openxmlformats.org/officeDocument/2006/relationships/oleObject" Target="../embeddings/oleObject145.bin"/><Relationship Id="rId35" Type="http://schemas.openxmlformats.org/officeDocument/2006/relationships/oleObject" Target="../embeddings/oleObject150.bin"/><Relationship Id="rId43" Type="http://schemas.openxmlformats.org/officeDocument/2006/relationships/oleObject" Target="../embeddings/oleObject158.bin"/><Relationship Id="rId48" Type="http://schemas.openxmlformats.org/officeDocument/2006/relationships/oleObject" Target="../embeddings/oleObject163.bin"/><Relationship Id="rId56" Type="http://schemas.openxmlformats.org/officeDocument/2006/relationships/oleObject" Target="../embeddings/oleObject171.bin"/><Relationship Id="rId64" Type="http://schemas.openxmlformats.org/officeDocument/2006/relationships/oleObject" Target="../embeddings/oleObject179.bin"/><Relationship Id="rId69" Type="http://schemas.openxmlformats.org/officeDocument/2006/relationships/oleObject" Target="../embeddings/oleObject184.bin"/><Relationship Id="rId77" Type="http://schemas.openxmlformats.org/officeDocument/2006/relationships/oleObject" Target="../embeddings/oleObject192.bin"/><Relationship Id="rId8" Type="http://schemas.openxmlformats.org/officeDocument/2006/relationships/oleObject" Target="../embeddings/oleObject123.bin"/><Relationship Id="rId51" Type="http://schemas.openxmlformats.org/officeDocument/2006/relationships/oleObject" Target="../embeddings/oleObject166.bin"/><Relationship Id="rId72" Type="http://schemas.openxmlformats.org/officeDocument/2006/relationships/oleObject" Target="../embeddings/oleObject187.bin"/><Relationship Id="rId80" Type="http://schemas.openxmlformats.org/officeDocument/2006/relationships/oleObject" Target="../embeddings/oleObject195.bin"/><Relationship Id="rId85" Type="http://schemas.openxmlformats.org/officeDocument/2006/relationships/oleObject" Target="../embeddings/oleObject200.bin"/><Relationship Id="rId3" Type="http://schemas.openxmlformats.org/officeDocument/2006/relationships/oleObject" Target="../embeddings/oleObject119.bin"/><Relationship Id="rId12" Type="http://schemas.openxmlformats.org/officeDocument/2006/relationships/oleObject" Target="../embeddings/oleObject127.bin"/><Relationship Id="rId17" Type="http://schemas.openxmlformats.org/officeDocument/2006/relationships/oleObject" Target="../embeddings/oleObject132.bin"/><Relationship Id="rId25" Type="http://schemas.openxmlformats.org/officeDocument/2006/relationships/oleObject" Target="../embeddings/oleObject140.bin"/><Relationship Id="rId33" Type="http://schemas.openxmlformats.org/officeDocument/2006/relationships/oleObject" Target="../embeddings/oleObject148.bin"/><Relationship Id="rId38" Type="http://schemas.openxmlformats.org/officeDocument/2006/relationships/oleObject" Target="../embeddings/oleObject153.bin"/><Relationship Id="rId46" Type="http://schemas.openxmlformats.org/officeDocument/2006/relationships/oleObject" Target="../embeddings/oleObject161.bin"/><Relationship Id="rId59" Type="http://schemas.openxmlformats.org/officeDocument/2006/relationships/oleObject" Target="../embeddings/oleObject174.bin"/><Relationship Id="rId67" Type="http://schemas.openxmlformats.org/officeDocument/2006/relationships/oleObject" Target="../embeddings/oleObject182.bin"/><Relationship Id="rId20" Type="http://schemas.openxmlformats.org/officeDocument/2006/relationships/oleObject" Target="../embeddings/oleObject135.bin"/><Relationship Id="rId41" Type="http://schemas.openxmlformats.org/officeDocument/2006/relationships/oleObject" Target="../embeddings/oleObject156.bin"/><Relationship Id="rId54" Type="http://schemas.openxmlformats.org/officeDocument/2006/relationships/oleObject" Target="../embeddings/oleObject169.bin"/><Relationship Id="rId62" Type="http://schemas.openxmlformats.org/officeDocument/2006/relationships/oleObject" Target="../embeddings/oleObject177.bin"/><Relationship Id="rId70" Type="http://schemas.openxmlformats.org/officeDocument/2006/relationships/oleObject" Target="../embeddings/oleObject185.bin"/><Relationship Id="rId75" Type="http://schemas.openxmlformats.org/officeDocument/2006/relationships/oleObject" Target="../embeddings/oleObject190.bin"/><Relationship Id="rId83" Type="http://schemas.openxmlformats.org/officeDocument/2006/relationships/oleObject" Target="../embeddings/oleObject198.bin"/><Relationship Id="rId88" Type="http://schemas.openxmlformats.org/officeDocument/2006/relationships/oleObject" Target="../embeddings/oleObject203.bin"/><Relationship Id="rId91" Type="http://schemas.openxmlformats.org/officeDocument/2006/relationships/oleObject" Target="../embeddings/oleObject206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21.bin"/><Relationship Id="rId15" Type="http://schemas.openxmlformats.org/officeDocument/2006/relationships/oleObject" Target="../embeddings/oleObject130.bin"/><Relationship Id="rId23" Type="http://schemas.openxmlformats.org/officeDocument/2006/relationships/oleObject" Target="../embeddings/oleObject138.bin"/><Relationship Id="rId28" Type="http://schemas.openxmlformats.org/officeDocument/2006/relationships/oleObject" Target="../embeddings/oleObject143.bin"/><Relationship Id="rId36" Type="http://schemas.openxmlformats.org/officeDocument/2006/relationships/oleObject" Target="../embeddings/oleObject151.bin"/><Relationship Id="rId49" Type="http://schemas.openxmlformats.org/officeDocument/2006/relationships/oleObject" Target="../embeddings/oleObject164.bin"/><Relationship Id="rId57" Type="http://schemas.openxmlformats.org/officeDocument/2006/relationships/oleObject" Target="../embeddings/oleObject172.bin"/><Relationship Id="rId10" Type="http://schemas.openxmlformats.org/officeDocument/2006/relationships/oleObject" Target="../embeddings/oleObject125.bin"/><Relationship Id="rId31" Type="http://schemas.openxmlformats.org/officeDocument/2006/relationships/oleObject" Target="../embeddings/oleObject146.bin"/><Relationship Id="rId44" Type="http://schemas.openxmlformats.org/officeDocument/2006/relationships/oleObject" Target="../embeddings/oleObject159.bin"/><Relationship Id="rId52" Type="http://schemas.openxmlformats.org/officeDocument/2006/relationships/oleObject" Target="../embeddings/oleObject167.bin"/><Relationship Id="rId60" Type="http://schemas.openxmlformats.org/officeDocument/2006/relationships/oleObject" Target="../embeddings/oleObject175.bin"/><Relationship Id="rId65" Type="http://schemas.openxmlformats.org/officeDocument/2006/relationships/oleObject" Target="../embeddings/oleObject180.bin"/><Relationship Id="rId73" Type="http://schemas.openxmlformats.org/officeDocument/2006/relationships/oleObject" Target="../embeddings/oleObject188.bin"/><Relationship Id="rId78" Type="http://schemas.openxmlformats.org/officeDocument/2006/relationships/oleObject" Target="../embeddings/oleObject193.bin"/><Relationship Id="rId81" Type="http://schemas.openxmlformats.org/officeDocument/2006/relationships/oleObject" Target="../embeddings/oleObject196.bin"/><Relationship Id="rId86" Type="http://schemas.openxmlformats.org/officeDocument/2006/relationships/oleObject" Target="../embeddings/oleObject201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4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1.bin"/><Relationship Id="rId13" Type="http://schemas.openxmlformats.org/officeDocument/2006/relationships/oleObject" Target="../embeddings/oleObject216.bin"/><Relationship Id="rId18" Type="http://schemas.openxmlformats.org/officeDocument/2006/relationships/oleObject" Target="../embeddings/oleObject221.bin"/><Relationship Id="rId26" Type="http://schemas.openxmlformats.org/officeDocument/2006/relationships/oleObject" Target="../embeddings/oleObject229.bin"/><Relationship Id="rId39" Type="http://schemas.openxmlformats.org/officeDocument/2006/relationships/oleObject" Target="../embeddings/oleObject242.bin"/><Relationship Id="rId3" Type="http://schemas.openxmlformats.org/officeDocument/2006/relationships/notesSlide" Target="../notesSlides/notesSlide19.xml"/><Relationship Id="rId21" Type="http://schemas.openxmlformats.org/officeDocument/2006/relationships/oleObject" Target="../embeddings/oleObject224.bin"/><Relationship Id="rId34" Type="http://schemas.openxmlformats.org/officeDocument/2006/relationships/oleObject" Target="../embeddings/oleObject237.bin"/><Relationship Id="rId7" Type="http://schemas.openxmlformats.org/officeDocument/2006/relationships/oleObject" Target="../embeddings/oleObject210.bin"/><Relationship Id="rId12" Type="http://schemas.openxmlformats.org/officeDocument/2006/relationships/oleObject" Target="../embeddings/oleObject215.bin"/><Relationship Id="rId17" Type="http://schemas.openxmlformats.org/officeDocument/2006/relationships/oleObject" Target="../embeddings/oleObject220.bin"/><Relationship Id="rId25" Type="http://schemas.openxmlformats.org/officeDocument/2006/relationships/oleObject" Target="../embeddings/oleObject228.bin"/><Relationship Id="rId33" Type="http://schemas.openxmlformats.org/officeDocument/2006/relationships/oleObject" Target="../embeddings/oleObject236.bin"/><Relationship Id="rId38" Type="http://schemas.openxmlformats.org/officeDocument/2006/relationships/oleObject" Target="../embeddings/oleObject24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19.bin"/><Relationship Id="rId20" Type="http://schemas.openxmlformats.org/officeDocument/2006/relationships/oleObject" Target="../embeddings/oleObject223.bin"/><Relationship Id="rId29" Type="http://schemas.openxmlformats.org/officeDocument/2006/relationships/oleObject" Target="../embeddings/oleObject232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209.bin"/><Relationship Id="rId11" Type="http://schemas.openxmlformats.org/officeDocument/2006/relationships/oleObject" Target="../embeddings/oleObject214.bin"/><Relationship Id="rId24" Type="http://schemas.openxmlformats.org/officeDocument/2006/relationships/oleObject" Target="../embeddings/oleObject227.bin"/><Relationship Id="rId32" Type="http://schemas.openxmlformats.org/officeDocument/2006/relationships/oleObject" Target="../embeddings/oleObject235.bin"/><Relationship Id="rId37" Type="http://schemas.openxmlformats.org/officeDocument/2006/relationships/oleObject" Target="../embeddings/oleObject240.bin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218.bin"/><Relationship Id="rId23" Type="http://schemas.openxmlformats.org/officeDocument/2006/relationships/oleObject" Target="../embeddings/oleObject226.bin"/><Relationship Id="rId28" Type="http://schemas.openxmlformats.org/officeDocument/2006/relationships/oleObject" Target="../embeddings/oleObject231.bin"/><Relationship Id="rId36" Type="http://schemas.openxmlformats.org/officeDocument/2006/relationships/oleObject" Target="../embeddings/oleObject239.bin"/><Relationship Id="rId10" Type="http://schemas.openxmlformats.org/officeDocument/2006/relationships/oleObject" Target="../embeddings/oleObject213.bin"/><Relationship Id="rId19" Type="http://schemas.openxmlformats.org/officeDocument/2006/relationships/oleObject" Target="../embeddings/oleObject222.bin"/><Relationship Id="rId31" Type="http://schemas.openxmlformats.org/officeDocument/2006/relationships/oleObject" Target="../embeddings/oleObject234.bin"/><Relationship Id="rId4" Type="http://schemas.openxmlformats.org/officeDocument/2006/relationships/oleObject" Target="../embeddings/oleObject208.bin"/><Relationship Id="rId9" Type="http://schemas.openxmlformats.org/officeDocument/2006/relationships/oleObject" Target="../embeddings/oleObject212.bin"/><Relationship Id="rId14" Type="http://schemas.openxmlformats.org/officeDocument/2006/relationships/oleObject" Target="../embeddings/oleObject217.bin"/><Relationship Id="rId22" Type="http://schemas.openxmlformats.org/officeDocument/2006/relationships/oleObject" Target="../embeddings/oleObject225.bin"/><Relationship Id="rId27" Type="http://schemas.openxmlformats.org/officeDocument/2006/relationships/oleObject" Target="../embeddings/oleObject230.bin"/><Relationship Id="rId30" Type="http://schemas.openxmlformats.org/officeDocument/2006/relationships/oleObject" Target="../embeddings/oleObject233.bin"/><Relationship Id="rId35" Type="http://schemas.openxmlformats.org/officeDocument/2006/relationships/oleObject" Target="../embeddings/oleObject238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6.bin"/><Relationship Id="rId3" Type="http://schemas.openxmlformats.org/officeDocument/2006/relationships/oleObject" Target="../embeddings/oleObject243.bin"/><Relationship Id="rId7" Type="http://schemas.openxmlformats.org/officeDocument/2006/relationships/oleObject" Target="../embeddings/oleObject2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44.bin"/><Relationship Id="rId4" Type="http://schemas.openxmlformats.org/officeDocument/2006/relationships/image" Target="../media/image13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1.bin"/><Relationship Id="rId3" Type="http://schemas.openxmlformats.org/officeDocument/2006/relationships/oleObject" Target="../embeddings/oleObject247.bin"/><Relationship Id="rId7" Type="http://schemas.openxmlformats.org/officeDocument/2006/relationships/oleObject" Target="../embeddings/oleObject2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249.bin"/><Relationship Id="rId5" Type="http://schemas.openxmlformats.org/officeDocument/2006/relationships/oleObject" Target="../embeddings/oleObject248.bin"/><Relationship Id="rId4" Type="http://schemas.openxmlformats.org/officeDocument/2006/relationships/image" Target="../media/image11.wmf"/><Relationship Id="rId9" Type="http://schemas.openxmlformats.org/officeDocument/2006/relationships/image" Target="../media/image15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252.bin"/><Relationship Id="rId7" Type="http://schemas.openxmlformats.org/officeDocument/2006/relationships/oleObject" Target="../embeddings/oleObject2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53.bin"/><Relationship Id="rId4" Type="http://schemas.openxmlformats.org/officeDocument/2006/relationships/image" Target="../media/image11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255.bin"/><Relationship Id="rId7" Type="http://schemas.openxmlformats.org/officeDocument/2006/relationships/oleObject" Target="../embeddings/oleObject2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59.bin"/><Relationship Id="rId5" Type="http://schemas.openxmlformats.org/officeDocument/2006/relationships/oleObject" Target="../embeddings/oleObject256.bin"/><Relationship Id="rId10" Type="http://schemas.openxmlformats.org/officeDocument/2006/relationships/image" Target="../media/image18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258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61.bin"/><Relationship Id="rId4" Type="http://schemas.openxmlformats.org/officeDocument/2006/relationships/image" Target="../media/image19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63.bin"/><Relationship Id="rId4" Type="http://schemas.openxmlformats.org/officeDocument/2006/relationships/image" Target="../media/image1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264.bin"/><Relationship Id="rId7" Type="http://schemas.openxmlformats.org/officeDocument/2006/relationships/oleObject" Target="../embeddings/oleObject2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65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267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68.bin"/><Relationship Id="rId7" Type="http://schemas.openxmlformats.org/officeDocument/2006/relationships/oleObject" Target="../embeddings/oleObject2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69.bin"/><Relationship Id="rId4" Type="http://schemas.openxmlformats.org/officeDocument/2006/relationships/image" Target="../media/image11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273.bin"/><Relationship Id="rId5" Type="http://schemas.openxmlformats.org/officeDocument/2006/relationships/oleObject" Target="../embeddings/oleObject272.bin"/><Relationship Id="rId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4.bin"/><Relationship Id="rId7" Type="http://schemas.openxmlformats.org/officeDocument/2006/relationships/oleObject" Target="../embeddings/oleObject27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75.bin"/><Relationship Id="rId4" Type="http://schemas.openxmlformats.org/officeDocument/2006/relationships/image" Target="../media/image13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1.bin"/><Relationship Id="rId3" Type="http://schemas.openxmlformats.org/officeDocument/2006/relationships/oleObject" Target="../embeddings/oleObject277.bin"/><Relationship Id="rId7" Type="http://schemas.openxmlformats.org/officeDocument/2006/relationships/oleObject" Target="../embeddings/oleObject28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279.bin"/><Relationship Id="rId5" Type="http://schemas.openxmlformats.org/officeDocument/2006/relationships/oleObject" Target="../embeddings/oleObject278.bin"/><Relationship Id="rId4" Type="http://schemas.openxmlformats.org/officeDocument/2006/relationships/image" Target="../media/image11.wmf"/><Relationship Id="rId9" Type="http://schemas.openxmlformats.org/officeDocument/2006/relationships/image" Target="../media/image21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282.bin"/><Relationship Id="rId7" Type="http://schemas.openxmlformats.org/officeDocument/2006/relationships/oleObject" Target="../embeddings/oleObject28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86.bin"/><Relationship Id="rId5" Type="http://schemas.openxmlformats.org/officeDocument/2006/relationships/oleObject" Target="../embeddings/oleObject283.bin"/><Relationship Id="rId10" Type="http://schemas.openxmlformats.org/officeDocument/2006/relationships/image" Target="../media/image18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285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88.bin"/><Relationship Id="rId4" Type="http://schemas.openxmlformats.org/officeDocument/2006/relationships/image" Target="../media/image19.w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89.bin"/><Relationship Id="rId7" Type="http://schemas.openxmlformats.org/officeDocument/2006/relationships/oleObject" Target="../embeddings/oleObject29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90.bin"/><Relationship Id="rId4" Type="http://schemas.openxmlformats.org/officeDocument/2006/relationships/image" Target="../media/image11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294.bin"/><Relationship Id="rId5" Type="http://schemas.openxmlformats.org/officeDocument/2006/relationships/oleObject" Target="../embeddings/oleObject293.bin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C78CD3-164B-427B-9865-4C31B6D67346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>
                <a:solidFill>
                  <a:srgbClr val="FFFFFF"/>
                </a:solidFill>
              </a:rPr>
              <a:t>DR. Waqar Al – Kubaisy</a:t>
            </a:r>
            <a:r>
              <a:rPr lang="nl-NL" sz="3600">
                <a:solidFill>
                  <a:srgbClr val="E8E818"/>
                </a:solidFill>
              </a:rPr>
              <a:t> </a:t>
            </a:r>
          </a:p>
          <a:p>
            <a:endParaRPr lang="nl-NL" sz="180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95600"/>
            <a:ext cx="3581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CDD4B29-7C22-44B9-8459-2FF55867C3E2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294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D372C77-C7BF-43F1-87F8-D88745839311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27684" name="Rectangle 11"/>
          <p:cNvSpPr>
            <a:spLocks noChangeArrowheads="1"/>
          </p:cNvSpPr>
          <p:nvPr/>
        </p:nvSpPr>
        <p:spPr bwMode="auto">
          <a:xfrm>
            <a:off x="331649" y="299623"/>
            <a:ext cx="8352928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600" b="1" u="sng" dirty="0">
                <a:solidFill>
                  <a:srgbClr val="0070C0"/>
                </a:solidFill>
                <a:cs typeface="Times New Roman" pitchFamily="18" charset="0"/>
              </a:rPr>
              <a:t>By Measures of variability  </a:t>
            </a:r>
            <a:r>
              <a:rPr lang="en-US" sz="2600" b="1" u="sng" dirty="0">
                <a:cs typeface="Times New Roman" pitchFamily="18" charset="0"/>
              </a:rPr>
              <a:t>(S.D)</a:t>
            </a:r>
            <a:endParaRPr lang="en-US" sz="2600" b="1" dirty="0">
              <a:cs typeface="Times New Roman" pitchFamily="18" charset="0"/>
            </a:endParaRPr>
          </a:p>
          <a:p>
            <a:pPr rtl="0"/>
            <a:r>
              <a:rPr lang="en-US" sz="2600" dirty="0">
                <a:cs typeface="Times New Roman" pitchFamily="18" charset="0"/>
              </a:rPr>
              <a:t>	</a:t>
            </a:r>
            <a:r>
              <a:rPr lang="en-US" sz="2600" b="1" dirty="0">
                <a:cs typeface="Times New Roman" pitchFamily="18" charset="0"/>
              </a:rPr>
              <a:t>S.D and its multiplicity ( one S.D, two S.D, three S.D         divided the area under the NDC into small areas,</a:t>
            </a:r>
            <a:r>
              <a:rPr lang="en-US" sz="2600" dirty="0">
                <a:cs typeface="Times New Roman" pitchFamily="18" charset="0"/>
              </a:rPr>
              <a:t> </a:t>
            </a:r>
          </a:p>
          <a:p>
            <a:pPr rtl="0"/>
            <a:r>
              <a:rPr lang="en-US" sz="2600" b="1" dirty="0">
                <a:cs typeface="Times New Roman" pitchFamily="18" charset="0"/>
              </a:rPr>
              <a:t>    each area </a:t>
            </a:r>
          </a:p>
          <a:p>
            <a:pPr rtl="0"/>
            <a:r>
              <a:rPr lang="en-US" sz="2600" b="1" dirty="0">
                <a:cs typeface="Times New Roman" pitchFamily="18" charset="0"/>
              </a:rPr>
              <a:t>containing certain and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fixed proportion</a:t>
            </a:r>
            <a:r>
              <a:rPr lang="en-US" sz="2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of observation</a:t>
            </a:r>
            <a:endParaRPr lang="en-US" sz="2600" b="1" dirty="0"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32768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507945"/>
              </p:ext>
            </p:extLst>
          </p:nvPr>
        </p:nvGraphicFramePr>
        <p:xfrm>
          <a:off x="6195283" y="3387725"/>
          <a:ext cx="4318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" name="Equation" r:id="rId3" imgW="203024" imgH="203024" progId="Equation.3">
                  <p:embed/>
                </p:oleObj>
              </mc:Choice>
              <mc:Fallback>
                <p:oleObj name="Equation" r:id="rId3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5283" y="3387725"/>
                        <a:ext cx="431800" cy="422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50690"/>
              </p:ext>
            </p:extLst>
          </p:nvPr>
        </p:nvGraphicFramePr>
        <p:xfrm>
          <a:off x="5374830" y="2539840"/>
          <a:ext cx="457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" name="Equation" r:id="rId5" imgW="203024" imgH="203024" progId="Equation.3">
                  <p:embed/>
                </p:oleObj>
              </mc:Choice>
              <mc:Fallback>
                <p:oleObj name="Equation" r:id="rId5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4830" y="2539840"/>
                        <a:ext cx="457200" cy="422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445204"/>
              </p:ext>
            </p:extLst>
          </p:nvPr>
        </p:nvGraphicFramePr>
        <p:xfrm>
          <a:off x="5931193" y="2977196"/>
          <a:ext cx="4318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" name="Equation" r:id="rId6" imgW="203024" imgH="203024" progId="Equation.3">
                  <p:embed/>
                </p:oleObj>
              </mc:Choice>
              <mc:Fallback>
                <p:oleObj name="Equation" r:id="rId6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1193" y="2977196"/>
                        <a:ext cx="431800" cy="4984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688" name="Rectangle 7"/>
          <p:cNvSpPr>
            <a:spLocks noChangeArrowheads="1"/>
          </p:cNvSpPr>
          <p:nvPr/>
        </p:nvSpPr>
        <p:spPr bwMode="auto">
          <a:xfrm>
            <a:off x="2028166" y="2539840"/>
            <a:ext cx="6629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600" b="1" dirty="0"/>
              <a:t>Within </a:t>
            </a:r>
            <a:r>
              <a:rPr lang="en-US" sz="2600" b="1" dirty="0">
                <a:solidFill>
                  <a:srgbClr val="0070C0"/>
                </a:solidFill>
                <a:sym typeface="Symbol" pitchFamily="18" charset="2"/>
              </a:rPr>
              <a:t></a:t>
            </a:r>
            <a:r>
              <a:rPr lang="en-US" sz="2600" b="1" dirty="0">
                <a:solidFill>
                  <a:srgbClr val="0070C0"/>
                </a:solidFill>
              </a:rPr>
              <a:t>1 S.D</a:t>
            </a:r>
            <a:r>
              <a:rPr lang="en-US" sz="2600" b="1" dirty="0">
                <a:solidFill>
                  <a:srgbClr val="0070C0"/>
                </a:solidFill>
                <a:sym typeface="Symbol" pitchFamily="18" charset="2"/>
              </a:rPr>
              <a:t> </a:t>
            </a:r>
            <a:r>
              <a:rPr lang="en-US" sz="2600" b="1" dirty="0">
                <a:sym typeface="Symbol" pitchFamily="18" charset="2"/>
              </a:rPr>
              <a:t>from the</a:t>
            </a:r>
          </a:p>
          <a:p>
            <a:r>
              <a:rPr lang="en-US" sz="2600" b="1" dirty="0">
                <a:sym typeface="Symbol" pitchFamily="18" charset="2"/>
              </a:rPr>
              <a:t>       </a:t>
            </a:r>
            <a:r>
              <a:rPr lang="en-US" sz="2600" b="1" dirty="0"/>
              <a:t>Within </a:t>
            </a:r>
            <a:r>
              <a:rPr lang="en-US" sz="2600" b="1" dirty="0">
                <a:solidFill>
                  <a:srgbClr val="0070C0"/>
                </a:solidFill>
                <a:sym typeface="Symbol" pitchFamily="18" charset="2"/>
              </a:rPr>
              <a:t></a:t>
            </a:r>
            <a:r>
              <a:rPr lang="en-US" sz="2600" b="1" dirty="0">
                <a:solidFill>
                  <a:srgbClr val="0070C0"/>
                </a:solidFill>
              </a:rPr>
              <a:t>2 S.D</a:t>
            </a:r>
            <a:r>
              <a:rPr lang="en-US" sz="2600" b="1" dirty="0">
                <a:solidFill>
                  <a:srgbClr val="0070C0"/>
                </a:solidFill>
                <a:sym typeface="Symbol" pitchFamily="18" charset="2"/>
              </a:rPr>
              <a:t> </a:t>
            </a:r>
            <a:r>
              <a:rPr lang="en-US" sz="2600" b="1" dirty="0">
                <a:sym typeface="Symbol" pitchFamily="18" charset="2"/>
              </a:rPr>
              <a:t>from the</a:t>
            </a:r>
          </a:p>
          <a:p>
            <a:r>
              <a:rPr lang="en-US" sz="2600" b="1" dirty="0">
                <a:sym typeface="Symbol" pitchFamily="18" charset="2"/>
              </a:rPr>
              <a:t>          Within </a:t>
            </a:r>
            <a:r>
              <a:rPr lang="en-US" sz="2600" b="1" dirty="0">
                <a:solidFill>
                  <a:srgbClr val="0070C0"/>
                </a:solidFill>
                <a:sym typeface="Symbol" pitchFamily="18" charset="2"/>
              </a:rPr>
              <a:t>3 S.D </a:t>
            </a:r>
            <a:r>
              <a:rPr lang="en-US" sz="2600" b="1" dirty="0">
                <a:sym typeface="Symbol" pitchFamily="18" charset="2"/>
              </a:rPr>
              <a:t>from the </a:t>
            </a:r>
            <a:r>
              <a:rPr lang="en-US" sz="2800" b="1" dirty="0">
                <a:sym typeface="Symbol" pitchFamily="18" charset="2"/>
              </a:rPr>
              <a:t>,</a:t>
            </a:r>
          </a:p>
        </p:txBody>
      </p:sp>
      <p:grpSp>
        <p:nvGrpSpPr>
          <p:cNvPr id="327689" name="Group 11"/>
          <p:cNvGrpSpPr>
            <a:grpSpLocks/>
          </p:cNvGrpSpPr>
          <p:nvPr/>
        </p:nvGrpSpPr>
        <p:grpSpPr bwMode="auto">
          <a:xfrm>
            <a:off x="1375975" y="3728891"/>
            <a:ext cx="6264275" cy="2348724"/>
            <a:chOff x="3056" y="3999"/>
            <a:chExt cx="5764" cy="2072"/>
          </a:xfrm>
        </p:grpSpPr>
        <p:sp>
          <p:nvSpPr>
            <p:cNvPr id="327692" name="Freeform 12" descr="5%"/>
            <p:cNvSpPr>
              <a:spLocks/>
            </p:cNvSpPr>
            <p:nvPr/>
          </p:nvSpPr>
          <p:spPr bwMode="auto">
            <a:xfrm>
              <a:off x="3080" y="4096"/>
              <a:ext cx="5526" cy="1620"/>
            </a:xfrm>
            <a:custGeom>
              <a:avLst/>
              <a:gdLst>
                <a:gd name="T0" fmla="*/ 0 w 5526"/>
                <a:gd name="T1" fmla="*/ 1362 h 1620"/>
                <a:gd name="T2" fmla="*/ 302 w 5526"/>
                <a:gd name="T3" fmla="*/ 1429 h 1620"/>
                <a:gd name="T4" fmla="*/ 586 w 5526"/>
                <a:gd name="T5" fmla="*/ 1429 h 1620"/>
                <a:gd name="T6" fmla="*/ 687 w 5526"/>
                <a:gd name="T7" fmla="*/ 1396 h 1620"/>
                <a:gd name="T8" fmla="*/ 871 w 5526"/>
                <a:gd name="T9" fmla="*/ 1279 h 1620"/>
                <a:gd name="T10" fmla="*/ 955 w 5526"/>
                <a:gd name="T11" fmla="*/ 1212 h 1620"/>
                <a:gd name="T12" fmla="*/ 1072 w 5526"/>
                <a:gd name="T13" fmla="*/ 1178 h 1620"/>
                <a:gd name="T14" fmla="*/ 1139 w 5526"/>
                <a:gd name="T15" fmla="*/ 1111 h 1620"/>
                <a:gd name="T16" fmla="*/ 1173 w 5526"/>
                <a:gd name="T17" fmla="*/ 1011 h 1620"/>
                <a:gd name="T18" fmla="*/ 1206 w 5526"/>
                <a:gd name="T19" fmla="*/ 977 h 1620"/>
                <a:gd name="T20" fmla="*/ 1256 w 5526"/>
                <a:gd name="T21" fmla="*/ 960 h 1620"/>
                <a:gd name="T22" fmla="*/ 2286 w 5526"/>
                <a:gd name="T23" fmla="*/ 180 h 1620"/>
                <a:gd name="T24" fmla="*/ 2826 w 5526"/>
                <a:gd name="T25" fmla="*/ 0 h 1620"/>
                <a:gd name="T26" fmla="*/ 3726 w 5526"/>
                <a:gd name="T27" fmla="*/ 360 h 1620"/>
                <a:gd name="T28" fmla="*/ 4626 w 5526"/>
                <a:gd name="T29" fmla="*/ 1080 h 1620"/>
                <a:gd name="T30" fmla="*/ 5166 w 5526"/>
                <a:gd name="T31" fmla="*/ 1440 h 1620"/>
                <a:gd name="T32" fmla="*/ 5526 w 5526"/>
                <a:gd name="T33" fmla="*/ 1440 h 1620"/>
                <a:gd name="T34" fmla="*/ 5526 w 5526"/>
                <a:gd name="T35" fmla="*/ 1620 h 1620"/>
                <a:gd name="T36" fmla="*/ 126 w 5526"/>
                <a:gd name="T37" fmla="*/ 1620 h 1620"/>
                <a:gd name="T38" fmla="*/ 126 w 5526"/>
                <a:gd name="T39" fmla="*/ 1440 h 1620"/>
                <a:gd name="T40" fmla="*/ 306 w 5526"/>
                <a:gd name="T41" fmla="*/ 1440 h 16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26"/>
                <a:gd name="T64" fmla="*/ 0 h 1620"/>
                <a:gd name="T65" fmla="*/ 5526 w 5526"/>
                <a:gd name="T66" fmla="*/ 1620 h 16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26" h="1620">
                  <a:moveTo>
                    <a:pt x="0" y="1362"/>
                  </a:moveTo>
                  <a:cubicBezTo>
                    <a:pt x="76" y="1438"/>
                    <a:pt x="200" y="1410"/>
                    <a:pt x="302" y="1429"/>
                  </a:cubicBezTo>
                  <a:cubicBezTo>
                    <a:pt x="388" y="1518"/>
                    <a:pt x="483" y="1460"/>
                    <a:pt x="586" y="1429"/>
                  </a:cubicBezTo>
                  <a:cubicBezTo>
                    <a:pt x="620" y="1419"/>
                    <a:pt x="687" y="1396"/>
                    <a:pt x="687" y="1396"/>
                  </a:cubicBezTo>
                  <a:cubicBezTo>
                    <a:pt x="723" y="1290"/>
                    <a:pt x="767" y="1299"/>
                    <a:pt x="871" y="1279"/>
                  </a:cubicBezTo>
                  <a:cubicBezTo>
                    <a:pt x="901" y="1259"/>
                    <a:pt x="924" y="1230"/>
                    <a:pt x="955" y="1212"/>
                  </a:cubicBezTo>
                  <a:cubicBezTo>
                    <a:pt x="973" y="1201"/>
                    <a:pt x="1058" y="1182"/>
                    <a:pt x="1072" y="1178"/>
                  </a:cubicBezTo>
                  <a:cubicBezTo>
                    <a:pt x="1094" y="1156"/>
                    <a:pt x="1129" y="1141"/>
                    <a:pt x="1139" y="1111"/>
                  </a:cubicBezTo>
                  <a:cubicBezTo>
                    <a:pt x="1150" y="1078"/>
                    <a:pt x="1148" y="1036"/>
                    <a:pt x="1173" y="1011"/>
                  </a:cubicBezTo>
                  <a:cubicBezTo>
                    <a:pt x="1184" y="1000"/>
                    <a:pt x="1193" y="985"/>
                    <a:pt x="1206" y="977"/>
                  </a:cubicBezTo>
                  <a:cubicBezTo>
                    <a:pt x="1221" y="968"/>
                    <a:pt x="1256" y="960"/>
                    <a:pt x="1256" y="960"/>
                  </a:cubicBezTo>
                  <a:lnTo>
                    <a:pt x="2286" y="180"/>
                  </a:lnTo>
                  <a:lnTo>
                    <a:pt x="2826" y="0"/>
                  </a:lnTo>
                  <a:lnTo>
                    <a:pt x="3726" y="360"/>
                  </a:lnTo>
                  <a:lnTo>
                    <a:pt x="4626" y="1080"/>
                  </a:lnTo>
                  <a:lnTo>
                    <a:pt x="5166" y="1440"/>
                  </a:lnTo>
                  <a:lnTo>
                    <a:pt x="5526" y="1440"/>
                  </a:lnTo>
                  <a:lnTo>
                    <a:pt x="5526" y="1620"/>
                  </a:lnTo>
                  <a:lnTo>
                    <a:pt x="126" y="1620"/>
                  </a:lnTo>
                  <a:lnTo>
                    <a:pt x="126" y="1440"/>
                  </a:lnTo>
                  <a:lnTo>
                    <a:pt x="306" y="1440"/>
                  </a:lnTo>
                </a:path>
              </a:pathLst>
            </a:custGeom>
            <a:pattFill prst="pct5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MY"/>
            </a:p>
          </p:txBody>
        </p:sp>
        <p:sp>
          <p:nvSpPr>
            <p:cNvPr id="327693" name="Line 13"/>
            <p:cNvSpPr>
              <a:spLocks noChangeShapeType="1"/>
            </p:cNvSpPr>
            <p:nvPr/>
          </p:nvSpPr>
          <p:spPr bwMode="auto">
            <a:xfrm>
              <a:off x="3140" y="5716"/>
              <a:ext cx="5599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694" name="Line 14"/>
            <p:cNvSpPr>
              <a:spLocks noChangeShapeType="1"/>
            </p:cNvSpPr>
            <p:nvPr/>
          </p:nvSpPr>
          <p:spPr bwMode="auto">
            <a:xfrm flipV="1">
              <a:off x="3420" y="5628"/>
              <a:ext cx="1" cy="16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695" name="Line 15"/>
            <p:cNvSpPr>
              <a:spLocks noChangeShapeType="1"/>
            </p:cNvSpPr>
            <p:nvPr/>
          </p:nvSpPr>
          <p:spPr bwMode="auto">
            <a:xfrm flipV="1">
              <a:off x="3960" y="5628"/>
              <a:ext cx="1" cy="16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696" name="Line 16"/>
            <p:cNvSpPr>
              <a:spLocks noChangeShapeType="1"/>
            </p:cNvSpPr>
            <p:nvPr/>
          </p:nvSpPr>
          <p:spPr bwMode="auto">
            <a:xfrm flipV="1">
              <a:off x="5240" y="5628"/>
              <a:ext cx="2" cy="16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697" name="Line 17"/>
            <p:cNvSpPr>
              <a:spLocks noChangeShapeType="1"/>
            </p:cNvSpPr>
            <p:nvPr/>
          </p:nvSpPr>
          <p:spPr bwMode="auto">
            <a:xfrm flipV="1">
              <a:off x="5940" y="5628"/>
              <a:ext cx="0" cy="16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698" name="Line 18"/>
            <p:cNvSpPr>
              <a:spLocks noChangeShapeType="1"/>
            </p:cNvSpPr>
            <p:nvPr/>
          </p:nvSpPr>
          <p:spPr bwMode="auto">
            <a:xfrm flipV="1">
              <a:off x="6640" y="5628"/>
              <a:ext cx="0" cy="16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699" name="Line 19"/>
            <p:cNvSpPr>
              <a:spLocks noChangeShapeType="1"/>
            </p:cNvSpPr>
            <p:nvPr/>
          </p:nvSpPr>
          <p:spPr bwMode="auto">
            <a:xfrm flipV="1">
              <a:off x="7739" y="5628"/>
              <a:ext cx="1" cy="16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700" name="Line 20"/>
            <p:cNvSpPr>
              <a:spLocks noChangeShapeType="1"/>
            </p:cNvSpPr>
            <p:nvPr/>
          </p:nvSpPr>
          <p:spPr bwMode="auto">
            <a:xfrm flipV="1">
              <a:off x="8459" y="5628"/>
              <a:ext cx="1" cy="16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701" name="Line 21"/>
            <p:cNvSpPr>
              <a:spLocks noChangeShapeType="1"/>
            </p:cNvSpPr>
            <p:nvPr/>
          </p:nvSpPr>
          <p:spPr bwMode="auto">
            <a:xfrm flipV="1">
              <a:off x="5940" y="3999"/>
              <a:ext cx="0" cy="171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702" name="Text Box 22"/>
            <p:cNvSpPr txBox="1">
              <a:spLocks noChangeArrowheads="1"/>
            </p:cNvSpPr>
            <p:nvPr/>
          </p:nvSpPr>
          <p:spPr bwMode="auto">
            <a:xfrm>
              <a:off x="5640" y="5733"/>
              <a:ext cx="613" cy="2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27703" name="Freeform 23"/>
            <p:cNvSpPr>
              <a:spLocks/>
            </p:cNvSpPr>
            <p:nvPr/>
          </p:nvSpPr>
          <p:spPr bwMode="auto">
            <a:xfrm>
              <a:off x="3056" y="4223"/>
              <a:ext cx="2880" cy="1470"/>
            </a:xfrm>
            <a:custGeom>
              <a:avLst/>
              <a:gdLst>
                <a:gd name="T0" fmla="*/ 0 w 3060"/>
                <a:gd name="T1" fmla="*/ 1 h 2190"/>
                <a:gd name="T2" fmla="*/ 50 w 3060"/>
                <a:gd name="T3" fmla="*/ 1 h 2190"/>
                <a:gd name="T4" fmla="*/ 203 w 3060"/>
                <a:gd name="T5" fmla="*/ 1 h 2190"/>
                <a:gd name="T6" fmla="*/ 504 w 3060"/>
                <a:gd name="T7" fmla="*/ 1 h 2190"/>
                <a:gd name="T8" fmla="*/ 706 w 3060"/>
                <a:gd name="T9" fmla="*/ 1 h 2190"/>
                <a:gd name="T10" fmla="*/ 85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704" name="Freeform 24"/>
            <p:cNvSpPr>
              <a:spLocks/>
            </p:cNvSpPr>
            <p:nvPr/>
          </p:nvSpPr>
          <p:spPr bwMode="auto">
            <a:xfrm flipH="1">
              <a:off x="5940" y="4129"/>
              <a:ext cx="2880" cy="1468"/>
            </a:xfrm>
            <a:custGeom>
              <a:avLst/>
              <a:gdLst>
                <a:gd name="T0" fmla="*/ 0 w 3060"/>
                <a:gd name="T1" fmla="*/ 1 h 2190"/>
                <a:gd name="T2" fmla="*/ 50 w 3060"/>
                <a:gd name="T3" fmla="*/ 1 h 2190"/>
                <a:gd name="T4" fmla="*/ 203 w 3060"/>
                <a:gd name="T5" fmla="*/ 1 h 2190"/>
                <a:gd name="T6" fmla="*/ 504 w 3060"/>
                <a:gd name="T7" fmla="*/ 1 h 2190"/>
                <a:gd name="T8" fmla="*/ 706 w 3060"/>
                <a:gd name="T9" fmla="*/ 1 h 2190"/>
                <a:gd name="T10" fmla="*/ 85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7705" name="Text Box 25"/>
            <p:cNvSpPr txBox="1">
              <a:spLocks noChangeArrowheads="1"/>
            </p:cNvSpPr>
            <p:nvPr/>
          </p:nvSpPr>
          <p:spPr bwMode="auto">
            <a:xfrm>
              <a:off x="3149" y="5621"/>
              <a:ext cx="720" cy="32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dirty="0">
                  <a:solidFill>
                    <a:srgbClr val="CC3300"/>
                  </a:solidFill>
                  <a:cs typeface="Times New Roman" pitchFamily="18" charset="0"/>
                </a:rPr>
                <a:t>S.D</a:t>
              </a:r>
              <a:endParaRPr lang="en-US" sz="2000" dirty="0">
                <a:solidFill>
                  <a:srgbClr val="CC3300"/>
                </a:solidFill>
              </a:endParaRPr>
            </a:p>
          </p:txBody>
        </p:sp>
        <p:sp>
          <p:nvSpPr>
            <p:cNvPr id="327706" name="Text Box 26"/>
            <p:cNvSpPr txBox="1">
              <a:spLocks noChangeArrowheads="1"/>
            </p:cNvSpPr>
            <p:nvPr/>
          </p:nvSpPr>
          <p:spPr bwMode="auto">
            <a:xfrm>
              <a:off x="8090" y="5801"/>
              <a:ext cx="720" cy="27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b="1" dirty="0">
                  <a:solidFill>
                    <a:srgbClr val="00B050"/>
                  </a:solidFill>
                  <a:cs typeface="Times New Roman" pitchFamily="18" charset="0"/>
                </a:rPr>
                <a:t>S.D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27707" name="Text Box 27"/>
            <p:cNvSpPr txBox="1">
              <a:spLocks noChangeArrowheads="1"/>
            </p:cNvSpPr>
            <p:nvPr/>
          </p:nvSpPr>
          <p:spPr bwMode="auto">
            <a:xfrm>
              <a:off x="3958" y="5655"/>
              <a:ext cx="720" cy="20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dirty="0">
                  <a:solidFill>
                    <a:srgbClr val="CC3300"/>
                  </a:solidFill>
                  <a:cs typeface="Times New Roman" pitchFamily="18" charset="0"/>
                </a:rPr>
                <a:t>S.D</a:t>
              </a:r>
              <a:endParaRPr lang="en-US" sz="2000" dirty="0">
                <a:solidFill>
                  <a:srgbClr val="CC3300"/>
                </a:solidFill>
              </a:endParaRPr>
            </a:p>
          </p:txBody>
        </p:sp>
        <p:sp>
          <p:nvSpPr>
            <p:cNvPr id="327708" name="Text Box 28"/>
            <p:cNvSpPr txBox="1">
              <a:spLocks noChangeArrowheads="1"/>
            </p:cNvSpPr>
            <p:nvPr/>
          </p:nvSpPr>
          <p:spPr bwMode="auto">
            <a:xfrm>
              <a:off x="7263" y="5814"/>
              <a:ext cx="720" cy="25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b="1" dirty="0">
                  <a:solidFill>
                    <a:srgbClr val="00B050"/>
                  </a:solidFill>
                  <a:cs typeface="Times New Roman" pitchFamily="18" charset="0"/>
                </a:rPr>
                <a:t>S.D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27709" name="Text Box 29"/>
            <p:cNvSpPr txBox="1">
              <a:spLocks noChangeArrowheads="1"/>
            </p:cNvSpPr>
            <p:nvPr/>
          </p:nvSpPr>
          <p:spPr bwMode="auto">
            <a:xfrm>
              <a:off x="4887" y="5693"/>
              <a:ext cx="720" cy="16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dirty="0">
                  <a:solidFill>
                    <a:srgbClr val="CC3300"/>
                  </a:solidFill>
                  <a:cs typeface="Times New Roman" pitchFamily="18" charset="0"/>
                </a:rPr>
                <a:t>S.D</a:t>
              </a:r>
              <a:endParaRPr lang="en-US" sz="2000" dirty="0">
                <a:solidFill>
                  <a:srgbClr val="CC3300"/>
                </a:solidFill>
              </a:endParaRPr>
            </a:p>
          </p:txBody>
        </p:sp>
        <p:sp>
          <p:nvSpPr>
            <p:cNvPr id="327710" name="Text Box 30"/>
            <p:cNvSpPr txBox="1">
              <a:spLocks noChangeArrowheads="1"/>
            </p:cNvSpPr>
            <p:nvPr/>
          </p:nvSpPr>
          <p:spPr bwMode="auto">
            <a:xfrm>
              <a:off x="6300" y="5719"/>
              <a:ext cx="720" cy="27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b="1" dirty="0">
                  <a:solidFill>
                    <a:srgbClr val="00B050"/>
                  </a:solidFill>
                  <a:cs typeface="Times New Roman" pitchFamily="18" charset="0"/>
                </a:rPr>
                <a:t>S.D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</p:grpSp>
      <p:graphicFrame>
        <p:nvGraphicFramePr>
          <p:cNvPr id="327690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297789"/>
              </p:ext>
            </p:extLst>
          </p:nvPr>
        </p:nvGraphicFramePr>
        <p:xfrm>
          <a:off x="4419600" y="5638800"/>
          <a:ext cx="431800" cy="2931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7" name="Equation" r:id="rId7" imgW="203024" imgH="203024" progId="Equation.3">
                  <p:embed/>
                </p:oleObj>
              </mc:Choice>
              <mc:Fallback>
                <p:oleObj name="Equation" r:id="rId7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638800"/>
                        <a:ext cx="431800" cy="29315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6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0B19514-1D61-4E37-A41F-AF2E913C4E98}" type="slidenum">
              <a:rPr lang="ar-SA" sz="1400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30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4440DC4-3419-4EED-BF39-EF7AACED4C13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graphicFrame>
        <p:nvGraphicFramePr>
          <p:cNvPr id="32870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702132"/>
              </p:ext>
            </p:extLst>
          </p:nvPr>
        </p:nvGraphicFramePr>
        <p:xfrm>
          <a:off x="5724128" y="5303178"/>
          <a:ext cx="5762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1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5303178"/>
                        <a:ext cx="576263" cy="411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7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033260"/>
              </p:ext>
            </p:extLst>
          </p:nvPr>
        </p:nvGraphicFramePr>
        <p:xfrm>
          <a:off x="5605463" y="1132781"/>
          <a:ext cx="504825" cy="4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2" name="Equation" r:id="rId6" imgW="203024" imgH="203024" progId="Equation.3">
                  <p:embed/>
                </p:oleObj>
              </mc:Choice>
              <mc:Fallback>
                <p:oleObj name="Equation" r:id="rId6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463" y="1132781"/>
                        <a:ext cx="504825" cy="42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346989"/>
              </p:ext>
            </p:extLst>
          </p:nvPr>
        </p:nvGraphicFramePr>
        <p:xfrm>
          <a:off x="3707904" y="4473453"/>
          <a:ext cx="5762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3" name="Equation" r:id="rId7" imgW="203024" imgH="203024" progId="Equation.3">
                  <p:embed/>
                </p:oleObj>
              </mc:Choice>
              <mc:Fallback>
                <p:oleObj name="Equation" r:id="rId7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473453"/>
                        <a:ext cx="576263" cy="415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7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80584"/>
              </p:ext>
            </p:extLst>
          </p:nvPr>
        </p:nvGraphicFramePr>
        <p:xfrm>
          <a:off x="3505200" y="188640"/>
          <a:ext cx="6477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4" name="Equation" r:id="rId8" imgW="203024" imgH="203024" progId="Equation.3">
                  <p:embed/>
                </p:oleObj>
              </mc:Choice>
              <mc:Fallback>
                <p:oleObj name="Equation" r:id="rId8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88640"/>
                        <a:ext cx="64770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712" name="Rectangle 11"/>
          <p:cNvSpPr>
            <a:spLocks noChangeArrowheads="1"/>
          </p:cNvSpPr>
          <p:nvPr/>
        </p:nvSpPr>
        <p:spPr bwMode="auto">
          <a:xfrm>
            <a:off x="177269" y="2476252"/>
            <a:ext cx="8642350" cy="1692771"/>
          </a:xfrm>
          <a:prstGeom prst="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rtl="0"/>
            <a:r>
              <a:rPr lang="en-US" sz="2600" b="1" dirty="0" smtClean="0">
                <a:cs typeface="Times New Roman" pitchFamily="18" charset="0"/>
                <a:sym typeface="Symbol" pitchFamily="18" charset="2"/>
              </a:rPr>
              <a:t>Within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2 S.D </a:t>
            </a:r>
            <a:r>
              <a:rPr lang="en-US" sz="2600" b="1" dirty="0">
                <a:cs typeface="Times New Roman" pitchFamily="18" charset="0"/>
                <a:sym typeface="Symbol" pitchFamily="18" charset="2"/>
              </a:rPr>
              <a:t>from the</a:t>
            </a:r>
            <a:r>
              <a:rPr lang="en-US" sz="2600" b="1" dirty="0">
                <a:sym typeface="Symbol" pitchFamily="18" charset="2"/>
              </a:rPr>
              <a:t> </a:t>
            </a:r>
            <a:endParaRPr lang="en-US" sz="2600" b="1" dirty="0">
              <a:cs typeface="Times New Roman" pitchFamily="18" charset="0"/>
              <a:sym typeface="Symbol" pitchFamily="18" charset="2"/>
            </a:endParaRPr>
          </a:p>
          <a:p>
            <a:pPr rtl="0"/>
            <a:r>
              <a:rPr lang="en-US" sz="2600" b="1" dirty="0">
                <a:cs typeface="Times New Roman" pitchFamily="18" charset="0"/>
              </a:rPr>
              <a:t>95% of observations lie, </a:t>
            </a:r>
            <a:endParaRPr lang="en-US" sz="2600" dirty="0">
              <a:cs typeface="Times New Roman" pitchFamily="18" charset="0"/>
            </a:endParaRPr>
          </a:p>
          <a:p>
            <a:r>
              <a:rPr lang="en-US" sz="2600" b="1" dirty="0">
                <a:cs typeface="Times New Roman" pitchFamily="18" charset="0"/>
              </a:rPr>
              <a:t>95% of observations deviated from the       </a:t>
            </a:r>
            <a:r>
              <a:rPr lang="en-US" sz="2600" b="1" dirty="0" smtClean="0">
                <a:cs typeface="Times New Roman" pitchFamily="18" charset="0"/>
              </a:rPr>
              <a:t>  by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not more</a:t>
            </a:r>
            <a:r>
              <a:rPr lang="en-US" sz="2600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than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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2 S.D</a:t>
            </a:r>
            <a:r>
              <a:rPr lang="en-US" sz="2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.</a:t>
            </a:r>
            <a:r>
              <a:rPr lang="en-US" sz="2600" dirty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600" dirty="0" smtClean="0">
                <a:cs typeface="Times New Roman" pitchFamily="18" charset="0"/>
                <a:sym typeface="Symbol" pitchFamily="18" charset="2"/>
              </a:rPr>
              <a:t>                                                </a:t>
            </a:r>
            <a:r>
              <a:rPr lang="en-US" sz="2600" b="1" dirty="0" smtClean="0">
                <a:solidFill>
                  <a:srgbClr val="FF0000"/>
                </a:solidFill>
              </a:rPr>
              <a:t>???????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8714" name="Rectangle 13"/>
          <p:cNvSpPr>
            <a:spLocks noChangeArrowheads="1"/>
          </p:cNvSpPr>
          <p:nvPr/>
        </p:nvSpPr>
        <p:spPr bwMode="auto">
          <a:xfrm>
            <a:off x="652463" y="31702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28715" name="Rectangle 14"/>
          <p:cNvSpPr>
            <a:spLocks noChangeArrowheads="1"/>
          </p:cNvSpPr>
          <p:nvPr/>
        </p:nvSpPr>
        <p:spPr bwMode="auto">
          <a:xfrm>
            <a:off x="652463" y="3781425"/>
            <a:ext cx="2428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>
              <a:tabLst>
                <a:tab pos="457200" algn="l"/>
              </a:tabLst>
            </a:pPr>
            <a:r>
              <a:rPr lang="en-US" sz="140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en-US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8716" name="Rectangle 15"/>
          <p:cNvSpPr>
            <a:spLocks noChangeArrowheads="1"/>
          </p:cNvSpPr>
          <p:nvPr/>
        </p:nvSpPr>
        <p:spPr bwMode="auto">
          <a:xfrm>
            <a:off x="539750" y="32131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28718" name="Rectangle 18"/>
          <p:cNvSpPr>
            <a:spLocks noChangeArrowheads="1"/>
          </p:cNvSpPr>
          <p:nvPr/>
        </p:nvSpPr>
        <p:spPr bwMode="auto">
          <a:xfrm>
            <a:off x="1547813" y="7316788"/>
            <a:ext cx="4562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 eaLnBrk="0" hangingPunct="0">
              <a:spcBef>
                <a:spcPct val="50000"/>
              </a:spcBef>
              <a:buFont typeface="Wingdings" pitchFamily="2" charset="2"/>
              <a:buChar char=""/>
            </a:pPr>
            <a:endParaRPr lang="en-US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32871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516553"/>
              </p:ext>
            </p:extLst>
          </p:nvPr>
        </p:nvGraphicFramePr>
        <p:xfrm>
          <a:off x="3577431" y="2564904"/>
          <a:ext cx="503238" cy="386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5" name="Equation" r:id="rId9" imgW="203024" imgH="203024" progId="Equation.3">
                  <p:embed/>
                </p:oleObj>
              </mc:Choice>
              <mc:Fallback>
                <p:oleObj name="Equation" r:id="rId9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431" y="2564904"/>
                        <a:ext cx="503238" cy="3869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7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57831"/>
              </p:ext>
            </p:extLst>
          </p:nvPr>
        </p:nvGraphicFramePr>
        <p:xfrm>
          <a:off x="5724128" y="3365500"/>
          <a:ext cx="5334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6" name="Equation" r:id="rId10" imgW="203024" imgH="203024" progId="Equation.3">
                  <p:embed/>
                </p:oleObj>
              </mc:Choice>
              <mc:Fallback>
                <p:oleObj name="Equation" r:id="rId10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365500"/>
                        <a:ext cx="533400" cy="3444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721" name="Rectangle 23"/>
          <p:cNvSpPr>
            <a:spLocks noChangeArrowheads="1"/>
          </p:cNvSpPr>
          <p:nvPr/>
        </p:nvSpPr>
        <p:spPr bwMode="auto">
          <a:xfrm>
            <a:off x="652463" y="3024188"/>
            <a:ext cx="2428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>
              <a:tabLst>
                <a:tab pos="457200" algn="l"/>
              </a:tabLst>
            </a:pPr>
            <a:r>
              <a:rPr lang="en-US" sz="140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en-US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8722" name="Rectangle 24"/>
          <p:cNvSpPr>
            <a:spLocks noChangeArrowheads="1"/>
          </p:cNvSpPr>
          <p:nvPr/>
        </p:nvSpPr>
        <p:spPr bwMode="auto">
          <a:xfrm>
            <a:off x="652463" y="36353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28723" name="Rectangle 25"/>
          <p:cNvSpPr>
            <a:spLocks noChangeArrowheads="1"/>
          </p:cNvSpPr>
          <p:nvPr/>
        </p:nvSpPr>
        <p:spPr bwMode="auto">
          <a:xfrm>
            <a:off x="652463" y="4140200"/>
            <a:ext cx="2333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>
              <a:tabLst>
                <a:tab pos="457200" algn="l"/>
              </a:tabLst>
            </a:pPr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40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8724" name="Rectangle 4"/>
          <p:cNvSpPr>
            <a:spLocks noChangeArrowheads="1"/>
          </p:cNvSpPr>
          <p:nvPr/>
        </p:nvSpPr>
        <p:spPr bwMode="auto">
          <a:xfrm>
            <a:off x="395288" y="4456793"/>
            <a:ext cx="8713788" cy="1692771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/>
          <a:p>
            <a:pPr rtl="0"/>
            <a:r>
              <a:rPr lang="en-US" sz="2600" b="1" dirty="0">
                <a:sym typeface="Symbol" pitchFamily="18" charset="2"/>
              </a:rPr>
              <a:t>Within </a:t>
            </a:r>
            <a:r>
              <a:rPr lang="en-US" sz="2600" b="1" dirty="0">
                <a:solidFill>
                  <a:srgbClr val="FF0000"/>
                </a:solidFill>
                <a:sym typeface="Symbol" pitchFamily="18" charset="2"/>
              </a:rPr>
              <a:t></a:t>
            </a:r>
            <a:r>
              <a:rPr lang="en-US" sz="2600" b="1" dirty="0">
                <a:solidFill>
                  <a:srgbClr val="FF0000"/>
                </a:solidFill>
              </a:rPr>
              <a:t>3 S.D </a:t>
            </a:r>
            <a:r>
              <a:rPr lang="en-US" sz="2600" b="1" dirty="0">
                <a:sym typeface="Symbol" pitchFamily="18" charset="2"/>
              </a:rPr>
              <a:t>from the </a:t>
            </a:r>
          </a:p>
          <a:p>
            <a:pPr rtl="0"/>
            <a:r>
              <a:rPr lang="en-US" sz="2600" b="1" dirty="0"/>
              <a:t>99% of observations are located, </a:t>
            </a:r>
          </a:p>
          <a:p>
            <a:r>
              <a:rPr lang="en-US" sz="2600" b="1" dirty="0"/>
              <a:t>99% of observations deviated</a:t>
            </a:r>
            <a:r>
              <a:rPr lang="en-US" sz="2600" dirty="0"/>
              <a:t> from the      </a:t>
            </a:r>
            <a:r>
              <a:rPr lang="en-US" sz="2600" dirty="0" smtClean="0">
                <a:solidFill>
                  <a:srgbClr val="FF0000"/>
                </a:solidFill>
              </a:rPr>
              <a:t>by </a:t>
            </a:r>
            <a:r>
              <a:rPr lang="en-US" sz="2600" b="1" dirty="0" smtClean="0">
                <a:solidFill>
                  <a:srgbClr val="FF0000"/>
                </a:solidFill>
              </a:rPr>
              <a:t>not more  than </a:t>
            </a:r>
            <a:r>
              <a:rPr lang="en-US" sz="2600" b="1" dirty="0">
                <a:solidFill>
                  <a:srgbClr val="FF0000"/>
                </a:solidFill>
                <a:sym typeface="Symbol" pitchFamily="18" charset="2"/>
              </a:rPr>
              <a:t></a:t>
            </a:r>
            <a:r>
              <a:rPr lang="en-US" sz="2600" b="1" dirty="0">
                <a:solidFill>
                  <a:srgbClr val="FF0000"/>
                </a:solidFill>
              </a:rPr>
              <a:t>3 S.D</a:t>
            </a:r>
            <a:r>
              <a:rPr lang="en-US" sz="2600" b="1" dirty="0">
                <a:solidFill>
                  <a:srgbClr val="FF0000"/>
                </a:solidFill>
                <a:sym typeface="Symbol" pitchFamily="18" charset="2"/>
              </a:rPr>
              <a:t> . </a:t>
            </a:r>
            <a:r>
              <a:rPr lang="en-US" sz="2600" b="1" dirty="0" smtClean="0">
                <a:solidFill>
                  <a:srgbClr val="FF0000"/>
                </a:solidFill>
                <a:sym typeface="Symbol" pitchFamily="18" charset="2"/>
              </a:rPr>
              <a:t>                                               </a:t>
            </a:r>
            <a:r>
              <a:rPr lang="en-US" sz="2600" b="1" dirty="0" smtClean="0">
                <a:solidFill>
                  <a:srgbClr val="FF0000"/>
                </a:solidFill>
              </a:rPr>
              <a:t>???????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8725" name="Rectangle 23"/>
          <p:cNvSpPr>
            <a:spLocks noChangeArrowheads="1"/>
          </p:cNvSpPr>
          <p:nvPr/>
        </p:nvSpPr>
        <p:spPr bwMode="auto">
          <a:xfrm>
            <a:off x="263961" y="266990"/>
            <a:ext cx="8664575" cy="1692771"/>
          </a:xfrm>
          <a:prstGeom prst="rect">
            <a:avLst/>
          </a:prstGeom>
          <a:noFill/>
          <a:ln w="38100" algn="ctr">
            <a:solidFill>
              <a:srgbClr val="FF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600" b="1" dirty="0"/>
              <a:t>Within </a:t>
            </a:r>
            <a:r>
              <a:rPr lang="en-US" sz="2600" b="1" dirty="0">
                <a:solidFill>
                  <a:srgbClr val="FF0000"/>
                </a:solidFill>
                <a:sym typeface="Symbol" pitchFamily="18" charset="2"/>
              </a:rPr>
              <a:t></a:t>
            </a:r>
            <a:r>
              <a:rPr lang="en-US" sz="2600" b="1" dirty="0">
                <a:solidFill>
                  <a:srgbClr val="FF0000"/>
                </a:solidFill>
              </a:rPr>
              <a:t>1 S.D</a:t>
            </a:r>
            <a:r>
              <a:rPr lang="en-US" sz="2600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600" b="1" dirty="0">
                <a:sym typeface="Symbol" pitchFamily="18" charset="2"/>
              </a:rPr>
              <a:t>from the </a:t>
            </a:r>
          </a:p>
          <a:p>
            <a:r>
              <a:rPr lang="en-US" sz="2600" b="1" dirty="0"/>
              <a:t>68% of observations,(34%</a:t>
            </a:r>
            <a:r>
              <a:rPr lang="en-US" sz="2600" dirty="0"/>
              <a:t>o each side) </a:t>
            </a:r>
          </a:p>
          <a:p>
            <a:r>
              <a:rPr lang="en-US" sz="2600" b="1" dirty="0"/>
              <a:t>68% of observation deviated</a:t>
            </a:r>
            <a:r>
              <a:rPr lang="en-US" sz="2600" dirty="0"/>
              <a:t> from </a:t>
            </a:r>
            <a:r>
              <a:rPr lang="en-US" sz="2600" dirty="0" smtClean="0"/>
              <a:t>the        </a:t>
            </a:r>
            <a:r>
              <a:rPr lang="en-US" sz="2600" b="1" dirty="0"/>
              <a:t>by </a:t>
            </a:r>
            <a:r>
              <a:rPr lang="en-US" sz="2600" b="1" dirty="0">
                <a:solidFill>
                  <a:srgbClr val="FF0000"/>
                </a:solidFill>
              </a:rPr>
              <a:t>not more than </a:t>
            </a:r>
            <a:r>
              <a:rPr lang="en-US" sz="2600" b="1" dirty="0">
                <a:solidFill>
                  <a:srgbClr val="FF0000"/>
                </a:solidFill>
                <a:sym typeface="Symbol" pitchFamily="18" charset="2"/>
              </a:rPr>
              <a:t></a:t>
            </a:r>
            <a:r>
              <a:rPr lang="en-US" sz="2600" b="1" dirty="0">
                <a:solidFill>
                  <a:srgbClr val="FF0000"/>
                </a:solidFill>
              </a:rPr>
              <a:t>1 S.D </a:t>
            </a:r>
            <a:r>
              <a:rPr lang="en-US" sz="2600" b="1" dirty="0" smtClean="0">
                <a:solidFill>
                  <a:srgbClr val="FF0000"/>
                </a:solidFill>
              </a:rPr>
              <a:t>             ???????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872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17E76AB-C215-4F46-8989-0A7D29C1A414}" type="slidenum">
              <a:rPr lang="ar-SA" sz="1400" smtClean="0">
                <a:solidFill>
                  <a:srgbClr val="000000"/>
                </a:solidFill>
              </a:rPr>
              <a:pPr eaLnBrk="1" hangingPunct="1"/>
              <a:t>11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36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859B112-866C-45D9-92A6-4B757AFD30B2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2973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04424B2-29F4-4F5E-9261-A06DA9D42582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12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29732" name="Rectangle 4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rgbClr val="000000"/>
              </a:solidFill>
            </a:endParaRPr>
          </a:p>
        </p:txBody>
      </p:sp>
      <p:grpSp>
        <p:nvGrpSpPr>
          <p:cNvPr id="25607" name="Group 38"/>
          <p:cNvGrpSpPr>
            <a:grpSpLocks/>
          </p:cNvGrpSpPr>
          <p:nvPr/>
        </p:nvGrpSpPr>
        <p:grpSpPr bwMode="auto">
          <a:xfrm>
            <a:off x="600638" y="762000"/>
            <a:ext cx="7330046" cy="4086303"/>
            <a:chOff x="2880" y="2666"/>
            <a:chExt cx="6135" cy="3584"/>
          </a:xfrm>
          <a:solidFill>
            <a:schemeClr val="bg1"/>
          </a:solidFill>
        </p:grpSpPr>
        <p:sp>
          <p:nvSpPr>
            <p:cNvPr id="25610" name="Line 39"/>
            <p:cNvSpPr>
              <a:spLocks noChangeShapeType="1"/>
            </p:cNvSpPr>
            <p:nvPr/>
          </p:nvSpPr>
          <p:spPr bwMode="auto">
            <a:xfrm>
              <a:off x="3106" y="4298"/>
              <a:ext cx="560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11" name="Line 40"/>
            <p:cNvSpPr>
              <a:spLocks noChangeShapeType="1"/>
            </p:cNvSpPr>
            <p:nvPr/>
          </p:nvSpPr>
          <p:spPr bwMode="auto">
            <a:xfrm flipV="1">
              <a:off x="3387" y="4210"/>
              <a:ext cx="0" cy="16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12" name="Line 41"/>
            <p:cNvSpPr>
              <a:spLocks noChangeShapeType="1"/>
            </p:cNvSpPr>
            <p:nvPr/>
          </p:nvSpPr>
          <p:spPr bwMode="auto">
            <a:xfrm flipV="1">
              <a:off x="3926" y="4210"/>
              <a:ext cx="2" cy="16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13" name="Line 42"/>
            <p:cNvSpPr>
              <a:spLocks noChangeShapeType="1"/>
            </p:cNvSpPr>
            <p:nvPr/>
          </p:nvSpPr>
          <p:spPr bwMode="auto">
            <a:xfrm flipV="1">
              <a:off x="5206" y="4210"/>
              <a:ext cx="3" cy="16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14" name="Line 43"/>
            <p:cNvSpPr>
              <a:spLocks noChangeShapeType="1"/>
            </p:cNvSpPr>
            <p:nvPr/>
          </p:nvSpPr>
          <p:spPr bwMode="auto">
            <a:xfrm flipV="1">
              <a:off x="5907" y="4210"/>
              <a:ext cx="0" cy="16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15" name="Line 44"/>
            <p:cNvSpPr>
              <a:spLocks noChangeShapeType="1"/>
            </p:cNvSpPr>
            <p:nvPr/>
          </p:nvSpPr>
          <p:spPr bwMode="auto">
            <a:xfrm flipV="1">
              <a:off x="6606" y="4210"/>
              <a:ext cx="0" cy="16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16" name="Line 45"/>
            <p:cNvSpPr>
              <a:spLocks noChangeShapeType="1"/>
            </p:cNvSpPr>
            <p:nvPr/>
          </p:nvSpPr>
          <p:spPr bwMode="auto">
            <a:xfrm flipV="1">
              <a:off x="7705" y="4210"/>
              <a:ext cx="1" cy="16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17" name="Line 46"/>
            <p:cNvSpPr>
              <a:spLocks noChangeShapeType="1"/>
            </p:cNvSpPr>
            <p:nvPr/>
          </p:nvSpPr>
          <p:spPr bwMode="auto">
            <a:xfrm flipV="1">
              <a:off x="8425" y="4210"/>
              <a:ext cx="1" cy="169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18" name="Line 47"/>
            <p:cNvSpPr>
              <a:spLocks noChangeShapeType="1"/>
            </p:cNvSpPr>
            <p:nvPr/>
          </p:nvSpPr>
          <p:spPr bwMode="auto">
            <a:xfrm flipV="1">
              <a:off x="5907" y="2666"/>
              <a:ext cx="1" cy="160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19" name="Text Box 48"/>
            <p:cNvSpPr txBox="1">
              <a:spLocks noChangeArrowheads="1"/>
            </p:cNvSpPr>
            <p:nvPr/>
          </p:nvSpPr>
          <p:spPr bwMode="auto">
            <a:xfrm>
              <a:off x="5607" y="4314"/>
              <a:ext cx="361" cy="5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rtl="0" eaLnBrk="1" hangingPunct="1">
                <a:defRPr/>
              </a:pPr>
              <a:endParaRPr lang="en-US" sz="1800" b="1" smtClean="0">
                <a:solidFill>
                  <a:srgbClr val="000000"/>
                </a:solidFill>
              </a:endParaRPr>
            </a:p>
          </p:txBody>
        </p:sp>
        <p:sp>
          <p:nvSpPr>
            <p:cNvPr id="25620" name="Freeform 49"/>
            <p:cNvSpPr>
              <a:spLocks/>
            </p:cNvSpPr>
            <p:nvPr/>
          </p:nvSpPr>
          <p:spPr bwMode="auto">
            <a:xfrm>
              <a:off x="3026" y="2698"/>
              <a:ext cx="2881" cy="1470"/>
            </a:xfrm>
            <a:custGeom>
              <a:avLst/>
              <a:gdLst>
                <a:gd name="T0" fmla="*/ 0 w 3060"/>
                <a:gd name="T1" fmla="*/ 11 h 2190"/>
                <a:gd name="T2" fmla="*/ 83 w 3060"/>
                <a:gd name="T3" fmla="*/ 11 h 2190"/>
                <a:gd name="T4" fmla="*/ 329 w 3060"/>
                <a:gd name="T5" fmla="*/ 11 h 2190"/>
                <a:gd name="T6" fmla="*/ 823 w 3060"/>
                <a:gd name="T7" fmla="*/ 4 h 2190"/>
                <a:gd name="T8" fmla="*/ 1150 w 3060"/>
                <a:gd name="T9" fmla="*/ 1 h 2190"/>
                <a:gd name="T10" fmla="*/ 139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21" name="Freeform 50"/>
            <p:cNvSpPr>
              <a:spLocks/>
            </p:cNvSpPr>
            <p:nvPr/>
          </p:nvSpPr>
          <p:spPr bwMode="auto">
            <a:xfrm flipH="1">
              <a:off x="5907" y="2711"/>
              <a:ext cx="2879" cy="1467"/>
            </a:xfrm>
            <a:custGeom>
              <a:avLst/>
              <a:gdLst>
                <a:gd name="T0" fmla="*/ 0 w 3060"/>
                <a:gd name="T1" fmla="*/ 11 h 2190"/>
                <a:gd name="T2" fmla="*/ 82 w 3060"/>
                <a:gd name="T3" fmla="*/ 11 h 2190"/>
                <a:gd name="T4" fmla="*/ 326 w 3060"/>
                <a:gd name="T5" fmla="*/ 11 h 2190"/>
                <a:gd name="T6" fmla="*/ 815 w 3060"/>
                <a:gd name="T7" fmla="*/ 4 h 2190"/>
                <a:gd name="T8" fmla="*/ 1141 w 3060"/>
                <a:gd name="T9" fmla="*/ 1 h 2190"/>
                <a:gd name="T10" fmla="*/ 1385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22" name="Text Box 51"/>
            <p:cNvSpPr txBox="1">
              <a:spLocks noChangeArrowheads="1"/>
            </p:cNvSpPr>
            <p:nvPr/>
          </p:nvSpPr>
          <p:spPr bwMode="auto">
            <a:xfrm>
              <a:off x="2880" y="4410"/>
              <a:ext cx="862" cy="5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rtl="0" eaLnBrk="1" hangingPunct="1">
                <a:defRPr/>
              </a:pPr>
              <a:r>
                <a:rPr lang="en-US" b="1" smtClean="0">
                  <a:solidFill>
                    <a:srgbClr val="333399"/>
                  </a:solidFill>
                  <a:latin typeface="Times New Roman" pitchFamily="18" charset="0"/>
                </a:rPr>
                <a:t>3S.D</a:t>
              </a:r>
              <a:endParaRPr lang="en-US" b="1" smtClean="0">
                <a:solidFill>
                  <a:srgbClr val="333399"/>
                </a:solidFill>
              </a:endParaRPr>
            </a:p>
          </p:txBody>
        </p:sp>
        <p:sp>
          <p:nvSpPr>
            <p:cNvPr id="25623" name="Text Box 52"/>
            <p:cNvSpPr txBox="1">
              <a:spLocks noChangeArrowheads="1"/>
            </p:cNvSpPr>
            <p:nvPr/>
          </p:nvSpPr>
          <p:spPr bwMode="auto">
            <a:xfrm>
              <a:off x="8071" y="4488"/>
              <a:ext cx="944" cy="78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rtl="0" eaLnBrk="1" hangingPunct="1">
                <a:defRPr/>
              </a:pPr>
              <a:r>
                <a:rPr lang="en-US" sz="2400" b="1" dirty="0" smtClean="0">
                  <a:solidFill>
                    <a:srgbClr val="333399"/>
                  </a:solidFill>
                  <a:latin typeface="Times New Roman" pitchFamily="18" charset="0"/>
                </a:rPr>
                <a:t>   </a:t>
              </a:r>
              <a:r>
                <a:rPr lang="en-US" b="1" dirty="0" smtClean="0">
                  <a:solidFill>
                    <a:srgbClr val="333399"/>
                  </a:solidFill>
                  <a:latin typeface="Times New Roman" pitchFamily="18" charset="0"/>
                </a:rPr>
                <a:t>3S.D</a:t>
              </a:r>
              <a:endParaRPr lang="en-US" b="1" dirty="0" smtClean="0">
                <a:solidFill>
                  <a:srgbClr val="333399"/>
                </a:solidFill>
              </a:endParaRPr>
            </a:p>
          </p:txBody>
        </p:sp>
        <p:sp>
          <p:nvSpPr>
            <p:cNvPr id="25624" name="Text Box 53"/>
            <p:cNvSpPr txBox="1">
              <a:spLocks noChangeArrowheads="1"/>
            </p:cNvSpPr>
            <p:nvPr/>
          </p:nvSpPr>
          <p:spPr bwMode="auto">
            <a:xfrm>
              <a:off x="3351" y="4410"/>
              <a:ext cx="928" cy="5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rtl="0" eaLnBrk="1" hangingPunct="1">
                <a:defRPr/>
              </a:pPr>
              <a:r>
                <a:rPr lang="en-US" sz="2400" b="1" smtClean="0">
                  <a:solidFill>
                    <a:srgbClr val="008000"/>
                  </a:solidFill>
                  <a:latin typeface="Times New Roman" pitchFamily="18" charset="0"/>
                </a:rPr>
                <a:t>    2S.D</a:t>
              </a:r>
              <a:endParaRPr lang="en-US" sz="2400" b="1" smtClean="0">
                <a:solidFill>
                  <a:srgbClr val="008000"/>
                </a:solidFill>
              </a:endParaRPr>
            </a:p>
          </p:txBody>
        </p:sp>
        <p:sp>
          <p:nvSpPr>
            <p:cNvPr id="25625" name="Text Box 54"/>
            <p:cNvSpPr txBox="1">
              <a:spLocks noChangeArrowheads="1"/>
            </p:cNvSpPr>
            <p:nvPr/>
          </p:nvSpPr>
          <p:spPr bwMode="auto">
            <a:xfrm>
              <a:off x="7200" y="4427"/>
              <a:ext cx="863" cy="5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rtl="0" eaLnBrk="1" hangingPunct="1">
                <a:defRPr/>
              </a:pPr>
              <a:r>
                <a:rPr lang="en-US" b="1" smtClean="0">
                  <a:solidFill>
                    <a:srgbClr val="006600"/>
                  </a:solidFill>
                  <a:latin typeface="Times New Roman" pitchFamily="18" charset="0"/>
                </a:rPr>
                <a:t>2S.D</a:t>
              </a:r>
              <a:endParaRPr lang="en-US" b="1" smtClean="0">
                <a:solidFill>
                  <a:srgbClr val="006600"/>
                </a:solidFill>
              </a:endParaRPr>
            </a:p>
          </p:txBody>
        </p:sp>
        <p:sp>
          <p:nvSpPr>
            <p:cNvPr id="25626" name="Text Box 55"/>
            <p:cNvSpPr txBox="1">
              <a:spLocks noChangeArrowheads="1"/>
            </p:cNvSpPr>
            <p:nvPr/>
          </p:nvSpPr>
          <p:spPr bwMode="auto">
            <a:xfrm>
              <a:off x="4653" y="4410"/>
              <a:ext cx="900" cy="5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rtl="0" eaLnBrk="1" hangingPunct="1">
                <a:defRPr/>
              </a:pPr>
              <a:r>
                <a:rPr lang="en-US" sz="2400" b="1" smtClean="0">
                  <a:solidFill>
                    <a:srgbClr val="990000"/>
                  </a:solidFill>
                  <a:latin typeface="Times New Roman" pitchFamily="18" charset="0"/>
                </a:rPr>
                <a:t>  </a:t>
              </a:r>
              <a:r>
                <a:rPr lang="en-US" b="1" smtClean="0">
                  <a:solidFill>
                    <a:srgbClr val="990000"/>
                  </a:solidFill>
                  <a:latin typeface="Times New Roman" pitchFamily="18" charset="0"/>
                </a:rPr>
                <a:t>1S.D</a:t>
              </a:r>
              <a:endParaRPr lang="en-US" b="1" smtClean="0">
                <a:solidFill>
                  <a:srgbClr val="990000"/>
                </a:solidFill>
              </a:endParaRPr>
            </a:p>
          </p:txBody>
        </p:sp>
        <p:sp>
          <p:nvSpPr>
            <p:cNvPr id="25627" name="Text Box 56"/>
            <p:cNvSpPr txBox="1">
              <a:spLocks noChangeArrowheads="1"/>
            </p:cNvSpPr>
            <p:nvPr/>
          </p:nvSpPr>
          <p:spPr bwMode="auto">
            <a:xfrm>
              <a:off x="6012" y="4461"/>
              <a:ext cx="933" cy="5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rtl="0" eaLnBrk="1" hangingPunct="1">
                <a:defRPr/>
              </a:pPr>
              <a:r>
                <a:rPr lang="en-US" b="1" smtClean="0">
                  <a:solidFill>
                    <a:srgbClr val="990000"/>
                  </a:solidFill>
                  <a:latin typeface="Times New Roman" pitchFamily="18" charset="0"/>
                </a:rPr>
                <a:t>1S.D</a:t>
              </a:r>
              <a:endParaRPr lang="en-US" b="1" smtClean="0">
                <a:solidFill>
                  <a:srgbClr val="990000"/>
                </a:solidFill>
              </a:endParaRPr>
            </a:p>
          </p:txBody>
        </p:sp>
        <p:sp>
          <p:nvSpPr>
            <p:cNvPr id="25628" name="Line 57"/>
            <p:cNvSpPr>
              <a:spLocks noChangeShapeType="1"/>
            </p:cNvSpPr>
            <p:nvPr/>
          </p:nvSpPr>
          <p:spPr bwMode="auto">
            <a:xfrm flipV="1">
              <a:off x="8425" y="4011"/>
              <a:ext cx="1" cy="1888"/>
            </a:xfrm>
            <a:prstGeom prst="line">
              <a:avLst/>
            </a:prstGeom>
            <a:grpFill/>
            <a:ln w="9525">
              <a:solidFill>
                <a:srgbClr val="0000CC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29" name="Line 58"/>
            <p:cNvSpPr>
              <a:spLocks noChangeShapeType="1"/>
            </p:cNvSpPr>
            <p:nvPr/>
          </p:nvSpPr>
          <p:spPr bwMode="auto">
            <a:xfrm flipV="1">
              <a:off x="3386" y="4038"/>
              <a:ext cx="1" cy="1888"/>
            </a:xfrm>
            <a:prstGeom prst="line">
              <a:avLst/>
            </a:prstGeom>
            <a:grpFill/>
            <a:ln w="9525">
              <a:solidFill>
                <a:srgbClr val="0000CC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30" name="Line 59"/>
            <p:cNvSpPr>
              <a:spLocks noChangeShapeType="1"/>
            </p:cNvSpPr>
            <p:nvPr/>
          </p:nvSpPr>
          <p:spPr bwMode="auto">
            <a:xfrm flipV="1">
              <a:off x="3926" y="3814"/>
              <a:ext cx="1" cy="1888"/>
            </a:xfrm>
            <a:prstGeom prst="line">
              <a:avLst/>
            </a:prstGeom>
            <a:grpFill/>
            <a:ln w="9525">
              <a:solidFill>
                <a:srgbClr val="00FF00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31" name="Line 60"/>
            <p:cNvSpPr>
              <a:spLocks noChangeShapeType="1"/>
            </p:cNvSpPr>
            <p:nvPr/>
          </p:nvSpPr>
          <p:spPr bwMode="auto">
            <a:xfrm flipV="1">
              <a:off x="7705" y="3651"/>
              <a:ext cx="1" cy="1888"/>
            </a:xfrm>
            <a:prstGeom prst="line">
              <a:avLst/>
            </a:prstGeom>
            <a:grpFill/>
            <a:ln w="9525">
              <a:solidFill>
                <a:srgbClr val="00FF00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32" name="Line 61"/>
            <p:cNvSpPr>
              <a:spLocks noChangeShapeType="1"/>
            </p:cNvSpPr>
            <p:nvPr/>
          </p:nvSpPr>
          <p:spPr bwMode="auto">
            <a:xfrm flipV="1">
              <a:off x="5203" y="2880"/>
              <a:ext cx="1" cy="2171"/>
            </a:xfrm>
            <a:prstGeom prst="line">
              <a:avLst/>
            </a:prstGeom>
            <a:grp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33" name="Line 62"/>
            <p:cNvSpPr>
              <a:spLocks noChangeShapeType="1"/>
            </p:cNvSpPr>
            <p:nvPr/>
          </p:nvSpPr>
          <p:spPr bwMode="auto">
            <a:xfrm flipV="1">
              <a:off x="6609" y="2880"/>
              <a:ext cx="1" cy="2171"/>
            </a:xfrm>
            <a:prstGeom prst="line">
              <a:avLst/>
            </a:prstGeom>
            <a:grp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34" name="Line 63"/>
            <p:cNvSpPr>
              <a:spLocks noChangeShapeType="1"/>
            </p:cNvSpPr>
            <p:nvPr/>
          </p:nvSpPr>
          <p:spPr bwMode="auto">
            <a:xfrm>
              <a:off x="5220" y="4860"/>
              <a:ext cx="144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35" name="Line 64"/>
            <p:cNvSpPr>
              <a:spLocks noChangeShapeType="1"/>
            </p:cNvSpPr>
            <p:nvPr/>
          </p:nvSpPr>
          <p:spPr bwMode="auto">
            <a:xfrm>
              <a:off x="3960" y="5400"/>
              <a:ext cx="378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36" name="Line 65"/>
            <p:cNvSpPr>
              <a:spLocks noChangeShapeType="1"/>
            </p:cNvSpPr>
            <p:nvPr/>
          </p:nvSpPr>
          <p:spPr bwMode="auto">
            <a:xfrm>
              <a:off x="3420" y="5940"/>
              <a:ext cx="504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/>
          </p:spPr>
          <p:txBody>
            <a:bodyPr/>
            <a:lstStyle/>
            <a:p>
              <a:pPr>
                <a:defRPr/>
              </a:pPr>
              <a:endParaRPr lang="en-MY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38" name="Text Box 67"/>
            <p:cNvSpPr txBox="1">
              <a:spLocks noChangeArrowheads="1"/>
            </p:cNvSpPr>
            <p:nvPr/>
          </p:nvSpPr>
          <p:spPr bwMode="auto">
            <a:xfrm>
              <a:off x="5410" y="4982"/>
              <a:ext cx="863" cy="5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rtl="0" eaLnBrk="1" hangingPunct="1">
                <a:defRPr/>
              </a:pPr>
              <a:r>
                <a:rPr lang="en-US" b="1" dirty="0" smtClean="0">
                  <a:solidFill>
                    <a:srgbClr val="008000"/>
                  </a:solidFill>
                  <a:latin typeface="Times New Roman" pitchFamily="18" charset="0"/>
                </a:rPr>
                <a:t>95%</a:t>
              </a:r>
              <a:endParaRPr lang="en-US" b="1" dirty="0" smtClean="0">
                <a:solidFill>
                  <a:srgbClr val="008000"/>
                </a:solidFill>
              </a:endParaRPr>
            </a:p>
          </p:txBody>
        </p:sp>
        <p:sp>
          <p:nvSpPr>
            <p:cNvPr id="25639" name="Text Box 68"/>
            <p:cNvSpPr txBox="1">
              <a:spLocks noChangeArrowheads="1"/>
            </p:cNvSpPr>
            <p:nvPr/>
          </p:nvSpPr>
          <p:spPr bwMode="auto">
            <a:xfrm>
              <a:off x="5743" y="5710"/>
              <a:ext cx="863" cy="5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rtl="0" eaLnBrk="1" hangingPunct="1">
                <a:defRPr/>
              </a:pPr>
              <a:r>
                <a:rPr lang="en-US" b="1" dirty="0" smtClean="0">
                  <a:solidFill>
                    <a:srgbClr val="333399"/>
                  </a:solidFill>
                  <a:latin typeface="Times New Roman" pitchFamily="18" charset="0"/>
                </a:rPr>
                <a:t>99%</a:t>
              </a:r>
              <a:endParaRPr lang="en-US" b="1" dirty="0" smtClean="0">
                <a:solidFill>
                  <a:srgbClr val="333399"/>
                </a:solidFill>
              </a:endParaRPr>
            </a:p>
          </p:txBody>
        </p:sp>
      </p:grpSp>
      <p:sp>
        <p:nvSpPr>
          <p:cNvPr id="329734" name="Rectangle 36"/>
          <p:cNvSpPr>
            <a:spLocks noChangeArrowheads="1"/>
          </p:cNvSpPr>
          <p:nvPr/>
        </p:nvSpPr>
        <p:spPr bwMode="auto">
          <a:xfrm>
            <a:off x="3657600" y="5334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 eaLnBrk="0" hangingPunct="0"/>
            <a:r>
              <a:rPr lang="en-US" sz="3200" b="1">
                <a:solidFill>
                  <a:srgbClr val="993300"/>
                </a:solidFill>
              </a:rPr>
              <a:t>??????????</a:t>
            </a:r>
          </a:p>
        </p:txBody>
      </p:sp>
      <p:graphicFrame>
        <p:nvGraphicFramePr>
          <p:cNvPr id="329735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053505"/>
              </p:ext>
            </p:extLst>
          </p:nvPr>
        </p:nvGraphicFramePr>
        <p:xfrm>
          <a:off x="4038600" y="2514600"/>
          <a:ext cx="304800" cy="324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514600"/>
                        <a:ext cx="304800" cy="32475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66"/>
          <p:cNvSpPr txBox="1">
            <a:spLocks noChangeArrowheads="1"/>
          </p:cNvSpPr>
          <p:nvPr/>
        </p:nvSpPr>
        <p:spPr bwMode="auto">
          <a:xfrm>
            <a:off x="3827172" y="2955651"/>
            <a:ext cx="1031105" cy="61568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rtl="0" eaLnBrk="1" hangingPunct="1">
              <a:defRPr/>
            </a:pPr>
            <a:r>
              <a:rPr lang="en-US" b="1" dirty="0" smtClean="0">
                <a:solidFill>
                  <a:srgbClr val="660033"/>
                </a:solidFill>
                <a:latin typeface="Times New Roman" pitchFamily="18" charset="0"/>
              </a:rPr>
              <a:t>68%</a:t>
            </a:r>
            <a:endParaRPr lang="en-US" b="1" dirty="0" smtClean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26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24DE2D3-72BC-4512-9766-E0AF085CACF6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075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1141AE2E-928A-4128-9D6D-71813832547D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13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30756" name="Rectangle 5"/>
          <p:cNvSpPr>
            <a:spLocks noChangeArrowheads="1"/>
          </p:cNvSpPr>
          <p:nvPr/>
        </p:nvSpPr>
        <p:spPr bwMode="auto">
          <a:xfrm>
            <a:off x="107504" y="216505"/>
            <a:ext cx="8785225" cy="652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>
              <a:tabLst>
                <a:tab pos="914400" algn="l"/>
              </a:tabLst>
            </a:pP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Characteristics of the NDC </a:t>
            </a:r>
            <a:endParaRPr lang="en-US" sz="28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justLow" rtl="0" eaLnBrk="0" hangingPunct="0">
              <a:buFontTx/>
              <a:buAutoNum type="arabicPeriod"/>
              <a:tabLst>
                <a:tab pos="914400" algn="l"/>
              </a:tabLst>
            </a:pPr>
            <a:r>
              <a:rPr lang="en-US" sz="2600" b="1" dirty="0">
                <a:cs typeface="Times New Roman" pitchFamily="18" charset="0"/>
              </a:rPr>
              <a:t>Bell shape</a:t>
            </a:r>
            <a:r>
              <a:rPr lang="en-US" sz="2600" dirty="0">
                <a:cs typeface="Times New Roman" pitchFamily="18" charset="0"/>
              </a:rPr>
              <a:t> .</a:t>
            </a:r>
          </a:p>
          <a:p>
            <a:pPr algn="justLow" rtl="0" eaLnBrk="0" hangingPunct="0">
              <a:buFontTx/>
              <a:buAutoNum type="arabicPeriod"/>
              <a:tabLst>
                <a:tab pos="914400" algn="l"/>
              </a:tabLst>
            </a:pPr>
            <a:r>
              <a:rPr lang="en-US" sz="2600" b="1" dirty="0">
                <a:cs typeface="Times New Roman" pitchFamily="18" charset="0"/>
              </a:rPr>
              <a:t>Symmetrical distribution of observations on both </a:t>
            </a:r>
            <a:r>
              <a:rPr lang="en-US" sz="2600" b="1" dirty="0" smtClean="0">
                <a:cs typeface="Times New Roman" pitchFamily="18" charset="0"/>
              </a:rPr>
              <a:t>sides</a:t>
            </a:r>
            <a:endParaRPr lang="en-US" sz="2600" b="1" dirty="0">
              <a:cs typeface="Times New Roman" pitchFamily="18" charset="0"/>
            </a:endParaRPr>
          </a:p>
          <a:p>
            <a:pPr algn="justLow" rtl="0" eaLnBrk="0" hangingPunct="0">
              <a:buFontTx/>
              <a:buAutoNum type="arabicPeriod"/>
              <a:tabLst>
                <a:tab pos="914400" algn="l"/>
              </a:tabLst>
            </a:pPr>
            <a:r>
              <a:rPr lang="en-US" sz="2600" b="1" dirty="0" err="1">
                <a:cs typeface="Times New Roman" pitchFamily="18" charset="0"/>
              </a:rPr>
              <a:t>Unimodal</a:t>
            </a:r>
            <a:r>
              <a:rPr lang="en-US" sz="2600" dirty="0">
                <a:cs typeface="Times New Roman" pitchFamily="18" charset="0"/>
              </a:rPr>
              <a:t> 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??????????</a:t>
            </a:r>
            <a:r>
              <a:rPr lang="en-US" sz="2600" dirty="0" smtClean="0">
                <a:cs typeface="Times New Roman" pitchFamily="18" charset="0"/>
              </a:rPr>
              <a:t>.</a:t>
            </a:r>
            <a:endParaRPr lang="en-US" sz="2600" dirty="0">
              <a:cs typeface="Times New Roman" pitchFamily="18" charset="0"/>
            </a:endParaRPr>
          </a:p>
          <a:p>
            <a:pPr algn="justLow" rtl="0" eaLnBrk="0" hangingPunct="0">
              <a:buFontTx/>
              <a:buAutoNum type="arabicPeriod"/>
              <a:tabLst>
                <a:tab pos="914400" algn="l"/>
              </a:tabLst>
            </a:pPr>
            <a:r>
              <a:rPr lang="en-US" sz="2600" b="1" dirty="0">
                <a:cs typeface="Times New Roman" pitchFamily="18" charset="0"/>
              </a:rPr>
              <a:t>Curving downward on both sides from the mean toward the horizontal,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but never touch it</a:t>
            </a:r>
            <a:r>
              <a:rPr lang="en-US" sz="26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dirty="0" smtClean="0">
                <a:solidFill>
                  <a:srgbClr val="0070C0"/>
                </a:solidFill>
                <a:cs typeface="Times New Roman" pitchFamily="18" charset="0"/>
              </a:rPr>
              <a:t>.</a:t>
            </a:r>
            <a:endParaRPr lang="en-US" sz="2600" dirty="0">
              <a:cs typeface="Times New Roman" pitchFamily="18" charset="0"/>
            </a:endParaRPr>
          </a:p>
          <a:p>
            <a:pPr algn="justLow" rtl="0" eaLnBrk="0" hangingPunct="0">
              <a:buFontTx/>
              <a:buAutoNum type="arabicPeriod"/>
              <a:tabLst>
                <a:tab pos="914400" algn="l"/>
              </a:tabLst>
            </a:pPr>
            <a:r>
              <a:rPr lang="en-US" sz="2600" b="1" dirty="0">
                <a:cs typeface="Times New Roman" pitchFamily="18" charset="0"/>
              </a:rPr>
              <a:t>Mean, Median and Mode  of distribution are identical or coincide </a:t>
            </a:r>
            <a:r>
              <a:rPr lang="en-US" sz="2600" b="1" dirty="0" smtClean="0">
                <a:cs typeface="Times New Roman" pitchFamily="18" charset="0"/>
              </a:rPr>
              <a:t>.</a:t>
            </a:r>
            <a:endParaRPr lang="en-US" sz="2600" b="1" dirty="0">
              <a:cs typeface="Times New Roman" pitchFamily="18" charset="0"/>
            </a:endParaRPr>
          </a:p>
          <a:p>
            <a:pPr algn="justLow" rtl="0" eaLnBrk="0" hangingPunct="0">
              <a:buFontTx/>
              <a:buAutoNum type="arabicPeriod"/>
              <a:tabLst>
                <a:tab pos="914400" algn="l"/>
              </a:tabLst>
            </a:pPr>
            <a:r>
              <a:rPr lang="en-US" sz="2600" b="1" dirty="0" smtClean="0">
                <a:cs typeface="Times New Roman" pitchFamily="18" charset="0"/>
              </a:rPr>
              <a:t>All the Medical</a:t>
            </a:r>
            <a:r>
              <a:rPr lang="en-US" sz="2600" b="1" dirty="0">
                <a:cs typeface="Times New Roman" pitchFamily="18" charset="0"/>
              </a:rPr>
              <a:t>, Biological phenomenon following its distribution </a:t>
            </a:r>
            <a:r>
              <a:rPr lang="en-US" sz="2600" b="1" dirty="0" smtClean="0">
                <a:solidFill>
                  <a:srgbClr val="00CC00"/>
                </a:solidFill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2600" b="1" dirty="0">
                <a:cs typeface="Times New Roman" pitchFamily="18" charset="0"/>
              </a:rPr>
              <a:t>7-Area under curve divided by</a:t>
            </a:r>
            <a:r>
              <a:rPr lang="en-US" sz="2600" dirty="0"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en-US" sz="2600" b="1" dirty="0" smtClean="0">
                <a:cs typeface="Times New Roman" pitchFamily="18" charset="0"/>
              </a:rPr>
              <a:t>                                   Mean </a:t>
            </a:r>
            <a:r>
              <a:rPr lang="en-US" sz="2600" b="1" dirty="0">
                <a:cs typeface="Times New Roman" pitchFamily="18" charset="0"/>
              </a:rPr>
              <a:t>into two equal halves</a:t>
            </a:r>
            <a:r>
              <a:rPr lang="en-US" sz="2600" dirty="0">
                <a:cs typeface="Times New Roman" pitchFamily="18" charset="0"/>
              </a:rPr>
              <a:t> </a:t>
            </a:r>
            <a:endParaRPr lang="en-US" sz="2600" dirty="0" smtClean="0">
              <a:cs typeface="Times New Roman" pitchFamily="18" charset="0"/>
            </a:endParaRPr>
          </a:p>
          <a:p>
            <a:pPr marL="342900" indent="-342900"/>
            <a:r>
              <a:rPr lang="en-US" sz="2600" dirty="0" smtClean="0">
                <a:cs typeface="Times New Roman" pitchFamily="18" charset="0"/>
              </a:rPr>
              <a:t>8. </a:t>
            </a:r>
            <a:r>
              <a:rPr lang="en-US" sz="2600" b="1" dirty="0" smtClean="0">
                <a:cs typeface="Times New Roman" pitchFamily="18" charset="0"/>
              </a:rPr>
              <a:t>Between      </a:t>
            </a:r>
            <a:r>
              <a:rPr lang="en-US" sz="2600" b="1" dirty="0">
                <a:cs typeface="Times New Roman" pitchFamily="18" charset="0"/>
              </a:rPr>
              <a:t>and certain multiplicity of S.D on either side an area containing</a:t>
            </a:r>
          </a:p>
          <a:p>
            <a:pPr marL="800100" lvl="1" indent="-342900"/>
            <a:r>
              <a:rPr lang="en-US" sz="2600" b="1" dirty="0">
                <a:cs typeface="Times New Roman" pitchFamily="18" charset="0"/>
              </a:rPr>
              <a:t> fixed</a:t>
            </a:r>
            <a:r>
              <a:rPr lang="en-US" sz="2600" dirty="0">
                <a:cs typeface="Times New Roman" pitchFamily="18" charset="0"/>
              </a:rPr>
              <a:t> </a:t>
            </a:r>
            <a:r>
              <a:rPr lang="en-US" sz="2600" b="1" dirty="0">
                <a:cs typeface="Times New Roman" pitchFamily="18" charset="0"/>
              </a:rPr>
              <a:t>proportion of observation</a:t>
            </a:r>
            <a:r>
              <a:rPr lang="en-US" sz="2600" dirty="0">
                <a:cs typeface="Times New Roman" pitchFamily="18" charset="0"/>
              </a:rPr>
              <a:t> </a:t>
            </a:r>
          </a:p>
          <a:p>
            <a:pPr marL="800100" lvl="1" indent="-342900"/>
            <a:r>
              <a:rPr lang="en-US" sz="2600" dirty="0">
                <a:cs typeface="Times New Roman" pitchFamily="18" charset="0"/>
              </a:rPr>
              <a:t>         </a:t>
            </a:r>
            <a:r>
              <a:rPr lang="en-US" sz="2600" b="1" dirty="0">
                <a:cs typeface="Times New Roman" pitchFamily="18" charset="0"/>
              </a:rPr>
              <a:t>68%  99%  95% </a:t>
            </a:r>
            <a:r>
              <a:rPr lang="en-US" sz="2600" b="1" dirty="0" smtClean="0">
                <a:cs typeface="Times New Roman" pitchFamily="18" charset="0"/>
              </a:rPr>
              <a:t>.</a:t>
            </a:r>
            <a:endParaRPr lang="en-US" sz="2600" b="1" dirty="0">
              <a:cs typeface="Times New Roman" pitchFamily="18" charset="0"/>
            </a:endParaRPr>
          </a:p>
        </p:txBody>
      </p:sp>
      <p:graphicFrame>
        <p:nvGraphicFramePr>
          <p:cNvPr id="3307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67939"/>
              </p:ext>
            </p:extLst>
          </p:nvPr>
        </p:nvGraphicFramePr>
        <p:xfrm>
          <a:off x="1835696" y="5129290"/>
          <a:ext cx="288032" cy="358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129290"/>
                        <a:ext cx="288032" cy="3586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0758" name="Rectangle 6"/>
          <p:cNvSpPr>
            <a:spLocks noChangeArrowheads="1"/>
          </p:cNvSpPr>
          <p:nvPr/>
        </p:nvSpPr>
        <p:spPr bwMode="auto">
          <a:xfrm>
            <a:off x="250825" y="6119813"/>
            <a:ext cx="8312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>
              <a:tabLst>
                <a:tab pos="914400" algn="l"/>
              </a:tabLst>
            </a:pPr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800">
              <a:solidFill>
                <a:srgbClr val="000000"/>
              </a:solidFill>
            </a:endParaRPr>
          </a:p>
        </p:txBody>
      </p: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5278979" y="4751580"/>
            <a:ext cx="3168352" cy="1969895"/>
            <a:chOff x="2701" y="3729"/>
            <a:chExt cx="6479" cy="2214"/>
          </a:xfrm>
        </p:grpSpPr>
        <p:sp>
          <p:nvSpPr>
            <p:cNvPr id="9" name="Line 16"/>
            <p:cNvSpPr>
              <a:spLocks noChangeShapeType="1"/>
            </p:cNvSpPr>
            <p:nvPr/>
          </p:nvSpPr>
          <p:spPr bwMode="auto">
            <a:xfrm>
              <a:off x="2790" y="5447"/>
              <a:ext cx="63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" name="Line 17"/>
            <p:cNvSpPr>
              <a:spLocks noChangeShapeType="1"/>
            </p:cNvSpPr>
            <p:nvPr/>
          </p:nvSpPr>
          <p:spPr bwMode="auto">
            <a:xfrm flipV="1">
              <a:off x="3578" y="5359"/>
              <a:ext cx="1" cy="16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1" name="Line 18"/>
            <p:cNvSpPr>
              <a:spLocks noChangeShapeType="1"/>
            </p:cNvSpPr>
            <p:nvPr/>
          </p:nvSpPr>
          <p:spPr bwMode="auto">
            <a:xfrm flipV="1">
              <a:off x="4366" y="5359"/>
              <a:ext cx="0" cy="16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2" name="Line 19"/>
            <p:cNvSpPr>
              <a:spLocks noChangeShapeType="1"/>
            </p:cNvSpPr>
            <p:nvPr/>
          </p:nvSpPr>
          <p:spPr bwMode="auto">
            <a:xfrm flipV="1">
              <a:off x="5153" y="5359"/>
              <a:ext cx="2" cy="16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3" name="Line 20"/>
            <p:cNvSpPr>
              <a:spLocks noChangeShapeType="1"/>
            </p:cNvSpPr>
            <p:nvPr/>
          </p:nvSpPr>
          <p:spPr bwMode="auto">
            <a:xfrm flipV="1">
              <a:off x="5940" y="5359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4" name="Line 21"/>
            <p:cNvSpPr>
              <a:spLocks noChangeShapeType="1"/>
            </p:cNvSpPr>
            <p:nvPr/>
          </p:nvSpPr>
          <p:spPr bwMode="auto">
            <a:xfrm flipV="1">
              <a:off x="6728" y="5359"/>
              <a:ext cx="1" cy="16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 flipV="1">
              <a:off x="7516" y="5359"/>
              <a:ext cx="0" cy="16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6" name="Line 23"/>
            <p:cNvSpPr>
              <a:spLocks noChangeShapeType="1"/>
            </p:cNvSpPr>
            <p:nvPr/>
          </p:nvSpPr>
          <p:spPr bwMode="auto">
            <a:xfrm flipV="1">
              <a:off x="8303" y="5359"/>
              <a:ext cx="1" cy="16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7" name="Line 24"/>
            <p:cNvSpPr>
              <a:spLocks noChangeShapeType="1"/>
            </p:cNvSpPr>
            <p:nvPr/>
          </p:nvSpPr>
          <p:spPr bwMode="auto">
            <a:xfrm flipV="1">
              <a:off x="5940" y="3729"/>
              <a:ext cx="1" cy="171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8" name="Text Box 25"/>
            <p:cNvSpPr txBox="1">
              <a:spLocks noChangeArrowheads="1"/>
            </p:cNvSpPr>
            <p:nvPr/>
          </p:nvSpPr>
          <p:spPr bwMode="auto">
            <a:xfrm>
              <a:off x="5546" y="5446"/>
              <a:ext cx="689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auto">
            <a:xfrm>
              <a:off x="2701" y="3846"/>
              <a:ext cx="3239" cy="1470"/>
            </a:xfrm>
            <a:custGeom>
              <a:avLst/>
              <a:gdLst>
                <a:gd name="T0" fmla="*/ 0 w 3060"/>
                <a:gd name="T1" fmla="*/ 1 h 2190"/>
                <a:gd name="T2" fmla="*/ 599 w 3060"/>
                <a:gd name="T3" fmla="*/ 1 h 2190"/>
                <a:gd name="T4" fmla="*/ 2375 w 3060"/>
                <a:gd name="T5" fmla="*/ 1 h 2190"/>
                <a:gd name="T6" fmla="*/ 5938 w 3060"/>
                <a:gd name="T7" fmla="*/ 1 h 2190"/>
                <a:gd name="T8" fmla="*/ 8312 w 3060"/>
                <a:gd name="T9" fmla="*/ 1 h 2190"/>
                <a:gd name="T10" fmla="*/ 10100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" name="Freeform 27"/>
            <p:cNvSpPr>
              <a:spLocks/>
            </p:cNvSpPr>
            <p:nvPr/>
          </p:nvSpPr>
          <p:spPr bwMode="auto">
            <a:xfrm flipH="1">
              <a:off x="5941" y="3858"/>
              <a:ext cx="3239" cy="1470"/>
            </a:xfrm>
            <a:custGeom>
              <a:avLst/>
              <a:gdLst>
                <a:gd name="T0" fmla="*/ 0 w 3060"/>
                <a:gd name="T1" fmla="*/ 1 h 2190"/>
                <a:gd name="T2" fmla="*/ 599 w 3060"/>
                <a:gd name="T3" fmla="*/ 1 h 2190"/>
                <a:gd name="T4" fmla="*/ 2375 w 3060"/>
                <a:gd name="T5" fmla="*/ 1 h 2190"/>
                <a:gd name="T6" fmla="*/ 5938 w 3060"/>
                <a:gd name="T7" fmla="*/ 1 h 2190"/>
                <a:gd name="T8" fmla="*/ 8312 w 3060"/>
                <a:gd name="T9" fmla="*/ 1 h 2190"/>
                <a:gd name="T10" fmla="*/ 10100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947727"/>
              </p:ext>
            </p:extLst>
          </p:nvPr>
        </p:nvGraphicFramePr>
        <p:xfrm>
          <a:off x="6711000" y="6082506"/>
          <a:ext cx="30480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Equation" r:id="rId6" imgW="203024" imgH="203024" progId="Equation.3">
                  <p:embed/>
                </p:oleObj>
              </mc:Choice>
              <mc:Fallback>
                <p:oleObj name="Equation" r:id="rId6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000" y="6082506"/>
                        <a:ext cx="304800" cy="3254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105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06E0705-C48C-4228-A8E2-C1D7544C5720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280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B463E66-BBA2-42FF-B80D-F25A7952B9D4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14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32804" name="Rectangle 4"/>
          <p:cNvSpPr>
            <a:spLocks noChangeArrowheads="1"/>
          </p:cNvSpPr>
          <p:nvPr/>
        </p:nvSpPr>
        <p:spPr bwMode="auto">
          <a:xfrm>
            <a:off x="152400" y="492642"/>
            <a:ext cx="89916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>
              <a:tabLst>
                <a:tab pos="276225" algn="l"/>
              </a:tabLst>
            </a:pP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Importance </a:t>
            </a:r>
          </a:p>
          <a:p>
            <a:pPr rtl="0">
              <a:tabLst>
                <a:tab pos="276225" algn="l"/>
              </a:tabLst>
            </a:pPr>
            <a:endParaRPr lang="en-US" sz="2600" b="1" dirty="0" smtClean="0">
              <a:cs typeface="Times New Roman" pitchFamily="18" charset="0"/>
            </a:endParaRPr>
          </a:p>
          <a:p>
            <a:pPr rtl="0">
              <a:tabLst>
                <a:tab pos="276225" algn="l"/>
              </a:tabLst>
            </a:pPr>
            <a:r>
              <a:rPr lang="en-US" sz="2600" b="1" dirty="0" smtClean="0">
                <a:cs typeface="Times New Roman" pitchFamily="18" charset="0"/>
              </a:rPr>
              <a:t>1-Most </a:t>
            </a:r>
            <a:r>
              <a:rPr lang="en-US" sz="2600" b="1" dirty="0">
                <a:cs typeface="Times New Roman" pitchFamily="18" charset="0"/>
              </a:rPr>
              <a:t>of the phenomenon in Medical field follow this distribution .</a:t>
            </a:r>
          </a:p>
          <a:p>
            <a:pPr rtl="0">
              <a:tabLst>
                <a:tab pos="276225" algn="l"/>
              </a:tabLst>
            </a:pPr>
            <a:endParaRPr lang="en-US" sz="2600" b="1" dirty="0">
              <a:cs typeface="Times New Roman" pitchFamily="18" charset="0"/>
            </a:endParaRPr>
          </a:p>
          <a:p>
            <a:pPr rtl="0">
              <a:tabLst>
                <a:tab pos="276225" algn="l"/>
              </a:tabLst>
            </a:pPr>
            <a:r>
              <a:rPr lang="en-US" sz="2600" b="1" dirty="0">
                <a:cs typeface="Times New Roman" pitchFamily="18" charset="0"/>
              </a:rPr>
              <a:t>2-It is for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justification </a:t>
            </a:r>
            <a:r>
              <a:rPr lang="en-US" sz="2600" b="1" dirty="0">
                <a:cs typeface="Times New Roman" pitchFamily="18" charset="0"/>
              </a:rPr>
              <a:t>and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calculation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cs typeface="Times New Roman" pitchFamily="18" charset="0"/>
              </a:rPr>
              <a:t>of confidence interval .</a:t>
            </a:r>
          </a:p>
          <a:p>
            <a:pPr rtl="0">
              <a:tabLst>
                <a:tab pos="276225" algn="l"/>
              </a:tabLst>
            </a:pPr>
            <a:endParaRPr lang="en-US" sz="2600" b="1" dirty="0">
              <a:cs typeface="Times New Roman" pitchFamily="18" charset="0"/>
            </a:endParaRPr>
          </a:p>
          <a:p>
            <a:pPr rtl="0">
              <a:tabLst>
                <a:tab pos="276225" algn="l"/>
              </a:tabLst>
            </a:pPr>
            <a:r>
              <a:rPr lang="en-US" sz="2600" b="1" dirty="0">
                <a:cs typeface="Times New Roman" pitchFamily="18" charset="0"/>
              </a:rPr>
              <a:t>3-It is form the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basis </a:t>
            </a:r>
            <a:r>
              <a:rPr lang="en-US" sz="2600" b="1" dirty="0">
                <a:cs typeface="Times New Roman" pitchFamily="18" charset="0"/>
              </a:rPr>
              <a:t>of most of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significance testing </a:t>
            </a:r>
            <a:r>
              <a:rPr lang="en-US" sz="2600" b="1" dirty="0">
                <a:cs typeface="Times New Roman" pitchFamily="18" charset="0"/>
              </a:rPr>
              <a:t>hypothesis . </a:t>
            </a:r>
          </a:p>
          <a:p>
            <a:pPr rtl="0">
              <a:tabLst>
                <a:tab pos="276225" algn="l"/>
              </a:tabLst>
            </a:pPr>
            <a:r>
              <a:rPr lang="en-US" sz="2600" b="1" dirty="0">
                <a:cs typeface="Times New Roman" pitchFamily="18" charset="0"/>
              </a:rPr>
              <a:t>That is most test of significance depend on the theory of ND</a:t>
            </a:r>
            <a:r>
              <a:rPr lang="en-US" sz="2600" b="1" dirty="0">
                <a:solidFill>
                  <a:srgbClr val="FFFFFF"/>
                </a:solidFill>
                <a:cs typeface="Times New Roman" pitchFamily="18" charset="0"/>
              </a:rPr>
              <a:t>C</a:t>
            </a:r>
            <a:r>
              <a:rPr lang="en-US" sz="2600" dirty="0">
                <a:solidFill>
                  <a:srgbClr val="FFFFFF"/>
                </a:solidFill>
                <a:cs typeface="Times New Roman" pitchFamily="18" charset="0"/>
              </a:rPr>
              <a:t> .</a:t>
            </a:r>
            <a:r>
              <a:rPr lang="en-US" sz="2600" b="1" dirty="0">
                <a:solidFill>
                  <a:srgbClr val="FFFFFF"/>
                </a:solidFill>
                <a:cs typeface="Times New Roman" pitchFamily="18" charset="0"/>
              </a:rPr>
              <a:t>  </a:t>
            </a:r>
          </a:p>
        </p:txBody>
      </p:sp>
      <p:sp>
        <p:nvSpPr>
          <p:cNvPr id="3328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824907E-2C4B-40CB-9BEE-6CE6A0A3E930}" type="slidenum">
              <a:rPr lang="ar-SA" sz="1400" smtClean="0">
                <a:solidFill>
                  <a:srgbClr val="000000"/>
                </a:solidFill>
              </a:rPr>
              <a:pPr eaLnBrk="1" hangingPunct="1"/>
              <a:t>14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2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F77869B-AD8E-41BE-B207-EEEC662E5CBD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382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533AB0F-E269-459B-A3EE-711EDCB36F98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15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33828" name="Oval 4"/>
          <p:cNvSpPr>
            <a:spLocks noChangeArrowheads="1"/>
          </p:cNvSpPr>
          <p:nvPr/>
        </p:nvSpPr>
        <p:spPr bwMode="auto">
          <a:xfrm>
            <a:off x="971550" y="549275"/>
            <a:ext cx="3097213" cy="2879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33829" name="Rectangle 9"/>
          <p:cNvSpPr>
            <a:spLocks noChangeArrowheads="1"/>
          </p:cNvSpPr>
          <p:nvPr/>
        </p:nvSpPr>
        <p:spPr bwMode="auto">
          <a:xfrm>
            <a:off x="1789113" y="42497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 .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33830" name="Oval 10"/>
          <p:cNvSpPr>
            <a:spLocks noChangeArrowheads="1"/>
          </p:cNvSpPr>
          <p:nvPr/>
        </p:nvSpPr>
        <p:spPr bwMode="auto">
          <a:xfrm>
            <a:off x="7380288" y="2133600"/>
            <a:ext cx="914400" cy="914400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1800" b="1" dirty="0">
                <a:solidFill>
                  <a:srgbClr val="000000"/>
                </a:solidFill>
              </a:rPr>
              <a:t>Sample </a:t>
            </a:r>
          </a:p>
        </p:txBody>
      </p:sp>
      <p:sp>
        <p:nvSpPr>
          <p:cNvPr id="333831" name="AutoShape 11"/>
          <p:cNvSpPr>
            <a:spLocks noChangeArrowheads="1"/>
          </p:cNvSpPr>
          <p:nvPr/>
        </p:nvSpPr>
        <p:spPr bwMode="auto">
          <a:xfrm>
            <a:off x="4038600" y="2362200"/>
            <a:ext cx="4032250" cy="144463"/>
          </a:xfrm>
          <a:prstGeom prst="leftArrow">
            <a:avLst>
              <a:gd name="adj1" fmla="val 50000"/>
              <a:gd name="adj2" fmla="val 6978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33832" name="AutoShape 12"/>
          <p:cNvSpPr>
            <a:spLocks noChangeArrowheads="1"/>
          </p:cNvSpPr>
          <p:nvPr/>
        </p:nvSpPr>
        <p:spPr bwMode="auto">
          <a:xfrm flipV="1">
            <a:off x="3886200" y="2590800"/>
            <a:ext cx="3733800" cy="228600"/>
          </a:xfrm>
          <a:prstGeom prst="leftArrow">
            <a:avLst>
              <a:gd name="adj1" fmla="val 50000"/>
              <a:gd name="adj2" fmla="val 40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33833" name="Rectangle 16"/>
          <p:cNvSpPr>
            <a:spLocks noChangeArrowheads="1"/>
          </p:cNvSpPr>
          <p:nvPr/>
        </p:nvSpPr>
        <p:spPr bwMode="auto">
          <a:xfrm>
            <a:off x="4500563" y="1914525"/>
            <a:ext cx="215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800" b="1" dirty="0">
                <a:solidFill>
                  <a:srgbClr val="009900"/>
                </a:solidFill>
              </a:rPr>
              <a:t>probability </a:t>
            </a:r>
          </a:p>
        </p:txBody>
      </p:sp>
      <p:sp>
        <p:nvSpPr>
          <p:cNvPr id="333834" name="Rectangle 17"/>
          <p:cNvSpPr>
            <a:spLocks noChangeArrowheads="1"/>
          </p:cNvSpPr>
          <p:nvPr/>
        </p:nvSpPr>
        <p:spPr bwMode="auto">
          <a:xfrm>
            <a:off x="4787900" y="2755176"/>
            <a:ext cx="14398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4000" b="1" dirty="0">
                <a:solidFill>
                  <a:srgbClr val="0000CC"/>
                </a:solidFill>
              </a:rPr>
              <a:t>NDC </a:t>
            </a:r>
          </a:p>
        </p:txBody>
      </p:sp>
      <p:sp>
        <p:nvSpPr>
          <p:cNvPr id="333835" name="Oval 18"/>
          <p:cNvSpPr>
            <a:spLocks noChangeArrowheads="1"/>
          </p:cNvSpPr>
          <p:nvPr/>
        </p:nvSpPr>
        <p:spPr bwMode="auto">
          <a:xfrm>
            <a:off x="971550" y="549275"/>
            <a:ext cx="3097213" cy="2879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33836" name="Oval 19"/>
          <p:cNvSpPr>
            <a:spLocks noChangeArrowheads="1"/>
          </p:cNvSpPr>
          <p:nvPr/>
        </p:nvSpPr>
        <p:spPr bwMode="auto">
          <a:xfrm>
            <a:off x="1042988" y="549275"/>
            <a:ext cx="3097212" cy="2879725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33837" name="Rectangle 20"/>
          <p:cNvSpPr>
            <a:spLocks noChangeArrowheads="1"/>
          </p:cNvSpPr>
          <p:nvPr/>
        </p:nvSpPr>
        <p:spPr bwMode="auto">
          <a:xfrm>
            <a:off x="1547813" y="1624013"/>
            <a:ext cx="20875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800" b="1" dirty="0">
                <a:solidFill>
                  <a:srgbClr val="000000"/>
                </a:solidFill>
              </a:rPr>
              <a:t>Population </a:t>
            </a:r>
          </a:p>
        </p:txBody>
      </p:sp>
      <p:grpSp>
        <p:nvGrpSpPr>
          <p:cNvPr id="333839" name="Group 8"/>
          <p:cNvGrpSpPr>
            <a:grpSpLocks/>
          </p:cNvGrpSpPr>
          <p:nvPr/>
        </p:nvGrpSpPr>
        <p:grpSpPr bwMode="auto">
          <a:xfrm>
            <a:off x="6877050" y="5013325"/>
            <a:ext cx="1485900" cy="1485900"/>
            <a:chOff x="4860" y="2880"/>
            <a:chExt cx="2160" cy="1980"/>
          </a:xfrm>
        </p:grpSpPr>
        <p:sp>
          <p:nvSpPr>
            <p:cNvPr id="333847" name="Oval 9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48" name="Oval 10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3849" name="Oval 11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0" name="Oval 12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1" name="Oval 13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2" name="Oval 14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3" name="Oval 15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4" name="Oval 16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5" name="Oval 17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6" name="Text Box 18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7" name="Text Box 19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8" name="Text Box 20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59" name="Text Box 21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60" name="Text Box 22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61" name="Text Box 23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3862" name="Text Box 24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3840" name="Object 27"/>
          <p:cNvGraphicFramePr>
            <a:graphicFrameLocks noChangeAspect="1"/>
          </p:cNvGraphicFramePr>
          <p:nvPr/>
        </p:nvGraphicFramePr>
        <p:xfrm>
          <a:off x="7019925" y="5300663"/>
          <a:ext cx="3587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0" name="Equation" r:id="rId6" imgW="203024" imgH="203024" progId="Equation.3">
                  <p:embed/>
                </p:oleObj>
              </mc:Choice>
              <mc:Fallback>
                <p:oleObj name="Equation" r:id="rId6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5300663"/>
                        <a:ext cx="3587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1" name="Object 28"/>
          <p:cNvGraphicFramePr>
            <a:graphicFrameLocks noChangeAspect="1"/>
          </p:cNvGraphicFramePr>
          <p:nvPr/>
        </p:nvGraphicFramePr>
        <p:xfrm>
          <a:off x="7524750" y="6021388"/>
          <a:ext cx="3587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" name="Equation" r:id="rId8" imgW="203024" imgH="203024" progId="Equation.3">
                  <p:embed/>
                </p:oleObj>
              </mc:Choice>
              <mc:Fallback>
                <p:oleObj name="Equation" r:id="rId8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6021388"/>
                        <a:ext cx="3587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2" name="Object 30"/>
          <p:cNvGraphicFramePr>
            <a:graphicFrameLocks noChangeAspect="1"/>
          </p:cNvGraphicFramePr>
          <p:nvPr/>
        </p:nvGraphicFramePr>
        <p:xfrm>
          <a:off x="7019925" y="5734050"/>
          <a:ext cx="18097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5734050"/>
                        <a:ext cx="180975" cy="20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3" name="Object 25"/>
          <p:cNvGraphicFramePr>
            <a:graphicFrameLocks noChangeAspect="1"/>
          </p:cNvGraphicFramePr>
          <p:nvPr/>
        </p:nvGraphicFramePr>
        <p:xfrm>
          <a:off x="7956550" y="5373688"/>
          <a:ext cx="3587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" name="Equation" r:id="rId11" imgW="203024" imgH="203024" progId="Equation.3">
                  <p:embed/>
                </p:oleObj>
              </mc:Choice>
              <mc:Fallback>
                <p:oleObj name="Equation" r:id="rId11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550" y="5373688"/>
                        <a:ext cx="3587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4" name="Object 26"/>
          <p:cNvGraphicFramePr>
            <a:graphicFrameLocks noChangeAspect="1"/>
          </p:cNvGraphicFramePr>
          <p:nvPr/>
        </p:nvGraphicFramePr>
        <p:xfrm>
          <a:off x="7451725" y="5084763"/>
          <a:ext cx="3587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4" name="Equation" r:id="rId12" imgW="203024" imgH="203024" progId="Equation.3">
                  <p:embed/>
                </p:oleObj>
              </mc:Choice>
              <mc:Fallback>
                <p:oleObj name="Equation" r:id="rId12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5084763"/>
                        <a:ext cx="3587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5" name="Object 29"/>
          <p:cNvGraphicFramePr>
            <a:graphicFrameLocks noChangeAspect="1"/>
          </p:cNvGraphicFramePr>
          <p:nvPr/>
        </p:nvGraphicFramePr>
        <p:xfrm>
          <a:off x="7164388" y="6092825"/>
          <a:ext cx="18097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5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6092825"/>
                        <a:ext cx="180975" cy="20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384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79FCC86-DD45-405B-AA9B-70DC0E30529A}" type="slidenum">
              <a:rPr lang="ar-SA" sz="1400" smtClean="0">
                <a:solidFill>
                  <a:srgbClr val="000000"/>
                </a:solidFill>
              </a:rPr>
              <a:pPr eaLnBrk="1" hangingPunct="1"/>
              <a:t>15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6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DF75D3C-8A6B-4233-988E-9EC463D96097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grpSp>
        <p:nvGrpSpPr>
          <p:cNvPr id="336900" name="Group 2"/>
          <p:cNvGrpSpPr>
            <a:grpSpLocks/>
          </p:cNvGrpSpPr>
          <p:nvPr/>
        </p:nvGrpSpPr>
        <p:grpSpPr bwMode="auto">
          <a:xfrm>
            <a:off x="1981200" y="228601"/>
            <a:ext cx="4752975" cy="3769097"/>
            <a:chOff x="4860" y="2880"/>
            <a:chExt cx="2160" cy="1980"/>
          </a:xfrm>
        </p:grpSpPr>
        <p:sp>
          <p:nvSpPr>
            <p:cNvPr id="336927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28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540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6929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0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1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2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3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4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5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6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7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8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9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40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41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42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690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7432"/>
              </p:ext>
            </p:extLst>
          </p:nvPr>
        </p:nvGraphicFramePr>
        <p:xfrm>
          <a:off x="5525391" y="2503488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46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5391" y="2503488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443545"/>
              </p:ext>
            </p:extLst>
          </p:nvPr>
        </p:nvGraphicFramePr>
        <p:xfrm>
          <a:off x="4282135" y="3075454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47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2135" y="3075454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3" name="Object 21"/>
          <p:cNvGraphicFramePr>
            <a:graphicFrameLocks noChangeAspect="1"/>
          </p:cNvGraphicFramePr>
          <p:nvPr/>
        </p:nvGraphicFramePr>
        <p:xfrm>
          <a:off x="5435600" y="1557338"/>
          <a:ext cx="56038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48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1557338"/>
                        <a:ext cx="560388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982759"/>
              </p:ext>
            </p:extLst>
          </p:nvPr>
        </p:nvGraphicFramePr>
        <p:xfrm>
          <a:off x="4054772" y="371164"/>
          <a:ext cx="7048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49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772" y="371164"/>
                        <a:ext cx="70485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031374"/>
              </p:ext>
            </p:extLst>
          </p:nvPr>
        </p:nvGraphicFramePr>
        <p:xfrm>
          <a:off x="3005137" y="2771790"/>
          <a:ext cx="5603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0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7" y="2771790"/>
                        <a:ext cx="56038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680980"/>
              </p:ext>
            </p:extLst>
          </p:nvPr>
        </p:nvGraphicFramePr>
        <p:xfrm>
          <a:off x="2407444" y="2033199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1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444" y="2033199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7" name="Object 25"/>
          <p:cNvGraphicFramePr>
            <a:graphicFrameLocks noChangeAspect="1"/>
          </p:cNvGraphicFramePr>
          <p:nvPr/>
        </p:nvGraphicFramePr>
        <p:xfrm>
          <a:off x="2700338" y="1066800"/>
          <a:ext cx="652462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2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066800"/>
                        <a:ext cx="652462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8" name="Object 26"/>
          <p:cNvGraphicFramePr>
            <a:graphicFrameLocks noChangeAspect="1"/>
          </p:cNvGraphicFramePr>
          <p:nvPr/>
        </p:nvGraphicFramePr>
        <p:xfrm>
          <a:off x="5148263" y="981075"/>
          <a:ext cx="5603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3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981075"/>
                        <a:ext cx="5603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9" name="Object 27"/>
          <p:cNvGraphicFramePr>
            <a:graphicFrameLocks noChangeAspect="1"/>
          </p:cNvGraphicFramePr>
          <p:nvPr/>
        </p:nvGraphicFramePr>
        <p:xfrm>
          <a:off x="5292725" y="620713"/>
          <a:ext cx="5603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4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620713"/>
                        <a:ext cx="5603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0" name="Object 28"/>
          <p:cNvGraphicFramePr>
            <a:graphicFrameLocks noChangeAspect="1"/>
          </p:cNvGraphicFramePr>
          <p:nvPr/>
        </p:nvGraphicFramePr>
        <p:xfrm>
          <a:off x="5364163" y="1268413"/>
          <a:ext cx="560387" cy="7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5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1268413"/>
                        <a:ext cx="560387" cy="7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1" name="Object 29"/>
          <p:cNvGraphicFramePr>
            <a:graphicFrameLocks noChangeAspect="1"/>
          </p:cNvGraphicFramePr>
          <p:nvPr/>
        </p:nvGraphicFramePr>
        <p:xfrm>
          <a:off x="3132138" y="476250"/>
          <a:ext cx="5762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6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76250"/>
                        <a:ext cx="576262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24482"/>
              </p:ext>
            </p:extLst>
          </p:nvPr>
        </p:nvGraphicFramePr>
        <p:xfrm>
          <a:off x="5088237" y="3359289"/>
          <a:ext cx="5603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7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8237" y="3359289"/>
                        <a:ext cx="5603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1058736"/>
              </p:ext>
            </p:extLst>
          </p:nvPr>
        </p:nvGraphicFramePr>
        <p:xfrm>
          <a:off x="5802321" y="1027936"/>
          <a:ext cx="5603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8" name="Equation" r:id="rId17" imgW="177569" imgH="202936" progId="Equation.3">
                  <p:embed/>
                </p:oleObj>
              </mc:Choice>
              <mc:Fallback>
                <p:oleObj name="Equation" r:id="rId17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2321" y="1027936"/>
                        <a:ext cx="560388" cy="457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759587"/>
              </p:ext>
            </p:extLst>
          </p:nvPr>
        </p:nvGraphicFramePr>
        <p:xfrm>
          <a:off x="4261287" y="5174382"/>
          <a:ext cx="5270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9" name="Equation" r:id="rId18" imgW="279279" imgH="241195" progId="Equation.3">
                  <p:embed/>
                </p:oleObj>
              </mc:Choice>
              <mc:Fallback>
                <p:oleObj name="Equation" r:id="rId18" imgW="27927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1287" y="5174382"/>
                        <a:ext cx="5270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600874"/>
              </p:ext>
            </p:extLst>
          </p:nvPr>
        </p:nvGraphicFramePr>
        <p:xfrm>
          <a:off x="4564657" y="3997698"/>
          <a:ext cx="5762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60" name="Equation" r:id="rId20" imgW="279279" imgH="241195" progId="Equation.3">
                  <p:embed/>
                </p:oleObj>
              </mc:Choice>
              <mc:Fallback>
                <p:oleObj name="Equation" r:id="rId20" imgW="27927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657" y="3997698"/>
                        <a:ext cx="576263" cy="495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16" name="Rectangle 35"/>
          <p:cNvSpPr>
            <a:spLocks noChangeArrowheads="1"/>
          </p:cNvSpPr>
          <p:nvPr/>
        </p:nvSpPr>
        <p:spPr bwMode="auto">
          <a:xfrm>
            <a:off x="2051050" y="5661025"/>
            <a:ext cx="2333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36917" name="Rectangle 36"/>
          <p:cNvSpPr>
            <a:spLocks noChangeArrowheads="1"/>
          </p:cNvSpPr>
          <p:nvPr/>
        </p:nvSpPr>
        <p:spPr bwMode="auto">
          <a:xfrm>
            <a:off x="2339975" y="612775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graphicFrame>
        <p:nvGraphicFramePr>
          <p:cNvPr id="336918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020719"/>
              </p:ext>
            </p:extLst>
          </p:nvPr>
        </p:nvGraphicFramePr>
        <p:xfrm>
          <a:off x="3566110" y="1195786"/>
          <a:ext cx="5603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61" name="Equation" r:id="rId21" imgW="177569" imgH="202936" progId="Equation.3">
                  <p:embed/>
                </p:oleObj>
              </mc:Choice>
              <mc:Fallback>
                <p:oleObj name="Equation" r:id="rId21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6110" y="1195786"/>
                        <a:ext cx="560388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9" name="Object 39"/>
          <p:cNvGraphicFramePr>
            <a:graphicFrameLocks noChangeAspect="1"/>
          </p:cNvGraphicFramePr>
          <p:nvPr/>
        </p:nvGraphicFramePr>
        <p:xfrm>
          <a:off x="4876800" y="2362200"/>
          <a:ext cx="5603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62" name="Equation" r:id="rId22" imgW="177569" imgH="202936" progId="Equation.3">
                  <p:embed/>
                </p:oleObj>
              </mc:Choice>
              <mc:Fallback>
                <p:oleObj name="Equation" r:id="rId22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362200"/>
                        <a:ext cx="560388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0" name="Rectangle 40"/>
          <p:cNvSpPr>
            <a:spLocks noChangeArrowheads="1"/>
          </p:cNvSpPr>
          <p:nvPr/>
        </p:nvSpPr>
        <p:spPr bwMode="auto">
          <a:xfrm>
            <a:off x="270585" y="3971048"/>
            <a:ext cx="858348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600" b="1" dirty="0"/>
              <a:t>Different samples</a:t>
            </a:r>
            <a:r>
              <a:rPr lang="en-US" sz="2600" dirty="0"/>
              <a:t> </a:t>
            </a:r>
            <a:r>
              <a:rPr lang="en-US" sz="2600" dirty="0">
                <a:sym typeface="Symbol" pitchFamily="18" charset="2"/>
              </a:rPr>
              <a:t></a:t>
            </a:r>
            <a:r>
              <a:rPr lang="en-US" sz="2600" dirty="0"/>
              <a:t> </a:t>
            </a:r>
            <a:r>
              <a:rPr lang="en-US" sz="2600" b="1" dirty="0"/>
              <a:t>different        </a:t>
            </a:r>
            <a:r>
              <a:rPr lang="en-US" sz="2600" b="1" dirty="0" smtClean="0"/>
              <a:t> even </a:t>
            </a:r>
            <a:r>
              <a:rPr lang="en-US" sz="2600" b="1" dirty="0"/>
              <a:t>if the </a:t>
            </a:r>
            <a:endParaRPr lang="en-US" sz="2600" b="1" dirty="0" smtClean="0"/>
          </a:p>
          <a:p>
            <a:pPr rtl="0"/>
            <a:r>
              <a:rPr lang="en-US" sz="2600" b="1" dirty="0"/>
              <a:t> </a:t>
            </a:r>
            <a:r>
              <a:rPr lang="en-US" sz="2600" b="1" dirty="0" smtClean="0"/>
              <a:t>   </a:t>
            </a:r>
            <a:r>
              <a:rPr lang="en-US" sz="2600" b="1" dirty="0" smtClean="0"/>
              <a:t>samples </a:t>
            </a:r>
            <a:r>
              <a:rPr lang="en-US" sz="2600" b="1" dirty="0"/>
              <a:t>size are equal </a:t>
            </a:r>
            <a:r>
              <a:rPr lang="en-US" sz="2600" b="1" dirty="0" smtClean="0">
                <a:solidFill>
                  <a:srgbClr val="FFFFFF"/>
                </a:solidFill>
              </a:rPr>
              <a:t>.</a:t>
            </a:r>
            <a:endParaRPr lang="en-US" sz="2600" b="1" dirty="0">
              <a:solidFill>
                <a:srgbClr val="FFFFFF"/>
              </a:solidFill>
            </a:endParaRPr>
          </a:p>
        </p:txBody>
      </p:sp>
      <p:sp>
        <p:nvSpPr>
          <p:cNvPr id="336921" name="Rectangle 41"/>
          <p:cNvSpPr>
            <a:spLocks noChangeArrowheads="1"/>
          </p:cNvSpPr>
          <p:nvPr/>
        </p:nvSpPr>
        <p:spPr bwMode="auto">
          <a:xfrm>
            <a:off x="310409" y="5156261"/>
            <a:ext cx="8305800" cy="954107"/>
          </a:xfrm>
          <a:prstGeom prst="rect">
            <a:avLst/>
          </a:prstGeom>
          <a:noFill/>
          <a:ln w="38100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There is a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variation </a:t>
            </a:r>
            <a:r>
              <a:rPr lang="en-US" sz="2800" b="1" dirty="0">
                <a:solidFill>
                  <a:srgbClr val="FF0000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n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the       </a:t>
            </a:r>
            <a:r>
              <a:rPr lang="en-US" sz="2800" b="1" dirty="0"/>
              <a:t>of  different samples</a:t>
            </a:r>
            <a:endParaRPr lang="en-US" sz="2800" dirty="0"/>
          </a:p>
          <a:p>
            <a:r>
              <a:rPr lang="en-US" sz="2800" b="1" dirty="0"/>
              <a:t>This variation is </a:t>
            </a:r>
            <a:r>
              <a:rPr lang="en-US" sz="2800" b="1" dirty="0">
                <a:solidFill>
                  <a:schemeClr val="tx2"/>
                </a:solidFill>
              </a:rPr>
              <a:t>due to </a:t>
            </a:r>
            <a:r>
              <a:rPr lang="en-US" sz="2800" b="1" dirty="0">
                <a:solidFill>
                  <a:srgbClr val="FF0000"/>
                </a:solidFill>
              </a:rPr>
              <a:t>sampling variation</a:t>
            </a:r>
            <a:r>
              <a:rPr lang="en-US" sz="2800" b="1" dirty="0"/>
              <a:t>.</a:t>
            </a:r>
          </a:p>
        </p:txBody>
      </p:sp>
      <p:graphicFrame>
        <p:nvGraphicFramePr>
          <p:cNvPr id="336922" name="Object 42"/>
          <p:cNvGraphicFramePr>
            <a:graphicFrameLocks noChangeAspect="1"/>
          </p:cNvGraphicFramePr>
          <p:nvPr/>
        </p:nvGraphicFramePr>
        <p:xfrm>
          <a:off x="6096000" y="2133600"/>
          <a:ext cx="5603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63" name="Equation" r:id="rId23" imgW="177569" imgH="202936" progId="Equation.3">
                  <p:embed/>
                </p:oleObj>
              </mc:Choice>
              <mc:Fallback>
                <p:oleObj name="Equation" r:id="rId23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133600"/>
                        <a:ext cx="56038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456545"/>
              </p:ext>
            </p:extLst>
          </p:nvPr>
        </p:nvGraphicFramePr>
        <p:xfrm>
          <a:off x="4627127" y="1472673"/>
          <a:ext cx="5603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64" name="Equation" r:id="rId24" imgW="177569" imgH="202936" progId="Equation.3">
                  <p:embed/>
                </p:oleObj>
              </mc:Choice>
              <mc:Fallback>
                <p:oleObj name="Equation" r:id="rId2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7127" y="1472673"/>
                        <a:ext cx="56038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4" name="Rectangle 43"/>
          <p:cNvSpPr>
            <a:spLocks noChangeArrowheads="1"/>
          </p:cNvSpPr>
          <p:nvPr/>
        </p:nvSpPr>
        <p:spPr bwMode="auto">
          <a:xfrm>
            <a:off x="7315200" y="3124200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???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3692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FBA0D27-86E4-44EB-9D9B-E3347633869B}" type="slidenum">
              <a:rPr lang="ar-SA" sz="1400" smtClean="0">
                <a:solidFill>
                  <a:srgbClr val="000000"/>
                </a:solidFill>
              </a:rPr>
              <a:pPr eaLnBrk="1" hangingPunct="1"/>
              <a:t>16</a:t>
            </a:fld>
            <a:endParaRPr lang="en-US" sz="1400" smtClean="0">
              <a:solidFill>
                <a:srgbClr val="0000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652814"/>
              </p:ext>
            </p:extLst>
          </p:nvPr>
        </p:nvGraphicFramePr>
        <p:xfrm>
          <a:off x="6399707" y="1484620"/>
          <a:ext cx="56038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65" name="Equation" r:id="rId25" imgW="177569" imgH="202936" progId="Equation.3">
                  <p:embed/>
                </p:oleObj>
              </mc:Choice>
              <mc:Fallback>
                <p:oleObj name="Equation" r:id="rId25" imgW="177569" imgH="202936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9707" y="1484620"/>
                        <a:ext cx="56038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975573"/>
              </p:ext>
            </p:extLst>
          </p:nvPr>
        </p:nvGraphicFramePr>
        <p:xfrm>
          <a:off x="3205378" y="2238095"/>
          <a:ext cx="56038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66" name="Equation" r:id="rId26" imgW="177569" imgH="202936" progId="Equation.3">
                  <p:embed/>
                </p:oleObj>
              </mc:Choice>
              <mc:Fallback>
                <p:oleObj name="Equation" r:id="rId26" imgW="177569" imgH="202936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5378" y="2238095"/>
                        <a:ext cx="56038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711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AB379DB-643C-4673-9B4A-46E11C9EF222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485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1C23F690-E00A-4549-A04D-F91992BC5324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17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34852" name="Rectangle 5"/>
          <p:cNvSpPr>
            <a:spLocks noChangeArrowheads="1"/>
          </p:cNvSpPr>
          <p:nvPr/>
        </p:nvSpPr>
        <p:spPr bwMode="auto">
          <a:xfrm>
            <a:off x="1042988" y="1595438"/>
            <a:ext cx="1098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endParaRPr lang="en-US" sz="1100" b="1" dirty="0"/>
          </a:p>
          <a:p>
            <a:pPr algn="justLow" rtl="0" eaLnBrk="0" hangingPunct="0"/>
            <a:r>
              <a:rPr lang="en-US" sz="1400" dirty="0">
                <a:cs typeface="Times New Roman" pitchFamily="18" charset="0"/>
              </a:rPr>
              <a:t>	</a:t>
            </a:r>
            <a:endParaRPr lang="en-US" sz="1800" dirty="0"/>
          </a:p>
        </p:txBody>
      </p:sp>
      <p:graphicFrame>
        <p:nvGraphicFramePr>
          <p:cNvPr id="334853" name="Object 4"/>
          <p:cNvGraphicFramePr>
            <a:graphicFrameLocks noChangeAspect="1"/>
          </p:cNvGraphicFramePr>
          <p:nvPr/>
        </p:nvGraphicFramePr>
        <p:xfrm>
          <a:off x="827088" y="1125538"/>
          <a:ext cx="47625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125538"/>
                        <a:ext cx="476250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4854" name="Rectangle 6"/>
          <p:cNvSpPr>
            <a:spLocks noChangeArrowheads="1"/>
          </p:cNvSpPr>
          <p:nvPr/>
        </p:nvSpPr>
        <p:spPr bwMode="auto">
          <a:xfrm>
            <a:off x="430213" y="1546462"/>
            <a:ext cx="8390259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800" b="1" dirty="0">
                <a:cs typeface="Times New Roman" pitchFamily="18" charset="0"/>
              </a:rPr>
              <a:t>Mean  ± S.D of sample </a:t>
            </a:r>
            <a:r>
              <a:rPr lang="en-US" sz="2800" dirty="0">
                <a:cs typeface="Times New Roman" pitchFamily="18" charset="0"/>
              </a:rPr>
              <a:t>. </a:t>
            </a:r>
          </a:p>
          <a:p>
            <a:pPr algn="justLow" rtl="0"/>
            <a:r>
              <a:rPr lang="en-US" sz="2600" b="1" dirty="0">
                <a:cs typeface="Times New Roman" pitchFamily="18" charset="0"/>
              </a:rPr>
              <a:t>The 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interest of sample </a:t>
            </a:r>
            <a:r>
              <a:rPr lang="en-US" sz="2600" b="1" dirty="0">
                <a:cs typeface="Times New Roman" pitchFamily="18" charset="0"/>
              </a:rPr>
              <a:t>not in its own right </a:t>
            </a:r>
            <a:r>
              <a:rPr lang="en-US" sz="2600" b="1" dirty="0" smtClean="0">
                <a:cs typeface="Times New Roman" pitchFamily="18" charset="0"/>
              </a:rPr>
              <a:t>          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but </a:t>
            </a:r>
            <a:endParaRPr lang="en-US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justLow" rtl="0"/>
            <a:r>
              <a:rPr lang="en-US" sz="2600" b="1" dirty="0">
                <a:cs typeface="Times New Roman" pitchFamily="18" charset="0"/>
              </a:rPr>
              <a:t>what it 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tell us about </a:t>
            </a:r>
            <a:r>
              <a:rPr lang="en-US" sz="2600" b="1" dirty="0">
                <a:cs typeface="Times New Roman" pitchFamily="18" charset="0"/>
              </a:rPr>
              <a:t>the 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population</a:t>
            </a:r>
            <a:r>
              <a:rPr lang="en-US" sz="2600" b="1" dirty="0">
                <a:cs typeface="Times New Roman" pitchFamily="18" charset="0"/>
              </a:rPr>
              <a:t> which this sample represent </a:t>
            </a:r>
            <a:r>
              <a:rPr lang="en-US" sz="2600" b="1" dirty="0">
                <a:solidFill>
                  <a:srgbClr val="FFFFFF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334855" name="Rectangle 7"/>
          <p:cNvSpPr>
            <a:spLocks noChangeArrowheads="1"/>
          </p:cNvSpPr>
          <p:nvPr/>
        </p:nvSpPr>
        <p:spPr bwMode="auto">
          <a:xfrm>
            <a:off x="755650" y="544046"/>
            <a:ext cx="49688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/>
            <a:r>
              <a:rPr lang="en-US" sz="2800" b="1" dirty="0">
                <a:solidFill>
                  <a:srgbClr val="FF0000"/>
                </a:solidFill>
              </a:rPr>
              <a:t>    </a:t>
            </a:r>
            <a:r>
              <a:rPr lang="en-US" sz="2800" b="1" u="sng" dirty="0">
                <a:solidFill>
                  <a:srgbClr val="FF0000"/>
                </a:solidFill>
              </a:rPr>
              <a:t>Sampling Variability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34856" name="Rectangle 31"/>
          <p:cNvSpPr>
            <a:spLocks noChangeArrowheads="1"/>
          </p:cNvSpPr>
          <p:nvPr/>
        </p:nvSpPr>
        <p:spPr bwMode="auto">
          <a:xfrm>
            <a:off x="1540547" y="3243590"/>
            <a:ext cx="52056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rtl="0" eaLnBrk="0" hangingPunct="0"/>
            <a:r>
              <a:rPr lang="en-US" sz="2800" b="1" dirty="0">
                <a:solidFill>
                  <a:schemeClr val="tx2"/>
                </a:solidFill>
              </a:rPr>
              <a:t>The aim of Biostatistics is to have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34857" name="Rectangle 32"/>
          <p:cNvSpPr>
            <a:spLocks noChangeArrowheads="1"/>
          </p:cNvSpPr>
          <p:nvPr/>
        </p:nvSpPr>
        <p:spPr bwMode="auto">
          <a:xfrm>
            <a:off x="397768" y="4581128"/>
            <a:ext cx="8001000" cy="1323439"/>
          </a:xfrm>
          <a:prstGeom prst="rect">
            <a:avLst/>
          </a:prstGeom>
          <a:noFill/>
          <a:ln w="38100" algn="ctr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 eaLnBrk="0" hangingPunct="0"/>
            <a:r>
              <a:rPr lang="en-US" sz="2800" b="1" dirty="0">
                <a:solidFill>
                  <a:srgbClr val="000000"/>
                </a:solidFill>
              </a:rPr>
              <a:t>a </a:t>
            </a:r>
            <a:r>
              <a:rPr lang="en-US" sz="2600" b="1" dirty="0">
                <a:solidFill>
                  <a:srgbClr val="FF0000"/>
                </a:solidFill>
              </a:rPr>
              <a:t>sound </a:t>
            </a:r>
            <a:r>
              <a:rPr lang="en-US" sz="2600" b="1" dirty="0">
                <a:solidFill>
                  <a:schemeClr val="tx2"/>
                </a:solidFill>
              </a:rPr>
              <a:t>generalized</a:t>
            </a:r>
            <a:r>
              <a:rPr lang="en-US" sz="2600" b="1" dirty="0">
                <a:solidFill>
                  <a:srgbClr val="000000"/>
                </a:solidFill>
              </a:rPr>
              <a:t> </a:t>
            </a:r>
            <a:r>
              <a:rPr lang="en-US" sz="2600" b="1" dirty="0">
                <a:solidFill>
                  <a:srgbClr val="FF0000"/>
                </a:solidFill>
              </a:rPr>
              <a:t>information</a:t>
            </a:r>
            <a:r>
              <a:rPr lang="en-US" sz="2600" b="1" dirty="0">
                <a:solidFill>
                  <a:srgbClr val="000000"/>
                </a:solidFill>
              </a:rPr>
              <a:t> </a:t>
            </a:r>
            <a:r>
              <a:rPr lang="en-US" sz="2600" b="1" dirty="0">
                <a:solidFill>
                  <a:srgbClr val="006600"/>
                </a:solidFill>
              </a:rPr>
              <a:t>about the population </a:t>
            </a:r>
            <a:r>
              <a:rPr lang="en-US" sz="2600" b="1" dirty="0">
                <a:solidFill>
                  <a:srgbClr val="FF0000"/>
                </a:solidFill>
              </a:rPr>
              <a:t>from </a:t>
            </a:r>
            <a:r>
              <a:rPr lang="en-US" sz="2600" b="1" dirty="0"/>
              <a:t>which the </a:t>
            </a:r>
            <a:r>
              <a:rPr lang="en-US" sz="2600" b="1" dirty="0">
                <a:solidFill>
                  <a:srgbClr val="FF0000"/>
                </a:solidFill>
              </a:rPr>
              <a:t>sample </a:t>
            </a:r>
            <a:r>
              <a:rPr lang="en-US" sz="2600" b="1" dirty="0"/>
              <a:t>has been </a:t>
            </a:r>
            <a:r>
              <a:rPr lang="en-US" sz="2600" b="1" dirty="0">
                <a:solidFill>
                  <a:srgbClr val="FF0000"/>
                </a:solidFill>
              </a:rPr>
              <a:t>drown, </a:t>
            </a:r>
            <a:r>
              <a:rPr lang="en-US" sz="2600" b="1" dirty="0">
                <a:solidFill>
                  <a:srgbClr val="000066"/>
                </a:solidFill>
              </a:rPr>
              <a:t>depending on evidence of this sample</a:t>
            </a:r>
          </a:p>
        </p:txBody>
      </p:sp>
      <p:sp>
        <p:nvSpPr>
          <p:cNvPr id="334858" name="AutoShape 11"/>
          <p:cNvSpPr>
            <a:spLocks noChangeArrowheads="1"/>
          </p:cNvSpPr>
          <p:nvPr/>
        </p:nvSpPr>
        <p:spPr bwMode="auto">
          <a:xfrm>
            <a:off x="3657600" y="3666728"/>
            <a:ext cx="485775" cy="914400"/>
          </a:xfrm>
          <a:prstGeom prst="downArrow">
            <a:avLst>
              <a:gd name="adj1" fmla="val 50000"/>
              <a:gd name="adj2" fmla="val 47059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6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B7270A1-8883-4473-9A2A-DE81CC21CC3A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5876" name="AutoShape 3"/>
          <p:cNvSpPr>
            <a:spLocks noChangeArrowheads="1"/>
          </p:cNvSpPr>
          <p:nvPr/>
        </p:nvSpPr>
        <p:spPr bwMode="auto">
          <a:xfrm>
            <a:off x="2667000" y="562531"/>
            <a:ext cx="3124200" cy="2481739"/>
          </a:xfrm>
          <a:prstGeom prst="downArrowCallout">
            <a:avLst>
              <a:gd name="adj1" fmla="val 29008"/>
              <a:gd name="adj2" fmla="val 29008"/>
              <a:gd name="adj3" fmla="val 16667"/>
              <a:gd name="adj4" fmla="val 66667"/>
            </a:avLst>
          </a:prstGeom>
          <a:noFill/>
          <a:ln w="381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</a:rPr>
              <a:t>sample </a:t>
            </a:r>
          </a:p>
          <a:p>
            <a:pPr algn="ctr"/>
            <a:r>
              <a:rPr lang="en-US" sz="2800" b="1" dirty="0"/>
              <a:t>mean    S.D 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  <a:p>
            <a:pPr algn="ctr"/>
            <a:r>
              <a:rPr lang="en-US" sz="2800" b="1" dirty="0">
                <a:solidFill>
                  <a:srgbClr val="00B050"/>
                </a:solidFill>
                <a:sym typeface="Symbol" pitchFamily="18" charset="2"/>
              </a:rPr>
              <a:t>statistics values</a:t>
            </a:r>
          </a:p>
        </p:txBody>
      </p:sp>
      <p:sp>
        <p:nvSpPr>
          <p:cNvPr id="335877" name="Oval 4"/>
          <p:cNvSpPr>
            <a:spLocks noChangeArrowheads="1"/>
          </p:cNvSpPr>
          <p:nvPr/>
        </p:nvSpPr>
        <p:spPr bwMode="auto">
          <a:xfrm>
            <a:off x="1295400" y="3227258"/>
            <a:ext cx="6172200" cy="3159383"/>
          </a:xfrm>
          <a:prstGeom prst="ellipse">
            <a:avLst/>
          </a:prstGeom>
          <a:noFill/>
          <a:ln w="38100" algn="ctr">
            <a:solidFill>
              <a:srgbClr val="8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rtl="0"/>
            <a:r>
              <a:rPr lang="en-US" sz="2800" b="1" dirty="0">
                <a:solidFill>
                  <a:srgbClr val="FFFFFF"/>
                </a:solidFill>
                <a:sym typeface="Symbol" pitchFamily="18" charset="2"/>
              </a:rPr>
              <a:t>Population parameters</a:t>
            </a:r>
            <a:endParaRPr lang="en-US" sz="2800" b="1" dirty="0">
              <a:solidFill>
                <a:srgbClr val="009900"/>
              </a:solidFill>
            </a:endParaRPr>
          </a:p>
          <a:p>
            <a:pPr rtl="0"/>
            <a:r>
              <a:rPr lang="en-US" sz="2800" b="1" dirty="0">
                <a:solidFill>
                  <a:srgbClr val="009900"/>
                </a:solidFill>
              </a:rPr>
              <a:t>    </a:t>
            </a:r>
            <a:r>
              <a:rPr lang="en-US" sz="2800" b="1" dirty="0">
                <a:solidFill>
                  <a:srgbClr val="002060"/>
                </a:solidFill>
              </a:rPr>
              <a:t>population mean</a:t>
            </a:r>
          </a:p>
          <a:p>
            <a:pPr rtl="0"/>
            <a:r>
              <a:rPr lang="en-US" sz="2800" b="1" dirty="0">
                <a:solidFill>
                  <a:srgbClr val="002060"/>
                </a:solidFill>
              </a:rPr>
              <a:t>             </a:t>
            </a:r>
            <a:r>
              <a:rPr lang="en-US" sz="2800" b="1" dirty="0">
                <a:solidFill>
                  <a:srgbClr val="002060"/>
                </a:solidFill>
                <a:sym typeface="Symbol" pitchFamily="18" charset="2"/>
              </a:rPr>
              <a:t>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  <a:sym typeface="Symbol" pitchFamily="18" charset="2"/>
              </a:rPr>
              <a:t>(</a:t>
            </a:r>
            <a:r>
              <a:rPr lang="en-US" sz="2800" b="1" dirty="0" err="1" smtClean="0">
                <a:solidFill>
                  <a:srgbClr val="002060"/>
                </a:solidFill>
                <a:sym typeface="Symbol" pitchFamily="18" charset="2"/>
              </a:rPr>
              <a:t>mue</a:t>
            </a:r>
            <a:r>
              <a:rPr lang="en-US" sz="2800" b="1" dirty="0" smtClean="0">
                <a:solidFill>
                  <a:srgbClr val="002060"/>
                </a:solidFill>
                <a:sym typeface="Symbol" pitchFamily="18" charset="2"/>
              </a:rPr>
              <a:t>)</a:t>
            </a:r>
            <a:endParaRPr lang="en-US" sz="2800" b="1" dirty="0">
              <a:solidFill>
                <a:srgbClr val="002060"/>
              </a:solidFill>
            </a:endParaRPr>
          </a:p>
          <a:p>
            <a:pPr rtl="0"/>
            <a:r>
              <a:rPr lang="en-US" sz="2800" b="1" dirty="0">
                <a:solidFill>
                  <a:srgbClr val="FF0000"/>
                </a:solidFill>
                <a:sym typeface="Symbol" pitchFamily="18" charset="2"/>
              </a:rPr>
              <a:t>    S.D of population  </a:t>
            </a:r>
          </a:p>
          <a:p>
            <a:pPr rtl="0"/>
            <a:r>
              <a:rPr lang="en-US" sz="2800" b="1" dirty="0">
                <a:solidFill>
                  <a:srgbClr val="FF0000"/>
                </a:solidFill>
                <a:sym typeface="Symbol" pitchFamily="18" charset="2"/>
              </a:rPr>
              <a:t>         </a:t>
            </a:r>
            <a:r>
              <a:rPr lang="en-US" sz="2800" dirty="0">
                <a:solidFill>
                  <a:srgbClr val="FF0000"/>
                </a:solidFill>
                <a:sym typeface="Symbol" pitchFamily="18" charset="2"/>
              </a:rPr>
              <a:t></a:t>
            </a:r>
            <a:r>
              <a:rPr lang="en-US" sz="2800" dirty="0">
                <a:solidFill>
                  <a:srgbClr val="FF0000"/>
                </a:solidFill>
              </a:rPr>
              <a:t> (sigma</a:t>
            </a:r>
          </a:p>
        </p:txBody>
      </p:sp>
      <p:sp>
        <p:nvSpPr>
          <p:cNvPr id="335878" name="Rectangle 4"/>
          <p:cNvSpPr>
            <a:spLocks noChangeArrowheads="1"/>
          </p:cNvSpPr>
          <p:nvPr/>
        </p:nvSpPr>
        <p:spPr bwMode="auto">
          <a:xfrm>
            <a:off x="4229100" y="1030787"/>
            <a:ext cx="382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ym typeface="Symbol" pitchFamily="18" charset="2"/>
              </a:rPr>
              <a:t></a:t>
            </a:r>
            <a:endParaRPr lang="en-US" sz="2800" dirty="0"/>
          </a:p>
        </p:txBody>
      </p:sp>
      <p:sp>
        <p:nvSpPr>
          <p:cNvPr id="335879" name="Rectangle 5"/>
          <p:cNvSpPr>
            <a:spLocks noChangeArrowheads="1"/>
          </p:cNvSpPr>
          <p:nvPr/>
        </p:nvSpPr>
        <p:spPr bwMode="auto">
          <a:xfrm>
            <a:off x="5943600" y="1905000"/>
            <a:ext cx="19928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true mean , </a:t>
            </a:r>
            <a:endParaRPr lang="en-US" sz="2800" dirty="0"/>
          </a:p>
        </p:txBody>
      </p:sp>
      <p:sp>
        <p:nvSpPr>
          <p:cNvPr id="335880" name="Rectangle 6"/>
          <p:cNvSpPr>
            <a:spLocks noChangeArrowheads="1"/>
          </p:cNvSpPr>
          <p:nvPr/>
        </p:nvSpPr>
        <p:spPr bwMode="auto">
          <a:xfrm>
            <a:off x="7236296" y="5181599"/>
            <a:ext cx="161646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mean  of 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 universe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3588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F1852ED-F03C-4FA6-835E-CB9E7CDACE3B}" type="slidenum">
              <a:rPr lang="ar-SA" sz="1400" smtClean="0">
                <a:solidFill>
                  <a:srgbClr val="000000"/>
                </a:solidFill>
              </a:rPr>
              <a:pPr eaLnBrk="1" hangingPunct="1"/>
              <a:t>18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188640"/>
            <a:ext cx="33068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2000" b="1" dirty="0" smtClean="0"/>
              <a:t>Cont. …Sampling Variability   </a:t>
            </a:r>
            <a:endParaRPr lang="en-US" sz="2000" b="1" dirty="0"/>
          </a:p>
        </p:txBody>
      </p:sp>
      <p:sp>
        <p:nvSpPr>
          <p:cNvPr id="3" name="Rectangle 2"/>
          <p:cNvSpPr/>
          <p:nvPr/>
        </p:nvSpPr>
        <p:spPr>
          <a:xfrm>
            <a:off x="5580112" y="700648"/>
            <a:ext cx="34563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Sample  </a:t>
            </a:r>
            <a:r>
              <a:rPr lang="en-US" sz="3200" b="1" dirty="0" smtClean="0">
                <a:solidFill>
                  <a:srgbClr val="7030A0"/>
                </a:solidFill>
                <a:sym typeface="Symbol" pitchFamily="18" charset="2"/>
              </a:rPr>
              <a:t>Statistics</a:t>
            </a:r>
            <a:endParaRPr lang="en-MY" sz="3200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227258"/>
            <a:ext cx="48486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Population Parameters</a:t>
            </a:r>
            <a:endParaRPr lang="en-MY" sz="3200" dirty="0"/>
          </a:p>
        </p:txBody>
      </p:sp>
    </p:spTree>
    <p:extLst>
      <p:ext uri="{BB962C8B-B14F-4D97-AF65-F5344CB8AC3E}">
        <p14:creationId xmlns:p14="http://schemas.microsoft.com/office/powerpoint/2010/main" val="377633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DF75D3C-8A6B-4233-988E-9EC463D96097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689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9B91471-40C4-4AFF-81E3-C519856E2977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19</a:t>
            </a:fld>
            <a:endParaRPr lang="en-US" sz="1400">
              <a:solidFill>
                <a:srgbClr val="000000"/>
              </a:solidFill>
            </a:endParaRPr>
          </a:p>
        </p:txBody>
      </p:sp>
      <p:grpSp>
        <p:nvGrpSpPr>
          <p:cNvPr id="336900" name="Group 2"/>
          <p:cNvGrpSpPr>
            <a:grpSpLocks/>
          </p:cNvGrpSpPr>
          <p:nvPr/>
        </p:nvGrpSpPr>
        <p:grpSpPr bwMode="auto">
          <a:xfrm>
            <a:off x="3152899" y="188640"/>
            <a:ext cx="4566444" cy="3795937"/>
            <a:chOff x="4860" y="2880"/>
            <a:chExt cx="2160" cy="1980"/>
          </a:xfrm>
        </p:grpSpPr>
        <p:sp>
          <p:nvSpPr>
            <p:cNvPr id="336927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28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540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6929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0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1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2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3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4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5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6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7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8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39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40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41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6942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690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258802"/>
              </p:ext>
            </p:extLst>
          </p:nvPr>
        </p:nvGraphicFramePr>
        <p:xfrm>
          <a:off x="5257404" y="3168096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3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404" y="3168096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496415"/>
              </p:ext>
            </p:extLst>
          </p:nvPr>
        </p:nvGraphicFramePr>
        <p:xfrm>
          <a:off x="4188562" y="2783088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4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8562" y="2783088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813085"/>
              </p:ext>
            </p:extLst>
          </p:nvPr>
        </p:nvGraphicFramePr>
        <p:xfrm>
          <a:off x="5668228" y="1239674"/>
          <a:ext cx="56038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5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228" y="1239674"/>
                        <a:ext cx="560388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4" name="Object 22"/>
          <p:cNvGraphicFramePr>
            <a:graphicFrameLocks noChangeAspect="1"/>
          </p:cNvGraphicFramePr>
          <p:nvPr/>
        </p:nvGraphicFramePr>
        <p:xfrm>
          <a:off x="4067175" y="549275"/>
          <a:ext cx="7048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6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549275"/>
                        <a:ext cx="70485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019982"/>
              </p:ext>
            </p:extLst>
          </p:nvPr>
        </p:nvGraphicFramePr>
        <p:xfrm>
          <a:off x="6421289" y="3129752"/>
          <a:ext cx="5603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7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1289" y="3129752"/>
                        <a:ext cx="56038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433635"/>
              </p:ext>
            </p:extLst>
          </p:nvPr>
        </p:nvGraphicFramePr>
        <p:xfrm>
          <a:off x="3473351" y="1939107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8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351" y="1939107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202275"/>
              </p:ext>
            </p:extLst>
          </p:nvPr>
        </p:nvGraphicFramePr>
        <p:xfrm>
          <a:off x="6285987" y="343077"/>
          <a:ext cx="435503" cy="478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9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987" y="343077"/>
                        <a:ext cx="435503" cy="4782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8" name="Object 26"/>
          <p:cNvGraphicFramePr>
            <a:graphicFrameLocks noChangeAspect="1"/>
          </p:cNvGraphicFramePr>
          <p:nvPr/>
        </p:nvGraphicFramePr>
        <p:xfrm>
          <a:off x="5148263" y="981075"/>
          <a:ext cx="5603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981075"/>
                        <a:ext cx="5603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9" name="Object 27"/>
          <p:cNvGraphicFramePr>
            <a:graphicFrameLocks noChangeAspect="1"/>
          </p:cNvGraphicFramePr>
          <p:nvPr/>
        </p:nvGraphicFramePr>
        <p:xfrm>
          <a:off x="5292725" y="620713"/>
          <a:ext cx="5603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620713"/>
                        <a:ext cx="5603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0" name="Object 28"/>
          <p:cNvGraphicFramePr>
            <a:graphicFrameLocks noChangeAspect="1"/>
          </p:cNvGraphicFramePr>
          <p:nvPr/>
        </p:nvGraphicFramePr>
        <p:xfrm>
          <a:off x="5364163" y="1268413"/>
          <a:ext cx="560387" cy="7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2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1268413"/>
                        <a:ext cx="560387" cy="7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721894"/>
              </p:ext>
            </p:extLst>
          </p:nvPr>
        </p:nvGraphicFramePr>
        <p:xfrm>
          <a:off x="6515141" y="1486351"/>
          <a:ext cx="5762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3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41" y="1486351"/>
                        <a:ext cx="576262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477750"/>
              </p:ext>
            </p:extLst>
          </p:nvPr>
        </p:nvGraphicFramePr>
        <p:xfrm>
          <a:off x="4729262" y="3348470"/>
          <a:ext cx="5603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262" y="3348470"/>
                        <a:ext cx="5603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346929"/>
              </p:ext>
            </p:extLst>
          </p:nvPr>
        </p:nvGraphicFramePr>
        <p:xfrm>
          <a:off x="7115030" y="1932405"/>
          <a:ext cx="5603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Equation" r:id="rId17" imgW="177569" imgH="202936" progId="Equation.3">
                  <p:embed/>
                </p:oleObj>
              </mc:Choice>
              <mc:Fallback>
                <p:oleObj name="Equation" r:id="rId17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030" y="1932405"/>
                        <a:ext cx="560388" cy="457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833884"/>
              </p:ext>
            </p:extLst>
          </p:nvPr>
        </p:nvGraphicFramePr>
        <p:xfrm>
          <a:off x="4127215" y="5003836"/>
          <a:ext cx="5270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Equation" r:id="rId18" imgW="279279" imgH="241195" progId="Equation.3">
                  <p:embed/>
                </p:oleObj>
              </mc:Choice>
              <mc:Fallback>
                <p:oleObj name="Equation" r:id="rId18" imgW="27927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215" y="5003836"/>
                        <a:ext cx="5270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54899"/>
              </p:ext>
            </p:extLst>
          </p:nvPr>
        </p:nvGraphicFramePr>
        <p:xfrm>
          <a:off x="4961335" y="4002106"/>
          <a:ext cx="5762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7" name="Equation" r:id="rId20" imgW="279279" imgH="241195" progId="Equation.3">
                  <p:embed/>
                </p:oleObj>
              </mc:Choice>
              <mc:Fallback>
                <p:oleObj name="Equation" r:id="rId20" imgW="27927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1335" y="4002106"/>
                        <a:ext cx="576263" cy="495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16" name="Rectangle 35"/>
          <p:cNvSpPr>
            <a:spLocks noChangeArrowheads="1"/>
          </p:cNvSpPr>
          <p:nvPr/>
        </p:nvSpPr>
        <p:spPr bwMode="auto">
          <a:xfrm>
            <a:off x="2051050" y="5661025"/>
            <a:ext cx="2333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36917" name="Rectangle 36"/>
          <p:cNvSpPr>
            <a:spLocks noChangeArrowheads="1"/>
          </p:cNvSpPr>
          <p:nvPr/>
        </p:nvSpPr>
        <p:spPr bwMode="auto">
          <a:xfrm>
            <a:off x="2339975" y="612775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graphicFrame>
        <p:nvGraphicFramePr>
          <p:cNvPr id="336918" name="Object 38"/>
          <p:cNvGraphicFramePr>
            <a:graphicFrameLocks noChangeAspect="1"/>
          </p:cNvGraphicFramePr>
          <p:nvPr/>
        </p:nvGraphicFramePr>
        <p:xfrm>
          <a:off x="3733800" y="1295400"/>
          <a:ext cx="5603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Equation" r:id="rId21" imgW="177569" imgH="202936" progId="Equation.3">
                  <p:embed/>
                </p:oleObj>
              </mc:Choice>
              <mc:Fallback>
                <p:oleObj name="Equation" r:id="rId21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295400"/>
                        <a:ext cx="560388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9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529844"/>
              </p:ext>
            </p:extLst>
          </p:nvPr>
        </p:nvGraphicFramePr>
        <p:xfrm>
          <a:off x="4349662" y="2267805"/>
          <a:ext cx="5603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9" name="Equation" r:id="rId22" imgW="177569" imgH="202936" progId="Equation.3">
                  <p:embed/>
                </p:oleObj>
              </mc:Choice>
              <mc:Fallback>
                <p:oleObj name="Equation" r:id="rId22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662" y="2267805"/>
                        <a:ext cx="560388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0" name="Rectangle 40"/>
          <p:cNvSpPr>
            <a:spLocks noChangeArrowheads="1"/>
          </p:cNvSpPr>
          <p:nvPr/>
        </p:nvSpPr>
        <p:spPr bwMode="auto">
          <a:xfrm>
            <a:off x="328382" y="3971283"/>
            <a:ext cx="85072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800" b="1" dirty="0"/>
              <a:t>Different samples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</a:t>
            </a:r>
            <a:r>
              <a:rPr lang="en-US" sz="2800" dirty="0"/>
              <a:t> </a:t>
            </a:r>
            <a:r>
              <a:rPr lang="en-US" sz="2800" b="1" dirty="0"/>
              <a:t>different        </a:t>
            </a:r>
            <a:r>
              <a:rPr lang="en-US" sz="2800" b="1" dirty="0" smtClean="0"/>
              <a:t> even </a:t>
            </a:r>
            <a:r>
              <a:rPr lang="en-US" sz="2800" b="1" dirty="0"/>
              <a:t>if the samples size are equal </a:t>
            </a:r>
            <a:r>
              <a:rPr lang="en-US" b="1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336921" name="Rectangle 41"/>
          <p:cNvSpPr>
            <a:spLocks noChangeArrowheads="1"/>
          </p:cNvSpPr>
          <p:nvPr/>
        </p:nvSpPr>
        <p:spPr bwMode="auto">
          <a:xfrm>
            <a:off x="143724" y="4925390"/>
            <a:ext cx="8305800" cy="954107"/>
          </a:xfrm>
          <a:prstGeom prst="rect">
            <a:avLst/>
          </a:prstGeom>
          <a:noFill/>
          <a:ln w="38100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There is a</a:t>
            </a:r>
            <a:r>
              <a:rPr lang="en-US" sz="2800" dirty="0"/>
              <a:t> </a:t>
            </a:r>
            <a:r>
              <a:rPr lang="en-US" sz="2800" b="1" dirty="0"/>
              <a:t>variation </a:t>
            </a:r>
            <a:r>
              <a:rPr lang="en-US" sz="2800" b="1" dirty="0" smtClean="0"/>
              <a:t>in</a:t>
            </a:r>
            <a:r>
              <a:rPr lang="en-US" sz="2800" dirty="0" smtClean="0"/>
              <a:t>  the       </a:t>
            </a:r>
            <a:r>
              <a:rPr lang="en-US" sz="2800" b="1" dirty="0"/>
              <a:t>of  different samples</a:t>
            </a:r>
            <a:endParaRPr lang="en-US" sz="2800" dirty="0"/>
          </a:p>
          <a:p>
            <a:r>
              <a:rPr lang="en-US" sz="2800" b="1" dirty="0"/>
              <a:t>This variation is due to sampling variation.</a:t>
            </a:r>
          </a:p>
        </p:txBody>
      </p:sp>
      <p:graphicFrame>
        <p:nvGraphicFramePr>
          <p:cNvPr id="336922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432158"/>
              </p:ext>
            </p:extLst>
          </p:nvPr>
        </p:nvGraphicFramePr>
        <p:xfrm>
          <a:off x="6590263" y="2393570"/>
          <a:ext cx="5603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0" name="Equation" r:id="rId23" imgW="177569" imgH="202936" progId="Equation.3">
                  <p:embed/>
                </p:oleObj>
              </mc:Choice>
              <mc:Fallback>
                <p:oleObj name="Equation" r:id="rId23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0263" y="2393570"/>
                        <a:ext cx="56038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3" name="Object 43"/>
          <p:cNvGraphicFramePr>
            <a:graphicFrameLocks noChangeAspect="1"/>
          </p:cNvGraphicFramePr>
          <p:nvPr/>
        </p:nvGraphicFramePr>
        <p:xfrm>
          <a:off x="4495800" y="1524000"/>
          <a:ext cx="5603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1" name="Equation" r:id="rId24" imgW="177569" imgH="202936" progId="Equation.3">
                  <p:embed/>
                </p:oleObj>
              </mc:Choice>
              <mc:Fallback>
                <p:oleObj name="Equation" r:id="rId2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524000"/>
                        <a:ext cx="56038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4" name="Rectangle 43"/>
          <p:cNvSpPr>
            <a:spLocks noChangeArrowheads="1"/>
          </p:cNvSpPr>
          <p:nvPr/>
        </p:nvSpPr>
        <p:spPr bwMode="auto">
          <a:xfrm>
            <a:off x="7315200" y="3124200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???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79512" y="188640"/>
            <a:ext cx="33068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2000" b="1" dirty="0" smtClean="0"/>
              <a:t>Cont. …Sampling Variability  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66051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5E149-BD70-444C-9E51-6DBE3B5C4085}" type="datetime1">
              <a:rPr lang="en-US" sz="1400" smtClean="0">
                <a:solidFill>
                  <a:schemeClr val="tx1"/>
                </a:solidFill>
              </a:rPr>
              <a:pPr eaLnBrk="1" hangingPunct="1"/>
              <a:t>7/13/2021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9558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25AFF63-FFAC-41C7-A8A2-DD8F234FC56F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55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56C89B5-F6A8-4C93-9896-35EF05F260D9}" type="slidenum">
              <a:rPr lang="ar-SA" sz="1400" smtClean="0">
                <a:solidFill>
                  <a:schemeClr val="tx1"/>
                </a:solidFill>
              </a:rPr>
              <a:pPr eaLnBrk="1" hangingPunct="1"/>
              <a:t>2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69166" y="980728"/>
            <a:ext cx="36056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Biostatistics</a:t>
            </a:r>
            <a:endParaRPr lang="en-MY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83496" y="2844224"/>
            <a:ext cx="453650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 </a:t>
            </a:r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IV</a:t>
            </a:r>
          </a:p>
          <a:p>
            <a:pPr algn="ctr"/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en-MY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941168"/>
            <a:ext cx="75418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Dr. WAQAR    AL-KUBAISY  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555608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FE784DF-535D-4735-A31A-C13CDBE23B7B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792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A8AE210-66A5-49C8-817E-06E36BB2C3CA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20</a:t>
            </a:fld>
            <a:endParaRPr lang="en-US" sz="1400">
              <a:solidFill>
                <a:srgbClr val="000000"/>
              </a:solidFill>
            </a:endParaRPr>
          </a:p>
        </p:txBody>
      </p:sp>
      <p:grpSp>
        <p:nvGrpSpPr>
          <p:cNvPr id="337924" name="Group 2"/>
          <p:cNvGrpSpPr>
            <a:grpSpLocks/>
          </p:cNvGrpSpPr>
          <p:nvPr/>
        </p:nvGrpSpPr>
        <p:grpSpPr bwMode="auto">
          <a:xfrm>
            <a:off x="2051049" y="85888"/>
            <a:ext cx="4752975" cy="4348163"/>
            <a:chOff x="4860" y="2880"/>
            <a:chExt cx="2160" cy="1980"/>
          </a:xfrm>
        </p:grpSpPr>
        <p:sp>
          <p:nvSpPr>
            <p:cNvPr id="337951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99CC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52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5400" b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7953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54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55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56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57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58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59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60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61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62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63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64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65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7966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7925" name="Object 19"/>
          <p:cNvGraphicFramePr>
            <a:graphicFrameLocks noChangeAspect="1"/>
          </p:cNvGraphicFramePr>
          <p:nvPr/>
        </p:nvGraphicFramePr>
        <p:xfrm>
          <a:off x="5580063" y="2852738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1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852738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26" name="Object 20"/>
          <p:cNvGraphicFramePr>
            <a:graphicFrameLocks noChangeAspect="1"/>
          </p:cNvGraphicFramePr>
          <p:nvPr/>
        </p:nvGraphicFramePr>
        <p:xfrm>
          <a:off x="4211638" y="3500438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2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500438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27" name="Object 21"/>
          <p:cNvGraphicFramePr>
            <a:graphicFrameLocks noChangeAspect="1"/>
          </p:cNvGraphicFramePr>
          <p:nvPr/>
        </p:nvGraphicFramePr>
        <p:xfrm>
          <a:off x="5435600" y="1557338"/>
          <a:ext cx="56038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3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1557338"/>
                        <a:ext cx="560388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28" name="Object 22"/>
          <p:cNvGraphicFramePr>
            <a:graphicFrameLocks noChangeAspect="1"/>
          </p:cNvGraphicFramePr>
          <p:nvPr/>
        </p:nvGraphicFramePr>
        <p:xfrm>
          <a:off x="4067175" y="549275"/>
          <a:ext cx="7048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4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549275"/>
                        <a:ext cx="70485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29" name="Object 23"/>
          <p:cNvGraphicFramePr>
            <a:graphicFrameLocks noChangeAspect="1"/>
          </p:cNvGraphicFramePr>
          <p:nvPr/>
        </p:nvGraphicFramePr>
        <p:xfrm>
          <a:off x="2987675" y="3213100"/>
          <a:ext cx="5603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5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213100"/>
                        <a:ext cx="56038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0" name="Object 24"/>
          <p:cNvGraphicFramePr>
            <a:graphicFrameLocks noChangeAspect="1"/>
          </p:cNvGraphicFramePr>
          <p:nvPr/>
        </p:nvGraphicFramePr>
        <p:xfrm>
          <a:off x="2411413" y="2420938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6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420938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1" name="Object 25"/>
          <p:cNvGraphicFramePr>
            <a:graphicFrameLocks noChangeAspect="1"/>
          </p:cNvGraphicFramePr>
          <p:nvPr/>
        </p:nvGraphicFramePr>
        <p:xfrm>
          <a:off x="2700338" y="1066800"/>
          <a:ext cx="652462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7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066800"/>
                        <a:ext cx="652462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2" name="Object 26"/>
          <p:cNvGraphicFramePr>
            <a:graphicFrameLocks noChangeAspect="1"/>
          </p:cNvGraphicFramePr>
          <p:nvPr/>
        </p:nvGraphicFramePr>
        <p:xfrm>
          <a:off x="5148263" y="981075"/>
          <a:ext cx="5603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8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981075"/>
                        <a:ext cx="5603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3" name="Object 27"/>
          <p:cNvGraphicFramePr>
            <a:graphicFrameLocks noChangeAspect="1"/>
          </p:cNvGraphicFramePr>
          <p:nvPr/>
        </p:nvGraphicFramePr>
        <p:xfrm>
          <a:off x="5292725" y="620713"/>
          <a:ext cx="5603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9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620713"/>
                        <a:ext cx="5603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4" name="Object 28"/>
          <p:cNvGraphicFramePr>
            <a:graphicFrameLocks noChangeAspect="1"/>
          </p:cNvGraphicFramePr>
          <p:nvPr/>
        </p:nvGraphicFramePr>
        <p:xfrm>
          <a:off x="4876800" y="1295400"/>
          <a:ext cx="560388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0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295400"/>
                        <a:ext cx="560388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5" name="Object 29"/>
          <p:cNvGraphicFramePr>
            <a:graphicFrameLocks noChangeAspect="1"/>
          </p:cNvGraphicFramePr>
          <p:nvPr/>
        </p:nvGraphicFramePr>
        <p:xfrm>
          <a:off x="3132138" y="476250"/>
          <a:ext cx="5762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76250"/>
                        <a:ext cx="576262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6" name="Object 30"/>
          <p:cNvGraphicFramePr>
            <a:graphicFrameLocks noChangeAspect="1"/>
          </p:cNvGraphicFramePr>
          <p:nvPr/>
        </p:nvGraphicFramePr>
        <p:xfrm>
          <a:off x="5076825" y="3789363"/>
          <a:ext cx="5603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2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3789363"/>
                        <a:ext cx="5603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7" name="Object 31"/>
          <p:cNvGraphicFramePr>
            <a:graphicFrameLocks noChangeAspect="1"/>
          </p:cNvGraphicFramePr>
          <p:nvPr/>
        </p:nvGraphicFramePr>
        <p:xfrm>
          <a:off x="5940425" y="2276475"/>
          <a:ext cx="5603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" name="Equation" r:id="rId17" imgW="177569" imgH="202936" progId="Equation.3">
                  <p:embed/>
                </p:oleObj>
              </mc:Choice>
              <mc:Fallback>
                <p:oleObj name="Equation" r:id="rId17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2276475"/>
                        <a:ext cx="560388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40" name="Rectangle 35"/>
          <p:cNvSpPr>
            <a:spLocks noChangeArrowheads="1"/>
          </p:cNvSpPr>
          <p:nvPr/>
        </p:nvSpPr>
        <p:spPr bwMode="auto">
          <a:xfrm>
            <a:off x="2051050" y="5661025"/>
            <a:ext cx="2333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37941" name="Rectangle 36"/>
          <p:cNvSpPr>
            <a:spLocks noChangeArrowheads="1"/>
          </p:cNvSpPr>
          <p:nvPr/>
        </p:nvSpPr>
        <p:spPr bwMode="auto">
          <a:xfrm>
            <a:off x="2339975" y="612775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337942" name="Rectangle 38"/>
          <p:cNvSpPr>
            <a:spLocks noChangeArrowheads="1"/>
          </p:cNvSpPr>
          <p:nvPr/>
        </p:nvSpPr>
        <p:spPr bwMode="auto">
          <a:xfrm>
            <a:off x="6346331" y="1394150"/>
            <a:ext cx="3124200" cy="765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600" b="1" dirty="0"/>
              <a:t>Population </a:t>
            </a:r>
            <a:r>
              <a:rPr lang="en-US" sz="2600" b="1" dirty="0" smtClean="0"/>
              <a:t>mean</a:t>
            </a:r>
            <a:r>
              <a:rPr lang="en-US" sz="2600" dirty="0" smtClean="0">
                <a:solidFill>
                  <a:srgbClr val="FFFFFF"/>
                </a:solidFill>
              </a:rPr>
              <a:t> </a:t>
            </a:r>
            <a:r>
              <a:rPr lang="en-US" sz="2600" b="1" dirty="0" smtClean="0">
                <a:solidFill>
                  <a:srgbClr val="7030A0"/>
                </a:solidFill>
              </a:rPr>
              <a:t> is </a:t>
            </a:r>
            <a:endParaRPr lang="en-US" sz="2600" b="1" dirty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FFFFFF"/>
                </a:solidFill>
              </a:rPr>
              <a:t>  </a:t>
            </a:r>
            <a:r>
              <a:rPr lang="en-US" sz="2600" b="1" dirty="0"/>
              <a:t>usually unknow</a:t>
            </a:r>
            <a:r>
              <a:rPr lang="en-US" sz="2800" b="1" dirty="0"/>
              <a:t>n</a:t>
            </a:r>
            <a:r>
              <a:rPr lang="en-US" sz="2800" dirty="0"/>
              <a:t> </a:t>
            </a:r>
          </a:p>
        </p:txBody>
      </p:sp>
      <p:sp>
        <p:nvSpPr>
          <p:cNvPr id="337944" name="Rectangle 40"/>
          <p:cNvSpPr>
            <a:spLocks noChangeArrowheads="1"/>
          </p:cNvSpPr>
          <p:nvPr/>
        </p:nvSpPr>
        <p:spPr bwMode="auto">
          <a:xfrm>
            <a:off x="423240" y="4618765"/>
            <a:ext cx="8466288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600" b="1" dirty="0"/>
              <a:t>the sample measurement ( mean± S.D) is </a:t>
            </a:r>
          </a:p>
          <a:p>
            <a:pPr rtl="0"/>
            <a:r>
              <a:rPr lang="en-US" sz="2600" b="1" dirty="0">
                <a:solidFill>
                  <a:srgbClr val="FF0000"/>
                </a:solidFill>
              </a:rPr>
              <a:t>not exactly reflect </a:t>
            </a:r>
            <a:r>
              <a:rPr lang="en-US" sz="2600" b="1" dirty="0"/>
              <a:t>its population .</a:t>
            </a:r>
            <a:r>
              <a:rPr lang="en-US" sz="2600" dirty="0"/>
              <a:t> </a:t>
            </a:r>
            <a:endParaRPr lang="en-US" sz="2600" dirty="0" smtClean="0"/>
          </a:p>
          <a:p>
            <a:r>
              <a:rPr lang="en-US" sz="2600" b="1" dirty="0"/>
              <a:t>There is a </a:t>
            </a:r>
            <a:r>
              <a:rPr lang="en-US" sz="2600" b="1" dirty="0">
                <a:solidFill>
                  <a:srgbClr val="FF0000"/>
                </a:solidFill>
              </a:rPr>
              <a:t>difference</a:t>
            </a:r>
            <a:r>
              <a:rPr lang="en-US" sz="2600" b="1" dirty="0"/>
              <a:t> between </a:t>
            </a:r>
            <a:r>
              <a:rPr lang="en-US" sz="2600" b="1" dirty="0" smtClean="0">
                <a:solidFill>
                  <a:schemeClr val="tx2"/>
                </a:solidFill>
              </a:rPr>
              <a:t>sample mean </a:t>
            </a:r>
            <a:r>
              <a:rPr lang="en-US" sz="2600" b="1" dirty="0" smtClean="0">
                <a:solidFill>
                  <a:schemeClr val="tx2"/>
                </a:solidFill>
              </a:rPr>
              <a:t>        </a:t>
            </a:r>
            <a:r>
              <a:rPr lang="en-US" sz="2600" b="1" dirty="0"/>
              <a:t>and </a:t>
            </a:r>
            <a:endParaRPr lang="en-US" sz="2600" b="1" dirty="0" smtClean="0"/>
          </a:p>
          <a:p>
            <a:r>
              <a:rPr lang="en-US" sz="2600" b="1" dirty="0">
                <a:solidFill>
                  <a:schemeClr val="tx2"/>
                </a:solidFill>
              </a:rPr>
              <a:t> </a:t>
            </a:r>
            <a:r>
              <a:rPr lang="en-US" sz="2600" b="1" dirty="0" smtClean="0">
                <a:solidFill>
                  <a:schemeClr val="tx2"/>
                </a:solidFill>
              </a:rPr>
              <a:t>          </a:t>
            </a:r>
            <a:r>
              <a:rPr lang="en-US" sz="2600" b="1" dirty="0" smtClean="0">
                <a:solidFill>
                  <a:schemeClr val="tx2"/>
                </a:solidFill>
              </a:rPr>
              <a:t>population mean            </a:t>
            </a:r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endParaRPr lang="en-US" sz="28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endParaRPr lang="en-US" sz="2600" dirty="0">
              <a:solidFill>
                <a:schemeClr val="tx2"/>
              </a:solidFill>
            </a:endParaRPr>
          </a:p>
        </p:txBody>
      </p:sp>
      <p:sp>
        <p:nvSpPr>
          <p:cNvPr id="337946" name="Rectangle 42"/>
          <p:cNvSpPr>
            <a:spLocks noChangeArrowheads="1"/>
          </p:cNvSpPr>
          <p:nvPr/>
        </p:nvSpPr>
        <p:spPr bwMode="auto">
          <a:xfrm>
            <a:off x="20330" y="1203193"/>
            <a:ext cx="280968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600" b="1" dirty="0">
                <a:solidFill>
                  <a:schemeClr val="tx2"/>
                </a:solidFill>
              </a:rPr>
              <a:t>mean  of  universe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</a:p>
          <a:p>
            <a:r>
              <a:rPr lang="en-US" sz="2600" b="1" dirty="0">
                <a:solidFill>
                  <a:schemeClr val="tx2"/>
                </a:solidFill>
              </a:rPr>
              <a:t>true mean </a:t>
            </a:r>
            <a:r>
              <a:rPr lang="en-US" sz="2600" b="1" dirty="0">
                <a:solidFill>
                  <a:srgbClr val="FFFFFF"/>
                </a:solidFill>
              </a:rPr>
              <a:t>, </a:t>
            </a:r>
            <a:endParaRPr lang="en-US" sz="2600" dirty="0">
              <a:solidFill>
                <a:srgbClr val="33CC33"/>
              </a:solidFill>
            </a:endParaRPr>
          </a:p>
        </p:txBody>
      </p:sp>
      <p:graphicFrame>
        <p:nvGraphicFramePr>
          <p:cNvPr id="33794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5098873"/>
              </p:ext>
            </p:extLst>
          </p:nvPr>
        </p:nvGraphicFramePr>
        <p:xfrm>
          <a:off x="3708111" y="1495535"/>
          <a:ext cx="5603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" name="Equation" r:id="rId18" imgW="177569" imgH="202936" progId="Equation.3">
                  <p:embed/>
                </p:oleObj>
              </mc:Choice>
              <mc:Fallback>
                <p:oleObj name="Equation" r:id="rId18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111" y="1495535"/>
                        <a:ext cx="56038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8" name="Object 44"/>
          <p:cNvGraphicFramePr>
            <a:graphicFrameLocks noChangeAspect="1"/>
          </p:cNvGraphicFramePr>
          <p:nvPr/>
        </p:nvGraphicFramePr>
        <p:xfrm>
          <a:off x="2057400" y="1905000"/>
          <a:ext cx="5603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5" name="Equation" r:id="rId19" imgW="177569" imgH="202936" progId="Equation.3">
                  <p:embed/>
                </p:oleObj>
              </mc:Choice>
              <mc:Fallback>
                <p:oleObj name="Equation" r:id="rId19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05000"/>
                        <a:ext cx="5603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9" name="Object 45"/>
          <p:cNvGraphicFramePr>
            <a:graphicFrameLocks noChangeAspect="1"/>
          </p:cNvGraphicFramePr>
          <p:nvPr/>
        </p:nvGraphicFramePr>
        <p:xfrm>
          <a:off x="4953000" y="2514600"/>
          <a:ext cx="5603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6" name="Equation" r:id="rId20" imgW="177569" imgH="202936" progId="Equation.3">
                  <p:embed/>
                </p:oleObj>
              </mc:Choice>
              <mc:Fallback>
                <p:oleObj name="Equation" r:id="rId20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514600"/>
                        <a:ext cx="5603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ight Arrow 1"/>
          <p:cNvSpPr/>
          <p:nvPr/>
        </p:nvSpPr>
        <p:spPr>
          <a:xfrm>
            <a:off x="7620000" y="628015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Rectangle 46"/>
          <p:cNvSpPr/>
          <p:nvPr/>
        </p:nvSpPr>
        <p:spPr>
          <a:xfrm>
            <a:off x="179512" y="188640"/>
            <a:ext cx="33068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2000" b="1" dirty="0" smtClean="0"/>
              <a:t>Cont. …Sampling Variability   </a:t>
            </a:r>
            <a:endParaRPr lang="en-US" sz="20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017277"/>
              </p:ext>
            </p:extLst>
          </p:nvPr>
        </p:nvGraphicFramePr>
        <p:xfrm>
          <a:off x="6636327" y="5456099"/>
          <a:ext cx="5603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7" name="Equation" r:id="rId21" imgW="177569" imgH="202936" progId="Equation.3">
                  <p:embed/>
                </p:oleObj>
              </mc:Choice>
              <mc:Fallback>
                <p:oleObj name="Equation" r:id="rId21" imgW="177569" imgH="202936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6327" y="5456099"/>
                        <a:ext cx="5603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174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69395A4-2542-43E3-91CA-96206FA770D2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8948" name="Rectangle 3"/>
          <p:cNvSpPr>
            <a:spLocks noChangeArrowheads="1"/>
          </p:cNvSpPr>
          <p:nvPr/>
        </p:nvSpPr>
        <p:spPr bwMode="auto">
          <a:xfrm>
            <a:off x="152400" y="980728"/>
            <a:ext cx="86868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600" dirty="0"/>
              <a:t>There is a difference between </a:t>
            </a:r>
          </a:p>
          <a:p>
            <a:r>
              <a:rPr lang="en-US" sz="2600" dirty="0"/>
              <a:t>   </a:t>
            </a:r>
            <a:r>
              <a:rPr lang="en-US" sz="2600" b="1" dirty="0">
                <a:solidFill>
                  <a:srgbClr val="0070C0"/>
                </a:solidFill>
              </a:rPr>
              <a:t>sample statistics </a:t>
            </a:r>
            <a:r>
              <a:rPr lang="en-US" sz="2600" dirty="0"/>
              <a:t>and  </a:t>
            </a:r>
            <a:r>
              <a:rPr lang="en-US" sz="2600" b="1" dirty="0">
                <a:solidFill>
                  <a:srgbClr val="0070C0"/>
                </a:solidFill>
              </a:rPr>
              <a:t>population parameters</a:t>
            </a:r>
            <a:r>
              <a:rPr lang="en-US" sz="2600" dirty="0"/>
              <a:t>, </a:t>
            </a:r>
          </a:p>
          <a:p>
            <a:r>
              <a:rPr lang="en-US" sz="2600" b="1" dirty="0"/>
              <a:t>this variation is called</a:t>
            </a:r>
            <a:r>
              <a:rPr lang="en-US" sz="2600" dirty="0"/>
              <a:t> </a:t>
            </a:r>
            <a:r>
              <a:rPr lang="en-US" sz="2600" b="1" dirty="0">
                <a:solidFill>
                  <a:srgbClr val="FF0000"/>
                </a:solidFill>
              </a:rPr>
              <a:t>sampling error</a:t>
            </a:r>
          </a:p>
        </p:txBody>
      </p:sp>
      <p:sp>
        <p:nvSpPr>
          <p:cNvPr id="338949" name="Rectangle 4"/>
          <p:cNvSpPr>
            <a:spLocks noChangeArrowheads="1"/>
          </p:cNvSpPr>
          <p:nvPr/>
        </p:nvSpPr>
        <p:spPr bwMode="auto">
          <a:xfrm>
            <a:off x="-21882" y="3429000"/>
            <a:ext cx="891540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600" b="1" dirty="0">
                <a:solidFill>
                  <a:srgbClr val="0070C0"/>
                </a:solidFill>
              </a:rPr>
              <a:t>Deviation of the samples mean</a:t>
            </a:r>
            <a:r>
              <a:rPr lang="en-US" sz="2600" dirty="0">
                <a:solidFill>
                  <a:srgbClr val="0070C0"/>
                </a:solidFill>
              </a:rPr>
              <a:t> (     ) from </a:t>
            </a:r>
            <a:r>
              <a:rPr lang="en-US" sz="2600" dirty="0" smtClean="0">
                <a:solidFill>
                  <a:srgbClr val="0070C0"/>
                </a:solidFill>
              </a:rPr>
              <a:t>the</a:t>
            </a:r>
          </a:p>
          <a:p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en-US" sz="2600" dirty="0" smtClean="0">
                <a:solidFill>
                  <a:srgbClr val="0070C0"/>
                </a:solidFill>
              </a:rPr>
              <a:t>           </a:t>
            </a:r>
            <a:r>
              <a:rPr lang="en-US" sz="2600" b="1" dirty="0">
                <a:solidFill>
                  <a:srgbClr val="0070C0"/>
                </a:solidFill>
              </a:rPr>
              <a:t>population mean (</a:t>
            </a:r>
            <a:r>
              <a:rPr lang="en-US" sz="2600" b="1" dirty="0">
                <a:solidFill>
                  <a:srgbClr val="0070C0"/>
                </a:solidFill>
                <a:sym typeface="Symbol" pitchFamily="18" charset="2"/>
              </a:rPr>
              <a:t></a:t>
            </a:r>
            <a:r>
              <a:rPr lang="en-US" sz="2600" b="1" dirty="0">
                <a:solidFill>
                  <a:srgbClr val="0070C0"/>
                </a:solidFill>
              </a:rPr>
              <a:t>)</a:t>
            </a:r>
            <a:r>
              <a:rPr lang="en-US" sz="2600" dirty="0">
                <a:solidFill>
                  <a:srgbClr val="0070C0"/>
                </a:solidFill>
              </a:rPr>
              <a:t>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/>
              <a:t>this </a:t>
            </a:r>
            <a:r>
              <a:rPr lang="en-US" sz="2600" b="1" dirty="0" smtClean="0">
                <a:solidFill>
                  <a:srgbClr val="0070C0"/>
                </a:solidFill>
              </a:rPr>
              <a:t>will </a:t>
            </a:r>
            <a:r>
              <a:rPr lang="en-US" sz="2600" b="1" dirty="0" smtClean="0">
                <a:solidFill>
                  <a:srgbClr val="FF0000"/>
                </a:solidFill>
              </a:rPr>
              <a:t>be the S.D of sample </a:t>
            </a:r>
            <a:r>
              <a:rPr lang="en-US" sz="2600" b="1" dirty="0" smtClean="0">
                <a:solidFill>
                  <a:srgbClr val="0070C0"/>
                </a:solidFill>
              </a:rPr>
              <a:t>mean(    ) </a:t>
            </a:r>
          </a:p>
          <a:p>
            <a:r>
              <a:rPr lang="en-US" sz="2600" b="1" dirty="0" smtClean="0">
                <a:solidFill>
                  <a:srgbClr val="0070C0"/>
                </a:solidFill>
              </a:rPr>
              <a:t>         from </a:t>
            </a:r>
            <a:r>
              <a:rPr lang="en-US" sz="2600" b="1" dirty="0" smtClean="0"/>
              <a:t>the population </a:t>
            </a:r>
            <a:r>
              <a:rPr lang="en-US" sz="2600" b="1" dirty="0"/>
              <a:t>mean (</a:t>
            </a:r>
            <a:r>
              <a:rPr lang="en-US" sz="2600" b="1" dirty="0">
                <a:sym typeface="Symbol" pitchFamily="18" charset="2"/>
              </a:rPr>
              <a:t></a:t>
            </a:r>
            <a:r>
              <a:rPr lang="en-US" sz="2600" b="1" dirty="0"/>
              <a:t>)</a:t>
            </a:r>
          </a:p>
          <a:p>
            <a:pPr marL="457200" indent="-457200" rtl="0">
              <a:buFont typeface="Wingdings" pitchFamily="2" charset="2"/>
              <a:buChar char="§"/>
            </a:pPr>
            <a:r>
              <a:rPr lang="en-US" sz="2600" b="1" dirty="0">
                <a:solidFill>
                  <a:srgbClr val="FF0000"/>
                </a:solidFill>
              </a:rPr>
              <a:t>Average </a:t>
            </a:r>
            <a:r>
              <a:rPr lang="en-US" sz="2600" b="1" dirty="0"/>
              <a:t>of  </a:t>
            </a:r>
            <a:r>
              <a:rPr lang="en-US" sz="2600" b="1" dirty="0">
                <a:solidFill>
                  <a:schemeClr val="tx2"/>
                </a:solidFill>
              </a:rPr>
              <a:t>S.D of sample </a:t>
            </a:r>
            <a:r>
              <a:rPr lang="en-US" sz="2600" b="1" dirty="0"/>
              <a:t>means </a:t>
            </a:r>
            <a:r>
              <a:rPr lang="en-US" sz="2600" b="1" dirty="0" smtClean="0">
                <a:solidFill>
                  <a:schemeClr val="tx2"/>
                </a:solidFill>
              </a:rPr>
              <a:t>from</a:t>
            </a:r>
          </a:p>
          <a:p>
            <a:pPr rtl="0"/>
            <a:r>
              <a:rPr lang="en-US" sz="2600" b="1" dirty="0" smtClean="0">
                <a:solidFill>
                  <a:schemeClr val="tx2"/>
                </a:solidFill>
              </a:rPr>
              <a:t>         </a:t>
            </a:r>
            <a:r>
              <a:rPr lang="en-US" sz="2600" b="1" dirty="0">
                <a:solidFill>
                  <a:schemeClr val="tx2"/>
                </a:solidFill>
              </a:rPr>
              <a:t>population </a:t>
            </a:r>
            <a:r>
              <a:rPr lang="en-US" sz="2600" b="1" dirty="0"/>
              <a:t>mean </a:t>
            </a:r>
            <a:r>
              <a:rPr lang="en-US" sz="2600" b="1" dirty="0" smtClean="0"/>
              <a:t>which </a:t>
            </a:r>
            <a:r>
              <a:rPr lang="en-US" sz="2600" b="1" dirty="0"/>
              <a:t>is</a:t>
            </a:r>
            <a:r>
              <a:rPr lang="en-US" sz="2600" dirty="0"/>
              <a:t> </a:t>
            </a:r>
            <a:endParaRPr lang="en-US" sz="2600" dirty="0" smtClean="0"/>
          </a:p>
          <a:p>
            <a:pPr marL="457200" indent="-457200" rtl="0">
              <a:buFont typeface="Wingdings" pitchFamily="2" charset="2"/>
              <a:buChar char="q"/>
            </a:pPr>
            <a:r>
              <a:rPr lang="en-US" sz="2600" b="1" dirty="0" smtClean="0"/>
              <a:t>known </a:t>
            </a:r>
            <a:r>
              <a:rPr lang="en-US" sz="2600" b="1" dirty="0"/>
              <a:t>as</a:t>
            </a:r>
            <a:r>
              <a:rPr lang="en-US" sz="2600" dirty="0"/>
              <a:t> </a:t>
            </a:r>
            <a:r>
              <a:rPr lang="en-US" sz="2600" b="1" dirty="0">
                <a:solidFill>
                  <a:srgbClr val="FF0000"/>
                </a:solidFill>
              </a:rPr>
              <a:t>Standard Error</a:t>
            </a:r>
          </a:p>
        </p:txBody>
      </p:sp>
      <p:sp>
        <p:nvSpPr>
          <p:cNvPr id="338950" name="Rectangle 5"/>
          <p:cNvSpPr>
            <a:spLocks noChangeArrowheads="1"/>
          </p:cNvSpPr>
          <p:nvPr/>
        </p:nvSpPr>
        <p:spPr bwMode="auto">
          <a:xfrm>
            <a:off x="228600" y="2348880"/>
            <a:ext cx="7186707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600" b="1" dirty="0"/>
              <a:t>There is a </a:t>
            </a:r>
            <a:r>
              <a:rPr lang="en-US" sz="2600" b="1" dirty="0">
                <a:solidFill>
                  <a:srgbClr val="0070C0"/>
                </a:solidFill>
              </a:rPr>
              <a:t>difference between </a:t>
            </a:r>
            <a:r>
              <a:rPr lang="en-US" sz="2600" b="1" dirty="0"/>
              <a:t>sample means and </a:t>
            </a:r>
            <a:endParaRPr lang="en-US" sz="2600" b="1" dirty="0" smtClean="0"/>
          </a:p>
          <a:p>
            <a:r>
              <a:rPr lang="en-US" sz="2600" b="1" dirty="0"/>
              <a:t> </a:t>
            </a:r>
            <a:r>
              <a:rPr lang="en-US" sz="2600" b="1" dirty="0" smtClean="0"/>
              <a:t>             population </a:t>
            </a:r>
            <a:r>
              <a:rPr lang="en-US" sz="2600" b="1" dirty="0"/>
              <a:t>mean</a:t>
            </a:r>
            <a:r>
              <a:rPr lang="en-US" sz="2600" dirty="0" smtClean="0">
                <a:solidFill>
                  <a:srgbClr val="FF0000"/>
                </a:solidFill>
              </a:rPr>
              <a:t>.????????</a:t>
            </a:r>
            <a:endParaRPr lang="en-US" sz="2600" dirty="0">
              <a:solidFill>
                <a:srgbClr val="FF0000"/>
              </a:solidFill>
            </a:endParaRPr>
          </a:p>
        </p:txBody>
      </p:sp>
      <p:graphicFrame>
        <p:nvGraphicFramePr>
          <p:cNvPr id="338951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517128"/>
              </p:ext>
            </p:extLst>
          </p:nvPr>
        </p:nvGraphicFramePr>
        <p:xfrm>
          <a:off x="4762500" y="3529748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6" name="Equation" r:id="rId3" imgW="177569" imgH="202936" progId="Equation.3">
                  <p:embed/>
                </p:oleObj>
              </mc:Choice>
              <mc:Fallback>
                <p:oleObj name="Equation" r:id="rId3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3529748"/>
                        <a:ext cx="3810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95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4E74447-05A1-4242-A926-770AA66B1A84}" type="slidenum">
              <a:rPr lang="ar-SA" sz="1400" smtClean="0">
                <a:solidFill>
                  <a:srgbClr val="000000"/>
                </a:solidFill>
              </a:rPr>
              <a:pPr eaLnBrk="1" hangingPunct="1"/>
              <a:t>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33068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2000" b="1" dirty="0" smtClean="0"/>
              <a:t>Cont. …Sampling Variability   </a:t>
            </a:r>
            <a:endParaRPr lang="en-US" sz="2000" b="1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012724"/>
              </p:ext>
            </p:extLst>
          </p:nvPr>
        </p:nvGraphicFramePr>
        <p:xfrm>
          <a:off x="5453667" y="4330888"/>
          <a:ext cx="392940" cy="29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7" name="Equation" r:id="rId5" imgW="177569" imgH="202936" progId="Equation.3">
                  <p:embed/>
                </p:oleObj>
              </mc:Choice>
              <mc:Fallback>
                <p:oleObj name="Equation" r:id="rId5" imgW="177569" imgH="202936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667" y="4330888"/>
                        <a:ext cx="392940" cy="292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5862066" y="3846242"/>
            <a:ext cx="3113411" cy="2058616"/>
            <a:chOff x="4860" y="2880"/>
            <a:chExt cx="2160" cy="1980"/>
          </a:xfrm>
        </p:grpSpPr>
        <p:sp>
          <p:nvSpPr>
            <p:cNvPr id="11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99CC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2" name="Oval 4"/>
            <p:cNvSpPr>
              <a:spLocks noChangeArrowheads="1"/>
            </p:cNvSpPr>
            <p:nvPr/>
          </p:nvSpPr>
          <p:spPr bwMode="auto">
            <a:xfrm>
              <a:off x="5664" y="3560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3200" b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13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4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5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6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7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8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9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20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22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24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26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171446"/>
              </p:ext>
            </p:extLst>
          </p:nvPr>
        </p:nvGraphicFramePr>
        <p:xfrm>
          <a:off x="7228271" y="4082826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8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8271" y="4082826"/>
                        <a:ext cx="3810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356531"/>
              </p:ext>
            </p:extLst>
          </p:nvPr>
        </p:nvGraphicFramePr>
        <p:xfrm>
          <a:off x="6385640" y="4288688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9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5640" y="4288688"/>
                        <a:ext cx="3810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375238"/>
              </p:ext>
            </p:extLst>
          </p:nvPr>
        </p:nvGraphicFramePr>
        <p:xfrm>
          <a:off x="8112165" y="4425929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0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65" y="4425929"/>
                        <a:ext cx="3810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516576"/>
              </p:ext>
            </p:extLst>
          </p:nvPr>
        </p:nvGraphicFramePr>
        <p:xfrm>
          <a:off x="6551052" y="5286805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1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052" y="5286805"/>
                        <a:ext cx="3810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43" name="Picture 3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6388" y="4062044"/>
            <a:ext cx="381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4" name="Picture 3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872" y="4778623"/>
            <a:ext cx="381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20357"/>
              </p:ext>
            </p:extLst>
          </p:nvPr>
        </p:nvGraphicFramePr>
        <p:xfrm>
          <a:off x="6840537" y="4588123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2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7" y="4588123"/>
                        <a:ext cx="3810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204755"/>
              </p:ext>
            </p:extLst>
          </p:nvPr>
        </p:nvGraphicFramePr>
        <p:xfrm>
          <a:off x="8026568" y="5218653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3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6568" y="5218653"/>
                        <a:ext cx="3810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47" name="Picture 3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321" y="3824980"/>
            <a:ext cx="381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8" name="Picture 3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068" y="5028152"/>
            <a:ext cx="381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9" name="Picture 3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307" y="5392160"/>
            <a:ext cx="381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0" name="Picture 3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7475" y="4443044"/>
            <a:ext cx="381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51" name="Picture 3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4736894"/>
            <a:ext cx="381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8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432372" y="6002193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CC1C0F8-ADC0-4060-A08C-1CA801A4C7ED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997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E50F4641-BB48-4FE5-9EC7-3012961CFC70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22</a:t>
            </a:fld>
            <a:endParaRPr lang="en-US" sz="1400">
              <a:solidFill>
                <a:srgbClr val="000000"/>
              </a:solidFill>
            </a:endParaRPr>
          </a:p>
        </p:txBody>
      </p:sp>
      <p:grpSp>
        <p:nvGrpSpPr>
          <p:cNvPr id="339972" name="Group 2"/>
          <p:cNvGrpSpPr>
            <a:grpSpLocks/>
          </p:cNvGrpSpPr>
          <p:nvPr/>
        </p:nvGrpSpPr>
        <p:grpSpPr bwMode="auto">
          <a:xfrm>
            <a:off x="1981200" y="0"/>
            <a:ext cx="4752975" cy="4348163"/>
            <a:chOff x="4860" y="2880"/>
            <a:chExt cx="2160" cy="1980"/>
          </a:xfrm>
        </p:grpSpPr>
        <p:sp>
          <p:nvSpPr>
            <p:cNvPr id="339992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9993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540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9994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9995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9996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9997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9998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39999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0000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0001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0002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0003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0004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0005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0006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0007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9973" name="Object 19"/>
          <p:cNvGraphicFramePr>
            <a:graphicFrameLocks noChangeAspect="1"/>
          </p:cNvGraphicFramePr>
          <p:nvPr/>
        </p:nvGraphicFramePr>
        <p:xfrm>
          <a:off x="5580063" y="2852738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94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852738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4" name="Object 20"/>
          <p:cNvGraphicFramePr>
            <a:graphicFrameLocks noChangeAspect="1"/>
          </p:cNvGraphicFramePr>
          <p:nvPr/>
        </p:nvGraphicFramePr>
        <p:xfrm>
          <a:off x="4211638" y="3500438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95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500438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5" name="Object 21"/>
          <p:cNvGraphicFramePr>
            <a:graphicFrameLocks noChangeAspect="1"/>
          </p:cNvGraphicFramePr>
          <p:nvPr/>
        </p:nvGraphicFramePr>
        <p:xfrm>
          <a:off x="5435600" y="1557338"/>
          <a:ext cx="56038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96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1557338"/>
                        <a:ext cx="560388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6" name="Object 22"/>
          <p:cNvGraphicFramePr>
            <a:graphicFrameLocks noChangeAspect="1"/>
          </p:cNvGraphicFramePr>
          <p:nvPr/>
        </p:nvGraphicFramePr>
        <p:xfrm>
          <a:off x="4067175" y="549275"/>
          <a:ext cx="7048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97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549275"/>
                        <a:ext cx="70485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7" name="Object 23"/>
          <p:cNvGraphicFramePr>
            <a:graphicFrameLocks noChangeAspect="1"/>
          </p:cNvGraphicFramePr>
          <p:nvPr/>
        </p:nvGraphicFramePr>
        <p:xfrm>
          <a:off x="2987675" y="3213100"/>
          <a:ext cx="5603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98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213100"/>
                        <a:ext cx="56038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8" name="Object 24"/>
          <p:cNvGraphicFramePr>
            <a:graphicFrameLocks noChangeAspect="1"/>
          </p:cNvGraphicFramePr>
          <p:nvPr/>
        </p:nvGraphicFramePr>
        <p:xfrm>
          <a:off x="2411413" y="2420938"/>
          <a:ext cx="5603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99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420938"/>
                        <a:ext cx="56038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9" name="Object 25"/>
          <p:cNvGraphicFramePr>
            <a:graphicFrameLocks noChangeAspect="1"/>
          </p:cNvGraphicFramePr>
          <p:nvPr/>
        </p:nvGraphicFramePr>
        <p:xfrm>
          <a:off x="2700338" y="1066800"/>
          <a:ext cx="652462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0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066800"/>
                        <a:ext cx="652462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0" name="Object 26"/>
          <p:cNvGraphicFramePr>
            <a:graphicFrameLocks noChangeAspect="1"/>
          </p:cNvGraphicFramePr>
          <p:nvPr/>
        </p:nvGraphicFramePr>
        <p:xfrm>
          <a:off x="5148263" y="981075"/>
          <a:ext cx="5603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1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981075"/>
                        <a:ext cx="5603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572248"/>
              </p:ext>
            </p:extLst>
          </p:nvPr>
        </p:nvGraphicFramePr>
        <p:xfrm>
          <a:off x="1807182" y="4759195"/>
          <a:ext cx="4572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2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182" y="4759195"/>
                        <a:ext cx="457200" cy="360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2" name="Object 28"/>
          <p:cNvGraphicFramePr>
            <a:graphicFrameLocks noChangeAspect="1"/>
          </p:cNvGraphicFramePr>
          <p:nvPr/>
        </p:nvGraphicFramePr>
        <p:xfrm>
          <a:off x="5364163" y="1268413"/>
          <a:ext cx="560387" cy="7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3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1268413"/>
                        <a:ext cx="560387" cy="7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3" name="Object 29"/>
          <p:cNvGraphicFramePr>
            <a:graphicFrameLocks noChangeAspect="1"/>
          </p:cNvGraphicFramePr>
          <p:nvPr/>
        </p:nvGraphicFramePr>
        <p:xfrm>
          <a:off x="3132138" y="476250"/>
          <a:ext cx="5762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4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76250"/>
                        <a:ext cx="576262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398277"/>
              </p:ext>
            </p:extLst>
          </p:nvPr>
        </p:nvGraphicFramePr>
        <p:xfrm>
          <a:off x="5135173" y="3436356"/>
          <a:ext cx="5603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5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5173" y="3436356"/>
                        <a:ext cx="5603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85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546312"/>
              </p:ext>
            </p:extLst>
          </p:nvPr>
        </p:nvGraphicFramePr>
        <p:xfrm>
          <a:off x="3442159" y="4621481"/>
          <a:ext cx="55516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6" name="Equation" r:id="rId17" imgW="279279" imgH="241195" progId="Equation.3">
                  <p:embed/>
                </p:oleObj>
              </mc:Choice>
              <mc:Fallback>
                <p:oleObj name="Equation" r:id="rId17" imgW="27927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2159" y="4621481"/>
                        <a:ext cx="55516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9986" name="Rectangle 34"/>
          <p:cNvSpPr>
            <a:spLocks noChangeArrowheads="1"/>
          </p:cNvSpPr>
          <p:nvPr/>
        </p:nvSpPr>
        <p:spPr bwMode="auto">
          <a:xfrm>
            <a:off x="181815" y="4418442"/>
            <a:ext cx="902392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600" dirty="0">
                <a:cs typeface="Times New Roman" pitchFamily="18" charset="0"/>
              </a:rPr>
              <a:t>This</a:t>
            </a:r>
            <a:r>
              <a:rPr lang="en-US" sz="2600" dirty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mean that samples       distributed 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around population mean,</a:t>
            </a:r>
            <a:r>
              <a:rPr lang="en-US" sz="2600" dirty="0">
                <a:cs typeface="Times New Roman" pitchFamily="18" charset="0"/>
              </a:rPr>
              <a:t> </a:t>
            </a:r>
          </a:p>
          <a:p>
            <a:pPr rtl="0"/>
            <a:r>
              <a:rPr lang="en-US" sz="2600" dirty="0">
                <a:cs typeface="Times New Roman" pitchFamily="18" charset="0"/>
              </a:rPr>
              <a:t>or Samples    s scatter around the </a:t>
            </a:r>
            <a:r>
              <a:rPr lang="en-US" sz="2600" dirty="0"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600" dirty="0">
                <a:cs typeface="Times New Roman" pitchFamily="18" charset="0"/>
              </a:rPr>
              <a:t> .</a:t>
            </a:r>
            <a:endParaRPr lang="en-US" sz="2600" dirty="0">
              <a:cs typeface="Times New Roman" pitchFamily="18" charset="0"/>
              <a:sym typeface="Symbol" pitchFamily="18" charset="2"/>
            </a:endParaRPr>
          </a:p>
          <a:p>
            <a:pPr rtl="0"/>
            <a:r>
              <a:rPr lang="en-US" sz="2600" i="1" dirty="0">
                <a:cs typeface="Times New Roman" pitchFamily="18" charset="0"/>
                <a:sym typeface="Symbol" pitchFamily="18" charset="2"/>
              </a:rPr>
              <a:t>The </a:t>
            </a:r>
            <a:r>
              <a:rPr lang="en-US" sz="2600" i="1" dirty="0" smtClean="0">
                <a:cs typeface="Times New Roman" pitchFamily="18" charset="0"/>
                <a:sym typeface="Symbol" pitchFamily="18" charset="2"/>
              </a:rPr>
              <a:t>measurement </a:t>
            </a:r>
            <a:r>
              <a:rPr lang="en-US" sz="2600" i="1" dirty="0">
                <a:cs typeface="Times New Roman" pitchFamily="18" charset="0"/>
                <a:sym typeface="Symbol" pitchFamily="18" charset="2"/>
              </a:rPr>
              <a:t>of this scattering   equal to</a:t>
            </a:r>
          </a:p>
          <a:p>
            <a:pPr rtl="0"/>
            <a:r>
              <a:rPr lang="en-US" sz="2600" i="1" dirty="0">
                <a:cs typeface="Times New Roman" pitchFamily="18" charset="0"/>
                <a:sym typeface="Symbol" pitchFamily="18" charset="2"/>
              </a:rPr>
              <a:t>      S.D of the sample</a:t>
            </a:r>
            <a:r>
              <a:rPr lang="en-US" sz="2600" b="1" dirty="0">
                <a:cs typeface="Times New Roman" pitchFamily="18" charset="0"/>
                <a:sym typeface="Symbol" pitchFamily="18" charset="2"/>
              </a:rPr>
              <a:t> </a:t>
            </a:r>
            <a:endParaRPr lang="en-US" sz="2600" dirty="0">
              <a:cs typeface="Times New Roman" pitchFamily="18" charset="0"/>
            </a:endParaRPr>
          </a:p>
        </p:txBody>
      </p:sp>
      <p:sp>
        <p:nvSpPr>
          <p:cNvPr id="339987" name="Rectangle 35"/>
          <p:cNvSpPr>
            <a:spLocks noChangeArrowheads="1"/>
          </p:cNvSpPr>
          <p:nvPr/>
        </p:nvSpPr>
        <p:spPr bwMode="auto">
          <a:xfrm>
            <a:off x="2051050" y="5661025"/>
            <a:ext cx="2333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39988" name="Rectangle 36"/>
          <p:cNvSpPr>
            <a:spLocks noChangeArrowheads="1"/>
          </p:cNvSpPr>
          <p:nvPr/>
        </p:nvSpPr>
        <p:spPr bwMode="auto">
          <a:xfrm>
            <a:off x="2339975" y="612775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graphicFrame>
        <p:nvGraphicFramePr>
          <p:cNvPr id="339990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670776"/>
              </p:ext>
            </p:extLst>
          </p:nvPr>
        </p:nvGraphicFramePr>
        <p:xfrm>
          <a:off x="3171644" y="5629190"/>
          <a:ext cx="30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7" name="Equation" r:id="rId19" imgW="177569" imgH="202936" progId="Equation.3">
                  <p:embed/>
                </p:oleObj>
              </mc:Choice>
              <mc:Fallback>
                <p:oleObj name="Equation" r:id="rId19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1644" y="5629190"/>
                        <a:ext cx="3048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99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BE9CE60-D2EA-42CE-A87C-5D4507AA44AF}" type="slidenum">
              <a:rPr lang="ar-SA" sz="1400" smtClean="0">
                <a:solidFill>
                  <a:srgbClr val="000000"/>
                </a:solidFill>
              </a:rPr>
              <a:pPr eaLnBrk="1" hangingPunct="1"/>
              <a:t>22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79512" y="188640"/>
            <a:ext cx="33068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2000" b="1" dirty="0" smtClean="0"/>
              <a:t>Cont. …Sampling Variability   </a:t>
            </a:r>
            <a:endParaRPr lang="en-US" sz="2000" b="1" dirty="0"/>
          </a:p>
        </p:txBody>
      </p:sp>
      <p:sp>
        <p:nvSpPr>
          <p:cNvPr id="40" name="Slide Number Placeholder 1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0" latinLnBrk="0" hangingPunct="0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971800" indent="-228600" algn="l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429000" indent="-228600" algn="l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86200" indent="-228600" algn="l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1" hangingPunct="1"/>
            <a:fld id="{8827BA5A-5E23-4D4E-AC5F-353CF5C35C5A}" type="slidenum">
              <a:rPr lang="ar-SA" sz="1400" smtClean="0">
                <a:solidFill>
                  <a:srgbClr val="000000"/>
                </a:solidFill>
              </a:rPr>
              <a:pPr eaLnBrk="1" hangingPunct="1"/>
              <a:t>22</a:t>
            </a:fld>
            <a:endParaRPr lang="en-US" sz="1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12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437D0CF-214E-4AD2-8F2D-3670ADD88D23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0996" name="Rectangle 3"/>
          <p:cNvSpPr>
            <a:spLocks noChangeArrowheads="1"/>
          </p:cNvSpPr>
          <p:nvPr/>
        </p:nvSpPr>
        <p:spPr bwMode="auto">
          <a:xfrm>
            <a:off x="28065" y="304799"/>
            <a:ext cx="8915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    </a:t>
            </a:r>
            <a:r>
              <a:rPr lang="en-US" sz="3200" b="1" u="sng" dirty="0" smtClean="0">
                <a:solidFill>
                  <a:srgbClr val="C00000"/>
                </a:solidFill>
              </a:rPr>
              <a:t>Standard </a:t>
            </a:r>
            <a:r>
              <a:rPr lang="en-US" sz="3200" b="1" u="sng" dirty="0">
                <a:solidFill>
                  <a:srgbClr val="C00000"/>
                </a:solidFill>
              </a:rPr>
              <a:t>Error  S.E</a:t>
            </a:r>
            <a:endParaRPr lang="en-US" sz="3200" b="1" dirty="0">
              <a:solidFill>
                <a:srgbClr val="C00000"/>
              </a:solidFill>
            </a:endParaRPr>
          </a:p>
          <a:p>
            <a:pPr marL="285750" indent="-285750" algn="ctr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sz="2600" b="1" dirty="0"/>
              <a:t>It is the </a:t>
            </a:r>
            <a:r>
              <a:rPr lang="en-US" sz="2600" b="1" dirty="0">
                <a:solidFill>
                  <a:srgbClr val="FF0000"/>
                </a:solidFill>
              </a:rPr>
              <a:t>average</a:t>
            </a:r>
            <a:r>
              <a:rPr lang="en-US" sz="2600" b="1" dirty="0"/>
              <a:t> </a:t>
            </a:r>
            <a:r>
              <a:rPr lang="en-US" sz="2600" b="1" dirty="0">
                <a:solidFill>
                  <a:schemeClr val="tx2"/>
                </a:solidFill>
              </a:rPr>
              <a:t>deviation </a:t>
            </a:r>
            <a:r>
              <a:rPr lang="en-US" sz="2600" b="1" dirty="0"/>
              <a:t>of the sample </a:t>
            </a:r>
            <a:r>
              <a:rPr lang="en-US" sz="2600" b="1" dirty="0">
                <a:solidFill>
                  <a:schemeClr val="tx2"/>
                </a:solidFill>
              </a:rPr>
              <a:t>mean</a:t>
            </a:r>
            <a:r>
              <a:rPr lang="en-US" sz="2600" b="1" dirty="0"/>
              <a:t> (     </a:t>
            </a:r>
            <a:r>
              <a:rPr lang="en-US" sz="2600" b="1" dirty="0" smtClean="0"/>
              <a:t>    </a:t>
            </a:r>
            <a:r>
              <a:rPr lang="en-US" sz="2600" b="1" dirty="0"/>
              <a:t>) from the </a:t>
            </a:r>
            <a:r>
              <a:rPr lang="en-US" sz="2600" b="1" dirty="0">
                <a:solidFill>
                  <a:schemeClr val="tx2"/>
                </a:solidFill>
              </a:rPr>
              <a:t>true </a:t>
            </a:r>
            <a:r>
              <a:rPr lang="en-US" sz="2600" b="1" dirty="0"/>
              <a:t>(population) mean (</a:t>
            </a:r>
            <a:r>
              <a:rPr lang="en-US" sz="2600" b="1" dirty="0">
                <a:sym typeface="Symbol" pitchFamily="18" charset="2"/>
              </a:rPr>
              <a:t></a:t>
            </a:r>
            <a:r>
              <a:rPr lang="en-US" sz="2600" b="1" dirty="0"/>
              <a:t>) of the population .</a:t>
            </a:r>
            <a:r>
              <a:rPr lang="en-US" sz="2600" dirty="0"/>
              <a:t> </a:t>
            </a:r>
            <a:r>
              <a:rPr lang="en-US" sz="2600" b="1" i="1" dirty="0"/>
              <a:t>So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800" b="1" i="1" dirty="0">
                <a:solidFill>
                  <a:schemeClr val="tx2"/>
                </a:solidFill>
              </a:rPr>
              <a:t>it is equal </a:t>
            </a:r>
            <a:r>
              <a:rPr lang="en-US" sz="2800" b="1" i="1" dirty="0"/>
              <a:t>to the </a:t>
            </a:r>
            <a:r>
              <a:rPr lang="en-US" sz="2800" b="1" i="1" dirty="0">
                <a:solidFill>
                  <a:srgbClr val="FF0000"/>
                </a:solidFill>
              </a:rPr>
              <a:t>S.D </a:t>
            </a:r>
            <a:r>
              <a:rPr lang="en-US" sz="2800" b="1" i="1" dirty="0"/>
              <a:t>of sample mean </a:t>
            </a:r>
            <a:r>
              <a:rPr lang="en-US" sz="2800" b="1" i="1" dirty="0" smtClean="0"/>
              <a:t>     </a:t>
            </a:r>
            <a:r>
              <a:rPr lang="en-US" sz="2800" b="1" i="1" dirty="0" smtClean="0">
                <a:solidFill>
                  <a:schemeClr val="tx2"/>
                </a:solidFill>
              </a:rPr>
              <a:t>divided</a:t>
            </a:r>
            <a:r>
              <a:rPr lang="en-US" sz="2800" b="1" i="1" dirty="0" smtClean="0"/>
              <a:t> </a:t>
            </a:r>
            <a:r>
              <a:rPr lang="en-US" sz="2800" b="1" i="1" dirty="0"/>
              <a:t>by the </a:t>
            </a:r>
            <a:r>
              <a:rPr lang="en-US" sz="2800" b="1" i="1" dirty="0">
                <a:solidFill>
                  <a:schemeClr val="tx2"/>
                </a:solidFill>
              </a:rPr>
              <a:t>square root </a:t>
            </a:r>
            <a:r>
              <a:rPr lang="en-US" sz="2800" b="1" i="1" dirty="0"/>
              <a:t>of</a:t>
            </a:r>
            <a:r>
              <a:rPr lang="en-US" sz="2800" b="1" dirty="0"/>
              <a:t> the </a:t>
            </a:r>
            <a:r>
              <a:rPr lang="en-US" sz="2800" b="1" i="1" dirty="0">
                <a:solidFill>
                  <a:srgbClr val="FF0000"/>
                </a:solidFill>
              </a:rPr>
              <a:t>sample size (N)</a:t>
            </a:r>
          </a:p>
        </p:txBody>
      </p:sp>
      <p:graphicFrame>
        <p:nvGraphicFramePr>
          <p:cNvPr id="34099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778981"/>
              </p:ext>
            </p:extLst>
          </p:nvPr>
        </p:nvGraphicFramePr>
        <p:xfrm>
          <a:off x="1600200" y="3048000"/>
          <a:ext cx="3657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4" name="Equation" r:id="rId3" imgW="710891" imgH="418918" progId="Equation.3">
                  <p:embed/>
                </p:oleObj>
              </mc:Choice>
              <mc:Fallback>
                <p:oleObj name="Equation" r:id="rId3" imgW="710891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48000"/>
                        <a:ext cx="3657600" cy="1219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0998" name="Rectangle 5"/>
          <p:cNvSpPr>
            <a:spLocks noChangeArrowheads="1"/>
          </p:cNvSpPr>
          <p:nvPr/>
        </p:nvSpPr>
        <p:spPr bwMode="auto">
          <a:xfrm>
            <a:off x="256665" y="4797152"/>
            <a:ext cx="7627703" cy="984250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6600FF"/>
                </a:solidFill>
              </a:rPr>
              <a:t>The larger the sample size</a:t>
            </a:r>
            <a:r>
              <a:rPr lang="en-US" sz="2800" dirty="0">
                <a:solidFill>
                  <a:srgbClr val="000000"/>
                </a:solidFill>
              </a:rPr>
              <a:t> (N) </a:t>
            </a:r>
            <a:r>
              <a:rPr lang="en-US" sz="2800" dirty="0">
                <a:solidFill>
                  <a:srgbClr val="000000"/>
                </a:solidFill>
                <a:sym typeface="Symbol" pitchFamily="18" charset="2"/>
              </a:rPr>
              <a:t>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990000"/>
                </a:solidFill>
              </a:rPr>
              <a:t>smaller the S.E</a:t>
            </a: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The smaller the S.D of sample</a:t>
            </a:r>
            <a:r>
              <a:rPr lang="en-US" sz="2800" dirty="0">
                <a:solidFill>
                  <a:srgbClr val="000000"/>
                </a:solidFill>
                <a:sym typeface="Symbol" pitchFamily="18" charset="2"/>
              </a:rPr>
              <a:t>  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990000"/>
                </a:solidFill>
              </a:rPr>
              <a:t>smaller the S.E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40999" name="Rectangle 6"/>
          <p:cNvSpPr>
            <a:spLocks noChangeArrowheads="1"/>
          </p:cNvSpPr>
          <p:nvPr/>
        </p:nvSpPr>
        <p:spPr bwMode="auto">
          <a:xfrm>
            <a:off x="5791200" y="3044010"/>
            <a:ext cx="3124200" cy="1292662"/>
          </a:xfrm>
          <a:prstGeom prst="rect">
            <a:avLst/>
          </a:prstGeom>
          <a:noFill/>
          <a:ln w="38100" algn="ctr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b="1" dirty="0">
                <a:solidFill>
                  <a:srgbClr val="FFFFFF"/>
                </a:solidFill>
              </a:rPr>
              <a:t>S.E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sz="2600" b="1" dirty="0"/>
              <a:t>depend on</a:t>
            </a:r>
          </a:p>
          <a:p>
            <a:pPr marL="457200" indent="-457200" rtl="0">
              <a:buClr>
                <a:srgbClr val="00FF00"/>
              </a:buClr>
              <a:buFont typeface="Wingdings" pitchFamily="2" charset="2"/>
              <a:buChar char="v"/>
            </a:pPr>
            <a:r>
              <a:rPr lang="en-US" sz="2600" b="1" dirty="0" smtClean="0"/>
              <a:t>sample </a:t>
            </a:r>
            <a:r>
              <a:rPr lang="en-US" sz="2600" b="1" dirty="0"/>
              <a:t>size</a:t>
            </a:r>
            <a:endParaRPr lang="en-US" sz="2600" dirty="0"/>
          </a:p>
          <a:p>
            <a:pPr marL="457200" indent="-457200" rtl="0">
              <a:buClr>
                <a:srgbClr val="00FF00"/>
              </a:buClr>
              <a:buFont typeface="Wingdings" pitchFamily="2" charset="2"/>
              <a:buChar char="v"/>
            </a:pPr>
            <a:r>
              <a:rPr lang="en-US" sz="2600" b="1" dirty="0" smtClean="0"/>
              <a:t>S.D </a:t>
            </a:r>
            <a:r>
              <a:rPr lang="en-US" sz="2600" b="1" dirty="0"/>
              <a:t>of sample</a:t>
            </a:r>
            <a:r>
              <a:rPr lang="en-US" sz="2600" dirty="0"/>
              <a:t> </a:t>
            </a:r>
          </a:p>
        </p:txBody>
      </p:sp>
      <p:graphicFrame>
        <p:nvGraphicFramePr>
          <p:cNvPr id="341000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119144"/>
              </p:ext>
            </p:extLst>
          </p:nvPr>
        </p:nvGraphicFramePr>
        <p:xfrm>
          <a:off x="5940152" y="1628800"/>
          <a:ext cx="5603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5" name="Equation" r:id="rId5" imgW="177569" imgH="202936" progId="Equation.3">
                  <p:embed/>
                </p:oleObj>
              </mc:Choice>
              <mc:Fallback>
                <p:oleObj name="Equation" r:id="rId5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1628800"/>
                        <a:ext cx="560388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10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703360"/>
              </p:ext>
            </p:extLst>
          </p:nvPr>
        </p:nvGraphicFramePr>
        <p:xfrm>
          <a:off x="7236296" y="764704"/>
          <a:ext cx="5603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6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764704"/>
                        <a:ext cx="560388" cy="5032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100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56466DE-A629-4079-8733-D056974517D3}" type="slidenum">
              <a:rPr lang="ar-SA" sz="1400" smtClean="0">
                <a:solidFill>
                  <a:srgbClr val="000000"/>
                </a:solidFill>
              </a:rPr>
              <a:pPr eaLnBrk="1" hangingPunct="1"/>
              <a:t>23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70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C636F6-FFD7-4E54-8E9A-5649F051EC69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201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94FF7F7E-EB62-457A-8E3A-DA2579ACFA5E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24</a:t>
            </a:fld>
            <a:endParaRPr lang="en-US" sz="1400">
              <a:solidFill>
                <a:srgbClr val="000000"/>
              </a:solidFill>
            </a:endParaRPr>
          </a:p>
        </p:txBody>
      </p:sp>
      <p:graphicFrame>
        <p:nvGraphicFramePr>
          <p:cNvPr id="342020" name="Object 8"/>
          <p:cNvGraphicFramePr>
            <a:graphicFrameLocks noChangeAspect="1"/>
          </p:cNvGraphicFramePr>
          <p:nvPr/>
        </p:nvGraphicFramePr>
        <p:xfrm>
          <a:off x="1752600" y="1676400"/>
          <a:ext cx="358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26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676400"/>
                        <a:ext cx="358775" cy="4048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50635"/>
              </p:ext>
            </p:extLst>
          </p:nvPr>
        </p:nvGraphicFramePr>
        <p:xfrm>
          <a:off x="5508104" y="2204864"/>
          <a:ext cx="249289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27" name="Equation" r:id="rId5" imgW="710891" imgH="418918" progId="Equation.3">
                  <p:embed/>
                </p:oleObj>
              </mc:Choice>
              <mc:Fallback>
                <p:oleObj name="Equation" r:id="rId5" imgW="710891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204864"/>
                        <a:ext cx="2492896" cy="1152128"/>
                      </a:xfrm>
                      <a:prstGeom prst="rect">
                        <a:avLst/>
                      </a:prstGeom>
                      <a:noFill/>
                      <a:ln w="444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810382"/>
              </p:ext>
            </p:extLst>
          </p:nvPr>
        </p:nvGraphicFramePr>
        <p:xfrm>
          <a:off x="457200" y="2286001"/>
          <a:ext cx="2819400" cy="1142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28" name="Equation" r:id="rId7" imgW="1104900" imgH="419100" progId="Equation.3">
                  <p:embed/>
                </p:oleObj>
              </mc:Choice>
              <mc:Fallback>
                <p:oleObj name="Equation" r:id="rId7" imgW="1104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1"/>
                        <a:ext cx="2819400" cy="114299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4" name="Rectangle 12"/>
          <p:cNvSpPr>
            <a:spLocks noChangeArrowheads="1"/>
          </p:cNvSpPr>
          <p:nvPr/>
        </p:nvSpPr>
        <p:spPr bwMode="auto">
          <a:xfrm>
            <a:off x="179388" y="726242"/>
            <a:ext cx="8713092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600" b="1" u="sng" dirty="0">
                <a:cs typeface="Times New Roman" pitchFamily="18" charset="0"/>
                <a:sym typeface="Symbol" pitchFamily="18" charset="2"/>
              </a:rPr>
              <a:t>Example </a:t>
            </a:r>
            <a:endParaRPr lang="en-US" sz="2600" b="1" dirty="0">
              <a:cs typeface="Times New Roman" pitchFamily="18" charset="0"/>
              <a:sym typeface="Symbol" pitchFamily="18" charset="2"/>
            </a:endParaRPr>
          </a:p>
          <a:p>
            <a:pPr algn="justLow" rtl="0" eaLnBrk="0" hangingPunct="0"/>
            <a:r>
              <a:rPr lang="en-US" sz="2800" b="1" dirty="0">
                <a:cs typeface="Times New Roman" pitchFamily="18" charset="0"/>
                <a:sym typeface="Symbol" pitchFamily="18" charset="2"/>
              </a:rPr>
              <a:t>8 </a:t>
            </a:r>
            <a:r>
              <a:rPr lang="en-US" sz="2600" b="1" dirty="0">
                <a:cs typeface="Times New Roman" pitchFamily="18" charset="0"/>
                <a:sym typeface="Symbol" pitchFamily="18" charset="2"/>
              </a:rPr>
              <a:t>plasma values of uric acid</a:t>
            </a:r>
            <a:r>
              <a:rPr lang="en-US" sz="2600" dirty="0">
                <a:cs typeface="Times New Roman" pitchFamily="18" charset="0"/>
                <a:sym typeface="Symbol" pitchFamily="18" charset="2"/>
              </a:rPr>
              <a:t> </a:t>
            </a:r>
          </a:p>
          <a:p>
            <a:pPr algn="justLow" rtl="0" eaLnBrk="0" hangingPunct="0"/>
            <a:r>
              <a:rPr lang="en-US" sz="2600" dirty="0">
                <a:cs typeface="Times New Roman" pitchFamily="18" charset="0"/>
                <a:sym typeface="Symbol" pitchFamily="18" charset="2"/>
              </a:rPr>
              <a:t>the mean (   )</a:t>
            </a:r>
            <a:r>
              <a:rPr lang="en-US" sz="2600" b="1" dirty="0">
                <a:cs typeface="Times New Roman" pitchFamily="18" charset="0"/>
                <a:sym typeface="Symbol" pitchFamily="18" charset="2"/>
              </a:rPr>
              <a:t>of uric acid is 3</a:t>
            </a:r>
            <a:r>
              <a:rPr lang="en-US" sz="2600" b="1" dirty="0" smtClean="0">
                <a:cs typeface="Times New Roman" pitchFamily="18" charset="0"/>
                <a:sym typeface="Symbol" pitchFamily="18" charset="2"/>
              </a:rPr>
              <a:t>0.31 </a:t>
            </a:r>
            <a:endParaRPr lang="en-US" sz="2600" b="1" dirty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42025" name="Rectangle 14"/>
          <p:cNvSpPr>
            <a:spLocks noChangeArrowheads="1"/>
          </p:cNvSpPr>
          <p:nvPr/>
        </p:nvSpPr>
        <p:spPr bwMode="auto">
          <a:xfrm>
            <a:off x="323850" y="112713"/>
            <a:ext cx="39608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/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 Error  S.E</a:t>
            </a:r>
          </a:p>
        </p:txBody>
      </p:sp>
      <p:sp>
        <p:nvSpPr>
          <p:cNvPr id="342027" name="Rectangle 15"/>
          <p:cNvSpPr>
            <a:spLocks noChangeArrowheads="1"/>
          </p:cNvSpPr>
          <p:nvPr/>
        </p:nvSpPr>
        <p:spPr bwMode="auto">
          <a:xfrm>
            <a:off x="28600" y="3641377"/>
            <a:ext cx="8915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 eaLnBrk="0" hangingPunct="0"/>
            <a:r>
              <a:rPr lang="en-US" sz="2600" b="1" dirty="0">
                <a:sym typeface="Symbol" pitchFamily="18" charset="2"/>
              </a:rPr>
              <a:t>16 plasma values of uric acid</a:t>
            </a:r>
            <a:r>
              <a:rPr lang="en-US" sz="2600" dirty="0">
                <a:sym typeface="Symbol" pitchFamily="18" charset="2"/>
              </a:rPr>
              <a:t> the mean (   </a:t>
            </a:r>
            <a:r>
              <a:rPr lang="en-US" sz="2600" dirty="0" smtClean="0">
                <a:sym typeface="Symbol" pitchFamily="18" charset="2"/>
              </a:rPr>
              <a:t>))</a:t>
            </a:r>
            <a:r>
              <a:rPr lang="en-US" sz="2600" b="1" dirty="0" smtClean="0">
                <a:sym typeface="Symbol" pitchFamily="18" charset="2"/>
              </a:rPr>
              <a:t>of </a:t>
            </a:r>
            <a:r>
              <a:rPr lang="en-US" sz="2600" b="1" dirty="0">
                <a:sym typeface="Symbol" pitchFamily="18" charset="2"/>
              </a:rPr>
              <a:t>uric acid is 30.31</a:t>
            </a:r>
          </a:p>
          <a:p>
            <a:pPr rtl="0" eaLnBrk="0" hangingPunct="0"/>
            <a:endParaRPr lang="en-US" sz="2800" dirty="0">
              <a:sym typeface="Symbol" pitchFamily="18" charset="2"/>
            </a:endParaRPr>
          </a:p>
        </p:txBody>
      </p:sp>
      <p:graphicFrame>
        <p:nvGraphicFramePr>
          <p:cNvPr id="3420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43584"/>
              </p:ext>
            </p:extLst>
          </p:nvPr>
        </p:nvGraphicFramePr>
        <p:xfrm>
          <a:off x="5508104" y="3737059"/>
          <a:ext cx="3587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29" name="Equation" r:id="rId9" imgW="203024" imgH="215713" progId="Equation.3">
                  <p:embed/>
                </p:oleObj>
              </mc:Choice>
              <mc:Fallback>
                <p:oleObj name="Equation" r:id="rId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737059"/>
                        <a:ext cx="358775" cy="304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9" name="Rectangle 12"/>
          <p:cNvSpPr>
            <a:spLocks noChangeArrowheads="1"/>
          </p:cNvSpPr>
          <p:nvPr/>
        </p:nvSpPr>
        <p:spPr bwMode="auto">
          <a:xfrm>
            <a:off x="3276600" y="3810000"/>
            <a:ext cx="1501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FFFF"/>
                </a:solidFill>
                <a:sym typeface="Symbol" pitchFamily="18" charset="2"/>
              </a:rPr>
              <a:t>??????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42030" name="Rectangle 16"/>
          <p:cNvSpPr>
            <a:spLocks noChangeArrowheads="1"/>
          </p:cNvSpPr>
          <p:nvPr/>
        </p:nvSpPr>
        <p:spPr bwMode="auto">
          <a:xfrm>
            <a:off x="4284663" y="4333875"/>
            <a:ext cx="3527697" cy="954107"/>
          </a:xfrm>
          <a:prstGeom prst="rect">
            <a:avLst/>
          </a:prstGeom>
          <a:noFill/>
          <a:ln w="4127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800" b="1" dirty="0">
                <a:solidFill>
                  <a:srgbClr val="FFFFFF"/>
                </a:solidFill>
                <a:sym typeface="Symbol" pitchFamily="18" charset="2"/>
              </a:rPr>
              <a:t>=  </a:t>
            </a:r>
            <a:r>
              <a:rPr lang="en-US" sz="2800" b="1" u="sng" dirty="0">
                <a:sym typeface="Symbol" pitchFamily="18" charset="2"/>
              </a:rPr>
              <a:t>0.21    </a:t>
            </a:r>
            <a:r>
              <a:rPr lang="en-US" sz="2800" b="1" dirty="0">
                <a:sym typeface="Symbol" pitchFamily="18" charset="2"/>
              </a:rPr>
              <a:t>   =  0.0525</a:t>
            </a:r>
          </a:p>
          <a:p>
            <a:pPr rtl="0" eaLnBrk="0" hangingPunct="0"/>
            <a:r>
              <a:rPr lang="en-US" sz="2800" b="1" dirty="0">
                <a:sym typeface="Symbol" pitchFamily="18" charset="2"/>
              </a:rPr>
              <a:t>         √ 16</a:t>
            </a:r>
            <a:endParaRPr lang="en-US" sz="2800" dirty="0">
              <a:sym typeface="Symbol" pitchFamily="18" charset="2"/>
            </a:endParaRPr>
          </a:p>
        </p:txBody>
      </p:sp>
      <p:sp>
        <p:nvSpPr>
          <p:cNvPr id="342031" name="Rectangle 17"/>
          <p:cNvSpPr>
            <a:spLocks noChangeArrowheads="1"/>
          </p:cNvSpPr>
          <p:nvPr/>
        </p:nvSpPr>
        <p:spPr bwMode="auto">
          <a:xfrm>
            <a:off x="350765" y="4103042"/>
            <a:ext cx="3501155" cy="954107"/>
          </a:xfrm>
          <a:prstGeom prst="rect">
            <a:avLst/>
          </a:prstGeom>
          <a:noFill/>
          <a:ln w="539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800" b="1" dirty="0">
                <a:sym typeface="Symbol" pitchFamily="18" charset="2"/>
              </a:rPr>
              <a:t>=  </a:t>
            </a:r>
            <a:r>
              <a:rPr lang="en-US" sz="2800" b="1" u="sng" dirty="0">
                <a:sym typeface="Symbol" pitchFamily="18" charset="2"/>
              </a:rPr>
              <a:t>0.31    </a:t>
            </a:r>
            <a:r>
              <a:rPr lang="en-US" sz="2800" b="1" dirty="0">
                <a:sym typeface="Symbol" pitchFamily="18" charset="2"/>
              </a:rPr>
              <a:t>   =  0.0775</a:t>
            </a:r>
          </a:p>
          <a:p>
            <a:pPr rtl="0" eaLnBrk="0" hangingPunct="0"/>
            <a:r>
              <a:rPr lang="en-US" sz="2800" b="1" dirty="0">
                <a:sym typeface="Symbol" pitchFamily="18" charset="2"/>
              </a:rPr>
              <a:t>         √ 16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249934" y="5427221"/>
            <a:ext cx="3906242" cy="954107"/>
          </a:xfrm>
          <a:prstGeom prst="rect">
            <a:avLst/>
          </a:prstGeom>
          <a:noFill/>
          <a:ln w="4127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800" b="1" dirty="0">
                <a:solidFill>
                  <a:srgbClr val="FFFFFF"/>
                </a:solidFill>
                <a:sym typeface="Symbol" pitchFamily="18" charset="2"/>
              </a:rPr>
              <a:t>=  </a:t>
            </a:r>
            <a:r>
              <a:rPr lang="en-US" sz="2800" b="1" u="sng" dirty="0" smtClean="0">
                <a:sym typeface="Symbol" pitchFamily="18" charset="2"/>
              </a:rPr>
              <a:t>0.41    </a:t>
            </a:r>
            <a:r>
              <a:rPr lang="en-US" sz="2800" b="1" dirty="0" smtClean="0">
                <a:sym typeface="Symbol" pitchFamily="18" charset="2"/>
              </a:rPr>
              <a:t>   </a:t>
            </a:r>
            <a:r>
              <a:rPr lang="en-US" sz="2800" b="1" dirty="0">
                <a:sym typeface="Symbol" pitchFamily="18" charset="2"/>
              </a:rPr>
              <a:t>=  </a:t>
            </a:r>
            <a:r>
              <a:rPr lang="en-US" sz="2800" b="1" dirty="0" smtClean="0">
                <a:sym typeface="Symbol" pitchFamily="18" charset="2"/>
              </a:rPr>
              <a:t>0.1025</a:t>
            </a:r>
          </a:p>
          <a:p>
            <a:pPr rtl="0" eaLnBrk="0" hangingPunct="0"/>
            <a:r>
              <a:rPr lang="en-US" sz="2800" b="1" dirty="0" smtClean="0">
                <a:sym typeface="Symbol" pitchFamily="18" charset="2"/>
              </a:rPr>
              <a:t>         </a:t>
            </a:r>
            <a:r>
              <a:rPr lang="en-US" sz="2800" b="1" dirty="0">
                <a:sym typeface="Symbol" pitchFamily="18" charset="2"/>
              </a:rPr>
              <a:t>√ 16</a:t>
            </a:r>
            <a:endParaRPr lang="en-US" sz="28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4856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2E88277-CC81-45DE-89A9-4EF7506C654B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304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A9ED85C-213C-43A0-B7D6-A3A76EDFA949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25</a:t>
            </a:fld>
            <a:endParaRPr lang="en-US" sz="1400">
              <a:solidFill>
                <a:srgbClr val="000000"/>
              </a:solidFill>
            </a:endParaRPr>
          </a:p>
        </p:txBody>
      </p:sp>
      <p:graphicFrame>
        <p:nvGraphicFramePr>
          <p:cNvPr id="34304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03536"/>
              </p:ext>
            </p:extLst>
          </p:nvPr>
        </p:nvGraphicFramePr>
        <p:xfrm>
          <a:off x="2555776" y="2412495"/>
          <a:ext cx="5762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9" name="Equation" r:id="rId3" imgW="279400" imgH="228600" progId="Equation.3">
                  <p:embed/>
                </p:oleObj>
              </mc:Choice>
              <mc:Fallback>
                <p:oleObj name="Equation" r:id="rId3" imgW="279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412495"/>
                        <a:ext cx="576263" cy="433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4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235725"/>
              </p:ext>
            </p:extLst>
          </p:nvPr>
        </p:nvGraphicFramePr>
        <p:xfrm>
          <a:off x="8143644" y="1556792"/>
          <a:ext cx="3444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0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644" y="1556792"/>
                        <a:ext cx="344488" cy="434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506827"/>
              </p:ext>
            </p:extLst>
          </p:nvPr>
        </p:nvGraphicFramePr>
        <p:xfrm>
          <a:off x="5040061" y="387909"/>
          <a:ext cx="5048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1" name="Equation" r:id="rId7" imgW="279400" imgH="228600" progId="Equation.3">
                  <p:embed/>
                </p:oleObj>
              </mc:Choice>
              <mc:Fallback>
                <p:oleObj name="Equation" r:id="rId7" imgW="279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61" y="387909"/>
                        <a:ext cx="504825" cy="444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47" name="Rectangle 9"/>
          <p:cNvSpPr>
            <a:spLocks noChangeArrowheads="1"/>
          </p:cNvSpPr>
          <p:nvPr/>
        </p:nvSpPr>
        <p:spPr bwMode="auto">
          <a:xfrm>
            <a:off x="323528" y="319615"/>
            <a:ext cx="89154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457200" indent="-457200" algn="justLow" rtl="0">
              <a:buFont typeface="Wingdings" pitchFamily="2" charset="2"/>
              <a:buChar char="q"/>
            </a:pPr>
            <a:r>
              <a:rPr lang="en-US" sz="2600" b="1" dirty="0">
                <a:cs typeface="Times New Roman" pitchFamily="18" charset="0"/>
              </a:rPr>
              <a:t>Distribution of samples mean (      </a:t>
            </a:r>
            <a:r>
              <a:rPr lang="en-US" sz="2600" b="1" dirty="0" smtClean="0">
                <a:cs typeface="Times New Roman" pitchFamily="18" charset="0"/>
              </a:rPr>
              <a:t>) around </a:t>
            </a:r>
            <a:endParaRPr lang="en-US" sz="2600" b="1" dirty="0">
              <a:cs typeface="Times New Roman" pitchFamily="18" charset="0"/>
            </a:endParaRPr>
          </a:p>
          <a:p>
            <a:pPr algn="justLow" rtl="0"/>
            <a:r>
              <a:rPr lang="en-US" sz="2600" b="1" dirty="0">
                <a:cs typeface="Times New Roman" pitchFamily="18" charset="0"/>
              </a:rPr>
              <a:t>the population mean (</a:t>
            </a:r>
            <a:r>
              <a:rPr lang="en-US" sz="2600" b="1" dirty="0"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600" b="1" dirty="0">
                <a:cs typeface="Times New Roman" pitchFamily="18" charset="0"/>
              </a:rPr>
              <a:t>) in NDC area</a:t>
            </a:r>
            <a:r>
              <a:rPr lang="en-US" sz="2600" dirty="0">
                <a:cs typeface="Times New Roman" pitchFamily="18" charset="0"/>
              </a:rPr>
              <a:t> </a:t>
            </a:r>
          </a:p>
          <a:p>
            <a:pPr marL="457200" indent="-457200" algn="justLow" rtl="0">
              <a:buFont typeface="Wingdings" pitchFamily="2" charset="2"/>
              <a:buChar char="v"/>
            </a:pP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is similar </a:t>
            </a:r>
            <a:r>
              <a:rPr lang="en-US" sz="2600" b="1" dirty="0">
                <a:cs typeface="Times New Roman" pitchFamily="18" charset="0"/>
              </a:rPr>
              <a:t>to that</a:t>
            </a:r>
            <a:r>
              <a:rPr lang="en-US" sz="2600" dirty="0">
                <a:cs typeface="Times New Roman" pitchFamily="18" charset="0"/>
              </a:rPr>
              <a:t> </a:t>
            </a:r>
          </a:p>
          <a:p>
            <a:pPr marL="457200" indent="-457200" algn="justLow" rtl="0">
              <a:buFont typeface="Wingdings" pitchFamily="2" charset="2"/>
              <a:buChar char="v"/>
            </a:pP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of the distribution </a:t>
            </a:r>
            <a:r>
              <a:rPr lang="en-US" sz="2600" b="1" dirty="0">
                <a:cs typeface="Times New Roman" pitchFamily="18" charset="0"/>
              </a:rPr>
              <a:t>of X (values) around sample mean</a:t>
            </a:r>
            <a:r>
              <a:rPr lang="en-US" sz="2600" dirty="0">
                <a:cs typeface="Times New Roman" pitchFamily="18" charset="0"/>
              </a:rPr>
              <a:t> </a:t>
            </a:r>
          </a:p>
          <a:p>
            <a:pPr algn="justLow" rtl="0"/>
            <a:r>
              <a:rPr lang="en-US" sz="2600" b="1" dirty="0">
                <a:cs typeface="Times New Roman" pitchFamily="18" charset="0"/>
              </a:rPr>
              <a:t> </a:t>
            </a:r>
            <a:endParaRPr lang="en-US" sz="2600" b="1" dirty="0" smtClean="0">
              <a:cs typeface="Times New Roman" pitchFamily="18" charset="0"/>
            </a:endParaRPr>
          </a:p>
          <a:p>
            <a:pPr algn="justLow" rtl="0"/>
            <a:r>
              <a:rPr lang="en-US" sz="2600" b="1" dirty="0" smtClean="0"/>
              <a:t>sample means           </a:t>
            </a:r>
            <a:r>
              <a:rPr lang="en-US" sz="2600" b="1" dirty="0" smtClean="0">
                <a:cs typeface="Times New Roman" pitchFamily="18" charset="0"/>
              </a:rPr>
              <a:t>deviated from </a:t>
            </a:r>
            <a:r>
              <a:rPr lang="en-US" sz="2600" b="1" dirty="0" smtClean="0"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600" b="1" dirty="0" smtClean="0">
                <a:cs typeface="Times New Roman" pitchFamily="18" charset="0"/>
              </a:rPr>
              <a:t> by </a:t>
            </a:r>
          </a:p>
          <a:p>
            <a:pPr marL="457200" indent="-457200" algn="justLow" rtl="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      S.E </a:t>
            </a:r>
            <a:r>
              <a:rPr lang="en-US" sz="2600" b="1" dirty="0">
                <a:cs typeface="Times New Roman" pitchFamily="18" charset="0"/>
              </a:rPr>
              <a:t>and its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multiplicity,          </a:t>
            </a:r>
            <a:r>
              <a:rPr lang="en-US" sz="2600" b="1" dirty="0">
                <a:cs typeface="Times New Roman" pitchFamily="18" charset="0"/>
              </a:rPr>
              <a:t>so</a:t>
            </a:r>
          </a:p>
          <a:p>
            <a:pPr algn="justLow" rtl="0"/>
            <a:r>
              <a:rPr lang="en-US" sz="2600" b="1" dirty="0">
                <a:cs typeface="Times New Roman" pitchFamily="18" charset="0"/>
              </a:rPr>
              <a:t>           deviated from </a:t>
            </a:r>
            <a:r>
              <a:rPr lang="en-US" sz="2600" b="1" dirty="0"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600" b="1" dirty="0">
                <a:cs typeface="Times New Roman" pitchFamily="18" charset="0"/>
              </a:rPr>
              <a:t> by </a:t>
            </a:r>
          </a:p>
          <a:p>
            <a:pPr algn="justLow" rtl="0"/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1</a:t>
            </a:r>
            <a:r>
              <a:rPr lang="en-US" sz="2600" b="1" dirty="0">
                <a:cs typeface="Times New Roman" pitchFamily="18" charset="0"/>
              </a:rPr>
              <a:t> S.E, 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2 </a:t>
            </a:r>
            <a:r>
              <a:rPr lang="en-US" sz="2600" b="1" dirty="0">
                <a:cs typeface="Times New Roman" pitchFamily="18" charset="0"/>
              </a:rPr>
              <a:t>S.E and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3</a:t>
            </a:r>
            <a:r>
              <a:rPr lang="en-US" sz="2600" b="1" dirty="0">
                <a:cs typeface="Times New Roman" pitchFamily="18" charset="0"/>
              </a:rPr>
              <a:t> S.E in proportion</a:t>
            </a:r>
          </a:p>
          <a:p>
            <a:pPr algn="justLow" rtl="0"/>
            <a:r>
              <a:rPr lang="en-US" sz="2600" b="1" dirty="0">
                <a:cs typeface="Times New Roman" pitchFamily="18" charset="0"/>
              </a:rPr>
              <a:t>  </a:t>
            </a:r>
            <a:r>
              <a:rPr lang="en-US" sz="2600" b="1" dirty="0"/>
              <a:t>68%   95%      99% . </a:t>
            </a:r>
          </a:p>
        </p:txBody>
      </p:sp>
      <p:sp>
        <p:nvSpPr>
          <p:cNvPr id="343048" name="Rectangle 13"/>
          <p:cNvSpPr>
            <a:spLocks noChangeArrowheads="1"/>
          </p:cNvSpPr>
          <p:nvPr/>
        </p:nvSpPr>
        <p:spPr bwMode="auto">
          <a:xfrm>
            <a:off x="1835150" y="4149725"/>
            <a:ext cx="2333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343050" name="Group 4"/>
          <p:cNvGrpSpPr>
            <a:grpSpLocks/>
          </p:cNvGrpSpPr>
          <p:nvPr/>
        </p:nvGrpSpPr>
        <p:grpSpPr bwMode="auto">
          <a:xfrm>
            <a:off x="3810000" y="4343400"/>
            <a:ext cx="5334000" cy="2155825"/>
            <a:chOff x="3056" y="3999"/>
            <a:chExt cx="5764" cy="2420"/>
          </a:xfrm>
        </p:grpSpPr>
        <p:sp>
          <p:nvSpPr>
            <p:cNvPr id="343053" name="Freeform 24" descr="5%"/>
            <p:cNvSpPr>
              <a:spLocks/>
            </p:cNvSpPr>
            <p:nvPr/>
          </p:nvSpPr>
          <p:spPr bwMode="auto">
            <a:xfrm>
              <a:off x="3080" y="4096"/>
              <a:ext cx="5526" cy="1620"/>
            </a:xfrm>
            <a:custGeom>
              <a:avLst/>
              <a:gdLst>
                <a:gd name="T0" fmla="*/ 0 w 5526"/>
                <a:gd name="T1" fmla="*/ 1362 h 1620"/>
                <a:gd name="T2" fmla="*/ 302 w 5526"/>
                <a:gd name="T3" fmla="*/ 1429 h 1620"/>
                <a:gd name="T4" fmla="*/ 586 w 5526"/>
                <a:gd name="T5" fmla="*/ 1429 h 1620"/>
                <a:gd name="T6" fmla="*/ 687 w 5526"/>
                <a:gd name="T7" fmla="*/ 1396 h 1620"/>
                <a:gd name="T8" fmla="*/ 871 w 5526"/>
                <a:gd name="T9" fmla="*/ 1279 h 1620"/>
                <a:gd name="T10" fmla="*/ 955 w 5526"/>
                <a:gd name="T11" fmla="*/ 1212 h 1620"/>
                <a:gd name="T12" fmla="*/ 1072 w 5526"/>
                <a:gd name="T13" fmla="*/ 1178 h 1620"/>
                <a:gd name="T14" fmla="*/ 1139 w 5526"/>
                <a:gd name="T15" fmla="*/ 1111 h 1620"/>
                <a:gd name="T16" fmla="*/ 1173 w 5526"/>
                <a:gd name="T17" fmla="*/ 1011 h 1620"/>
                <a:gd name="T18" fmla="*/ 1206 w 5526"/>
                <a:gd name="T19" fmla="*/ 977 h 1620"/>
                <a:gd name="T20" fmla="*/ 1256 w 5526"/>
                <a:gd name="T21" fmla="*/ 960 h 1620"/>
                <a:gd name="T22" fmla="*/ 2286 w 5526"/>
                <a:gd name="T23" fmla="*/ 180 h 1620"/>
                <a:gd name="T24" fmla="*/ 2826 w 5526"/>
                <a:gd name="T25" fmla="*/ 0 h 1620"/>
                <a:gd name="T26" fmla="*/ 3726 w 5526"/>
                <a:gd name="T27" fmla="*/ 360 h 1620"/>
                <a:gd name="T28" fmla="*/ 4626 w 5526"/>
                <a:gd name="T29" fmla="*/ 1080 h 1620"/>
                <a:gd name="T30" fmla="*/ 5166 w 5526"/>
                <a:gd name="T31" fmla="*/ 1440 h 1620"/>
                <a:gd name="T32" fmla="*/ 5526 w 5526"/>
                <a:gd name="T33" fmla="*/ 1440 h 1620"/>
                <a:gd name="T34" fmla="*/ 5526 w 5526"/>
                <a:gd name="T35" fmla="*/ 1620 h 1620"/>
                <a:gd name="T36" fmla="*/ 126 w 5526"/>
                <a:gd name="T37" fmla="*/ 1620 h 1620"/>
                <a:gd name="T38" fmla="*/ 126 w 5526"/>
                <a:gd name="T39" fmla="*/ 1440 h 1620"/>
                <a:gd name="T40" fmla="*/ 306 w 5526"/>
                <a:gd name="T41" fmla="*/ 1440 h 16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26"/>
                <a:gd name="T64" fmla="*/ 0 h 1620"/>
                <a:gd name="T65" fmla="*/ 5526 w 5526"/>
                <a:gd name="T66" fmla="*/ 1620 h 16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26" h="1620">
                  <a:moveTo>
                    <a:pt x="0" y="1362"/>
                  </a:moveTo>
                  <a:cubicBezTo>
                    <a:pt x="76" y="1438"/>
                    <a:pt x="200" y="1410"/>
                    <a:pt x="302" y="1429"/>
                  </a:cubicBezTo>
                  <a:cubicBezTo>
                    <a:pt x="388" y="1518"/>
                    <a:pt x="483" y="1460"/>
                    <a:pt x="586" y="1429"/>
                  </a:cubicBezTo>
                  <a:cubicBezTo>
                    <a:pt x="620" y="1419"/>
                    <a:pt x="687" y="1396"/>
                    <a:pt x="687" y="1396"/>
                  </a:cubicBezTo>
                  <a:cubicBezTo>
                    <a:pt x="723" y="1290"/>
                    <a:pt x="767" y="1299"/>
                    <a:pt x="871" y="1279"/>
                  </a:cubicBezTo>
                  <a:cubicBezTo>
                    <a:pt x="901" y="1259"/>
                    <a:pt x="924" y="1230"/>
                    <a:pt x="955" y="1212"/>
                  </a:cubicBezTo>
                  <a:cubicBezTo>
                    <a:pt x="973" y="1201"/>
                    <a:pt x="1058" y="1182"/>
                    <a:pt x="1072" y="1178"/>
                  </a:cubicBezTo>
                  <a:cubicBezTo>
                    <a:pt x="1094" y="1156"/>
                    <a:pt x="1129" y="1141"/>
                    <a:pt x="1139" y="1111"/>
                  </a:cubicBezTo>
                  <a:cubicBezTo>
                    <a:pt x="1150" y="1078"/>
                    <a:pt x="1148" y="1036"/>
                    <a:pt x="1173" y="1011"/>
                  </a:cubicBezTo>
                  <a:cubicBezTo>
                    <a:pt x="1184" y="1000"/>
                    <a:pt x="1193" y="985"/>
                    <a:pt x="1206" y="977"/>
                  </a:cubicBezTo>
                  <a:cubicBezTo>
                    <a:pt x="1221" y="968"/>
                    <a:pt x="1256" y="960"/>
                    <a:pt x="1256" y="960"/>
                  </a:cubicBezTo>
                  <a:lnTo>
                    <a:pt x="2286" y="180"/>
                  </a:lnTo>
                  <a:lnTo>
                    <a:pt x="2826" y="0"/>
                  </a:lnTo>
                  <a:lnTo>
                    <a:pt x="3726" y="360"/>
                  </a:lnTo>
                  <a:lnTo>
                    <a:pt x="4626" y="1080"/>
                  </a:lnTo>
                  <a:lnTo>
                    <a:pt x="5166" y="1440"/>
                  </a:lnTo>
                  <a:lnTo>
                    <a:pt x="5526" y="1440"/>
                  </a:lnTo>
                  <a:lnTo>
                    <a:pt x="5526" y="1620"/>
                  </a:lnTo>
                  <a:lnTo>
                    <a:pt x="126" y="1620"/>
                  </a:lnTo>
                  <a:lnTo>
                    <a:pt x="126" y="1440"/>
                  </a:lnTo>
                  <a:lnTo>
                    <a:pt x="306" y="1440"/>
                  </a:lnTo>
                </a:path>
              </a:pathLst>
            </a:custGeom>
            <a:pattFill prst="pct5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54" name="Line 23"/>
            <p:cNvSpPr>
              <a:spLocks noChangeShapeType="1"/>
            </p:cNvSpPr>
            <p:nvPr/>
          </p:nvSpPr>
          <p:spPr bwMode="auto">
            <a:xfrm>
              <a:off x="3140" y="571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55" name="Line 22"/>
            <p:cNvSpPr>
              <a:spLocks noChangeShapeType="1"/>
            </p:cNvSpPr>
            <p:nvPr/>
          </p:nvSpPr>
          <p:spPr bwMode="auto">
            <a:xfrm flipV="1">
              <a:off x="342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56" name="Line 21"/>
            <p:cNvSpPr>
              <a:spLocks noChangeShapeType="1"/>
            </p:cNvSpPr>
            <p:nvPr/>
          </p:nvSpPr>
          <p:spPr bwMode="auto">
            <a:xfrm flipV="1">
              <a:off x="396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57" name="Line 20"/>
            <p:cNvSpPr>
              <a:spLocks noChangeShapeType="1"/>
            </p:cNvSpPr>
            <p:nvPr/>
          </p:nvSpPr>
          <p:spPr bwMode="auto">
            <a:xfrm flipV="1">
              <a:off x="5240" y="5628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58" name="Line 19"/>
            <p:cNvSpPr>
              <a:spLocks noChangeShapeType="1"/>
            </p:cNvSpPr>
            <p:nvPr/>
          </p:nvSpPr>
          <p:spPr bwMode="auto">
            <a:xfrm flipV="1">
              <a:off x="59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59" name="Line 18"/>
            <p:cNvSpPr>
              <a:spLocks noChangeShapeType="1"/>
            </p:cNvSpPr>
            <p:nvPr/>
          </p:nvSpPr>
          <p:spPr bwMode="auto">
            <a:xfrm flipV="1">
              <a:off x="66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60" name="Line 17"/>
            <p:cNvSpPr>
              <a:spLocks noChangeShapeType="1"/>
            </p:cNvSpPr>
            <p:nvPr/>
          </p:nvSpPr>
          <p:spPr bwMode="auto">
            <a:xfrm flipV="1">
              <a:off x="773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61" name="Line 16"/>
            <p:cNvSpPr>
              <a:spLocks noChangeShapeType="1"/>
            </p:cNvSpPr>
            <p:nvPr/>
          </p:nvSpPr>
          <p:spPr bwMode="auto">
            <a:xfrm flipV="1">
              <a:off x="845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62" name="Line 15"/>
            <p:cNvSpPr>
              <a:spLocks noChangeShapeType="1"/>
            </p:cNvSpPr>
            <p:nvPr/>
          </p:nvSpPr>
          <p:spPr bwMode="auto">
            <a:xfrm flipV="1">
              <a:off x="5940" y="3999"/>
              <a:ext cx="0" cy="17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63" name="Text Box 13"/>
            <p:cNvSpPr txBox="1">
              <a:spLocks noChangeArrowheads="1"/>
            </p:cNvSpPr>
            <p:nvPr/>
          </p:nvSpPr>
          <p:spPr bwMode="auto">
            <a:xfrm>
              <a:off x="5640" y="5733"/>
              <a:ext cx="613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C00000"/>
                </a:solidFill>
              </a:endParaRPr>
            </a:p>
          </p:txBody>
        </p:sp>
        <p:sp>
          <p:nvSpPr>
            <p:cNvPr id="343064" name="Freeform 12"/>
            <p:cNvSpPr>
              <a:spLocks/>
            </p:cNvSpPr>
            <p:nvPr/>
          </p:nvSpPr>
          <p:spPr bwMode="auto">
            <a:xfrm>
              <a:off x="3060" y="4116"/>
              <a:ext cx="2880" cy="1470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91 w 3060"/>
                <a:gd name="T5" fmla="*/ 1 h 2190"/>
                <a:gd name="T6" fmla="*/ 474 w 3060"/>
                <a:gd name="T7" fmla="*/ 1 h 2190"/>
                <a:gd name="T8" fmla="*/ 664 w 3060"/>
                <a:gd name="T9" fmla="*/ 1 h 2190"/>
                <a:gd name="T10" fmla="*/ 80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65" name="Freeform 11"/>
            <p:cNvSpPr>
              <a:spLocks/>
            </p:cNvSpPr>
            <p:nvPr/>
          </p:nvSpPr>
          <p:spPr bwMode="auto">
            <a:xfrm flipH="1">
              <a:off x="5940" y="4129"/>
              <a:ext cx="2880" cy="1468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91 w 3060"/>
                <a:gd name="T5" fmla="*/ 1 h 2190"/>
                <a:gd name="T6" fmla="*/ 474 w 3060"/>
                <a:gd name="T7" fmla="*/ 1 h 2190"/>
                <a:gd name="T8" fmla="*/ 664 w 3060"/>
                <a:gd name="T9" fmla="*/ 1 h 2190"/>
                <a:gd name="T10" fmla="*/ 80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srgbClr val="C00000"/>
                </a:solidFill>
              </a:endParaRPr>
            </a:p>
          </p:txBody>
        </p:sp>
        <p:sp>
          <p:nvSpPr>
            <p:cNvPr id="343066" name="Text Box 10"/>
            <p:cNvSpPr txBox="1">
              <a:spLocks noChangeArrowheads="1"/>
            </p:cNvSpPr>
            <p:nvPr/>
          </p:nvSpPr>
          <p:spPr bwMode="auto">
            <a:xfrm>
              <a:off x="3056" y="582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2000">
                <a:solidFill>
                  <a:srgbClr val="C00000"/>
                </a:solidFill>
              </a:endParaRPr>
            </a:p>
          </p:txBody>
        </p:sp>
        <p:sp>
          <p:nvSpPr>
            <p:cNvPr id="343067" name="Text Box 9"/>
            <p:cNvSpPr txBox="1">
              <a:spLocks noChangeArrowheads="1"/>
            </p:cNvSpPr>
            <p:nvPr/>
          </p:nvSpPr>
          <p:spPr bwMode="auto">
            <a:xfrm>
              <a:off x="8090" y="5801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2000">
                <a:solidFill>
                  <a:srgbClr val="C00000"/>
                </a:solidFill>
              </a:endParaRPr>
            </a:p>
          </p:txBody>
        </p:sp>
        <p:sp>
          <p:nvSpPr>
            <p:cNvPr id="343068" name="Text Box 8"/>
            <p:cNvSpPr txBox="1">
              <a:spLocks noChangeArrowheads="1"/>
            </p:cNvSpPr>
            <p:nvPr/>
          </p:nvSpPr>
          <p:spPr bwMode="auto">
            <a:xfrm>
              <a:off x="3606" y="582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2000">
                <a:solidFill>
                  <a:srgbClr val="C00000"/>
                </a:solidFill>
              </a:endParaRPr>
            </a:p>
          </p:txBody>
        </p:sp>
        <p:sp>
          <p:nvSpPr>
            <p:cNvPr id="343069" name="Text Box 7"/>
            <p:cNvSpPr txBox="1">
              <a:spLocks noChangeArrowheads="1"/>
            </p:cNvSpPr>
            <p:nvPr/>
          </p:nvSpPr>
          <p:spPr bwMode="auto">
            <a:xfrm>
              <a:off x="7377" y="5845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2000">
                <a:solidFill>
                  <a:srgbClr val="C00000"/>
                </a:solidFill>
              </a:endParaRPr>
            </a:p>
          </p:txBody>
        </p:sp>
        <p:sp>
          <p:nvSpPr>
            <p:cNvPr id="343070" name="Text Box 6"/>
            <p:cNvSpPr txBox="1">
              <a:spLocks noChangeArrowheads="1"/>
            </p:cNvSpPr>
            <p:nvPr/>
          </p:nvSpPr>
          <p:spPr bwMode="auto">
            <a:xfrm>
              <a:off x="4877" y="582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2000">
                <a:solidFill>
                  <a:srgbClr val="C00000"/>
                </a:solidFill>
              </a:endParaRPr>
            </a:p>
          </p:txBody>
        </p:sp>
        <p:sp>
          <p:nvSpPr>
            <p:cNvPr id="343071" name="Text Box 5"/>
            <p:cNvSpPr txBox="1">
              <a:spLocks noChangeArrowheads="1"/>
            </p:cNvSpPr>
            <p:nvPr/>
          </p:nvSpPr>
          <p:spPr bwMode="auto">
            <a:xfrm>
              <a:off x="6300" y="587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>
                  <a:solidFill>
                    <a:srgbClr val="C00000"/>
                  </a:solidFill>
                  <a:cs typeface="Times New Roman" pitchFamily="18" charset="0"/>
                </a:rPr>
                <a:t>S.D</a:t>
              </a:r>
              <a:endParaRPr lang="en-US" sz="2000">
                <a:solidFill>
                  <a:srgbClr val="C00000"/>
                </a:solidFill>
              </a:endParaRPr>
            </a:p>
          </p:txBody>
        </p:sp>
      </p:grpSp>
      <p:sp>
        <p:nvSpPr>
          <p:cNvPr id="3430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5FCC3F-A825-4AE4-AE54-E0996D13AB5B}" type="slidenum">
              <a:rPr lang="ar-SA" sz="1400" smtClean="0">
                <a:solidFill>
                  <a:srgbClr val="000000"/>
                </a:solidFill>
              </a:rPr>
              <a:pPr eaLnBrk="1" hangingPunct="1"/>
              <a:t>25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73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CB30278-8296-485D-BD9F-B7C5DFB8F1C7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406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3D89510-13E3-4C9C-AEC0-DE2B080909B7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26</a:t>
            </a:fld>
            <a:endParaRPr lang="en-US" sz="1400">
              <a:solidFill>
                <a:srgbClr val="000000"/>
              </a:solidFill>
            </a:endParaRPr>
          </a:p>
        </p:txBody>
      </p:sp>
      <p:grpSp>
        <p:nvGrpSpPr>
          <p:cNvPr id="344068" name="Group 4"/>
          <p:cNvGrpSpPr>
            <a:grpSpLocks/>
          </p:cNvGrpSpPr>
          <p:nvPr/>
        </p:nvGrpSpPr>
        <p:grpSpPr bwMode="auto">
          <a:xfrm>
            <a:off x="1066800" y="692696"/>
            <a:ext cx="6192838" cy="6127253"/>
            <a:chOff x="2700" y="2520"/>
            <a:chExt cx="5806" cy="3371"/>
          </a:xfrm>
        </p:grpSpPr>
        <p:sp>
          <p:nvSpPr>
            <p:cNvPr id="344165" name="Line 5"/>
            <p:cNvSpPr>
              <a:spLocks noChangeShapeType="1"/>
            </p:cNvSpPr>
            <p:nvPr/>
          </p:nvSpPr>
          <p:spPr bwMode="auto">
            <a:xfrm>
              <a:off x="2780" y="4238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66" name="Line 6"/>
            <p:cNvSpPr>
              <a:spLocks noChangeShapeType="1"/>
            </p:cNvSpPr>
            <p:nvPr/>
          </p:nvSpPr>
          <p:spPr bwMode="auto">
            <a:xfrm flipV="1">
              <a:off x="306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67" name="Line 7"/>
            <p:cNvSpPr>
              <a:spLocks noChangeShapeType="1"/>
            </p:cNvSpPr>
            <p:nvPr/>
          </p:nvSpPr>
          <p:spPr bwMode="auto">
            <a:xfrm flipV="1">
              <a:off x="378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68" name="Line 8"/>
            <p:cNvSpPr>
              <a:spLocks noChangeShapeType="1"/>
            </p:cNvSpPr>
            <p:nvPr/>
          </p:nvSpPr>
          <p:spPr bwMode="auto">
            <a:xfrm flipV="1">
              <a:off x="4880" y="4150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69" name="Line 9"/>
            <p:cNvSpPr>
              <a:spLocks noChangeShapeType="1"/>
            </p:cNvSpPr>
            <p:nvPr/>
          </p:nvSpPr>
          <p:spPr bwMode="auto">
            <a:xfrm flipV="1">
              <a:off x="55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70" name="Line 10"/>
            <p:cNvSpPr>
              <a:spLocks noChangeShapeType="1"/>
            </p:cNvSpPr>
            <p:nvPr/>
          </p:nvSpPr>
          <p:spPr bwMode="auto">
            <a:xfrm flipV="1">
              <a:off x="62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71" name="Line 11"/>
            <p:cNvSpPr>
              <a:spLocks noChangeShapeType="1"/>
            </p:cNvSpPr>
            <p:nvPr/>
          </p:nvSpPr>
          <p:spPr bwMode="auto">
            <a:xfrm flipV="1">
              <a:off x="737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72" name="Line 12"/>
            <p:cNvSpPr>
              <a:spLocks noChangeShapeType="1"/>
            </p:cNvSpPr>
            <p:nvPr/>
          </p:nvSpPr>
          <p:spPr bwMode="auto">
            <a:xfrm flipV="1">
              <a:off x="809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73" name="Line 13"/>
            <p:cNvSpPr>
              <a:spLocks noChangeShapeType="1"/>
            </p:cNvSpPr>
            <p:nvPr/>
          </p:nvSpPr>
          <p:spPr bwMode="auto">
            <a:xfrm flipV="1">
              <a:off x="5580" y="2520"/>
              <a:ext cx="0" cy="17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74" name="Text Box 14"/>
            <p:cNvSpPr txBox="1">
              <a:spLocks noChangeArrowheads="1"/>
            </p:cNvSpPr>
            <p:nvPr/>
          </p:nvSpPr>
          <p:spPr bwMode="auto">
            <a:xfrm>
              <a:off x="5362" y="4238"/>
              <a:ext cx="701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36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</a:t>
              </a:r>
              <a:endParaRPr lang="en-US" sz="3600" b="1">
                <a:solidFill>
                  <a:srgbClr val="000000"/>
                </a:solidFill>
              </a:endParaRPr>
            </a:p>
          </p:txBody>
        </p:sp>
        <p:sp>
          <p:nvSpPr>
            <p:cNvPr id="344175" name="Freeform 15"/>
            <p:cNvSpPr>
              <a:spLocks/>
            </p:cNvSpPr>
            <p:nvPr/>
          </p:nvSpPr>
          <p:spPr bwMode="auto">
            <a:xfrm>
              <a:off x="2700" y="2637"/>
              <a:ext cx="2880" cy="1470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91 w 3060"/>
                <a:gd name="T5" fmla="*/ 1 h 2190"/>
                <a:gd name="T6" fmla="*/ 474 w 3060"/>
                <a:gd name="T7" fmla="*/ 1 h 2190"/>
                <a:gd name="T8" fmla="*/ 664 w 3060"/>
                <a:gd name="T9" fmla="*/ 1 h 2190"/>
                <a:gd name="T10" fmla="*/ 80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76" name="Freeform 16"/>
            <p:cNvSpPr>
              <a:spLocks/>
            </p:cNvSpPr>
            <p:nvPr/>
          </p:nvSpPr>
          <p:spPr bwMode="auto">
            <a:xfrm flipH="1">
              <a:off x="5580" y="2649"/>
              <a:ext cx="2880" cy="1471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91 w 3060"/>
                <a:gd name="T5" fmla="*/ 1 h 2190"/>
                <a:gd name="T6" fmla="*/ 474 w 3060"/>
                <a:gd name="T7" fmla="*/ 1 h 2190"/>
                <a:gd name="T8" fmla="*/ 664 w 3060"/>
                <a:gd name="T9" fmla="*/ 1 h 2190"/>
                <a:gd name="T10" fmla="*/ 80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4177" name="Text Box 17"/>
            <p:cNvSpPr txBox="1">
              <a:spLocks noChangeArrowheads="1"/>
            </p:cNvSpPr>
            <p:nvPr/>
          </p:nvSpPr>
          <p:spPr bwMode="auto">
            <a:xfrm>
              <a:off x="6915" y="4300"/>
              <a:ext cx="955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2400" b="1">
                <a:solidFill>
                  <a:srgbClr val="000066"/>
                </a:solidFill>
              </a:endParaRPr>
            </a:p>
          </p:txBody>
        </p:sp>
        <p:sp>
          <p:nvSpPr>
            <p:cNvPr id="344178" name="Text Box 18"/>
            <p:cNvSpPr txBox="1">
              <a:spLocks noChangeArrowheads="1"/>
            </p:cNvSpPr>
            <p:nvPr/>
          </p:nvSpPr>
          <p:spPr bwMode="auto">
            <a:xfrm>
              <a:off x="3466" y="4320"/>
              <a:ext cx="949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 dirty="0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2400" b="1" dirty="0">
                <a:solidFill>
                  <a:srgbClr val="000066"/>
                </a:solidFill>
              </a:endParaRPr>
            </a:p>
          </p:txBody>
        </p:sp>
        <p:sp>
          <p:nvSpPr>
            <p:cNvPr id="344179" name="Text Box 19"/>
            <p:cNvSpPr txBox="1">
              <a:spLocks noChangeArrowheads="1"/>
            </p:cNvSpPr>
            <p:nvPr/>
          </p:nvSpPr>
          <p:spPr bwMode="auto">
            <a:xfrm>
              <a:off x="2709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2000" b="1">
                <a:solidFill>
                  <a:srgbClr val="660066"/>
                </a:solidFill>
              </a:endParaRPr>
            </a:p>
          </p:txBody>
        </p:sp>
        <p:sp>
          <p:nvSpPr>
            <p:cNvPr id="344180" name="Text Box 20"/>
            <p:cNvSpPr txBox="1">
              <a:spLocks noChangeArrowheads="1"/>
            </p:cNvSpPr>
            <p:nvPr/>
          </p:nvSpPr>
          <p:spPr bwMode="auto">
            <a:xfrm>
              <a:off x="7808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2000" b="1">
                <a:solidFill>
                  <a:srgbClr val="660066"/>
                </a:solidFill>
              </a:endParaRPr>
            </a:p>
          </p:txBody>
        </p:sp>
        <p:sp>
          <p:nvSpPr>
            <p:cNvPr id="344181" name="Text Box 21"/>
            <p:cNvSpPr txBox="1">
              <a:spLocks noChangeArrowheads="1"/>
            </p:cNvSpPr>
            <p:nvPr/>
          </p:nvSpPr>
          <p:spPr bwMode="auto">
            <a:xfrm>
              <a:off x="5940" y="4320"/>
              <a:ext cx="90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2400" b="1">
                <a:solidFill>
                  <a:srgbClr val="006600"/>
                </a:solidFill>
              </a:endParaRPr>
            </a:p>
          </p:txBody>
        </p:sp>
        <p:sp>
          <p:nvSpPr>
            <p:cNvPr id="344182" name="Text Box 22"/>
            <p:cNvSpPr txBox="1">
              <a:spLocks noChangeArrowheads="1"/>
            </p:cNvSpPr>
            <p:nvPr/>
          </p:nvSpPr>
          <p:spPr bwMode="auto">
            <a:xfrm>
              <a:off x="4272" y="4320"/>
              <a:ext cx="78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2400" b="1">
                <a:solidFill>
                  <a:srgbClr val="006600"/>
                </a:solidFill>
              </a:endParaRPr>
            </a:p>
          </p:txBody>
        </p:sp>
        <p:sp>
          <p:nvSpPr>
            <p:cNvPr id="344183" name="Text Box 23"/>
            <p:cNvSpPr txBox="1">
              <a:spLocks noChangeArrowheads="1"/>
            </p:cNvSpPr>
            <p:nvPr/>
          </p:nvSpPr>
          <p:spPr bwMode="auto">
            <a:xfrm>
              <a:off x="5220" y="540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84" name="Text Box 24"/>
            <p:cNvSpPr txBox="1">
              <a:spLocks noChangeArrowheads="1"/>
            </p:cNvSpPr>
            <p:nvPr/>
          </p:nvSpPr>
          <p:spPr bwMode="auto">
            <a:xfrm>
              <a:off x="63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85" name="Text Box 25"/>
            <p:cNvSpPr txBox="1">
              <a:spLocks noChangeArrowheads="1"/>
            </p:cNvSpPr>
            <p:nvPr/>
          </p:nvSpPr>
          <p:spPr bwMode="auto">
            <a:xfrm>
              <a:off x="5940" y="288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86" name="Text Box 26"/>
            <p:cNvSpPr txBox="1">
              <a:spLocks noChangeArrowheads="1"/>
            </p:cNvSpPr>
            <p:nvPr/>
          </p:nvSpPr>
          <p:spPr bwMode="auto">
            <a:xfrm>
              <a:off x="5580" y="270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87" name="Text Box 27"/>
            <p:cNvSpPr txBox="1">
              <a:spLocks noChangeArrowheads="1"/>
            </p:cNvSpPr>
            <p:nvPr/>
          </p:nvSpPr>
          <p:spPr bwMode="auto">
            <a:xfrm>
              <a:off x="54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88" name="Text Box 28"/>
            <p:cNvSpPr txBox="1">
              <a:spLocks noChangeArrowheads="1"/>
            </p:cNvSpPr>
            <p:nvPr/>
          </p:nvSpPr>
          <p:spPr bwMode="auto">
            <a:xfrm>
              <a:off x="4500" y="287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89" name="Text Box 29"/>
            <p:cNvSpPr txBox="1">
              <a:spLocks noChangeArrowheads="1"/>
            </p:cNvSpPr>
            <p:nvPr/>
          </p:nvSpPr>
          <p:spPr bwMode="auto">
            <a:xfrm>
              <a:off x="5106" y="36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0" name="Text Box 30"/>
            <p:cNvSpPr txBox="1">
              <a:spLocks noChangeArrowheads="1"/>
            </p:cNvSpPr>
            <p:nvPr/>
          </p:nvSpPr>
          <p:spPr bwMode="auto">
            <a:xfrm>
              <a:off x="6556" y="329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1" name="Text Box 31"/>
            <p:cNvSpPr txBox="1">
              <a:spLocks noChangeArrowheads="1"/>
            </p:cNvSpPr>
            <p:nvPr/>
          </p:nvSpPr>
          <p:spPr bwMode="auto">
            <a:xfrm>
              <a:off x="5855" y="332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2" name="Text Box 32"/>
            <p:cNvSpPr txBox="1">
              <a:spLocks noChangeArrowheads="1"/>
            </p:cNvSpPr>
            <p:nvPr/>
          </p:nvSpPr>
          <p:spPr bwMode="auto">
            <a:xfrm>
              <a:off x="4860" y="324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3" name="Text Box 33"/>
            <p:cNvSpPr txBox="1">
              <a:spLocks noChangeArrowheads="1"/>
            </p:cNvSpPr>
            <p:nvPr/>
          </p:nvSpPr>
          <p:spPr bwMode="auto">
            <a:xfrm>
              <a:off x="4320" y="335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4" name="Text Box 34"/>
            <p:cNvSpPr txBox="1">
              <a:spLocks noChangeArrowheads="1"/>
            </p:cNvSpPr>
            <p:nvPr/>
          </p:nvSpPr>
          <p:spPr bwMode="auto">
            <a:xfrm>
              <a:off x="3951" y="3221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5" name="Text Box 35"/>
            <p:cNvSpPr txBox="1">
              <a:spLocks noChangeArrowheads="1"/>
            </p:cNvSpPr>
            <p:nvPr/>
          </p:nvSpPr>
          <p:spPr bwMode="auto">
            <a:xfrm>
              <a:off x="4898" y="27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6" name="Text Box 36"/>
            <p:cNvSpPr txBox="1">
              <a:spLocks noChangeArrowheads="1"/>
            </p:cNvSpPr>
            <p:nvPr/>
          </p:nvSpPr>
          <p:spPr bwMode="auto">
            <a:xfrm>
              <a:off x="3893" y="3638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7" name="Text Box 37"/>
            <p:cNvSpPr txBox="1">
              <a:spLocks noChangeArrowheads="1"/>
            </p:cNvSpPr>
            <p:nvPr/>
          </p:nvSpPr>
          <p:spPr bwMode="auto">
            <a:xfrm>
              <a:off x="4604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8" name="Text Box 38"/>
            <p:cNvSpPr txBox="1">
              <a:spLocks noChangeArrowheads="1"/>
            </p:cNvSpPr>
            <p:nvPr/>
          </p:nvSpPr>
          <p:spPr bwMode="auto">
            <a:xfrm>
              <a:off x="5561" y="3714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199" name="Text Box 39"/>
            <p:cNvSpPr txBox="1">
              <a:spLocks noChangeArrowheads="1"/>
            </p:cNvSpPr>
            <p:nvPr/>
          </p:nvSpPr>
          <p:spPr bwMode="auto">
            <a:xfrm>
              <a:off x="6253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200" name="Text Box 40"/>
            <p:cNvSpPr txBox="1">
              <a:spLocks noChangeArrowheads="1"/>
            </p:cNvSpPr>
            <p:nvPr/>
          </p:nvSpPr>
          <p:spPr bwMode="auto">
            <a:xfrm>
              <a:off x="6821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201" name="Text Box 41"/>
            <p:cNvSpPr txBox="1">
              <a:spLocks noChangeArrowheads="1"/>
            </p:cNvSpPr>
            <p:nvPr/>
          </p:nvSpPr>
          <p:spPr bwMode="auto">
            <a:xfrm>
              <a:off x="3364" y="371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4202" name="Text Box 42"/>
            <p:cNvSpPr txBox="1">
              <a:spLocks noChangeArrowheads="1"/>
            </p:cNvSpPr>
            <p:nvPr/>
          </p:nvSpPr>
          <p:spPr bwMode="auto">
            <a:xfrm>
              <a:off x="7161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sp>
        <p:nvSpPr>
          <p:cNvPr id="344069" name="Rectangle 8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graphicFrame>
        <p:nvGraphicFramePr>
          <p:cNvPr id="344070" name="Object 82"/>
          <p:cNvGraphicFramePr>
            <a:graphicFrameLocks noChangeAspect="1"/>
          </p:cNvGraphicFramePr>
          <p:nvPr/>
        </p:nvGraphicFramePr>
        <p:xfrm>
          <a:off x="2124075" y="33575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1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3575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4071" name="Rectangle 84"/>
          <p:cNvSpPr>
            <a:spLocks noChangeArrowheads="1"/>
          </p:cNvSpPr>
          <p:nvPr/>
        </p:nvSpPr>
        <p:spPr bwMode="auto">
          <a:xfrm>
            <a:off x="0" y="35385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44072" name="Rectangle 8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graphicFrame>
        <p:nvGraphicFramePr>
          <p:cNvPr id="344073" name="Object 85"/>
          <p:cNvGraphicFramePr>
            <a:graphicFrameLocks noChangeAspect="1"/>
          </p:cNvGraphicFramePr>
          <p:nvPr/>
        </p:nvGraphicFramePr>
        <p:xfrm>
          <a:off x="2484438" y="30686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2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0686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4074" name="Rectangle 87"/>
          <p:cNvSpPr>
            <a:spLocks noChangeArrowheads="1"/>
          </p:cNvSpPr>
          <p:nvPr/>
        </p:nvSpPr>
        <p:spPr bwMode="auto">
          <a:xfrm>
            <a:off x="0" y="35385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graphicFrame>
        <p:nvGraphicFramePr>
          <p:cNvPr id="344075" name="Object 88"/>
          <p:cNvGraphicFramePr>
            <a:graphicFrameLocks noChangeAspect="1"/>
          </p:cNvGraphicFramePr>
          <p:nvPr/>
        </p:nvGraphicFramePr>
        <p:xfrm>
          <a:off x="2339975" y="35734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3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5734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6" name="Object 89"/>
          <p:cNvGraphicFramePr>
            <a:graphicFrameLocks noChangeAspect="1"/>
          </p:cNvGraphicFramePr>
          <p:nvPr/>
        </p:nvGraphicFramePr>
        <p:xfrm>
          <a:off x="2555875" y="37893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4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37893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7" name="Object 90"/>
          <p:cNvGraphicFramePr>
            <a:graphicFrameLocks noChangeAspect="1"/>
          </p:cNvGraphicFramePr>
          <p:nvPr/>
        </p:nvGraphicFramePr>
        <p:xfrm>
          <a:off x="2771775" y="3429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5" name="Equation" r:id="rId8" imgW="203024" imgH="215713" progId="Equation.3">
                  <p:embed/>
                </p:oleObj>
              </mc:Choice>
              <mc:Fallback>
                <p:oleObj name="Equation" r:id="rId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3429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8" name="Object 91"/>
          <p:cNvGraphicFramePr>
            <a:graphicFrameLocks noChangeAspect="1"/>
          </p:cNvGraphicFramePr>
          <p:nvPr/>
        </p:nvGraphicFramePr>
        <p:xfrm>
          <a:off x="4284663" y="30686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6" name="Equation" r:id="rId9" imgW="203024" imgH="215713" progId="Equation.3">
                  <p:embed/>
                </p:oleObj>
              </mc:Choice>
              <mc:Fallback>
                <p:oleObj name="Equation" r:id="rId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30686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9" name="Object 92"/>
          <p:cNvGraphicFramePr>
            <a:graphicFrameLocks noChangeAspect="1"/>
          </p:cNvGraphicFramePr>
          <p:nvPr/>
        </p:nvGraphicFramePr>
        <p:xfrm>
          <a:off x="4284663" y="3429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7" name="Equation" r:id="rId10" imgW="203024" imgH="215713" progId="Equation.3">
                  <p:embed/>
                </p:oleObj>
              </mc:Choice>
              <mc:Fallback>
                <p:oleObj name="Equation" r:id="rId1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3429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0" name="Object 93"/>
          <p:cNvGraphicFramePr>
            <a:graphicFrameLocks noChangeAspect="1"/>
          </p:cNvGraphicFramePr>
          <p:nvPr/>
        </p:nvGraphicFramePr>
        <p:xfrm>
          <a:off x="3203575" y="35734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8" name="Equation" r:id="rId11" imgW="203024" imgH="215713" progId="Equation.3">
                  <p:embed/>
                </p:oleObj>
              </mc:Choice>
              <mc:Fallback>
                <p:oleObj name="Equation" r:id="rId1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5734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1" name="Object 94"/>
          <p:cNvGraphicFramePr>
            <a:graphicFrameLocks noChangeAspect="1"/>
          </p:cNvGraphicFramePr>
          <p:nvPr/>
        </p:nvGraphicFramePr>
        <p:xfrm>
          <a:off x="2916238" y="37163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9" name="Equation" r:id="rId12" imgW="203024" imgH="215713" progId="Equation.3">
                  <p:embed/>
                </p:oleObj>
              </mc:Choice>
              <mc:Fallback>
                <p:oleObj name="Equation" r:id="rId1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37163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2" name="Object 95"/>
          <p:cNvGraphicFramePr>
            <a:graphicFrameLocks noChangeAspect="1"/>
          </p:cNvGraphicFramePr>
          <p:nvPr/>
        </p:nvGraphicFramePr>
        <p:xfrm>
          <a:off x="4427538" y="35734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0" name="Equation" r:id="rId13" imgW="203024" imgH="215713" progId="Equation.3">
                  <p:embed/>
                </p:oleObj>
              </mc:Choice>
              <mc:Fallback>
                <p:oleObj name="Equation" r:id="rId1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35734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3" name="Object 96"/>
          <p:cNvGraphicFramePr>
            <a:graphicFrameLocks noChangeAspect="1"/>
          </p:cNvGraphicFramePr>
          <p:nvPr/>
        </p:nvGraphicFramePr>
        <p:xfrm>
          <a:off x="5003800" y="3573463"/>
          <a:ext cx="28733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1" name="Equation" r:id="rId14" imgW="203024" imgH="215713" progId="Equation.3">
                  <p:embed/>
                </p:oleObj>
              </mc:Choice>
              <mc:Fallback>
                <p:oleObj name="Equation" r:id="rId1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573463"/>
                        <a:ext cx="28733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4" name="Object 97"/>
          <p:cNvGraphicFramePr>
            <a:graphicFrameLocks noChangeAspect="1"/>
          </p:cNvGraphicFramePr>
          <p:nvPr/>
        </p:nvGraphicFramePr>
        <p:xfrm>
          <a:off x="4716463" y="3500438"/>
          <a:ext cx="265112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2" name="Equation" r:id="rId15" imgW="203024" imgH="215713" progId="Equation.3">
                  <p:embed/>
                </p:oleObj>
              </mc:Choice>
              <mc:Fallback>
                <p:oleObj name="Equation" r:id="rId1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500438"/>
                        <a:ext cx="265112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5" name="Object 98"/>
          <p:cNvGraphicFramePr>
            <a:graphicFrameLocks noChangeAspect="1"/>
          </p:cNvGraphicFramePr>
          <p:nvPr/>
        </p:nvGraphicFramePr>
        <p:xfrm>
          <a:off x="3132138" y="32845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3" name="Equation" r:id="rId16" imgW="203024" imgH="215713" progId="Equation.3">
                  <p:embed/>
                </p:oleObj>
              </mc:Choice>
              <mc:Fallback>
                <p:oleObj name="Equation" r:id="rId1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32845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6" name="Object 99"/>
          <p:cNvGraphicFramePr>
            <a:graphicFrameLocks noChangeAspect="1"/>
          </p:cNvGraphicFramePr>
          <p:nvPr/>
        </p:nvGraphicFramePr>
        <p:xfrm>
          <a:off x="4067175" y="36449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4" name="Equation" r:id="rId17" imgW="203024" imgH="215713" progId="Equation.3">
                  <p:embed/>
                </p:oleObj>
              </mc:Choice>
              <mc:Fallback>
                <p:oleObj name="Equation" r:id="rId1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6449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7" name="Object 100"/>
          <p:cNvGraphicFramePr>
            <a:graphicFrameLocks noChangeAspect="1"/>
          </p:cNvGraphicFramePr>
          <p:nvPr/>
        </p:nvGraphicFramePr>
        <p:xfrm>
          <a:off x="4500563" y="29241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5" name="Equation" r:id="rId18" imgW="203024" imgH="215713" progId="Equation.3">
                  <p:embed/>
                </p:oleObj>
              </mc:Choice>
              <mc:Fallback>
                <p:oleObj name="Equation" r:id="rId1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9241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8" name="Object 101"/>
          <p:cNvGraphicFramePr>
            <a:graphicFrameLocks noChangeAspect="1"/>
          </p:cNvGraphicFramePr>
          <p:nvPr/>
        </p:nvGraphicFramePr>
        <p:xfrm>
          <a:off x="5364163" y="3644900"/>
          <a:ext cx="26352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6" name="Equation" r:id="rId19" imgW="203024" imgH="215713" progId="Equation.3">
                  <p:embed/>
                </p:oleObj>
              </mc:Choice>
              <mc:Fallback>
                <p:oleObj name="Equation" r:id="rId1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644900"/>
                        <a:ext cx="263525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9" name="Object 102"/>
          <p:cNvGraphicFramePr>
            <a:graphicFrameLocks noChangeAspect="1"/>
          </p:cNvGraphicFramePr>
          <p:nvPr/>
        </p:nvGraphicFramePr>
        <p:xfrm>
          <a:off x="4716463" y="32845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7" name="Equation" r:id="rId20" imgW="203024" imgH="215713" progId="Equation.3">
                  <p:embed/>
                </p:oleObj>
              </mc:Choice>
              <mc:Fallback>
                <p:oleObj name="Equation" r:id="rId2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2845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0" name="Object 103"/>
          <p:cNvGraphicFramePr>
            <a:graphicFrameLocks noChangeAspect="1"/>
          </p:cNvGraphicFramePr>
          <p:nvPr/>
        </p:nvGraphicFramePr>
        <p:xfrm>
          <a:off x="4500563" y="32131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8" name="Equation" r:id="rId21" imgW="203024" imgH="215713" progId="Equation.3">
                  <p:embed/>
                </p:oleObj>
              </mc:Choice>
              <mc:Fallback>
                <p:oleObj name="Equation" r:id="rId2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2131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1" name="Object 104"/>
          <p:cNvGraphicFramePr>
            <a:graphicFrameLocks noChangeAspect="1"/>
          </p:cNvGraphicFramePr>
          <p:nvPr/>
        </p:nvGraphicFramePr>
        <p:xfrm>
          <a:off x="5148263" y="26368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89" name="Equation" r:id="rId22" imgW="203024" imgH="215713" progId="Equation.3">
                  <p:embed/>
                </p:oleObj>
              </mc:Choice>
              <mc:Fallback>
                <p:oleObj name="Equation" r:id="rId2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26368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2" name="Object 105"/>
          <p:cNvGraphicFramePr>
            <a:graphicFrameLocks noChangeAspect="1"/>
          </p:cNvGraphicFramePr>
          <p:nvPr/>
        </p:nvGraphicFramePr>
        <p:xfrm>
          <a:off x="6372225" y="37893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0" name="Equation" r:id="rId23" imgW="203024" imgH="215713" progId="Equation.3">
                  <p:embed/>
                </p:oleObj>
              </mc:Choice>
              <mc:Fallback>
                <p:oleObj name="Equation" r:id="rId2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37893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3" name="Object 106"/>
          <p:cNvGraphicFramePr>
            <a:graphicFrameLocks noChangeAspect="1"/>
          </p:cNvGraphicFramePr>
          <p:nvPr/>
        </p:nvGraphicFramePr>
        <p:xfrm>
          <a:off x="6156325" y="37163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1" name="Equation" r:id="rId24" imgW="203024" imgH="215713" progId="Equation.3">
                  <p:embed/>
                </p:oleObj>
              </mc:Choice>
              <mc:Fallback>
                <p:oleObj name="Equation" r:id="rId2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37163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4" name="Object 107"/>
          <p:cNvGraphicFramePr>
            <a:graphicFrameLocks noChangeAspect="1"/>
          </p:cNvGraphicFramePr>
          <p:nvPr/>
        </p:nvGraphicFramePr>
        <p:xfrm>
          <a:off x="6011863" y="35004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2" name="Equation" r:id="rId25" imgW="203024" imgH="215713" progId="Equation.3">
                  <p:embed/>
                </p:oleObj>
              </mc:Choice>
              <mc:Fallback>
                <p:oleObj name="Equation" r:id="rId2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35004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5" name="Object 108"/>
          <p:cNvGraphicFramePr>
            <a:graphicFrameLocks noChangeAspect="1"/>
          </p:cNvGraphicFramePr>
          <p:nvPr/>
        </p:nvGraphicFramePr>
        <p:xfrm>
          <a:off x="5940425" y="37163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3" name="Equation" r:id="rId26" imgW="203024" imgH="215713" progId="Equation.3">
                  <p:embed/>
                </p:oleObj>
              </mc:Choice>
              <mc:Fallback>
                <p:oleObj name="Equation" r:id="rId2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37163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6" name="Object 109"/>
          <p:cNvGraphicFramePr>
            <a:graphicFrameLocks noChangeAspect="1"/>
          </p:cNvGraphicFramePr>
          <p:nvPr/>
        </p:nvGraphicFramePr>
        <p:xfrm>
          <a:off x="4211638" y="27082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4" name="Equation" r:id="rId27" imgW="203024" imgH="215713" progId="Equation.3">
                  <p:embed/>
                </p:oleObj>
              </mc:Choice>
              <mc:Fallback>
                <p:oleObj name="Equation" r:id="rId2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27082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7" name="Object 110"/>
          <p:cNvGraphicFramePr>
            <a:graphicFrameLocks noChangeAspect="1"/>
          </p:cNvGraphicFramePr>
          <p:nvPr/>
        </p:nvGraphicFramePr>
        <p:xfrm>
          <a:off x="5651500" y="36449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5" name="Equation" r:id="rId28" imgW="203024" imgH="215713" progId="Equation.3">
                  <p:embed/>
                </p:oleObj>
              </mc:Choice>
              <mc:Fallback>
                <p:oleObj name="Equation" r:id="rId2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6449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8" name="Object 111"/>
          <p:cNvGraphicFramePr>
            <a:graphicFrameLocks noChangeAspect="1"/>
          </p:cNvGraphicFramePr>
          <p:nvPr/>
        </p:nvGraphicFramePr>
        <p:xfrm>
          <a:off x="4932363" y="29241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6" name="Equation" r:id="rId29" imgW="203024" imgH="215713" progId="Equation.3">
                  <p:embed/>
                </p:oleObj>
              </mc:Choice>
              <mc:Fallback>
                <p:oleObj name="Equation" r:id="rId2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9241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99" name="Object 112"/>
          <p:cNvGraphicFramePr>
            <a:graphicFrameLocks noChangeAspect="1"/>
          </p:cNvGraphicFramePr>
          <p:nvPr/>
        </p:nvGraphicFramePr>
        <p:xfrm>
          <a:off x="5076825" y="32131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7" name="Equation" r:id="rId30" imgW="203024" imgH="215713" progId="Equation.3">
                  <p:embed/>
                </p:oleObj>
              </mc:Choice>
              <mc:Fallback>
                <p:oleObj name="Equation" r:id="rId3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32131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0" name="Object 113"/>
          <p:cNvGraphicFramePr>
            <a:graphicFrameLocks noChangeAspect="1"/>
          </p:cNvGraphicFramePr>
          <p:nvPr/>
        </p:nvGraphicFramePr>
        <p:xfrm>
          <a:off x="5435600" y="3429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8" name="Equation" r:id="rId31" imgW="203024" imgH="215713" progId="Equation.3">
                  <p:embed/>
                </p:oleObj>
              </mc:Choice>
              <mc:Fallback>
                <p:oleObj name="Equation" r:id="rId3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429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1" name="Object 114"/>
          <p:cNvGraphicFramePr>
            <a:graphicFrameLocks noChangeAspect="1"/>
          </p:cNvGraphicFramePr>
          <p:nvPr/>
        </p:nvGraphicFramePr>
        <p:xfrm>
          <a:off x="5508625" y="29241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99" name="Equation" r:id="rId32" imgW="203024" imgH="215713" progId="Equation.3">
                  <p:embed/>
                </p:oleObj>
              </mc:Choice>
              <mc:Fallback>
                <p:oleObj name="Equation" r:id="rId3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9241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2" name="Object 115"/>
          <p:cNvGraphicFramePr>
            <a:graphicFrameLocks noChangeAspect="1"/>
          </p:cNvGraphicFramePr>
          <p:nvPr/>
        </p:nvGraphicFramePr>
        <p:xfrm>
          <a:off x="5435600" y="31416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0" name="Equation" r:id="rId33" imgW="203024" imgH="215713" progId="Equation.3">
                  <p:embed/>
                </p:oleObj>
              </mc:Choice>
              <mc:Fallback>
                <p:oleObj name="Equation" r:id="rId3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1416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3" name="Object 116"/>
          <p:cNvGraphicFramePr>
            <a:graphicFrameLocks noChangeAspect="1"/>
          </p:cNvGraphicFramePr>
          <p:nvPr/>
        </p:nvGraphicFramePr>
        <p:xfrm>
          <a:off x="6659563" y="37163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1" name="Equation" r:id="rId34" imgW="203024" imgH="215713" progId="Equation.3">
                  <p:embed/>
                </p:oleObj>
              </mc:Choice>
              <mc:Fallback>
                <p:oleObj name="Equation" r:id="rId3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37163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4" name="Object 117"/>
          <p:cNvGraphicFramePr>
            <a:graphicFrameLocks noChangeAspect="1"/>
          </p:cNvGraphicFramePr>
          <p:nvPr/>
        </p:nvGraphicFramePr>
        <p:xfrm>
          <a:off x="5867400" y="33575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2" name="Equation" r:id="rId35" imgW="203024" imgH="215713" progId="Equation.3">
                  <p:embed/>
                </p:oleObj>
              </mc:Choice>
              <mc:Fallback>
                <p:oleObj name="Equation" r:id="rId3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575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5" name="Object 118"/>
          <p:cNvGraphicFramePr>
            <a:graphicFrameLocks noChangeAspect="1"/>
          </p:cNvGraphicFramePr>
          <p:nvPr/>
        </p:nvGraphicFramePr>
        <p:xfrm>
          <a:off x="4643438" y="22764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3" name="Equation" r:id="rId36" imgW="203024" imgH="215713" progId="Equation.3">
                  <p:embed/>
                </p:oleObj>
              </mc:Choice>
              <mc:Fallback>
                <p:oleObj name="Equation" r:id="rId3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2764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6" name="Object 119"/>
          <p:cNvGraphicFramePr>
            <a:graphicFrameLocks noChangeAspect="1"/>
          </p:cNvGraphicFramePr>
          <p:nvPr/>
        </p:nvGraphicFramePr>
        <p:xfrm>
          <a:off x="4284663" y="21336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4" name="Equation" r:id="rId37" imgW="203024" imgH="215713" progId="Equation.3">
                  <p:embed/>
                </p:oleObj>
              </mc:Choice>
              <mc:Fallback>
                <p:oleObj name="Equation" r:id="rId3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1336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7" name="Object 120"/>
          <p:cNvGraphicFramePr>
            <a:graphicFrameLocks noChangeAspect="1"/>
          </p:cNvGraphicFramePr>
          <p:nvPr/>
        </p:nvGraphicFramePr>
        <p:xfrm>
          <a:off x="4140200" y="25654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5" name="Equation" r:id="rId38" imgW="203024" imgH="215713" progId="Equation.3">
                  <p:embed/>
                </p:oleObj>
              </mc:Choice>
              <mc:Fallback>
                <p:oleObj name="Equation" r:id="rId3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5654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8" name="Object 121"/>
          <p:cNvGraphicFramePr>
            <a:graphicFrameLocks noChangeAspect="1"/>
          </p:cNvGraphicFramePr>
          <p:nvPr/>
        </p:nvGraphicFramePr>
        <p:xfrm>
          <a:off x="4067175" y="32131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6" name="Equation" r:id="rId39" imgW="203024" imgH="215713" progId="Equation.3">
                  <p:embed/>
                </p:oleObj>
              </mc:Choice>
              <mc:Fallback>
                <p:oleObj name="Equation" r:id="rId3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2131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09" name="Object 122"/>
          <p:cNvGraphicFramePr>
            <a:graphicFrameLocks noChangeAspect="1"/>
          </p:cNvGraphicFramePr>
          <p:nvPr/>
        </p:nvGraphicFramePr>
        <p:xfrm>
          <a:off x="4284663" y="23495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7" name="Equation" r:id="rId40" imgW="203024" imgH="215713" progId="Equation.3">
                  <p:embed/>
                </p:oleObj>
              </mc:Choice>
              <mc:Fallback>
                <p:oleObj name="Equation" r:id="rId4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3495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0" name="Object 123"/>
          <p:cNvGraphicFramePr>
            <a:graphicFrameLocks noChangeAspect="1"/>
          </p:cNvGraphicFramePr>
          <p:nvPr/>
        </p:nvGraphicFramePr>
        <p:xfrm>
          <a:off x="4716463" y="25654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8" name="Equation" r:id="rId41" imgW="203024" imgH="215713" progId="Equation.3">
                  <p:embed/>
                </p:oleObj>
              </mc:Choice>
              <mc:Fallback>
                <p:oleObj name="Equation" r:id="rId4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5654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1" name="Object 124"/>
          <p:cNvGraphicFramePr>
            <a:graphicFrameLocks noChangeAspect="1"/>
          </p:cNvGraphicFramePr>
          <p:nvPr/>
        </p:nvGraphicFramePr>
        <p:xfrm>
          <a:off x="4427538" y="25654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09" name="Equation" r:id="rId42" imgW="203024" imgH="215713" progId="Equation.3">
                  <p:embed/>
                </p:oleObj>
              </mc:Choice>
              <mc:Fallback>
                <p:oleObj name="Equation" r:id="rId4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25654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2" name="Object 125"/>
          <p:cNvGraphicFramePr>
            <a:graphicFrameLocks noChangeAspect="1"/>
          </p:cNvGraphicFramePr>
          <p:nvPr/>
        </p:nvGraphicFramePr>
        <p:xfrm>
          <a:off x="4787900" y="27813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0" name="Equation" r:id="rId43" imgW="203024" imgH="215713" progId="Equation.3">
                  <p:embed/>
                </p:oleObj>
              </mc:Choice>
              <mc:Fallback>
                <p:oleObj name="Equation" r:id="rId4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7813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3" name="Object 126"/>
          <p:cNvGraphicFramePr>
            <a:graphicFrameLocks noChangeAspect="1"/>
          </p:cNvGraphicFramePr>
          <p:nvPr/>
        </p:nvGraphicFramePr>
        <p:xfrm>
          <a:off x="2987675" y="31416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1" name="Equation" r:id="rId44" imgW="203024" imgH="215713" progId="Equation.3">
                  <p:embed/>
                </p:oleObj>
              </mc:Choice>
              <mc:Fallback>
                <p:oleObj name="Equation" r:id="rId4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1416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4" name="Object 127"/>
          <p:cNvGraphicFramePr>
            <a:graphicFrameLocks noChangeAspect="1"/>
          </p:cNvGraphicFramePr>
          <p:nvPr/>
        </p:nvGraphicFramePr>
        <p:xfrm>
          <a:off x="3203575" y="29241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2" name="Equation" r:id="rId45" imgW="203024" imgH="215713" progId="Equation.3">
                  <p:embed/>
                </p:oleObj>
              </mc:Choice>
              <mc:Fallback>
                <p:oleObj name="Equation" r:id="rId4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9241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5" name="Object 128"/>
          <p:cNvGraphicFramePr>
            <a:graphicFrameLocks noChangeAspect="1"/>
          </p:cNvGraphicFramePr>
          <p:nvPr/>
        </p:nvGraphicFramePr>
        <p:xfrm>
          <a:off x="3419475" y="2997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3" name="Equation" r:id="rId46" imgW="203024" imgH="215713" progId="Equation.3">
                  <p:embed/>
                </p:oleObj>
              </mc:Choice>
              <mc:Fallback>
                <p:oleObj name="Equation" r:id="rId4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997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6" name="Object 129"/>
          <p:cNvGraphicFramePr>
            <a:graphicFrameLocks noChangeAspect="1"/>
          </p:cNvGraphicFramePr>
          <p:nvPr/>
        </p:nvGraphicFramePr>
        <p:xfrm>
          <a:off x="3563938" y="23495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4" name="Equation" r:id="rId47" imgW="203024" imgH="215713" progId="Equation.3">
                  <p:embed/>
                </p:oleObj>
              </mc:Choice>
              <mc:Fallback>
                <p:oleObj name="Equation" r:id="rId4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3495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7" name="Object 130"/>
          <p:cNvGraphicFramePr>
            <a:graphicFrameLocks noChangeAspect="1"/>
          </p:cNvGraphicFramePr>
          <p:nvPr/>
        </p:nvGraphicFramePr>
        <p:xfrm>
          <a:off x="3708400" y="27813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5" name="Equation" r:id="rId48" imgW="203024" imgH="215713" progId="Equation.3">
                  <p:embed/>
                </p:oleObj>
              </mc:Choice>
              <mc:Fallback>
                <p:oleObj name="Equation" r:id="rId4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7813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8" name="Object 131"/>
          <p:cNvGraphicFramePr>
            <a:graphicFrameLocks noChangeAspect="1"/>
          </p:cNvGraphicFramePr>
          <p:nvPr/>
        </p:nvGraphicFramePr>
        <p:xfrm>
          <a:off x="3635375" y="30686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6" name="Equation" r:id="rId49" imgW="203024" imgH="215713" progId="Equation.3">
                  <p:embed/>
                </p:oleObj>
              </mc:Choice>
              <mc:Fallback>
                <p:oleObj name="Equation" r:id="rId4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0686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19" name="Object 132"/>
          <p:cNvGraphicFramePr>
            <a:graphicFrameLocks noChangeAspect="1"/>
          </p:cNvGraphicFramePr>
          <p:nvPr/>
        </p:nvGraphicFramePr>
        <p:xfrm>
          <a:off x="3419475" y="32845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7" name="Equation" r:id="rId50" imgW="203024" imgH="215713" progId="Equation.3">
                  <p:embed/>
                </p:oleObj>
              </mc:Choice>
              <mc:Fallback>
                <p:oleObj name="Equation" r:id="rId5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2845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0" name="Object 133"/>
          <p:cNvGraphicFramePr>
            <a:graphicFrameLocks noChangeAspect="1"/>
          </p:cNvGraphicFramePr>
          <p:nvPr/>
        </p:nvGraphicFramePr>
        <p:xfrm>
          <a:off x="3779838" y="32131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8" name="Equation" r:id="rId51" imgW="203024" imgH="215713" progId="Equation.3">
                  <p:embed/>
                </p:oleObj>
              </mc:Choice>
              <mc:Fallback>
                <p:oleObj name="Equation" r:id="rId5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2131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1" name="Object 134"/>
          <p:cNvGraphicFramePr>
            <a:graphicFrameLocks noChangeAspect="1"/>
          </p:cNvGraphicFramePr>
          <p:nvPr/>
        </p:nvGraphicFramePr>
        <p:xfrm>
          <a:off x="3708400" y="37893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19" name="Equation" r:id="rId52" imgW="203024" imgH="215713" progId="Equation.3">
                  <p:embed/>
                </p:oleObj>
              </mc:Choice>
              <mc:Fallback>
                <p:oleObj name="Equation" r:id="rId5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7893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2" name="Object 135"/>
          <p:cNvGraphicFramePr>
            <a:graphicFrameLocks noChangeAspect="1"/>
          </p:cNvGraphicFramePr>
          <p:nvPr/>
        </p:nvGraphicFramePr>
        <p:xfrm>
          <a:off x="3635375" y="35004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0" name="Equation" r:id="rId53" imgW="203024" imgH="215713" progId="Equation.3">
                  <p:embed/>
                </p:oleObj>
              </mc:Choice>
              <mc:Fallback>
                <p:oleObj name="Equation" r:id="rId5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5004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3" name="Object 136"/>
          <p:cNvGraphicFramePr>
            <a:graphicFrameLocks noChangeAspect="1"/>
          </p:cNvGraphicFramePr>
          <p:nvPr/>
        </p:nvGraphicFramePr>
        <p:xfrm>
          <a:off x="3419475" y="36449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1" name="Equation" r:id="rId54" imgW="203024" imgH="215713" progId="Equation.3">
                  <p:embed/>
                </p:oleObj>
              </mc:Choice>
              <mc:Fallback>
                <p:oleObj name="Equation" r:id="rId5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6449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4" name="Object 137"/>
          <p:cNvGraphicFramePr>
            <a:graphicFrameLocks noChangeAspect="1"/>
          </p:cNvGraphicFramePr>
          <p:nvPr/>
        </p:nvGraphicFramePr>
        <p:xfrm>
          <a:off x="1979613" y="357346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2" name="Equation" r:id="rId55" imgW="203024" imgH="215713" progId="Equation.3">
                  <p:embed/>
                </p:oleObj>
              </mc:Choice>
              <mc:Fallback>
                <p:oleObj name="Equation" r:id="rId5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357346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5" name="Object 138"/>
          <p:cNvGraphicFramePr>
            <a:graphicFrameLocks noChangeAspect="1"/>
          </p:cNvGraphicFramePr>
          <p:nvPr/>
        </p:nvGraphicFramePr>
        <p:xfrm>
          <a:off x="2700338" y="2997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3" name="Equation" r:id="rId56" imgW="203024" imgH="215713" progId="Equation.3">
                  <p:embed/>
                </p:oleObj>
              </mc:Choice>
              <mc:Fallback>
                <p:oleObj name="Equation" r:id="rId5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997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6" name="Object 139"/>
          <p:cNvGraphicFramePr>
            <a:graphicFrameLocks noChangeAspect="1"/>
          </p:cNvGraphicFramePr>
          <p:nvPr/>
        </p:nvGraphicFramePr>
        <p:xfrm>
          <a:off x="2916238" y="27813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4" name="Equation" r:id="rId57" imgW="203024" imgH="215713" progId="Equation.3">
                  <p:embed/>
                </p:oleObj>
              </mc:Choice>
              <mc:Fallback>
                <p:oleObj name="Equation" r:id="rId5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7813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7" name="Object 140"/>
          <p:cNvGraphicFramePr>
            <a:graphicFrameLocks noChangeAspect="1"/>
          </p:cNvGraphicFramePr>
          <p:nvPr/>
        </p:nvGraphicFramePr>
        <p:xfrm>
          <a:off x="1692275" y="36449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5" name="Equation" r:id="rId58" imgW="203024" imgH="215713" progId="Equation.3">
                  <p:embed/>
                </p:oleObj>
              </mc:Choice>
              <mc:Fallback>
                <p:oleObj name="Equation" r:id="rId5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6449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8" name="Object 141"/>
          <p:cNvGraphicFramePr>
            <a:graphicFrameLocks noChangeAspect="1"/>
          </p:cNvGraphicFramePr>
          <p:nvPr/>
        </p:nvGraphicFramePr>
        <p:xfrm>
          <a:off x="2268538" y="30686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6" name="Equation" r:id="rId59" imgW="203024" imgH="215713" progId="Equation.3">
                  <p:embed/>
                </p:oleObj>
              </mc:Choice>
              <mc:Fallback>
                <p:oleObj name="Equation" r:id="rId5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0686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29" name="Object 142"/>
          <p:cNvGraphicFramePr>
            <a:graphicFrameLocks noChangeAspect="1"/>
          </p:cNvGraphicFramePr>
          <p:nvPr/>
        </p:nvGraphicFramePr>
        <p:xfrm>
          <a:off x="2484438" y="27082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7" name="Equation" r:id="rId60" imgW="203024" imgH="215713" progId="Equation.3">
                  <p:embed/>
                </p:oleObj>
              </mc:Choice>
              <mc:Fallback>
                <p:oleObj name="Equation" r:id="rId6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27082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0" name="Object 143"/>
          <p:cNvGraphicFramePr>
            <a:graphicFrameLocks noChangeAspect="1"/>
          </p:cNvGraphicFramePr>
          <p:nvPr/>
        </p:nvGraphicFramePr>
        <p:xfrm>
          <a:off x="3348038" y="30686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8" name="Equation" r:id="rId61" imgW="203024" imgH="215713" progId="Equation.3">
                  <p:embed/>
                </p:oleObj>
              </mc:Choice>
              <mc:Fallback>
                <p:oleObj name="Equation" r:id="rId6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0686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1" name="Object 144"/>
          <p:cNvGraphicFramePr>
            <a:graphicFrameLocks noChangeAspect="1"/>
          </p:cNvGraphicFramePr>
          <p:nvPr/>
        </p:nvGraphicFramePr>
        <p:xfrm>
          <a:off x="3348038" y="27082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29" name="Equation" r:id="rId62" imgW="203024" imgH="215713" progId="Equation.3">
                  <p:embed/>
                </p:oleObj>
              </mc:Choice>
              <mc:Fallback>
                <p:oleObj name="Equation" r:id="rId6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7082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2" name="Object 145"/>
          <p:cNvGraphicFramePr>
            <a:graphicFrameLocks noChangeAspect="1"/>
          </p:cNvGraphicFramePr>
          <p:nvPr/>
        </p:nvGraphicFramePr>
        <p:xfrm>
          <a:off x="3276600" y="24209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0" name="Equation" r:id="rId63" imgW="203024" imgH="215713" progId="Equation.3">
                  <p:embed/>
                </p:oleObj>
              </mc:Choice>
              <mc:Fallback>
                <p:oleObj name="Equation" r:id="rId6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4209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3" name="Object 146"/>
          <p:cNvGraphicFramePr>
            <a:graphicFrameLocks noChangeAspect="1"/>
          </p:cNvGraphicFramePr>
          <p:nvPr/>
        </p:nvGraphicFramePr>
        <p:xfrm>
          <a:off x="2843213" y="24209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1" name="Equation" r:id="rId64" imgW="203024" imgH="215713" progId="Equation.3">
                  <p:embed/>
                </p:oleObj>
              </mc:Choice>
              <mc:Fallback>
                <p:oleObj name="Equation" r:id="rId6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4209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4" name="Object 147"/>
          <p:cNvGraphicFramePr>
            <a:graphicFrameLocks noChangeAspect="1"/>
          </p:cNvGraphicFramePr>
          <p:nvPr/>
        </p:nvGraphicFramePr>
        <p:xfrm>
          <a:off x="3132138" y="21336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2" name="Equation" r:id="rId65" imgW="203024" imgH="215713" progId="Equation.3">
                  <p:embed/>
                </p:oleObj>
              </mc:Choice>
              <mc:Fallback>
                <p:oleObj name="Equation" r:id="rId6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1336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5" name="Object 148"/>
          <p:cNvGraphicFramePr>
            <a:graphicFrameLocks noChangeAspect="1"/>
          </p:cNvGraphicFramePr>
          <p:nvPr/>
        </p:nvGraphicFramePr>
        <p:xfrm>
          <a:off x="2555875" y="32845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3" name="Equation" r:id="rId66" imgW="203024" imgH="215713" progId="Equation.3">
                  <p:embed/>
                </p:oleObj>
              </mc:Choice>
              <mc:Fallback>
                <p:oleObj name="Equation" r:id="rId6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32845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6" name="Object 149"/>
          <p:cNvGraphicFramePr>
            <a:graphicFrameLocks noChangeAspect="1"/>
          </p:cNvGraphicFramePr>
          <p:nvPr/>
        </p:nvGraphicFramePr>
        <p:xfrm>
          <a:off x="1331913" y="36449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4" name="Equation" r:id="rId67" imgW="203024" imgH="215713" progId="Equation.3">
                  <p:embed/>
                </p:oleObj>
              </mc:Choice>
              <mc:Fallback>
                <p:oleObj name="Equation" r:id="rId6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6449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7" name="Object 150"/>
          <p:cNvGraphicFramePr>
            <a:graphicFrameLocks noChangeAspect="1"/>
          </p:cNvGraphicFramePr>
          <p:nvPr/>
        </p:nvGraphicFramePr>
        <p:xfrm>
          <a:off x="827088" y="37163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5" name="Equation" r:id="rId68" imgW="203024" imgH="215713" progId="Equation.3">
                  <p:embed/>
                </p:oleObj>
              </mc:Choice>
              <mc:Fallback>
                <p:oleObj name="Equation" r:id="rId6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7163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8" name="Object 151"/>
          <p:cNvGraphicFramePr>
            <a:graphicFrameLocks noChangeAspect="1"/>
          </p:cNvGraphicFramePr>
          <p:nvPr/>
        </p:nvGraphicFramePr>
        <p:xfrm>
          <a:off x="3348038" y="20605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6" name="Equation" r:id="rId69" imgW="203024" imgH="215713" progId="Equation.3">
                  <p:embed/>
                </p:oleObj>
              </mc:Choice>
              <mc:Fallback>
                <p:oleObj name="Equation" r:id="rId6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0605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39" name="Object 152"/>
          <p:cNvGraphicFramePr>
            <a:graphicFrameLocks noChangeAspect="1"/>
          </p:cNvGraphicFramePr>
          <p:nvPr/>
        </p:nvGraphicFramePr>
        <p:xfrm>
          <a:off x="3563938" y="170021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7" name="Equation" r:id="rId70" imgW="203024" imgH="215713" progId="Equation.3">
                  <p:embed/>
                </p:oleObj>
              </mc:Choice>
              <mc:Fallback>
                <p:oleObj name="Equation" r:id="rId7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70021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0" name="Object 153"/>
          <p:cNvGraphicFramePr>
            <a:graphicFrameLocks noChangeAspect="1"/>
          </p:cNvGraphicFramePr>
          <p:nvPr/>
        </p:nvGraphicFramePr>
        <p:xfrm>
          <a:off x="3635375" y="21336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8" name="Equation" r:id="rId71" imgW="203024" imgH="215713" progId="Equation.3">
                  <p:embed/>
                </p:oleObj>
              </mc:Choice>
              <mc:Fallback>
                <p:oleObj name="Equation" r:id="rId7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21336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1" name="Object 154"/>
          <p:cNvGraphicFramePr>
            <a:graphicFrameLocks noChangeAspect="1"/>
          </p:cNvGraphicFramePr>
          <p:nvPr/>
        </p:nvGraphicFramePr>
        <p:xfrm>
          <a:off x="2843213" y="20605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39" name="Equation" r:id="rId72" imgW="203024" imgH="215713" progId="Equation.3">
                  <p:embed/>
                </p:oleObj>
              </mc:Choice>
              <mc:Fallback>
                <p:oleObj name="Equation" r:id="rId7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0605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2" name="Object 155"/>
          <p:cNvGraphicFramePr>
            <a:graphicFrameLocks noChangeAspect="1"/>
          </p:cNvGraphicFramePr>
          <p:nvPr/>
        </p:nvGraphicFramePr>
        <p:xfrm>
          <a:off x="3708400" y="14128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0" name="Equation" r:id="rId73" imgW="203024" imgH="215713" progId="Equation.3">
                  <p:embed/>
                </p:oleObj>
              </mc:Choice>
              <mc:Fallback>
                <p:oleObj name="Equation" r:id="rId7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14128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3" name="Object 156"/>
          <p:cNvGraphicFramePr>
            <a:graphicFrameLocks noChangeAspect="1"/>
          </p:cNvGraphicFramePr>
          <p:nvPr/>
        </p:nvGraphicFramePr>
        <p:xfrm>
          <a:off x="3851275" y="17732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1" name="Equation" r:id="rId74" imgW="203024" imgH="215713" progId="Equation.3">
                  <p:embed/>
                </p:oleObj>
              </mc:Choice>
              <mc:Fallback>
                <p:oleObj name="Equation" r:id="rId7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17732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4" name="Object 157"/>
          <p:cNvGraphicFramePr>
            <a:graphicFrameLocks noChangeAspect="1"/>
          </p:cNvGraphicFramePr>
          <p:nvPr/>
        </p:nvGraphicFramePr>
        <p:xfrm>
          <a:off x="3708400" y="26368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2" name="Equation" r:id="rId75" imgW="203024" imgH="215713" progId="Equation.3">
                  <p:embed/>
                </p:oleObj>
              </mc:Choice>
              <mc:Fallback>
                <p:oleObj name="Equation" r:id="rId7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5" name="Object 158"/>
          <p:cNvGraphicFramePr>
            <a:graphicFrameLocks noChangeAspect="1"/>
          </p:cNvGraphicFramePr>
          <p:nvPr/>
        </p:nvGraphicFramePr>
        <p:xfrm>
          <a:off x="4140200" y="19891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3" name="Equation" r:id="rId76" imgW="203024" imgH="215713" progId="Equation.3">
                  <p:embed/>
                </p:oleObj>
              </mc:Choice>
              <mc:Fallback>
                <p:oleObj name="Equation" r:id="rId7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9891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6" name="Object 159"/>
          <p:cNvGraphicFramePr>
            <a:graphicFrameLocks noChangeAspect="1"/>
          </p:cNvGraphicFramePr>
          <p:nvPr/>
        </p:nvGraphicFramePr>
        <p:xfrm>
          <a:off x="5292725" y="24923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4" name="Equation" r:id="rId77" imgW="203024" imgH="215713" progId="Equation.3">
                  <p:embed/>
                </p:oleObj>
              </mc:Choice>
              <mc:Fallback>
                <p:oleObj name="Equation" r:id="rId7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4923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7" name="Object 160"/>
          <p:cNvGraphicFramePr>
            <a:graphicFrameLocks noChangeAspect="1"/>
          </p:cNvGraphicFramePr>
          <p:nvPr/>
        </p:nvGraphicFramePr>
        <p:xfrm>
          <a:off x="3995738" y="2997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5" name="Equation" r:id="rId78" imgW="203024" imgH="215713" progId="Equation.3">
                  <p:embed/>
                </p:oleObj>
              </mc:Choice>
              <mc:Fallback>
                <p:oleObj name="Equation" r:id="rId7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997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8" name="Object 161"/>
          <p:cNvGraphicFramePr>
            <a:graphicFrameLocks noChangeAspect="1"/>
          </p:cNvGraphicFramePr>
          <p:nvPr/>
        </p:nvGraphicFramePr>
        <p:xfrm>
          <a:off x="3995738" y="23495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6" name="Equation" r:id="rId79" imgW="203024" imgH="215713" progId="Equation.3">
                  <p:embed/>
                </p:oleObj>
              </mc:Choice>
              <mc:Fallback>
                <p:oleObj name="Equation" r:id="rId7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3495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49" name="Object 162"/>
          <p:cNvGraphicFramePr>
            <a:graphicFrameLocks noChangeAspect="1"/>
          </p:cNvGraphicFramePr>
          <p:nvPr/>
        </p:nvGraphicFramePr>
        <p:xfrm>
          <a:off x="4140200" y="14128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7" name="Equation" r:id="rId80" imgW="203024" imgH="215713" progId="Equation.3">
                  <p:embed/>
                </p:oleObj>
              </mc:Choice>
              <mc:Fallback>
                <p:oleObj name="Equation" r:id="rId8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4128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0" name="Object 163"/>
          <p:cNvGraphicFramePr>
            <a:graphicFrameLocks noChangeAspect="1"/>
          </p:cNvGraphicFramePr>
          <p:nvPr/>
        </p:nvGraphicFramePr>
        <p:xfrm>
          <a:off x="4284663" y="1700213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8" name="Equation" r:id="rId81" imgW="203024" imgH="215713" progId="Equation.3">
                  <p:embed/>
                </p:oleObj>
              </mc:Choice>
              <mc:Fallback>
                <p:oleObj name="Equation" r:id="rId8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700213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1" name="Object 164"/>
          <p:cNvGraphicFramePr>
            <a:graphicFrameLocks noChangeAspect="1"/>
          </p:cNvGraphicFramePr>
          <p:nvPr/>
        </p:nvGraphicFramePr>
        <p:xfrm>
          <a:off x="4500563" y="18446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49" name="Equation" r:id="rId82" imgW="203024" imgH="215713" progId="Equation.3">
                  <p:embed/>
                </p:oleObj>
              </mc:Choice>
              <mc:Fallback>
                <p:oleObj name="Equation" r:id="rId8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8446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2" name="Object 165"/>
          <p:cNvGraphicFramePr>
            <a:graphicFrameLocks noChangeAspect="1"/>
          </p:cNvGraphicFramePr>
          <p:nvPr/>
        </p:nvGraphicFramePr>
        <p:xfrm>
          <a:off x="4716463" y="20605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0" name="Equation" r:id="rId83" imgW="203024" imgH="215713" progId="Equation.3">
                  <p:embed/>
                </p:oleObj>
              </mc:Choice>
              <mc:Fallback>
                <p:oleObj name="Equation" r:id="rId8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0605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3" name="Object 166"/>
          <p:cNvGraphicFramePr>
            <a:graphicFrameLocks noChangeAspect="1"/>
          </p:cNvGraphicFramePr>
          <p:nvPr/>
        </p:nvGraphicFramePr>
        <p:xfrm>
          <a:off x="4932363" y="22764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1" name="Equation" r:id="rId84" imgW="203024" imgH="215713" progId="Equation.3">
                  <p:embed/>
                </p:oleObj>
              </mc:Choice>
              <mc:Fallback>
                <p:oleObj name="Equation" r:id="rId8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2764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4" name="Object 167"/>
          <p:cNvGraphicFramePr>
            <a:graphicFrameLocks noChangeAspect="1"/>
          </p:cNvGraphicFramePr>
          <p:nvPr/>
        </p:nvGraphicFramePr>
        <p:xfrm>
          <a:off x="4932363" y="24923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2" name="Equation" r:id="rId85" imgW="203024" imgH="215713" progId="Equation.3">
                  <p:embed/>
                </p:oleObj>
              </mc:Choice>
              <mc:Fallback>
                <p:oleObj name="Equation" r:id="rId8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4923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5" name="Object 168"/>
          <p:cNvGraphicFramePr>
            <a:graphicFrameLocks noChangeAspect="1"/>
          </p:cNvGraphicFramePr>
          <p:nvPr/>
        </p:nvGraphicFramePr>
        <p:xfrm>
          <a:off x="5292725" y="2852738"/>
          <a:ext cx="2635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3" name="Equation" r:id="rId86" imgW="203024" imgH="215713" progId="Equation.3">
                  <p:embed/>
                </p:oleObj>
              </mc:Choice>
              <mc:Fallback>
                <p:oleObj name="Equation" r:id="rId8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852738"/>
                        <a:ext cx="26352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6" name="Object 169"/>
          <p:cNvGraphicFramePr>
            <a:graphicFrameLocks noChangeAspect="1"/>
          </p:cNvGraphicFramePr>
          <p:nvPr/>
        </p:nvGraphicFramePr>
        <p:xfrm>
          <a:off x="2268538" y="28527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4" name="Equation" r:id="rId87" imgW="203024" imgH="215713" progId="Equation.3">
                  <p:embed/>
                </p:oleObj>
              </mc:Choice>
              <mc:Fallback>
                <p:oleObj name="Equation" r:id="rId8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8527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7" name="Object 170"/>
          <p:cNvGraphicFramePr>
            <a:graphicFrameLocks noChangeAspect="1"/>
          </p:cNvGraphicFramePr>
          <p:nvPr/>
        </p:nvGraphicFramePr>
        <p:xfrm>
          <a:off x="1908175" y="32845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5" name="Equation" r:id="rId88" imgW="203024" imgH="215713" progId="Equation.3">
                  <p:embed/>
                </p:oleObj>
              </mc:Choice>
              <mc:Fallback>
                <p:oleObj name="Equation" r:id="rId8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2845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8" name="Object 171"/>
          <p:cNvGraphicFramePr>
            <a:graphicFrameLocks noChangeAspect="1"/>
          </p:cNvGraphicFramePr>
          <p:nvPr/>
        </p:nvGraphicFramePr>
        <p:xfrm>
          <a:off x="3348038" y="16287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6" name="Equation" r:id="rId89" imgW="203024" imgH="215713" progId="Equation.3">
                  <p:embed/>
                </p:oleObj>
              </mc:Choice>
              <mc:Fallback>
                <p:oleObj name="Equation" r:id="rId8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16287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59" name="Object 172"/>
          <p:cNvGraphicFramePr>
            <a:graphicFrameLocks noChangeAspect="1"/>
          </p:cNvGraphicFramePr>
          <p:nvPr/>
        </p:nvGraphicFramePr>
        <p:xfrm>
          <a:off x="2627313" y="22764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7" name="Equation" r:id="rId90" imgW="203024" imgH="215713" progId="Equation.3">
                  <p:embed/>
                </p:oleObj>
              </mc:Choice>
              <mc:Fallback>
                <p:oleObj name="Equation" r:id="rId9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2764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60" name="Object 173"/>
          <p:cNvGraphicFramePr>
            <a:graphicFrameLocks noChangeAspect="1"/>
          </p:cNvGraphicFramePr>
          <p:nvPr/>
        </p:nvGraphicFramePr>
        <p:xfrm>
          <a:off x="3132138" y="1773238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8" name="Equation" r:id="rId91" imgW="203024" imgH="215713" progId="Equation.3">
                  <p:embed/>
                </p:oleObj>
              </mc:Choice>
              <mc:Fallback>
                <p:oleObj name="Equation" r:id="rId9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773238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161" name="Object 174"/>
          <p:cNvGraphicFramePr>
            <a:graphicFrameLocks noChangeAspect="1"/>
          </p:cNvGraphicFramePr>
          <p:nvPr/>
        </p:nvGraphicFramePr>
        <p:xfrm>
          <a:off x="4859338" y="1844675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59" name="Equation" r:id="rId92" imgW="203024" imgH="215713" progId="Equation.3">
                  <p:embed/>
                </p:oleObj>
              </mc:Choice>
              <mc:Fallback>
                <p:oleObj name="Equation" r:id="rId9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1844675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4162" name="Rectangle 135"/>
          <p:cNvSpPr>
            <a:spLocks noChangeArrowheads="1"/>
          </p:cNvSpPr>
          <p:nvPr/>
        </p:nvSpPr>
        <p:spPr bwMode="auto">
          <a:xfrm>
            <a:off x="800100" y="4459971"/>
            <a:ext cx="7543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Low" rtl="0"/>
            <a:r>
              <a:rPr lang="en-US" sz="2800" b="1" dirty="0">
                <a:solidFill>
                  <a:srgbClr val="006600"/>
                </a:solidFill>
                <a:cs typeface="Times New Roman" pitchFamily="18" charset="0"/>
              </a:rPr>
              <a:t>1 S.E,</a:t>
            </a:r>
            <a:r>
              <a:rPr lang="en-US" sz="2800" b="1" dirty="0">
                <a:solidFill>
                  <a:srgbClr val="FFFFFF"/>
                </a:solidFill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2 S.E </a:t>
            </a:r>
            <a:r>
              <a:rPr lang="en-US" sz="2800" b="1" dirty="0">
                <a:solidFill>
                  <a:srgbClr val="CC00FF"/>
                </a:solidFill>
                <a:cs typeface="Times New Roman" pitchFamily="18" charset="0"/>
              </a:rPr>
              <a:t>and</a:t>
            </a:r>
            <a:r>
              <a:rPr lang="en-US" sz="2800" b="1" dirty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660033"/>
                </a:solidFill>
                <a:cs typeface="Times New Roman" pitchFamily="18" charset="0"/>
              </a:rPr>
              <a:t>3 S.E         </a:t>
            </a:r>
            <a:r>
              <a:rPr lang="en-US" sz="2800" b="1" dirty="0">
                <a:solidFill>
                  <a:srgbClr val="CC00FF"/>
                </a:solidFill>
                <a:cs typeface="Times New Roman" pitchFamily="18" charset="0"/>
              </a:rPr>
              <a:t>in proportion</a:t>
            </a:r>
          </a:p>
          <a:p>
            <a:pPr algn="justLow" rtl="0"/>
            <a:r>
              <a:rPr lang="en-US" sz="2800" b="1" dirty="0">
                <a:solidFill>
                  <a:srgbClr val="FFFFFF"/>
                </a:solidFill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006600"/>
                </a:solidFill>
              </a:rPr>
              <a:t>68%</a:t>
            </a:r>
            <a:r>
              <a:rPr lang="en-US" sz="2800" b="1" dirty="0">
                <a:solidFill>
                  <a:srgbClr val="FFFFFF"/>
                </a:solidFill>
              </a:rPr>
              <a:t>   </a:t>
            </a:r>
            <a:r>
              <a:rPr lang="en-US" sz="2800" b="1" dirty="0">
                <a:solidFill>
                  <a:srgbClr val="0000CC"/>
                </a:solidFill>
              </a:rPr>
              <a:t>95%      </a:t>
            </a:r>
            <a:r>
              <a:rPr lang="en-US" sz="2800" b="1" dirty="0">
                <a:solidFill>
                  <a:srgbClr val="660033"/>
                </a:solidFill>
              </a:rPr>
              <a:t>99% . </a:t>
            </a:r>
          </a:p>
        </p:txBody>
      </p:sp>
      <p:sp>
        <p:nvSpPr>
          <p:cNvPr id="3441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0DF8A27-6914-4BD2-A223-13F5396CC575}" type="slidenum">
              <a:rPr lang="ar-SA" sz="1400" smtClean="0">
                <a:solidFill>
                  <a:srgbClr val="000000"/>
                </a:solidFill>
              </a:rPr>
              <a:pPr eaLnBrk="1" hangingPunct="1"/>
              <a:t>26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84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024E3C-8382-4687-A506-1256481EF7D3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509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0CCE2476-B346-41DC-BBB4-AB5C9604EBE3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27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45092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rgbClr val="000000"/>
              </a:solidFill>
            </a:endParaRPr>
          </a:p>
          <a:p>
            <a:pPr rtl="0" eaLnBrk="0" hangingPunct="0"/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45093" name="Rectangle 5"/>
          <p:cNvSpPr>
            <a:spLocks noChangeArrowheads="1"/>
          </p:cNvSpPr>
          <p:nvPr/>
        </p:nvSpPr>
        <p:spPr bwMode="auto">
          <a:xfrm>
            <a:off x="304800" y="1295400"/>
            <a:ext cx="8686800" cy="3323987"/>
          </a:xfrm>
          <a:prstGeom prst="rect">
            <a:avLst/>
          </a:prstGeom>
          <a:noFill/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Remember that the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b="1" dirty="0">
                <a:solidFill>
                  <a:srgbClr val="FF0000"/>
                </a:solidFill>
              </a:rPr>
              <a:t>SD is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000000"/>
                </a:solidFill>
              </a:rPr>
              <a:t>measure of spread of  the data in a single</a:t>
            </a:r>
            <a:r>
              <a:rPr lang="en-US" sz="2600" b="1" dirty="0">
                <a:solidFill>
                  <a:schemeClr val="tx2"/>
                </a:solidFill>
              </a:rPr>
              <a:t> sample </a:t>
            </a:r>
            <a:r>
              <a:rPr lang="en-US" sz="2600" b="1" dirty="0">
                <a:solidFill>
                  <a:srgbClr val="000000"/>
                </a:solidFill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b="1" dirty="0">
                <a:solidFill>
                  <a:srgbClr val="0000CC"/>
                </a:solidFill>
              </a:rPr>
              <a:t>The S.E</a:t>
            </a:r>
            <a:r>
              <a:rPr lang="en-US" sz="2600" b="1" dirty="0">
                <a:solidFill>
                  <a:srgbClr val="000000"/>
                </a:solidFill>
              </a:rPr>
              <a:t>. is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000000"/>
                </a:solidFill>
              </a:rPr>
              <a:t> a measure of spread in </a:t>
            </a:r>
            <a:r>
              <a:rPr lang="en-US" sz="2600" b="1" dirty="0">
                <a:solidFill>
                  <a:srgbClr val="0000CC"/>
                </a:solidFill>
              </a:rPr>
              <a:t>ALL</a:t>
            </a:r>
            <a:r>
              <a:rPr lang="en-US" sz="2600" b="1" dirty="0">
                <a:solidFill>
                  <a:srgbClr val="000000"/>
                </a:solidFill>
              </a:rPr>
              <a:t> sample means from a </a:t>
            </a:r>
            <a:r>
              <a:rPr lang="en-US" sz="2600" b="1" dirty="0">
                <a:solidFill>
                  <a:srgbClr val="0000CC"/>
                </a:solidFill>
              </a:rPr>
              <a:t>population.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600" b="1" dirty="0">
                <a:solidFill>
                  <a:srgbClr val="000000"/>
                </a:solidFill>
              </a:rPr>
              <a:t> </a:t>
            </a:r>
            <a:r>
              <a:rPr lang="en-US" sz="2600" b="1" dirty="0">
                <a:solidFill>
                  <a:schemeClr val="accent2"/>
                </a:solidFill>
              </a:rPr>
              <a:t>We notice </a:t>
            </a:r>
            <a:r>
              <a:rPr lang="en-US" sz="2600" b="1" dirty="0">
                <a:solidFill>
                  <a:srgbClr val="000000"/>
                </a:solidFill>
              </a:rPr>
              <a:t>that the  as sample size  n  increases the S.E decrease</a:t>
            </a:r>
          </a:p>
        </p:txBody>
      </p:sp>
      <p:sp>
        <p:nvSpPr>
          <p:cNvPr id="34509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D1C73F-1600-4725-82AE-DF77AF0FD79F}" type="slidenum">
              <a:rPr lang="ar-SA" sz="1400" smtClean="0">
                <a:solidFill>
                  <a:srgbClr val="000000"/>
                </a:solidFill>
              </a:rPr>
              <a:pPr eaLnBrk="1" hangingPunct="1"/>
              <a:t>27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AF063A6-C21C-4EEC-B3C0-D4D7A6F0CA62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611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0F0DEBBC-5295-4AA3-971E-80171E2149A0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28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46116" name="Rectangle 4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rgbClr val="000000"/>
              </a:solidFill>
            </a:endParaRPr>
          </a:p>
        </p:txBody>
      </p:sp>
      <p:grpSp>
        <p:nvGrpSpPr>
          <p:cNvPr id="346117" name="Group 38"/>
          <p:cNvGrpSpPr>
            <a:grpSpLocks/>
          </p:cNvGrpSpPr>
          <p:nvPr/>
        </p:nvGrpSpPr>
        <p:grpSpPr bwMode="auto">
          <a:xfrm>
            <a:off x="609600" y="762000"/>
            <a:ext cx="7056438" cy="4321175"/>
            <a:chOff x="2880" y="2666"/>
            <a:chExt cx="5906" cy="3790"/>
          </a:xfrm>
        </p:grpSpPr>
        <p:sp>
          <p:nvSpPr>
            <p:cNvPr id="346157" name="Line 39"/>
            <p:cNvSpPr>
              <a:spLocks noChangeShapeType="1"/>
            </p:cNvSpPr>
            <p:nvPr/>
          </p:nvSpPr>
          <p:spPr bwMode="auto">
            <a:xfrm>
              <a:off x="3106" y="4298"/>
              <a:ext cx="5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58" name="Line 40"/>
            <p:cNvSpPr>
              <a:spLocks noChangeShapeType="1"/>
            </p:cNvSpPr>
            <p:nvPr/>
          </p:nvSpPr>
          <p:spPr bwMode="auto">
            <a:xfrm flipV="1">
              <a:off x="3387" y="421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59" name="Line 41"/>
            <p:cNvSpPr>
              <a:spLocks noChangeShapeType="1"/>
            </p:cNvSpPr>
            <p:nvPr/>
          </p:nvSpPr>
          <p:spPr bwMode="auto">
            <a:xfrm flipV="1">
              <a:off x="3926" y="4210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60" name="Line 42"/>
            <p:cNvSpPr>
              <a:spLocks noChangeShapeType="1"/>
            </p:cNvSpPr>
            <p:nvPr/>
          </p:nvSpPr>
          <p:spPr bwMode="auto">
            <a:xfrm flipV="1">
              <a:off x="5206" y="4210"/>
              <a:ext cx="3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61" name="Line 43"/>
            <p:cNvSpPr>
              <a:spLocks noChangeShapeType="1"/>
            </p:cNvSpPr>
            <p:nvPr/>
          </p:nvSpPr>
          <p:spPr bwMode="auto">
            <a:xfrm flipV="1">
              <a:off x="5907" y="421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62" name="Line 44"/>
            <p:cNvSpPr>
              <a:spLocks noChangeShapeType="1"/>
            </p:cNvSpPr>
            <p:nvPr/>
          </p:nvSpPr>
          <p:spPr bwMode="auto">
            <a:xfrm flipV="1">
              <a:off x="6606" y="421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63" name="Line 45"/>
            <p:cNvSpPr>
              <a:spLocks noChangeShapeType="1"/>
            </p:cNvSpPr>
            <p:nvPr/>
          </p:nvSpPr>
          <p:spPr bwMode="auto">
            <a:xfrm flipV="1">
              <a:off x="7705" y="421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64" name="Line 46"/>
            <p:cNvSpPr>
              <a:spLocks noChangeShapeType="1"/>
            </p:cNvSpPr>
            <p:nvPr/>
          </p:nvSpPr>
          <p:spPr bwMode="auto">
            <a:xfrm flipV="1">
              <a:off x="8425" y="421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65" name="Line 47"/>
            <p:cNvSpPr>
              <a:spLocks noChangeShapeType="1"/>
            </p:cNvSpPr>
            <p:nvPr/>
          </p:nvSpPr>
          <p:spPr bwMode="auto">
            <a:xfrm flipV="1">
              <a:off x="5907" y="2666"/>
              <a:ext cx="1" cy="16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66" name="Text Box 48"/>
            <p:cNvSpPr txBox="1">
              <a:spLocks noChangeArrowheads="1"/>
            </p:cNvSpPr>
            <p:nvPr/>
          </p:nvSpPr>
          <p:spPr bwMode="auto">
            <a:xfrm>
              <a:off x="5607" y="4314"/>
              <a:ext cx="361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46167" name="Freeform 49"/>
            <p:cNvSpPr>
              <a:spLocks/>
            </p:cNvSpPr>
            <p:nvPr/>
          </p:nvSpPr>
          <p:spPr bwMode="auto">
            <a:xfrm>
              <a:off x="3026" y="2698"/>
              <a:ext cx="2881" cy="1470"/>
            </a:xfrm>
            <a:custGeom>
              <a:avLst/>
              <a:gdLst>
                <a:gd name="T0" fmla="*/ 0 w 3060"/>
                <a:gd name="T1" fmla="*/ 1 h 2190"/>
                <a:gd name="T2" fmla="*/ 48 w 3060"/>
                <a:gd name="T3" fmla="*/ 1 h 2190"/>
                <a:gd name="T4" fmla="*/ 192 w 3060"/>
                <a:gd name="T5" fmla="*/ 1 h 2190"/>
                <a:gd name="T6" fmla="*/ 477 w 3060"/>
                <a:gd name="T7" fmla="*/ 1 h 2190"/>
                <a:gd name="T8" fmla="*/ 668 w 3060"/>
                <a:gd name="T9" fmla="*/ 1 h 2190"/>
                <a:gd name="T10" fmla="*/ 813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68" name="Freeform 50"/>
            <p:cNvSpPr>
              <a:spLocks/>
            </p:cNvSpPr>
            <p:nvPr/>
          </p:nvSpPr>
          <p:spPr bwMode="auto">
            <a:xfrm flipH="1">
              <a:off x="5907" y="2711"/>
              <a:ext cx="2879" cy="1467"/>
            </a:xfrm>
            <a:custGeom>
              <a:avLst/>
              <a:gdLst>
                <a:gd name="T0" fmla="*/ 0 w 3060"/>
                <a:gd name="T1" fmla="*/ 1 h 2190"/>
                <a:gd name="T2" fmla="*/ 47 w 3060"/>
                <a:gd name="T3" fmla="*/ 1 h 2190"/>
                <a:gd name="T4" fmla="*/ 189 w 3060"/>
                <a:gd name="T5" fmla="*/ 1 h 2190"/>
                <a:gd name="T6" fmla="*/ 471 w 3060"/>
                <a:gd name="T7" fmla="*/ 1 h 2190"/>
                <a:gd name="T8" fmla="*/ 659 w 3060"/>
                <a:gd name="T9" fmla="*/ 1 h 2190"/>
                <a:gd name="T10" fmla="*/ 80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69" name="Text Box 51"/>
            <p:cNvSpPr txBox="1">
              <a:spLocks noChangeArrowheads="1"/>
            </p:cNvSpPr>
            <p:nvPr/>
          </p:nvSpPr>
          <p:spPr bwMode="auto">
            <a:xfrm>
              <a:off x="2880" y="4410"/>
              <a:ext cx="862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b="1">
                  <a:solidFill>
                    <a:srgbClr val="333399"/>
                  </a:solidFill>
                  <a:latin typeface="Times New Roman" pitchFamily="18" charset="0"/>
                </a:rPr>
                <a:t>3S.E</a:t>
              </a:r>
              <a:endParaRPr lang="en-US" b="1">
                <a:solidFill>
                  <a:srgbClr val="333399"/>
                </a:solidFill>
              </a:endParaRPr>
            </a:p>
          </p:txBody>
        </p:sp>
        <p:sp>
          <p:nvSpPr>
            <p:cNvPr id="346170" name="Text Box 52"/>
            <p:cNvSpPr txBox="1">
              <a:spLocks noChangeArrowheads="1"/>
            </p:cNvSpPr>
            <p:nvPr/>
          </p:nvSpPr>
          <p:spPr bwMode="auto">
            <a:xfrm>
              <a:off x="7835" y="4383"/>
              <a:ext cx="944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333399"/>
                  </a:solidFill>
                  <a:latin typeface="Times New Roman" pitchFamily="18" charset="0"/>
                </a:rPr>
                <a:t>   </a:t>
              </a:r>
              <a:r>
                <a:rPr lang="en-US" b="1">
                  <a:solidFill>
                    <a:srgbClr val="333399"/>
                  </a:solidFill>
                  <a:latin typeface="Times New Roman" pitchFamily="18" charset="0"/>
                </a:rPr>
                <a:t>3S.E</a:t>
              </a:r>
              <a:endParaRPr lang="en-US" b="1">
                <a:solidFill>
                  <a:srgbClr val="333399"/>
                </a:solidFill>
              </a:endParaRPr>
            </a:p>
          </p:txBody>
        </p:sp>
        <p:sp>
          <p:nvSpPr>
            <p:cNvPr id="346171" name="Text Box 53"/>
            <p:cNvSpPr txBox="1">
              <a:spLocks noChangeArrowheads="1"/>
            </p:cNvSpPr>
            <p:nvPr/>
          </p:nvSpPr>
          <p:spPr bwMode="auto">
            <a:xfrm>
              <a:off x="3351" y="4410"/>
              <a:ext cx="92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8000"/>
                  </a:solidFill>
                  <a:latin typeface="Times New Roman" pitchFamily="18" charset="0"/>
                </a:rPr>
                <a:t>    2S.E</a:t>
              </a:r>
              <a:endParaRPr lang="en-US" sz="2400" b="1">
                <a:solidFill>
                  <a:srgbClr val="008000"/>
                </a:solidFill>
              </a:endParaRPr>
            </a:p>
          </p:txBody>
        </p:sp>
        <p:sp>
          <p:nvSpPr>
            <p:cNvPr id="346172" name="Text Box 54"/>
            <p:cNvSpPr txBox="1">
              <a:spLocks noChangeArrowheads="1"/>
            </p:cNvSpPr>
            <p:nvPr/>
          </p:nvSpPr>
          <p:spPr bwMode="auto">
            <a:xfrm>
              <a:off x="7200" y="4427"/>
              <a:ext cx="86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b="1">
                  <a:solidFill>
                    <a:srgbClr val="006600"/>
                  </a:solidFill>
                  <a:latin typeface="Times New Roman" pitchFamily="18" charset="0"/>
                </a:rPr>
                <a:t>2S.E</a:t>
              </a:r>
              <a:endParaRPr lang="en-US" b="1">
                <a:solidFill>
                  <a:srgbClr val="006600"/>
                </a:solidFill>
              </a:endParaRPr>
            </a:p>
          </p:txBody>
        </p:sp>
        <p:sp>
          <p:nvSpPr>
            <p:cNvPr id="346173" name="Text Box 55"/>
            <p:cNvSpPr txBox="1">
              <a:spLocks noChangeArrowheads="1"/>
            </p:cNvSpPr>
            <p:nvPr/>
          </p:nvSpPr>
          <p:spPr bwMode="auto">
            <a:xfrm>
              <a:off x="4653" y="4410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990000"/>
                  </a:solidFill>
                  <a:latin typeface="Times New Roman" pitchFamily="18" charset="0"/>
                </a:rPr>
                <a:t>  </a:t>
              </a:r>
              <a:r>
                <a:rPr lang="en-US" b="1">
                  <a:solidFill>
                    <a:srgbClr val="990000"/>
                  </a:solidFill>
                  <a:latin typeface="Times New Roman" pitchFamily="18" charset="0"/>
                </a:rPr>
                <a:t>1S.E</a:t>
              </a:r>
              <a:endParaRPr lang="en-US" b="1">
                <a:solidFill>
                  <a:srgbClr val="990000"/>
                </a:solidFill>
              </a:endParaRPr>
            </a:p>
          </p:txBody>
        </p:sp>
        <p:sp>
          <p:nvSpPr>
            <p:cNvPr id="346174" name="Text Box 56"/>
            <p:cNvSpPr txBox="1">
              <a:spLocks noChangeArrowheads="1"/>
            </p:cNvSpPr>
            <p:nvPr/>
          </p:nvSpPr>
          <p:spPr bwMode="auto">
            <a:xfrm>
              <a:off x="6012" y="4461"/>
              <a:ext cx="93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b="1">
                  <a:solidFill>
                    <a:srgbClr val="990000"/>
                  </a:solidFill>
                  <a:latin typeface="Times New Roman" pitchFamily="18" charset="0"/>
                </a:rPr>
                <a:t>1S.E</a:t>
              </a:r>
              <a:endParaRPr lang="en-US" b="1">
                <a:solidFill>
                  <a:srgbClr val="990000"/>
                </a:solidFill>
              </a:endParaRPr>
            </a:p>
          </p:txBody>
        </p:sp>
        <p:sp>
          <p:nvSpPr>
            <p:cNvPr id="346175" name="Line 57"/>
            <p:cNvSpPr>
              <a:spLocks noChangeShapeType="1"/>
            </p:cNvSpPr>
            <p:nvPr/>
          </p:nvSpPr>
          <p:spPr bwMode="auto">
            <a:xfrm flipV="1">
              <a:off x="8425" y="4011"/>
              <a:ext cx="1" cy="1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76" name="Line 58"/>
            <p:cNvSpPr>
              <a:spLocks noChangeShapeType="1"/>
            </p:cNvSpPr>
            <p:nvPr/>
          </p:nvSpPr>
          <p:spPr bwMode="auto">
            <a:xfrm flipV="1">
              <a:off x="3386" y="4038"/>
              <a:ext cx="1" cy="1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77" name="Line 59"/>
            <p:cNvSpPr>
              <a:spLocks noChangeShapeType="1"/>
            </p:cNvSpPr>
            <p:nvPr/>
          </p:nvSpPr>
          <p:spPr bwMode="auto">
            <a:xfrm flipV="1">
              <a:off x="3926" y="3814"/>
              <a:ext cx="1" cy="1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78" name="Line 60"/>
            <p:cNvSpPr>
              <a:spLocks noChangeShapeType="1"/>
            </p:cNvSpPr>
            <p:nvPr/>
          </p:nvSpPr>
          <p:spPr bwMode="auto">
            <a:xfrm flipV="1">
              <a:off x="7705" y="3651"/>
              <a:ext cx="1" cy="1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79" name="Line 61"/>
            <p:cNvSpPr>
              <a:spLocks noChangeShapeType="1"/>
            </p:cNvSpPr>
            <p:nvPr/>
          </p:nvSpPr>
          <p:spPr bwMode="auto">
            <a:xfrm flipV="1">
              <a:off x="5203" y="2880"/>
              <a:ext cx="1" cy="2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80" name="Line 62"/>
            <p:cNvSpPr>
              <a:spLocks noChangeShapeType="1"/>
            </p:cNvSpPr>
            <p:nvPr/>
          </p:nvSpPr>
          <p:spPr bwMode="auto">
            <a:xfrm flipV="1">
              <a:off x="6609" y="2880"/>
              <a:ext cx="1" cy="2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81" name="Line 63"/>
            <p:cNvSpPr>
              <a:spLocks noChangeShapeType="1"/>
            </p:cNvSpPr>
            <p:nvPr/>
          </p:nvSpPr>
          <p:spPr bwMode="auto">
            <a:xfrm>
              <a:off x="5220" y="4860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82" name="Line 64"/>
            <p:cNvSpPr>
              <a:spLocks noChangeShapeType="1"/>
            </p:cNvSpPr>
            <p:nvPr/>
          </p:nvSpPr>
          <p:spPr bwMode="auto">
            <a:xfrm>
              <a:off x="3960" y="5400"/>
              <a:ext cx="37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83" name="Line 65"/>
            <p:cNvSpPr>
              <a:spLocks noChangeShapeType="1"/>
            </p:cNvSpPr>
            <p:nvPr/>
          </p:nvSpPr>
          <p:spPr bwMode="auto">
            <a:xfrm>
              <a:off x="3420" y="5940"/>
              <a:ext cx="50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46184" name="Text Box 66"/>
            <p:cNvSpPr txBox="1">
              <a:spLocks noChangeArrowheads="1"/>
            </p:cNvSpPr>
            <p:nvPr/>
          </p:nvSpPr>
          <p:spPr bwMode="auto">
            <a:xfrm>
              <a:off x="5451" y="4870"/>
              <a:ext cx="86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b="1">
                  <a:solidFill>
                    <a:srgbClr val="660033"/>
                  </a:solidFill>
                  <a:latin typeface="Times New Roman" pitchFamily="18" charset="0"/>
                </a:rPr>
                <a:t>68%</a:t>
              </a:r>
              <a:endParaRPr lang="en-US" b="1">
                <a:solidFill>
                  <a:srgbClr val="660033"/>
                </a:solidFill>
              </a:endParaRPr>
            </a:p>
          </p:txBody>
        </p:sp>
        <p:sp>
          <p:nvSpPr>
            <p:cNvPr id="346185" name="Text Box 67"/>
            <p:cNvSpPr txBox="1">
              <a:spLocks noChangeArrowheads="1"/>
            </p:cNvSpPr>
            <p:nvPr/>
          </p:nvSpPr>
          <p:spPr bwMode="auto">
            <a:xfrm>
              <a:off x="5485" y="5373"/>
              <a:ext cx="86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b="1">
                  <a:solidFill>
                    <a:srgbClr val="008000"/>
                  </a:solidFill>
                  <a:latin typeface="Times New Roman" pitchFamily="18" charset="0"/>
                </a:rPr>
                <a:t>95%</a:t>
              </a:r>
              <a:endParaRPr lang="en-US" b="1">
                <a:solidFill>
                  <a:srgbClr val="008000"/>
                </a:solidFill>
              </a:endParaRPr>
            </a:p>
          </p:txBody>
        </p:sp>
        <p:sp>
          <p:nvSpPr>
            <p:cNvPr id="346186" name="Text Box 68"/>
            <p:cNvSpPr txBox="1">
              <a:spLocks noChangeArrowheads="1"/>
            </p:cNvSpPr>
            <p:nvPr/>
          </p:nvSpPr>
          <p:spPr bwMode="auto">
            <a:xfrm>
              <a:off x="5580" y="5916"/>
              <a:ext cx="86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b="1">
                  <a:solidFill>
                    <a:srgbClr val="333399"/>
                  </a:solidFill>
                  <a:latin typeface="Times New Roman" pitchFamily="18" charset="0"/>
                </a:rPr>
                <a:t>99%</a:t>
              </a:r>
              <a:endParaRPr lang="en-US" b="1">
                <a:solidFill>
                  <a:srgbClr val="333399"/>
                </a:solidFill>
              </a:endParaRPr>
            </a:p>
          </p:txBody>
        </p:sp>
      </p:grpSp>
      <p:sp>
        <p:nvSpPr>
          <p:cNvPr id="346118" name="Rectangle 36"/>
          <p:cNvSpPr>
            <a:spLocks noChangeArrowheads="1"/>
          </p:cNvSpPr>
          <p:nvPr/>
        </p:nvSpPr>
        <p:spPr bwMode="auto">
          <a:xfrm>
            <a:off x="3886200" y="2438400"/>
            <a:ext cx="60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sym typeface="Symbol" pitchFamily="18" charset="2"/>
              </a:rPr>
              <a:t></a:t>
            </a:r>
            <a:endParaRPr lang="en-US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346119" name="Object 150"/>
          <p:cNvGraphicFramePr>
            <a:graphicFrameLocks noChangeAspect="1"/>
          </p:cNvGraphicFramePr>
          <p:nvPr/>
        </p:nvGraphicFramePr>
        <p:xfrm>
          <a:off x="5638800" y="21336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0" name="Equation" r:id="rId4" imgW="203024" imgH="215713" progId="Equation.3">
                  <p:embed/>
                </p:oleObj>
              </mc:Choice>
              <mc:Fallback>
                <p:oleObj name="Equation" r:id="rId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1336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0" name="Object 38"/>
          <p:cNvGraphicFramePr>
            <a:graphicFrameLocks noChangeAspect="1"/>
          </p:cNvGraphicFramePr>
          <p:nvPr/>
        </p:nvGraphicFramePr>
        <p:xfrm>
          <a:off x="5486400" y="17526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1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7526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1" name="Object 39"/>
          <p:cNvGraphicFramePr>
            <a:graphicFrameLocks noChangeAspect="1"/>
          </p:cNvGraphicFramePr>
          <p:nvPr/>
        </p:nvGraphicFramePr>
        <p:xfrm>
          <a:off x="990600" y="2362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2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62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2" name="Object 40"/>
          <p:cNvGraphicFramePr>
            <a:graphicFrameLocks noChangeAspect="1"/>
          </p:cNvGraphicFramePr>
          <p:nvPr/>
        </p:nvGraphicFramePr>
        <p:xfrm>
          <a:off x="1600200" y="2286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3" name="Equation" r:id="rId8" imgW="203024" imgH="215713" progId="Equation.3">
                  <p:embed/>
                </p:oleObj>
              </mc:Choice>
              <mc:Fallback>
                <p:oleObj name="Equation" r:id="rId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286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3" name="Object 41"/>
          <p:cNvGraphicFramePr>
            <a:graphicFrameLocks noChangeAspect="1"/>
          </p:cNvGraphicFramePr>
          <p:nvPr/>
        </p:nvGraphicFramePr>
        <p:xfrm>
          <a:off x="1676400" y="24384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4" name="Equation" r:id="rId9" imgW="203024" imgH="215713" progId="Equation.3">
                  <p:embed/>
                </p:oleObj>
              </mc:Choice>
              <mc:Fallback>
                <p:oleObj name="Equation" r:id="rId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4384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4" name="Object 42"/>
          <p:cNvGraphicFramePr>
            <a:graphicFrameLocks noChangeAspect="1"/>
          </p:cNvGraphicFramePr>
          <p:nvPr/>
        </p:nvGraphicFramePr>
        <p:xfrm>
          <a:off x="2743200" y="18288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5" name="Equation" r:id="rId10" imgW="203024" imgH="215713" progId="Equation.3">
                  <p:embed/>
                </p:oleObj>
              </mc:Choice>
              <mc:Fallback>
                <p:oleObj name="Equation" r:id="rId1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5" name="Object 43"/>
          <p:cNvGraphicFramePr>
            <a:graphicFrameLocks noChangeAspect="1"/>
          </p:cNvGraphicFramePr>
          <p:nvPr/>
        </p:nvGraphicFramePr>
        <p:xfrm>
          <a:off x="2133600" y="1981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6" name="Equation" r:id="rId11" imgW="203024" imgH="215713" progId="Equation.3">
                  <p:embed/>
                </p:oleObj>
              </mc:Choice>
              <mc:Fallback>
                <p:oleObj name="Equation" r:id="rId1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81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6" name="Object 44"/>
          <p:cNvGraphicFramePr>
            <a:graphicFrameLocks noChangeAspect="1"/>
          </p:cNvGraphicFramePr>
          <p:nvPr/>
        </p:nvGraphicFramePr>
        <p:xfrm>
          <a:off x="2286000" y="2286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7" name="Equation" r:id="rId12" imgW="203024" imgH="215713" progId="Equation.3">
                  <p:embed/>
                </p:oleObj>
              </mc:Choice>
              <mc:Fallback>
                <p:oleObj name="Equation" r:id="rId1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7" name="Object 45"/>
          <p:cNvGraphicFramePr>
            <a:graphicFrameLocks noChangeAspect="1"/>
          </p:cNvGraphicFramePr>
          <p:nvPr/>
        </p:nvGraphicFramePr>
        <p:xfrm>
          <a:off x="2743200" y="21336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8" name="Equation" r:id="rId13" imgW="203024" imgH="215713" progId="Equation.3">
                  <p:embed/>
                </p:oleObj>
              </mc:Choice>
              <mc:Fallback>
                <p:oleObj name="Equation" r:id="rId1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1336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8" name="Object 46"/>
          <p:cNvGraphicFramePr>
            <a:graphicFrameLocks noChangeAspect="1"/>
          </p:cNvGraphicFramePr>
          <p:nvPr/>
        </p:nvGraphicFramePr>
        <p:xfrm>
          <a:off x="4343400" y="1981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9" name="Equation" r:id="rId14" imgW="203024" imgH="215713" progId="Equation.3">
                  <p:embed/>
                </p:oleObj>
              </mc:Choice>
              <mc:Fallback>
                <p:oleObj name="Equation" r:id="rId1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81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29" name="Object 47"/>
          <p:cNvGraphicFramePr>
            <a:graphicFrameLocks noChangeAspect="1"/>
          </p:cNvGraphicFramePr>
          <p:nvPr/>
        </p:nvGraphicFramePr>
        <p:xfrm>
          <a:off x="4038600" y="2362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0" name="Equation" r:id="rId15" imgW="203024" imgH="215713" progId="Equation.3">
                  <p:embed/>
                </p:oleObj>
              </mc:Choice>
              <mc:Fallback>
                <p:oleObj name="Equation" r:id="rId1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362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0" name="Object 48"/>
          <p:cNvGraphicFramePr>
            <a:graphicFrameLocks noChangeAspect="1"/>
          </p:cNvGraphicFramePr>
          <p:nvPr/>
        </p:nvGraphicFramePr>
        <p:xfrm>
          <a:off x="3505200" y="1600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1" name="Equation" r:id="rId16" imgW="203024" imgH="215713" progId="Equation.3">
                  <p:embed/>
                </p:oleObj>
              </mc:Choice>
              <mc:Fallback>
                <p:oleObj name="Equation" r:id="rId1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600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1" name="Object 49"/>
          <p:cNvGraphicFramePr>
            <a:graphicFrameLocks noChangeAspect="1"/>
          </p:cNvGraphicFramePr>
          <p:nvPr/>
        </p:nvGraphicFramePr>
        <p:xfrm>
          <a:off x="3886200" y="1524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2" name="Equation" r:id="rId17" imgW="203024" imgH="215713" progId="Equation.3">
                  <p:embed/>
                </p:oleObj>
              </mc:Choice>
              <mc:Fallback>
                <p:oleObj name="Equation" r:id="rId1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524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2" name="Object 50"/>
          <p:cNvGraphicFramePr>
            <a:graphicFrameLocks noChangeAspect="1"/>
          </p:cNvGraphicFramePr>
          <p:nvPr/>
        </p:nvGraphicFramePr>
        <p:xfrm>
          <a:off x="3505200" y="22098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3" name="Equation" r:id="rId18" imgW="203024" imgH="215713" progId="Equation.3">
                  <p:embed/>
                </p:oleObj>
              </mc:Choice>
              <mc:Fallback>
                <p:oleObj name="Equation" r:id="rId1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3" name="Object 51"/>
          <p:cNvGraphicFramePr>
            <a:graphicFrameLocks noChangeAspect="1"/>
          </p:cNvGraphicFramePr>
          <p:nvPr/>
        </p:nvGraphicFramePr>
        <p:xfrm>
          <a:off x="3505200" y="13716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4" name="Equation" r:id="rId19" imgW="203024" imgH="215713" progId="Equation.3">
                  <p:embed/>
                </p:oleObj>
              </mc:Choice>
              <mc:Fallback>
                <p:oleObj name="Equation" r:id="rId1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3716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4" name="Object 52"/>
          <p:cNvGraphicFramePr>
            <a:graphicFrameLocks noChangeAspect="1"/>
          </p:cNvGraphicFramePr>
          <p:nvPr/>
        </p:nvGraphicFramePr>
        <p:xfrm>
          <a:off x="3733800" y="1981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5" name="Equation" r:id="rId20" imgW="203024" imgH="215713" progId="Equation.3">
                  <p:embed/>
                </p:oleObj>
              </mc:Choice>
              <mc:Fallback>
                <p:oleObj name="Equation" r:id="rId2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981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5" name="Object 53"/>
          <p:cNvGraphicFramePr>
            <a:graphicFrameLocks noChangeAspect="1"/>
          </p:cNvGraphicFramePr>
          <p:nvPr/>
        </p:nvGraphicFramePr>
        <p:xfrm>
          <a:off x="5334000" y="1905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6" name="Equation" r:id="rId21" imgW="203024" imgH="215713" progId="Equation.3">
                  <p:embed/>
                </p:oleObj>
              </mc:Choice>
              <mc:Fallback>
                <p:oleObj name="Equation" r:id="rId2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905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6" name="Object 54"/>
          <p:cNvGraphicFramePr>
            <a:graphicFrameLocks noChangeAspect="1"/>
          </p:cNvGraphicFramePr>
          <p:nvPr/>
        </p:nvGraphicFramePr>
        <p:xfrm>
          <a:off x="4572000" y="10668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7" name="Equation" r:id="rId22" imgW="203024" imgH="215713" progId="Equation.3">
                  <p:embed/>
                </p:oleObj>
              </mc:Choice>
              <mc:Fallback>
                <p:oleObj name="Equation" r:id="rId2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0668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7" name="Object 55"/>
          <p:cNvGraphicFramePr>
            <a:graphicFrameLocks noChangeAspect="1"/>
          </p:cNvGraphicFramePr>
          <p:nvPr/>
        </p:nvGraphicFramePr>
        <p:xfrm>
          <a:off x="3581400" y="9144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8" name="Equation" r:id="rId23" imgW="203024" imgH="215713" progId="Equation.3">
                  <p:embed/>
                </p:oleObj>
              </mc:Choice>
              <mc:Fallback>
                <p:oleObj name="Equation" r:id="rId2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9144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8" name="Object 56"/>
          <p:cNvGraphicFramePr>
            <a:graphicFrameLocks noChangeAspect="1"/>
          </p:cNvGraphicFramePr>
          <p:nvPr/>
        </p:nvGraphicFramePr>
        <p:xfrm>
          <a:off x="4114800" y="1143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9" name="Equation" r:id="rId24" imgW="203024" imgH="215713" progId="Equation.3">
                  <p:embed/>
                </p:oleObj>
              </mc:Choice>
              <mc:Fallback>
                <p:oleObj name="Equation" r:id="rId2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143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39" name="Object 57"/>
          <p:cNvGraphicFramePr>
            <a:graphicFrameLocks noChangeAspect="1"/>
          </p:cNvGraphicFramePr>
          <p:nvPr/>
        </p:nvGraphicFramePr>
        <p:xfrm>
          <a:off x="4419600" y="22098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0" name="Equation" r:id="rId25" imgW="203024" imgH="215713" progId="Equation.3">
                  <p:embed/>
                </p:oleObj>
              </mc:Choice>
              <mc:Fallback>
                <p:oleObj name="Equation" r:id="rId2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2098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0" name="Object 58"/>
          <p:cNvGraphicFramePr>
            <a:graphicFrameLocks noChangeAspect="1"/>
          </p:cNvGraphicFramePr>
          <p:nvPr/>
        </p:nvGraphicFramePr>
        <p:xfrm>
          <a:off x="4267200" y="1600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1" name="Equation" r:id="rId26" imgW="203024" imgH="215713" progId="Equation.3">
                  <p:embed/>
                </p:oleObj>
              </mc:Choice>
              <mc:Fallback>
                <p:oleObj name="Equation" r:id="rId2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600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1" name="Object 59"/>
          <p:cNvGraphicFramePr>
            <a:graphicFrameLocks noChangeAspect="1"/>
          </p:cNvGraphicFramePr>
          <p:nvPr/>
        </p:nvGraphicFramePr>
        <p:xfrm>
          <a:off x="5029200" y="14478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2" name="Equation" r:id="rId27" imgW="203024" imgH="215713" progId="Equation.3">
                  <p:embed/>
                </p:oleObj>
              </mc:Choice>
              <mc:Fallback>
                <p:oleObj name="Equation" r:id="rId2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4478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2" name="Object 60"/>
          <p:cNvGraphicFramePr>
            <a:graphicFrameLocks noChangeAspect="1"/>
          </p:cNvGraphicFramePr>
          <p:nvPr/>
        </p:nvGraphicFramePr>
        <p:xfrm>
          <a:off x="4648200" y="1600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3" name="Equation" r:id="rId28" imgW="203024" imgH="215713" progId="Equation.3">
                  <p:embed/>
                </p:oleObj>
              </mc:Choice>
              <mc:Fallback>
                <p:oleObj name="Equation" r:id="rId2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600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3" name="Object 61"/>
          <p:cNvGraphicFramePr>
            <a:graphicFrameLocks noChangeAspect="1"/>
          </p:cNvGraphicFramePr>
          <p:nvPr/>
        </p:nvGraphicFramePr>
        <p:xfrm>
          <a:off x="4724400" y="2286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4" name="Equation" r:id="rId29" imgW="203024" imgH="215713" progId="Equation.3">
                  <p:embed/>
                </p:oleObj>
              </mc:Choice>
              <mc:Fallback>
                <p:oleObj name="Equation" r:id="rId2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286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4" name="Object 62"/>
          <p:cNvGraphicFramePr>
            <a:graphicFrameLocks noChangeAspect="1"/>
          </p:cNvGraphicFramePr>
          <p:nvPr/>
        </p:nvGraphicFramePr>
        <p:xfrm>
          <a:off x="5105400" y="2286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5" name="Equation" r:id="rId30" imgW="203024" imgH="215713" progId="Equation.3">
                  <p:embed/>
                </p:oleObj>
              </mc:Choice>
              <mc:Fallback>
                <p:oleObj name="Equation" r:id="rId30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86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5" name="Object 63"/>
          <p:cNvGraphicFramePr>
            <a:graphicFrameLocks noChangeAspect="1"/>
          </p:cNvGraphicFramePr>
          <p:nvPr/>
        </p:nvGraphicFramePr>
        <p:xfrm>
          <a:off x="4648200" y="1905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6" name="Equation" r:id="rId31" imgW="203024" imgH="215713" progId="Equation.3">
                  <p:embed/>
                </p:oleObj>
              </mc:Choice>
              <mc:Fallback>
                <p:oleObj name="Equation" r:id="rId31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905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6" name="Object 64"/>
          <p:cNvGraphicFramePr>
            <a:graphicFrameLocks noChangeAspect="1"/>
          </p:cNvGraphicFramePr>
          <p:nvPr/>
        </p:nvGraphicFramePr>
        <p:xfrm>
          <a:off x="3048000" y="14478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7" name="Equation" r:id="rId32" imgW="203024" imgH="215713" progId="Equation.3">
                  <p:embed/>
                </p:oleObj>
              </mc:Choice>
              <mc:Fallback>
                <p:oleObj name="Equation" r:id="rId32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4478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7" name="Object 65"/>
          <p:cNvGraphicFramePr>
            <a:graphicFrameLocks noChangeAspect="1"/>
          </p:cNvGraphicFramePr>
          <p:nvPr/>
        </p:nvGraphicFramePr>
        <p:xfrm>
          <a:off x="5486400" y="1524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8" name="Equation" r:id="rId33" imgW="203024" imgH="215713" progId="Equation.3">
                  <p:embed/>
                </p:oleObj>
              </mc:Choice>
              <mc:Fallback>
                <p:oleObj name="Equation" r:id="rId3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524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8" name="Object 66"/>
          <p:cNvGraphicFramePr>
            <a:graphicFrameLocks noChangeAspect="1"/>
          </p:cNvGraphicFramePr>
          <p:nvPr/>
        </p:nvGraphicFramePr>
        <p:xfrm>
          <a:off x="6781800" y="2362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9" name="Equation" r:id="rId34" imgW="203024" imgH="215713" progId="Equation.3">
                  <p:embed/>
                </p:oleObj>
              </mc:Choice>
              <mc:Fallback>
                <p:oleObj name="Equation" r:id="rId34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362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49" name="Object 67"/>
          <p:cNvGraphicFramePr>
            <a:graphicFrameLocks noChangeAspect="1"/>
          </p:cNvGraphicFramePr>
          <p:nvPr/>
        </p:nvGraphicFramePr>
        <p:xfrm>
          <a:off x="6477000" y="2362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80" name="Equation" r:id="rId35" imgW="203024" imgH="215713" progId="Equation.3">
                  <p:embed/>
                </p:oleObj>
              </mc:Choice>
              <mc:Fallback>
                <p:oleObj name="Equation" r:id="rId3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362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50" name="Object 68"/>
          <p:cNvGraphicFramePr>
            <a:graphicFrameLocks noChangeAspect="1"/>
          </p:cNvGraphicFramePr>
          <p:nvPr/>
        </p:nvGraphicFramePr>
        <p:xfrm>
          <a:off x="5867400" y="2286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81" name="Equation" r:id="rId36" imgW="203024" imgH="215713" progId="Equation.3">
                  <p:embed/>
                </p:oleObj>
              </mc:Choice>
              <mc:Fallback>
                <p:oleObj name="Equation" r:id="rId3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86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51" name="Object 69"/>
          <p:cNvGraphicFramePr>
            <a:graphicFrameLocks noChangeAspect="1"/>
          </p:cNvGraphicFramePr>
          <p:nvPr/>
        </p:nvGraphicFramePr>
        <p:xfrm>
          <a:off x="6019800" y="1981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82" name="Equation" r:id="rId37" imgW="203024" imgH="215713" progId="Equation.3">
                  <p:embed/>
                </p:oleObj>
              </mc:Choice>
              <mc:Fallback>
                <p:oleObj name="Equation" r:id="rId3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9812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52" name="Object 70"/>
          <p:cNvGraphicFramePr>
            <a:graphicFrameLocks noChangeAspect="1"/>
          </p:cNvGraphicFramePr>
          <p:nvPr/>
        </p:nvGraphicFramePr>
        <p:xfrm>
          <a:off x="2971800" y="22860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83" name="Equation" r:id="rId38" imgW="203024" imgH="215713" progId="Equation.3">
                  <p:embed/>
                </p:oleObj>
              </mc:Choice>
              <mc:Fallback>
                <p:oleObj name="Equation" r:id="rId3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2860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6153" name="Object 71"/>
          <p:cNvGraphicFramePr>
            <a:graphicFrameLocks noChangeAspect="1"/>
          </p:cNvGraphicFramePr>
          <p:nvPr/>
        </p:nvGraphicFramePr>
        <p:xfrm>
          <a:off x="2438400" y="18288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84" name="Equation" r:id="rId39" imgW="203024" imgH="215713" progId="Equation.3">
                  <p:embed/>
                </p:oleObj>
              </mc:Choice>
              <mc:Fallback>
                <p:oleObj name="Equation" r:id="rId3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28800"/>
                        <a:ext cx="200025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6154" name="Rectangle 71"/>
          <p:cNvSpPr>
            <a:spLocks noChangeArrowheads="1"/>
          </p:cNvSpPr>
          <p:nvPr/>
        </p:nvSpPr>
        <p:spPr bwMode="auto">
          <a:xfrm>
            <a:off x="4114800" y="5791200"/>
            <a:ext cx="2895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???????</a:t>
            </a:r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34615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609088C-20BE-4ACC-B29E-2CF5D93B4A36}" type="slidenum">
              <a:rPr lang="ar-SA" sz="1400" smtClean="0">
                <a:solidFill>
                  <a:srgbClr val="000000"/>
                </a:solidFill>
              </a:rPr>
              <a:pPr eaLnBrk="1" hangingPunct="1"/>
              <a:t>28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40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837BD6-ED13-4AC4-BD34-EBF4C140A68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utoShape 2" descr="Image result for Thank You , picture, photos, images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268760"/>
            <a:ext cx="7315200" cy="431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11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2564904"/>
            <a:ext cx="68684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800" b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Important  or Uses of SD </a:t>
            </a:r>
          </a:p>
        </p:txBody>
      </p:sp>
    </p:spTree>
    <p:extLst>
      <p:ext uri="{BB962C8B-B14F-4D97-AF65-F5344CB8AC3E}">
        <p14:creationId xmlns:p14="http://schemas.microsoft.com/office/powerpoint/2010/main" val="37349624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06E8D90-F072-43F5-94AE-1F75978161A0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2804" name="Rectangle 4"/>
          <p:cNvSpPr>
            <a:spLocks noChangeArrowheads="1"/>
          </p:cNvSpPr>
          <p:nvPr/>
        </p:nvSpPr>
        <p:spPr bwMode="auto">
          <a:xfrm>
            <a:off x="152400" y="1212582"/>
            <a:ext cx="899160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276225" algn="l"/>
              </a:tabLst>
            </a:pPr>
            <a:endParaRPr lang="en-US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76225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Importance</a:t>
            </a:r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276225" algn="l"/>
              </a:tabLst>
            </a:pPr>
            <a:r>
              <a:rPr lang="en-US" sz="2600" b="1" dirty="0">
                <a:cs typeface="Times New Roman" pitchFamily="18" charset="0"/>
              </a:rPr>
              <a:t>1-Most of the phenomenon in Medical field follow this distribution .</a:t>
            </a:r>
          </a:p>
          <a:p>
            <a:pPr>
              <a:tabLst>
                <a:tab pos="276225" algn="l"/>
              </a:tabLst>
            </a:pPr>
            <a:endParaRPr lang="en-US" sz="2600" b="1" dirty="0">
              <a:cs typeface="Times New Roman" pitchFamily="18" charset="0"/>
            </a:endParaRPr>
          </a:p>
          <a:p>
            <a:pPr>
              <a:tabLst>
                <a:tab pos="276225" algn="l"/>
              </a:tabLst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2-It is for justification and calculation of 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confidence interval .</a:t>
            </a:r>
          </a:p>
          <a:p>
            <a:pPr>
              <a:tabLst>
                <a:tab pos="276225" algn="l"/>
              </a:tabLst>
            </a:pPr>
            <a:endParaRPr lang="en-US" sz="2600" b="1" dirty="0">
              <a:cs typeface="Times New Roman" pitchFamily="18" charset="0"/>
            </a:endParaRPr>
          </a:p>
          <a:p>
            <a:pPr>
              <a:tabLst>
                <a:tab pos="276225" algn="l"/>
              </a:tabLst>
            </a:pPr>
            <a:r>
              <a:rPr lang="en-US" sz="2600" b="1" dirty="0">
                <a:cs typeface="Times New Roman" pitchFamily="18" charset="0"/>
              </a:rPr>
              <a:t>3-It is form the basis of most of significance testing hypothesis . </a:t>
            </a:r>
          </a:p>
          <a:p>
            <a:pPr>
              <a:tabLst>
                <a:tab pos="276225" algn="l"/>
              </a:tabLst>
            </a:pPr>
            <a:r>
              <a:rPr lang="en-US" sz="2600" b="1" dirty="0">
                <a:cs typeface="Times New Roman" pitchFamily="18" charset="0"/>
              </a:rPr>
              <a:t>That is most test of significance depend on the theory of NDC</a:t>
            </a:r>
            <a:r>
              <a:rPr lang="en-US" sz="2600" dirty="0">
                <a:cs typeface="Times New Roman" pitchFamily="18" charset="0"/>
              </a:rPr>
              <a:t> .</a:t>
            </a:r>
            <a:r>
              <a:rPr lang="en-US" sz="2600" b="1" dirty="0">
                <a:cs typeface="Times New Roman" pitchFamily="18" charset="0"/>
              </a:rPr>
              <a:t>  </a:t>
            </a:r>
          </a:p>
        </p:txBody>
      </p:sp>
      <p:sp>
        <p:nvSpPr>
          <p:cNvPr id="3328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7073B52-C5AC-46A3-BCF3-D31C44ECEAAB}" type="slidenum">
              <a:rPr lang="ar-SA" sz="1400" smtClean="0">
                <a:solidFill>
                  <a:srgbClr val="000000"/>
                </a:solidFill>
              </a:rPr>
              <a:pPr eaLnBrk="1" hangingPunct="1"/>
              <a:t>30</a:t>
            </a:fld>
            <a:endParaRPr lang="en-US" sz="1400" smtClean="0">
              <a:solidFill>
                <a:srgbClr val="000000"/>
              </a:solidFill>
            </a:endParaRP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5447368" y="185980"/>
            <a:ext cx="3660990" cy="1193825"/>
            <a:chOff x="2325" y="3999"/>
            <a:chExt cx="6495" cy="2420"/>
          </a:xfrm>
        </p:grpSpPr>
        <p:sp>
          <p:nvSpPr>
            <p:cNvPr id="7" name="Freeform 24" descr="5%"/>
            <p:cNvSpPr>
              <a:spLocks/>
            </p:cNvSpPr>
            <p:nvPr/>
          </p:nvSpPr>
          <p:spPr bwMode="auto">
            <a:xfrm>
              <a:off x="3080" y="4096"/>
              <a:ext cx="5526" cy="1620"/>
            </a:xfrm>
            <a:custGeom>
              <a:avLst/>
              <a:gdLst>
                <a:gd name="T0" fmla="*/ 0 w 5526"/>
                <a:gd name="T1" fmla="*/ 1362 h 1620"/>
                <a:gd name="T2" fmla="*/ 302 w 5526"/>
                <a:gd name="T3" fmla="*/ 1429 h 1620"/>
                <a:gd name="T4" fmla="*/ 586 w 5526"/>
                <a:gd name="T5" fmla="*/ 1429 h 1620"/>
                <a:gd name="T6" fmla="*/ 687 w 5526"/>
                <a:gd name="T7" fmla="*/ 1396 h 1620"/>
                <a:gd name="T8" fmla="*/ 871 w 5526"/>
                <a:gd name="T9" fmla="*/ 1279 h 1620"/>
                <a:gd name="T10" fmla="*/ 955 w 5526"/>
                <a:gd name="T11" fmla="*/ 1212 h 1620"/>
                <a:gd name="T12" fmla="*/ 1072 w 5526"/>
                <a:gd name="T13" fmla="*/ 1178 h 1620"/>
                <a:gd name="T14" fmla="*/ 1139 w 5526"/>
                <a:gd name="T15" fmla="*/ 1111 h 1620"/>
                <a:gd name="T16" fmla="*/ 1173 w 5526"/>
                <a:gd name="T17" fmla="*/ 1011 h 1620"/>
                <a:gd name="T18" fmla="*/ 1206 w 5526"/>
                <a:gd name="T19" fmla="*/ 977 h 1620"/>
                <a:gd name="T20" fmla="*/ 1256 w 5526"/>
                <a:gd name="T21" fmla="*/ 960 h 1620"/>
                <a:gd name="T22" fmla="*/ 2286 w 5526"/>
                <a:gd name="T23" fmla="*/ 180 h 1620"/>
                <a:gd name="T24" fmla="*/ 2826 w 5526"/>
                <a:gd name="T25" fmla="*/ 0 h 1620"/>
                <a:gd name="T26" fmla="*/ 3726 w 5526"/>
                <a:gd name="T27" fmla="*/ 360 h 1620"/>
                <a:gd name="T28" fmla="*/ 4626 w 5526"/>
                <a:gd name="T29" fmla="*/ 1080 h 1620"/>
                <a:gd name="T30" fmla="*/ 5166 w 5526"/>
                <a:gd name="T31" fmla="*/ 1440 h 1620"/>
                <a:gd name="T32" fmla="*/ 5526 w 5526"/>
                <a:gd name="T33" fmla="*/ 1440 h 1620"/>
                <a:gd name="T34" fmla="*/ 5526 w 5526"/>
                <a:gd name="T35" fmla="*/ 1620 h 1620"/>
                <a:gd name="T36" fmla="*/ 126 w 5526"/>
                <a:gd name="T37" fmla="*/ 1620 h 1620"/>
                <a:gd name="T38" fmla="*/ 126 w 5526"/>
                <a:gd name="T39" fmla="*/ 1440 h 1620"/>
                <a:gd name="T40" fmla="*/ 306 w 5526"/>
                <a:gd name="T41" fmla="*/ 1440 h 16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26"/>
                <a:gd name="T64" fmla="*/ 0 h 1620"/>
                <a:gd name="T65" fmla="*/ 5526 w 5526"/>
                <a:gd name="T66" fmla="*/ 1620 h 16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26" h="1620">
                  <a:moveTo>
                    <a:pt x="0" y="1362"/>
                  </a:moveTo>
                  <a:cubicBezTo>
                    <a:pt x="76" y="1438"/>
                    <a:pt x="200" y="1410"/>
                    <a:pt x="302" y="1429"/>
                  </a:cubicBezTo>
                  <a:cubicBezTo>
                    <a:pt x="388" y="1518"/>
                    <a:pt x="483" y="1460"/>
                    <a:pt x="586" y="1429"/>
                  </a:cubicBezTo>
                  <a:cubicBezTo>
                    <a:pt x="620" y="1419"/>
                    <a:pt x="687" y="1396"/>
                    <a:pt x="687" y="1396"/>
                  </a:cubicBezTo>
                  <a:cubicBezTo>
                    <a:pt x="723" y="1290"/>
                    <a:pt x="767" y="1299"/>
                    <a:pt x="871" y="1279"/>
                  </a:cubicBezTo>
                  <a:cubicBezTo>
                    <a:pt x="901" y="1259"/>
                    <a:pt x="924" y="1230"/>
                    <a:pt x="955" y="1212"/>
                  </a:cubicBezTo>
                  <a:cubicBezTo>
                    <a:pt x="973" y="1201"/>
                    <a:pt x="1058" y="1182"/>
                    <a:pt x="1072" y="1178"/>
                  </a:cubicBezTo>
                  <a:cubicBezTo>
                    <a:pt x="1094" y="1156"/>
                    <a:pt x="1129" y="1141"/>
                    <a:pt x="1139" y="1111"/>
                  </a:cubicBezTo>
                  <a:cubicBezTo>
                    <a:pt x="1150" y="1078"/>
                    <a:pt x="1148" y="1036"/>
                    <a:pt x="1173" y="1011"/>
                  </a:cubicBezTo>
                  <a:cubicBezTo>
                    <a:pt x="1184" y="1000"/>
                    <a:pt x="1193" y="985"/>
                    <a:pt x="1206" y="977"/>
                  </a:cubicBezTo>
                  <a:cubicBezTo>
                    <a:pt x="1221" y="968"/>
                    <a:pt x="1256" y="960"/>
                    <a:pt x="1256" y="960"/>
                  </a:cubicBezTo>
                  <a:lnTo>
                    <a:pt x="2286" y="180"/>
                  </a:lnTo>
                  <a:lnTo>
                    <a:pt x="2826" y="0"/>
                  </a:lnTo>
                  <a:lnTo>
                    <a:pt x="3726" y="360"/>
                  </a:lnTo>
                  <a:lnTo>
                    <a:pt x="4626" y="1080"/>
                  </a:lnTo>
                  <a:lnTo>
                    <a:pt x="5166" y="1440"/>
                  </a:lnTo>
                  <a:lnTo>
                    <a:pt x="5526" y="1440"/>
                  </a:lnTo>
                  <a:lnTo>
                    <a:pt x="5526" y="1620"/>
                  </a:lnTo>
                  <a:lnTo>
                    <a:pt x="126" y="1620"/>
                  </a:lnTo>
                  <a:lnTo>
                    <a:pt x="126" y="1440"/>
                  </a:lnTo>
                  <a:lnTo>
                    <a:pt x="306" y="1440"/>
                  </a:lnTo>
                </a:path>
              </a:pathLst>
            </a:custGeom>
            <a:pattFill prst="pct5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8" name="Line 23"/>
            <p:cNvSpPr>
              <a:spLocks noChangeShapeType="1"/>
            </p:cNvSpPr>
            <p:nvPr/>
          </p:nvSpPr>
          <p:spPr bwMode="auto">
            <a:xfrm>
              <a:off x="3140" y="571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 flipV="1">
              <a:off x="342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0" name="Line 21"/>
            <p:cNvSpPr>
              <a:spLocks noChangeShapeType="1"/>
            </p:cNvSpPr>
            <p:nvPr/>
          </p:nvSpPr>
          <p:spPr bwMode="auto">
            <a:xfrm flipV="1">
              <a:off x="396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1" name="Line 20"/>
            <p:cNvSpPr>
              <a:spLocks noChangeShapeType="1"/>
            </p:cNvSpPr>
            <p:nvPr/>
          </p:nvSpPr>
          <p:spPr bwMode="auto">
            <a:xfrm flipV="1">
              <a:off x="5240" y="5628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2" name="Line 19"/>
            <p:cNvSpPr>
              <a:spLocks noChangeShapeType="1"/>
            </p:cNvSpPr>
            <p:nvPr/>
          </p:nvSpPr>
          <p:spPr bwMode="auto">
            <a:xfrm flipV="1">
              <a:off x="59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 flipV="1">
              <a:off x="66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 flipV="1">
              <a:off x="773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V="1">
              <a:off x="845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5940" y="3999"/>
              <a:ext cx="0" cy="17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5640" y="5733"/>
              <a:ext cx="613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3060" y="4116"/>
              <a:ext cx="2880" cy="1470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9" name="Freeform 11"/>
            <p:cNvSpPr>
              <a:spLocks/>
            </p:cNvSpPr>
            <p:nvPr/>
          </p:nvSpPr>
          <p:spPr bwMode="auto">
            <a:xfrm flipH="1">
              <a:off x="5940" y="4129"/>
              <a:ext cx="2880" cy="1468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0" name="Text Box 10"/>
            <p:cNvSpPr txBox="1">
              <a:spLocks noChangeArrowheads="1"/>
            </p:cNvSpPr>
            <p:nvPr/>
          </p:nvSpPr>
          <p:spPr bwMode="auto">
            <a:xfrm>
              <a:off x="5605" y="5403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dirty="0">
                  <a:solidFill>
                    <a:srgbClr val="FFFFFF"/>
                  </a:solidFill>
                  <a:cs typeface="Times New Roman" pitchFamily="18" charset="0"/>
                </a:rPr>
                <a:t>S.D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7740" y="5801"/>
              <a:ext cx="1070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25" y="5733"/>
              <a:ext cx="1510" cy="6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7020" y="5845"/>
              <a:ext cx="1077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3743" y="5780"/>
              <a:ext cx="1088" cy="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5" name="Text Box 5"/>
            <p:cNvSpPr txBox="1">
              <a:spLocks noChangeArrowheads="1"/>
            </p:cNvSpPr>
            <p:nvPr/>
          </p:nvSpPr>
          <p:spPr bwMode="auto">
            <a:xfrm>
              <a:off x="5965" y="5879"/>
              <a:ext cx="1055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6835669" y="1105027"/>
            <a:ext cx="594664" cy="266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SE.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67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32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774223"/>
              </p:ext>
            </p:extLst>
          </p:nvPr>
        </p:nvGraphicFramePr>
        <p:xfrm>
          <a:off x="4793609" y="1988840"/>
          <a:ext cx="576064" cy="476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0" name="Equation" r:id="rId3" imgW="279400" imgH="228600" progId="Equation.3">
                  <p:embed/>
                </p:oleObj>
              </mc:Choice>
              <mc:Fallback>
                <p:oleObj name="Equation" r:id="rId3" imgW="279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609" y="1988840"/>
                        <a:ext cx="576064" cy="4767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892515"/>
              </p:ext>
            </p:extLst>
          </p:nvPr>
        </p:nvGraphicFramePr>
        <p:xfrm>
          <a:off x="7524328" y="2852154"/>
          <a:ext cx="99407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1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852154"/>
                        <a:ext cx="994072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0682" y="1052736"/>
            <a:ext cx="9205854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The properties of NDC can be applied in distribution of (    </a:t>
            </a:r>
            <a:r>
              <a:rPr lang="en-US" sz="2600" dirty="0" smtClean="0">
                <a:cs typeface="Times New Roman" pitchFamily="18" charset="0"/>
              </a:rPr>
              <a:t>)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179451"/>
              </p:ext>
            </p:extLst>
          </p:nvPr>
        </p:nvGraphicFramePr>
        <p:xfrm>
          <a:off x="7753064" y="1079952"/>
          <a:ext cx="503609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2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064" y="1079952"/>
                        <a:ext cx="503609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267584" y="3301892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 </a:t>
            </a:r>
            <a:endParaRPr lang="en-MY" sz="2600" dirty="0"/>
          </a:p>
        </p:txBody>
      </p:sp>
      <p:sp>
        <p:nvSpPr>
          <p:cNvPr id="25" name="Rectangle 24"/>
          <p:cNvSpPr/>
          <p:nvPr/>
        </p:nvSpPr>
        <p:spPr>
          <a:xfrm>
            <a:off x="190682" y="4221088"/>
            <a:ext cx="9324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MY" sz="2800" dirty="0"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31640" y="429275"/>
            <a:ext cx="3672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sz="32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8393" y="1988840"/>
            <a:ext cx="886204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Distribution of samples </a:t>
            </a:r>
            <a:r>
              <a:rPr lang="en-MY" sz="2600" dirty="0">
                <a:cs typeface="Times New Roman" pitchFamily="18" charset="0"/>
              </a:rPr>
              <a:t>mean </a:t>
            </a:r>
            <a:r>
              <a:rPr lang="en-MY" sz="2600" b="1" dirty="0">
                <a:cs typeface="Times New Roman" pitchFamily="18" charset="0"/>
              </a:rPr>
              <a:t>(     ) </a:t>
            </a:r>
            <a:r>
              <a:rPr lang="en-MY" sz="2600" dirty="0">
                <a:cs typeface="Times New Roman" pitchFamily="18" charset="0"/>
              </a:rPr>
              <a:t>around </a:t>
            </a:r>
            <a:r>
              <a:rPr lang="en-MY" sz="2600" dirty="0">
                <a:solidFill>
                  <a:schemeClr val="tx2"/>
                </a:solidFill>
                <a:cs typeface="Times New Roman" pitchFamily="18" charset="0"/>
              </a:rPr>
              <a:t>t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he population </a:t>
            </a:r>
            <a:r>
              <a:rPr lang="en-MY" sz="2600" dirty="0">
                <a:solidFill>
                  <a:schemeClr val="tx2"/>
                </a:solidFill>
                <a:cs typeface="Times New Roman" pitchFamily="18" charset="0"/>
              </a:rPr>
              <a:t>mean </a:t>
            </a:r>
            <a:r>
              <a:rPr lang="en-MY" sz="2600" dirty="0">
                <a:cs typeface="Times New Roman" pitchFamily="18" charset="0"/>
              </a:rPr>
              <a:t>or universe mean (</a:t>
            </a:r>
            <a:r>
              <a:rPr lang="en-US" sz="2600" dirty="0">
                <a:sym typeface="Symbol"/>
              </a:rPr>
              <a:t></a:t>
            </a:r>
            <a:r>
              <a:rPr lang="en-MY" sz="2600" dirty="0">
                <a:cs typeface="Times New Roman" pitchFamily="18" charset="0"/>
              </a:rPr>
              <a:t> ) in NDC area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is similar to that of the distribution of X (values) around </a:t>
            </a:r>
            <a:r>
              <a:rPr lang="en-MY" sz="2600" dirty="0">
                <a:cs typeface="Times New Roman" pitchFamily="18" charset="0"/>
              </a:rPr>
              <a:t>sample mean (    ) </a:t>
            </a:r>
            <a:r>
              <a:rPr lang="en-MY" sz="2600" dirty="0" smtClean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sz="26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dirty="0"/>
              <a:t>deviated from</a:t>
            </a:r>
            <a:r>
              <a:rPr lang="en-MY" sz="2600" b="1" dirty="0">
                <a:solidFill>
                  <a:srgbClr val="FF0000"/>
                </a:solidFill>
              </a:rPr>
              <a:t> </a:t>
            </a:r>
            <a:r>
              <a:rPr lang="en-US" sz="2600" b="1" dirty="0">
                <a:solidFill>
                  <a:srgbClr val="FF0000"/>
                </a:solidFill>
                <a:sym typeface="Symbol"/>
              </a:rPr>
              <a:t></a:t>
            </a:r>
            <a:r>
              <a:rPr lang="en-MY" sz="2600" b="1" dirty="0" smtClean="0">
                <a:solidFill>
                  <a:srgbClr val="FF0000"/>
                </a:solidFill>
              </a:rPr>
              <a:t> </a:t>
            </a:r>
            <a:r>
              <a:rPr lang="en-MY" sz="2600" dirty="0" smtClean="0"/>
              <a:t>by </a:t>
            </a:r>
            <a:r>
              <a:rPr lang="en-MY" sz="2600" b="1" dirty="0">
                <a:solidFill>
                  <a:schemeClr val="tx2"/>
                </a:solidFill>
              </a:rPr>
              <a:t>S.E and its multiplicity</a:t>
            </a:r>
            <a:r>
              <a:rPr lang="en-MY" sz="2600" dirty="0"/>
              <a:t>, so </a:t>
            </a:r>
            <a:endParaRPr lang="en-MY" sz="2600" dirty="0" smtClean="0"/>
          </a:p>
          <a:p>
            <a:r>
              <a:rPr lang="en-MY" sz="2600" dirty="0" smtClean="0"/>
              <a:t>  </a:t>
            </a:r>
            <a:r>
              <a:rPr lang="en-MY" sz="2600" dirty="0"/>
              <a:t>deviated from </a:t>
            </a:r>
            <a:r>
              <a:rPr lang="en-US" sz="2600" dirty="0">
                <a:sym typeface="Symbol"/>
              </a:rPr>
              <a:t></a:t>
            </a:r>
            <a:r>
              <a:rPr lang="en-MY" sz="2600" dirty="0" smtClean="0"/>
              <a:t> </a:t>
            </a:r>
            <a:r>
              <a:rPr lang="en-MY" sz="2600" dirty="0"/>
              <a:t>by </a:t>
            </a:r>
            <a:r>
              <a:rPr lang="en-MY" sz="2600" b="1" dirty="0">
                <a:solidFill>
                  <a:srgbClr val="002060"/>
                </a:solidFill>
              </a:rPr>
              <a:t>1S.E, 2S.E </a:t>
            </a:r>
            <a:r>
              <a:rPr lang="en-MY" sz="2600" b="1" dirty="0"/>
              <a:t>and </a:t>
            </a:r>
            <a:r>
              <a:rPr lang="en-MY" sz="2600" b="1" dirty="0">
                <a:solidFill>
                  <a:srgbClr val="002060"/>
                </a:solidFill>
              </a:rPr>
              <a:t>3S.E</a:t>
            </a:r>
            <a:r>
              <a:rPr lang="en-MY" sz="2600" b="1" dirty="0"/>
              <a:t> </a:t>
            </a:r>
            <a:r>
              <a:rPr lang="en-MY" sz="2600" dirty="0"/>
              <a:t>in </a:t>
            </a:r>
            <a:r>
              <a:rPr lang="en-US" sz="2600" b="1" dirty="0"/>
              <a:t>proportion</a:t>
            </a:r>
            <a:r>
              <a:rPr lang="en-MY" sz="2600" dirty="0"/>
              <a:t> </a:t>
            </a:r>
            <a:endParaRPr lang="en-MY" sz="2600" dirty="0" smtClean="0"/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Deviation of    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  from </a:t>
            </a:r>
            <a:r>
              <a:rPr lang="en-US" sz="2400" b="1" dirty="0">
                <a:solidFill>
                  <a:schemeClr val="tx2"/>
                </a:solidFill>
                <a:sym typeface="Symbol"/>
              </a:rPr>
              <a:t>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 by more than 2 S.E is a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rare  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event or uncommon,</a:t>
            </a:r>
          </a:p>
          <a:p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             It </a:t>
            </a:r>
            <a:r>
              <a:rPr lang="en-MY" sz="2400" dirty="0">
                <a:cs typeface="Times New Roman" pitchFamily="18" charset="0"/>
              </a:rPr>
              <a:t>is not more the 0.05 (5%) .</a:t>
            </a: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Deviation of   from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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by more than 3 S.E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very 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very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rare event  </a:t>
            </a:r>
          </a:p>
          <a:p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                  </a:t>
            </a:r>
            <a:r>
              <a:rPr lang="en-MY" sz="2400" b="1" dirty="0" smtClean="0">
                <a:cs typeface="Times New Roman" pitchFamily="18" charset="0"/>
              </a:rPr>
              <a:t>it </a:t>
            </a:r>
            <a:r>
              <a:rPr lang="en-MY" sz="2400" b="1" dirty="0"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 more the 0.01 (1%)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793238"/>
              </p:ext>
            </p:extLst>
          </p:nvPr>
        </p:nvGraphicFramePr>
        <p:xfrm>
          <a:off x="2123728" y="4462669"/>
          <a:ext cx="576262" cy="385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3" name="Equation" r:id="rId8" imgW="279400" imgH="228600" progId="Equation.3">
                  <p:embed/>
                </p:oleObj>
              </mc:Choice>
              <mc:Fallback>
                <p:oleObj name="Equation" r:id="rId8" imgW="2794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462669"/>
                        <a:ext cx="576262" cy="385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217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76275"/>
            <a:ext cx="88204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dirty="0"/>
              <a:t>S</a:t>
            </a:r>
            <a:r>
              <a:rPr lang="en-MY" sz="2600" dirty="0">
                <a:cs typeface="Times New Roman" pitchFamily="18" charset="0"/>
              </a:rPr>
              <a:t>o by follow the NDC, we could find that the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rang at which </a:t>
            </a:r>
            <a:r>
              <a:rPr lang="en-MY" sz="2600" dirty="0">
                <a:cs typeface="Times New Roman" pitchFamily="18" charset="0"/>
              </a:rPr>
              <a:t>population mean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  <a:sym typeface="Symbol"/>
              </a:rPr>
              <a:t></a:t>
            </a:r>
            <a:r>
              <a:rPr lang="en-MY" sz="26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located </a:t>
            </a:r>
            <a:r>
              <a:rPr lang="en-MY" sz="2600" b="1" dirty="0">
                <a:cs typeface="Times New Roman" pitchFamily="18" charset="0"/>
              </a:rPr>
              <a:t>depending on relation to the sample </a:t>
            </a:r>
            <a:r>
              <a:rPr lang="en-MY" sz="2600" b="1" dirty="0" smtClean="0">
                <a:cs typeface="Times New Roman" pitchFamily="18" charset="0"/>
              </a:rPr>
              <a:t>mean</a:t>
            </a:r>
            <a:endParaRPr lang="en-MY" sz="2600" b="1" dirty="0"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228477"/>
              </p:ext>
            </p:extLst>
          </p:nvPr>
        </p:nvGraphicFramePr>
        <p:xfrm>
          <a:off x="2374146" y="1609733"/>
          <a:ext cx="325646" cy="356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2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146" y="1609733"/>
                        <a:ext cx="325646" cy="35666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76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537749"/>
              </p:ext>
            </p:extLst>
          </p:nvPr>
        </p:nvGraphicFramePr>
        <p:xfrm>
          <a:off x="4802097" y="1968937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3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2097" y="1968937"/>
                        <a:ext cx="5032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46422" y="1968937"/>
            <a:ext cx="882047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5% </a:t>
            </a:r>
            <a:r>
              <a:rPr lang="en-MY" sz="2800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0.05 </a:t>
            </a:r>
            <a:r>
              <a:rPr lang="en-MY" sz="2600" dirty="0">
                <a:cs typeface="Times New Roman" pitchFamily="18" charset="0"/>
              </a:rPr>
              <a:t>of the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 sample </a:t>
            </a:r>
            <a:r>
              <a:rPr lang="en-MY" sz="2600" b="1" dirty="0" smtClean="0">
                <a:solidFill>
                  <a:schemeClr val="tx2"/>
                </a:solidFill>
                <a:cs typeface="Times New Roman" pitchFamily="18" charset="0"/>
              </a:rPr>
              <a:t>means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(     s) </a:t>
            </a:r>
            <a:r>
              <a:rPr lang="en-MY" sz="2600" b="1" dirty="0" smtClean="0">
                <a:cs typeface="Times New Roman" pitchFamily="18" charset="0"/>
              </a:rPr>
              <a:t>deported </a:t>
            </a:r>
            <a:r>
              <a:rPr lang="en-MY" sz="2600" b="1" dirty="0">
                <a:cs typeface="Times New Roman" pitchFamily="18" charset="0"/>
              </a:rPr>
              <a:t>from the 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  <a:sym typeface="Symbol"/>
              </a:rPr>
              <a:t>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by more than </a:t>
            </a:r>
            <a:r>
              <a:rPr lang="en-MY" sz="2600" b="1" dirty="0" smtClean="0">
                <a:cs typeface="Times New Roman" pitchFamily="18" charset="0"/>
              </a:rPr>
              <a:t>±2S.E </a:t>
            </a:r>
            <a:r>
              <a:rPr lang="en-MY" sz="2600" dirty="0"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out side the limit of </a:t>
            </a:r>
            <a:r>
              <a:rPr lang="en-MY" sz="2600" b="1" dirty="0" smtClean="0">
                <a:solidFill>
                  <a:schemeClr val="tx2"/>
                </a:solidFill>
                <a:cs typeface="Times New Roman" pitchFamily="18" charset="0"/>
              </a:rPr>
              <a:t>      ±2S.E</a:t>
            </a:r>
            <a:r>
              <a:rPr lang="en-MY" sz="2600" dirty="0">
                <a:cs typeface="Times New Roman" pitchFamily="18" charset="0"/>
              </a:rPr>
              <a:t>)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. So </a:t>
            </a:r>
            <a:endParaRPr lang="en-MY" sz="2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600" b="1" dirty="0" smtClean="0">
                <a:cs typeface="Times New Roman" pitchFamily="18" charset="0"/>
              </a:rPr>
              <a:t>approximately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95% </a:t>
            </a:r>
            <a:r>
              <a:rPr lang="en-MY" sz="2600" dirty="0">
                <a:cs typeface="Times New Roman" pitchFamily="18" charset="0"/>
              </a:rPr>
              <a:t>of the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samples mean  </a:t>
            </a:r>
            <a:r>
              <a:rPr lang="en-MY" sz="2600" b="1" dirty="0" smtClean="0">
                <a:solidFill>
                  <a:schemeClr val="tx2"/>
                </a:solidFill>
                <a:cs typeface="Times New Roman" pitchFamily="18" charset="0"/>
              </a:rPr>
              <a:t>    </a:t>
            </a:r>
            <a:r>
              <a:rPr lang="en-MY" sz="2600" b="1" dirty="0" smtClean="0">
                <a:cs typeface="Times New Roman" pitchFamily="18" charset="0"/>
              </a:rPr>
              <a:t>s will</a:t>
            </a:r>
          </a:p>
          <a:p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 smtClean="0">
                <a:cs typeface="Times New Roman" pitchFamily="18" charset="0"/>
              </a:rPr>
              <a:t>            </a:t>
            </a:r>
            <a:r>
              <a:rPr lang="en-MY" sz="2600" b="1" dirty="0">
                <a:cs typeface="Times New Roman" pitchFamily="18" charset="0"/>
              </a:rPr>
              <a:t>lie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within 2S.E </a:t>
            </a:r>
            <a:r>
              <a:rPr lang="en-MY" sz="2600" b="1" dirty="0">
                <a:cs typeface="Times New Roman" pitchFamily="18" charset="0"/>
              </a:rPr>
              <a:t>above or below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  <a:sym typeface="Symbol"/>
              </a:rPr>
              <a:t></a:t>
            </a:r>
            <a:r>
              <a:rPr lang="en-MY" sz="2600" b="1" dirty="0" smtClean="0">
                <a:cs typeface="Times New Roman" pitchFamily="18" charset="0"/>
              </a:rPr>
              <a:t>.</a:t>
            </a:r>
            <a:endParaRPr lang="en-MY" sz="2600" b="1" dirty="0"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925409"/>
              </p:ext>
            </p:extLst>
          </p:nvPr>
        </p:nvGraphicFramePr>
        <p:xfrm>
          <a:off x="5491934" y="2420888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4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934" y="2420888"/>
                        <a:ext cx="5032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358324"/>
              </p:ext>
            </p:extLst>
          </p:nvPr>
        </p:nvGraphicFramePr>
        <p:xfrm>
          <a:off x="5899879" y="3212976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5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9879" y="3212976"/>
                        <a:ext cx="5032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595125"/>
              </p:ext>
            </p:extLst>
          </p:nvPr>
        </p:nvGraphicFramePr>
        <p:xfrm>
          <a:off x="176213" y="4506913"/>
          <a:ext cx="3973512" cy="837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6" name="Equation" r:id="rId8" imgW="876240" imgH="241200" progId="Equation.3">
                  <p:embed/>
                </p:oleObj>
              </mc:Choice>
              <mc:Fallback>
                <p:oleObj name="Equation" r:id="rId8" imgW="8762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3" y="4506913"/>
                        <a:ext cx="3973512" cy="83774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514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pSp>
        <p:nvGrpSpPr>
          <p:cNvPr id="15" name="Group 4"/>
          <p:cNvGrpSpPr>
            <a:grpSpLocks/>
          </p:cNvGrpSpPr>
          <p:nvPr/>
        </p:nvGrpSpPr>
        <p:grpSpPr bwMode="auto">
          <a:xfrm>
            <a:off x="2483768" y="4835515"/>
            <a:ext cx="6561012" cy="1985342"/>
            <a:chOff x="2700" y="2520"/>
            <a:chExt cx="5806" cy="3371"/>
          </a:xfrm>
        </p:grpSpPr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2780" y="4238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7" name="Line 6"/>
            <p:cNvSpPr>
              <a:spLocks noChangeShapeType="1"/>
            </p:cNvSpPr>
            <p:nvPr/>
          </p:nvSpPr>
          <p:spPr bwMode="auto">
            <a:xfrm flipV="1">
              <a:off x="306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V="1">
              <a:off x="378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 flipV="1">
              <a:off x="4880" y="4150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 flipV="1">
              <a:off x="55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 flipV="1">
              <a:off x="62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2" name="Line 11"/>
            <p:cNvSpPr>
              <a:spLocks noChangeShapeType="1"/>
            </p:cNvSpPr>
            <p:nvPr/>
          </p:nvSpPr>
          <p:spPr bwMode="auto">
            <a:xfrm flipV="1">
              <a:off x="737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V="1">
              <a:off x="809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 flipV="1">
              <a:off x="5580" y="2520"/>
              <a:ext cx="0" cy="1718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5362" y="4238"/>
              <a:ext cx="701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6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</a:t>
              </a:r>
              <a:endParaRPr lang="en-US" sz="3600" b="1">
                <a:solidFill>
                  <a:srgbClr val="000000"/>
                </a:solidFill>
              </a:endParaRPr>
            </a:p>
          </p:txBody>
        </p:sp>
        <p:sp>
          <p:nvSpPr>
            <p:cNvPr id="26" name="Freeform 15"/>
            <p:cNvSpPr>
              <a:spLocks/>
            </p:cNvSpPr>
            <p:nvPr/>
          </p:nvSpPr>
          <p:spPr bwMode="auto">
            <a:xfrm>
              <a:off x="2700" y="2637"/>
              <a:ext cx="2880" cy="1470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 flipH="1">
              <a:off x="5580" y="2649"/>
              <a:ext cx="2880" cy="1471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6915" y="4300"/>
              <a:ext cx="955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2400" b="1">
                <a:solidFill>
                  <a:srgbClr val="000066"/>
                </a:solidFill>
              </a:endParaRPr>
            </a:p>
          </p:txBody>
        </p:sp>
        <p:sp>
          <p:nvSpPr>
            <p:cNvPr id="29" name="Text Box 18"/>
            <p:cNvSpPr txBox="1">
              <a:spLocks noChangeArrowheads="1"/>
            </p:cNvSpPr>
            <p:nvPr/>
          </p:nvSpPr>
          <p:spPr bwMode="auto">
            <a:xfrm>
              <a:off x="3466" y="4320"/>
              <a:ext cx="949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2400" b="1">
                <a:solidFill>
                  <a:srgbClr val="000066"/>
                </a:solidFill>
              </a:endParaRPr>
            </a:p>
          </p:txBody>
        </p:sp>
        <p:sp>
          <p:nvSpPr>
            <p:cNvPr id="30" name="Text Box 19"/>
            <p:cNvSpPr txBox="1">
              <a:spLocks noChangeArrowheads="1"/>
            </p:cNvSpPr>
            <p:nvPr/>
          </p:nvSpPr>
          <p:spPr bwMode="auto">
            <a:xfrm>
              <a:off x="2709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2000" b="1">
                <a:solidFill>
                  <a:srgbClr val="660066"/>
                </a:solidFill>
              </a:endParaRPr>
            </a:p>
          </p:txBody>
        </p:sp>
        <p:sp>
          <p:nvSpPr>
            <p:cNvPr id="31" name="Text Box 20"/>
            <p:cNvSpPr txBox="1">
              <a:spLocks noChangeArrowheads="1"/>
            </p:cNvSpPr>
            <p:nvPr/>
          </p:nvSpPr>
          <p:spPr bwMode="auto">
            <a:xfrm>
              <a:off x="7808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2000" b="1">
                <a:solidFill>
                  <a:srgbClr val="660066"/>
                </a:solidFill>
              </a:endParaRPr>
            </a:p>
          </p:txBody>
        </p:sp>
        <p:sp>
          <p:nvSpPr>
            <p:cNvPr id="32" name="Text Box 21"/>
            <p:cNvSpPr txBox="1">
              <a:spLocks noChangeArrowheads="1"/>
            </p:cNvSpPr>
            <p:nvPr/>
          </p:nvSpPr>
          <p:spPr bwMode="auto">
            <a:xfrm>
              <a:off x="5940" y="4320"/>
              <a:ext cx="90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2400" b="1">
                <a:solidFill>
                  <a:srgbClr val="006600"/>
                </a:solidFill>
              </a:endParaRPr>
            </a:p>
          </p:txBody>
        </p:sp>
        <p:sp>
          <p:nvSpPr>
            <p:cNvPr id="33" name="Text Box 22"/>
            <p:cNvSpPr txBox="1">
              <a:spLocks noChangeArrowheads="1"/>
            </p:cNvSpPr>
            <p:nvPr/>
          </p:nvSpPr>
          <p:spPr bwMode="auto">
            <a:xfrm>
              <a:off x="4272" y="4320"/>
              <a:ext cx="78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2400" b="1">
                <a:solidFill>
                  <a:srgbClr val="006600"/>
                </a:solidFill>
              </a:endParaRPr>
            </a:p>
          </p:txBody>
        </p:sp>
        <p:sp>
          <p:nvSpPr>
            <p:cNvPr id="34" name="Text Box 23"/>
            <p:cNvSpPr txBox="1">
              <a:spLocks noChangeArrowheads="1"/>
            </p:cNvSpPr>
            <p:nvPr/>
          </p:nvSpPr>
          <p:spPr bwMode="auto">
            <a:xfrm>
              <a:off x="5220" y="540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5" name="Text Box 24"/>
            <p:cNvSpPr txBox="1">
              <a:spLocks noChangeArrowheads="1"/>
            </p:cNvSpPr>
            <p:nvPr/>
          </p:nvSpPr>
          <p:spPr bwMode="auto">
            <a:xfrm>
              <a:off x="63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6" name="Text Box 25"/>
            <p:cNvSpPr txBox="1">
              <a:spLocks noChangeArrowheads="1"/>
            </p:cNvSpPr>
            <p:nvPr/>
          </p:nvSpPr>
          <p:spPr bwMode="auto">
            <a:xfrm>
              <a:off x="5940" y="288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7" name="Text Box 26"/>
            <p:cNvSpPr txBox="1">
              <a:spLocks noChangeArrowheads="1"/>
            </p:cNvSpPr>
            <p:nvPr/>
          </p:nvSpPr>
          <p:spPr bwMode="auto">
            <a:xfrm>
              <a:off x="5580" y="270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8" name="Text Box 27"/>
            <p:cNvSpPr txBox="1">
              <a:spLocks noChangeArrowheads="1"/>
            </p:cNvSpPr>
            <p:nvPr/>
          </p:nvSpPr>
          <p:spPr bwMode="auto">
            <a:xfrm>
              <a:off x="54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9" name="Text Box 28"/>
            <p:cNvSpPr txBox="1">
              <a:spLocks noChangeArrowheads="1"/>
            </p:cNvSpPr>
            <p:nvPr/>
          </p:nvSpPr>
          <p:spPr bwMode="auto">
            <a:xfrm>
              <a:off x="4500" y="287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0" name="Text Box 29"/>
            <p:cNvSpPr txBox="1">
              <a:spLocks noChangeArrowheads="1"/>
            </p:cNvSpPr>
            <p:nvPr/>
          </p:nvSpPr>
          <p:spPr bwMode="auto">
            <a:xfrm>
              <a:off x="5106" y="36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1" name="Text Box 30"/>
            <p:cNvSpPr txBox="1">
              <a:spLocks noChangeArrowheads="1"/>
            </p:cNvSpPr>
            <p:nvPr/>
          </p:nvSpPr>
          <p:spPr bwMode="auto">
            <a:xfrm>
              <a:off x="6556" y="329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2" name="Text Box 31"/>
            <p:cNvSpPr txBox="1">
              <a:spLocks noChangeArrowheads="1"/>
            </p:cNvSpPr>
            <p:nvPr/>
          </p:nvSpPr>
          <p:spPr bwMode="auto">
            <a:xfrm>
              <a:off x="5855" y="332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3" name="Text Box 32"/>
            <p:cNvSpPr txBox="1">
              <a:spLocks noChangeArrowheads="1"/>
            </p:cNvSpPr>
            <p:nvPr/>
          </p:nvSpPr>
          <p:spPr bwMode="auto">
            <a:xfrm>
              <a:off x="4860" y="324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4" name="Text Box 33"/>
            <p:cNvSpPr txBox="1">
              <a:spLocks noChangeArrowheads="1"/>
            </p:cNvSpPr>
            <p:nvPr/>
          </p:nvSpPr>
          <p:spPr bwMode="auto">
            <a:xfrm>
              <a:off x="4320" y="335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5" name="Text Box 34"/>
            <p:cNvSpPr txBox="1">
              <a:spLocks noChangeArrowheads="1"/>
            </p:cNvSpPr>
            <p:nvPr/>
          </p:nvSpPr>
          <p:spPr bwMode="auto">
            <a:xfrm>
              <a:off x="3951" y="3221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6" name="Text Box 35"/>
            <p:cNvSpPr txBox="1">
              <a:spLocks noChangeArrowheads="1"/>
            </p:cNvSpPr>
            <p:nvPr/>
          </p:nvSpPr>
          <p:spPr bwMode="auto">
            <a:xfrm>
              <a:off x="4898" y="27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7" name="Text Box 36"/>
            <p:cNvSpPr txBox="1">
              <a:spLocks noChangeArrowheads="1"/>
            </p:cNvSpPr>
            <p:nvPr/>
          </p:nvSpPr>
          <p:spPr bwMode="auto">
            <a:xfrm>
              <a:off x="3893" y="3638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8" name="Text Box 37"/>
            <p:cNvSpPr txBox="1">
              <a:spLocks noChangeArrowheads="1"/>
            </p:cNvSpPr>
            <p:nvPr/>
          </p:nvSpPr>
          <p:spPr bwMode="auto">
            <a:xfrm>
              <a:off x="4604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9" name="Text Box 39"/>
            <p:cNvSpPr txBox="1">
              <a:spLocks noChangeArrowheads="1"/>
            </p:cNvSpPr>
            <p:nvPr/>
          </p:nvSpPr>
          <p:spPr bwMode="auto">
            <a:xfrm>
              <a:off x="6253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50" name="Text Box 40"/>
            <p:cNvSpPr txBox="1">
              <a:spLocks noChangeArrowheads="1"/>
            </p:cNvSpPr>
            <p:nvPr/>
          </p:nvSpPr>
          <p:spPr bwMode="auto">
            <a:xfrm>
              <a:off x="6821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51" name="Text Box 41"/>
            <p:cNvSpPr txBox="1">
              <a:spLocks noChangeArrowheads="1"/>
            </p:cNvSpPr>
            <p:nvPr/>
          </p:nvSpPr>
          <p:spPr bwMode="auto">
            <a:xfrm>
              <a:off x="3364" y="371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52" name="Text Box 42"/>
            <p:cNvSpPr txBox="1">
              <a:spLocks noChangeArrowheads="1"/>
            </p:cNvSpPr>
            <p:nvPr/>
          </p:nvSpPr>
          <p:spPr bwMode="auto">
            <a:xfrm>
              <a:off x="7161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2401972" y="256309"/>
            <a:ext cx="2871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Cont.   Confidence </a:t>
            </a:r>
            <a:r>
              <a:rPr lang="en-US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Interval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11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C636F6-FFD7-4E54-8E9A-5649F051EC69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201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94FF7F7E-EB62-457A-8E3A-DA2579ACFA5E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33</a:t>
            </a:fld>
            <a:endParaRPr lang="en-US" sz="1400">
              <a:solidFill>
                <a:srgbClr val="000000"/>
              </a:solidFill>
            </a:endParaRPr>
          </a:p>
        </p:txBody>
      </p:sp>
      <p:graphicFrame>
        <p:nvGraphicFramePr>
          <p:cNvPr id="342020" name="Object 8"/>
          <p:cNvGraphicFramePr>
            <a:graphicFrameLocks noChangeAspect="1"/>
          </p:cNvGraphicFramePr>
          <p:nvPr/>
        </p:nvGraphicFramePr>
        <p:xfrm>
          <a:off x="1752600" y="1676400"/>
          <a:ext cx="358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4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676400"/>
                        <a:ext cx="358775" cy="4048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431634"/>
              </p:ext>
            </p:extLst>
          </p:nvPr>
        </p:nvGraphicFramePr>
        <p:xfrm>
          <a:off x="5796136" y="2657872"/>
          <a:ext cx="249289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5" name="Equation" r:id="rId5" imgW="710891" imgH="418918" progId="Equation.3">
                  <p:embed/>
                </p:oleObj>
              </mc:Choice>
              <mc:Fallback>
                <p:oleObj name="Equation" r:id="rId5" imgW="710891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657872"/>
                        <a:ext cx="2492896" cy="1152128"/>
                      </a:xfrm>
                      <a:prstGeom prst="rect">
                        <a:avLst/>
                      </a:prstGeom>
                      <a:noFill/>
                      <a:ln w="444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397070"/>
              </p:ext>
            </p:extLst>
          </p:nvPr>
        </p:nvGraphicFramePr>
        <p:xfrm>
          <a:off x="894556" y="3238500"/>
          <a:ext cx="2819400" cy="1142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6" name="Equation" r:id="rId7" imgW="1104900" imgH="419100" progId="Equation.3">
                  <p:embed/>
                </p:oleObj>
              </mc:Choice>
              <mc:Fallback>
                <p:oleObj name="Equation" r:id="rId7" imgW="1104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556" y="3238500"/>
                        <a:ext cx="2819400" cy="114299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4" name="Rectangle 12"/>
          <p:cNvSpPr>
            <a:spLocks noChangeArrowheads="1"/>
          </p:cNvSpPr>
          <p:nvPr/>
        </p:nvSpPr>
        <p:spPr bwMode="auto">
          <a:xfrm>
            <a:off x="179388" y="726242"/>
            <a:ext cx="8713092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600" b="1" u="sng" dirty="0">
                <a:cs typeface="Times New Roman" pitchFamily="18" charset="0"/>
                <a:sym typeface="Symbol" pitchFamily="18" charset="2"/>
              </a:rPr>
              <a:t>Example </a:t>
            </a:r>
            <a:endParaRPr lang="en-US" sz="2600" b="1" dirty="0">
              <a:cs typeface="Times New Roman" pitchFamily="18" charset="0"/>
              <a:sym typeface="Symbol" pitchFamily="18" charset="2"/>
            </a:endParaRPr>
          </a:p>
          <a:p>
            <a:pPr algn="justLow" rtl="0" eaLnBrk="0" hangingPunct="0"/>
            <a:r>
              <a:rPr lang="en-US" sz="2800" b="1" dirty="0">
                <a:cs typeface="Times New Roman" pitchFamily="18" charset="0"/>
                <a:sym typeface="Symbol" pitchFamily="18" charset="2"/>
              </a:rPr>
              <a:t>8 plasma values of uric acid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 </a:t>
            </a:r>
          </a:p>
          <a:p>
            <a:pPr algn="justLow" rtl="0" eaLnBrk="0" hangingPunct="0"/>
            <a:r>
              <a:rPr lang="en-US" sz="2800" dirty="0">
                <a:cs typeface="Times New Roman" pitchFamily="18" charset="0"/>
                <a:sym typeface="Symbol" pitchFamily="18" charset="2"/>
              </a:rPr>
              <a:t>the mean (   )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of uric acid is 3</a:t>
            </a:r>
            <a:r>
              <a:rPr lang="en-US" sz="2800" b="1" dirty="0" smtClean="0">
                <a:cs typeface="Times New Roman" pitchFamily="18" charset="0"/>
                <a:sym typeface="Symbol" pitchFamily="18" charset="2"/>
              </a:rPr>
              <a:t>0.31 </a:t>
            </a:r>
            <a:endParaRPr lang="en-US" sz="2800" b="1" dirty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42025" name="Rectangle 14"/>
          <p:cNvSpPr>
            <a:spLocks noChangeArrowheads="1"/>
          </p:cNvSpPr>
          <p:nvPr/>
        </p:nvSpPr>
        <p:spPr bwMode="auto">
          <a:xfrm>
            <a:off x="323850" y="112713"/>
            <a:ext cx="39608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/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 Error  S.E</a:t>
            </a:r>
          </a:p>
        </p:txBody>
      </p:sp>
      <p:sp>
        <p:nvSpPr>
          <p:cNvPr id="342029" name="Rectangle 12"/>
          <p:cNvSpPr>
            <a:spLocks noChangeArrowheads="1"/>
          </p:cNvSpPr>
          <p:nvPr/>
        </p:nvSpPr>
        <p:spPr bwMode="auto">
          <a:xfrm>
            <a:off x="3276600" y="3810000"/>
            <a:ext cx="1501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FFFF"/>
                </a:solidFill>
                <a:sym typeface="Symbol" pitchFamily="18" charset="2"/>
              </a:rPr>
              <a:t>??????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08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4346" y="953581"/>
            <a:ext cx="835530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So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by this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fact we could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Times New Roman" pitchFamily="18" charset="0"/>
                <a:cs typeface="Times New Roman" pitchFamily="18" charset="0"/>
              </a:rPr>
              <a:t>construct or conduct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the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population mean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Times New Roman" pitchFamily="18" charset="0"/>
                <a:cs typeface="Times New Roman" pitchFamily="18" charset="0"/>
              </a:rPr>
              <a:t>based on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Times New Roman" pitchFamily="18" charset="0"/>
                <a:cs typeface="Times New Roman" pitchFamily="18" charset="0"/>
              </a:rPr>
              <a:t>sample mean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(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en-US" sz="2800" b="1" dirty="0" smtClean="0"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Population </a:t>
            </a:r>
            <a:r>
              <a:rPr lang="en-US" sz="26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mean (</a:t>
            </a:r>
            <a:r>
              <a:rPr lang="en-US" sz="26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6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) within 95%</a:t>
            </a: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en-US" sz="2800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800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 </a:t>
            </a:r>
            <a:endParaRPr lang="en-US" sz="2800" b="1" dirty="0">
              <a:solidFill>
                <a:srgbClr val="FF0000"/>
              </a:solidFill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992866"/>
              </p:ext>
            </p:extLst>
          </p:nvPr>
        </p:nvGraphicFramePr>
        <p:xfrm>
          <a:off x="7380312" y="1484784"/>
          <a:ext cx="600574" cy="36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6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1484784"/>
                        <a:ext cx="600574" cy="363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240101"/>
              </p:ext>
            </p:extLst>
          </p:nvPr>
        </p:nvGraphicFramePr>
        <p:xfrm>
          <a:off x="5057622" y="2132856"/>
          <a:ext cx="2460274" cy="691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7" name="Equation" r:id="rId5" imgW="748975" imgH="215806" progId="Equation.3">
                  <p:embed/>
                </p:oleObj>
              </mc:Choice>
              <mc:Fallback>
                <p:oleObj name="Equation" r:id="rId5" imgW="74897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622" y="2132856"/>
                        <a:ext cx="2460274" cy="6916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606487"/>
              </p:ext>
            </p:extLst>
          </p:nvPr>
        </p:nvGraphicFramePr>
        <p:xfrm>
          <a:off x="5039544" y="2767249"/>
          <a:ext cx="265543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8" name="Equation" r:id="rId7" imgW="914003" imgH="215806" progId="Equation.3">
                  <p:embed/>
                </p:oleObj>
              </mc:Choice>
              <mc:Fallback>
                <p:oleObj name="Equation" r:id="rId7" imgW="91400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9544" y="2767249"/>
                        <a:ext cx="2655438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67544" y="50655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070796"/>
              </p:ext>
            </p:extLst>
          </p:nvPr>
        </p:nvGraphicFramePr>
        <p:xfrm>
          <a:off x="5039545" y="3501008"/>
          <a:ext cx="291683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9" name="Equation" r:id="rId9" imgW="1015559" imgH="406224" progId="Equation.3">
                  <p:embed/>
                </p:oleObj>
              </mc:Choice>
              <mc:Fallback>
                <p:oleObj name="Equation" r:id="rId9" imgW="1015559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9545" y="3501008"/>
                        <a:ext cx="2916832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18" name="Rectangle 17"/>
          <p:cNvSpPr/>
          <p:nvPr/>
        </p:nvSpPr>
        <p:spPr>
          <a:xfrm>
            <a:off x="161517" y="4797152"/>
            <a:ext cx="892899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cs typeface="Times New Roman" pitchFamily="18" charset="0"/>
              </a:rPr>
              <a:t>95% of population mean </a:t>
            </a:r>
            <a:r>
              <a:rPr lang="en-US" sz="2600" b="1" dirty="0">
                <a:cs typeface="Times New Roman" pitchFamily="18" charset="0"/>
                <a:sym typeface="Symbol"/>
              </a:rPr>
              <a:t></a:t>
            </a:r>
            <a:r>
              <a:rPr lang="en-US" sz="2600" b="1" dirty="0">
                <a:cs typeface="Times New Roman" pitchFamily="18" charset="0"/>
              </a:rPr>
              <a:t> rang 2.8 – 3.215, 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such rang we call it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  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Confidence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Interval </a:t>
            </a:r>
            <a:r>
              <a:rPr lang="en-US" sz="2600" b="1" dirty="0" smtClean="0">
                <a:cs typeface="Times New Roman" pitchFamily="18" charset="0"/>
              </a:rPr>
              <a:t>.</a:t>
            </a:r>
            <a:endParaRPr lang="en-MY" sz="2600" b="1" dirty="0"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632480"/>
              </p:ext>
            </p:extLst>
          </p:nvPr>
        </p:nvGraphicFramePr>
        <p:xfrm>
          <a:off x="5239200" y="5811521"/>
          <a:ext cx="2376264" cy="519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0" name="Equation" r:id="rId11" imgW="914003" imgH="215806" progId="Equation.3">
                  <p:embed/>
                </p:oleObj>
              </mc:Choice>
              <mc:Fallback>
                <p:oleObj name="Equation" r:id="rId11" imgW="91400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9200" y="5811521"/>
                        <a:ext cx="2376264" cy="5191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7896" y="5838267"/>
            <a:ext cx="536265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So 95% confidence interval of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 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699792" y="2239722"/>
            <a:ext cx="25734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79712" y="453325"/>
            <a:ext cx="2871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Cont.   Confidence </a:t>
            </a:r>
            <a:r>
              <a:rPr lang="en-US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Interval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15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899408"/>
              </p:ext>
            </p:extLst>
          </p:nvPr>
        </p:nvGraphicFramePr>
        <p:xfrm>
          <a:off x="5300693" y="971905"/>
          <a:ext cx="2664294" cy="679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4" name="Equation" r:id="rId3" imgW="736280" imgH="215806" progId="Equation.3">
                  <p:embed/>
                </p:oleObj>
              </mc:Choice>
              <mc:Fallback>
                <p:oleObj name="Equation" r:id="rId3" imgW="73628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0693" y="971905"/>
                        <a:ext cx="2664294" cy="6798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5536" y="692696"/>
            <a:ext cx="57606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Similarly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    99% confidence interval of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22768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24128" y="2492896"/>
            <a:ext cx="20162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 ????????</a:t>
            </a:r>
          </a:p>
          <a:p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=????????</a:t>
            </a:r>
            <a:endParaRPr lang="en-MY" sz="28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503801"/>
              </p:ext>
            </p:extLst>
          </p:nvPr>
        </p:nvGraphicFramePr>
        <p:xfrm>
          <a:off x="5284994" y="1646803"/>
          <a:ext cx="23749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5" name="Equation" r:id="rId5" imgW="939392" imgH="215806" progId="Equation.3">
                  <p:embed/>
                </p:oleObj>
              </mc:Choice>
              <mc:Fallback>
                <p:oleObj name="Equation" r:id="rId5" imgW="939392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994" y="1646803"/>
                        <a:ext cx="23749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979712" y="453325"/>
            <a:ext cx="2871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Cont.   Confidence </a:t>
            </a:r>
            <a:r>
              <a:rPr lang="en-US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Interval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2588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948913"/>
              </p:ext>
            </p:extLst>
          </p:nvPr>
        </p:nvGraphicFramePr>
        <p:xfrm>
          <a:off x="5300693" y="971905"/>
          <a:ext cx="2664294" cy="679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0" name="Equation" r:id="rId3" imgW="736280" imgH="215806" progId="Equation.3">
                  <p:embed/>
                </p:oleObj>
              </mc:Choice>
              <mc:Fallback>
                <p:oleObj name="Equation" r:id="rId3" imgW="73628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0693" y="971905"/>
                        <a:ext cx="2664294" cy="6798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5536" y="692696"/>
            <a:ext cx="57606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Similarly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    99% confidence interval of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22768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51010" y="2564904"/>
            <a:ext cx="38254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MY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3±2.58X0.11 =3±0.2838</a:t>
            </a:r>
            <a:endParaRPr lang="en-MY" sz="28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=2. 7162- 3.2838</a:t>
            </a:r>
            <a:endParaRPr lang="en-MY" sz="2800" b="1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245173"/>
              </p:ext>
            </p:extLst>
          </p:nvPr>
        </p:nvGraphicFramePr>
        <p:xfrm>
          <a:off x="5284994" y="1646803"/>
          <a:ext cx="23749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1" name="Equation" r:id="rId5" imgW="939392" imgH="215806" progId="Equation.3">
                  <p:embed/>
                </p:oleObj>
              </mc:Choice>
              <mc:Fallback>
                <p:oleObj name="Equation" r:id="rId5" imgW="939392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994" y="1646803"/>
                        <a:ext cx="23749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979712" y="453325"/>
            <a:ext cx="2871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Cont.   Confidence </a:t>
            </a:r>
            <a:r>
              <a:rPr lang="en-US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Interval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4243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3C636F6-FFD7-4E54-8E9A-5649F051EC69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4201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94FF7F7E-EB62-457A-8E3A-DA2579ACFA5E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37</a:t>
            </a:fld>
            <a:endParaRPr lang="en-US" sz="1400">
              <a:solidFill>
                <a:srgbClr val="000000"/>
              </a:solidFill>
            </a:endParaRPr>
          </a:p>
        </p:txBody>
      </p:sp>
      <p:graphicFrame>
        <p:nvGraphicFramePr>
          <p:cNvPr id="342020" name="Object 8"/>
          <p:cNvGraphicFramePr>
            <a:graphicFrameLocks noChangeAspect="1"/>
          </p:cNvGraphicFramePr>
          <p:nvPr/>
        </p:nvGraphicFramePr>
        <p:xfrm>
          <a:off x="1752600" y="1676400"/>
          <a:ext cx="358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4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676400"/>
                        <a:ext cx="358775" cy="4048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047154"/>
              </p:ext>
            </p:extLst>
          </p:nvPr>
        </p:nvGraphicFramePr>
        <p:xfrm>
          <a:off x="5508104" y="2204864"/>
          <a:ext cx="249289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5" name="Equation" r:id="rId5" imgW="710891" imgH="418918" progId="Equation.3">
                  <p:embed/>
                </p:oleObj>
              </mc:Choice>
              <mc:Fallback>
                <p:oleObj name="Equation" r:id="rId5" imgW="710891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204864"/>
                        <a:ext cx="2492896" cy="1152128"/>
                      </a:xfrm>
                      <a:prstGeom prst="rect">
                        <a:avLst/>
                      </a:prstGeom>
                      <a:noFill/>
                      <a:ln w="444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506904"/>
              </p:ext>
            </p:extLst>
          </p:nvPr>
        </p:nvGraphicFramePr>
        <p:xfrm>
          <a:off x="457200" y="2286001"/>
          <a:ext cx="2819400" cy="1142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6" name="Equation" r:id="rId7" imgW="1104900" imgH="419100" progId="Equation.3">
                  <p:embed/>
                </p:oleObj>
              </mc:Choice>
              <mc:Fallback>
                <p:oleObj name="Equation" r:id="rId7" imgW="1104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1"/>
                        <a:ext cx="2819400" cy="114299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4" name="Rectangle 12"/>
          <p:cNvSpPr>
            <a:spLocks noChangeArrowheads="1"/>
          </p:cNvSpPr>
          <p:nvPr/>
        </p:nvSpPr>
        <p:spPr bwMode="auto">
          <a:xfrm>
            <a:off x="179388" y="726242"/>
            <a:ext cx="8713092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Low" rtl="0"/>
            <a:r>
              <a:rPr lang="en-US" sz="2600" b="1" u="sng" dirty="0">
                <a:cs typeface="Times New Roman" pitchFamily="18" charset="0"/>
                <a:sym typeface="Symbol" pitchFamily="18" charset="2"/>
              </a:rPr>
              <a:t>Example </a:t>
            </a:r>
            <a:endParaRPr lang="en-US" sz="2600" b="1" dirty="0">
              <a:cs typeface="Times New Roman" pitchFamily="18" charset="0"/>
              <a:sym typeface="Symbol" pitchFamily="18" charset="2"/>
            </a:endParaRPr>
          </a:p>
          <a:p>
            <a:pPr algn="justLow" rtl="0" eaLnBrk="0" hangingPunct="0"/>
            <a:r>
              <a:rPr lang="en-US" sz="2800" b="1" dirty="0">
                <a:cs typeface="Times New Roman" pitchFamily="18" charset="0"/>
                <a:sym typeface="Symbol" pitchFamily="18" charset="2"/>
              </a:rPr>
              <a:t>8 plasma values of uric acid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 </a:t>
            </a:r>
          </a:p>
          <a:p>
            <a:pPr algn="justLow" rtl="0" eaLnBrk="0" hangingPunct="0"/>
            <a:r>
              <a:rPr lang="en-US" sz="2800" dirty="0">
                <a:cs typeface="Times New Roman" pitchFamily="18" charset="0"/>
                <a:sym typeface="Symbol" pitchFamily="18" charset="2"/>
              </a:rPr>
              <a:t>the mean (   )</a:t>
            </a:r>
            <a:r>
              <a:rPr lang="en-US" sz="2800" b="1" dirty="0">
                <a:cs typeface="Times New Roman" pitchFamily="18" charset="0"/>
                <a:sym typeface="Symbol" pitchFamily="18" charset="2"/>
              </a:rPr>
              <a:t>of uric acid is 3</a:t>
            </a:r>
            <a:r>
              <a:rPr lang="en-US" sz="2800" b="1" dirty="0" smtClean="0">
                <a:cs typeface="Times New Roman" pitchFamily="18" charset="0"/>
                <a:sym typeface="Symbol" pitchFamily="18" charset="2"/>
              </a:rPr>
              <a:t>0.31 </a:t>
            </a:r>
            <a:endParaRPr lang="en-US" sz="2800" b="1" dirty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42025" name="Rectangle 14"/>
          <p:cNvSpPr>
            <a:spLocks noChangeArrowheads="1"/>
          </p:cNvSpPr>
          <p:nvPr/>
        </p:nvSpPr>
        <p:spPr bwMode="auto">
          <a:xfrm>
            <a:off x="323850" y="112713"/>
            <a:ext cx="39608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/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 Error  S.E</a:t>
            </a:r>
          </a:p>
        </p:txBody>
      </p:sp>
      <p:sp>
        <p:nvSpPr>
          <p:cNvPr id="342027" name="Rectangle 15"/>
          <p:cNvSpPr>
            <a:spLocks noChangeArrowheads="1"/>
          </p:cNvSpPr>
          <p:nvPr/>
        </p:nvSpPr>
        <p:spPr bwMode="auto">
          <a:xfrm>
            <a:off x="28600" y="3641377"/>
            <a:ext cx="8915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 eaLnBrk="0" hangingPunct="0"/>
            <a:r>
              <a:rPr lang="en-US" sz="2600" b="1" dirty="0">
                <a:sym typeface="Symbol" pitchFamily="18" charset="2"/>
              </a:rPr>
              <a:t>16 plasma values of uric acid</a:t>
            </a:r>
            <a:r>
              <a:rPr lang="en-US" sz="2600" dirty="0">
                <a:sym typeface="Symbol" pitchFamily="18" charset="2"/>
              </a:rPr>
              <a:t> the mean (   </a:t>
            </a:r>
            <a:r>
              <a:rPr lang="en-US" sz="2600" dirty="0" smtClean="0">
                <a:sym typeface="Symbol" pitchFamily="18" charset="2"/>
              </a:rPr>
              <a:t>))</a:t>
            </a:r>
            <a:r>
              <a:rPr lang="en-US" sz="2600" b="1" dirty="0" smtClean="0">
                <a:sym typeface="Symbol" pitchFamily="18" charset="2"/>
              </a:rPr>
              <a:t>of </a:t>
            </a:r>
            <a:r>
              <a:rPr lang="en-US" sz="2600" b="1" dirty="0">
                <a:sym typeface="Symbol" pitchFamily="18" charset="2"/>
              </a:rPr>
              <a:t>uric acid is 30.31</a:t>
            </a:r>
          </a:p>
          <a:p>
            <a:pPr rtl="0" eaLnBrk="0" hangingPunct="0"/>
            <a:endParaRPr lang="en-US" sz="2800" dirty="0">
              <a:sym typeface="Symbol" pitchFamily="18" charset="2"/>
            </a:endParaRPr>
          </a:p>
        </p:txBody>
      </p:sp>
      <p:graphicFrame>
        <p:nvGraphicFramePr>
          <p:cNvPr id="3420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749832"/>
              </p:ext>
            </p:extLst>
          </p:nvPr>
        </p:nvGraphicFramePr>
        <p:xfrm>
          <a:off x="5508104" y="3737059"/>
          <a:ext cx="3587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7" name="Equation" r:id="rId9" imgW="203024" imgH="215713" progId="Equation.3">
                  <p:embed/>
                </p:oleObj>
              </mc:Choice>
              <mc:Fallback>
                <p:oleObj name="Equation" r:id="rId9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737059"/>
                        <a:ext cx="358775" cy="304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9" name="Rectangle 12"/>
          <p:cNvSpPr>
            <a:spLocks noChangeArrowheads="1"/>
          </p:cNvSpPr>
          <p:nvPr/>
        </p:nvSpPr>
        <p:spPr bwMode="auto">
          <a:xfrm>
            <a:off x="3276600" y="3810000"/>
            <a:ext cx="1501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FFFF"/>
                </a:solidFill>
                <a:sym typeface="Symbol" pitchFamily="18" charset="2"/>
              </a:rPr>
              <a:t>??????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42030" name="Rectangle 16"/>
          <p:cNvSpPr>
            <a:spLocks noChangeArrowheads="1"/>
          </p:cNvSpPr>
          <p:nvPr/>
        </p:nvSpPr>
        <p:spPr bwMode="auto">
          <a:xfrm>
            <a:off x="4535934" y="5241964"/>
            <a:ext cx="4572000" cy="954107"/>
          </a:xfrm>
          <a:prstGeom prst="rect">
            <a:avLst/>
          </a:prstGeom>
          <a:noFill/>
          <a:ln w="4127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rtl="0" eaLnBrk="0" hangingPunct="0"/>
            <a:r>
              <a:rPr lang="en-US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800" b="1" dirty="0">
                <a:solidFill>
                  <a:srgbClr val="FFFFFF"/>
                </a:solidFill>
                <a:sym typeface="Symbol" pitchFamily="18" charset="2"/>
              </a:rPr>
              <a:t>=  </a:t>
            </a:r>
            <a:r>
              <a:rPr lang="en-US" sz="2800" b="1" u="sng" dirty="0">
                <a:sym typeface="Symbol" pitchFamily="18" charset="2"/>
              </a:rPr>
              <a:t>0.21    </a:t>
            </a:r>
            <a:r>
              <a:rPr lang="en-US" sz="2800" b="1" dirty="0">
                <a:sym typeface="Symbol" pitchFamily="18" charset="2"/>
              </a:rPr>
              <a:t>   =  0.0525</a:t>
            </a:r>
          </a:p>
          <a:p>
            <a:pPr rtl="0" eaLnBrk="0" hangingPunct="0"/>
            <a:r>
              <a:rPr lang="en-US" sz="2800" b="1" dirty="0">
                <a:sym typeface="Symbol" pitchFamily="18" charset="2"/>
              </a:rPr>
              <a:t>         √ 16</a:t>
            </a:r>
            <a:endParaRPr lang="en-US" sz="2800" dirty="0">
              <a:sym typeface="Symbol" pitchFamily="18" charset="2"/>
            </a:endParaRPr>
          </a:p>
        </p:txBody>
      </p:sp>
      <p:sp>
        <p:nvSpPr>
          <p:cNvPr id="342031" name="Rectangle 17"/>
          <p:cNvSpPr>
            <a:spLocks noChangeArrowheads="1"/>
          </p:cNvSpPr>
          <p:nvPr/>
        </p:nvSpPr>
        <p:spPr bwMode="auto">
          <a:xfrm>
            <a:off x="350765" y="4103042"/>
            <a:ext cx="3501155" cy="954107"/>
          </a:xfrm>
          <a:prstGeom prst="rect">
            <a:avLst/>
          </a:prstGeom>
          <a:noFill/>
          <a:ln w="539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rtl="0" eaLnBrk="0" hangingPunct="0"/>
            <a:r>
              <a:rPr lang="en-US" b="1" dirty="0">
                <a:solidFill>
                  <a:srgbClr val="FFFFFF"/>
                </a:solidFill>
                <a:sym typeface="Symbol" pitchFamily="18" charset="2"/>
              </a:rPr>
              <a:t>S.E </a:t>
            </a:r>
            <a:r>
              <a:rPr lang="en-US" sz="2800" b="1" dirty="0">
                <a:sym typeface="Symbol" pitchFamily="18" charset="2"/>
              </a:rPr>
              <a:t>=  </a:t>
            </a:r>
            <a:r>
              <a:rPr lang="en-US" sz="2800" b="1" u="sng" dirty="0">
                <a:sym typeface="Symbol" pitchFamily="18" charset="2"/>
              </a:rPr>
              <a:t>0.31    </a:t>
            </a:r>
            <a:r>
              <a:rPr lang="en-US" sz="2800" b="1" dirty="0">
                <a:sym typeface="Symbol" pitchFamily="18" charset="2"/>
              </a:rPr>
              <a:t>   =  0.0775</a:t>
            </a:r>
          </a:p>
          <a:p>
            <a:pPr rtl="0" eaLnBrk="0" hangingPunct="0"/>
            <a:r>
              <a:rPr lang="en-US" sz="2800" b="1" dirty="0">
                <a:sym typeface="Symbol" pitchFamily="18" charset="2"/>
              </a:rPr>
              <a:t>         √ 16</a:t>
            </a:r>
          </a:p>
        </p:txBody>
      </p:sp>
    </p:spTree>
    <p:extLst>
      <p:ext uri="{BB962C8B-B14F-4D97-AF65-F5344CB8AC3E}">
        <p14:creationId xmlns:p14="http://schemas.microsoft.com/office/powerpoint/2010/main" val="90494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16658" y="219940"/>
            <a:ext cx="811068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Confidence Interval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It is the rang of the variability of population mean (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  <a:sym typeface="Symbol" pitchFamily="18" charset="2"/>
              </a:rPr>
              <a:t>around the sample mean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40846"/>
              </p:ext>
            </p:extLst>
          </p:nvPr>
        </p:nvGraphicFramePr>
        <p:xfrm>
          <a:off x="4181475" y="1163761"/>
          <a:ext cx="3905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8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475" y="1163761"/>
                        <a:ext cx="3905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269153"/>
              </p:ext>
            </p:extLst>
          </p:nvPr>
        </p:nvGraphicFramePr>
        <p:xfrm>
          <a:off x="5090544" y="3789040"/>
          <a:ext cx="2351825" cy="605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9" name="Equation" r:id="rId5" imgW="914003" imgH="215806" progId="Equation.3">
                  <p:embed/>
                </p:oleObj>
              </mc:Choice>
              <mc:Fallback>
                <p:oleObj name="Equation" r:id="rId5" imgW="91400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544" y="3789040"/>
                        <a:ext cx="2351825" cy="6057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8727"/>
              </p:ext>
            </p:extLst>
          </p:nvPr>
        </p:nvGraphicFramePr>
        <p:xfrm>
          <a:off x="5076056" y="1836392"/>
          <a:ext cx="2376264" cy="66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" name="Equation" r:id="rId7" imgW="939392" imgH="215806" progId="Equation.3">
                  <p:embed/>
                </p:oleObj>
              </mc:Choice>
              <mc:Fallback>
                <p:oleObj name="Equation" r:id="rId7" imgW="939392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836392"/>
                        <a:ext cx="2376264" cy="669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3568" y="3789040"/>
            <a:ext cx="42834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95% C.I population mean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02845" y="1988840"/>
            <a:ext cx="45448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99% C.I population mean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072662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7504" y="948580"/>
            <a:ext cx="90364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95% </a:t>
            </a:r>
            <a:r>
              <a:rPr lang="en-MY" sz="2800" dirty="0">
                <a:cs typeface="Times New Roman" pitchFamily="18" charset="0"/>
              </a:rPr>
              <a:t>chance that the error in   as our estimate of </a:t>
            </a:r>
            <a:r>
              <a:rPr lang="en-MY" sz="2800" dirty="0" smtClean="0">
                <a:cs typeface="Times New Roman" pitchFamily="18" charset="0"/>
              </a:rPr>
              <a:t>    </a:t>
            </a:r>
          </a:p>
          <a:p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dirty="0" smtClean="0">
                <a:cs typeface="Times New Roman" pitchFamily="18" charset="0"/>
              </a:rPr>
              <a:t>     is </a:t>
            </a:r>
            <a:r>
              <a:rPr lang="en-MY" sz="2800" dirty="0">
                <a:cs typeface="Times New Roman" pitchFamily="18" charset="0"/>
              </a:rPr>
              <a:t>not numerically grater than 1.96 S.E </a:t>
            </a:r>
            <a:r>
              <a:rPr lang="en-MY" sz="2800" dirty="0" smtClean="0">
                <a:cs typeface="Times New Roman" pitchFamily="18" charset="0"/>
              </a:rPr>
              <a:t>.</a:t>
            </a:r>
          </a:p>
          <a:p>
            <a:endParaRPr lang="en-MY" sz="28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>
                <a:cs typeface="Times New Roman" pitchFamily="18" charset="0"/>
              </a:rPr>
              <a:t>In other word, if variable is normally distributed, then we may say within 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certainty that 95% of all </a:t>
            </a:r>
            <a:r>
              <a:rPr lang="en-MY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observation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will</a:t>
            </a: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fall </a:t>
            </a:r>
            <a:r>
              <a:rPr lang="en-MY" sz="2800" b="1" dirty="0">
                <a:cs typeface="Times New Roman" pitchFamily="18" charset="0"/>
              </a:rPr>
              <a:t>with a rang  </a:t>
            </a:r>
            <a:r>
              <a:rPr lang="en-MY" sz="2800" b="1" dirty="0" smtClean="0">
                <a:cs typeface="Times New Roman" pitchFamily="18" charset="0"/>
              </a:rPr>
              <a:t>±1.96 </a:t>
            </a:r>
            <a:r>
              <a:rPr lang="en-MY" sz="2800" b="1" dirty="0">
                <a:cs typeface="Times New Roman" pitchFamily="18" charset="0"/>
              </a:rPr>
              <a:t>S.E  from </a:t>
            </a:r>
            <a:r>
              <a:rPr lang="en-MY" sz="2800" b="1" dirty="0" smtClean="0">
                <a:cs typeface="Times New Roman" pitchFamily="18" charset="0"/>
              </a:rPr>
              <a:t>the </a:t>
            </a:r>
            <a:r>
              <a:rPr lang="en-MY" sz="2800" b="1" dirty="0"/>
              <a:t> </a:t>
            </a:r>
            <a:r>
              <a:rPr lang="en-US" sz="2800" b="1" dirty="0">
                <a:sym typeface="Symbol"/>
              </a:rPr>
              <a:t></a:t>
            </a:r>
            <a:r>
              <a:rPr lang="en-US" sz="2800" dirty="0"/>
              <a:t>,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,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or </a:t>
            </a:r>
            <a:endParaRPr lang="en-MY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MY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95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% certainty </a:t>
            </a:r>
            <a:r>
              <a:rPr lang="en-MY" sz="2800" dirty="0">
                <a:cs typeface="Times New Roman" pitchFamily="18" charset="0"/>
              </a:rPr>
              <a:t>we have, that our sample mean </a:t>
            </a:r>
            <a:r>
              <a:rPr lang="en-MY" sz="2800" dirty="0" smtClean="0">
                <a:cs typeface="Times New Roman" pitchFamily="18" charset="0"/>
              </a:rPr>
              <a:t>  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MY" sz="2800" dirty="0" smtClean="0">
                <a:cs typeface="Times New Roman" pitchFamily="18" charset="0"/>
              </a:rPr>
              <a:t>does </a:t>
            </a:r>
            <a:r>
              <a:rPr lang="en-MY" sz="2800" dirty="0">
                <a:cs typeface="Times New Roman" pitchFamily="18" charset="0"/>
              </a:rPr>
              <a:t>not differ from population mean </a:t>
            </a:r>
            <a:r>
              <a:rPr lang="en-MY" sz="2800" dirty="0" smtClean="0">
                <a:cs typeface="Times New Roman" pitchFamily="18" charset="0"/>
              </a:rPr>
              <a:t>(</a:t>
            </a:r>
            <a:r>
              <a:rPr lang="en-US" sz="2800" b="1" dirty="0">
                <a:sym typeface="Symbol"/>
              </a:rPr>
              <a:t></a:t>
            </a:r>
            <a:r>
              <a:rPr lang="en-US" sz="2800" dirty="0"/>
              <a:t>, </a:t>
            </a:r>
            <a:r>
              <a:rPr lang="en-MY" sz="2800" dirty="0" smtClean="0">
                <a:cs typeface="Times New Roman" pitchFamily="18" charset="0"/>
              </a:rPr>
              <a:t> ) </a:t>
            </a:r>
            <a:r>
              <a:rPr lang="en-MY" sz="2800" dirty="0">
                <a:cs typeface="Times New Roman" pitchFamily="18" charset="0"/>
              </a:rPr>
              <a:t>by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not more than </a:t>
            </a: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±1.96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S.E </a:t>
            </a:r>
            <a:r>
              <a:rPr lang="en-MY" sz="2800" dirty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Only 5%</a:t>
            </a:r>
            <a:r>
              <a:rPr lang="en-MY" sz="2800" dirty="0">
                <a:cs typeface="Times New Roman" pitchFamily="18" charset="0"/>
              </a:rPr>
              <a:t> of the sample mean   </a:t>
            </a:r>
            <a:r>
              <a:rPr lang="en-MY" sz="2800" dirty="0" smtClean="0">
                <a:cs typeface="Times New Roman" pitchFamily="18" charset="0"/>
              </a:rPr>
              <a:t>  deport </a:t>
            </a:r>
            <a:r>
              <a:rPr lang="en-MY" sz="2800" dirty="0">
                <a:cs typeface="Times New Roman" pitchFamily="18" charset="0"/>
              </a:rPr>
              <a:t>from </a:t>
            </a:r>
            <a:r>
              <a:rPr lang="en-US" sz="2800" b="1" dirty="0">
                <a:sym typeface="Symbol"/>
              </a:rPr>
              <a:t></a:t>
            </a:r>
            <a:r>
              <a:rPr lang="en-MY" sz="2800" dirty="0" smtClean="0">
                <a:cs typeface="Times New Roman" pitchFamily="18" charset="0"/>
              </a:rPr>
              <a:t>  by </a:t>
            </a:r>
            <a:r>
              <a:rPr lang="en-MY" sz="2800" dirty="0">
                <a:cs typeface="Times New Roman" pitchFamily="18" charset="0"/>
              </a:rPr>
              <a:t>more than  1.96 S.E </a:t>
            </a:r>
            <a:r>
              <a:rPr lang="en-MY" dirty="0">
                <a:cs typeface="Times New Roman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51920" y="4941168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dirty="0"/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702612"/>
              </p:ext>
            </p:extLst>
          </p:nvPr>
        </p:nvGraphicFramePr>
        <p:xfrm>
          <a:off x="7668344" y="948580"/>
          <a:ext cx="600075" cy="577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1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948580"/>
                        <a:ext cx="600075" cy="577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140761"/>
              </p:ext>
            </p:extLst>
          </p:nvPr>
        </p:nvGraphicFramePr>
        <p:xfrm>
          <a:off x="7380312" y="3933056"/>
          <a:ext cx="6000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2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3933056"/>
                        <a:ext cx="6000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548664"/>
              </p:ext>
            </p:extLst>
          </p:nvPr>
        </p:nvGraphicFramePr>
        <p:xfrm>
          <a:off x="4788024" y="5125834"/>
          <a:ext cx="6000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3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5125834"/>
                        <a:ext cx="6000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381958" y="502562"/>
            <a:ext cx="49399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sz="2800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1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6D00FB5-4A6D-4F3C-96F9-426B16A5EF1D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1949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F3ACEBE-34D0-4072-AC43-F40F1FC17891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4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19492" name="Oval 4"/>
          <p:cNvSpPr>
            <a:spLocks noChangeArrowheads="1"/>
          </p:cNvSpPr>
          <p:nvPr/>
        </p:nvSpPr>
        <p:spPr bwMode="auto">
          <a:xfrm>
            <a:off x="636587" y="488950"/>
            <a:ext cx="3097213" cy="2879725"/>
          </a:xfrm>
          <a:prstGeom prst="ellipse">
            <a:avLst/>
          </a:prstGeom>
          <a:noFill/>
          <a:ln w="412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19493" name="Rectangle 9"/>
          <p:cNvSpPr>
            <a:spLocks noChangeArrowheads="1"/>
          </p:cNvSpPr>
          <p:nvPr/>
        </p:nvSpPr>
        <p:spPr bwMode="auto">
          <a:xfrm>
            <a:off x="1789113" y="42497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 .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19494" name="Oval 10"/>
          <p:cNvSpPr>
            <a:spLocks noChangeArrowheads="1"/>
          </p:cNvSpPr>
          <p:nvPr/>
        </p:nvSpPr>
        <p:spPr bwMode="auto">
          <a:xfrm>
            <a:off x="7380288" y="1989137"/>
            <a:ext cx="1306512" cy="1379538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2800" b="1" dirty="0">
                <a:solidFill>
                  <a:srgbClr val="002060"/>
                </a:solidFill>
              </a:rPr>
              <a:t>Sample </a:t>
            </a:r>
          </a:p>
        </p:txBody>
      </p:sp>
      <p:sp>
        <p:nvSpPr>
          <p:cNvPr id="319495" name="AutoShape 11"/>
          <p:cNvSpPr>
            <a:spLocks noChangeArrowheads="1"/>
          </p:cNvSpPr>
          <p:nvPr/>
        </p:nvSpPr>
        <p:spPr bwMode="auto">
          <a:xfrm>
            <a:off x="3429000" y="2362200"/>
            <a:ext cx="4032250" cy="144463"/>
          </a:xfrm>
          <a:prstGeom prst="leftArrow">
            <a:avLst>
              <a:gd name="adj1" fmla="val 50000"/>
              <a:gd name="adj2" fmla="val 697800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19496" name="AutoShape 12"/>
          <p:cNvSpPr>
            <a:spLocks noChangeArrowheads="1"/>
          </p:cNvSpPr>
          <p:nvPr/>
        </p:nvSpPr>
        <p:spPr bwMode="auto">
          <a:xfrm flipV="1">
            <a:off x="3429000" y="2590799"/>
            <a:ext cx="4038600" cy="258763"/>
          </a:xfrm>
          <a:prstGeom prst="leftArrow">
            <a:avLst>
              <a:gd name="adj1" fmla="val 50000"/>
              <a:gd name="adj2" fmla="val 408333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19497" name="Rectangle 16"/>
          <p:cNvSpPr>
            <a:spLocks noChangeArrowheads="1"/>
          </p:cNvSpPr>
          <p:nvPr/>
        </p:nvSpPr>
        <p:spPr bwMode="auto">
          <a:xfrm>
            <a:off x="4690695" y="2022027"/>
            <a:ext cx="12958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400" b="1" dirty="0" err="1" smtClean="0">
                <a:solidFill>
                  <a:srgbClr val="FFFFFF"/>
                </a:solidFill>
              </a:rPr>
              <a:t>pr</a:t>
            </a:r>
            <a:r>
              <a:rPr lang="en-US" sz="2400" b="1" dirty="0" err="1" smtClean="0">
                <a:solidFill>
                  <a:srgbClr val="000000"/>
                </a:solidFill>
              </a:rPr>
              <a:t>NDC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19498" name="Rectangle 17"/>
          <p:cNvSpPr>
            <a:spLocks noChangeArrowheads="1"/>
          </p:cNvSpPr>
          <p:nvPr/>
        </p:nvSpPr>
        <p:spPr bwMode="auto">
          <a:xfrm>
            <a:off x="4787900" y="2849563"/>
            <a:ext cx="14398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b="1">
                <a:solidFill>
                  <a:srgbClr val="FFFFFF"/>
                </a:solidFill>
              </a:rPr>
              <a:t>NDC </a:t>
            </a:r>
          </a:p>
        </p:txBody>
      </p:sp>
      <p:sp>
        <p:nvSpPr>
          <p:cNvPr id="319501" name="Rectangle 20"/>
          <p:cNvSpPr>
            <a:spLocks noChangeArrowheads="1"/>
          </p:cNvSpPr>
          <p:nvPr/>
        </p:nvSpPr>
        <p:spPr bwMode="auto">
          <a:xfrm>
            <a:off x="1547813" y="1621959"/>
            <a:ext cx="20875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800" dirty="0" smtClean="0">
                <a:solidFill>
                  <a:srgbClr val="000000"/>
                </a:solidFill>
              </a:rPr>
              <a:t>Population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31950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9E5BAA3-512A-4D55-BEC6-824F0EFD78D8}" type="slidenum">
              <a:rPr lang="ar-SA" sz="1400" smtClean="0">
                <a:solidFill>
                  <a:srgbClr val="000000"/>
                </a:solidFill>
              </a:rPr>
              <a:pPr eaLnBrk="1" hangingPunct="1"/>
              <a:t>4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33996" y="2849562"/>
            <a:ext cx="1898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</a:rPr>
              <a:t>Probability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54151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837BD6-ED13-4AC4-BD34-EBF4C140A68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40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utoShape 2" descr="Image result for Thank You , picture, photos, images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268760"/>
            <a:ext cx="7315200" cy="431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3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06E8D90-F072-43F5-94AE-1F75978161A0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3280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48D912CF-091D-4020-98DE-DE21174887CF}" type="slidenum">
              <a:rPr lang="ar-SA" sz="1400">
                <a:solidFill>
                  <a:srgbClr val="000000"/>
                </a:solidFill>
              </a:rPr>
              <a:pPr algn="r" eaLnBrk="1" hangingPunct="1"/>
              <a:t>41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32804" name="Rectangle 4"/>
          <p:cNvSpPr>
            <a:spLocks noChangeArrowheads="1"/>
          </p:cNvSpPr>
          <p:nvPr/>
        </p:nvSpPr>
        <p:spPr bwMode="auto">
          <a:xfrm>
            <a:off x="152400" y="404813"/>
            <a:ext cx="899160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276225" algn="l"/>
              </a:tabLst>
            </a:pPr>
            <a:endParaRPr lang="en-US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76225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Importance </a:t>
            </a:r>
          </a:p>
          <a:p>
            <a:pPr>
              <a:tabLst>
                <a:tab pos="276225" algn="l"/>
              </a:tabLst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1-Most of the phenomenon in Medical field follow this distribution .</a:t>
            </a:r>
          </a:p>
          <a:p>
            <a:pPr>
              <a:tabLst>
                <a:tab pos="276225" algn="l"/>
              </a:tabLst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76225" algn="l"/>
              </a:tabLst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2-It is for justification and calculation of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confidence interval .</a:t>
            </a:r>
          </a:p>
          <a:p>
            <a:pPr>
              <a:tabLst>
                <a:tab pos="276225" algn="l"/>
              </a:tabLst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76225" algn="l"/>
              </a:tabLst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3-It is form the basis of most of significance testing hypothesis . </a:t>
            </a:r>
          </a:p>
          <a:p>
            <a:pPr>
              <a:tabLst>
                <a:tab pos="276225" algn="l"/>
              </a:tabLst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That is most test of significance depend on the theory of NDC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328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7073B52-C5AC-46A3-BCF3-D31C44ECEAAB}" type="slidenum">
              <a:rPr lang="ar-SA" sz="1400" smtClean="0">
                <a:solidFill>
                  <a:srgbClr val="000000"/>
                </a:solidFill>
              </a:rPr>
              <a:pPr eaLnBrk="1" hangingPunct="1"/>
              <a:t>41</a:t>
            </a:fld>
            <a:endParaRPr lang="en-US" sz="1400" smtClean="0">
              <a:solidFill>
                <a:srgbClr val="000000"/>
              </a:solidFill>
            </a:endParaRP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5447368" y="0"/>
            <a:ext cx="3660990" cy="1193825"/>
            <a:chOff x="2325" y="3999"/>
            <a:chExt cx="6495" cy="2420"/>
          </a:xfrm>
        </p:grpSpPr>
        <p:sp>
          <p:nvSpPr>
            <p:cNvPr id="7" name="Freeform 24" descr="5%"/>
            <p:cNvSpPr>
              <a:spLocks/>
            </p:cNvSpPr>
            <p:nvPr/>
          </p:nvSpPr>
          <p:spPr bwMode="auto">
            <a:xfrm>
              <a:off x="3080" y="4096"/>
              <a:ext cx="5526" cy="1620"/>
            </a:xfrm>
            <a:custGeom>
              <a:avLst/>
              <a:gdLst>
                <a:gd name="T0" fmla="*/ 0 w 5526"/>
                <a:gd name="T1" fmla="*/ 1362 h 1620"/>
                <a:gd name="T2" fmla="*/ 302 w 5526"/>
                <a:gd name="T3" fmla="*/ 1429 h 1620"/>
                <a:gd name="T4" fmla="*/ 586 w 5526"/>
                <a:gd name="T5" fmla="*/ 1429 h 1620"/>
                <a:gd name="T6" fmla="*/ 687 w 5526"/>
                <a:gd name="T7" fmla="*/ 1396 h 1620"/>
                <a:gd name="T8" fmla="*/ 871 w 5526"/>
                <a:gd name="T9" fmla="*/ 1279 h 1620"/>
                <a:gd name="T10" fmla="*/ 955 w 5526"/>
                <a:gd name="T11" fmla="*/ 1212 h 1620"/>
                <a:gd name="T12" fmla="*/ 1072 w 5526"/>
                <a:gd name="T13" fmla="*/ 1178 h 1620"/>
                <a:gd name="T14" fmla="*/ 1139 w 5526"/>
                <a:gd name="T15" fmla="*/ 1111 h 1620"/>
                <a:gd name="T16" fmla="*/ 1173 w 5526"/>
                <a:gd name="T17" fmla="*/ 1011 h 1620"/>
                <a:gd name="T18" fmla="*/ 1206 w 5526"/>
                <a:gd name="T19" fmla="*/ 977 h 1620"/>
                <a:gd name="T20" fmla="*/ 1256 w 5526"/>
                <a:gd name="T21" fmla="*/ 960 h 1620"/>
                <a:gd name="T22" fmla="*/ 2286 w 5526"/>
                <a:gd name="T23" fmla="*/ 180 h 1620"/>
                <a:gd name="T24" fmla="*/ 2826 w 5526"/>
                <a:gd name="T25" fmla="*/ 0 h 1620"/>
                <a:gd name="T26" fmla="*/ 3726 w 5526"/>
                <a:gd name="T27" fmla="*/ 360 h 1620"/>
                <a:gd name="T28" fmla="*/ 4626 w 5526"/>
                <a:gd name="T29" fmla="*/ 1080 h 1620"/>
                <a:gd name="T30" fmla="*/ 5166 w 5526"/>
                <a:gd name="T31" fmla="*/ 1440 h 1620"/>
                <a:gd name="T32" fmla="*/ 5526 w 5526"/>
                <a:gd name="T33" fmla="*/ 1440 h 1620"/>
                <a:gd name="T34" fmla="*/ 5526 w 5526"/>
                <a:gd name="T35" fmla="*/ 1620 h 1620"/>
                <a:gd name="T36" fmla="*/ 126 w 5526"/>
                <a:gd name="T37" fmla="*/ 1620 h 1620"/>
                <a:gd name="T38" fmla="*/ 126 w 5526"/>
                <a:gd name="T39" fmla="*/ 1440 h 1620"/>
                <a:gd name="T40" fmla="*/ 306 w 5526"/>
                <a:gd name="T41" fmla="*/ 1440 h 16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26"/>
                <a:gd name="T64" fmla="*/ 0 h 1620"/>
                <a:gd name="T65" fmla="*/ 5526 w 5526"/>
                <a:gd name="T66" fmla="*/ 1620 h 16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26" h="1620">
                  <a:moveTo>
                    <a:pt x="0" y="1362"/>
                  </a:moveTo>
                  <a:cubicBezTo>
                    <a:pt x="76" y="1438"/>
                    <a:pt x="200" y="1410"/>
                    <a:pt x="302" y="1429"/>
                  </a:cubicBezTo>
                  <a:cubicBezTo>
                    <a:pt x="388" y="1518"/>
                    <a:pt x="483" y="1460"/>
                    <a:pt x="586" y="1429"/>
                  </a:cubicBezTo>
                  <a:cubicBezTo>
                    <a:pt x="620" y="1419"/>
                    <a:pt x="687" y="1396"/>
                    <a:pt x="687" y="1396"/>
                  </a:cubicBezTo>
                  <a:cubicBezTo>
                    <a:pt x="723" y="1290"/>
                    <a:pt x="767" y="1299"/>
                    <a:pt x="871" y="1279"/>
                  </a:cubicBezTo>
                  <a:cubicBezTo>
                    <a:pt x="901" y="1259"/>
                    <a:pt x="924" y="1230"/>
                    <a:pt x="955" y="1212"/>
                  </a:cubicBezTo>
                  <a:cubicBezTo>
                    <a:pt x="973" y="1201"/>
                    <a:pt x="1058" y="1182"/>
                    <a:pt x="1072" y="1178"/>
                  </a:cubicBezTo>
                  <a:cubicBezTo>
                    <a:pt x="1094" y="1156"/>
                    <a:pt x="1129" y="1141"/>
                    <a:pt x="1139" y="1111"/>
                  </a:cubicBezTo>
                  <a:cubicBezTo>
                    <a:pt x="1150" y="1078"/>
                    <a:pt x="1148" y="1036"/>
                    <a:pt x="1173" y="1011"/>
                  </a:cubicBezTo>
                  <a:cubicBezTo>
                    <a:pt x="1184" y="1000"/>
                    <a:pt x="1193" y="985"/>
                    <a:pt x="1206" y="977"/>
                  </a:cubicBezTo>
                  <a:cubicBezTo>
                    <a:pt x="1221" y="968"/>
                    <a:pt x="1256" y="960"/>
                    <a:pt x="1256" y="960"/>
                  </a:cubicBezTo>
                  <a:lnTo>
                    <a:pt x="2286" y="180"/>
                  </a:lnTo>
                  <a:lnTo>
                    <a:pt x="2826" y="0"/>
                  </a:lnTo>
                  <a:lnTo>
                    <a:pt x="3726" y="360"/>
                  </a:lnTo>
                  <a:lnTo>
                    <a:pt x="4626" y="1080"/>
                  </a:lnTo>
                  <a:lnTo>
                    <a:pt x="5166" y="1440"/>
                  </a:lnTo>
                  <a:lnTo>
                    <a:pt x="5526" y="1440"/>
                  </a:lnTo>
                  <a:lnTo>
                    <a:pt x="5526" y="1620"/>
                  </a:lnTo>
                  <a:lnTo>
                    <a:pt x="126" y="1620"/>
                  </a:lnTo>
                  <a:lnTo>
                    <a:pt x="126" y="1440"/>
                  </a:lnTo>
                  <a:lnTo>
                    <a:pt x="306" y="1440"/>
                  </a:lnTo>
                </a:path>
              </a:pathLst>
            </a:custGeom>
            <a:pattFill prst="pct5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8" name="Line 23"/>
            <p:cNvSpPr>
              <a:spLocks noChangeShapeType="1"/>
            </p:cNvSpPr>
            <p:nvPr/>
          </p:nvSpPr>
          <p:spPr bwMode="auto">
            <a:xfrm>
              <a:off x="3140" y="571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 flipV="1">
              <a:off x="342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0" name="Line 21"/>
            <p:cNvSpPr>
              <a:spLocks noChangeShapeType="1"/>
            </p:cNvSpPr>
            <p:nvPr/>
          </p:nvSpPr>
          <p:spPr bwMode="auto">
            <a:xfrm flipV="1">
              <a:off x="396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1" name="Line 20"/>
            <p:cNvSpPr>
              <a:spLocks noChangeShapeType="1"/>
            </p:cNvSpPr>
            <p:nvPr/>
          </p:nvSpPr>
          <p:spPr bwMode="auto">
            <a:xfrm flipV="1">
              <a:off x="5240" y="5628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2" name="Line 19"/>
            <p:cNvSpPr>
              <a:spLocks noChangeShapeType="1"/>
            </p:cNvSpPr>
            <p:nvPr/>
          </p:nvSpPr>
          <p:spPr bwMode="auto">
            <a:xfrm flipV="1">
              <a:off x="59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 flipV="1">
              <a:off x="66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 flipV="1">
              <a:off x="773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V="1">
              <a:off x="845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5940" y="3999"/>
              <a:ext cx="0" cy="17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5640" y="5733"/>
              <a:ext cx="613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3060" y="4116"/>
              <a:ext cx="2880" cy="1470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9" name="Freeform 11"/>
            <p:cNvSpPr>
              <a:spLocks/>
            </p:cNvSpPr>
            <p:nvPr/>
          </p:nvSpPr>
          <p:spPr bwMode="auto">
            <a:xfrm flipH="1">
              <a:off x="5940" y="4129"/>
              <a:ext cx="2880" cy="1468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0" name="Text Box 10"/>
            <p:cNvSpPr txBox="1">
              <a:spLocks noChangeArrowheads="1"/>
            </p:cNvSpPr>
            <p:nvPr/>
          </p:nvSpPr>
          <p:spPr bwMode="auto">
            <a:xfrm>
              <a:off x="5605" y="5403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dirty="0">
                  <a:solidFill>
                    <a:srgbClr val="FFFFFF"/>
                  </a:solidFill>
                  <a:cs typeface="Times New Roman" pitchFamily="18" charset="0"/>
                </a:rPr>
                <a:t>S.D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7740" y="5801"/>
              <a:ext cx="1070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25" y="5733"/>
              <a:ext cx="1510" cy="6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7020" y="5845"/>
              <a:ext cx="1077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3743" y="5780"/>
              <a:ext cx="1088" cy="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5" name="Text Box 5"/>
            <p:cNvSpPr txBox="1">
              <a:spLocks noChangeArrowheads="1"/>
            </p:cNvSpPr>
            <p:nvPr/>
          </p:nvSpPr>
          <p:spPr bwMode="auto">
            <a:xfrm>
              <a:off x="5965" y="5879"/>
              <a:ext cx="1055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 dirty="0" smtClean="0">
                  <a:solidFill>
                    <a:schemeClr val="accent2">
                      <a:lumMod val="75000"/>
                    </a:schemeClr>
                  </a:solidFill>
                  <a:cs typeface="Times New Roman" pitchFamily="18" charset="0"/>
                </a:rPr>
                <a:t>SE.</a:t>
              </a:r>
              <a:endParaRPr lang="en-US" sz="24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6835669" y="927434"/>
            <a:ext cx="594664" cy="266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SE.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9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2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32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705272"/>
              </p:ext>
            </p:extLst>
          </p:nvPr>
        </p:nvGraphicFramePr>
        <p:xfrm>
          <a:off x="4444048" y="1373738"/>
          <a:ext cx="576064" cy="476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0" name="Equation" r:id="rId3" imgW="279400" imgH="228600" progId="Equation.3">
                  <p:embed/>
                </p:oleObj>
              </mc:Choice>
              <mc:Fallback>
                <p:oleObj name="Equation" r:id="rId3" imgW="279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4048" y="1373738"/>
                        <a:ext cx="576064" cy="4767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69607"/>
              </p:ext>
            </p:extLst>
          </p:nvPr>
        </p:nvGraphicFramePr>
        <p:xfrm>
          <a:off x="7380312" y="2293715"/>
          <a:ext cx="99407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1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2293715"/>
                        <a:ext cx="994072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34609" y="620688"/>
            <a:ext cx="88553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properties of NDC can be applied in distribution of (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875558"/>
              </p:ext>
            </p:extLst>
          </p:nvPr>
        </p:nvGraphicFramePr>
        <p:xfrm>
          <a:off x="8332089" y="711860"/>
          <a:ext cx="503609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2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2089" y="711860"/>
                        <a:ext cx="503609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52397" y="1340768"/>
            <a:ext cx="87833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Distribution of samples mean 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MY" sz="2800" b="1" dirty="0" smtClean="0">
                <a:latin typeface="Times New Roman" pitchFamily="18" charset="0"/>
                <a:cs typeface="Times New Roman" pitchFamily="18" charset="0"/>
              </a:rPr>
              <a:t>    )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around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the population mean or universe mean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ym typeface="Symbol"/>
              </a:rPr>
              <a:t>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in NDC area is similar to that of the distribution of X (values) around sample mean (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  )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67584" y="2960077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 deviated from  by S.E and its multiplicity, so   deviated from  by 1S.E, 2S.E and 3S.E </a:t>
            </a:r>
            <a:r>
              <a:rPr lang="en-MY" dirty="0" smtClean="0"/>
              <a:t>in </a:t>
            </a:r>
            <a:r>
              <a:rPr lang="en-US" b="1" dirty="0" smtClean="0"/>
              <a:t>proportion</a:t>
            </a:r>
            <a:r>
              <a:rPr lang="en-MY" dirty="0" smtClean="0"/>
              <a:t> </a:t>
            </a:r>
            <a:endParaRPr lang="en-MY" dirty="0"/>
          </a:p>
        </p:txBody>
      </p:sp>
      <p:sp>
        <p:nvSpPr>
          <p:cNvPr id="25" name="Rectangle 24"/>
          <p:cNvSpPr/>
          <p:nvPr/>
        </p:nvSpPr>
        <p:spPr>
          <a:xfrm>
            <a:off x="0" y="3789040"/>
            <a:ext cx="93245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Deviation of     from </a:t>
            </a:r>
            <a:r>
              <a:rPr lang="en-US" sz="2800" dirty="0">
                <a:sym typeface="Symbol"/>
              </a:rPr>
              <a:t>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by more than 2 S.E is a rare event or uncommon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is not more the 0.05 (5%) .</a:t>
            </a:r>
          </a:p>
          <a:p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Deviation of   from </a:t>
            </a:r>
            <a:r>
              <a:rPr lang="en-US" sz="2800" dirty="0">
                <a:sym typeface="Symbol"/>
              </a:rPr>
              <a:t>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by more than 3 S.E is very </a:t>
            </a:r>
            <a:r>
              <a:rPr lang="en-MY" sz="2800" dirty="0" err="1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 rare event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is not more the 0.01 (1%)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699792" y="59943"/>
            <a:ext cx="2153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6836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404664"/>
            <a:ext cx="88204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/>
              <a:t>S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o by follow the NDC, we could find that the rang at which population mean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</a:t>
            </a:r>
            <a:r>
              <a:rPr lang="en-MY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is located depending on relation to the sample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mean</a:t>
            </a:r>
            <a:endParaRPr lang="en-MY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0" y="457200"/>
          <a:ext cx="200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6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200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76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202080"/>
              </p:ext>
            </p:extLst>
          </p:nvPr>
        </p:nvGraphicFramePr>
        <p:xfrm>
          <a:off x="5168274" y="2060848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7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274" y="2060848"/>
                        <a:ext cx="5032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94060" y="1988840"/>
            <a:ext cx="88204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5%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0.05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of the sample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means(     s) deported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from the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</a:t>
            </a:r>
            <a:r>
              <a:rPr lang="en-MY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by more than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±2S.E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(out side the limit of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    ±2S.E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) . So approximately 95% of the samples mean 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  s will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lie within 2S.E above or below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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070679"/>
              </p:ext>
            </p:extLst>
          </p:nvPr>
        </p:nvGraphicFramePr>
        <p:xfrm>
          <a:off x="6350546" y="2526536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8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546" y="2526536"/>
                        <a:ext cx="5032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889092"/>
              </p:ext>
            </p:extLst>
          </p:nvPr>
        </p:nvGraphicFramePr>
        <p:xfrm>
          <a:off x="6277246" y="2958336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9" name="Equation" r:id="rId7" imgW="203024" imgH="215713" progId="Equation.3">
                  <p:embed/>
                </p:oleObj>
              </mc:Choice>
              <mc:Fallback>
                <p:oleObj name="Equation" r:id="rId7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7246" y="2958336"/>
                        <a:ext cx="50323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836536"/>
              </p:ext>
            </p:extLst>
          </p:nvPr>
        </p:nvGraphicFramePr>
        <p:xfrm>
          <a:off x="179512" y="4052319"/>
          <a:ext cx="403244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0" name="Equation" r:id="rId8" imgW="888614" imgH="241195" progId="Equation.3">
                  <p:embed/>
                </p:oleObj>
              </mc:Choice>
              <mc:Fallback>
                <p:oleObj name="Equation" r:id="rId8" imgW="888614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052319"/>
                        <a:ext cx="4032448" cy="10081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514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pSp>
        <p:nvGrpSpPr>
          <p:cNvPr id="15" name="Group 4"/>
          <p:cNvGrpSpPr>
            <a:grpSpLocks/>
          </p:cNvGrpSpPr>
          <p:nvPr/>
        </p:nvGrpSpPr>
        <p:grpSpPr bwMode="auto">
          <a:xfrm>
            <a:off x="2483768" y="4612010"/>
            <a:ext cx="6561012" cy="1985342"/>
            <a:chOff x="2700" y="2520"/>
            <a:chExt cx="5806" cy="3371"/>
          </a:xfrm>
        </p:grpSpPr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2780" y="4238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7" name="Line 6"/>
            <p:cNvSpPr>
              <a:spLocks noChangeShapeType="1"/>
            </p:cNvSpPr>
            <p:nvPr/>
          </p:nvSpPr>
          <p:spPr bwMode="auto">
            <a:xfrm flipV="1">
              <a:off x="306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V="1">
              <a:off x="3780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 flipV="1">
              <a:off x="4880" y="4150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 flipV="1">
              <a:off x="55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 flipV="1">
              <a:off x="6280" y="4150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2" name="Line 11"/>
            <p:cNvSpPr>
              <a:spLocks noChangeShapeType="1"/>
            </p:cNvSpPr>
            <p:nvPr/>
          </p:nvSpPr>
          <p:spPr bwMode="auto">
            <a:xfrm flipV="1">
              <a:off x="737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V="1">
              <a:off x="8099" y="4150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 flipV="1">
              <a:off x="5580" y="2520"/>
              <a:ext cx="0" cy="1718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5362" y="4238"/>
              <a:ext cx="701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6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</a:t>
              </a:r>
              <a:endParaRPr lang="en-US" sz="3600" b="1">
                <a:solidFill>
                  <a:srgbClr val="000000"/>
                </a:solidFill>
              </a:endParaRPr>
            </a:p>
          </p:txBody>
        </p:sp>
        <p:sp>
          <p:nvSpPr>
            <p:cNvPr id="26" name="Freeform 15"/>
            <p:cNvSpPr>
              <a:spLocks/>
            </p:cNvSpPr>
            <p:nvPr/>
          </p:nvSpPr>
          <p:spPr bwMode="auto">
            <a:xfrm>
              <a:off x="2700" y="2637"/>
              <a:ext cx="2880" cy="1470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 flipH="1">
              <a:off x="5580" y="2649"/>
              <a:ext cx="2880" cy="1471"/>
            </a:xfrm>
            <a:custGeom>
              <a:avLst/>
              <a:gdLst>
                <a:gd name="T0" fmla="*/ 0 w 3060"/>
                <a:gd name="T1" fmla="*/ 3 h 2190"/>
                <a:gd name="T2" fmla="*/ 68 w 3060"/>
                <a:gd name="T3" fmla="*/ 3 h 2190"/>
                <a:gd name="T4" fmla="*/ 274 w 3060"/>
                <a:gd name="T5" fmla="*/ 3 h 2190"/>
                <a:gd name="T6" fmla="*/ 683 w 3060"/>
                <a:gd name="T7" fmla="*/ 1 h 2190"/>
                <a:gd name="T8" fmla="*/ 956 w 3060"/>
                <a:gd name="T9" fmla="*/ 1 h 2190"/>
                <a:gd name="T10" fmla="*/ 1161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>
                <a:solidFill>
                  <a:prstClr val="black"/>
                </a:solidFill>
              </a:endParaRPr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6915" y="4300"/>
              <a:ext cx="955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2400" b="1">
                <a:solidFill>
                  <a:srgbClr val="000066"/>
                </a:solidFill>
              </a:endParaRPr>
            </a:p>
          </p:txBody>
        </p:sp>
        <p:sp>
          <p:nvSpPr>
            <p:cNvPr id="29" name="Text Box 18"/>
            <p:cNvSpPr txBox="1">
              <a:spLocks noChangeArrowheads="1"/>
            </p:cNvSpPr>
            <p:nvPr/>
          </p:nvSpPr>
          <p:spPr bwMode="auto">
            <a:xfrm>
              <a:off x="3466" y="4320"/>
              <a:ext cx="949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0066"/>
                  </a:solidFill>
                  <a:latin typeface="Times New Roman" pitchFamily="18" charset="0"/>
                </a:rPr>
                <a:t>2S.E</a:t>
              </a:r>
              <a:endParaRPr lang="en-US" sz="2400" b="1">
                <a:solidFill>
                  <a:srgbClr val="000066"/>
                </a:solidFill>
              </a:endParaRPr>
            </a:p>
          </p:txBody>
        </p:sp>
        <p:sp>
          <p:nvSpPr>
            <p:cNvPr id="30" name="Text Box 19"/>
            <p:cNvSpPr txBox="1">
              <a:spLocks noChangeArrowheads="1"/>
            </p:cNvSpPr>
            <p:nvPr/>
          </p:nvSpPr>
          <p:spPr bwMode="auto">
            <a:xfrm>
              <a:off x="2709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2000" b="1">
                <a:solidFill>
                  <a:srgbClr val="660066"/>
                </a:solidFill>
              </a:endParaRPr>
            </a:p>
          </p:txBody>
        </p:sp>
        <p:sp>
          <p:nvSpPr>
            <p:cNvPr id="31" name="Text Box 20"/>
            <p:cNvSpPr txBox="1">
              <a:spLocks noChangeArrowheads="1"/>
            </p:cNvSpPr>
            <p:nvPr/>
          </p:nvSpPr>
          <p:spPr bwMode="auto">
            <a:xfrm>
              <a:off x="7808" y="432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660066"/>
                  </a:solidFill>
                  <a:latin typeface="Times New Roman" pitchFamily="18" charset="0"/>
                </a:rPr>
                <a:t>3S.E</a:t>
              </a:r>
              <a:endParaRPr lang="en-US" sz="2000" b="1">
                <a:solidFill>
                  <a:srgbClr val="660066"/>
                </a:solidFill>
              </a:endParaRPr>
            </a:p>
          </p:txBody>
        </p:sp>
        <p:sp>
          <p:nvSpPr>
            <p:cNvPr id="32" name="Text Box 21"/>
            <p:cNvSpPr txBox="1">
              <a:spLocks noChangeArrowheads="1"/>
            </p:cNvSpPr>
            <p:nvPr/>
          </p:nvSpPr>
          <p:spPr bwMode="auto">
            <a:xfrm>
              <a:off x="5940" y="4320"/>
              <a:ext cx="904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2400" b="1">
                <a:solidFill>
                  <a:srgbClr val="006600"/>
                </a:solidFill>
              </a:endParaRPr>
            </a:p>
          </p:txBody>
        </p:sp>
        <p:sp>
          <p:nvSpPr>
            <p:cNvPr id="33" name="Text Box 22"/>
            <p:cNvSpPr txBox="1">
              <a:spLocks noChangeArrowheads="1"/>
            </p:cNvSpPr>
            <p:nvPr/>
          </p:nvSpPr>
          <p:spPr bwMode="auto">
            <a:xfrm>
              <a:off x="4272" y="4320"/>
              <a:ext cx="78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6600"/>
                  </a:solidFill>
                  <a:latin typeface="Times New Roman" pitchFamily="18" charset="0"/>
                </a:rPr>
                <a:t>1S.E</a:t>
              </a:r>
              <a:endParaRPr lang="en-US" sz="2400" b="1">
                <a:solidFill>
                  <a:srgbClr val="006600"/>
                </a:solidFill>
              </a:endParaRPr>
            </a:p>
          </p:txBody>
        </p:sp>
        <p:sp>
          <p:nvSpPr>
            <p:cNvPr id="34" name="Text Box 23"/>
            <p:cNvSpPr txBox="1">
              <a:spLocks noChangeArrowheads="1"/>
            </p:cNvSpPr>
            <p:nvPr/>
          </p:nvSpPr>
          <p:spPr bwMode="auto">
            <a:xfrm>
              <a:off x="5220" y="5400"/>
              <a:ext cx="69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5" name="Text Box 24"/>
            <p:cNvSpPr txBox="1">
              <a:spLocks noChangeArrowheads="1"/>
            </p:cNvSpPr>
            <p:nvPr/>
          </p:nvSpPr>
          <p:spPr bwMode="auto">
            <a:xfrm>
              <a:off x="63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6" name="Text Box 25"/>
            <p:cNvSpPr txBox="1">
              <a:spLocks noChangeArrowheads="1"/>
            </p:cNvSpPr>
            <p:nvPr/>
          </p:nvSpPr>
          <p:spPr bwMode="auto">
            <a:xfrm>
              <a:off x="5940" y="288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7" name="Text Box 26"/>
            <p:cNvSpPr txBox="1">
              <a:spLocks noChangeArrowheads="1"/>
            </p:cNvSpPr>
            <p:nvPr/>
          </p:nvSpPr>
          <p:spPr bwMode="auto">
            <a:xfrm>
              <a:off x="5580" y="270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8" name="Text Box 27"/>
            <p:cNvSpPr txBox="1">
              <a:spLocks noChangeArrowheads="1"/>
            </p:cNvSpPr>
            <p:nvPr/>
          </p:nvSpPr>
          <p:spPr bwMode="auto">
            <a:xfrm>
              <a:off x="5400" y="306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9" name="Text Box 28"/>
            <p:cNvSpPr txBox="1">
              <a:spLocks noChangeArrowheads="1"/>
            </p:cNvSpPr>
            <p:nvPr/>
          </p:nvSpPr>
          <p:spPr bwMode="auto">
            <a:xfrm>
              <a:off x="4500" y="287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0" name="Text Box 29"/>
            <p:cNvSpPr txBox="1">
              <a:spLocks noChangeArrowheads="1"/>
            </p:cNvSpPr>
            <p:nvPr/>
          </p:nvSpPr>
          <p:spPr bwMode="auto">
            <a:xfrm>
              <a:off x="5106" y="36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1" name="Text Box 30"/>
            <p:cNvSpPr txBox="1">
              <a:spLocks noChangeArrowheads="1"/>
            </p:cNvSpPr>
            <p:nvPr/>
          </p:nvSpPr>
          <p:spPr bwMode="auto">
            <a:xfrm>
              <a:off x="6556" y="329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2" name="Text Box 31"/>
            <p:cNvSpPr txBox="1">
              <a:spLocks noChangeArrowheads="1"/>
            </p:cNvSpPr>
            <p:nvPr/>
          </p:nvSpPr>
          <p:spPr bwMode="auto">
            <a:xfrm>
              <a:off x="5855" y="332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3" name="Text Box 32"/>
            <p:cNvSpPr txBox="1">
              <a:spLocks noChangeArrowheads="1"/>
            </p:cNvSpPr>
            <p:nvPr/>
          </p:nvSpPr>
          <p:spPr bwMode="auto">
            <a:xfrm>
              <a:off x="4860" y="324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4" name="Text Box 33"/>
            <p:cNvSpPr txBox="1">
              <a:spLocks noChangeArrowheads="1"/>
            </p:cNvSpPr>
            <p:nvPr/>
          </p:nvSpPr>
          <p:spPr bwMode="auto">
            <a:xfrm>
              <a:off x="4320" y="335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5" name="Text Box 34"/>
            <p:cNvSpPr txBox="1">
              <a:spLocks noChangeArrowheads="1"/>
            </p:cNvSpPr>
            <p:nvPr/>
          </p:nvSpPr>
          <p:spPr bwMode="auto">
            <a:xfrm>
              <a:off x="3951" y="3221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6" name="Text Box 35"/>
            <p:cNvSpPr txBox="1">
              <a:spLocks noChangeArrowheads="1"/>
            </p:cNvSpPr>
            <p:nvPr/>
          </p:nvSpPr>
          <p:spPr bwMode="auto">
            <a:xfrm>
              <a:off x="4898" y="2710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7" name="Text Box 36"/>
            <p:cNvSpPr txBox="1">
              <a:spLocks noChangeArrowheads="1"/>
            </p:cNvSpPr>
            <p:nvPr/>
          </p:nvSpPr>
          <p:spPr bwMode="auto">
            <a:xfrm>
              <a:off x="3893" y="3638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8" name="Text Box 37"/>
            <p:cNvSpPr txBox="1">
              <a:spLocks noChangeArrowheads="1"/>
            </p:cNvSpPr>
            <p:nvPr/>
          </p:nvSpPr>
          <p:spPr bwMode="auto">
            <a:xfrm>
              <a:off x="4604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49" name="Text Box 39"/>
            <p:cNvSpPr txBox="1">
              <a:spLocks noChangeArrowheads="1"/>
            </p:cNvSpPr>
            <p:nvPr/>
          </p:nvSpPr>
          <p:spPr bwMode="auto">
            <a:xfrm>
              <a:off x="6253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50" name="Text Box 40"/>
            <p:cNvSpPr txBox="1">
              <a:spLocks noChangeArrowheads="1"/>
            </p:cNvSpPr>
            <p:nvPr/>
          </p:nvSpPr>
          <p:spPr bwMode="auto">
            <a:xfrm>
              <a:off x="6821" y="3619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51" name="Text Box 41"/>
            <p:cNvSpPr txBox="1">
              <a:spLocks noChangeArrowheads="1"/>
            </p:cNvSpPr>
            <p:nvPr/>
          </p:nvSpPr>
          <p:spPr bwMode="auto">
            <a:xfrm>
              <a:off x="3364" y="3717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52" name="Text Box 42"/>
            <p:cNvSpPr txBox="1">
              <a:spLocks noChangeArrowheads="1"/>
            </p:cNvSpPr>
            <p:nvPr/>
          </p:nvSpPr>
          <p:spPr bwMode="auto">
            <a:xfrm>
              <a:off x="7161" y="3695"/>
              <a:ext cx="61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2777169" y="30079"/>
            <a:ext cx="2153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3350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5125" y="953582"/>
            <a:ext cx="1077719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by this fact we could construct or conduct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population mean (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based on sample mean (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en-US" sz="28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Population 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mean (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within 95%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en-US" sz="2800" b="1" dirty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822956"/>
              </p:ext>
            </p:extLst>
          </p:nvPr>
        </p:nvGraphicFramePr>
        <p:xfrm>
          <a:off x="7668344" y="1556792"/>
          <a:ext cx="600574" cy="36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0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1556792"/>
                        <a:ext cx="600574" cy="363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064829"/>
              </p:ext>
            </p:extLst>
          </p:nvPr>
        </p:nvGraphicFramePr>
        <p:xfrm>
          <a:off x="5496102" y="2132856"/>
          <a:ext cx="259228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1" name="Equation" r:id="rId5" imgW="748975" imgH="215806" progId="Equation.3">
                  <p:embed/>
                </p:oleObj>
              </mc:Choice>
              <mc:Fallback>
                <p:oleObj name="Equation" r:id="rId5" imgW="74897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6102" y="2132856"/>
                        <a:ext cx="2592288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847958"/>
              </p:ext>
            </p:extLst>
          </p:nvPr>
        </p:nvGraphicFramePr>
        <p:xfrm>
          <a:off x="5496102" y="2924944"/>
          <a:ext cx="2655438" cy="693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2" name="Equation" r:id="rId7" imgW="914003" imgH="215806" progId="Equation.3">
                  <p:embed/>
                </p:oleObj>
              </mc:Choice>
              <mc:Fallback>
                <p:oleObj name="Equation" r:id="rId7" imgW="91400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6102" y="2924944"/>
                        <a:ext cx="2655438" cy="6937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67544" y="50655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089025"/>
              </p:ext>
            </p:extLst>
          </p:nvPr>
        </p:nvGraphicFramePr>
        <p:xfrm>
          <a:off x="5027712" y="3808286"/>
          <a:ext cx="3197721" cy="1122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3" name="Equation" r:id="rId9" imgW="1015559" imgH="406224" progId="Equation.3">
                  <p:embed/>
                </p:oleObj>
              </mc:Choice>
              <mc:Fallback>
                <p:oleObj name="Equation" r:id="rId9" imgW="1015559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712" y="3808286"/>
                        <a:ext cx="3197721" cy="1122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18" name="Rectangle 17"/>
          <p:cNvSpPr/>
          <p:nvPr/>
        </p:nvSpPr>
        <p:spPr>
          <a:xfrm>
            <a:off x="107504" y="4930326"/>
            <a:ext cx="87849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95% of population mean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rang 2.8 – 3.215, such rang we call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confidence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interval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38193"/>
              </p:ext>
            </p:extLst>
          </p:nvPr>
        </p:nvGraphicFramePr>
        <p:xfrm>
          <a:off x="5652120" y="6093296"/>
          <a:ext cx="2376264" cy="519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4" name="Equation" r:id="rId11" imgW="914003" imgH="215806" progId="Equation.3">
                  <p:embed/>
                </p:oleObj>
              </mc:Choice>
              <mc:Fallback>
                <p:oleObj name="Equation" r:id="rId11" imgW="91400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6093296"/>
                        <a:ext cx="2376264" cy="5191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7896" y="5973018"/>
            <a:ext cx="53626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 95% confidence interval of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 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699792" y="2239722"/>
            <a:ext cx="33009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92644" y="392668"/>
            <a:ext cx="2153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952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385692"/>
              </p:ext>
            </p:extLst>
          </p:nvPr>
        </p:nvGraphicFramePr>
        <p:xfrm>
          <a:off x="5868146" y="660965"/>
          <a:ext cx="2664294" cy="679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6" name="Equation" r:id="rId3" imgW="736280" imgH="215806" progId="Equation.3">
                  <p:embed/>
                </p:oleObj>
              </mc:Choice>
              <mc:Fallback>
                <p:oleObj name="Equation" r:id="rId3" imgW="73628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6" y="660965"/>
                        <a:ext cx="2664294" cy="6798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630708"/>
              </p:ext>
            </p:extLst>
          </p:nvPr>
        </p:nvGraphicFramePr>
        <p:xfrm>
          <a:off x="5796136" y="1484784"/>
          <a:ext cx="259228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7" name="Equation" r:id="rId5" imgW="863225" imgH="215806" progId="Equation.3">
                  <p:embed/>
                </p:oleObj>
              </mc:Choice>
              <mc:Fallback>
                <p:oleObj name="Equation" r:id="rId5" imgW="86322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484784"/>
                        <a:ext cx="2592288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7505" y="514350"/>
            <a:ext cx="57606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Similarly 99% confidence interval of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22768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24128" y="2276872"/>
            <a:ext cx="20162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 ????????</a:t>
            </a:r>
          </a:p>
          <a:p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=????????</a:t>
            </a:r>
            <a:endParaRPr lang="en-MY" sz="2800" dirty="0"/>
          </a:p>
        </p:txBody>
      </p:sp>
      <p:sp>
        <p:nvSpPr>
          <p:cNvPr id="13" name="Rectangle 12"/>
          <p:cNvSpPr/>
          <p:nvPr/>
        </p:nvSpPr>
        <p:spPr>
          <a:xfrm>
            <a:off x="3131840" y="147388"/>
            <a:ext cx="2153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2943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3725" y="193327"/>
            <a:ext cx="962502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Confidence Interval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 is the rang of the variability of population mean (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around the sample mean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1734909"/>
              </p:ext>
            </p:extLst>
          </p:nvPr>
        </p:nvGraphicFramePr>
        <p:xfrm>
          <a:off x="4181475" y="1163761"/>
          <a:ext cx="3905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6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475" y="1163761"/>
                        <a:ext cx="3905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881398"/>
              </p:ext>
            </p:extLst>
          </p:nvPr>
        </p:nvGraphicFramePr>
        <p:xfrm>
          <a:off x="4596439" y="2636912"/>
          <a:ext cx="2351825" cy="605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7" name="Equation" r:id="rId5" imgW="914003" imgH="215806" progId="Equation.3">
                  <p:embed/>
                </p:oleObj>
              </mc:Choice>
              <mc:Fallback>
                <p:oleObj name="Equation" r:id="rId5" imgW="91400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6439" y="2636912"/>
                        <a:ext cx="2351825" cy="6057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950023"/>
              </p:ext>
            </p:extLst>
          </p:nvPr>
        </p:nvGraphicFramePr>
        <p:xfrm>
          <a:off x="5076056" y="1836392"/>
          <a:ext cx="2376264" cy="66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8" name="Equation" r:id="rId7" imgW="939392" imgH="215806" progId="Equation.3">
                  <p:embed/>
                </p:oleObj>
              </mc:Choice>
              <mc:Fallback>
                <p:oleObj name="Equation" r:id="rId7" imgW="939392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836392"/>
                        <a:ext cx="2376264" cy="669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31769" y="1836392"/>
            <a:ext cx="44069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95%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C.I population mean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4793" y="2719456"/>
            <a:ext cx="43172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99%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C.I population mean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46723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7504" y="836712"/>
            <a:ext cx="90364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95% chance that the error in   as our estimate of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   is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not numerically grater than 1.96 S.E .</a:t>
            </a:r>
          </a:p>
          <a:p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In other word, if variable is normally distributed, then we may say within certainty that 95% of all observation will fall with a rang 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±1.96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S.E  from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800" dirty="0"/>
              <a:t> </a:t>
            </a:r>
            <a:r>
              <a:rPr lang="en-US" sz="2800" b="1" dirty="0">
                <a:sym typeface="Symbol"/>
              </a:rPr>
              <a:t></a:t>
            </a:r>
            <a:r>
              <a:rPr lang="en-US" sz="2800" dirty="0"/>
              <a:t>,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or 95% certainty we have, that our sample mean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does not differ from population mean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sym typeface="Symbol"/>
              </a:rPr>
              <a:t></a:t>
            </a:r>
            <a:r>
              <a:rPr lang="en-US" sz="2800" dirty="0"/>
              <a:t>,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by not more than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±1.96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S.E .</a:t>
            </a:r>
          </a:p>
          <a:p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Only 5% of the sample mean   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 deport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2800" b="1" dirty="0">
                <a:sym typeface="Symbol"/>
              </a:rPr>
              <a:t></a:t>
            </a:r>
            <a:r>
              <a:rPr lang="en-MY" sz="2800" dirty="0" smtClean="0">
                <a:latin typeface="Times New Roman" pitchFamily="18" charset="0"/>
                <a:cs typeface="Times New Roman" pitchFamily="18" charset="0"/>
              </a:rPr>
              <a:t>  by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more than  1.96 S.E </a:t>
            </a:r>
            <a:r>
              <a:rPr lang="en-MY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51920" y="4941168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dirty="0"/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358880"/>
              </p:ext>
            </p:extLst>
          </p:nvPr>
        </p:nvGraphicFramePr>
        <p:xfrm>
          <a:off x="6948264" y="836712"/>
          <a:ext cx="600075" cy="577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0" name="Equation" r:id="rId3" imgW="203024" imgH="215713" progId="Equation.3">
                  <p:embed/>
                </p:oleObj>
              </mc:Choice>
              <mc:Fallback>
                <p:oleObj name="Equation" r:id="rId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836712"/>
                        <a:ext cx="600075" cy="577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997001"/>
              </p:ext>
            </p:extLst>
          </p:nvPr>
        </p:nvGraphicFramePr>
        <p:xfrm>
          <a:off x="3995936" y="2924944"/>
          <a:ext cx="6000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1" name="Equation" r:id="rId5" imgW="203024" imgH="215713" progId="Equation.3">
                  <p:embed/>
                </p:oleObj>
              </mc:Choice>
              <mc:Fallback>
                <p:oleObj name="Equation" r:id="rId5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924944"/>
                        <a:ext cx="6000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7209670"/>
              </p:ext>
            </p:extLst>
          </p:nvPr>
        </p:nvGraphicFramePr>
        <p:xfrm>
          <a:off x="4325714" y="3789040"/>
          <a:ext cx="6000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2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714" y="3789040"/>
                        <a:ext cx="6000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936332" y="260648"/>
            <a:ext cx="49399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Confidence Interval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934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5366098-D980-4F7C-AF4C-6BF6FCC6DB0B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2051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DFF9D6D-25CE-4AFC-839C-1E0A96370C63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5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2051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5D0DD75-9432-4478-B53C-B63F6097BB9D}" type="slidenum">
              <a:rPr lang="ar-SA" sz="1400" smtClean="0">
                <a:solidFill>
                  <a:srgbClr val="000000"/>
                </a:solidFill>
              </a:rPr>
              <a:pPr eaLnBrk="1" hangingPunct="1"/>
              <a:t>5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2874" y="2967335"/>
            <a:ext cx="78982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Normal Distribution Curve</a:t>
            </a:r>
            <a:endParaRPr lang="en-MY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392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CDA837B-A73F-4A96-9BAF-428BD9BADFAA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2153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40B0643-AF62-4F5D-84AC-1C545F2056B7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6</a:t>
            </a:fld>
            <a:endParaRPr lang="en-US" sz="1400">
              <a:solidFill>
                <a:srgbClr val="000000"/>
              </a:solidFill>
            </a:endParaRPr>
          </a:p>
        </p:txBody>
      </p:sp>
      <p:grpSp>
        <p:nvGrpSpPr>
          <p:cNvPr id="321540" name="Group 5"/>
          <p:cNvGrpSpPr>
            <a:grpSpLocks/>
          </p:cNvGrpSpPr>
          <p:nvPr/>
        </p:nvGrpSpPr>
        <p:grpSpPr bwMode="auto">
          <a:xfrm>
            <a:off x="0" y="2133600"/>
            <a:ext cx="8208963" cy="4724400"/>
            <a:chOff x="1800" y="392"/>
            <a:chExt cx="7187" cy="4914"/>
          </a:xfrm>
        </p:grpSpPr>
        <p:sp>
          <p:nvSpPr>
            <p:cNvPr id="321637" name="Line 6"/>
            <p:cNvSpPr>
              <a:spLocks noChangeShapeType="1"/>
            </p:cNvSpPr>
            <p:nvPr/>
          </p:nvSpPr>
          <p:spPr bwMode="auto">
            <a:xfrm>
              <a:off x="2300" y="4532"/>
              <a:ext cx="6171" cy="81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38" name="Line 7"/>
            <p:cNvSpPr>
              <a:spLocks noChangeShapeType="1"/>
            </p:cNvSpPr>
            <p:nvPr/>
          </p:nvSpPr>
          <p:spPr bwMode="auto">
            <a:xfrm>
              <a:off x="2950" y="4449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39" name="Line 8"/>
            <p:cNvSpPr>
              <a:spLocks noChangeShapeType="1"/>
            </p:cNvSpPr>
            <p:nvPr/>
          </p:nvSpPr>
          <p:spPr bwMode="auto">
            <a:xfrm>
              <a:off x="3490" y="4436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40" name="Line 9"/>
            <p:cNvSpPr>
              <a:spLocks noChangeShapeType="1"/>
            </p:cNvSpPr>
            <p:nvPr/>
          </p:nvSpPr>
          <p:spPr bwMode="auto">
            <a:xfrm>
              <a:off x="4030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41" name="Line 10"/>
            <p:cNvSpPr>
              <a:spLocks noChangeShapeType="1"/>
            </p:cNvSpPr>
            <p:nvPr/>
          </p:nvSpPr>
          <p:spPr bwMode="auto">
            <a:xfrm>
              <a:off x="4570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42" name="Line 11"/>
            <p:cNvSpPr>
              <a:spLocks noChangeShapeType="1"/>
            </p:cNvSpPr>
            <p:nvPr/>
          </p:nvSpPr>
          <p:spPr bwMode="auto">
            <a:xfrm>
              <a:off x="5110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43" name="Line 12"/>
            <p:cNvSpPr>
              <a:spLocks noChangeShapeType="1"/>
            </p:cNvSpPr>
            <p:nvPr/>
          </p:nvSpPr>
          <p:spPr bwMode="auto">
            <a:xfrm>
              <a:off x="564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44" name="Line 13"/>
            <p:cNvSpPr>
              <a:spLocks noChangeShapeType="1"/>
            </p:cNvSpPr>
            <p:nvPr/>
          </p:nvSpPr>
          <p:spPr bwMode="auto">
            <a:xfrm>
              <a:off x="618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45" name="Line 14"/>
            <p:cNvSpPr>
              <a:spLocks noChangeShapeType="1"/>
            </p:cNvSpPr>
            <p:nvPr/>
          </p:nvSpPr>
          <p:spPr bwMode="auto">
            <a:xfrm>
              <a:off x="672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46" name="Line 15"/>
            <p:cNvSpPr>
              <a:spLocks noChangeShapeType="1"/>
            </p:cNvSpPr>
            <p:nvPr/>
          </p:nvSpPr>
          <p:spPr bwMode="auto">
            <a:xfrm>
              <a:off x="726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47" name="Line 16"/>
            <p:cNvSpPr>
              <a:spLocks noChangeShapeType="1"/>
            </p:cNvSpPr>
            <p:nvPr/>
          </p:nvSpPr>
          <p:spPr bwMode="auto">
            <a:xfrm>
              <a:off x="7809" y="435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48" name="Text Box 17"/>
            <p:cNvSpPr txBox="1">
              <a:spLocks noChangeArrowheads="1"/>
            </p:cNvSpPr>
            <p:nvPr/>
          </p:nvSpPr>
          <p:spPr bwMode="auto">
            <a:xfrm>
              <a:off x="2660" y="465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400" b="1">
                <a:solidFill>
                  <a:srgbClr val="000000"/>
                </a:solidFill>
              </a:endParaRPr>
            </a:p>
          </p:txBody>
        </p:sp>
        <p:sp>
          <p:nvSpPr>
            <p:cNvPr id="321649" name="Text Box 18"/>
            <p:cNvSpPr txBox="1">
              <a:spLocks noChangeArrowheads="1"/>
            </p:cNvSpPr>
            <p:nvPr/>
          </p:nvSpPr>
          <p:spPr bwMode="auto">
            <a:xfrm>
              <a:off x="3294" y="472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20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50" name="Text Box 19"/>
            <p:cNvSpPr txBox="1">
              <a:spLocks noChangeArrowheads="1"/>
            </p:cNvSpPr>
            <p:nvPr/>
          </p:nvSpPr>
          <p:spPr bwMode="auto">
            <a:xfrm>
              <a:off x="3864" y="472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30</a:t>
              </a:r>
              <a:endParaRPr lang="en-US" sz="2400" b="1">
                <a:solidFill>
                  <a:srgbClr val="000000"/>
                </a:solidFill>
              </a:endParaRPr>
            </a:p>
          </p:txBody>
        </p:sp>
        <p:sp>
          <p:nvSpPr>
            <p:cNvPr id="321651" name="Text Box 20"/>
            <p:cNvSpPr txBox="1">
              <a:spLocks noChangeArrowheads="1"/>
            </p:cNvSpPr>
            <p:nvPr/>
          </p:nvSpPr>
          <p:spPr bwMode="auto">
            <a:xfrm>
              <a:off x="5467" y="472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60</a:t>
              </a:r>
              <a:endParaRPr lang="en-US" sz="2400" b="1">
                <a:solidFill>
                  <a:srgbClr val="000000"/>
                </a:solidFill>
              </a:endParaRPr>
            </a:p>
          </p:txBody>
        </p:sp>
        <p:sp>
          <p:nvSpPr>
            <p:cNvPr id="321652" name="Text Box 21"/>
            <p:cNvSpPr txBox="1">
              <a:spLocks noChangeArrowheads="1"/>
            </p:cNvSpPr>
            <p:nvPr/>
          </p:nvSpPr>
          <p:spPr bwMode="auto">
            <a:xfrm>
              <a:off x="6577" y="4766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80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53" name="Text Box 22"/>
            <p:cNvSpPr txBox="1">
              <a:spLocks noChangeArrowheads="1"/>
            </p:cNvSpPr>
            <p:nvPr/>
          </p:nvSpPr>
          <p:spPr bwMode="auto">
            <a:xfrm>
              <a:off x="7075" y="4766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90</a:t>
              </a:r>
              <a:endParaRPr lang="en-US" sz="2400" b="1">
                <a:solidFill>
                  <a:srgbClr val="000000"/>
                </a:solidFill>
              </a:endParaRPr>
            </a:p>
          </p:txBody>
        </p:sp>
        <p:sp>
          <p:nvSpPr>
            <p:cNvPr id="321654" name="Text Box 23"/>
            <p:cNvSpPr txBox="1">
              <a:spLocks noChangeArrowheads="1"/>
            </p:cNvSpPr>
            <p:nvPr/>
          </p:nvSpPr>
          <p:spPr bwMode="auto">
            <a:xfrm>
              <a:off x="7561" y="4740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  <a:endParaRPr lang="en-US" sz="2400" b="1">
                <a:solidFill>
                  <a:srgbClr val="000000"/>
                </a:solidFill>
              </a:endParaRPr>
            </a:p>
          </p:txBody>
        </p:sp>
        <p:sp>
          <p:nvSpPr>
            <p:cNvPr id="321655" name="Text Box 24"/>
            <p:cNvSpPr txBox="1">
              <a:spLocks noChangeArrowheads="1"/>
            </p:cNvSpPr>
            <p:nvPr/>
          </p:nvSpPr>
          <p:spPr bwMode="auto">
            <a:xfrm>
              <a:off x="4914" y="4750"/>
              <a:ext cx="719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50</a:t>
              </a:r>
              <a:endParaRPr lang="en-US" sz="2400" b="1">
                <a:solidFill>
                  <a:srgbClr val="000000"/>
                </a:solidFill>
              </a:endParaRPr>
            </a:p>
          </p:txBody>
        </p:sp>
        <p:sp>
          <p:nvSpPr>
            <p:cNvPr id="321656" name="Text Box 25"/>
            <p:cNvSpPr txBox="1">
              <a:spLocks noChangeArrowheads="1"/>
            </p:cNvSpPr>
            <p:nvPr/>
          </p:nvSpPr>
          <p:spPr bwMode="auto">
            <a:xfrm>
              <a:off x="4404" y="471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40</a:t>
              </a:r>
              <a:endParaRPr lang="en-US" sz="2400" b="1">
                <a:solidFill>
                  <a:srgbClr val="000000"/>
                </a:solidFill>
              </a:endParaRPr>
            </a:p>
          </p:txBody>
        </p:sp>
        <p:sp>
          <p:nvSpPr>
            <p:cNvPr id="321657" name="Text Box 26"/>
            <p:cNvSpPr txBox="1">
              <a:spLocks noChangeArrowheads="1"/>
            </p:cNvSpPr>
            <p:nvPr/>
          </p:nvSpPr>
          <p:spPr bwMode="auto">
            <a:xfrm>
              <a:off x="6009" y="475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70</a:t>
              </a:r>
              <a:endParaRPr lang="en-US" sz="2400" b="1">
                <a:solidFill>
                  <a:srgbClr val="000000"/>
                </a:solidFill>
              </a:endParaRPr>
            </a:p>
          </p:txBody>
        </p:sp>
        <p:sp>
          <p:nvSpPr>
            <p:cNvPr id="321658" name="Line 27"/>
            <p:cNvSpPr>
              <a:spLocks noChangeShapeType="1"/>
            </p:cNvSpPr>
            <p:nvPr/>
          </p:nvSpPr>
          <p:spPr bwMode="auto">
            <a:xfrm rot="-5400000">
              <a:off x="422" y="2630"/>
              <a:ext cx="4118" cy="1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59" name="Line 28"/>
            <p:cNvSpPr>
              <a:spLocks noChangeShapeType="1"/>
            </p:cNvSpPr>
            <p:nvPr/>
          </p:nvSpPr>
          <p:spPr bwMode="auto">
            <a:xfrm rot="-5400000">
              <a:off x="2465" y="4015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60" name="Line 29"/>
            <p:cNvSpPr>
              <a:spLocks noChangeShapeType="1"/>
            </p:cNvSpPr>
            <p:nvPr/>
          </p:nvSpPr>
          <p:spPr bwMode="auto">
            <a:xfrm rot="-5400000">
              <a:off x="2465" y="3580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61" name="Line 30"/>
            <p:cNvSpPr>
              <a:spLocks noChangeShapeType="1"/>
            </p:cNvSpPr>
            <p:nvPr/>
          </p:nvSpPr>
          <p:spPr bwMode="auto">
            <a:xfrm rot="-5400000">
              <a:off x="2465" y="3146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62" name="Line 31"/>
            <p:cNvSpPr>
              <a:spLocks noChangeShapeType="1"/>
            </p:cNvSpPr>
            <p:nvPr/>
          </p:nvSpPr>
          <p:spPr bwMode="auto">
            <a:xfrm rot="-5400000">
              <a:off x="2465" y="2711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63" name="Line 32"/>
            <p:cNvSpPr>
              <a:spLocks noChangeShapeType="1"/>
            </p:cNvSpPr>
            <p:nvPr/>
          </p:nvSpPr>
          <p:spPr bwMode="auto">
            <a:xfrm rot="-5400000">
              <a:off x="2465" y="2277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64" name="Line 33"/>
            <p:cNvSpPr>
              <a:spLocks noChangeShapeType="1"/>
            </p:cNvSpPr>
            <p:nvPr/>
          </p:nvSpPr>
          <p:spPr bwMode="auto">
            <a:xfrm rot="-5400000">
              <a:off x="2465" y="184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65" name="Line 34"/>
            <p:cNvSpPr>
              <a:spLocks noChangeShapeType="1"/>
            </p:cNvSpPr>
            <p:nvPr/>
          </p:nvSpPr>
          <p:spPr bwMode="auto">
            <a:xfrm rot="-5400000">
              <a:off x="2465" y="1407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66" name="Line 35"/>
            <p:cNvSpPr>
              <a:spLocks noChangeShapeType="1"/>
            </p:cNvSpPr>
            <p:nvPr/>
          </p:nvSpPr>
          <p:spPr bwMode="auto">
            <a:xfrm rot="-5400000">
              <a:off x="2465" y="973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67" name="Text Box 36"/>
            <p:cNvSpPr txBox="1">
              <a:spLocks noChangeArrowheads="1"/>
            </p:cNvSpPr>
            <p:nvPr/>
          </p:nvSpPr>
          <p:spPr bwMode="auto">
            <a:xfrm>
              <a:off x="1940" y="3910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68" name="Text Box 37"/>
            <p:cNvSpPr txBox="1">
              <a:spLocks noChangeArrowheads="1"/>
            </p:cNvSpPr>
            <p:nvPr/>
          </p:nvSpPr>
          <p:spPr bwMode="auto">
            <a:xfrm>
              <a:off x="1896" y="3412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69" name="Text Box 38"/>
            <p:cNvSpPr txBox="1">
              <a:spLocks noChangeArrowheads="1"/>
            </p:cNvSpPr>
            <p:nvPr/>
          </p:nvSpPr>
          <p:spPr bwMode="auto">
            <a:xfrm>
              <a:off x="1912" y="3036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70" name="Text Box 39"/>
            <p:cNvSpPr txBox="1">
              <a:spLocks noChangeArrowheads="1"/>
            </p:cNvSpPr>
            <p:nvPr/>
          </p:nvSpPr>
          <p:spPr bwMode="auto">
            <a:xfrm>
              <a:off x="1926" y="2608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71" name="Text Box 40"/>
            <p:cNvSpPr txBox="1">
              <a:spLocks noChangeArrowheads="1"/>
            </p:cNvSpPr>
            <p:nvPr/>
          </p:nvSpPr>
          <p:spPr bwMode="auto">
            <a:xfrm>
              <a:off x="1830" y="2178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72" name="Text Box 41"/>
            <p:cNvSpPr txBox="1">
              <a:spLocks noChangeArrowheads="1"/>
            </p:cNvSpPr>
            <p:nvPr/>
          </p:nvSpPr>
          <p:spPr bwMode="auto">
            <a:xfrm>
              <a:off x="1814" y="1750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12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73" name="Text Box 42"/>
            <p:cNvSpPr txBox="1">
              <a:spLocks noChangeArrowheads="1"/>
            </p:cNvSpPr>
            <p:nvPr/>
          </p:nvSpPr>
          <p:spPr bwMode="auto">
            <a:xfrm>
              <a:off x="1800" y="1292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14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74" name="Text Box 43"/>
            <p:cNvSpPr txBox="1">
              <a:spLocks noChangeArrowheads="1"/>
            </p:cNvSpPr>
            <p:nvPr/>
          </p:nvSpPr>
          <p:spPr bwMode="auto">
            <a:xfrm>
              <a:off x="1830" y="878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16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  <p:sp>
          <p:nvSpPr>
            <p:cNvPr id="321675" name="Rectangle 44"/>
            <p:cNvSpPr>
              <a:spLocks noChangeArrowheads="1"/>
            </p:cNvSpPr>
            <p:nvPr/>
          </p:nvSpPr>
          <p:spPr bwMode="auto">
            <a:xfrm>
              <a:off x="3490" y="4172"/>
              <a:ext cx="54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21676" name="Rectangle 45"/>
            <p:cNvSpPr>
              <a:spLocks noChangeArrowheads="1"/>
            </p:cNvSpPr>
            <p:nvPr/>
          </p:nvSpPr>
          <p:spPr bwMode="auto">
            <a:xfrm>
              <a:off x="4030" y="399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21677" name="Rectangle 46"/>
            <p:cNvSpPr>
              <a:spLocks noChangeArrowheads="1"/>
            </p:cNvSpPr>
            <p:nvPr/>
          </p:nvSpPr>
          <p:spPr bwMode="auto">
            <a:xfrm>
              <a:off x="4584" y="3992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21678" name="Rectangle 47"/>
            <p:cNvSpPr>
              <a:spLocks noChangeArrowheads="1"/>
            </p:cNvSpPr>
            <p:nvPr/>
          </p:nvSpPr>
          <p:spPr bwMode="auto">
            <a:xfrm>
              <a:off x="5110" y="3812"/>
              <a:ext cx="539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21679" name="Rectangle 48"/>
            <p:cNvSpPr>
              <a:spLocks noChangeArrowheads="1"/>
            </p:cNvSpPr>
            <p:nvPr/>
          </p:nvSpPr>
          <p:spPr bwMode="auto">
            <a:xfrm>
              <a:off x="5649" y="2012"/>
              <a:ext cx="540" cy="2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21680" name="Rectangle 49"/>
            <p:cNvSpPr>
              <a:spLocks noChangeArrowheads="1"/>
            </p:cNvSpPr>
            <p:nvPr/>
          </p:nvSpPr>
          <p:spPr bwMode="auto">
            <a:xfrm>
              <a:off x="6189" y="1652"/>
              <a:ext cx="540" cy="28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21681" name="Rectangle 50"/>
            <p:cNvSpPr>
              <a:spLocks noChangeArrowheads="1"/>
            </p:cNvSpPr>
            <p:nvPr/>
          </p:nvSpPr>
          <p:spPr bwMode="auto">
            <a:xfrm>
              <a:off x="6731" y="2012"/>
              <a:ext cx="540" cy="2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21682" name="Rectangle 51"/>
            <p:cNvSpPr>
              <a:spLocks noChangeArrowheads="1"/>
            </p:cNvSpPr>
            <p:nvPr/>
          </p:nvSpPr>
          <p:spPr bwMode="auto">
            <a:xfrm>
              <a:off x="7269" y="3632"/>
              <a:ext cx="54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rtl="0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321683" name="Line 52"/>
            <p:cNvSpPr>
              <a:spLocks noChangeShapeType="1"/>
            </p:cNvSpPr>
            <p:nvPr/>
          </p:nvSpPr>
          <p:spPr bwMode="auto">
            <a:xfrm>
              <a:off x="4029" y="4436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84" name="Line 53"/>
            <p:cNvSpPr>
              <a:spLocks noChangeShapeType="1"/>
            </p:cNvSpPr>
            <p:nvPr/>
          </p:nvSpPr>
          <p:spPr bwMode="auto">
            <a:xfrm>
              <a:off x="4570" y="4433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85" name="Line 54"/>
            <p:cNvSpPr>
              <a:spLocks noChangeShapeType="1"/>
            </p:cNvSpPr>
            <p:nvPr/>
          </p:nvSpPr>
          <p:spPr bwMode="auto">
            <a:xfrm>
              <a:off x="5110" y="4420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86" name="Line 55"/>
            <p:cNvSpPr>
              <a:spLocks noChangeShapeType="1"/>
            </p:cNvSpPr>
            <p:nvPr/>
          </p:nvSpPr>
          <p:spPr bwMode="auto">
            <a:xfrm>
              <a:off x="5648" y="4420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87" name="Line 56"/>
            <p:cNvSpPr>
              <a:spLocks noChangeShapeType="1"/>
            </p:cNvSpPr>
            <p:nvPr/>
          </p:nvSpPr>
          <p:spPr bwMode="auto">
            <a:xfrm>
              <a:off x="6189" y="4435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88" name="Line 57"/>
            <p:cNvSpPr>
              <a:spLocks noChangeShapeType="1"/>
            </p:cNvSpPr>
            <p:nvPr/>
          </p:nvSpPr>
          <p:spPr bwMode="auto">
            <a:xfrm>
              <a:off x="6729" y="442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89" name="Line 58"/>
            <p:cNvSpPr>
              <a:spLocks noChangeShapeType="1"/>
            </p:cNvSpPr>
            <p:nvPr/>
          </p:nvSpPr>
          <p:spPr bwMode="auto">
            <a:xfrm>
              <a:off x="7268" y="4422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90" name="Line 59"/>
            <p:cNvSpPr>
              <a:spLocks noChangeShapeType="1"/>
            </p:cNvSpPr>
            <p:nvPr/>
          </p:nvSpPr>
          <p:spPr bwMode="auto">
            <a:xfrm>
              <a:off x="7816" y="4435"/>
              <a:ext cx="1" cy="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1691" name="Text Box 60"/>
            <p:cNvSpPr txBox="1">
              <a:spLocks noChangeArrowheads="1"/>
            </p:cNvSpPr>
            <p:nvPr/>
          </p:nvSpPr>
          <p:spPr bwMode="auto">
            <a:xfrm>
              <a:off x="8267" y="4670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1800" b="1">
                  <a:solidFill>
                    <a:srgbClr val="800000"/>
                  </a:solidFill>
                  <a:latin typeface="Times New Roman" pitchFamily="18" charset="0"/>
                </a:rPr>
                <a:t>X</a:t>
              </a:r>
              <a:endParaRPr lang="en-US" sz="1800" b="1">
                <a:solidFill>
                  <a:srgbClr val="800000"/>
                </a:solidFill>
              </a:endParaRPr>
            </a:p>
          </p:txBody>
        </p:sp>
        <p:sp>
          <p:nvSpPr>
            <p:cNvPr id="321692" name="Text Box 61"/>
            <p:cNvSpPr txBox="1">
              <a:spLocks noChangeArrowheads="1"/>
            </p:cNvSpPr>
            <p:nvPr/>
          </p:nvSpPr>
          <p:spPr bwMode="auto">
            <a:xfrm>
              <a:off x="1940" y="39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r>
                <a:rPr lang="en-US" sz="2000" b="1">
                  <a:solidFill>
                    <a:srgbClr val="0099FF"/>
                  </a:solidFill>
                  <a:latin typeface="Times New Roman" pitchFamily="18" charset="0"/>
                </a:rPr>
                <a:t>Y</a:t>
              </a:r>
            </a:p>
            <a:p>
              <a:pPr rtl="0" eaLnBrk="1" hangingPunct="1"/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321693" name="Freeform 62"/>
            <p:cNvSpPr>
              <a:spLocks/>
            </p:cNvSpPr>
            <p:nvPr/>
          </p:nvSpPr>
          <p:spPr bwMode="auto">
            <a:xfrm>
              <a:off x="3200" y="1652"/>
              <a:ext cx="5039" cy="2880"/>
            </a:xfrm>
            <a:custGeom>
              <a:avLst/>
              <a:gdLst>
                <a:gd name="T0" fmla="*/ 0 w 5040"/>
                <a:gd name="T1" fmla="*/ 2880 h 2880"/>
                <a:gd name="T2" fmla="*/ 360 w 5040"/>
                <a:gd name="T3" fmla="*/ 2520 h 2880"/>
                <a:gd name="T4" fmla="*/ 540 w 5040"/>
                <a:gd name="T5" fmla="*/ 2520 h 2880"/>
                <a:gd name="T6" fmla="*/ 1260 w 5040"/>
                <a:gd name="T7" fmla="*/ 2340 h 2880"/>
                <a:gd name="T8" fmla="*/ 1620 w 5040"/>
                <a:gd name="T9" fmla="*/ 2340 h 2880"/>
                <a:gd name="T10" fmla="*/ 2160 w 5040"/>
                <a:gd name="T11" fmla="*/ 2160 h 2880"/>
                <a:gd name="T12" fmla="*/ 2678 w 5040"/>
                <a:gd name="T13" fmla="*/ 360 h 2880"/>
                <a:gd name="T14" fmla="*/ 3218 w 5040"/>
                <a:gd name="T15" fmla="*/ 0 h 2880"/>
                <a:gd name="T16" fmla="*/ 3758 w 5040"/>
                <a:gd name="T17" fmla="*/ 360 h 2880"/>
                <a:gd name="T18" fmla="*/ 4478 w 5040"/>
                <a:gd name="T19" fmla="*/ 1980 h 2880"/>
                <a:gd name="T20" fmla="*/ 5018 w 5040"/>
                <a:gd name="T21" fmla="*/ 2880 h 28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040"/>
                <a:gd name="T34" fmla="*/ 0 h 2880"/>
                <a:gd name="T35" fmla="*/ 5040 w 5040"/>
                <a:gd name="T36" fmla="*/ 2880 h 28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040" h="2880">
                  <a:moveTo>
                    <a:pt x="0" y="2880"/>
                  </a:moveTo>
                  <a:cubicBezTo>
                    <a:pt x="135" y="2730"/>
                    <a:pt x="270" y="2580"/>
                    <a:pt x="360" y="2520"/>
                  </a:cubicBezTo>
                  <a:cubicBezTo>
                    <a:pt x="450" y="2460"/>
                    <a:pt x="390" y="2550"/>
                    <a:pt x="540" y="2520"/>
                  </a:cubicBezTo>
                  <a:cubicBezTo>
                    <a:pt x="690" y="2490"/>
                    <a:pt x="1080" y="2370"/>
                    <a:pt x="1260" y="2340"/>
                  </a:cubicBezTo>
                  <a:cubicBezTo>
                    <a:pt x="1440" y="2310"/>
                    <a:pt x="1470" y="2370"/>
                    <a:pt x="1620" y="2340"/>
                  </a:cubicBezTo>
                  <a:cubicBezTo>
                    <a:pt x="1770" y="2310"/>
                    <a:pt x="1980" y="2490"/>
                    <a:pt x="2160" y="2160"/>
                  </a:cubicBezTo>
                  <a:cubicBezTo>
                    <a:pt x="2340" y="1830"/>
                    <a:pt x="2520" y="720"/>
                    <a:pt x="2700" y="360"/>
                  </a:cubicBezTo>
                  <a:cubicBezTo>
                    <a:pt x="2880" y="0"/>
                    <a:pt x="3060" y="0"/>
                    <a:pt x="3240" y="0"/>
                  </a:cubicBezTo>
                  <a:cubicBezTo>
                    <a:pt x="3420" y="0"/>
                    <a:pt x="3570" y="30"/>
                    <a:pt x="3780" y="360"/>
                  </a:cubicBezTo>
                  <a:cubicBezTo>
                    <a:pt x="3990" y="690"/>
                    <a:pt x="4290" y="1560"/>
                    <a:pt x="4500" y="1980"/>
                  </a:cubicBezTo>
                  <a:cubicBezTo>
                    <a:pt x="4710" y="2400"/>
                    <a:pt x="4875" y="2640"/>
                    <a:pt x="5040" y="288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graphicFrame>
        <p:nvGraphicFramePr>
          <p:cNvPr id="441405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713548"/>
              </p:ext>
            </p:extLst>
          </p:nvPr>
        </p:nvGraphicFramePr>
        <p:xfrm>
          <a:off x="3563938" y="0"/>
          <a:ext cx="5580062" cy="3337260"/>
        </p:xfrm>
        <a:graphic>
          <a:graphicData uri="http://schemas.openxmlformats.org/drawingml/2006/table">
            <a:tbl>
              <a:tblPr/>
              <a:tblGrid>
                <a:gridCol w="827087"/>
                <a:gridCol w="647700"/>
                <a:gridCol w="1133475"/>
                <a:gridCol w="1066800"/>
                <a:gridCol w="457200"/>
                <a:gridCol w="838200"/>
                <a:gridCol w="609600"/>
              </a:tblGrid>
              <a:tr h="59433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Age (year)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Freq.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Commutative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Relative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R.F.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Cumulative R.F.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%cum.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Freq.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4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20-29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4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30-39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4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40-49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0.1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10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4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50-59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0.16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4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60-69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0.4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40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4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70-79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34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0.28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0.68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68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4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80-89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0.92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92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4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90-99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0.08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1.00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4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total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Simplified Arabic" pitchFamily="2" charset="-78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21631" name="Rectangle 945"/>
          <p:cNvSpPr>
            <a:spLocks noChangeArrowheads="1"/>
          </p:cNvSpPr>
          <p:nvPr/>
        </p:nvSpPr>
        <p:spPr bwMode="auto">
          <a:xfrm flipV="1">
            <a:off x="4572000" y="3367088"/>
            <a:ext cx="215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21632" name="Rectangle 947"/>
          <p:cNvSpPr>
            <a:spLocks noChangeArrowheads="1"/>
          </p:cNvSpPr>
          <p:nvPr/>
        </p:nvSpPr>
        <p:spPr bwMode="auto">
          <a:xfrm>
            <a:off x="6372225" y="5070475"/>
            <a:ext cx="25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r>
              <a:rPr 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21633" name="Rectangle 948"/>
          <p:cNvSpPr>
            <a:spLocks noChangeArrowheads="1"/>
          </p:cNvSpPr>
          <p:nvPr/>
        </p:nvSpPr>
        <p:spPr bwMode="auto">
          <a:xfrm>
            <a:off x="5795963" y="3486150"/>
            <a:ext cx="3603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21634" name="Rectangle 949"/>
          <p:cNvSpPr>
            <a:spLocks noChangeArrowheads="1"/>
          </p:cNvSpPr>
          <p:nvPr/>
        </p:nvSpPr>
        <p:spPr bwMode="auto">
          <a:xfrm>
            <a:off x="3203575" y="5627688"/>
            <a:ext cx="215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21635" name="Rectangle 951"/>
          <p:cNvSpPr>
            <a:spLocks noChangeArrowheads="1"/>
          </p:cNvSpPr>
          <p:nvPr/>
        </p:nvSpPr>
        <p:spPr bwMode="auto">
          <a:xfrm>
            <a:off x="2700338" y="5427663"/>
            <a:ext cx="5222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2163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8F923A9-463E-420B-BAC4-F4B1731F5C1F}" type="slidenum">
              <a:rPr lang="ar-SA" sz="1400" smtClean="0">
                <a:solidFill>
                  <a:srgbClr val="000000"/>
                </a:solidFill>
              </a:rPr>
              <a:pPr eaLnBrk="1" hangingPunct="1"/>
              <a:t>6</a:t>
            </a:fld>
            <a:endParaRPr lang="en-US" sz="1400" smtClean="0">
              <a:solidFill>
                <a:srgbClr val="00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870355" y="2133600"/>
            <a:ext cx="111934" cy="416485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926322" y="6152803"/>
            <a:ext cx="1191309" cy="389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28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740BBCE-2341-4EC4-A8B1-02F2736810AE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2256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5BC2B28E-6DED-4A89-9EB9-25A49FAA1839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7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22567" name="Rectangle 7"/>
          <p:cNvSpPr>
            <a:spLocks noChangeArrowheads="1"/>
          </p:cNvSpPr>
          <p:nvPr/>
        </p:nvSpPr>
        <p:spPr bwMode="auto">
          <a:xfrm>
            <a:off x="-100013" y="2955925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22568" name="Rectangle 8"/>
          <p:cNvSpPr>
            <a:spLocks noChangeArrowheads="1"/>
          </p:cNvSpPr>
          <p:nvPr/>
        </p:nvSpPr>
        <p:spPr bwMode="auto">
          <a:xfrm>
            <a:off x="539750" y="620713"/>
            <a:ext cx="81375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b="1">
                <a:solidFill>
                  <a:srgbClr val="FFFFFF"/>
                </a:solidFill>
                <a:cs typeface="Times New Roman" pitchFamily="18" charset="0"/>
              </a:rPr>
              <a:t>Continuous variable of any phenomena I.Q, B.P,</a:t>
            </a:r>
            <a:r>
              <a:rPr lang="en-US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b="1">
                <a:solidFill>
                  <a:srgbClr val="FFFFFF"/>
                </a:solidFill>
                <a:cs typeface="Times New Roman" pitchFamily="18" charset="0"/>
              </a:rPr>
              <a:t>B.S</a:t>
            </a:r>
            <a:r>
              <a:rPr lang="en-US">
                <a:solidFill>
                  <a:srgbClr val="FFFFFF"/>
                </a:solidFill>
                <a:cs typeface="Times New Roman" pitchFamily="18" charset="0"/>
              </a:rPr>
              <a:t>, …. 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22569" name="Rectangle 9"/>
          <p:cNvSpPr>
            <a:spLocks noChangeArrowheads="1"/>
          </p:cNvSpPr>
          <p:nvPr/>
        </p:nvSpPr>
        <p:spPr bwMode="auto">
          <a:xfrm>
            <a:off x="278309" y="184997"/>
            <a:ext cx="8408491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400" dirty="0"/>
              <a:t>In large </a:t>
            </a:r>
            <a:r>
              <a:rPr lang="en-US" sz="2400" dirty="0">
                <a:cs typeface="Times New Roman" pitchFamily="18" charset="0"/>
              </a:rPr>
              <a:t>population             </a:t>
            </a:r>
            <a:r>
              <a:rPr lang="en-US" sz="2400" dirty="0" smtClean="0">
                <a:cs typeface="Times New Roman" pitchFamily="18" charset="0"/>
              </a:rPr>
              <a:t>    </a:t>
            </a:r>
            <a:r>
              <a:rPr lang="en-US" sz="2400" dirty="0" smtClean="0">
                <a:solidFill>
                  <a:srgbClr val="002060"/>
                </a:solidFill>
                <a:cs typeface="Times New Roman" pitchFamily="18" charset="0"/>
              </a:rPr>
              <a:t>Graphically                    Form 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of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Curv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e           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Normal Distribution curve, </a:t>
            </a:r>
          </a:p>
          <a:p>
            <a:pPr rtl="0"/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           Gaussian Curve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,</a:t>
            </a:r>
          </a:p>
          <a:p>
            <a:pPr rtl="0"/>
            <a:r>
              <a:rPr lang="en-US" sz="2400" dirty="0">
                <a:cs typeface="Times New Roman" pitchFamily="18" charset="0"/>
              </a:rPr>
              <a:t>                </a:t>
            </a:r>
            <a:r>
              <a:rPr lang="en-US" sz="2400" b="1" dirty="0">
                <a:cs typeface="Times New Roman" pitchFamily="18" charset="0"/>
              </a:rPr>
              <a:t>Bell Curve </a:t>
            </a:r>
            <a:r>
              <a:rPr lang="en-US" sz="2800" b="1" dirty="0">
                <a:cs typeface="Times New Roman" pitchFamily="18" charset="0"/>
              </a:rPr>
              <a:t>.</a:t>
            </a:r>
          </a:p>
        </p:txBody>
      </p:sp>
      <p:grpSp>
        <p:nvGrpSpPr>
          <p:cNvPr id="322570" name="Group 10"/>
          <p:cNvGrpSpPr>
            <a:grpSpLocks/>
          </p:cNvGrpSpPr>
          <p:nvPr/>
        </p:nvGrpSpPr>
        <p:grpSpPr bwMode="auto">
          <a:xfrm>
            <a:off x="3059832" y="764704"/>
            <a:ext cx="5832475" cy="2695252"/>
            <a:chOff x="3056" y="3999"/>
            <a:chExt cx="5764" cy="2420"/>
          </a:xfrm>
        </p:grpSpPr>
        <p:sp>
          <p:nvSpPr>
            <p:cNvPr id="322577" name="Freeform 11" descr="5%"/>
            <p:cNvSpPr>
              <a:spLocks/>
            </p:cNvSpPr>
            <p:nvPr/>
          </p:nvSpPr>
          <p:spPr bwMode="auto">
            <a:xfrm>
              <a:off x="3080" y="4096"/>
              <a:ext cx="5526" cy="1620"/>
            </a:xfrm>
            <a:custGeom>
              <a:avLst/>
              <a:gdLst>
                <a:gd name="T0" fmla="*/ 0 w 5526"/>
                <a:gd name="T1" fmla="*/ 1362 h 1620"/>
                <a:gd name="T2" fmla="*/ 302 w 5526"/>
                <a:gd name="T3" fmla="*/ 1429 h 1620"/>
                <a:gd name="T4" fmla="*/ 586 w 5526"/>
                <a:gd name="T5" fmla="*/ 1429 h 1620"/>
                <a:gd name="T6" fmla="*/ 687 w 5526"/>
                <a:gd name="T7" fmla="*/ 1396 h 1620"/>
                <a:gd name="T8" fmla="*/ 871 w 5526"/>
                <a:gd name="T9" fmla="*/ 1279 h 1620"/>
                <a:gd name="T10" fmla="*/ 955 w 5526"/>
                <a:gd name="T11" fmla="*/ 1212 h 1620"/>
                <a:gd name="T12" fmla="*/ 1072 w 5526"/>
                <a:gd name="T13" fmla="*/ 1178 h 1620"/>
                <a:gd name="T14" fmla="*/ 1139 w 5526"/>
                <a:gd name="T15" fmla="*/ 1111 h 1620"/>
                <a:gd name="T16" fmla="*/ 1173 w 5526"/>
                <a:gd name="T17" fmla="*/ 1011 h 1620"/>
                <a:gd name="T18" fmla="*/ 1206 w 5526"/>
                <a:gd name="T19" fmla="*/ 977 h 1620"/>
                <a:gd name="T20" fmla="*/ 1256 w 5526"/>
                <a:gd name="T21" fmla="*/ 960 h 1620"/>
                <a:gd name="T22" fmla="*/ 2286 w 5526"/>
                <a:gd name="T23" fmla="*/ 180 h 1620"/>
                <a:gd name="T24" fmla="*/ 2826 w 5526"/>
                <a:gd name="T25" fmla="*/ 0 h 1620"/>
                <a:gd name="T26" fmla="*/ 3726 w 5526"/>
                <a:gd name="T27" fmla="*/ 360 h 1620"/>
                <a:gd name="T28" fmla="*/ 4626 w 5526"/>
                <a:gd name="T29" fmla="*/ 1080 h 1620"/>
                <a:gd name="T30" fmla="*/ 5166 w 5526"/>
                <a:gd name="T31" fmla="*/ 1440 h 1620"/>
                <a:gd name="T32" fmla="*/ 5526 w 5526"/>
                <a:gd name="T33" fmla="*/ 1440 h 1620"/>
                <a:gd name="T34" fmla="*/ 5526 w 5526"/>
                <a:gd name="T35" fmla="*/ 1620 h 1620"/>
                <a:gd name="T36" fmla="*/ 126 w 5526"/>
                <a:gd name="T37" fmla="*/ 1620 h 1620"/>
                <a:gd name="T38" fmla="*/ 126 w 5526"/>
                <a:gd name="T39" fmla="*/ 1440 h 1620"/>
                <a:gd name="T40" fmla="*/ 306 w 5526"/>
                <a:gd name="T41" fmla="*/ 1440 h 16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26"/>
                <a:gd name="T64" fmla="*/ 0 h 1620"/>
                <a:gd name="T65" fmla="*/ 5526 w 5526"/>
                <a:gd name="T66" fmla="*/ 1620 h 16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26" h="1620">
                  <a:moveTo>
                    <a:pt x="0" y="1362"/>
                  </a:moveTo>
                  <a:cubicBezTo>
                    <a:pt x="76" y="1438"/>
                    <a:pt x="200" y="1410"/>
                    <a:pt x="302" y="1429"/>
                  </a:cubicBezTo>
                  <a:cubicBezTo>
                    <a:pt x="388" y="1518"/>
                    <a:pt x="483" y="1460"/>
                    <a:pt x="586" y="1429"/>
                  </a:cubicBezTo>
                  <a:cubicBezTo>
                    <a:pt x="620" y="1419"/>
                    <a:pt x="687" y="1396"/>
                    <a:pt x="687" y="1396"/>
                  </a:cubicBezTo>
                  <a:cubicBezTo>
                    <a:pt x="723" y="1290"/>
                    <a:pt x="767" y="1299"/>
                    <a:pt x="871" y="1279"/>
                  </a:cubicBezTo>
                  <a:cubicBezTo>
                    <a:pt x="901" y="1259"/>
                    <a:pt x="924" y="1230"/>
                    <a:pt x="955" y="1212"/>
                  </a:cubicBezTo>
                  <a:cubicBezTo>
                    <a:pt x="973" y="1201"/>
                    <a:pt x="1058" y="1182"/>
                    <a:pt x="1072" y="1178"/>
                  </a:cubicBezTo>
                  <a:cubicBezTo>
                    <a:pt x="1094" y="1156"/>
                    <a:pt x="1129" y="1141"/>
                    <a:pt x="1139" y="1111"/>
                  </a:cubicBezTo>
                  <a:cubicBezTo>
                    <a:pt x="1150" y="1078"/>
                    <a:pt x="1148" y="1036"/>
                    <a:pt x="1173" y="1011"/>
                  </a:cubicBezTo>
                  <a:cubicBezTo>
                    <a:pt x="1184" y="1000"/>
                    <a:pt x="1193" y="985"/>
                    <a:pt x="1206" y="977"/>
                  </a:cubicBezTo>
                  <a:cubicBezTo>
                    <a:pt x="1221" y="968"/>
                    <a:pt x="1256" y="960"/>
                    <a:pt x="1256" y="960"/>
                  </a:cubicBezTo>
                  <a:lnTo>
                    <a:pt x="2286" y="180"/>
                  </a:lnTo>
                  <a:lnTo>
                    <a:pt x="2826" y="0"/>
                  </a:lnTo>
                  <a:lnTo>
                    <a:pt x="3726" y="360"/>
                  </a:lnTo>
                  <a:lnTo>
                    <a:pt x="4626" y="1080"/>
                  </a:lnTo>
                  <a:lnTo>
                    <a:pt x="5166" y="1440"/>
                  </a:lnTo>
                  <a:lnTo>
                    <a:pt x="5526" y="1440"/>
                  </a:lnTo>
                  <a:lnTo>
                    <a:pt x="5526" y="1620"/>
                  </a:lnTo>
                  <a:lnTo>
                    <a:pt x="126" y="1620"/>
                  </a:lnTo>
                  <a:lnTo>
                    <a:pt x="126" y="1440"/>
                  </a:lnTo>
                  <a:lnTo>
                    <a:pt x="306" y="1440"/>
                  </a:lnTo>
                </a:path>
              </a:pathLst>
            </a:custGeom>
            <a:pattFill prst="pct5">
              <a:fgClr>
                <a:srgbClr val="000000"/>
              </a:fgClr>
              <a:bgClr>
                <a:srgbClr val="FFFFFF"/>
              </a:bgClr>
            </a:patt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MY"/>
            </a:p>
          </p:txBody>
        </p:sp>
        <p:sp>
          <p:nvSpPr>
            <p:cNvPr id="322578" name="Line 12"/>
            <p:cNvSpPr>
              <a:spLocks noChangeShapeType="1"/>
            </p:cNvSpPr>
            <p:nvPr/>
          </p:nvSpPr>
          <p:spPr bwMode="auto">
            <a:xfrm>
              <a:off x="3140" y="571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2579" name="Line 13"/>
            <p:cNvSpPr>
              <a:spLocks noChangeShapeType="1"/>
            </p:cNvSpPr>
            <p:nvPr/>
          </p:nvSpPr>
          <p:spPr bwMode="auto">
            <a:xfrm flipV="1">
              <a:off x="342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2580" name="Line 14"/>
            <p:cNvSpPr>
              <a:spLocks noChangeShapeType="1"/>
            </p:cNvSpPr>
            <p:nvPr/>
          </p:nvSpPr>
          <p:spPr bwMode="auto">
            <a:xfrm flipV="1">
              <a:off x="396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2581" name="Line 15"/>
            <p:cNvSpPr>
              <a:spLocks noChangeShapeType="1"/>
            </p:cNvSpPr>
            <p:nvPr/>
          </p:nvSpPr>
          <p:spPr bwMode="auto">
            <a:xfrm flipV="1">
              <a:off x="5240" y="5628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2582" name="Line 16"/>
            <p:cNvSpPr>
              <a:spLocks noChangeShapeType="1"/>
            </p:cNvSpPr>
            <p:nvPr/>
          </p:nvSpPr>
          <p:spPr bwMode="auto">
            <a:xfrm flipV="1">
              <a:off x="59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2583" name="Line 17"/>
            <p:cNvSpPr>
              <a:spLocks noChangeShapeType="1"/>
            </p:cNvSpPr>
            <p:nvPr/>
          </p:nvSpPr>
          <p:spPr bwMode="auto">
            <a:xfrm flipV="1">
              <a:off x="66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2584" name="Line 18"/>
            <p:cNvSpPr>
              <a:spLocks noChangeShapeType="1"/>
            </p:cNvSpPr>
            <p:nvPr/>
          </p:nvSpPr>
          <p:spPr bwMode="auto">
            <a:xfrm flipV="1">
              <a:off x="773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2585" name="Line 19"/>
            <p:cNvSpPr>
              <a:spLocks noChangeShapeType="1"/>
            </p:cNvSpPr>
            <p:nvPr/>
          </p:nvSpPr>
          <p:spPr bwMode="auto">
            <a:xfrm flipV="1">
              <a:off x="845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2586" name="Line 20"/>
            <p:cNvSpPr>
              <a:spLocks noChangeShapeType="1"/>
            </p:cNvSpPr>
            <p:nvPr/>
          </p:nvSpPr>
          <p:spPr bwMode="auto">
            <a:xfrm flipV="1">
              <a:off x="5940" y="3999"/>
              <a:ext cx="0" cy="17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2587" name="Text Box 21"/>
            <p:cNvSpPr txBox="1">
              <a:spLocks noChangeArrowheads="1"/>
            </p:cNvSpPr>
            <p:nvPr/>
          </p:nvSpPr>
          <p:spPr bwMode="auto">
            <a:xfrm>
              <a:off x="5640" y="5733"/>
              <a:ext cx="613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sp>
        <p:nvSpPr>
          <p:cNvPr id="322571" name="AutoShape 21"/>
          <p:cNvSpPr>
            <a:spLocks noChangeArrowheads="1"/>
          </p:cNvSpPr>
          <p:nvPr/>
        </p:nvSpPr>
        <p:spPr bwMode="auto">
          <a:xfrm>
            <a:off x="2843808" y="462831"/>
            <a:ext cx="976313" cy="152400"/>
          </a:xfrm>
          <a:prstGeom prst="rightArrow">
            <a:avLst>
              <a:gd name="adj1" fmla="val 50000"/>
              <a:gd name="adj2" fmla="val 160156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22572" name="AutoShape 22"/>
          <p:cNvSpPr>
            <a:spLocks noChangeArrowheads="1"/>
          </p:cNvSpPr>
          <p:nvPr/>
        </p:nvSpPr>
        <p:spPr bwMode="auto">
          <a:xfrm>
            <a:off x="7696200" y="6096000"/>
            <a:ext cx="976313" cy="152400"/>
          </a:xfrm>
          <a:prstGeom prst="rightArrow">
            <a:avLst>
              <a:gd name="adj1" fmla="val 50000"/>
              <a:gd name="adj2" fmla="val 160156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22574" name="AutoShape 24"/>
          <p:cNvSpPr>
            <a:spLocks noChangeArrowheads="1"/>
          </p:cNvSpPr>
          <p:nvPr/>
        </p:nvSpPr>
        <p:spPr bwMode="auto">
          <a:xfrm>
            <a:off x="5308073" y="453162"/>
            <a:ext cx="976313" cy="152400"/>
          </a:xfrm>
          <a:prstGeom prst="rightArrow">
            <a:avLst>
              <a:gd name="adj1" fmla="val 50000"/>
              <a:gd name="adj2" fmla="val 160156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612" y="2276872"/>
            <a:ext cx="89993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400" b="1" u="sng" dirty="0">
                <a:solidFill>
                  <a:srgbClr val="FF0000"/>
                </a:solidFill>
                <a:cs typeface="Times New Roman" pitchFamily="18" charset="0"/>
              </a:rPr>
              <a:t>In NDC </a:t>
            </a:r>
            <a:endParaRPr lang="en-US" sz="2400" b="1" u="sng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en-US" sz="2400" b="1" dirty="0"/>
          </a:p>
          <a:p>
            <a:pPr eaLnBrk="0" hangingPunct="0">
              <a:buClr>
                <a:srgbClr val="00CC00"/>
              </a:buClr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sz="2400" b="1" dirty="0">
                <a:cs typeface="Times New Roman" pitchFamily="18" charset="0"/>
              </a:rPr>
              <a:t>All the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observation a</a:t>
            </a:r>
            <a:r>
              <a:rPr lang="en-US" sz="2400" b="1" dirty="0">
                <a:cs typeface="Times New Roman" pitchFamily="18" charset="0"/>
              </a:rPr>
              <a:t>re lying in area under the curve </a:t>
            </a:r>
            <a:endParaRPr lang="en-US" sz="2400" dirty="0">
              <a:cs typeface="Times New Roman" pitchFamily="18" charset="0"/>
            </a:endParaRPr>
          </a:p>
          <a:p>
            <a:pPr>
              <a:buClr>
                <a:srgbClr val="00CC00"/>
              </a:buClr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sz="2400" b="1" dirty="0">
                <a:cs typeface="Times New Roman" pitchFamily="18" charset="0"/>
              </a:rPr>
              <a:t>Average measures (mean </a:t>
            </a:r>
            <a:r>
              <a:rPr lang="en-US" sz="2400" b="1" dirty="0" err="1">
                <a:cs typeface="Times New Roman" pitchFamily="18" charset="0"/>
              </a:rPr>
              <a:t>Md</a:t>
            </a:r>
            <a:r>
              <a:rPr lang="en-US" sz="2400" b="1" dirty="0">
                <a:cs typeface="Times New Roman" pitchFamily="18" charset="0"/>
              </a:rPr>
              <a:t> , Mo</a:t>
            </a:r>
            <a:r>
              <a:rPr lang="en-US" sz="2400" dirty="0">
                <a:cs typeface="Times New Roman" pitchFamily="18" charset="0"/>
              </a:rPr>
              <a:t>)</a:t>
            </a:r>
            <a:r>
              <a:rPr lang="en-US" sz="2400" b="1" dirty="0">
                <a:cs typeface="Times New Roman" pitchFamily="18" charset="0"/>
              </a:rPr>
              <a:t> in the center of in the center of observation </a:t>
            </a:r>
            <a:r>
              <a:rPr lang="en-US" sz="2400" b="1" dirty="0" smtClean="0">
                <a:cs typeface="Times New Roman" pitchFamily="18" charset="0"/>
              </a:rPr>
              <a:t>.</a:t>
            </a:r>
            <a:endParaRPr lang="en-US" sz="2400" dirty="0">
              <a:cs typeface="Times New Roman" pitchFamily="18" charset="0"/>
            </a:endParaRPr>
          </a:p>
          <a:p>
            <a:pPr>
              <a:buClr>
                <a:srgbClr val="00CC00"/>
              </a:buClr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sz="2400" b="1" dirty="0">
                <a:cs typeface="Times New Roman" pitchFamily="18" charset="0"/>
              </a:rPr>
              <a:t>Rest of observations distributed </a:t>
            </a:r>
            <a:r>
              <a:rPr lang="en-US" sz="2400" b="1" dirty="0" smtClean="0">
                <a:cs typeface="Times New Roman" pitchFamily="18" charset="0"/>
              </a:rPr>
              <a:t>around </a:t>
            </a:r>
            <a:r>
              <a:rPr lang="en-US" sz="2400" b="1" dirty="0">
                <a:cs typeface="Times New Roman" pitchFamily="18" charset="0"/>
              </a:rPr>
              <a:t>the average measures . </a:t>
            </a:r>
          </a:p>
          <a:p>
            <a:pPr>
              <a:buClr>
                <a:srgbClr val="00CC00"/>
              </a:buClr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sz="2400" b="1" dirty="0">
                <a:cs typeface="Times New Roman" pitchFamily="18" charset="0"/>
              </a:rPr>
              <a:t> in 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homogenous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f</a:t>
            </a:r>
            <a:r>
              <a:rPr lang="en-US" sz="2400" b="1" dirty="0" smtClean="0">
                <a:cs typeface="Times New Roman" pitchFamily="18" charset="0"/>
              </a:rPr>
              <a:t>orm</a:t>
            </a:r>
          </a:p>
          <a:p>
            <a:pPr>
              <a:buClr>
                <a:srgbClr val="00CC00"/>
              </a:buClr>
              <a:buFont typeface="Wingdings" pitchFamily="2" charset="2"/>
              <a:buChar char="v"/>
            </a:pPr>
            <a:r>
              <a:rPr lang="en-US" sz="2400" b="1" i="1" dirty="0"/>
              <a:t>Half of them </a:t>
            </a:r>
            <a:r>
              <a:rPr lang="en-US" sz="2400" b="1" i="1" dirty="0">
                <a:solidFill>
                  <a:srgbClr val="FF0000"/>
                </a:solidFill>
              </a:rPr>
              <a:t>higher</a:t>
            </a:r>
            <a:r>
              <a:rPr lang="en-US" sz="2400" b="1" i="1" dirty="0"/>
              <a:t> than the mean </a:t>
            </a:r>
            <a:endParaRPr lang="en-US" sz="2400" b="1" dirty="0"/>
          </a:p>
          <a:p>
            <a:pPr>
              <a:buClr>
                <a:srgbClr val="00CC00"/>
              </a:buClr>
              <a:buFont typeface="Wingdings" pitchFamily="2" charset="2"/>
              <a:buChar char="v"/>
            </a:pPr>
            <a:r>
              <a:rPr lang="en-US" sz="2400" b="1" dirty="0"/>
              <a:t>Half of them </a:t>
            </a:r>
            <a:r>
              <a:rPr lang="en-US" sz="2400" b="1" dirty="0">
                <a:solidFill>
                  <a:srgbClr val="FF0000"/>
                </a:solidFill>
              </a:rPr>
              <a:t>lesser</a:t>
            </a:r>
            <a:r>
              <a:rPr lang="en-US" sz="2400" b="1" dirty="0"/>
              <a:t> than the mean</a:t>
            </a:r>
          </a:p>
          <a:p>
            <a:pPr>
              <a:buClr>
                <a:srgbClr val="00CC00"/>
              </a:buClr>
            </a:pPr>
            <a:r>
              <a:rPr lang="en-US" sz="2400" b="1" dirty="0"/>
              <a:t>                   So </a:t>
            </a:r>
          </a:p>
          <a:p>
            <a:pPr>
              <a:buClr>
                <a:srgbClr val="00CC00"/>
              </a:buClr>
              <a:buFont typeface="Wingdings" pitchFamily="2" charset="2"/>
              <a:buChar char="v"/>
            </a:pPr>
            <a:r>
              <a:rPr lang="en-US" sz="2400" b="1" dirty="0"/>
              <a:t>the distribution of observation in NDC</a:t>
            </a:r>
            <a:r>
              <a:rPr lang="en-US" sz="2400" dirty="0"/>
              <a:t> is</a:t>
            </a:r>
            <a:r>
              <a:rPr lang="en-US" sz="2400" b="1" dirty="0"/>
              <a:t> symmetrical .</a:t>
            </a:r>
            <a:endParaRPr lang="en-US" sz="2400" dirty="0"/>
          </a:p>
          <a:p>
            <a:pPr>
              <a:buClr>
                <a:srgbClr val="00CC00"/>
              </a:buClr>
            </a:pPr>
            <a:endParaRPr lang="en-US" sz="2400" dirty="0">
              <a:cs typeface="Times New Roman" pitchFamily="18" charset="0"/>
            </a:endParaRP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5986532" y="4869160"/>
            <a:ext cx="595709" cy="531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0" eaLnBrk="1" hangingPunct="1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3536713" y="2654659"/>
            <a:ext cx="1004490" cy="249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000" b="1" dirty="0" smtClean="0">
                <a:solidFill>
                  <a:srgbClr val="00B050"/>
                </a:solidFill>
                <a:cs typeface="Times New Roman" pitchFamily="18" charset="0"/>
              </a:rPr>
              <a:t>-2S.D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7169980" y="2693260"/>
            <a:ext cx="1052440" cy="25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000" b="1" dirty="0" smtClean="0">
                <a:solidFill>
                  <a:srgbClr val="0070C0"/>
                </a:solidFill>
                <a:cs typeface="Times New Roman" pitchFamily="18" charset="0"/>
              </a:rPr>
              <a:t>+2S.D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4839706" y="2661230"/>
            <a:ext cx="864189" cy="273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000" b="1" dirty="0" smtClean="0">
                <a:solidFill>
                  <a:srgbClr val="00B050"/>
                </a:solidFill>
                <a:cs typeface="Times New Roman" pitchFamily="18" charset="0"/>
              </a:rPr>
              <a:t>-1S.D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7906284" y="2668048"/>
            <a:ext cx="1237716" cy="336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000" b="1" dirty="0" smtClean="0">
                <a:solidFill>
                  <a:srgbClr val="0070C0"/>
                </a:solidFill>
                <a:cs typeface="Times New Roman" pitchFamily="18" charset="0"/>
              </a:rPr>
              <a:t>+3S.D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5765933" y="2695930"/>
            <a:ext cx="1339344" cy="225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000" b="1" dirty="0" smtClean="0">
                <a:solidFill>
                  <a:srgbClr val="0070C0"/>
                </a:solidFill>
                <a:cs typeface="Times New Roman" pitchFamily="18" charset="0"/>
              </a:rPr>
              <a:t>+1S.D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2447503" y="2661230"/>
            <a:ext cx="995368" cy="355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US" sz="2400" b="1" dirty="0" smtClean="0">
                <a:solidFill>
                  <a:srgbClr val="00B050"/>
                </a:solidFill>
                <a:cs typeface="Times New Roman" pitchFamily="18" charset="0"/>
              </a:rPr>
              <a:t>-</a:t>
            </a:r>
            <a:r>
              <a:rPr lang="en-US" sz="2000" b="1" dirty="0" smtClean="0">
                <a:solidFill>
                  <a:srgbClr val="00B050"/>
                </a:solidFill>
                <a:cs typeface="Times New Roman" pitchFamily="18" charset="0"/>
              </a:rPr>
              <a:t>3S.D</a:t>
            </a:r>
            <a:endParaRPr lang="en-US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98636"/>
              </p:ext>
            </p:extLst>
          </p:nvPr>
        </p:nvGraphicFramePr>
        <p:xfrm>
          <a:off x="5087779" y="4869160"/>
          <a:ext cx="792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779" y="4869160"/>
                        <a:ext cx="79216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481060"/>
              </p:ext>
            </p:extLst>
          </p:nvPr>
        </p:nvGraphicFramePr>
        <p:xfrm>
          <a:off x="5879941" y="2420887"/>
          <a:ext cx="438150" cy="393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" name="Equation" r:id="rId6" imgW="152268" imgH="203024" progId="Equation.3">
                  <p:embed/>
                </p:oleObj>
              </mc:Choice>
              <mc:Fallback>
                <p:oleObj name="Equation" r:id="rId6" imgW="152268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41" y="2420887"/>
                        <a:ext cx="438150" cy="39304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 w="28575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587035"/>
              </p:ext>
            </p:extLst>
          </p:nvPr>
        </p:nvGraphicFramePr>
        <p:xfrm>
          <a:off x="5898730" y="5134789"/>
          <a:ext cx="792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8" imgW="203024" imgH="203024" progId="Equation.3">
                  <p:embed/>
                </p:oleObj>
              </mc:Choice>
              <mc:Fallback>
                <p:oleObj name="Equation" r:id="rId8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8730" y="5134789"/>
                        <a:ext cx="79216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902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C5340FF-FEEF-44F6-8455-8134D97137E2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2563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0EBC3F4-F0B8-41EF-B9F7-7C12BBB574AE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8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25636" name="Rectangle 4"/>
          <p:cNvSpPr>
            <a:spLocks noChangeArrowheads="1"/>
          </p:cNvSpPr>
          <p:nvPr/>
        </p:nvSpPr>
        <p:spPr bwMode="auto">
          <a:xfrm>
            <a:off x="1187450" y="773748"/>
            <a:ext cx="55451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/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Area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under the NDC divided by </a:t>
            </a:r>
          </a:p>
        </p:txBody>
      </p:sp>
      <p:sp>
        <p:nvSpPr>
          <p:cNvPr id="325637" name="Rectangle 8"/>
          <p:cNvSpPr>
            <a:spLocks noChangeArrowheads="1"/>
          </p:cNvSpPr>
          <p:nvPr/>
        </p:nvSpPr>
        <p:spPr bwMode="auto">
          <a:xfrm>
            <a:off x="4274070" y="2829580"/>
            <a:ext cx="41863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800" dirty="0">
                <a:solidFill>
                  <a:srgbClr val="00CC00"/>
                </a:solidFill>
              </a:rPr>
              <a:t>2-</a:t>
            </a:r>
            <a:r>
              <a:rPr lang="en-US" sz="2800" b="1" dirty="0">
                <a:solidFill>
                  <a:srgbClr val="00CC00"/>
                </a:solidFill>
              </a:rPr>
              <a:t>measures of variability </a:t>
            </a:r>
            <a:endParaRPr lang="en-US" sz="2800" dirty="0">
              <a:solidFill>
                <a:srgbClr val="00CC00"/>
              </a:solidFill>
            </a:endParaRPr>
          </a:p>
        </p:txBody>
      </p:sp>
      <p:sp>
        <p:nvSpPr>
          <p:cNvPr id="325638" name="Rectangle 9"/>
          <p:cNvSpPr>
            <a:spLocks noChangeArrowheads="1"/>
          </p:cNvSpPr>
          <p:nvPr/>
        </p:nvSpPr>
        <p:spPr bwMode="auto">
          <a:xfrm>
            <a:off x="250825" y="2271246"/>
            <a:ext cx="41767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800" dirty="0"/>
              <a:t>1- </a:t>
            </a:r>
            <a:r>
              <a:rPr lang="en-US" sz="2800" b="1" dirty="0"/>
              <a:t>measures of C.T                          </a:t>
            </a:r>
          </a:p>
        </p:txBody>
      </p:sp>
      <p:sp>
        <p:nvSpPr>
          <p:cNvPr id="325640" name="AutoShape 10"/>
          <p:cNvSpPr>
            <a:spLocks noChangeArrowheads="1"/>
          </p:cNvSpPr>
          <p:nvPr/>
        </p:nvSpPr>
        <p:spPr bwMode="auto">
          <a:xfrm rot="8778596">
            <a:off x="1066800" y="1752600"/>
            <a:ext cx="2405063" cy="241300"/>
          </a:xfrm>
          <a:prstGeom prst="rightArrow">
            <a:avLst>
              <a:gd name="adj1" fmla="val 50000"/>
              <a:gd name="adj2" fmla="val 249178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25641" name="AutoShape 11"/>
          <p:cNvSpPr>
            <a:spLocks noChangeArrowheads="1"/>
          </p:cNvSpPr>
          <p:nvPr/>
        </p:nvSpPr>
        <p:spPr bwMode="auto">
          <a:xfrm rot="1819607">
            <a:off x="3124200" y="1981200"/>
            <a:ext cx="3810000" cy="228600"/>
          </a:xfrm>
          <a:prstGeom prst="rightArrow">
            <a:avLst>
              <a:gd name="adj1" fmla="val 50000"/>
              <a:gd name="adj2" fmla="val 416667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325642" name="Object 6"/>
          <p:cNvGraphicFramePr>
            <a:graphicFrameLocks noChangeAspect="1"/>
          </p:cNvGraphicFramePr>
          <p:nvPr/>
        </p:nvGraphicFramePr>
        <p:xfrm>
          <a:off x="1524000" y="2743200"/>
          <a:ext cx="4318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43200"/>
                        <a:ext cx="431800" cy="5746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5643" name="Rectangle 11"/>
          <p:cNvSpPr>
            <a:spLocks noChangeArrowheads="1"/>
          </p:cNvSpPr>
          <p:nvPr/>
        </p:nvSpPr>
        <p:spPr bwMode="auto">
          <a:xfrm>
            <a:off x="5334000" y="33528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800" b="1" dirty="0"/>
              <a:t>S.D</a:t>
            </a:r>
          </a:p>
        </p:txBody>
      </p:sp>
      <p:grpSp>
        <p:nvGrpSpPr>
          <p:cNvPr id="325644" name="Group 10"/>
          <p:cNvGrpSpPr>
            <a:grpSpLocks/>
          </p:cNvGrpSpPr>
          <p:nvPr/>
        </p:nvGrpSpPr>
        <p:grpSpPr bwMode="auto">
          <a:xfrm>
            <a:off x="990600" y="3733800"/>
            <a:ext cx="5832475" cy="2592388"/>
            <a:chOff x="3056" y="3999"/>
            <a:chExt cx="5764" cy="2420"/>
          </a:xfrm>
        </p:grpSpPr>
        <p:sp>
          <p:nvSpPr>
            <p:cNvPr id="325646" name="Freeform 11" descr="5%"/>
            <p:cNvSpPr>
              <a:spLocks/>
            </p:cNvSpPr>
            <p:nvPr/>
          </p:nvSpPr>
          <p:spPr bwMode="auto">
            <a:xfrm>
              <a:off x="3080" y="4096"/>
              <a:ext cx="5526" cy="1620"/>
            </a:xfrm>
            <a:custGeom>
              <a:avLst/>
              <a:gdLst>
                <a:gd name="T0" fmla="*/ 0 w 5526"/>
                <a:gd name="T1" fmla="*/ 1362 h 1620"/>
                <a:gd name="T2" fmla="*/ 302 w 5526"/>
                <a:gd name="T3" fmla="*/ 1429 h 1620"/>
                <a:gd name="T4" fmla="*/ 586 w 5526"/>
                <a:gd name="T5" fmla="*/ 1429 h 1620"/>
                <a:gd name="T6" fmla="*/ 687 w 5526"/>
                <a:gd name="T7" fmla="*/ 1396 h 1620"/>
                <a:gd name="T8" fmla="*/ 871 w 5526"/>
                <a:gd name="T9" fmla="*/ 1279 h 1620"/>
                <a:gd name="T10" fmla="*/ 955 w 5526"/>
                <a:gd name="T11" fmla="*/ 1212 h 1620"/>
                <a:gd name="T12" fmla="*/ 1072 w 5526"/>
                <a:gd name="T13" fmla="*/ 1178 h 1620"/>
                <a:gd name="T14" fmla="*/ 1139 w 5526"/>
                <a:gd name="T15" fmla="*/ 1111 h 1620"/>
                <a:gd name="T16" fmla="*/ 1173 w 5526"/>
                <a:gd name="T17" fmla="*/ 1011 h 1620"/>
                <a:gd name="T18" fmla="*/ 1206 w 5526"/>
                <a:gd name="T19" fmla="*/ 977 h 1620"/>
                <a:gd name="T20" fmla="*/ 1256 w 5526"/>
                <a:gd name="T21" fmla="*/ 960 h 1620"/>
                <a:gd name="T22" fmla="*/ 2286 w 5526"/>
                <a:gd name="T23" fmla="*/ 180 h 1620"/>
                <a:gd name="T24" fmla="*/ 2826 w 5526"/>
                <a:gd name="T25" fmla="*/ 0 h 1620"/>
                <a:gd name="T26" fmla="*/ 3726 w 5526"/>
                <a:gd name="T27" fmla="*/ 360 h 1620"/>
                <a:gd name="T28" fmla="*/ 4626 w 5526"/>
                <a:gd name="T29" fmla="*/ 1080 h 1620"/>
                <a:gd name="T30" fmla="*/ 5166 w 5526"/>
                <a:gd name="T31" fmla="*/ 1440 h 1620"/>
                <a:gd name="T32" fmla="*/ 5526 w 5526"/>
                <a:gd name="T33" fmla="*/ 1440 h 1620"/>
                <a:gd name="T34" fmla="*/ 5526 w 5526"/>
                <a:gd name="T35" fmla="*/ 1620 h 1620"/>
                <a:gd name="T36" fmla="*/ 126 w 5526"/>
                <a:gd name="T37" fmla="*/ 1620 h 1620"/>
                <a:gd name="T38" fmla="*/ 126 w 5526"/>
                <a:gd name="T39" fmla="*/ 1440 h 1620"/>
                <a:gd name="T40" fmla="*/ 306 w 5526"/>
                <a:gd name="T41" fmla="*/ 1440 h 16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26"/>
                <a:gd name="T64" fmla="*/ 0 h 1620"/>
                <a:gd name="T65" fmla="*/ 5526 w 5526"/>
                <a:gd name="T66" fmla="*/ 1620 h 16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26" h="1620">
                  <a:moveTo>
                    <a:pt x="0" y="1362"/>
                  </a:moveTo>
                  <a:cubicBezTo>
                    <a:pt x="76" y="1438"/>
                    <a:pt x="200" y="1410"/>
                    <a:pt x="302" y="1429"/>
                  </a:cubicBezTo>
                  <a:cubicBezTo>
                    <a:pt x="388" y="1518"/>
                    <a:pt x="483" y="1460"/>
                    <a:pt x="586" y="1429"/>
                  </a:cubicBezTo>
                  <a:cubicBezTo>
                    <a:pt x="620" y="1419"/>
                    <a:pt x="687" y="1396"/>
                    <a:pt x="687" y="1396"/>
                  </a:cubicBezTo>
                  <a:cubicBezTo>
                    <a:pt x="723" y="1290"/>
                    <a:pt x="767" y="1299"/>
                    <a:pt x="871" y="1279"/>
                  </a:cubicBezTo>
                  <a:cubicBezTo>
                    <a:pt x="901" y="1259"/>
                    <a:pt x="924" y="1230"/>
                    <a:pt x="955" y="1212"/>
                  </a:cubicBezTo>
                  <a:cubicBezTo>
                    <a:pt x="973" y="1201"/>
                    <a:pt x="1058" y="1182"/>
                    <a:pt x="1072" y="1178"/>
                  </a:cubicBezTo>
                  <a:cubicBezTo>
                    <a:pt x="1094" y="1156"/>
                    <a:pt x="1129" y="1141"/>
                    <a:pt x="1139" y="1111"/>
                  </a:cubicBezTo>
                  <a:cubicBezTo>
                    <a:pt x="1150" y="1078"/>
                    <a:pt x="1148" y="1036"/>
                    <a:pt x="1173" y="1011"/>
                  </a:cubicBezTo>
                  <a:cubicBezTo>
                    <a:pt x="1184" y="1000"/>
                    <a:pt x="1193" y="985"/>
                    <a:pt x="1206" y="977"/>
                  </a:cubicBezTo>
                  <a:cubicBezTo>
                    <a:pt x="1221" y="968"/>
                    <a:pt x="1256" y="960"/>
                    <a:pt x="1256" y="960"/>
                  </a:cubicBezTo>
                  <a:lnTo>
                    <a:pt x="2286" y="180"/>
                  </a:lnTo>
                  <a:lnTo>
                    <a:pt x="2826" y="0"/>
                  </a:lnTo>
                  <a:lnTo>
                    <a:pt x="3726" y="360"/>
                  </a:lnTo>
                  <a:lnTo>
                    <a:pt x="4626" y="1080"/>
                  </a:lnTo>
                  <a:lnTo>
                    <a:pt x="5166" y="1440"/>
                  </a:lnTo>
                  <a:lnTo>
                    <a:pt x="5526" y="1440"/>
                  </a:lnTo>
                  <a:lnTo>
                    <a:pt x="5526" y="1620"/>
                  </a:lnTo>
                  <a:lnTo>
                    <a:pt x="126" y="1620"/>
                  </a:lnTo>
                  <a:lnTo>
                    <a:pt x="126" y="1440"/>
                  </a:lnTo>
                  <a:lnTo>
                    <a:pt x="306" y="1440"/>
                  </a:lnTo>
                </a:path>
              </a:pathLst>
            </a:custGeom>
            <a:pattFill prst="pct5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MY"/>
            </a:p>
          </p:txBody>
        </p:sp>
        <p:sp>
          <p:nvSpPr>
            <p:cNvPr id="325647" name="Line 12"/>
            <p:cNvSpPr>
              <a:spLocks noChangeShapeType="1"/>
            </p:cNvSpPr>
            <p:nvPr/>
          </p:nvSpPr>
          <p:spPr bwMode="auto">
            <a:xfrm>
              <a:off x="3140" y="5716"/>
              <a:ext cx="5599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5648" name="Line 13"/>
            <p:cNvSpPr>
              <a:spLocks noChangeShapeType="1"/>
            </p:cNvSpPr>
            <p:nvPr/>
          </p:nvSpPr>
          <p:spPr bwMode="auto">
            <a:xfrm flipV="1">
              <a:off x="3420" y="5628"/>
              <a:ext cx="1" cy="169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5649" name="Line 14"/>
            <p:cNvSpPr>
              <a:spLocks noChangeShapeType="1"/>
            </p:cNvSpPr>
            <p:nvPr/>
          </p:nvSpPr>
          <p:spPr bwMode="auto">
            <a:xfrm flipV="1">
              <a:off x="3960" y="5628"/>
              <a:ext cx="1" cy="169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5650" name="Line 15"/>
            <p:cNvSpPr>
              <a:spLocks noChangeShapeType="1"/>
            </p:cNvSpPr>
            <p:nvPr/>
          </p:nvSpPr>
          <p:spPr bwMode="auto">
            <a:xfrm flipV="1">
              <a:off x="5240" y="5628"/>
              <a:ext cx="2" cy="169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5651" name="Line 16"/>
            <p:cNvSpPr>
              <a:spLocks noChangeShapeType="1"/>
            </p:cNvSpPr>
            <p:nvPr/>
          </p:nvSpPr>
          <p:spPr bwMode="auto">
            <a:xfrm flipV="1">
              <a:off x="5940" y="5628"/>
              <a:ext cx="0" cy="169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5652" name="Line 17"/>
            <p:cNvSpPr>
              <a:spLocks noChangeShapeType="1"/>
            </p:cNvSpPr>
            <p:nvPr/>
          </p:nvSpPr>
          <p:spPr bwMode="auto">
            <a:xfrm flipV="1">
              <a:off x="6640" y="5628"/>
              <a:ext cx="0" cy="169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5653" name="Line 18"/>
            <p:cNvSpPr>
              <a:spLocks noChangeShapeType="1"/>
            </p:cNvSpPr>
            <p:nvPr/>
          </p:nvSpPr>
          <p:spPr bwMode="auto">
            <a:xfrm flipV="1">
              <a:off x="7739" y="5628"/>
              <a:ext cx="1" cy="169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5654" name="Line 19"/>
            <p:cNvSpPr>
              <a:spLocks noChangeShapeType="1"/>
            </p:cNvSpPr>
            <p:nvPr/>
          </p:nvSpPr>
          <p:spPr bwMode="auto">
            <a:xfrm flipV="1">
              <a:off x="8459" y="5628"/>
              <a:ext cx="1" cy="169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5655" name="Line 20"/>
            <p:cNvSpPr>
              <a:spLocks noChangeShapeType="1"/>
            </p:cNvSpPr>
            <p:nvPr/>
          </p:nvSpPr>
          <p:spPr bwMode="auto">
            <a:xfrm flipV="1">
              <a:off x="5940" y="3999"/>
              <a:ext cx="0" cy="1717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325656" name="Text Box 21"/>
            <p:cNvSpPr txBox="1">
              <a:spLocks noChangeArrowheads="1"/>
            </p:cNvSpPr>
            <p:nvPr/>
          </p:nvSpPr>
          <p:spPr bwMode="auto">
            <a:xfrm>
              <a:off x="5640" y="5733"/>
              <a:ext cx="613" cy="5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</p:grpSp>
      <p:sp>
        <p:nvSpPr>
          <p:cNvPr id="32564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8404114-B1EF-4A3C-820D-45AC0620D3DE}" type="slidenum">
              <a:rPr lang="ar-SA" sz="1400" smtClean="0">
                <a:solidFill>
                  <a:srgbClr val="000000"/>
                </a:solidFill>
              </a:rPr>
              <a:pPr eaLnBrk="1" hangingPunct="1"/>
              <a:t>8</a:t>
            </a:fld>
            <a:endParaRPr lang="en-US" sz="1400" smtClean="0">
              <a:solidFill>
                <a:srgbClr val="0000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897312"/>
              </p:ext>
            </p:extLst>
          </p:nvPr>
        </p:nvGraphicFramePr>
        <p:xfrm>
          <a:off x="3640272" y="5591321"/>
          <a:ext cx="4318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Equation" r:id="rId6" imgW="203024" imgH="203024" progId="Equation.3">
                  <p:embed/>
                </p:oleObj>
              </mc:Choice>
              <mc:Fallback>
                <p:oleObj name="Equation" r:id="rId6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272" y="5591321"/>
                        <a:ext cx="431800" cy="5746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662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8BB7A56-0965-4FAA-8B69-8793054499AE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7/13/2021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32665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51E56216-B812-4FE3-9E11-5785109F190A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9</a:t>
            </a:fld>
            <a:endParaRPr lang="en-US" sz="1400">
              <a:solidFill>
                <a:srgbClr val="000000"/>
              </a:solidFill>
            </a:endParaRPr>
          </a:p>
        </p:txBody>
      </p:sp>
      <p:graphicFrame>
        <p:nvGraphicFramePr>
          <p:cNvPr id="326660" name="Object 6"/>
          <p:cNvGraphicFramePr>
            <a:graphicFrameLocks noChangeAspect="1"/>
          </p:cNvGraphicFramePr>
          <p:nvPr/>
        </p:nvGraphicFramePr>
        <p:xfrm>
          <a:off x="4067175" y="260350"/>
          <a:ext cx="4318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" name="Equation" r:id="rId4" imgW="203024" imgH="203024" progId="Equation.3">
                  <p:embed/>
                </p:oleObj>
              </mc:Choice>
              <mc:Fallback>
                <p:oleObj name="Equation" r:id="rId4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260350"/>
                        <a:ext cx="4318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178702"/>
              </p:ext>
            </p:extLst>
          </p:nvPr>
        </p:nvGraphicFramePr>
        <p:xfrm>
          <a:off x="7884368" y="2820266"/>
          <a:ext cx="6096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Equation" r:id="rId6" imgW="203024" imgH="203024" progId="Equation.3">
                  <p:embed/>
                </p:oleObj>
              </mc:Choice>
              <mc:Fallback>
                <p:oleObj name="Equation" r:id="rId6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2820266"/>
                        <a:ext cx="609600" cy="42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6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494152"/>
              </p:ext>
            </p:extLst>
          </p:nvPr>
        </p:nvGraphicFramePr>
        <p:xfrm>
          <a:off x="6248400" y="2035684"/>
          <a:ext cx="6096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" name="Equation" r:id="rId7" imgW="203024" imgH="203024" progId="Equation.3">
                  <p:embed/>
                </p:oleObj>
              </mc:Choice>
              <mc:Fallback>
                <p:oleObj name="Equation" r:id="rId7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035684"/>
                        <a:ext cx="609600" cy="5286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6663" name="Rectangle 7"/>
          <p:cNvSpPr>
            <a:spLocks noChangeArrowheads="1"/>
          </p:cNvSpPr>
          <p:nvPr/>
        </p:nvSpPr>
        <p:spPr bwMode="auto">
          <a:xfrm>
            <a:off x="179388" y="331321"/>
            <a:ext cx="50403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/>
            <a:r>
              <a:rPr lang="en-US" sz="1600" b="1" u="sng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chemeClr val="tx2"/>
                </a:solidFill>
                <a:cs typeface="Times New Roman" pitchFamily="18" charset="0"/>
              </a:rPr>
              <a:t>By  Measures of </a:t>
            </a:r>
            <a:r>
              <a:rPr lang="en-US" sz="2800" b="1" u="sng" dirty="0" smtClean="0">
                <a:solidFill>
                  <a:schemeClr val="tx2"/>
                </a:solidFill>
                <a:cs typeface="Times New Roman" pitchFamily="18" charset="0"/>
              </a:rPr>
              <a:t>C.T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26664" name="Rectangle 8"/>
          <p:cNvSpPr>
            <a:spLocks noChangeArrowheads="1"/>
          </p:cNvSpPr>
          <p:nvPr/>
        </p:nvSpPr>
        <p:spPr bwMode="auto">
          <a:xfrm>
            <a:off x="211654" y="1238174"/>
            <a:ext cx="87630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rtl="0" eaLnBrk="0" hangingPunct="0"/>
            <a:r>
              <a:rPr lang="en-US" sz="2600" b="1" dirty="0">
                <a:cs typeface="Times New Roman" pitchFamily="18" charset="0"/>
              </a:rPr>
              <a:t>Divided the area under the curve into two equal halves of observation, </a:t>
            </a:r>
          </a:p>
          <a:p>
            <a:pPr algn="justLow" rtl="0" eaLnBrk="0" hangingPunct="0"/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50 % </a:t>
            </a:r>
            <a:r>
              <a:rPr lang="en-US" sz="2600" b="1" dirty="0">
                <a:cs typeface="Times New Roman" pitchFamily="18" charset="0"/>
              </a:rPr>
              <a:t>of</a:t>
            </a:r>
            <a:r>
              <a:rPr lang="en-US" sz="2600" dirty="0">
                <a:cs typeface="Times New Roman" pitchFamily="18" charset="0"/>
              </a:rPr>
              <a:t> </a:t>
            </a:r>
            <a:r>
              <a:rPr lang="en-US" sz="2600" b="1" dirty="0">
                <a:cs typeface="Times New Roman" pitchFamily="18" charset="0"/>
              </a:rPr>
              <a:t>observation</a:t>
            </a:r>
            <a:r>
              <a:rPr lang="en-US" sz="2600" dirty="0">
                <a:cs typeface="Times New Roman" pitchFamily="18" charset="0"/>
              </a:rPr>
              <a:t> </a:t>
            </a:r>
            <a:r>
              <a:rPr lang="en-US" sz="2600" b="1" dirty="0">
                <a:cs typeface="Times New Roman" pitchFamily="18" charset="0"/>
              </a:rPr>
              <a:t>their values less than</a:t>
            </a:r>
            <a:r>
              <a:rPr lang="en-US" sz="2600" dirty="0">
                <a:cs typeface="Times New Roman" pitchFamily="18" charset="0"/>
              </a:rPr>
              <a:t>         </a:t>
            </a:r>
            <a:r>
              <a:rPr lang="en-US" sz="2600" b="1" dirty="0">
                <a:cs typeface="Times New Roman" pitchFamily="18" charset="0"/>
              </a:rPr>
              <a:t>value</a:t>
            </a:r>
          </a:p>
          <a:p>
            <a:pPr algn="justLow" rtl="0"/>
            <a:endParaRPr lang="en-US" sz="2600" dirty="0">
              <a:cs typeface="Times New Roman" pitchFamily="18" charset="0"/>
            </a:endParaRPr>
          </a:p>
          <a:p>
            <a:pPr algn="justLow" rtl="0"/>
            <a:r>
              <a:rPr lang="en-US" sz="2800" dirty="0">
                <a:cs typeface="Times New Roman" pitchFamily="18" charset="0"/>
              </a:rPr>
              <a:t>and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50 %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of observation </a:t>
            </a:r>
            <a:r>
              <a:rPr lang="en-US" sz="2800" b="1" dirty="0">
                <a:cs typeface="Times New Roman" pitchFamily="18" charset="0"/>
              </a:rPr>
              <a:t>their values higher than</a:t>
            </a:r>
            <a:r>
              <a:rPr lang="en-US" sz="2800" dirty="0"/>
              <a:t> </a:t>
            </a:r>
            <a:endParaRPr lang="en-US" sz="2800" dirty="0">
              <a:cs typeface="Times New Roman" pitchFamily="18" charset="0"/>
            </a:endParaRPr>
          </a:p>
        </p:txBody>
      </p:sp>
      <p:sp>
        <p:nvSpPr>
          <p:cNvPr id="326665" name="Rectangle 10"/>
          <p:cNvSpPr>
            <a:spLocks noChangeArrowheads="1"/>
          </p:cNvSpPr>
          <p:nvPr/>
        </p:nvSpPr>
        <p:spPr bwMode="auto">
          <a:xfrm>
            <a:off x="-252413" y="4171950"/>
            <a:ext cx="2333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400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266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19D6F1A-22BC-41C3-98F5-023D6E000F6E}" type="slidenum">
              <a:rPr lang="ar-SA" sz="1400" smtClean="0">
                <a:solidFill>
                  <a:srgbClr val="000000"/>
                </a:solidFill>
              </a:rPr>
              <a:pPr eaLnBrk="1" hangingPunct="1"/>
              <a:t>9</a:t>
            </a:fld>
            <a:endParaRPr lang="en-US" sz="1400" dirty="0" smtClean="0">
              <a:solidFill>
                <a:srgbClr val="000000"/>
              </a:solidFill>
            </a:endParaRP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530615" y="3245716"/>
            <a:ext cx="5334291" cy="2856219"/>
            <a:chOff x="2780" y="3999"/>
            <a:chExt cx="6040" cy="2386"/>
          </a:xfrm>
        </p:grpSpPr>
        <p:sp>
          <p:nvSpPr>
            <p:cNvPr id="13" name="Freeform 12" descr="5%"/>
            <p:cNvSpPr>
              <a:spLocks/>
            </p:cNvSpPr>
            <p:nvPr/>
          </p:nvSpPr>
          <p:spPr bwMode="auto">
            <a:xfrm>
              <a:off x="3080" y="4096"/>
              <a:ext cx="5526" cy="1620"/>
            </a:xfrm>
            <a:custGeom>
              <a:avLst/>
              <a:gdLst>
                <a:gd name="T0" fmla="*/ 0 w 5526"/>
                <a:gd name="T1" fmla="*/ 1362 h 1620"/>
                <a:gd name="T2" fmla="*/ 302 w 5526"/>
                <a:gd name="T3" fmla="*/ 1429 h 1620"/>
                <a:gd name="T4" fmla="*/ 586 w 5526"/>
                <a:gd name="T5" fmla="*/ 1429 h 1620"/>
                <a:gd name="T6" fmla="*/ 687 w 5526"/>
                <a:gd name="T7" fmla="*/ 1396 h 1620"/>
                <a:gd name="T8" fmla="*/ 871 w 5526"/>
                <a:gd name="T9" fmla="*/ 1279 h 1620"/>
                <a:gd name="T10" fmla="*/ 955 w 5526"/>
                <a:gd name="T11" fmla="*/ 1212 h 1620"/>
                <a:gd name="T12" fmla="*/ 1072 w 5526"/>
                <a:gd name="T13" fmla="*/ 1178 h 1620"/>
                <a:gd name="T14" fmla="*/ 1139 w 5526"/>
                <a:gd name="T15" fmla="*/ 1111 h 1620"/>
                <a:gd name="T16" fmla="*/ 1173 w 5526"/>
                <a:gd name="T17" fmla="*/ 1011 h 1620"/>
                <a:gd name="T18" fmla="*/ 1206 w 5526"/>
                <a:gd name="T19" fmla="*/ 977 h 1620"/>
                <a:gd name="T20" fmla="*/ 1256 w 5526"/>
                <a:gd name="T21" fmla="*/ 960 h 1620"/>
                <a:gd name="T22" fmla="*/ 2286 w 5526"/>
                <a:gd name="T23" fmla="*/ 180 h 1620"/>
                <a:gd name="T24" fmla="*/ 2826 w 5526"/>
                <a:gd name="T25" fmla="*/ 0 h 1620"/>
                <a:gd name="T26" fmla="*/ 3726 w 5526"/>
                <a:gd name="T27" fmla="*/ 360 h 1620"/>
                <a:gd name="T28" fmla="*/ 4626 w 5526"/>
                <a:gd name="T29" fmla="*/ 1080 h 1620"/>
                <a:gd name="T30" fmla="*/ 5166 w 5526"/>
                <a:gd name="T31" fmla="*/ 1440 h 1620"/>
                <a:gd name="T32" fmla="*/ 5526 w 5526"/>
                <a:gd name="T33" fmla="*/ 1440 h 1620"/>
                <a:gd name="T34" fmla="*/ 5526 w 5526"/>
                <a:gd name="T35" fmla="*/ 1620 h 1620"/>
                <a:gd name="T36" fmla="*/ 126 w 5526"/>
                <a:gd name="T37" fmla="*/ 1620 h 1620"/>
                <a:gd name="T38" fmla="*/ 126 w 5526"/>
                <a:gd name="T39" fmla="*/ 1440 h 1620"/>
                <a:gd name="T40" fmla="*/ 306 w 5526"/>
                <a:gd name="T41" fmla="*/ 1440 h 16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526"/>
                <a:gd name="T64" fmla="*/ 0 h 1620"/>
                <a:gd name="T65" fmla="*/ 5526 w 5526"/>
                <a:gd name="T66" fmla="*/ 1620 h 16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526" h="1620">
                  <a:moveTo>
                    <a:pt x="0" y="1362"/>
                  </a:moveTo>
                  <a:cubicBezTo>
                    <a:pt x="76" y="1438"/>
                    <a:pt x="200" y="1410"/>
                    <a:pt x="302" y="1429"/>
                  </a:cubicBezTo>
                  <a:cubicBezTo>
                    <a:pt x="388" y="1518"/>
                    <a:pt x="483" y="1460"/>
                    <a:pt x="586" y="1429"/>
                  </a:cubicBezTo>
                  <a:cubicBezTo>
                    <a:pt x="620" y="1419"/>
                    <a:pt x="687" y="1396"/>
                    <a:pt x="687" y="1396"/>
                  </a:cubicBezTo>
                  <a:cubicBezTo>
                    <a:pt x="723" y="1290"/>
                    <a:pt x="767" y="1299"/>
                    <a:pt x="871" y="1279"/>
                  </a:cubicBezTo>
                  <a:cubicBezTo>
                    <a:pt x="901" y="1259"/>
                    <a:pt x="924" y="1230"/>
                    <a:pt x="955" y="1212"/>
                  </a:cubicBezTo>
                  <a:cubicBezTo>
                    <a:pt x="973" y="1201"/>
                    <a:pt x="1058" y="1182"/>
                    <a:pt x="1072" y="1178"/>
                  </a:cubicBezTo>
                  <a:cubicBezTo>
                    <a:pt x="1094" y="1156"/>
                    <a:pt x="1129" y="1141"/>
                    <a:pt x="1139" y="1111"/>
                  </a:cubicBezTo>
                  <a:cubicBezTo>
                    <a:pt x="1150" y="1078"/>
                    <a:pt x="1148" y="1036"/>
                    <a:pt x="1173" y="1011"/>
                  </a:cubicBezTo>
                  <a:cubicBezTo>
                    <a:pt x="1184" y="1000"/>
                    <a:pt x="1193" y="985"/>
                    <a:pt x="1206" y="977"/>
                  </a:cubicBezTo>
                  <a:cubicBezTo>
                    <a:pt x="1221" y="968"/>
                    <a:pt x="1256" y="960"/>
                    <a:pt x="1256" y="960"/>
                  </a:cubicBezTo>
                  <a:lnTo>
                    <a:pt x="2286" y="180"/>
                  </a:lnTo>
                  <a:lnTo>
                    <a:pt x="2826" y="0"/>
                  </a:lnTo>
                  <a:lnTo>
                    <a:pt x="3726" y="360"/>
                  </a:lnTo>
                  <a:lnTo>
                    <a:pt x="4626" y="1080"/>
                  </a:lnTo>
                  <a:lnTo>
                    <a:pt x="5166" y="1440"/>
                  </a:lnTo>
                  <a:lnTo>
                    <a:pt x="5526" y="1440"/>
                  </a:lnTo>
                  <a:lnTo>
                    <a:pt x="5526" y="1620"/>
                  </a:lnTo>
                  <a:lnTo>
                    <a:pt x="126" y="1620"/>
                  </a:lnTo>
                  <a:lnTo>
                    <a:pt x="126" y="1440"/>
                  </a:lnTo>
                  <a:lnTo>
                    <a:pt x="306" y="1440"/>
                  </a:lnTo>
                </a:path>
              </a:pathLst>
            </a:custGeom>
            <a:pattFill prst="pct5">
              <a:fgClr>
                <a:srgbClr val="000000"/>
              </a:fgClr>
              <a:bgClr>
                <a:srgbClr val="FFFFFF"/>
              </a:bgClr>
            </a:pattFill>
            <a:ln w="222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MY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3140" y="571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V="1">
              <a:off x="342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3960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5240" y="5628"/>
              <a:ext cx="2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V="1">
              <a:off x="59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6640" y="5628"/>
              <a:ext cx="0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V="1">
              <a:off x="773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V="1">
              <a:off x="8459" y="5628"/>
              <a:ext cx="1" cy="1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5940" y="3999"/>
              <a:ext cx="0" cy="17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5640" y="5733"/>
              <a:ext cx="613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060" y="4116"/>
              <a:ext cx="2880" cy="1470"/>
            </a:xfrm>
            <a:custGeom>
              <a:avLst/>
              <a:gdLst>
                <a:gd name="T0" fmla="*/ 0 w 3060"/>
                <a:gd name="T1" fmla="*/ 1 h 2190"/>
                <a:gd name="T2" fmla="*/ 50 w 3060"/>
                <a:gd name="T3" fmla="*/ 1 h 2190"/>
                <a:gd name="T4" fmla="*/ 203 w 3060"/>
                <a:gd name="T5" fmla="*/ 1 h 2190"/>
                <a:gd name="T6" fmla="*/ 504 w 3060"/>
                <a:gd name="T7" fmla="*/ 1 h 2190"/>
                <a:gd name="T8" fmla="*/ 706 w 3060"/>
                <a:gd name="T9" fmla="*/ 1 h 2190"/>
                <a:gd name="T10" fmla="*/ 85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 flipH="1">
              <a:off x="5940" y="4129"/>
              <a:ext cx="2880" cy="1468"/>
            </a:xfrm>
            <a:custGeom>
              <a:avLst/>
              <a:gdLst>
                <a:gd name="T0" fmla="*/ 0 w 3060"/>
                <a:gd name="T1" fmla="*/ 1 h 2190"/>
                <a:gd name="T2" fmla="*/ 50 w 3060"/>
                <a:gd name="T3" fmla="*/ 1 h 2190"/>
                <a:gd name="T4" fmla="*/ 203 w 3060"/>
                <a:gd name="T5" fmla="*/ 1 h 2190"/>
                <a:gd name="T6" fmla="*/ 504 w 3060"/>
                <a:gd name="T7" fmla="*/ 1 h 2190"/>
                <a:gd name="T8" fmla="*/ 706 w 3060"/>
                <a:gd name="T9" fmla="*/ 1 h 2190"/>
                <a:gd name="T10" fmla="*/ 857 w 3060"/>
                <a:gd name="T11" fmla="*/ 0 h 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60"/>
                <a:gd name="T19" fmla="*/ 0 h 2190"/>
                <a:gd name="T20" fmla="*/ 3060 w 3060"/>
                <a:gd name="T21" fmla="*/ 2190 h 21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3056" y="582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>
                  <a:cs typeface="Times New Roman" pitchFamily="18" charset="0"/>
                </a:rPr>
                <a:t>S.D</a:t>
              </a:r>
              <a:endParaRPr lang="en-US" sz="2400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8090" y="5801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400">
                  <a:cs typeface="Times New Roman" pitchFamily="18" charset="0"/>
                </a:rPr>
                <a:t>S.D</a:t>
              </a:r>
              <a:endParaRPr lang="en-US" sz="2400"/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2780" y="562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dirty="0">
                  <a:solidFill>
                    <a:schemeClr val="tx1"/>
                  </a:solidFill>
                  <a:cs typeface="Times New Roman" pitchFamily="18" charset="0"/>
                </a:rPr>
                <a:t>S.D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7442" y="5845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b="1" dirty="0">
                  <a:solidFill>
                    <a:schemeClr val="tx1"/>
                  </a:solidFill>
                  <a:cs typeface="Times New Roman" pitchFamily="18" charset="0"/>
                </a:rPr>
                <a:t>S.D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3948" y="5463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b="1" dirty="0">
                  <a:solidFill>
                    <a:schemeClr val="tx1"/>
                  </a:solidFill>
                  <a:cs typeface="Times New Roman" pitchFamily="18" charset="0"/>
                </a:rPr>
                <a:t>S.D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4876" y="541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/>
              <a:r>
                <a:rPr lang="en-US" sz="2000" b="1" dirty="0">
                  <a:solidFill>
                    <a:schemeClr val="tx1"/>
                  </a:solidFill>
                  <a:cs typeface="Times New Roman" pitchFamily="18" charset="0"/>
                </a:rPr>
                <a:t>S.D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632822"/>
              </p:ext>
            </p:extLst>
          </p:nvPr>
        </p:nvGraphicFramePr>
        <p:xfrm>
          <a:off x="3186525" y="5091525"/>
          <a:ext cx="4318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Equation" r:id="rId8" imgW="203024" imgH="203024" progId="Equation.3">
                  <p:embed/>
                </p:oleObj>
              </mc:Choice>
              <mc:Fallback>
                <p:oleObj name="Equation" r:id="rId8" imgW="203024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525" y="5091525"/>
                        <a:ext cx="4318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553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D038223EA4B048BFB7C0E417E82C9B" ma:contentTypeVersion="2" ma:contentTypeDescription="Create a new document." ma:contentTypeScope="" ma:versionID="9845d7830d9a6d0cb1e07dad673584bc">
  <xsd:schema xmlns:xsd="http://www.w3.org/2001/XMLSchema" xmlns:xs="http://www.w3.org/2001/XMLSchema" xmlns:p="http://schemas.microsoft.com/office/2006/metadata/properties" xmlns:ns2="45500715-b3f9-42b0-bc72-b20bef4117f8" targetNamespace="http://schemas.microsoft.com/office/2006/metadata/properties" ma:root="true" ma:fieldsID="2352974ad68c12dd0c96eee9e3b4cff5" ns2:_="">
    <xsd:import namespace="45500715-b3f9-42b0-bc72-b20bef4117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00715-b3f9-42b0-bc72-b20bef4117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75DB33-A078-4500-8FF8-9EE26A8D07CC}"/>
</file>

<file path=customXml/itemProps2.xml><?xml version="1.0" encoding="utf-8"?>
<ds:datastoreItem xmlns:ds="http://schemas.openxmlformats.org/officeDocument/2006/customXml" ds:itemID="{D9F93550-4B14-45DF-B22D-9B6AD1A6F711}"/>
</file>

<file path=customXml/itemProps3.xml><?xml version="1.0" encoding="utf-8"?>
<ds:datastoreItem xmlns:ds="http://schemas.openxmlformats.org/officeDocument/2006/customXml" ds:itemID="{3FD1FA5A-01E1-49C5-A2C2-C1C863BFED1F}"/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2401</Words>
  <Application>Microsoft Office PowerPoint</Application>
  <PresentationFormat>On-screen Show (4:3)</PresentationFormat>
  <Paragraphs>589</Paragraphs>
  <Slides>47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52</cp:revision>
  <dcterms:created xsi:type="dcterms:W3CDTF">2021-07-01T18:55:58Z</dcterms:created>
  <dcterms:modified xsi:type="dcterms:W3CDTF">2021-07-13T04:11:39Z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0x010100F9D038223EA4B048BFB7C0E417E82C9B</vt:lpwstr>
  </property>
</Properties>
</file>