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97" r:id="rId4"/>
    <p:sldId id="282" r:id="rId5"/>
    <p:sldId id="283" r:id="rId6"/>
    <p:sldId id="284" r:id="rId7"/>
    <p:sldId id="257" r:id="rId8"/>
    <p:sldId id="273" r:id="rId9"/>
    <p:sldId id="274" r:id="rId10"/>
    <p:sldId id="303" r:id="rId11"/>
    <p:sldId id="275" r:id="rId12"/>
    <p:sldId id="304" r:id="rId13"/>
    <p:sldId id="296" r:id="rId14"/>
    <p:sldId id="288" r:id="rId15"/>
    <p:sldId id="289" r:id="rId16"/>
    <p:sldId id="302" r:id="rId17"/>
    <p:sldId id="270" r:id="rId18"/>
    <p:sldId id="292" r:id="rId19"/>
    <p:sldId id="293" r:id="rId20"/>
    <p:sldId id="279" r:id="rId21"/>
    <p:sldId id="294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00263C9F-D32D-40B1-8A66-E2D36A3756FD}">
          <p14:sldIdLst>
            <p14:sldId id="256"/>
            <p14:sldId id="280"/>
            <p14:sldId id="297"/>
            <p14:sldId id="282"/>
            <p14:sldId id="283"/>
            <p14:sldId id="284"/>
            <p14:sldId id="257"/>
            <p14:sldId id="273"/>
            <p14:sldId id="274"/>
            <p14:sldId id="303"/>
            <p14:sldId id="275"/>
            <p14:sldId id="304"/>
            <p14:sldId id="296"/>
            <p14:sldId id="288"/>
            <p14:sldId id="289"/>
            <p14:sldId id="302"/>
          </p14:sldIdLst>
        </p14:section>
        <p14:section name="مقطع بدون عنوان" id="{F442C3AD-329F-412D-A9FD-BE13F28AB433}">
          <p14:sldIdLst>
            <p14:sldId id="270"/>
            <p14:sldId id="292"/>
            <p14:sldId id="293"/>
            <p14:sldId id="279"/>
            <p14:sldId id="294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41" d="100"/>
          <a:sy n="41" d="100"/>
        </p:scale>
        <p:origin x="9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0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3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7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3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1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8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7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8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1B31-982C-40D8-8B15-1B11B1B654A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2754-06D0-4340-BB4A-0D4FC0862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6547" y="4776396"/>
            <a:ext cx="3796145" cy="2161309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Done by :</a:t>
            </a:r>
            <a:endParaRPr lang="ar-SA" sz="3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Rana Aqaileh</a:t>
            </a:r>
          </a:p>
          <a:p>
            <a:pPr algn="l"/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Hamza Lafi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14620" y="126612"/>
            <a:ext cx="74357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/>
              <a:t>SCHIZOAFFECTIVE DISORDR</a:t>
            </a:r>
            <a:endParaRPr lang="ar-JO" sz="4800" b="1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46F642-796D-4BF4-A1BD-BCF8C6B3B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1539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6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8A9C-B007-7C2E-FFDA-A6166C72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Symptoms of mania &amp; depression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6D42E-1702-D580-2001-DF1D2EAD0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4124036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600" b="1" dirty="0"/>
              <a:t>Mania</a:t>
            </a:r>
          </a:p>
          <a:p>
            <a:pPr marL="0" indent="0" algn="l">
              <a:buNone/>
            </a:pPr>
            <a:r>
              <a:rPr lang="en-GB" sz="2000" dirty="0"/>
              <a:t>Distractibility</a:t>
            </a:r>
          </a:p>
          <a:p>
            <a:pPr marL="0" indent="0" algn="l">
              <a:buNone/>
            </a:pPr>
            <a:r>
              <a:rPr lang="en-GB" sz="2000" dirty="0"/>
              <a:t>Decrease need for sleep</a:t>
            </a:r>
          </a:p>
          <a:p>
            <a:pPr marL="0" indent="0" algn="l">
              <a:buNone/>
            </a:pPr>
            <a:r>
              <a:rPr lang="en-GB" sz="2000" dirty="0"/>
              <a:t>Grandiosity</a:t>
            </a:r>
          </a:p>
          <a:p>
            <a:pPr marL="0" indent="0" algn="l">
              <a:buNone/>
            </a:pPr>
            <a:r>
              <a:rPr lang="en-GB" sz="2000" dirty="0"/>
              <a:t>Flight of ideas</a:t>
            </a:r>
          </a:p>
          <a:p>
            <a:pPr marL="0" indent="0" algn="l">
              <a:buNone/>
            </a:pPr>
            <a:r>
              <a:rPr lang="en-GB" sz="2000" dirty="0"/>
              <a:t>Activities/psychomotor agitation</a:t>
            </a:r>
          </a:p>
          <a:p>
            <a:pPr marL="0" indent="0" algn="l">
              <a:buNone/>
            </a:pPr>
            <a:r>
              <a:rPr lang="en-GB" sz="2000" dirty="0"/>
              <a:t>Sexual indiscretions</a:t>
            </a:r>
          </a:p>
          <a:p>
            <a:pPr marL="0" indent="0" algn="l">
              <a:buNone/>
            </a:pPr>
            <a:r>
              <a:rPr lang="en-GB" sz="2000" dirty="0"/>
              <a:t>Talkativeness/pressured speech</a:t>
            </a:r>
          </a:p>
          <a:p>
            <a:pPr algn="l"/>
            <a:endParaRPr lang="en-GB" b="1" dirty="0"/>
          </a:p>
          <a:p>
            <a:pPr marL="0" indent="0" algn="l">
              <a:buNone/>
            </a:pPr>
            <a:r>
              <a:rPr lang="en-GB" b="1" dirty="0"/>
              <a:t>DIG FAST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8497E-4512-BC09-920C-7DE6691DCD74}"/>
              </a:ext>
            </a:extLst>
          </p:cNvPr>
          <p:cNvSpPr txBox="1"/>
          <p:nvPr/>
        </p:nvSpPr>
        <p:spPr>
          <a:xfrm>
            <a:off x="7301168" y="1600203"/>
            <a:ext cx="41240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/>
              <a:t>Depression</a:t>
            </a:r>
          </a:p>
          <a:p>
            <a:pPr algn="l"/>
            <a:r>
              <a:rPr lang="en-GB" dirty="0"/>
              <a:t>Sleep</a:t>
            </a:r>
          </a:p>
          <a:p>
            <a:pPr algn="l"/>
            <a:r>
              <a:rPr lang="en-GB" dirty="0"/>
              <a:t>Interest</a:t>
            </a:r>
          </a:p>
          <a:p>
            <a:pPr algn="l"/>
            <a:r>
              <a:rPr lang="en-GB" dirty="0"/>
              <a:t>Guilt</a:t>
            </a:r>
          </a:p>
          <a:p>
            <a:pPr algn="l"/>
            <a:r>
              <a:rPr lang="en-GB" dirty="0"/>
              <a:t>Energy</a:t>
            </a:r>
          </a:p>
          <a:p>
            <a:pPr algn="l"/>
            <a:r>
              <a:rPr lang="en-GB" dirty="0"/>
              <a:t>Concentration</a:t>
            </a:r>
          </a:p>
          <a:p>
            <a:pPr algn="l"/>
            <a:r>
              <a:rPr lang="en-GB" dirty="0"/>
              <a:t>Appetite</a:t>
            </a:r>
          </a:p>
          <a:p>
            <a:pPr algn="l"/>
            <a:r>
              <a:rPr lang="en-GB" dirty="0"/>
              <a:t>Psychomotor agitation/retardation</a:t>
            </a:r>
          </a:p>
          <a:p>
            <a:pPr algn="l"/>
            <a:r>
              <a:rPr lang="en-GB" dirty="0"/>
              <a:t>Suicidal ideation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sz="3200" b="1" dirty="0"/>
              <a:t>SIG E CAPS</a:t>
            </a:r>
          </a:p>
        </p:txBody>
      </p:sp>
    </p:spTree>
    <p:extLst>
      <p:ext uri="{BB962C8B-B14F-4D97-AF65-F5344CB8AC3E}">
        <p14:creationId xmlns:p14="http://schemas.microsoft.com/office/powerpoint/2010/main" val="155727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E7DC-B35B-4029-B4C0-019DA50C7A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Broadway" panose="04040905080B02020502" pitchFamily="82" charset="0"/>
                <a:cs typeface="Aldhabi" panose="01000000000000000000" pitchFamily="2" charset="-78"/>
              </a:rPr>
              <a:t>DSM-5 Criteria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4000" b="1" u="sng" dirty="0">
                <a:latin typeface="Amasis MT Pro Medium" panose="02040604050005020304" pitchFamily="18" charset="0"/>
                <a:cs typeface="Calibri" panose="020F0502020204030204" pitchFamily="34" charset="0"/>
              </a:rPr>
              <a:t>The diagnosis of schizoaffective disorder is made in patients who: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dirty="0">
                <a:latin typeface="Amasis MT Pro Medium" panose="02040604050005020304" pitchFamily="18" charset="0"/>
                <a:cs typeface="Calibri" panose="020F0502020204030204" pitchFamily="34" charset="0"/>
              </a:rPr>
              <a:t>Meet criteria for either a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major depressive or manic episode</a:t>
            </a:r>
            <a:r>
              <a:rPr lang="en-US" dirty="0">
                <a:latin typeface="Amasis MT Pro Medium" panose="02040604050005020304" pitchFamily="18" charset="0"/>
                <a:cs typeface="Calibri" panose="020F0502020204030204" pitchFamily="34" charset="0"/>
              </a:rPr>
              <a:t> during which psychotic symptoms consistent with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schizophrenia</a:t>
            </a:r>
            <a:r>
              <a:rPr lang="en-US" dirty="0">
                <a:latin typeface="Amasis MT Pro Medium" panose="02040604050005020304" pitchFamily="18" charset="0"/>
                <a:cs typeface="Calibri" panose="020F0502020204030204" pitchFamily="34" charset="0"/>
              </a:rPr>
              <a:t> are also met.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Delusions or hallucinations for 2 weeks </a:t>
            </a:r>
            <a:r>
              <a:rPr lang="en-US" dirty="0">
                <a:latin typeface="Amasis MT Pro Medium" panose="02040604050005020304" pitchFamily="18" charset="0"/>
                <a:cs typeface="Calibri" panose="020F0502020204030204" pitchFamily="34" charset="0"/>
              </a:rPr>
              <a:t>in the </a:t>
            </a:r>
            <a:r>
              <a:rPr lang="en-US" u="sng" dirty="0">
                <a:latin typeface="Amasis MT Pro Medium" panose="02040604050005020304" pitchFamily="18" charset="0"/>
                <a:cs typeface="Calibri" panose="020F0502020204030204" pitchFamily="34" charset="0"/>
              </a:rPr>
              <a:t>absence </a:t>
            </a:r>
            <a:r>
              <a:rPr lang="en-US" dirty="0">
                <a:latin typeface="Amasis MT Pro Medium" panose="02040604050005020304" pitchFamily="18" charset="0"/>
                <a:cs typeface="Calibri" panose="020F0502020204030204" pitchFamily="34" charset="0"/>
              </a:rPr>
              <a:t>of mood disorder symptoms (this criterion is necessary to differentiate schizoaffective disorder from mood disorder with psychotic features).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dirty="0">
                <a:latin typeface="Amasis MT Pro Medium" panose="02040604050005020304" pitchFamily="18" charset="0"/>
                <a:cs typeface="Calibri" panose="020F0502020204030204" pitchFamily="34" charset="0"/>
              </a:rPr>
              <a:t>Mood symptoms present for a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majority</a:t>
            </a:r>
            <a:r>
              <a:rPr lang="en-US" dirty="0">
                <a:latin typeface="Amasis MT Pro Medium" panose="02040604050005020304" pitchFamily="18" charset="0"/>
                <a:cs typeface="Calibri" panose="020F0502020204030204" pitchFamily="34" charset="0"/>
              </a:rPr>
              <a:t> of the psychotic illness.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dirty="0">
                <a:latin typeface="Amasis MT Pro Medium" panose="02040604050005020304" pitchFamily="18" charset="0"/>
                <a:cs typeface="Calibri" panose="020F0502020204030204" pitchFamily="34" charset="0"/>
              </a:rPr>
              <a:t>Symptoms not due to the effects of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a substance </a:t>
            </a:r>
            <a:r>
              <a:rPr lang="en-US" dirty="0">
                <a:latin typeface="Amasis MT Pro Medium" panose="02040604050005020304" pitchFamily="18" charset="0"/>
                <a:cs typeface="Calibri" panose="020F0502020204030204" pitchFamily="34" charset="0"/>
              </a:rPr>
              <a:t>(drug or medication) or another medical condition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0784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FD5C-5AA7-75CA-4C85-DCE48A73A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110A6F-9F9A-F625-2D97-BCECEAC5F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9" y="147782"/>
            <a:ext cx="11693064" cy="6132008"/>
          </a:xfrm>
        </p:spPr>
      </p:pic>
    </p:spTree>
    <p:extLst>
      <p:ext uri="{BB962C8B-B14F-4D97-AF65-F5344CB8AC3E}">
        <p14:creationId xmlns:p14="http://schemas.microsoft.com/office/powerpoint/2010/main" val="1852868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" y="3175"/>
            <a:ext cx="1218794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59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5086" y="0"/>
            <a:ext cx="10972800" cy="155302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tx2">
                    <a:lumMod val="75000"/>
                  </a:schemeClr>
                </a:solidFill>
              </a:rPr>
              <a:t>Prognosis</a:t>
            </a:r>
            <a:endParaRPr lang="en-GB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endParaRPr lang="en-US" sz="3600" b="1" dirty="0">
              <a:latin typeface="Amasis MT Pro Medium" panose="02040604050005020304" pitchFamily="18" charset="0"/>
            </a:endParaRPr>
          </a:p>
          <a:p>
            <a:pPr algn="l" rtl="0"/>
            <a:r>
              <a:rPr lang="en-US" dirty="0">
                <a:latin typeface="Amasis MT Pro Medium" panose="02040604050005020304" pitchFamily="18" charset="0"/>
              </a:rPr>
              <a:t>patients with schizoaffective disorder had different outcomes depending on whether their predominant symptoms were affective (better prognosis) or schizophrenic (worse prognosis).</a:t>
            </a:r>
            <a:br>
              <a:rPr lang="en-US" dirty="0">
                <a:latin typeface="Amasis MT Pro Medium" panose="02040604050005020304" pitchFamily="18" charset="0"/>
              </a:rPr>
            </a:br>
            <a:endParaRPr lang="en-US" dirty="0">
              <a:latin typeface="Amasis MT Pro Medium" panose="02040604050005020304" pitchFamily="18" charset="0"/>
            </a:endParaRPr>
          </a:p>
          <a:p>
            <a:pPr algn="l" rtl="0"/>
            <a:r>
              <a:rPr lang="en-US" dirty="0">
                <a:latin typeface="Amasis MT Pro Medium" panose="02040604050005020304" pitchFamily="18" charset="0"/>
              </a:rPr>
              <a:t>Worse with poor premorbid adjustment, slow onset, early onset, predominance of psychotic symptoms, long course, and family history of schizophrenia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 err="1"/>
              <a:t>ning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130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64FF-CDE8-0EEF-E02D-D3BBA726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Medical treatment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3E97B-7358-20B9-BF36-EBC42FD08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Schizophrenic Symptoms:</a:t>
            </a:r>
            <a:r>
              <a:rPr lang="en-GB" dirty="0">
                <a:latin typeface="Amasis MT Pro Medium" panose="02040604050005020304" pitchFamily="18" charset="0"/>
              </a:rPr>
              <a:t> antipsychotics like </a:t>
            </a:r>
            <a:r>
              <a:rPr lang="en-GB" dirty="0" err="1">
                <a:latin typeface="Amasis MT Pro Medium" panose="02040604050005020304" pitchFamily="18" charset="0"/>
              </a:rPr>
              <a:t>paliperidone</a:t>
            </a:r>
            <a:r>
              <a:rPr lang="en-GB" dirty="0">
                <a:latin typeface="Amasis MT Pro Medium" panose="02040604050005020304" pitchFamily="18" charset="0"/>
              </a:rPr>
              <a:t> + mood stabilizers if associated with </a:t>
            </a:r>
            <a:r>
              <a:rPr lang="en-GB" dirty="0" err="1">
                <a:latin typeface="Amasis MT Pro Medium" panose="02040604050005020304" pitchFamily="18" charset="0"/>
              </a:rPr>
              <a:t>mania,or</a:t>
            </a:r>
            <a:r>
              <a:rPr lang="en-GB" dirty="0">
                <a:latin typeface="Amasis MT Pro Medium" panose="02040604050005020304" pitchFamily="18" charset="0"/>
              </a:rPr>
              <a:t> antidepressants if associated with depression.</a:t>
            </a:r>
          </a:p>
          <a:p>
            <a:pPr algn="l"/>
            <a:r>
              <a:rPr lang="en-GB" dirty="0">
                <a:latin typeface="Amasis MT Pro Medium" panose="02040604050005020304" pitchFamily="18" charset="0"/>
              </a:rPr>
              <a:t>New generations of antipsychotics like </a:t>
            </a:r>
            <a:r>
              <a:rPr lang="en-GB" dirty="0" err="1">
                <a:latin typeface="Amasis MT Pro Medium" panose="02040604050005020304" pitchFamily="18" charset="0"/>
              </a:rPr>
              <a:t>lumateperone</a:t>
            </a:r>
            <a:r>
              <a:rPr lang="en-GB" dirty="0">
                <a:latin typeface="Amasis MT Pro Medium" panose="02040604050005020304" pitchFamily="18" charset="0"/>
              </a:rPr>
              <a:t> work as antipsychotics and mood stabilizers in the same time.</a:t>
            </a:r>
          </a:p>
          <a:p>
            <a:pPr algn="l"/>
            <a:r>
              <a:rPr lang="en-GB" b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For maniac subtype </a:t>
            </a:r>
            <a:r>
              <a:rPr lang="en-GB" dirty="0">
                <a:latin typeface="Amasis MT Pro Medium" panose="02040604050005020304" pitchFamily="18" charset="0"/>
              </a:rPr>
              <a:t>we use Antipsychotics with mood stabilizers(</a:t>
            </a:r>
            <a:r>
              <a:rPr lang="en-GB" dirty="0" err="1">
                <a:latin typeface="Amasis MT Pro Medium" panose="02040604050005020304" pitchFamily="18" charset="0"/>
              </a:rPr>
              <a:t>lithium,VA,carbamazepine</a:t>
            </a:r>
            <a:r>
              <a:rPr lang="en-GB" dirty="0">
                <a:latin typeface="Amasis MT Pro Medium" panose="02040604050005020304" pitchFamily="18" charset="0"/>
              </a:rPr>
              <a:t>)</a:t>
            </a:r>
          </a:p>
          <a:p>
            <a:pPr algn="l"/>
            <a:r>
              <a:rPr lang="en-GB" b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For depressive subtype </a:t>
            </a:r>
            <a:r>
              <a:rPr lang="en-GB" dirty="0">
                <a:latin typeface="Amasis MT Pro Medium" panose="02040604050005020304" pitchFamily="18" charset="0"/>
              </a:rPr>
              <a:t>we use antidepressants like SSRI(</a:t>
            </a:r>
            <a:r>
              <a:rPr lang="en-GB" dirty="0" err="1">
                <a:latin typeface="Amasis MT Pro Medium" panose="02040604050005020304" pitchFamily="18" charset="0"/>
              </a:rPr>
              <a:t>setraline,fluoxetine</a:t>
            </a:r>
            <a:r>
              <a:rPr lang="en-GB" dirty="0">
                <a:latin typeface="Amasis MT Pro Medium" panose="02040604050005020304" pitchFamily="18" charset="0"/>
              </a:rPr>
              <a:t>)</a:t>
            </a:r>
          </a:p>
          <a:p>
            <a:pPr algn="l"/>
            <a:r>
              <a:rPr lang="en-GB" b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For resistance cases :</a:t>
            </a:r>
            <a:r>
              <a:rPr lang="en-GB" dirty="0">
                <a:latin typeface="Amasis MT Pro Medium" panose="02040604050005020304" pitchFamily="18" charset="0"/>
              </a:rPr>
              <a:t>clozapine</a:t>
            </a:r>
            <a:endParaRPr lang="en-US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6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</a:rPr>
              <a:t>PSYCHOTHERAPY</a:t>
            </a:r>
            <a:endParaRPr lang="ar-JO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11" y="2057399"/>
            <a:ext cx="600957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18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29" y="0"/>
            <a:ext cx="64733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LIFE SKILLS TRAINING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7" y="1852108"/>
            <a:ext cx="11547126" cy="435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768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5BE2-6FBD-42B8-A20C-95BC77C0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5366"/>
            <a:ext cx="109728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>ELECTROCONVULSIVE THERAPY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910556"/>
            <a:ext cx="59626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554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</a:rPr>
              <a:t>Hospitalization</a:t>
            </a:r>
            <a:endParaRPr lang="ar-JO" sz="8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1782" y="1600203"/>
            <a:ext cx="11180618" cy="4983159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latin typeface="Amasis MT Pro Medium" panose="02040604050005020304" pitchFamily="18" charset="0"/>
              </a:rPr>
              <a:t>During crisis periods or times of severe symptoms , hospitalization may be necessary to ensure:</a:t>
            </a:r>
          </a:p>
          <a:p>
            <a:pPr marL="514350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latin typeface="Amasis MT Pro Medium" panose="02040604050005020304" pitchFamily="18" charset="0"/>
              </a:rPr>
              <a:t>Safety.</a:t>
            </a:r>
          </a:p>
          <a:p>
            <a:pPr marL="514350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latin typeface="Amasis MT Pro Medium" panose="02040604050005020304" pitchFamily="18" charset="0"/>
              </a:rPr>
              <a:t>Proper nutrition.</a:t>
            </a:r>
          </a:p>
          <a:p>
            <a:pPr marL="514350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latin typeface="Amasis MT Pro Medium" panose="02040604050005020304" pitchFamily="18" charset="0"/>
              </a:rPr>
              <a:t>Adequate sleep.</a:t>
            </a:r>
          </a:p>
          <a:p>
            <a:pPr marL="514350" indent="-514350" algn="l" rtl="0"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latin typeface="Amasis MT Pro Medium" panose="02040604050005020304" pitchFamily="18" charset="0"/>
              </a:rPr>
              <a:t>Basic personal care and cleanliness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ar-JO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70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6F2-9738-D631-E1CA-010726E0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A562E7-E897-230E-908B-5082627DF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6" y="0"/>
            <a:ext cx="12186897" cy="6861224"/>
          </a:xfrm>
        </p:spPr>
      </p:pic>
    </p:spTree>
    <p:extLst>
      <p:ext uri="{BB962C8B-B14F-4D97-AF65-F5344CB8AC3E}">
        <p14:creationId xmlns:p14="http://schemas.microsoft.com/office/powerpoint/2010/main" val="33909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984C65-4B2B-F2EC-7FD2-B57D56F25A9A}"/>
              </a:ext>
            </a:extLst>
          </p:cNvPr>
          <p:cNvSpPr txBox="1"/>
          <p:nvPr/>
        </p:nvSpPr>
        <p:spPr>
          <a:xfrm>
            <a:off x="5182488" y="251371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62AD4-BE7D-2926-5F36-961BE78D4441}"/>
              </a:ext>
            </a:extLst>
          </p:cNvPr>
          <p:cNvSpPr txBox="1"/>
          <p:nvPr/>
        </p:nvSpPr>
        <p:spPr>
          <a:xfrm>
            <a:off x="5182488" y="251371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C7F74-107D-4889-6BBE-17F71EEDA0D4}"/>
              </a:ext>
            </a:extLst>
          </p:cNvPr>
          <p:cNvSpPr txBox="1"/>
          <p:nvPr/>
        </p:nvSpPr>
        <p:spPr>
          <a:xfrm rot="21278641">
            <a:off x="8550461" y="1861040"/>
            <a:ext cx="4101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  <a:p>
            <a:pPr algn="l"/>
            <a:r>
              <a:rPr lang="en-GB" sz="3200" dirty="0">
                <a:latin typeface="Algerian" pitchFamily="82" charset="0"/>
                <a:ea typeface="Alasassy Caps" panose="02000000000000000000" pitchFamily="2" charset="0"/>
              </a:rPr>
              <a:t>Emotional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DE571-041C-234B-1308-F69A1D3D67A2}"/>
              </a:ext>
            </a:extLst>
          </p:cNvPr>
          <p:cNvSpPr txBox="1"/>
          <p:nvPr/>
        </p:nvSpPr>
        <p:spPr>
          <a:xfrm rot="267603">
            <a:off x="489312" y="680544"/>
            <a:ext cx="4031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600" dirty="0">
              <a:latin typeface="Algerian" pitchFamily="82" charset="0"/>
            </a:endParaRPr>
          </a:p>
          <a:p>
            <a:pPr algn="l"/>
            <a:r>
              <a:rPr lang="en-GB" sz="3600" dirty="0">
                <a:latin typeface="Algerian" pitchFamily="82" charset="0"/>
              </a:rPr>
              <a:t>Delusions</a:t>
            </a:r>
          </a:p>
          <a:p>
            <a:pPr algn="l"/>
            <a:r>
              <a:rPr lang="en-GB" sz="3600" dirty="0">
                <a:latin typeface="Algerian" pitchFamily="82" charset="0"/>
              </a:rPr>
              <a:t>hallucinations and more</a:t>
            </a:r>
            <a:endParaRPr lang="en-US" sz="3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60334"/>
            <a:ext cx="109728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2">
                    <a:lumMod val="75000"/>
                  </a:schemeClr>
                </a:solidFill>
              </a:rPr>
              <a:t> DEFINITION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6255" y="1600203"/>
            <a:ext cx="12025745" cy="50974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>
                <a:latin typeface="Amasis MT Pro Medium" panose="02000000000000000000" pitchFamily="2" charset="0"/>
                <a:ea typeface="Amasis MT Pro Medium" panose="02000000000000000000" pitchFamily="2" charset="0"/>
              </a:rPr>
              <a:t>Schizoaffective disorder is a chronic mental health condition characterized primarily by symptoms of schizophrenia , such as </a:t>
            </a:r>
            <a:r>
              <a:rPr lang="en-US" u="sng" dirty="0">
                <a:latin typeface="Amasis MT Pro Medium" panose="02000000000000000000" pitchFamily="2" charset="0"/>
                <a:ea typeface="Amasis MT Pro Medium" panose="02000000000000000000" pitchFamily="2" charset="0"/>
              </a:rPr>
              <a:t>hallucinations or delusions </a:t>
            </a:r>
            <a:r>
              <a:rPr lang="en-US" dirty="0">
                <a:latin typeface="Amasis MT Pro Medium" panose="02000000000000000000" pitchFamily="2" charset="0"/>
                <a:ea typeface="Amasis MT Pro Medium" panose="02000000000000000000" pitchFamily="2" charset="0"/>
              </a:rPr>
              <a:t>, and symptoms of a mood disorder , such as </a:t>
            </a:r>
            <a:r>
              <a:rPr lang="en-US" u="sng" dirty="0">
                <a:latin typeface="Amasis MT Pro Medium" panose="02000000000000000000" pitchFamily="2" charset="0"/>
                <a:ea typeface="Amasis MT Pro Medium" panose="02000000000000000000" pitchFamily="2" charset="0"/>
              </a:rPr>
              <a:t>mania and depression </a:t>
            </a:r>
            <a:r>
              <a:rPr lang="en-US" dirty="0">
                <a:latin typeface="Amasis MT Pro Medium" panose="02000000000000000000" pitchFamily="2" charset="0"/>
                <a:ea typeface="Amasis MT Pro Medium" panose="02000000000000000000" pitchFamily="2" charset="0"/>
              </a:rPr>
              <a:t>. This is a disorder of the mind that affects your thoughts and emotions , and may affect your actions</a:t>
            </a:r>
            <a:br>
              <a:rPr lang="ar-JO" dirty="0">
                <a:latin typeface="Amasis MT Pro Medium" panose="02000000000000000000" pitchFamily="2" charset="0"/>
                <a:ea typeface="Amasis MT Pro Medium" panose="02000000000000000000" pitchFamily="2" charset="0"/>
              </a:rPr>
            </a:br>
            <a:r>
              <a:rPr lang="en-US" dirty="0">
                <a:latin typeface="Amasis MT Pro Medium" panose="02000000000000000000" pitchFamily="2" charset="0"/>
                <a:ea typeface="Amasis MT Pro Medium" panose="02000000000000000000" pitchFamily="2" charset="0"/>
              </a:rPr>
              <a:t>The two types of schizoaffective disorder — both of which include some symptoms of schizophrenia — are:</a:t>
            </a:r>
          </a:p>
          <a:p>
            <a:pPr lvl="1" algn="l" rtl="0"/>
            <a:r>
              <a:rPr lang="en-US" b="1" dirty="0">
                <a:latin typeface="Amasis MT Pro Medium" panose="02000000000000000000" pitchFamily="2" charset="0"/>
                <a:ea typeface="Amasis MT Pro Medium" panose="02000000000000000000" pitchFamily="2" charset="0"/>
              </a:rPr>
              <a:t>Bipolar type</a:t>
            </a:r>
            <a:r>
              <a:rPr lang="en-US" dirty="0">
                <a:latin typeface="Amasis MT Pro Medium" panose="02000000000000000000" pitchFamily="2" charset="0"/>
                <a:ea typeface="Amasis MT Pro Medium" panose="02000000000000000000" pitchFamily="2" charset="0"/>
              </a:rPr>
              <a:t>, which includes episodes of mania and sometimes major depression</a:t>
            </a:r>
          </a:p>
          <a:p>
            <a:pPr lvl="1" algn="l" rtl="0"/>
            <a:r>
              <a:rPr lang="en-US" b="1" dirty="0">
                <a:latin typeface="Amasis MT Pro Medium" panose="02000000000000000000" pitchFamily="2" charset="0"/>
                <a:ea typeface="Amasis MT Pro Medium" panose="02000000000000000000" pitchFamily="2" charset="0"/>
              </a:rPr>
              <a:t>Depressive type</a:t>
            </a:r>
            <a:r>
              <a:rPr lang="en-US" dirty="0">
                <a:latin typeface="Amasis MT Pro Medium" panose="02000000000000000000" pitchFamily="2" charset="0"/>
                <a:ea typeface="Amasis MT Pro Medium" panose="02000000000000000000" pitchFamily="2" charset="0"/>
              </a:rPr>
              <a:t>, which includes only major depressive episodes</a:t>
            </a:r>
          </a:p>
        </p:txBody>
      </p:sp>
    </p:spTree>
    <p:extLst>
      <p:ext uri="{BB962C8B-B14F-4D97-AF65-F5344CB8AC3E}">
        <p14:creationId xmlns:p14="http://schemas.microsoft.com/office/powerpoint/2010/main" val="208868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b="1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01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chemeClr val="tx2">
                    <a:lumMod val="75000"/>
                  </a:schemeClr>
                </a:solidFill>
              </a:rPr>
              <a:t>Genetic Factor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2413"/>
            <a:ext cx="10972800" cy="53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42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BB909-B130-4411-8F74-C561FB66C1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tx2">
                    <a:lumMod val="75000"/>
                  </a:schemeClr>
                </a:solidFill>
              </a:rPr>
              <a:t>Chemical Factors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1634331"/>
            <a:ext cx="10113818" cy="522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45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807C-0D94-42BC-9C41-9EAE16299F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</a:rPr>
              <a:t>Environmental Factors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18" y="1793230"/>
            <a:ext cx="7432964" cy="479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27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5197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5316</TotalTime>
  <Words>325</Words>
  <Application>Microsoft Office PowerPoint</Application>
  <PresentationFormat>Widescreen</PresentationFormat>
  <Paragraphs>40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نسق Office</vt:lpstr>
      <vt:lpstr>   </vt:lpstr>
      <vt:lpstr>PowerPoint Presentation</vt:lpstr>
      <vt:lpstr>PowerPoint Presentation</vt:lpstr>
      <vt:lpstr> DEFINITION</vt:lpstr>
      <vt:lpstr>PowerPoint Presentation</vt:lpstr>
      <vt:lpstr>Genetic Factor</vt:lpstr>
      <vt:lpstr>Chemical Factors</vt:lpstr>
      <vt:lpstr>Environmental Factors</vt:lpstr>
      <vt:lpstr>PowerPoint Presentation</vt:lpstr>
      <vt:lpstr>Symptoms of mania &amp; depression</vt:lpstr>
      <vt:lpstr>DSM-5 Criteria</vt:lpstr>
      <vt:lpstr>PowerPoint Presentation</vt:lpstr>
      <vt:lpstr>PowerPoint Presentation</vt:lpstr>
      <vt:lpstr>Prognosis</vt:lpstr>
      <vt:lpstr> ning</vt:lpstr>
      <vt:lpstr>Medical treatment</vt:lpstr>
      <vt:lpstr>PSYCHOTHERAPY</vt:lpstr>
      <vt:lpstr>PowerPoint Presentation</vt:lpstr>
      <vt:lpstr>LIFE SKILLS TRAINING</vt:lpstr>
      <vt:lpstr>ELECTROCONVULSIVE THERAPY</vt:lpstr>
      <vt:lpstr>Hospitalization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Hamza Lafi</cp:lastModifiedBy>
  <cp:revision>70</cp:revision>
  <dcterms:created xsi:type="dcterms:W3CDTF">2022-01-21T22:50:02Z</dcterms:created>
  <dcterms:modified xsi:type="dcterms:W3CDTF">2024-01-15T14:58:42Z</dcterms:modified>
</cp:coreProperties>
</file>