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6" r:id="rId2"/>
    <p:sldId id="257" r:id="rId3"/>
    <p:sldId id="259" r:id="rId4"/>
    <p:sldId id="271" r:id="rId5"/>
    <p:sldId id="260" r:id="rId6"/>
    <p:sldId id="288" r:id="rId7"/>
    <p:sldId id="261" r:id="rId8"/>
    <p:sldId id="281" r:id="rId9"/>
    <p:sldId id="265" r:id="rId10"/>
    <p:sldId id="284" r:id="rId11"/>
    <p:sldId id="274" r:id="rId12"/>
    <p:sldId id="283" r:id="rId13"/>
    <p:sldId id="285" r:id="rId14"/>
    <p:sldId id="286" r:id="rId15"/>
    <p:sldId id="276" r:id="rId16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3728" autoAdjust="0"/>
  </p:normalViewPr>
  <p:slideViewPr>
    <p:cSldViewPr>
      <p:cViewPr>
        <p:scale>
          <a:sx n="81" d="100"/>
          <a:sy n="81" d="100"/>
        </p:scale>
        <p:origin x="-10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999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55488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549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87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62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7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0961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0014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0234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27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C8B5BA6C-96A9-426E-89D1-FF0AB9E73ADC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723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1452C-048E-4BBB-AABA-812B58317624}" type="datetimeFigureOut">
              <a:rPr lang="ar-JO" smtClean="0"/>
              <a:pPr/>
              <a:t>01/07/1443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2009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F0AB17F6-592B-45CB-96F6-705C9825A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779301" y="802298"/>
            <a:ext cx="4511838" cy="5116985"/>
          </a:xfrm>
        </p:spPr>
        <p:txBody>
          <a:bodyPr anchor="ctr">
            <a:normAutofit/>
          </a:bodyPr>
          <a:lstStyle/>
          <a:p>
            <a:r>
              <a:rPr lang="en-US" dirty="0"/>
              <a:t>Atrial Fibrillation</a:t>
            </a:r>
            <a:endParaRPr lang="ar-JO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51264" y="802298"/>
            <a:ext cx="2550880" cy="5116985"/>
          </a:xfrm>
        </p:spPr>
        <p:txBody>
          <a:bodyPr anchor="ctr">
            <a:normAutofit/>
          </a:bodyPr>
          <a:lstStyle/>
          <a:p>
            <a:pPr algn="r"/>
            <a:r>
              <a:rPr lang="en-GB" sz="1400" dirty="0"/>
              <a:t>Done by:</a:t>
            </a:r>
          </a:p>
          <a:p>
            <a:pPr algn="r"/>
            <a:r>
              <a:rPr lang="en-GB" sz="1400" dirty="0" err="1"/>
              <a:t>Saqer</a:t>
            </a:r>
            <a:r>
              <a:rPr lang="en-GB" sz="1400" dirty="0"/>
              <a:t> </a:t>
            </a:r>
            <a:r>
              <a:rPr lang="en-GB" sz="1400" dirty="0" smtClean="0"/>
              <a:t>al-</a:t>
            </a:r>
            <a:r>
              <a:rPr lang="en-GB" sz="1400" dirty="0" err="1" smtClean="0"/>
              <a:t>dahabreh</a:t>
            </a:r>
            <a:endParaRPr lang="en-GB" sz="1400" dirty="0"/>
          </a:p>
          <a:p>
            <a:pPr algn="r"/>
            <a:r>
              <a:rPr lang="en-GB" sz="1400" dirty="0"/>
              <a:t>Yara Khaled </a:t>
            </a:r>
            <a:r>
              <a:rPr lang="en-GB" sz="1400" dirty="0" err="1"/>
              <a:t>ghaleb</a:t>
            </a:r>
            <a:endParaRPr lang="en-GB" sz="1400" dirty="0"/>
          </a:p>
          <a:p>
            <a:pPr algn="r"/>
            <a:endParaRPr lang="en-GB" sz="1400" dirty="0"/>
          </a:p>
          <a:p>
            <a:pPr algn="r"/>
            <a:endParaRPr lang="en-GB" sz="1400" dirty="0"/>
          </a:p>
          <a:p>
            <a:pPr algn="r"/>
            <a:r>
              <a:rPr lang="en-GB" sz="1400" dirty="0"/>
              <a:t>Supervisor : Doctor Saddam </a:t>
            </a:r>
            <a:r>
              <a:rPr lang="en-GB" sz="1400" dirty="0" err="1"/>
              <a:t>qudairi</a:t>
            </a:r>
            <a:endParaRPr lang="ar-JO" sz="14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5A9284E7-0823-472D-9963-18D89DFEB8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490722" y="1760590"/>
            <a:ext cx="0" cy="320040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0761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5" name="Content Placeholder 4" descr="49806307_269721903724430_353731421291937792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8418" y="0"/>
            <a:ext cx="9144000" cy="6858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325112"/>
          </a:xfrm>
        </p:spPr>
        <p:txBody>
          <a:bodyPr>
            <a:normAutofit/>
          </a:bodyPr>
          <a:lstStyle/>
          <a:p>
            <a:pPr algn="l" rtl="0">
              <a:buNone/>
            </a:pPr>
            <a:endParaRPr lang="en-US" dirty="0">
              <a:latin typeface="+mj-lt"/>
            </a:endParaRPr>
          </a:p>
          <a:p>
            <a:pPr marL="109728" indent="0" algn="l" rtl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             Rate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control</a:t>
            </a:r>
            <a:r>
              <a:rPr lang="en-US" dirty="0" smtClean="0">
                <a:latin typeface="+mj-lt"/>
              </a:rPr>
              <a:t>:</a:t>
            </a:r>
          </a:p>
          <a:p>
            <a:pPr marL="109728" indent="0" algn="l" rtl="0">
              <a:buNone/>
            </a:pPr>
            <a:endParaRPr lang="en-US" dirty="0">
              <a:latin typeface="+mj-lt"/>
            </a:endParaRPr>
          </a:p>
          <a:p>
            <a:pPr marL="109728" indent="0" algn="l" rtl="0">
              <a:buNone/>
            </a:pPr>
            <a:r>
              <a:rPr lang="en-US" dirty="0" smtClean="0">
                <a:latin typeface="+mj-lt"/>
              </a:rPr>
              <a:t>               The </a:t>
            </a:r>
            <a:r>
              <a:rPr lang="en-US" dirty="0">
                <a:latin typeface="+mj-lt"/>
              </a:rPr>
              <a:t>target is 60 to 100. HR 110 is acceptable if </a:t>
            </a:r>
            <a:r>
              <a:rPr lang="en-US" dirty="0" smtClean="0">
                <a:latin typeface="+mj-lt"/>
              </a:rPr>
              <a:t> good </a:t>
            </a:r>
            <a:r>
              <a:rPr lang="en-US" dirty="0">
                <a:latin typeface="+mj-lt"/>
              </a:rPr>
              <a:t>EF </a:t>
            </a:r>
            <a:r>
              <a:rPr lang="en-US" dirty="0" smtClean="0">
                <a:latin typeface="+mj-lt"/>
              </a:rPr>
              <a:t>.</a:t>
            </a:r>
          </a:p>
          <a:p>
            <a:pPr marL="109728" indent="0" algn="l" rtl="0">
              <a:buNone/>
            </a:pPr>
            <a:r>
              <a:rPr lang="en-US" dirty="0" smtClean="0">
                <a:latin typeface="+mj-lt"/>
              </a:rPr>
              <a:t>               Use  </a:t>
            </a:r>
            <a:r>
              <a:rPr lang="en-US" dirty="0">
                <a:latin typeface="+mj-lt"/>
              </a:rPr>
              <a:t>beta blockers. Ca channel blockers or digoxin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Rhythm control :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Cardioversion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to sinus rhythm:</a:t>
            </a:r>
          </a:p>
          <a:p>
            <a:pPr algn="l">
              <a:buNone/>
            </a:pPr>
            <a:r>
              <a:rPr lang="en-US" dirty="0"/>
              <a:t>Electrical cardioversion is </a:t>
            </a:r>
            <a:r>
              <a:rPr lang="en-US" u="sng" dirty="0"/>
              <a:t>preferred over pharmacologic </a:t>
            </a:r>
            <a:r>
              <a:rPr lang="en-US" u="sng" dirty="0" smtClean="0"/>
              <a:t>cordioversion </a:t>
            </a:r>
            <a:r>
              <a:rPr lang="en-US" dirty="0" smtClean="0"/>
              <a:t>( procainamide, </a:t>
            </a:r>
            <a:r>
              <a:rPr lang="en-US" dirty="0"/>
              <a:t>flecainide, sotalol or amiodarone).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The </a:t>
            </a:r>
            <a:r>
              <a:rPr lang="en-US" dirty="0"/>
              <a:t>rate must be controlled before the cardioversion.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325112"/>
          </a:xfrm>
        </p:spPr>
        <p:txBody>
          <a:bodyPr>
            <a:normAutofit lnSpcReduction="10000"/>
          </a:bodyPr>
          <a:lstStyle/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Anticoagulation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to prevent embolic CVA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dirty="0" smtClean="0"/>
              <a:t>If </a:t>
            </a:r>
            <a:r>
              <a:rPr lang="en-US" dirty="0"/>
              <a:t>&gt;48 hrs or unknown period, risk of embolization during cardioversion is significant. </a:t>
            </a:r>
            <a:r>
              <a:rPr lang="en-US" dirty="0" smtClean="0"/>
              <a:t>Anticoagulant </a:t>
            </a:r>
            <a:r>
              <a:rPr lang="en-US" dirty="0"/>
              <a:t>for 3 wks before and 4 wks after cardioversion. The goal is INR of 2 to 3.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en-US" dirty="0"/>
              <a:t>To avoid waiting 3 wks for anticoagulation, obtain a transesophageal </a:t>
            </a:r>
            <a:r>
              <a:rPr lang="en-US" dirty="0" smtClean="0"/>
              <a:t>echocardiogram to </a:t>
            </a:r>
            <a:r>
              <a:rPr lang="en-US" dirty="0"/>
              <a:t>image LA. If no thrombus start IV heparin and perform cardioversion within 24 hrs.</a:t>
            </a:r>
            <a:endParaRPr lang="ar-JO" dirty="0"/>
          </a:p>
          <a:p>
            <a:endParaRPr lang="ar-J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229600" cy="1066800"/>
          </a:xfrm>
        </p:spPr>
        <p:txBody>
          <a:bodyPr/>
          <a:lstStyle/>
          <a:p>
            <a:r>
              <a:rPr lang="en-US" dirty="0"/>
              <a:t>Chronic </a:t>
            </a:r>
            <a:r>
              <a:rPr lang="en-US" dirty="0" smtClean="0"/>
              <a:t>anticoagulant</a:t>
            </a:r>
            <a:endParaRPr lang="ar-JO" dirty="0"/>
          </a:p>
        </p:txBody>
      </p:sp>
      <p:pic>
        <p:nvPicPr>
          <p:cNvPr id="4" name="Content Placeholder 3" descr="stroke-risk-estima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714488"/>
            <a:ext cx="5269011" cy="4425969"/>
          </a:xfrm>
        </p:spPr>
      </p:pic>
      <p:sp>
        <p:nvSpPr>
          <p:cNvPr id="5" name="TextBox 4"/>
          <p:cNvSpPr txBox="1"/>
          <p:nvPr/>
        </p:nvSpPr>
        <p:spPr>
          <a:xfrm>
            <a:off x="5925801" y="2291926"/>
            <a:ext cx="285752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dirty="0"/>
              <a:t>0 point : no need</a:t>
            </a:r>
          </a:p>
          <a:p>
            <a:pPr algn="l"/>
            <a:r>
              <a:rPr lang="en-US" dirty="0"/>
              <a:t>1 point : warfarin or Aspirin </a:t>
            </a:r>
          </a:p>
          <a:p>
            <a:pPr algn="l"/>
            <a:r>
              <a:rPr lang="en-US" dirty="0"/>
              <a:t>2 or more : warfarin </a:t>
            </a:r>
            <a:endParaRPr lang="ar-J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6000" dirty="0"/>
              <a:t>THANK  YOU</a:t>
            </a:r>
            <a:endParaRPr lang="ar-JO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Definition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700" b="1" dirty="0"/>
              <a:t>AF is a complex arrhythmia </a:t>
            </a:r>
            <a:r>
              <a:rPr lang="en-US" sz="2700" b="1" dirty="0" smtClean="0"/>
              <a:t>characterized </a:t>
            </a:r>
            <a:r>
              <a:rPr lang="en-US" sz="2700" b="1" dirty="0"/>
              <a:t>by both abnormal automatic firing and the presence of  multiple interacting re-entry circuits looping around the atria.</a:t>
            </a:r>
            <a:endParaRPr lang="en-US" dirty="0"/>
          </a:p>
          <a:p>
            <a:pPr algn="l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661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Causes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22960" y="2283279"/>
            <a:ext cx="7869349" cy="3258895"/>
          </a:xfrm>
        </p:spPr>
        <p:txBody>
          <a:bodyPr>
            <a:normAutofit fontScale="77500" lnSpcReduction="20000"/>
          </a:bodyPr>
          <a:lstStyle/>
          <a:p>
            <a:pPr algn="l" rtl="0"/>
            <a:r>
              <a:rPr lang="en-US" dirty="0"/>
              <a:t>Hypertensive heart disease and coronary artery disease are the most common causes </a:t>
            </a:r>
          </a:p>
          <a:p>
            <a:pPr algn="l" rtl="0"/>
            <a:r>
              <a:rPr lang="en-US" dirty="0"/>
              <a:t>Rheumatic heart disease ( mitral valve disease)</a:t>
            </a:r>
          </a:p>
          <a:p>
            <a:pPr algn="l" rtl="0"/>
            <a:r>
              <a:rPr lang="en-US" dirty="0"/>
              <a:t>Pulmonary diseases (PE)</a:t>
            </a:r>
          </a:p>
          <a:p>
            <a:pPr algn="l" rtl="0"/>
            <a:r>
              <a:rPr lang="en-US" dirty="0"/>
              <a:t>Hyper or hypothyroidism </a:t>
            </a:r>
          </a:p>
          <a:p>
            <a:pPr algn="l" rtl="0"/>
            <a:r>
              <a:rPr lang="en-US" dirty="0"/>
              <a:t>Systemic illnesses ( DM ,sepsis , malignancy )</a:t>
            </a:r>
          </a:p>
          <a:p>
            <a:pPr algn="l" rtl="0"/>
            <a:r>
              <a:rPr lang="en-US" dirty="0"/>
              <a:t>Stress</a:t>
            </a:r>
          </a:p>
          <a:p>
            <a:pPr algn="l" rtl="0"/>
            <a:r>
              <a:rPr lang="en-US" dirty="0"/>
              <a:t>Excessive alcohol </a:t>
            </a:r>
            <a:r>
              <a:rPr lang="en-US" dirty="0" smtClean="0"/>
              <a:t>intake</a:t>
            </a:r>
            <a:endParaRPr lang="en-US" dirty="0"/>
          </a:p>
          <a:p>
            <a:pPr algn="l" rtl="0"/>
            <a:r>
              <a:rPr lang="en-US" dirty="0" err="1" smtClean="0"/>
              <a:t>Pheochromocytoma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146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Presentation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100" b="1" dirty="0"/>
              <a:t>Fatigue and exertional dyspnea</a:t>
            </a:r>
          </a:p>
          <a:p>
            <a:pPr algn="l" rtl="0"/>
            <a:r>
              <a:rPr lang="en-US" sz="2100" b="1" dirty="0"/>
              <a:t>Palpitation , dizziness </a:t>
            </a:r>
            <a:r>
              <a:rPr lang="en-US" sz="2100" b="1" dirty="0" smtClean="0"/>
              <a:t> </a:t>
            </a:r>
            <a:r>
              <a:rPr lang="en-US" sz="2100" b="1" dirty="0"/>
              <a:t>, or </a:t>
            </a:r>
            <a:r>
              <a:rPr lang="en-US" sz="2100" b="1" dirty="0" smtClean="0"/>
              <a:t>syncope </a:t>
            </a:r>
          </a:p>
          <a:p>
            <a:pPr algn="l" rtl="0"/>
            <a:r>
              <a:rPr lang="en-US" sz="2100" b="1" dirty="0" smtClean="0"/>
              <a:t>An </a:t>
            </a:r>
            <a:r>
              <a:rPr lang="en-US" sz="2100" b="1" dirty="0"/>
              <a:t>irregular </a:t>
            </a:r>
            <a:r>
              <a:rPr lang="en-US" sz="2100" b="1" dirty="0" err="1"/>
              <a:t>irregular</a:t>
            </a:r>
            <a:r>
              <a:rPr lang="en-US" sz="2100" b="1" dirty="0"/>
              <a:t> </a:t>
            </a:r>
            <a:r>
              <a:rPr lang="en-US" sz="2100" b="1" dirty="0" smtClean="0"/>
              <a:t>pulse</a:t>
            </a:r>
          </a:p>
          <a:p>
            <a:pPr algn="l" rtl="0"/>
            <a:r>
              <a:rPr lang="en-US" sz="2100" b="1" dirty="0" smtClean="0"/>
              <a:t>Blood </a:t>
            </a:r>
            <a:r>
              <a:rPr lang="en-US" sz="2100" b="1" dirty="0"/>
              <a:t>stasis due to ineffective contraction lead to intramural thrombi formation </a:t>
            </a:r>
            <a:r>
              <a:rPr lang="en-US" sz="2100" b="1" dirty="0" smtClean="0"/>
              <a:t>which might  </a:t>
            </a:r>
            <a:r>
              <a:rPr lang="en-US" sz="2100" b="1" dirty="0"/>
              <a:t>embolize </a:t>
            </a:r>
            <a:r>
              <a:rPr lang="en-US" sz="2100" b="1" dirty="0" smtClean="0"/>
              <a:t>– mainly stroke - .</a:t>
            </a:r>
            <a:endParaRPr lang="en-US" sz="2100" b="1" dirty="0"/>
          </a:p>
          <a:p>
            <a:pPr algn="l" rtl="0">
              <a:buNone/>
            </a:pPr>
            <a:endParaRPr lang="en-US" sz="21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Classification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22960" y="2163536"/>
            <a:ext cx="7692390" cy="3326436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>
                <a:solidFill>
                  <a:srgbClr val="FF0000"/>
                </a:solidFill>
              </a:rPr>
              <a:t>First detected </a:t>
            </a:r>
            <a:r>
              <a:rPr lang="en-US" dirty="0" smtClean="0"/>
              <a:t>only one diagnosed episode </a:t>
            </a:r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Paroxysmal </a:t>
            </a:r>
            <a:r>
              <a:rPr lang="en-US" dirty="0"/>
              <a:t>(</a:t>
            </a:r>
            <a:r>
              <a:rPr lang="en-US" dirty="0" err="1"/>
              <a:t>ie</a:t>
            </a:r>
            <a:r>
              <a:rPr lang="en-US" dirty="0"/>
              <a:t>, self-terminating or intermittent) AF – Paroxysmal AF is defined as AF that terminates spontaneously or with intervention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 more than 2 episodes each last less than 7 days </a:t>
            </a:r>
            <a:endParaRPr lang="en-US" dirty="0"/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Persistent </a:t>
            </a:r>
            <a:r>
              <a:rPr lang="en-US" dirty="0">
                <a:solidFill>
                  <a:srgbClr val="FF0000"/>
                </a:solidFill>
              </a:rPr>
              <a:t>AF </a:t>
            </a:r>
            <a:r>
              <a:rPr lang="en-US" dirty="0"/>
              <a:t>– Persistent AF is defined as AF that fails to self-terminate within seven days. Episodes often require </a:t>
            </a:r>
            <a:r>
              <a:rPr lang="en-US" dirty="0" smtClean="0"/>
              <a:t>pharmacological </a:t>
            </a:r>
            <a:r>
              <a:rPr lang="en-US" dirty="0"/>
              <a:t>or electrical cardioversion to restore sinus rhythm.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more than 2 episodes each lasts more than 7 days </a:t>
            </a:r>
            <a:endParaRPr lang="en-US" dirty="0"/>
          </a:p>
          <a:p>
            <a:pPr algn="l" rtl="0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536949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Permanent AF – "Permanent AF" </a:t>
            </a:r>
            <a:r>
              <a:rPr lang="en-US" dirty="0"/>
              <a:t>is a term used to identify individuals with persistent atrial </a:t>
            </a:r>
            <a:r>
              <a:rPr lang="en-US" dirty="0" smtClean="0"/>
              <a:t>fibrillation more than  6-12 months </a:t>
            </a:r>
          </a:p>
          <a:p>
            <a:r>
              <a:rPr lang="en-US" dirty="0">
                <a:solidFill>
                  <a:srgbClr val="FF0000"/>
                </a:solidFill>
              </a:rPr>
              <a:t>Lone AF — </a:t>
            </a:r>
            <a:r>
              <a:rPr lang="en-US" dirty="0"/>
              <a:t>Lone AF has generally referred to patients with paroxysmal, persistent, or permanent AF who have no structural heart disease. It has primarily been applied to patients ≤60 years of age .</a:t>
            </a:r>
            <a:endParaRPr lang="ar-J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804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Clinical approach: Patient history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2268760" y="2132856"/>
            <a:ext cx="9649072" cy="4032448"/>
          </a:xfrm>
        </p:spPr>
        <p:txBody>
          <a:bodyPr>
            <a:normAutofit fontScale="85000" lnSpcReduction="10000"/>
          </a:bodyPr>
          <a:lstStyle/>
          <a:p>
            <a:pPr lvl="8" algn="l" rtl="0"/>
            <a:r>
              <a:rPr lang="en-US" sz="1500" b="1" dirty="0"/>
              <a:t>history and physical examination — </a:t>
            </a:r>
            <a:r>
              <a:rPr lang="en-US" sz="1500" b="1" dirty="0">
                <a:solidFill>
                  <a:srgbClr val="FF0000"/>
                </a:solidFill>
              </a:rPr>
              <a:t>Not all patients with AF are symptomatic</a:t>
            </a:r>
            <a:r>
              <a:rPr lang="en-US" sz="1500" b="1" dirty="0"/>
              <a:t>. </a:t>
            </a:r>
          </a:p>
          <a:p>
            <a:pPr lvl="8" algn="l" rtl="0"/>
            <a:r>
              <a:rPr lang="en-US" sz="1500" b="1" dirty="0" smtClean="0"/>
              <a:t>A </a:t>
            </a:r>
            <a:r>
              <a:rPr lang="en-US" sz="1500" b="1" dirty="0"/>
              <a:t>description of the symptoms: onset or date of discovery, the frequency and duration, severity, and qualitative characteristics.</a:t>
            </a:r>
          </a:p>
          <a:p>
            <a:pPr lvl="8" algn="l" rtl="0"/>
            <a:r>
              <a:rPr lang="en-US" sz="1500" b="1" dirty="0"/>
              <a:t> Typical symptoms include </a:t>
            </a:r>
            <a:r>
              <a:rPr lang="en-US" sz="1500" b="1" dirty="0">
                <a:solidFill>
                  <a:srgbClr val="FF0000"/>
                </a:solidFill>
              </a:rPr>
              <a:t>palpitations, tachycardia, fatigue, weakness, dizziness, lightheadedness, reduced exercise capacity, </a:t>
            </a:r>
            <a:r>
              <a:rPr lang="en-US" sz="1500" b="1" dirty="0" smtClean="0"/>
              <a:t>or </a:t>
            </a:r>
            <a:r>
              <a:rPr lang="en-US" sz="1500" b="1" dirty="0"/>
              <a:t>mild dyspnea. </a:t>
            </a:r>
            <a:endParaRPr lang="en-US" sz="1500" b="1" dirty="0" smtClean="0"/>
          </a:p>
          <a:p>
            <a:pPr lvl="8" algn="l" rtl="0"/>
            <a:r>
              <a:rPr lang="en-US" sz="1500" b="1" dirty="0" smtClean="0"/>
              <a:t>More </a:t>
            </a:r>
            <a:r>
              <a:rPr lang="en-US" sz="1500" b="1" dirty="0"/>
              <a:t>severe symptoms include dyspnea at rest, angina, </a:t>
            </a:r>
            <a:r>
              <a:rPr lang="en-US" sz="1500" b="1" dirty="0" err="1"/>
              <a:t>presyncope</a:t>
            </a:r>
            <a:r>
              <a:rPr lang="en-US" sz="1500" b="1" dirty="0"/>
              <a:t>, or infrequently, syncope. In addition, some patients present with an </a:t>
            </a:r>
            <a:r>
              <a:rPr lang="en-US" sz="1500" b="1" dirty="0">
                <a:solidFill>
                  <a:srgbClr val="FF0000"/>
                </a:solidFill>
              </a:rPr>
              <a:t>embolic event </a:t>
            </a:r>
            <a:r>
              <a:rPr lang="en-US" sz="1500" b="1" dirty="0"/>
              <a:t>or the insidious onset of heart failure (as manifested by pulmonary edema, peripheral edema, weight gain, and </a:t>
            </a:r>
            <a:r>
              <a:rPr lang="en-US" sz="1500" b="1" dirty="0" err="1"/>
              <a:t>ascites</a:t>
            </a:r>
            <a:endParaRPr lang="en-US" sz="1500" b="1" dirty="0"/>
          </a:p>
          <a:p>
            <a:pPr lvl="8" algn="l" rtl="0"/>
            <a:r>
              <a:rPr lang="en-US" sz="1500" b="1" dirty="0" smtClean="0"/>
              <a:t>Precipitating </a:t>
            </a:r>
            <a:r>
              <a:rPr lang="en-US" sz="1500" b="1" dirty="0"/>
              <a:t>causes: exercise, emotion, or alcohol. </a:t>
            </a:r>
          </a:p>
          <a:p>
            <a:pPr lvl="8" algn="l" rtl="0"/>
            <a:r>
              <a:rPr lang="en-US" sz="1500" b="1" dirty="0" smtClean="0"/>
              <a:t>The </a:t>
            </a:r>
            <a:r>
              <a:rPr lang="en-US" sz="1500" b="1" dirty="0"/>
              <a:t>presence of the following disease associations: cardiovascular or cerebrovascular disease, diabetes, hypertension, chronic obstructive pulmonary disease, obstructive sleep apnea, or potentially reversible causes (</a:t>
            </a:r>
            <a:r>
              <a:rPr lang="en-US" sz="1500" b="1" dirty="0" err="1"/>
              <a:t>eg</a:t>
            </a:r>
            <a:r>
              <a:rPr lang="en-US" sz="1500" b="1" dirty="0"/>
              <a:t>, hyperthyroidism, excessive alcohol ingestion). </a:t>
            </a:r>
            <a:endParaRPr lang="ar-JO" sz="1500" b="1" dirty="0"/>
          </a:p>
        </p:txBody>
      </p:sp>
    </p:spTree>
    <p:extLst>
      <p:ext uri="{BB962C8B-B14F-4D97-AF65-F5344CB8AC3E}">
        <p14:creationId xmlns:p14="http://schemas.microsoft.com/office/powerpoint/2010/main" val="4270179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/>
          <a:lstStyle/>
          <a:p>
            <a:r>
              <a:rPr lang="en-US" dirty="0"/>
              <a:t>Diagnosis </a:t>
            </a:r>
            <a:endParaRPr lang="ar-JO" dirty="0"/>
          </a:p>
        </p:txBody>
      </p:sp>
      <p:pic>
        <p:nvPicPr>
          <p:cNvPr id="1026" name="Picture 2" descr="Module 1 Introduction to ECG Normal ECG Impor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Management Of Atrial Fibrillation 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</TotalTime>
  <Words>579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Gallery</vt:lpstr>
      <vt:lpstr>Atrial Fibrillation</vt:lpstr>
      <vt:lpstr>Definition</vt:lpstr>
      <vt:lpstr>Causes</vt:lpstr>
      <vt:lpstr>Clinical Presentation</vt:lpstr>
      <vt:lpstr>Classification</vt:lpstr>
      <vt:lpstr>PowerPoint Presentation</vt:lpstr>
      <vt:lpstr>Clinical approach: Patient history</vt:lpstr>
      <vt:lpstr>Diagnosis </vt:lpstr>
      <vt:lpstr>Management Of Atrial Fibrillation </vt:lpstr>
      <vt:lpstr>PowerPoint Presentation</vt:lpstr>
      <vt:lpstr>PowerPoint Presentation</vt:lpstr>
      <vt:lpstr>Rhythm control :</vt:lpstr>
      <vt:lpstr>PowerPoint Presentation</vt:lpstr>
      <vt:lpstr>Chronic anticoagulant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Atrial Fibrillation</dc:title>
  <dc:creator>User</dc:creator>
  <cp:lastModifiedBy>gts</cp:lastModifiedBy>
  <cp:revision>62</cp:revision>
  <dcterms:created xsi:type="dcterms:W3CDTF">2018-01-07T20:04:26Z</dcterms:created>
  <dcterms:modified xsi:type="dcterms:W3CDTF">2022-02-02T17:00:13Z</dcterms:modified>
</cp:coreProperties>
</file>