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17.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92" r:id="rId3"/>
    <p:sldMasterId id="2147483708" r:id="rId4"/>
    <p:sldMasterId id="2147483740" r:id="rId5"/>
    <p:sldMasterId id="2147483756" r:id="rId6"/>
    <p:sldMasterId id="2147483773" r:id="rId7"/>
    <p:sldMasterId id="2147483789" r:id="rId8"/>
    <p:sldMasterId id="2147483805" r:id="rId9"/>
    <p:sldMasterId id="2147483821" r:id="rId10"/>
    <p:sldMasterId id="2147483837" r:id="rId11"/>
    <p:sldMasterId id="2147483853" r:id="rId12"/>
    <p:sldMasterId id="2147483869" r:id="rId13"/>
    <p:sldMasterId id="2147483885" r:id="rId14"/>
    <p:sldMasterId id="2147483901" r:id="rId15"/>
    <p:sldMasterId id="2147484029" r:id="rId16"/>
    <p:sldMasterId id="2147484045" r:id="rId17"/>
  </p:sldMasterIdLst>
  <p:sldIdLst>
    <p:sldId id="256" r:id="rId18"/>
    <p:sldId id="264" r:id="rId19"/>
    <p:sldId id="266" r:id="rId20"/>
    <p:sldId id="265" r:id="rId21"/>
    <p:sldId id="268" r:id="rId22"/>
    <p:sldId id="269" r:id="rId23"/>
    <p:sldId id="272" r:id="rId24"/>
    <p:sldId id="271" r:id="rId25"/>
    <p:sldId id="273" r:id="rId26"/>
    <p:sldId id="291" r:id="rId27"/>
    <p:sldId id="274" r:id="rId28"/>
    <p:sldId id="290" r:id="rId29"/>
    <p:sldId id="275" r:id="rId30"/>
    <p:sldId id="276" r:id="rId31"/>
    <p:sldId id="277" r:id="rId32"/>
    <p:sldId id="278" r:id="rId33"/>
    <p:sldId id="279" r:id="rId34"/>
    <p:sldId id="292" r:id="rId35"/>
    <p:sldId id="287" r:id="rId36"/>
    <p:sldId id="288" r:id="rId37"/>
    <p:sldId id="293"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2" d="100"/>
          <a:sy n="42" d="100"/>
        </p:scale>
        <p:origin x="9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customXml" Target="../customXml/item1.xml"/><Relationship Id="rId20" Type="http://schemas.openxmlformats.org/officeDocument/2006/relationships/slide" Target="slides/slide3.xml"/><Relationship Id="rId41"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2C5EC3-270C-4437-A6DE-A0D566E55A4A}"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90180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C5EC3-270C-4437-A6DE-A0D566E55A4A}"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1925907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17854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50369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0505037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315544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95293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276602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936452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9110039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002259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56726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C5EC3-270C-4437-A6DE-A0D566E55A4A}"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23085533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980368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156914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5328540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237844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7173198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1703565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873544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253642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965563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5735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190061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203418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9533651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761086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678357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708359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939878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757312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329598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738357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4186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06931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597958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4444214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4220106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990731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646123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156933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860556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4571995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227573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6181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240889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9330633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6421322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030332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858031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900625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070363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4574295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449630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00799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5435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2004099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186767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83819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295670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824349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9884178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483582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9976642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0004195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809609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8530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3660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738481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013346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523810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2236658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631063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712106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038378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150131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120056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78320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165928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143865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953323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670232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991937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9515841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8127198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276371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514103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2883760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67877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401768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7070428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37198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154701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724318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908150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711197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0945170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46390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953209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7057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869190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9908338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721853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237376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010488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849598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160003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887076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218576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454719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93933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C5EC3-270C-4437-A6DE-A0D566E55A4A}"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300033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62708296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5525653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996288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007714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1527565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837316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745874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6986171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518571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555935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7724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53660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0781395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95188947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815789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060862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5519924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38086974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769423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4136825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168731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45610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6419832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201969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61082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955013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6668212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919397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424762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992552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5031847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0059804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68386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441499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267844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973619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9849054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351311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355833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7889371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055362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0666530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162953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50358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65955589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77801933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727229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7200622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348921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808935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8484249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06388715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3765875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7504798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62840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25709043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970336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72739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82170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87637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50596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2501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2C5EC3-270C-4437-A6DE-A0D566E55A4A}"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601342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12205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302598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35919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14087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34522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46488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22791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74893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052485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1506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2C5EC3-270C-4437-A6DE-A0D566E55A4A}"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656177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48791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78122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40204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125899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99037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61859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72099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19762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26272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21181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2C5EC3-270C-4437-A6DE-A0D566E55A4A}"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3835920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17034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854403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24921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63379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17046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89848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824154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38801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10093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9288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2C5EC3-270C-4437-A6DE-A0D566E55A4A}"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2720494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61057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45184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068938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32190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53559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673203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78198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467008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609134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86533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C5EC3-270C-4437-A6DE-A0D566E55A4A}"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3551087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80946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15333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01909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7016155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956988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12412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119925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132755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08652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99421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C5EC3-270C-4437-A6DE-A0D566E55A4A}"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1293441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83167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296327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255476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140294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69489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9569144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vert="horz" wrap="square" lIns="91440" tIns="45720" rIns="91440" bIns="45720" numCol="1" anchor="t" anchorCtr="0" compatLnSpc="1"/>
          <a:lstStyle/>
          <a:p>
            <a:pPr marL="342900" marR="0" lvl="0" indent="-34290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551822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4234" y="4267200"/>
            <a:ext cx="12187767" cy="2590800"/>
            <a:chOff x="2" y="2688"/>
            <a:chExt cx="5758" cy="1632"/>
          </a:xfrm>
        </p:grpSpPr>
        <p:sp>
          <p:nvSpPr>
            <p:cNvPr id="2056" name="Freeform 3"/>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6" name="Freeform 59"/>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4882"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34883"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6" name="Rectangle 68"/>
          <p:cNvSpPr>
            <a:spLocks noGrp="1" noChangeArrowheads="1"/>
          </p:cNvSpPr>
          <p:nvPr>
            <p:ph type="dt" sz="quarter" idx="2"/>
          </p:nvPr>
        </p:nvSpPr>
        <p:spPr bwMode="auto">
          <a:xfrm>
            <a:off x="609600" y="6248400"/>
            <a:ext cx="2844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7" name="Rectangle 69"/>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b" anchorCtr="0" compatLnSpc="1"/>
          <a:lstStyle>
            <a:lvl1pPr>
              <a:defRPr/>
            </a:lvl1pPr>
          </a:lstStyle>
          <a:p>
            <a:pPr>
              <a:defRPr/>
            </a:pPr>
            <a:endParaRPr lang="en-US">
              <a:solidFill>
                <a:srgbClr val="FFFFFF"/>
              </a:solidFill>
            </a:endParaRPr>
          </a:p>
        </p:txBody>
      </p:sp>
      <p:sp>
        <p:nvSpPr>
          <p:cNvPr id="138" name="Rectangle 70"/>
          <p:cNvSpPr>
            <a:spLocks noGrp="1" noChangeArrowheads="1"/>
          </p:cNvSpPr>
          <p:nvPr>
            <p:ph type="sldNum" sz="quarter" idx="4"/>
          </p:nvPr>
        </p:nvSpPr>
        <p:spPr bwMode="auto">
          <a:xfrm>
            <a:off x="8737600" y="6248400"/>
            <a:ext cx="2844800" cy="457200"/>
          </a:xfrm>
          <a:prstGeom prst="rect">
            <a:avLst/>
          </a:prstGeom>
          <a:ln>
            <a:miter lim="800000"/>
          </a:ln>
        </p:spPr>
        <p:txBody>
          <a:bodyPr vert="horz" wrap="square" lIns="91440" tIns="45720" rIns="91440" bIns="45720" numCol="1" anchor="b" anchorCtr="0" compatLnSpc="1"/>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altLang="x-none"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0817949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4413902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05588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C5EC3-270C-4437-A6DE-A0D566E55A4A}"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D4B37-B019-4925-A852-B036948FAF7A}" type="slidenum">
              <a:rPr lang="en-US" smtClean="0"/>
              <a:t>‹#›</a:t>
            </a:fld>
            <a:endParaRPr lang="en-US"/>
          </a:p>
        </p:txBody>
      </p:sp>
    </p:spTree>
    <p:extLst>
      <p:ext uri="{BB962C8B-B14F-4D97-AF65-F5344CB8AC3E}">
        <p14:creationId xmlns:p14="http://schemas.microsoft.com/office/powerpoint/2010/main" val="1698268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8922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655861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7431024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9624745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996774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578302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461869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1176969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5032683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eaLnBrk="1" hangingPunct="1"/>
            <a:fld id="{9A0DB2DC-4C9A-4742-B13C-FB6460FD3503}" type="slidenum">
              <a:rPr lang="ar-SA" dirty="0">
                <a:solidFill>
                  <a:srgbClr val="FFFFFF"/>
                </a:solidFill>
                <a:effectLst>
                  <a:outerShdw blurRad="38100" dist="38100" dir="2700000">
                    <a:srgbClr val="000000"/>
                  </a:outerShdw>
                </a:effectLst>
              </a:rPr>
              <a:pPr eaLnBrk="1" hangingPunct="1"/>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51307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6"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theme" Target="../theme/theme11.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theme" Target="../theme/theme12.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6" Type="http://schemas.openxmlformats.org/officeDocument/2006/relationships/theme" Target="../theme/theme13.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6" Type="http://schemas.openxmlformats.org/officeDocument/2006/relationships/theme" Target="../theme/theme14.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6" Type="http://schemas.openxmlformats.org/officeDocument/2006/relationships/theme" Target="../theme/theme15.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6" Type="http://schemas.openxmlformats.org/officeDocument/2006/relationships/theme" Target="../theme/theme16.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6" Type="http://schemas.openxmlformats.org/officeDocument/2006/relationships/theme" Target="../theme/theme17.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theme" Target="../theme/theme8.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theme" Target="../theme/theme9.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C5EC3-270C-4437-A6DE-A0D566E55A4A}" type="datetimeFigureOut">
              <a:rPr lang="en-US" smtClean="0"/>
              <a:t>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D4B37-B019-4925-A852-B036948FAF7A}" type="slidenum">
              <a:rPr lang="en-US" smtClean="0"/>
              <a:t>‹#›</a:t>
            </a:fld>
            <a:endParaRPr lang="en-US"/>
          </a:p>
        </p:txBody>
      </p:sp>
    </p:spTree>
    <p:extLst>
      <p:ext uri="{BB962C8B-B14F-4D97-AF65-F5344CB8AC3E}">
        <p14:creationId xmlns:p14="http://schemas.microsoft.com/office/powerpoint/2010/main" val="358157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713068078"/>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189209279"/>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818216765"/>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364764647"/>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729322110"/>
      </p:ext>
    </p:extLst>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103632227"/>
      </p:ext>
    </p:extLst>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423084535"/>
      </p:ext>
    </p:extLst>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701261798"/>
      </p:ext>
    </p:extLst>
  </p:cSld>
  <p:clrMap bg1="dk2" tx1="lt1" bg2="dk1"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87765433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49608979"/>
      </p:ext>
    </p:extLst>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281919459"/>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875275564"/>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46728536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2527215918"/>
      </p:ext>
    </p:extLst>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1670467548"/>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Freeform 2"/>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grpSp>
        <p:nvGrpSpPr>
          <p:cNvPr id="1027" name="Group 3"/>
          <p:cNvGrpSpPr/>
          <p:nvPr/>
        </p:nvGrpSpPr>
        <p:grpSpPr>
          <a:xfrm>
            <a:off x="4234" y="4267200"/>
            <a:ext cx="12187767" cy="2590800"/>
            <a:chOff x="2" y="2688"/>
            <a:chExt cx="5758" cy="1632"/>
          </a:xfrm>
        </p:grpSpPr>
        <p:sp>
          <p:nvSpPr>
            <p:cNvPr id="1033" name="Freeform 4"/>
            <p:cNvSpPr/>
            <p:nvPr/>
          </p:nvSpPr>
          <p:spPr>
            <a:xfrm>
              <a:off x="2" y="2688"/>
              <a:ext cx="5758" cy="1632"/>
            </a:xfrm>
            <a:custGeom>
              <a:avLst/>
              <a:gdLst/>
              <a:ahLst/>
              <a:cxnLst>
                <a:cxn ang="0">
                  <a:pos x="5758" y="1632"/>
                </a:cxn>
                <a:cxn ang="0">
                  <a:pos x="0" y="1632"/>
                </a:cxn>
                <a:cxn ang="0">
                  <a:pos x="0" y="0"/>
                </a:cxn>
                <a:cxn ang="0">
                  <a:pos x="5758" y="0"/>
                </a:cxn>
                <a:cxn ang="0">
                  <a:pos x="5758" y="1632"/>
                </a:cxn>
                <a:cxn ang="0">
                  <a:pos x="5758" y="1632"/>
                </a:cxn>
              </a:cxnLst>
              <a:rect l="0" t="0" r="0" b="0"/>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34" name="Group 5"/>
            <p:cNvGrpSpPr/>
            <p:nvPr userDrawn="1"/>
          </p:nvGrpSpPr>
          <p:grpSpPr>
            <a:xfrm>
              <a:off x="3528" y="3715"/>
              <a:ext cx="792" cy="521"/>
              <a:chOff x="3527" y="3715"/>
              <a:chExt cx="792" cy="521"/>
            </a:xfrm>
          </p:grpSpPr>
          <p:sp>
            <p:nvSpPr>
              <p:cNvPr id="337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7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0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5" name="Group 17"/>
            <p:cNvGrpSpPr/>
            <p:nvPr userDrawn="1"/>
          </p:nvGrpSpPr>
          <p:grpSpPr>
            <a:xfrm>
              <a:off x="1776" y="3631"/>
              <a:ext cx="1626" cy="683"/>
              <a:chOff x="1776" y="3631"/>
              <a:chExt cx="1626" cy="683"/>
            </a:xfrm>
          </p:grpSpPr>
          <p:sp>
            <p:nvSpPr>
              <p:cNvPr id="338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1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1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0" b="0"/>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0" b="0"/>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2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2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0" b="0"/>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grpSp>
        <p:grpSp>
          <p:nvGrpSpPr>
            <p:cNvPr id="1036" name="Group 36"/>
            <p:cNvGrpSpPr/>
            <p:nvPr userDrawn="1"/>
          </p:nvGrpSpPr>
          <p:grpSpPr>
            <a:xfrm>
              <a:off x="4128" y="3360"/>
              <a:ext cx="1351" cy="821"/>
              <a:chOff x="4128" y="3360"/>
              <a:chExt cx="1351" cy="821"/>
            </a:xfrm>
          </p:grpSpPr>
          <p:sp>
            <p:nvSpPr>
              <p:cNvPr id="338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0" b="0"/>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3383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3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rtl="1" fontAlgn="base">
                  <a:spcBef>
                    <a:spcPct val="0"/>
                  </a:spcBef>
                  <a:spcAft>
                    <a:spcPct val="0"/>
                  </a:spcAft>
                  <a:defRPr/>
                </a:pPr>
                <a:endParaRPr lang="en-US" sz="1800">
                  <a:solidFill>
                    <a:srgbClr val="FFFFFF"/>
                  </a:solidFill>
                </a:endParaRPr>
              </a:p>
            </p:txBody>
          </p:sp>
          <p:sp>
            <p:nvSpPr>
              <p:cNvPr id="338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sp>
            <p:nvSpPr>
              <p:cNvPr id="338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rtl="1" fontAlgn="base">
                  <a:spcBef>
                    <a:spcPct val="0"/>
                  </a:spcBef>
                  <a:spcAft>
                    <a:spcPct val="0"/>
                  </a:spcAft>
                  <a:defRPr/>
                </a:pPr>
                <a:endParaRPr lang="en-US" sz="1800">
                  <a:solidFill>
                    <a:srgbClr val="FFFFFF"/>
                  </a:solidFill>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0" y="96"/>
                  </a:cxn>
                  <a:cxn ang="0">
                    <a:pos x="143" y="90"/>
                  </a:cxn>
                  <a:cxn ang="0">
                    <a:pos x="83" y="66"/>
                  </a:cxn>
                  <a:cxn ang="0">
                    <a:pos x="35" y="36"/>
                  </a:cxn>
                  <a:cxn ang="0">
                    <a:pos x="6" y="0"/>
                  </a:cxn>
                  <a:cxn ang="0">
                    <a:pos x="0" y="6"/>
                  </a:cxn>
                  <a:cxn ang="0">
                    <a:pos x="29" y="42"/>
                  </a:cxn>
                  <a:cxn ang="0">
                    <a:pos x="77" y="72"/>
                  </a:cxn>
                  <a:cxn ang="0">
                    <a:pos x="137" y="90"/>
                  </a:cxn>
                  <a:cxn ang="0">
                    <a:pos x="210" y="96"/>
                  </a:cxn>
                  <a:cxn ang="0">
                    <a:pos x="264" y="90"/>
                  </a:cxn>
                  <a:cxn ang="0">
                    <a:pos x="312" y="84"/>
                  </a:cxn>
                  <a:cxn ang="0">
                    <a:pos x="353" y="66"/>
                  </a:cxn>
                  <a:cxn ang="0">
                    <a:pos x="383" y="42"/>
                  </a:cxn>
                  <a:cxn ang="0">
                    <a:pos x="377" y="42"/>
                  </a:cxn>
                  <a:cxn ang="0">
                    <a:pos x="347" y="66"/>
                  </a:cxn>
                  <a:cxn ang="0">
                    <a:pos x="306" y="78"/>
                  </a:cxn>
                  <a:cxn ang="0">
                    <a:pos x="264" y="90"/>
                  </a:cxn>
                  <a:cxn ang="0">
                    <a:pos x="210" y="96"/>
                  </a:cxn>
                  <a:cxn ang="0">
                    <a:pos x="210" y="96"/>
                  </a:cxn>
                </a:cxnLst>
                <a:rect l="0" t="0" r="0" b="0"/>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0" b="0"/>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0" b="0"/>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0" b="0"/>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0" b="0"/>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3" name="Freeform 60"/>
              <p:cNvSpPr/>
              <p:nvPr/>
            </p:nvSpPr>
            <p:spPr>
              <a:xfrm>
                <a:off x="5489" y="3042"/>
                <a:ext cx="186" cy="210"/>
              </a:xfrm>
              <a:custGeom>
                <a:avLst/>
                <a:gdLst/>
                <a:ahLst/>
                <a:cxnLst>
                  <a:cxn ang="0">
                    <a:pos x="0" y="6"/>
                  </a:cxn>
                  <a:cxn ang="0">
                    <a:pos x="66" y="12"/>
                  </a:cxn>
                  <a:cxn ang="0">
                    <a:pos x="120" y="36"/>
                  </a:cxn>
                  <a:cxn ang="0">
                    <a:pos x="156" y="72"/>
                  </a:cxn>
                  <a:cxn ang="0">
                    <a:pos x="162" y="90"/>
                  </a:cxn>
                  <a:cxn ang="0">
                    <a:pos x="168" y="114"/>
                  </a:cxn>
                  <a:cxn ang="0">
                    <a:pos x="162" y="138"/>
                  </a:cxn>
                  <a:cxn ang="0">
                    <a:pos x="150" y="162"/>
                  </a:cxn>
                  <a:cxn ang="0">
                    <a:pos x="120" y="180"/>
                  </a:cxn>
                  <a:cxn ang="0">
                    <a:pos x="90" y="198"/>
                  </a:cxn>
                  <a:cxn ang="0">
                    <a:pos x="97" y="210"/>
                  </a:cxn>
                  <a:cxn ang="0">
                    <a:pos x="132" y="192"/>
                  </a:cxn>
                  <a:cxn ang="0">
                    <a:pos x="162" y="168"/>
                  </a:cxn>
                  <a:cxn ang="0">
                    <a:pos x="180" y="144"/>
                  </a:cxn>
                  <a:cxn ang="0">
                    <a:pos x="186" y="114"/>
                  </a:cxn>
                  <a:cxn ang="0">
                    <a:pos x="180" y="90"/>
                  </a:cxn>
                  <a:cxn ang="0">
                    <a:pos x="174" y="66"/>
                  </a:cxn>
                  <a:cxn ang="0">
                    <a:pos x="156" y="48"/>
                  </a:cxn>
                  <a:cxn ang="0">
                    <a:pos x="132" y="30"/>
                  </a:cxn>
                  <a:cxn ang="0">
                    <a:pos x="72" y="6"/>
                  </a:cxn>
                  <a:cxn ang="0">
                    <a:pos x="0" y="0"/>
                  </a:cxn>
                  <a:cxn ang="0">
                    <a:pos x="0" y="6"/>
                  </a:cxn>
                  <a:cxn ang="0">
                    <a:pos x="0" y="6"/>
                  </a:cxn>
                  <a:cxn ang="0">
                    <a:pos x="0" y="6"/>
                  </a:cxn>
                </a:cxnLst>
                <a:rect l="0" t="0" r="0" b="0"/>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0" b="0"/>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lstStyle/>
              <a:p>
                <a:pPr eaLnBrk="0" fontAlgn="base" hangingPunct="0">
                  <a:spcBef>
                    <a:spcPct val="0"/>
                  </a:spcBef>
                  <a:spcAft>
                    <a:spcPct val="0"/>
                  </a:spcAft>
                </a:pPr>
                <a:endParaRPr lang="en-US" sz="1800">
                  <a:solidFill>
                    <a:srgbClr val="FFFFFF"/>
                  </a:solidFill>
                </a:endParaRPr>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lstStyle/>
                <a:p>
                  <a:pPr rtl="1" fontAlgn="base">
                    <a:spcBef>
                      <a:spcPct val="0"/>
                    </a:spcBef>
                    <a:spcAft>
                      <a:spcPct val="0"/>
                    </a:spcAft>
                  </a:pPr>
                  <a:endParaRPr lang="en-US" altLang="x-none" sz="1800" dirty="0">
                    <a:solidFill>
                      <a:srgbClr val="FFFFFF"/>
                    </a:solidFill>
                  </a:endParaRPr>
                </a:p>
              </p:txBody>
            </p:sp>
          </p:grpSp>
        </p:grpSp>
      </p:grpSp>
      <p:sp>
        <p:nvSpPr>
          <p:cNvPr id="33859" name="Rectangle 67"/>
          <p:cNvSpPr>
            <a:spLocks noGrp="1" noChangeArrowheads="1"/>
          </p:cNvSpPr>
          <p:nvPr>
            <p:ph type="title"/>
          </p:nvPr>
        </p:nvSpPr>
        <p:spPr bwMode="auto">
          <a:xfrm>
            <a:off x="609600" y="277814"/>
            <a:ext cx="1097280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33860" name="Rectangle 68"/>
          <p:cNvSpPr>
            <a:spLocks noGrp="1" noChangeArrowheads="1"/>
          </p:cNvSpPr>
          <p:nvPr>
            <p:ph type="body" idx="1"/>
          </p:nvPr>
        </p:nvSpPr>
        <p:spPr bwMode="auto">
          <a:xfrm>
            <a:off x="609600" y="1600201"/>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61" name="Rectangle 69"/>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2" name="Rectangle 70"/>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33863" name="Rectangle 71"/>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spcBef>
                <a:spcPct val="0"/>
              </a:spcBef>
              <a:spcAft>
                <a:spcPct val="0"/>
              </a:spcAft>
            </a:pPr>
            <a:fld id="{9A0DB2DC-4C9A-4742-B13C-FB6460FD3503}" type="slidenum">
              <a:rPr lang="ar-SA" dirty="0">
                <a:solidFill>
                  <a:srgbClr val="FFFFFF"/>
                </a:solidFill>
                <a:effectLst>
                  <a:outerShdw blurRad="38100" dist="38100" dir="2700000">
                    <a:srgbClr val="000000"/>
                  </a:outerShdw>
                </a:effectLst>
              </a:rPr>
              <a:pPr fontAlgn="base">
                <a:spcBef>
                  <a:spcPct val="0"/>
                </a:spcBef>
                <a:spcAft>
                  <a:spcPct val="0"/>
                </a:spcAft>
              </a:pPr>
              <a:t>‹#›</a:t>
            </a:fld>
            <a:endParaRPr lang="ar-SA" dirty="0">
              <a:solidFill>
                <a:srgbClr val="FFFFFF"/>
              </a:solidFill>
              <a:effectLst>
                <a:outerShdw blurRad="38100" dist="38100" dir="2700000">
                  <a:srgbClr val="000000"/>
                </a:outerShdw>
              </a:effectLst>
            </a:endParaRPr>
          </a:p>
        </p:txBody>
      </p:sp>
    </p:spTree>
    <p:extLst>
      <p:ext uri="{BB962C8B-B14F-4D97-AF65-F5344CB8AC3E}">
        <p14:creationId xmlns:p14="http://schemas.microsoft.com/office/powerpoint/2010/main" val="3749824027"/>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hf sldNum="0"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0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eg/imgres?imgurl=http://www.bartleby.com/107/Images/small/image431.jpg&amp;imgrefurl=http://www.bartleby.com/107/128.html&amp;h=300&amp;w=233&amp;sz=36&amp;hl=ar&amp;start=128&amp;tbnid=vN86POSaBK9n1M:&amp;tbnh=116&amp;tbnw=90&amp;prev=/images?q%3Dsuperficial%2Bfascia%2Bof%2Bthigh%26start%3D120%26gbv%3D2%26ndsp%3D20%26hl%3Dar%26sa%3DN" TargetMode="Externa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eg/imgres?imgurl=http://www.mydr.com.au/content/images/categories/legs/Hip_and_thigh.gif&amp;imgrefurl=http://www.mydr.com.au/default.asp?Article%3D4299&amp;h=420&amp;w=300&amp;sz=27&amp;hl=ar&amp;start=40&amp;tbnid=Y3Acpw5WzRq9mM:&amp;tbnh=125&amp;tbnw=89&amp;prev=/images?q%3Diliotibial%2Btract%26start%3D20%26gbv%3D2%26ndsp%3D20%26hl%3Dar%26sa%3DN" TargetMode="External"/><Relationship Id="rId1" Type="http://schemas.openxmlformats.org/officeDocument/2006/relationships/slideLayout" Target="../slideLayouts/slideLayout54.xml"/><Relationship Id="rId5" Type="http://schemas.openxmlformats.org/officeDocument/2006/relationships/image" Target="../media/image1.jpeg"/><Relationship Id="rId4" Type="http://schemas.openxmlformats.org/officeDocument/2006/relationships/hyperlink" Target="http://images.google.com.eg/imgres?imgurl=http://www.bartleby.com/107/Images/small/image431.jpg&amp;imgrefurl=http://www.bartleby.com/107/128.html&amp;h=300&amp;w=233&amp;sz=36&amp;hl=ar&amp;start=128&amp;tbnid=vN86POSaBK9n1M:&amp;tbnh=116&amp;tbnw=90&amp;prev=/images?q%3Dsuperficial%2Bfascia%2Bof%2Bthigh%26start%3D120%26gbv%3D2%26ndsp%3D20%26hl%3Dar%26sa%3D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i="1" dirty="0">
                <a:solidFill>
                  <a:srgbClr val="FF0000"/>
                </a:solidFill>
              </a:rPr>
              <a:t>FRONT OF THE THIGH</a:t>
            </a:r>
          </a:p>
        </p:txBody>
      </p:sp>
      <p:sp>
        <p:nvSpPr>
          <p:cNvPr id="3" name="Subtitle 2"/>
          <p:cNvSpPr>
            <a:spLocks noGrp="1"/>
          </p:cNvSpPr>
          <p:nvPr>
            <p:ph type="subTitle" idx="1"/>
          </p:nvPr>
        </p:nvSpPr>
        <p:spPr/>
        <p:txBody>
          <a:bodyPr>
            <a:normAutofit/>
          </a:bodyPr>
          <a:lstStyle/>
          <a:p>
            <a:r>
              <a:rPr lang="en-US" sz="4800" b="1" dirty="0">
                <a:solidFill>
                  <a:srgbClr val="FF0000"/>
                </a:solidFill>
              </a:rPr>
              <a:t>DR. DALIA M BIRAM</a:t>
            </a:r>
          </a:p>
        </p:txBody>
      </p:sp>
    </p:spTree>
    <p:extLst>
      <p:ext uri="{BB962C8B-B14F-4D97-AF65-F5344CB8AC3E}">
        <p14:creationId xmlns:p14="http://schemas.microsoft.com/office/powerpoint/2010/main" val="301824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2F4068-661E-418B-ADC4-2A84F56E5481}"/>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B5438255-CB3D-4DE5-8302-C88029396D1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25B5025-4946-4667-BA7B-957F9B8EF524}"/>
              </a:ext>
            </a:extLst>
          </p:cNvPr>
          <p:cNvPicPr>
            <a:picLocks noChangeAspect="1"/>
          </p:cNvPicPr>
          <p:nvPr/>
        </p:nvPicPr>
        <p:blipFill>
          <a:blip r:embed="rId2"/>
          <a:stretch>
            <a:fillRect/>
          </a:stretch>
        </p:blipFill>
        <p:spPr>
          <a:xfrm>
            <a:off x="2720340" y="114300"/>
            <a:ext cx="6384237" cy="6576937"/>
          </a:xfrm>
          <a:prstGeom prst="rect">
            <a:avLst/>
          </a:prstGeom>
        </p:spPr>
      </p:pic>
    </p:spTree>
    <p:extLst>
      <p:ext uri="{BB962C8B-B14F-4D97-AF65-F5344CB8AC3E}">
        <p14:creationId xmlns:p14="http://schemas.microsoft.com/office/powerpoint/2010/main" val="36268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1524000" y="1"/>
            <a:ext cx="8229600" cy="1139825"/>
          </a:xfrm>
        </p:spPr>
        <p:txBody>
          <a:bodyPr vert="horz" wrap="square" lIns="91440" tIns="45720" rIns="91440" bIns="45720" numCol="1" anchor="ctr" anchorCtr="1" compatLnSpc="1"/>
          <a:lstStyle/>
          <a:p>
            <a:pPr eaLnBrk="1" hangingPunct="1">
              <a:defRPr/>
            </a:pPr>
            <a:r>
              <a:rPr lang="en-US" sz="4000" dirty="0"/>
              <a:t>Muscles of anterior compartment</a:t>
            </a:r>
          </a:p>
        </p:txBody>
      </p:sp>
      <p:sp>
        <p:nvSpPr>
          <p:cNvPr id="128005" name="Rectangle 5"/>
          <p:cNvSpPr>
            <a:spLocks noGrp="1" noChangeArrowheads="1"/>
          </p:cNvSpPr>
          <p:nvPr>
            <p:ph type="body" sz="half" idx="1"/>
          </p:nvPr>
        </p:nvSpPr>
        <p:spPr/>
        <p:txBody>
          <a:bodyPr vert="horz" wrap="square" lIns="91440" tIns="45720" rIns="91440" bIns="45720" numCol="1" anchor="t" anchorCtr="0" compatLnSpc="1"/>
          <a:lstStyle/>
          <a:p>
            <a:pPr algn="l" rtl="0" eaLnBrk="1" hangingPunct="1">
              <a:lnSpc>
                <a:spcPct val="90000"/>
              </a:lnSpc>
              <a:defRPr/>
            </a:pPr>
            <a:r>
              <a:rPr lang="en-US" sz="2800" b="1" dirty="0" err="1"/>
              <a:t>Pectineus</a:t>
            </a:r>
            <a:r>
              <a:rPr lang="en-US" sz="2800" b="1" dirty="0"/>
              <a:t>:</a:t>
            </a:r>
          </a:p>
          <a:p>
            <a:pPr algn="l" rtl="0" eaLnBrk="1" hangingPunct="1">
              <a:lnSpc>
                <a:spcPct val="90000"/>
              </a:lnSpc>
              <a:buNone/>
              <a:defRPr/>
            </a:pPr>
            <a:r>
              <a:rPr lang="en-US" sz="2000" dirty="0"/>
              <a:t>     </a:t>
            </a:r>
            <a:r>
              <a:rPr lang="en-US" sz="2800" b="1" dirty="0">
                <a:solidFill>
                  <a:srgbClr val="C00000"/>
                </a:solidFill>
              </a:rPr>
              <a:t>Origin:</a:t>
            </a:r>
          </a:p>
          <a:p>
            <a:pPr algn="l" rtl="0" eaLnBrk="1" hangingPunct="1">
              <a:lnSpc>
                <a:spcPct val="90000"/>
              </a:lnSpc>
              <a:buNone/>
              <a:defRPr/>
            </a:pPr>
            <a:r>
              <a:rPr lang="en-US" sz="2000" dirty="0"/>
              <a:t>    Superior </a:t>
            </a:r>
            <a:r>
              <a:rPr lang="en-US" sz="2000" dirty="0" err="1"/>
              <a:t>ramus</a:t>
            </a:r>
            <a:r>
              <a:rPr lang="en-US" sz="2000" dirty="0"/>
              <a:t> of the pubis.</a:t>
            </a:r>
          </a:p>
          <a:p>
            <a:pPr algn="l" rtl="0" eaLnBrk="1" hangingPunct="1">
              <a:lnSpc>
                <a:spcPct val="90000"/>
              </a:lnSpc>
              <a:buNone/>
              <a:defRPr/>
            </a:pPr>
            <a:r>
              <a:rPr lang="en-US" sz="2000" dirty="0"/>
              <a:t>     </a:t>
            </a:r>
            <a:r>
              <a:rPr lang="en-US" sz="2800" b="1" dirty="0">
                <a:solidFill>
                  <a:srgbClr val="002060"/>
                </a:solidFill>
              </a:rPr>
              <a:t>Insertion:</a:t>
            </a:r>
          </a:p>
          <a:p>
            <a:pPr algn="l" rtl="0" eaLnBrk="1" hangingPunct="1">
              <a:lnSpc>
                <a:spcPct val="90000"/>
              </a:lnSpc>
              <a:buNone/>
              <a:defRPr/>
            </a:pPr>
            <a:r>
              <a:rPr lang="en-US" sz="2000" dirty="0"/>
              <a:t>    Upper end of the Linea aspera below the lesser trochanter.</a:t>
            </a:r>
          </a:p>
          <a:p>
            <a:pPr algn="l" rtl="0" eaLnBrk="1" hangingPunct="1">
              <a:lnSpc>
                <a:spcPct val="90000"/>
              </a:lnSpc>
              <a:buNone/>
              <a:defRPr/>
            </a:pPr>
            <a:r>
              <a:rPr lang="en-US" sz="2800" b="1" dirty="0">
                <a:solidFill>
                  <a:srgbClr val="FF0000"/>
                </a:solidFill>
              </a:rPr>
              <a:t>   Action:</a:t>
            </a:r>
          </a:p>
          <a:p>
            <a:pPr algn="l" rtl="0" eaLnBrk="1" hangingPunct="1">
              <a:lnSpc>
                <a:spcPct val="90000"/>
              </a:lnSpc>
              <a:buNone/>
              <a:defRPr/>
            </a:pPr>
            <a:r>
              <a:rPr lang="en-US" sz="2000" dirty="0"/>
              <a:t>    Flexion &amp; adduction of thigh at hip joint.</a:t>
            </a:r>
          </a:p>
          <a:p>
            <a:pPr algn="l" rtl="0" eaLnBrk="1" hangingPunct="1">
              <a:lnSpc>
                <a:spcPct val="90000"/>
              </a:lnSpc>
              <a:buNone/>
              <a:defRPr/>
            </a:pPr>
            <a:r>
              <a:rPr lang="en-US" sz="2800" b="1" dirty="0"/>
              <a:t>   </a:t>
            </a:r>
            <a:r>
              <a:rPr lang="en-US" sz="2800" b="1" dirty="0">
                <a:solidFill>
                  <a:srgbClr val="FFFF00"/>
                </a:solidFill>
              </a:rPr>
              <a:t>Nerve supply</a:t>
            </a:r>
            <a:r>
              <a:rPr lang="en-US" sz="2000" dirty="0">
                <a:solidFill>
                  <a:srgbClr val="FFFF00"/>
                </a:solidFill>
              </a:rPr>
              <a:t>:</a:t>
            </a:r>
          </a:p>
          <a:p>
            <a:pPr algn="l" rtl="0" eaLnBrk="1" hangingPunct="1">
              <a:lnSpc>
                <a:spcPct val="90000"/>
              </a:lnSpc>
              <a:buNone/>
              <a:defRPr/>
            </a:pPr>
            <a:r>
              <a:rPr lang="en-US" sz="2000" dirty="0"/>
              <a:t>    Femoral nerve(occasionally obturator nerve).</a:t>
            </a:r>
          </a:p>
        </p:txBody>
      </p:sp>
      <p:pic>
        <p:nvPicPr>
          <p:cNvPr id="48132" name="Picture 7" descr="722"/>
          <p:cNvPicPr>
            <a:picLocks noGrp="1" noChangeAspect="1"/>
          </p:cNvPicPr>
          <p:nvPr>
            <p:ph sz="half" idx="2"/>
          </p:nvPr>
        </p:nvPicPr>
        <p:blipFill>
          <a:blip r:embed="rId2"/>
          <a:srcRect l="7115" t="14883" r="7979" b="15996"/>
          <a:stretch>
            <a:fillRect/>
          </a:stretch>
        </p:blipFill>
        <p:spPr>
          <a:xfrm>
            <a:off x="6590348" y="871538"/>
            <a:ext cx="5384800" cy="5803582"/>
          </a:xfrm>
          <a:ln/>
        </p:spPr>
      </p:pic>
    </p:spTree>
    <p:extLst>
      <p:ext uri="{BB962C8B-B14F-4D97-AF65-F5344CB8AC3E}">
        <p14:creationId xmlns:p14="http://schemas.microsoft.com/office/powerpoint/2010/main" val="281587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5">
                                            <p:txEl>
                                              <p:pRg st="0" end="0"/>
                                            </p:txEl>
                                          </p:spTgt>
                                        </p:tgtEl>
                                        <p:attrNameLst>
                                          <p:attrName>style.visibility</p:attrName>
                                        </p:attrNameLst>
                                      </p:cBhvr>
                                      <p:to>
                                        <p:strVal val="visible"/>
                                      </p:to>
                                    </p:set>
                                    <p:anim calcmode="lin" valueType="num">
                                      <p:cBhvr additive="base">
                                        <p:cTn id="7" dur="1000" fill="hold"/>
                                        <p:tgtEl>
                                          <p:spTgt spid="12800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80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05">
                                            <p:txEl>
                                              <p:pRg st="1" end="1"/>
                                            </p:txEl>
                                          </p:spTgt>
                                        </p:tgtEl>
                                        <p:attrNameLst>
                                          <p:attrName>style.visibility</p:attrName>
                                        </p:attrNameLst>
                                      </p:cBhvr>
                                      <p:to>
                                        <p:strVal val="visible"/>
                                      </p:to>
                                    </p:set>
                                    <p:anim calcmode="lin" valueType="num">
                                      <p:cBhvr additive="base">
                                        <p:cTn id="13" dur="1000" fill="hold"/>
                                        <p:tgtEl>
                                          <p:spTgt spid="12800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800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8005">
                                            <p:txEl>
                                              <p:pRg st="2" end="2"/>
                                            </p:txEl>
                                          </p:spTgt>
                                        </p:tgtEl>
                                        <p:attrNameLst>
                                          <p:attrName>style.visibility</p:attrName>
                                        </p:attrNameLst>
                                      </p:cBhvr>
                                      <p:to>
                                        <p:strVal val="visible"/>
                                      </p:to>
                                    </p:set>
                                    <p:anim calcmode="lin" valueType="num">
                                      <p:cBhvr additive="base">
                                        <p:cTn id="17" dur="1000" fill="hold"/>
                                        <p:tgtEl>
                                          <p:spTgt spid="12800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280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8005">
                                            <p:txEl>
                                              <p:pRg st="3" end="3"/>
                                            </p:txEl>
                                          </p:spTgt>
                                        </p:tgtEl>
                                        <p:attrNameLst>
                                          <p:attrName>style.visibility</p:attrName>
                                        </p:attrNameLst>
                                      </p:cBhvr>
                                      <p:to>
                                        <p:strVal val="visible"/>
                                      </p:to>
                                    </p:set>
                                    <p:anim calcmode="lin" valueType="num">
                                      <p:cBhvr additive="base">
                                        <p:cTn id="23" dur="1000" fill="hold"/>
                                        <p:tgtEl>
                                          <p:spTgt spid="128005">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800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8005">
                                            <p:txEl>
                                              <p:pRg st="4" end="4"/>
                                            </p:txEl>
                                          </p:spTgt>
                                        </p:tgtEl>
                                        <p:attrNameLst>
                                          <p:attrName>style.visibility</p:attrName>
                                        </p:attrNameLst>
                                      </p:cBhvr>
                                      <p:to>
                                        <p:strVal val="visible"/>
                                      </p:to>
                                    </p:set>
                                    <p:anim calcmode="lin" valueType="num">
                                      <p:cBhvr additive="base">
                                        <p:cTn id="27" dur="1000" fill="hold"/>
                                        <p:tgtEl>
                                          <p:spTgt spid="12800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280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8132"/>
                                        </p:tgtEl>
                                        <p:attrNameLst>
                                          <p:attrName>style.visibility</p:attrName>
                                        </p:attrNameLst>
                                      </p:cBhvr>
                                      <p:to>
                                        <p:strVal val="visible"/>
                                      </p:to>
                                    </p:set>
                                    <p:anim calcmode="lin" valueType="num">
                                      <p:cBhvr additive="base">
                                        <p:cTn id="33" dur="1000" fill="hold"/>
                                        <p:tgtEl>
                                          <p:spTgt spid="48132"/>
                                        </p:tgtEl>
                                        <p:attrNameLst>
                                          <p:attrName>ppt_x</p:attrName>
                                        </p:attrNameLst>
                                      </p:cBhvr>
                                      <p:tavLst>
                                        <p:tav tm="0">
                                          <p:val>
                                            <p:strVal val="#ppt_x"/>
                                          </p:val>
                                        </p:tav>
                                        <p:tav tm="100000">
                                          <p:val>
                                            <p:strVal val="#ppt_x"/>
                                          </p:val>
                                        </p:tav>
                                      </p:tavLst>
                                    </p:anim>
                                    <p:anim calcmode="lin" valueType="num">
                                      <p:cBhvr additive="base">
                                        <p:cTn id="34" dur="10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8005">
                                            <p:txEl>
                                              <p:pRg st="5" end="5"/>
                                            </p:txEl>
                                          </p:spTgt>
                                        </p:tgtEl>
                                        <p:attrNameLst>
                                          <p:attrName>style.visibility</p:attrName>
                                        </p:attrNameLst>
                                      </p:cBhvr>
                                      <p:to>
                                        <p:strVal val="visible"/>
                                      </p:to>
                                    </p:set>
                                    <p:anim calcmode="lin" valueType="num">
                                      <p:cBhvr additive="base">
                                        <p:cTn id="39" dur="1000" fill="hold"/>
                                        <p:tgtEl>
                                          <p:spTgt spid="128005">
                                            <p:txEl>
                                              <p:pRg st="5" end="5"/>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12800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8005">
                                            <p:txEl>
                                              <p:pRg st="6" end="6"/>
                                            </p:txEl>
                                          </p:spTgt>
                                        </p:tgtEl>
                                        <p:attrNameLst>
                                          <p:attrName>style.visibility</p:attrName>
                                        </p:attrNameLst>
                                      </p:cBhvr>
                                      <p:to>
                                        <p:strVal val="visible"/>
                                      </p:to>
                                    </p:set>
                                    <p:anim calcmode="lin" valueType="num">
                                      <p:cBhvr additive="base">
                                        <p:cTn id="43" dur="1000" fill="hold"/>
                                        <p:tgtEl>
                                          <p:spTgt spid="128005">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280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005">
                                            <p:txEl>
                                              <p:pRg st="7" end="7"/>
                                            </p:txEl>
                                          </p:spTgt>
                                        </p:tgtEl>
                                        <p:attrNameLst>
                                          <p:attrName>style.visibility</p:attrName>
                                        </p:attrNameLst>
                                      </p:cBhvr>
                                      <p:to>
                                        <p:strVal val="visible"/>
                                      </p:to>
                                    </p:set>
                                    <p:anim calcmode="lin" valueType="num">
                                      <p:cBhvr additive="base">
                                        <p:cTn id="49" dur="1000" fill="hold"/>
                                        <p:tgtEl>
                                          <p:spTgt spid="128005">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28005">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8005">
                                            <p:txEl>
                                              <p:pRg st="8" end="8"/>
                                            </p:txEl>
                                          </p:spTgt>
                                        </p:tgtEl>
                                        <p:attrNameLst>
                                          <p:attrName>style.visibility</p:attrName>
                                        </p:attrNameLst>
                                      </p:cBhvr>
                                      <p:to>
                                        <p:strVal val="visible"/>
                                      </p:to>
                                    </p:set>
                                    <p:anim calcmode="lin" valueType="num">
                                      <p:cBhvr additive="base">
                                        <p:cTn id="53" dur="1000" fill="hold"/>
                                        <p:tgtEl>
                                          <p:spTgt spid="128005">
                                            <p:txEl>
                                              <p:pRg st="8" end="8"/>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12800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70519A-F95E-46C6-B54B-024F145805BC}"/>
              </a:ext>
            </a:extLst>
          </p:cNvPr>
          <p:cNvSpPr>
            <a:spLocks noGrp="1"/>
          </p:cNvSpPr>
          <p:nvPr>
            <p:ph type="title"/>
          </p:nvPr>
        </p:nvSpPr>
        <p:spPr/>
        <p:txBody>
          <a:bodyPr/>
          <a:lstStyle/>
          <a:p>
            <a:pPr marL="0" marR="0" rtl="1">
              <a:spcBef>
                <a:spcPts val="0"/>
              </a:spcBef>
              <a:spcAft>
                <a:spcPts val="0"/>
              </a:spcAft>
            </a:pPr>
            <a:r>
              <a:rPr lang="en-US" sz="4400" b="1" dirty="0">
                <a:solidFill>
                  <a:srgbClr val="00AEEF"/>
                </a:solidFill>
                <a:effectLst/>
                <a:latin typeface="Arial" panose="020B0604020202020204" pitchFamily="34" charset="0"/>
                <a:ea typeface="Arial Black" panose="020B0A04020102020204" pitchFamily="34" charset="0"/>
                <a:cs typeface="Times New Roman" panose="02020603050405020304" pitchFamily="18" charset="0"/>
              </a:rPr>
              <a:t> </a:t>
            </a:r>
            <a:br>
              <a:rPr lang="en-US" sz="3200" dirty="0">
                <a:effectLst/>
                <a:latin typeface="Calibri" panose="020F0502020204030204" pitchFamily="34" charset="0"/>
                <a:ea typeface="SimSun" panose="02010600030101010101" pitchFamily="2" charset="-122"/>
                <a:cs typeface="Times New Roman" panose="02020603050405020304" pitchFamily="18" charset="0"/>
              </a:rPr>
            </a:br>
            <a:r>
              <a:rPr lang="en-US" sz="4400" b="1" dirty="0">
                <a:solidFill>
                  <a:srgbClr val="00AEEF"/>
                </a:solidFill>
                <a:effectLst/>
                <a:latin typeface="Arial" panose="020B0604020202020204" pitchFamily="34" charset="0"/>
                <a:ea typeface="Arial Black" panose="020B0A04020102020204" pitchFamily="34" charset="0"/>
                <a:cs typeface="Times New Roman" panose="02020603050405020304" pitchFamily="18" charset="0"/>
              </a:rPr>
              <a:t>Muscles of anterior compartment of the thigh</a:t>
            </a:r>
            <a:r>
              <a:rPr lang="en-US" sz="4400" b="1"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3200" dirty="0">
                <a:effectLst/>
                <a:latin typeface="Calibri" panose="020F0502020204030204" pitchFamily="34" charset="0"/>
                <a:ea typeface="SimSun" panose="02010600030101010101" pitchFamily="2" charset="-122"/>
                <a:cs typeface="Times New Roman" panose="02020603050405020304" pitchFamily="18" charset="0"/>
              </a:rPr>
            </a:br>
            <a:endParaRPr lang="en-US" dirty="0"/>
          </a:p>
        </p:txBody>
      </p:sp>
      <p:graphicFrame>
        <p:nvGraphicFramePr>
          <p:cNvPr id="7" name="Content Placeholder 6">
            <a:extLst>
              <a:ext uri="{FF2B5EF4-FFF2-40B4-BE49-F238E27FC236}">
                <a16:creationId xmlns:a16="http://schemas.microsoft.com/office/drawing/2014/main" id="{5B5E425B-A2C6-4C6D-8669-B5ECDC7D1F8D}"/>
              </a:ext>
            </a:extLst>
          </p:cNvPr>
          <p:cNvGraphicFramePr>
            <a:graphicFrameLocks noGrp="1"/>
          </p:cNvGraphicFramePr>
          <p:nvPr>
            <p:ph idx="1"/>
            <p:extLst>
              <p:ext uri="{D42A27DB-BD31-4B8C-83A1-F6EECF244321}">
                <p14:modId xmlns:p14="http://schemas.microsoft.com/office/powerpoint/2010/main" val="1342247267"/>
              </p:ext>
            </p:extLst>
          </p:nvPr>
        </p:nvGraphicFramePr>
        <p:xfrm>
          <a:off x="1249680" y="1535752"/>
          <a:ext cx="9692639" cy="5340666"/>
        </p:xfrm>
        <a:graphic>
          <a:graphicData uri="http://schemas.openxmlformats.org/drawingml/2006/table">
            <a:tbl>
              <a:tblPr/>
              <a:tblGrid>
                <a:gridCol w="2061509">
                  <a:extLst>
                    <a:ext uri="{9D8B030D-6E8A-4147-A177-3AD203B41FA5}">
                      <a16:colId xmlns:a16="http://schemas.microsoft.com/office/drawing/2014/main" val="201800014"/>
                    </a:ext>
                  </a:extLst>
                </a:gridCol>
                <a:gridCol w="2106838">
                  <a:extLst>
                    <a:ext uri="{9D8B030D-6E8A-4147-A177-3AD203B41FA5}">
                      <a16:colId xmlns:a16="http://schemas.microsoft.com/office/drawing/2014/main" val="588051533"/>
                    </a:ext>
                  </a:extLst>
                </a:gridCol>
                <a:gridCol w="1614126">
                  <a:extLst>
                    <a:ext uri="{9D8B030D-6E8A-4147-A177-3AD203B41FA5}">
                      <a16:colId xmlns:a16="http://schemas.microsoft.com/office/drawing/2014/main" val="3122184821"/>
                    </a:ext>
                  </a:extLst>
                </a:gridCol>
                <a:gridCol w="2217206">
                  <a:extLst>
                    <a:ext uri="{9D8B030D-6E8A-4147-A177-3AD203B41FA5}">
                      <a16:colId xmlns:a16="http://schemas.microsoft.com/office/drawing/2014/main" val="575084002"/>
                    </a:ext>
                  </a:extLst>
                </a:gridCol>
                <a:gridCol w="1692960">
                  <a:extLst>
                    <a:ext uri="{9D8B030D-6E8A-4147-A177-3AD203B41FA5}">
                      <a16:colId xmlns:a16="http://schemas.microsoft.com/office/drawing/2014/main" val="2391782538"/>
                    </a:ext>
                  </a:extLst>
                </a:gridCol>
              </a:tblGrid>
              <a:tr h="258127">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Muscle</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Origin</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Insertion</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Nerve supply</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Action</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550456"/>
                  </a:ext>
                </a:extLst>
              </a:tr>
              <a:tr h="1548765">
                <a:tc>
                  <a:txBody>
                    <a:bodyPr/>
                    <a:lstStyle/>
                    <a:p>
                      <a:pPr marL="0" marR="0" algn="l" rtl="1">
                        <a:spcBef>
                          <a:spcPts val="0"/>
                        </a:spcBef>
                        <a:spcAft>
                          <a:spcPts val="0"/>
                        </a:spcAft>
                      </a:pPr>
                      <a:r>
                        <a:rPr lang="en-US" sz="1800" b="1" dirty="0">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Pectineus</a:t>
                      </a:r>
                      <a:endParaRPr lang="en-US" sz="12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Superior ramus of pubis</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Pectineal line of femur</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Femoral nerve; sometimes also by obturator nerve</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Adduction and </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flexion of hip; medial</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rotation of thigh</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126208"/>
                  </a:ext>
                </a:extLst>
              </a:tr>
              <a:tr h="2323146">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Psoas major</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(illiopsoas)</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Sides of T12-L5 vertebrae and discs between them; transverse processes of all</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lumbar vertebrae</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Lesser trochanter</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of femur</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Ventral rami of</a:t>
                      </a:r>
                      <a:endParaRPr lang="en-US" sz="12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L1-L3</a:t>
                      </a:r>
                      <a:endParaRPr lang="en-US" sz="12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Flexion of thigh at hip</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075813"/>
                  </a:ext>
                </a:extLst>
              </a:tr>
              <a:tr h="1032509">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Iliacus</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1800" b="1">
                          <a:solidFill>
                            <a:schemeClr val="tx1"/>
                          </a:solidFill>
                          <a:effectLst/>
                          <a:latin typeface="Arial" panose="020B0604020202020204" pitchFamily="34" charset="0"/>
                          <a:ea typeface="Arial Black" panose="020B0A04020102020204" pitchFamily="34" charset="0"/>
                          <a:cs typeface="Times New Roman" panose="02020603050405020304" pitchFamily="18" charset="0"/>
                        </a:rPr>
                        <a:t>(illiopsoas)</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Iliac crest, iliac fossa, ala of</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sacrum</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lesser</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trochanter</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tabLst>
                          <a:tab pos="457200" algn="l"/>
                        </a:tabLst>
                      </a:pPr>
                      <a:r>
                        <a:rPr lang="en-US"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Femoral nerve</a:t>
                      </a:r>
                      <a:endParaRPr lang="en-US" sz="1200" b="1">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spcBef>
                          <a:spcPts val="0"/>
                        </a:spcBef>
                        <a:spcAft>
                          <a:spcPts val="0"/>
                        </a:spcAft>
                      </a:pPr>
                      <a:r>
                        <a:rPr lang="en-US" sz="18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Flexion of thigh at hip</a:t>
                      </a:r>
                      <a:endParaRPr lang="en-US" sz="12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81574"/>
                  </a:ext>
                </a:extLst>
              </a:tr>
            </a:tbl>
          </a:graphicData>
        </a:graphic>
      </p:graphicFrame>
      <p:sp>
        <p:nvSpPr>
          <p:cNvPr id="8" name="Rectangle 1">
            <a:extLst>
              <a:ext uri="{FF2B5EF4-FFF2-40B4-BE49-F238E27FC236}">
                <a16:creationId xmlns:a16="http://schemas.microsoft.com/office/drawing/2014/main" id="{379DF710-74CA-4D62-9145-E2B95911F774}"/>
              </a:ext>
            </a:extLst>
          </p:cNvPr>
          <p:cNvSpPr>
            <a:spLocks noChangeArrowheads="1"/>
          </p:cNvSpPr>
          <p:nvPr/>
        </p:nvSpPr>
        <p:spPr bwMode="auto">
          <a:xfrm>
            <a:off x="-3139196" y="84692"/>
            <a:ext cx="18920160" cy="4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1924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214738" y="1"/>
            <a:ext cx="4785360" cy="1139825"/>
          </a:xfrm>
        </p:spPr>
        <p:txBody>
          <a:bodyPr vert="horz" wrap="square" lIns="91440" tIns="45720" rIns="91440" bIns="45720" numCol="1" anchor="ctr" anchorCtr="1" compatLnSpc="1"/>
          <a:lstStyle/>
          <a:p>
            <a:pPr eaLnBrk="1" hangingPunct="1">
              <a:defRPr/>
            </a:pPr>
            <a:r>
              <a:rPr lang="en-US" sz="4000" dirty="0"/>
              <a:t>Muscles of anterior compartment</a:t>
            </a:r>
          </a:p>
        </p:txBody>
      </p:sp>
      <p:sp>
        <p:nvSpPr>
          <p:cNvPr id="130053" name="Rectangle 5"/>
          <p:cNvSpPr>
            <a:spLocks noGrp="1" noChangeArrowheads="1"/>
          </p:cNvSpPr>
          <p:nvPr>
            <p:ph type="body" sz="half" idx="1"/>
          </p:nvPr>
        </p:nvSpPr>
        <p:spPr>
          <a:xfrm>
            <a:off x="609600" y="1440180"/>
            <a:ext cx="4390498" cy="5097772"/>
          </a:xfrm>
        </p:spPr>
        <p:txBody>
          <a:bodyPr vert="horz" wrap="square" lIns="91440" tIns="45720" rIns="91440" bIns="45720" numCol="1" anchor="t" anchorCtr="0" compatLnSpc="1"/>
          <a:lstStyle/>
          <a:p>
            <a:pPr algn="l" rtl="0" eaLnBrk="1" hangingPunct="1">
              <a:lnSpc>
                <a:spcPct val="90000"/>
              </a:lnSpc>
              <a:defRPr/>
            </a:pPr>
            <a:r>
              <a:rPr lang="en-US" sz="2800" b="1" dirty="0"/>
              <a:t>Quadriceps </a:t>
            </a:r>
            <a:r>
              <a:rPr lang="en-US" sz="2800" b="1" dirty="0" err="1"/>
              <a:t>femoris</a:t>
            </a:r>
            <a:r>
              <a:rPr lang="en-US" sz="2000" b="1" dirty="0"/>
              <a:t>:</a:t>
            </a:r>
          </a:p>
          <a:p>
            <a:pPr algn="l" rtl="0" eaLnBrk="1" hangingPunct="1">
              <a:lnSpc>
                <a:spcPct val="90000"/>
              </a:lnSpc>
              <a:buNone/>
              <a:defRPr/>
            </a:pPr>
            <a:r>
              <a:rPr lang="en-US" sz="2000" dirty="0"/>
              <a:t>      </a:t>
            </a:r>
            <a:r>
              <a:rPr lang="en-US" sz="2800" dirty="0"/>
              <a:t>1</a:t>
            </a:r>
            <a:r>
              <a:rPr lang="en-US" sz="2800" b="1" dirty="0"/>
              <a:t>. Rectus </a:t>
            </a:r>
            <a:r>
              <a:rPr lang="en-US" sz="2800" b="1" dirty="0" err="1"/>
              <a:t>femoris</a:t>
            </a:r>
            <a:endParaRPr lang="en-US" sz="2800" b="1" dirty="0"/>
          </a:p>
          <a:p>
            <a:pPr algn="l" rtl="0" eaLnBrk="1" hangingPunct="1">
              <a:lnSpc>
                <a:spcPct val="90000"/>
              </a:lnSpc>
              <a:buNone/>
              <a:defRPr/>
            </a:pPr>
            <a:r>
              <a:rPr lang="en-US" sz="2800" b="1" dirty="0">
                <a:solidFill>
                  <a:srgbClr val="C00000"/>
                </a:solidFill>
              </a:rPr>
              <a:t>Origin:</a:t>
            </a:r>
          </a:p>
          <a:p>
            <a:pPr algn="l" rtl="0" eaLnBrk="1" hangingPunct="1">
              <a:lnSpc>
                <a:spcPct val="90000"/>
              </a:lnSpc>
              <a:buNone/>
              <a:defRPr/>
            </a:pPr>
            <a:r>
              <a:rPr lang="en-US" sz="2400" dirty="0"/>
              <a:t>    </a:t>
            </a:r>
            <a:r>
              <a:rPr lang="en-US" sz="2400" b="1" dirty="0"/>
              <a:t>Straight head</a:t>
            </a:r>
            <a:r>
              <a:rPr lang="en-US" sz="2400" dirty="0"/>
              <a:t> from anterior inferior iliac spine.</a:t>
            </a:r>
          </a:p>
          <a:p>
            <a:pPr algn="l" rtl="0" eaLnBrk="1" hangingPunct="1">
              <a:lnSpc>
                <a:spcPct val="90000"/>
              </a:lnSpc>
              <a:buNone/>
              <a:defRPr/>
            </a:pPr>
            <a:r>
              <a:rPr lang="en-US" sz="2400" dirty="0"/>
              <a:t>    </a:t>
            </a:r>
            <a:r>
              <a:rPr lang="en-US" sz="2400" b="1" dirty="0"/>
              <a:t>Reflected head</a:t>
            </a:r>
            <a:r>
              <a:rPr lang="en-US" sz="2400" dirty="0"/>
              <a:t> from the </a:t>
            </a:r>
            <a:r>
              <a:rPr lang="en-US" sz="2400" dirty="0" err="1"/>
              <a:t>ilium</a:t>
            </a:r>
            <a:r>
              <a:rPr lang="en-US" sz="2400" dirty="0"/>
              <a:t> above the </a:t>
            </a:r>
            <a:r>
              <a:rPr lang="en-US" sz="2400" dirty="0" err="1"/>
              <a:t>acetabulum</a:t>
            </a:r>
            <a:endParaRPr lang="en-US" sz="2400" dirty="0"/>
          </a:p>
          <a:p>
            <a:pPr algn="l" rtl="0" eaLnBrk="1" hangingPunct="1">
              <a:lnSpc>
                <a:spcPct val="90000"/>
              </a:lnSpc>
              <a:buNone/>
              <a:defRPr/>
            </a:pPr>
            <a:r>
              <a:rPr lang="en-US" sz="2800" b="1" dirty="0">
                <a:solidFill>
                  <a:srgbClr val="002060"/>
                </a:solidFill>
              </a:rPr>
              <a:t>Insertion:</a:t>
            </a:r>
          </a:p>
          <a:p>
            <a:pPr algn="l" rtl="0" eaLnBrk="1" hangingPunct="1">
              <a:lnSpc>
                <a:spcPct val="90000"/>
              </a:lnSpc>
              <a:buNone/>
              <a:defRPr/>
            </a:pPr>
            <a:r>
              <a:rPr lang="en-US" sz="2400" dirty="0"/>
              <a:t>    Quadriceps tendon &amp; patella.</a:t>
            </a:r>
          </a:p>
          <a:p>
            <a:pPr algn="l" rtl="0" eaLnBrk="1" hangingPunct="1">
              <a:lnSpc>
                <a:spcPct val="90000"/>
              </a:lnSpc>
              <a:buNone/>
              <a:defRPr/>
            </a:pPr>
            <a:r>
              <a:rPr lang="en-US" sz="2800" dirty="0"/>
              <a:t> </a:t>
            </a:r>
            <a:r>
              <a:rPr lang="en-US" sz="2800" b="1" dirty="0">
                <a:solidFill>
                  <a:srgbClr val="FFFF00"/>
                </a:solidFill>
              </a:rPr>
              <a:t>Nerve supply</a:t>
            </a:r>
            <a:r>
              <a:rPr lang="en-US" sz="2000" dirty="0">
                <a:solidFill>
                  <a:srgbClr val="FFFF00"/>
                </a:solidFill>
              </a:rPr>
              <a:t>:</a:t>
            </a:r>
          </a:p>
          <a:p>
            <a:pPr algn="l" rtl="0" eaLnBrk="1" hangingPunct="1">
              <a:lnSpc>
                <a:spcPct val="90000"/>
              </a:lnSpc>
              <a:buNone/>
              <a:defRPr/>
            </a:pPr>
            <a:r>
              <a:rPr lang="en-US" sz="2400" dirty="0"/>
              <a:t>    Femoral nerve</a:t>
            </a:r>
            <a:r>
              <a:rPr lang="en-US" sz="2000" dirty="0"/>
              <a:t>.</a:t>
            </a:r>
          </a:p>
        </p:txBody>
      </p:sp>
      <p:pic>
        <p:nvPicPr>
          <p:cNvPr id="4" name="Picture 3">
            <a:extLst>
              <a:ext uri="{FF2B5EF4-FFF2-40B4-BE49-F238E27FC236}">
                <a16:creationId xmlns:a16="http://schemas.microsoft.com/office/drawing/2014/main" id="{21553A00-0576-4A98-A1DE-6DF7A258736B}"/>
              </a:ext>
            </a:extLst>
          </p:cNvPr>
          <p:cNvPicPr>
            <a:picLocks noChangeAspect="1"/>
          </p:cNvPicPr>
          <p:nvPr/>
        </p:nvPicPr>
        <p:blipFill>
          <a:blip r:embed="rId2"/>
          <a:stretch>
            <a:fillRect/>
          </a:stretch>
        </p:blipFill>
        <p:spPr>
          <a:xfrm>
            <a:off x="5394960" y="0"/>
            <a:ext cx="6582302" cy="6858000"/>
          </a:xfrm>
          <a:prstGeom prst="rect">
            <a:avLst/>
          </a:prstGeom>
        </p:spPr>
      </p:pic>
    </p:spTree>
    <p:extLst>
      <p:ext uri="{BB962C8B-B14F-4D97-AF65-F5344CB8AC3E}">
        <p14:creationId xmlns:p14="http://schemas.microsoft.com/office/powerpoint/2010/main" val="283842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 calcmode="lin" valueType="num">
                                      <p:cBhvr additive="base">
                                        <p:cTn id="7" dur="1000" fill="hold"/>
                                        <p:tgtEl>
                                          <p:spTgt spid="13005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0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053">
                                            <p:txEl>
                                              <p:pRg st="1" end="1"/>
                                            </p:txEl>
                                          </p:spTgt>
                                        </p:tgtEl>
                                        <p:attrNameLst>
                                          <p:attrName>style.visibility</p:attrName>
                                        </p:attrNameLst>
                                      </p:cBhvr>
                                      <p:to>
                                        <p:strVal val="visible"/>
                                      </p:to>
                                    </p:set>
                                    <p:anim calcmode="lin" valueType="num">
                                      <p:cBhvr additive="base">
                                        <p:cTn id="13" dur="1000" fill="hold"/>
                                        <p:tgtEl>
                                          <p:spTgt spid="13005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0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0053">
                                            <p:txEl>
                                              <p:pRg st="2" end="2"/>
                                            </p:txEl>
                                          </p:spTgt>
                                        </p:tgtEl>
                                        <p:attrNameLst>
                                          <p:attrName>style.visibility</p:attrName>
                                        </p:attrNameLst>
                                      </p:cBhvr>
                                      <p:to>
                                        <p:strVal val="visible"/>
                                      </p:to>
                                    </p:set>
                                    <p:anim calcmode="lin" valueType="num">
                                      <p:cBhvr additive="base">
                                        <p:cTn id="19" dur="1000" fill="hold"/>
                                        <p:tgtEl>
                                          <p:spTgt spid="13005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0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0053">
                                            <p:txEl>
                                              <p:pRg st="3" end="3"/>
                                            </p:txEl>
                                          </p:spTgt>
                                        </p:tgtEl>
                                        <p:attrNameLst>
                                          <p:attrName>style.visibility</p:attrName>
                                        </p:attrNameLst>
                                      </p:cBhvr>
                                      <p:to>
                                        <p:strVal val="visible"/>
                                      </p:to>
                                    </p:set>
                                    <p:anim calcmode="lin" valueType="num">
                                      <p:cBhvr additive="base">
                                        <p:cTn id="25" dur="1000" fill="hold"/>
                                        <p:tgtEl>
                                          <p:spTgt spid="13005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0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0053">
                                            <p:txEl>
                                              <p:pRg st="4" end="4"/>
                                            </p:txEl>
                                          </p:spTgt>
                                        </p:tgtEl>
                                        <p:attrNameLst>
                                          <p:attrName>style.visibility</p:attrName>
                                        </p:attrNameLst>
                                      </p:cBhvr>
                                      <p:to>
                                        <p:strVal val="visible"/>
                                      </p:to>
                                    </p:set>
                                    <p:anim calcmode="lin" valueType="num">
                                      <p:cBhvr additive="base">
                                        <p:cTn id="31" dur="1000" fill="hold"/>
                                        <p:tgtEl>
                                          <p:spTgt spid="13005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00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0053">
                                            <p:txEl>
                                              <p:pRg st="5" end="5"/>
                                            </p:txEl>
                                          </p:spTgt>
                                        </p:tgtEl>
                                        <p:attrNameLst>
                                          <p:attrName>style.visibility</p:attrName>
                                        </p:attrNameLst>
                                      </p:cBhvr>
                                      <p:to>
                                        <p:strVal val="visible"/>
                                      </p:to>
                                    </p:set>
                                    <p:anim calcmode="lin" valueType="num">
                                      <p:cBhvr additive="base">
                                        <p:cTn id="37" dur="1000" fill="hold"/>
                                        <p:tgtEl>
                                          <p:spTgt spid="13005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005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0053">
                                            <p:txEl>
                                              <p:pRg st="6" end="6"/>
                                            </p:txEl>
                                          </p:spTgt>
                                        </p:tgtEl>
                                        <p:attrNameLst>
                                          <p:attrName>style.visibility</p:attrName>
                                        </p:attrNameLst>
                                      </p:cBhvr>
                                      <p:to>
                                        <p:strVal val="visible"/>
                                      </p:to>
                                    </p:set>
                                    <p:anim calcmode="lin" valueType="num">
                                      <p:cBhvr additive="base">
                                        <p:cTn id="41" dur="1000" fill="hold"/>
                                        <p:tgtEl>
                                          <p:spTgt spid="130053">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13005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0053">
                                            <p:txEl>
                                              <p:pRg st="7" end="7"/>
                                            </p:txEl>
                                          </p:spTgt>
                                        </p:tgtEl>
                                        <p:attrNameLst>
                                          <p:attrName>style.visibility</p:attrName>
                                        </p:attrNameLst>
                                      </p:cBhvr>
                                      <p:to>
                                        <p:strVal val="visible"/>
                                      </p:to>
                                    </p:set>
                                    <p:anim calcmode="lin" valueType="num">
                                      <p:cBhvr additive="base">
                                        <p:cTn id="47" dur="1000" fill="hold"/>
                                        <p:tgtEl>
                                          <p:spTgt spid="130053">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3005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0053">
                                            <p:txEl>
                                              <p:pRg st="8" end="8"/>
                                            </p:txEl>
                                          </p:spTgt>
                                        </p:tgtEl>
                                        <p:attrNameLst>
                                          <p:attrName>style.visibility</p:attrName>
                                        </p:attrNameLst>
                                      </p:cBhvr>
                                      <p:to>
                                        <p:strVal val="visible"/>
                                      </p:to>
                                    </p:set>
                                    <p:anim calcmode="lin" valueType="num">
                                      <p:cBhvr additive="base">
                                        <p:cTn id="51" dur="1000" fill="hold"/>
                                        <p:tgtEl>
                                          <p:spTgt spid="130053">
                                            <p:txEl>
                                              <p:pRg st="8" end="8"/>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13005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609600" y="277814"/>
            <a:ext cx="5384800" cy="1139825"/>
          </a:xfrm>
        </p:spPr>
        <p:txBody>
          <a:bodyPr vert="horz" wrap="square" lIns="91440" tIns="45720" rIns="91440" bIns="45720" numCol="1" anchor="ctr" anchorCtr="1" compatLnSpc="1"/>
          <a:lstStyle/>
          <a:p>
            <a:pPr eaLnBrk="1" hangingPunct="1">
              <a:defRPr/>
            </a:pPr>
            <a:r>
              <a:rPr lang="en-US" sz="4000" dirty="0"/>
              <a:t>Muscles of anterior compartment</a:t>
            </a:r>
          </a:p>
        </p:txBody>
      </p:sp>
      <p:sp>
        <p:nvSpPr>
          <p:cNvPr id="132101" name="Rectangle 5"/>
          <p:cNvSpPr>
            <a:spLocks noGrp="1" noChangeArrowheads="1"/>
          </p:cNvSpPr>
          <p:nvPr>
            <p:ph type="body" sz="half" idx="1"/>
          </p:nvPr>
        </p:nvSpPr>
        <p:spPr>
          <a:xfrm>
            <a:off x="609600" y="1645920"/>
            <a:ext cx="5384800" cy="4480244"/>
          </a:xfrm>
        </p:spPr>
        <p:txBody>
          <a:bodyPr vert="horz" wrap="square" lIns="91440" tIns="45720" rIns="91440" bIns="45720" numCol="1" anchor="t" anchorCtr="0" compatLnSpc="1"/>
          <a:lstStyle/>
          <a:p>
            <a:pPr algn="l" rtl="0" eaLnBrk="1" hangingPunct="1">
              <a:lnSpc>
                <a:spcPct val="90000"/>
              </a:lnSpc>
              <a:defRPr/>
            </a:pPr>
            <a:r>
              <a:rPr lang="en-US" sz="2800" b="1" dirty="0" err="1"/>
              <a:t>Vastus</a:t>
            </a:r>
            <a:r>
              <a:rPr lang="en-US" sz="2800" b="1" dirty="0"/>
              <a:t> </a:t>
            </a:r>
            <a:r>
              <a:rPr lang="en-US" sz="2800" b="1" dirty="0" err="1"/>
              <a:t>lateralis</a:t>
            </a:r>
            <a:endParaRPr lang="en-US" sz="2800" b="1" dirty="0"/>
          </a:p>
          <a:p>
            <a:pPr algn="l" rtl="0" eaLnBrk="1" hangingPunct="1">
              <a:lnSpc>
                <a:spcPct val="90000"/>
              </a:lnSpc>
              <a:buNone/>
              <a:defRPr/>
            </a:pPr>
            <a:r>
              <a:rPr lang="en-US" sz="2800" dirty="0"/>
              <a:t>   </a:t>
            </a:r>
            <a:r>
              <a:rPr lang="en-US" sz="2800" b="1" dirty="0">
                <a:solidFill>
                  <a:srgbClr val="C00000"/>
                </a:solidFill>
              </a:rPr>
              <a:t>Origin:</a:t>
            </a:r>
          </a:p>
          <a:p>
            <a:pPr algn="l" rtl="0" eaLnBrk="1" hangingPunct="1">
              <a:lnSpc>
                <a:spcPct val="90000"/>
              </a:lnSpc>
              <a:buNone/>
              <a:defRPr/>
            </a:pPr>
            <a:r>
              <a:rPr lang="en-US" sz="2000" dirty="0"/>
              <a:t>   </a:t>
            </a:r>
            <a:r>
              <a:rPr lang="en-US" sz="2400" dirty="0"/>
              <a:t>Intertrochanteric line ,base of greater trochanter, </a:t>
            </a:r>
            <a:r>
              <a:rPr lang="en-US" sz="2400" dirty="0" err="1"/>
              <a:t>linea</a:t>
            </a:r>
            <a:r>
              <a:rPr lang="en-US" sz="2400" dirty="0"/>
              <a:t> aspera</a:t>
            </a:r>
          </a:p>
          <a:p>
            <a:pPr algn="l" rtl="0" eaLnBrk="1" hangingPunct="1">
              <a:lnSpc>
                <a:spcPct val="90000"/>
              </a:lnSpc>
              <a:buNone/>
              <a:defRPr/>
            </a:pPr>
            <a:r>
              <a:rPr lang="en-US" sz="2000" dirty="0"/>
              <a:t>    </a:t>
            </a:r>
            <a:r>
              <a:rPr lang="en-US" sz="2800" b="1" dirty="0">
                <a:solidFill>
                  <a:srgbClr val="002060"/>
                </a:solidFill>
              </a:rPr>
              <a:t>Insertion:</a:t>
            </a:r>
          </a:p>
          <a:p>
            <a:pPr algn="l" rtl="0" eaLnBrk="1" hangingPunct="1">
              <a:lnSpc>
                <a:spcPct val="90000"/>
              </a:lnSpc>
              <a:buNone/>
              <a:defRPr/>
            </a:pPr>
            <a:r>
              <a:rPr lang="en-US" sz="2000" dirty="0"/>
              <a:t>  </a:t>
            </a:r>
            <a:r>
              <a:rPr lang="en-US" sz="2400" dirty="0"/>
              <a:t>Quadriceps tendon &amp; patella.</a:t>
            </a:r>
          </a:p>
          <a:p>
            <a:pPr algn="l" rtl="0" eaLnBrk="1" hangingPunct="1">
              <a:lnSpc>
                <a:spcPct val="90000"/>
              </a:lnSpc>
              <a:buNone/>
              <a:defRPr/>
            </a:pPr>
            <a:r>
              <a:rPr lang="en-US" sz="2400" dirty="0"/>
              <a:t>  Some </a:t>
            </a:r>
            <a:r>
              <a:rPr lang="en-US" sz="2400" dirty="0" err="1"/>
              <a:t>fibres</a:t>
            </a:r>
            <a:r>
              <a:rPr lang="en-US" sz="2400" dirty="0"/>
              <a:t> inserted into capsule of the knee join</a:t>
            </a:r>
            <a:r>
              <a:rPr lang="en-US" sz="2000" dirty="0"/>
              <a:t>t.</a:t>
            </a:r>
          </a:p>
          <a:p>
            <a:pPr algn="l" rtl="0" eaLnBrk="1" hangingPunct="1">
              <a:lnSpc>
                <a:spcPct val="90000"/>
              </a:lnSpc>
              <a:buNone/>
              <a:defRPr/>
            </a:pPr>
            <a:r>
              <a:rPr lang="en-US" sz="2800" b="1" dirty="0"/>
              <a:t>  </a:t>
            </a:r>
            <a:r>
              <a:rPr lang="en-US" sz="2800" b="1" dirty="0">
                <a:solidFill>
                  <a:srgbClr val="FFFF00"/>
                </a:solidFill>
              </a:rPr>
              <a:t>Nerve supply</a:t>
            </a:r>
            <a:r>
              <a:rPr lang="en-US" sz="2000" dirty="0">
                <a:solidFill>
                  <a:srgbClr val="FFFF00"/>
                </a:solidFill>
              </a:rPr>
              <a:t> </a:t>
            </a:r>
          </a:p>
          <a:p>
            <a:pPr algn="l" rtl="0" eaLnBrk="1" hangingPunct="1">
              <a:lnSpc>
                <a:spcPct val="90000"/>
              </a:lnSpc>
              <a:buNone/>
              <a:defRPr/>
            </a:pPr>
            <a:r>
              <a:rPr lang="en-US" sz="2000" dirty="0"/>
              <a:t> </a:t>
            </a:r>
            <a:r>
              <a:rPr lang="en-US" sz="2400" dirty="0"/>
              <a:t>   Femoral nerve</a:t>
            </a:r>
            <a:r>
              <a:rPr lang="en-US" sz="2000" dirty="0"/>
              <a:t>.</a:t>
            </a:r>
          </a:p>
        </p:txBody>
      </p:sp>
      <p:pic>
        <p:nvPicPr>
          <p:cNvPr id="5" name="Content Placeholder 4">
            <a:extLst>
              <a:ext uri="{FF2B5EF4-FFF2-40B4-BE49-F238E27FC236}">
                <a16:creationId xmlns:a16="http://schemas.microsoft.com/office/drawing/2014/main" id="{EADF6710-7C44-4B2E-9CED-84F8464A3BBE}"/>
              </a:ext>
            </a:extLst>
          </p:cNvPr>
          <p:cNvPicPr>
            <a:picLocks noGrp="1" noChangeAspect="1"/>
          </p:cNvPicPr>
          <p:nvPr>
            <p:ph sz="half" idx="2"/>
          </p:nvPr>
        </p:nvPicPr>
        <p:blipFill>
          <a:blip r:embed="rId2"/>
          <a:stretch>
            <a:fillRect/>
          </a:stretch>
        </p:blipFill>
        <p:spPr>
          <a:xfrm>
            <a:off x="6197602" y="0"/>
            <a:ext cx="5702298" cy="6576574"/>
          </a:xfrm>
          <a:prstGeom prst="rect">
            <a:avLst/>
          </a:prstGeom>
        </p:spPr>
      </p:pic>
    </p:spTree>
    <p:extLst>
      <p:ext uri="{BB962C8B-B14F-4D97-AF65-F5344CB8AC3E}">
        <p14:creationId xmlns:p14="http://schemas.microsoft.com/office/powerpoint/2010/main" val="49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 calcmode="lin" valueType="num">
                                      <p:cBhvr additive="base">
                                        <p:cTn id="7" dur="1000" fill="hold"/>
                                        <p:tgtEl>
                                          <p:spTgt spid="13210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2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2101">
                                            <p:txEl>
                                              <p:pRg st="1" end="1"/>
                                            </p:txEl>
                                          </p:spTgt>
                                        </p:tgtEl>
                                        <p:attrNameLst>
                                          <p:attrName>style.visibility</p:attrName>
                                        </p:attrNameLst>
                                      </p:cBhvr>
                                      <p:to>
                                        <p:strVal val="visible"/>
                                      </p:to>
                                    </p:set>
                                    <p:anim calcmode="lin" valueType="num">
                                      <p:cBhvr additive="base">
                                        <p:cTn id="13" dur="1000" fill="hold"/>
                                        <p:tgtEl>
                                          <p:spTgt spid="13210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210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2101">
                                            <p:txEl>
                                              <p:pRg st="2" end="2"/>
                                            </p:txEl>
                                          </p:spTgt>
                                        </p:tgtEl>
                                        <p:attrNameLst>
                                          <p:attrName>style.visibility</p:attrName>
                                        </p:attrNameLst>
                                      </p:cBhvr>
                                      <p:to>
                                        <p:strVal val="visible"/>
                                      </p:to>
                                    </p:set>
                                    <p:anim calcmode="lin" valueType="num">
                                      <p:cBhvr additive="base">
                                        <p:cTn id="17" dur="1000" fill="hold"/>
                                        <p:tgtEl>
                                          <p:spTgt spid="13210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2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2101">
                                            <p:txEl>
                                              <p:pRg st="3" end="3"/>
                                            </p:txEl>
                                          </p:spTgt>
                                        </p:tgtEl>
                                        <p:attrNameLst>
                                          <p:attrName>style.visibility</p:attrName>
                                        </p:attrNameLst>
                                      </p:cBhvr>
                                      <p:to>
                                        <p:strVal val="visible"/>
                                      </p:to>
                                    </p:set>
                                    <p:anim calcmode="lin" valueType="num">
                                      <p:cBhvr additive="base">
                                        <p:cTn id="23" dur="1000" fill="hold"/>
                                        <p:tgtEl>
                                          <p:spTgt spid="132101">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3210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2101">
                                            <p:txEl>
                                              <p:pRg st="4" end="4"/>
                                            </p:txEl>
                                          </p:spTgt>
                                        </p:tgtEl>
                                        <p:attrNameLst>
                                          <p:attrName>style.visibility</p:attrName>
                                        </p:attrNameLst>
                                      </p:cBhvr>
                                      <p:to>
                                        <p:strVal val="visible"/>
                                      </p:to>
                                    </p:set>
                                    <p:anim calcmode="lin" valueType="num">
                                      <p:cBhvr additive="base">
                                        <p:cTn id="27" dur="1000" fill="hold"/>
                                        <p:tgtEl>
                                          <p:spTgt spid="132101">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3210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2101">
                                            <p:txEl>
                                              <p:pRg st="5" end="5"/>
                                            </p:txEl>
                                          </p:spTgt>
                                        </p:tgtEl>
                                        <p:attrNameLst>
                                          <p:attrName>style.visibility</p:attrName>
                                        </p:attrNameLst>
                                      </p:cBhvr>
                                      <p:to>
                                        <p:strVal val="visible"/>
                                      </p:to>
                                    </p:set>
                                    <p:anim calcmode="lin" valueType="num">
                                      <p:cBhvr additive="base">
                                        <p:cTn id="31" dur="1000" fill="hold"/>
                                        <p:tgtEl>
                                          <p:spTgt spid="132101">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21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2101">
                                            <p:txEl>
                                              <p:pRg st="6" end="6"/>
                                            </p:txEl>
                                          </p:spTgt>
                                        </p:tgtEl>
                                        <p:attrNameLst>
                                          <p:attrName>style.visibility</p:attrName>
                                        </p:attrNameLst>
                                      </p:cBhvr>
                                      <p:to>
                                        <p:strVal val="visible"/>
                                      </p:to>
                                    </p:set>
                                    <p:anim calcmode="lin" valueType="num">
                                      <p:cBhvr additive="base">
                                        <p:cTn id="37" dur="1000" fill="hold"/>
                                        <p:tgtEl>
                                          <p:spTgt spid="132101">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210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2101">
                                            <p:txEl>
                                              <p:pRg st="7" end="7"/>
                                            </p:txEl>
                                          </p:spTgt>
                                        </p:tgtEl>
                                        <p:attrNameLst>
                                          <p:attrName>style.visibility</p:attrName>
                                        </p:attrNameLst>
                                      </p:cBhvr>
                                      <p:to>
                                        <p:strVal val="visible"/>
                                      </p:to>
                                    </p:set>
                                    <p:anim calcmode="lin" valueType="num">
                                      <p:cBhvr additive="base">
                                        <p:cTn id="41" dur="1000" fill="hold"/>
                                        <p:tgtEl>
                                          <p:spTgt spid="132101">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13210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0" y="1"/>
            <a:ext cx="4686300" cy="1628775"/>
          </a:xfrm>
        </p:spPr>
        <p:txBody>
          <a:bodyPr vert="horz" wrap="square" lIns="91440" tIns="45720" rIns="91440" bIns="45720" numCol="1" anchor="ctr" anchorCtr="1" compatLnSpc="1"/>
          <a:lstStyle/>
          <a:p>
            <a:pPr eaLnBrk="1" hangingPunct="1">
              <a:defRPr/>
            </a:pPr>
            <a:r>
              <a:rPr lang="en-US" sz="4000" dirty="0"/>
              <a:t>Muscles of the anterior compartment</a:t>
            </a:r>
          </a:p>
        </p:txBody>
      </p:sp>
      <p:sp>
        <p:nvSpPr>
          <p:cNvPr id="134149" name="Rectangle 5"/>
          <p:cNvSpPr>
            <a:spLocks noGrp="1" noChangeArrowheads="1"/>
          </p:cNvSpPr>
          <p:nvPr>
            <p:ph type="body" sz="half" idx="1"/>
          </p:nvPr>
        </p:nvSpPr>
        <p:spPr>
          <a:xfrm>
            <a:off x="601980" y="1897380"/>
            <a:ext cx="5428933" cy="4960620"/>
          </a:xfrm>
        </p:spPr>
        <p:txBody>
          <a:bodyPr vert="horz" wrap="square" lIns="91440" tIns="45720" rIns="91440" bIns="45720" numCol="1" anchor="t" anchorCtr="0" compatLnSpc="1"/>
          <a:lstStyle/>
          <a:p>
            <a:pPr algn="l" rtl="0" eaLnBrk="1" hangingPunct="1">
              <a:lnSpc>
                <a:spcPct val="80000"/>
              </a:lnSpc>
              <a:defRPr/>
            </a:pPr>
            <a:r>
              <a:rPr lang="en-US" b="1" dirty="0" err="1"/>
              <a:t>Vastus</a:t>
            </a:r>
            <a:r>
              <a:rPr lang="en-US" b="1" dirty="0"/>
              <a:t> </a:t>
            </a:r>
            <a:r>
              <a:rPr lang="en-US" b="1" dirty="0" err="1"/>
              <a:t>medialis</a:t>
            </a:r>
            <a:endParaRPr lang="en-US" b="1" dirty="0"/>
          </a:p>
          <a:p>
            <a:pPr algn="l" rtl="0" eaLnBrk="1" hangingPunct="1">
              <a:lnSpc>
                <a:spcPct val="80000"/>
              </a:lnSpc>
              <a:buNone/>
              <a:defRPr/>
            </a:pPr>
            <a:r>
              <a:rPr lang="en-US" sz="2400" dirty="0"/>
              <a:t>     </a:t>
            </a:r>
            <a:r>
              <a:rPr lang="en-US" sz="2800" b="1" dirty="0">
                <a:solidFill>
                  <a:srgbClr val="C00000"/>
                </a:solidFill>
              </a:rPr>
              <a:t>Origin:</a:t>
            </a:r>
          </a:p>
          <a:p>
            <a:pPr algn="l" rtl="0" eaLnBrk="1" hangingPunct="1">
              <a:lnSpc>
                <a:spcPct val="80000"/>
              </a:lnSpc>
              <a:buNone/>
              <a:defRPr/>
            </a:pPr>
            <a:r>
              <a:rPr lang="en-US" sz="2400" dirty="0"/>
              <a:t>       Intertrochanteric line, </a:t>
            </a:r>
            <a:r>
              <a:rPr lang="en-US" sz="2400" dirty="0" err="1"/>
              <a:t>linea</a:t>
            </a:r>
            <a:r>
              <a:rPr lang="en-US" sz="2400" dirty="0"/>
              <a:t> aspera.</a:t>
            </a:r>
          </a:p>
          <a:p>
            <a:pPr algn="l" rtl="0" eaLnBrk="1" hangingPunct="1">
              <a:lnSpc>
                <a:spcPct val="80000"/>
              </a:lnSpc>
              <a:buNone/>
              <a:defRPr/>
            </a:pPr>
            <a:r>
              <a:rPr lang="en-US" sz="2400" dirty="0"/>
              <a:t>   </a:t>
            </a:r>
            <a:r>
              <a:rPr lang="en-US" sz="2800" b="1" dirty="0"/>
              <a:t>  </a:t>
            </a:r>
            <a:r>
              <a:rPr lang="en-US" sz="2800" b="1" dirty="0">
                <a:solidFill>
                  <a:srgbClr val="002060"/>
                </a:solidFill>
              </a:rPr>
              <a:t>Insertion</a:t>
            </a:r>
            <a:r>
              <a:rPr lang="en-US" sz="2400" dirty="0">
                <a:solidFill>
                  <a:srgbClr val="002060"/>
                </a:solidFill>
              </a:rPr>
              <a:t>:</a:t>
            </a:r>
          </a:p>
          <a:p>
            <a:pPr algn="l" rtl="0" eaLnBrk="1" hangingPunct="1">
              <a:lnSpc>
                <a:spcPct val="80000"/>
              </a:lnSpc>
              <a:buNone/>
              <a:defRPr/>
            </a:pPr>
            <a:r>
              <a:rPr lang="en-US" sz="2400" dirty="0"/>
              <a:t>       Quadriceps tendon &amp; patella</a:t>
            </a:r>
          </a:p>
          <a:p>
            <a:pPr lvl="0" algn="l" rtl="0" eaLnBrk="1" hangingPunct="1">
              <a:lnSpc>
                <a:spcPct val="90000"/>
              </a:lnSpc>
              <a:buClr>
                <a:srgbClr val="99FF99"/>
              </a:buClr>
              <a:buNone/>
              <a:defRPr/>
            </a:pPr>
            <a:r>
              <a:rPr lang="en-US" sz="2400" dirty="0"/>
              <a:t>       The lowest </a:t>
            </a:r>
            <a:r>
              <a:rPr lang="en-US" sz="2400" dirty="0" err="1"/>
              <a:t>fibres</a:t>
            </a:r>
            <a:r>
              <a:rPr lang="en-US" sz="2400" dirty="0"/>
              <a:t> are horizontal in direction ,&amp; attached </a:t>
            </a:r>
            <a:r>
              <a:rPr lang="en-US" sz="2400" dirty="0" err="1"/>
              <a:t>directely</a:t>
            </a:r>
            <a:r>
              <a:rPr lang="en-US" sz="2400" dirty="0"/>
              <a:t> to the patella preventing its lateral dislocation.</a:t>
            </a:r>
            <a:r>
              <a:rPr lang="en-US" sz="2800" b="1" dirty="0">
                <a:solidFill>
                  <a:srgbClr val="FFFF00"/>
                </a:solidFill>
              </a:rPr>
              <a:t> Nerve supply</a:t>
            </a:r>
            <a:r>
              <a:rPr lang="en-US" sz="2000" dirty="0">
                <a:solidFill>
                  <a:srgbClr val="FFFF00"/>
                </a:solidFill>
              </a:rPr>
              <a:t> </a:t>
            </a:r>
          </a:p>
          <a:p>
            <a:pPr lvl="0" algn="l" rtl="0" eaLnBrk="1" hangingPunct="1">
              <a:lnSpc>
                <a:spcPct val="90000"/>
              </a:lnSpc>
              <a:buClr>
                <a:srgbClr val="99FF99"/>
              </a:buClr>
              <a:buNone/>
              <a:defRPr/>
            </a:pPr>
            <a:r>
              <a:rPr lang="en-US" sz="2000" dirty="0">
                <a:solidFill>
                  <a:srgbClr val="FFFFFF"/>
                </a:solidFill>
              </a:rPr>
              <a:t> </a:t>
            </a:r>
            <a:r>
              <a:rPr lang="en-US" sz="2400" dirty="0">
                <a:solidFill>
                  <a:srgbClr val="FFFFFF"/>
                </a:solidFill>
              </a:rPr>
              <a:t>   Femoral nerve</a:t>
            </a:r>
            <a:r>
              <a:rPr lang="en-US" sz="2000" dirty="0">
                <a:solidFill>
                  <a:srgbClr val="FFFFFF"/>
                </a:solidFill>
              </a:rPr>
              <a:t>.</a:t>
            </a:r>
          </a:p>
          <a:p>
            <a:pPr algn="l" rtl="0" eaLnBrk="1" hangingPunct="1">
              <a:lnSpc>
                <a:spcPct val="80000"/>
              </a:lnSpc>
              <a:buNone/>
              <a:defRPr/>
            </a:pPr>
            <a:endParaRPr lang="en-US" sz="2400" dirty="0"/>
          </a:p>
        </p:txBody>
      </p:sp>
      <p:pic>
        <p:nvPicPr>
          <p:cNvPr id="4" name="Content Placeholder 3">
            <a:extLst>
              <a:ext uri="{FF2B5EF4-FFF2-40B4-BE49-F238E27FC236}">
                <a16:creationId xmlns:a16="http://schemas.microsoft.com/office/drawing/2014/main" id="{938259DC-C4CF-4319-A148-3AB9D6D96CDB}"/>
              </a:ext>
            </a:extLst>
          </p:cNvPr>
          <p:cNvPicPr>
            <a:picLocks noGrp="1" noChangeAspect="1"/>
          </p:cNvPicPr>
          <p:nvPr>
            <p:ph sz="half" idx="2"/>
          </p:nvPr>
        </p:nvPicPr>
        <p:blipFill>
          <a:blip r:embed="rId2"/>
          <a:stretch>
            <a:fillRect/>
          </a:stretch>
        </p:blipFill>
        <p:spPr>
          <a:xfrm>
            <a:off x="6161088" y="358972"/>
            <a:ext cx="6030911" cy="6224708"/>
          </a:xfrm>
          <a:prstGeom prst="rect">
            <a:avLst/>
          </a:prstGeom>
        </p:spPr>
      </p:pic>
    </p:spTree>
    <p:extLst>
      <p:ext uri="{BB962C8B-B14F-4D97-AF65-F5344CB8AC3E}">
        <p14:creationId xmlns:p14="http://schemas.microsoft.com/office/powerpoint/2010/main" val="8495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9">
                                            <p:txEl>
                                              <p:pRg st="0" end="0"/>
                                            </p:txEl>
                                          </p:spTgt>
                                        </p:tgtEl>
                                        <p:attrNameLst>
                                          <p:attrName>style.visibility</p:attrName>
                                        </p:attrNameLst>
                                      </p:cBhvr>
                                      <p:to>
                                        <p:strVal val="visible"/>
                                      </p:to>
                                    </p:set>
                                    <p:anim calcmode="lin" valueType="num">
                                      <p:cBhvr additive="base">
                                        <p:cTn id="7" dur="1000" fill="hold"/>
                                        <p:tgtEl>
                                          <p:spTgt spid="13414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4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9">
                                            <p:txEl>
                                              <p:pRg st="1" end="1"/>
                                            </p:txEl>
                                          </p:spTgt>
                                        </p:tgtEl>
                                        <p:attrNameLst>
                                          <p:attrName>style.visibility</p:attrName>
                                        </p:attrNameLst>
                                      </p:cBhvr>
                                      <p:to>
                                        <p:strVal val="visible"/>
                                      </p:to>
                                    </p:set>
                                    <p:anim calcmode="lin" valueType="num">
                                      <p:cBhvr additive="base">
                                        <p:cTn id="13" dur="1000" fill="hold"/>
                                        <p:tgtEl>
                                          <p:spTgt spid="13414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414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4149">
                                            <p:txEl>
                                              <p:pRg st="2" end="2"/>
                                            </p:txEl>
                                          </p:spTgt>
                                        </p:tgtEl>
                                        <p:attrNameLst>
                                          <p:attrName>style.visibility</p:attrName>
                                        </p:attrNameLst>
                                      </p:cBhvr>
                                      <p:to>
                                        <p:strVal val="visible"/>
                                      </p:to>
                                    </p:set>
                                    <p:anim calcmode="lin" valueType="num">
                                      <p:cBhvr additive="base">
                                        <p:cTn id="17" dur="1000" fill="hold"/>
                                        <p:tgtEl>
                                          <p:spTgt spid="13414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4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4149">
                                            <p:txEl>
                                              <p:pRg st="3" end="3"/>
                                            </p:txEl>
                                          </p:spTgt>
                                        </p:tgtEl>
                                        <p:attrNameLst>
                                          <p:attrName>style.visibility</p:attrName>
                                        </p:attrNameLst>
                                      </p:cBhvr>
                                      <p:to>
                                        <p:strVal val="visible"/>
                                      </p:to>
                                    </p:set>
                                    <p:anim calcmode="lin" valueType="num">
                                      <p:cBhvr additive="base">
                                        <p:cTn id="23" dur="1000" fill="hold"/>
                                        <p:tgtEl>
                                          <p:spTgt spid="134149">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3414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4149">
                                            <p:txEl>
                                              <p:pRg st="4" end="4"/>
                                            </p:txEl>
                                          </p:spTgt>
                                        </p:tgtEl>
                                        <p:attrNameLst>
                                          <p:attrName>style.visibility</p:attrName>
                                        </p:attrNameLst>
                                      </p:cBhvr>
                                      <p:to>
                                        <p:strVal val="visible"/>
                                      </p:to>
                                    </p:set>
                                    <p:anim calcmode="lin" valueType="num">
                                      <p:cBhvr additive="base">
                                        <p:cTn id="27" dur="1000" fill="hold"/>
                                        <p:tgtEl>
                                          <p:spTgt spid="134149">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3414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4149">
                                            <p:txEl>
                                              <p:pRg st="5" end="5"/>
                                            </p:txEl>
                                          </p:spTgt>
                                        </p:tgtEl>
                                        <p:attrNameLst>
                                          <p:attrName>style.visibility</p:attrName>
                                        </p:attrNameLst>
                                      </p:cBhvr>
                                      <p:to>
                                        <p:strVal val="visible"/>
                                      </p:to>
                                    </p:set>
                                    <p:anim calcmode="lin" valueType="num">
                                      <p:cBhvr additive="base">
                                        <p:cTn id="31" dur="1000" fill="hold"/>
                                        <p:tgtEl>
                                          <p:spTgt spid="134149">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414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4149">
                                            <p:txEl>
                                              <p:pRg st="6" end="6"/>
                                            </p:txEl>
                                          </p:spTgt>
                                        </p:tgtEl>
                                        <p:attrNameLst>
                                          <p:attrName>style.visibility</p:attrName>
                                        </p:attrNameLst>
                                      </p:cBhvr>
                                      <p:to>
                                        <p:strVal val="visible"/>
                                      </p:to>
                                    </p:set>
                                    <p:anim calcmode="lin" valueType="num">
                                      <p:cBhvr additive="base">
                                        <p:cTn id="35" dur="1000" fill="hold"/>
                                        <p:tgtEl>
                                          <p:spTgt spid="134149">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13414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525780" y="1"/>
            <a:ext cx="5897880" cy="1139826"/>
          </a:xfrm>
        </p:spPr>
        <p:txBody>
          <a:bodyPr vert="horz" wrap="square" lIns="91440" tIns="45720" rIns="91440" bIns="45720" numCol="1" anchor="ctr" anchorCtr="1" compatLnSpc="1"/>
          <a:lstStyle/>
          <a:p>
            <a:pPr eaLnBrk="1" hangingPunct="1">
              <a:defRPr/>
            </a:pPr>
            <a:r>
              <a:rPr lang="en-US" sz="4000" dirty="0"/>
              <a:t>Muscles of the anterior compartment</a:t>
            </a:r>
          </a:p>
        </p:txBody>
      </p:sp>
      <p:sp>
        <p:nvSpPr>
          <p:cNvPr id="136197" name="Rectangle 5"/>
          <p:cNvSpPr>
            <a:spLocks noGrp="1" noChangeArrowheads="1"/>
          </p:cNvSpPr>
          <p:nvPr>
            <p:ph type="body" sz="half" idx="1"/>
          </p:nvPr>
        </p:nvSpPr>
        <p:spPr>
          <a:xfrm>
            <a:off x="762000" y="1357314"/>
            <a:ext cx="5334000" cy="4997766"/>
          </a:xfrm>
        </p:spPr>
        <p:txBody>
          <a:bodyPr vert="horz" wrap="square" lIns="91440" tIns="45720" rIns="91440" bIns="45720" numCol="1" anchor="t" anchorCtr="0" compatLnSpc="1"/>
          <a:lstStyle/>
          <a:p>
            <a:pPr algn="l" rtl="0" eaLnBrk="1" hangingPunct="1">
              <a:lnSpc>
                <a:spcPct val="80000"/>
              </a:lnSpc>
              <a:buClr>
                <a:schemeClr val="hlink"/>
              </a:buClr>
              <a:buSzPct val="80000"/>
              <a:buFont typeface="Wingdings" panose="05000000000000000000" pitchFamily="2" charset="2"/>
            </a:pPr>
            <a:r>
              <a:rPr lang="en-US" altLang="x-none" sz="2800" b="1" dirty="0">
                <a:effectLst>
                  <a:outerShdw blurRad="38100" dist="38100" dir="2700000">
                    <a:srgbClr val="000000"/>
                  </a:outerShdw>
                </a:effectLst>
              </a:rPr>
              <a:t>Vastus</a:t>
            </a:r>
            <a:r>
              <a:rPr lang="ar-EG" altLang="x-none" sz="2800" b="1" dirty="0">
                <a:effectLst>
                  <a:outerShdw blurRad="38100" dist="38100" dir="2700000">
                    <a:srgbClr val="000000"/>
                  </a:outerShdw>
                </a:effectLst>
              </a:rPr>
              <a:t> </a:t>
            </a:r>
            <a:r>
              <a:rPr lang="en-US" altLang="x-none" sz="2800" b="1" dirty="0">
                <a:effectLst>
                  <a:outerShdw blurRad="38100" dist="38100" dir="2700000">
                    <a:srgbClr val="000000"/>
                  </a:outerShdw>
                </a:effectLst>
              </a:rPr>
              <a:t>intermedius</a:t>
            </a:r>
          </a:p>
          <a:p>
            <a:pPr algn="l" rtl="0" eaLnBrk="1" hangingPunct="1">
              <a:lnSpc>
                <a:spcPct val="8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a:t>
            </a:r>
            <a:r>
              <a:rPr lang="en-US" altLang="x-none" sz="2800" b="1" i="1" u="sng" dirty="0">
                <a:solidFill>
                  <a:srgbClr val="C00000"/>
                </a:solidFill>
                <a:effectLst>
                  <a:outerShdw blurRad="38100" dist="38100" dir="2700000">
                    <a:srgbClr val="000000"/>
                  </a:outerShdw>
                </a:effectLst>
              </a:rPr>
              <a:t>Origin</a:t>
            </a:r>
            <a:r>
              <a:rPr lang="ar-EG" altLang="x-none" sz="2400" dirty="0">
                <a:solidFill>
                  <a:srgbClr val="C00000"/>
                </a:solidFill>
                <a:effectLst>
                  <a:outerShdw blurRad="38100" dist="38100" dir="2700000">
                    <a:srgbClr val="000000"/>
                  </a:outerShdw>
                </a:effectLst>
              </a:rPr>
              <a:t>             </a:t>
            </a:r>
            <a:r>
              <a:rPr lang="en-US" altLang="x-none" sz="2400" dirty="0">
                <a:effectLst>
                  <a:outerShdw blurRad="38100" dist="38100" dir="2700000">
                    <a:srgbClr val="000000"/>
                  </a:outerShdw>
                </a:effectLst>
              </a:rPr>
              <a:t>Anterior&amp;lateral surfaces of the shaft of the femur.</a:t>
            </a:r>
            <a:endParaRPr lang="ar-EG" altLang="x-none" sz="2400" dirty="0">
              <a:effectLst>
                <a:outerShdw blurRad="38100" dist="38100" dir="2700000">
                  <a:srgbClr val="000000"/>
                </a:outerShdw>
              </a:effectLst>
            </a:endParaRPr>
          </a:p>
          <a:p>
            <a:pPr algn="l" rtl="0" eaLnBrk="1" hangingPunct="1">
              <a:lnSpc>
                <a:spcPct val="8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a:t>
            </a:r>
            <a:r>
              <a:rPr lang="en-US" altLang="x-none" sz="2800" b="1" i="1" u="sng" dirty="0">
                <a:solidFill>
                  <a:srgbClr val="002060"/>
                </a:solidFill>
                <a:effectLst>
                  <a:outerShdw blurRad="38100" dist="38100" dir="2700000">
                    <a:srgbClr val="000000"/>
                  </a:outerShdw>
                </a:effectLst>
              </a:rPr>
              <a:t>Insertion:</a:t>
            </a: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Quadriceps tendon &amp; patella.</a:t>
            </a:r>
          </a:p>
          <a:p>
            <a:pPr algn="l" rtl="0" eaLnBrk="1" hangingPunct="1">
              <a:lnSpc>
                <a:spcPct val="80000"/>
              </a:lnSpc>
              <a:buClr>
                <a:schemeClr val="hlink"/>
              </a:buClr>
              <a:buSzPct val="80000"/>
              <a:buFont typeface="Wingdings" panose="05000000000000000000" pitchFamily="2" charset="2"/>
              <a:buNone/>
            </a:pPr>
            <a:r>
              <a:rPr lang="en-US" altLang="x-none" sz="2000" i="1" u="sng" dirty="0">
                <a:effectLst>
                  <a:outerShdw blurRad="38100" dist="38100" dir="2700000">
                    <a:srgbClr val="000000"/>
                  </a:outerShdw>
                </a:effectLst>
              </a:rPr>
              <a:t>    </a:t>
            </a:r>
            <a:r>
              <a:rPr lang="en-US" altLang="x-none" sz="2800" b="1" i="1" u="sng" dirty="0">
                <a:solidFill>
                  <a:srgbClr val="FFFF00"/>
                </a:solidFill>
                <a:effectLst>
                  <a:outerShdw blurRad="38100" dist="38100" dir="2700000">
                    <a:srgbClr val="000000"/>
                  </a:outerShdw>
                </a:effectLst>
              </a:rPr>
              <a:t>Nerve supply</a:t>
            </a:r>
            <a:r>
              <a:rPr lang="en-US" altLang="x-none" sz="2000" i="1" u="sng" dirty="0">
                <a:solidFill>
                  <a:srgbClr val="FFFF00"/>
                </a:solidFill>
                <a:effectLst>
                  <a:outerShdw blurRad="38100" dist="38100" dir="2700000">
                    <a:srgbClr val="000000"/>
                  </a:outerShdw>
                </a:effectLst>
              </a:rPr>
              <a:t>:</a:t>
            </a:r>
            <a:r>
              <a:rPr lang="en-US" altLang="x-none" sz="2000" dirty="0">
                <a:solidFill>
                  <a:srgbClr val="FFFF00"/>
                </a:solidFill>
                <a:effectLst>
                  <a:outerShdw blurRad="38100" dist="38100" dir="2700000">
                    <a:srgbClr val="000000"/>
                  </a:outerShdw>
                </a:effectLst>
              </a:rPr>
              <a:t> </a:t>
            </a: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Femoral nerve</a:t>
            </a:r>
            <a:r>
              <a:rPr lang="en-US" altLang="x-none" sz="2000" dirty="0">
                <a:effectLst>
                  <a:outerShdw blurRad="38100" dist="38100" dir="2700000">
                    <a:srgbClr val="000000"/>
                  </a:outerShdw>
                </a:effectLst>
              </a:rPr>
              <a:t>.</a:t>
            </a:r>
          </a:p>
          <a:p>
            <a:pPr algn="l" rtl="0" eaLnBrk="1" hangingPunct="1">
              <a:lnSpc>
                <a:spcPct val="8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a:t>
            </a:r>
            <a:r>
              <a:rPr lang="en-US" altLang="x-none" sz="2800" b="1" dirty="0">
                <a:solidFill>
                  <a:srgbClr val="FF0000"/>
                </a:solidFill>
                <a:effectLst>
                  <a:outerShdw blurRad="38100" dist="38100" dir="2700000">
                    <a:srgbClr val="000000"/>
                  </a:outerShdw>
                </a:effectLst>
              </a:rPr>
              <a:t>Articularis genus</a:t>
            </a:r>
            <a:r>
              <a:rPr lang="en-US" altLang="x-none" sz="2000" dirty="0">
                <a:solidFill>
                  <a:srgbClr val="FF0000"/>
                </a:solidFill>
                <a:effectLst>
                  <a:outerShdw blurRad="38100" dist="38100" dir="2700000">
                    <a:srgbClr val="000000"/>
                  </a:outerShdw>
                </a:effectLst>
              </a:rPr>
              <a:t>                                                              </a:t>
            </a:r>
            <a:r>
              <a:rPr lang="en-US" altLang="x-none" sz="2000" dirty="0">
                <a:effectLst>
                  <a:outerShdw blurRad="38100" dist="38100" dir="2700000">
                    <a:srgbClr val="000000"/>
                  </a:outerShdw>
                </a:effectLst>
              </a:rPr>
              <a:t>is </a:t>
            </a:r>
            <a:r>
              <a:rPr lang="en-US" altLang="x-none" sz="2400" dirty="0">
                <a:effectLst>
                  <a:outerShdw blurRad="38100" dist="38100" dir="2700000">
                    <a:srgbClr val="000000"/>
                  </a:outerShdw>
                </a:effectLst>
              </a:rPr>
              <a:t>muscle fibres attached to the synovial membrane of the knee joint</a:t>
            </a:r>
          </a:p>
        </p:txBody>
      </p:sp>
      <p:pic>
        <p:nvPicPr>
          <p:cNvPr id="4" name="Content Placeholder 3">
            <a:extLst>
              <a:ext uri="{FF2B5EF4-FFF2-40B4-BE49-F238E27FC236}">
                <a16:creationId xmlns:a16="http://schemas.microsoft.com/office/drawing/2014/main" id="{498E730C-4BEC-47CB-B319-D4328164E4F2}"/>
              </a:ext>
            </a:extLst>
          </p:cNvPr>
          <p:cNvPicPr>
            <a:picLocks noGrp="1" noChangeAspect="1"/>
          </p:cNvPicPr>
          <p:nvPr>
            <p:ph sz="half" idx="2"/>
          </p:nvPr>
        </p:nvPicPr>
        <p:blipFill>
          <a:blip r:embed="rId2"/>
          <a:stretch>
            <a:fillRect/>
          </a:stretch>
        </p:blipFill>
        <p:spPr>
          <a:xfrm>
            <a:off x="6720840" y="502920"/>
            <a:ext cx="5333999" cy="6103620"/>
          </a:xfrm>
          <a:prstGeom prst="rect">
            <a:avLst/>
          </a:prstGeom>
        </p:spPr>
      </p:pic>
    </p:spTree>
    <p:extLst>
      <p:ext uri="{BB962C8B-B14F-4D97-AF65-F5344CB8AC3E}">
        <p14:creationId xmlns:p14="http://schemas.microsoft.com/office/powerpoint/2010/main" val="77436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7">
                                            <p:txEl>
                                              <p:pRg st="0" end="0"/>
                                            </p:txEl>
                                          </p:spTgt>
                                        </p:tgtEl>
                                        <p:attrNameLst>
                                          <p:attrName>style.visibility</p:attrName>
                                        </p:attrNameLst>
                                      </p:cBhvr>
                                      <p:to>
                                        <p:strVal val="visible"/>
                                      </p:to>
                                    </p:set>
                                    <p:anim calcmode="lin" valueType="num">
                                      <p:cBhvr additive="base">
                                        <p:cTn id="7" dur="1000" fill="hold"/>
                                        <p:tgtEl>
                                          <p:spTgt spid="13619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6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197">
                                            <p:txEl>
                                              <p:pRg st="1" end="1"/>
                                            </p:txEl>
                                          </p:spTgt>
                                        </p:tgtEl>
                                        <p:attrNameLst>
                                          <p:attrName>style.visibility</p:attrName>
                                        </p:attrNameLst>
                                      </p:cBhvr>
                                      <p:to>
                                        <p:strVal val="visible"/>
                                      </p:to>
                                    </p:set>
                                    <p:anim calcmode="lin" valueType="num">
                                      <p:cBhvr additive="base">
                                        <p:cTn id="13" dur="1000" fill="hold"/>
                                        <p:tgtEl>
                                          <p:spTgt spid="13619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6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6197">
                                            <p:txEl>
                                              <p:pRg st="2" end="2"/>
                                            </p:txEl>
                                          </p:spTgt>
                                        </p:tgtEl>
                                        <p:attrNameLst>
                                          <p:attrName>style.visibility</p:attrName>
                                        </p:attrNameLst>
                                      </p:cBhvr>
                                      <p:to>
                                        <p:strVal val="visible"/>
                                      </p:to>
                                    </p:set>
                                    <p:anim calcmode="lin" valueType="num">
                                      <p:cBhvr additive="base">
                                        <p:cTn id="19" dur="1000" fill="hold"/>
                                        <p:tgtEl>
                                          <p:spTgt spid="13619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619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6197">
                                            <p:txEl>
                                              <p:pRg st="3" end="3"/>
                                            </p:txEl>
                                          </p:spTgt>
                                        </p:tgtEl>
                                        <p:attrNameLst>
                                          <p:attrName>style.visibility</p:attrName>
                                        </p:attrNameLst>
                                      </p:cBhvr>
                                      <p:to>
                                        <p:strVal val="visible"/>
                                      </p:to>
                                    </p:set>
                                    <p:anim calcmode="lin" valueType="num">
                                      <p:cBhvr additive="base">
                                        <p:cTn id="23" dur="1000" fill="hold"/>
                                        <p:tgtEl>
                                          <p:spTgt spid="136197">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36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6197">
                                            <p:txEl>
                                              <p:pRg st="4" end="4"/>
                                            </p:txEl>
                                          </p:spTgt>
                                        </p:tgtEl>
                                        <p:attrNameLst>
                                          <p:attrName>style.visibility</p:attrName>
                                        </p:attrNameLst>
                                      </p:cBhvr>
                                      <p:to>
                                        <p:strVal val="visible"/>
                                      </p:to>
                                    </p:set>
                                    <p:anim calcmode="lin" valueType="num">
                                      <p:cBhvr additive="base">
                                        <p:cTn id="29" dur="1000" fill="hold"/>
                                        <p:tgtEl>
                                          <p:spTgt spid="136197">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3619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6197">
                                            <p:txEl>
                                              <p:pRg st="5" end="5"/>
                                            </p:txEl>
                                          </p:spTgt>
                                        </p:tgtEl>
                                        <p:attrNameLst>
                                          <p:attrName>style.visibility</p:attrName>
                                        </p:attrNameLst>
                                      </p:cBhvr>
                                      <p:to>
                                        <p:strVal val="visible"/>
                                      </p:to>
                                    </p:set>
                                    <p:anim calcmode="lin" valueType="num">
                                      <p:cBhvr additive="base">
                                        <p:cTn id="33" dur="1000" fill="hold"/>
                                        <p:tgtEl>
                                          <p:spTgt spid="136197">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3619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6197">
                                            <p:txEl>
                                              <p:pRg st="6" end="6"/>
                                            </p:txEl>
                                          </p:spTgt>
                                        </p:tgtEl>
                                        <p:attrNameLst>
                                          <p:attrName>style.visibility</p:attrName>
                                        </p:attrNameLst>
                                      </p:cBhvr>
                                      <p:to>
                                        <p:strVal val="visible"/>
                                      </p:to>
                                    </p:set>
                                    <p:anim calcmode="lin" valueType="num">
                                      <p:cBhvr additive="base">
                                        <p:cTn id="39" dur="1000" fill="hold"/>
                                        <p:tgtEl>
                                          <p:spTgt spid="136197">
                                            <p:txEl>
                                              <p:pRg st="6" end="6"/>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13619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8" name="Rectangle 8"/>
          <p:cNvSpPr>
            <a:spLocks noGrp="1" noChangeArrowheads="1"/>
          </p:cNvSpPr>
          <p:nvPr>
            <p:ph type="title"/>
          </p:nvPr>
        </p:nvSpPr>
        <p:spPr/>
        <p:txBody>
          <a:bodyPr vert="horz" wrap="square" lIns="91440" tIns="45720" rIns="91440" bIns="45720" numCol="1" anchor="ctr" anchorCtr="1" compatLnSpc="1"/>
          <a:lstStyle/>
          <a:p>
            <a:pPr eaLnBrk="1" hangingPunct="1">
              <a:defRPr/>
            </a:pPr>
            <a:r>
              <a:rPr lang="en-US" sz="4000"/>
              <a:t>Muscles of the anterior compartment</a:t>
            </a:r>
          </a:p>
        </p:txBody>
      </p:sp>
      <p:sp>
        <p:nvSpPr>
          <p:cNvPr id="138249" name="Rectangle 9"/>
          <p:cNvSpPr>
            <a:spLocks noGrp="1" noChangeArrowheads="1"/>
          </p:cNvSpPr>
          <p:nvPr>
            <p:ph type="body" sz="half" idx="1"/>
          </p:nvPr>
        </p:nvSpPr>
        <p:spPr>
          <a:xfrm>
            <a:off x="342901" y="1600201"/>
            <a:ext cx="4937760" cy="4525963"/>
          </a:xfrm>
        </p:spPr>
        <p:txBody>
          <a:bodyPr vert="horz" wrap="square" lIns="91440" tIns="45720" rIns="91440" bIns="45720" numCol="1" anchor="t" anchorCtr="0" compatLnSpc="1"/>
          <a:lstStyle/>
          <a:p>
            <a:pPr algn="l" rtl="0" eaLnBrk="1" hangingPunct="1">
              <a:lnSpc>
                <a:spcPct val="90000"/>
              </a:lnSpc>
              <a:buNone/>
              <a:defRPr/>
            </a:pPr>
            <a:r>
              <a:rPr lang="en-US" sz="3600" b="1" dirty="0"/>
              <a:t>   </a:t>
            </a:r>
            <a:r>
              <a:rPr lang="en-US" sz="3600" b="1" dirty="0">
                <a:solidFill>
                  <a:srgbClr val="FFFF00"/>
                </a:solidFill>
              </a:rPr>
              <a:t>Action of quadriceps </a:t>
            </a:r>
            <a:r>
              <a:rPr lang="en-US" sz="3600" b="1" dirty="0" err="1">
                <a:solidFill>
                  <a:srgbClr val="FFFF00"/>
                </a:solidFill>
              </a:rPr>
              <a:t>femoris</a:t>
            </a:r>
            <a:r>
              <a:rPr lang="en-US" sz="3600" b="1" dirty="0">
                <a:solidFill>
                  <a:srgbClr val="FFFF00"/>
                </a:solidFill>
              </a:rPr>
              <a:t> muscle</a:t>
            </a:r>
            <a:r>
              <a:rPr lang="en-US" sz="2800" dirty="0">
                <a:solidFill>
                  <a:srgbClr val="FFFF00"/>
                </a:solidFill>
              </a:rPr>
              <a:t>:</a:t>
            </a:r>
          </a:p>
          <a:p>
            <a:pPr algn="l" rtl="0" eaLnBrk="1" hangingPunct="1">
              <a:lnSpc>
                <a:spcPct val="90000"/>
              </a:lnSpc>
              <a:buNone/>
              <a:defRPr/>
            </a:pPr>
            <a:r>
              <a:rPr lang="en-US" sz="2800" dirty="0"/>
              <a:t>     </a:t>
            </a:r>
            <a:r>
              <a:rPr lang="en-US" sz="2800" b="1" dirty="0"/>
              <a:t>Powerful extensor</a:t>
            </a:r>
            <a:r>
              <a:rPr lang="en-US" sz="2800" dirty="0"/>
              <a:t> of the knee joint.</a:t>
            </a:r>
          </a:p>
          <a:p>
            <a:pPr algn="l" rtl="0" eaLnBrk="1" hangingPunct="1">
              <a:lnSpc>
                <a:spcPct val="90000"/>
              </a:lnSpc>
              <a:buNone/>
              <a:defRPr/>
            </a:pPr>
            <a:r>
              <a:rPr lang="en-US" sz="2800" dirty="0"/>
              <a:t>     </a:t>
            </a:r>
            <a:r>
              <a:rPr lang="en-US" sz="2800" b="1" dirty="0"/>
              <a:t>The rectus </a:t>
            </a:r>
            <a:r>
              <a:rPr lang="en-US" sz="2800" b="1" dirty="0" err="1"/>
              <a:t>femoris</a:t>
            </a:r>
            <a:r>
              <a:rPr lang="en-US" sz="2800" dirty="0"/>
              <a:t> also flexes the hip joint.</a:t>
            </a:r>
          </a:p>
          <a:p>
            <a:pPr algn="l" rtl="0" eaLnBrk="1" hangingPunct="1">
              <a:lnSpc>
                <a:spcPct val="90000"/>
              </a:lnSpc>
              <a:buNone/>
              <a:defRPr/>
            </a:pPr>
            <a:r>
              <a:rPr lang="en-US" sz="2800" dirty="0"/>
              <a:t>     </a:t>
            </a:r>
            <a:r>
              <a:rPr lang="en-US" sz="2800" b="1" dirty="0"/>
              <a:t>The lower </a:t>
            </a:r>
            <a:r>
              <a:rPr lang="en-US" sz="2800" b="1" dirty="0" err="1"/>
              <a:t>fibres</a:t>
            </a:r>
            <a:r>
              <a:rPr lang="en-US" sz="2800" b="1" dirty="0"/>
              <a:t> of the </a:t>
            </a:r>
            <a:r>
              <a:rPr lang="en-US" sz="2800" b="1" dirty="0" err="1"/>
              <a:t>vastus</a:t>
            </a:r>
            <a:r>
              <a:rPr lang="en-US" sz="2800" b="1" dirty="0"/>
              <a:t> </a:t>
            </a:r>
            <a:r>
              <a:rPr lang="en-US" sz="2800" b="1" dirty="0" err="1"/>
              <a:t>medialis</a:t>
            </a:r>
            <a:r>
              <a:rPr lang="en-US" sz="2800" dirty="0"/>
              <a:t> stabilize the patella.</a:t>
            </a:r>
          </a:p>
        </p:txBody>
      </p:sp>
      <p:pic>
        <p:nvPicPr>
          <p:cNvPr id="53252" name="Picture 11" descr="715"/>
          <p:cNvPicPr>
            <a:picLocks noGrp="1" noChangeAspect="1"/>
          </p:cNvPicPr>
          <p:nvPr>
            <p:ph sz="half" idx="2"/>
          </p:nvPr>
        </p:nvPicPr>
        <p:blipFill>
          <a:blip r:embed="rId2"/>
          <a:srcRect l="5307" t="9514" r="9787"/>
          <a:stretch>
            <a:fillRect/>
          </a:stretch>
        </p:blipFill>
        <p:spPr>
          <a:xfrm>
            <a:off x="5760721" y="1600201"/>
            <a:ext cx="5821680" cy="4979985"/>
          </a:xfrm>
          <a:ln/>
        </p:spPr>
      </p:pic>
    </p:spTree>
    <p:extLst>
      <p:ext uri="{BB962C8B-B14F-4D97-AF65-F5344CB8AC3E}">
        <p14:creationId xmlns:p14="http://schemas.microsoft.com/office/powerpoint/2010/main" val="41958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1000" fill="hold"/>
                                        <p:tgtEl>
                                          <p:spTgt spid="53252"/>
                                        </p:tgtEl>
                                        <p:attrNameLst>
                                          <p:attrName>ppt_x</p:attrName>
                                        </p:attrNameLst>
                                      </p:cBhvr>
                                      <p:tavLst>
                                        <p:tav tm="0">
                                          <p:val>
                                            <p:strVal val="#ppt_x"/>
                                          </p:val>
                                        </p:tav>
                                        <p:tav tm="100000">
                                          <p:val>
                                            <p:strVal val="#ppt_x"/>
                                          </p:val>
                                        </p:tav>
                                      </p:tavLst>
                                    </p:anim>
                                    <p:anim calcmode="lin" valueType="num">
                                      <p:cBhvr additive="base">
                                        <p:cTn id="8" dur="10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9">
                                            <p:txEl>
                                              <p:pRg st="0" end="0"/>
                                            </p:txEl>
                                          </p:spTgt>
                                        </p:tgtEl>
                                        <p:attrNameLst>
                                          <p:attrName>style.visibility</p:attrName>
                                        </p:attrNameLst>
                                      </p:cBhvr>
                                      <p:to>
                                        <p:strVal val="visible"/>
                                      </p:to>
                                    </p:set>
                                    <p:anim calcmode="lin" valueType="num">
                                      <p:cBhvr additive="base">
                                        <p:cTn id="13" dur="1000" fill="hold"/>
                                        <p:tgtEl>
                                          <p:spTgt spid="13824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8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9">
                                            <p:txEl>
                                              <p:pRg st="1" end="1"/>
                                            </p:txEl>
                                          </p:spTgt>
                                        </p:tgtEl>
                                        <p:attrNameLst>
                                          <p:attrName>style.visibility</p:attrName>
                                        </p:attrNameLst>
                                      </p:cBhvr>
                                      <p:to>
                                        <p:strVal val="visible"/>
                                      </p:to>
                                    </p:set>
                                    <p:anim calcmode="lin" valueType="num">
                                      <p:cBhvr additive="base">
                                        <p:cTn id="19" dur="1000" fill="hold"/>
                                        <p:tgtEl>
                                          <p:spTgt spid="138249">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82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8249">
                                            <p:txEl>
                                              <p:pRg st="2" end="2"/>
                                            </p:txEl>
                                          </p:spTgt>
                                        </p:tgtEl>
                                        <p:attrNameLst>
                                          <p:attrName>style.visibility</p:attrName>
                                        </p:attrNameLst>
                                      </p:cBhvr>
                                      <p:to>
                                        <p:strVal val="visible"/>
                                      </p:to>
                                    </p:set>
                                    <p:anim calcmode="lin" valueType="num">
                                      <p:cBhvr additive="base">
                                        <p:cTn id="25" dur="1000" fill="hold"/>
                                        <p:tgtEl>
                                          <p:spTgt spid="13824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82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8249">
                                            <p:txEl>
                                              <p:pRg st="3" end="3"/>
                                            </p:txEl>
                                          </p:spTgt>
                                        </p:tgtEl>
                                        <p:attrNameLst>
                                          <p:attrName>style.visibility</p:attrName>
                                        </p:attrNameLst>
                                      </p:cBhvr>
                                      <p:to>
                                        <p:strVal val="visible"/>
                                      </p:to>
                                    </p:set>
                                    <p:anim calcmode="lin" valueType="num">
                                      <p:cBhvr additive="base">
                                        <p:cTn id="31" dur="1000" fill="hold"/>
                                        <p:tgtEl>
                                          <p:spTgt spid="138249">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82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DE8DEF-4B58-4519-BFA6-041A58C9C98C}"/>
              </a:ext>
            </a:extLst>
          </p:cNvPr>
          <p:cNvSpPr>
            <a:spLocks noGrp="1"/>
          </p:cNvSpPr>
          <p:nvPr>
            <p:ph type="title"/>
          </p:nvPr>
        </p:nvSpPr>
        <p:spPr/>
        <p:txBody>
          <a:bodyPr/>
          <a:lstStyle/>
          <a:p>
            <a:endParaRPr lang="en-US"/>
          </a:p>
        </p:txBody>
      </p:sp>
      <p:pic>
        <p:nvPicPr>
          <p:cNvPr id="3074" name="Picture 181">
            <a:extLst>
              <a:ext uri="{FF2B5EF4-FFF2-40B4-BE49-F238E27FC236}">
                <a16:creationId xmlns:a16="http://schemas.microsoft.com/office/drawing/2014/main" id="{4034F8B8-AE91-44E8-A1A9-65E277AF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321" y="277814"/>
            <a:ext cx="10099357" cy="76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10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2381251" y="285751"/>
            <a:ext cx="6696075" cy="1139825"/>
          </a:xfrm>
        </p:spPr>
        <p:txBody>
          <a:bodyPr vert="horz" wrap="square" lIns="91440" tIns="45720" rIns="91440" bIns="45720" numCol="1" anchor="ctr" anchorCtr="1" compatLnSpc="1"/>
          <a:lstStyle/>
          <a:p>
            <a:pPr eaLnBrk="1" hangingPunct="1">
              <a:defRPr/>
            </a:pPr>
            <a:r>
              <a:rPr lang="en-US" b="1" dirty="0"/>
              <a:t>FEMORAL NERVE</a:t>
            </a:r>
          </a:p>
        </p:txBody>
      </p:sp>
      <p:sp>
        <p:nvSpPr>
          <p:cNvPr id="153605" name="Rectangle 5"/>
          <p:cNvSpPr>
            <a:spLocks noGrp="1" noChangeArrowheads="1"/>
          </p:cNvSpPr>
          <p:nvPr>
            <p:ph type="body" sz="half" idx="1"/>
          </p:nvPr>
        </p:nvSpPr>
        <p:spPr>
          <a:xfrm>
            <a:off x="342900" y="1412876"/>
            <a:ext cx="5543550" cy="4957763"/>
          </a:xfrm>
        </p:spPr>
        <p:txBody>
          <a:bodyPr vert="horz" wrap="square" lIns="91440" tIns="45720" rIns="91440" bIns="45720" numCol="1" anchor="t" anchorCtr="0" compatLnSpc="1"/>
          <a:lstStyle/>
          <a:p>
            <a:pPr algn="l" eaLnBrk="1" hangingPunct="1">
              <a:lnSpc>
                <a:spcPct val="90000"/>
              </a:lnSpc>
              <a:buNone/>
              <a:defRPr/>
            </a:pPr>
            <a:r>
              <a:rPr lang="en-US" sz="2400" b="1" i="1" u="sng" dirty="0"/>
              <a:t>Origin:</a:t>
            </a:r>
          </a:p>
          <a:p>
            <a:pPr algn="l" eaLnBrk="1" hangingPunct="1">
              <a:lnSpc>
                <a:spcPct val="90000"/>
              </a:lnSpc>
              <a:buNone/>
              <a:defRPr/>
            </a:pPr>
            <a:r>
              <a:rPr lang="en-US" sz="2400" dirty="0"/>
              <a:t>- Is the largest branch of the femoral plexus (L2,3 and4).</a:t>
            </a:r>
          </a:p>
          <a:p>
            <a:pPr algn="l" eaLnBrk="1" hangingPunct="1">
              <a:lnSpc>
                <a:spcPct val="90000"/>
              </a:lnSpc>
              <a:buNone/>
              <a:defRPr/>
            </a:pPr>
            <a:r>
              <a:rPr lang="en-US" sz="2400" b="1" i="1" u="sng" dirty="0"/>
              <a:t>Course</a:t>
            </a:r>
          </a:p>
          <a:p>
            <a:pPr algn="l" eaLnBrk="1" hangingPunct="1">
              <a:lnSpc>
                <a:spcPct val="90000"/>
              </a:lnSpc>
              <a:buNone/>
              <a:defRPr/>
            </a:pPr>
            <a:r>
              <a:rPr lang="en-US" sz="2400" dirty="0"/>
              <a:t>- It emerges from lateral border of </a:t>
            </a:r>
            <a:r>
              <a:rPr lang="en-US" sz="2400" dirty="0" err="1"/>
              <a:t>psoas</a:t>
            </a:r>
            <a:r>
              <a:rPr lang="en-US" sz="2400" dirty="0"/>
              <a:t> muscle within the abdomen &amp; passes downward in between </a:t>
            </a:r>
            <a:r>
              <a:rPr lang="en-US" sz="2400" dirty="0" err="1"/>
              <a:t>psoas</a:t>
            </a:r>
            <a:r>
              <a:rPr lang="en-US" sz="2400" dirty="0"/>
              <a:t> &amp; </a:t>
            </a:r>
            <a:r>
              <a:rPr lang="en-US" sz="2400" dirty="0" err="1"/>
              <a:t>iliacus</a:t>
            </a:r>
            <a:r>
              <a:rPr lang="en-US" sz="2400" dirty="0"/>
              <a:t>.</a:t>
            </a:r>
          </a:p>
          <a:p>
            <a:pPr algn="l" eaLnBrk="1" hangingPunct="1">
              <a:lnSpc>
                <a:spcPct val="90000"/>
              </a:lnSpc>
              <a:buNone/>
              <a:defRPr/>
            </a:pPr>
            <a:r>
              <a:rPr lang="en-US" sz="2400" dirty="0"/>
              <a:t>-It lies behind fascia </a:t>
            </a:r>
            <a:r>
              <a:rPr lang="en-US" sz="2400" dirty="0" err="1"/>
              <a:t>iliaca</a:t>
            </a:r>
            <a:r>
              <a:rPr lang="en-US" sz="2400" dirty="0"/>
              <a:t>.</a:t>
            </a:r>
          </a:p>
          <a:p>
            <a:pPr algn="l" eaLnBrk="1" hangingPunct="1">
              <a:lnSpc>
                <a:spcPct val="90000"/>
              </a:lnSpc>
              <a:buNone/>
              <a:defRPr/>
            </a:pPr>
            <a:r>
              <a:rPr lang="en-US" sz="2000" dirty="0"/>
              <a:t>-Enters thigh lateral to the femoral artery &amp; femoral sheath behind the inguinal ligament.</a:t>
            </a:r>
          </a:p>
          <a:p>
            <a:pPr marL="0" marR="12700" algn="l">
              <a:spcBef>
                <a:spcPts val="0"/>
              </a:spcBef>
              <a:spcAft>
                <a:spcPts val="0"/>
              </a:spcAft>
            </a:pPr>
            <a:r>
              <a:rPr lang="en-US" sz="2000" dirty="0">
                <a:effectLst/>
                <a:latin typeface="Arial" panose="020B0604020202020204" pitchFamily="34" charset="0"/>
                <a:ea typeface="Arial Rounded MT Bold" panose="020F0704030504030204" pitchFamily="34" charset="0"/>
                <a:cs typeface="Times New Roman" panose="02020603050405020304" pitchFamily="18" charset="0"/>
              </a:rPr>
              <a:t>(outside the femoral sheath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algn="l" eaLnBrk="1" hangingPunct="1">
              <a:lnSpc>
                <a:spcPct val="90000"/>
              </a:lnSpc>
              <a:buNone/>
              <a:defRPr/>
            </a:pPr>
            <a:endParaRPr lang="en-US" sz="2000" dirty="0"/>
          </a:p>
        </p:txBody>
      </p:sp>
      <p:pic>
        <p:nvPicPr>
          <p:cNvPr id="61445" name="Picture 8" descr="709"/>
          <p:cNvPicPr>
            <a:picLocks noChangeAspect="1"/>
          </p:cNvPicPr>
          <p:nvPr/>
        </p:nvPicPr>
        <p:blipFill>
          <a:blip r:embed="rId2"/>
          <a:srcRect t="6395" r="5894"/>
          <a:stretch>
            <a:fillRect/>
          </a:stretch>
        </p:blipFill>
        <p:spPr>
          <a:xfrm>
            <a:off x="5886450" y="1161369"/>
            <a:ext cx="5987255" cy="5403626"/>
          </a:xfrm>
          <a:prstGeom prst="rect">
            <a:avLst/>
          </a:prstGeom>
          <a:noFill/>
          <a:ln w="9525">
            <a:noFill/>
          </a:ln>
        </p:spPr>
      </p:pic>
      <p:sp>
        <p:nvSpPr>
          <p:cNvPr id="3" name="Content Placeholder 2">
            <a:extLst>
              <a:ext uri="{FF2B5EF4-FFF2-40B4-BE49-F238E27FC236}">
                <a16:creationId xmlns:a16="http://schemas.microsoft.com/office/drawing/2014/main" id="{91F5CE08-C7C0-4A79-9E36-69E3A4D775B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492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diamond(in)">
                                      <p:cBhvr>
                                        <p:cTn id="7" dur="1000"/>
                                        <p:tgtEl>
                                          <p:spTgt spid="1536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05">
                                            <p:txEl>
                                              <p:pRg st="0" end="0"/>
                                            </p:txEl>
                                          </p:spTgt>
                                        </p:tgtEl>
                                        <p:attrNameLst>
                                          <p:attrName>style.visibility</p:attrName>
                                        </p:attrNameLst>
                                      </p:cBhvr>
                                      <p:to>
                                        <p:strVal val="visible"/>
                                      </p:to>
                                    </p:set>
                                    <p:anim calcmode="lin" valueType="num">
                                      <p:cBhvr additive="base">
                                        <p:cTn id="12" dur="500" fill="hold"/>
                                        <p:tgtEl>
                                          <p:spTgt spid="15360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05">
                                            <p:txEl>
                                              <p:pRg st="1" end="1"/>
                                            </p:txEl>
                                          </p:spTgt>
                                        </p:tgtEl>
                                        <p:attrNameLst>
                                          <p:attrName>style.visibility</p:attrName>
                                        </p:attrNameLst>
                                      </p:cBhvr>
                                      <p:to>
                                        <p:strVal val="visible"/>
                                      </p:to>
                                    </p:set>
                                    <p:anim calcmode="lin" valueType="num">
                                      <p:cBhvr additive="base">
                                        <p:cTn id="18" dur="1000" fill="hold"/>
                                        <p:tgtEl>
                                          <p:spTgt spid="153605">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53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45"/>
                                        </p:tgtEl>
                                        <p:attrNameLst>
                                          <p:attrName>style.visibility</p:attrName>
                                        </p:attrNameLst>
                                      </p:cBhvr>
                                      <p:to>
                                        <p:strVal val="visible"/>
                                      </p:to>
                                    </p:set>
                                    <p:anim calcmode="lin" valueType="num">
                                      <p:cBhvr additive="base">
                                        <p:cTn id="24" dur="1000" fill="hold"/>
                                        <p:tgtEl>
                                          <p:spTgt spid="61445"/>
                                        </p:tgtEl>
                                        <p:attrNameLst>
                                          <p:attrName>ppt_x</p:attrName>
                                        </p:attrNameLst>
                                      </p:cBhvr>
                                      <p:tavLst>
                                        <p:tav tm="0">
                                          <p:val>
                                            <p:strVal val="#ppt_x"/>
                                          </p:val>
                                        </p:tav>
                                        <p:tav tm="100000">
                                          <p:val>
                                            <p:strVal val="#ppt_x"/>
                                          </p:val>
                                        </p:tav>
                                      </p:tavLst>
                                    </p:anim>
                                    <p:anim calcmode="lin" valueType="num">
                                      <p:cBhvr additive="base">
                                        <p:cTn id="25" dur="10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3605">
                                            <p:txEl>
                                              <p:pRg st="2" end="2"/>
                                            </p:txEl>
                                          </p:spTgt>
                                        </p:tgtEl>
                                        <p:attrNameLst>
                                          <p:attrName>style.visibility</p:attrName>
                                        </p:attrNameLst>
                                      </p:cBhvr>
                                      <p:to>
                                        <p:strVal val="visible"/>
                                      </p:to>
                                    </p:set>
                                    <p:anim calcmode="lin" valueType="num">
                                      <p:cBhvr additive="base">
                                        <p:cTn id="30" dur="1000" fill="hold"/>
                                        <p:tgtEl>
                                          <p:spTgt spid="15360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53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3605">
                                            <p:txEl>
                                              <p:pRg st="3" end="3"/>
                                            </p:txEl>
                                          </p:spTgt>
                                        </p:tgtEl>
                                        <p:attrNameLst>
                                          <p:attrName>style.visibility</p:attrName>
                                        </p:attrNameLst>
                                      </p:cBhvr>
                                      <p:to>
                                        <p:strVal val="visible"/>
                                      </p:to>
                                    </p:set>
                                    <p:anim calcmode="lin" valueType="num">
                                      <p:cBhvr additive="base">
                                        <p:cTn id="36" dur="1000" fill="hold"/>
                                        <p:tgtEl>
                                          <p:spTgt spid="153605">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536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3605">
                                            <p:txEl>
                                              <p:pRg st="4" end="4"/>
                                            </p:txEl>
                                          </p:spTgt>
                                        </p:tgtEl>
                                        <p:attrNameLst>
                                          <p:attrName>style.visibility</p:attrName>
                                        </p:attrNameLst>
                                      </p:cBhvr>
                                      <p:to>
                                        <p:strVal val="visible"/>
                                      </p:to>
                                    </p:set>
                                    <p:anim calcmode="lin" valueType="num">
                                      <p:cBhvr additive="base">
                                        <p:cTn id="42" dur="1000" fill="hold"/>
                                        <p:tgtEl>
                                          <p:spTgt spid="153605">
                                            <p:txEl>
                                              <p:pRg st="4" end="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536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3605">
                                            <p:txEl>
                                              <p:pRg st="5" end="5"/>
                                            </p:txEl>
                                          </p:spTgt>
                                        </p:tgtEl>
                                        <p:attrNameLst>
                                          <p:attrName>style.visibility</p:attrName>
                                        </p:attrNameLst>
                                      </p:cBhvr>
                                      <p:to>
                                        <p:strVal val="visible"/>
                                      </p:to>
                                    </p:set>
                                    <p:anim calcmode="lin" valueType="num">
                                      <p:cBhvr additive="base">
                                        <p:cTn id="48" dur="1000" fill="hold"/>
                                        <p:tgtEl>
                                          <p:spTgt spid="153605">
                                            <p:txEl>
                                              <p:pRg st="5" end="5"/>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15360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3605">
                                            <p:txEl>
                                              <p:pRg st="6" end="6"/>
                                            </p:txEl>
                                          </p:spTgt>
                                        </p:tgtEl>
                                        <p:attrNameLst>
                                          <p:attrName>style.visibility</p:attrName>
                                        </p:attrNameLst>
                                      </p:cBhvr>
                                      <p:to>
                                        <p:strVal val="visible"/>
                                      </p:to>
                                    </p:set>
                                    <p:anim calcmode="lin" valueType="num">
                                      <p:cBhvr additive="base">
                                        <p:cTn id="54" dur="1000" fill="hold"/>
                                        <p:tgtEl>
                                          <p:spTgt spid="153605">
                                            <p:txEl>
                                              <p:pRg st="6" end="6"/>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15360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Rectangle 7"/>
          <p:cNvSpPr>
            <a:spLocks noGrp="1" noChangeArrowheads="1"/>
          </p:cNvSpPr>
          <p:nvPr>
            <p:ph type="title"/>
          </p:nvPr>
        </p:nvSpPr>
        <p:spPr>
          <a:xfrm>
            <a:off x="609600" y="277814"/>
            <a:ext cx="5384800" cy="1139825"/>
          </a:xfrm>
        </p:spPr>
        <p:txBody>
          <a:bodyPr vert="horz" wrap="square" lIns="91440" tIns="45720" rIns="91440" bIns="45720" numCol="1" anchor="ctr" anchorCtr="1" compatLnSpc="1"/>
          <a:lstStyle/>
          <a:p>
            <a:pPr rtl="0" eaLnBrk="1" hangingPunct="1">
              <a:defRPr/>
            </a:pPr>
            <a:r>
              <a:rPr lang="en-US" dirty="0"/>
              <a:t>Superficial fascia of the thigh </a:t>
            </a:r>
          </a:p>
        </p:txBody>
      </p:sp>
      <p:sp>
        <p:nvSpPr>
          <p:cNvPr id="108552" name="Rectangle 8"/>
          <p:cNvSpPr>
            <a:spLocks noGrp="1" noChangeArrowheads="1"/>
          </p:cNvSpPr>
          <p:nvPr>
            <p:ph type="body" sz="half" idx="1"/>
          </p:nvPr>
        </p:nvSpPr>
        <p:spPr/>
        <p:txBody>
          <a:bodyPr vert="horz" wrap="square" lIns="91440" tIns="45720" rIns="91440" bIns="45720" numCol="1" anchor="t" anchorCtr="0" compatLnSpc="1"/>
          <a:lstStyle/>
          <a:p>
            <a:pPr marL="0" algn="l">
              <a:spcBef>
                <a:spcPts val="0"/>
              </a:spcBef>
              <a:spcAft>
                <a:spcPts val="0"/>
              </a:spcAft>
              <a:tabLst>
                <a:tab pos="91440" algn="l"/>
              </a:tabLst>
            </a:pPr>
            <a:r>
              <a:rPr lang="en-US" sz="2800" b="1" dirty="0">
                <a:solidFill>
                  <a:srgbClr val="00AEEF"/>
                </a:solidFill>
                <a:effectLst/>
                <a:latin typeface="Arial" panose="020B0604020202020204" pitchFamily="34" charset="0"/>
                <a:ea typeface="Arial Black" panose="020B0A04020102020204" pitchFamily="34" charset="0"/>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algn="l">
              <a:spcBef>
                <a:spcPts val="0"/>
              </a:spcBef>
              <a:spcAft>
                <a:spcPts val="0"/>
              </a:spcAft>
              <a:tabLst>
                <a:tab pos="91440" algn="l"/>
              </a:tabLst>
            </a:pPr>
            <a:r>
              <a:rPr lang="en-US" sz="2800" dirty="0">
                <a:effectLst/>
                <a:latin typeface="Arial" panose="020B0604020202020204" pitchFamily="34" charset="0"/>
                <a:ea typeface="Arial Rounded MT Bold" panose="020F0704030504030204" pitchFamily="34" charset="0"/>
                <a:cs typeface="Times New Roman" panose="02020603050405020304" pitchFamily="18" charset="0"/>
              </a:rPr>
              <a:t>It is formed of 2 layers: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algn="l">
              <a:spcBef>
                <a:spcPts val="0"/>
              </a:spcBef>
              <a:spcAft>
                <a:spcPts val="0"/>
              </a:spcAft>
              <a:tabLst>
                <a:tab pos="91440" algn="l"/>
              </a:tabLst>
            </a:pPr>
            <a:r>
              <a:rPr lang="en-US" sz="2800" dirty="0">
                <a:effectLst/>
                <a:latin typeface="Arial" panose="020B0604020202020204" pitchFamily="34" charset="0"/>
                <a:ea typeface="Arial Rounded MT Bold" panose="020F0704030504030204" pitchFamily="34" charset="0"/>
                <a:cs typeface="Times New Roman" panose="02020603050405020304" pitchFamily="18" charset="0"/>
              </a:rPr>
              <a:t>1- Fatty layer: superficial</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algn="l">
              <a:spcBef>
                <a:spcPts val="0"/>
              </a:spcBef>
              <a:spcAft>
                <a:spcPts val="0"/>
              </a:spcAft>
              <a:tabLst>
                <a:tab pos="91440" algn="l"/>
              </a:tabLst>
            </a:pPr>
            <a:r>
              <a:rPr lang="en-US" sz="2800" dirty="0">
                <a:effectLst/>
                <a:latin typeface="Arial" panose="020B0604020202020204" pitchFamily="34" charset="0"/>
                <a:ea typeface="Arial Rounded MT Bold" panose="020F0704030504030204" pitchFamily="34" charset="0"/>
                <a:cs typeface="Times New Roman" panose="02020603050405020304" pitchFamily="18" charset="0"/>
              </a:rPr>
              <a:t>2- Membranous layer: deep. </a:t>
            </a:r>
          </a:p>
          <a:p>
            <a:pPr marL="0" algn="l">
              <a:spcBef>
                <a:spcPts val="0"/>
              </a:spcBef>
              <a:spcAft>
                <a:spcPts val="0"/>
              </a:spcAft>
              <a:tabLst>
                <a:tab pos="91440" algn="l"/>
              </a:tabLst>
            </a:pPr>
            <a:r>
              <a:rPr lang="en-US" sz="2800" dirty="0">
                <a:effectLst/>
                <a:latin typeface="Arial" panose="020B0604020202020204" pitchFamily="34" charset="0"/>
                <a:ea typeface="Arial Rounded MT Bold" panose="020F0704030504030204" pitchFamily="34" charset="0"/>
                <a:cs typeface="Times New Roman" panose="02020603050405020304" pitchFamily="18" charset="0"/>
              </a:rPr>
              <a:t>It is attached to the deep fascia about a finger-breadth below the inguinal ligament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algn="l" rtl="0" eaLnBrk="1" hangingPunct="1">
              <a:defRPr/>
            </a:pPr>
            <a:endParaRPr lang="en-US" sz="2800" b="1" dirty="0"/>
          </a:p>
        </p:txBody>
      </p:sp>
      <p:sp>
        <p:nvSpPr>
          <p:cNvPr id="108553" name="Rectangle 9"/>
          <p:cNvSpPr>
            <a:spLocks noGrp="1" noChangeArrowheads="1"/>
          </p:cNvSpPr>
          <p:nvPr>
            <p:ph sz="half" idx="2"/>
          </p:nvPr>
        </p:nvSpPr>
        <p:spPr/>
        <p:txBody>
          <a:bodyPr vert="horz" wrap="square" lIns="91440" tIns="45720" rIns="91440" bIns="45720" numCol="1" anchor="t" anchorCtr="0" compatLnSpc="1"/>
          <a:lstStyle/>
          <a:p>
            <a:pPr eaLnBrk="1" hangingPunct="1">
              <a:defRPr/>
            </a:pPr>
            <a:endParaRPr lang="en-US" sz="2800"/>
          </a:p>
        </p:txBody>
      </p:sp>
      <p:pic>
        <p:nvPicPr>
          <p:cNvPr id="40965" name="Picture 11" descr="image431">
            <a:hlinkClick r:id="rId2"/>
          </p:cNvPr>
          <p:cNvPicPr>
            <a:picLocks noChangeAspect="1"/>
          </p:cNvPicPr>
          <p:nvPr/>
        </p:nvPicPr>
        <p:blipFill>
          <a:blip r:embed="rId3"/>
          <a:stretch>
            <a:fillRect/>
          </a:stretch>
        </p:blipFill>
        <p:spPr>
          <a:xfrm>
            <a:off x="5791200" y="731836"/>
            <a:ext cx="6197600" cy="5815147"/>
          </a:xfrm>
          <a:prstGeom prst="rect">
            <a:avLst/>
          </a:prstGeom>
          <a:noFill/>
          <a:ln w="9525">
            <a:noFill/>
          </a:ln>
        </p:spPr>
      </p:pic>
    </p:spTree>
    <p:extLst>
      <p:ext uri="{BB962C8B-B14F-4D97-AF65-F5344CB8AC3E}">
        <p14:creationId xmlns:p14="http://schemas.microsoft.com/office/powerpoint/2010/main" val="16821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diamond(in)">
                                      <p:cBhvr>
                                        <p:cTn id="7" dur="1000"/>
                                        <p:tgtEl>
                                          <p:spTgt spid="1085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 calcmode="lin" valueType="num">
                                      <p:cBhvr additive="base">
                                        <p:cTn id="12" dur="1000" fill="hold"/>
                                        <p:tgtEl>
                                          <p:spTgt spid="40965"/>
                                        </p:tgtEl>
                                        <p:attrNameLst>
                                          <p:attrName>ppt_x</p:attrName>
                                        </p:attrNameLst>
                                      </p:cBhvr>
                                      <p:tavLst>
                                        <p:tav tm="0">
                                          <p:val>
                                            <p:strVal val="#ppt_x"/>
                                          </p:val>
                                        </p:tav>
                                        <p:tav tm="100000">
                                          <p:val>
                                            <p:strVal val="#ppt_x"/>
                                          </p:val>
                                        </p:tav>
                                      </p:tavLst>
                                    </p:anim>
                                    <p:anim calcmode="lin" valueType="num">
                                      <p:cBhvr additive="base">
                                        <p:cTn id="13" dur="10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8552">
                                            <p:txEl>
                                              <p:pRg st="0" end="0"/>
                                            </p:txEl>
                                          </p:spTgt>
                                        </p:tgtEl>
                                        <p:attrNameLst>
                                          <p:attrName>style.visibility</p:attrName>
                                        </p:attrNameLst>
                                      </p:cBhvr>
                                      <p:to>
                                        <p:strVal val="visible"/>
                                      </p:to>
                                    </p:set>
                                    <p:anim calcmode="lin" valueType="num">
                                      <p:cBhvr additive="base">
                                        <p:cTn id="18" dur="1000" fill="hold"/>
                                        <p:tgtEl>
                                          <p:spTgt spid="108552">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085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8552">
                                            <p:txEl>
                                              <p:pRg st="1" end="1"/>
                                            </p:txEl>
                                          </p:spTgt>
                                        </p:tgtEl>
                                        <p:attrNameLst>
                                          <p:attrName>style.visibility</p:attrName>
                                        </p:attrNameLst>
                                      </p:cBhvr>
                                      <p:to>
                                        <p:strVal val="visible"/>
                                      </p:to>
                                    </p:set>
                                    <p:anim calcmode="lin" valueType="num">
                                      <p:cBhvr additive="base">
                                        <p:cTn id="24" dur="1000" fill="hold"/>
                                        <p:tgtEl>
                                          <p:spTgt spid="108552">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085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552">
                                            <p:txEl>
                                              <p:pRg st="2" end="2"/>
                                            </p:txEl>
                                          </p:spTgt>
                                        </p:tgtEl>
                                        <p:attrNameLst>
                                          <p:attrName>style.visibility</p:attrName>
                                        </p:attrNameLst>
                                      </p:cBhvr>
                                      <p:to>
                                        <p:strVal val="visible"/>
                                      </p:to>
                                    </p:set>
                                    <p:anim calcmode="lin" valueType="num">
                                      <p:cBhvr additive="base">
                                        <p:cTn id="30" dur="1000" fill="hold"/>
                                        <p:tgtEl>
                                          <p:spTgt spid="108552">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085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552">
                                            <p:txEl>
                                              <p:pRg st="3" end="3"/>
                                            </p:txEl>
                                          </p:spTgt>
                                        </p:tgtEl>
                                        <p:attrNameLst>
                                          <p:attrName>style.visibility</p:attrName>
                                        </p:attrNameLst>
                                      </p:cBhvr>
                                      <p:to>
                                        <p:strVal val="visible"/>
                                      </p:to>
                                    </p:set>
                                    <p:anim calcmode="lin" valueType="num">
                                      <p:cBhvr additive="base">
                                        <p:cTn id="36" dur="1000" fill="hold"/>
                                        <p:tgtEl>
                                          <p:spTgt spid="108552">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085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552">
                                            <p:txEl>
                                              <p:pRg st="4" end="4"/>
                                            </p:txEl>
                                          </p:spTgt>
                                        </p:tgtEl>
                                        <p:attrNameLst>
                                          <p:attrName>style.visibility</p:attrName>
                                        </p:attrNameLst>
                                      </p:cBhvr>
                                      <p:to>
                                        <p:strVal val="visible"/>
                                      </p:to>
                                    </p:set>
                                    <p:anim calcmode="lin" valueType="num">
                                      <p:cBhvr additive="base">
                                        <p:cTn id="42" dur="1000" fill="hold"/>
                                        <p:tgtEl>
                                          <p:spTgt spid="108552">
                                            <p:txEl>
                                              <p:pRg st="4" end="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0855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vert="horz" wrap="square" lIns="91440" tIns="45720" rIns="91440" bIns="45720" numCol="1" anchor="ctr" anchorCtr="1" compatLnSpc="1"/>
          <a:lstStyle/>
          <a:p>
            <a:pPr eaLnBrk="1" hangingPunct="1">
              <a:defRPr/>
            </a:pPr>
            <a:r>
              <a:rPr lang="en-US" b="1" dirty="0"/>
              <a:t>FEMORAL NERVE</a:t>
            </a:r>
          </a:p>
        </p:txBody>
      </p:sp>
      <p:sp>
        <p:nvSpPr>
          <p:cNvPr id="154629" name="Rectangle 5"/>
          <p:cNvSpPr>
            <a:spLocks noGrp="1" noChangeArrowheads="1"/>
          </p:cNvSpPr>
          <p:nvPr>
            <p:ph type="body" sz="half" idx="1"/>
          </p:nvPr>
        </p:nvSpPr>
        <p:spPr/>
        <p:txBody>
          <a:bodyPr vert="horz" wrap="square" lIns="91440" tIns="45720" rIns="91440" bIns="45720" numCol="1" anchor="t" anchorCtr="0" compatLnSpc="1"/>
          <a:lstStyle/>
          <a:p>
            <a:pPr algn="l" eaLnBrk="1" hangingPunct="1">
              <a:lnSpc>
                <a:spcPct val="90000"/>
              </a:lnSpc>
              <a:buNone/>
              <a:defRPr/>
            </a:pPr>
            <a:r>
              <a:rPr lang="en-US" sz="2800" b="1" i="1" u="sng" dirty="0"/>
              <a:t>Termination:</a:t>
            </a:r>
          </a:p>
          <a:p>
            <a:pPr algn="l" eaLnBrk="1" hangingPunct="1">
              <a:lnSpc>
                <a:spcPct val="90000"/>
              </a:lnSpc>
              <a:buNone/>
              <a:defRPr/>
            </a:pPr>
            <a:r>
              <a:rPr lang="en-US" sz="2800" dirty="0"/>
              <a:t>-1½  inch (4cm) below the inguinal ligament, it terminates by  dividing into anterior &amp; posterior divisions.</a:t>
            </a:r>
          </a:p>
          <a:p>
            <a:pPr algn="l" eaLnBrk="1" hangingPunct="1">
              <a:lnSpc>
                <a:spcPct val="90000"/>
              </a:lnSpc>
              <a:buNone/>
              <a:defRPr/>
            </a:pPr>
            <a:r>
              <a:rPr lang="en-US" sz="2800" b="1" i="1" u="sng" dirty="0"/>
              <a:t>motor Supply:</a:t>
            </a:r>
          </a:p>
          <a:p>
            <a:pPr algn="l" eaLnBrk="1" hangingPunct="1">
              <a:lnSpc>
                <a:spcPct val="90000"/>
              </a:lnSpc>
              <a:buNone/>
              <a:defRPr/>
            </a:pPr>
            <a:r>
              <a:rPr lang="en-US" sz="2800" dirty="0"/>
              <a:t> Muscles of anterior compartment of the thigh.</a:t>
            </a:r>
          </a:p>
        </p:txBody>
      </p:sp>
      <p:pic>
        <p:nvPicPr>
          <p:cNvPr id="62469" name="Picture 6" descr="C:\Documents and Settings\owner\My Documents\ahmed's phot\778.bmp"/>
          <p:cNvPicPr>
            <a:picLocks noChangeAspect="1"/>
          </p:cNvPicPr>
          <p:nvPr/>
        </p:nvPicPr>
        <p:blipFill>
          <a:blip r:embed="rId2"/>
          <a:srcRect l="3175" t="11441" r="9523" b="14915"/>
          <a:stretch>
            <a:fillRect/>
          </a:stretch>
        </p:blipFill>
        <p:spPr>
          <a:xfrm>
            <a:off x="5898357" y="1234440"/>
            <a:ext cx="5684043" cy="5244305"/>
          </a:xfrm>
          <a:prstGeom prst="rect">
            <a:avLst/>
          </a:prstGeom>
          <a:noFill/>
          <a:ln w="9525">
            <a:noFill/>
          </a:ln>
        </p:spPr>
      </p:pic>
      <p:sp>
        <p:nvSpPr>
          <p:cNvPr id="3" name="Content Placeholder 2">
            <a:extLst>
              <a:ext uri="{FF2B5EF4-FFF2-40B4-BE49-F238E27FC236}">
                <a16:creationId xmlns:a16="http://schemas.microsoft.com/office/drawing/2014/main" id="{F8E81296-9DBB-47A0-BAE4-5EEC67BBA9D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8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629">
                                            <p:txEl>
                                              <p:pRg st="0" end="0"/>
                                            </p:txEl>
                                          </p:spTgt>
                                        </p:tgtEl>
                                        <p:attrNameLst>
                                          <p:attrName>style.visibility</p:attrName>
                                        </p:attrNameLst>
                                      </p:cBhvr>
                                      <p:to>
                                        <p:strVal val="visible"/>
                                      </p:to>
                                    </p:set>
                                    <p:anim calcmode="lin" valueType="num">
                                      <p:cBhvr additive="base">
                                        <p:cTn id="7" dur="1000" fill="hold"/>
                                        <p:tgtEl>
                                          <p:spTgt spid="15462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4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629">
                                            <p:txEl>
                                              <p:pRg st="1" end="1"/>
                                            </p:txEl>
                                          </p:spTgt>
                                        </p:tgtEl>
                                        <p:attrNameLst>
                                          <p:attrName>style.visibility</p:attrName>
                                        </p:attrNameLst>
                                      </p:cBhvr>
                                      <p:to>
                                        <p:strVal val="visible"/>
                                      </p:to>
                                    </p:set>
                                    <p:anim calcmode="lin" valueType="num">
                                      <p:cBhvr additive="base">
                                        <p:cTn id="13" dur="1000" fill="hold"/>
                                        <p:tgtEl>
                                          <p:spTgt spid="15462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4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69"/>
                                        </p:tgtEl>
                                        <p:attrNameLst>
                                          <p:attrName>style.visibility</p:attrName>
                                        </p:attrNameLst>
                                      </p:cBhvr>
                                      <p:to>
                                        <p:strVal val="visible"/>
                                      </p:to>
                                    </p:set>
                                    <p:anim calcmode="lin" valueType="num">
                                      <p:cBhvr additive="base">
                                        <p:cTn id="19" dur="1000" fill="hold"/>
                                        <p:tgtEl>
                                          <p:spTgt spid="62469"/>
                                        </p:tgtEl>
                                        <p:attrNameLst>
                                          <p:attrName>ppt_x</p:attrName>
                                        </p:attrNameLst>
                                      </p:cBhvr>
                                      <p:tavLst>
                                        <p:tav tm="0">
                                          <p:val>
                                            <p:strVal val="#ppt_x"/>
                                          </p:val>
                                        </p:tav>
                                        <p:tav tm="100000">
                                          <p:val>
                                            <p:strVal val="#ppt_x"/>
                                          </p:val>
                                        </p:tav>
                                      </p:tavLst>
                                    </p:anim>
                                    <p:anim calcmode="lin" valueType="num">
                                      <p:cBhvr additive="base">
                                        <p:cTn id="20" dur="1000" fill="hold"/>
                                        <p:tgtEl>
                                          <p:spTgt spid="624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4629">
                                            <p:txEl>
                                              <p:pRg st="2" end="2"/>
                                            </p:txEl>
                                          </p:spTgt>
                                        </p:tgtEl>
                                        <p:attrNameLst>
                                          <p:attrName>style.visibility</p:attrName>
                                        </p:attrNameLst>
                                      </p:cBhvr>
                                      <p:to>
                                        <p:strVal val="visible"/>
                                      </p:to>
                                    </p:set>
                                    <p:anim calcmode="lin" valueType="num">
                                      <p:cBhvr additive="base">
                                        <p:cTn id="25" dur="1000" fill="hold"/>
                                        <p:tgtEl>
                                          <p:spTgt spid="15462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46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4629">
                                            <p:txEl>
                                              <p:pRg st="3" end="3"/>
                                            </p:txEl>
                                          </p:spTgt>
                                        </p:tgtEl>
                                        <p:attrNameLst>
                                          <p:attrName>style.visibility</p:attrName>
                                        </p:attrNameLst>
                                      </p:cBhvr>
                                      <p:to>
                                        <p:strVal val="visible"/>
                                      </p:to>
                                    </p:set>
                                    <p:anim calcmode="lin" valueType="num">
                                      <p:cBhvr additive="base">
                                        <p:cTn id="31" dur="1000" fill="hold"/>
                                        <p:tgtEl>
                                          <p:spTgt spid="154629">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546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C17C4-96F9-4877-84B7-E62211021BC4}"/>
              </a:ext>
            </a:extLst>
          </p:cNvPr>
          <p:cNvSpPr>
            <a:spLocks noGrp="1"/>
          </p:cNvSpPr>
          <p:nvPr>
            <p:ph type="title"/>
          </p:nvPr>
        </p:nvSpPr>
        <p:spPr/>
        <p:txBody>
          <a:bodyPr/>
          <a:lstStyle/>
          <a:p>
            <a:r>
              <a:rPr lang="en-US" dirty="0"/>
              <a:t>BRANCHES</a:t>
            </a:r>
          </a:p>
        </p:txBody>
      </p:sp>
      <p:sp>
        <p:nvSpPr>
          <p:cNvPr id="3" name="Text Placeholder 2">
            <a:extLst>
              <a:ext uri="{FF2B5EF4-FFF2-40B4-BE49-F238E27FC236}">
                <a16:creationId xmlns:a16="http://schemas.microsoft.com/office/drawing/2014/main" id="{47B560FC-88C3-4421-B20C-848C0EE9826A}"/>
              </a:ext>
            </a:extLst>
          </p:cNvPr>
          <p:cNvSpPr>
            <a:spLocks noGrp="1"/>
          </p:cNvSpPr>
          <p:nvPr>
            <p:ph idx="1"/>
          </p:nvPr>
        </p:nvSpPr>
        <p:spPr/>
        <p:txBody>
          <a:bodyPr/>
          <a:lstStyle/>
          <a:p>
            <a:pPr marL="0" marR="0" algn="l" rtl="1">
              <a:spcBef>
                <a:spcPts val="0"/>
              </a:spcBef>
              <a:spcAft>
                <a:spcPts val="0"/>
              </a:spcAft>
            </a:pPr>
            <a:r>
              <a:rPr lang="en-US" sz="3200" b="1" dirty="0">
                <a:solidFill>
                  <a:srgbClr val="00B0F0"/>
                </a:solidFill>
                <a:effectLst/>
                <a:latin typeface="Arial" panose="020B0604020202020204" pitchFamily="34" charset="0"/>
                <a:ea typeface="Arial Black" panose="020B0A04020102020204" pitchFamily="34" charset="0"/>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3200" dirty="0">
                <a:effectLst/>
                <a:latin typeface="Arial" panose="020B0604020202020204" pitchFamily="34" charset="0"/>
                <a:ea typeface="Arial Black" panose="020B0A04020102020204" pitchFamily="34" charset="0"/>
                <a:cs typeface="Times New Roman" panose="02020603050405020304" pitchFamily="18" charset="0"/>
              </a:rPr>
              <a:t>1- Muscular: </a:t>
            </a:r>
            <a:r>
              <a:rPr lang="en-US" sz="3200" dirty="0">
                <a:effectLst/>
                <a:latin typeface="Arial" panose="020B0604020202020204" pitchFamily="34" charset="0"/>
                <a:ea typeface="Arial Rounded MT Bold" panose="020F0704030504030204" pitchFamily="34" charset="0"/>
                <a:cs typeface="Times New Roman" panose="02020603050405020304" pitchFamily="18" charset="0"/>
              </a:rPr>
              <a:t>Muscles of anterior compartment of the thigh</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3200" dirty="0">
                <a:effectLst/>
                <a:latin typeface="Arial" panose="020B0604020202020204" pitchFamily="34" charset="0"/>
                <a:ea typeface="Arial Black" panose="020B0A04020102020204" pitchFamily="34" charset="0"/>
                <a:cs typeface="Times New Roman" panose="02020603050405020304" pitchFamily="18" charset="0"/>
              </a:rPr>
              <a:t>2- Articular: </a:t>
            </a:r>
            <a:r>
              <a:rPr lang="en-US" sz="3200" dirty="0">
                <a:effectLst/>
                <a:latin typeface="Arial" panose="020B0604020202020204" pitchFamily="34" charset="0"/>
                <a:ea typeface="Arial Rounded MT Bold" panose="020F0704030504030204" pitchFamily="34" charset="0"/>
                <a:cs typeface="Times New Roman" panose="02020603050405020304" pitchFamily="18" charset="0"/>
              </a:rPr>
              <a:t>to the knee and hip joints.</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3200" dirty="0">
                <a:effectLst/>
                <a:latin typeface="Arial" panose="020B0604020202020204" pitchFamily="34" charset="0"/>
                <a:ea typeface="Arial Black" panose="020B0A04020102020204" pitchFamily="34" charset="0"/>
                <a:cs typeface="Times New Roman" panose="02020603050405020304" pitchFamily="18" charset="0"/>
              </a:rPr>
              <a:t>3- Cutaneous:</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3200" dirty="0">
                <a:effectLst/>
                <a:latin typeface="Arial" panose="020B0604020202020204" pitchFamily="34" charset="0"/>
                <a:ea typeface="Arial Rounded MT Bold" panose="020F0704030504030204" pitchFamily="34" charset="0"/>
                <a:cs typeface="Times New Roman" panose="02020603050405020304" pitchFamily="18" charset="0"/>
              </a:rPr>
              <a:t>-Intermediate cutaneous nerve of the thigh.</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3200" dirty="0">
                <a:effectLst/>
                <a:latin typeface="Arial" panose="020B0604020202020204" pitchFamily="34" charset="0"/>
                <a:ea typeface="Arial Rounded MT Bold" panose="020F0704030504030204" pitchFamily="34" charset="0"/>
                <a:cs typeface="Times New Roman" panose="02020603050405020304" pitchFamily="18" charset="0"/>
              </a:rPr>
              <a:t>-Medial cutaneous nerve of the thigh.</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6125210" algn="r"/>
              </a:tabLst>
            </a:pPr>
            <a:r>
              <a:rPr lang="en-US" sz="3200" dirty="0">
                <a:effectLst/>
                <a:latin typeface="Arial" panose="020B0604020202020204" pitchFamily="34" charset="0"/>
                <a:ea typeface="Arial Rounded MT Bold" panose="020F0704030504030204" pitchFamily="34" charset="0"/>
                <a:cs typeface="Times New Roman" panose="02020603050405020304" pitchFamily="18" charset="0"/>
              </a:rPr>
              <a:t>- Saphenous nerve: descends on the medial side of the knee joint and the medial side of the leg then anterior to the medial malleolus and passes on the medial side of the foot reaching the metatarsophalangeal joint of the big toe.</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effectLst/>
            </a:endParaRPr>
          </a:p>
        </p:txBody>
      </p:sp>
    </p:spTree>
    <p:extLst>
      <p:ext uri="{BB962C8B-B14F-4D97-AF65-F5344CB8AC3E}">
        <p14:creationId xmlns:p14="http://schemas.microsoft.com/office/powerpoint/2010/main" val="129494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34AD-C02B-428B-88AF-BE11B056D813}"/>
              </a:ext>
            </a:extLst>
          </p:cNvPr>
          <p:cNvSpPr>
            <a:spLocks noGrp="1"/>
          </p:cNvSpPr>
          <p:nvPr>
            <p:ph type="title"/>
          </p:nvPr>
        </p:nvSpPr>
        <p:spPr/>
        <p:txBody>
          <a:bodyPr/>
          <a:lstStyle/>
          <a:p>
            <a:endParaRPr lang="en-US"/>
          </a:p>
        </p:txBody>
      </p:sp>
      <p:pic>
        <p:nvPicPr>
          <p:cNvPr id="4098" name="Picture 187">
            <a:extLst>
              <a:ext uri="{FF2B5EF4-FFF2-40B4-BE49-F238E27FC236}">
                <a16:creationId xmlns:a16="http://schemas.microsoft.com/office/drawing/2014/main" id="{67F5A12C-CD70-480B-9880-09850FF20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20" y="491526"/>
            <a:ext cx="5913119" cy="608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46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FF89E-E3D3-414E-8076-DB67421BCAF1}"/>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1ED2060-4605-4AC7-8444-FABE5F67878E}"/>
              </a:ext>
            </a:extLst>
          </p:cNvPr>
          <p:cNvSpPr>
            <a:spLocks noGrp="1"/>
          </p:cNvSpPr>
          <p:nvPr>
            <p:ph type="body" sz="half" idx="1"/>
          </p:nvPr>
        </p:nvSpPr>
        <p:spPr>
          <a:xfrm>
            <a:off x="609600" y="1600201"/>
            <a:ext cx="11323320" cy="4525963"/>
          </a:xfrm>
        </p:spPr>
        <p:txBody>
          <a:bodyPr/>
          <a:lstStyle/>
          <a:p>
            <a:pPr algn="l"/>
            <a:r>
              <a:rPr lang="en-US" sz="3200" b="0" i="0" u="none" strike="noStrike" baseline="0" dirty="0">
                <a:latin typeface="Berkeley-Book"/>
              </a:rPr>
              <a:t>A 36-year-old woman injured in an automobile accident tells</a:t>
            </a:r>
          </a:p>
          <a:p>
            <a:pPr algn="l"/>
            <a:r>
              <a:rPr lang="en-US" sz="3200" b="0" i="0" u="none" strike="noStrike" baseline="0" dirty="0">
                <a:latin typeface="Berkeley-Book"/>
              </a:rPr>
              <a:t>the paramedics at the scene that her upper thigh hurts badly</a:t>
            </a:r>
          </a:p>
          <a:p>
            <a:pPr algn="l"/>
            <a:r>
              <a:rPr lang="en-US" sz="3200" b="0" i="0" u="none" strike="noStrike" baseline="0" dirty="0">
                <a:latin typeface="Berkeley-Book"/>
              </a:rPr>
              <a:t>and she can barely flex her hip. A plain fi m of the hip joint</a:t>
            </a:r>
          </a:p>
          <a:p>
            <a:pPr algn="l"/>
            <a:r>
              <a:rPr lang="en-US" sz="3200" b="0" i="0" u="none" strike="noStrike" baseline="0" dirty="0">
                <a:latin typeface="Berkeley-Book"/>
              </a:rPr>
              <a:t>reveals an avulsion fracture of the proximal femur, indicated</a:t>
            </a:r>
          </a:p>
          <a:p>
            <a:pPr algn="l"/>
            <a:r>
              <a:rPr lang="en-US" sz="3200" b="0" i="0" u="none" strike="noStrike" baseline="0" dirty="0">
                <a:latin typeface="Berkeley-Book"/>
              </a:rPr>
              <a:t>by the open white arrow, and a fracture fragment identified by</a:t>
            </a:r>
          </a:p>
          <a:p>
            <a:pPr algn="l"/>
            <a:r>
              <a:rPr lang="en-US" sz="3200" b="0" i="0" u="none" strike="noStrike" baseline="0" dirty="0">
                <a:latin typeface="Berkeley-Book"/>
              </a:rPr>
              <a:t>the solid white arrow. Which of the following muscles is most</a:t>
            </a:r>
          </a:p>
          <a:p>
            <a:pPr algn="l"/>
            <a:r>
              <a:rPr lang="en-US" sz="3200" b="0" i="0" u="none" strike="noStrike" baseline="0" dirty="0">
                <a:latin typeface="Berkeley-Book"/>
              </a:rPr>
              <a:t>likely detached?</a:t>
            </a:r>
            <a:endParaRPr lang="en-US" dirty="0"/>
          </a:p>
        </p:txBody>
      </p:sp>
    </p:spTree>
    <p:extLst>
      <p:ext uri="{BB962C8B-B14F-4D97-AF65-F5344CB8AC3E}">
        <p14:creationId xmlns:p14="http://schemas.microsoft.com/office/powerpoint/2010/main" val="9684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CBC188-1FEF-49A5-9971-E561866288B8}"/>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C3B02AB2-5519-406B-B4F9-F91670B60D0E}"/>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826489D4-848B-452A-A4BB-DE546B3EF503}"/>
              </a:ext>
            </a:extLst>
          </p:cNvPr>
          <p:cNvSpPr>
            <a:spLocks noGrp="1"/>
          </p:cNvSpPr>
          <p:nvPr>
            <p:ph sz="half" idx="2"/>
          </p:nvPr>
        </p:nvSpPr>
        <p:spPr/>
        <p:txBody>
          <a:bodyPr/>
          <a:lstStyle/>
          <a:p>
            <a:pPr algn="l"/>
            <a:r>
              <a:rPr lang="en-US" sz="2800" b="0" i="0" u="none" strike="noStrike" baseline="0" dirty="0">
                <a:latin typeface="Berkeley-Book"/>
              </a:rPr>
              <a:t>(A) Adductor magnus</a:t>
            </a:r>
          </a:p>
          <a:p>
            <a:pPr algn="l"/>
            <a:r>
              <a:rPr lang="en-US" sz="2800" b="0" i="0" u="none" strike="noStrike" baseline="0" dirty="0">
                <a:latin typeface="Berkeley-Book"/>
              </a:rPr>
              <a:t>(B) Iliopsoas</a:t>
            </a:r>
          </a:p>
          <a:p>
            <a:pPr algn="l"/>
            <a:r>
              <a:rPr lang="en-US" sz="2800" b="0" i="0" u="none" strike="noStrike" baseline="0" dirty="0">
                <a:latin typeface="Berkeley-Book"/>
              </a:rPr>
              <a:t>(C) Rectus femoris</a:t>
            </a:r>
          </a:p>
          <a:p>
            <a:pPr algn="l"/>
            <a:r>
              <a:rPr lang="en-US" sz="2800" b="0" i="0" u="none" strike="noStrike" baseline="0" dirty="0">
                <a:latin typeface="Berkeley-Book"/>
              </a:rPr>
              <a:t>(D) Biceps femoris</a:t>
            </a:r>
          </a:p>
          <a:p>
            <a:pPr algn="l"/>
            <a:r>
              <a:rPr lang="en-US" sz="2800" b="0" i="0" u="none" strike="noStrike" baseline="0">
                <a:latin typeface="Berkeley-Book"/>
              </a:rPr>
              <a:t>(E) Sartorius</a:t>
            </a:r>
            <a:endParaRPr lang="en-US"/>
          </a:p>
        </p:txBody>
      </p:sp>
      <p:pic>
        <p:nvPicPr>
          <p:cNvPr id="6" name="Picture 5">
            <a:extLst>
              <a:ext uri="{FF2B5EF4-FFF2-40B4-BE49-F238E27FC236}">
                <a16:creationId xmlns:a16="http://schemas.microsoft.com/office/drawing/2014/main" id="{7EC2F5DF-2A92-4484-8B62-A13B80302E7C}"/>
              </a:ext>
            </a:extLst>
          </p:cNvPr>
          <p:cNvPicPr>
            <a:picLocks noChangeAspect="1"/>
          </p:cNvPicPr>
          <p:nvPr/>
        </p:nvPicPr>
        <p:blipFill>
          <a:blip r:embed="rId2"/>
          <a:stretch>
            <a:fillRect/>
          </a:stretch>
        </p:blipFill>
        <p:spPr>
          <a:xfrm>
            <a:off x="508000" y="594359"/>
            <a:ext cx="5486400" cy="6263641"/>
          </a:xfrm>
          <a:prstGeom prst="rect">
            <a:avLst/>
          </a:prstGeom>
        </p:spPr>
      </p:pic>
    </p:spTree>
    <p:extLst>
      <p:ext uri="{BB962C8B-B14F-4D97-AF65-F5344CB8AC3E}">
        <p14:creationId xmlns:p14="http://schemas.microsoft.com/office/powerpoint/2010/main" val="361827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vert="horz" wrap="square" lIns="91440" tIns="45720" rIns="91440" bIns="45720" numCol="1" anchor="ctr" anchorCtr="1" compatLnSpc="1"/>
          <a:lstStyle/>
          <a:p>
            <a:pPr eaLnBrk="1" hangingPunct="1">
              <a:defRPr/>
            </a:pPr>
            <a:r>
              <a:rPr lang="en-US" sz="4000" dirty="0"/>
              <a:t>Deep fascia of the thigh</a:t>
            </a:r>
            <a:br>
              <a:rPr lang="en-US" sz="4000" dirty="0"/>
            </a:br>
            <a:r>
              <a:rPr lang="en-US" sz="4000" dirty="0"/>
              <a:t> (fascia </a:t>
            </a:r>
            <a:r>
              <a:rPr lang="en-US" sz="4000" dirty="0" err="1"/>
              <a:t>lata</a:t>
            </a:r>
            <a:r>
              <a:rPr lang="en-US" sz="4000" dirty="0"/>
              <a:t>)</a:t>
            </a:r>
          </a:p>
        </p:txBody>
      </p:sp>
      <p:sp>
        <p:nvSpPr>
          <p:cNvPr id="111619" name="Rectangle 3"/>
          <p:cNvSpPr>
            <a:spLocks noGrp="1" noChangeArrowheads="1"/>
          </p:cNvSpPr>
          <p:nvPr>
            <p:ph type="body" sz="half" idx="1"/>
          </p:nvPr>
        </p:nvSpPr>
        <p:spPr/>
        <p:txBody>
          <a:bodyPr vert="horz" wrap="square" lIns="91440" tIns="45720" rIns="91440" bIns="45720" numCol="1" anchor="t" anchorCtr="0" compatLnSpc="1"/>
          <a:lstStyle/>
          <a:p>
            <a:pPr algn="l" rtl="0" eaLnBrk="1" hangingPunct="1">
              <a:defRPr/>
            </a:pPr>
            <a:r>
              <a:rPr lang="en-US" sz="2800" dirty="0"/>
              <a:t>It encloses the thigh like a trouser .</a:t>
            </a:r>
          </a:p>
          <a:p>
            <a:pPr algn="l" rtl="0" eaLnBrk="1" hangingPunct="1">
              <a:defRPr/>
            </a:pPr>
            <a:r>
              <a:rPr lang="en-US" sz="2800" dirty="0"/>
              <a:t>Its upper end  is attached to the pelvis. </a:t>
            </a:r>
          </a:p>
          <a:p>
            <a:pPr algn="l" rtl="0" eaLnBrk="1" hangingPunct="1">
              <a:defRPr/>
            </a:pPr>
            <a:r>
              <a:rPr lang="en-US" sz="2800" dirty="0"/>
              <a:t>Its lateral aspect is  thickened to form iliotibial tract (attached above to iliac tubercle and below to lateral condyle of tibia ).</a:t>
            </a:r>
          </a:p>
        </p:txBody>
      </p:sp>
      <p:sp>
        <p:nvSpPr>
          <p:cNvPr id="111623" name="Rectangle 7"/>
          <p:cNvSpPr>
            <a:spLocks noGrp="1" noChangeArrowheads="1"/>
          </p:cNvSpPr>
          <p:nvPr>
            <p:ph sz="quarter" idx="3"/>
          </p:nvPr>
        </p:nvSpPr>
        <p:spPr/>
        <p:txBody>
          <a:bodyPr vert="horz" wrap="square" lIns="91440" tIns="45720" rIns="91440" bIns="45720" numCol="1" anchor="t" anchorCtr="0" compatLnSpc="1"/>
          <a:lstStyle/>
          <a:p>
            <a:pPr eaLnBrk="1" hangingPunct="1">
              <a:defRPr/>
            </a:pPr>
            <a:endParaRPr lang="en-US" sz="2400"/>
          </a:p>
        </p:txBody>
      </p:sp>
      <p:pic>
        <p:nvPicPr>
          <p:cNvPr id="41990" name="Picture 10" descr="Hip_and_thigh">
            <a:hlinkClick r:id="rId2"/>
          </p:cNvPr>
          <p:cNvPicPr>
            <a:picLocks noChangeAspect="1"/>
          </p:cNvPicPr>
          <p:nvPr/>
        </p:nvPicPr>
        <p:blipFill>
          <a:blip r:embed="rId3"/>
          <a:stretch>
            <a:fillRect/>
          </a:stretch>
        </p:blipFill>
        <p:spPr>
          <a:xfrm>
            <a:off x="6953251" y="2071689"/>
            <a:ext cx="2144713" cy="4071937"/>
          </a:xfrm>
          <a:prstGeom prst="rect">
            <a:avLst/>
          </a:prstGeom>
          <a:noFill/>
          <a:ln w="9525">
            <a:noFill/>
          </a:ln>
        </p:spPr>
      </p:pic>
      <p:pic>
        <p:nvPicPr>
          <p:cNvPr id="41989" name="Picture 8" descr="image431">
            <a:hlinkClick r:id="rId4"/>
          </p:cNvPr>
          <p:cNvPicPr>
            <a:picLocks noGrp="1" noChangeAspect="1"/>
          </p:cNvPicPr>
          <p:nvPr>
            <p:ph sz="quarter" idx="2"/>
          </p:nvPr>
        </p:nvPicPr>
        <p:blipFill>
          <a:blip r:embed="rId5"/>
          <a:srcRect/>
          <a:stretch>
            <a:fillRect/>
          </a:stretch>
        </p:blipFill>
        <p:spPr>
          <a:xfrm>
            <a:off x="6640514" y="1600201"/>
            <a:ext cx="4914900" cy="5393651"/>
          </a:xfrm>
          <a:ln/>
        </p:spPr>
      </p:pic>
    </p:spTree>
    <p:extLst>
      <p:ext uri="{BB962C8B-B14F-4D97-AF65-F5344CB8AC3E}">
        <p14:creationId xmlns:p14="http://schemas.microsoft.com/office/powerpoint/2010/main" val="20192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diamond(in)">
                                      <p:cBhvr>
                                        <p:cTn id="7" dur="10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additive="base">
                                        <p:cTn id="12" dur="1000" fill="hold"/>
                                        <p:tgtEl>
                                          <p:spTgt spid="41990"/>
                                        </p:tgtEl>
                                        <p:attrNameLst>
                                          <p:attrName>ppt_x</p:attrName>
                                        </p:attrNameLst>
                                      </p:cBhvr>
                                      <p:tavLst>
                                        <p:tav tm="0">
                                          <p:val>
                                            <p:strVal val="#ppt_x"/>
                                          </p:val>
                                        </p:tav>
                                        <p:tav tm="100000">
                                          <p:val>
                                            <p:strVal val="#ppt_x"/>
                                          </p:val>
                                        </p:tav>
                                      </p:tavLst>
                                    </p:anim>
                                    <p:anim calcmode="lin" valueType="num">
                                      <p:cBhvr additive="base">
                                        <p:cTn id="13" dur="10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1619">
                                            <p:txEl>
                                              <p:pRg st="0" end="0"/>
                                            </p:txEl>
                                          </p:spTgt>
                                        </p:tgtEl>
                                        <p:attrNameLst>
                                          <p:attrName>style.visibility</p:attrName>
                                        </p:attrNameLst>
                                      </p:cBhvr>
                                      <p:to>
                                        <p:strVal val="visible"/>
                                      </p:to>
                                    </p:set>
                                    <p:anim calcmode="lin" valueType="num">
                                      <p:cBhvr additive="base">
                                        <p:cTn id="1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989"/>
                                        </p:tgtEl>
                                        <p:attrNameLst>
                                          <p:attrName>style.visibility</p:attrName>
                                        </p:attrNameLst>
                                      </p:cBhvr>
                                      <p:to>
                                        <p:strVal val="visible"/>
                                      </p:to>
                                    </p:set>
                                    <p:anim calcmode="lin" valueType="num">
                                      <p:cBhvr additive="base">
                                        <p:cTn id="24" dur="1000" fill="hold"/>
                                        <p:tgtEl>
                                          <p:spTgt spid="41989"/>
                                        </p:tgtEl>
                                        <p:attrNameLst>
                                          <p:attrName>ppt_x</p:attrName>
                                        </p:attrNameLst>
                                      </p:cBhvr>
                                      <p:tavLst>
                                        <p:tav tm="0">
                                          <p:val>
                                            <p:strVal val="#ppt_x"/>
                                          </p:val>
                                        </p:tav>
                                        <p:tav tm="100000">
                                          <p:val>
                                            <p:strVal val="#ppt_x"/>
                                          </p:val>
                                        </p:tav>
                                      </p:tavLst>
                                    </p:anim>
                                    <p:anim calcmode="lin" valueType="num">
                                      <p:cBhvr additive="base">
                                        <p:cTn id="25" dur="10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1619">
                                            <p:txEl>
                                              <p:pRg st="1" end="1"/>
                                            </p:txEl>
                                          </p:spTgt>
                                        </p:tgtEl>
                                        <p:attrNameLst>
                                          <p:attrName>style.visibility</p:attrName>
                                        </p:attrNameLst>
                                      </p:cBhvr>
                                      <p:to>
                                        <p:strVal val="visible"/>
                                      </p:to>
                                    </p:set>
                                    <p:anim calcmode="lin" valueType="num">
                                      <p:cBhvr additive="base">
                                        <p:cTn id="30"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1619">
                                            <p:txEl>
                                              <p:pRg st="2" end="2"/>
                                            </p:txEl>
                                          </p:spTgt>
                                        </p:tgtEl>
                                        <p:attrNameLst>
                                          <p:attrName>style.visibility</p:attrName>
                                        </p:attrNameLst>
                                      </p:cBhvr>
                                      <p:to>
                                        <p:strVal val="visible"/>
                                      </p:to>
                                    </p:set>
                                    <p:anim calcmode="lin" valueType="num">
                                      <p:cBhvr additive="base">
                                        <p:cTn id="36"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a:xfrm>
            <a:off x="2063750" y="1"/>
            <a:ext cx="8229600" cy="1139825"/>
          </a:xfrm>
        </p:spPr>
        <p:txBody>
          <a:bodyPr vert="horz" wrap="square" lIns="91440" tIns="45720" rIns="91440" bIns="45720" numCol="1" anchor="ctr" anchorCtr="1" compatLnSpc="1"/>
          <a:lstStyle/>
          <a:p>
            <a:pPr eaLnBrk="1" hangingPunct="1">
              <a:defRPr/>
            </a:pPr>
            <a:r>
              <a:rPr lang="en-US" dirty="0"/>
              <a:t>Superficial veins </a:t>
            </a:r>
          </a:p>
        </p:txBody>
      </p:sp>
      <p:sp>
        <p:nvSpPr>
          <p:cNvPr id="102405" name="Rectangle 5"/>
          <p:cNvSpPr>
            <a:spLocks noGrp="1" noChangeArrowheads="1"/>
          </p:cNvSpPr>
          <p:nvPr>
            <p:ph type="body" sz="half" idx="1"/>
          </p:nvPr>
        </p:nvSpPr>
        <p:spPr>
          <a:xfrm>
            <a:off x="854397" y="1341438"/>
            <a:ext cx="5165406" cy="4895850"/>
          </a:xfrm>
        </p:spPr>
        <p:txBody>
          <a:bodyPr vert="horz" wrap="square" lIns="91440" tIns="45720" rIns="91440" bIns="45720" numCol="1" anchor="t" anchorCtr="0" compatLnSpc="1"/>
          <a:lstStyle/>
          <a:p>
            <a:pPr algn="l" rtl="0" eaLnBrk="1" hangingPunct="1">
              <a:lnSpc>
                <a:spcPct val="80000"/>
              </a:lnSpc>
              <a:defRPr/>
            </a:pPr>
            <a:r>
              <a:rPr lang="en-US" sz="2800" b="1" dirty="0"/>
              <a:t>The great </a:t>
            </a:r>
            <a:r>
              <a:rPr lang="en-US" sz="2800" b="1" dirty="0" err="1"/>
              <a:t>saphenous</a:t>
            </a:r>
            <a:r>
              <a:rPr lang="en-US" sz="2800" b="1" dirty="0"/>
              <a:t> vein :</a:t>
            </a:r>
          </a:p>
          <a:p>
            <a:pPr algn="l" rtl="0" eaLnBrk="1" hangingPunct="1">
              <a:lnSpc>
                <a:spcPct val="80000"/>
              </a:lnSpc>
              <a:buNone/>
              <a:defRPr/>
            </a:pPr>
            <a:r>
              <a:rPr lang="en-US" sz="2400" dirty="0"/>
              <a:t>      - it pass upwards in front of medial </a:t>
            </a:r>
            <a:r>
              <a:rPr lang="en-US" sz="2400" dirty="0" err="1"/>
              <a:t>malleolus</a:t>
            </a:r>
            <a:r>
              <a:rPr lang="en-US" sz="2400" dirty="0"/>
              <a:t> .</a:t>
            </a:r>
          </a:p>
          <a:p>
            <a:pPr algn="l" rtl="0" eaLnBrk="1" hangingPunct="1">
              <a:lnSpc>
                <a:spcPct val="80000"/>
              </a:lnSpc>
              <a:buNone/>
              <a:defRPr/>
            </a:pPr>
            <a:r>
              <a:rPr lang="en-US" sz="2400" dirty="0"/>
              <a:t>      - it curves forward around the medial side of the thigh .</a:t>
            </a:r>
          </a:p>
          <a:p>
            <a:pPr algn="l" rtl="0" eaLnBrk="1" hangingPunct="1">
              <a:lnSpc>
                <a:spcPct val="80000"/>
              </a:lnSpc>
              <a:buNone/>
              <a:defRPr/>
            </a:pPr>
            <a:r>
              <a:rPr lang="en-US" sz="2400" dirty="0"/>
              <a:t>      - it passes through lower part of </a:t>
            </a:r>
            <a:r>
              <a:rPr lang="en-US" sz="2400" dirty="0" err="1"/>
              <a:t>saphenous</a:t>
            </a:r>
            <a:r>
              <a:rPr lang="en-US" sz="2400" dirty="0"/>
              <a:t> opening .</a:t>
            </a:r>
          </a:p>
          <a:p>
            <a:pPr algn="l" rtl="0" eaLnBrk="1" hangingPunct="1">
              <a:lnSpc>
                <a:spcPct val="80000"/>
              </a:lnSpc>
              <a:buNone/>
              <a:defRPr/>
            </a:pPr>
            <a:r>
              <a:rPr lang="en-US" sz="2400" dirty="0"/>
              <a:t>      - it join the femoral vein about one and half inches below and lateral to pubic tubercle .</a:t>
            </a:r>
          </a:p>
        </p:txBody>
      </p:sp>
      <p:pic>
        <p:nvPicPr>
          <p:cNvPr id="36869" name="Picture 8" descr="715"/>
          <p:cNvPicPr>
            <a:picLocks noChangeAspect="1"/>
          </p:cNvPicPr>
          <p:nvPr/>
        </p:nvPicPr>
        <p:blipFill>
          <a:blip r:embed="rId2"/>
          <a:srcRect l="5093" t="10828" r="11098"/>
          <a:stretch>
            <a:fillRect/>
          </a:stretch>
        </p:blipFill>
        <p:spPr>
          <a:xfrm>
            <a:off x="6238876" y="1571625"/>
            <a:ext cx="4429125" cy="4357688"/>
          </a:xfrm>
          <a:prstGeom prst="rect">
            <a:avLst/>
          </a:prstGeom>
          <a:noFill/>
          <a:ln w="9525">
            <a:noFill/>
          </a:ln>
        </p:spPr>
      </p:pic>
      <p:pic>
        <p:nvPicPr>
          <p:cNvPr id="36868" name="Picture 7" descr="714"/>
          <p:cNvPicPr>
            <a:picLocks noGrp="1" noChangeAspect="1"/>
          </p:cNvPicPr>
          <p:nvPr>
            <p:ph sz="half" idx="2"/>
          </p:nvPr>
        </p:nvPicPr>
        <p:blipFill>
          <a:blip r:embed="rId3"/>
          <a:srcRect l="8662" t="10854" r="13031" b="10956"/>
          <a:stretch>
            <a:fillRect/>
          </a:stretch>
        </p:blipFill>
        <p:spPr>
          <a:xfrm>
            <a:off x="6310314" y="1571625"/>
            <a:ext cx="4357687" cy="4572000"/>
          </a:xfrm>
          <a:ln/>
        </p:spPr>
      </p:pic>
      <p:pic>
        <p:nvPicPr>
          <p:cNvPr id="6" name="Picture 7" descr="C:\Documents and Settings\owner\My Documents\ahmed's phot\793.bmp"/>
          <p:cNvPicPr>
            <a:picLocks noChangeAspect="1"/>
          </p:cNvPicPr>
          <p:nvPr/>
        </p:nvPicPr>
        <p:blipFill>
          <a:blip r:embed="rId4"/>
          <a:srcRect l="18367" r="6631" b="6842"/>
          <a:stretch>
            <a:fillRect/>
          </a:stretch>
        </p:blipFill>
        <p:spPr>
          <a:xfrm>
            <a:off x="6310313" y="1139826"/>
            <a:ext cx="5165407" cy="5352414"/>
          </a:xfrm>
          <a:prstGeom prst="rect">
            <a:avLst/>
          </a:prstGeom>
          <a:noFill/>
          <a:ln w="9525">
            <a:noFill/>
          </a:ln>
        </p:spPr>
      </p:pic>
    </p:spTree>
    <p:extLst>
      <p:ext uri="{BB962C8B-B14F-4D97-AF65-F5344CB8AC3E}">
        <p14:creationId xmlns:p14="http://schemas.microsoft.com/office/powerpoint/2010/main" val="289538842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diamond(in)">
                                      <p:cBhvr>
                                        <p:cTn id="7" dur="1000"/>
                                        <p:tgtEl>
                                          <p:spTgt spid="1024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05">
                                            <p:txEl>
                                              <p:pRg st="0" end="0"/>
                                            </p:txEl>
                                          </p:spTgt>
                                        </p:tgtEl>
                                        <p:attrNameLst>
                                          <p:attrName>style.visibility</p:attrName>
                                        </p:attrNameLst>
                                      </p:cBhvr>
                                      <p:to>
                                        <p:strVal val="visible"/>
                                      </p:to>
                                    </p:set>
                                    <p:anim calcmode="lin" valueType="num">
                                      <p:cBhvr additive="base">
                                        <p:cTn id="18" dur="1000" fill="hold"/>
                                        <p:tgtEl>
                                          <p:spTgt spid="102405">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024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405">
                                            <p:txEl>
                                              <p:pRg st="1" end="1"/>
                                            </p:txEl>
                                          </p:spTgt>
                                        </p:tgtEl>
                                        <p:attrNameLst>
                                          <p:attrName>style.visibility</p:attrName>
                                        </p:attrNameLst>
                                      </p:cBhvr>
                                      <p:to>
                                        <p:strVal val="visible"/>
                                      </p:to>
                                    </p:set>
                                    <p:anim calcmode="lin" valueType="num">
                                      <p:cBhvr additive="base">
                                        <p:cTn id="24" dur="1000" fill="hold"/>
                                        <p:tgtEl>
                                          <p:spTgt spid="102405">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024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405">
                                            <p:txEl>
                                              <p:pRg st="2" end="2"/>
                                            </p:txEl>
                                          </p:spTgt>
                                        </p:tgtEl>
                                        <p:attrNameLst>
                                          <p:attrName>style.visibility</p:attrName>
                                        </p:attrNameLst>
                                      </p:cBhvr>
                                      <p:to>
                                        <p:strVal val="visible"/>
                                      </p:to>
                                    </p:set>
                                    <p:anim calcmode="lin" valueType="num">
                                      <p:cBhvr additive="base">
                                        <p:cTn id="30" dur="1000" fill="hold"/>
                                        <p:tgtEl>
                                          <p:spTgt spid="10240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024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2405">
                                            <p:txEl>
                                              <p:pRg st="3" end="3"/>
                                            </p:txEl>
                                          </p:spTgt>
                                        </p:tgtEl>
                                        <p:attrNameLst>
                                          <p:attrName>style.visibility</p:attrName>
                                        </p:attrNameLst>
                                      </p:cBhvr>
                                      <p:to>
                                        <p:strVal val="visible"/>
                                      </p:to>
                                    </p:set>
                                    <p:anim calcmode="lin" valueType="num">
                                      <p:cBhvr additive="base">
                                        <p:cTn id="36" dur="1000" fill="hold"/>
                                        <p:tgtEl>
                                          <p:spTgt spid="102405">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024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405">
                                            <p:txEl>
                                              <p:pRg st="4" end="4"/>
                                            </p:txEl>
                                          </p:spTgt>
                                        </p:tgtEl>
                                        <p:attrNameLst>
                                          <p:attrName>style.visibility</p:attrName>
                                        </p:attrNameLst>
                                      </p:cBhvr>
                                      <p:to>
                                        <p:strVal val="visible"/>
                                      </p:to>
                                    </p:set>
                                    <p:anim calcmode="lin" valueType="num">
                                      <p:cBhvr additive="base">
                                        <p:cTn id="42" dur="1000" fill="hold"/>
                                        <p:tgtEl>
                                          <p:spTgt spid="102405">
                                            <p:txEl>
                                              <p:pRg st="4" end="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024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1000"/>
                                        <p:tgtEl>
                                          <p:spTgt spid="6"/>
                                        </p:tgtEl>
                                        <p:attrNameLst>
                                          <p:attrName>ppt_x</p:attrName>
                                        </p:attrNameLst>
                                      </p:cBhvr>
                                      <p:tavLst>
                                        <p:tav tm="0">
                                          <p:val>
                                            <p:strVal val="ppt_x"/>
                                          </p:val>
                                        </p:tav>
                                        <p:tav tm="100000">
                                          <p:val>
                                            <p:strVal val="ppt_x"/>
                                          </p:val>
                                        </p:tav>
                                      </p:tavLst>
                                    </p:anim>
                                    <p:anim calcmode="lin" valueType="num">
                                      <p:cBhvr additive="base">
                                        <p:cTn id="48" dur="1000"/>
                                        <p:tgtEl>
                                          <p:spTgt spid="6"/>
                                        </p:tgtEl>
                                        <p:attrNameLst>
                                          <p:attrName>ppt_y</p:attrName>
                                        </p:attrNameLst>
                                      </p:cBhvr>
                                      <p:tavLst>
                                        <p:tav tm="0">
                                          <p:val>
                                            <p:strVal val="ppt_y"/>
                                          </p:val>
                                        </p:tav>
                                        <p:tav tm="100000">
                                          <p:val>
                                            <p:strVal val="1+ppt_h/2"/>
                                          </p:val>
                                        </p:tav>
                                      </p:tavLst>
                                    </p:anim>
                                    <p:set>
                                      <p:cBhvr>
                                        <p:cTn id="49" dur="1" fill="hold">
                                          <p:stCondLst>
                                            <p:cond delay="999"/>
                                          </p:stCondLst>
                                        </p:cTn>
                                        <p:tgtEl>
                                          <p:spTgt spid="6"/>
                                        </p:tgtEl>
                                        <p:attrNameLst>
                                          <p:attrName>style.visibility</p:attrName>
                                        </p:attrNameLst>
                                      </p:cBhvr>
                                      <p:to>
                                        <p:strVal val="hidden"/>
                                      </p:to>
                                    </p:set>
                                  </p:childTnLst>
                                </p:cTn>
                              </p:par>
                              <p:par>
                                <p:cTn id="50" presetID="2" presetClass="entr" presetSubtype="4" fill="hold" nodeType="withEffect">
                                  <p:stCondLst>
                                    <p:cond delay="0"/>
                                  </p:stCondLst>
                                  <p:childTnLst>
                                    <p:set>
                                      <p:cBhvr>
                                        <p:cTn id="51" dur="1" fill="hold">
                                          <p:stCondLst>
                                            <p:cond delay="0"/>
                                          </p:stCondLst>
                                        </p:cTn>
                                        <p:tgtEl>
                                          <p:spTgt spid="36869"/>
                                        </p:tgtEl>
                                        <p:attrNameLst>
                                          <p:attrName>style.visibility</p:attrName>
                                        </p:attrNameLst>
                                      </p:cBhvr>
                                      <p:to>
                                        <p:strVal val="visible"/>
                                      </p:to>
                                    </p:set>
                                    <p:anim calcmode="lin" valueType="num">
                                      <p:cBhvr additive="base">
                                        <p:cTn id="52" dur="1000" fill="hold"/>
                                        <p:tgtEl>
                                          <p:spTgt spid="36869"/>
                                        </p:tgtEl>
                                        <p:attrNameLst>
                                          <p:attrName>ppt_x</p:attrName>
                                        </p:attrNameLst>
                                      </p:cBhvr>
                                      <p:tavLst>
                                        <p:tav tm="0">
                                          <p:val>
                                            <p:strVal val="#ppt_x"/>
                                          </p:val>
                                        </p:tav>
                                        <p:tav tm="100000">
                                          <p:val>
                                            <p:strVal val="#ppt_x"/>
                                          </p:val>
                                        </p:tav>
                                      </p:tavLst>
                                    </p:anim>
                                    <p:anim calcmode="lin" valueType="num">
                                      <p:cBhvr additive="base">
                                        <p:cTn id="53" dur="10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6868"/>
                                        </p:tgtEl>
                                        <p:attrNameLst>
                                          <p:attrName>style.visibility</p:attrName>
                                        </p:attrNameLst>
                                      </p:cBhvr>
                                      <p:to>
                                        <p:strVal val="visible"/>
                                      </p:to>
                                    </p:set>
                                    <p:anim calcmode="lin" valueType="num">
                                      <p:cBhvr additive="base">
                                        <p:cTn id="58" dur="500" fill="hold"/>
                                        <p:tgtEl>
                                          <p:spTgt spid="36868"/>
                                        </p:tgtEl>
                                        <p:attrNameLst>
                                          <p:attrName>ppt_x</p:attrName>
                                        </p:attrNameLst>
                                      </p:cBhvr>
                                      <p:tavLst>
                                        <p:tav tm="0">
                                          <p:val>
                                            <p:strVal val="#ppt_x"/>
                                          </p:val>
                                        </p:tav>
                                        <p:tav tm="100000">
                                          <p:val>
                                            <p:strVal val="#ppt_x"/>
                                          </p:val>
                                        </p:tav>
                                      </p:tavLst>
                                    </p:anim>
                                    <p:anim calcmode="lin" valueType="num">
                                      <p:cBhvr additive="base">
                                        <p:cTn id="59"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Grp="1" noChangeArrowheads="1"/>
          </p:cNvSpPr>
          <p:nvPr>
            <p:ph type="title"/>
          </p:nvPr>
        </p:nvSpPr>
        <p:spPr/>
        <p:txBody>
          <a:bodyPr vert="horz" wrap="square" lIns="91440" tIns="45720" rIns="91440" bIns="45720" numCol="1" anchor="ctr" anchorCtr="1" compatLnSpc="1"/>
          <a:lstStyle/>
          <a:p>
            <a:pPr eaLnBrk="1" hangingPunct="1">
              <a:defRPr/>
            </a:pPr>
            <a:r>
              <a:rPr lang="en-US" sz="4800" dirty="0"/>
              <a:t> fascial compartment </a:t>
            </a:r>
            <a:br>
              <a:rPr lang="en-US" sz="4800" dirty="0"/>
            </a:br>
            <a:r>
              <a:rPr lang="en-US" sz="4800" dirty="0"/>
              <a:t>of the thigh</a:t>
            </a:r>
          </a:p>
        </p:txBody>
      </p:sp>
      <p:sp>
        <p:nvSpPr>
          <p:cNvPr id="2" name="Content Placeholder 1">
            <a:extLst>
              <a:ext uri="{FF2B5EF4-FFF2-40B4-BE49-F238E27FC236}">
                <a16:creationId xmlns:a16="http://schemas.microsoft.com/office/drawing/2014/main" id="{4E5B49DA-6AD3-4259-B60A-B6A566B302CA}"/>
              </a:ext>
            </a:extLst>
          </p:cNvPr>
          <p:cNvSpPr>
            <a:spLocks noGrp="1"/>
          </p:cNvSpPr>
          <p:nvPr>
            <p:ph sz="half" idx="1"/>
          </p:nvPr>
        </p:nvSpPr>
        <p:spPr>
          <a:xfrm>
            <a:off x="0" y="1417639"/>
            <a:ext cx="5739335" cy="5623241"/>
          </a:xfrm>
        </p:spPr>
        <p:txBody>
          <a:bodyPr/>
          <a:lstStyle/>
          <a:p>
            <a:pPr marL="342900" marR="0" lvl="0" indent="-342900" algn="l" rtl="0">
              <a:spcBef>
                <a:spcPts val="0"/>
              </a:spcBef>
              <a:spcAft>
                <a:spcPts val="0"/>
              </a:spcAft>
              <a:buSzPts val="1200"/>
              <a:buFont typeface="Arial" panose="020B0604020202020204" pitchFamily="34" charset="0"/>
              <a:buChar char="–"/>
            </a:pPr>
            <a:r>
              <a:rPr lang="en-US" sz="32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The thigh is divided into three compartments by intermuscular septa between the posterior aspect of the femur and the fascia </a:t>
            </a:r>
            <a:r>
              <a:rPr lang="en-US" sz="3200" b="1" dirty="0" err="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lata</a:t>
            </a:r>
            <a:r>
              <a:rPr lang="en-US" sz="32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p>
          <a:p>
            <a:pPr marL="342900" marR="0" lvl="0" indent="-342900" algn="l" rtl="0">
              <a:spcBef>
                <a:spcPts val="0"/>
              </a:spcBef>
              <a:spcAft>
                <a:spcPts val="0"/>
              </a:spcAft>
              <a:buSzPts val="1200"/>
              <a:buFont typeface="Arial" panose="020B0604020202020204" pitchFamily="34" charset="0"/>
              <a:buChar char="–"/>
            </a:pPr>
            <a:r>
              <a:rPr lang="en-US" sz="32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The three fascial </a:t>
            </a:r>
            <a:r>
              <a:rPr lang="en-US" sz="3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compartments of the thigh: </a:t>
            </a:r>
            <a:r>
              <a:rPr lang="en-US" sz="32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anterior (extensor)</a:t>
            </a:r>
            <a:r>
              <a:rPr lang="en-US" sz="3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r>
              <a:rPr lang="en-US" sz="32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medial (adductor)</a:t>
            </a:r>
            <a:r>
              <a:rPr lang="en-US" sz="3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and </a:t>
            </a:r>
            <a:r>
              <a:rPr lang="en-US" sz="32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posterior (flexor</a:t>
            </a:r>
            <a:r>
              <a:rPr lang="en-US" sz="3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algn="l" rtl="0"/>
            <a:endParaRPr lang="en-US" dirty="0"/>
          </a:p>
        </p:txBody>
      </p:sp>
      <p:pic>
        <p:nvPicPr>
          <p:cNvPr id="8" name="Content Placeholder 7">
            <a:extLst>
              <a:ext uri="{FF2B5EF4-FFF2-40B4-BE49-F238E27FC236}">
                <a16:creationId xmlns:a16="http://schemas.microsoft.com/office/drawing/2014/main" id="{3ECD8078-A3DF-40AB-BC2A-D0AF782DD90C}"/>
              </a:ext>
            </a:extLst>
          </p:cNvPr>
          <p:cNvPicPr>
            <a:picLocks noGrp="1" noChangeAspect="1"/>
          </p:cNvPicPr>
          <p:nvPr>
            <p:ph sz="half" idx="2"/>
          </p:nvPr>
        </p:nvPicPr>
        <p:blipFill>
          <a:blip r:embed="rId2"/>
          <a:stretch>
            <a:fillRect/>
          </a:stretch>
        </p:blipFill>
        <p:spPr>
          <a:xfrm>
            <a:off x="5922215" y="1600360"/>
            <a:ext cx="6075676" cy="5257799"/>
          </a:xfrm>
          <a:prstGeom prst="rect">
            <a:avLst/>
          </a:prstGeom>
        </p:spPr>
      </p:pic>
    </p:spTree>
    <p:extLst>
      <p:ext uri="{BB962C8B-B14F-4D97-AF65-F5344CB8AC3E}">
        <p14:creationId xmlns:p14="http://schemas.microsoft.com/office/powerpoint/2010/main" val="231582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p:txBody>
          <a:bodyPr vert="horz" wrap="square" lIns="91440" tIns="45720" rIns="91440" bIns="45720" numCol="1" anchor="ctr" anchorCtr="1" compatLnSpc="1"/>
          <a:lstStyle/>
          <a:p>
            <a:pPr eaLnBrk="1" hangingPunct="1">
              <a:defRPr/>
            </a:pPr>
            <a:r>
              <a:rPr lang="en-US" sz="4000" dirty="0"/>
              <a:t>Muscles of anterior compartment </a:t>
            </a:r>
          </a:p>
        </p:txBody>
      </p:sp>
      <p:sp>
        <p:nvSpPr>
          <p:cNvPr id="118789" name="Rectangle 5"/>
          <p:cNvSpPr>
            <a:spLocks noGrp="1" noChangeArrowheads="1"/>
          </p:cNvSpPr>
          <p:nvPr>
            <p:ph type="body" sz="half" idx="1"/>
          </p:nvPr>
        </p:nvSpPr>
        <p:spPr>
          <a:xfrm>
            <a:off x="1992313" y="1700214"/>
            <a:ext cx="4038600" cy="4392613"/>
          </a:xfrm>
        </p:spPr>
        <p:txBody>
          <a:bodyPr vert="horz" wrap="square" lIns="91440" tIns="45720" rIns="91440" bIns="45720" numCol="1" anchor="t" anchorCtr="0" compatLnSpc="1"/>
          <a:lstStyle/>
          <a:p>
            <a:pPr algn="l" rtl="0" eaLnBrk="1" hangingPunct="1">
              <a:defRPr/>
            </a:pPr>
            <a:r>
              <a:rPr lang="en-US" dirty="0"/>
              <a:t>Sartorius.</a:t>
            </a:r>
          </a:p>
          <a:p>
            <a:pPr algn="l" rtl="0" eaLnBrk="1" hangingPunct="1">
              <a:defRPr/>
            </a:pPr>
            <a:r>
              <a:rPr lang="en-US" dirty="0" err="1"/>
              <a:t>Iliacus</a:t>
            </a:r>
            <a:r>
              <a:rPr lang="en-US" dirty="0"/>
              <a:t> .</a:t>
            </a:r>
          </a:p>
          <a:p>
            <a:pPr algn="l" rtl="0" eaLnBrk="1" hangingPunct="1">
              <a:defRPr/>
            </a:pPr>
            <a:r>
              <a:rPr lang="en-US" dirty="0" err="1"/>
              <a:t>Psoas</a:t>
            </a:r>
            <a:r>
              <a:rPr lang="en-US" dirty="0"/>
              <a:t> .</a:t>
            </a:r>
          </a:p>
          <a:p>
            <a:pPr algn="l" rtl="0" eaLnBrk="1" hangingPunct="1">
              <a:defRPr/>
            </a:pPr>
            <a:r>
              <a:rPr lang="en-US" dirty="0" err="1"/>
              <a:t>Pectineus</a:t>
            </a:r>
            <a:r>
              <a:rPr lang="en-US" dirty="0"/>
              <a:t> .</a:t>
            </a:r>
          </a:p>
          <a:p>
            <a:pPr algn="l" rtl="0" eaLnBrk="1" hangingPunct="1">
              <a:defRPr/>
            </a:pPr>
            <a:r>
              <a:rPr lang="en-US" dirty="0"/>
              <a:t>Quadriceps </a:t>
            </a:r>
            <a:r>
              <a:rPr lang="en-US" dirty="0" err="1"/>
              <a:t>femoris</a:t>
            </a:r>
            <a:r>
              <a:rPr lang="en-US" dirty="0"/>
              <a:t>.</a:t>
            </a:r>
          </a:p>
        </p:txBody>
      </p:sp>
      <p:pic>
        <p:nvPicPr>
          <p:cNvPr id="4" name="Content Placeholder 3">
            <a:extLst>
              <a:ext uri="{FF2B5EF4-FFF2-40B4-BE49-F238E27FC236}">
                <a16:creationId xmlns:a16="http://schemas.microsoft.com/office/drawing/2014/main" id="{D4DC6C12-F4CD-450E-9227-3E833D0F283C}"/>
              </a:ext>
            </a:extLst>
          </p:cNvPr>
          <p:cNvPicPr>
            <a:picLocks noGrp="1" noChangeAspect="1"/>
          </p:cNvPicPr>
          <p:nvPr>
            <p:ph sz="half" idx="2"/>
          </p:nvPr>
        </p:nvPicPr>
        <p:blipFill>
          <a:blip r:embed="rId2"/>
          <a:stretch>
            <a:fillRect/>
          </a:stretch>
        </p:blipFill>
        <p:spPr>
          <a:xfrm>
            <a:off x="6161090" y="1357633"/>
            <a:ext cx="6030910" cy="5230806"/>
          </a:xfrm>
          <a:prstGeom prst="rect">
            <a:avLst/>
          </a:prstGeom>
        </p:spPr>
      </p:pic>
    </p:spTree>
    <p:extLst>
      <p:ext uri="{BB962C8B-B14F-4D97-AF65-F5344CB8AC3E}">
        <p14:creationId xmlns:p14="http://schemas.microsoft.com/office/powerpoint/2010/main" val="35999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diamond(in)">
                                      <p:cBhvr>
                                        <p:cTn id="7" dur="1000"/>
                                        <p:tgtEl>
                                          <p:spTgt spid="1187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789">
                                            <p:txEl>
                                              <p:pRg st="0" end="0"/>
                                            </p:txEl>
                                          </p:spTgt>
                                        </p:tgtEl>
                                        <p:attrNameLst>
                                          <p:attrName>style.visibility</p:attrName>
                                        </p:attrNameLst>
                                      </p:cBhvr>
                                      <p:to>
                                        <p:strVal val="visible"/>
                                      </p:to>
                                    </p:set>
                                    <p:anim calcmode="lin" valueType="num">
                                      <p:cBhvr additive="base">
                                        <p:cTn id="12" dur="1000" fill="hold"/>
                                        <p:tgtEl>
                                          <p:spTgt spid="118789">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87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8789">
                                            <p:txEl>
                                              <p:pRg st="1" end="1"/>
                                            </p:txEl>
                                          </p:spTgt>
                                        </p:tgtEl>
                                        <p:attrNameLst>
                                          <p:attrName>style.visibility</p:attrName>
                                        </p:attrNameLst>
                                      </p:cBhvr>
                                      <p:to>
                                        <p:strVal val="visible"/>
                                      </p:to>
                                    </p:set>
                                    <p:anim calcmode="lin" valueType="num">
                                      <p:cBhvr additive="base">
                                        <p:cTn id="18" dur="1000" fill="hold"/>
                                        <p:tgtEl>
                                          <p:spTgt spid="118789">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187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8789">
                                            <p:txEl>
                                              <p:pRg st="2" end="2"/>
                                            </p:txEl>
                                          </p:spTgt>
                                        </p:tgtEl>
                                        <p:attrNameLst>
                                          <p:attrName>style.visibility</p:attrName>
                                        </p:attrNameLst>
                                      </p:cBhvr>
                                      <p:to>
                                        <p:strVal val="visible"/>
                                      </p:to>
                                    </p:set>
                                    <p:anim calcmode="lin" valueType="num">
                                      <p:cBhvr additive="base">
                                        <p:cTn id="24" dur="1000" fill="hold"/>
                                        <p:tgtEl>
                                          <p:spTgt spid="118789">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187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8789">
                                            <p:txEl>
                                              <p:pRg st="3" end="3"/>
                                            </p:txEl>
                                          </p:spTgt>
                                        </p:tgtEl>
                                        <p:attrNameLst>
                                          <p:attrName>style.visibility</p:attrName>
                                        </p:attrNameLst>
                                      </p:cBhvr>
                                      <p:to>
                                        <p:strVal val="visible"/>
                                      </p:to>
                                    </p:set>
                                    <p:anim calcmode="lin" valueType="num">
                                      <p:cBhvr additive="base">
                                        <p:cTn id="30" dur="1000" fill="hold"/>
                                        <p:tgtEl>
                                          <p:spTgt spid="118789">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187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8789">
                                            <p:txEl>
                                              <p:pRg st="4" end="4"/>
                                            </p:txEl>
                                          </p:spTgt>
                                        </p:tgtEl>
                                        <p:attrNameLst>
                                          <p:attrName>style.visibility</p:attrName>
                                        </p:attrNameLst>
                                      </p:cBhvr>
                                      <p:to>
                                        <p:strVal val="visible"/>
                                      </p:to>
                                    </p:set>
                                    <p:anim calcmode="lin" valueType="num">
                                      <p:cBhvr additive="base">
                                        <p:cTn id="36" dur="1000" fill="hold"/>
                                        <p:tgtEl>
                                          <p:spTgt spid="118789">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187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1992313" y="1"/>
            <a:ext cx="8229600" cy="1139825"/>
          </a:xfrm>
        </p:spPr>
        <p:txBody>
          <a:bodyPr vert="horz" wrap="square" lIns="91440" tIns="45720" rIns="91440" bIns="45720" numCol="1" anchor="ctr" anchorCtr="1" compatLnSpc="1"/>
          <a:lstStyle/>
          <a:p>
            <a:pPr eaLnBrk="1" hangingPunct="1">
              <a:defRPr/>
            </a:pPr>
            <a:r>
              <a:rPr lang="en-US" sz="4000" dirty="0"/>
              <a:t>Muscles of anterior compartment</a:t>
            </a:r>
          </a:p>
        </p:txBody>
      </p:sp>
      <p:sp>
        <p:nvSpPr>
          <p:cNvPr id="120837" name="Rectangle 5"/>
          <p:cNvSpPr>
            <a:spLocks noGrp="1" noChangeArrowheads="1"/>
          </p:cNvSpPr>
          <p:nvPr>
            <p:ph type="body" sz="half" idx="1"/>
          </p:nvPr>
        </p:nvSpPr>
        <p:spPr>
          <a:xfrm>
            <a:off x="1703389" y="1341438"/>
            <a:ext cx="4392613" cy="5183188"/>
          </a:xfrm>
        </p:spPr>
        <p:txBody>
          <a:bodyPr vert="horz" wrap="square" lIns="91440" tIns="45720" rIns="91440" bIns="45720" numCol="1" anchor="t" anchorCtr="0" compatLnSpc="1"/>
          <a:lstStyle/>
          <a:p>
            <a:pPr algn="l" rtl="0" eaLnBrk="1" hangingPunct="1">
              <a:lnSpc>
                <a:spcPct val="80000"/>
              </a:lnSpc>
              <a:buClr>
                <a:schemeClr val="hlink"/>
              </a:buClr>
              <a:buSzPct val="80000"/>
              <a:buFont typeface="Wingdings" panose="05000000000000000000" pitchFamily="2" charset="2"/>
              <a:buNone/>
            </a:pPr>
            <a:r>
              <a:rPr lang="en-US" altLang="x-none" sz="2400" b="1" u="sng" dirty="0">
                <a:effectLst>
                  <a:outerShdw blurRad="38100" dist="38100" dir="2700000">
                    <a:srgbClr val="000000"/>
                  </a:outerShdw>
                </a:effectLst>
              </a:rPr>
              <a:t> </a:t>
            </a:r>
            <a:r>
              <a:rPr lang="en-US" altLang="x-none" sz="2800" b="1" u="sng" dirty="0">
                <a:effectLst>
                  <a:outerShdw blurRad="38100" dist="38100" dir="2700000">
                    <a:srgbClr val="000000"/>
                  </a:outerShdw>
                </a:effectLst>
              </a:rPr>
              <a:t>Sartorius muscle</a:t>
            </a:r>
            <a:r>
              <a:rPr lang="en-US" altLang="x-none" sz="2400" b="1" u="sng" dirty="0">
                <a:effectLst>
                  <a:outerShdw blurRad="38100" dist="38100" dir="2700000">
                    <a:srgbClr val="000000"/>
                  </a:outerShdw>
                </a:effectLst>
              </a:rPr>
              <a:t>:</a:t>
            </a:r>
          </a:p>
          <a:p>
            <a:pPr algn="l" rtl="0" eaLnBrk="1" hangingPunct="1">
              <a:lnSpc>
                <a:spcPct val="80000"/>
              </a:lnSpc>
              <a:buClr>
                <a:schemeClr val="hlink"/>
              </a:buClr>
              <a:buSzPct val="80000"/>
              <a:buFont typeface="Wingdings" panose="05000000000000000000" pitchFamily="2" charset="2"/>
              <a:buNone/>
            </a:pPr>
            <a:r>
              <a:rPr lang="en-US" altLang="x-none" sz="2400" b="1" i="1" dirty="0">
                <a:effectLst>
                  <a:outerShdw blurRad="38100" dist="38100" dir="2700000">
                    <a:srgbClr val="000000"/>
                  </a:outerShdw>
                </a:effectLst>
              </a:rPr>
              <a:t>    </a:t>
            </a:r>
            <a:r>
              <a:rPr lang="en-US" altLang="x-none" sz="2400" b="1" i="1" dirty="0">
                <a:solidFill>
                  <a:srgbClr val="C00000"/>
                </a:solidFill>
                <a:effectLst>
                  <a:outerShdw blurRad="38100" dist="38100" dir="2700000">
                    <a:srgbClr val="000000"/>
                  </a:outerShdw>
                </a:effectLst>
              </a:rPr>
              <a:t> </a:t>
            </a:r>
            <a:r>
              <a:rPr lang="en-US" altLang="x-none" sz="2800" b="1" i="1" dirty="0">
                <a:solidFill>
                  <a:srgbClr val="C00000"/>
                </a:solidFill>
                <a:effectLst>
                  <a:outerShdw blurRad="38100" dist="38100" dir="2700000">
                    <a:srgbClr val="000000"/>
                  </a:outerShdw>
                </a:effectLst>
              </a:rPr>
              <a:t>Origin</a:t>
            </a: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Anterior superior iliac spine.</a:t>
            </a:r>
          </a:p>
          <a:p>
            <a:pPr algn="l" rtl="0" eaLnBrk="1" hangingPunct="1">
              <a:lnSpc>
                <a:spcPct val="80000"/>
              </a:lnSpc>
              <a:buClr>
                <a:schemeClr val="hlink"/>
              </a:buClr>
              <a:buSzPct val="80000"/>
              <a:buFont typeface="Wingdings" panose="05000000000000000000" pitchFamily="2" charset="2"/>
              <a:buNone/>
            </a:pPr>
            <a:r>
              <a:rPr lang="en-US" altLang="x-none" sz="2400" i="1" dirty="0">
                <a:effectLst>
                  <a:outerShdw blurRad="38100" dist="38100" dir="2700000">
                    <a:srgbClr val="000000"/>
                  </a:outerShdw>
                </a:effectLst>
              </a:rPr>
              <a:t>     </a:t>
            </a:r>
            <a:r>
              <a:rPr lang="en-US" altLang="x-none" sz="2800" b="1" i="1" dirty="0">
                <a:solidFill>
                  <a:srgbClr val="002060"/>
                </a:solidFill>
                <a:effectLst>
                  <a:outerShdw blurRad="38100" dist="38100" dir="2700000">
                    <a:srgbClr val="000000"/>
                  </a:outerShdw>
                </a:effectLst>
              </a:rPr>
              <a:t>Insertion</a:t>
            </a:r>
            <a:r>
              <a:rPr lang="en-US" altLang="x-none" sz="2400" i="1" dirty="0">
                <a:solidFill>
                  <a:srgbClr val="002060"/>
                </a:solidFill>
                <a:effectLst>
                  <a:outerShdw blurRad="38100" dist="38100" dir="2700000">
                    <a:srgbClr val="000000"/>
                  </a:outerShdw>
                </a:effectLst>
              </a:rPr>
              <a:t> </a:t>
            </a:r>
            <a:r>
              <a:rPr lang="en-US" altLang="x-none" sz="2400" i="1" dirty="0">
                <a:effectLst>
                  <a:outerShdw blurRad="38100" dist="38100" dir="2700000">
                    <a:srgbClr val="000000"/>
                  </a:outerShdw>
                </a:effectLst>
              </a:rPr>
              <a:t>        </a:t>
            </a: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Upper part of the medial surface of the tibia.</a:t>
            </a:r>
          </a:p>
          <a:p>
            <a:pPr algn="l" rtl="0" eaLnBrk="1" hangingPunct="1">
              <a:lnSpc>
                <a:spcPct val="80000"/>
              </a:lnSpc>
              <a:buClr>
                <a:schemeClr val="hlink"/>
              </a:buClr>
              <a:buSzPct val="80000"/>
              <a:buFont typeface="Wingdings" panose="05000000000000000000" pitchFamily="2" charset="2"/>
              <a:buNone/>
            </a:pPr>
            <a:r>
              <a:rPr lang="en-US" altLang="x-none" sz="2400" i="1" dirty="0">
                <a:effectLst>
                  <a:outerShdw blurRad="38100" dist="38100" dir="2700000">
                    <a:srgbClr val="000000"/>
                  </a:outerShdw>
                </a:effectLst>
              </a:rPr>
              <a:t>     </a:t>
            </a:r>
            <a:r>
              <a:rPr lang="en-US" altLang="x-none" sz="2800" b="1" i="1" dirty="0">
                <a:solidFill>
                  <a:srgbClr val="FF0000"/>
                </a:solidFill>
                <a:effectLst>
                  <a:outerShdw blurRad="38100" dist="38100" dir="2700000">
                    <a:srgbClr val="000000"/>
                  </a:outerShdw>
                </a:effectLst>
              </a:rPr>
              <a:t>Action</a:t>
            </a: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Flexion , abduction , &amp; Lateral rotation</a:t>
            </a:r>
            <a:r>
              <a:rPr lang="ar-EG" altLang="x-none" sz="2400" dirty="0">
                <a:effectLst>
                  <a:outerShdw blurRad="38100" dist="38100" dir="2700000">
                    <a:srgbClr val="000000"/>
                  </a:outerShdw>
                </a:effectLst>
              </a:rPr>
              <a:t> </a:t>
            </a:r>
            <a:r>
              <a:rPr lang="en-US" altLang="x-none" sz="2400" dirty="0">
                <a:effectLst>
                  <a:outerShdw blurRad="38100" dist="38100" dir="2700000">
                    <a:srgbClr val="000000"/>
                  </a:outerShdw>
                </a:effectLst>
              </a:rPr>
              <a:t> of the hip joint.</a:t>
            </a: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Flexion,&amp; medial rotation of</a:t>
            </a:r>
            <a:r>
              <a:rPr lang="ar-EG" altLang="x-none" sz="2400" dirty="0">
                <a:effectLst>
                  <a:outerShdw blurRad="38100" dist="38100" dir="2700000">
                    <a:srgbClr val="000000"/>
                  </a:outerShdw>
                </a:effectLst>
              </a:rPr>
              <a:t>  </a:t>
            </a:r>
            <a:r>
              <a:rPr lang="en-US" altLang="x-none" sz="2400" dirty="0">
                <a:effectLst>
                  <a:outerShdw blurRad="38100" dist="38100" dir="2700000">
                    <a:srgbClr val="000000"/>
                  </a:outerShdw>
                </a:effectLst>
              </a:rPr>
              <a:t>knee joint</a:t>
            </a:r>
            <a:r>
              <a:rPr lang="ar-EG" altLang="x-none" sz="2400" dirty="0">
                <a:effectLst>
                  <a:outerShdw blurRad="38100" dist="38100" dir="2700000">
                    <a:srgbClr val="000000"/>
                  </a:outerShdw>
                </a:effectLst>
              </a:rPr>
              <a:t>                      </a:t>
            </a:r>
            <a:endParaRPr lang="en-US" altLang="x-none" sz="2400" dirty="0">
              <a:effectLst>
                <a:outerShdw blurRad="38100" dist="38100" dir="2700000">
                  <a:srgbClr val="000000"/>
                </a:outerShdw>
              </a:effectLst>
            </a:endParaRPr>
          </a:p>
          <a:p>
            <a:pPr algn="l" rtl="0" eaLnBrk="1" hangingPunct="1">
              <a:lnSpc>
                <a:spcPct val="80000"/>
              </a:lnSpc>
              <a:buClr>
                <a:schemeClr val="hlink"/>
              </a:buClr>
              <a:buSzPct val="80000"/>
              <a:buFont typeface="Wingdings" panose="05000000000000000000" pitchFamily="2" charset="2"/>
              <a:buNone/>
            </a:pPr>
            <a:r>
              <a:rPr lang="ar-EG" altLang="x-none" sz="2400" i="1" dirty="0">
                <a:effectLst>
                  <a:outerShdw blurRad="38100" dist="38100" dir="2700000">
                    <a:srgbClr val="000000"/>
                  </a:outerShdw>
                </a:effectLst>
              </a:rPr>
              <a:t> </a:t>
            </a:r>
            <a:r>
              <a:rPr lang="en-US" altLang="x-none" sz="2400" i="1" dirty="0">
                <a:effectLst>
                  <a:outerShdw blurRad="38100" dist="38100" dir="2700000">
                    <a:srgbClr val="000000"/>
                  </a:outerShdw>
                </a:effectLst>
              </a:rPr>
              <a:t>   </a:t>
            </a:r>
            <a:r>
              <a:rPr lang="en-US" altLang="x-none" sz="2800" b="1" i="1" dirty="0">
                <a:solidFill>
                  <a:srgbClr val="FFFF00"/>
                </a:solidFill>
                <a:effectLst>
                  <a:outerShdw blurRad="38100" dist="38100" dir="2700000">
                    <a:srgbClr val="000000"/>
                  </a:outerShdw>
                </a:effectLst>
              </a:rPr>
              <a:t>Nerve supply</a:t>
            </a:r>
            <a:endParaRPr lang="en-US" altLang="x-none" sz="2400" i="1" dirty="0">
              <a:solidFill>
                <a:srgbClr val="FFFF00"/>
              </a:solidFill>
              <a:effectLst>
                <a:outerShdw blurRad="38100" dist="38100" dir="2700000">
                  <a:srgbClr val="000000"/>
                </a:outerShdw>
              </a:effectLst>
            </a:endParaRPr>
          </a:p>
          <a:p>
            <a:pPr algn="l" rtl="0" eaLnBrk="1" hangingPunct="1">
              <a:lnSpc>
                <a:spcPct val="80000"/>
              </a:lnSpc>
              <a:buClr>
                <a:schemeClr val="hlink"/>
              </a:buClr>
              <a:buSzPct val="80000"/>
              <a:buFont typeface="Wingdings" panose="05000000000000000000" pitchFamily="2" charset="2"/>
              <a:buNone/>
            </a:pPr>
            <a:r>
              <a:rPr lang="en-US" altLang="x-none" sz="2400" dirty="0">
                <a:effectLst>
                  <a:outerShdw blurRad="38100" dist="38100" dir="2700000">
                    <a:srgbClr val="000000"/>
                  </a:outerShdw>
                </a:effectLst>
              </a:rPr>
              <a:t> Femoral nerve.</a:t>
            </a:r>
          </a:p>
        </p:txBody>
      </p:sp>
      <p:pic>
        <p:nvPicPr>
          <p:cNvPr id="46084" name="Picture 7" descr="699"/>
          <p:cNvPicPr>
            <a:picLocks noGrp="1" noChangeAspect="1"/>
          </p:cNvPicPr>
          <p:nvPr>
            <p:ph sz="half" idx="2"/>
          </p:nvPr>
        </p:nvPicPr>
        <p:blipFill>
          <a:blip r:embed="rId2"/>
          <a:srcRect l="5307" t="9494" r="11555"/>
          <a:stretch>
            <a:fillRect/>
          </a:stretch>
        </p:blipFill>
        <p:spPr>
          <a:xfrm>
            <a:off x="6310313" y="1857375"/>
            <a:ext cx="3929062" cy="3786188"/>
          </a:xfrm>
          <a:ln/>
        </p:spPr>
      </p:pic>
      <p:pic>
        <p:nvPicPr>
          <p:cNvPr id="46085" name="Picture 11" descr="702"/>
          <p:cNvPicPr>
            <a:picLocks noChangeAspect="1"/>
          </p:cNvPicPr>
          <p:nvPr/>
        </p:nvPicPr>
        <p:blipFill>
          <a:blip r:embed="rId3"/>
          <a:srcRect l="9920" t="11537" r="12379"/>
          <a:stretch>
            <a:fillRect/>
          </a:stretch>
        </p:blipFill>
        <p:spPr>
          <a:xfrm>
            <a:off x="6096001" y="1357313"/>
            <a:ext cx="4214813" cy="4500562"/>
          </a:xfrm>
          <a:prstGeom prst="rect">
            <a:avLst/>
          </a:prstGeom>
          <a:noFill/>
          <a:ln w="9525">
            <a:noFill/>
          </a:ln>
        </p:spPr>
      </p:pic>
    </p:spTree>
    <p:extLst>
      <p:ext uri="{BB962C8B-B14F-4D97-AF65-F5344CB8AC3E}">
        <p14:creationId xmlns:p14="http://schemas.microsoft.com/office/powerpoint/2010/main" val="6347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diamond(in)">
                                      <p:cBhvr>
                                        <p:cTn id="7" dur="10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0837">
                                            <p:txEl>
                                              <p:pRg st="0" end="0"/>
                                            </p:txEl>
                                          </p:spTgt>
                                        </p:tgtEl>
                                        <p:attrNameLst>
                                          <p:attrName>style.visibility</p:attrName>
                                        </p:attrNameLst>
                                      </p:cBhvr>
                                      <p:to>
                                        <p:strVal val="visible"/>
                                      </p:to>
                                    </p:set>
                                    <p:anim calcmode="lin" valueType="num">
                                      <p:cBhvr additive="base">
                                        <p:cTn id="12" dur="1000" fill="hold"/>
                                        <p:tgtEl>
                                          <p:spTgt spid="12083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208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6084"/>
                                        </p:tgtEl>
                                        <p:attrNameLst>
                                          <p:attrName>style.visibility</p:attrName>
                                        </p:attrNameLst>
                                      </p:cBhvr>
                                      <p:to>
                                        <p:strVal val="visible"/>
                                      </p:to>
                                    </p:set>
                                    <p:anim calcmode="lin" valueType="num">
                                      <p:cBhvr additive="base">
                                        <p:cTn id="18" dur="1000" fill="hold"/>
                                        <p:tgtEl>
                                          <p:spTgt spid="46084"/>
                                        </p:tgtEl>
                                        <p:attrNameLst>
                                          <p:attrName>ppt_x</p:attrName>
                                        </p:attrNameLst>
                                      </p:cBhvr>
                                      <p:tavLst>
                                        <p:tav tm="0">
                                          <p:val>
                                            <p:strVal val="#ppt_x"/>
                                          </p:val>
                                        </p:tav>
                                        <p:tav tm="100000">
                                          <p:val>
                                            <p:strVal val="#ppt_x"/>
                                          </p:val>
                                        </p:tav>
                                      </p:tavLst>
                                    </p:anim>
                                    <p:anim calcmode="lin" valueType="num">
                                      <p:cBhvr additive="base">
                                        <p:cTn id="19" dur="10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0837">
                                            <p:txEl>
                                              <p:pRg st="1" end="1"/>
                                            </p:txEl>
                                          </p:spTgt>
                                        </p:tgtEl>
                                        <p:attrNameLst>
                                          <p:attrName>style.visibility</p:attrName>
                                        </p:attrNameLst>
                                      </p:cBhvr>
                                      <p:to>
                                        <p:strVal val="visible"/>
                                      </p:to>
                                    </p:set>
                                    <p:anim calcmode="lin" valueType="num">
                                      <p:cBhvr additive="base">
                                        <p:cTn id="24" dur="1000" fill="hold"/>
                                        <p:tgtEl>
                                          <p:spTgt spid="120837">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20837">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0837">
                                            <p:txEl>
                                              <p:pRg st="2" end="2"/>
                                            </p:txEl>
                                          </p:spTgt>
                                        </p:tgtEl>
                                        <p:attrNameLst>
                                          <p:attrName>style.visibility</p:attrName>
                                        </p:attrNameLst>
                                      </p:cBhvr>
                                      <p:to>
                                        <p:strVal val="visible"/>
                                      </p:to>
                                    </p:set>
                                    <p:anim calcmode="lin" valueType="num">
                                      <p:cBhvr additive="base">
                                        <p:cTn id="28" dur="1000" fill="hold"/>
                                        <p:tgtEl>
                                          <p:spTgt spid="120837">
                                            <p:txEl>
                                              <p:pRg st="2" end="2"/>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1208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6085"/>
                                        </p:tgtEl>
                                        <p:attrNameLst>
                                          <p:attrName>style.visibility</p:attrName>
                                        </p:attrNameLst>
                                      </p:cBhvr>
                                      <p:to>
                                        <p:strVal val="visible"/>
                                      </p:to>
                                    </p:set>
                                    <p:anim calcmode="lin" valueType="num">
                                      <p:cBhvr additive="base">
                                        <p:cTn id="34" dur="1000" fill="hold"/>
                                        <p:tgtEl>
                                          <p:spTgt spid="46085"/>
                                        </p:tgtEl>
                                        <p:attrNameLst>
                                          <p:attrName>ppt_x</p:attrName>
                                        </p:attrNameLst>
                                      </p:cBhvr>
                                      <p:tavLst>
                                        <p:tav tm="0">
                                          <p:val>
                                            <p:strVal val="#ppt_x"/>
                                          </p:val>
                                        </p:tav>
                                        <p:tav tm="100000">
                                          <p:val>
                                            <p:strVal val="#ppt_x"/>
                                          </p:val>
                                        </p:tav>
                                      </p:tavLst>
                                    </p:anim>
                                    <p:anim calcmode="lin" valueType="num">
                                      <p:cBhvr additive="base">
                                        <p:cTn id="35" dur="10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0837">
                                            <p:txEl>
                                              <p:pRg st="3" end="3"/>
                                            </p:txEl>
                                          </p:spTgt>
                                        </p:tgtEl>
                                        <p:attrNameLst>
                                          <p:attrName>style.visibility</p:attrName>
                                        </p:attrNameLst>
                                      </p:cBhvr>
                                      <p:to>
                                        <p:strVal val="visible"/>
                                      </p:to>
                                    </p:set>
                                    <p:anim calcmode="lin" valueType="num">
                                      <p:cBhvr additive="base">
                                        <p:cTn id="40" dur="1000" fill="hold"/>
                                        <p:tgtEl>
                                          <p:spTgt spid="120837">
                                            <p:txEl>
                                              <p:pRg st="3" end="3"/>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120837">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20837">
                                            <p:txEl>
                                              <p:pRg st="4" end="4"/>
                                            </p:txEl>
                                          </p:spTgt>
                                        </p:tgtEl>
                                        <p:attrNameLst>
                                          <p:attrName>style.visibility</p:attrName>
                                        </p:attrNameLst>
                                      </p:cBhvr>
                                      <p:to>
                                        <p:strVal val="visible"/>
                                      </p:to>
                                    </p:set>
                                    <p:anim calcmode="lin" valueType="num">
                                      <p:cBhvr additive="base">
                                        <p:cTn id="44" dur="1000" fill="hold"/>
                                        <p:tgtEl>
                                          <p:spTgt spid="120837">
                                            <p:txEl>
                                              <p:pRg st="4" end="4"/>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208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0837">
                                            <p:txEl>
                                              <p:pRg st="5" end="5"/>
                                            </p:txEl>
                                          </p:spTgt>
                                        </p:tgtEl>
                                        <p:attrNameLst>
                                          <p:attrName>style.visibility</p:attrName>
                                        </p:attrNameLst>
                                      </p:cBhvr>
                                      <p:to>
                                        <p:strVal val="visible"/>
                                      </p:to>
                                    </p:set>
                                    <p:anim calcmode="lin" valueType="num">
                                      <p:cBhvr additive="base">
                                        <p:cTn id="50" dur="1000" fill="hold"/>
                                        <p:tgtEl>
                                          <p:spTgt spid="120837">
                                            <p:txEl>
                                              <p:pRg st="5" end="5"/>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20837">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20837">
                                            <p:txEl>
                                              <p:pRg st="6" end="6"/>
                                            </p:txEl>
                                          </p:spTgt>
                                        </p:tgtEl>
                                        <p:attrNameLst>
                                          <p:attrName>style.visibility</p:attrName>
                                        </p:attrNameLst>
                                      </p:cBhvr>
                                      <p:to>
                                        <p:strVal val="visible"/>
                                      </p:to>
                                    </p:set>
                                    <p:anim calcmode="lin" valueType="num">
                                      <p:cBhvr additive="base">
                                        <p:cTn id="54" dur="1000" fill="hold"/>
                                        <p:tgtEl>
                                          <p:spTgt spid="120837">
                                            <p:txEl>
                                              <p:pRg st="6" end="6"/>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120837">
                                            <p:txEl>
                                              <p:pRg st="6" end="6"/>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20837">
                                            <p:txEl>
                                              <p:pRg st="7" end="7"/>
                                            </p:txEl>
                                          </p:spTgt>
                                        </p:tgtEl>
                                        <p:attrNameLst>
                                          <p:attrName>style.visibility</p:attrName>
                                        </p:attrNameLst>
                                      </p:cBhvr>
                                      <p:to>
                                        <p:strVal val="visible"/>
                                      </p:to>
                                    </p:set>
                                    <p:anim calcmode="lin" valueType="num">
                                      <p:cBhvr additive="base">
                                        <p:cTn id="58" dur="1000" fill="hold"/>
                                        <p:tgtEl>
                                          <p:spTgt spid="120837">
                                            <p:txEl>
                                              <p:pRg st="7" end="7"/>
                                            </p:txEl>
                                          </p:spTgt>
                                        </p:tgtEl>
                                        <p:attrNameLst>
                                          <p:attrName>ppt_x</p:attrName>
                                        </p:attrNameLst>
                                      </p:cBhvr>
                                      <p:tavLst>
                                        <p:tav tm="0">
                                          <p:val>
                                            <p:strVal val="#ppt_x"/>
                                          </p:val>
                                        </p:tav>
                                        <p:tav tm="100000">
                                          <p:val>
                                            <p:strVal val="#ppt_x"/>
                                          </p:val>
                                        </p:tav>
                                      </p:tavLst>
                                    </p:anim>
                                    <p:anim calcmode="lin" valueType="num">
                                      <p:cBhvr additive="base">
                                        <p:cTn id="59" dur="1000" fill="hold"/>
                                        <p:tgtEl>
                                          <p:spTgt spid="12083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0837">
                                            <p:txEl>
                                              <p:pRg st="8" end="8"/>
                                            </p:txEl>
                                          </p:spTgt>
                                        </p:tgtEl>
                                        <p:attrNameLst>
                                          <p:attrName>style.visibility</p:attrName>
                                        </p:attrNameLst>
                                      </p:cBhvr>
                                      <p:to>
                                        <p:strVal val="visible"/>
                                      </p:to>
                                    </p:set>
                                    <p:anim calcmode="lin" valueType="num">
                                      <p:cBhvr additive="base">
                                        <p:cTn id="64" dur="1000" fill="hold"/>
                                        <p:tgtEl>
                                          <p:spTgt spid="120837">
                                            <p:txEl>
                                              <p:pRg st="8" end="8"/>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120837">
                                            <p:txEl>
                                              <p:pRg st="8" end="8"/>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20837">
                                            <p:txEl>
                                              <p:pRg st="9" end="9"/>
                                            </p:txEl>
                                          </p:spTgt>
                                        </p:tgtEl>
                                        <p:attrNameLst>
                                          <p:attrName>style.visibility</p:attrName>
                                        </p:attrNameLst>
                                      </p:cBhvr>
                                      <p:to>
                                        <p:strVal val="visible"/>
                                      </p:to>
                                    </p:set>
                                    <p:anim calcmode="lin" valueType="num">
                                      <p:cBhvr additive="base">
                                        <p:cTn id="68" dur="1000" fill="hold"/>
                                        <p:tgtEl>
                                          <p:spTgt spid="120837">
                                            <p:txEl>
                                              <p:pRg st="9" end="9"/>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12083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xfrm>
            <a:off x="1952625" y="1"/>
            <a:ext cx="8229600" cy="1139825"/>
          </a:xfrm>
        </p:spPr>
        <p:txBody>
          <a:bodyPr vert="horz" wrap="square" lIns="91440" tIns="45720" rIns="91440" bIns="45720" numCol="1" anchor="ctr" anchorCtr="1" compatLnSpc="1"/>
          <a:lstStyle/>
          <a:p>
            <a:pPr eaLnBrk="1" hangingPunct="1">
              <a:defRPr/>
            </a:pPr>
            <a:r>
              <a:rPr lang="en-US" sz="4000" dirty="0"/>
              <a:t>Muscles of anterior compartment</a:t>
            </a:r>
          </a:p>
        </p:txBody>
      </p:sp>
      <p:sp>
        <p:nvSpPr>
          <p:cNvPr id="121861" name="Rectangle 5"/>
          <p:cNvSpPr>
            <a:spLocks noGrp="1" noChangeArrowheads="1"/>
          </p:cNvSpPr>
          <p:nvPr>
            <p:ph type="body" sz="half" idx="1"/>
          </p:nvPr>
        </p:nvSpPr>
        <p:spPr>
          <a:xfrm>
            <a:off x="274320" y="1071564"/>
            <a:ext cx="5756593" cy="5597525"/>
          </a:xfrm>
        </p:spPr>
        <p:txBody>
          <a:bodyPr vert="horz" wrap="square" lIns="91440" tIns="45720" rIns="91440" bIns="45720" numCol="1" anchor="t" anchorCtr="0" compatLnSpc="1"/>
          <a:lstStyle/>
          <a:p>
            <a:pPr algn="l" rtl="0" eaLnBrk="1" hangingPunct="1">
              <a:lnSpc>
                <a:spcPct val="80000"/>
              </a:lnSpc>
              <a:defRPr/>
            </a:pPr>
            <a:r>
              <a:rPr lang="en-US" b="1" dirty="0" err="1"/>
              <a:t>Iliacus</a:t>
            </a:r>
            <a:r>
              <a:rPr lang="en-US" b="1" dirty="0"/>
              <a:t> muscle</a:t>
            </a:r>
            <a:r>
              <a:rPr lang="en-US" dirty="0"/>
              <a:t>:</a:t>
            </a:r>
          </a:p>
          <a:p>
            <a:pPr algn="l" rtl="0" eaLnBrk="1" hangingPunct="1">
              <a:lnSpc>
                <a:spcPct val="80000"/>
              </a:lnSpc>
              <a:buNone/>
              <a:defRPr/>
            </a:pPr>
            <a:r>
              <a:rPr lang="en-US" sz="1400" i="1" dirty="0"/>
              <a:t>    </a:t>
            </a:r>
            <a:r>
              <a:rPr lang="en-US" sz="2800" b="1" i="1" dirty="0">
                <a:solidFill>
                  <a:srgbClr val="C00000"/>
                </a:solidFill>
              </a:rPr>
              <a:t>Origin</a:t>
            </a:r>
            <a:r>
              <a:rPr lang="en-US" sz="2800" dirty="0">
                <a:solidFill>
                  <a:srgbClr val="C00000"/>
                </a:solidFill>
              </a:rPr>
              <a:t>:</a:t>
            </a:r>
          </a:p>
          <a:p>
            <a:pPr algn="l" rtl="0" eaLnBrk="1" hangingPunct="1">
              <a:lnSpc>
                <a:spcPct val="80000"/>
              </a:lnSpc>
              <a:buNone/>
              <a:defRPr/>
            </a:pPr>
            <a:r>
              <a:rPr lang="en-US" sz="1400" dirty="0"/>
              <a:t>    </a:t>
            </a:r>
            <a:r>
              <a:rPr lang="en-US" sz="2000" dirty="0"/>
              <a:t>Iliac </a:t>
            </a:r>
            <a:r>
              <a:rPr lang="en-US" sz="2000" dirty="0" err="1"/>
              <a:t>fossa</a:t>
            </a:r>
            <a:r>
              <a:rPr lang="en-US" sz="2000" dirty="0"/>
              <a:t> within the abdomen.</a:t>
            </a:r>
          </a:p>
          <a:p>
            <a:pPr algn="l" rtl="0" eaLnBrk="1" hangingPunct="1">
              <a:lnSpc>
                <a:spcPct val="80000"/>
              </a:lnSpc>
              <a:buNone/>
              <a:defRPr/>
            </a:pPr>
            <a:r>
              <a:rPr lang="en-US" sz="2000" i="1" dirty="0"/>
              <a:t>  </a:t>
            </a:r>
            <a:r>
              <a:rPr lang="en-US" sz="2000" b="1" i="1" dirty="0"/>
              <a:t>  </a:t>
            </a:r>
            <a:r>
              <a:rPr lang="en-US" sz="2800" b="1" i="1" dirty="0">
                <a:solidFill>
                  <a:srgbClr val="002060"/>
                </a:solidFill>
              </a:rPr>
              <a:t>Insertion</a:t>
            </a:r>
            <a:r>
              <a:rPr lang="en-US" sz="2800" dirty="0">
                <a:solidFill>
                  <a:srgbClr val="002060"/>
                </a:solidFill>
              </a:rPr>
              <a:t>:</a:t>
            </a:r>
            <a:r>
              <a:rPr lang="en-US" sz="2000" dirty="0">
                <a:solidFill>
                  <a:srgbClr val="002060"/>
                </a:solidFill>
              </a:rPr>
              <a:t> </a:t>
            </a:r>
          </a:p>
          <a:p>
            <a:pPr algn="l" rtl="0" eaLnBrk="1" hangingPunct="1">
              <a:lnSpc>
                <a:spcPct val="80000"/>
              </a:lnSpc>
              <a:buNone/>
              <a:defRPr/>
            </a:pPr>
            <a:r>
              <a:rPr lang="en-US" sz="2000" dirty="0"/>
              <a:t>   Lesser trochanter of the femur</a:t>
            </a:r>
            <a:r>
              <a:rPr lang="en-US" sz="1400" dirty="0"/>
              <a:t>.</a:t>
            </a:r>
          </a:p>
          <a:p>
            <a:pPr algn="l" rtl="0" eaLnBrk="1" hangingPunct="1">
              <a:lnSpc>
                <a:spcPct val="80000"/>
              </a:lnSpc>
              <a:buNone/>
              <a:defRPr/>
            </a:pPr>
            <a:endParaRPr lang="en-US" sz="1400" dirty="0">
              <a:solidFill>
                <a:srgbClr val="FF0000"/>
              </a:solidFill>
            </a:endParaRPr>
          </a:p>
          <a:p>
            <a:pPr algn="l" rtl="0" eaLnBrk="1" hangingPunct="1">
              <a:lnSpc>
                <a:spcPct val="80000"/>
              </a:lnSpc>
              <a:buNone/>
              <a:defRPr/>
            </a:pPr>
            <a:r>
              <a:rPr lang="en-US" sz="1400" i="1" dirty="0">
                <a:solidFill>
                  <a:srgbClr val="FF0000"/>
                </a:solidFill>
              </a:rPr>
              <a:t>    </a:t>
            </a:r>
            <a:r>
              <a:rPr lang="en-US" sz="2800" b="1" i="1" dirty="0">
                <a:solidFill>
                  <a:srgbClr val="FF0000"/>
                </a:solidFill>
              </a:rPr>
              <a:t>Action</a:t>
            </a:r>
            <a:r>
              <a:rPr lang="en-US" sz="2800" b="1" dirty="0">
                <a:solidFill>
                  <a:srgbClr val="FF0000"/>
                </a:solidFill>
              </a:rPr>
              <a:t>:</a:t>
            </a:r>
          </a:p>
          <a:p>
            <a:pPr algn="l" rtl="0" eaLnBrk="1" hangingPunct="1">
              <a:lnSpc>
                <a:spcPct val="80000"/>
              </a:lnSpc>
              <a:buNone/>
              <a:defRPr/>
            </a:pPr>
            <a:r>
              <a:rPr lang="en-US" sz="2800" b="1" dirty="0"/>
              <a:t>  </a:t>
            </a:r>
            <a:r>
              <a:rPr lang="en-US" sz="2000" dirty="0"/>
              <a:t>Flexion of the thigh on the trunk </a:t>
            </a:r>
          </a:p>
          <a:p>
            <a:pPr algn="l" rtl="0" eaLnBrk="1" hangingPunct="1">
              <a:lnSpc>
                <a:spcPct val="80000"/>
              </a:lnSpc>
              <a:buNone/>
              <a:defRPr/>
            </a:pPr>
            <a:r>
              <a:rPr lang="en-US" sz="2800" b="1" i="1" dirty="0">
                <a:solidFill>
                  <a:srgbClr val="FFFF00"/>
                </a:solidFill>
              </a:rPr>
              <a:t>Nerve supply</a:t>
            </a:r>
            <a:r>
              <a:rPr lang="en-US" sz="1400" dirty="0">
                <a:solidFill>
                  <a:srgbClr val="FFFF00"/>
                </a:solidFill>
              </a:rPr>
              <a:t>:</a:t>
            </a:r>
          </a:p>
          <a:p>
            <a:pPr algn="l" rtl="0" eaLnBrk="1" hangingPunct="1">
              <a:lnSpc>
                <a:spcPct val="80000"/>
              </a:lnSpc>
              <a:buNone/>
              <a:defRPr/>
            </a:pPr>
            <a:r>
              <a:rPr lang="en-US" sz="2000" dirty="0"/>
              <a:t>   Femoral nerve   </a:t>
            </a:r>
          </a:p>
        </p:txBody>
      </p:sp>
      <p:pic>
        <p:nvPicPr>
          <p:cNvPr id="47108" name="Picture 7" descr="707"/>
          <p:cNvPicPr>
            <a:picLocks noGrp="1" noChangeAspect="1"/>
          </p:cNvPicPr>
          <p:nvPr>
            <p:ph sz="half" idx="2"/>
          </p:nvPr>
        </p:nvPicPr>
        <p:blipFill>
          <a:blip r:embed="rId2"/>
          <a:srcRect t="5325" r="6210"/>
          <a:stretch>
            <a:fillRect/>
          </a:stretch>
        </p:blipFill>
        <p:spPr>
          <a:xfrm>
            <a:off x="6161089" y="1071563"/>
            <a:ext cx="5307806" cy="5597525"/>
          </a:xfrm>
          <a:ln/>
        </p:spPr>
      </p:pic>
    </p:spTree>
    <p:extLst>
      <p:ext uri="{BB962C8B-B14F-4D97-AF65-F5344CB8AC3E}">
        <p14:creationId xmlns:p14="http://schemas.microsoft.com/office/powerpoint/2010/main" val="72911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 calcmode="lin" valueType="num">
                                      <p:cBhvr additive="base">
                                        <p:cTn id="7" dur="1000" fill="hold"/>
                                        <p:tgtEl>
                                          <p:spTgt spid="12186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18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1000" fill="hold"/>
                                        <p:tgtEl>
                                          <p:spTgt spid="47108"/>
                                        </p:tgtEl>
                                        <p:attrNameLst>
                                          <p:attrName>ppt_x</p:attrName>
                                        </p:attrNameLst>
                                      </p:cBhvr>
                                      <p:tavLst>
                                        <p:tav tm="0">
                                          <p:val>
                                            <p:strVal val="#ppt_x"/>
                                          </p:val>
                                        </p:tav>
                                        <p:tav tm="100000">
                                          <p:val>
                                            <p:strVal val="#ppt_x"/>
                                          </p:val>
                                        </p:tav>
                                      </p:tavLst>
                                    </p:anim>
                                    <p:anim calcmode="lin" valueType="num">
                                      <p:cBhvr additive="base">
                                        <p:cTn id="14" dur="1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861">
                                            <p:txEl>
                                              <p:pRg st="1" end="1"/>
                                            </p:txEl>
                                          </p:spTgt>
                                        </p:tgtEl>
                                        <p:attrNameLst>
                                          <p:attrName>style.visibility</p:attrName>
                                        </p:attrNameLst>
                                      </p:cBhvr>
                                      <p:to>
                                        <p:strVal val="visible"/>
                                      </p:to>
                                    </p:set>
                                    <p:anim calcmode="lin" valueType="num">
                                      <p:cBhvr additive="base">
                                        <p:cTn id="19" dur="1000" fill="hold"/>
                                        <p:tgtEl>
                                          <p:spTgt spid="12186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186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1861">
                                            <p:txEl>
                                              <p:pRg st="2" end="2"/>
                                            </p:txEl>
                                          </p:spTgt>
                                        </p:tgtEl>
                                        <p:attrNameLst>
                                          <p:attrName>style.visibility</p:attrName>
                                        </p:attrNameLst>
                                      </p:cBhvr>
                                      <p:to>
                                        <p:strVal val="visible"/>
                                      </p:to>
                                    </p:set>
                                    <p:anim calcmode="lin" valueType="num">
                                      <p:cBhvr additive="base">
                                        <p:cTn id="23" dur="1000" fill="hold"/>
                                        <p:tgtEl>
                                          <p:spTgt spid="121861">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18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1861">
                                            <p:txEl>
                                              <p:pRg st="3" end="3"/>
                                            </p:txEl>
                                          </p:spTgt>
                                        </p:tgtEl>
                                        <p:attrNameLst>
                                          <p:attrName>style.visibility</p:attrName>
                                        </p:attrNameLst>
                                      </p:cBhvr>
                                      <p:to>
                                        <p:strVal val="visible"/>
                                      </p:to>
                                    </p:set>
                                    <p:anim calcmode="lin" valueType="num">
                                      <p:cBhvr additive="base">
                                        <p:cTn id="29" dur="1000" fill="hold"/>
                                        <p:tgtEl>
                                          <p:spTgt spid="121861">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21861">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1861">
                                            <p:txEl>
                                              <p:pRg st="4" end="4"/>
                                            </p:txEl>
                                          </p:spTgt>
                                        </p:tgtEl>
                                        <p:attrNameLst>
                                          <p:attrName>style.visibility</p:attrName>
                                        </p:attrNameLst>
                                      </p:cBhvr>
                                      <p:to>
                                        <p:strVal val="visible"/>
                                      </p:to>
                                    </p:set>
                                    <p:anim calcmode="lin" valueType="num">
                                      <p:cBhvr additive="base">
                                        <p:cTn id="33" dur="1000" fill="hold"/>
                                        <p:tgtEl>
                                          <p:spTgt spid="121861">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218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1861">
                                            <p:txEl>
                                              <p:pRg st="6" end="6"/>
                                            </p:txEl>
                                          </p:spTgt>
                                        </p:tgtEl>
                                        <p:attrNameLst>
                                          <p:attrName>style.visibility</p:attrName>
                                        </p:attrNameLst>
                                      </p:cBhvr>
                                      <p:to>
                                        <p:strVal val="visible"/>
                                      </p:to>
                                    </p:set>
                                    <p:anim calcmode="lin" valueType="num">
                                      <p:cBhvr additive="base">
                                        <p:cTn id="39" dur="1000" fill="hold"/>
                                        <p:tgtEl>
                                          <p:spTgt spid="121861">
                                            <p:txEl>
                                              <p:pRg st="6" end="6"/>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121861">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1861">
                                            <p:txEl>
                                              <p:pRg st="7" end="7"/>
                                            </p:txEl>
                                          </p:spTgt>
                                        </p:tgtEl>
                                        <p:attrNameLst>
                                          <p:attrName>style.visibility</p:attrName>
                                        </p:attrNameLst>
                                      </p:cBhvr>
                                      <p:to>
                                        <p:strVal val="visible"/>
                                      </p:to>
                                    </p:set>
                                    <p:anim calcmode="lin" valueType="num">
                                      <p:cBhvr additive="base">
                                        <p:cTn id="43" dur="1000" fill="hold"/>
                                        <p:tgtEl>
                                          <p:spTgt spid="121861">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21861">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1861">
                                            <p:txEl>
                                              <p:pRg st="8" end="8"/>
                                            </p:txEl>
                                          </p:spTgt>
                                        </p:tgtEl>
                                        <p:attrNameLst>
                                          <p:attrName>style.visibility</p:attrName>
                                        </p:attrNameLst>
                                      </p:cBhvr>
                                      <p:to>
                                        <p:strVal val="visible"/>
                                      </p:to>
                                    </p:set>
                                    <p:anim calcmode="lin" valueType="num">
                                      <p:cBhvr additive="base">
                                        <p:cTn id="47" dur="1000" fill="hold"/>
                                        <p:tgtEl>
                                          <p:spTgt spid="121861">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2186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1861">
                                            <p:txEl>
                                              <p:pRg st="9" end="9"/>
                                            </p:txEl>
                                          </p:spTgt>
                                        </p:tgtEl>
                                        <p:attrNameLst>
                                          <p:attrName>style.visibility</p:attrName>
                                        </p:attrNameLst>
                                      </p:cBhvr>
                                      <p:to>
                                        <p:strVal val="visible"/>
                                      </p:to>
                                    </p:set>
                                    <p:anim calcmode="lin" valueType="num">
                                      <p:cBhvr additive="base">
                                        <p:cTn id="51" dur="1000" fill="hold"/>
                                        <p:tgtEl>
                                          <p:spTgt spid="121861">
                                            <p:txEl>
                                              <p:pRg st="9" end="9"/>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12186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vert="horz" wrap="square" lIns="91440" tIns="45720" rIns="91440" bIns="45720" numCol="1" anchor="ctr" anchorCtr="1" compatLnSpc="1"/>
          <a:lstStyle/>
          <a:p>
            <a:pPr eaLnBrk="1" hangingPunct="1">
              <a:defRPr/>
            </a:pPr>
            <a:r>
              <a:rPr lang="en-US" sz="4000" dirty="0"/>
              <a:t>Muscles of anterior compartment</a:t>
            </a:r>
          </a:p>
        </p:txBody>
      </p:sp>
      <p:sp>
        <p:nvSpPr>
          <p:cNvPr id="125957" name="Rectangle 5"/>
          <p:cNvSpPr>
            <a:spLocks noGrp="1" noChangeArrowheads="1"/>
          </p:cNvSpPr>
          <p:nvPr>
            <p:ph type="body" sz="half" idx="1"/>
          </p:nvPr>
        </p:nvSpPr>
        <p:spPr>
          <a:xfrm>
            <a:off x="609600" y="1628776"/>
            <a:ext cx="5421313" cy="4525963"/>
          </a:xfrm>
        </p:spPr>
        <p:txBody>
          <a:bodyPr vert="horz" wrap="square" lIns="91440" tIns="45720" rIns="91440" bIns="45720" numCol="1" anchor="t" anchorCtr="0" compatLnSpc="1"/>
          <a:lstStyle/>
          <a:p>
            <a:pPr lvl="1" algn="l" rtl="0" eaLnBrk="1" hangingPunct="1">
              <a:lnSpc>
                <a:spcPct val="90000"/>
              </a:lnSpc>
              <a:buClr>
                <a:schemeClr val="tx2"/>
              </a:buClr>
              <a:buSzPct val="50000"/>
              <a:buFont typeface="Wingdings" panose="05000000000000000000" pitchFamily="2" charset="2"/>
              <a:buNone/>
            </a:pPr>
            <a:r>
              <a:rPr lang="en-US" altLang="x-none" sz="3200" b="1" dirty="0">
                <a:effectLst>
                  <a:outerShdw blurRad="38100" dist="38100" dir="2700000">
                    <a:srgbClr val="000000"/>
                  </a:outerShdw>
                </a:effectLst>
              </a:rPr>
              <a:t>Psoas major muscle</a:t>
            </a:r>
            <a:r>
              <a:rPr lang="en-US" altLang="x-none" sz="3200" dirty="0">
                <a:effectLst>
                  <a:outerShdw blurRad="38100" dist="38100" dir="2700000">
                    <a:srgbClr val="000000"/>
                  </a:outerShdw>
                </a:effectLst>
              </a:rPr>
              <a:t>:</a:t>
            </a:r>
          </a:p>
          <a:p>
            <a:pPr algn="l" rtl="0" eaLnBrk="1" hangingPunct="1">
              <a:lnSpc>
                <a:spcPct val="9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a:t>
            </a:r>
            <a:r>
              <a:rPr lang="en-US" altLang="x-none" sz="2800" b="1" dirty="0">
                <a:solidFill>
                  <a:srgbClr val="C00000"/>
                </a:solidFill>
                <a:effectLst>
                  <a:outerShdw blurRad="38100" dist="38100" dir="2700000">
                    <a:srgbClr val="000000"/>
                  </a:outerShdw>
                </a:effectLst>
              </a:rPr>
              <a:t>Origin:</a:t>
            </a:r>
          </a:p>
          <a:p>
            <a:pPr algn="l" rtl="0" eaLnBrk="1" hangingPunct="1">
              <a:lnSpc>
                <a:spcPct val="9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Roots of transverse processes , sides of vertebral bodies , &amp;intervertebral discs</a:t>
            </a:r>
            <a:r>
              <a:rPr lang="ar-EG" altLang="x-none" sz="2000" dirty="0">
                <a:effectLst>
                  <a:outerShdw blurRad="38100" dist="38100" dir="2700000">
                    <a:srgbClr val="000000"/>
                  </a:outerShdw>
                </a:effectLst>
              </a:rPr>
              <a:t> </a:t>
            </a:r>
            <a:r>
              <a:rPr lang="en-US" altLang="x-none" sz="2000" dirty="0">
                <a:effectLst>
                  <a:outerShdw blurRad="38100" dist="38100" dir="2700000">
                    <a:srgbClr val="000000"/>
                  </a:outerShdw>
                </a:effectLst>
              </a:rPr>
              <a:t>from 12</a:t>
            </a:r>
            <a:r>
              <a:rPr lang="en-US" altLang="x-none" sz="2000" baseline="30000" dirty="0">
                <a:effectLst>
                  <a:outerShdw blurRad="38100" dist="38100" dir="2700000">
                    <a:srgbClr val="000000"/>
                  </a:outerShdw>
                </a:effectLst>
              </a:rPr>
              <a:t>th</a:t>
            </a:r>
            <a:r>
              <a:rPr lang="en-US" altLang="x-none" sz="2000" dirty="0">
                <a:effectLst>
                  <a:outerShdw blurRad="38100" dist="38100" dir="2700000">
                    <a:srgbClr val="000000"/>
                  </a:outerShdw>
                </a:effectLst>
              </a:rPr>
              <a:t> thoracic to 5</a:t>
            </a:r>
            <a:r>
              <a:rPr lang="en-US" altLang="x-none" sz="2000" baseline="30000" dirty="0">
                <a:effectLst>
                  <a:outerShdw blurRad="38100" dist="38100" dir="2700000">
                    <a:srgbClr val="000000"/>
                  </a:outerShdw>
                </a:effectLst>
              </a:rPr>
              <a:t>th</a:t>
            </a:r>
            <a:r>
              <a:rPr lang="en-US" altLang="x-none" sz="2000" dirty="0">
                <a:effectLst>
                  <a:outerShdw blurRad="38100" dist="38100" dir="2700000">
                    <a:srgbClr val="000000"/>
                  </a:outerShdw>
                </a:effectLst>
              </a:rPr>
              <a:t> lumbar vertebra.</a:t>
            </a:r>
          </a:p>
          <a:p>
            <a:pPr algn="l" rtl="0" eaLnBrk="1" hangingPunct="1">
              <a:lnSpc>
                <a:spcPct val="9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a:t>
            </a:r>
            <a:r>
              <a:rPr lang="en-US" altLang="x-none" sz="2800" b="1" dirty="0">
                <a:solidFill>
                  <a:srgbClr val="002060"/>
                </a:solidFill>
                <a:effectLst>
                  <a:outerShdw blurRad="38100" dist="38100" dir="2700000">
                    <a:srgbClr val="000000"/>
                  </a:outerShdw>
                </a:effectLst>
              </a:rPr>
              <a:t>Insertion:</a:t>
            </a:r>
          </a:p>
          <a:p>
            <a:pPr algn="l" rtl="0" eaLnBrk="1" hangingPunct="1">
              <a:lnSpc>
                <a:spcPct val="9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Lesser trochanter of the femur together with iliacus muscle.</a:t>
            </a:r>
          </a:p>
          <a:p>
            <a:pPr lvl="0" algn="l" rtl="0" eaLnBrk="1" hangingPunct="1">
              <a:lnSpc>
                <a:spcPct val="80000"/>
              </a:lnSpc>
              <a:buClr>
                <a:srgbClr val="99FF99"/>
              </a:buClr>
              <a:buNone/>
              <a:defRPr/>
            </a:pPr>
            <a:r>
              <a:rPr lang="en-US" sz="1400" i="1" dirty="0">
                <a:solidFill>
                  <a:srgbClr val="FF0000"/>
                </a:solidFill>
              </a:rPr>
              <a:t> </a:t>
            </a:r>
            <a:r>
              <a:rPr lang="en-US" sz="2800" b="1" i="1" dirty="0">
                <a:solidFill>
                  <a:srgbClr val="FF0000"/>
                </a:solidFill>
              </a:rPr>
              <a:t>Action</a:t>
            </a:r>
            <a:r>
              <a:rPr lang="en-US" sz="2800" b="1" dirty="0">
                <a:solidFill>
                  <a:srgbClr val="FF0000"/>
                </a:solidFill>
              </a:rPr>
              <a:t>:</a:t>
            </a:r>
          </a:p>
          <a:p>
            <a:pPr lvl="0" algn="l" rtl="0" eaLnBrk="1" hangingPunct="1">
              <a:lnSpc>
                <a:spcPct val="80000"/>
              </a:lnSpc>
              <a:buClr>
                <a:srgbClr val="99FF99"/>
              </a:buClr>
              <a:buNone/>
              <a:defRPr/>
            </a:pPr>
            <a:r>
              <a:rPr lang="en-US" sz="2800" b="1" dirty="0">
                <a:solidFill>
                  <a:srgbClr val="FFFFFF"/>
                </a:solidFill>
              </a:rPr>
              <a:t>  </a:t>
            </a:r>
            <a:r>
              <a:rPr lang="en-US" sz="2000" dirty="0">
                <a:solidFill>
                  <a:srgbClr val="FFFFFF"/>
                </a:solidFill>
              </a:rPr>
              <a:t>Flexion of the thigh on the trunk </a:t>
            </a:r>
            <a:endParaRPr lang="en-US" altLang="x-none" sz="2000" dirty="0">
              <a:effectLst>
                <a:outerShdw blurRad="38100" dist="38100" dir="2700000">
                  <a:srgbClr val="000000"/>
                </a:outerShdw>
              </a:effectLst>
            </a:endParaRPr>
          </a:p>
          <a:p>
            <a:pPr algn="l" rtl="0" eaLnBrk="1" hangingPunct="1">
              <a:lnSpc>
                <a:spcPct val="9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a:t>
            </a:r>
            <a:r>
              <a:rPr lang="en-US" altLang="x-none" sz="2800" b="1" dirty="0">
                <a:solidFill>
                  <a:srgbClr val="FFFF00"/>
                </a:solidFill>
                <a:effectLst>
                  <a:outerShdw blurRad="38100" dist="38100" dir="2700000">
                    <a:srgbClr val="000000"/>
                  </a:outerShdw>
                </a:effectLst>
              </a:rPr>
              <a:t>Nerve supply</a:t>
            </a:r>
            <a:r>
              <a:rPr lang="en-US" altLang="x-none" sz="2000" dirty="0">
                <a:solidFill>
                  <a:srgbClr val="FFFF00"/>
                </a:solidFill>
                <a:effectLst>
                  <a:outerShdw blurRad="38100" dist="38100" dir="2700000">
                    <a:srgbClr val="000000"/>
                  </a:outerShdw>
                </a:effectLst>
              </a:rPr>
              <a:t>:</a:t>
            </a:r>
          </a:p>
          <a:p>
            <a:pPr algn="l" rtl="0" eaLnBrk="1" hangingPunct="1">
              <a:lnSpc>
                <a:spcPct val="90000"/>
              </a:lnSpc>
              <a:buClr>
                <a:schemeClr val="hlink"/>
              </a:buClr>
              <a:buSzPct val="80000"/>
              <a:buFont typeface="Wingdings" panose="05000000000000000000" pitchFamily="2" charset="2"/>
              <a:buNone/>
            </a:pPr>
            <a:r>
              <a:rPr lang="en-US" altLang="x-none" sz="2000" dirty="0">
                <a:effectLst>
                  <a:outerShdw blurRad="38100" dist="38100" dir="2700000">
                    <a:srgbClr val="000000"/>
                  </a:outerShdw>
                </a:effectLst>
              </a:rPr>
              <a:t>     Branches from lumbar plexus.</a:t>
            </a:r>
          </a:p>
        </p:txBody>
      </p:sp>
      <p:pic>
        <p:nvPicPr>
          <p:cNvPr id="48133" name="Picture 8" descr="707"/>
          <p:cNvPicPr>
            <a:picLocks noChangeAspect="1"/>
          </p:cNvPicPr>
          <p:nvPr/>
        </p:nvPicPr>
        <p:blipFill>
          <a:blip r:embed="rId2"/>
          <a:stretch>
            <a:fillRect/>
          </a:stretch>
        </p:blipFill>
        <p:spPr>
          <a:xfrm>
            <a:off x="6096000" y="1382808"/>
            <a:ext cx="6054407" cy="5475192"/>
          </a:xfrm>
          <a:prstGeom prst="rect">
            <a:avLst/>
          </a:prstGeom>
          <a:noFill/>
          <a:ln w="9525">
            <a:noFill/>
          </a:ln>
        </p:spPr>
      </p:pic>
    </p:spTree>
    <p:extLst>
      <p:ext uri="{BB962C8B-B14F-4D97-AF65-F5344CB8AC3E}">
        <p14:creationId xmlns:p14="http://schemas.microsoft.com/office/powerpoint/2010/main" val="39305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1000" fill="hold"/>
                                        <p:tgtEl>
                                          <p:spTgt spid="48133"/>
                                        </p:tgtEl>
                                        <p:attrNameLst>
                                          <p:attrName>ppt_x</p:attrName>
                                        </p:attrNameLst>
                                      </p:cBhvr>
                                      <p:tavLst>
                                        <p:tav tm="0">
                                          <p:val>
                                            <p:strVal val="#ppt_x"/>
                                          </p:val>
                                        </p:tav>
                                        <p:tav tm="100000">
                                          <p:val>
                                            <p:strVal val="#ppt_x"/>
                                          </p:val>
                                        </p:tav>
                                      </p:tavLst>
                                    </p:anim>
                                    <p:anim calcmode="lin" valueType="num">
                                      <p:cBhvr additive="base">
                                        <p:cTn id="8" dur="10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957">
                                            <p:txEl>
                                              <p:pRg st="0" end="0"/>
                                            </p:txEl>
                                          </p:spTgt>
                                        </p:tgtEl>
                                        <p:attrNameLst>
                                          <p:attrName>style.visibility</p:attrName>
                                        </p:attrNameLst>
                                      </p:cBhvr>
                                      <p:to>
                                        <p:strVal val="visible"/>
                                      </p:to>
                                    </p:set>
                                    <p:anim calcmode="lin" valueType="num">
                                      <p:cBhvr additive="base">
                                        <p:cTn id="13" dur="1000" fill="hold"/>
                                        <p:tgtEl>
                                          <p:spTgt spid="12595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59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5957">
                                            <p:txEl>
                                              <p:pRg st="1" end="1"/>
                                            </p:txEl>
                                          </p:spTgt>
                                        </p:tgtEl>
                                        <p:attrNameLst>
                                          <p:attrName>style.visibility</p:attrName>
                                        </p:attrNameLst>
                                      </p:cBhvr>
                                      <p:to>
                                        <p:strVal val="visible"/>
                                      </p:to>
                                    </p:set>
                                    <p:anim calcmode="lin" valueType="num">
                                      <p:cBhvr additive="base">
                                        <p:cTn id="19" dur="1000" fill="hold"/>
                                        <p:tgtEl>
                                          <p:spTgt spid="125957">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595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5957">
                                            <p:txEl>
                                              <p:pRg st="2" end="2"/>
                                            </p:txEl>
                                          </p:spTgt>
                                        </p:tgtEl>
                                        <p:attrNameLst>
                                          <p:attrName>style.visibility</p:attrName>
                                        </p:attrNameLst>
                                      </p:cBhvr>
                                      <p:to>
                                        <p:strVal val="visible"/>
                                      </p:to>
                                    </p:set>
                                    <p:anim calcmode="lin" valueType="num">
                                      <p:cBhvr additive="base">
                                        <p:cTn id="23" dur="1000" fill="hold"/>
                                        <p:tgtEl>
                                          <p:spTgt spid="125957">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59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5957">
                                            <p:txEl>
                                              <p:pRg st="3" end="3"/>
                                            </p:txEl>
                                          </p:spTgt>
                                        </p:tgtEl>
                                        <p:attrNameLst>
                                          <p:attrName>style.visibility</p:attrName>
                                        </p:attrNameLst>
                                      </p:cBhvr>
                                      <p:to>
                                        <p:strVal val="visible"/>
                                      </p:to>
                                    </p:set>
                                    <p:anim calcmode="lin" valueType="num">
                                      <p:cBhvr additive="base">
                                        <p:cTn id="29" dur="1000" fill="hold"/>
                                        <p:tgtEl>
                                          <p:spTgt spid="125957">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2595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5957">
                                            <p:txEl>
                                              <p:pRg st="4" end="4"/>
                                            </p:txEl>
                                          </p:spTgt>
                                        </p:tgtEl>
                                        <p:attrNameLst>
                                          <p:attrName>style.visibility</p:attrName>
                                        </p:attrNameLst>
                                      </p:cBhvr>
                                      <p:to>
                                        <p:strVal val="visible"/>
                                      </p:to>
                                    </p:set>
                                    <p:anim calcmode="lin" valueType="num">
                                      <p:cBhvr additive="base">
                                        <p:cTn id="33" dur="1000" fill="hold"/>
                                        <p:tgtEl>
                                          <p:spTgt spid="125957">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2595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5957">
                                            <p:txEl>
                                              <p:pRg st="6" end="6"/>
                                            </p:txEl>
                                          </p:spTgt>
                                        </p:tgtEl>
                                        <p:attrNameLst>
                                          <p:attrName>style.visibility</p:attrName>
                                        </p:attrNameLst>
                                      </p:cBhvr>
                                      <p:to>
                                        <p:strVal val="visible"/>
                                      </p:to>
                                    </p:set>
                                    <p:anim calcmode="lin" valueType="num">
                                      <p:cBhvr additive="base">
                                        <p:cTn id="37" dur="1000" fill="hold"/>
                                        <p:tgtEl>
                                          <p:spTgt spid="125957">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2595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5957">
                                            <p:txEl>
                                              <p:pRg st="5" end="5"/>
                                            </p:txEl>
                                          </p:spTgt>
                                        </p:tgtEl>
                                        <p:attrNameLst>
                                          <p:attrName>style.visibility</p:attrName>
                                        </p:attrNameLst>
                                      </p:cBhvr>
                                      <p:to>
                                        <p:strVal val="visible"/>
                                      </p:to>
                                    </p:set>
                                    <p:anim calcmode="lin" valueType="num">
                                      <p:cBhvr additive="base">
                                        <p:cTn id="41" dur="1000" fill="hold"/>
                                        <p:tgtEl>
                                          <p:spTgt spid="125957">
                                            <p:txEl>
                                              <p:pRg st="5" end="5"/>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12595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5957">
                                            <p:txEl>
                                              <p:pRg st="7" end="7"/>
                                            </p:txEl>
                                          </p:spTgt>
                                        </p:tgtEl>
                                        <p:attrNameLst>
                                          <p:attrName>style.visibility</p:attrName>
                                        </p:attrNameLst>
                                      </p:cBhvr>
                                      <p:to>
                                        <p:strVal val="visible"/>
                                      </p:to>
                                    </p:set>
                                    <p:anim calcmode="lin" valueType="num">
                                      <p:cBhvr additive="base">
                                        <p:cTn id="47" dur="1000" fill="hold"/>
                                        <p:tgtEl>
                                          <p:spTgt spid="125957">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25957">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5957">
                                            <p:txEl>
                                              <p:pRg st="8" end="8"/>
                                            </p:txEl>
                                          </p:spTgt>
                                        </p:tgtEl>
                                        <p:attrNameLst>
                                          <p:attrName>style.visibility</p:attrName>
                                        </p:attrNameLst>
                                      </p:cBhvr>
                                      <p:to>
                                        <p:strVal val="visible"/>
                                      </p:to>
                                    </p:set>
                                    <p:anim calcmode="lin" valueType="num">
                                      <p:cBhvr additive="base">
                                        <p:cTn id="51" dur="1000" fill="hold"/>
                                        <p:tgtEl>
                                          <p:spTgt spid="125957">
                                            <p:txEl>
                                              <p:pRg st="8" end="8"/>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12595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3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4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6" ma:contentTypeDescription="Create a new document." ma:contentTypeScope="" ma:versionID="81c2c9977dbfb1817ebe7aaa43cda1e9">
  <xsd:schema xmlns:xsd="http://www.w3.org/2001/XMLSchema" xmlns:xs="http://www.w3.org/2001/XMLSchema" xmlns:p="http://schemas.microsoft.com/office/2006/metadata/properties" xmlns:ns2="1f03ce4d-2404-4236-8700-bd01b623a4ab" xmlns:ns3="a433687a-ae5f-44a0-9b01-062828d2e892" targetNamespace="http://schemas.microsoft.com/office/2006/metadata/properties" ma:root="true" ma:fieldsID="84b03b4b0e5a6771436d253b7909274f" ns2:_="" ns3:_="">
    <xsd:import namespace="1f03ce4d-2404-4236-8700-bd01b623a4ab"/>
    <xsd:import namespace="a433687a-ae5f-44a0-9b01-062828d2e8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33687a-ae5f-44a0-9b01-062828d2e8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3F7396-5D95-4F14-8D3E-CD74F74CDBFE}"/>
</file>

<file path=customXml/itemProps2.xml><?xml version="1.0" encoding="utf-8"?>
<ds:datastoreItem xmlns:ds="http://schemas.openxmlformats.org/officeDocument/2006/customXml" ds:itemID="{D586167C-5AF4-4680-9A54-1D7C127E0D51}"/>
</file>

<file path=customXml/itemProps3.xml><?xml version="1.0" encoding="utf-8"?>
<ds:datastoreItem xmlns:ds="http://schemas.openxmlformats.org/officeDocument/2006/customXml" ds:itemID="{5705A547-54B0-4069-87F3-3FCB3AA6C3E8}"/>
</file>

<file path=docProps/app.xml><?xml version="1.0" encoding="utf-8"?>
<Properties xmlns="http://schemas.openxmlformats.org/officeDocument/2006/extended-properties" xmlns:vt="http://schemas.openxmlformats.org/officeDocument/2006/docPropsVTypes">
  <TotalTime>347</TotalTime>
  <Words>1078</Words>
  <Application>Microsoft Office PowerPoint</Application>
  <PresentationFormat>Widescreen</PresentationFormat>
  <Paragraphs>175</Paragraphs>
  <Slides>24</Slides>
  <Notes>0</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24</vt:i4>
      </vt:variant>
    </vt:vector>
  </HeadingPairs>
  <TitlesOfParts>
    <vt:vector size="46" baseType="lpstr">
      <vt:lpstr>Arial</vt:lpstr>
      <vt:lpstr>Berkeley-Book</vt:lpstr>
      <vt:lpstr>Calibri</vt:lpstr>
      <vt:lpstr>Calibri Light</vt:lpstr>
      <vt:lpstr>Wingdings</vt:lpstr>
      <vt:lpstr>Office Theme</vt:lpstr>
      <vt:lpstr>1_Ripple</vt:lpstr>
      <vt:lpstr>2_Ripple</vt:lpstr>
      <vt:lpstr>3_Ripple</vt:lpstr>
      <vt:lpstr>5_Ripple</vt:lpstr>
      <vt:lpstr>6_Ripple</vt:lpstr>
      <vt:lpstr>7_Ripple</vt:lpstr>
      <vt:lpstr>8_Ripple</vt:lpstr>
      <vt:lpstr>9_Ripple</vt:lpstr>
      <vt:lpstr>10_Ripple</vt:lpstr>
      <vt:lpstr>11_Ripple</vt:lpstr>
      <vt:lpstr>12_Ripple</vt:lpstr>
      <vt:lpstr>13_Ripple</vt:lpstr>
      <vt:lpstr>14_Ripple</vt:lpstr>
      <vt:lpstr>15_Ripple</vt:lpstr>
      <vt:lpstr>23_Ripple</vt:lpstr>
      <vt:lpstr>24_Ripple</vt:lpstr>
      <vt:lpstr>FRONT OF THE THIGH</vt:lpstr>
      <vt:lpstr>Superficial fascia of the thigh </vt:lpstr>
      <vt:lpstr>Deep fascia of the thigh  (fascia lata)</vt:lpstr>
      <vt:lpstr>Superficial veins </vt:lpstr>
      <vt:lpstr> fascial compartment  of the thigh</vt:lpstr>
      <vt:lpstr>Muscles of anterior compartment </vt:lpstr>
      <vt:lpstr>Muscles of anterior compartment</vt:lpstr>
      <vt:lpstr>Muscles of anterior compartment</vt:lpstr>
      <vt:lpstr>Muscles of anterior compartment</vt:lpstr>
      <vt:lpstr>PowerPoint Presentation</vt:lpstr>
      <vt:lpstr>Muscles of anterior compartment</vt:lpstr>
      <vt:lpstr>  Muscles of anterior compartment of the thigh  </vt:lpstr>
      <vt:lpstr>Muscles of anterior compartment</vt:lpstr>
      <vt:lpstr>Muscles of anterior compartment</vt:lpstr>
      <vt:lpstr>Muscles of the anterior compartment</vt:lpstr>
      <vt:lpstr>Muscles of the anterior compartment</vt:lpstr>
      <vt:lpstr>Muscles of the anterior compartment</vt:lpstr>
      <vt:lpstr>PowerPoint Presentation</vt:lpstr>
      <vt:lpstr>FEMORAL NERVE</vt:lpstr>
      <vt:lpstr>FEMORAL NERVE</vt:lpstr>
      <vt:lpstr>BRANCHES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Dalia Mahmoud Hasan</cp:lastModifiedBy>
  <cp:revision>8</cp:revision>
  <dcterms:created xsi:type="dcterms:W3CDTF">2022-04-10T07:41:15Z</dcterms:created>
  <dcterms:modified xsi:type="dcterms:W3CDTF">2022-04-11T21:12:55Z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