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4" r:id="rId2"/>
    <p:sldId id="285" r:id="rId3"/>
    <p:sldId id="286" r:id="rId4"/>
    <p:sldId id="282" r:id="rId5"/>
    <p:sldId id="280" r:id="rId6"/>
    <p:sldId id="268" r:id="rId7"/>
    <p:sldId id="273" r:id="rId8"/>
    <p:sldId id="271" r:id="rId9"/>
    <p:sldId id="260" r:id="rId10"/>
    <p:sldId id="262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64" r:id="rId21"/>
    <p:sldId id="266" r:id="rId22"/>
    <p:sldId id="278" r:id="rId23"/>
    <p:sldId id="276" r:id="rId24"/>
    <p:sldId id="283" r:id="rId25"/>
    <p:sldId id="301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936D-F696-48C0-BF13-40CE9B123E0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E88E-D200-4038-B514-C23F20BC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7931D0-E618-430B-88B6-FDB6DC054DAF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مربع نص 3"/>
          <p:cNvSpPr txBox="1">
            <a:spLocks noChangeArrowheads="1"/>
          </p:cNvSpPr>
          <p:nvPr/>
        </p:nvSpPr>
        <p:spPr bwMode="auto">
          <a:xfrm>
            <a:off x="2271713" y="4365625"/>
            <a:ext cx="201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00"/>
                </a:solidFill>
              </a:rPr>
              <a:t>Costo-Phrenic</a:t>
            </a:r>
          </a:p>
          <a:p>
            <a:pPr algn="ctr" eaLnBrk="1" hangingPunct="1"/>
            <a:r>
              <a:rPr lang="en-US" sz="2000" b="1">
                <a:solidFill>
                  <a:srgbClr val="FFFF00"/>
                </a:solidFill>
              </a:rPr>
              <a:t> angle</a:t>
            </a:r>
          </a:p>
        </p:txBody>
      </p:sp>
    </p:spTree>
    <p:extLst>
      <p:ext uri="{BB962C8B-B14F-4D97-AF65-F5344CB8AC3E}">
        <p14:creationId xmlns:p14="http://schemas.microsoft.com/office/powerpoint/2010/main" val="222761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eddean.luc.edu/lumen/meded/medicine/pulmonar/images/xray/13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9128"/>
            <a:ext cx="5943600" cy="638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is X-ray shows the ground-glass opacity composed by diffu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248400" cy="6604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25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ung field abnormalities - Interstitial disease Ground-glas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06" y="152400"/>
            <a:ext cx="8712094" cy="654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70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lveolar / Airspace lung disease Acute,chronic and ground glass ..."/>
          <p:cNvPicPr>
            <a:picLocks noChangeAspect="1" noChangeArrowheads="1"/>
          </p:cNvPicPr>
          <p:nvPr/>
        </p:nvPicPr>
        <p:blipFill>
          <a:blip r:embed="rId2"/>
          <a:srcRect l="11667" t="11111" r="11667" b="4444"/>
          <a:stretch>
            <a:fillRect/>
          </a:stretch>
        </p:blipFill>
        <p:spPr bwMode="auto">
          <a:xfrm>
            <a:off x="762001" y="53010"/>
            <a:ext cx="7868652" cy="6500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920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est X-ray showing bilateral rounded airspace opaciti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6541"/>
            <a:ext cx="6629400" cy="67014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667000"/>
            <a:ext cx="17525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Lucida Sans" pitchFamily="34" charset="0"/>
              </a:rPr>
              <a:t>Bilateral airspaces opacities</a:t>
            </a:r>
            <a:endParaRPr lang="en-US" sz="24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1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ercise: Airspac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400800" cy="6644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3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POTS. - ppt download"/>
          <p:cNvPicPr>
            <a:picLocks noChangeAspect="1" noChangeArrowheads="1"/>
          </p:cNvPicPr>
          <p:nvPr/>
        </p:nvPicPr>
        <p:blipFill>
          <a:blip r:embed="rId2"/>
          <a:srcRect l="27344" t="2083" r="32031" b="4167"/>
          <a:stretch>
            <a:fillRect/>
          </a:stretch>
        </p:blipFill>
        <p:spPr bwMode="auto">
          <a:xfrm>
            <a:off x="2362200" y="0"/>
            <a:ext cx="3962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69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PT - Idiopathic pulm fibrosis (IPF) chronic interstitual lung dz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77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ing in idiopathic pulmonary fibrosis: diagnosis and mim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9790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7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Towards a better diagnosis of idiopathic pulmonary fibros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Towards a better diagnosis of idiopathic pulmonary fibros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Towards a better diagnosis of idiopathic pulmonary fibros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91500" cy="6120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6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ChangeArrowheads="1"/>
          </p:cNvSpPr>
          <p:nvPr/>
        </p:nvSpPr>
        <p:spPr bwMode="auto">
          <a:xfrm>
            <a:off x="0" y="1071563"/>
            <a:ext cx="9144000" cy="5786437"/>
          </a:xfrm>
          <a:prstGeom prst="rect">
            <a:avLst/>
          </a:prstGeom>
          <a:gradFill rotWithShape="0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Abnormal radiologic densities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588" y="1327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EG"/>
          </a:p>
        </p:txBody>
      </p:sp>
      <p:grpSp>
        <p:nvGrpSpPr>
          <p:cNvPr id="5125" name="Group 30"/>
          <p:cNvGrpSpPr>
            <a:grpSpLocks/>
          </p:cNvGrpSpPr>
          <p:nvPr/>
        </p:nvGrpSpPr>
        <p:grpSpPr bwMode="auto">
          <a:xfrm>
            <a:off x="0" y="1196975"/>
            <a:ext cx="9144000" cy="5661025"/>
            <a:chOff x="-3" y="-3"/>
            <a:chExt cx="4710" cy="2823"/>
          </a:xfrm>
        </p:grpSpPr>
        <p:grpSp>
          <p:nvGrpSpPr>
            <p:cNvPr id="5131" name="Group 28"/>
            <p:cNvGrpSpPr>
              <a:grpSpLocks/>
            </p:cNvGrpSpPr>
            <p:nvPr/>
          </p:nvGrpSpPr>
          <p:grpSpPr bwMode="auto">
            <a:xfrm>
              <a:off x="0" y="0"/>
              <a:ext cx="4668" cy="2820"/>
              <a:chOff x="0" y="0"/>
              <a:chExt cx="4668" cy="2820"/>
            </a:xfrm>
          </p:grpSpPr>
          <p:grpSp>
            <p:nvGrpSpPr>
              <p:cNvPr id="5133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423" cy="748"/>
                <a:chOff x="0" y="0"/>
                <a:chExt cx="2423" cy="748"/>
              </a:xfrm>
            </p:grpSpPr>
            <p:sp>
              <p:nvSpPr>
                <p:cNvPr id="5155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23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2400" b="1">
                      <a:solidFill>
                        <a:srgbClr val="000066"/>
                      </a:solidFill>
                    </a:rPr>
                    <a:t>Liquid density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algn="ctr" eaLnBrk="0" hangingPunct="0"/>
                  <a:endParaRPr lang="en-US" sz="2400"/>
                </a:p>
              </p:txBody>
            </p:sp>
            <p:sp>
              <p:nvSpPr>
                <p:cNvPr id="5156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2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4" name="Group 15"/>
              <p:cNvGrpSpPr>
                <a:grpSpLocks/>
              </p:cNvGrpSpPr>
              <p:nvPr/>
            </p:nvGrpSpPr>
            <p:grpSpPr bwMode="auto">
              <a:xfrm>
                <a:off x="2423" y="0"/>
                <a:ext cx="2184" cy="748"/>
                <a:chOff x="2423" y="0"/>
                <a:chExt cx="2184" cy="748"/>
              </a:xfrm>
            </p:grpSpPr>
            <p:sp>
              <p:nvSpPr>
                <p:cNvPr id="5153" name="Rectangle 5"/>
                <p:cNvSpPr>
                  <a:spLocks noChangeArrowheads="1"/>
                </p:cNvSpPr>
                <p:nvPr/>
              </p:nvSpPr>
              <p:spPr bwMode="auto">
                <a:xfrm>
                  <a:off x="2423" y="0"/>
                  <a:ext cx="2184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2400" b="1">
                      <a:solidFill>
                        <a:srgbClr val="000066"/>
                      </a:solidFill>
                    </a:rPr>
                    <a:t>Increased air density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5154" name="Rectangle 14"/>
                <p:cNvSpPr>
                  <a:spLocks noChangeArrowheads="1"/>
                </p:cNvSpPr>
                <p:nvPr/>
              </p:nvSpPr>
              <p:spPr bwMode="auto">
                <a:xfrm>
                  <a:off x="2423" y="0"/>
                  <a:ext cx="21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5" name="Group 17"/>
              <p:cNvGrpSpPr>
                <a:grpSpLocks/>
              </p:cNvGrpSpPr>
              <p:nvPr/>
            </p:nvGrpSpPr>
            <p:grpSpPr bwMode="auto">
              <a:xfrm>
                <a:off x="0" y="748"/>
                <a:ext cx="1356" cy="518"/>
                <a:chOff x="0" y="748"/>
                <a:chExt cx="1356" cy="518"/>
              </a:xfrm>
            </p:grpSpPr>
            <p:sp>
              <p:nvSpPr>
                <p:cNvPr id="5151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356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r>
                    <a:rPr lang="en-US" sz="2400" b="1">
                      <a:solidFill>
                        <a:srgbClr val="000066"/>
                      </a:solidFill>
                    </a:rPr>
                    <a:t>Generalized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5152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35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6" name="Group 19"/>
              <p:cNvGrpSpPr>
                <a:grpSpLocks/>
              </p:cNvGrpSpPr>
              <p:nvPr/>
            </p:nvGrpSpPr>
            <p:grpSpPr bwMode="auto">
              <a:xfrm>
                <a:off x="1356" y="748"/>
                <a:ext cx="1067" cy="518"/>
                <a:chOff x="1356" y="748"/>
                <a:chExt cx="1067" cy="518"/>
              </a:xfrm>
            </p:grpSpPr>
            <p:sp>
              <p:nvSpPr>
                <p:cNvPr id="5149" name="Rectangle 7"/>
                <p:cNvSpPr>
                  <a:spLocks noChangeArrowheads="1"/>
                </p:cNvSpPr>
                <p:nvPr/>
              </p:nvSpPr>
              <p:spPr bwMode="auto">
                <a:xfrm>
                  <a:off x="1356" y="748"/>
                  <a:ext cx="106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r>
                    <a:rPr lang="en-US" sz="2400" b="1">
                      <a:solidFill>
                        <a:srgbClr val="000066"/>
                      </a:solidFill>
                    </a:rPr>
                    <a:t>Localized</a:t>
                  </a:r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150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6" y="748"/>
                  <a:ext cx="106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7" name="Group 21"/>
              <p:cNvGrpSpPr>
                <a:grpSpLocks/>
              </p:cNvGrpSpPr>
              <p:nvPr/>
            </p:nvGrpSpPr>
            <p:grpSpPr bwMode="auto">
              <a:xfrm>
                <a:off x="2423" y="748"/>
                <a:ext cx="2245" cy="518"/>
                <a:chOff x="2423" y="748"/>
                <a:chExt cx="2245" cy="518"/>
              </a:xfrm>
            </p:grpSpPr>
            <p:sp>
              <p:nvSpPr>
                <p:cNvPr id="5147" name="Rectangle 8"/>
                <p:cNvSpPr>
                  <a:spLocks noChangeArrowheads="1" noTextEdit="1"/>
                </p:cNvSpPr>
                <p:nvPr/>
              </p:nvSpPr>
              <p:spPr bwMode="auto">
                <a:xfrm>
                  <a:off x="2423" y="923"/>
                  <a:ext cx="2184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23" y="748"/>
                  <a:ext cx="2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8" name="Group 23"/>
              <p:cNvGrpSpPr>
                <a:grpSpLocks/>
              </p:cNvGrpSpPr>
              <p:nvPr/>
            </p:nvGrpSpPr>
            <p:grpSpPr bwMode="auto">
              <a:xfrm>
                <a:off x="0" y="1266"/>
                <a:ext cx="1356" cy="1554"/>
                <a:chOff x="0" y="1266"/>
                <a:chExt cx="1356" cy="1554"/>
              </a:xfrm>
            </p:grpSpPr>
            <p:sp>
              <p:nvSpPr>
                <p:cNvPr id="514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356" cy="1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Diffuse alveolar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Diffuse interstitial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Mixed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Vascular</a:t>
                  </a: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5146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356" cy="15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39" name="Group 25"/>
              <p:cNvGrpSpPr>
                <a:grpSpLocks/>
              </p:cNvGrpSpPr>
              <p:nvPr/>
            </p:nvGrpSpPr>
            <p:grpSpPr bwMode="auto">
              <a:xfrm>
                <a:off x="1356" y="1258"/>
                <a:ext cx="1145" cy="1562"/>
                <a:chOff x="1356" y="1258"/>
                <a:chExt cx="1145" cy="1562"/>
              </a:xfrm>
            </p:grpSpPr>
            <p:sp>
              <p:nvSpPr>
                <p:cNvPr id="5143" name="Rectangle 10"/>
                <p:cNvSpPr>
                  <a:spLocks noChangeArrowheads="1"/>
                </p:cNvSpPr>
                <p:nvPr/>
              </p:nvSpPr>
              <p:spPr bwMode="auto">
                <a:xfrm>
                  <a:off x="1359" y="1258"/>
                  <a:ext cx="1142" cy="1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 sz="2400"/>
                </a:p>
                <a:p>
                  <a:pPr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Infiltrate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Consolidation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Cavitation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Mass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Congestion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Atelectasis</a:t>
                  </a:r>
                </a:p>
                <a:p>
                  <a:pPr eaLnBrk="0" hangingPunct="0">
                    <a:buFont typeface="Arial" charset="0"/>
                    <a:buChar char="•"/>
                  </a:pPr>
                  <a:r>
                    <a:rPr lang="en-US" sz="2400">
                      <a:solidFill>
                        <a:srgbClr val="000066"/>
                      </a:solidFill>
                    </a:rPr>
                    <a:t>Pleural effusion</a:t>
                  </a:r>
                </a:p>
                <a:p>
                  <a:pPr eaLnBrk="0" hangingPunct="0"/>
                  <a:endParaRPr lang="en-US" sz="2400"/>
                </a:p>
              </p:txBody>
            </p:sp>
            <p:sp>
              <p:nvSpPr>
                <p:cNvPr id="5144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6" y="1266"/>
                  <a:ext cx="1067" cy="15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  <p:grpSp>
            <p:nvGrpSpPr>
              <p:cNvPr id="5140" name="Group 27"/>
              <p:cNvGrpSpPr>
                <a:grpSpLocks/>
              </p:cNvGrpSpPr>
              <p:nvPr/>
            </p:nvGrpSpPr>
            <p:grpSpPr bwMode="auto">
              <a:xfrm>
                <a:off x="2423" y="1254"/>
                <a:ext cx="2229" cy="1566"/>
                <a:chOff x="2423" y="1254"/>
                <a:chExt cx="2229" cy="1566"/>
              </a:xfrm>
            </p:grpSpPr>
            <p:sp>
              <p:nvSpPr>
                <p:cNvPr id="514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23" y="1266"/>
                  <a:ext cx="2184" cy="1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 sz="2400">
                    <a:solidFill>
                      <a:srgbClr val="000066"/>
                    </a:solidFill>
                  </a:endParaRPr>
                </a:p>
                <a:p>
                  <a:endParaRPr lang="en-US" sz="2400">
                    <a:solidFill>
                      <a:srgbClr val="000066"/>
                    </a:solidFill>
                  </a:endParaRPr>
                </a:p>
                <a:p>
                  <a:endParaRPr lang="en-US" sz="2400">
                    <a:solidFill>
                      <a:srgbClr val="000066"/>
                    </a:solidFill>
                  </a:endParaRPr>
                </a:p>
                <a:p>
                  <a:pPr eaLnBrk="0" hangingPunct="0"/>
                  <a:endParaRPr lang="en-US" sz="24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5142" name="Rectangle 26"/>
                <p:cNvSpPr>
                  <a:spLocks noChangeArrowheads="1"/>
                </p:cNvSpPr>
                <p:nvPr/>
              </p:nvSpPr>
              <p:spPr bwMode="auto">
                <a:xfrm>
                  <a:off x="2429" y="1254"/>
                  <a:ext cx="2223" cy="15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ar-EG"/>
                </a:p>
              </p:txBody>
            </p:sp>
          </p:grpSp>
        </p:grpSp>
        <p:sp>
          <p:nvSpPr>
            <p:cNvPr id="5132" name="Rectangle 29"/>
            <p:cNvSpPr>
              <a:spLocks noChangeArrowheads="1"/>
            </p:cNvSpPr>
            <p:nvPr/>
          </p:nvSpPr>
          <p:spPr bwMode="auto">
            <a:xfrm>
              <a:off x="-3" y="-3"/>
              <a:ext cx="4710" cy="282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ar-EG"/>
            </a:p>
          </p:txBody>
        </p:sp>
      </p:grpSp>
      <p:cxnSp>
        <p:nvCxnSpPr>
          <p:cNvPr id="5126" name="Straight Connector 33"/>
          <p:cNvCxnSpPr>
            <a:cxnSpLocks noChangeShapeType="1"/>
          </p:cNvCxnSpPr>
          <p:nvPr/>
        </p:nvCxnSpPr>
        <p:spPr bwMode="auto">
          <a:xfrm>
            <a:off x="7164388" y="2997200"/>
            <a:ext cx="4762" cy="3317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003800" y="2997200"/>
            <a:ext cx="194468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Generalized</a:t>
            </a:r>
            <a:endParaRPr lang="en-US" sz="2400">
              <a:solidFill>
                <a:srgbClr val="000066"/>
              </a:solidFill>
            </a:endParaRPr>
          </a:p>
          <a:p>
            <a:pPr algn="ctr" eaLnBrk="0" hangingPunct="0"/>
            <a:endParaRPr lang="en-US" sz="240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7223125" y="2997200"/>
            <a:ext cx="1920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Localized</a:t>
            </a:r>
            <a:endParaRPr lang="en-US" sz="2400">
              <a:solidFill>
                <a:srgbClr val="000066"/>
              </a:solidFill>
            </a:endParaRPr>
          </a:p>
          <a:p>
            <a:pPr algn="ctr" eaLnBrk="0" hangingPunct="0"/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4787900" y="4149725"/>
            <a:ext cx="22320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</a:rPr>
              <a:t>Pneumothorax                          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</a:rPr>
              <a:t>Diffuse                            airway                                          obstruction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</a:rPr>
              <a:t>Emphysema</a:t>
            </a:r>
          </a:p>
          <a:p>
            <a:pPr eaLnBrk="0" hangingPunct="0"/>
            <a:endParaRPr lang="en-US" sz="2400">
              <a:solidFill>
                <a:srgbClr val="000066"/>
              </a:solidFill>
            </a:endParaRPr>
          </a:p>
          <a:p>
            <a:pPr eaLnBrk="0" hangingPunct="0"/>
            <a:endParaRPr lang="en-US" sz="240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170738" y="3716338"/>
            <a:ext cx="197326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</a:rPr>
              <a:t>Localized airway obstruction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</a:rPr>
              <a:t>Cyst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</a:rPr>
              <a:t>Bullae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</a:rPr>
              <a:t>Cavity</a:t>
            </a:r>
          </a:p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625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ddean.luc.edu/lumen/MedEd/medicine/pulmonar/images/cxr/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158159" cy="511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eddean.luc.edu/lumen/MedEd/medicine/pulmonar/images/consol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930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lpha 1-antitrypsin deficiency x ray - wikidoc"/>
          <p:cNvPicPr>
            <a:picLocks noChangeAspect="1" noChangeArrowheads="1"/>
          </p:cNvPicPr>
          <p:nvPr/>
        </p:nvPicPr>
        <p:blipFill>
          <a:blip r:embed="rId2"/>
          <a:srcRect r="372" b="3192"/>
          <a:stretch>
            <a:fillRect/>
          </a:stretch>
        </p:blipFill>
        <p:spPr bwMode="auto">
          <a:xfrm>
            <a:off x="1143000" y="0"/>
            <a:ext cx="70577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ddean.luc.edu/lumen/MedEd/medicine/pulmonar/images/pneu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6891"/>
            <a:ext cx="6781800" cy="6741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hest X-rays Ash Kumar. 4 densities Air Fat Soft tissue Bone. - ppt download"/>
          <p:cNvPicPr>
            <a:picLocks noChangeAspect="1" noChangeArrowheads="1"/>
          </p:cNvPicPr>
          <p:nvPr/>
        </p:nvPicPr>
        <p:blipFill>
          <a:blip r:embed="rId2"/>
          <a:srcRect t="3333" r="10833"/>
          <a:stretch>
            <a:fillRect/>
          </a:stretch>
        </p:blipFill>
        <p:spPr bwMode="auto">
          <a:xfrm>
            <a:off x="457200" y="-19228"/>
            <a:ext cx="8458200" cy="6877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223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2438400"/>
            <a:ext cx="6324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Calcifications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43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934200" cy="660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35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42" y="1066800"/>
            <a:ext cx="6125457" cy="458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2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1202"/>
            <a:ext cx="7010400" cy="50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697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28600"/>
            <a:ext cx="6172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ead chest x-rays – International Emergency Medicine Education  Project"/>
          <p:cNvPicPr>
            <a:picLocks noChangeAspect="1" noChangeArrowheads="1"/>
          </p:cNvPicPr>
          <p:nvPr/>
        </p:nvPicPr>
        <p:blipFill>
          <a:blip r:embed="rId2"/>
          <a:srcRect l="4800" r="8800" b="8434"/>
          <a:stretch>
            <a:fillRect/>
          </a:stretch>
        </p:blipFill>
        <p:spPr bwMode="auto">
          <a:xfrm>
            <a:off x="1447800" y="0"/>
            <a:ext cx="6400800" cy="675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129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157"/>
            <a:ext cx="7010400" cy="655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600" y="1600200"/>
            <a:ext cx="6399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What are the abnormal  radiologic  findings?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What are the possible differential  diagnosis?</a:t>
            </a: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ddean.luc.edu/lumen/meded/medicine/pulmonar/images/xray/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6172200" cy="6493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reus | Non-Small Cell Lung Carcinoma Presenting With Severe Tracheal  Deviation: A Case Report"/>
          <p:cNvPicPr>
            <a:picLocks noChangeAspect="1" noChangeArrowheads="1"/>
          </p:cNvPicPr>
          <p:nvPr/>
        </p:nvPicPr>
        <p:blipFill>
          <a:blip r:embed="rId2"/>
          <a:srcRect r="50288" b="22731"/>
          <a:stretch>
            <a:fillRect/>
          </a:stretch>
        </p:blipFill>
        <p:spPr bwMode="auto">
          <a:xfrm>
            <a:off x="1143000" y="0"/>
            <a:ext cx="7315200" cy="690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e Basics Of Chest X Ray Interpretation | DrBeen"/>
          <p:cNvPicPr>
            <a:picLocks noChangeAspect="1" noChangeArrowheads="1"/>
          </p:cNvPicPr>
          <p:nvPr/>
        </p:nvPicPr>
        <p:blipFill>
          <a:blip r:embed="rId2"/>
          <a:srcRect l="21718" t="7668" r="22225" b="8839"/>
          <a:stretch>
            <a:fillRect/>
          </a:stretch>
        </p:blipFill>
        <p:spPr bwMode="auto">
          <a:xfrm>
            <a:off x="457200" y="33959"/>
            <a:ext cx="8153400" cy="6824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researchgate.net/publication/269521601/figure/fig1/AS:393372494778376@1470798719921/Total-opacity-on-right-side-tracheal-shift-on-right-and-well-compensated-Left-lung_W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315200" cy="6751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eddean.luc.edu/lumen/meded/medicine/pulmonar/images/xray/86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765" y="304800"/>
            <a:ext cx="7070035" cy="650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A363F79C29C4AAA73EE2FAFE56A72" ma:contentTypeVersion="2" ma:contentTypeDescription="Create a new document." ma:contentTypeScope="" ma:versionID="81154ac36d66fb7182822ac4679273a0">
  <xsd:schema xmlns:xsd="http://www.w3.org/2001/XMLSchema" xmlns:xs="http://www.w3.org/2001/XMLSchema" xmlns:p="http://schemas.microsoft.com/office/2006/metadata/properties" xmlns:ns2="1126b8e3-ebda-4df0-8d04-cf11909f9f51" targetNamespace="http://schemas.microsoft.com/office/2006/metadata/properties" ma:root="true" ma:fieldsID="029bdcd19a020a3f1eed6679aed00fc9" ns2:_="">
    <xsd:import namespace="1126b8e3-ebda-4df0-8d04-cf11909f9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6b8e3-ebda-4df0-8d04-cf11909f9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627030-DB96-4135-826E-BABACAC63385}"/>
</file>

<file path=customXml/itemProps2.xml><?xml version="1.0" encoding="utf-8"?>
<ds:datastoreItem xmlns:ds="http://schemas.openxmlformats.org/officeDocument/2006/customXml" ds:itemID="{BD9515EC-D54D-472D-9736-98FF2355CD7A}"/>
</file>

<file path=customXml/itemProps3.xml><?xml version="1.0" encoding="utf-8"?>
<ds:datastoreItem xmlns:ds="http://schemas.openxmlformats.org/officeDocument/2006/customXml" ds:itemID="{0452FA01-2BB1-4023-960B-F248D8C1AC43}"/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59</Words>
  <Application>Microsoft Office PowerPoint</Application>
  <PresentationFormat>عرض على الشاشة (3:4)‏</PresentationFormat>
  <Paragraphs>38</Paragraphs>
  <Slides>30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عرض تقديمي في PowerPoint</vt:lpstr>
      <vt:lpstr>Abnormal radiologic densities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Calcifications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MCC</cp:lastModifiedBy>
  <cp:revision>40</cp:revision>
  <dcterms:created xsi:type="dcterms:W3CDTF">2006-08-16T00:00:00Z</dcterms:created>
  <dcterms:modified xsi:type="dcterms:W3CDTF">2021-01-19T11:33:20Z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0x010100511A363F79C29C4AAA73EE2FAFE56A72</vt:lpwstr>
  </property>
</Properties>
</file>