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745288" cy="9918700"/>
  <p:defaultTextStyle>
    <a:defPPr lvl="0">
      <a:defRPr lang="en-US"/>
    </a:defPPr>
    <a:lvl1pPr lvl="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lvl="1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lvl="2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lvl="3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lvl="4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lvl="5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lvl="6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lvl="7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lvl="8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>
        <p:guide orient="horz" pos="2160"/>
        <p:guide pos="29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3;n">
            <a:extLst>
              <a:ext uri="{FF2B5EF4-FFF2-40B4-BE49-F238E27FC236}">
                <a16:creationId xmlns:a16="http://schemas.microsoft.com/office/drawing/2014/main" id="{01EB5179-EECA-3FBD-3397-58F9A9DC2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23950" y="744538"/>
            <a:ext cx="4497388" cy="371951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Google Shape;4;n">
            <a:extLst>
              <a:ext uri="{FF2B5EF4-FFF2-40B4-BE49-F238E27FC236}">
                <a16:creationId xmlns:a16="http://schemas.microsoft.com/office/drawing/2014/main" id="{794C9181-C97C-EDEB-3193-6964C2B8C29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74688" y="4711700"/>
            <a:ext cx="53959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73;p20:notes">
            <a:extLst>
              <a:ext uri="{FF2B5EF4-FFF2-40B4-BE49-F238E27FC236}">
                <a16:creationId xmlns:a16="http://schemas.microsoft.com/office/drawing/2014/main" id="{422845BF-B23F-C5A0-376D-A6931863B7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Google Shape;174;p20:notes">
            <a:extLst>
              <a:ext uri="{FF2B5EF4-FFF2-40B4-BE49-F238E27FC236}">
                <a16:creationId xmlns:a16="http://schemas.microsoft.com/office/drawing/2014/main" id="{48820D5B-7404-DAF6-2C67-4D177D6EF90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3763" y="744538"/>
            <a:ext cx="4957762" cy="3719512"/>
          </a:xfrm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80;p22:notes">
            <a:extLst>
              <a:ext uri="{FF2B5EF4-FFF2-40B4-BE49-F238E27FC236}">
                <a16:creationId xmlns:a16="http://schemas.microsoft.com/office/drawing/2014/main" id="{D416446B-18D8-5E38-F210-020B356DF1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Google Shape;181;p22:notes">
            <a:extLst>
              <a:ext uri="{FF2B5EF4-FFF2-40B4-BE49-F238E27FC236}">
                <a16:creationId xmlns:a16="http://schemas.microsoft.com/office/drawing/2014/main" id="{D97065BB-26C6-7134-5C0F-FD786C924EA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3763" y="744538"/>
            <a:ext cx="4957762" cy="3719512"/>
          </a:xfrm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86;p23:notes">
            <a:extLst>
              <a:ext uri="{FF2B5EF4-FFF2-40B4-BE49-F238E27FC236}">
                <a16:creationId xmlns:a16="http://schemas.microsoft.com/office/drawing/2014/main" id="{F8F4528A-5D8C-7B37-6267-043FAE9C8C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Google Shape;187;p23:notes">
            <a:extLst>
              <a:ext uri="{FF2B5EF4-FFF2-40B4-BE49-F238E27FC236}">
                <a16:creationId xmlns:a16="http://schemas.microsoft.com/office/drawing/2014/main" id="{FEDFFF4E-5793-58F8-A4DF-512E3960718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3763" y="744538"/>
            <a:ext cx="4957762" cy="3719512"/>
          </a:xfrm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52;p16:notes">
            <a:extLst>
              <a:ext uri="{FF2B5EF4-FFF2-40B4-BE49-F238E27FC236}">
                <a16:creationId xmlns:a16="http://schemas.microsoft.com/office/drawing/2014/main" id="{B95EAF86-09C9-F75E-9539-CD6C10D090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Google Shape;153;p16:notes">
            <a:extLst>
              <a:ext uri="{FF2B5EF4-FFF2-40B4-BE49-F238E27FC236}">
                <a16:creationId xmlns:a16="http://schemas.microsoft.com/office/drawing/2014/main" id="{8F0C2AA0-29DC-6CA9-6724-95F7894E99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3763" y="744538"/>
            <a:ext cx="4957762" cy="3719512"/>
          </a:xfrm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58;p17:notes">
            <a:extLst>
              <a:ext uri="{FF2B5EF4-FFF2-40B4-BE49-F238E27FC236}">
                <a16:creationId xmlns:a16="http://schemas.microsoft.com/office/drawing/2014/main" id="{D23FD9B1-1EC7-867B-2212-749F41656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Google Shape;159;p17:notes">
            <a:extLst>
              <a:ext uri="{FF2B5EF4-FFF2-40B4-BE49-F238E27FC236}">
                <a16:creationId xmlns:a16="http://schemas.microsoft.com/office/drawing/2014/main" id="{DB0B6C60-E75F-0275-DF48-824DDA6D0A7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3763" y="744538"/>
            <a:ext cx="4957762" cy="3719512"/>
          </a:xfrm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265;p36:notes">
            <a:extLst>
              <a:ext uri="{FF2B5EF4-FFF2-40B4-BE49-F238E27FC236}">
                <a16:creationId xmlns:a16="http://schemas.microsoft.com/office/drawing/2014/main" id="{86398BE4-830E-AFB6-5B75-BEFDDD74A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Google Shape;266;p36:notes">
            <a:extLst>
              <a:ext uri="{FF2B5EF4-FFF2-40B4-BE49-F238E27FC236}">
                <a16:creationId xmlns:a16="http://schemas.microsoft.com/office/drawing/2014/main" id="{888F9842-8F7F-F361-4B5A-A39F6F85A7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3763" y="744538"/>
            <a:ext cx="4957762" cy="3719512"/>
          </a:xfrm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399C-63BC-E08A-BE27-68BAF04B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E248-5755-AB7E-5737-7A854590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2C3C-984F-7DBA-02A2-2E4E8FC4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0DDE9-F88F-46BB-A4CD-8D5BAF4BAF8F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424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42615-3F70-F0C3-2A4A-A563E747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FDE4B-6EFB-4314-B2F8-4F266315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0EF3-A529-13E1-1845-DDC4367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75889-0AA2-4B6D-8942-469EC1A73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1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33FB-739D-3DBF-1E91-72C2C377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76F36-F551-9503-6B4B-197B9948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5EC44-CC25-8989-F33E-E07428F5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428D-FD19-4B82-84C7-6C7844F2E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1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" name="Google Shape;45;p7">
            <a:extLst>
              <a:ext uri="{FF2B5EF4-FFF2-40B4-BE49-F238E27FC236}">
                <a16:creationId xmlns:a16="http://schemas.microsoft.com/office/drawing/2014/main" id="{B08C69A7-FB6E-3C01-A9C5-4E76D90FC1A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46;p7">
            <a:extLst>
              <a:ext uri="{FF2B5EF4-FFF2-40B4-BE49-F238E27FC236}">
                <a16:creationId xmlns:a16="http://schemas.microsoft.com/office/drawing/2014/main" id="{5738F876-6B55-EEE5-ACA7-74337AF429F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7;p7">
            <a:extLst>
              <a:ext uri="{FF2B5EF4-FFF2-40B4-BE49-F238E27FC236}">
                <a16:creationId xmlns:a16="http://schemas.microsoft.com/office/drawing/2014/main" id="{F872878A-AB6F-2C1F-4CD4-631CE3B859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</p:spPr>
        <p:txBody>
          <a:bodyPr lIns="91425" tIns="45700" rIns="91425" bIns="45700" anchor="b">
            <a:noAutofit/>
          </a:bodyPr>
          <a:lstStyle>
            <a:lvl1pPr>
              <a:buClr>
                <a:srgbClr val="FFFFFF"/>
              </a:buClr>
              <a:buSzPts val="1400"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0F2B266-F2B0-43B0-BCB9-DEB3A2792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6884-DD13-C0C0-462C-23F38B88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16E85-63C7-7EA0-1FE9-E0F85A48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64BB-DA26-40DF-3F38-9745B7B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4F2C3-D157-43F5-855B-D1360D3A4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4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C644-F5A6-7D59-2529-4D4F62E0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ADD0-D563-10D2-CFDB-5BF0DB9F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7A035-3828-FA34-4A33-B3B20F7C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7E15-3565-4ABB-A115-801BA9716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8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AC61E-BD84-5DB3-AF4F-8A0CDBF6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FFDE-841C-9B55-BE06-371226D2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7F87F-6287-4C6C-AE08-BABD3F94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35182-9C85-4609-AC47-EEEFAD799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09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0F5A9-57D3-3ED6-12D8-B54765B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33508-ACF7-556D-08E6-30E6474A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4FBFD-874D-C915-7668-6F517EC6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191C-3B0A-4243-952A-6418256D9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43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048C8-4679-2550-F780-B66FE890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89372-0973-7122-8017-30501BB7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D680D-300A-FCA6-0295-BB4D5CEC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A4BF0-668A-46CB-BCE8-35AF395DF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4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3C0A-02F8-353F-86BB-936D6577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1DE0-B35D-50C5-D1BA-C0E3B590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9EC79-1196-6199-4C50-FCE1D10E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16A6B-FA49-4779-AF2A-10B748A7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6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2FCA7-D50B-4B6F-E13F-B333C4A6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AE8D4-741D-F864-A81B-386F0FA3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BB239-8513-2BFA-D26A-748F35B0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6269-ED66-459B-91F2-F3EE08DE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5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498A0-2235-420C-F32C-75F9D74A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F6C17-A537-3876-B191-57431279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EB6F-0A37-EC35-32F4-59D82DF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CA3C-5A8B-4774-97E3-3A0E46968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21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E551C-B15E-B67B-D6F4-35575D738F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0B992F-D853-33D5-D978-93407AB048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1BEC-3220-29A3-5206-FC6FE489B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ker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5B19F-5107-10FA-27D3-5A101FBED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ker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8F93-68A8-FB27-C6A2-E26111030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F06535BC-EFE8-4C2B-8435-E67B46612422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F72D1EB-AF48-ECCB-9A4E-EBAE155D7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C5B54-A050-4E37-FDF1-835995289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4" name="Picture 3" descr="received_465747732028908.jpeg">
            <a:extLst>
              <a:ext uri="{FF2B5EF4-FFF2-40B4-BE49-F238E27FC236}">
                <a16:creationId xmlns:a16="http://schemas.microsoft.com/office/drawing/2014/main" id="{BAD8BCE8-9485-CC50-836D-F3DD4D79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49" y="1"/>
            <a:ext cx="9201149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>
            <a:extLst>
              <a:ext uri="{FF2B5EF4-FFF2-40B4-BE49-F238E27FC236}">
                <a16:creationId xmlns:a16="http://schemas.microsoft.com/office/drawing/2014/main" id="{C01E046A-5A83-4DB6-1581-EC4F8B2E85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 rtlCol="1"/>
          <a:lstStyle/>
          <a:p>
            <a:pPr algn="ctr" fontAlgn="auto">
              <a:buClr>
                <a:schemeClr val="hlink"/>
              </a:buClr>
              <a:buSzPts val="2800"/>
              <a:buFont typeface="Times New Roman"/>
              <a:buNone/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Three forms of RPGN</a:t>
            </a:r>
            <a:endParaRPr/>
          </a:p>
        </p:txBody>
      </p:sp>
      <p:sp>
        <p:nvSpPr>
          <p:cNvPr id="162" name="Google Shape;162;p25">
            <a:extLst>
              <a:ext uri="{FF2B5EF4-FFF2-40B4-BE49-F238E27FC236}">
                <a16:creationId xmlns:a16="http://schemas.microsoft.com/office/drawing/2014/main" id="{E8B26D4A-598E-AA2E-DA82-027149D5DD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484313"/>
            <a:ext cx="6084888" cy="5113337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GN with creation of antiobdies (IgG, IgA) agains GBM (anti-GBM)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ts val="2400"/>
              <a:buFont typeface="Times New Roman" panose="02020603050405020304" pitchFamily="18" charset="0"/>
              <a:buNone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linear deposits of Ig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ts val="2200"/>
              <a:buFont typeface="Times New Roman" panose="02020603050405020304" pitchFamily="18" charset="0"/>
              <a:buNone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(+ alveolocapillary BM)    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Goodpastures´ syndrome 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ts val="2400"/>
              <a:buFont typeface="Tahoma" panose="020B0604030504040204" pitchFamily="34" charset="0"/>
              <a:buNone/>
            </a:pPr>
            <a:endParaRPr lang="en-US" altLang="en-US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GN with granular deposits of Ig and complemen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ts val="2400"/>
              <a:buFont typeface="Times New Roman" panose="02020603050405020304" pitchFamily="18" charset="0"/>
              <a:buNone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- 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formation of crescent is complication less serious  intracapillary proliferative GN (IgA nefropathy, SLE, acute GN e.g.)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ahoma" panose="020B0604030504040204" pitchFamily="34" charset="0"/>
              <a:buNone/>
            </a:pPr>
            <a:endParaRPr lang="en-US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GN with ANCA antibodies 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ts val="2400"/>
              <a:buFont typeface="Times New Roman" panose="02020603050405020304" pitchFamily="18" charset="0"/>
              <a:buNone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- 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ANCA ab (Ab agains cytoplasma of neutrophiles)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imes New Roman" panose="02020603050405020304" pitchFamily="18" charset="0"/>
              <a:buNone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2 forms  –  systemic disorders 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imes New Roman" panose="02020603050405020304" pitchFamily="18" charset="0"/>
              <a:buNone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(Wegener granulomatosis)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imes New Roman" panose="02020603050405020304" pitchFamily="18" charset="0"/>
              <a:buNone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-  only renal disease</a:t>
            </a:r>
            <a:endParaRPr lang="en-US" altLang="en-US"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ts val="2400"/>
              <a:buFont typeface="Times New Roman" panose="02020603050405020304" pitchFamily="18" charset="0"/>
              <a:buNone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en-US"/>
          </a:p>
          <a:p>
            <a:pPr marL="342900" indent="-342900">
              <a:spcBef>
                <a:spcPts val="363"/>
              </a:spcBef>
              <a:spcAft>
                <a:spcPct val="0"/>
              </a:spcAft>
              <a:buSzPts val="2200"/>
              <a:buFont typeface="Tahoma" panose="020B0604030504040204" pitchFamily="34" charset="0"/>
              <a:buNone/>
            </a:pPr>
            <a:endParaRPr lang="en-US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2532" name="Google Shape;163;p25" descr="pict6">
            <a:extLst>
              <a:ext uri="{FF2B5EF4-FFF2-40B4-BE49-F238E27FC236}">
                <a16:creationId xmlns:a16="http://schemas.microsoft.com/office/drawing/2014/main" id="{579D6C42-2BE1-1D3B-9609-50C58F3F80E6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060575"/>
            <a:ext cx="2736850" cy="2624138"/>
          </a:xfrm>
        </p:spPr>
      </p:pic>
      <p:sp>
        <p:nvSpPr>
          <p:cNvPr id="22533" name="Google Shape;164;p25">
            <a:extLst>
              <a:ext uri="{FF2B5EF4-FFF2-40B4-BE49-F238E27FC236}">
                <a16:creationId xmlns:a16="http://schemas.microsoft.com/office/drawing/2014/main" id="{9D2B3280-FF97-52F6-AC98-9B138268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013325"/>
            <a:ext cx="2592387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Crescent GN</a:t>
            </a:r>
            <a:endParaRPr lang="en-US" altLang="en-US"/>
          </a:p>
        </p:txBody>
      </p:sp>
      <p:sp>
        <p:nvSpPr>
          <p:cNvPr id="22534" name="Google Shape;165;p25">
            <a:extLst>
              <a:ext uri="{FF2B5EF4-FFF2-40B4-BE49-F238E27FC236}">
                <a16:creationId xmlns:a16="http://schemas.microsoft.com/office/drawing/2014/main" id="{4F7D343E-1A0A-097F-B11B-2042468A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492375"/>
            <a:ext cx="71437" cy="73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0D67-D2EB-4DC9-FF90-CFB411D9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3C90-1BDB-7E6E-1F26-6245732DA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0789F-C25B-1923-54CD-FC4B2392232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AD26D8-3ACA-D7CB-3727-D9450590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7" y="138043"/>
            <a:ext cx="8678333" cy="64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1308-E802-A7FB-C5C4-722694BE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D93B6-8E5E-36BE-86C3-1ADF4AA83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929A3-AC02-7477-F1D5-03FB61423F9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2944525-B38D-2E37-8C42-C0CA6851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0" y="128841"/>
            <a:ext cx="8770362" cy="64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2C72-1B82-B4D7-AF27-B78496C5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B3592-ABDA-6BF0-47A3-2AEAC68FD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70A0-B3F8-FBF7-ED5D-E69FAE3C790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AA7C3FD-F133-7BF3-B4AE-4EA19171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" y="110435"/>
            <a:ext cx="8797972" cy="65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9182" y="136478"/>
            <a:ext cx="880280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</a:rPr>
              <a:t>Amyloidosis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1800" dirty="0"/>
              <a:t>Is rare disease in which abnormal protein known as amyloid buildup</a:t>
            </a:r>
          </a:p>
          <a:p>
            <a:r>
              <a:rPr lang="en-US" sz="1800" dirty="0"/>
              <a:t> in organ and tissue </a:t>
            </a:r>
          </a:p>
          <a:p>
            <a:r>
              <a:rPr lang="en-US" sz="1800" dirty="0"/>
              <a:t> There are two common types of amyloidosis:</a:t>
            </a:r>
          </a:p>
          <a:p>
            <a:endParaRPr lang="en-US" sz="1800" dirty="0"/>
          </a:p>
          <a:p>
            <a:r>
              <a:rPr lang="en-US" sz="1800" dirty="0"/>
              <a:t>1-Al(immunoglobulin light chain amyloidosis )</a:t>
            </a:r>
          </a:p>
          <a:p>
            <a:r>
              <a:rPr lang="en-US" sz="1800" dirty="0"/>
              <a:t>•Most common type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84" y="2740117"/>
            <a:ext cx="4633416" cy="411788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9182" y="285170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800" dirty="0"/>
              <a:t>•it is a disorder of plasma cell causing deposition of protein derived from immunoglobulin light </a:t>
            </a:r>
            <a:r>
              <a:rPr lang="en-US" sz="1800" dirty="0" err="1"/>
              <a:t>chain.This</a:t>
            </a:r>
            <a:r>
              <a:rPr lang="en-US" sz="1800" dirty="0"/>
              <a:t> may be associated with multiple myeloma..</a:t>
            </a:r>
          </a:p>
          <a:p>
            <a:pPr lvl="0"/>
            <a:r>
              <a:rPr lang="en-US" sz="1800" dirty="0"/>
              <a:t>2-AA in this condition the amyloid protein buildup in kidney causing GN and associated with multiple chronic infection or inflammatory condition such as rheumatoid </a:t>
            </a:r>
            <a:r>
              <a:rPr lang="en-US" sz="1800" dirty="0" err="1"/>
              <a:t>arthritis,inflammatory</a:t>
            </a:r>
            <a:r>
              <a:rPr lang="en-US" sz="1800" dirty="0"/>
              <a:t> bowl disease, cardiomyopathy and heart block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991"/>
            <a:ext cx="9144000" cy="574570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456597" y="163773"/>
            <a:ext cx="48313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Goodpasture</a:t>
            </a:r>
            <a:r>
              <a:rPr lang="en-US" sz="3200" dirty="0">
                <a:solidFill>
                  <a:srgbClr val="0000CC"/>
                </a:solidFill>
              </a:rPr>
              <a:t> syndrome </a:t>
            </a:r>
            <a:endParaRPr lang="ar-SA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>
            <a:extLst>
              <a:ext uri="{FF2B5EF4-FFF2-40B4-BE49-F238E27FC236}">
                <a16:creationId xmlns:a16="http://schemas.microsoft.com/office/drawing/2014/main" id="{6E8710FE-8834-7C85-47BD-B3C01A9333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rtlCol="1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Times New Roman"/>
              <a:buNone/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Hereditary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nephropaties</a:t>
            </a:r>
            <a:endParaRPr dirty="0"/>
          </a:p>
        </p:txBody>
      </p:sp>
      <p:sp>
        <p:nvSpPr>
          <p:cNvPr id="269" name="Google Shape;269;p40">
            <a:extLst>
              <a:ext uri="{FF2B5EF4-FFF2-40B4-BE49-F238E27FC236}">
                <a16:creationId xmlns:a16="http://schemas.microsoft.com/office/drawing/2014/main" id="{9C57D35A-6330-5EA5-FD33-820A4E7511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25326"/>
            <a:ext cx="8362950" cy="5258036"/>
          </a:xfrm>
        </p:spPr>
        <p:txBody>
          <a:bodyPr lIns="91425" tIns="45700" rIns="91425" bIns="45700">
            <a:noAutofit/>
          </a:bodyPr>
          <a:lstStyle/>
          <a:p>
            <a:pPr algn="l" rtl="0">
              <a:spcBef>
                <a:spcPct val="0"/>
              </a:spcBef>
              <a:buSzPts val="2900"/>
              <a:buFont typeface="Times New Roman" panose="02020603050405020304" pitchFamily="18" charset="0"/>
              <a:buNone/>
            </a:pP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Alport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syndrom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SzPts val="2900"/>
              <a:buFont typeface="Times New Roman" panose="02020603050405020304" pitchFamily="18" charset="0"/>
              <a:buNone/>
            </a:pP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SzPts val="2900"/>
              <a:buFont typeface="Times New Roman" panose="02020603050405020304" pitchFamily="18" charset="0"/>
              <a:buNone/>
            </a:pPr>
            <a:r>
              <a:rPr lang="en-US" sz="2400" b="1" dirty="0"/>
              <a:t>    is a genetic condition characterized by kidney disease, hearing loss, and eye abnormalities. People with </a:t>
            </a:r>
            <a:r>
              <a:rPr lang="en-US" sz="2400" b="1" dirty="0" err="1"/>
              <a:t>Alport</a:t>
            </a:r>
            <a:r>
              <a:rPr lang="en-US" sz="2400" b="1" dirty="0"/>
              <a:t> syndrome experience progressive loss of kidney function almost all affected It is caused by a defect (mutation) in a gene for a protein in the connective tissue, called collagen. The disorder is rare</a:t>
            </a:r>
            <a:r>
              <a:rPr lang="en-US" sz="2400" dirty="0"/>
              <a:t>.</a:t>
            </a:r>
            <a:endParaRPr lang="en-US" altLang="en-US" sz="2400" dirty="0"/>
          </a:p>
          <a:p>
            <a:pPr algn="l" rtl="0">
              <a:spcBef>
                <a:spcPts val="475"/>
              </a:spcBef>
              <a:buSzPts val="2900"/>
              <a:buFont typeface="Times New Roman" panose="02020603050405020304" pitchFamily="18" charset="0"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received_634723848063247.jpeg">
            <a:extLst>
              <a:ext uri="{FF2B5EF4-FFF2-40B4-BE49-F238E27FC236}">
                <a16:creationId xmlns:a16="http://schemas.microsoft.com/office/drawing/2014/main" id="{CAC53CE7-FF63-24D3-5144-32B0DA01F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4176215"/>
            <a:ext cx="9144000" cy="26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59557" y="5742561"/>
            <a:ext cx="2688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. Hypertension 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1" descr="received_634723848063247.jpeg">
            <a:extLst>
              <a:ext uri="{FF2B5EF4-FFF2-40B4-BE49-F238E27FC236}">
                <a16:creationId xmlns:a16="http://schemas.microsoft.com/office/drawing/2014/main" id="{CAC53CE7-FF63-24D3-5144-32B0DA01F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031"/>
          <a:stretch/>
        </p:blipFill>
        <p:spPr bwMode="auto">
          <a:xfrm>
            <a:off x="0" y="-52388"/>
            <a:ext cx="9144000" cy="316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0377" y="3316406"/>
            <a:ext cx="7315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5. proteinuria that produces a persistent and excessive foam in </a:t>
            </a:r>
            <a:r>
              <a:rPr lang="en-US" sz="2400" b="1" dirty="0" err="1"/>
              <a:t>te</a:t>
            </a:r>
            <a:r>
              <a:rPr lang="en-US" sz="2400" b="1" dirty="0"/>
              <a:t> urine </a:t>
            </a:r>
            <a:endParaRPr lang="ar-SA" sz="2400" b="1" dirty="0"/>
          </a:p>
        </p:txBody>
      </p:sp>
      <p:pic>
        <p:nvPicPr>
          <p:cNvPr id="7" name="Picture 1" descr="received_634723848063247.jpeg">
            <a:extLst>
              <a:ext uri="{FF2B5EF4-FFF2-40B4-BE49-F238E27FC236}">
                <a16:creationId xmlns:a16="http://schemas.microsoft.com/office/drawing/2014/main" id="{CAC53CE7-FF63-24D3-5144-32B0DA01F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1" t="51366"/>
          <a:stretch/>
        </p:blipFill>
        <p:spPr bwMode="auto">
          <a:xfrm>
            <a:off x="8134066" y="3111690"/>
            <a:ext cx="1037230" cy="333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received_634723848063247.jpeg">
            <a:extLst>
              <a:ext uri="{FF2B5EF4-FFF2-40B4-BE49-F238E27FC236}">
                <a16:creationId xmlns:a16="http://schemas.microsoft.com/office/drawing/2014/main" id="{CAC53CE7-FF63-24D3-5144-32B0DA01F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00"/>
          <a:stretch/>
        </p:blipFill>
        <p:spPr bwMode="auto">
          <a:xfrm>
            <a:off x="1" y="-52389"/>
            <a:ext cx="914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59556" y="4322148"/>
            <a:ext cx="286603" cy="723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450377" y="4176215"/>
            <a:ext cx="61415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6.</a:t>
            </a:r>
          </a:p>
          <a:p>
            <a:r>
              <a:rPr lang="en-US" sz="2400" dirty="0"/>
              <a:t>7</a:t>
            </a:r>
            <a:r>
              <a:rPr lang="en-US" sz="2800" dirty="0"/>
              <a:t>.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2"/>
            <a:ext cx="9144000" cy="679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10491894_1055538485135620_6475639389508263491_n.jpg">
            <a:extLst>
              <a:ext uri="{FF2B5EF4-FFF2-40B4-BE49-F238E27FC236}">
                <a16:creationId xmlns:a16="http://schemas.microsoft.com/office/drawing/2014/main" id="{CEE1B363-A35F-D1E8-D5C0-220F3788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0" y="295132"/>
            <a:ext cx="84201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D784D0-FA2C-3BB2-13FF-1195B945FDF0}"/>
              </a:ext>
            </a:extLst>
          </p:cNvPr>
          <p:cNvSpPr/>
          <p:nvPr/>
        </p:nvSpPr>
        <p:spPr>
          <a:xfrm>
            <a:off x="5609230" y="3861700"/>
            <a:ext cx="3127090" cy="271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ar-JO" kern="0"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AB436-3C53-6EF8-1C40-256FA45C5C21}"/>
              </a:ext>
            </a:extLst>
          </p:cNvPr>
          <p:cNvSpPr/>
          <p:nvPr/>
        </p:nvSpPr>
        <p:spPr>
          <a:xfrm>
            <a:off x="2525713" y="3468000"/>
            <a:ext cx="1058862" cy="78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ar-JO" kern="0">
              <a:sym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295332" y="4020530"/>
            <a:ext cx="36576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MV Boli" pitchFamily="2" charset="0"/>
                <a:ea typeface="Arial Unicode MS" pitchFamily="34" charset="-128"/>
                <a:cs typeface="MV Boli" pitchFamily="2" charset="0"/>
              </a:rPr>
              <a:t>increased </a:t>
            </a:r>
            <a:r>
              <a:rPr lang="en-US" sz="2800" b="1" dirty="0" err="1">
                <a:solidFill>
                  <a:srgbClr val="111111"/>
                </a:solidFill>
                <a:latin typeface="MV Boli" pitchFamily="2" charset="0"/>
                <a:ea typeface="Arial Unicode MS" pitchFamily="34" charset="-128"/>
                <a:cs typeface="MV Boli" pitchFamily="2" charset="0"/>
              </a:rPr>
              <a:t>antistreptolysin</a:t>
            </a:r>
            <a:r>
              <a:rPr lang="en-US" sz="2800" b="1" dirty="0">
                <a:solidFill>
                  <a:srgbClr val="111111"/>
                </a:solidFill>
                <a:latin typeface="MV Boli" pitchFamily="2" charset="0"/>
                <a:ea typeface="Arial Unicode MS" pitchFamily="34" charset="-128"/>
                <a:cs typeface="MV Boli" pitchFamily="2" charset="0"/>
              </a:rPr>
              <a:t> o titer use to </a:t>
            </a:r>
            <a:r>
              <a:rPr lang="en-US" sz="2800" b="1" dirty="0" err="1">
                <a:solidFill>
                  <a:srgbClr val="111111"/>
                </a:solidFill>
                <a:latin typeface="MV Boli" pitchFamily="2" charset="0"/>
                <a:ea typeface="Arial Unicode MS" pitchFamily="34" charset="-128"/>
                <a:cs typeface="MV Boli" pitchFamily="2" charset="0"/>
              </a:rPr>
              <a:t>dignose</a:t>
            </a:r>
            <a:r>
              <a:rPr lang="en-US" sz="2800" b="1" dirty="0">
                <a:solidFill>
                  <a:srgbClr val="111111"/>
                </a:solidFill>
                <a:latin typeface="MV Boli" pitchFamily="2" charset="0"/>
                <a:ea typeface="Arial Unicode MS" pitchFamily="34" charset="-128"/>
                <a:cs typeface="MV Boli" pitchFamily="2" charset="0"/>
              </a:rPr>
              <a:t> disorder caused by streptococcal infection </a:t>
            </a:r>
            <a:endParaRPr lang="ar-SA" sz="2800" b="1" dirty="0">
              <a:solidFill>
                <a:srgbClr val="111111"/>
              </a:solidFill>
              <a:latin typeface="MV Boli" pitchFamily="2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4D9659-42D7-09EC-B33F-68BC23E0F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95" y="546290"/>
            <a:ext cx="8229600" cy="6311710"/>
          </a:xfrm>
        </p:spPr>
        <p:txBody>
          <a:bodyPr rtlCol="1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" b="1" dirty="0">
                <a:solidFill>
                  <a:schemeClr val="accent2">
                    <a:lumMod val="75000"/>
                  </a:schemeClr>
                </a:solidFill>
              </a:rPr>
              <a:t>GLOMERULONEPHRITIS</a:t>
            </a:r>
            <a:endParaRPr lang="en-US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" sz="2800" b="1" dirty="0"/>
              <a:t>Glomerulonephritis (GN) </a:t>
            </a:r>
            <a:r>
              <a:rPr lang="en-US" sz="2800" b="1" dirty="0"/>
              <a:t> </a:t>
            </a:r>
            <a:r>
              <a:rPr lang="" sz="2800" b="1" dirty="0"/>
              <a:t>is an inflammation of the glomerulus, often on the basis of an auto-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" sz="2800" b="1" dirty="0"/>
              <a:t>immune event, circulating antibodies, or vasculitis.</a:t>
            </a:r>
            <a:endParaRPr lang="ar-SA" sz="2800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800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" sz="2800" b="1" dirty="0"/>
              <a:t> Diabetes and hypertension cause glomerular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" sz="2800" b="1" dirty="0"/>
              <a:t>disease and are certainly the most common causes of nephrotic syndrome and end stage renal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" sz="2800" b="1" dirty="0"/>
              <a:t>disease</a:t>
            </a:r>
            <a:r>
              <a:rPr lang="" b="1" dirty="0"/>
              <a:t>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received_2277845255697398.jpeg">
            <a:extLst>
              <a:ext uri="{FF2B5EF4-FFF2-40B4-BE49-F238E27FC236}">
                <a16:creationId xmlns:a16="http://schemas.microsoft.com/office/drawing/2014/main" id="{97E37C3D-8171-1CBB-2F52-0B550DB3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86090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received_5569882159764383.jpeg">
            <a:extLst>
              <a:ext uri="{FF2B5EF4-FFF2-40B4-BE49-F238E27FC236}">
                <a16:creationId xmlns:a16="http://schemas.microsoft.com/office/drawing/2014/main" id="{E4C25165-1550-9710-7E7D-EA7B96AEE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600"/>
            <a:ext cx="90233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received_1237858517069773.jpeg">
            <a:extLst>
              <a:ext uri="{FF2B5EF4-FFF2-40B4-BE49-F238E27FC236}">
                <a16:creationId xmlns:a16="http://schemas.microsoft.com/office/drawing/2014/main" id="{7960074D-94B8-3028-3FBA-CDBF5DEFD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received_515164013404185.jpeg">
            <a:extLst>
              <a:ext uri="{FF2B5EF4-FFF2-40B4-BE49-F238E27FC236}">
                <a16:creationId xmlns:a16="http://schemas.microsoft.com/office/drawing/2014/main" id="{BD953498-BC15-B58B-73C6-B4BC652C8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2FE04F0-0F74-406C-4E7E-904A666B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004" y="1"/>
            <a:ext cx="7772400" cy="791570"/>
          </a:xfrm>
        </p:spPr>
        <p:txBody>
          <a:bodyPr/>
          <a:lstStyle/>
          <a:p>
            <a:r>
              <a:rPr lang="en-US" altLang="en-US" dirty="0"/>
              <a:t>pathophysiology</a:t>
            </a:r>
            <a:endParaRPr lang="ar-JO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125D7-D732-053C-E8C3-1DB182CAD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41696"/>
            <a:ext cx="9144000" cy="4697104"/>
          </a:xfrm>
        </p:spPr>
        <p:txBody>
          <a:bodyPr rtlCol="1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ar-SA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1- MAJORITY ARE </a:t>
            </a:r>
            <a:r>
              <a:rPr lang="en-US" b="1" u="sng" dirty="0">
                <a:solidFill>
                  <a:schemeClr val="tx1"/>
                </a:solidFill>
              </a:rPr>
              <a:t>IMMUNOLOGICAL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Antibody mediated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(1)Deposition of circulating antigen-antibody complexes in the </a:t>
            </a:r>
            <a:r>
              <a:rPr lang="en-US" dirty="0" err="1">
                <a:solidFill>
                  <a:schemeClr val="tx1"/>
                </a:solidFill>
              </a:rPr>
              <a:t>glomerular</a:t>
            </a:r>
            <a:r>
              <a:rPr lang="en-US" dirty="0">
                <a:solidFill>
                  <a:schemeClr val="tx1"/>
                </a:solidFill>
              </a:rPr>
              <a:t> capillary wall or </a:t>
            </a:r>
            <a:r>
              <a:rPr lang="en-US" dirty="0" err="1">
                <a:solidFill>
                  <a:schemeClr val="tx1"/>
                </a:solidFill>
              </a:rPr>
              <a:t>mesangium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(2) Antibodies reacting in situ within the glomerulus, either with fixed (intrinsic) glomerular antigens or with extrinsic molecules that are planted in the glomerulus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Deposition of circulating immune complexes in the glomerulus initiates complement (and/or Fc receptor) mediated leukocyte activation, resulting in glomerular injury</a:t>
            </a:r>
            <a:r>
              <a:rPr lang="en-US" sz="3300" b="1" dirty="0">
                <a:solidFill>
                  <a:schemeClr val="tx1"/>
                </a:solidFill>
              </a:rPr>
              <a:t>.</a:t>
            </a:r>
            <a:endParaRPr lang="ar-JO" sz="33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7418" y="5413529"/>
            <a:ext cx="77451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- Other less frequent: </a:t>
            </a:r>
          </a:p>
          <a:p>
            <a:r>
              <a:rPr lang="en-US" sz="2400" dirty="0">
                <a:latin typeface="+mj-lt"/>
              </a:rPr>
              <a:t>-Cell mediated</a:t>
            </a:r>
          </a:p>
          <a:p>
            <a:r>
              <a:rPr lang="en-US" sz="2400" dirty="0">
                <a:latin typeface="+mj-lt"/>
              </a:rPr>
              <a:t>-Activation of alternative pathway of complement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4ED4-0EF3-4720-2C81-F33BCF83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6" y="303664"/>
            <a:ext cx="8918813" cy="5824181"/>
          </a:xfrm>
        </p:spPr>
        <p:txBody>
          <a:bodyPr rtlCol="1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/>
              <a:t>2. Non- immune mechanism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Podocyte</a:t>
            </a:r>
            <a:r>
              <a:rPr lang="en-US" dirty="0"/>
              <a:t> injury: induced by antibodies to </a:t>
            </a:r>
            <a:r>
              <a:rPr lang="en-US" dirty="0" err="1"/>
              <a:t>podocyte</a:t>
            </a:r>
            <a:r>
              <a:rPr lang="en-US" dirty="0"/>
              <a:t> antigens; by toxins; certain cytokines; or poorly characterized circulating factors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Injury produces morphologic changes including effacement of foot processes, vacuolization, and retraction and detachment of cells from the GBM, and often results in the development of proteinuria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>
            <a:extLst>
              <a:ext uri="{FF2B5EF4-FFF2-40B4-BE49-F238E27FC236}">
                <a16:creationId xmlns:a16="http://schemas.microsoft.com/office/drawing/2014/main" id="{EE2252DA-5E55-E5DC-DE6A-6EB93D60C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0"/>
            <a:ext cx="90043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>
            <a:extLst>
              <a:ext uri="{FF2B5EF4-FFF2-40B4-BE49-F238E27FC236}">
                <a16:creationId xmlns:a16="http://schemas.microsoft.com/office/drawing/2014/main" id="{FAFF840A-F54B-B8A3-67CF-70D864568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 rtlCol="1"/>
          <a:lstStyle/>
          <a:p>
            <a:pPr algn="ctr" fontAlgn="auto">
              <a:buClr>
                <a:schemeClr val="hlink"/>
              </a:buClr>
              <a:buSzPts val="3200"/>
              <a:buFont typeface="Times New Roman"/>
              <a:buNone/>
              <a:defRPr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Minimal changes GN</a:t>
            </a:r>
            <a:endParaRPr dirty="0"/>
          </a:p>
        </p:txBody>
      </p:sp>
      <p:sp>
        <p:nvSpPr>
          <p:cNvPr id="177" name="Google Shape;177;p27">
            <a:extLst>
              <a:ext uri="{FF2B5EF4-FFF2-40B4-BE49-F238E27FC236}">
                <a16:creationId xmlns:a16="http://schemas.microsoft.com/office/drawing/2014/main" id="{10B7F778-4A23-F4B6-05D0-194CB79706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642" y="1446663"/>
            <a:ext cx="5041900" cy="469582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Noto Sans Symbols"/>
              <a:buChar char="▪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Especially in children</a:t>
            </a:r>
            <a:endParaRPr lang="en-US" altLang="en-US" sz="36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ahoma" panose="020B0604030504040204" pitchFamily="34" charset="0"/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Noto Sans Symbols"/>
              <a:buChar char="▪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Histologic pattern: fusion („loss“) of foot processes of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podocytes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pedicules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Noto Sans Symbols"/>
              <a:buChar char="▪"/>
            </a:pP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None/>
            </a:pPr>
            <a:r>
              <a:rPr lang="en-US" sz="2000" u="sng" dirty="0">
                <a:latin typeface="+mj-lt"/>
              </a:rPr>
              <a:t>On light microscopy &gt;&gt; the glomeruli appear normal </a:t>
            </a:r>
          </a:p>
          <a:p>
            <a:pPr marL="0" inden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None/>
            </a:pPr>
            <a:r>
              <a:rPr lang="en-US" sz="2000" u="sng" dirty="0">
                <a:latin typeface="+mj-lt"/>
              </a:rPr>
              <a:t>on electron microscopy &gt;&gt; fusion of </a:t>
            </a:r>
            <a:r>
              <a:rPr lang="en-US" sz="2000" u="sng" dirty="0" err="1">
                <a:latin typeface="+mj-lt"/>
              </a:rPr>
              <a:t>podocyte</a:t>
            </a:r>
            <a:r>
              <a:rPr lang="en-US" sz="2000" u="sng" dirty="0">
                <a:latin typeface="+mj-lt"/>
              </a:rPr>
              <a:t> foot processes is observed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None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Noto Sans Symbols"/>
              <a:buChar char="▪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 Finding: loss of negative charge </a:t>
            </a:r>
            <a:endParaRPr lang="en-US" alt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imes New Roman" panose="02020603050405020304" pitchFamily="18" charset="0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(↑ permeability for some proteins –</a:t>
            </a:r>
            <a:endParaRPr lang="en-US" alt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SzPts val="2200"/>
              <a:buFont typeface="Times New Roman" panose="02020603050405020304" pitchFamily="18" charset="0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               albumins) </a:t>
            </a:r>
          </a:p>
          <a:p>
            <a:pPr marL="342900" indent="-34290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Noto Sans Symbols"/>
              <a:buChar char="▪"/>
            </a:pP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  <a:sym typeface="Times New Roman" panose="02020603050405020304" pitchFamily="18" charset="0"/>
              </a:rPr>
              <a:t>Therapy:glucocorticoids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8436" name="Google Shape;178;p27" descr="Obr2">
            <a:extLst>
              <a:ext uri="{FF2B5EF4-FFF2-40B4-BE49-F238E27FC236}">
                <a16:creationId xmlns:a16="http://schemas.microsoft.com/office/drawing/2014/main" id="{7693C5A7-064D-F3D5-A7E3-6A0BC0D7D4C9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707" y="1905000"/>
            <a:ext cx="35782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>
            <a:extLst>
              <a:ext uri="{FF2B5EF4-FFF2-40B4-BE49-F238E27FC236}">
                <a16:creationId xmlns:a16="http://schemas.microsoft.com/office/drawing/2014/main" id="{C6D161DB-097D-52C9-B345-DBED98A23C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rtlCol="1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Times New Roman"/>
              <a:buNone/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Focal (segmental) glomerulosclerosis</a:t>
            </a:r>
            <a:endParaRPr/>
          </a:p>
        </p:txBody>
      </p:sp>
      <p:sp>
        <p:nvSpPr>
          <p:cNvPr id="184" name="Google Shape;184;p28">
            <a:extLst>
              <a:ext uri="{FF2B5EF4-FFF2-40B4-BE49-F238E27FC236}">
                <a16:creationId xmlns:a16="http://schemas.microsoft.com/office/drawing/2014/main" id="{773C4FDA-7013-DC02-6A1A-9A514BA635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904" y="1577453"/>
            <a:ext cx="8229600" cy="4619625"/>
          </a:xfrm>
        </p:spPr>
        <p:txBody>
          <a:bodyPr lIns="91425" tIns="45700" rIns="91425" bIns="45700">
            <a:noAutofit/>
          </a:bodyPr>
          <a:lstStyle/>
          <a:p>
            <a:pPr algn="l" rtl="0"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r>
              <a:rPr lang="en-US" sz="2400" dirty="0">
                <a:cs typeface="+mj-cs"/>
              </a:rPr>
              <a:t>Higher prevalence in Black people</a:t>
            </a:r>
          </a:p>
          <a:p>
            <a:pPr algn="l" rtl="0"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endParaRPr lang="en-US" sz="2400" dirty="0">
              <a:cs typeface="+mj-cs"/>
            </a:endParaRPr>
          </a:p>
          <a:p>
            <a:pPr algn="l" rtl="0"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r>
              <a:rPr lang="en-US" sz="2400" dirty="0">
                <a:cs typeface="+mj-cs"/>
              </a:rPr>
              <a:t>Sclerosis of some, but not all glomeruli and only part of the glomerulus is involved</a:t>
            </a:r>
          </a:p>
          <a:p>
            <a:pPr algn="l" rtl="0"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endParaRPr lang="en-US" sz="2400" dirty="0">
              <a:cs typeface="+mj-cs"/>
            </a:endParaRPr>
          </a:p>
          <a:p>
            <a:pPr algn="l" rtl="0"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r>
              <a:rPr lang="en-US" sz="2400" dirty="0">
                <a:cs typeface="+mj-cs"/>
              </a:rPr>
              <a:t>Can be 1° (idiopathic) or 2° to other conditions.</a:t>
            </a:r>
          </a:p>
          <a:p>
            <a:pPr marL="0" indent="0" algn="l" rtl="0">
              <a:spcBef>
                <a:spcPct val="0"/>
              </a:spcBef>
              <a:buClr>
                <a:schemeClr val="hlink"/>
              </a:buClr>
              <a:buSzPts val="3400"/>
              <a:buNone/>
            </a:pPr>
            <a:r>
              <a:rPr lang="en-US" sz="2400" dirty="0">
                <a:cs typeface="+mj-cs"/>
              </a:rPr>
              <a:t>… 1° disease has inconsistent response to steroids. May progress to CKD.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j-cs"/>
              <a:sym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r>
              <a:rPr lang="en-US" sz="2400" dirty="0">
                <a:cs typeface="+mj-cs"/>
              </a:rPr>
              <a:t>Glomerular changes can be focal (only in some glomeruli) or diffuse (in all or almost all the glomeruli), and segmental (only a part of the glomerulus) or global (the entire glomerulus). 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j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>
            <a:extLst>
              <a:ext uri="{FF2B5EF4-FFF2-40B4-BE49-F238E27FC236}">
                <a16:creationId xmlns:a16="http://schemas.microsoft.com/office/drawing/2014/main" id="{75C017B1-DACD-B88C-620C-38ED31F1AB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145" y="0"/>
            <a:ext cx="8229600" cy="1384300"/>
          </a:xfrm>
        </p:spPr>
        <p:txBody>
          <a:bodyPr rtlCol="1"/>
          <a:lstStyle/>
          <a:p>
            <a:pPr algn="ctr" fontAlgn="auto">
              <a:buClr>
                <a:schemeClr val="hlink"/>
              </a:buClr>
              <a:buSzPts val="3200"/>
              <a:buFont typeface="Times New Roman"/>
              <a:buNone/>
              <a:defRPr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Membranous GN</a:t>
            </a:r>
            <a:endParaRPr dirty="0"/>
          </a:p>
        </p:txBody>
      </p:sp>
      <p:sp>
        <p:nvSpPr>
          <p:cNvPr id="190" name="Google Shape;190;p29">
            <a:extLst>
              <a:ext uri="{FF2B5EF4-FFF2-40B4-BE49-F238E27FC236}">
                <a16:creationId xmlns:a16="http://schemas.microsoft.com/office/drawing/2014/main" id="{81B261D9-75A7-6E2E-CE5E-EC918622F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62842"/>
            <a:ext cx="5562601" cy="5083791"/>
          </a:xfrm>
        </p:spPr>
        <p:txBody>
          <a:bodyPr rtlCol="1"/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2400"/>
              <a:buFont typeface="Times New Roman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usually presents in adults between the ages of 30 and 60 years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2400"/>
              <a:buFont typeface="Times New Roman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257180" lvl="0" indent="-257180" defTabSz="342900" fontAlgn="auto">
              <a:lnSpc>
                <a:spcPct val="90000"/>
              </a:lnSpc>
              <a:spcBef>
                <a:spcPts val="0"/>
              </a:spcBef>
              <a:buClr>
                <a:srgbClr val="90C226"/>
              </a:buClr>
              <a:buSzPts val="1600"/>
              <a:buFont typeface="Wingdings 3" charset="2"/>
              <a:buChar char="►"/>
            </a:pPr>
            <a:r>
              <a:rPr lang="en-US" sz="2400" dirty="0">
                <a:latin typeface="+mj-lt"/>
              </a:rPr>
              <a:t>Characterized by uniform thickening of the capillary wall due to diffuse deposition of electron dense deposits on epithelial aspect of GBM.</a:t>
            </a:r>
          </a:p>
          <a:p>
            <a:pPr marL="342900" indent="-342900" fontAlgn="auto">
              <a:lnSpc>
                <a:spcPct val="80000"/>
              </a:lnSpc>
              <a:spcBef>
                <a:spcPts val="400"/>
              </a:spcBef>
              <a:buSzPts val="2400"/>
              <a:buFont typeface="Tahoma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/>
              <a:sym typeface="Times New Roman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SzPts val="3400"/>
              <a:buFont typeface="Noto Sans Symbols"/>
              <a:buChar char="▪"/>
            </a:pPr>
            <a:r>
              <a:rPr lang="en-US" sz="2400" dirty="0"/>
              <a:t>Can be </a:t>
            </a:r>
            <a:r>
              <a:rPr lang="en-US" sz="2400" dirty="0" smtClean="0"/>
              <a:t>1° </a:t>
            </a:r>
            <a:r>
              <a:rPr lang="en-US" sz="2400" dirty="0"/>
              <a:t>(idiopathic) or 2° to other </a:t>
            </a:r>
            <a:r>
              <a:rPr lang="en-US" sz="2400" dirty="0" smtClean="0"/>
              <a:t>conditions.</a:t>
            </a:r>
            <a:endParaRPr lang="en-US" sz="2400" dirty="0">
              <a:latin typeface="+mj-lt"/>
            </a:endParaRPr>
          </a:p>
          <a:p>
            <a:pPr marL="342900" indent="-342900" fontAlgn="auto">
              <a:lnSpc>
                <a:spcPct val="80000"/>
              </a:lnSpc>
              <a:spcBef>
                <a:spcPts val="400"/>
              </a:spcBef>
              <a:buSzPts val="2400"/>
              <a:buFont typeface="Tahoma"/>
              <a:buNone/>
              <a:defRPr/>
            </a:pPr>
            <a:endParaRPr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indent="-342900" fontAlgn="auto">
              <a:lnSpc>
                <a:spcPct val="80000"/>
              </a:lnSpc>
              <a:spcBef>
                <a:spcPts val="400"/>
              </a:spcBef>
              <a:buClr>
                <a:schemeClr val="hlink"/>
              </a:buClr>
              <a:buSzPts val="2400"/>
              <a:buFont typeface="Times New Roman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/>
                <a:cs typeface="Times New Roman"/>
                <a:sym typeface="Times New Roman"/>
              </a:rPr>
              <a:t>Clinical manifestation: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/>
                <a:cs typeface="Times New Roman"/>
                <a:sym typeface="Times New Roman"/>
              </a:rPr>
              <a:t>nephrotic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/>
                <a:cs typeface="Times New Roman"/>
                <a:sym typeface="Times New Roman"/>
              </a:rPr>
              <a:t> syndrome with microscopic hematuria and sometimes hypertension</a:t>
            </a:r>
            <a:endParaRPr sz="2400" dirty="0">
              <a:latin typeface="+mj-lt"/>
            </a:endParaRPr>
          </a:p>
          <a:p>
            <a:pPr marL="342900" indent="-190500" fontAlgn="auto">
              <a:lnSpc>
                <a:spcPct val="80000"/>
              </a:lnSpc>
              <a:spcBef>
                <a:spcPts val="400"/>
              </a:spcBef>
              <a:buClr>
                <a:schemeClr val="hlink"/>
              </a:buClr>
              <a:buSzPts val="2400"/>
              <a:buFont typeface="Tahoma"/>
              <a:buNone/>
              <a:defRPr/>
            </a:pPr>
            <a:endParaRPr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indent="-342900" fontAlgn="auto">
              <a:lnSpc>
                <a:spcPct val="80000"/>
              </a:lnSpc>
              <a:spcBef>
                <a:spcPts val="400"/>
              </a:spcBef>
              <a:buClr>
                <a:schemeClr val="hlink"/>
              </a:buClr>
              <a:buSzPts val="2400"/>
              <a:buFont typeface="Times New Roman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/>
                <a:cs typeface="Times New Roman"/>
                <a:sym typeface="Times New Roman"/>
              </a:rPr>
              <a:t>Therapy:</a:t>
            </a:r>
            <a:r>
              <a:rPr lang="en-US" sz="2400" dirty="0">
                <a:latin typeface="+mj-lt"/>
              </a:rPr>
              <a:t> 1° disease has poor response to steroids. May progress to </a:t>
            </a:r>
            <a:r>
              <a:rPr lang="en-US" sz="2400" dirty="0" smtClean="0">
                <a:latin typeface="+mj-lt"/>
              </a:rPr>
              <a:t>CKD</a:t>
            </a:r>
            <a:endParaRPr sz="2400" dirty="0">
              <a:latin typeface="+mj-lt"/>
            </a:endParaRPr>
          </a:p>
        </p:txBody>
      </p:sp>
      <p:pic>
        <p:nvPicPr>
          <p:cNvPr id="20484" name="Google Shape;191;p29" descr="pict4">
            <a:extLst>
              <a:ext uri="{FF2B5EF4-FFF2-40B4-BE49-F238E27FC236}">
                <a16:creationId xmlns:a16="http://schemas.microsoft.com/office/drawing/2014/main" id="{9CEC6698-A5F5-B734-6FBD-148CBA8909FA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299" y="1717389"/>
            <a:ext cx="2790965" cy="3960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>
            <a:extLst>
              <a:ext uri="{FF2B5EF4-FFF2-40B4-BE49-F238E27FC236}">
                <a16:creationId xmlns:a16="http://schemas.microsoft.com/office/drawing/2014/main" id="{BFCB01A2-791A-9CB8-F7F6-2B53B3B383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rtlCol="1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Times New Roman"/>
              <a:buNone/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Rapidly progressive glomerulonephritis (RPGN)</a:t>
            </a:r>
            <a:endParaRPr/>
          </a:p>
        </p:txBody>
      </p:sp>
      <p:sp>
        <p:nvSpPr>
          <p:cNvPr id="156" name="Google Shape;156;p24">
            <a:extLst>
              <a:ext uri="{FF2B5EF4-FFF2-40B4-BE49-F238E27FC236}">
                <a16:creationId xmlns:a16="http://schemas.microsoft.com/office/drawing/2014/main" id="{CE8C616B-C30D-58F6-CE4E-C7309C0DF00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lIns="91425" tIns="45700" rIns="91425" bIns="45700">
            <a:no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Heterogeneous group of diseases, it is characterised by intense proliferation of glomerular/capsular epithelial cells in the form of a crescent.</a:t>
            </a:r>
            <a:endParaRPr lang="en-US" altLang="en-US"/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ts val="2400"/>
              <a:buFont typeface="Noto Sans Symbols"/>
              <a:buNone/>
            </a:pP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crescemt = accumulation and proliferation of extracapillary cells.</a:t>
            </a:r>
            <a:endParaRPr lang="en-US" altLang="en-US"/>
          </a:p>
          <a:p>
            <a:pPr algn="l" rtl="0">
              <a:lnSpc>
                <a:spcPct val="90000"/>
              </a:lnSpc>
              <a:spcBef>
                <a:spcPts val="400"/>
              </a:spcBef>
              <a:buSzPts val="2400"/>
              <a:buFont typeface="Tahoma" panose="020B0604030504040204" pitchFamily="34" charset="0"/>
              <a:buNone/>
            </a:pP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rtl="0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glomerular capillaries collapse and are bloodless, and fibrin can be identified within the capsule</a:t>
            </a:r>
            <a:endParaRPr lang="en-US" altLang="en-US"/>
          </a:p>
          <a:p>
            <a:pPr algn="l" rtl="0">
              <a:lnSpc>
                <a:spcPct val="90000"/>
              </a:lnSpc>
              <a:spcBef>
                <a:spcPts val="400"/>
              </a:spcBef>
              <a:buSzPts val="2400"/>
              <a:buFont typeface="Times New Roman" panose="02020603050405020304" pitchFamily="18" charset="0"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            ⇓</a:t>
            </a:r>
            <a:endParaRPr lang="en-US" altLang="en-US"/>
          </a:p>
          <a:p>
            <a:pPr algn="ctr" rtl="0">
              <a:lnSpc>
                <a:spcPct val="90000"/>
              </a:lnSpc>
              <a:spcBef>
                <a:spcPts val="400"/>
              </a:spcBef>
              <a:buSzPts val="2400"/>
              <a:buFont typeface="Times New Roman" panose="02020603050405020304" pitchFamily="18" charset="0"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it can stimulate proliferation of  parietal epithelial cells</a:t>
            </a:r>
            <a:endParaRPr lang="en-US" altLang="en-US"/>
          </a:p>
          <a:p>
            <a:pPr algn="ctr" rtl="0">
              <a:lnSpc>
                <a:spcPct val="90000"/>
              </a:lnSpc>
              <a:spcBef>
                <a:spcPts val="400"/>
              </a:spcBef>
              <a:buSzPts val="2400"/>
              <a:buFont typeface="Times New Roman" panose="02020603050405020304" pitchFamily="18" charset="0"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⇓ </a:t>
            </a:r>
            <a:endParaRPr lang="en-US" altLang="en-US"/>
          </a:p>
          <a:p>
            <a:pPr algn="ctr" rtl="0">
              <a:lnSpc>
                <a:spcPct val="90000"/>
              </a:lnSpc>
              <a:spcBef>
                <a:spcPts val="400"/>
              </a:spcBef>
              <a:buSzPts val="2400"/>
              <a:buFont typeface="Times New Roman" panose="02020603050405020304" pitchFamily="18" charset="0"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deposits of fibrin compress the glomerula capillaries tuft</a:t>
            </a:r>
            <a:endParaRPr lang="en-US" altLang="en-US"/>
          </a:p>
          <a:p>
            <a:pPr algn="ctr" rtl="0">
              <a:lnSpc>
                <a:spcPct val="90000"/>
              </a:lnSpc>
              <a:spcBef>
                <a:spcPts val="400"/>
              </a:spcBef>
              <a:buSzPts val="2400"/>
              <a:buFont typeface="Times New Roman" panose="02020603050405020304" pitchFamily="18" charset="0"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(↓ GFR and  destruction of glomerulus)  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800</Words>
  <Application>Microsoft Office PowerPoint</Application>
  <PresentationFormat>On-screen Show (4:3)</PresentationFormat>
  <Paragraphs>99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Arabic Typesetting</vt:lpstr>
      <vt:lpstr>Arial</vt:lpstr>
      <vt:lpstr>Arial Unicode MS</vt:lpstr>
      <vt:lpstr>Calibri</vt:lpstr>
      <vt:lpstr>MV Boli</vt:lpstr>
      <vt:lpstr>Noto Sans Symbols</vt:lpstr>
      <vt:lpstr>Tahoma</vt:lpstr>
      <vt:lpstr>Times New Roman</vt:lpstr>
      <vt:lpstr>Wingdings 3</vt:lpstr>
      <vt:lpstr>Office Theme</vt:lpstr>
      <vt:lpstr>PowerPoint Presentation</vt:lpstr>
      <vt:lpstr>PowerPoint Presentation</vt:lpstr>
      <vt:lpstr>pathophysiology</vt:lpstr>
      <vt:lpstr>PowerPoint Presentation</vt:lpstr>
      <vt:lpstr>PowerPoint Presentation</vt:lpstr>
      <vt:lpstr>Minimal changes GN</vt:lpstr>
      <vt:lpstr>Focal (segmental) glomerulosclerosis</vt:lpstr>
      <vt:lpstr>Membranous GN</vt:lpstr>
      <vt:lpstr>Rapidly progressive glomerulonephritis (RPGN)</vt:lpstr>
      <vt:lpstr>Three forms of RPGN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Hereditary nephropaties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Gehan Ahmed. elgindy</cp:lastModifiedBy>
  <cp:revision>3</cp:revision>
  <dcterms:modified xsi:type="dcterms:W3CDTF">2022-10-18T08:09:57Z</dcterms:modified>
</cp:coreProperties>
</file>