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80964-15D7-4C71-8E37-7F43D8120D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88D0-0C11-4EE8-AE33-C7E1F8B6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0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1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95D5-745B-4AA3-B5BF-4FFF088890D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1E32-FA10-4C76-A79D-CC829DC87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0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3064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673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1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52550"/>
            <a:ext cx="6553200" cy="25908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58674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Urethra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" b="4845"/>
          <a:stretch/>
        </p:blipFill>
        <p:spPr>
          <a:xfrm>
            <a:off x="4901345" y="57151"/>
            <a:ext cx="4242655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69056"/>
            <a:ext cx="4876799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200" b="1" dirty="0">
                <a:solidFill>
                  <a:srgbClr val="C00000"/>
                </a:solidFill>
              </a:rPr>
              <a:t>Development of the female </a:t>
            </a:r>
            <a:r>
              <a:rPr lang="en-US" sz="2200" b="1" dirty="0" smtClean="0">
                <a:solidFill>
                  <a:srgbClr val="C00000"/>
                </a:solidFill>
              </a:rPr>
              <a:t>urethra</a:t>
            </a:r>
          </a:p>
          <a:p>
            <a:r>
              <a:rPr lang="en-US" sz="2200" dirty="0" smtClean="0"/>
              <a:t>• </a:t>
            </a:r>
            <a:r>
              <a:rPr lang="en-US" sz="2200" dirty="0" smtClean="0"/>
              <a:t>The site of opening of </a:t>
            </a:r>
            <a:r>
              <a:rPr lang="en-US" sz="2200" dirty="0" err="1" smtClean="0"/>
              <a:t>mesonephric</a:t>
            </a:r>
            <a:r>
              <a:rPr lang="en-US" sz="2200" dirty="0" smtClean="0"/>
              <a:t> ducts into </a:t>
            </a:r>
            <a:r>
              <a:rPr lang="en-US" sz="2200" b="1" dirty="0" smtClean="0">
                <a:solidFill>
                  <a:srgbClr val="0000CC"/>
                </a:solidFill>
              </a:rPr>
              <a:t>urogenital sinus </a:t>
            </a:r>
            <a:r>
              <a:rPr lang="en-US" sz="2200" dirty="0" smtClean="0"/>
              <a:t>dividing it into: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1- Cranial part </a:t>
            </a:r>
            <a:r>
              <a:rPr lang="en-US" sz="2200" dirty="0" smtClean="0">
                <a:solidFill>
                  <a:srgbClr val="FF0000"/>
                </a:solidFill>
              </a:rPr>
              <a:t>called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vesicourethral</a:t>
            </a:r>
            <a:r>
              <a:rPr lang="en-US" sz="2200" b="1" dirty="0" smtClean="0">
                <a:solidFill>
                  <a:srgbClr val="0000CC"/>
                </a:solidFill>
              </a:rPr>
              <a:t> canal </a:t>
            </a:r>
            <a:r>
              <a:rPr lang="en-US" sz="2200" dirty="0" smtClean="0"/>
              <a:t>which forms mucous membrane of Upper 4/5 of the </a:t>
            </a:r>
            <a:r>
              <a:rPr lang="en-US" sz="2200" b="1" dirty="0" smtClean="0"/>
              <a:t>urethra.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2- Caudal part called definitive urogenital sinus </a:t>
            </a:r>
            <a:r>
              <a:rPr lang="en-US" sz="2200" b="1" dirty="0" smtClean="0"/>
              <a:t>forms Lower 1/5 of the urethra.</a:t>
            </a:r>
          </a:p>
          <a:p>
            <a:r>
              <a:rPr lang="en-US" sz="2200" b="1" dirty="0" smtClean="0"/>
              <a:t>- The urethral sphincters are developed from the surrounding mesoderm.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4612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6" y="0"/>
            <a:ext cx="71026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2" b="7454"/>
          <a:stretch/>
        </p:blipFill>
        <p:spPr bwMode="auto">
          <a:xfrm>
            <a:off x="4493418" y="133350"/>
            <a:ext cx="2924175" cy="476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955506" y="438150"/>
            <a:ext cx="976312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7018" y="1333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</a:rPr>
              <a:t>Vesicourethral</a:t>
            </a:r>
            <a:r>
              <a:rPr lang="en-US" b="1" dirty="0" smtClean="0">
                <a:solidFill>
                  <a:srgbClr val="0000CC"/>
                </a:solidFill>
              </a:rPr>
              <a:t> canal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79418" y="1276350"/>
            <a:ext cx="1447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2818" y="9715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</a:rPr>
              <a:t>Mesonephric</a:t>
            </a:r>
            <a:r>
              <a:rPr lang="en-US" b="1" dirty="0" smtClean="0">
                <a:solidFill>
                  <a:srgbClr val="0000CC"/>
                </a:solidFill>
              </a:rPr>
              <a:t> duct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5418" y="3285351"/>
            <a:ext cx="1826418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1818" y="31051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Pelvic diaphragm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405436" y="3742551"/>
            <a:ext cx="1826418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8018" y="3562350"/>
            <a:ext cx="244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</a:rPr>
              <a:t>Perineal</a:t>
            </a:r>
            <a:r>
              <a:rPr lang="en-US" b="1" dirty="0" smtClean="0">
                <a:solidFill>
                  <a:srgbClr val="0000CC"/>
                </a:solidFill>
              </a:rPr>
              <a:t> membrane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2618" y="2800350"/>
            <a:ext cx="45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1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2618" y="3253085"/>
            <a:ext cx="45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2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2618" y="3786485"/>
            <a:ext cx="45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3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" y="82213"/>
            <a:ext cx="45720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** Development of male urethra 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A- </a:t>
            </a:r>
            <a:r>
              <a:rPr lang="en-US" sz="2000" b="1" dirty="0" err="1" smtClean="0">
                <a:solidFill>
                  <a:srgbClr val="0000CC"/>
                </a:solidFill>
              </a:rPr>
              <a:t>Vesicourethral</a:t>
            </a:r>
            <a:r>
              <a:rPr lang="en-US" sz="2000" b="1" dirty="0" smtClean="0">
                <a:solidFill>
                  <a:srgbClr val="0000CC"/>
                </a:solidFill>
              </a:rPr>
              <a:t> canal forms</a:t>
            </a:r>
            <a:r>
              <a:rPr lang="en-US" sz="2000" b="1" dirty="0" smtClean="0"/>
              <a:t> Prostatic part of the urethra above the utricle. 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B- Definitive urogenital sinus </a:t>
            </a:r>
            <a:r>
              <a:rPr lang="en-US" sz="2000" b="1" dirty="0" smtClean="0"/>
              <a:t>is divided by pelvic diaphragm and </a:t>
            </a:r>
            <a:r>
              <a:rPr lang="en-US" sz="2000" b="1" dirty="0" err="1" smtClean="0"/>
              <a:t>perineal</a:t>
            </a:r>
            <a:r>
              <a:rPr lang="en-US" sz="2000" b="1" dirty="0" smtClean="0"/>
              <a:t> membrane into 3 parts: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1- Cranial part</a:t>
            </a:r>
            <a:r>
              <a:rPr lang="en-US" sz="2000" b="1" dirty="0" smtClean="0"/>
              <a:t> form </a:t>
            </a:r>
            <a:r>
              <a:rPr lang="en-US" sz="2000" b="1" dirty="0" smtClean="0">
                <a:solidFill>
                  <a:srgbClr val="FF0000"/>
                </a:solidFill>
              </a:rPr>
              <a:t>Prostatic</a:t>
            </a:r>
            <a:r>
              <a:rPr lang="en-US" sz="2000" b="1" dirty="0" smtClean="0"/>
              <a:t> part of the urethra below the utricle.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2- Middle part </a:t>
            </a:r>
            <a:r>
              <a:rPr lang="en-US" sz="2000" b="1" dirty="0" smtClean="0"/>
              <a:t>forms the </a:t>
            </a:r>
            <a:r>
              <a:rPr lang="en-US" sz="2000" b="1" dirty="0" smtClean="0">
                <a:solidFill>
                  <a:srgbClr val="FF0000"/>
                </a:solidFill>
              </a:rPr>
              <a:t>membranous</a:t>
            </a:r>
            <a:r>
              <a:rPr lang="en-US" sz="2000" b="1" dirty="0" smtClean="0"/>
              <a:t> urethra.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3- Caudal part </a:t>
            </a:r>
            <a:r>
              <a:rPr lang="en-US" sz="2000" b="1" dirty="0" smtClean="0"/>
              <a:t>forms </a:t>
            </a:r>
            <a:r>
              <a:rPr lang="en-US" sz="2000" b="1" dirty="0" err="1" smtClean="0"/>
              <a:t>forms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penile</a:t>
            </a:r>
            <a:r>
              <a:rPr lang="en-US" sz="2000" b="1" dirty="0" smtClean="0"/>
              <a:t> urethra in the root of the penis 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- The urethral sphincters are developed from the surrounding mesoderm.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1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574" r="5817" b="3574"/>
          <a:stretch/>
        </p:blipFill>
        <p:spPr>
          <a:xfrm>
            <a:off x="6357937" y="57150"/>
            <a:ext cx="2786063" cy="4429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7150"/>
            <a:ext cx="6324600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• Steps of development of penile (spongy) </a:t>
            </a:r>
            <a:r>
              <a:rPr lang="en-US" sz="2000" b="1" dirty="0" smtClean="0">
                <a:solidFill>
                  <a:srgbClr val="C00000"/>
                </a:solidFill>
              </a:rPr>
              <a:t>urethra</a:t>
            </a:r>
          </a:p>
          <a:p>
            <a:r>
              <a:rPr lang="en-US" sz="2000" dirty="0" smtClean="0"/>
              <a:t>•</a:t>
            </a:r>
            <a:r>
              <a:rPr lang="en-US" sz="2000" dirty="0" smtClean="0"/>
              <a:t> 2 folds develop on each side of the urogenital membrane </a:t>
            </a:r>
          </a:p>
          <a:p>
            <a:r>
              <a:rPr lang="en-US" sz="2000" dirty="0" smtClean="0"/>
              <a:t>    </a:t>
            </a:r>
            <a:r>
              <a:rPr lang="en-US" sz="2000" b="1" dirty="0" smtClean="0">
                <a:solidFill>
                  <a:srgbClr val="0000CC"/>
                </a:solidFill>
              </a:rPr>
              <a:t>a. Inner fold called </a:t>
            </a:r>
            <a:r>
              <a:rPr lang="en-US" sz="2000" b="1" dirty="0" smtClean="0">
                <a:solidFill>
                  <a:srgbClr val="FF0000"/>
                </a:solidFill>
              </a:rPr>
              <a:t>urethral fold.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    b. Outer fold called </a:t>
            </a:r>
            <a:r>
              <a:rPr lang="en-US" sz="2000" b="1" dirty="0" smtClean="0">
                <a:solidFill>
                  <a:srgbClr val="FF0000"/>
                </a:solidFill>
              </a:rPr>
              <a:t>genital fold </a:t>
            </a:r>
            <a:r>
              <a:rPr lang="en-US" sz="2000" b="1" dirty="0" smtClean="0">
                <a:solidFill>
                  <a:srgbClr val="0000CC"/>
                </a:solidFill>
              </a:rPr>
              <a:t>(scrotal).</a:t>
            </a:r>
          </a:p>
          <a:p>
            <a:r>
              <a:rPr lang="en-US" sz="2000" dirty="0" smtClean="0"/>
              <a:t>• The 2 genital fold meet each other </a:t>
            </a:r>
            <a:r>
              <a:rPr lang="en-US" sz="2000" b="1" dirty="0" smtClean="0">
                <a:solidFill>
                  <a:srgbClr val="FF0000"/>
                </a:solidFill>
              </a:rPr>
              <a:t>cranial</a:t>
            </a:r>
            <a:r>
              <a:rPr lang="en-US" sz="2000" b="1" dirty="0" smtClean="0"/>
              <a:t> to the urogenital membrane </a:t>
            </a:r>
            <a:r>
              <a:rPr lang="en-US" sz="2000" dirty="0" smtClean="0"/>
              <a:t>to form </a:t>
            </a:r>
            <a:r>
              <a:rPr lang="en-US" sz="2000" b="1" dirty="0" smtClean="0"/>
              <a:t>genital tubercle </a:t>
            </a:r>
            <a:r>
              <a:rPr lang="en-US" sz="2000" b="1" dirty="0" smtClean="0">
                <a:solidFill>
                  <a:srgbClr val="FF0000"/>
                </a:solidFill>
              </a:rPr>
              <a:t>(phallus) </a:t>
            </a:r>
            <a:r>
              <a:rPr lang="en-US" sz="2000" b="1" dirty="0" smtClean="0">
                <a:solidFill>
                  <a:srgbClr val="0000CC"/>
                </a:solidFill>
              </a:rPr>
              <a:t>that forms body of the penis.</a:t>
            </a:r>
          </a:p>
          <a:p>
            <a:r>
              <a:rPr lang="en-US" sz="2000" b="1" dirty="0" smtClean="0"/>
              <a:t>- The 2 urethral folds </a:t>
            </a:r>
            <a:r>
              <a:rPr lang="en-US" sz="2000" dirty="0" smtClean="0"/>
              <a:t>fuse with each other to form </a:t>
            </a:r>
            <a:r>
              <a:rPr lang="en-US" sz="2000" b="1" dirty="0" smtClean="0">
                <a:solidFill>
                  <a:srgbClr val="FF0000"/>
                </a:solidFill>
              </a:rPr>
              <a:t>urethral tube </a:t>
            </a:r>
            <a:r>
              <a:rPr lang="en-US" sz="2000" dirty="0" smtClean="0"/>
              <a:t>--- </a:t>
            </a:r>
            <a:r>
              <a:rPr lang="en-US" sz="2000" b="1" dirty="0" smtClean="0">
                <a:solidFill>
                  <a:srgbClr val="0000CC"/>
                </a:solidFill>
              </a:rPr>
              <a:t>solidified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--- </a:t>
            </a:r>
            <a:r>
              <a:rPr lang="en-US" sz="2000" b="1" dirty="0" smtClean="0">
                <a:solidFill>
                  <a:srgbClr val="FF0000"/>
                </a:solidFill>
              </a:rPr>
              <a:t>urethral plate </a:t>
            </a:r>
            <a:r>
              <a:rPr lang="en-US" sz="2000" dirty="0" smtClean="0"/>
              <a:t>--- </a:t>
            </a:r>
            <a:r>
              <a:rPr lang="en-US" sz="2000" b="1" dirty="0" smtClean="0">
                <a:solidFill>
                  <a:srgbClr val="0000CC"/>
                </a:solidFill>
              </a:rPr>
              <a:t>canalized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--- </a:t>
            </a:r>
            <a:r>
              <a:rPr lang="en-US" sz="2000" b="1" dirty="0" smtClean="0">
                <a:solidFill>
                  <a:srgbClr val="FF0000"/>
                </a:solidFill>
              </a:rPr>
              <a:t>urethral groove </a:t>
            </a:r>
            <a:r>
              <a:rPr lang="en-US" sz="2000" dirty="0" smtClean="0"/>
              <a:t>--- edges of the urethral groove fuse with each other --- </a:t>
            </a:r>
            <a:r>
              <a:rPr lang="en-US" sz="2000" b="1" dirty="0" smtClean="0">
                <a:solidFill>
                  <a:srgbClr val="FF0000"/>
                </a:solidFill>
              </a:rPr>
              <a:t>penile urethra </a:t>
            </a:r>
            <a:r>
              <a:rPr lang="en-US" sz="2000" b="1" dirty="0" smtClean="0">
                <a:solidFill>
                  <a:srgbClr val="0000CC"/>
                </a:solidFill>
              </a:rPr>
              <a:t>in body of the penis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• Mesoderm around the urethra forms erectile tissues and blood vessels of the penis.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3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04" y="133350"/>
            <a:ext cx="4367595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48769"/>
            <a:ext cx="4700204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• </a:t>
            </a:r>
            <a:r>
              <a:rPr lang="en-US" sz="2000" b="1" dirty="0" smtClean="0">
                <a:solidFill>
                  <a:srgbClr val="0000CC"/>
                </a:solidFill>
              </a:rPr>
              <a:t>Hypospadias</a:t>
            </a:r>
          </a:p>
          <a:p>
            <a:r>
              <a:rPr lang="en-US" sz="2000" dirty="0" smtClean="0"/>
              <a:t>•</a:t>
            </a:r>
            <a:r>
              <a:rPr lang="en-US" sz="2000" dirty="0" smtClean="0"/>
              <a:t> </a:t>
            </a:r>
            <a:r>
              <a:rPr lang="en-US" sz="2000" dirty="0"/>
              <a:t>External meatus is found on the lower surface of the penis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It is caused by failure in fusion of the urethral groove.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CC"/>
                </a:solidFill>
              </a:rPr>
              <a:t>A- </a:t>
            </a:r>
            <a:r>
              <a:rPr lang="en-US" sz="2000" b="1" dirty="0">
                <a:solidFill>
                  <a:srgbClr val="0000CC"/>
                </a:solidFill>
              </a:rPr>
              <a:t>Complete: </a:t>
            </a:r>
            <a:r>
              <a:rPr lang="en-US" sz="2000" dirty="0"/>
              <a:t>groove extends from the head of the penis till the scrotum (resembles labia </a:t>
            </a:r>
            <a:r>
              <a:rPr lang="en-US" sz="2000" dirty="0" err="1"/>
              <a:t>majora</a:t>
            </a:r>
            <a:r>
              <a:rPr lang="en-US" sz="2000" dirty="0" smtClean="0"/>
              <a:t>).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B- </a:t>
            </a:r>
            <a:r>
              <a:rPr lang="en-US" sz="2000" b="1" dirty="0">
                <a:solidFill>
                  <a:srgbClr val="0000CC"/>
                </a:solidFill>
              </a:rPr>
              <a:t>Incomplete: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a- </a:t>
            </a:r>
            <a:r>
              <a:rPr lang="en-US" sz="2000" b="1" dirty="0">
                <a:solidFill>
                  <a:srgbClr val="FF0000"/>
                </a:solidFill>
              </a:rPr>
              <a:t>Scrotal: </a:t>
            </a:r>
            <a:r>
              <a:rPr lang="en-US" sz="2000" dirty="0"/>
              <a:t>at the root of the penis. </a:t>
            </a:r>
            <a:endParaRPr lang="en-US" sz="2000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b- </a:t>
            </a:r>
            <a:r>
              <a:rPr lang="en-US" sz="2000" b="1" dirty="0">
                <a:solidFill>
                  <a:srgbClr val="FF0000"/>
                </a:solidFill>
              </a:rPr>
              <a:t>Penile: </a:t>
            </a:r>
            <a:r>
              <a:rPr lang="en-US" sz="2000" dirty="0"/>
              <a:t>at any site along the </a:t>
            </a:r>
            <a:r>
              <a:rPr lang="en-US" sz="2000" dirty="0" smtClean="0"/>
              <a:t>inferior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surface </a:t>
            </a:r>
            <a:r>
              <a:rPr lang="en-US" sz="2000" dirty="0"/>
              <a:t>of the penis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     c- </a:t>
            </a:r>
            <a:r>
              <a:rPr lang="en-US" sz="2000" b="1" dirty="0">
                <a:solidFill>
                  <a:srgbClr val="FF0000"/>
                </a:solidFill>
              </a:rPr>
              <a:t>Distal </a:t>
            </a:r>
            <a:r>
              <a:rPr lang="en-US" sz="2000" dirty="0"/>
              <a:t>at the terminal of </a:t>
            </a:r>
            <a:r>
              <a:rPr lang="en-US" sz="2000" dirty="0" smtClean="0"/>
              <a:t>body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d- </a:t>
            </a:r>
            <a:r>
              <a:rPr lang="en-US" sz="2000" b="1" dirty="0">
                <a:solidFill>
                  <a:srgbClr val="FF0000"/>
                </a:solidFill>
              </a:rPr>
              <a:t>Glandular: </a:t>
            </a:r>
            <a:r>
              <a:rPr lang="en-US" sz="2000" dirty="0"/>
              <a:t>at glans penis (The </a:t>
            </a:r>
            <a:r>
              <a:rPr lang="en-US" sz="2000" dirty="0" smtClean="0"/>
              <a:t>best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one for man, can not be repair).</a:t>
            </a:r>
          </a:p>
        </p:txBody>
      </p:sp>
    </p:spTree>
    <p:extLst>
      <p:ext uri="{BB962C8B-B14F-4D97-AF65-F5344CB8AC3E}">
        <p14:creationId xmlns:p14="http://schemas.microsoft.com/office/powerpoint/2010/main" val="396277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530"/>
            <a:ext cx="2964180" cy="3436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7150"/>
            <a:ext cx="60198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• </a:t>
            </a:r>
            <a:r>
              <a:rPr lang="en-US" sz="2000" b="1" dirty="0" err="1" smtClean="0">
                <a:solidFill>
                  <a:srgbClr val="0000CC"/>
                </a:solidFill>
              </a:rPr>
              <a:t>Epispadias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dirty="0" smtClean="0"/>
              <a:t> </a:t>
            </a:r>
            <a:r>
              <a:rPr lang="en-US" sz="2000" dirty="0"/>
              <a:t>- The opening of urethra lies on the upper surface of the penis. 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/>
              <a:t>It is either occurred alone or with </a:t>
            </a:r>
            <a:r>
              <a:rPr lang="en-US" sz="2000" dirty="0" err="1"/>
              <a:t>ectopia</a:t>
            </a:r>
            <a:r>
              <a:rPr lang="en-US" sz="2000" dirty="0"/>
              <a:t> </a:t>
            </a:r>
            <a:r>
              <a:rPr lang="en-US" sz="2000" dirty="0" err="1"/>
              <a:t>vesica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Glandular:</a:t>
            </a:r>
            <a:r>
              <a:rPr lang="en-US" sz="2000" dirty="0"/>
              <a:t> at glans penis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• </a:t>
            </a:r>
            <a:r>
              <a:rPr lang="en-US" sz="2000" b="1" dirty="0"/>
              <a:t>Penile: </a:t>
            </a:r>
            <a:r>
              <a:rPr lang="en-US" sz="2000" dirty="0"/>
              <a:t>at any site along the superior surface of the </a:t>
            </a:r>
            <a:r>
              <a:rPr lang="en-US" sz="2000" dirty="0" smtClean="0"/>
              <a:t>penis</a:t>
            </a:r>
          </a:p>
          <a:p>
            <a:r>
              <a:rPr lang="en-US" sz="2000" b="1" dirty="0" smtClean="0"/>
              <a:t>• </a:t>
            </a:r>
            <a:r>
              <a:rPr lang="en-US" sz="2000" b="1" dirty="0" err="1" smtClean="0"/>
              <a:t>Penopubic</a:t>
            </a:r>
            <a:r>
              <a:rPr lang="en-US" sz="2000" b="1" dirty="0"/>
              <a:t>: </a:t>
            </a:r>
            <a:r>
              <a:rPr lang="en-US" sz="2000" dirty="0"/>
              <a:t>at the base of the penis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>
                <a:solidFill>
                  <a:srgbClr val="FF0000"/>
                </a:solidFill>
              </a:rPr>
              <a:t>Urethral </a:t>
            </a:r>
            <a:r>
              <a:rPr lang="en-US" sz="2000" b="1" dirty="0" smtClean="0">
                <a:solidFill>
                  <a:srgbClr val="FF0000"/>
                </a:solidFill>
              </a:rPr>
              <a:t>fistula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defect in </a:t>
            </a:r>
            <a:r>
              <a:rPr lang="en-US" sz="2000" b="1" dirty="0" err="1">
                <a:solidFill>
                  <a:srgbClr val="FF0000"/>
                </a:solidFill>
              </a:rPr>
              <a:t>urorectal</a:t>
            </a:r>
            <a:r>
              <a:rPr lang="en-US" sz="2000" b="1" dirty="0">
                <a:solidFill>
                  <a:srgbClr val="FF0000"/>
                </a:solidFill>
              </a:rPr>
              <a:t> septum)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CC"/>
                </a:solidFill>
              </a:rPr>
              <a:t>- Recto-urethral </a:t>
            </a:r>
            <a:r>
              <a:rPr lang="en-US" sz="2000" b="1" dirty="0">
                <a:solidFill>
                  <a:srgbClr val="0000CC"/>
                </a:solidFill>
              </a:rPr>
              <a:t>fistula: </a:t>
            </a:r>
            <a:r>
              <a:rPr lang="en-US" sz="2000" dirty="0"/>
              <a:t>communication between rectum and urethra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- </a:t>
            </a:r>
            <a:r>
              <a:rPr lang="en-US" sz="2000" b="1" dirty="0" err="1" smtClean="0">
                <a:solidFill>
                  <a:srgbClr val="0000CC"/>
                </a:solidFill>
              </a:rPr>
              <a:t>Urethrovaginal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fistula: </a:t>
            </a:r>
            <a:r>
              <a:rPr lang="en-US" sz="2000" dirty="0"/>
              <a:t>communication between vagina and urethra.</a:t>
            </a:r>
          </a:p>
        </p:txBody>
      </p:sp>
    </p:spTree>
    <p:extLst>
      <p:ext uri="{BB962C8B-B14F-4D97-AF65-F5344CB8AC3E}">
        <p14:creationId xmlns:p14="http://schemas.microsoft.com/office/powerpoint/2010/main" val="69590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52550"/>
            <a:ext cx="6553200" cy="25908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58674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Urinary bladder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70" y="57150"/>
            <a:ext cx="5007230" cy="3331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98" y="81498"/>
            <a:ext cx="4060571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Derivatives of </a:t>
            </a:r>
            <a:r>
              <a:rPr lang="en-US" sz="2000" b="1" dirty="0" smtClean="0">
                <a:solidFill>
                  <a:srgbClr val="FF0000"/>
                </a:solidFill>
              </a:rPr>
              <a:t>cloaca</a:t>
            </a:r>
          </a:p>
          <a:p>
            <a:r>
              <a:rPr lang="en-US" sz="2000" dirty="0" smtClean="0"/>
              <a:t>- The </a:t>
            </a:r>
            <a:r>
              <a:rPr lang="en-US" sz="2000" dirty="0"/>
              <a:t>cloaca is the caudal dilated part of the </a:t>
            </a:r>
            <a:r>
              <a:rPr lang="en-US" sz="2000" b="1" dirty="0">
                <a:solidFill>
                  <a:srgbClr val="0000CC"/>
                </a:solidFill>
              </a:rPr>
              <a:t>hindgut</a:t>
            </a:r>
            <a:r>
              <a:rPr lang="en-US" sz="2000" dirty="0"/>
              <a:t>, which is closed by the </a:t>
            </a:r>
            <a:r>
              <a:rPr lang="en-US" sz="2000" dirty="0" err="1"/>
              <a:t>cloacal</a:t>
            </a:r>
            <a:r>
              <a:rPr lang="en-US" sz="2000" dirty="0"/>
              <a:t> membrane and connected to umbilicus by </a:t>
            </a:r>
            <a:r>
              <a:rPr lang="en-US" sz="2000" b="1" dirty="0">
                <a:solidFill>
                  <a:srgbClr val="0000CC"/>
                </a:solidFill>
              </a:rPr>
              <a:t>allantois (</a:t>
            </a:r>
            <a:r>
              <a:rPr lang="en-US" sz="2000" b="1" dirty="0" err="1">
                <a:solidFill>
                  <a:srgbClr val="0000CC"/>
                </a:solidFill>
              </a:rPr>
              <a:t>urachus</a:t>
            </a:r>
            <a:r>
              <a:rPr lang="en-US" sz="2000" b="1" dirty="0">
                <a:solidFill>
                  <a:srgbClr val="0000CC"/>
                </a:solidFill>
              </a:rPr>
              <a:t>).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</a:rPr>
              <a:t>Urorectal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septum </a:t>
            </a:r>
            <a:r>
              <a:rPr lang="en-US" sz="2000" dirty="0"/>
              <a:t>divides the cloaca into 2 parts: </a:t>
            </a:r>
            <a:endParaRPr lang="en-US" sz="2000" dirty="0" smtClean="0"/>
          </a:p>
          <a:p>
            <a:r>
              <a:rPr lang="en-US" sz="2000" b="1" dirty="0" smtClean="0"/>
              <a:t>1- </a:t>
            </a:r>
            <a:r>
              <a:rPr lang="en-US" sz="2000" b="1" dirty="0"/>
              <a:t>Ventral part </a:t>
            </a:r>
            <a:r>
              <a:rPr lang="en-US" sz="2000" dirty="0"/>
              <a:t>called </a:t>
            </a:r>
            <a:r>
              <a:rPr lang="en-US" sz="2000" b="1" dirty="0">
                <a:solidFill>
                  <a:srgbClr val="FF0000"/>
                </a:solidFill>
              </a:rPr>
              <a:t>urogenital sinus</a:t>
            </a:r>
            <a:r>
              <a:rPr lang="en-US" sz="2000" dirty="0"/>
              <a:t>, closed by urogenital membrane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2- </a:t>
            </a:r>
            <a:r>
              <a:rPr lang="en-US" sz="2000" b="1" dirty="0"/>
              <a:t>Dorsal part </a:t>
            </a:r>
            <a:r>
              <a:rPr lang="en-US" sz="2000" dirty="0"/>
              <a:t>called </a:t>
            </a:r>
            <a:r>
              <a:rPr lang="en-US" sz="2000" b="1" dirty="0" err="1">
                <a:solidFill>
                  <a:srgbClr val="FF0000"/>
                </a:solidFill>
              </a:rPr>
              <a:t>anorectal</a:t>
            </a:r>
            <a:r>
              <a:rPr lang="en-US" sz="2000" b="1" dirty="0">
                <a:solidFill>
                  <a:srgbClr val="FF0000"/>
                </a:solidFill>
              </a:rPr>
              <a:t> sinus,</a:t>
            </a:r>
            <a:r>
              <a:rPr lang="en-US" sz="2000" dirty="0"/>
              <a:t> closed by anal membrane.</a:t>
            </a:r>
          </a:p>
        </p:txBody>
      </p:sp>
    </p:spTree>
    <p:extLst>
      <p:ext uri="{BB962C8B-B14F-4D97-AF65-F5344CB8AC3E}">
        <p14:creationId xmlns:p14="http://schemas.microsoft.com/office/powerpoint/2010/main" val="193426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"/>
          <a:stretch/>
        </p:blipFill>
        <p:spPr>
          <a:xfrm>
            <a:off x="5562600" y="448984"/>
            <a:ext cx="3581400" cy="3646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5562600" cy="36471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00CC"/>
                </a:solidFill>
              </a:rPr>
              <a:t>** Derivatives of the urogenital sinus</a:t>
            </a:r>
            <a:r>
              <a:rPr lang="en-US" sz="2200" b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en-US" sz="2100" dirty="0" smtClean="0"/>
              <a:t>- It </a:t>
            </a:r>
            <a:r>
              <a:rPr lang="en-US" sz="2100" dirty="0"/>
              <a:t>receives openings of allantois and 2 </a:t>
            </a:r>
            <a:r>
              <a:rPr lang="en-US" sz="2100" dirty="0" err="1"/>
              <a:t>mesonephric</a:t>
            </a:r>
            <a:r>
              <a:rPr lang="en-US" sz="2100" dirty="0"/>
              <a:t> ducts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• </a:t>
            </a:r>
            <a:r>
              <a:rPr lang="en-US" sz="2100" dirty="0" smtClean="0"/>
              <a:t>The </a:t>
            </a:r>
            <a:r>
              <a:rPr lang="en-US" sz="2100" dirty="0"/>
              <a:t>site of opening of </a:t>
            </a:r>
            <a:r>
              <a:rPr lang="en-US" sz="2100" dirty="0" err="1"/>
              <a:t>mesonephric</a:t>
            </a:r>
            <a:r>
              <a:rPr lang="en-US" sz="2100" dirty="0"/>
              <a:t> ducts </a:t>
            </a:r>
            <a:r>
              <a:rPr lang="en-US" sz="2100" dirty="0" smtClean="0"/>
              <a:t>into </a:t>
            </a:r>
            <a:r>
              <a:rPr lang="en-US" sz="2100" b="1" dirty="0" smtClean="0">
                <a:solidFill>
                  <a:srgbClr val="0000CC"/>
                </a:solidFill>
              </a:rPr>
              <a:t>urogenital </a:t>
            </a:r>
            <a:r>
              <a:rPr lang="en-US" sz="2100" b="1" dirty="0">
                <a:solidFill>
                  <a:srgbClr val="0000CC"/>
                </a:solidFill>
              </a:rPr>
              <a:t>sinus </a:t>
            </a:r>
            <a:r>
              <a:rPr lang="en-US" sz="2100" dirty="0"/>
              <a:t>dividing it into</a:t>
            </a:r>
            <a:r>
              <a:rPr lang="en-US" sz="2100" dirty="0" smtClean="0"/>
              <a:t>: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1- </a:t>
            </a:r>
            <a:r>
              <a:rPr lang="en-US" sz="2100" b="1" dirty="0">
                <a:solidFill>
                  <a:srgbClr val="FF0000"/>
                </a:solidFill>
              </a:rPr>
              <a:t>Cranial part called </a:t>
            </a:r>
            <a:r>
              <a:rPr lang="en-US" sz="2100" b="1" dirty="0" err="1">
                <a:solidFill>
                  <a:srgbClr val="FF0000"/>
                </a:solidFill>
              </a:rPr>
              <a:t>vesicourethral</a:t>
            </a:r>
            <a:r>
              <a:rPr lang="en-US" sz="2100" b="1" dirty="0">
                <a:solidFill>
                  <a:srgbClr val="FF0000"/>
                </a:solidFill>
              </a:rPr>
              <a:t> canal </a:t>
            </a:r>
            <a:r>
              <a:rPr lang="en-US" sz="2100" dirty="0"/>
              <a:t>which forms mucous membrane of</a:t>
            </a:r>
            <a:r>
              <a:rPr lang="en-US" sz="2100" dirty="0" smtClean="0"/>
              <a:t>:</a:t>
            </a:r>
          </a:p>
          <a:p>
            <a:r>
              <a:rPr lang="en-US" sz="2100" b="1" dirty="0" smtClean="0"/>
              <a:t> </a:t>
            </a:r>
            <a:r>
              <a:rPr lang="en-US" sz="2100" b="1" dirty="0"/>
              <a:t>a) Urinary bladder</a:t>
            </a:r>
            <a:r>
              <a:rPr lang="en-US" sz="2100" b="1" dirty="0" smtClean="0"/>
              <a:t>.</a:t>
            </a:r>
          </a:p>
          <a:p>
            <a:r>
              <a:rPr lang="en-US" sz="2100" dirty="0" smtClean="0"/>
              <a:t> </a:t>
            </a:r>
            <a:r>
              <a:rPr lang="en-US" sz="2100" b="1" dirty="0"/>
              <a:t>b) Prostatic part of urethra </a:t>
            </a:r>
            <a:r>
              <a:rPr lang="en-US" sz="2100" dirty="0"/>
              <a:t>above the utricle (in </a:t>
            </a:r>
            <a:r>
              <a:rPr lang="en-US" sz="2100" dirty="0" smtClean="0"/>
              <a:t>male</a:t>
            </a:r>
            <a:r>
              <a:rPr lang="en-US" sz="2100" dirty="0"/>
              <a:t>) or Upper 4/5 of the </a:t>
            </a:r>
            <a:r>
              <a:rPr lang="en-US" sz="2100" b="1" dirty="0" smtClean="0"/>
              <a:t>urethra </a:t>
            </a:r>
            <a:r>
              <a:rPr lang="en-US" sz="2100" dirty="0" smtClean="0"/>
              <a:t>(in female).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2- </a:t>
            </a:r>
            <a:r>
              <a:rPr lang="en-US" sz="2100" b="1" dirty="0">
                <a:solidFill>
                  <a:srgbClr val="FF0000"/>
                </a:solidFill>
              </a:rPr>
              <a:t>Caudal part called definitive urogenital sinus.</a:t>
            </a:r>
          </a:p>
        </p:txBody>
      </p:sp>
    </p:spTree>
    <p:extLst>
      <p:ext uri="{BB962C8B-B14F-4D97-AF65-F5344CB8AC3E}">
        <p14:creationId xmlns:p14="http://schemas.microsoft.com/office/powerpoint/2010/main" val="40405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0" y="57150"/>
            <a:ext cx="3668889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66675"/>
            <a:ext cx="532271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• </a:t>
            </a:r>
            <a:r>
              <a:rPr lang="en-US" sz="2000" b="1" dirty="0" smtClean="0">
                <a:solidFill>
                  <a:srgbClr val="C00000"/>
                </a:solidFill>
              </a:rPr>
              <a:t>Development </a:t>
            </a:r>
            <a:r>
              <a:rPr lang="en-US" sz="2000" b="1" dirty="0">
                <a:solidFill>
                  <a:srgbClr val="C00000"/>
                </a:solidFill>
              </a:rPr>
              <a:t>of the Urinary Bladder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**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Development </a:t>
            </a:r>
            <a:r>
              <a:rPr lang="en-US" sz="2000" b="1" dirty="0">
                <a:solidFill>
                  <a:srgbClr val="FF0000"/>
                </a:solidFill>
              </a:rPr>
              <a:t>of the mucous membrane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CC"/>
                </a:solidFill>
              </a:rPr>
              <a:t>1- </a:t>
            </a:r>
            <a:r>
              <a:rPr lang="en-US" sz="2000" b="1" dirty="0">
                <a:solidFill>
                  <a:srgbClr val="0000CC"/>
                </a:solidFill>
              </a:rPr>
              <a:t>Proximal part of allantois </a:t>
            </a:r>
            <a:r>
              <a:rPr lang="en-US" sz="2000" dirty="0"/>
              <a:t>(</a:t>
            </a:r>
            <a:r>
              <a:rPr lang="en-US" sz="2000" dirty="0" err="1"/>
              <a:t>urachus</a:t>
            </a:r>
            <a:r>
              <a:rPr lang="en-US" sz="2000" dirty="0"/>
              <a:t>), forms the apex of the urinary bladder (endodermal in origin</a:t>
            </a:r>
            <a:r>
              <a:rPr lang="en-US" sz="2000" dirty="0" smtClean="0"/>
              <a:t>).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2- </a:t>
            </a:r>
            <a:r>
              <a:rPr lang="en-US" sz="2000" b="1" dirty="0" err="1">
                <a:solidFill>
                  <a:srgbClr val="0000CC"/>
                </a:solidFill>
              </a:rPr>
              <a:t>Vesicourethral</a:t>
            </a:r>
            <a:r>
              <a:rPr lang="en-US" sz="2000" b="1" dirty="0">
                <a:solidFill>
                  <a:srgbClr val="0000CC"/>
                </a:solidFill>
              </a:rPr>
              <a:t> canal</a:t>
            </a:r>
            <a:r>
              <a:rPr lang="en-US" sz="2000" dirty="0"/>
              <a:t>, forms most of the urinary bladder (endodermal in origin</a:t>
            </a:r>
            <a:r>
              <a:rPr lang="en-US" sz="2000" dirty="0" smtClean="0"/>
              <a:t>).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3- </a:t>
            </a:r>
            <a:r>
              <a:rPr lang="en-US" sz="2000" b="1" dirty="0">
                <a:solidFill>
                  <a:srgbClr val="0000CC"/>
                </a:solidFill>
              </a:rPr>
              <a:t>Proximal parts of </a:t>
            </a:r>
            <a:r>
              <a:rPr lang="en-US" sz="2000" b="1" dirty="0" err="1">
                <a:solidFill>
                  <a:srgbClr val="0000CC"/>
                </a:solidFill>
              </a:rPr>
              <a:t>mesonephric</a:t>
            </a:r>
            <a:r>
              <a:rPr lang="en-US" sz="2000" b="1" dirty="0">
                <a:solidFill>
                  <a:srgbClr val="0000CC"/>
                </a:solidFill>
              </a:rPr>
              <a:t> ducts </a:t>
            </a:r>
            <a:r>
              <a:rPr lang="en-US" sz="2000" dirty="0"/>
              <a:t>till the opening of ureteric buds form </a:t>
            </a:r>
            <a:r>
              <a:rPr lang="en-US" sz="2000" b="1" dirty="0" err="1" smtClean="0"/>
              <a:t>trigone</a:t>
            </a:r>
            <a:r>
              <a:rPr lang="en-US" sz="2000" dirty="0" smtClean="0"/>
              <a:t> (mesodermal </a:t>
            </a:r>
            <a:r>
              <a:rPr lang="en-US" sz="2000" dirty="0"/>
              <a:t>in origin).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** Development </a:t>
            </a:r>
            <a:r>
              <a:rPr lang="en-US" sz="2000" b="1" dirty="0">
                <a:solidFill>
                  <a:srgbClr val="FF0000"/>
                </a:solidFill>
              </a:rPr>
              <a:t>of muscles</a:t>
            </a:r>
            <a:r>
              <a:rPr lang="en-US" sz="2000" dirty="0"/>
              <a:t> (from the mesoderm surrounding the </a:t>
            </a:r>
            <a:r>
              <a:rPr lang="en-US" sz="2000" dirty="0" err="1"/>
              <a:t>vesicourethral</a:t>
            </a:r>
            <a:r>
              <a:rPr lang="en-US" sz="2000" dirty="0"/>
              <a:t> canal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Distal part of allantois (</a:t>
            </a:r>
            <a:r>
              <a:rPr lang="en-US" sz="2000" dirty="0" err="1"/>
              <a:t>urachus</a:t>
            </a:r>
            <a:r>
              <a:rPr lang="en-US" sz="2000" dirty="0"/>
              <a:t>) obliterated, </a:t>
            </a:r>
            <a:r>
              <a:rPr lang="en-US" sz="2000" dirty="0" err="1"/>
              <a:t>fibrosed</a:t>
            </a:r>
            <a:r>
              <a:rPr lang="en-US" sz="2000" dirty="0"/>
              <a:t> and formed </a:t>
            </a:r>
            <a:r>
              <a:rPr lang="en-US" sz="2000" b="1" dirty="0"/>
              <a:t>median umbilical ligament.</a:t>
            </a:r>
          </a:p>
        </p:txBody>
      </p:sp>
    </p:spTree>
    <p:extLst>
      <p:ext uri="{BB962C8B-B14F-4D97-AF65-F5344CB8AC3E}">
        <p14:creationId xmlns:p14="http://schemas.microsoft.com/office/powerpoint/2010/main" val="345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23950"/>
            <a:ext cx="8077200" cy="3048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0419"/>
            <a:ext cx="7772400" cy="230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Congenital anomalies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 of 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Arial Black" pitchFamily="34" charset="0"/>
              </a:rPr>
              <a:t>U</a:t>
            </a: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rinary bladder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3056"/>
          <a:stretch/>
        </p:blipFill>
        <p:spPr>
          <a:xfrm>
            <a:off x="6723" y="0"/>
            <a:ext cx="9131083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" b="1997"/>
          <a:stretch/>
        </p:blipFill>
        <p:spPr>
          <a:xfrm>
            <a:off x="0" y="4656"/>
            <a:ext cx="9144000" cy="51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7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133350"/>
            <a:ext cx="413766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5797" y="438150"/>
            <a:ext cx="457200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700" b="1" dirty="0" smtClean="0">
                <a:solidFill>
                  <a:srgbClr val="C00000"/>
                </a:solidFill>
              </a:rPr>
              <a:t>• </a:t>
            </a:r>
            <a:r>
              <a:rPr lang="en-US" sz="2700" b="1" dirty="0" err="1" smtClean="0">
                <a:solidFill>
                  <a:srgbClr val="C00000"/>
                </a:solidFill>
              </a:rPr>
              <a:t>Ectopia</a:t>
            </a:r>
            <a:r>
              <a:rPr lang="en-US" sz="2700" b="1" dirty="0" smtClean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vesica</a:t>
            </a:r>
            <a:r>
              <a:rPr lang="en-US" sz="27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700" dirty="0" smtClean="0"/>
              <a:t>- The inner aspect of the urinary bladder is exposed below the umbilicus.</a:t>
            </a:r>
          </a:p>
          <a:p>
            <a:r>
              <a:rPr lang="en-US" sz="2700" dirty="0" smtClean="0"/>
              <a:t>- This occurs due to failure of the formation of the anterior abdominal wall and anterior wall of the urinary bladder.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4848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804</Words>
  <Application>Microsoft Office PowerPoint</Application>
  <PresentationFormat>On-screen Show (16:9)</PresentationFormat>
  <Paragraphs>91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</cp:revision>
  <dcterms:created xsi:type="dcterms:W3CDTF">2021-05-17T11:18:17Z</dcterms:created>
  <dcterms:modified xsi:type="dcterms:W3CDTF">2021-05-17T13:53:08Z</dcterms:modified>
</cp:coreProperties>
</file>