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4"/>
  </p:sldMasterIdLst>
  <p:notesMasterIdLst>
    <p:notesMasterId r:id="rId39"/>
  </p:notesMasterIdLst>
  <p:sldIdLst>
    <p:sldId id="256" r:id="rId5"/>
    <p:sldId id="335" r:id="rId6"/>
    <p:sldId id="259" r:id="rId7"/>
    <p:sldId id="257" r:id="rId8"/>
    <p:sldId id="284" r:id="rId9"/>
    <p:sldId id="286" r:id="rId10"/>
    <p:sldId id="285" r:id="rId11"/>
    <p:sldId id="287" r:id="rId12"/>
    <p:sldId id="288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6" r:id="rId21"/>
    <p:sldId id="336" r:id="rId22"/>
    <p:sldId id="317" r:id="rId23"/>
    <p:sldId id="315" r:id="rId24"/>
    <p:sldId id="320" r:id="rId25"/>
    <p:sldId id="337" r:id="rId26"/>
    <p:sldId id="321" r:id="rId27"/>
    <p:sldId id="322" r:id="rId28"/>
    <p:sldId id="323" r:id="rId29"/>
    <p:sldId id="338" r:id="rId30"/>
    <p:sldId id="324" r:id="rId31"/>
    <p:sldId id="326" r:id="rId32"/>
    <p:sldId id="329" r:id="rId33"/>
    <p:sldId id="330" r:id="rId34"/>
    <p:sldId id="331" r:id="rId35"/>
    <p:sldId id="332" r:id="rId36"/>
    <p:sldId id="333" r:id="rId37"/>
    <p:sldId id="334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anose="020B0604020202020204" charset="0"/>
      <p:regular r:id="rId44"/>
      <p:bold r:id="rId45"/>
      <p:italic r:id="rId46"/>
      <p:boldItalic r:id="rId47"/>
    </p:embeddedFont>
    <p:embeddedFont>
      <p:font typeface="Garamond" panose="02020404030301010803" pitchFamily="18" charset="0"/>
      <p:regular r:id="rId48"/>
      <p:bold r:id="rId49"/>
      <p:italic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Libre Baskerville" panose="020B0604020202020204" charset="0"/>
      <p:regular r:id="rId55"/>
      <p:bold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BC2E9-8907-4E87-8254-D9A236EE0693}" v="13" dt="2021-02-22T21:15:38.447"/>
  </p1510:revLst>
</p1510:revInfo>
</file>

<file path=ppt/tableStyles.xml><?xml version="1.0" encoding="utf-8"?>
<a:tblStyleLst xmlns:a="http://schemas.openxmlformats.org/drawingml/2006/main" def="{16DBA0E1-F927-4B43-8F2D-2DF7D0DBA771}">
  <a:tblStyle styleId="{16DBA0E1-F927-4B43-8F2D-2DF7D0DBA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4FBC2E9-8907-4E87-8254-D9A236EE0693}"/>
    <pc:docChg chg="modSld">
      <pc:chgData name="" userId="" providerId="" clId="Web-{F4FBC2E9-8907-4E87-8254-D9A236EE0693}" dt="2021-02-22T21:15:21.588" v="0" actId="20577"/>
      <pc:docMkLst>
        <pc:docMk/>
      </pc:docMkLst>
      <pc:sldChg chg="modSp">
        <pc:chgData name="" userId="" providerId="" clId="Web-{F4FBC2E9-8907-4E87-8254-D9A236EE0693}" dt="2021-02-22T21:15:21.588" v="0" actId="20577"/>
        <pc:sldMkLst>
          <pc:docMk/>
          <pc:sldMk cId="0" sldId="256"/>
        </pc:sldMkLst>
        <pc:spChg chg="mod">
          <ac:chgData name="" userId="" providerId="" clId="Web-{F4FBC2E9-8907-4E87-8254-D9A236EE0693}" dt="2021-02-22T21:15:21.588" v="0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  <pc:docChgLst>
    <pc:chgData name="Ghadeer H. Almuhaisen" userId="S::ghadeerhm@mutah.edu.jo::72194269-2573-4dbe-baa7-93389cacd335" providerId="AD" clId="Web-{F4FBC2E9-8907-4E87-8254-D9A236EE0693}"/>
    <pc:docChg chg="modSld">
      <pc:chgData name="Ghadeer H. Almuhaisen" userId="S::ghadeerhm@mutah.edu.jo::72194269-2573-4dbe-baa7-93389cacd335" providerId="AD" clId="Web-{F4FBC2E9-8907-4E87-8254-D9A236EE0693}" dt="2021-02-22T21:15:37.666" v="4" actId="20577"/>
      <pc:docMkLst>
        <pc:docMk/>
      </pc:docMkLst>
      <pc:sldChg chg="modSp">
        <pc:chgData name="Ghadeer H. Almuhaisen" userId="S::ghadeerhm@mutah.edu.jo::72194269-2573-4dbe-baa7-93389cacd335" providerId="AD" clId="Web-{F4FBC2E9-8907-4E87-8254-D9A236EE0693}" dt="2021-02-22T21:15:37.666" v="4" actId="20577"/>
        <pc:sldMkLst>
          <pc:docMk/>
          <pc:sldMk cId="0" sldId="256"/>
        </pc:sldMkLst>
        <pc:spChg chg="mod">
          <ac:chgData name="Ghadeer H. Almuhaisen" userId="S::ghadeerhm@mutah.edu.jo::72194269-2573-4dbe-baa7-93389cacd335" providerId="AD" clId="Web-{F4FBC2E9-8907-4E87-8254-D9A236EE0693}" dt="2021-02-22T21:15:37.666" v="4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620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Irregular poorly defined areas of </a:t>
            </a:r>
            <a:r>
              <a:rPr lang="en-US" sz="1100" b="1" dirty="0"/>
              <a:t>Demyelination</a:t>
            </a:r>
            <a:r>
              <a:rPr lang="en-US" sz="1100" b="1" baseline="0" dirty="0"/>
              <a:t> due to PML (JC)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70041E"/>
                </a:solidFill>
              </a:rPr>
              <a:t>Pathologic change mainly in the white matter </a:t>
            </a:r>
            <a:r>
              <a:rPr lang="en-US" sz="1100" dirty="0">
                <a:solidFill>
                  <a:srgbClr val="70041E"/>
                </a:solidFill>
                <a:sym typeface="Wingdings" pitchFamily="2" charset="2"/>
              </a:rPr>
              <a:t> </a:t>
            </a:r>
            <a:r>
              <a:rPr lang="en-US" sz="1100" u="sng" dirty="0">
                <a:solidFill>
                  <a:srgbClr val="70041E"/>
                </a:solidFill>
              </a:rPr>
              <a:t>diffusely</a:t>
            </a:r>
            <a:r>
              <a:rPr lang="en-US" sz="1100" dirty="0">
                <a:solidFill>
                  <a:srgbClr val="70041E"/>
                </a:solidFill>
              </a:rPr>
              <a:t> abnormal in color (gray and translucent) and volume (decreased)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SOURCE: https://www.jci.org/articles/view/24761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genetic epidemiology of neurodegenerative disease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Lars Bertram and Rudolph E.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Tanzi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8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Alois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Alzheimer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Auguste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609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44280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44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186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99790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580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52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482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83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24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63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38160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9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 Reversed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08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458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28/02/2023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67315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49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53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07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28/02/2023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911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2977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28/02/2023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5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22228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Neuroscience II</a:t>
            </a:r>
            <a:br>
              <a:rPr lang="en" dirty="0"/>
            </a:br>
            <a:r>
              <a:rPr lang="en" dirty="0"/>
              <a:t>Pathology</a:t>
            </a:r>
            <a:endParaRPr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120794" y="2698705"/>
            <a:ext cx="8386916" cy="1263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8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</a:pP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Dr. </a:t>
            </a:r>
            <a:r>
              <a:rPr lang="en-US" dirty="0" err="1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Bushra</a:t>
            </a: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 Al-</a:t>
            </a:r>
            <a:r>
              <a:rPr lang="en-US" dirty="0" err="1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Tarawneh</a:t>
            </a: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, MD</a:t>
            </a:r>
          </a:p>
          <a:p>
            <a:pPr algn="ctr">
              <a:buClrTx/>
            </a:pP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Anatomical pathology </a:t>
            </a:r>
            <a:b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</a:br>
            <a:r>
              <a:rPr lang="en-US" dirty="0" err="1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Mutah</a:t>
            </a: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 University</a:t>
            </a:r>
            <a:b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</a:b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School of Medicine- </a:t>
            </a:r>
          </a:p>
          <a:p>
            <a:pPr algn="ctr">
              <a:buClrTx/>
            </a:pP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Department of Microbiology &amp; Pathology</a:t>
            </a:r>
            <a:b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</a:br>
            <a:r>
              <a:rPr lang="en-US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 lectures 202</a:t>
            </a:r>
            <a:r>
              <a:rPr lang="ar-JO" dirty="0" smtClean="0">
                <a:solidFill>
                  <a:srgbClr val="DE7E18">
                    <a:lumMod val="50000"/>
                  </a:srgbClr>
                </a:solidFill>
                <a:latin typeface="Century Gothic" panose="020B0502020202020204"/>
              </a:rPr>
              <a:t>3</a:t>
            </a:r>
            <a:endParaRPr lang="en-US" dirty="0">
              <a:solidFill>
                <a:srgbClr val="DE7E18">
                  <a:lumMod val="50000"/>
                </a:srgbClr>
              </a:solidFill>
              <a:latin typeface="Century Gothic" panose="020B0502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6464549" y="2430379"/>
            <a:ext cx="2082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7" y="919134"/>
            <a:ext cx="3733800" cy="352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6" y="919134"/>
            <a:ext cx="3694923" cy="35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9073" y="-238992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/>
              <a:t>Demyelinating </a:t>
            </a:r>
            <a:br>
              <a:rPr lang="en-US" sz="5400" dirty="0"/>
            </a:br>
            <a:r>
              <a:rPr lang="en-US" sz="5400" dirty="0"/>
              <a:t>diseases of CNS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9356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916756" y="609936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Myelin..</a:t>
            </a:r>
            <a:endParaRPr sz="36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35132" y="1576368"/>
            <a:ext cx="8073736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Axons in CNS are tightly </a:t>
            </a:r>
            <a:r>
              <a:rPr lang="en-US" sz="2000" dirty="0" err="1"/>
              <a:t>ensheathed</a:t>
            </a:r>
            <a:r>
              <a:rPr lang="en-US" sz="2000" dirty="0"/>
              <a:t> by myelin.</a:t>
            </a:r>
          </a:p>
          <a:p>
            <a:r>
              <a:rPr lang="en-US" sz="2000" dirty="0"/>
              <a:t>It is an electrical insulator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allows rapid propagation of neural impulses. </a:t>
            </a:r>
          </a:p>
          <a:p>
            <a:r>
              <a:rPr lang="en-US" sz="2000" dirty="0"/>
              <a:t>Consists of multiple layers of highly specialized, closely apposed plasma membranes.</a:t>
            </a:r>
          </a:p>
          <a:p>
            <a:r>
              <a:rPr lang="en-US" sz="2000" dirty="0"/>
              <a:t>Assembled by </a:t>
            </a:r>
            <a:r>
              <a:rPr lang="en-US" sz="2000" dirty="0" err="1"/>
              <a:t>oligodendrocytes</a:t>
            </a:r>
            <a:r>
              <a:rPr lang="en-US" sz="2000" dirty="0"/>
              <a:t>. </a:t>
            </a:r>
          </a:p>
          <a:p>
            <a:r>
              <a:rPr lang="en-US" sz="2000" dirty="0"/>
              <a:t>Dominant component in the white matter, so  most diseases of myelin are primarily white matter disorders.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6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32589" y="707716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Differences b/w CNS &amp; PNS Myelin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35132" y="1358158"/>
            <a:ext cx="8073736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sz="2000" dirty="0"/>
              <a:t>PNS myelin is made by Schwann cells, CNS myelin is made by </a:t>
            </a:r>
            <a:r>
              <a:rPr lang="en-US" sz="2000" dirty="0" err="1"/>
              <a:t>oligodendrocytes</a:t>
            </a:r>
            <a:r>
              <a:rPr lang="en-US" sz="2000" dirty="0"/>
              <a:t>.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000" dirty="0"/>
              <a:t>In PNS each Schwann cells provides myelin for only one internode, while in the CNS, many internodes are created by </a:t>
            </a:r>
            <a:r>
              <a:rPr lang="en-US" sz="2000" u="sng" dirty="0"/>
              <a:t>processes</a:t>
            </a:r>
            <a:r>
              <a:rPr lang="en-US" sz="2000" dirty="0"/>
              <a:t> coming from a single </a:t>
            </a:r>
            <a:r>
              <a:rPr lang="en-US" sz="2000" dirty="0" err="1"/>
              <a:t>oligodendrocyte</a:t>
            </a:r>
            <a:r>
              <a:rPr lang="en-US" sz="2000" dirty="0"/>
              <a:t>.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000" dirty="0"/>
              <a:t>The specialized proteins and lipids are also different.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000" dirty="0"/>
              <a:t>Most diseases of CNS myelin do not involve the PNS to any significant extent, and vice versa.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46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91975" y="626882"/>
            <a:ext cx="8198427" cy="62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/>
              <a:t>Diseases of myelin are separated to two groups:</a:t>
            </a:r>
            <a:endParaRPr sz="2400" b="1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70515" y="1255955"/>
            <a:ext cx="830849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000" indent="0">
              <a:buNone/>
            </a:pPr>
            <a:r>
              <a:rPr lang="en-US" sz="2000" b="1" dirty="0"/>
              <a:t>I. Demyelinating</a:t>
            </a:r>
            <a:r>
              <a:rPr lang="en-US" sz="2000" dirty="0"/>
              <a:t> </a:t>
            </a:r>
            <a:r>
              <a:rPr lang="en-US" sz="2000" b="1" dirty="0"/>
              <a:t>diseases</a:t>
            </a:r>
            <a:endParaRPr lang="en-US" sz="2000" dirty="0"/>
          </a:p>
          <a:p>
            <a:pPr marL="144000" indent="0">
              <a:buNone/>
            </a:pPr>
            <a:r>
              <a:rPr lang="en-US" sz="2000" dirty="0"/>
              <a:t>+</a:t>
            </a:r>
            <a:r>
              <a:rPr lang="en-US" sz="2000" u="sng" dirty="0"/>
              <a:t>acquired</a:t>
            </a:r>
            <a:r>
              <a:rPr lang="en-US" sz="2000" dirty="0"/>
              <a:t> conditions</a:t>
            </a:r>
            <a:r>
              <a:rPr lang="en-US" sz="2000" dirty="0" smtClean="0"/>
              <a:t>. </a:t>
            </a:r>
            <a:r>
              <a:rPr lang="en-US" sz="2000" dirty="0"/>
              <a:t>D</a:t>
            </a:r>
            <a:r>
              <a:rPr lang="en-US" sz="2000" dirty="0" smtClean="0"/>
              <a:t>amage </a:t>
            </a:r>
            <a:r>
              <a:rPr lang="en-US" sz="2000" dirty="0"/>
              <a:t>to previously normal myelin.</a:t>
            </a:r>
            <a:br>
              <a:rPr lang="en-US" sz="2000" dirty="0"/>
            </a:br>
            <a:r>
              <a:rPr lang="en-US" sz="2000" dirty="0"/>
              <a:t>+causes: </a:t>
            </a:r>
            <a:endParaRPr lang="en-US" sz="2000" dirty="0" smtClean="0"/>
          </a:p>
          <a:p>
            <a:pPr marL="14400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1)immune </a:t>
            </a:r>
            <a:r>
              <a:rPr lang="en-US" sz="2000" dirty="0" smtClean="0"/>
              <a:t>mediated.</a:t>
            </a:r>
          </a:p>
          <a:p>
            <a:pPr marL="144000" indent="0">
              <a:buNone/>
            </a:pPr>
            <a:r>
              <a:rPr lang="en-US" sz="2000" dirty="0" smtClean="0"/>
              <a:t>(2)oligodendrocytes </a:t>
            </a:r>
            <a:r>
              <a:rPr lang="en-US" sz="2000" dirty="0"/>
              <a:t>viral infection (progressive multifocal </a:t>
            </a:r>
            <a:r>
              <a:rPr lang="en-US" sz="2000" dirty="0" smtClean="0"/>
              <a:t>Leukoencephalopathy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JC virus, a polyomavirus</a:t>
            </a:r>
            <a:r>
              <a:rPr lang="en-US" sz="2000" dirty="0" smtClean="0">
                <a:sym typeface="Wingdings" pitchFamily="2" charset="2"/>
              </a:rPr>
              <a:t>).</a:t>
            </a:r>
          </a:p>
          <a:p>
            <a:pPr marL="144000" indent="0">
              <a:buNone/>
            </a:pPr>
            <a:r>
              <a:rPr lang="en-US" sz="2000" dirty="0" smtClean="0">
                <a:sym typeface="Wingdings" pitchFamily="2" charset="2"/>
              </a:rPr>
              <a:t>(3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dirty="0"/>
              <a:t>injury caused by drugs or other toxic agents.</a:t>
            </a:r>
            <a:endParaRPr sz="20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87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74072" y="348685"/>
            <a:ext cx="8198427" cy="62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/>
              <a:t>diseases of myelin are separated to two groups:</a:t>
            </a:r>
            <a:endParaRPr sz="2400" b="1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01336" y="1255955"/>
            <a:ext cx="4067863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000" b="1" dirty="0"/>
              <a:t>II. </a:t>
            </a:r>
            <a:r>
              <a:rPr lang="en-US" sz="2000" b="1" dirty="0" err="1"/>
              <a:t>Leukodystrophy</a:t>
            </a:r>
            <a:r>
              <a:rPr lang="en-US" sz="2000" b="1" dirty="0"/>
              <a:t> or </a:t>
            </a:r>
            <a:r>
              <a:rPr lang="en-US" sz="2000" b="1" dirty="0" err="1"/>
              <a:t>dysmyelinating</a:t>
            </a:r>
            <a:r>
              <a:rPr lang="en-US" sz="2000" b="1" dirty="0"/>
              <a:t> diseases:</a:t>
            </a:r>
          </a:p>
          <a:p>
            <a:pPr marL="114300" indent="0">
              <a:buNone/>
            </a:pPr>
            <a:r>
              <a:rPr lang="en-US" sz="2000" b="1" dirty="0"/>
              <a:t>+</a:t>
            </a:r>
            <a:r>
              <a:rPr lang="en-US" sz="2000" dirty="0"/>
              <a:t>Myelin is not formed properly or has abnormal kinetics</a:t>
            </a:r>
          </a:p>
          <a:p>
            <a:pPr marL="114300" indent="0">
              <a:buNone/>
            </a:pPr>
            <a:r>
              <a:rPr lang="en-US" sz="2000" dirty="0"/>
              <a:t>+Caused by mutations that disrupt the function of proteins required </a:t>
            </a:r>
            <a:r>
              <a:rPr lang="en-US" sz="2000" dirty="0" smtClean="0"/>
              <a:t>For </a:t>
            </a:r>
            <a:r>
              <a:rPr lang="en-US" sz="2000" dirty="0"/>
              <a:t>the formation of normal myelin sheaths.</a:t>
            </a:r>
            <a:endParaRPr sz="20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2" name="AutoShape 2" descr="Adrenoleukodystrophy (AL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drenoleukodystrophy (ALD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02" y="1255955"/>
            <a:ext cx="3976997" cy="28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16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219355" y="225811"/>
            <a:ext cx="7054850" cy="919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70041E"/>
                </a:solidFill>
              </a:rPr>
              <a:t>Multiple Sclerosis (MS)</a:t>
            </a:r>
            <a:endParaRPr sz="3000" b="1" dirty="0">
              <a:solidFill>
                <a:srgbClr val="70041E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721112" y="914400"/>
            <a:ext cx="8043747" cy="344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sz="2000" dirty="0">
                <a:solidFill>
                  <a:srgbClr val="70041E"/>
                </a:solidFill>
              </a:rPr>
              <a:t>The most common demyelinating disease.</a:t>
            </a:r>
          </a:p>
          <a:p>
            <a:pPr>
              <a:buClr>
                <a:schemeClr val="accent6"/>
              </a:buClr>
            </a:pPr>
            <a:r>
              <a:rPr lang="en-US" sz="2000" dirty="0" smtClean="0">
                <a:solidFill>
                  <a:srgbClr val="70041E"/>
                </a:solidFill>
              </a:rPr>
              <a:t>An </a:t>
            </a:r>
            <a:r>
              <a:rPr lang="en-US" sz="2000" dirty="0">
                <a:solidFill>
                  <a:srgbClr val="70041E"/>
                </a:solidFill>
              </a:rPr>
              <a:t>autoimmune demyelinating disorder </a:t>
            </a:r>
            <a:r>
              <a:rPr lang="en-US" sz="2000" dirty="0" smtClean="0">
                <a:solidFill>
                  <a:srgbClr val="70041E"/>
                </a:solidFill>
              </a:rPr>
              <a:t>characterized </a:t>
            </a:r>
            <a:r>
              <a:rPr lang="en-US" sz="2000" dirty="0">
                <a:solidFill>
                  <a:srgbClr val="70041E"/>
                </a:solidFill>
              </a:rPr>
              <a:t>by distinct episodes of neurologic deficits that are </a:t>
            </a:r>
            <a:r>
              <a:rPr lang="en-US" sz="2000" dirty="0" smtClean="0">
                <a:solidFill>
                  <a:srgbClr val="70041E"/>
                </a:solidFill>
              </a:rPr>
              <a:t>separated </a:t>
            </a:r>
            <a:r>
              <a:rPr lang="en-US" sz="2000" dirty="0">
                <a:solidFill>
                  <a:srgbClr val="70041E"/>
                </a:solidFill>
              </a:rPr>
              <a:t>in time and are attributable to patchy white </a:t>
            </a:r>
            <a:r>
              <a:rPr lang="en-US" sz="2000" dirty="0" smtClean="0">
                <a:solidFill>
                  <a:srgbClr val="70041E"/>
                </a:solidFill>
              </a:rPr>
              <a:t>matter </a:t>
            </a:r>
            <a:r>
              <a:rPr lang="en-US" sz="2000" dirty="0">
                <a:solidFill>
                  <a:srgbClr val="70041E"/>
                </a:solidFill>
              </a:rPr>
              <a:t>lesions that are separated in space.</a:t>
            </a:r>
            <a:endParaRPr lang="en-US" sz="2000" dirty="0" smtClean="0">
              <a:solidFill>
                <a:srgbClr val="70041E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000" dirty="0" smtClean="0">
                <a:solidFill>
                  <a:srgbClr val="70041E"/>
                </a:solidFill>
              </a:rPr>
              <a:t>M:F 1:2, rare in childhood &amp; after the age of 50.</a:t>
            </a:r>
          </a:p>
          <a:p>
            <a:pPr>
              <a:buClr>
                <a:schemeClr val="accent6"/>
              </a:buClr>
            </a:pPr>
            <a:r>
              <a:rPr lang="en-US" sz="2000" dirty="0" smtClean="0">
                <a:solidFill>
                  <a:srgbClr val="70041E"/>
                </a:solidFill>
              </a:rPr>
              <a:t>The </a:t>
            </a:r>
            <a:r>
              <a:rPr lang="en-US" sz="2000" dirty="0">
                <a:solidFill>
                  <a:srgbClr val="70041E"/>
                </a:solidFill>
              </a:rPr>
              <a:t>lesions of are caused by an autoimmune response directed against components of the myelin sheath. </a:t>
            </a:r>
          </a:p>
          <a:p>
            <a:pPr>
              <a:buClr>
                <a:schemeClr val="accent6"/>
              </a:buClr>
            </a:pPr>
            <a:r>
              <a:rPr lang="en-US" sz="2000" dirty="0">
                <a:solidFill>
                  <a:srgbClr val="70041E"/>
                </a:solidFill>
              </a:rPr>
              <a:t> </a:t>
            </a:r>
            <a:r>
              <a:rPr lang="en-US" sz="2000" dirty="0" smtClean="0">
                <a:solidFill>
                  <a:srgbClr val="70041E"/>
                </a:solidFill>
              </a:rPr>
              <a:t>The </a:t>
            </a:r>
            <a:r>
              <a:rPr lang="en-US" sz="2000" dirty="0">
                <a:solidFill>
                  <a:srgbClr val="70041E"/>
                </a:solidFill>
              </a:rPr>
              <a:t>clinical </a:t>
            </a:r>
            <a:r>
              <a:rPr lang="en-US" sz="2000" dirty="0" smtClean="0">
                <a:solidFill>
                  <a:srgbClr val="70041E"/>
                </a:solidFill>
              </a:rPr>
              <a:t>course </a:t>
            </a:r>
            <a:r>
              <a:rPr lang="en-US" sz="2000" dirty="0">
                <a:solidFill>
                  <a:srgbClr val="70041E"/>
                </a:solidFill>
              </a:rPr>
              <a:t>takes the form of relapsing and remitting episodes </a:t>
            </a:r>
            <a:r>
              <a:rPr lang="en-US" sz="2000" dirty="0" smtClean="0">
                <a:solidFill>
                  <a:srgbClr val="70041E"/>
                </a:solidFill>
              </a:rPr>
              <a:t>of </a:t>
            </a:r>
            <a:r>
              <a:rPr lang="en-US" sz="2000" dirty="0">
                <a:solidFill>
                  <a:srgbClr val="70041E"/>
                </a:solidFill>
              </a:rPr>
              <a:t>variable duration (weeks to months to years) marked </a:t>
            </a:r>
            <a:r>
              <a:rPr lang="en-US" sz="2000" dirty="0" smtClean="0">
                <a:solidFill>
                  <a:srgbClr val="70041E"/>
                </a:solidFill>
              </a:rPr>
              <a:t>by </a:t>
            </a:r>
            <a:r>
              <a:rPr lang="en-US" sz="2000" dirty="0">
                <a:solidFill>
                  <a:srgbClr val="70041E"/>
                </a:solidFill>
              </a:rPr>
              <a:t>neurologic defects, followed by gradual and partial </a:t>
            </a:r>
            <a:r>
              <a:rPr lang="en-US" sz="2000" dirty="0" smtClean="0">
                <a:solidFill>
                  <a:srgbClr val="70041E"/>
                </a:solidFill>
              </a:rPr>
              <a:t>recovery </a:t>
            </a:r>
            <a:r>
              <a:rPr lang="en-US" sz="2000" dirty="0">
                <a:solidFill>
                  <a:srgbClr val="70041E"/>
                </a:solidFill>
              </a:rPr>
              <a:t>of neurologic function. </a:t>
            </a:r>
            <a:endParaRPr sz="2000" dirty="0">
              <a:solidFill>
                <a:srgbClr val="700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6" y="159480"/>
            <a:ext cx="3886200" cy="45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8027" y="583544"/>
            <a:ext cx="3781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A white matter disease. </a:t>
            </a:r>
          </a:p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Lesions 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tx1"/>
                </a:solidFill>
                <a:latin typeface="Libre Baskerville" charset="0"/>
              </a:rPr>
              <a:t>plaques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: </a:t>
            </a:r>
            <a:r>
              <a:rPr lang="en-US" sz="2000" b="1" u="sng" dirty="0">
                <a:solidFill>
                  <a:schemeClr val="tx1"/>
                </a:solidFill>
                <a:latin typeface="Libre Baskerville" charset="0"/>
              </a:rPr>
              <a:t>discrete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, slightly depressed, glassy-appearing, and gray in color, and commonly near the ventricles.</a:t>
            </a:r>
          </a:p>
        </p:txBody>
      </p:sp>
      <p:pic>
        <p:nvPicPr>
          <p:cNvPr id="1028" name="Picture 4" descr="https://library.med.utah.edu/WebPath/jpeg5/CNS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27" y="2507314"/>
            <a:ext cx="3673636" cy="24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0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107687" y="992119"/>
            <a:ext cx="59882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Microscopically:</a:t>
            </a:r>
          </a:p>
          <a:p>
            <a:r>
              <a:rPr lang="en-US" dirty="0" smtClean="0"/>
              <a:t>The active </a:t>
            </a:r>
            <a:r>
              <a:rPr lang="en-US" dirty="0"/>
              <a:t>plaque, there is ongoing myelin </a:t>
            </a:r>
            <a:r>
              <a:rPr lang="en-US" dirty="0" smtClean="0"/>
              <a:t>breakdown </a:t>
            </a:r>
            <a:r>
              <a:rPr lang="en-US" dirty="0"/>
              <a:t>associated with abundant foamy </a:t>
            </a:r>
            <a:r>
              <a:rPr lang="en-US" dirty="0" smtClean="0"/>
              <a:t>macrophages; </a:t>
            </a:r>
            <a:r>
              <a:rPr lang="en-US" dirty="0"/>
              <a:t>lymphocytes are also present, mostly as perivascular </a:t>
            </a:r>
            <a:r>
              <a:rPr lang="en-US" dirty="0" smtClean="0"/>
              <a:t>cuffs</a:t>
            </a:r>
            <a:r>
              <a:rPr lang="en-US" dirty="0"/>
              <a:t>, especially at the outer edge of the lesion. Active lesions are </a:t>
            </a:r>
            <a:r>
              <a:rPr lang="en-US" dirty="0" smtClean="0"/>
              <a:t>often </a:t>
            </a:r>
            <a:r>
              <a:rPr lang="en-US" dirty="0"/>
              <a:t>centered on small veins; myelin is usually completely </a:t>
            </a:r>
            <a:r>
              <a:rPr lang="en-US" dirty="0" smtClean="0"/>
              <a:t>absent. but </a:t>
            </a:r>
            <a:r>
              <a:rPr lang="en-US" dirty="0"/>
              <a:t>axons are relatively </a:t>
            </a:r>
            <a:r>
              <a:rPr lang="en-US" dirty="0" smtClean="0"/>
              <a:t>preserved.</a:t>
            </a:r>
          </a:p>
          <a:p>
            <a:endParaRPr lang="en-US" dirty="0" smtClean="0"/>
          </a:p>
          <a:p>
            <a:r>
              <a:rPr lang="en-US" dirty="0" smtClean="0"/>
              <a:t>In time</a:t>
            </a:r>
            <a:r>
              <a:rPr lang="en-US" dirty="0"/>
              <a:t>, astrocytes undergo reactive changes. As lesions become </a:t>
            </a:r>
          </a:p>
          <a:p>
            <a:r>
              <a:rPr lang="en-US" dirty="0"/>
              <a:t>quiescent, the inflammatory cells slowly disappear. Within inactive </a:t>
            </a:r>
          </a:p>
          <a:p>
            <a:r>
              <a:rPr lang="en-US" dirty="0"/>
              <a:t>plaques, there is no macrophage-rich infiltrate, little to no myelin </a:t>
            </a:r>
          </a:p>
          <a:p>
            <a:r>
              <a:rPr lang="en-US" dirty="0"/>
              <a:t>is found, and there is a reduction in the number of oligodendrocyte </a:t>
            </a:r>
          </a:p>
          <a:p>
            <a:r>
              <a:rPr lang="en-US" dirty="0"/>
              <a:t>nuclei; instead, reactive gliosis is prominent. Axons in old </a:t>
            </a:r>
            <a:r>
              <a:rPr lang="en-US" dirty="0" err="1"/>
              <a:t>gliotic</a:t>
            </a:r>
            <a:r>
              <a:rPr lang="en-US" dirty="0"/>
              <a:t> </a:t>
            </a:r>
          </a:p>
          <a:p>
            <a:r>
              <a:rPr lang="en-US" dirty="0"/>
              <a:t>plaques are usually greatly diminished in number</a:t>
            </a:r>
          </a:p>
        </p:txBody>
      </p:sp>
    </p:spTree>
    <p:extLst>
      <p:ext uri="{BB962C8B-B14F-4D97-AF65-F5344CB8AC3E}">
        <p14:creationId xmlns:p14="http://schemas.microsoft.com/office/powerpoint/2010/main" val="240488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6" y="369664"/>
            <a:ext cx="3886200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9189" y="369664"/>
            <a:ext cx="402747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lesions are sharply defined microscopically: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chemeClr val="tx1"/>
                </a:solidFill>
                <a:latin typeface="Libre Baskerville" charset="0"/>
              </a:rPr>
              <a:t>+ Active plaques (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ongoing myelin breakdown):</a:t>
            </a:r>
            <a:r>
              <a:rPr lang="fr-FR" sz="2000" b="1" dirty="0">
                <a:solidFill>
                  <a:schemeClr val="tx1"/>
                </a:solidFill>
                <a:latin typeface="Libre Baskerville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Libre Baskerville" charset="0"/>
              </a:rPr>
              <a:t>contain</a:t>
            </a:r>
            <a:r>
              <a:rPr lang="fr-FR" sz="2000" dirty="0">
                <a:solidFill>
                  <a:schemeClr val="tx1"/>
                </a:solidFill>
                <a:latin typeface="Libre Baskerville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Libre Baskerville" charset="0"/>
              </a:rPr>
              <a:t>abundant</a:t>
            </a:r>
            <a:r>
              <a:rPr lang="fr-FR" sz="2000" dirty="0">
                <a:solidFill>
                  <a:schemeClr val="tx1"/>
                </a:solidFill>
                <a:latin typeface="Libre Baskerville" charset="0"/>
              </a:rPr>
              <a:t> macrophages </a:t>
            </a:r>
            <a:r>
              <a:rPr lang="fr-FR" sz="2000" dirty="0" err="1">
                <a:solidFill>
                  <a:schemeClr val="tx1"/>
                </a:solidFill>
                <a:latin typeface="Libre Baskerville" charset="0"/>
              </a:rPr>
              <a:t>stuffed</a:t>
            </a:r>
            <a:r>
              <a:rPr lang="fr-FR" sz="2000" dirty="0">
                <a:solidFill>
                  <a:schemeClr val="tx1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with myelin debris (lipid), also perivascular cuffs of Lymphocytes.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Libre Baskerville" charset="0"/>
              </a:rPr>
              <a:t>+Inactive plaques (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quiescent</a:t>
            </a:r>
            <a:r>
              <a:rPr lang="en-US" sz="2000" b="1" dirty="0">
                <a:solidFill>
                  <a:schemeClr val="tx1"/>
                </a:solidFill>
                <a:latin typeface="Libre Baskerville" charset="0"/>
              </a:rPr>
              <a:t>): 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inflammation mostly disappears, leaving little to no myelin,  &amp; gliosis.</a:t>
            </a:r>
          </a:p>
        </p:txBody>
      </p:sp>
    </p:spTree>
    <p:extLst>
      <p:ext uri="{BB962C8B-B14F-4D97-AF65-F5344CB8AC3E}">
        <p14:creationId xmlns:p14="http://schemas.microsoft.com/office/powerpoint/2010/main" val="33440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6761" y="1003610"/>
            <a:ext cx="5709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Topics:</a:t>
            </a:r>
          </a:p>
          <a:p>
            <a:endParaRPr lang="en-US" dirty="0" smtClean="0"/>
          </a:p>
          <a:p>
            <a:r>
              <a:rPr lang="en-US" dirty="0" smtClean="0"/>
              <a:t>1-Characteristic </a:t>
            </a:r>
            <a:r>
              <a:rPr lang="en-US" dirty="0"/>
              <a:t>Features of Cellular Pathology in </a:t>
            </a:r>
            <a:r>
              <a:rPr lang="en-US" dirty="0" smtClean="0"/>
              <a:t>CNS.</a:t>
            </a:r>
          </a:p>
          <a:p>
            <a:r>
              <a:rPr lang="en-US" dirty="0"/>
              <a:t>2-DEMYELINATING </a:t>
            </a:r>
            <a:r>
              <a:rPr lang="en-US" dirty="0" smtClean="0"/>
              <a:t>DISEASES ( MS).</a:t>
            </a:r>
          </a:p>
          <a:p>
            <a:r>
              <a:rPr lang="en-US" dirty="0" smtClean="0"/>
              <a:t>3- </a:t>
            </a:r>
            <a:r>
              <a:rPr lang="en-US" dirty="0"/>
              <a:t>NEURODEGENERATIVE </a:t>
            </a:r>
            <a:r>
              <a:rPr lang="en-US" dirty="0" smtClean="0"/>
              <a:t>DISEASES (AZ, PD, HD, ALS).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2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20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89150" y="171450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70041E"/>
                </a:solidFill>
              </a:rPr>
              <a:t>Multiple Sclerosis (MS)</a:t>
            </a:r>
            <a:endParaRPr sz="3000" b="1" dirty="0">
              <a:solidFill>
                <a:srgbClr val="70041E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751013" y="1354138"/>
            <a:ext cx="7392987" cy="324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9" y="1177173"/>
            <a:ext cx="7546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So over time there is usually a gradual accumulation of neurologic deficits.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u="sng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Unilateral visual impairment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due to optic nerve involvement is a frequent initial manifestation.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Brainstem 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involvement produces cranial nerve signs; ataxia &amp; 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nystagmus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, while spinal cord lesion give rise to motor &amp; sensory impairment.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The CSF in patients shows a mildly elevated protein level, moderate 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pleocytosis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,  &amp; increased immunoglobulin(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Ig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) with 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oligoclonal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 bands.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endParaRPr lang="en-US" sz="2000" dirty="0">
              <a:solidFill>
                <a:srgbClr val="70041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18903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38" y="170654"/>
            <a:ext cx="8260422" cy="1159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700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NEURODEGENERATIVE DISEASES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1799" y="1230349"/>
            <a:ext cx="81987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Neurodegenerative diseases are disorders characterized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by the progressive loss of particular groups of neurons,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which often have shared functions. </a:t>
            </a:r>
            <a:endParaRPr lang="en-US" sz="2000" dirty="0" smtClean="0">
              <a:solidFill>
                <a:schemeClr val="tx1"/>
              </a:solidFill>
              <a:latin typeface="Libre Baskerville" charset="0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Libre Baskerville" charset="0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Libre Baskerville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pathologic process that is common across most of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the neurodegenerative diseases is the accumulation of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protein aggregates (hence the occasional use of the term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Libre Baskerville" charset="0"/>
              </a:rPr>
              <a:t>proteinopathy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33985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914399" y="694312"/>
            <a:ext cx="75753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Neurodegenerative diseases can be classified using two different approaches:</a:t>
            </a:r>
          </a:p>
          <a:p>
            <a:endParaRPr lang="en-US" sz="2000" dirty="0">
              <a:solidFill>
                <a:schemeClr val="tx1"/>
              </a:solidFill>
              <a:latin typeface="Libre Baskerville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•</a:t>
            </a:r>
            <a:r>
              <a:rPr lang="en-US" sz="2000" dirty="0">
                <a:solidFill>
                  <a:srgbClr val="FF0000"/>
                </a:solidFill>
                <a:latin typeface="Libre Baskerville" charset="0"/>
              </a:rPr>
              <a:t> Symptomatic/anatomic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: based on the anatomic regions that are most affected, which is typically reflected in the clinical symptoms (e.g., neocortical involvement results in cognitive impairment and dementia).</a:t>
            </a:r>
          </a:p>
          <a:p>
            <a:endParaRPr lang="en-US" sz="2000" dirty="0">
              <a:solidFill>
                <a:srgbClr val="FF0000"/>
              </a:solidFill>
              <a:latin typeface="Libre Baskerville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Libre Baskerville" charset="0"/>
              </a:rPr>
              <a:t>• Pathologic: 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based on the types of inclusions or abnormal structures observed (e.g., diseases with inclusions containing tau or containing </a:t>
            </a:r>
            <a:r>
              <a:rPr lang="en-US" sz="2000" dirty="0" err="1">
                <a:solidFill>
                  <a:schemeClr val="tx1"/>
                </a:solidFill>
                <a:latin typeface="Libre Baskerville" charset="0"/>
              </a:rPr>
              <a:t>synuclein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3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1026" name="Picture 2" descr="https://dm5migu4zj3pb.cloudfront.net/manuscripts/24000/24761/large/JCI0524761.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45"/>
            <a:ext cx="9150153" cy="46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2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170951" y="1761583"/>
            <a:ext cx="6594475" cy="1519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b="1" dirty="0">
                <a:latin typeface="Montserrat" charset="0"/>
              </a:rPr>
              <a:t>Alzheimer Disease (AD)</a:t>
            </a:r>
            <a:endParaRPr sz="4000" b="1" i="1" dirty="0"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3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25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89150" y="171450"/>
            <a:ext cx="7054850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Alzheimer Disease (AD)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8" y="1212755"/>
            <a:ext cx="75462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The most common cause of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dementia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 in older adults.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Rare before 50, incidence increases with age (1%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60 to 64,  reaching 47% in 85 and older).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Manifests with the insidious onset of impaired higher intellectual function,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memory impairment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, &amp; altered mood and behavior.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A</a:t>
            </a:r>
            <a:r>
              <a:rPr lang="el-GR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 (amyloid 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) and </a:t>
            </a:r>
            <a:r>
              <a:rPr lang="en-US" sz="2000" b="1" i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tau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 proteins accumulation is 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he fundamental abnormality.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AD is an eventual feature of the cognitive impairment in trisomy 21 individuals (Down syndrome).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0084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7" y="-59605"/>
            <a:ext cx="8720243" cy="51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21931" y="328774"/>
            <a:ext cx="7500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Libre Baskerville" charset="0"/>
              </a:rPr>
              <a:t>Dementia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 is a general term for loss of memory and other mental abilities severe enough to interfere with daily life of a conscious patient 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 it is not a specific disease it’s an umbrella term.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2" y="1652213"/>
            <a:ext cx="7418060" cy="31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4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28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2090738" y="101600"/>
            <a:ext cx="7053262" cy="919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AD 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3220" y="835762"/>
            <a:ext cx="843115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Aβ generation is the critical initiating event to develop AD,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it’s derived from a membrane protein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amyloid precursor protein (APP).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APP processed in 2 ways pathways: </a:t>
            </a:r>
            <a:br>
              <a:rPr lang="en-US" sz="2000" dirty="0">
                <a:solidFill>
                  <a:srgbClr val="70041E"/>
                </a:solidFill>
                <a:latin typeface="Libre Baskerville" charset="0"/>
              </a:rPr>
            </a:b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(1)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Starts with 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α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secretase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(non-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amyloidogenic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no Aβ generation.</a:t>
            </a:r>
            <a:br>
              <a:rPr lang="en-US" sz="2000" b="1" dirty="0">
                <a:solidFill>
                  <a:srgbClr val="70041E"/>
                </a:solidFill>
                <a:latin typeface="Libre Baskerville" charset="0"/>
              </a:rPr>
            </a:b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(2)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Starts with 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secretase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amyloidoigenic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Aβ generation.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APP gene located on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chr.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21 (~Down syndrome).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Aβ is highly prone to aggregation and causing neural dysfunction, &amp; elicits a local inflammatory response that can result in further cell injury.</a:t>
            </a: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7622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465852" y="816827"/>
            <a:ext cx="3287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A variable degree of cortical atrophy,</a:t>
            </a:r>
          </a:p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resulting in a widening of the cerebral sulci that is most pronounced</a:t>
            </a:r>
          </a:p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in the frontal, temporal, and parietal lobes.</a:t>
            </a:r>
          </a:p>
        </p:txBody>
      </p:sp>
      <p:pic>
        <p:nvPicPr>
          <p:cNvPr id="2050" name="Picture 2" descr="https://library.med.utah.edu/WebPath/jpeg5/CNS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70" y="345038"/>
            <a:ext cx="3812863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-135294" y="-93305"/>
            <a:ext cx="9414587" cy="16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400" b="1" dirty="0">
                <a:solidFill>
                  <a:srgbClr val="990033"/>
                </a:solidFill>
              </a:rPr>
              <a:t>Central nervous system </a:t>
            </a:r>
            <a:endParaRPr sz="5400" b="1" dirty="0">
              <a:solidFill>
                <a:srgbClr val="990033"/>
              </a:solidFill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4110150" y="3500475"/>
            <a:ext cx="923700" cy="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724" y="2360645"/>
            <a:ext cx="700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Libre Baskerville" charset="0"/>
              </a:rPr>
              <a:t>Characteristic Features of Cellular Pathology in CNS</a:t>
            </a:r>
            <a:endParaRPr lang="en-US" sz="2800" dirty="0">
              <a:solidFill>
                <a:srgbClr val="FF0000"/>
              </a:solidFill>
              <a:latin typeface="Libre Baskerville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91909" y="345038"/>
            <a:ext cx="6608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The atrophy produces a compensatory ventricular enlargement (hydrocephalus</a:t>
            </a:r>
          </a:p>
          <a:p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ex </a:t>
            </a:r>
            <a:r>
              <a:rPr lang="en-US" sz="2000" dirty="0" err="1">
                <a:solidFill>
                  <a:schemeClr val="tx1"/>
                </a:solidFill>
                <a:latin typeface="Libre Baskerville" charset="0"/>
              </a:rPr>
              <a:t>vacuo</a:t>
            </a:r>
            <a:r>
              <a:rPr lang="en-US" sz="2000" dirty="0">
                <a:solidFill>
                  <a:schemeClr val="tx1"/>
                </a:solidFill>
                <a:latin typeface="Libre Baskerville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9" y="1490206"/>
            <a:ext cx="3033511" cy="3269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69" y="1490205"/>
            <a:ext cx="3183221" cy="32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2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31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751013" y="1354138"/>
            <a:ext cx="7392987" cy="324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274" y="516003"/>
            <a:ext cx="867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Microscopy: Amyloid plaques (extracellular - accumulation of A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amyloid) and neurofibrillary tangles (intracellular -</a:t>
            </a:r>
            <a:r>
              <a:rPr lang="en-US" sz="2000" i="1" dirty="0">
                <a:solidFill>
                  <a:srgbClr val="70041E"/>
                </a:solidFill>
                <a:latin typeface="Libre Baskerville" charset="0"/>
              </a:rPr>
              <a:t>Tau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accumulation).</a:t>
            </a:r>
            <a:endParaRPr lang="en-US" sz="2000" b="1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074" name="Picture 2" descr="Image result for amyloid pla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46" y="1677816"/>
            <a:ext cx="5455576" cy="29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32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32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751013" y="1354138"/>
            <a:ext cx="7392987" cy="324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missinglink.ucsf.edu/lm/ids_104_neurodegenerative/case1/Case1Images/PlqHnE2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5" y="1598407"/>
            <a:ext cx="4540587" cy="32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ssinglink.ucsf.edu/lm/ids_104_neurodegenerative/case1/Case1Images/PlqHnE40x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01" y="1598407"/>
            <a:ext cx="3346665" cy="32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843" y="607823"/>
            <a:ext cx="809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70041E"/>
                </a:solidFill>
                <a:latin typeface="Libre Baskerville" charset="0"/>
              </a:rPr>
              <a:t>Neuritic</a:t>
            </a:r>
            <a:r>
              <a:rPr lang="en-US" sz="1800" b="1" dirty="0">
                <a:solidFill>
                  <a:srgbClr val="70041E"/>
                </a:solidFill>
                <a:latin typeface="Libre Baskerville" charset="0"/>
              </a:rPr>
              <a:t> plaques 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are focal, spherical collections of dilated, tortuous, processes of dystrophic </a:t>
            </a:r>
            <a:r>
              <a:rPr lang="en-US" sz="1800" dirty="0" err="1">
                <a:solidFill>
                  <a:srgbClr val="70041E"/>
                </a:solidFill>
                <a:latin typeface="Libre Baskerville" charset="0"/>
              </a:rPr>
              <a:t>neurites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 around a central amyloid (A</a:t>
            </a:r>
            <a:r>
              <a:rPr lang="el-GR" sz="18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) core. A</a:t>
            </a:r>
            <a:r>
              <a:rPr lang="el-GR" sz="18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 deposition without </a:t>
            </a:r>
            <a:r>
              <a:rPr lang="en-US" sz="1800" dirty="0" err="1">
                <a:solidFill>
                  <a:srgbClr val="70041E"/>
                </a:solidFill>
                <a:latin typeface="Libre Baskerville" charset="0"/>
              </a:rPr>
              <a:t>neurites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 termed </a:t>
            </a:r>
            <a:r>
              <a:rPr lang="en-US" sz="1800" b="1" dirty="0">
                <a:solidFill>
                  <a:srgbClr val="70041E"/>
                </a:solidFill>
                <a:latin typeface="Libre Baskerville" charset="0"/>
              </a:rPr>
              <a:t>diffuse plaques.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/>
            </a:r>
            <a:br>
              <a:rPr lang="en-US" sz="1800" dirty="0">
                <a:solidFill>
                  <a:srgbClr val="70041E"/>
                </a:solidFill>
                <a:latin typeface="Libre Baskerville" charset="0"/>
              </a:rPr>
            </a:br>
            <a:endParaRPr lang="en-US" sz="18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31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33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751013" y="1354138"/>
            <a:ext cx="7392987" cy="324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204" y="463327"/>
            <a:ext cx="81823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70041E"/>
                </a:solidFill>
                <a:latin typeface="Libre Baskerville" charset="0"/>
              </a:rPr>
              <a:t>Neurofibrillary tangles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: Tau containing bundles of filaments in neurons cytoplasm (encircle the nucleus), &lt;</a:t>
            </a:r>
            <a:r>
              <a:rPr lang="en-US" sz="1600" b="1" dirty="0">
                <a:solidFill>
                  <a:srgbClr val="70041E"/>
                </a:solidFill>
                <a:latin typeface="Libre Baskerville" charset="0"/>
              </a:rPr>
              <a:t>flame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 shapes&gt;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70041E"/>
                </a:solidFill>
                <a:latin typeface="Libre Baskerville" charset="0"/>
              </a:rPr>
              <a:t>Where ? 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cortical neurons (</a:t>
            </a:r>
            <a:r>
              <a:rPr lang="en-US" sz="1600" dirty="0" err="1">
                <a:solidFill>
                  <a:srgbClr val="70041E"/>
                </a:solidFill>
                <a:latin typeface="Libre Baskerville" charset="0"/>
              </a:rPr>
              <a:t>entorhinal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 cortex), &amp; the pyramidal cells of hippocampus, amygdala, basal forebrain, the raphe nuclei.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8" y="1880839"/>
            <a:ext cx="4353933" cy="288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library.med.utah.edu/WebPath/jpeg5/CNS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26" y="1880839"/>
            <a:ext cx="3271214" cy="2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2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34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751013" y="1354138"/>
            <a:ext cx="7392987" cy="324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901" y="578205"/>
            <a:ext cx="37089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Clinically: Insidious onset of impaired higher intellectual function &amp; memory, &amp; altered mood &amp; behavior.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Over time, disorientation &amp; aphasia. In final stages they are disabled, mute &amp; immobile.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intercurrent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pneumonia or other infections.</a:t>
            </a:r>
            <a:endParaRPr lang="en-US" sz="2000" b="1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73" y="312064"/>
            <a:ext cx="4406507" cy="44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1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10600" y="584337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Neurons – Acute neuronal injury 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39959" y="1390261"/>
            <a:ext cx="5113175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000" dirty="0"/>
              <a:t>Within </a:t>
            </a:r>
            <a:r>
              <a:rPr lang="en-US" sz="2000" b="1" dirty="0"/>
              <a:t>12-24</a:t>
            </a:r>
            <a:r>
              <a:rPr lang="en-US" sz="2000" dirty="0"/>
              <a:t> hours of an irreversible hypoxic-ischemic insult, </a:t>
            </a:r>
            <a:r>
              <a:rPr lang="en-US" sz="2000" b="1" dirty="0"/>
              <a:t>neuronal injury </a:t>
            </a:r>
            <a:r>
              <a:rPr lang="en-US" sz="2000" dirty="0"/>
              <a:t>becomes evident microscopically </a:t>
            </a:r>
          </a:p>
          <a:p>
            <a:pPr algn="just"/>
            <a:r>
              <a:rPr lang="en-US" sz="2000" dirty="0"/>
              <a:t>Shrinkage of the cell body, </a:t>
            </a:r>
            <a:r>
              <a:rPr lang="en-US" sz="2000" dirty="0" err="1"/>
              <a:t>pyknosis</a:t>
            </a:r>
            <a:r>
              <a:rPr lang="en-US" sz="2000" dirty="0"/>
              <a:t> of the nucleus, disappearance of the nucleolus, loss of </a:t>
            </a:r>
            <a:r>
              <a:rPr lang="en-US" sz="2000" dirty="0" err="1"/>
              <a:t>Nissl</a:t>
            </a:r>
            <a:r>
              <a:rPr lang="en-US" sz="2000" dirty="0"/>
              <a:t> substance, and intense eosinophilia of the cytoplasm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“red neurons”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08" y="1586258"/>
            <a:ext cx="2990319" cy="2247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96348" y="732131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800" b="1" dirty="0"/>
              <a:t>Neurons – </a:t>
            </a:r>
            <a:r>
              <a:rPr lang="en-US" sz="2800" b="1" dirty="0"/>
              <a:t>Axonal injury/reaction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51926" y="1255955"/>
            <a:ext cx="4878013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observed in the cell body of the neurons during regeneration of the axon (sprouting).</a:t>
            </a:r>
          </a:p>
          <a:p>
            <a:pPr algn="just"/>
            <a:r>
              <a:rPr lang="en-US" sz="2000" dirty="0"/>
              <a:t>Cell body enlargement and rounding, peripheral displacement of the nucleus, enlargement of the nucleolus, and peripheral dispersion of </a:t>
            </a:r>
            <a:r>
              <a:rPr lang="en-US" sz="2000" dirty="0" err="1"/>
              <a:t>Nissl</a:t>
            </a:r>
            <a:r>
              <a:rPr lang="en-US" sz="2000" dirty="0"/>
              <a:t> substance </a:t>
            </a:r>
            <a:r>
              <a:rPr lang="en-US" sz="2000" b="1" dirty="0"/>
              <a:t>(central </a:t>
            </a:r>
            <a:r>
              <a:rPr lang="en-US" sz="2000" b="1" dirty="0" err="1"/>
              <a:t>chromatolysis</a:t>
            </a:r>
            <a:r>
              <a:rPr lang="en-US" sz="2000" b="1" dirty="0"/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36" y="1444331"/>
            <a:ext cx="365760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974580" y="648181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/>
              <a:t>Astrocyte Injury and Repair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7949" y="1255955"/>
            <a:ext cx="5039482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Astrocytes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repair &amp; scar formation in CNS, (</a:t>
            </a:r>
            <a:r>
              <a:rPr lang="en-US" sz="2000" b="1" dirty="0"/>
              <a:t>gliosis)</a:t>
            </a:r>
          </a:p>
          <a:p>
            <a:r>
              <a:rPr lang="en-US" sz="2000" dirty="0"/>
              <a:t>After injury they undergo hypertrophy and hyperplasia. </a:t>
            </a:r>
          </a:p>
          <a:p>
            <a:pPr algn="just"/>
            <a:r>
              <a:rPr lang="en-US" sz="2000" dirty="0"/>
              <a:t>The nucleus enlarges (more vesicular) &amp; the nucleolus becomes prominent. The cytoplasm expands with bright pink hue &amp; extends multiple processes (</a:t>
            </a:r>
            <a:r>
              <a:rPr lang="en-US" sz="2000" b="1" dirty="0" err="1"/>
              <a:t>gemistocytic</a:t>
            </a:r>
            <a:r>
              <a:rPr lang="en-US" sz="2000" b="1" dirty="0"/>
              <a:t> astrocyte).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26" y="1520891"/>
            <a:ext cx="3570310" cy="27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82866" y="648181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/>
              <a:t>Astrocyte Injury and Repair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21298" y="1520890"/>
            <a:ext cx="4805265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dirty="0"/>
          </a:p>
          <a:p>
            <a:r>
              <a:rPr lang="en-US" sz="2000" dirty="0"/>
              <a:t>Unlike elsewhere in the body, fibroblasts participate in healing after brain injury </a:t>
            </a:r>
            <a:r>
              <a:rPr lang="en-US" sz="2000" u="sng" dirty="0"/>
              <a:t>to a limited extent</a:t>
            </a:r>
            <a:r>
              <a:rPr lang="en-US" sz="2000" dirty="0"/>
              <a:t> except in specific settings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penetrating brain trauma or around abscesses).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1520891"/>
            <a:ext cx="3644854" cy="29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1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4906" y="60888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/>
              <a:t>Astrocyte Injury and Repair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39959" y="1214955"/>
            <a:ext cx="5094514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In long-standing gliosis, the cytoplasm of reactive astrocytes shrinks in size, &amp; cellular processes become tightly interwoven </a:t>
            </a:r>
            <a:r>
              <a:rPr lang="en-US" sz="2000" b="1" dirty="0"/>
              <a:t>(</a:t>
            </a:r>
            <a:r>
              <a:rPr lang="en-US" sz="2000" b="1" dirty="0" err="1"/>
              <a:t>fibrillary</a:t>
            </a:r>
            <a:r>
              <a:rPr lang="en-US" sz="2000" b="1" dirty="0"/>
              <a:t> astrocytes).</a:t>
            </a:r>
          </a:p>
          <a:p>
            <a:r>
              <a:rPr lang="en-US" sz="2000" b="1" dirty="0"/>
              <a:t>Rosenthal fibers:</a:t>
            </a:r>
            <a:r>
              <a:rPr lang="en-US" sz="2000" dirty="0"/>
              <a:t> thick, elongated, </a:t>
            </a:r>
            <a:r>
              <a:rPr lang="en-US" sz="2000" u="sng" dirty="0"/>
              <a:t>brightly</a:t>
            </a:r>
            <a:r>
              <a:rPr lang="en-US" sz="2000" dirty="0"/>
              <a:t> </a:t>
            </a:r>
            <a:r>
              <a:rPr lang="en-US" sz="2000" dirty="0" err="1"/>
              <a:t>eosinophilic</a:t>
            </a:r>
            <a:r>
              <a:rPr lang="en-US" sz="2000" dirty="0"/>
              <a:t> protein aggregates  in </a:t>
            </a:r>
            <a:r>
              <a:rPr lang="en-US" sz="2000" dirty="0" err="1"/>
              <a:t>astrocytic</a:t>
            </a:r>
            <a:r>
              <a:rPr lang="en-US" sz="2000" dirty="0"/>
              <a:t> processes in chronic gliosis &amp; in some low-grade </a:t>
            </a:r>
            <a:r>
              <a:rPr lang="en-US" sz="2000" dirty="0" err="1"/>
              <a:t>gliomas</a:t>
            </a:r>
            <a:r>
              <a:rPr lang="en-US" sz="2000" dirty="0"/>
              <a:t>. (</a:t>
            </a:r>
            <a:r>
              <a:rPr lang="en-US" sz="2000" dirty="0" err="1"/>
              <a:t>pilocytic</a:t>
            </a:r>
            <a:r>
              <a:rPr lang="en-US" sz="2000" dirty="0"/>
              <a:t> astrocytoma)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45" y="1408922"/>
            <a:ext cx="3722914" cy="31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961286" y="401444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/>
              <a:t>Microglial cells</a:t>
            </a:r>
            <a:endParaRPr sz="32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14603" y="1352940"/>
            <a:ext cx="5225144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Long-lived resident phagocytes in CNS, derived from embryonic yolk sac.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Activated by tissue injury, infection, or trauma.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May develop elongated nuclei - </a:t>
            </a:r>
            <a:r>
              <a:rPr lang="en-US" sz="2000" b="1" u="sng" dirty="0"/>
              <a:t>rod cells </a:t>
            </a:r>
            <a:r>
              <a:rPr lang="en-US" sz="2000" dirty="0"/>
              <a:t>(infections).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Aggregates  around necrosis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u="sng" dirty="0"/>
              <a:t>microglial nodules 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around a dying neuron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Neuronophagia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</a:t>
            </a:r>
            <a:endParaRPr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dirty="0"/>
          </a:p>
        </p:txBody>
      </p:sp>
      <p:pic>
        <p:nvPicPr>
          <p:cNvPr id="8" name="Picture 2" descr="Image result for rod cell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7" y="1436915"/>
            <a:ext cx="3554963" cy="32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48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E3F62F58E31954599AF5D7BF24514D4" ma:contentTypeVersion="2" ma:contentTypeDescription="إنشاء مستند جديد." ma:contentTypeScope="" ma:versionID="82b47cfbd103cc834f9c4c83d3ea492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2617fb8f117924669a22166e7ae082f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F32B42-09EA-4443-A275-D0E8E9EE4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b26b9-50b7-4329-ba0b-d0dc18387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82575E-6FDA-4BCD-B693-65E600E93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876EA3-E2B3-455A-8C42-EABDBB2C656A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04b26b9-50b7-4329-ba0b-d0dc18387505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1550</TotalTime>
  <Words>1444</Words>
  <Application>Microsoft Office PowerPoint</Application>
  <PresentationFormat>On-screen Show (16:9)</PresentationFormat>
  <Paragraphs>158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Montserrat</vt:lpstr>
      <vt:lpstr>Wingdings</vt:lpstr>
      <vt:lpstr>Garamond</vt:lpstr>
      <vt:lpstr>Century Gothic</vt:lpstr>
      <vt:lpstr>Times New Roman</vt:lpstr>
      <vt:lpstr>Arial</vt:lpstr>
      <vt:lpstr>Libre Baskerville</vt:lpstr>
      <vt:lpstr>Organic</vt:lpstr>
      <vt:lpstr>Neuroscience II Pathology</vt:lpstr>
      <vt:lpstr>PowerPoint Presentation</vt:lpstr>
      <vt:lpstr>Central nervous system </vt:lpstr>
      <vt:lpstr>Neurons – Acute neuronal injury </vt:lpstr>
      <vt:lpstr>Neurons – Axonal injury/reaction</vt:lpstr>
      <vt:lpstr>Astrocyte Injury and Repair</vt:lpstr>
      <vt:lpstr>Astrocyte Injury and Repair</vt:lpstr>
      <vt:lpstr>Astrocyte Injury and Repair</vt:lpstr>
      <vt:lpstr>Microglial cells</vt:lpstr>
      <vt:lpstr>PowerPoint Presentation</vt:lpstr>
      <vt:lpstr>Demyelinating  diseases of CNS</vt:lpstr>
      <vt:lpstr>Myelin..</vt:lpstr>
      <vt:lpstr>Differences b/w CNS &amp; PNS Myelin</vt:lpstr>
      <vt:lpstr>Diseases of myelin are separated to two groups:</vt:lpstr>
      <vt:lpstr>diseases of myelin are separated to two groups:</vt:lpstr>
      <vt:lpstr>Multiple Sclerosis (MS)</vt:lpstr>
      <vt:lpstr>PowerPoint Presentation</vt:lpstr>
      <vt:lpstr>PowerPoint Presentation</vt:lpstr>
      <vt:lpstr>PowerPoint Presentation</vt:lpstr>
      <vt:lpstr>Multiple Sclerosis (MS)</vt:lpstr>
      <vt:lpstr>NEURODEGENERATIVE DISEASES</vt:lpstr>
      <vt:lpstr>PowerPoint Presentation</vt:lpstr>
      <vt:lpstr>PowerPoint Presentation</vt:lpstr>
      <vt:lpstr>PowerPoint Presentation</vt:lpstr>
      <vt:lpstr>Alzheimer Disease (AD)</vt:lpstr>
      <vt:lpstr>PowerPoint Presentation</vt:lpstr>
      <vt:lpstr>PowerPoint Presentation</vt:lpstr>
      <vt:lpstr>AD – Pathogenesis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II Pathology</dc:title>
  <dc:creator>mohammed hayel</dc:creator>
  <cp:lastModifiedBy>Admin</cp:lastModifiedBy>
  <cp:revision>132</cp:revision>
  <dcterms:modified xsi:type="dcterms:W3CDTF">2023-02-28T02:51:09Z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