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15"/>
  </p:handoutMasterIdLst>
  <p:sldIdLst>
    <p:sldId id="256" r:id="rId2"/>
    <p:sldId id="257" r:id="rId3"/>
    <p:sldId id="258" r:id="rId4"/>
    <p:sldId id="260" r:id="rId5"/>
    <p:sldId id="259" r:id="rId6"/>
    <p:sldId id="367" r:id="rId7"/>
    <p:sldId id="368" r:id="rId8"/>
    <p:sldId id="261" r:id="rId9"/>
    <p:sldId id="278" r:id="rId10"/>
    <p:sldId id="267" r:id="rId11"/>
    <p:sldId id="268" r:id="rId12"/>
    <p:sldId id="270" r:id="rId13"/>
    <p:sldId id="271" r:id="rId14"/>
    <p:sldId id="272" r:id="rId15"/>
    <p:sldId id="273" r:id="rId16"/>
    <p:sldId id="369" r:id="rId17"/>
    <p:sldId id="370" r:id="rId18"/>
    <p:sldId id="371" r:id="rId19"/>
    <p:sldId id="266" r:id="rId20"/>
    <p:sldId id="372" r:id="rId21"/>
    <p:sldId id="279" r:id="rId22"/>
    <p:sldId id="274" r:id="rId23"/>
    <p:sldId id="281" r:id="rId24"/>
    <p:sldId id="280" r:id="rId25"/>
    <p:sldId id="282" r:id="rId26"/>
    <p:sldId id="283" r:id="rId27"/>
    <p:sldId id="284" r:id="rId28"/>
    <p:sldId id="285" r:id="rId29"/>
    <p:sldId id="291" r:id="rId30"/>
    <p:sldId id="277" r:id="rId31"/>
    <p:sldId id="275" r:id="rId32"/>
    <p:sldId id="276" r:id="rId33"/>
    <p:sldId id="286" r:id="rId34"/>
    <p:sldId id="287" r:id="rId35"/>
    <p:sldId id="288" r:id="rId36"/>
    <p:sldId id="289" r:id="rId37"/>
    <p:sldId id="290" r:id="rId38"/>
    <p:sldId id="292" r:id="rId39"/>
    <p:sldId id="293" r:id="rId40"/>
    <p:sldId id="294" r:id="rId41"/>
    <p:sldId id="1002" r:id="rId42"/>
    <p:sldId id="295" r:id="rId43"/>
    <p:sldId id="305" r:id="rId44"/>
    <p:sldId id="302" r:id="rId45"/>
    <p:sldId id="303" r:id="rId46"/>
    <p:sldId id="304" r:id="rId47"/>
    <p:sldId id="309" r:id="rId48"/>
    <p:sldId id="306" r:id="rId49"/>
    <p:sldId id="307" r:id="rId50"/>
    <p:sldId id="308" r:id="rId51"/>
    <p:sldId id="533" r:id="rId52"/>
    <p:sldId id="310" r:id="rId53"/>
    <p:sldId id="296" r:id="rId54"/>
    <p:sldId id="297" r:id="rId55"/>
    <p:sldId id="298" r:id="rId56"/>
    <p:sldId id="299" r:id="rId57"/>
    <p:sldId id="300" r:id="rId58"/>
    <p:sldId id="301" r:id="rId59"/>
    <p:sldId id="312" r:id="rId60"/>
    <p:sldId id="313" r:id="rId61"/>
    <p:sldId id="362" r:id="rId62"/>
    <p:sldId id="364" r:id="rId63"/>
    <p:sldId id="365" r:id="rId64"/>
    <p:sldId id="314" r:id="rId65"/>
    <p:sldId id="315" r:id="rId66"/>
    <p:sldId id="316" r:id="rId67"/>
    <p:sldId id="317" r:id="rId68"/>
    <p:sldId id="318" r:id="rId69"/>
    <p:sldId id="319" r:id="rId70"/>
    <p:sldId id="321" r:id="rId71"/>
    <p:sldId id="320" r:id="rId72"/>
    <p:sldId id="1004"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63" r:id="rId86"/>
    <p:sldId id="558" r:id="rId87"/>
    <p:sldId id="338" r:id="rId88"/>
    <p:sldId id="336" r:id="rId89"/>
    <p:sldId id="337" r:id="rId90"/>
    <p:sldId id="339" r:id="rId91"/>
    <p:sldId id="340" r:id="rId92"/>
    <p:sldId id="359" r:id="rId93"/>
    <p:sldId id="559" r:id="rId94"/>
    <p:sldId id="349" r:id="rId95"/>
    <p:sldId id="350" r:id="rId96"/>
    <p:sldId id="351" r:id="rId97"/>
    <p:sldId id="352" r:id="rId98"/>
    <p:sldId id="345" r:id="rId99"/>
    <p:sldId id="342" r:id="rId100"/>
    <p:sldId id="347" r:id="rId101"/>
    <p:sldId id="341" r:id="rId102"/>
    <p:sldId id="343" r:id="rId103"/>
    <p:sldId id="344" r:id="rId104"/>
    <p:sldId id="353" r:id="rId105"/>
    <p:sldId id="354" r:id="rId106"/>
    <p:sldId id="355" r:id="rId107"/>
    <p:sldId id="356" r:id="rId108"/>
    <p:sldId id="560" r:id="rId109"/>
    <p:sldId id="358" r:id="rId110"/>
    <p:sldId id="360" r:id="rId111"/>
    <p:sldId id="357" r:id="rId112"/>
    <p:sldId id="361" r:id="rId113"/>
    <p:sldId id="1003"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tle" id="{36B113EE-1372-49A9-B48D-92409C3F0746}">
          <p14:sldIdLst>
            <p14:sldId id="256"/>
          </p14:sldIdLst>
        </p14:section>
        <p14:section name="Intracranial pressure" id="{F4F66F91-8023-4215-8E44-FD072FAF376D}">
          <p14:sldIdLst>
            <p14:sldId id="257"/>
            <p14:sldId id="258"/>
            <p14:sldId id="260"/>
            <p14:sldId id="259"/>
            <p14:sldId id="367"/>
            <p14:sldId id="368"/>
          </p14:sldIdLst>
        </p14:section>
        <p14:section name="Hydrocephalus" id="{90A58E34-024C-4176-B1C3-152FA7C4B260}">
          <p14:sldIdLst>
            <p14:sldId id="261"/>
            <p14:sldId id="278"/>
            <p14:sldId id="267"/>
            <p14:sldId id="268"/>
            <p14:sldId id="270"/>
            <p14:sldId id="271"/>
            <p14:sldId id="272"/>
            <p14:sldId id="273"/>
            <p14:sldId id="369"/>
            <p14:sldId id="370"/>
            <p14:sldId id="371"/>
            <p14:sldId id="266"/>
            <p14:sldId id="372"/>
            <p14:sldId id="279"/>
            <p14:sldId id="274"/>
            <p14:sldId id="281"/>
            <p14:sldId id="280"/>
            <p14:sldId id="282"/>
            <p14:sldId id="283"/>
          </p14:sldIdLst>
        </p14:section>
        <p14:section name="Congenital anomalies" id="{85983AFC-ECA8-418D-948A-EBCD3ADE07C0}">
          <p14:sldIdLst>
            <p14:sldId id="284"/>
            <p14:sldId id="285"/>
          </p14:sldIdLst>
        </p14:section>
        <p14:section name="_Cranial congenital anomalies" id="{8129E292-D3DB-4429-9C1E-090C5A521357}">
          <p14:sldIdLst>
            <p14:sldId id="291"/>
            <p14:sldId id="277"/>
            <p14:sldId id="275"/>
            <p14:sldId id="276"/>
          </p14:sldIdLst>
        </p14:section>
        <p14:section name="_Spinal congenital anomalies" id="{A4B31CAB-0DA1-46BF-A2EC-DF80F9BF4003}">
          <p14:sldIdLst>
            <p14:sldId id="286"/>
            <p14:sldId id="287"/>
            <p14:sldId id="288"/>
            <p14:sldId id="289"/>
            <p14:sldId id="290"/>
          </p14:sldIdLst>
        </p14:section>
        <p14:section name="_Craniosynostosis" id="{BC74C470-CE99-4BB2-A437-EA8131E8C17A}">
          <p14:sldIdLst>
            <p14:sldId id="292"/>
            <p14:sldId id="293"/>
            <p14:sldId id="294"/>
            <p14:sldId id="1002"/>
          </p14:sldIdLst>
        </p14:section>
        <p14:section name="Head injury" id="{156F0FDB-5808-4D2A-A6AF-418563D1CE19}">
          <p14:sldIdLst>
            <p14:sldId id="295"/>
            <p14:sldId id="305"/>
            <p14:sldId id="302"/>
            <p14:sldId id="303"/>
            <p14:sldId id="304"/>
            <p14:sldId id="309"/>
            <p14:sldId id="306"/>
            <p14:sldId id="307"/>
            <p14:sldId id="308"/>
            <p14:sldId id="533"/>
            <p14:sldId id="310"/>
          </p14:sldIdLst>
        </p14:section>
        <p14:section name="_Glasgow coma scale" id="{17036826-B868-4947-8E9A-82B52CE3C8A8}">
          <p14:sldIdLst>
            <p14:sldId id="296"/>
            <p14:sldId id="297"/>
            <p14:sldId id="298"/>
            <p14:sldId id="299"/>
            <p14:sldId id="300"/>
            <p14:sldId id="301"/>
          </p14:sldIdLst>
        </p14:section>
        <p14:section name="Brain Tumors" id="{8D529BB8-8799-4454-A46A-84B4D0C20BC9}">
          <p14:sldIdLst>
            <p14:sldId id="312"/>
            <p14:sldId id="313"/>
            <p14:sldId id="362"/>
            <p14:sldId id="364"/>
            <p14:sldId id="365"/>
          </p14:sldIdLst>
        </p14:section>
        <p14:section name="_Meningioma" id="{21E72B78-C6A0-47D5-9ACA-B5D871552362}">
          <p14:sldIdLst>
            <p14:sldId id="314"/>
            <p14:sldId id="315"/>
            <p14:sldId id="316"/>
          </p14:sldIdLst>
        </p14:section>
        <p14:section name="_CPA Masses" id="{3DA5D640-8F0D-4D46-B37A-7007FDBFA256}">
          <p14:sldIdLst>
            <p14:sldId id="317"/>
          </p14:sldIdLst>
        </p14:section>
        <p14:section name="_Suprasellar Masses" id="{F843975D-267C-4733-A425-9BFD3D1D9C47}">
          <p14:sldIdLst>
            <p14:sldId id="318"/>
            <p14:sldId id="319"/>
            <p14:sldId id="321"/>
          </p14:sldIdLst>
        </p14:section>
        <p14:section name="_Infratentorial Masses" id="{2D193EB4-0B35-41E0-950C-AB1F5C7C243E}">
          <p14:sldIdLst>
            <p14:sldId id="320"/>
          </p14:sldIdLst>
        </p14:section>
        <p14:section name="_Ring enhancement" id="{C4854C8C-B2EB-46ED-BFC0-75BB82AA5B62}">
          <p14:sldIdLst>
            <p14:sldId id="1004"/>
          </p14:sldIdLst>
        </p14:section>
        <p14:section name="Spinal cord Tumors" id="{C8F36398-0A04-46D3-A48E-106AAFEDD9CE}">
          <p14:sldIdLst>
            <p14:sldId id="323"/>
            <p14:sldId id="324"/>
            <p14:sldId id="325"/>
            <p14:sldId id="326"/>
            <p14:sldId id="327"/>
            <p14:sldId id="328"/>
          </p14:sldIdLst>
        </p14:section>
        <p14:section name="Spinal Injuries" id="{EF18A10D-7F7A-41A4-AFC1-34C0E0B7543F}">
          <p14:sldIdLst>
            <p14:sldId id="329"/>
          </p14:sldIdLst>
        </p14:section>
        <p14:section name="_Spinal fractures" id="{AA15EDF5-FEE2-405E-B0FF-619F711D3BF7}">
          <p14:sldIdLst>
            <p14:sldId id="330"/>
            <p14:sldId id="331"/>
            <p14:sldId id="332"/>
            <p14:sldId id="333"/>
            <p14:sldId id="334"/>
          </p14:sldIdLst>
        </p14:section>
        <p14:section name="_Spinal cord injury" id="{9D43704C-8720-42B0-A09E-8A5BA409B6C2}">
          <p14:sldIdLst>
            <p14:sldId id="363"/>
            <p14:sldId id="558"/>
            <p14:sldId id="338"/>
            <p14:sldId id="336"/>
            <p14:sldId id="337"/>
            <p14:sldId id="339"/>
          </p14:sldIdLst>
        </p14:section>
        <p14:section name="Degenerative diseases of the spine" id="{18F73577-DCF5-4BAD-9C84-6C6F77F7491A}">
          <p14:sldIdLst>
            <p14:sldId id="340"/>
            <p14:sldId id="359"/>
          </p14:sldIdLst>
        </p14:section>
        <p14:section name="_Disc herniation" id="{1E74D6A4-7313-4B06-A11F-FEC9917C9C95}">
          <p14:sldIdLst>
            <p14:sldId id="559"/>
            <p14:sldId id="349"/>
            <p14:sldId id="350"/>
            <p14:sldId id="351"/>
            <p14:sldId id="352"/>
            <p14:sldId id="345"/>
            <p14:sldId id="342"/>
            <p14:sldId id="347"/>
            <p14:sldId id="341"/>
            <p14:sldId id="343"/>
            <p14:sldId id="344"/>
          </p14:sldIdLst>
        </p14:section>
        <p14:section name="_Spondylolisthesis" id="{6876E8CC-D92C-481D-B42B-8E3C177E11BB}">
          <p14:sldIdLst>
            <p14:sldId id="353"/>
            <p14:sldId id="354"/>
            <p14:sldId id="355"/>
          </p14:sldIdLst>
        </p14:section>
        <p14:section name="Other Questions" id="{D2C03D65-8463-412D-B06F-B1993EB30624}">
          <p14:sldIdLst>
            <p14:sldId id="356"/>
            <p14:sldId id="560"/>
            <p14:sldId id="358"/>
            <p14:sldId id="360"/>
            <p14:sldId id="357"/>
            <p14:sldId id="361"/>
            <p14:sldId id="100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9" autoAdjust="0"/>
    <p:restoredTop sz="94660"/>
  </p:normalViewPr>
  <p:slideViewPr>
    <p:cSldViewPr snapToGrid="0">
      <p:cViewPr varScale="1">
        <p:scale>
          <a:sx n="107" d="100"/>
          <a:sy n="107" d="100"/>
        </p:scale>
        <p:origin x="600" y="108"/>
      </p:cViewPr>
      <p:guideLst/>
    </p:cSldViewPr>
  </p:slideViewPr>
  <p:notesTextViewPr>
    <p:cViewPr>
      <p:scale>
        <a:sx n="3" d="2"/>
        <a:sy n="3" d="2"/>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5DAD2A-E12D-4A3E-5421-EEB72517A9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A1CF68-FF98-EF18-CBC3-5B172EE9BA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E957BF-5E5A-4110-87D3-A3CFD8ACE76B}" type="datetimeFigureOut">
              <a:rPr lang="en-US" smtClean="0"/>
              <a:t>3/21/2023</a:t>
            </a:fld>
            <a:endParaRPr lang="en-US"/>
          </a:p>
        </p:txBody>
      </p:sp>
      <p:sp>
        <p:nvSpPr>
          <p:cNvPr id="4" name="Footer Placeholder 3">
            <a:extLst>
              <a:ext uri="{FF2B5EF4-FFF2-40B4-BE49-F238E27FC236}">
                <a16:creationId xmlns:a16="http://schemas.microsoft.com/office/drawing/2014/main" id="{09CBCE97-99F8-4433-9B51-73CDEFB71A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9CE5EBD-E934-278D-B9CE-32ABD43959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471343-D18A-4F39-97D9-08807A9D12C0}" type="slidenum">
              <a:rPr lang="en-US" smtClean="0"/>
              <a:t>‹#›</a:t>
            </a:fld>
            <a:endParaRPr lang="en-US"/>
          </a:p>
        </p:txBody>
      </p:sp>
    </p:spTree>
    <p:extLst>
      <p:ext uri="{BB962C8B-B14F-4D97-AF65-F5344CB8AC3E}">
        <p14:creationId xmlns:p14="http://schemas.microsoft.com/office/powerpoint/2010/main" val="17070241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D6063A31-4289-E244-B30F-6B5AF20FA302}"/>
              </a:ext>
            </a:extLst>
          </p:cNvPr>
          <p:cNvSpPr/>
          <p:nvPr userDrawn="1"/>
        </p:nvSpPr>
        <p:spPr>
          <a:xfrm>
            <a:off x="-9786" y="-8419"/>
            <a:ext cx="12211573" cy="6874838"/>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A10CDD7-ABDD-A9BD-D734-25F656B3F847}"/>
              </a:ext>
            </a:extLst>
          </p:cNvPr>
          <p:cNvSpPr/>
          <p:nvPr userDrawn="1"/>
        </p:nvSpPr>
        <p:spPr>
          <a:xfrm>
            <a:off x="0" y="1127145"/>
            <a:ext cx="12211573" cy="2402027"/>
          </a:xfrm>
          <a:prstGeom prst="rect">
            <a:avLst/>
          </a:prstGeom>
          <a:solidFill>
            <a:schemeClr val="bg1">
              <a:lumMod val="65000"/>
              <a:lumOff val="3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DF44102E-4B58-F264-C33E-D48968040CE5}"/>
              </a:ext>
            </a:extLst>
          </p:cNvPr>
          <p:cNvSpPr/>
          <p:nvPr userDrawn="1"/>
        </p:nvSpPr>
        <p:spPr>
          <a:xfrm flipH="1">
            <a:off x="8052181" y="0"/>
            <a:ext cx="4139819" cy="6858000"/>
          </a:xfrm>
          <a:prstGeom prst="rtTriangle">
            <a:avLst/>
          </a:prstGeom>
          <a:solidFill>
            <a:schemeClr val="bg1">
              <a:lumMod val="50000"/>
              <a:lumOff val="50000"/>
              <a:alpha val="8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EB8DDD58-BA7A-882D-2EE6-C0902547AB47}"/>
              </a:ext>
            </a:extLst>
          </p:cNvPr>
          <p:cNvSpPr/>
          <p:nvPr userDrawn="1"/>
        </p:nvSpPr>
        <p:spPr>
          <a:xfrm rot="10800000" flipH="1" flipV="1">
            <a:off x="1" y="0"/>
            <a:ext cx="4139819" cy="6858000"/>
          </a:xfrm>
          <a:prstGeom prst="rtTriangle">
            <a:avLst/>
          </a:prstGeom>
          <a:solidFill>
            <a:schemeClr val="bg1">
              <a:lumMod val="50000"/>
              <a:lumOff val="50000"/>
              <a:alpha val="8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39D9D7-4C0F-E790-6F71-A1DC9439BCC4}"/>
              </a:ext>
            </a:extLst>
          </p:cNvPr>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A02AEFFB-BA09-DC62-CF86-2D592C6BDBF1}"/>
              </a:ext>
            </a:extLst>
          </p:cNvPr>
          <p:cNvSpPr>
            <a:spLocks noGrp="1"/>
          </p:cNvSpPr>
          <p:nvPr>
            <p:ph type="dt" sz="half" idx="10"/>
          </p:nvPr>
        </p:nvSpPr>
        <p:spPr/>
        <p:txBody>
          <a:bodyPr/>
          <a:lstStyle/>
          <a:p>
            <a:fld id="{1EA54450-01B6-4E90-87EA-FBC3100023AE}" type="datetimeFigureOut">
              <a:rPr lang="en-US" smtClean="0"/>
              <a:t>3/21/2023</a:t>
            </a:fld>
            <a:endParaRPr lang="en-US"/>
          </a:p>
        </p:txBody>
      </p:sp>
      <p:sp>
        <p:nvSpPr>
          <p:cNvPr id="5" name="Footer Placeholder 4">
            <a:extLst>
              <a:ext uri="{FF2B5EF4-FFF2-40B4-BE49-F238E27FC236}">
                <a16:creationId xmlns:a16="http://schemas.microsoft.com/office/drawing/2014/main" id="{FC759E71-6DA8-69C1-5643-9AF4C6ED9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0EFEC-4C1B-5FE7-22CF-6C6D4A1A1632}"/>
              </a:ext>
            </a:extLst>
          </p:cNvPr>
          <p:cNvSpPr>
            <a:spLocks noGrp="1"/>
          </p:cNvSpPr>
          <p:nvPr>
            <p:ph type="sldNum" sz="quarter" idx="12"/>
          </p:nvPr>
        </p:nvSpPr>
        <p:spPr/>
        <p:txBody>
          <a:bodyPr/>
          <a:lstStyle/>
          <a:p>
            <a:fld id="{425708C8-7996-4830-854E-4A6714933EA8}"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7390AAB3-D37F-C09B-A8F0-A23622DD2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grpSp>
        <p:nvGrpSpPr>
          <p:cNvPr id="73" name="Group 72">
            <a:extLst>
              <a:ext uri="{FF2B5EF4-FFF2-40B4-BE49-F238E27FC236}">
                <a16:creationId xmlns:a16="http://schemas.microsoft.com/office/drawing/2014/main" id="{9F169475-9092-506A-77B1-65989D847D5A}"/>
              </a:ext>
            </a:extLst>
          </p:cNvPr>
          <p:cNvGrpSpPr/>
          <p:nvPr userDrawn="1"/>
        </p:nvGrpSpPr>
        <p:grpSpPr>
          <a:xfrm>
            <a:off x="3803407" y="3669145"/>
            <a:ext cx="4508074" cy="2993427"/>
            <a:chOff x="5087924" y="1080203"/>
            <a:chExt cx="3112770" cy="2066925"/>
          </a:xfrm>
        </p:grpSpPr>
        <p:grpSp>
          <p:nvGrpSpPr>
            <p:cNvPr id="74" name="Group 73">
              <a:extLst>
                <a:ext uri="{FF2B5EF4-FFF2-40B4-BE49-F238E27FC236}">
                  <a16:creationId xmlns:a16="http://schemas.microsoft.com/office/drawing/2014/main" id="{2559B4F9-91EB-23BA-7E7D-36085B4EC601}"/>
                </a:ext>
              </a:extLst>
            </p:cNvPr>
            <p:cNvGrpSpPr/>
            <p:nvPr/>
          </p:nvGrpSpPr>
          <p:grpSpPr>
            <a:xfrm>
              <a:off x="5087924" y="1080203"/>
              <a:ext cx="3112770" cy="2066925"/>
              <a:chOff x="5087924" y="1080203"/>
              <a:chExt cx="3112770" cy="2066925"/>
            </a:xfrm>
          </p:grpSpPr>
          <p:sp>
            <p:nvSpPr>
              <p:cNvPr id="85" name="Freeform: Shape 84">
                <a:extLst>
                  <a:ext uri="{FF2B5EF4-FFF2-40B4-BE49-F238E27FC236}">
                    <a16:creationId xmlns:a16="http://schemas.microsoft.com/office/drawing/2014/main" id="{F4CFE46D-D4B9-0D82-4510-4C623EBFE465}"/>
                  </a:ext>
                </a:extLst>
              </p:cNvPr>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E0F6E8B-E4DB-A684-EABE-F65B10B8CF77}"/>
                  </a:ext>
                </a:extLst>
              </p:cNvPr>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7833A5A9-ACDB-88A0-D0F7-AC2946198AAC}"/>
                  </a:ext>
                </a:extLst>
              </p:cNvPr>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9768442-96CC-3ED3-199D-AFC6E36E08AD}"/>
                  </a:ext>
                </a:extLst>
              </p:cNvPr>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C483874-D55E-83EB-3448-AE50037826CE}"/>
                  </a:ext>
                </a:extLst>
              </p:cNvPr>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DA07FA8-0832-EE32-172C-FEFAB6169A16}"/>
                  </a:ext>
                </a:extLst>
              </p:cNvPr>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FA7D78B-0E9B-3B04-94BC-4AF767CD1A61}"/>
                  </a:ext>
                </a:extLst>
              </p:cNvPr>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465469B-CEEA-7BCB-500F-01A73B6E9FD0}"/>
                  </a:ext>
                </a:extLst>
              </p:cNvPr>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D162B57-2A81-A578-BDEC-BED679A107C9}"/>
                  </a:ext>
                </a:extLst>
              </p:cNvPr>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BE3D73F0-DA4E-82B4-4425-7A64D33D019D}"/>
                  </a:ext>
                </a:extLst>
              </p:cNvPr>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A592304-B441-F21B-D6FB-652E37125736}"/>
                  </a:ext>
                </a:extLst>
              </p:cNvPr>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8968CC7D-7FE6-8D19-39DB-F1CA50D3AB40}"/>
                  </a:ext>
                </a:extLst>
              </p:cNvPr>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2F9D0CD-02B5-99E2-636B-42CA91E3013E}"/>
                  </a:ext>
                </a:extLst>
              </p:cNvPr>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52A0143-244C-FEC1-51A1-B2DC7C7C5C8B}"/>
                  </a:ext>
                </a:extLst>
              </p:cNvPr>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8FAF367-133D-FABA-105F-CC2AC2CAD91E}"/>
                  </a:ext>
                </a:extLst>
              </p:cNvPr>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8D3B5364-13D4-267E-21B0-69645F875171}"/>
                  </a:ext>
                </a:extLst>
              </p:cNvPr>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4F2F76E5-C37B-EF3F-2190-9F0EA4F62F3E}"/>
                  </a:ext>
                </a:extLst>
              </p:cNvPr>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1C5D785A-C6E6-0ECF-1AD9-EFF41B43D100}"/>
                  </a:ext>
                </a:extLst>
              </p:cNvPr>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3D8E002-8981-82E4-EC9F-A2C9E57A6EC4}"/>
                  </a:ext>
                </a:extLst>
              </p:cNvPr>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544089E2-5CF9-8B5E-18E2-25C913C11157}"/>
                  </a:ext>
                </a:extLst>
              </p:cNvPr>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F6AD4B79-60AC-9207-0637-BFEEB53996C4}"/>
                  </a:ext>
                </a:extLst>
              </p:cNvPr>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F92AC088-22F5-4981-C8A1-17D3611B55DF}"/>
                  </a:ext>
                </a:extLst>
              </p:cNvPr>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85180C4B-F118-FD02-BB11-CD815495D2B8}"/>
                  </a:ext>
                </a:extLst>
              </p:cNvPr>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367AFD87-1887-5956-8F7D-63D00D82E773}"/>
                  </a:ext>
                </a:extLst>
              </p:cNvPr>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EEB60BC-841F-F9B2-9129-B986DA8BD66C}"/>
                  </a:ext>
                </a:extLst>
              </p:cNvPr>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1F92B5AF-27C2-7948-0F5B-E4409A4F0671}"/>
                  </a:ext>
                </a:extLst>
              </p:cNvPr>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63CB1BA-453B-64A3-F8FB-EBE2D4B27489}"/>
                  </a:ext>
                </a:extLst>
              </p:cNvPr>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866F7CD-0033-C3FA-8D78-0D75CCA15CEB}"/>
                  </a:ext>
                </a:extLst>
              </p:cNvPr>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A38DA45-FDBA-6F6D-BDD9-F2565CE683B5}"/>
                  </a:ext>
                </a:extLst>
              </p:cNvPr>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0FA572E-182F-4498-BAF7-079DEEAA941A}"/>
                  </a:ext>
                </a:extLst>
              </p:cNvPr>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F45D2076-F666-BCAF-8C35-B7FB3440F406}"/>
                  </a:ext>
                </a:extLst>
              </p:cNvPr>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2D5AB220-7A00-23DE-1A67-4C27A4BCB825}"/>
                  </a:ext>
                </a:extLst>
              </p:cNvPr>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CB0E7CC-6943-80F8-5651-071AF3FEFA48}"/>
                  </a:ext>
                </a:extLst>
              </p:cNvPr>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B4C0A93-525F-BF6E-2DB5-3B8E2263CD58}"/>
                  </a:ext>
                </a:extLst>
              </p:cNvPr>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C880D0D-90EC-F3C3-4320-2A0AF9D280A6}"/>
                  </a:ext>
                </a:extLst>
              </p:cNvPr>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C6B9DDF-891B-2CCA-9D54-49DA67BAA1A3}"/>
                  </a:ext>
                </a:extLst>
              </p:cNvPr>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975BD04C-2CDE-A96B-23AD-EBDDCDA8985B}"/>
                  </a:ext>
                </a:extLst>
              </p:cNvPr>
              <p:cNvSpPr/>
              <p:nvPr userDrawn="1"/>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7CF1987A-E7A7-C024-B2B3-E461FF814DB0}"/>
                  </a:ext>
                </a:extLst>
              </p:cNvPr>
              <p:cNvSpPr/>
              <p:nvPr userDrawn="1"/>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5" name="Oval 50">
              <a:extLst>
                <a:ext uri="{FF2B5EF4-FFF2-40B4-BE49-F238E27FC236}">
                  <a16:creationId xmlns:a16="http://schemas.microsoft.com/office/drawing/2014/main" id="{7354AE28-D89A-7BE1-4A39-C9870F65A1BA}"/>
                </a:ext>
              </a:extLst>
            </p:cNvPr>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6" name="Heart 17">
              <a:extLst>
                <a:ext uri="{FF2B5EF4-FFF2-40B4-BE49-F238E27FC236}">
                  <a16:creationId xmlns:a16="http://schemas.microsoft.com/office/drawing/2014/main" id="{7BB0B057-04FE-0C40-0F42-C87D3DDFF340}"/>
                </a:ext>
              </a:extLst>
            </p:cNvPr>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7" name="Rounded Rectangle 25">
              <a:extLst>
                <a:ext uri="{FF2B5EF4-FFF2-40B4-BE49-F238E27FC236}">
                  <a16:creationId xmlns:a16="http://schemas.microsoft.com/office/drawing/2014/main" id="{BD85F33A-21F8-DA41-9C05-915D0986A7AE}"/>
                </a:ext>
              </a:extLst>
            </p:cNvPr>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8" name="Chord 32">
              <a:extLst>
                <a:ext uri="{FF2B5EF4-FFF2-40B4-BE49-F238E27FC236}">
                  <a16:creationId xmlns:a16="http://schemas.microsoft.com/office/drawing/2014/main" id="{D957C111-58FF-0234-62D5-7E389C0FADB8}"/>
                </a:ext>
              </a:extLst>
            </p:cNvPr>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9" name="Rounded Rectangle 40">
              <a:extLst>
                <a:ext uri="{FF2B5EF4-FFF2-40B4-BE49-F238E27FC236}">
                  <a16:creationId xmlns:a16="http://schemas.microsoft.com/office/drawing/2014/main" id="{31FE811E-FD7D-65BE-8739-7286053DD3C1}"/>
                </a:ext>
              </a:extLst>
            </p:cNvPr>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0" name="Rounded Rectangle 17">
              <a:extLst>
                <a:ext uri="{FF2B5EF4-FFF2-40B4-BE49-F238E27FC236}">
                  <a16:creationId xmlns:a16="http://schemas.microsoft.com/office/drawing/2014/main" id="{9C220EC3-B16C-DE7A-21D3-49283B60B695}"/>
                </a:ext>
              </a:extLst>
            </p:cNvPr>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1" name="Oval 25">
              <a:extLst>
                <a:ext uri="{FF2B5EF4-FFF2-40B4-BE49-F238E27FC236}">
                  <a16:creationId xmlns:a16="http://schemas.microsoft.com/office/drawing/2014/main" id="{6FB6EE44-32B8-52C3-F570-38121756036B}"/>
                </a:ext>
              </a:extLst>
            </p:cNvPr>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2" name="Block Arc 20">
              <a:extLst>
                <a:ext uri="{FF2B5EF4-FFF2-40B4-BE49-F238E27FC236}">
                  <a16:creationId xmlns:a16="http://schemas.microsoft.com/office/drawing/2014/main" id="{B09AA321-1517-8420-6EE4-F7D3285726E0}"/>
                </a:ext>
              </a:extLst>
            </p:cNvPr>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3" name="Trapezoid 28">
              <a:extLst>
                <a:ext uri="{FF2B5EF4-FFF2-40B4-BE49-F238E27FC236}">
                  <a16:creationId xmlns:a16="http://schemas.microsoft.com/office/drawing/2014/main" id="{3A9AEB3E-04A8-C877-1653-CF1150D50962}"/>
                </a:ext>
              </a:extLst>
            </p:cNvPr>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Tree>
    <p:extLst>
      <p:ext uri="{BB962C8B-B14F-4D97-AF65-F5344CB8AC3E}">
        <p14:creationId xmlns:p14="http://schemas.microsoft.com/office/powerpoint/2010/main" val="19587544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0A1E7C-2B61-E673-6602-4ACD64586593}"/>
              </a:ext>
            </a:extLst>
          </p:cNvPr>
          <p:cNvSpPr/>
          <p:nvPr userDrawn="1"/>
        </p:nvSpPr>
        <p:spPr>
          <a:xfrm>
            <a:off x="-1" y="15722"/>
            <a:ext cx="12191835" cy="6832055"/>
          </a:xfrm>
          <a:prstGeom prst="rect">
            <a:avLst/>
          </a:prstGeom>
          <a:solidFill>
            <a:schemeClr val="accent1">
              <a:lumMod val="75000"/>
              <a:alpha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432FFF-2D84-E87C-2802-AA860CAE4D7D}"/>
              </a:ext>
            </a:extLst>
          </p:cNvPr>
          <p:cNvSpPr/>
          <p:nvPr userDrawn="1"/>
        </p:nvSpPr>
        <p:spPr>
          <a:xfrm>
            <a:off x="165" y="1669774"/>
            <a:ext cx="12191835" cy="1769449"/>
          </a:xfrm>
          <a:prstGeom prst="rect">
            <a:avLst/>
          </a:prstGeom>
          <a:solidFill>
            <a:schemeClr val="accent1">
              <a:lumMod val="75000"/>
              <a:alpha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C3B503B-DC61-3F61-4C4F-7460127575A5}"/>
              </a:ext>
            </a:extLst>
          </p:cNvPr>
          <p:cNvSpPr/>
          <p:nvPr userDrawn="1"/>
        </p:nvSpPr>
        <p:spPr>
          <a:xfrm>
            <a:off x="0" y="3429000"/>
            <a:ext cx="12191835" cy="3428999"/>
          </a:xfrm>
          <a:prstGeom prst="rect">
            <a:avLst/>
          </a:prstGeom>
          <a:solidFill>
            <a:schemeClr val="accent1">
              <a:lumMod val="75000"/>
              <a:alpha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C91C972D-4381-2F8A-9747-FFC63ECF8A45}"/>
              </a:ext>
            </a:extLst>
          </p:cNvPr>
          <p:cNvSpPr/>
          <p:nvPr userDrawn="1"/>
        </p:nvSpPr>
        <p:spPr>
          <a:xfrm>
            <a:off x="0" y="3429000"/>
            <a:ext cx="3286125" cy="3428999"/>
          </a:xfrm>
          <a:prstGeom prst="rtTriangle">
            <a:avLst/>
          </a:prstGeom>
          <a:solidFill>
            <a:schemeClr val="accent4">
              <a:alpha val="9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492E6840-A6A2-9A82-DEF4-38CF199D2942}"/>
              </a:ext>
            </a:extLst>
          </p:cNvPr>
          <p:cNvSpPr/>
          <p:nvPr userDrawn="1"/>
        </p:nvSpPr>
        <p:spPr>
          <a:xfrm flipH="1">
            <a:off x="8905876" y="3439223"/>
            <a:ext cx="3286125" cy="3418776"/>
          </a:xfrm>
          <a:prstGeom prst="rtTriangle">
            <a:avLst/>
          </a:prstGeom>
          <a:solidFill>
            <a:schemeClr val="accent4">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10;&#10;Description automatically generated">
            <a:extLst>
              <a:ext uri="{FF2B5EF4-FFF2-40B4-BE49-F238E27FC236}">
                <a16:creationId xmlns:a16="http://schemas.microsoft.com/office/drawing/2014/main" id="{30488CD1-8177-D5AD-D7CA-0C327D6EA1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20" name="Title 1">
            <a:extLst>
              <a:ext uri="{FF2B5EF4-FFF2-40B4-BE49-F238E27FC236}">
                <a16:creationId xmlns:a16="http://schemas.microsoft.com/office/drawing/2014/main" id="{7E79745E-6C0E-05D2-2EF2-0525B2991B86}"/>
              </a:ext>
            </a:extLst>
          </p:cNvPr>
          <p:cNvSpPr>
            <a:spLocks noGrp="1"/>
          </p:cNvSpPr>
          <p:nvPr>
            <p:ph type="ctrTitle"/>
          </p:nvPr>
        </p:nvSpPr>
        <p:spPr>
          <a:xfrm>
            <a:off x="1524000" y="4208550"/>
            <a:ext cx="9144000" cy="876824"/>
          </a:xfrm>
          <a:effectLst>
            <a:outerShdw blurRad="50800" dist="38100" dir="5400000" algn="t" rotWithShape="0">
              <a:prstClr val="black">
                <a:alpha val="40000"/>
              </a:prstClr>
            </a:outerShdw>
          </a:effectLst>
        </p:spPr>
        <p:txBody>
          <a:bodyPr anchor="b"/>
          <a:lstStyle>
            <a:lvl1pPr algn="ctr">
              <a:defRPr sz="6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21" name="Subtitle 2">
            <a:extLst>
              <a:ext uri="{FF2B5EF4-FFF2-40B4-BE49-F238E27FC236}">
                <a16:creationId xmlns:a16="http://schemas.microsoft.com/office/drawing/2014/main" id="{E1BF5A42-E8C0-0159-2695-BE02A925534B}"/>
              </a:ext>
            </a:extLst>
          </p:cNvPr>
          <p:cNvSpPr>
            <a:spLocks noGrp="1"/>
          </p:cNvSpPr>
          <p:nvPr>
            <p:ph type="subTitle" idx="1"/>
          </p:nvPr>
        </p:nvSpPr>
        <p:spPr>
          <a:xfrm>
            <a:off x="1524000" y="5177449"/>
            <a:ext cx="9144000" cy="514626"/>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534730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1EA54450-01B6-4E90-87EA-FBC3100023AE}" type="datetimeFigureOut">
              <a:rPr lang="en-US" smtClean="0"/>
              <a:t>3/21/2023</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425708C8-7996-4830-854E-4A6714933EA8}"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E74B61-88C9-B9F3-8FFD-A70F84DF4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409230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1EA54450-01B6-4E90-87EA-FBC3100023AE}" type="datetimeFigureOut">
              <a:rPr lang="en-US" smtClean="0"/>
              <a:t>3/21/2023</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425708C8-7996-4830-854E-4A6714933EA8}" type="slidenum">
              <a:rPr lang="en-US" smtClean="0"/>
              <a:t>‹#›</a:t>
            </a:fld>
            <a:endParaRPr lang="en-US"/>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AD72533C-3E44-831C-CE17-22F9767E4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957275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1EA54450-01B6-4E90-87EA-FBC3100023AE}" type="datetimeFigureOut">
              <a:rPr lang="en-US" smtClean="0"/>
              <a:t>3/21/2023</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425708C8-7996-4830-854E-4A6714933EA8}"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24079BA5-FA6E-3ED1-A053-5A1B732C4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4049749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1EA54450-01B6-4E90-87EA-FBC3100023AE}" type="datetimeFigureOut">
              <a:rPr lang="en-US" smtClean="0"/>
              <a:t>3/21/2023</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425708C8-7996-4830-854E-4A6714933EA8}"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B61DDA50-AB87-CA3E-365F-2A610BEF0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0871598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54450-01B6-4E90-87EA-FBC3100023AE}" type="datetimeFigureOut">
              <a:rPr lang="en-US" smtClean="0"/>
              <a:t>3/21/2023</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708C8-7996-4830-854E-4A6714933EA8}" type="slidenum">
              <a:rPr lang="en-US" smtClean="0"/>
              <a:t>‹#›</a:t>
            </a:fld>
            <a:endParaRPr lang="en-US"/>
          </a:p>
        </p:txBody>
      </p:sp>
    </p:spTree>
    <p:extLst>
      <p:ext uri="{BB962C8B-B14F-4D97-AF65-F5344CB8AC3E}">
        <p14:creationId xmlns:p14="http://schemas.microsoft.com/office/powerpoint/2010/main" val="39072560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xml"/><Relationship Id="rId5" Type="http://schemas.openxmlformats.org/officeDocument/2006/relationships/image" Target="../media/image73.jpeg"/><Relationship Id="rId4" Type="http://schemas.openxmlformats.org/officeDocument/2006/relationships/image" Target="../media/image7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2391A-ED77-66D7-7B5D-5E24BDC2C17A}"/>
              </a:ext>
            </a:extLst>
          </p:cNvPr>
          <p:cNvSpPr>
            <a:spLocks noGrp="1"/>
          </p:cNvSpPr>
          <p:nvPr>
            <p:ph type="ctrTitle"/>
          </p:nvPr>
        </p:nvSpPr>
        <p:spPr/>
        <p:txBody>
          <a:bodyPr/>
          <a:lstStyle/>
          <a:p>
            <a:r>
              <a:rPr lang="en-US" dirty="0"/>
              <a:t>Organized Archive</a:t>
            </a:r>
          </a:p>
        </p:txBody>
      </p:sp>
      <p:sp>
        <p:nvSpPr>
          <p:cNvPr id="4" name="TextBox 3">
            <a:extLst>
              <a:ext uri="{FF2B5EF4-FFF2-40B4-BE49-F238E27FC236}">
                <a16:creationId xmlns:a16="http://schemas.microsoft.com/office/drawing/2014/main" id="{C1B451B9-AE5A-3B79-170A-106A96FD88DB}"/>
              </a:ext>
            </a:extLst>
          </p:cNvPr>
          <p:cNvSpPr txBox="1"/>
          <p:nvPr/>
        </p:nvSpPr>
        <p:spPr>
          <a:xfrm>
            <a:off x="0" y="6211669"/>
            <a:ext cx="2478741" cy="646331"/>
          </a:xfrm>
          <a:prstGeom prst="rect">
            <a:avLst/>
          </a:prstGeom>
          <a:noFill/>
        </p:spPr>
        <p:txBody>
          <a:bodyPr wrap="square">
            <a:spAutoFit/>
          </a:bodyPr>
          <a:lstStyle/>
          <a:p>
            <a:pPr algn="ctr" rtl="1"/>
            <a:r>
              <a:rPr lang="en-US" dirty="0">
                <a:effectLst>
                  <a:outerShdw blurRad="38100" dist="38100" dir="2700000" algn="tl">
                    <a:srgbClr val="000000">
                      <a:alpha val="43137"/>
                    </a:srgbClr>
                  </a:outerShdw>
                </a:effectLst>
              </a:rPr>
              <a:t> </a:t>
            </a:r>
            <a:r>
              <a:rPr lang="ar-JO" dirty="0">
                <a:effectLst>
                  <a:outerShdw blurRad="38100" dist="38100" dir="2700000" algn="tl">
                    <a:srgbClr val="000000">
                      <a:alpha val="43137"/>
                    </a:srgbClr>
                  </a:outerShdw>
                </a:effectLst>
              </a:rPr>
              <a:t>شامل لأسئلة سنوات حتى </a:t>
            </a:r>
            <a:r>
              <a:rPr lang="en-US" dirty="0">
                <a:effectLst>
                  <a:outerShdw blurRad="38100" dist="38100" dir="2700000" algn="tl">
                    <a:srgbClr val="000000">
                      <a:alpha val="43137"/>
                    </a:srgbClr>
                  </a:outerShdw>
                </a:effectLst>
              </a:rPr>
              <a:t>09/March/2023</a:t>
            </a:r>
          </a:p>
        </p:txBody>
      </p:sp>
    </p:spTree>
    <p:extLst>
      <p:ext uri="{BB962C8B-B14F-4D97-AF65-F5344CB8AC3E}">
        <p14:creationId xmlns:p14="http://schemas.microsoft.com/office/powerpoint/2010/main" val="79809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43AA4-9E3D-122F-5D19-030C7A949CB0}"/>
              </a:ext>
            </a:extLst>
          </p:cNvPr>
          <p:cNvSpPr>
            <a:spLocks noGrp="1"/>
          </p:cNvSpPr>
          <p:nvPr>
            <p:ph type="title"/>
          </p:nvPr>
        </p:nvSpPr>
        <p:spPr/>
        <p:txBody>
          <a:bodyPr>
            <a:normAutofit/>
          </a:bodyPr>
          <a:lstStyle/>
          <a:p>
            <a:r>
              <a:rPr lang="en-US" dirty="0"/>
              <a:t>Hydrocephalus 1</a:t>
            </a:r>
          </a:p>
        </p:txBody>
      </p:sp>
      <p:sp>
        <p:nvSpPr>
          <p:cNvPr id="3" name="Content Placeholder 2">
            <a:extLst>
              <a:ext uri="{FF2B5EF4-FFF2-40B4-BE49-F238E27FC236}">
                <a16:creationId xmlns:a16="http://schemas.microsoft.com/office/drawing/2014/main" id="{74498E4C-B439-E84F-6B22-62F16F68E891}"/>
              </a:ext>
            </a:extLst>
          </p:cNvPr>
          <p:cNvSpPr>
            <a:spLocks noGrp="1"/>
          </p:cNvSpPr>
          <p:nvPr>
            <p:ph idx="1"/>
          </p:nvPr>
        </p:nvSpPr>
        <p:spPr>
          <a:xfrm>
            <a:off x="838200" y="1305026"/>
            <a:ext cx="6574277" cy="4871938"/>
          </a:xfrm>
        </p:spPr>
        <p:txBody>
          <a:bodyPr/>
          <a:lstStyle/>
          <a:p>
            <a:r>
              <a:rPr lang="en-US" b="1" dirty="0"/>
              <a:t>What is your diagnosis ?</a:t>
            </a:r>
          </a:p>
          <a:p>
            <a:pPr lvl="1"/>
            <a:r>
              <a:rPr lang="en-US" dirty="0"/>
              <a:t>Hydrocephalus</a:t>
            </a:r>
          </a:p>
          <a:p>
            <a:r>
              <a:rPr lang="en-US" b="1" dirty="0"/>
              <a:t>What are the types ?</a:t>
            </a:r>
          </a:p>
          <a:p>
            <a:pPr lvl="1"/>
            <a:r>
              <a:rPr lang="en-US" dirty="0"/>
              <a:t>Communicating and obstructive</a:t>
            </a:r>
          </a:p>
          <a:p>
            <a:r>
              <a:rPr lang="en-US" b="1" dirty="0"/>
              <a:t>Mention 3 surgical procedures</a:t>
            </a:r>
          </a:p>
          <a:p>
            <a:pPr lvl="1"/>
            <a:r>
              <a:rPr lang="en-US" dirty="0"/>
              <a:t>Ventriculoperitoneal shunt</a:t>
            </a:r>
          </a:p>
          <a:p>
            <a:pPr lvl="1"/>
            <a:r>
              <a:rPr lang="en-US" dirty="0"/>
              <a:t>Endoscopic third ventriculostomy </a:t>
            </a:r>
          </a:p>
          <a:p>
            <a:endParaRPr lang="en-US" dirty="0"/>
          </a:p>
        </p:txBody>
      </p:sp>
      <p:pic>
        <p:nvPicPr>
          <p:cNvPr id="4" name="Picture 2" descr="Non-communicatingpremature">
            <a:extLst>
              <a:ext uri="{FF2B5EF4-FFF2-40B4-BE49-F238E27FC236}">
                <a16:creationId xmlns:a16="http://schemas.microsoft.com/office/drawing/2014/main" id="{84408E55-A3B5-C392-18AC-488555DA8A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01928" y="1305026"/>
            <a:ext cx="4851872" cy="2123973"/>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BFCB2D-3EE7-5750-DF02-2471D20D5681}"/>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73591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6BF1-71C4-274B-2A50-CD4D5BD2E418}"/>
              </a:ext>
            </a:extLst>
          </p:cNvPr>
          <p:cNvSpPr>
            <a:spLocks noGrp="1"/>
          </p:cNvSpPr>
          <p:nvPr>
            <p:ph type="title"/>
          </p:nvPr>
        </p:nvSpPr>
        <p:spPr/>
        <p:txBody>
          <a:bodyPr/>
          <a:lstStyle/>
          <a:p>
            <a:r>
              <a:rPr lang="en-US" dirty="0"/>
              <a:t>Lumber disc herniation</a:t>
            </a:r>
          </a:p>
        </p:txBody>
      </p:sp>
      <p:sp>
        <p:nvSpPr>
          <p:cNvPr id="3" name="Content Placeholder 2">
            <a:extLst>
              <a:ext uri="{FF2B5EF4-FFF2-40B4-BE49-F238E27FC236}">
                <a16:creationId xmlns:a16="http://schemas.microsoft.com/office/drawing/2014/main" id="{7C55E8A1-F4F4-447E-29B9-7E1BC5372DC3}"/>
              </a:ext>
            </a:extLst>
          </p:cNvPr>
          <p:cNvSpPr>
            <a:spLocks noGrp="1"/>
          </p:cNvSpPr>
          <p:nvPr>
            <p:ph idx="1"/>
          </p:nvPr>
        </p:nvSpPr>
        <p:spPr>
          <a:xfrm>
            <a:off x="838200" y="1305026"/>
            <a:ext cx="7772400" cy="4873752"/>
          </a:xfrm>
        </p:spPr>
        <p:txBody>
          <a:bodyPr>
            <a:normAutofit lnSpcReduction="10000"/>
          </a:bodyPr>
          <a:lstStyle/>
          <a:p>
            <a:r>
              <a:rPr lang="en-US" b="1" dirty="0"/>
              <a:t>What is your diagnosis ?</a:t>
            </a:r>
          </a:p>
          <a:p>
            <a:pPr lvl="1"/>
            <a:r>
              <a:rPr lang="en-US" dirty="0"/>
              <a:t>L4-L5 disk prolapse</a:t>
            </a:r>
          </a:p>
          <a:p>
            <a:r>
              <a:rPr lang="en-US" b="1" dirty="0"/>
              <a:t>The clinical picture of this patient is (MCQ) </a:t>
            </a:r>
          </a:p>
          <a:p>
            <a:pPr marL="914400" lvl="1" indent="-457200">
              <a:buFont typeface="+mj-lt"/>
              <a:buAutoNum type="alphaLcPeriod"/>
            </a:pPr>
            <a:r>
              <a:rPr lang="en-US" dirty="0">
                <a:solidFill>
                  <a:srgbClr val="FF0000"/>
                </a:solidFill>
              </a:rPr>
              <a:t>Radiculopathy </a:t>
            </a:r>
          </a:p>
          <a:p>
            <a:pPr marL="914400" lvl="1" indent="-457200">
              <a:buFont typeface="+mj-lt"/>
              <a:buAutoNum type="alphaLcPeriod"/>
            </a:pPr>
            <a:r>
              <a:rPr lang="en-US" dirty="0"/>
              <a:t>Myelopathy</a:t>
            </a:r>
          </a:p>
          <a:p>
            <a:pPr marL="914400" lvl="1" indent="-457200">
              <a:buFont typeface="+mj-lt"/>
              <a:buAutoNum type="alphaLcPeriod"/>
            </a:pPr>
            <a:r>
              <a:rPr lang="en-US" dirty="0"/>
              <a:t>Radiculopathy and myelopathy</a:t>
            </a:r>
          </a:p>
          <a:p>
            <a:r>
              <a:rPr lang="en-US" b="1" dirty="0"/>
              <a:t>What is the affected dermatome ?</a:t>
            </a:r>
          </a:p>
          <a:p>
            <a:pPr lvl="1"/>
            <a:r>
              <a:rPr lang="en-US" dirty="0">
                <a:solidFill>
                  <a:srgbClr val="FF0000"/>
                </a:solidFill>
              </a:rPr>
              <a:t>Right</a:t>
            </a:r>
            <a:r>
              <a:rPr lang="en-US" dirty="0"/>
              <a:t> L5</a:t>
            </a:r>
          </a:p>
          <a:p>
            <a:r>
              <a:rPr lang="en-US" b="1" dirty="0"/>
              <a:t>What is the key muscle for this dermatome ?</a:t>
            </a:r>
          </a:p>
          <a:p>
            <a:pPr lvl="1"/>
            <a:r>
              <a:rPr lang="en-US" dirty="0"/>
              <a:t>Extensor hallucis longus</a:t>
            </a:r>
          </a:p>
          <a:p>
            <a:r>
              <a:rPr lang="en-US" b="1" dirty="0"/>
              <a:t>What is your next step ?</a:t>
            </a:r>
          </a:p>
          <a:p>
            <a:pPr lvl="1"/>
            <a:r>
              <a:rPr lang="en-US" dirty="0"/>
              <a:t>Immediate surgery </a:t>
            </a:r>
          </a:p>
        </p:txBody>
      </p:sp>
      <p:sp>
        <p:nvSpPr>
          <p:cNvPr id="6" name="TextBox 5">
            <a:extLst>
              <a:ext uri="{FF2B5EF4-FFF2-40B4-BE49-F238E27FC236}">
                <a16:creationId xmlns:a16="http://schemas.microsoft.com/office/drawing/2014/main" id="{6DAE8C11-3F46-E699-0B1D-F1C7C61E3F89}"/>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7" name="Picture 4" descr="A picture containing text&#10;&#10;Description automatically generated">
            <a:extLst>
              <a:ext uri="{FF2B5EF4-FFF2-40B4-BE49-F238E27FC236}">
                <a16:creationId xmlns:a16="http://schemas.microsoft.com/office/drawing/2014/main" id="{C059CDB7-062A-6D05-4FFE-9A1E88CC597B}"/>
              </a:ext>
            </a:extLst>
          </p:cNvPr>
          <p:cNvPicPr>
            <a:picLocks noChangeAspect="1"/>
          </p:cNvPicPr>
          <p:nvPr/>
        </p:nvPicPr>
        <p:blipFill rotWithShape="1">
          <a:blip r:embed="rId2"/>
          <a:srcRect l="2518" r="2276" b="5607"/>
          <a:stretch/>
        </p:blipFill>
        <p:spPr>
          <a:xfrm>
            <a:off x="8677070" y="1305027"/>
            <a:ext cx="2676729" cy="2702924"/>
          </a:xfrm>
          <a:prstGeom prst="rect">
            <a:avLst/>
          </a:prstGeom>
        </p:spPr>
      </p:pic>
    </p:spTree>
    <p:extLst>
      <p:ext uri="{BB962C8B-B14F-4D97-AF65-F5344CB8AC3E}">
        <p14:creationId xmlns:p14="http://schemas.microsoft.com/office/powerpoint/2010/main" val="34048458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DBA-9320-AAA1-D77C-C75624CBB77E}"/>
              </a:ext>
            </a:extLst>
          </p:cNvPr>
          <p:cNvSpPr>
            <a:spLocks noGrp="1"/>
          </p:cNvSpPr>
          <p:nvPr>
            <p:ph type="title"/>
          </p:nvPr>
        </p:nvSpPr>
        <p:spPr/>
        <p:txBody>
          <a:bodyPr>
            <a:normAutofit/>
          </a:bodyPr>
          <a:lstStyle/>
          <a:p>
            <a:r>
              <a:rPr lang="en-US" dirty="0"/>
              <a:t>Lumber disc herniation</a:t>
            </a:r>
          </a:p>
        </p:txBody>
      </p:sp>
      <p:sp>
        <p:nvSpPr>
          <p:cNvPr id="3" name="Content Placeholder 2">
            <a:extLst>
              <a:ext uri="{FF2B5EF4-FFF2-40B4-BE49-F238E27FC236}">
                <a16:creationId xmlns:a16="http://schemas.microsoft.com/office/drawing/2014/main" id="{58E999C7-3526-E12F-325F-DE680ADCF721}"/>
              </a:ext>
            </a:extLst>
          </p:cNvPr>
          <p:cNvSpPr>
            <a:spLocks noGrp="1"/>
          </p:cNvSpPr>
          <p:nvPr>
            <p:ph idx="1"/>
          </p:nvPr>
        </p:nvSpPr>
        <p:spPr>
          <a:xfrm>
            <a:off x="838201" y="1305026"/>
            <a:ext cx="5562600" cy="4871938"/>
          </a:xfrm>
        </p:spPr>
        <p:txBody>
          <a:bodyPr>
            <a:normAutofit/>
          </a:bodyPr>
          <a:lstStyle/>
          <a:p>
            <a:r>
              <a:rPr lang="en-US" b="1" dirty="0"/>
              <a:t>What is the diagnosis ?</a:t>
            </a:r>
          </a:p>
          <a:p>
            <a:pPr lvl="1"/>
            <a:r>
              <a:rPr lang="en-US" dirty="0"/>
              <a:t>Lumber disc herniation</a:t>
            </a:r>
          </a:p>
          <a:p>
            <a:r>
              <a:rPr lang="en-US" b="1" dirty="0"/>
              <a:t>What is your management ?</a:t>
            </a:r>
          </a:p>
          <a:p>
            <a:pPr lvl="1"/>
            <a:r>
              <a:rPr lang="en-US" dirty="0"/>
              <a:t>excision of the disc prolapse</a:t>
            </a:r>
          </a:p>
          <a:p>
            <a:r>
              <a:rPr lang="en-US" sz="2600" b="1" dirty="0"/>
              <a:t>If the patient had a paresthesia, urinary retention, stool incontinence what we call this syndrome? </a:t>
            </a:r>
          </a:p>
          <a:p>
            <a:pPr lvl="1"/>
            <a:r>
              <a:rPr lang="en-US" dirty="0"/>
              <a:t>Cauda equina syndrome</a:t>
            </a:r>
          </a:p>
          <a:p>
            <a:endParaRPr lang="en-US" dirty="0"/>
          </a:p>
        </p:txBody>
      </p:sp>
      <p:pic>
        <p:nvPicPr>
          <p:cNvPr id="4" name="Picture 4" descr="A picture containing text&#10;&#10;Description automatically generated">
            <a:extLst>
              <a:ext uri="{FF2B5EF4-FFF2-40B4-BE49-F238E27FC236}">
                <a16:creationId xmlns:a16="http://schemas.microsoft.com/office/drawing/2014/main" id="{AAB2A239-9347-AEAF-36AF-28BC3C5281C7}"/>
              </a:ext>
            </a:extLst>
          </p:cNvPr>
          <p:cNvPicPr>
            <a:picLocks noChangeAspect="1"/>
          </p:cNvPicPr>
          <p:nvPr/>
        </p:nvPicPr>
        <p:blipFill rotWithShape="1">
          <a:blip r:embed="rId2"/>
          <a:srcRect l="2518" r="2276" b="5607"/>
          <a:stretch/>
        </p:blipFill>
        <p:spPr>
          <a:xfrm>
            <a:off x="6529077" y="1305026"/>
            <a:ext cx="4824723" cy="4871938"/>
          </a:xfrm>
          <a:prstGeom prst="rect">
            <a:avLst/>
          </a:prstGeom>
        </p:spPr>
      </p:pic>
      <p:sp>
        <p:nvSpPr>
          <p:cNvPr id="5" name="TextBox 4">
            <a:extLst>
              <a:ext uri="{FF2B5EF4-FFF2-40B4-BE49-F238E27FC236}">
                <a16:creationId xmlns:a16="http://schemas.microsoft.com/office/drawing/2014/main" id="{C9298448-B196-C66A-DFF9-56D625313288}"/>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0503413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C0D8-FAFB-A66D-E0DA-EB204427CA3C}"/>
              </a:ext>
            </a:extLst>
          </p:cNvPr>
          <p:cNvSpPr>
            <a:spLocks noGrp="1"/>
          </p:cNvSpPr>
          <p:nvPr>
            <p:ph type="title"/>
          </p:nvPr>
        </p:nvSpPr>
        <p:spPr/>
        <p:txBody>
          <a:bodyPr>
            <a:normAutofit/>
          </a:bodyPr>
          <a:lstStyle/>
          <a:p>
            <a:r>
              <a:rPr lang="en-US" dirty="0"/>
              <a:t>Lumber disc herniation</a:t>
            </a:r>
          </a:p>
        </p:txBody>
      </p:sp>
      <p:sp>
        <p:nvSpPr>
          <p:cNvPr id="3" name="Content Placeholder 2">
            <a:extLst>
              <a:ext uri="{FF2B5EF4-FFF2-40B4-BE49-F238E27FC236}">
                <a16:creationId xmlns:a16="http://schemas.microsoft.com/office/drawing/2014/main" id="{9A2B082F-5167-454C-2623-481042745BFC}"/>
              </a:ext>
            </a:extLst>
          </p:cNvPr>
          <p:cNvSpPr>
            <a:spLocks noGrp="1"/>
          </p:cNvSpPr>
          <p:nvPr>
            <p:ph idx="1"/>
          </p:nvPr>
        </p:nvSpPr>
        <p:spPr/>
        <p:txBody>
          <a:bodyPr>
            <a:normAutofit lnSpcReduction="10000"/>
          </a:bodyPr>
          <a:lstStyle/>
          <a:p>
            <a:r>
              <a:rPr lang="en-US" b="1" dirty="0"/>
              <a:t>What is the diagnosis ?</a:t>
            </a:r>
          </a:p>
          <a:p>
            <a:pPr lvl="1"/>
            <a:r>
              <a:rPr lang="en-US" dirty="0"/>
              <a:t>Lumber disc herniation</a:t>
            </a:r>
          </a:p>
          <a:p>
            <a:r>
              <a:rPr lang="en-US" b="1" dirty="0"/>
              <a:t>What is the site ?</a:t>
            </a:r>
          </a:p>
          <a:p>
            <a:pPr lvl="1"/>
            <a:r>
              <a:rPr lang="en-US" dirty="0"/>
              <a:t>L5-S1</a:t>
            </a:r>
          </a:p>
          <a:p>
            <a:r>
              <a:rPr lang="en-US" b="1" dirty="0"/>
              <a:t>Mention 2 indications for surgery</a:t>
            </a:r>
          </a:p>
          <a:p>
            <a:pPr lvl="1"/>
            <a:r>
              <a:rPr lang="fr-FR" dirty="0"/>
              <a:t>Progressive neurological deficit</a:t>
            </a:r>
          </a:p>
          <a:p>
            <a:pPr lvl="1"/>
            <a:r>
              <a:rPr lang="fr-FR" dirty="0"/>
              <a:t> Intractable pain </a:t>
            </a:r>
          </a:p>
          <a:p>
            <a:pPr lvl="1"/>
            <a:r>
              <a:rPr lang="fr-FR" dirty="0"/>
              <a:t>Unstable fracture </a:t>
            </a:r>
          </a:p>
          <a:p>
            <a:pPr lvl="1"/>
            <a:r>
              <a:rPr lang="fr-FR" dirty="0"/>
              <a:t>Cauda </a:t>
            </a:r>
            <a:r>
              <a:rPr lang="fr-FR" dirty="0" err="1"/>
              <a:t>eqina</a:t>
            </a:r>
            <a:r>
              <a:rPr lang="fr-FR" dirty="0"/>
              <a:t> syndrome</a:t>
            </a:r>
          </a:p>
          <a:p>
            <a:r>
              <a:rPr lang="en-US" b="1" dirty="0"/>
              <a:t>What are the expected presentation in this patient?</a:t>
            </a:r>
          </a:p>
          <a:p>
            <a:pPr lvl="1"/>
            <a:r>
              <a:rPr lang="en-US" dirty="0"/>
              <a:t>Numbness, weakness, urinary incontinence</a:t>
            </a:r>
          </a:p>
          <a:p>
            <a:r>
              <a:rPr lang="en-US" b="1" dirty="0"/>
              <a:t>Is the knee reflex affected ? </a:t>
            </a:r>
            <a:r>
              <a:rPr lang="en-US" dirty="0"/>
              <a:t>No</a:t>
            </a:r>
          </a:p>
          <a:p>
            <a:endParaRPr lang="fr-FR" dirty="0"/>
          </a:p>
        </p:txBody>
      </p:sp>
      <p:pic>
        <p:nvPicPr>
          <p:cNvPr id="4" name="Content Placeholder 4">
            <a:extLst>
              <a:ext uri="{FF2B5EF4-FFF2-40B4-BE49-F238E27FC236}">
                <a16:creationId xmlns:a16="http://schemas.microsoft.com/office/drawing/2014/main" id="{0377CBF5-75C6-1245-3E3F-84B98048C7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73" t="5295" r="5124" b="7945"/>
          <a:stretch/>
        </p:blipFill>
        <p:spPr>
          <a:xfrm>
            <a:off x="8434629" y="1305026"/>
            <a:ext cx="2919171" cy="3169697"/>
          </a:xfrm>
          <a:prstGeom prst="rect">
            <a:avLst/>
          </a:prstGeom>
        </p:spPr>
      </p:pic>
      <p:sp>
        <p:nvSpPr>
          <p:cNvPr id="5" name="TextBox 4">
            <a:extLst>
              <a:ext uri="{FF2B5EF4-FFF2-40B4-BE49-F238E27FC236}">
                <a16:creationId xmlns:a16="http://schemas.microsoft.com/office/drawing/2014/main" id="{81047963-6CE1-FBE4-F3A6-6C63FD0683DA}"/>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0228965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39F2-D417-8BC7-4919-9DA53B238DC2}"/>
              </a:ext>
            </a:extLst>
          </p:cNvPr>
          <p:cNvSpPr>
            <a:spLocks noGrp="1"/>
          </p:cNvSpPr>
          <p:nvPr>
            <p:ph type="title"/>
          </p:nvPr>
        </p:nvSpPr>
        <p:spPr/>
        <p:txBody>
          <a:bodyPr/>
          <a:lstStyle/>
          <a:p>
            <a:r>
              <a:rPr lang="en-US" dirty="0"/>
              <a:t>Lumber disc herniation</a:t>
            </a:r>
          </a:p>
        </p:txBody>
      </p:sp>
      <p:sp>
        <p:nvSpPr>
          <p:cNvPr id="3" name="Content Placeholder 2">
            <a:extLst>
              <a:ext uri="{FF2B5EF4-FFF2-40B4-BE49-F238E27FC236}">
                <a16:creationId xmlns:a16="http://schemas.microsoft.com/office/drawing/2014/main" id="{6ADEBE4B-A8E0-7407-C940-88676F06D648}"/>
              </a:ext>
            </a:extLst>
          </p:cNvPr>
          <p:cNvSpPr>
            <a:spLocks noGrp="1"/>
          </p:cNvSpPr>
          <p:nvPr>
            <p:ph idx="1"/>
          </p:nvPr>
        </p:nvSpPr>
        <p:spPr>
          <a:xfrm>
            <a:off x="838199" y="1305026"/>
            <a:ext cx="6702496" cy="4638574"/>
          </a:xfrm>
        </p:spPr>
        <p:txBody>
          <a:bodyPr>
            <a:normAutofit/>
          </a:bodyPr>
          <a:lstStyle/>
          <a:p>
            <a:r>
              <a:rPr lang="en-US" sz="2800" b="1" dirty="0"/>
              <a:t>What is the site of prolapse ?</a:t>
            </a:r>
          </a:p>
          <a:p>
            <a:pPr lvl="1"/>
            <a:r>
              <a:rPr lang="en-US" dirty="0"/>
              <a:t>L5-S1</a:t>
            </a:r>
          </a:p>
          <a:p>
            <a:r>
              <a:rPr lang="en-US" b="1" dirty="0"/>
              <a:t>Mention 2 indication for surgery</a:t>
            </a:r>
          </a:p>
          <a:p>
            <a:pPr lvl="1"/>
            <a:r>
              <a:rPr lang="en-US" dirty="0"/>
              <a:t>Cauda equina syndrome </a:t>
            </a:r>
          </a:p>
          <a:p>
            <a:pPr lvl="1"/>
            <a:r>
              <a:rPr lang="en-US" dirty="0"/>
              <a:t>Intractable pain </a:t>
            </a:r>
          </a:p>
          <a:p>
            <a:pPr lvl="1"/>
            <a:r>
              <a:rPr lang="en-US" dirty="0"/>
              <a:t>History of malignancy </a:t>
            </a:r>
          </a:p>
          <a:p>
            <a:pPr lvl="1"/>
            <a:r>
              <a:rPr lang="en-US" dirty="0"/>
              <a:t>Progressive neurological deficit </a:t>
            </a:r>
          </a:p>
          <a:p>
            <a:r>
              <a:rPr lang="en-US" sz="2700" b="1" dirty="0"/>
              <a:t>Can it cause hyperreflexia in the knee join ? Why ?</a:t>
            </a:r>
          </a:p>
          <a:p>
            <a:pPr lvl="1"/>
            <a:r>
              <a:rPr lang="en-US" dirty="0"/>
              <a:t>No, the compression is on the nerve root and not the spinal cord (the spinal cord end at L1)</a:t>
            </a:r>
          </a:p>
        </p:txBody>
      </p:sp>
      <p:pic>
        <p:nvPicPr>
          <p:cNvPr id="4" name="Google Shape;113;p9">
            <a:extLst>
              <a:ext uri="{FF2B5EF4-FFF2-40B4-BE49-F238E27FC236}">
                <a16:creationId xmlns:a16="http://schemas.microsoft.com/office/drawing/2014/main" id="{9FC454EC-A885-B715-65BD-3D45DCAA59D1}"/>
              </a:ext>
            </a:extLst>
          </p:cNvPr>
          <p:cNvPicPr preferRelativeResize="0">
            <a:picLocks noChangeAspect="1"/>
          </p:cNvPicPr>
          <p:nvPr/>
        </p:nvPicPr>
        <p:blipFill rotWithShape="1">
          <a:blip r:embed="rId2"/>
          <a:srcRect r="4183"/>
          <a:stretch/>
        </p:blipFill>
        <p:spPr>
          <a:xfrm>
            <a:off x="7540695" y="1305025"/>
            <a:ext cx="3813105" cy="4638575"/>
          </a:xfrm>
          <a:prstGeom prst="rect">
            <a:avLst/>
          </a:prstGeom>
        </p:spPr>
      </p:pic>
      <p:sp>
        <p:nvSpPr>
          <p:cNvPr id="5" name="TextBox 4">
            <a:extLst>
              <a:ext uri="{FF2B5EF4-FFF2-40B4-BE49-F238E27FC236}">
                <a16:creationId xmlns:a16="http://schemas.microsoft.com/office/drawing/2014/main" id="{AA1E0887-C173-52D8-EA18-4B3E530B6E8D}"/>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8</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1331164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23DD-B109-D53C-8AE0-CE85C3014162}"/>
              </a:ext>
            </a:extLst>
          </p:cNvPr>
          <p:cNvSpPr>
            <a:spLocks noGrp="1"/>
          </p:cNvSpPr>
          <p:nvPr>
            <p:ph type="title"/>
          </p:nvPr>
        </p:nvSpPr>
        <p:spPr/>
        <p:txBody>
          <a:bodyPr/>
          <a:lstStyle/>
          <a:p>
            <a:r>
              <a:rPr lang="en-US" dirty="0"/>
              <a:t>Spondylolisthesis</a:t>
            </a:r>
          </a:p>
        </p:txBody>
      </p:sp>
      <p:sp>
        <p:nvSpPr>
          <p:cNvPr id="3" name="Content Placeholder 2">
            <a:extLst>
              <a:ext uri="{FF2B5EF4-FFF2-40B4-BE49-F238E27FC236}">
                <a16:creationId xmlns:a16="http://schemas.microsoft.com/office/drawing/2014/main" id="{32607064-5B0D-6F73-336D-24A00FC1A450}"/>
              </a:ext>
            </a:extLst>
          </p:cNvPr>
          <p:cNvSpPr>
            <a:spLocks noGrp="1"/>
          </p:cNvSpPr>
          <p:nvPr>
            <p:ph idx="1"/>
          </p:nvPr>
        </p:nvSpPr>
        <p:spPr>
          <a:xfrm>
            <a:off x="838200" y="1305026"/>
            <a:ext cx="10515600" cy="5017953"/>
          </a:xfrm>
        </p:spPr>
        <p:txBody>
          <a:bodyPr>
            <a:normAutofit/>
          </a:bodyPr>
          <a:lstStyle/>
          <a:p>
            <a:r>
              <a:rPr lang="en-US" b="1" dirty="0"/>
              <a:t>What is your diagnosis?</a:t>
            </a:r>
          </a:p>
          <a:p>
            <a:pPr lvl="1"/>
            <a:r>
              <a:rPr lang="en-US" dirty="0"/>
              <a:t>Spondylolisthesis</a:t>
            </a:r>
          </a:p>
          <a:p>
            <a:r>
              <a:rPr lang="en-US" b="1" dirty="0"/>
              <a:t>What is the name of this staging system ?</a:t>
            </a:r>
          </a:p>
          <a:p>
            <a:pPr lvl="1"/>
            <a:r>
              <a:rPr lang="en-US" dirty="0" err="1"/>
              <a:t>Myerding</a:t>
            </a:r>
            <a:r>
              <a:rPr lang="en-US" dirty="0"/>
              <a:t> classification system </a:t>
            </a:r>
            <a:r>
              <a:rPr lang="en-US" dirty="0">
                <a:solidFill>
                  <a:srgbClr val="0070C0"/>
                </a:solidFill>
              </a:rPr>
              <a:t>(according the degree of displacement of the vertebral body)</a:t>
            </a:r>
          </a:p>
          <a:p>
            <a:r>
              <a:rPr lang="en-US" b="1" dirty="0"/>
              <a:t>Mention 2 types</a:t>
            </a:r>
          </a:p>
          <a:p>
            <a:pPr lvl="1"/>
            <a:r>
              <a:rPr lang="en-US" dirty="0"/>
              <a:t>Pathologic </a:t>
            </a:r>
          </a:p>
          <a:p>
            <a:pPr lvl="1"/>
            <a:r>
              <a:rPr lang="en-US" dirty="0"/>
              <a:t>Postsurgical</a:t>
            </a:r>
          </a:p>
          <a:p>
            <a:pPr lvl="1"/>
            <a:r>
              <a:rPr lang="en-US" dirty="0"/>
              <a:t>Post-traumatic</a:t>
            </a:r>
          </a:p>
          <a:p>
            <a:pPr lvl="1"/>
            <a:r>
              <a:rPr lang="en-US" dirty="0"/>
              <a:t>Degenerative</a:t>
            </a:r>
          </a:p>
          <a:p>
            <a:pPr lvl="1"/>
            <a:r>
              <a:rPr lang="en-US" dirty="0"/>
              <a:t>Dysplastic</a:t>
            </a:r>
          </a:p>
          <a:p>
            <a:pPr lvl="1"/>
            <a:r>
              <a:rPr lang="en-US" dirty="0"/>
              <a:t>Isthmic</a:t>
            </a:r>
          </a:p>
        </p:txBody>
      </p:sp>
      <p:pic>
        <p:nvPicPr>
          <p:cNvPr id="4" name="Picture 2">
            <a:extLst>
              <a:ext uri="{FF2B5EF4-FFF2-40B4-BE49-F238E27FC236}">
                <a16:creationId xmlns:a16="http://schemas.microsoft.com/office/drawing/2014/main" id="{FCF2BFE9-B172-0B6B-A0ED-62687A578D3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8214" y="3461960"/>
            <a:ext cx="4915586" cy="27150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695E77D-828A-21EC-E108-2DF26AD7814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5854562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B6D4C-BD16-018D-A705-4D1B63B886E4}"/>
              </a:ext>
            </a:extLst>
          </p:cNvPr>
          <p:cNvSpPr>
            <a:spLocks noGrp="1"/>
          </p:cNvSpPr>
          <p:nvPr>
            <p:ph type="title"/>
          </p:nvPr>
        </p:nvSpPr>
        <p:spPr/>
        <p:txBody>
          <a:bodyPr/>
          <a:lstStyle/>
          <a:p>
            <a:r>
              <a:rPr lang="en-US" dirty="0"/>
              <a:t>Spondylolisthesis</a:t>
            </a:r>
          </a:p>
        </p:txBody>
      </p:sp>
      <p:grpSp>
        <p:nvGrpSpPr>
          <p:cNvPr id="6" name="Group 5">
            <a:extLst>
              <a:ext uri="{FF2B5EF4-FFF2-40B4-BE49-F238E27FC236}">
                <a16:creationId xmlns:a16="http://schemas.microsoft.com/office/drawing/2014/main" id="{21181AF3-389C-839E-9BB5-A12A3CA99BFE}"/>
              </a:ext>
            </a:extLst>
          </p:cNvPr>
          <p:cNvGrpSpPr/>
          <p:nvPr/>
        </p:nvGrpSpPr>
        <p:grpSpPr>
          <a:xfrm>
            <a:off x="838200" y="1305024"/>
            <a:ext cx="10515600" cy="4551697"/>
            <a:chOff x="838200" y="1305024"/>
            <a:chExt cx="11255442" cy="4871939"/>
          </a:xfrm>
        </p:grpSpPr>
        <p:pic>
          <p:nvPicPr>
            <p:cNvPr id="4" name="Picture 2">
              <a:extLst>
                <a:ext uri="{FF2B5EF4-FFF2-40B4-BE49-F238E27FC236}">
                  <a16:creationId xmlns:a16="http://schemas.microsoft.com/office/drawing/2014/main" id="{8B5039AA-7747-0626-A31F-6476DC9C93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1305025"/>
              <a:ext cx="6167666" cy="48719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F17D99AE-2556-341A-2675-B880DA016E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27" r="3068"/>
            <a:stretch/>
          </p:blipFill>
          <p:spPr bwMode="auto">
            <a:xfrm>
              <a:off x="7005866" y="1305024"/>
              <a:ext cx="5087776" cy="48719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309070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EFA9-AC23-ECEC-638B-504C21C6692C}"/>
              </a:ext>
            </a:extLst>
          </p:cNvPr>
          <p:cNvSpPr>
            <a:spLocks noGrp="1"/>
          </p:cNvSpPr>
          <p:nvPr>
            <p:ph type="title"/>
          </p:nvPr>
        </p:nvSpPr>
        <p:spPr/>
        <p:txBody>
          <a:bodyPr/>
          <a:lstStyle/>
          <a:p>
            <a:r>
              <a:rPr lang="en-US" dirty="0"/>
              <a:t>Patient with history of sciatica</a:t>
            </a:r>
          </a:p>
        </p:txBody>
      </p:sp>
      <p:sp>
        <p:nvSpPr>
          <p:cNvPr id="3" name="Content Placeholder 2">
            <a:extLst>
              <a:ext uri="{FF2B5EF4-FFF2-40B4-BE49-F238E27FC236}">
                <a16:creationId xmlns:a16="http://schemas.microsoft.com/office/drawing/2014/main" id="{009D72E8-141F-4052-4822-DDE4DABFB26E}"/>
              </a:ext>
            </a:extLst>
          </p:cNvPr>
          <p:cNvSpPr>
            <a:spLocks noGrp="1"/>
          </p:cNvSpPr>
          <p:nvPr>
            <p:ph idx="1"/>
          </p:nvPr>
        </p:nvSpPr>
        <p:spPr/>
        <p:txBody>
          <a:bodyPr/>
          <a:lstStyle/>
          <a:p>
            <a:r>
              <a:rPr lang="en-US" b="1" dirty="0"/>
              <a:t>What is your diagnosis ?</a:t>
            </a:r>
          </a:p>
          <a:p>
            <a:pPr lvl="1"/>
            <a:r>
              <a:rPr lang="en-US" dirty="0"/>
              <a:t>L5-S1 Spondylolisthesis</a:t>
            </a:r>
          </a:p>
          <a:p>
            <a:r>
              <a:rPr lang="en-US" b="1" dirty="0"/>
              <a:t>What is the affected dermatome ?</a:t>
            </a:r>
          </a:p>
          <a:p>
            <a:pPr lvl="1"/>
            <a:r>
              <a:rPr lang="en-US" dirty="0"/>
              <a:t>S1</a:t>
            </a:r>
          </a:p>
          <a:p>
            <a:r>
              <a:rPr lang="en-US" b="1" dirty="0"/>
              <a:t>What is the clinical picture ?</a:t>
            </a:r>
          </a:p>
          <a:p>
            <a:pPr lvl="1"/>
            <a:r>
              <a:rPr lang="en-US" dirty="0"/>
              <a:t>Radiculopathy</a:t>
            </a:r>
          </a:p>
        </p:txBody>
      </p:sp>
      <p:pic>
        <p:nvPicPr>
          <p:cNvPr id="4" name="Picture 3">
            <a:extLst>
              <a:ext uri="{FF2B5EF4-FFF2-40B4-BE49-F238E27FC236}">
                <a16:creationId xmlns:a16="http://schemas.microsoft.com/office/drawing/2014/main" id="{2D0A007E-AEDC-5036-9B67-3D5E5BD36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433" y="3910519"/>
            <a:ext cx="5297365" cy="2266445"/>
          </a:xfrm>
          <a:prstGeom prst="rect">
            <a:avLst/>
          </a:prstGeom>
        </p:spPr>
      </p:pic>
      <p:sp>
        <p:nvSpPr>
          <p:cNvPr id="5" name="TextBox 4">
            <a:extLst>
              <a:ext uri="{FF2B5EF4-FFF2-40B4-BE49-F238E27FC236}">
                <a16:creationId xmlns:a16="http://schemas.microsoft.com/office/drawing/2014/main" id="{6BB0E999-09B2-6024-3712-A1E2E84C4CE0}"/>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6" name="Picture 2" descr="C:\Users\Pc city\Downloads\104436229_582498452650578_6817038042600897142_n.jpg">
            <a:extLst>
              <a:ext uri="{FF2B5EF4-FFF2-40B4-BE49-F238E27FC236}">
                <a16:creationId xmlns:a16="http://schemas.microsoft.com/office/drawing/2014/main" id="{045112E3-C3D1-1786-ABE7-65D54052463B}"/>
              </a:ext>
            </a:extLst>
          </p:cNvPr>
          <p:cNvPicPr>
            <a:picLocks noChangeAspect="1" noChangeArrowheads="1"/>
          </p:cNvPicPr>
          <p:nvPr/>
        </p:nvPicPr>
        <p:blipFill rotWithShape="1">
          <a:blip r:embed="rId3"/>
          <a:srcRect l="21121" t="18311" r="11814" b="29756"/>
          <a:stretch/>
        </p:blipFill>
        <p:spPr bwMode="auto">
          <a:xfrm>
            <a:off x="8576398" y="1305024"/>
            <a:ext cx="2777401" cy="2266445"/>
          </a:xfrm>
          <a:prstGeom prst="rect">
            <a:avLst/>
          </a:prstGeom>
        </p:spPr>
      </p:pic>
    </p:spTree>
    <p:extLst>
      <p:ext uri="{BB962C8B-B14F-4D97-AF65-F5344CB8AC3E}">
        <p14:creationId xmlns:p14="http://schemas.microsoft.com/office/powerpoint/2010/main" val="23227423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C67C-75A8-54AA-3AF1-49DD54AC46AB}"/>
              </a:ext>
            </a:extLst>
          </p:cNvPr>
          <p:cNvSpPr>
            <a:spLocks noGrp="1"/>
          </p:cNvSpPr>
          <p:nvPr>
            <p:ph type="title"/>
          </p:nvPr>
        </p:nvSpPr>
        <p:spPr/>
        <p:txBody>
          <a:bodyPr>
            <a:normAutofit fontScale="90000"/>
          </a:bodyPr>
          <a:lstStyle/>
          <a:p>
            <a:r>
              <a:rPr lang="en-US" dirty="0"/>
              <a:t>Other Questions</a:t>
            </a:r>
          </a:p>
        </p:txBody>
      </p:sp>
      <p:sp>
        <p:nvSpPr>
          <p:cNvPr id="5" name="Subtitle 4">
            <a:extLst>
              <a:ext uri="{FF2B5EF4-FFF2-40B4-BE49-F238E27FC236}">
                <a16:creationId xmlns:a16="http://schemas.microsoft.com/office/drawing/2014/main" id="{62C3F3F5-2D66-6617-2DE3-855041E92FB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351160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805A0-63FC-5E20-4787-E3B996DFCCA7}"/>
              </a:ext>
            </a:extLst>
          </p:cNvPr>
          <p:cNvSpPr>
            <a:spLocks noGrp="1"/>
          </p:cNvSpPr>
          <p:nvPr>
            <p:ph type="title"/>
          </p:nvPr>
        </p:nvSpPr>
        <p:spPr/>
        <p:txBody>
          <a:bodyPr>
            <a:normAutofit/>
          </a:bodyPr>
          <a:lstStyle/>
          <a:p>
            <a:r>
              <a:rPr lang="en-US" dirty="0"/>
              <a:t>Deep peroneal nerve injury</a:t>
            </a:r>
          </a:p>
        </p:txBody>
      </p:sp>
      <p:sp>
        <p:nvSpPr>
          <p:cNvPr id="3" name="Content Placeholder 2">
            <a:extLst>
              <a:ext uri="{FF2B5EF4-FFF2-40B4-BE49-F238E27FC236}">
                <a16:creationId xmlns:a16="http://schemas.microsoft.com/office/drawing/2014/main" id="{5286F46A-4326-E673-4CB9-2BF6C72188BC}"/>
              </a:ext>
            </a:extLst>
          </p:cNvPr>
          <p:cNvSpPr>
            <a:spLocks noGrp="1"/>
          </p:cNvSpPr>
          <p:nvPr>
            <p:ph idx="1"/>
          </p:nvPr>
        </p:nvSpPr>
        <p:spPr>
          <a:xfrm>
            <a:off x="838199" y="1305026"/>
            <a:ext cx="10515600" cy="4998498"/>
          </a:xfrm>
        </p:spPr>
        <p:txBody>
          <a:bodyPr>
            <a:normAutofit fontScale="85000" lnSpcReduction="20000"/>
          </a:bodyPr>
          <a:lstStyle/>
          <a:p>
            <a:pPr>
              <a:buFont typeface="Wingdings" panose="05000000000000000000" pitchFamily="2" charset="2"/>
              <a:buChar char="Ø"/>
            </a:pPr>
            <a:r>
              <a:rPr lang="en-US" sz="2600" dirty="0"/>
              <a:t>A 23 years old male complaining of numbness in his left big toe</a:t>
            </a:r>
          </a:p>
          <a:p>
            <a:r>
              <a:rPr lang="en-US" b="1" dirty="0"/>
              <a:t>What is the clinical name for this neurological sign?</a:t>
            </a:r>
          </a:p>
          <a:p>
            <a:pPr lvl="1"/>
            <a:r>
              <a:rPr lang="en-US" dirty="0"/>
              <a:t>Foot drop</a:t>
            </a:r>
          </a:p>
          <a:p>
            <a:r>
              <a:rPr lang="en-US" b="1" dirty="0"/>
              <a:t>Mention 4 questions in the history for this patient</a:t>
            </a:r>
          </a:p>
          <a:p>
            <a:pPr lvl="1"/>
            <a:r>
              <a:rPr lang="en-US" dirty="0"/>
              <a:t>Previous fibular fracture</a:t>
            </a:r>
          </a:p>
          <a:p>
            <a:pPr lvl="1"/>
            <a:r>
              <a:rPr lang="en-US" dirty="0"/>
              <a:t>Knee or hip replacement surgery</a:t>
            </a:r>
          </a:p>
          <a:p>
            <a:pPr lvl="1"/>
            <a:r>
              <a:rPr lang="en-US" dirty="0"/>
              <a:t>Pain</a:t>
            </a:r>
          </a:p>
          <a:p>
            <a:pPr lvl="1"/>
            <a:r>
              <a:rPr lang="en-US" dirty="0"/>
              <a:t>Decreased sensation tingling </a:t>
            </a:r>
          </a:p>
          <a:p>
            <a:pPr lvl="1"/>
            <a:r>
              <a:rPr lang="en-US" dirty="0"/>
              <a:t>Numbness and tingling of the skin between the big toe and second toe </a:t>
            </a:r>
          </a:p>
          <a:p>
            <a:r>
              <a:rPr lang="en-US" b="1" dirty="0"/>
              <a:t>Mention the expected physical exam findings</a:t>
            </a:r>
          </a:p>
          <a:p>
            <a:pPr lvl="1"/>
            <a:r>
              <a:rPr lang="en-US" dirty="0"/>
              <a:t>Slapping” gait (walking pattern in which each step makes a slapping noise</a:t>
            </a:r>
          </a:p>
          <a:p>
            <a:pPr lvl="1"/>
            <a:r>
              <a:rPr lang="en-US" dirty="0"/>
              <a:t>Inability to point the toes upward or lift the ankle up (dorsiflexion)</a:t>
            </a:r>
          </a:p>
          <a:p>
            <a:pPr lvl="1"/>
            <a:r>
              <a:rPr lang="en-US" dirty="0"/>
              <a:t>Muscle loss (atrophy) in the outer edge of the leg</a:t>
            </a:r>
          </a:p>
          <a:p>
            <a:pPr lvl="1"/>
            <a:r>
              <a:rPr lang="en-US" dirty="0"/>
              <a:t>Loss of ability to move the foot</a:t>
            </a:r>
          </a:p>
          <a:p>
            <a:r>
              <a:rPr lang="en-US" b="1" dirty="0"/>
              <a:t>What is your diagnosis ?</a:t>
            </a:r>
          </a:p>
          <a:p>
            <a:pPr lvl="1"/>
            <a:r>
              <a:rPr lang="en-US" dirty="0"/>
              <a:t>Deep peroneal nerve injury</a:t>
            </a:r>
          </a:p>
        </p:txBody>
      </p:sp>
      <p:pic>
        <p:nvPicPr>
          <p:cNvPr id="4" name="Picture 4">
            <a:extLst>
              <a:ext uri="{FF2B5EF4-FFF2-40B4-BE49-F238E27FC236}">
                <a16:creationId xmlns:a16="http://schemas.microsoft.com/office/drawing/2014/main" id="{8786C507-26CA-6A7E-0C07-1E1E869865BD}"/>
              </a:ext>
            </a:extLst>
          </p:cNvPr>
          <p:cNvPicPr>
            <a:picLocks noChangeAspect="1"/>
          </p:cNvPicPr>
          <p:nvPr/>
        </p:nvPicPr>
        <p:blipFill>
          <a:blip r:embed="rId2"/>
          <a:stretch>
            <a:fillRect/>
          </a:stretch>
        </p:blipFill>
        <p:spPr>
          <a:xfrm>
            <a:off x="9044176" y="1305026"/>
            <a:ext cx="2309623" cy="2227634"/>
          </a:xfrm>
          <a:prstGeom prst="rect">
            <a:avLst/>
          </a:prstGeom>
        </p:spPr>
      </p:pic>
      <p:sp>
        <p:nvSpPr>
          <p:cNvPr id="5" name="TextBox 4">
            <a:extLst>
              <a:ext uri="{FF2B5EF4-FFF2-40B4-BE49-F238E27FC236}">
                <a16:creationId xmlns:a16="http://schemas.microsoft.com/office/drawing/2014/main" id="{E55431F1-F09F-BBE9-2DD6-FCE41C1A1316}"/>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488621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D4B8-2D43-5F0B-A398-1905E4963C15}"/>
              </a:ext>
            </a:extLst>
          </p:cNvPr>
          <p:cNvSpPr>
            <a:spLocks noGrp="1"/>
          </p:cNvSpPr>
          <p:nvPr>
            <p:ph type="title"/>
          </p:nvPr>
        </p:nvSpPr>
        <p:spPr/>
        <p:txBody>
          <a:bodyPr>
            <a:normAutofit/>
          </a:bodyPr>
          <a:lstStyle/>
          <a:p>
            <a:r>
              <a:rPr lang="en-US" dirty="0"/>
              <a:t>Stereotactic frame</a:t>
            </a:r>
          </a:p>
        </p:txBody>
      </p:sp>
      <p:sp>
        <p:nvSpPr>
          <p:cNvPr id="3" name="Content Placeholder 2">
            <a:extLst>
              <a:ext uri="{FF2B5EF4-FFF2-40B4-BE49-F238E27FC236}">
                <a16:creationId xmlns:a16="http://schemas.microsoft.com/office/drawing/2014/main" id="{68320B4C-9C07-2E47-34D2-3BDF48A9E357}"/>
              </a:ext>
            </a:extLst>
          </p:cNvPr>
          <p:cNvSpPr>
            <a:spLocks noGrp="1"/>
          </p:cNvSpPr>
          <p:nvPr>
            <p:ph idx="1"/>
          </p:nvPr>
        </p:nvSpPr>
        <p:spPr>
          <a:xfrm>
            <a:off x="838200" y="1305026"/>
            <a:ext cx="6331085" cy="4871938"/>
          </a:xfrm>
        </p:spPr>
        <p:txBody>
          <a:bodyPr>
            <a:normAutofit/>
          </a:bodyPr>
          <a:lstStyle/>
          <a:p>
            <a:r>
              <a:rPr lang="en-US" sz="3200" b="1" dirty="0"/>
              <a:t>What is this ?</a:t>
            </a:r>
          </a:p>
          <a:p>
            <a:pPr lvl="1"/>
            <a:r>
              <a:rPr lang="en-US" sz="2800" dirty="0"/>
              <a:t>Stereotactic frame</a:t>
            </a:r>
          </a:p>
          <a:p>
            <a:r>
              <a:rPr lang="en-US" sz="3200" b="1" dirty="0"/>
              <a:t>Mention its uses</a:t>
            </a:r>
          </a:p>
          <a:p>
            <a:pPr lvl="1"/>
            <a:r>
              <a:rPr lang="en-US" sz="2800" dirty="0"/>
              <a:t>Biopsy</a:t>
            </a:r>
          </a:p>
          <a:p>
            <a:pPr lvl="1"/>
            <a:r>
              <a:rPr lang="en-US" sz="2800" dirty="0"/>
              <a:t>Deep brain stimulation in case of movement disorder</a:t>
            </a:r>
          </a:p>
          <a:p>
            <a:endParaRPr lang="en-US" sz="3200" dirty="0"/>
          </a:p>
        </p:txBody>
      </p:sp>
      <p:pic>
        <p:nvPicPr>
          <p:cNvPr id="4" name="عنصر نائب للمحتوى 6" descr="stereotactic-1.199124820_std.jpg">
            <a:extLst>
              <a:ext uri="{FF2B5EF4-FFF2-40B4-BE49-F238E27FC236}">
                <a16:creationId xmlns:a16="http://schemas.microsoft.com/office/drawing/2014/main" id="{61714D82-80A8-C47C-B2D3-4AE0C87E48E8}"/>
              </a:ext>
            </a:extLst>
          </p:cNvPr>
          <p:cNvPicPr>
            <a:picLocks noChangeAspect="1"/>
          </p:cNvPicPr>
          <p:nvPr/>
        </p:nvPicPr>
        <p:blipFill>
          <a:blip r:embed="rId2" cstate="print"/>
          <a:srcRect/>
          <a:stretch>
            <a:fillRect/>
          </a:stretch>
        </p:blipFill>
        <p:spPr bwMode="auto">
          <a:xfrm>
            <a:off x="7278687" y="1305026"/>
            <a:ext cx="4075113" cy="3929062"/>
          </a:xfrm>
          <a:prstGeom prst="rect">
            <a:avLst/>
          </a:prstGeom>
          <a:noFill/>
          <a:ln w="9525">
            <a:noFill/>
            <a:miter lim="800000"/>
            <a:headEnd/>
            <a:tailEnd/>
          </a:ln>
        </p:spPr>
      </p:pic>
      <p:sp>
        <p:nvSpPr>
          <p:cNvPr id="5" name="TextBox 4">
            <a:extLst>
              <a:ext uri="{FF2B5EF4-FFF2-40B4-BE49-F238E27FC236}">
                <a16:creationId xmlns:a16="http://schemas.microsoft.com/office/drawing/2014/main" id="{11F248E0-0026-766D-748C-D571392193EA}"/>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80293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E317-AC08-F746-058A-FAC048784410}"/>
              </a:ext>
            </a:extLst>
          </p:cNvPr>
          <p:cNvSpPr>
            <a:spLocks noGrp="1"/>
          </p:cNvSpPr>
          <p:nvPr>
            <p:ph type="title"/>
          </p:nvPr>
        </p:nvSpPr>
        <p:spPr/>
        <p:txBody>
          <a:bodyPr/>
          <a:lstStyle/>
          <a:p>
            <a:r>
              <a:rPr lang="en-US" dirty="0"/>
              <a:t>Hydrocephalus 2</a:t>
            </a:r>
          </a:p>
        </p:txBody>
      </p:sp>
      <p:sp>
        <p:nvSpPr>
          <p:cNvPr id="3" name="Content Placeholder 2">
            <a:extLst>
              <a:ext uri="{FF2B5EF4-FFF2-40B4-BE49-F238E27FC236}">
                <a16:creationId xmlns:a16="http://schemas.microsoft.com/office/drawing/2014/main" id="{3D72021D-AAE8-9CDD-6909-E38F3B09786D}"/>
              </a:ext>
            </a:extLst>
          </p:cNvPr>
          <p:cNvSpPr>
            <a:spLocks noGrp="1"/>
          </p:cNvSpPr>
          <p:nvPr>
            <p:ph idx="1"/>
          </p:nvPr>
        </p:nvSpPr>
        <p:spPr/>
        <p:txBody>
          <a:bodyPr>
            <a:normAutofit/>
          </a:bodyPr>
          <a:lstStyle/>
          <a:p>
            <a:r>
              <a:rPr lang="en-US" b="1" dirty="0"/>
              <a:t>What is the type of hydrocephalus ? </a:t>
            </a:r>
          </a:p>
          <a:p>
            <a:pPr lvl="1"/>
            <a:r>
              <a:rPr lang="en-US" dirty="0"/>
              <a:t>Communicating </a:t>
            </a:r>
          </a:p>
          <a:p>
            <a:r>
              <a:rPr lang="en-US" b="1" dirty="0"/>
              <a:t>Mention 2 possible causes</a:t>
            </a:r>
          </a:p>
          <a:p>
            <a:pPr lvl="1"/>
            <a:r>
              <a:rPr lang="en-US" dirty="0"/>
              <a:t>Infection</a:t>
            </a:r>
          </a:p>
          <a:p>
            <a:pPr lvl="1"/>
            <a:r>
              <a:rPr lang="en-US" dirty="0"/>
              <a:t>Subarachnoid hemorrhage</a:t>
            </a:r>
          </a:p>
          <a:p>
            <a:r>
              <a:rPr lang="en-US" b="1" dirty="0"/>
              <a:t>Mention 2 signs of acute hydrocephalus on CT scan </a:t>
            </a:r>
          </a:p>
          <a:p>
            <a:pPr lvl="1"/>
            <a:r>
              <a:rPr lang="en-US" dirty="0"/>
              <a:t>A. dilated ventricles  </a:t>
            </a:r>
          </a:p>
          <a:p>
            <a:pPr lvl="1"/>
            <a:r>
              <a:rPr lang="en-US" dirty="0"/>
              <a:t>B. </a:t>
            </a:r>
            <a:r>
              <a:rPr lang="en-US" dirty="0" err="1"/>
              <a:t>transepindymal</a:t>
            </a:r>
            <a:r>
              <a:rPr lang="en-US" dirty="0"/>
              <a:t> edema </a:t>
            </a:r>
          </a:p>
          <a:p>
            <a:r>
              <a:rPr lang="en-US" b="1" dirty="0"/>
              <a:t>What is the appropriate management for this type ?</a:t>
            </a:r>
          </a:p>
          <a:p>
            <a:pPr lvl="1"/>
            <a:r>
              <a:rPr lang="en-US" dirty="0"/>
              <a:t>AP shunt</a:t>
            </a:r>
          </a:p>
          <a:p>
            <a:endParaRPr lang="en-US" dirty="0"/>
          </a:p>
          <a:p>
            <a:endParaRPr lang="en-US" dirty="0"/>
          </a:p>
        </p:txBody>
      </p:sp>
      <p:pic>
        <p:nvPicPr>
          <p:cNvPr id="4" name="Picture 3">
            <a:extLst>
              <a:ext uri="{FF2B5EF4-FFF2-40B4-BE49-F238E27FC236}">
                <a16:creationId xmlns:a16="http://schemas.microsoft.com/office/drawing/2014/main" id="{42D343A9-DA12-39CD-5306-2FAFCCE4D4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89174" y="1305027"/>
            <a:ext cx="2164625" cy="24887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0D83CA5C-01A8-5D24-5327-3F54BF2B1D40}"/>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1789730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6BBF-A51F-32C0-3CCF-A6FF58730188}"/>
              </a:ext>
            </a:extLst>
          </p:cNvPr>
          <p:cNvSpPr>
            <a:spLocks noGrp="1"/>
          </p:cNvSpPr>
          <p:nvPr>
            <p:ph type="title"/>
          </p:nvPr>
        </p:nvSpPr>
        <p:spPr/>
        <p:txBody>
          <a:bodyPr>
            <a:noAutofit/>
          </a:bodyPr>
          <a:lstStyle/>
          <a:p>
            <a:r>
              <a:rPr lang="en-US" sz="2900" dirty="0"/>
              <a:t>Mention 2 differences between neurogenic and vascular claudication</a:t>
            </a:r>
          </a:p>
        </p:txBody>
      </p:sp>
      <p:pic>
        <p:nvPicPr>
          <p:cNvPr id="4" name="Content Placeholder 3">
            <a:extLst>
              <a:ext uri="{FF2B5EF4-FFF2-40B4-BE49-F238E27FC236}">
                <a16:creationId xmlns:a16="http://schemas.microsoft.com/office/drawing/2014/main" id="{44392294-9FD4-1C21-76FC-4325DB9A1E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84956"/>
            <a:ext cx="10515600" cy="4342326"/>
          </a:xfrm>
          <a:prstGeom prst="rect">
            <a:avLst/>
          </a:prstGeom>
        </p:spPr>
      </p:pic>
      <p:sp>
        <p:nvSpPr>
          <p:cNvPr id="5" name="TextBox 4">
            <a:extLst>
              <a:ext uri="{FF2B5EF4-FFF2-40B4-BE49-F238E27FC236}">
                <a16:creationId xmlns:a16="http://schemas.microsoft.com/office/drawing/2014/main" id="{7E47AED6-4C94-CF59-6816-2044C333FC87}"/>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799886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90FF1-3CCD-6E41-4EE4-0949986101F1}"/>
              </a:ext>
            </a:extLst>
          </p:cNvPr>
          <p:cNvSpPr>
            <a:spLocks noGrp="1"/>
          </p:cNvSpPr>
          <p:nvPr>
            <p:ph type="title"/>
          </p:nvPr>
        </p:nvSpPr>
        <p:spPr/>
        <p:txBody>
          <a:bodyPr/>
          <a:lstStyle/>
          <a:p>
            <a:r>
              <a:rPr lang="en-US" dirty="0"/>
              <a:t>Drugs</a:t>
            </a:r>
          </a:p>
        </p:txBody>
      </p:sp>
      <p:sp>
        <p:nvSpPr>
          <p:cNvPr id="3" name="Content Placeholder 2">
            <a:extLst>
              <a:ext uri="{FF2B5EF4-FFF2-40B4-BE49-F238E27FC236}">
                <a16:creationId xmlns:a16="http://schemas.microsoft.com/office/drawing/2014/main" id="{76ECC796-DDE2-FD01-8133-47B01D3B8C05}"/>
              </a:ext>
            </a:extLst>
          </p:cNvPr>
          <p:cNvSpPr>
            <a:spLocks noGrp="1"/>
          </p:cNvSpPr>
          <p:nvPr>
            <p:ph idx="1"/>
          </p:nvPr>
        </p:nvSpPr>
        <p:spPr>
          <a:xfrm>
            <a:off x="838200" y="1305025"/>
            <a:ext cx="10515600" cy="5056863"/>
          </a:xfrm>
        </p:spPr>
        <p:txBody>
          <a:bodyPr>
            <a:normAutofit/>
          </a:bodyPr>
          <a:lstStyle/>
          <a:p>
            <a:r>
              <a:rPr lang="en-US" b="1" dirty="0"/>
              <a:t>What is phenytoin ? </a:t>
            </a:r>
            <a:r>
              <a:rPr lang="en-US" dirty="0"/>
              <a:t>Anticonvulsant</a:t>
            </a:r>
          </a:p>
          <a:p>
            <a:r>
              <a:rPr lang="en-US" b="1" dirty="0"/>
              <a:t>Mention 3 side effects of phenytoin</a:t>
            </a:r>
          </a:p>
          <a:p>
            <a:pPr lvl="1"/>
            <a:r>
              <a:rPr lang="en-US" dirty="0"/>
              <a:t>Gingival hyperplasia</a:t>
            </a:r>
          </a:p>
          <a:p>
            <a:pPr lvl="1"/>
            <a:r>
              <a:rPr lang="en-US" dirty="0"/>
              <a:t>Vitamin b12 deficiency which lead to disc prolapse </a:t>
            </a:r>
          </a:p>
          <a:p>
            <a:pPr lvl="1"/>
            <a:r>
              <a:rPr lang="en-US" dirty="0"/>
              <a:t>Neural tube defect </a:t>
            </a:r>
          </a:p>
          <a:p>
            <a:r>
              <a:rPr lang="en-US" b="1" dirty="0"/>
              <a:t>What is Acetazolamide ? </a:t>
            </a:r>
            <a:r>
              <a:rPr lang="en-US" dirty="0"/>
              <a:t>Carbonic Anhydrase inhibitor</a:t>
            </a:r>
            <a:endParaRPr lang="en-US" b="1" dirty="0"/>
          </a:p>
          <a:p>
            <a:r>
              <a:rPr lang="en-US" b="1" dirty="0"/>
              <a:t>Mention one indication for it in neurosurgery</a:t>
            </a:r>
          </a:p>
          <a:p>
            <a:pPr lvl="1"/>
            <a:r>
              <a:rPr lang="en-US" dirty="0"/>
              <a:t>Increased ICP to decrease CSF production</a:t>
            </a:r>
          </a:p>
          <a:p>
            <a:r>
              <a:rPr lang="en-US" b="1" dirty="0"/>
              <a:t>What is dexamethasone ? </a:t>
            </a:r>
            <a:r>
              <a:rPr lang="en-US" dirty="0"/>
              <a:t>Steroid</a:t>
            </a:r>
          </a:p>
          <a:p>
            <a:r>
              <a:rPr lang="en-US" b="1" dirty="0"/>
              <a:t>Mention one indication for it in neurosurgery</a:t>
            </a:r>
          </a:p>
          <a:p>
            <a:pPr lvl="1"/>
            <a:r>
              <a:rPr lang="en-GB" dirty="0"/>
              <a:t>Vasogenic </a:t>
            </a:r>
            <a:r>
              <a:rPr lang="en-GB" dirty="0" err="1"/>
              <a:t>edema</a:t>
            </a:r>
            <a:endParaRPr lang="en-US" dirty="0"/>
          </a:p>
        </p:txBody>
      </p:sp>
      <p:sp>
        <p:nvSpPr>
          <p:cNvPr id="4" name="TextBox 3">
            <a:extLst>
              <a:ext uri="{FF2B5EF4-FFF2-40B4-BE49-F238E27FC236}">
                <a16:creationId xmlns:a16="http://schemas.microsoft.com/office/drawing/2014/main" id="{01F97F7F-AB1D-65E1-5F13-D0D38EC08403}"/>
              </a:ext>
            </a:extLst>
          </p:cNvPr>
          <p:cNvSpPr txBox="1"/>
          <p:nvPr/>
        </p:nvSpPr>
        <p:spPr>
          <a:xfrm>
            <a:off x="68599" y="136491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1152AE13-F896-9354-A066-B92EA2CA5315}"/>
              </a:ext>
            </a:extLst>
          </p:cNvPr>
          <p:cNvSpPr txBox="1"/>
          <p:nvPr/>
        </p:nvSpPr>
        <p:spPr>
          <a:xfrm>
            <a:off x="68599" y="5469243"/>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4C480CB0-7494-D6EF-4688-EF76A475FA53}"/>
              </a:ext>
            </a:extLst>
          </p:cNvPr>
          <p:cNvSpPr txBox="1"/>
          <p:nvPr/>
        </p:nvSpPr>
        <p:spPr>
          <a:xfrm>
            <a:off x="68599" y="184978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E34F693F-1208-443F-62A0-59B85D35708B}"/>
              </a:ext>
            </a:extLst>
          </p:cNvPr>
          <p:cNvSpPr txBox="1"/>
          <p:nvPr/>
        </p:nvSpPr>
        <p:spPr>
          <a:xfrm>
            <a:off x="68599" y="497463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B9512D5B-BA9E-9E9F-2276-2A76539C4551}"/>
              </a:ext>
            </a:extLst>
          </p:cNvPr>
          <p:cNvSpPr txBox="1"/>
          <p:nvPr/>
        </p:nvSpPr>
        <p:spPr>
          <a:xfrm>
            <a:off x="68599" y="404900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6</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7A02FAC2-8E86-E760-0048-7616BF393809}"/>
              </a:ext>
            </a:extLst>
          </p:cNvPr>
          <p:cNvSpPr txBox="1"/>
          <p:nvPr/>
        </p:nvSpPr>
        <p:spPr>
          <a:xfrm>
            <a:off x="68599" y="3554397"/>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6</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7742402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F6C2-24C2-9023-FD14-114EE5146C9B}"/>
              </a:ext>
            </a:extLst>
          </p:cNvPr>
          <p:cNvSpPr>
            <a:spLocks noGrp="1"/>
          </p:cNvSpPr>
          <p:nvPr>
            <p:ph type="title"/>
          </p:nvPr>
        </p:nvSpPr>
        <p:spPr/>
        <p:txBody>
          <a:bodyPr/>
          <a:lstStyle/>
          <a:p>
            <a:r>
              <a:rPr lang="en-US" dirty="0"/>
              <a:t>Anatomy</a:t>
            </a:r>
          </a:p>
        </p:txBody>
      </p:sp>
      <p:sp>
        <p:nvSpPr>
          <p:cNvPr id="3" name="Content Placeholder 2">
            <a:extLst>
              <a:ext uri="{FF2B5EF4-FFF2-40B4-BE49-F238E27FC236}">
                <a16:creationId xmlns:a16="http://schemas.microsoft.com/office/drawing/2014/main" id="{A6BEE220-D16D-39F1-3E8F-E443908825D7}"/>
              </a:ext>
            </a:extLst>
          </p:cNvPr>
          <p:cNvSpPr>
            <a:spLocks noGrp="1"/>
          </p:cNvSpPr>
          <p:nvPr>
            <p:ph idx="1"/>
          </p:nvPr>
        </p:nvSpPr>
        <p:spPr/>
        <p:txBody>
          <a:bodyPr/>
          <a:lstStyle/>
          <a:p>
            <a:r>
              <a:rPr lang="en-US" b="1" dirty="0"/>
              <a:t>Mention 2 nerves exit from superior orbital fissure</a:t>
            </a:r>
          </a:p>
          <a:p>
            <a:pPr lvl="1"/>
            <a:r>
              <a:rPr lang="en-US" dirty="0"/>
              <a:t>Oculomotor, trochlear, abducent </a:t>
            </a:r>
          </a:p>
          <a:p>
            <a:r>
              <a:rPr lang="en-US" b="1" dirty="0"/>
              <a:t>Mention structure exit from foramen spinosum </a:t>
            </a:r>
          </a:p>
          <a:p>
            <a:pPr lvl="1"/>
            <a:r>
              <a:rPr lang="en-US" dirty="0"/>
              <a:t>Middle meningeal artery </a:t>
            </a:r>
          </a:p>
          <a:p>
            <a:r>
              <a:rPr lang="en-US" b="1" dirty="0"/>
              <a:t>Mention structure exit from foramen rotundum</a:t>
            </a:r>
          </a:p>
          <a:p>
            <a:pPr lvl="1"/>
            <a:r>
              <a:rPr lang="en-US" dirty="0"/>
              <a:t>Maxillary division of trigeminal nerve </a:t>
            </a:r>
          </a:p>
          <a:p>
            <a:r>
              <a:rPr lang="en-US" b="1" dirty="0"/>
              <a:t>Mention an example of </a:t>
            </a:r>
            <a:r>
              <a:rPr lang="en-GB" b="1" dirty="0"/>
              <a:t>pure sensory cranial nerve</a:t>
            </a:r>
          </a:p>
          <a:p>
            <a:pPr lvl="1"/>
            <a:r>
              <a:rPr lang="en-US" dirty="0"/>
              <a:t>Olfactory nerve</a:t>
            </a:r>
          </a:p>
          <a:p>
            <a:r>
              <a:rPr lang="en-US" b="1" dirty="0"/>
              <a:t>The medial rectus muscle of the eye is innervated by which nerve ?</a:t>
            </a:r>
          </a:p>
          <a:p>
            <a:pPr lvl="1"/>
            <a:r>
              <a:rPr lang="en-US" dirty="0"/>
              <a:t>Oculomotor nerve</a:t>
            </a:r>
          </a:p>
        </p:txBody>
      </p:sp>
      <p:sp>
        <p:nvSpPr>
          <p:cNvPr id="4" name="TextBox 3">
            <a:extLst>
              <a:ext uri="{FF2B5EF4-FFF2-40B4-BE49-F238E27FC236}">
                <a16:creationId xmlns:a16="http://schemas.microsoft.com/office/drawing/2014/main" id="{82A1E773-7622-8729-2552-C6FA7BCFA316}"/>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2281834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0A4B-3766-D409-AC81-FA61E3B932E5}"/>
              </a:ext>
            </a:extLst>
          </p:cNvPr>
          <p:cNvSpPr>
            <a:spLocks noGrp="1"/>
          </p:cNvSpPr>
          <p:nvPr>
            <p:ph type="title"/>
          </p:nvPr>
        </p:nvSpPr>
        <p:spPr/>
        <p:txBody>
          <a:bodyPr/>
          <a:lstStyle/>
          <a:p>
            <a:r>
              <a:rPr lang="en-US" dirty="0"/>
              <a:t>Miscellaneous </a:t>
            </a:r>
          </a:p>
        </p:txBody>
      </p:sp>
      <p:sp>
        <p:nvSpPr>
          <p:cNvPr id="3" name="Content Placeholder 2">
            <a:extLst>
              <a:ext uri="{FF2B5EF4-FFF2-40B4-BE49-F238E27FC236}">
                <a16:creationId xmlns:a16="http://schemas.microsoft.com/office/drawing/2014/main" id="{DB2450A1-A6BA-E479-A81B-6F422F7E840B}"/>
              </a:ext>
            </a:extLst>
          </p:cNvPr>
          <p:cNvSpPr>
            <a:spLocks noGrp="1"/>
          </p:cNvSpPr>
          <p:nvPr>
            <p:ph idx="1"/>
          </p:nvPr>
        </p:nvSpPr>
        <p:spPr/>
        <p:txBody>
          <a:bodyPr/>
          <a:lstStyle/>
          <a:p>
            <a:r>
              <a:rPr lang="en-US" b="1" dirty="0"/>
              <a:t>Define motor aphasia </a:t>
            </a:r>
            <a:r>
              <a:rPr lang="en-US" dirty="0">
                <a:sym typeface="Wingdings" panose="05000000000000000000" pitchFamily="2" charset="2"/>
              </a:rPr>
              <a:t></a:t>
            </a:r>
            <a:endParaRPr lang="en-US" dirty="0"/>
          </a:p>
          <a:p>
            <a:pPr lvl="1"/>
            <a:r>
              <a:rPr lang="en-US" dirty="0"/>
              <a:t>A form of aphasia caused by lesions in the inferior frontal gyrus of the dominant hemisphere. Language production is greatly limited, resulting in non-fluent, telegraphic, and grammatically incorrect speech. The patient is unable repeat after the examiner. Language comprehension, however, is intact.</a:t>
            </a:r>
          </a:p>
        </p:txBody>
      </p:sp>
      <p:sp>
        <p:nvSpPr>
          <p:cNvPr id="4" name="TextBox 3">
            <a:extLst>
              <a:ext uri="{FF2B5EF4-FFF2-40B4-BE49-F238E27FC236}">
                <a16:creationId xmlns:a16="http://schemas.microsoft.com/office/drawing/2014/main" id="{2E7DF3D2-8BD3-2A9D-7A71-29077EFBE766}"/>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5" name="TextBox 4">
            <a:extLst>
              <a:ext uri="{FF2B5EF4-FFF2-40B4-BE49-F238E27FC236}">
                <a16:creationId xmlns:a16="http://schemas.microsoft.com/office/drawing/2014/main" id="{CA17E10A-D6C8-C260-D7EB-D7EA744BAFCD}"/>
              </a:ext>
            </a:extLst>
          </p:cNvPr>
          <p:cNvSpPr txBox="1"/>
          <p:nvPr/>
        </p:nvSpPr>
        <p:spPr>
          <a:xfrm>
            <a:off x="68599" y="136491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781449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E559-E1E9-6486-64D1-AA6769DDC066}"/>
              </a:ext>
            </a:extLst>
          </p:cNvPr>
          <p:cNvSpPr>
            <a:spLocks noGrp="1"/>
          </p:cNvSpPr>
          <p:nvPr>
            <p:ph type="title"/>
          </p:nvPr>
        </p:nvSpPr>
        <p:spPr/>
        <p:txBody>
          <a:bodyPr/>
          <a:lstStyle/>
          <a:p>
            <a:r>
              <a:rPr lang="en-US" dirty="0"/>
              <a:t>Hydrocephalus 4</a:t>
            </a:r>
          </a:p>
        </p:txBody>
      </p:sp>
      <p:sp>
        <p:nvSpPr>
          <p:cNvPr id="3" name="Content Placeholder 2">
            <a:extLst>
              <a:ext uri="{FF2B5EF4-FFF2-40B4-BE49-F238E27FC236}">
                <a16:creationId xmlns:a16="http://schemas.microsoft.com/office/drawing/2014/main" id="{968F70BC-BEEF-C117-79DD-415C0BAFC174}"/>
              </a:ext>
            </a:extLst>
          </p:cNvPr>
          <p:cNvSpPr>
            <a:spLocks noGrp="1"/>
          </p:cNvSpPr>
          <p:nvPr>
            <p:ph idx="1"/>
          </p:nvPr>
        </p:nvSpPr>
        <p:spPr>
          <a:xfrm>
            <a:off x="838199" y="1305026"/>
            <a:ext cx="5529653" cy="4871938"/>
          </a:xfrm>
        </p:spPr>
        <p:txBody>
          <a:bodyPr/>
          <a:lstStyle/>
          <a:p>
            <a:r>
              <a:rPr lang="en-US" dirty="0"/>
              <a:t>What is the type of hydrocephalus seen in this image?</a:t>
            </a:r>
          </a:p>
          <a:p>
            <a:pPr lvl="1"/>
            <a:r>
              <a:rPr lang="en-US" dirty="0"/>
              <a:t>Obstructive</a:t>
            </a:r>
          </a:p>
        </p:txBody>
      </p:sp>
      <p:sp>
        <p:nvSpPr>
          <p:cNvPr id="5" name="TextBox 4">
            <a:extLst>
              <a:ext uri="{FF2B5EF4-FFF2-40B4-BE49-F238E27FC236}">
                <a16:creationId xmlns:a16="http://schemas.microsoft.com/office/drawing/2014/main" id="{3229FA16-6A28-1E2C-CFCD-068EB11A5154}"/>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6" name="Picture 5" descr="A picture containing photo, white, man, fruit&#10;&#10;Description automatically generated">
            <a:extLst>
              <a:ext uri="{FF2B5EF4-FFF2-40B4-BE49-F238E27FC236}">
                <a16:creationId xmlns:a16="http://schemas.microsoft.com/office/drawing/2014/main" id="{33421664-B6E6-A53D-672C-6358DD088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853" y="1305025"/>
            <a:ext cx="4985947" cy="2945961"/>
          </a:xfrm>
          <a:prstGeom prst="rect">
            <a:avLst/>
          </a:prstGeom>
        </p:spPr>
      </p:pic>
    </p:spTree>
    <p:extLst>
      <p:ext uri="{BB962C8B-B14F-4D97-AF65-F5344CB8AC3E}">
        <p14:creationId xmlns:p14="http://schemas.microsoft.com/office/powerpoint/2010/main" val="2634559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E559-E1E9-6486-64D1-AA6769DDC066}"/>
              </a:ext>
            </a:extLst>
          </p:cNvPr>
          <p:cNvSpPr>
            <a:spLocks noGrp="1"/>
          </p:cNvSpPr>
          <p:nvPr>
            <p:ph type="title"/>
          </p:nvPr>
        </p:nvSpPr>
        <p:spPr/>
        <p:txBody>
          <a:bodyPr/>
          <a:lstStyle/>
          <a:p>
            <a:r>
              <a:rPr lang="en-US" dirty="0"/>
              <a:t>Hydrocephalus 5</a:t>
            </a:r>
          </a:p>
        </p:txBody>
      </p:sp>
      <p:sp>
        <p:nvSpPr>
          <p:cNvPr id="3" name="Content Placeholder 2">
            <a:extLst>
              <a:ext uri="{FF2B5EF4-FFF2-40B4-BE49-F238E27FC236}">
                <a16:creationId xmlns:a16="http://schemas.microsoft.com/office/drawing/2014/main" id="{968F70BC-BEEF-C117-79DD-415C0BAFC174}"/>
              </a:ext>
            </a:extLst>
          </p:cNvPr>
          <p:cNvSpPr>
            <a:spLocks noGrp="1"/>
          </p:cNvSpPr>
          <p:nvPr>
            <p:ph idx="1"/>
          </p:nvPr>
        </p:nvSpPr>
        <p:spPr>
          <a:xfrm>
            <a:off x="838199" y="1305026"/>
            <a:ext cx="6749375" cy="4871938"/>
          </a:xfrm>
        </p:spPr>
        <p:txBody>
          <a:bodyPr/>
          <a:lstStyle/>
          <a:p>
            <a:r>
              <a:rPr lang="en-US" dirty="0"/>
              <a:t>What is the type of hydrocephalus seen in this image?</a:t>
            </a:r>
          </a:p>
          <a:p>
            <a:pPr lvl="1"/>
            <a:r>
              <a:rPr lang="en-US" sz="2400" dirty="0"/>
              <a:t>Communicating</a:t>
            </a:r>
            <a:endParaRPr lang="en-US" dirty="0"/>
          </a:p>
        </p:txBody>
      </p:sp>
      <p:sp>
        <p:nvSpPr>
          <p:cNvPr id="5" name="TextBox 4">
            <a:extLst>
              <a:ext uri="{FF2B5EF4-FFF2-40B4-BE49-F238E27FC236}">
                <a16:creationId xmlns:a16="http://schemas.microsoft.com/office/drawing/2014/main" id="{3229FA16-6A28-1E2C-CFCD-068EB11A5154}"/>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4" name="Picture 3">
            <a:extLst>
              <a:ext uri="{FF2B5EF4-FFF2-40B4-BE49-F238E27FC236}">
                <a16:creationId xmlns:a16="http://schemas.microsoft.com/office/drawing/2014/main" id="{B918DC64-EFF4-5114-3518-CB1F9359D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034" y="1305026"/>
            <a:ext cx="3639766" cy="4476914"/>
          </a:xfrm>
          <a:prstGeom prst="rect">
            <a:avLst/>
          </a:prstGeom>
        </p:spPr>
      </p:pic>
    </p:spTree>
    <p:extLst>
      <p:ext uri="{BB962C8B-B14F-4D97-AF65-F5344CB8AC3E}">
        <p14:creationId xmlns:p14="http://schemas.microsoft.com/office/powerpoint/2010/main" val="1599145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8BC0-DCD5-5B1B-A34E-7B03D2B9C6C0}"/>
              </a:ext>
            </a:extLst>
          </p:cNvPr>
          <p:cNvSpPr>
            <a:spLocks noGrp="1"/>
          </p:cNvSpPr>
          <p:nvPr>
            <p:ph type="title"/>
          </p:nvPr>
        </p:nvSpPr>
        <p:spPr/>
        <p:txBody>
          <a:bodyPr/>
          <a:lstStyle/>
          <a:p>
            <a:r>
              <a:rPr lang="en-US" dirty="0"/>
              <a:t>Hydrocephalus 6</a:t>
            </a:r>
          </a:p>
        </p:txBody>
      </p:sp>
      <p:sp>
        <p:nvSpPr>
          <p:cNvPr id="3" name="Content Placeholder 2">
            <a:extLst>
              <a:ext uri="{FF2B5EF4-FFF2-40B4-BE49-F238E27FC236}">
                <a16:creationId xmlns:a16="http://schemas.microsoft.com/office/drawing/2014/main" id="{AC36921A-5A00-C21C-27F8-0F6FAA7D10B5}"/>
              </a:ext>
            </a:extLst>
          </p:cNvPr>
          <p:cNvSpPr>
            <a:spLocks noGrp="1"/>
          </p:cNvSpPr>
          <p:nvPr>
            <p:ph idx="1"/>
          </p:nvPr>
        </p:nvSpPr>
        <p:spPr>
          <a:xfrm>
            <a:off x="838200" y="1305026"/>
            <a:ext cx="6477000" cy="4871938"/>
          </a:xfrm>
        </p:spPr>
        <p:txBody>
          <a:bodyPr/>
          <a:lstStyle/>
          <a:p>
            <a:r>
              <a:rPr lang="en-US" dirty="0"/>
              <a:t>Mention  the entity classification of this picture and example on each one and treatment ?</a:t>
            </a:r>
          </a:p>
          <a:p>
            <a:pPr lvl="1"/>
            <a:r>
              <a:rPr lang="en-US" sz="2400" dirty="0"/>
              <a:t>Obstructive (tumor, </a:t>
            </a:r>
            <a:r>
              <a:rPr lang="en-US" sz="2400" dirty="0" err="1"/>
              <a:t>aqudecut</a:t>
            </a:r>
            <a:r>
              <a:rPr lang="en-US" sz="2400" dirty="0"/>
              <a:t> stenosis)  treated by VP shunt and ETV </a:t>
            </a:r>
          </a:p>
          <a:p>
            <a:pPr lvl="1"/>
            <a:r>
              <a:rPr lang="en-US" sz="2400" dirty="0"/>
              <a:t>Communicating (infection and hemorrhage) treated by VP shunt </a:t>
            </a:r>
          </a:p>
          <a:p>
            <a:endParaRPr lang="en-US" dirty="0"/>
          </a:p>
        </p:txBody>
      </p:sp>
      <p:pic>
        <p:nvPicPr>
          <p:cNvPr id="4" name="Picture 2" descr="C:\Users\Pc city\Downloads\105043843_209500686763692_6106200289381121224_n.jpg">
            <a:extLst>
              <a:ext uri="{FF2B5EF4-FFF2-40B4-BE49-F238E27FC236}">
                <a16:creationId xmlns:a16="http://schemas.microsoft.com/office/drawing/2014/main" id="{03ECC7FB-CD53-D5BB-B88E-20B204F3D6AC}"/>
              </a:ext>
            </a:extLst>
          </p:cNvPr>
          <p:cNvPicPr>
            <a:picLocks noChangeAspect="1" noChangeArrowheads="1"/>
          </p:cNvPicPr>
          <p:nvPr/>
        </p:nvPicPr>
        <p:blipFill>
          <a:blip r:embed="rId2" cstate="print"/>
          <a:stretch>
            <a:fillRect/>
          </a:stretch>
        </p:blipFill>
        <p:spPr bwMode="auto">
          <a:xfrm>
            <a:off x="7430942" y="1305025"/>
            <a:ext cx="3922858" cy="4871937"/>
          </a:xfrm>
          <a:prstGeom prst="rect">
            <a:avLst/>
          </a:prstGeom>
        </p:spPr>
      </p:pic>
      <p:sp>
        <p:nvSpPr>
          <p:cNvPr id="5" name="TextBox 4">
            <a:extLst>
              <a:ext uri="{FF2B5EF4-FFF2-40B4-BE49-F238E27FC236}">
                <a16:creationId xmlns:a16="http://schemas.microsoft.com/office/drawing/2014/main" id="{7DECC5BC-CDA8-5363-C0C7-0FF70E9D887A}"/>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236684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72F3-8C5C-E288-1468-B4795E81602B}"/>
              </a:ext>
            </a:extLst>
          </p:cNvPr>
          <p:cNvSpPr>
            <a:spLocks noGrp="1"/>
          </p:cNvSpPr>
          <p:nvPr>
            <p:ph type="title"/>
          </p:nvPr>
        </p:nvSpPr>
        <p:spPr/>
        <p:txBody>
          <a:bodyPr/>
          <a:lstStyle/>
          <a:p>
            <a:r>
              <a:rPr lang="en-US" dirty="0"/>
              <a:t>Hydrocephalus 7</a:t>
            </a:r>
          </a:p>
        </p:txBody>
      </p:sp>
      <p:sp>
        <p:nvSpPr>
          <p:cNvPr id="3" name="Content Placeholder 2">
            <a:extLst>
              <a:ext uri="{FF2B5EF4-FFF2-40B4-BE49-F238E27FC236}">
                <a16:creationId xmlns:a16="http://schemas.microsoft.com/office/drawing/2014/main" id="{54A42FD0-08BD-0E6D-1469-049C509A8190}"/>
              </a:ext>
            </a:extLst>
          </p:cNvPr>
          <p:cNvSpPr>
            <a:spLocks noGrp="1"/>
          </p:cNvSpPr>
          <p:nvPr>
            <p:ph idx="1"/>
          </p:nvPr>
        </p:nvSpPr>
        <p:spPr>
          <a:xfrm>
            <a:off x="838200" y="1305026"/>
            <a:ext cx="8120974" cy="4871938"/>
          </a:xfrm>
        </p:spPr>
        <p:txBody>
          <a:bodyPr>
            <a:normAutofit/>
          </a:bodyPr>
          <a:lstStyle/>
          <a:p>
            <a:r>
              <a:rPr lang="en-US" dirty="0"/>
              <a:t>What is the type of hydrocephalus seen in this image?</a:t>
            </a:r>
          </a:p>
          <a:p>
            <a:pPr lvl="1"/>
            <a:r>
              <a:rPr lang="en-US" dirty="0"/>
              <a:t>Obstructive (Aqueduct stenosis )</a:t>
            </a:r>
          </a:p>
          <a:p>
            <a:r>
              <a:rPr lang="en-US" dirty="0"/>
              <a:t>Management ?</a:t>
            </a:r>
          </a:p>
          <a:p>
            <a:pPr lvl="1"/>
            <a:r>
              <a:rPr lang="en-US" dirty="0"/>
              <a:t>ETV + shunt</a:t>
            </a:r>
          </a:p>
          <a:p>
            <a:r>
              <a:rPr lang="en-US" dirty="0"/>
              <a:t>Mention 2 signs of acute hydrocephalus in adult on CT scan</a:t>
            </a:r>
          </a:p>
          <a:p>
            <a:pPr lvl="1"/>
            <a:r>
              <a:rPr lang="en-US" dirty="0"/>
              <a:t>Dilated ventricles</a:t>
            </a:r>
          </a:p>
          <a:p>
            <a:pPr lvl="1"/>
            <a:r>
              <a:rPr lang="en-US" dirty="0"/>
              <a:t>Effacement of the sulci</a:t>
            </a:r>
          </a:p>
          <a:p>
            <a:pPr lvl="1"/>
            <a:r>
              <a:rPr lang="en-US" dirty="0"/>
              <a:t>Transepindymal edema</a:t>
            </a:r>
          </a:p>
        </p:txBody>
      </p:sp>
      <p:pic>
        <p:nvPicPr>
          <p:cNvPr id="4" name="Picture 2" descr="ÙØªÙØ¬Ø© Ø¨Ø­Ø« Ø§ÙØµÙØ± Ø¹Ù âªhydrocephalus ctâ¬â">
            <a:extLst>
              <a:ext uri="{FF2B5EF4-FFF2-40B4-BE49-F238E27FC236}">
                <a16:creationId xmlns:a16="http://schemas.microsoft.com/office/drawing/2014/main" id="{C4FD687C-AF97-4179-B84F-652E68C6F7B3}"/>
              </a:ext>
            </a:extLst>
          </p:cNvPr>
          <p:cNvPicPr>
            <a:picLocks noChangeAspect="1" noChangeArrowheads="1"/>
          </p:cNvPicPr>
          <p:nvPr/>
        </p:nvPicPr>
        <p:blipFill rotWithShape="1">
          <a:blip r:embed="rId2"/>
          <a:srcRect l="8448" t="7716" r="16335" b="1"/>
          <a:stretch/>
        </p:blipFill>
        <p:spPr bwMode="auto">
          <a:xfrm>
            <a:off x="9075907" y="1305026"/>
            <a:ext cx="2277894" cy="2794713"/>
          </a:xfrm>
          <a:prstGeom prst="rect">
            <a:avLst/>
          </a:prstGeom>
        </p:spPr>
      </p:pic>
      <p:pic>
        <p:nvPicPr>
          <p:cNvPr id="5" name="Picture 2" descr="Image result for aqueductal stenosis">
            <a:extLst>
              <a:ext uri="{FF2B5EF4-FFF2-40B4-BE49-F238E27FC236}">
                <a16:creationId xmlns:a16="http://schemas.microsoft.com/office/drawing/2014/main" id="{E2336D47-C53E-87FA-3D11-64987036C4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35"/>
          <a:stretch/>
        </p:blipFill>
        <p:spPr bwMode="auto">
          <a:xfrm>
            <a:off x="9075906" y="4043366"/>
            <a:ext cx="2277894" cy="2133597"/>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181E47-685F-E76D-ACF6-98317978DA40}"/>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982719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3051E-F9F1-9C47-0470-60888A98C350}"/>
              </a:ext>
            </a:extLst>
          </p:cNvPr>
          <p:cNvSpPr>
            <a:spLocks noGrp="1"/>
          </p:cNvSpPr>
          <p:nvPr>
            <p:ph type="title"/>
          </p:nvPr>
        </p:nvSpPr>
        <p:spPr/>
        <p:txBody>
          <a:bodyPr/>
          <a:lstStyle/>
          <a:p>
            <a:r>
              <a:rPr lang="en-US" dirty="0"/>
              <a:t>Infant’s Hydrocephalus</a:t>
            </a:r>
          </a:p>
        </p:txBody>
      </p:sp>
      <p:sp>
        <p:nvSpPr>
          <p:cNvPr id="3" name="Content Placeholder 2">
            <a:extLst>
              <a:ext uri="{FF2B5EF4-FFF2-40B4-BE49-F238E27FC236}">
                <a16:creationId xmlns:a16="http://schemas.microsoft.com/office/drawing/2014/main" id="{837EC64B-7904-CE6A-4306-C65F848067C0}"/>
              </a:ext>
            </a:extLst>
          </p:cNvPr>
          <p:cNvSpPr>
            <a:spLocks noGrp="1"/>
          </p:cNvSpPr>
          <p:nvPr>
            <p:ph idx="1"/>
          </p:nvPr>
        </p:nvSpPr>
        <p:spPr>
          <a:xfrm>
            <a:off x="838199" y="1305026"/>
            <a:ext cx="8501235" cy="4871938"/>
          </a:xfrm>
        </p:spPr>
        <p:txBody>
          <a:bodyPr>
            <a:normAutofit/>
          </a:bodyPr>
          <a:lstStyle/>
          <a:p>
            <a:r>
              <a:rPr lang="en-US" b="1" dirty="0"/>
              <a:t>What is your diagnosis ?</a:t>
            </a:r>
          </a:p>
          <a:p>
            <a:pPr lvl="1"/>
            <a:r>
              <a:rPr lang="en-US" dirty="0"/>
              <a:t>Hydrocephalus</a:t>
            </a:r>
          </a:p>
          <a:p>
            <a:r>
              <a:rPr lang="en-US" b="1" dirty="0"/>
              <a:t>Mention 4 radiological signs</a:t>
            </a:r>
          </a:p>
          <a:p>
            <a:pPr lvl="1"/>
            <a:r>
              <a:rPr lang="en-US" dirty="0"/>
              <a:t>Dilated ventricles, Effacement of sulci, Periventricular edema, Evans ratio &gt; 30% </a:t>
            </a:r>
          </a:p>
          <a:p>
            <a:r>
              <a:rPr lang="en-US" b="1" dirty="0"/>
              <a:t>Mention 2 solid clinical signs</a:t>
            </a:r>
          </a:p>
          <a:p>
            <a:pPr lvl="1"/>
            <a:r>
              <a:rPr lang="en-US" dirty="0"/>
              <a:t>Sun setting eye sign, Dilated superficial veins &amp; macrocephaly</a:t>
            </a:r>
          </a:p>
          <a:p>
            <a:r>
              <a:rPr lang="en-US" b="1" dirty="0"/>
              <a:t>Mention 2 symptoms</a:t>
            </a:r>
          </a:p>
          <a:p>
            <a:pPr lvl="1"/>
            <a:r>
              <a:rPr lang="en-US" dirty="0"/>
              <a:t>Headache, nausea, and vomiting</a:t>
            </a:r>
          </a:p>
          <a:p>
            <a:r>
              <a:rPr lang="en-US" b="1" dirty="0"/>
              <a:t>Mention 2 signs seen in adults</a:t>
            </a:r>
          </a:p>
          <a:p>
            <a:pPr lvl="1"/>
            <a:r>
              <a:rPr lang="en-US" dirty="0"/>
              <a:t>Papilledema, Abnormal gait</a:t>
            </a:r>
          </a:p>
        </p:txBody>
      </p:sp>
      <p:pic>
        <p:nvPicPr>
          <p:cNvPr id="5" name="Picture 4">
            <a:extLst>
              <a:ext uri="{FF2B5EF4-FFF2-40B4-BE49-F238E27FC236}">
                <a16:creationId xmlns:a16="http://schemas.microsoft.com/office/drawing/2014/main" id="{32F4A7C4-1C86-913F-171C-F2843C94108B}"/>
              </a:ext>
            </a:extLst>
          </p:cNvPr>
          <p:cNvPicPr>
            <a:picLocks noChangeAspect="1"/>
          </p:cNvPicPr>
          <p:nvPr/>
        </p:nvPicPr>
        <p:blipFill>
          <a:blip r:embed="rId2"/>
          <a:stretch>
            <a:fillRect/>
          </a:stretch>
        </p:blipFill>
        <p:spPr>
          <a:xfrm>
            <a:off x="9339435" y="1305026"/>
            <a:ext cx="2014365" cy="2223650"/>
          </a:xfrm>
          <a:prstGeom prst="rect">
            <a:avLst/>
          </a:prstGeom>
        </p:spPr>
      </p:pic>
      <p:pic>
        <p:nvPicPr>
          <p:cNvPr id="6" name="Picture 5">
            <a:extLst>
              <a:ext uri="{FF2B5EF4-FFF2-40B4-BE49-F238E27FC236}">
                <a16:creationId xmlns:a16="http://schemas.microsoft.com/office/drawing/2014/main" id="{13CD0E6D-FF86-FBAF-F4ED-77D732E6B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435" y="3617457"/>
            <a:ext cx="2004783" cy="2470726"/>
          </a:xfrm>
          <a:prstGeom prst="rect">
            <a:avLst/>
          </a:prstGeom>
        </p:spPr>
      </p:pic>
      <p:sp>
        <p:nvSpPr>
          <p:cNvPr id="7" name="TextBox 6">
            <a:extLst>
              <a:ext uri="{FF2B5EF4-FFF2-40B4-BE49-F238E27FC236}">
                <a16:creationId xmlns:a16="http://schemas.microsoft.com/office/drawing/2014/main" id="{61834241-E500-974B-321F-6212DA54D841}"/>
              </a:ext>
            </a:extLst>
          </p:cNvPr>
          <p:cNvSpPr txBox="1"/>
          <p:nvPr/>
        </p:nvSpPr>
        <p:spPr>
          <a:xfrm>
            <a:off x="-22773" y="1394092"/>
            <a:ext cx="930063"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10</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17FC0F9B-A453-65A3-8526-56BBB637F36A}"/>
              </a:ext>
            </a:extLst>
          </p:cNvPr>
          <p:cNvSpPr txBox="1"/>
          <p:nvPr/>
        </p:nvSpPr>
        <p:spPr>
          <a:xfrm>
            <a:off x="68599" y="440170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A31F72BE-DF3F-2B9C-B67B-6F31BC923D8B}"/>
              </a:ext>
            </a:extLst>
          </p:cNvPr>
          <p:cNvSpPr txBox="1"/>
          <p:nvPr/>
        </p:nvSpPr>
        <p:spPr>
          <a:xfrm>
            <a:off x="-22773" y="2269584"/>
            <a:ext cx="930063"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10</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76E0B428-B299-54AC-F15B-F43288DABF91}"/>
              </a:ext>
            </a:extLst>
          </p:cNvPr>
          <p:cNvSpPr txBox="1"/>
          <p:nvPr/>
        </p:nvSpPr>
        <p:spPr>
          <a:xfrm>
            <a:off x="68599" y="3489764"/>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7</a:t>
            </a:r>
            <a:r>
              <a:rPr lang="ar-JO" sz="1400" b="1" dirty="0">
                <a:solidFill>
                  <a:srgbClr val="FF0000"/>
                </a:solidFill>
              </a:rPr>
              <a:t>)</a:t>
            </a:r>
            <a:endParaRPr lang="en-US" sz="1400" b="1" dirty="0">
              <a:solidFill>
                <a:srgbClr val="FF0000"/>
              </a:solidFill>
            </a:endParaRPr>
          </a:p>
        </p:txBody>
      </p:sp>
      <p:sp>
        <p:nvSpPr>
          <p:cNvPr id="4" name="TextBox 3">
            <a:extLst>
              <a:ext uri="{FF2B5EF4-FFF2-40B4-BE49-F238E27FC236}">
                <a16:creationId xmlns:a16="http://schemas.microsoft.com/office/drawing/2014/main" id="{96749162-1E21-94CF-E684-4F8555670FBE}"/>
              </a:ext>
            </a:extLst>
          </p:cNvPr>
          <p:cNvSpPr txBox="1"/>
          <p:nvPr/>
        </p:nvSpPr>
        <p:spPr>
          <a:xfrm>
            <a:off x="10914086" y="0"/>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
        <p:nvSpPr>
          <p:cNvPr id="10" name="TextBox 9">
            <a:extLst>
              <a:ext uri="{FF2B5EF4-FFF2-40B4-BE49-F238E27FC236}">
                <a16:creationId xmlns:a16="http://schemas.microsoft.com/office/drawing/2014/main" id="{B2AFC15F-B725-AE97-7CA0-225615C79E7B}"/>
              </a:ext>
            </a:extLst>
          </p:cNvPr>
          <p:cNvSpPr txBox="1"/>
          <p:nvPr/>
        </p:nvSpPr>
        <p:spPr>
          <a:xfrm>
            <a:off x="68598" y="5289334"/>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755913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3051E-F9F1-9C47-0470-60888A98C350}"/>
              </a:ext>
            </a:extLst>
          </p:cNvPr>
          <p:cNvSpPr>
            <a:spLocks noGrp="1"/>
          </p:cNvSpPr>
          <p:nvPr>
            <p:ph type="title"/>
          </p:nvPr>
        </p:nvSpPr>
        <p:spPr/>
        <p:txBody>
          <a:bodyPr/>
          <a:lstStyle/>
          <a:p>
            <a:r>
              <a:rPr lang="en-US" dirty="0"/>
              <a:t>Infant’s Hydrocephalus </a:t>
            </a:r>
            <a:r>
              <a:rPr lang="en-US" sz="3600" dirty="0"/>
              <a:t>cont.</a:t>
            </a:r>
            <a:endParaRPr lang="en-US" dirty="0"/>
          </a:p>
        </p:txBody>
      </p:sp>
      <p:sp>
        <p:nvSpPr>
          <p:cNvPr id="3" name="Content Placeholder 2">
            <a:extLst>
              <a:ext uri="{FF2B5EF4-FFF2-40B4-BE49-F238E27FC236}">
                <a16:creationId xmlns:a16="http://schemas.microsoft.com/office/drawing/2014/main" id="{837EC64B-7904-CE6A-4306-C65F848067C0}"/>
              </a:ext>
            </a:extLst>
          </p:cNvPr>
          <p:cNvSpPr>
            <a:spLocks noGrp="1"/>
          </p:cNvSpPr>
          <p:nvPr>
            <p:ph idx="1"/>
          </p:nvPr>
        </p:nvSpPr>
        <p:spPr>
          <a:xfrm>
            <a:off x="838200" y="1305026"/>
            <a:ext cx="8412804" cy="4871938"/>
          </a:xfrm>
        </p:spPr>
        <p:txBody>
          <a:bodyPr>
            <a:normAutofit lnSpcReduction="10000"/>
          </a:bodyPr>
          <a:lstStyle/>
          <a:p>
            <a:r>
              <a:rPr lang="en-US" b="1" dirty="0"/>
              <a:t>Mention 3 surgical procedures</a:t>
            </a:r>
          </a:p>
          <a:p>
            <a:pPr lvl="1"/>
            <a:r>
              <a:rPr lang="en-US" dirty="0"/>
              <a:t>Ventriculoperitoneal shunt</a:t>
            </a:r>
          </a:p>
          <a:p>
            <a:pPr lvl="1"/>
            <a:r>
              <a:rPr lang="en-US" dirty="0"/>
              <a:t>Endoscopic third ventriculostomy </a:t>
            </a:r>
          </a:p>
          <a:p>
            <a:r>
              <a:rPr lang="en-US" b="1" dirty="0"/>
              <a:t>Mention one single definite clinical manifestation for hydrocephalus in adults</a:t>
            </a:r>
          </a:p>
          <a:p>
            <a:pPr lvl="1"/>
            <a:r>
              <a:rPr lang="en-US" dirty="0">
                <a:solidFill>
                  <a:srgbClr val="7030A0"/>
                </a:solidFill>
              </a:rPr>
              <a:t>No idea </a:t>
            </a:r>
            <a:r>
              <a:rPr lang="en-US" dirty="0">
                <a:solidFill>
                  <a:srgbClr val="7030A0"/>
                </a:solidFill>
                <a:sym typeface="Wingdings" panose="05000000000000000000" pitchFamily="2" charset="2"/>
              </a:rPr>
              <a:t></a:t>
            </a:r>
            <a:endParaRPr lang="en-US" dirty="0">
              <a:solidFill>
                <a:srgbClr val="7030A0"/>
              </a:solidFill>
            </a:endParaRPr>
          </a:p>
          <a:p>
            <a:r>
              <a:rPr lang="en-US" b="1" dirty="0"/>
              <a:t>Mention a possible associated anomaly</a:t>
            </a:r>
          </a:p>
          <a:p>
            <a:pPr lvl="1"/>
            <a:r>
              <a:rPr lang="en-US" dirty="0"/>
              <a:t>Chiari malformation</a:t>
            </a:r>
          </a:p>
          <a:p>
            <a:pPr lvl="1"/>
            <a:r>
              <a:rPr lang="en-US" dirty="0"/>
              <a:t>Myelomeningocele</a:t>
            </a:r>
          </a:p>
          <a:p>
            <a:r>
              <a:rPr lang="en-US" b="1" dirty="0"/>
              <a:t>Mention 2 possible causes</a:t>
            </a:r>
          </a:p>
          <a:p>
            <a:pPr lvl="1"/>
            <a:r>
              <a:rPr lang="en-US" dirty="0"/>
              <a:t>Non-Communicating (Aqueductal stenosis)</a:t>
            </a:r>
          </a:p>
          <a:p>
            <a:pPr lvl="1"/>
            <a:r>
              <a:rPr lang="en-US" dirty="0"/>
              <a:t>Communicating (Infection)</a:t>
            </a:r>
          </a:p>
          <a:p>
            <a:pPr lvl="1"/>
            <a:endParaRPr lang="en-US" dirty="0"/>
          </a:p>
        </p:txBody>
      </p:sp>
      <p:pic>
        <p:nvPicPr>
          <p:cNvPr id="5" name="Picture 4">
            <a:extLst>
              <a:ext uri="{FF2B5EF4-FFF2-40B4-BE49-F238E27FC236}">
                <a16:creationId xmlns:a16="http://schemas.microsoft.com/office/drawing/2014/main" id="{32F4A7C4-1C86-913F-171C-F2843C94108B}"/>
              </a:ext>
            </a:extLst>
          </p:cNvPr>
          <p:cNvPicPr>
            <a:picLocks noChangeAspect="1"/>
          </p:cNvPicPr>
          <p:nvPr/>
        </p:nvPicPr>
        <p:blipFill>
          <a:blip r:embed="rId2"/>
          <a:stretch>
            <a:fillRect/>
          </a:stretch>
        </p:blipFill>
        <p:spPr>
          <a:xfrm>
            <a:off x="9339435" y="1305026"/>
            <a:ext cx="2014365" cy="2223650"/>
          </a:xfrm>
          <a:prstGeom prst="rect">
            <a:avLst/>
          </a:prstGeom>
        </p:spPr>
      </p:pic>
      <p:pic>
        <p:nvPicPr>
          <p:cNvPr id="6" name="Picture 5">
            <a:extLst>
              <a:ext uri="{FF2B5EF4-FFF2-40B4-BE49-F238E27FC236}">
                <a16:creationId xmlns:a16="http://schemas.microsoft.com/office/drawing/2014/main" id="{13CD0E6D-FF86-FBAF-F4ED-77D732E6B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435" y="3617457"/>
            <a:ext cx="2004783" cy="2470726"/>
          </a:xfrm>
          <a:prstGeom prst="rect">
            <a:avLst/>
          </a:prstGeom>
        </p:spPr>
      </p:pic>
      <p:sp>
        <p:nvSpPr>
          <p:cNvPr id="4" name="TextBox 3">
            <a:extLst>
              <a:ext uri="{FF2B5EF4-FFF2-40B4-BE49-F238E27FC236}">
                <a16:creationId xmlns:a16="http://schemas.microsoft.com/office/drawing/2014/main" id="{05B51554-46B3-9A81-6A53-9FBD82185C1C}"/>
              </a:ext>
            </a:extLst>
          </p:cNvPr>
          <p:cNvSpPr txBox="1"/>
          <p:nvPr/>
        </p:nvSpPr>
        <p:spPr>
          <a:xfrm>
            <a:off x="68599" y="1325996"/>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6</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9B803544-CB6C-1D75-FA90-E4860A9895A3}"/>
              </a:ext>
            </a:extLst>
          </p:cNvPr>
          <p:cNvSpPr txBox="1"/>
          <p:nvPr/>
        </p:nvSpPr>
        <p:spPr>
          <a:xfrm>
            <a:off x="68599" y="4866864"/>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891B0DCF-8DDC-6040-D144-0EE248468B0A}"/>
              </a:ext>
            </a:extLst>
          </p:cNvPr>
          <p:cNvSpPr txBox="1"/>
          <p:nvPr/>
        </p:nvSpPr>
        <p:spPr>
          <a:xfrm>
            <a:off x="68599" y="2522501"/>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A703D98A-F32B-01E0-A896-164299CD8D2A}"/>
              </a:ext>
            </a:extLst>
          </p:cNvPr>
          <p:cNvSpPr txBox="1"/>
          <p:nvPr/>
        </p:nvSpPr>
        <p:spPr>
          <a:xfrm>
            <a:off x="68599" y="367036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FB505D5B-04B4-9E72-5EE2-B43C84A36ED6}"/>
              </a:ext>
            </a:extLst>
          </p:cNvPr>
          <p:cNvSpPr txBox="1"/>
          <p:nvPr/>
        </p:nvSpPr>
        <p:spPr>
          <a:xfrm>
            <a:off x="10914086" y="0"/>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2913359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3051E-F9F1-9C47-0470-60888A98C350}"/>
              </a:ext>
            </a:extLst>
          </p:cNvPr>
          <p:cNvSpPr>
            <a:spLocks noGrp="1"/>
          </p:cNvSpPr>
          <p:nvPr>
            <p:ph type="title"/>
          </p:nvPr>
        </p:nvSpPr>
        <p:spPr/>
        <p:txBody>
          <a:bodyPr/>
          <a:lstStyle/>
          <a:p>
            <a:r>
              <a:rPr lang="en-US" dirty="0"/>
              <a:t>Infant’s Hydrocephalus </a:t>
            </a:r>
            <a:r>
              <a:rPr lang="en-US" sz="3600" dirty="0"/>
              <a:t>cont.</a:t>
            </a:r>
            <a:endParaRPr lang="en-US" dirty="0"/>
          </a:p>
        </p:txBody>
      </p:sp>
      <p:sp>
        <p:nvSpPr>
          <p:cNvPr id="3" name="Content Placeholder 2">
            <a:extLst>
              <a:ext uri="{FF2B5EF4-FFF2-40B4-BE49-F238E27FC236}">
                <a16:creationId xmlns:a16="http://schemas.microsoft.com/office/drawing/2014/main" id="{837EC64B-7904-CE6A-4306-C65F848067C0}"/>
              </a:ext>
            </a:extLst>
          </p:cNvPr>
          <p:cNvSpPr>
            <a:spLocks noGrp="1"/>
          </p:cNvSpPr>
          <p:nvPr>
            <p:ph idx="1"/>
          </p:nvPr>
        </p:nvSpPr>
        <p:spPr>
          <a:xfrm>
            <a:off x="838200" y="1305026"/>
            <a:ext cx="8412804" cy="4871938"/>
          </a:xfrm>
        </p:spPr>
        <p:txBody>
          <a:bodyPr>
            <a:normAutofit/>
          </a:bodyPr>
          <a:lstStyle/>
          <a:p>
            <a:r>
              <a:rPr lang="en-US" b="1" dirty="0"/>
              <a:t>What is the mechanism of the sunset eyes</a:t>
            </a:r>
            <a:endParaRPr lang="en-US" dirty="0"/>
          </a:p>
          <a:p>
            <a:pPr lvl="1"/>
            <a:r>
              <a:rPr lang="en-US" dirty="0"/>
              <a:t>Results from compression of the tectum, including the superior colliculus, adjacent oculomotor and Edinger-Westphal nuclei, causing dysfunction to the motor function of the eye</a:t>
            </a:r>
          </a:p>
        </p:txBody>
      </p:sp>
      <p:pic>
        <p:nvPicPr>
          <p:cNvPr id="5" name="Picture 4">
            <a:extLst>
              <a:ext uri="{FF2B5EF4-FFF2-40B4-BE49-F238E27FC236}">
                <a16:creationId xmlns:a16="http://schemas.microsoft.com/office/drawing/2014/main" id="{32F4A7C4-1C86-913F-171C-F2843C94108B}"/>
              </a:ext>
            </a:extLst>
          </p:cNvPr>
          <p:cNvPicPr>
            <a:picLocks noChangeAspect="1"/>
          </p:cNvPicPr>
          <p:nvPr/>
        </p:nvPicPr>
        <p:blipFill>
          <a:blip r:embed="rId2"/>
          <a:stretch>
            <a:fillRect/>
          </a:stretch>
        </p:blipFill>
        <p:spPr>
          <a:xfrm>
            <a:off x="9339435" y="1305026"/>
            <a:ext cx="2014365" cy="2223650"/>
          </a:xfrm>
          <a:prstGeom prst="rect">
            <a:avLst/>
          </a:prstGeom>
        </p:spPr>
      </p:pic>
      <p:pic>
        <p:nvPicPr>
          <p:cNvPr id="6" name="Picture 5">
            <a:extLst>
              <a:ext uri="{FF2B5EF4-FFF2-40B4-BE49-F238E27FC236}">
                <a16:creationId xmlns:a16="http://schemas.microsoft.com/office/drawing/2014/main" id="{13CD0E6D-FF86-FBAF-F4ED-77D732E6B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435" y="3617457"/>
            <a:ext cx="2004783" cy="2470726"/>
          </a:xfrm>
          <a:prstGeom prst="rect">
            <a:avLst/>
          </a:prstGeom>
        </p:spPr>
      </p:pic>
      <p:sp>
        <p:nvSpPr>
          <p:cNvPr id="4" name="TextBox 3">
            <a:extLst>
              <a:ext uri="{FF2B5EF4-FFF2-40B4-BE49-F238E27FC236}">
                <a16:creationId xmlns:a16="http://schemas.microsoft.com/office/drawing/2014/main" id="{05B51554-46B3-9A81-6A53-9FBD82185C1C}"/>
              </a:ext>
            </a:extLst>
          </p:cNvPr>
          <p:cNvSpPr txBox="1"/>
          <p:nvPr/>
        </p:nvSpPr>
        <p:spPr>
          <a:xfrm>
            <a:off x="68599" y="134545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463F2FAA-E763-7643-30CE-98A9259ECBF6}"/>
              </a:ext>
            </a:extLst>
          </p:cNvPr>
          <p:cNvSpPr txBox="1"/>
          <p:nvPr/>
        </p:nvSpPr>
        <p:spPr>
          <a:xfrm>
            <a:off x="10914086" y="0"/>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733209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BF4AD-22B3-28D7-3378-F2548F744788}"/>
              </a:ext>
            </a:extLst>
          </p:cNvPr>
          <p:cNvSpPr>
            <a:spLocks noGrp="1"/>
          </p:cNvSpPr>
          <p:nvPr>
            <p:ph type="title"/>
          </p:nvPr>
        </p:nvSpPr>
        <p:spPr/>
        <p:txBody>
          <a:bodyPr/>
          <a:lstStyle/>
          <a:p>
            <a:r>
              <a:rPr lang="en-US" dirty="0"/>
              <a:t>Infant’s Hydrocephalus 2</a:t>
            </a:r>
          </a:p>
        </p:txBody>
      </p:sp>
      <p:sp>
        <p:nvSpPr>
          <p:cNvPr id="3" name="Content Placeholder 2">
            <a:extLst>
              <a:ext uri="{FF2B5EF4-FFF2-40B4-BE49-F238E27FC236}">
                <a16:creationId xmlns:a16="http://schemas.microsoft.com/office/drawing/2014/main" id="{5D57137A-6519-2322-B7A4-CBE8D1B6F8C9}"/>
              </a:ext>
            </a:extLst>
          </p:cNvPr>
          <p:cNvSpPr>
            <a:spLocks noGrp="1"/>
          </p:cNvSpPr>
          <p:nvPr>
            <p:ph idx="1"/>
          </p:nvPr>
        </p:nvSpPr>
        <p:spPr/>
        <p:txBody>
          <a:bodyPr/>
          <a:lstStyle/>
          <a:p>
            <a:r>
              <a:rPr lang="en-US" b="1" dirty="0"/>
              <a:t>Mention 2 sign in the pic 1</a:t>
            </a:r>
          </a:p>
          <a:p>
            <a:pPr lvl="1"/>
            <a:r>
              <a:rPr lang="en-US" dirty="0"/>
              <a:t>increase skull circumference</a:t>
            </a:r>
          </a:p>
          <a:p>
            <a:pPr lvl="1"/>
            <a:r>
              <a:rPr lang="en-US" dirty="0"/>
              <a:t>setting sun eyes</a:t>
            </a:r>
          </a:p>
          <a:p>
            <a:pPr lvl="1"/>
            <a:r>
              <a:rPr lang="en-US" dirty="0"/>
              <a:t>less craniofacial proportion</a:t>
            </a:r>
          </a:p>
          <a:p>
            <a:r>
              <a:rPr lang="en-US" b="1" dirty="0"/>
              <a:t>What do you see in pic 2 ?</a:t>
            </a:r>
          </a:p>
          <a:p>
            <a:pPr lvl="1"/>
            <a:r>
              <a:rPr lang="en-US" dirty="0"/>
              <a:t>VP shunt</a:t>
            </a:r>
          </a:p>
          <a:p>
            <a:r>
              <a:rPr lang="en-US" b="1" dirty="0"/>
              <a:t>What are the complications of pic 2 ?</a:t>
            </a:r>
          </a:p>
          <a:p>
            <a:pPr lvl="1"/>
            <a:r>
              <a:rPr lang="en-US" dirty="0"/>
              <a:t>Infection</a:t>
            </a:r>
          </a:p>
          <a:p>
            <a:pPr lvl="1"/>
            <a:r>
              <a:rPr lang="en-US" dirty="0"/>
              <a:t>Hemorrhage</a:t>
            </a:r>
          </a:p>
          <a:p>
            <a:pPr lvl="1"/>
            <a:r>
              <a:rPr lang="en-US" dirty="0"/>
              <a:t>Blockage</a:t>
            </a:r>
          </a:p>
        </p:txBody>
      </p:sp>
      <p:pic>
        <p:nvPicPr>
          <p:cNvPr id="4" name="Picture 3">
            <a:extLst>
              <a:ext uri="{FF2B5EF4-FFF2-40B4-BE49-F238E27FC236}">
                <a16:creationId xmlns:a16="http://schemas.microsoft.com/office/drawing/2014/main" id="{309EEF7F-30D6-6689-26E2-0AA0086DB8D6}"/>
              </a:ext>
            </a:extLst>
          </p:cNvPr>
          <p:cNvPicPr>
            <a:picLocks noChangeAspect="1"/>
          </p:cNvPicPr>
          <p:nvPr/>
        </p:nvPicPr>
        <p:blipFill>
          <a:blip r:embed="rId2"/>
          <a:stretch>
            <a:fillRect/>
          </a:stretch>
        </p:blipFill>
        <p:spPr>
          <a:xfrm>
            <a:off x="9339435" y="1305026"/>
            <a:ext cx="2014365" cy="2223650"/>
          </a:xfrm>
          <a:prstGeom prst="rect">
            <a:avLst/>
          </a:prstGeom>
        </p:spPr>
      </p:pic>
      <p:pic>
        <p:nvPicPr>
          <p:cNvPr id="5" name="Picture 4">
            <a:extLst>
              <a:ext uri="{FF2B5EF4-FFF2-40B4-BE49-F238E27FC236}">
                <a16:creationId xmlns:a16="http://schemas.microsoft.com/office/drawing/2014/main" id="{4F921F04-A877-2AFC-B251-25C963237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0" y="4106864"/>
            <a:ext cx="1955800" cy="2070100"/>
          </a:xfrm>
          <a:prstGeom prst="rect">
            <a:avLst/>
          </a:prstGeom>
        </p:spPr>
      </p:pic>
      <p:pic>
        <p:nvPicPr>
          <p:cNvPr id="6" name="Content Placeholder 8">
            <a:extLst>
              <a:ext uri="{FF2B5EF4-FFF2-40B4-BE49-F238E27FC236}">
                <a16:creationId xmlns:a16="http://schemas.microsoft.com/office/drawing/2014/main" id="{1CBECED8-99A7-AB30-C35A-DDE7FC7DB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315" y="4106865"/>
            <a:ext cx="2484120" cy="2070100"/>
          </a:xfrm>
          <a:prstGeom prst="rect">
            <a:avLst/>
          </a:prstGeom>
        </p:spPr>
      </p:pic>
      <p:sp>
        <p:nvSpPr>
          <p:cNvPr id="7" name="TextBox 6">
            <a:extLst>
              <a:ext uri="{FF2B5EF4-FFF2-40B4-BE49-F238E27FC236}">
                <a16:creationId xmlns:a16="http://schemas.microsoft.com/office/drawing/2014/main" id="{3DD6C031-246D-A9A5-3FB4-04D7AABCDD93}"/>
              </a:ext>
            </a:extLst>
          </p:cNvPr>
          <p:cNvSpPr txBox="1"/>
          <p:nvPr/>
        </p:nvSpPr>
        <p:spPr>
          <a:xfrm>
            <a:off x="68599" y="3962190"/>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95557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42158-7540-C6B4-8888-CA5E90D5D56C}"/>
              </a:ext>
            </a:extLst>
          </p:cNvPr>
          <p:cNvSpPr>
            <a:spLocks noGrp="1"/>
          </p:cNvSpPr>
          <p:nvPr>
            <p:ph type="title"/>
          </p:nvPr>
        </p:nvSpPr>
        <p:spPr/>
        <p:txBody>
          <a:bodyPr>
            <a:normAutofit fontScale="90000"/>
          </a:bodyPr>
          <a:lstStyle/>
          <a:p>
            <a:r>
              <a:rPr lang="en-US" dirty="0"/>
              <a:t>Intracranial pressure</a:t>
            </a:r>
          </a:p>
        </p:txBody>
      </p:sp>
      <p:sp>
        <p:nvSpPr>
          <p:cNvPr id="5" name="Subtitle 4">
            <a:extLst>
              <a:ext uri="{FF2B5EF4-FFF2-40B4-BE49-F238E27FC236}">
                <a16:creationId xmlns:a16="http://schemas.microsoft.com/office/drawing/2014/main" id="{4143CF41-513B-DDEE-2FD7-7DE2FAD7FC3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21739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8CFDF-E38A-90BF-71C4-BD9B0EBCDDA7}"/>
              </a:ext>
            </a:extLst>
          </p:cNvPr>
          <p:cNvSpPr>
            <a:spLocks noGrp="1"/>
          </p:cNvSpPr>
          <p:nvPr>
            <p:ph type="title"/>
          </p:nvPr>
        </p:nvSpPr>
        <p:spPr/>
        <p:txBody>
          <a:bodyPr/>
          <a:lstStyle/>
          <a:p>
            <a:r>
              <a:rPr lang="en-US" dirty="0"/>
              <a:t>Ventriculoperitoneal shunt</a:t>
            </a:r>
          </a:p>
        </p:txBody>
      </p:sp>
      <p:sp>
        <p:nvSpPr>
          <p:cNvPr id="3" name="Content Placeholder 2">
            <a:extLst>
              <a:ext uri="{FF2B5EF4-FFF2-40B4-BE49-F238E27FC236}">
                <a16:creationId xmlns:a16="http://schemas.microsoft.com/office/drawing/2014/main" id="{F991DCCD-8B4D-8752-52F6-D3D6D80FB78E}"/>
              </a:ext>
            </a:extLst>
          </p:cNvPr>
          <p:cNvSpPr>
            <a:spLocks noGrp="1"/>
          </p:cNvSpPr>
          <p:nvPr>
            <p:ph idx="1"/>
          </p:nvPr>
        </p:nvSpPr>
        <p:spPr>
          <a:xfrm>
            <a:off x="838198" y="1305026"/>
            <a:ext cx="6768832" cy="4998498"/>
          </a:xfrm>
        </p:spPr>
        <p:txBody>
          <a:bodyPr>
            <a:normAutofit fontScale="92500" lnSpcReduction="10000"/>
          </a:bodyPr>
          <a:lstStyle/>
          <a:p>
            <a:pPr>
              <a:buFont typeface="Wingdings" panose="05000000000000000000" pitchFamily="2" charset="2"/>
              <a:buChar char="Ø"/>
            </a:pPr>
            <a:r>
              <a:rPr lang="en-US" sz="2600" dirty="0"/>
              <a:t>A 3 months old child with VP, came with irritability, decreased oral intake. Vitals are stable, head circumference 45 cm</a:t>
            </a:r>
          </a:p>
          <a:p>
            <a:r>
              <a:rPr lang="en-US" b="1" dirty="0"/>
              <a:t>What is your diagnosis ?</a:t>
            </a:r>
          </a:p>
          <a:p>
            <a:pPr lvl="1"/>
            <a:r>
              <a:rPr lang="en-US" dirty="0"/>
              <a:t>VP shunt blockage</a:t>
            </a:r>
          </a:p>
          <a:p>
            <a:r>
              <a:rPr lang="en-US" b="1" dirty="0"/>
              <a:t>What is the most common cause of hydrocephalus for this patient ?</a:t>
            </a:r>
          </a:p>
          <a:p>
            <a:pPr lvl="1"/>
            <a:r>
              <a:rPr lang="en-US" dirty="0"/>
              <a:t>Aqueductal stenosis</a:t>
            </a:r>
          </a:p>
          <a:p>
            <a:r>
              <a:rPr lang="en-US" b="1" dirty="0"/>
              <a:t>Mention 4 signs of hydrocephalus can be present in this patient</a:t>
            </a:r>
          </a:p>
          <a:p>
            <a:pPr lvl="1"/>
            <a:r>
              <a:rPr lang="it-IT" dirty="0"/>
              <a:t>Macrocephaly, Tense fontanelle, Setting sun sign, Irritability, Developmental delays</a:t>
            </a:r>
            <a:endParaRPr lang="en-US" dirty="0"/>
          </a:p>
          <a:p>
            <a:r>
              <a:rPr lang="en-US" b="1" dirty="0"/>
              <a:t>What investigations to be done ?</a:t>
            </a:r>
          </a:p>
          <a:p>
            <a:pPr lvl="1"/>
            <a:r>
              <a:rPr lang="en-US" dirty="0"/>
              <a:t>Ultrasound through the anterior fontanelle</a:t>
            </a:r>
          </a:p>
        </p:txBody>
      </p:sp>
      <p:pic>
        <p:nvPicPr>
          <p:cNvPr id="4" name="Picture 14">
            <a:extLst>
              <a:ext uri="{FF2B5EF4-FFF2-40B4-BE49-F238E27FC236}">
                <a16:creationId xmlns:a16="http://schemas.microsoft.com/office/drawing/2014/main" id="{681953D5-6BCB-9289-812B-55A0BC4E27D6}"/>
              </a:ext>
            </a:extLst>
          </p:cNvPr>
          <p:cNvPicPr>
            <a:picLocks noChangeAspect="1"/>
          </p:cNvPicPr>
          <p:nvPr/>
        </p:nvPicPr>
        <p:blipFill>
          <a:blip r:embed="rId2"/>
          <a:stretch>
            <a:fillRect/>
          </a:stretch>
        </p:blipFill>
        <p:spPr>
          <a:xfrm>
            <a:off x="7704306" y="1305026"/>
            <a:ext cx="3649494" cy="3058235"/>
          </a:xfrm>
          <a:prstGeom prst="rect">
            <a:avLst/>
          </a:prstGeom>
        </p:spPr>
      </p:pic>
      <p:sp>
        <p:nvSpPr>
          <p:cNvPr id="5" name="TextBox 4">
            <a:extLst>
              <a:ext uri="{FF2B5EF4-FFF2-40B4-BE49-F238E27FC236}">
                <a16:creationId xmlns:a16="http://schemas.microsoft.com/office/drawing/2014/main" id="{CB9313DF-1F99-5F23-D6CC-8F1C40BDC565}"/>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433602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C31D5-DF80-2659-FEF3-F07704C6B5B6}"/>
              </a:ext>
            </a:extLst>
          </p:cNvPr>
          <p:cNvSpPr>
            <a:spLocks noGrp="1"/>
          </p:cNvSpPr>
          <p:nvPr>
            <p:ph type="title"/>
          </p:nvPr>
        </p:nvSpPr>
        <p:spPr/>
        <p:txBody>
          <a:bodyPr/>
          <a:lstStyle/>
          <a:p>
            <a:r>
              <a:rPr lang="en-US" dirty="0"/>
              <a:t>Ventriculoperitoneal shunt</a:t>
            </a:r>
          </a:p>
        </p:txBody>
      </p:sp>
      <p:sp>
        <p:nvSpPr>
          <p:cNvPr id="3" name="Content Placeholder 2">
            <a:extLst>
              <a:ext uri="{FF2B5EF4-FFF2-40B4-BE49-F238E27FC236}">
                <a16:creationId xmlns:a16="http://schemas.microsoft.com/office/drawing/2014/main" id="{D6F5D947-1E45-DB6D-E622-6EC2DFED75A1}"/>
              </a:ext>
            </a:extLst>
          </p:cNvPr>
          <p:cNvSpPr>
            <a:spLocks noGrp="1"/>
          </p:cNvSpPr>
          <p:nvPr>
            <p:ph idx="1"/>
          </p:nvPr>
        </p:nvSpPr>
        <p:spPr>
          <a:xfrm>
            <a:off x="838200" y="1305026"/>
            <a:ext cx="6827196" cy="4871938"/>
          </a:xfrm>
        </p:spPr>
        <p:txBody>
          <a:bodyPr/>
          <a:lstStyle/>
          <a:p>
            <a:r>
              <a:rPr lang="en-US" b="1" dirty="0"/>
              <a:t>What is this ?</a:t>
            </a:r>
          </a:p>
          <a:p>
            <a:pPr lvl="1"/>
            <a:r>
              <a:rPr lang="en-US" dirty="0"/>
              <a:t>Ventriculoperitoneal shunt</a:t>
            </a:r>
          </a:p>
          <a:p>
            <a:r>
              <a:rPr lang="en-US" b="1" dirty="0"/>
              <a:t>Mention 3 complications of it</a:t>
            </a:r>
          </a:p>
          <a:p>
            <a:pPr lvl="1"/>
            <a:r>
              <a:rPr lang="en-US" dirty="0"/>
              <a:t>Infection</a:t>
            </a:r>
          </a:p>
          <a:p>
            <a:pPr lvl="1"/>
            <a:r>
              <a:rPr lang="en-US" dirty="0"/>
              <a:t>Hemorrhage</a:t>
            </a:r>
          </a:p>
          <a:p>
            <a:pPr lvl="1"/>
            <a:r>
              <a:rPr lang="en-US" dirty="0"/>
              <a:t>Blockage</a:t>
            </a:r>
          </a:p>
          <a:p>
            <a:pPr lvl="1"/>
            <a:endParaRPr lang="en-US" dirty="0"/>
          </a:p>
        </p:txBody>
      </p:sp>
      <p:pic>
        <p:nvPicPr>
          <p:cNvPr id="4" name="Content Placeholder 4">
            <a:extLst>
              <a:ext uri="{FF2B5EF4-FFF2-40B4-BE49-F238E27FC236}">
                <a16:creationId xmlns:a16="http://schemas.microsoft.com/office/drawing/2014/main" id="{B1D03756-BB18-2D80-72B6-9D57D03307A2}"/>
              </a:ext>
            </a:extLst>
          </p:cNvPr>
          <p:cNvPicPr>
            <a:picLocks noChangeAspect="1"/>
          </p:cNvPicPr>
          <p:nvPr/>
        </p:nvPicPr>
        <p:blipFill rotWithShape="1">
          <a:blip r:embed="rId2"/>
          <a:srcRect l="22137" r="20132"/>
          <a:stretch/>
        </p:blipFill>
        <p:spPr bwMode="auto">
          <a:xfrm>
            <a:off x="7814425" y="1305026"/>
            <a:ext cx="3539375" cy="4871938"/>
          </a:xfrm>
          <a:prstGeom prst="rect">
            <a:avLst/>
          </a:prstGeom>
        </p:spPr>
      </p:pic>
      <p:sp>
        <p:nvSpPr>
          <p:cNvPr id="5" name="TextBox 4">
            <a:extLst>
              <a:ext uri="{FF2B5EF4-FFF2-40B4-BE49-F238E27FC236}">
                <a16:creationId xmlns:a16="http://schemas.microsoft.com/office/drawing/2014/main" id="{BE183533-3D8C-0946-5BCC-BABDD1E18EE6}"/>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335343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15D3-BAFC-CE78-36A3-6231969CA172}"/>
              </a:ext>
            </a:extLst>
          </p:cNvPr>
          <p:cNvSpPr>
            <a:spLocks noGrp="1"/>
          </p:cNvSpPr>
          <p:nvPr>
            <p:ph type="title"/>
          </p:nvPr>
        </p:nvSpPr>
        <p:spPr/>
        <p:txBody>
          <a:bodyPr/>
          <a:lstStyle/>
          <a:p>
            <a:r>
              <a:rPr lang="en-US" dirty="0"/>
              <a:t>Endoscopic third ventriculostomy (ETV)</a:t>
            </a:r>
          </a:p>
        </p:txBody>
      </p:sp>
      <p:sp>
        <p:nvSpPr>
          <p:cNvPr id="3" name="Content Placeholder 2">
            <a:extLst>
              <a:ext uri="{FF2B5EF4-FFF2-40B4-BE49-F238E27FC236}">
                <a16:creationId xmlns:a16="http://schemas.microsoft.com/office/drawing/2014/main" id="{990DA733-2A2F-00A4-00FF-D96D06A0FC08}"/>
              </a:ext>
            </a:extLst>
          </p:cNvPr>
          <p:cNvSpPr>
            <a:spLocks noGrp="1"/>
          </p:cNvSpPr>
          <p:nvPr>
            <p:ph idx="1"/>
          </p:nvPr>
        </p:nvSpPr>
        <p:spPr>
          <a:xfrm>
            <a:off x="838200" y="1305026"/>
            <a:ext cx="6224081" cy="4871938"/>
          </a:xfrm>
        </p:spPr>
        <p:txBody>
          <a:bodyPr/>
          <a:lstStyle/>
          <a:p>
            <a:r>
              <a:rPr lang="en-US" b="1" dirty="0"/>
              <a:t>What is the site of fenestration in this procedure ? </a:t>
            </a:r>
          </a:p>
          <a:p>
            <a:pPr lvl="1"/>
            <a:r>
              <a:rPr lang="en-US" dirty="0"/>
              <a:t>The floor of 3rd ventricle </a:t>
            </a:r>
          </a:p>
          <a:p>
            <a:r>
              <a:rPr lang="en-US" b="1" dirty="0"/>
              <a:t>What is the affected artery ?</a:t>
            </a:r>
          </a:p>
          <a:p>
            <a:pPr lvl="1"/>
            <a:r>
              <a:rPr lang="en-US" dirty="0"/>
              <a:t>Basilar artery </a:t>
            </a:r>
          </a:p>
          <a:p>
            <a:endParaRPr lang="en-US" dirty="0"/>
          </a:p>
        </p:txBody>
      </p:sp>
      <p:pic>
        <p:nvPicPr>
          <p:cNvPr id="4" name="Content Placeholder 3">
            <a:extLst>
              <a:ext uri="{FF2B5EF4-FFF2-40B4-BE49-F238E27FC236}">
                <a16:creationId xmlns:a16="http://schemas.microsoft.com/office/drawing/2014/main" id="{53E9AD8C-E0E3-20E0-D250-B892C771F58D}"/>
              </a:ext>
            </a:extLst>
          </p:cNvPr>
          <p:cNvPicPr>
            <a:picLocks noChangeAspect="1"/>
          </p:cNvPicPr>
          <p:nvPr/>
        </p:nvPicPr>
        <p:blipFill rotWithShape="1">
          <a:blip r:embed="rId2"/>
          <a:srcRect l="45295" t="29419" r="4186" b="26237"/>
          <a:stretch/>
        </p:blipFill>
        <p:spPr>
          <a:xfrm>
            <a:off x="7237379" y="1305025"/>
            <a:ext cx="4116421" cy="2687109"/>
          </a:xfrm>
          <a:prstGeom prst="rect">
            <a:avLst/>
          </a:prstGeom>
        </p:spPr>
      </p:pic>
      <p:sp>
        <p:nvSpPr>
          <p:cNvPr id="5" name="TextBox 4">
            <a:extLst>
              <a:ext uri="{FF2B5EF4-FFF2-40B4-BE49-F238E27FC236}">
                <a16:creationId xmlns:a16="http://schemas.microsoft.com/office/drawing/2014/main" id="{21AC066F-A76B-A71F-5944-01D1DCC09BD9}"/>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71474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FE16-67CC-60E1-C224-9C52046787EF}"/>
              </a:ext>
            </a:extLst>
          </p:cNvPr>
          <p:cNvSpPr>
            <a:spLocks noGrp="1"/>
          </p:cNvSpPr>
          <p:nvPr>
            <p:ph type="title"/>
          </p:nvPr>
        </p:nvSpPr>
        <p:spPr/>
        <p:txBody>
          <a:bodyPr>
            <a:normAutofit/>
          </a:bodyPr>
          <a:lstStyle/>
          <a:p>
            <a:r>
              <a:rPr lang="en-US" dirty="0"/>
              <a:t>Normal pressure hydrocephalus</a:t>
            </a:r>
          </a:p>
        </p:txBody>
      </p:sp>
      <p:sp>
        <p:nvSpPr>
          <p:cNvPr id="3" name="Content Placeholder 2">
            <a:extLst>
              <a:ext uri="{FF2B5EF4-FFF2-40B4-BE49-F238E27FC236}">
                <a16:creationId xmlns:a16="http://schemas.microsoft.com/office/drawing/2014/main" id="{F3DFACCB-1538-C07C-B157-6A996EA23146}"/>
              </a:ext>
            </a:extLst>
          </p:cNvPr>
          <p:cNvSpPr>
            <a:spLocks noGrp="1"/>
          </p:cNvSpPr>
          <p:nvPr>
            <p:ph idx="1"/>
          </p:nvPr>
        </p:nvSpPr>
        <p:spPr/>
        <p:txBody>
          <a:bodyPr/>
          <a:lstStyle/>
          <a:p>
            <a:r>
              <a:rPr lang="en-US" b="1" dirty="0"/>
              <a:t>Write the triad of normal pressure hydrocephalus ?</a:t>
            </a:r>
          </a:p>
          <a:p>
            <a:pPr lvl="1"/>
            <a:r>
              <a:rPr lang="en-US" dirty="0"/>
              <a:t>Incontinence</a:t>
            </a:r>
          </a:p>
          <a:p>
            <a:pPr lvl="1"/>
            <a:r>
              <a:rPr lang="en-US" dirty="0"/>
              <a:t>Dementia</a:t>
            </a:r>
          </a:p>
          <a:p>
            <a:pPr lvl="1"/>
            <a:r>
              <a:rPr lang="en-US" dirty="0"/>
              <a:t>Ataxia</a:t>
            </a:r>
          </a:p>
          <a:p>
            <a:r>
              <a:rPr lang="en-US" b="1" dirty="0"/>
              <a:t>What is the definitive treatment ?</a:t>
            </a:r>
          </a:p>
          <a:p>
            <a:pPr lvl="1"/>
            <a:r>
              <a:rPr lang="en-US" dirty="0"/>
              <a:t>ventriculoperitoneal shunt</a:t>
            </a:r>
          </a:p>
          <a:p>
            <a:r>
              <a:rPr lang="en-US" sz="2800" b="1" dirty="0"/>
              <a:t>Which the first symptom improves after treatment ? </a:t>
            </a:r>
          </a:p>
          <a:p>
            <a:pPr lvl="1"/>
            <a:r>
              <a:rPr lang="en-US" dirty="0"/>
              <a:t>Ataxia</a:t>
            </a:r>
          </a:p>
          <a:p>
            <a:endParaRPr lang="en-US" dirty="0"/>
          </a:p>
        </p:txBody>
      </p:sp>
      <p:sp>
        <p:nvSpPr>
          <p:cNvPr id="4" name="TextBox 3">
            <a:extLst>
              <a:ext uri="{FF2B5EF4-FFF2-40B4-BE49-F238E27FC236}">
                <a16:creationId xmlns:a16="http://schemas.microsoft.com/office/drawing/2014/main" id="{4D089F45-45E2-EA55-BF8E-FBCD80214289}"/>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716862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FB32-64FC-823B-8E4E-F66DBCE0F8E4}"/>
              </a:ext>
            </a:extLst>
          </p:cNvPr>
          <p:cNvSpPr>
            <a:spLocks noGrp="1"/>
          </p:cNvSpPr>
          <p:nvPr>
            <p:ph type="title"/>
          </p:nvPr>
        </p:nvSpPr>
        <p:spPr/>
        <p:txBody>
          <a:bodyPr/>
          <a:lstStyle/>
          <a:p>
            <a:r>
              <a:rPr lang="en-US" dirty="0"/>
              <a:t>Case Scenario</a:t>
            </a:r>
          </a:p>
        </p:txBody>
      </p:sp>
      <p:sp>
        <p:nvSpPr>
          <p:cNvPr id="3" name="Content Placeholder 2">
            <a:extLst>
              <a:ext uri="{FF2B5EF4-FFF2-40B4-BE49-F238E27FC236}">
                <a16:creationId xmlns:a16="http://schemas.microsoft.com/office/drawing/2014/main" id="{F212E9E7-F093-8793-1870-ED2BBA828755}"/>
              </a:ext>
            </a:extLst>
          </p:cNvPr>
          <p:cNvSpPr>
            <a:spLocks noGrp="1"/>
          </p:cNvSpPr>
          <p:nvPr>
            <p:ph idx="1"/>
          </p:nvPr>
        </p:nvSpPr>
        <p:spPr/>
        <p:txBody>
          <a:bodyPr/>
          <a:lstStyle/>
          <a:p>
            <a:pPr>
              <a:buFont typeface="Wingdings" panose="05000000000000000000" pitchFamily="2" charset="2"/>
              <a:buChar char="Ø"/>
            </a:pPr>
            <a:r>
              <a:rPr lang="en-US" dirty="0"/>
              <a:t>57-year-old male, complaining of incontinence, family says he has dementia, and physical exam shows ataxic gait</a:t>
            </a:r>
          </a:p>
          <a:p>
            <a:r>
              <a:rPr lang="en-US" b="1" dirty="0"/>
              <a:t>What is the diagnosis?</a:t>
            </a:r>
          </a:p>
          <a:p>
            <a:pPr lvl="1"/>
            <a:r>
              <a:rPr lang="en-US" dirty="0"/>
              <a:t>normal pressure hydrocephalus</a:t>
            </a:r>
          </a:p>
          <a:p>
            <a:r>
              <a:rPr lang="en-US" b="1" dirty="0"/>
              <a:t>What is the definitive treatment?</a:t>
            </a:r>
          </a:p>
          <a:p>
            <a:pPr lvl="1"/>
            <a:r>
              <a:rPr lang="en-US" dirty="0"/>
              <a:t>ventriculoperitoneal shunt</a:t>
            </a:r>
          </a:p>
          <a:p>
            <a:pPr lvl="1"/>
            <a:endParaRPr lang="en-US" dirty="0"/>
          </a:p>
          <a:p>
            <a:endParaRPr lang="en-US" dirty="0"/>
          </a:p>
        </p:txBody>
      </p:sp>
      <p:sp>
        <p:nvSpPr>
          <p:cNvPr id="4" name="TextBox 3">
            <a:extLst>
              <a:ext uri="{FF2B5EF4-FFF2-40B4-BE49-F238E27FC236}">
                <a16:creationId xmlns:a16="http://schemas.microsoft.com/office/drawing/2014/main" id="{4EA28454-D8A1-1091-BEF1-2D7C4D00C7EC}"/>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67969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FB32-64FC-823B-8E4E-F66DBCE0F8E4}"/>
              </a:ext>
            </a:extLst>
          </p:cNvPr>
          <p:cNvSpPr>
            <a:spLocks noGrp="1"/>
          </p:cNvSpPr>
          <p:nvPr>
            <p:ph type="title"/>
          </p:nvPr>
        </p:nvSpPr>
        <p:spPr/>
        <p:txBody>
          <a:bodyPr/>
          <a:lstStyle/>
          <a:p>
            <a:r>
              <a:rPr lang="en-US" dirty="0"/>
              <a:t>Case Scenario</a:t>
            </a:r>
          </a:p>
        </p:txBody>
      </p:sp>
      <p:sp>
        <p:nvSpPr>
          <p:cNvPr id="3" name="Content Placeholder 2">
            <a:extLst>
              <a:ext uri="{FF2B5EF4-FFF2-40B4-BE49-F238E27FC236}">
                <a16:creationId xmlns:a16="http://schemas.microsoft.com/office/drawing/2014/main" id="{F212E9E7-F093-8793-1870-ED2BBA828755}"/>
              </a:ext>
            </a:extLst>
          </p:cNvPr>
          <p:cNvSpPr>
            <a:spLocks noGrp="1"/>
          </p:cNvSpPr>
          <p:nvPr>
            <p:ph idx="1"/>
          </p:nvPr>
        </p:nvSpPr>
        <p:spPr/>
        <p:txBody>
          <a:bodyPr/>
          <a:lstStyle/>
          <a:p>
            <a:pPr>
              <a:buFont typeface="Wingdings" panose="05000000000000000000" pitchFamily="2" charset="2"/>
              <a:buChar char="Ø"/>
            </a:pPr>
            <a:r>
              <a:rPr lang="en-US" dirty="0"/>
              <a:t>A 43-year-old male pt come to ER with </a:t>
            </a:r>
            <a:r>
              <a:rPr lang="en-US" dirty="0" err="1"/>
              <a:t>ataxia,dementia</a:t>
            </a:r>
            <a:r>
              <a:rPr lang="en-US" dirty="0"/>
              <a:t>, urine incontinence, tachycardia, with  B.PR:90/50 and he doesn’t take medication, what is your diagnosis?</a:t>
            </a:r>
          </a:p>
          <a:p>
            <a:r>
              <a:rPr lang="en-US" b="1" dirty="0"/>
              <a:t>What is the diagnosis?</a:t>
            </a:r>
          </a:p>
          <a:p>
            <a:pPr lvl="1"/>
            <a:r>
              <a:rPr lang="en-US" dirty="0"/>
              <a:t>normal pressure hydrocephalus</a:t>
            </a:r>
          </a:p>
          <a:p>
            <a:r>
              <a:rPr lang="en-US" b="1" dirty="0"/>
              <a:t>What is the definitive treatment?</a:t>
            </a:r>
          </a:p>
          <a:p>
            <a:pPr lvl="1"/>
            <a:r>
              <a:rPr lang="en-US" dirty="0"/>
              <a:t>ventriculoperitoneal shunt</a:t>
            </a:r>
          </a:p>
          <a:p>
            <a:pPr lvl="1"/>
            <a:endParaRPr lang="en-US" dirty="0"/>
          </a:p>
          <a:p>
            <a:endParaRPr lang="en-US" dirty="0"/>
          </a:p>
        </p:txBody>
      </p:sp>
      <p:sp>
        <p:nvSpPr>
          <p:cNvPr id="4" name="TextBox 3">
            <a:extLst>
              <a:ext uri="{FF2B5EF4-FFF2-40B4-BE49-F238E27FC236}">
                <a16:creationId xmlns:a16="http://schemas.microsoft.com/office/drawing/2014/main" id="{4EA28454-D8A1-1091-BEF1-2D7C4D00C7EC}"/>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42814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C6349-0473-ED53-DC80-6C0D30980EFE}"/>
              </a:ext>
            </a:extLst>
          </p:cNvPr>
          <p:cNvSpPr>
            <a:spLocks noGrp="1"/>
          </p:cNvSpPr>
          <p:nvPr>
            <p:ph type="title"/>
          </p:nvPr>
        </p:nvSpPr>
        <p:spPr/>
        <p:txBody>
          <a:bodyPr/>
          <a:lstStyle/>
          <a:p>
            <a:r>
              <a:rPr lang="en-US" dirty="0"/>
              <a:t>Essay Question</a:t>
            </a:r>
          </a:p>
        </p:txBody>
      </p:sp>
      <p:sp>
        <p:nvSpPr>
          <p:cNvPr id="3" name="Content Placeholder 2">
            <a:extLst>
              <a:ext uri="{FF2B5EF4-FFF2-40B4-BE49-F238E27FC236}">
                <a16:creationId xmlns:a16="http://schemas.microsoft.com/office/drawing/2014/main" id="{7B697B28-4288-A32D-C6D6-4038337BFC28}"/>
              </a:ext>
            </a:extLst>
          </p:cNvPr>
          <p:cNvSpPr>
            <a:spLocks noGrp="1"/>
          </p:cNvSpPr>
          <p:nvPr>
            <p:ph idx="1"/>
          </p:nvPr>
        </p:nvSpPr>
        <p:spPr/>
        <p:txBody>
          <a:bodyPr/>
          <a:lstStyle/>
          <a:p>
            <a:r>
              <a:rPr lang="en-US" b="1" dirty="0"/>
              <a:t>Types of hydrocephalus</a:t>
            </a:r>
          </a:p>
          <a:p>
            <a:endParaRPr lang="en-US" dirty="0"/>
          </a:p>
          <a:p>
            <a:r>
              <a:rPr lang="en-US" b="1" dirty="0"/>
              <a:t>Cause of each type</a:t>
            </a:r>
          </a:p>
          <a:p>
            <a:endParaRPr lang="en-US" dirty="0"/>
          </a:p>
          <a:p>
            <a:r>
              <a:rPr lang="en-US" b="1" dirty="0"/>
              <a:t>Management of hydrocephalus</a:t>
            </a:r>
          </a:p>
          <a:p>
            <a:endParaRPr lang="en-US" dirty="0"/>
          </a:p>
          <a:p>
            <a:r>
              <a:rPr lang="en-US" b="1" dirty="0"/>
              <a:t>Give 2 signs on head CT in acute hydrocephalus</a:t>
            </a:r>
          </a:p>
          <a:p>
            <a:endParaRPr lang="en-US" dirty="0"/>
          </a:p>
        </p:txBody>
      </p:sp>
      <p:sp>
        <p:nvSpPr>
          <p:cNvPr id="4" name="TextBox 3">
            <a:extLst>
              <a:ext uri="{FF2B5EF4-FFF2-40B4-BE49-F238E27FC236}">
                <a16:creationId xmlns:a16="http://schemas.microsoft.com/office/drawing/2014/main" id="{F8797F75-A584-114F-4F3F-6D6B6F79C110}"/>
              </a:ext>
            </a:extLst>
          </p:cNvPr>
          <p:cNvSpPr txBox="1"/>
          <p:nvPr/>
        </p:nvSpPr>
        <p:spPr>
          <a:xfrm>
            <a:off x="68599" y="134545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5DDA635A-2001-2673-A862-98F180118AFF}"/>
              </a:ext>
            </a:extLst>
          </p:cNvPr>
          <p:cNvSpPr txBox="1"/>
          <p:nvPr/>
        </p:nvSpPr>
        <p:spPr>
          <a:xfrm>
            <a:off x="68599" y="4429118"/>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34CEC3F8-7494-127A-9DCC-56A815BE28B7}"/>
              </a:ext>
            </a:extLst>
          </p:cNvPr>
          <p:cNvSpPr txBox="1"/>
          <p:nvPr/>
        </p:nvSpPr>
        <p:spPr>
          <a:xfrm>
            <a:off x="68599" y="2386314"/>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9592C761-7A79-24C7-F04B-EAEC2852BBCA}"/>
              </a:ext>
            </a:extLst>
          </p:cNvPr>
          <p:cNvSpPr txBox="1"/>
          <p:nvPr/>
        </p:nvSpPr>
        <p:spPr>
          <a:xfrm>
            <a:off x="68599" y="3388259"/>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292973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3B1A-6F18-8889-BB5B-B3AA11BFFABB}"/>
              </a:ext>
            </a:extLst>
          </p:cNvPr>
          <p:cNvSpPr>
            <a:spLocks noGrp="1"/>
          </p:cNvSpPr>
          <p:nvPr>
            <p:ph type="title"/>
          </p:nvPr>
        </p:nvSpPr>
        <p:spPr/>
        <p:txBody>
          <a:bodyPr>
            <a:normAutofit fontScale="90000"/>
          </a:bodyPr>
          <a:lstStyle/>
          <a:p>
            <a:r>
              <a:rPr lang="en-US" dirty="0"/>
              <a:t>Congenital anomalies</a:t>
            </a:r>
          </a:p>
        </p:txBody>
      </p:sp>
      <p:sp>
        <p:nvSpPr>
          <p:cNvPr id="5" name="Subtitle 4">
            <a:extLst>
              <a:ext uri="{FF2B5EF4-FFF2-40B4-BE49-F238E27FC236}">
                <a16:creationId xmlns:a16="http://schemas.microsoft.com/office/drawing/2014/main" id="{60015088-1A2A-C8A6-6C53-7FF3FCEEA42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74386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B059-BF19-74CE-9D9F-C4370EF7C1E7}"/>
              </a:ext>
            </a:extLst>
          </p:cNvPr>
          <p:cNvSpPr>
            <a:spLocks noGrp="1"/>
          </p:cNvSpPr>
          <p:nvPr>
            <p:ph type="title"/>
          </p:nvPr>
        </p:nvSpPr>
        <p:spPr/>
        <p:txBody>
          <a:bodyPr>
            <a:normAutofit/>
          </a:bodyPr>
          <a:lstStyle/>
          <a:p>
            <a:r>
              <a:rPr lang="en-US" dirty="0"/>
              <a:t>Essay Questions</a:t>
            </a:r>
          </a:p>
        </p:txBody>
      </p:sp>
      <p:sp>
        <p:nvSpPr>
          <p:cNvPr id="3" name="Content Placeholder 2">
            <a:extLst>
              <a:ext uri="{FF2B5EF4-FFF2-40B4-BE49-F238E27FC236}">
                <a16:creationId xmlns:a16="http://schemas.microsoft.com/office/drawing/2014/main" id="{CC4C96E5-E6ED-F734-561E-4E8009FDF40D}"/>
              </a:ext>
            </a:extLst>
          </p:cNvPr>
          <p:cNvSpPr>
            <a:spLocks noGrp="1"/>
          </p:cNvSpPr>
          <p:nvPr>
            <p:ph idx="1"/>
          </p:nvPr>
        </p:nvSpPr>
        <p:spPr/>
        <p:txBody>
          <a:bodyPr/>
          <a:lstStyle/>
          <a:p>
            <a:r>
              <a:rPr lang="en-US" dirty="0"/>
              <a:t>Mention 4 congenital anomalies (related to CNS abnormality)</a:t>
            </a:r>
          </a:p>
          <a:p>
            <a:pPr lvl="1"/>
            <a:r>
              <a:rPr lang="en-US" dirty="0"/>
              <a:t>Aqueductal stenosis</a:t>
            </a:r>
          </a:p>
          <a:p>
            <a:pPr lvl="1"/>
            <a:r>
              <a:rPr lang="en-US" dirty="0"/>
              <a:t>Spina bifida</a:t>
            </a:r>
          </a:p>
          <a:p>
            <a:pPr lvl="1"/>
            <a:r>
              <a:rPr lang="en-US" dirty="0"/>
              <a:t>Chiari malformation </a:t>
            </a:r>
          </a:p>
          <a:p>
            <a:pPr lvl="1"/>
            <a:r>
              <a:rPr lang="en-US" dirty="0"/>
              <a:t>Dandy-walker malformation</a:t>
            </a:r>
          </a:p>
          <a:p>
            <a:pPr lvl="1"/>
            <a:r>
              <a:rPr lang="en-US" dirty="0"/>
              <a:t>Anencephaly</a:t>
            </a:r>
          </a:p>
          <a:p>
            <a:pPr lvl="1"/>
            <a:r>
              <a:rPr lang="en-US" dirty="0"/>
              <a:t>Arachnoid cysts</a:t>
            </a:r>
          </a:p>
        </p:txBody>
      </p:sp>
    </p:spTree>
    <p:extLst>
      <p:ext uri="{BB962C8B-B14F-4D97-AF65-F5344CB8AC3E}">
        <p14:creationId xmlns:p14="http://schemas.microsoft.com/office/powerpoint/2010/main" val="639735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6752-FF33-955E-517B-09E2A8F785DD}"/>
              </a:ext>
            </a:extLst>
          </p:cNvPr>
          <p:cNvSpPr>
            <a:spLocks noGrp="1"/>
          </p:cNvSpPr>
          <p:nvPr>
            <p:ph type="title"/>
          </p:nvPr>
        </p:nvSpPr>
        <p:spPr/>
        <p:txBody>
          <a:bodyPr/>
          <a:lstStyle/>
          <a:p>
            <a:r>
              <a:rPr lang="en-US" dirty="0"/>
              <a:t>Anencephaly</a:t>
            </a:r>
          </a:p>
        </p:txBody>
      </p:sp>
      <p:sp>
        <p:nvSpPr>
          <p:cNvPr id="3" name="Content Placeholder 2">
            <a:extLst>
              <a:ext uri="{FF2B5EF4-FFF2-40B4-BE49-F238E27FC236}">
                <a16:creationId xmlns:a16="http://schemas.microsoft.com/office/drawing/2014/main" id="{E6385FD2-002B-3BF8-6A90-CEBF8C6144A5}"/>
              </a:ext>
            </a:extLst>
          </p:cNvPr>
          <p:cNvSpPr>
            <a:spLocks noGrp="1"/>
          </p:cNvSpPr>
          <p:nvPr>
            <p:ph idx="1"/>
          </p:nvPr>
        </p:nvSpPr>
        <p:spPr>
          <a:xfrm>
            <a:off x="838200" y="1305026"/>
            <a:ext cx="6992566" cy="4871938"/>
          </a:xfrm>
        </p:spPr>
        <p:txBody>
          <a:bodyPr/>
          <a:lstStyle/>
          <a:p>
            <a:r>
              <a:rPr lang="en-US" b="1" dirty="0"/>
              <a:t>What is your spot diagnosis ?</a:t>
            </a:r>
          </a:p>
          <a:p>
            <a:pPr lvl="1"/>
            <a:r>
              <a:rPr lang="en-US" dirty="0"/>
              <a:t>Anencephaly</a:t>
            </a:r>
          </a:p>
          <a:p>
            <a:r>
              <a:rPr lang="en-US" b="1" dirty="0"/>
              <a:t>How can you prevent it ?</a:t>
            </a:r>
          </a:p>
          <a:p>
            <a:pPr lvl="1"/>
            <a:r>
              <a:rPr lang="en-US" dirty="0"/>
              <a:t>4 mg of folic acid daily, started 3 months before conception</a:t>
            </a:r>
          </a:p>
          <a:p>
            <a:pPr lvl="1"/>
            <a:endParaRPr lang="en-US" dirty="0"/>
          </a:p>
        </p:txBody>
      </p:sp>
      <p:pic>
        <p:nvPicPr>
          <p:cNvPr id="4" name="Picture 2" descr="C:\Users\Pc city\Downloads\104464329_626896711367992_1845216730561669566_n.jpg">
            <a:extLst>
              <a:ext uri="{FF2B5EF4-FFF2-40B4-BE49-F238E27FC236}">
                <a16:creationId xmlns:a16="http://schemas.microsoft.com/office/drawing/2014/main" id="{D39E2830-B0ED-E24F-7C07-12BF811F0159}"/>
              </a:ext>
            </a:extLst>
          </p:cNvPr>
          <p:cNvPicPr>
            <a:picLocks noChangeAspect="1" noChangeArrowheads="1"/>
          </p:cNvPicPr>
          <p:nvPr/>
        </p:nvPicPr>
        <p:blipFill>
          <a:blip r:embed="rId2"/>
          <a:stretch>
            <a:fillRect/>
          </a:stretch>
        </p:blipFill>
        <p:spPr bwMode="auto">
          <a:xfrm>
            <a:off x="7991475" y="1305026"/>
            <a:ext cx="3362325" cy="2524125"/>
          </a:xfrm>
          <a:prstGeom prst="rect">
            <a:avLst/>
          </a:prstGeom>
        </p:spPr>
      </p:pic>
      <p:sp>
        <p:nvSpPr>
          <p:cNvPr id="5" name="TextBox 4">
            <a:extLst>
              <a:ext uri="{FF2B5EF4-FFF2-40B4-BE49-F238E27FC236}">
                <a16:creationId xmlns:a16="http://schemas.microsoft.com/office/drawing/2014/main" id="{BDE215B1-A7CE-1DC3-8E92-97307A29DAF0}"/>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049561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9D1FF0-F2A5-F9C9-B6BB-64D036B2DFEA}"/>
              </a:ext>
            </a:extLst>
          </p:cNvPr>
          <p:cNvSpPr>
            <a:spLocks noGrp="1"/>
          </p:cNvSpPr>
          <p:nvPr>
            <p:ph type="title"/>
          </p:nvPr>
        </p:nvSpPr>
        <p:spPr/>
        <p:txBody>
          <a:bodyPr/>
          <a:lstStyle/>
          <a:p>
            <a:r>
              <a:rPr lang="en-US" dirty="0"/>
              <a:t>Essay Questions</a:t>
            </a:r>
          </a:p>
        </p:txBody>
      </p:sp>
      <p:sp>
        <p:nvSpPr>
          <p:cNvPr id="5" name="Content Placeholder 4">
            <a:extLst>
              <a:ext uri="{FF2B5EF4-FFF2-40B4-BE49-F238E27FC236}">
                <a16:creationId xmlns:a16="http://schemas.microsoft.com/office/drawing/2014/main" id="{6ED6DADD-B4AB-C1A1-9C4A-6863F8509282}"/>
              </a:ext>
            </a:extLst>
          </p:cNvPr>
          <p:cNvSpPr>
            <a:spLocks noGrp="1"/>
          </p:cNvSpPr>
          <p:nvPr>
            <p:ph idx="1"/>
          </p:nvPr>
        </p:nvSpPr>
        <p:spPr/>
        <p:txBody>
          <a:bodyPr>
            <a:normAutofit lnSpcReduction="10000"/>
          </a:bodyPr>
          <a:lstStyle/>
          <a:p>
            <a:r>
              <a:rPr lang="en-US" b="1" dirty="0"/>
              <a:t>What is the CPP ?</a:t>
            </a:r>
          </a:p>
          <a:p>
            <a:pPr lvl="1"/>
            <a:r>
              <a:rPr lang="en-US" dirty="0"/>
              <a:t>Cerebral perfusion pressure = mean arterial blood pressure – intracranial pressure (avoid writing abbreviations)</a:t>
            </a:r>
          </a:p>
          <a:p>
            <a:r>
              <a:rPr lang="en-US" b="1" dirty="0"/>
              <a:t>What is the normal CBF with units ?</a:t>
            </a:r>
          </a:p>
          <a:p>
            <a:pPr lvl="1"/>
            <a:r>
              <a:rPr lang="en-US" dirty="0"/>
              <a:t>~50ml/100g/min</a:t>
            </a:r>
          </a:p>
          <a:p>
            <a:r>
              <a:rPr lang="en-US" b="1" dirty="0"/>
              <a:t>What is the normal amount of CSF produced daily ?</a:t>
            </a:r>
            <a:endParaRPr lang="en-US" dirty="0"/>
          </a:p>
          <a:p>
            <a:pPr lvl="1"/>
            <a:r>
              <a:rPr lang="en-US" dirty="0"/>
              <a:t>500-600</a:t>
            </a:r>
          </a:p>
          <a:p>
            <a:r>
              <a:rPr lang="en-US" b="1" dirty="0"/>
              <a:t>What the mechanism of early morning headache in intracranial hypertension ?</a:t>
            </a:r>
          </a:p>
          <a:p>
            <a:pPr lvl="1"/>
            <a:r>
              <a:rPr lang="en-US" dirty="0"/>
              <a:t>Co2 retention due to hypoventilation during sleep</a:t>
            </a:r>
          </a:p>
          <a:p>
            <a:pPr lvl="1"/>
            <a:r>
              <a:rPr lang="en-US" dirty="0"/>
              <a:t>Recumbent position during sleep decreases venous return</a:t>
            </a:r>
          </a:p>
          <a:p>
            <a:pPr lvl="1"/>
            <a:r>
              <a:rPr lang="en-US" dirty="0"/>
              <a:t>Cortisol level</a:t>
            </a:r>
          </a:p>
        </p:txBody>
      </p:sp>
      <p:sp>
        <p:nvSpPr>
          <p:cNvPr id="6" name="TextBox 5">
            <a:extLst>
              <a:ext uri="{FF2B5EF4-FFF2-40B4-BE49-F238E27FC236}">
                <a16:creationId xmlns:a16="http://schemas.microsoft.com/office/drawing/2014/main" id="{A2820A8E-E704-8E78-CA27-6388F78B28AB}"/>
              </a:ext>
            </a:extLst>
          </p:cNvPr>
          <p:cNvSpPr txBox="1"/>
          <p:nvPr/>
        </p:nvSpPr>
        <p:spPr>
          <a:xfrm>
            <a:off x="68599" y="131627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CCB64944-2E9E-7D8E-1CC1-71EB439D0903}"/>
              </a:ext>
            </a:extLst>
          </p:cNvPr>
          <p:cNvSpPr txBox="1"/>
          <p:nvPr/>
        </p:nvSpPr>
        <p:spPr>
          <a:xfrm>
            <a:off x="68599" y="4098390"/>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F70BC85C-4E4E-7838-C44E-3287B2A4787A}"/>
              </a:ext>
            </a:extLst>
          </p:cNvPr>
          <p:cNvSpPr txBox="1"/>
          <p:nvPr/>
        </p:nvSpPr>
        <p:spPr>
          <a:xfrm>
            <a:off x="68599" y="2454413"/>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9BC6BE6A-633A-BFB5-1A47-8BF6768F3F8E}"/>
              </a:ext>
            </a:extLst>
          </p:cNvPr>
          <p:cNvSpPr txBox="1"/>
          <p:nvPr/>
        </p:nvSpPr>
        <p:spPr>
          <a:xfrm>
            <a:off x="68599" y="3252079"/>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524567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6F5A8-D371-33CA-95D6-BC7C78C799FF}"/>
              </a:ext>
            </a:extLst>
          </p:cNvPr>
          <p:cNvSpPr>
            <a:spLocks noGrp="1"/>
          </p:cNvSpPr>
          <p:nvPr>
            <p:ph type="title"/>
          </p:nvPr>
        </p:nvSpPr>
        <p:spPr/>
        <p:txBody>
          <a:bodyPr/>
          <a:lstStyle/>
          <a:p>
            <a:r>
              <a:rPr lang="en-US" dirty="0"/>
              <a:t>Chiari malformation 1</a:t>
            </a:r>
          </a:p>
        </p:txBody>
      </p:sp>
      <p:sp>
        <p:nvSpPr>
          <p:cNvPr id="3" name="Content Placeholder 2">
            <a:extLst>
              <a:ext uri="{FF2B5EF4-FFF2-40B4-BE49-F238E27FC236}">
                <a16:creationId xmlns:a16="http://schemas.microsoft.com/office/drawing/2014/main" id="{FDA7B13A-F840-1CC1-323D-BE3DD2CD0B2C}"/>
              </a:ext>
            </a:extLst>
          </p:cNvPr>
          <p:cNvSpPr>
            <a:spLocks noGrp="1"/>
          </p:cNvSpPr>
          <p:nvPr>
            <p:ph idx="1"/>
          </p:nvPr>
        </p:nvSpPr>
        <p:spPr>
          <a:xfrm>
            <a:off x="838200" y="1305026"/>
            <a:ext cx="5257800" cy="4871938"/>
          </a:xfrm>
        </p:spPr>
        <p:txBody>
          <a:bodyPr/>
          <a:lstStyle/>
          <a:p>
            <a:r>
              <a:rPr lang="en-US" b="1" dirty="0"/>
              <a:t>What is your DX ? </a:t>
            </a:r>
          </a:p>
          <a:p>
            <a:pPr lvl="1"/>
            <a:r>
              <a:rPr lang="en-US" dirty="0"/>
              <a:t>Chiari type 1 malformation </a:t>
            </a:r>
          </a:p>
          <a:p>
            <a:endParaRPr lang="en-US" dirty="0"/>
          </a:p>
        </p:txBody>
      </p:sp>
      <p:pic>
        <p:nvPicPr>
          <p:cNvPr id="4" name="Content Placeholder 9">
            <a:extLst>
              <a:ext uri="{FF2B5EF4-FFF2-40B4-BE49-F238E27FC236}">
                <a16:creationId xmlns:a16="http://schemas.microsoft.com/office/drawing/2014/main" id="{7BAAC186-CF7C-E7F4-E391-771772B06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595" y="1305025"/>
            <a:ext cx="4927206" cy="2566583"/>
          </a:xfrm>
          <a:prstGeom prst="rect">
            <a:avLst/>
          </a:prstGeom>
        </p:spPr>
      </p:pic>
      <p:sp>
        <p:nvSpPr>
          <p:cNvPr id="6" name="TextBox 5">
            <a:extLst>
              <a:ext uri="{FF2B5EF4-FFF2-40B4-BE49-F238E27FC236}">
                <a16:creationId xmlns:a16="http://schemas.microsoft.com/office/drawing/2014/main" id="{EB5B087C-DC93-B4A3-610F-122EA2C27588}"/>
              </a:ext>
            </a:extLst>
          </p:cNvPr>
          <p:cNvSpPr txBox="1"/>
          <p:nvPr/>
        </p:nvSpPr>
        <p:spPr>
          <a:xfrm>
            <a:off x="6426594" y="3964181"/>
            <a:ext cx="4927206" cy="369332"/>
          </a:xfrm>
          <a:prstGeom prst="rect">
            <a:avLst/>
          </a:prstGeom>
          <a:noFill/>
        </p:spPr>
        <p:txBody>
          <a:bodyPr wrap="square">
            <a:spAutoFit/>
          </a:bodyPr>
          <a:lstStyle/>
          <a:p>
            <a:pPr algn="ctr"/>
            <a:r>
              <a:rPr lang="en-US" b="1" dirty="0">
                <a:solidFill>
                  <a:srgbClr val="0070C0"/>
                </a:solidFill>
              </a:rPr>
              <a:t>T stands for cerebellar tonsils </a:t>
            </a:r>
          </a:p>
        </p:txBody>
      </p:sp>
      <p:sp>
        <p:nvSpPr>
          <p:cNvPr id="7" name="TextBox 6">
            <a:extLst>
              <a:ext uri="{FF2B5EF4-FFF2-40B4-BE49-F238E27FC236}">
                <a16:creationId xmlns:a16="http://schemas.microsoft.com/office/drawing/2014/main" id="{88E04CB4-2334-8452-777E-037DBDDD4749}"/>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11242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4F45-D756-710E-702C-48F09FFDB210}"/>
              </a:ext>
            </a:extLst>
          </p:cNvPr>
          <p:cNvSpPr>
            <a:spLocks noGrp="1"/>
          </p:cNvSpPr>
          <p:nvPr>
            <p:ph type="title"/>
          </p:nvPr>
        </p:nvSpPr>
        <p:spPr/>
        <p:txBody>
          <a:bodyPr/>
          <a:lstStyle/>
          <a:p>
            <a:r>
              <a:rPr lang="en-US" dirty="0"/>
              <a:t>Chiari malformation 2</a:t>
            </a:r>
          </a:p>
        </p:txBody>
      </p:sp>
      <p:sp>
        <p:nvSpPr>
          <p:cNvPr id="3" name="Content Placeholder 2">
            <a:extLst>
              <a:ext uri="{FF2B5EF4-FFF2-40B4-BE49-F238E27FC236}">
                <a16:creationId xmlns:a16="http://schemas.microsoft.com/office/drawing/2014/main" id="{37FD49DF-90D6-BE84-702F-B27081A8C483}"/>
              </a:ext>
            </a:extLst>
          </p:cNvPr>
          <p:cNvSpPr>
            <a:spLocks noGrp="1"/>
          </p:cNvSpPr>
          <p:nvPr>
            <p:ph idx="1"/>
          </p:nvPr>
        </p:nvSpPr>
        <p:spPr>
          <a:xfrm>
            <a:off x="838200" y="1305026"/>
            <a:ext cx="7508132" cy="4871938"/>
          </a:xfrm>
        </p:spPr>
        <p:txBody>
          <a:bodyPr>
            <a:normAutofit/>
          </a:bodyPr>
          <a:lstStyle/>
          <a:p>
            <a:r>
              <a:rPr lang="en-US" b="1" dirty="0"/>
              <a:t>What is malformation shown in this MRI and what its type ? </a:t>
            </a:r>
          </a:p>
          <a:p>
            <a:pPr lvl="1"/>
            <a:r>
              <a:rPr lang="en-US" dirty="0"/>
              <a:t>Chiari malformation type 4</a:t>
            </a:r>
          </a:p>
          <a:p>
            <a:r>
              <a:rPr lang="en-US" b="1" dirty="0"/>
              <a:t>Give 2 differential diagnosis</a:t>
            </a:r>
          </a:p>
          <a:p>
            <a:pPr lvl="1"/>
            <a:r>
              <a:rPr lang="en-US" dirty="0"/>
              <a:t>Dandy walker malformation</a:t>
            </a:r>
          </a:p>
          <a:p>
            <a:pPr lvl="1"/>
            <a:r>
              <a:rPr lang="en-US" dirty="0"/>
              <a:t>Arachnoid cyst</a:t>
            </a:r>
          </a:p>
          <a:p>
            <a:pPr lvl="1"/>
            <a:r>
              <a:rPr lang="en-US" dirty="0" err="1"/>
              <a:t>Megacysterna</a:t>
            </a:r>
            <a:r>
              <a:rPr lang="en-US" dirty="0"/>
              <a:t> magna</a:t>
            </a:r>
          </a:p>
          <a:p>
            <a:endParaRPr lang="en-US" dirty="0"/>
          </a:p>
        </p:txBody>
      </p:sp>
      <p:pic>
        <p:nvPicPr>
          <p:cNvPr id="5" name="عنصر نائب للمحتوى 3">
            <a:extLst>
              <a:ext uri="{FF2B5EF4-FFF2-40B4-BE49-F238E27FC236}">
                <a16:creationId xmlns:a16="http://schemas.microsoft.com/office/drawing/2014/main" id="{AF9F4E18-2C2F-F054-9AA7-6092D7DA52BF}"/>
              </a:ext>
            </a:extLst>
          </p:cNvPr>
          <p:cNvPicPr>
            <a:picLocks noChangeAspect="1"/>
          </p:cNvPicPr>
          <p:nvPr/>
        </p:nvPicPr>
        <p:blipFill>
          <a:blip r:embed="rId2"/>
          <a:stretch>
            <a:fillRect/>
          </a:stretch>
        </p:blipFill>
        <p:spPr>
          <a:xfrm>
            <a:off x="8496300" y="1305026"/>
            <a:ext cx="2857500" cy="2181225"/>
          </a:xfrm>
          <a:prstGeom prst="rect">
            <a:avLst/>
          </a:prstGeom>
        </p:spPr>
      </p:pic>
      <p:sp>
        <p:nvSpPr>
          <p:cNvPr id="7" name="TextBox 6">
            <a:extLst>
              <a:ext uri="{FF2B5EF4-FFF2-40B4-BE49-F238E27FC236}">
                <a16:creationId xmlns:a16="http://schemas.microsoft.com/office/drawing/2014/main" id="{4731A88D-437D-419A-0CF7-86F30B172E8A}"/>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333252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AD2F-CCA7-07EB-57AB-61E97F8B98C0}"/>
              </a:ext>
            </a:extLst>
          </p:cNvPr>
          <p:cNvSpPr>
            <a:spLocks noGrp="1"/>
          </p:cNvSpPr>
          <p:nvPr>
            <p:ph type="title"/>
          </p:nvPr>
        </p:nvSpPr>
        <p:spPr/>
        <p:txBody>
          <a:bodyPr>
            <a:normAutofit/>
          </a:bodyPr>
          <a:lstStyle/>
          <a:p>
            <a:r>
              <a:rPr lang="en-US" dirty="0"/>
              <a:t>Dandy walker malformation</a:t>
            </a:r>
          </a:p>
        </p:txBody>
      </p:sp>
      <p:sp>
        <p:nvSpPr>
          <p:cNvPr id="3" name="Content Placeholder 2">
            <a:extLst>
              <a:ext uri="{FF2B5EF4-FFF2-40B4-BE49-F238E27FC236}">
                <a16:creationId xmlns:a16="http://schemas.microsoft.com/office/drawing/2014/main" id="{03003B7D-9477-0960-A7E0-6E0BC826C30E}"/>
              </a:ext>
            </a:extLst>
          </p:cNvPr>
          <p:cNvSpPr>
            <a:spLocks noGrp="1"/>
          </p:cNvSpPr>
          <p:nvPr>
            <p:ph idx="1"/>
          </p:nvPr>
        </p:nvSpPr>
        <p:spPr>
          <a:xfrm>
            <a:off x="838200" y="1305026"/>
            <a:ext cx="6768830" cy="4871938"/>
          </a:xfrm>
        </p:spPr>
        <p:txBody>
          <a:bodyPr/>
          <a:lstStyle/>
          <a:p>
            <a:r>
              <a:rPr lang="en-US" b="1" dirty="0"/>
              <a:t>What is malformation shown in this MRI and what its type ? </a:t>
            </a:r>
          </a:p>
          <a:p>
            <a:pPr lvl="1"/>
            <a:r>
              <a:rPr lang="en-US" dirty="0"/>
              <a:t>Dandy walker malformation</a:t>
            </a:r>
            <a:endParaRPr lang="en-US" b="1" dirty="0"/>
          </a:p>
          <a:p>
            <a:r>
              <a:rPr lang="en-US" b="1" dirty="0"/>
              <a:t>Give 2 differential diagnosis</a:t>
            </a:r>
          </a:p>
          <a:p>
            <a:pPr lvl="1"/>
            <a:r>
              <a:rPr lang="en-US" dirty="0"/>
              <a:t>Arachnoid cyst</a:t>
            </a:r>
          </a:p>
          <a:p>
            <a:pPr lvl="1"/>
            <a:r>
              <a:rPr lang="en-US" dirty="0"/>
              <a:t>Chiari malformation type 4</a:t>
            </a:r>
          </a:p>
          <a:p>
            <a:endParaRPr lang="en-US" dirty="0"/>
          </a:p>
        </p:txBody>
      </p:sp>
      <p:pic>
        <p:nvPicPr>
          <p:cNvPr id="4" name="صورة 4">
            <a:extLst>
              <a:ext uri="{FF2B5EF4-FFF2-40B4-BE49-F238E27FC236}">
                <a16:creationId xmlns:a16="http://schemas.microsoft.com/office/drawing/2014/main" id="{632008D6-53FE-C266-ED43-DCDDCE70FB92}"/>
              </a:ext>
            </a:extLst>
          </p:cNvPr>
          <p:cNvPicPr>
            <a:picLocks noChangeAspect="1"/>
          </p:cNvPicPr>
          <p:nvPr/>
        </p:nvPicPr>
        <p:blipFill rotWithShape="1">
          <a:blip r:embed="rId2" cstate="print"/>
          <a:srcRect l="2747" r="10584" b="7460"/>
          <a:stretch/>
        </p:blipFill>
        <p:spPr>
          <a:xfrm>
            <a:off x="7881026" y="1305026"/>
            <a:ext cx="3472774" cy="2638689"/>
          </a:xfrm>
          <a:prstGeom prst="rect">
            <a:avLst/>
          </a:prstGeom>
        </p:spPr>
      </p:pic>
      <p:sp>
        <p:nvSpPr>
          <p:cNvPr id="5" name="TextBox 4">
            <a:extLst>
              <a:ext uri="{FF2B5EF4-FFF2-40B4-BE49-F238E27FC236}">
                <a16:creationId xmlns:a16="http://schemas.microsoft.com/office/drawing/2014/main" id="{D2339241-96FB-F2F5-9A0A-8CB0D337B12F}"/>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73797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BC13-52C9-95B8-FAD2-B5E1C8195F32}"/>
              </a:ext>
            </a:extLst>
          </p:cNvPr>
          <p:cNvSpPr>
            <a:spLocks noGrp="1"/>
          </p:cNvSpPr>
          <p:nvPr>
            <p:ph type="title"/>
          </p:nvPr>
        </p:nvSpPr>
        <p:spPr/>
        <p:txBody>
          <a:bodyPr/>
          <a:lstStyle/>
          <a:p>
            <a:r>
              <a:rPr lang="en-US" dirty="0"/>
              <a:t>Myelomeningocele</a:t>
            </a:r>
          </a:p>
        </p:txBody>
      </p:sp>
      <p:sp>
        <p:nvSpPr>
          <p:cNvPr id="3" name="Content Placeholder 2">
            <a:extLst>
              <a:ext uri="{FF2B5EF4-FFF2-40B4-BE49-F238E27FC236}">
                <a16:creationId xmlns:a16="http://schemas.microsoft.com/office/drawing/2014/main" id="{08EDF4A0-ED03-DA5E-9845-B498A618FFF8}"/>
              </a:ext>
            </a:extLst>
          </p:cNvPr>
          <p:cNvSpPr>
            <a:spLocks noGrp="1"/>
          </p:cNvSpPr>
          <p:nvPr>
            <p:ph idx="1"/>
          </p:nvPr>
        </p:nvSpPr>
        <p:spPr>
          <a:xfrm>
            <a:off x="838200" y="1305026"/>
            <a:ext cx="7206574" cy="4871938"/>
          </a:xfrm>
        </p:spPr>
        <p:txBody>
          <a:bodyPr/>
          <a:lstStyle/>
          <a:p>
            <a:r>
              <a:rPr lang="en-US" sz="2800" b="1" dirty="0">
                <a:ea typeface="+mn-lt"/>
                <a:cs typeface="+mn-lt"/>
              </a:rPr>
              <a:t>What is your spot diagnosis ?</a:t>
            </a:r>
          </a:p>
          <a:p>
            <a:pPr lvl="1"/>
            <a:r>
              <a:rPr lang="en-US" dirty="0"/>
              <a:t>Myelomeningocele</a:t>
            </a:r>
            <a:endParaRPr lang="en-US" dirty="0">
              <a:ea typeface="+mn-lt"/>
              <a:cs typeface="+mn-lt"/>
            </a:endParaRPr>
          </a:p>
          <a:p>
            <a:r>
              <a:rPr lang="en-US" b="1" dirty="0"/>
              <a:t>How do you classify this pathology ?</a:t>
            </a:r>
          </a:p>
          <a:p>
            <a:pPr lvl="1"/>
            <a:r>
              <a:rPr lang="en-US" dirty="0"/>
              <a:t>Occulta, Aperta, cystica, open </a:t>
            </a:r>
          </a:p>
          <a:p>
            <a:r>
              <a:rPr lang="en-US" sz="2800" b="1" dirty="0">
                <a:ea typeface="+mn-lt"/>
                <a:cs typeface="+mn-lt"/>
              </a:rPr>
              <a:t>What is your next step of management ?</a:t>
            </a:r>
          </a:p>
          <a:p>
            <a:pPr lvl="1"/>
            <a:r>
              <a:rPr lang="en-US" dirty="0">
                <a:cs typeface="Calibri"/>
              </a:rPr>
              <a:t>Surgical excision</a:t>
            </a:r>
          </a:p>
          <a:p>
            <a:r>
              <a:rPr lang="en-US" sz="2800" b="1" dirty="0">
                <a:cs typeface="Calibri"/>
              </a:rPr>
              <a:t>Mention 2 pathologies this disease is usually associated with</a:t>
            </a:r>
          </a:p>
          <a:p>
            <a:pPr lvl="1"/>
            <a:r>
              <a:rPr lang="en-US" dirty="0"/>
              <a:t>Chiara 2 malformation</a:t>
            </a:r>
          </a:p>
          <a:p>
            <a:pPr lvl="1"/>
            <a:r>
              <a:rPr lang="en-US" dirty="0"/>
              <a:t>Hydrocephalus</a:t>
            </a:r>
          </a:p>
        </p:txBody>
      </p:sp>
      <p:pic>
        <p:nvPicPr>
          <p:cNvPr id="4" name="Picture 4" descr="A picture containing underpants&#10;&#10;Description automatically generated">
            <a:extLst>
              <a:ext uri="{FF2B5EF4-FFF2-40B4-BE49-F238E27FC236}">
                <a16:creationId xmlns:a16="http://schemas.microsoft.com/office/drawing/2014/main" id="{2462530D-CEB8-4D25-D1F7-5DB1A7BDF0B0}"/>
              </a:ext>
            </a:extLst>
          </p:cNvPr>
          <p:cNvPicPr>
            <a:picLocks noChangeAspect="1"/>
          </p:cNvPicPr>
          <p:nvPr/>
        </p:nvPicPr>
        <p:blipFill>
          <a:blip r:embed="rId2"/>
          <a:stretch>
            <a:fillRect/>
          </a:stretch>
        </p:blipFill>
        <p:spPr>
          <a:xfrm>
            <a:off x="8191500" y="1305026"/>
            <a:ext cx="3162300" cy="4286250"/>
          </a:xfrm>
          <a:prstGeom prst="rect">
            <a:avLst/>
          </a:prstGeom>
        </p:spPr>
      </p:pic>
      <p:sp>
        <p:nvSpPr>
          <p:cNvPr id="5" name="TextBox 4">
            <a:extLst>
              <a:ext uri="{FF2B5EF4-FFF2-40B4-BE49-F238E27FC236}">
                <a16:creationId xmlns:a16="http://schemas.microsoft.com/office/drawing/2014/main" id="{A06CF91D-326E-38C0-2CC1-2DCB6113EACF}"/>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156951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BC13-52C9-95B8-FAD2-B5E1C8195F32}"/>
              </a:ext>
            </a:extLst>
          </p:cNvPr>
          <p:cNvSpPr>
            <a:spLocks noGrp="1"/>
          </p:cNvSpPr>
          <p:nvPr>
            <p:ph type="title"/>
          </p:nvPr>
        </p:nvSpPr>
        <p:spPr/>
        <p:txBody>
          <a:bodyPr/>
          <a:lstStyle/>
          <a:p>
            <a:r>
              <a:rPr lang="en-US" dirty="0"/>
              <a:t>Myelomeningocele</a:t>
            </a:r>
          </a:p>
        </p:txBody>
      </p:sp>
      <p:sp>
        <p:nvSpPr>
          <p:cNvPr id="3" name="Content Placeholder 2">
            <a:extLst>
              <a:ext uri="{FF2B5EF4-FFF2-40B4-BE49-F238E27FC236}">
                <a16:creationId xmlns:a16="http://schemas.microsoft.com/office/drawing/2014/main" id="{08EDF4A0-ED03-DA5E-9845-B498A618FFF8}"/>
              </a:ext>
            </a:extLst>
          </p:cNvPr>
          <p:cNvSpPr>
            <a:spLocks noGrp="1"/>
          </p:cNvSpPr>
          <p:nvPr>
            <p:ph idx="1"/>
          </p:nvPr>
        </p:nvSpPr>
        <p:spPr>
          <a:xfrm>
            <a:off x="838199" y="1305025"/>
            <a:ext cx="7310947" cy="5049501"/>
          </a:xfrm>
        </p:spPr>
        <p:txBody>
          <a:bodyPr>
            <a:normAutofit/>
          </a:bodyPr>
          <a:lstStyle/>
          <a:p>
            <a:r>
              <a:rPr lang="en-US" sz="2800" b="1" dirty="0">
                <a:ea typeface="+mn-lt"/>
                <a:cs typeface="+mn-lt"/>
              </a:rPr>
              <a:t>What is your spot diagnosis ?</a:t>
            </a:r>
          </a:p>
          <a:p>
            <a:pPr lvl="1"/>
            <a:r>
              <a:rPr lang="en-US" dirty="0"/>
              <a:t>Myelomeningocele</a:t>
            </a:r>
            <a:endParaRPr lang="en-US" dirty="0">
              <a:ea typeface="+mn-lt"/>
              <a:cs typeface="+mn-lt"/>
            </a:endParaRPr>
          </a:p>
          <a:p>
            <a:r>
              <a:rPr lang="en-US" sz="2800" b="1" dirty="0">
                <a:ea typeface="+mn-lt"/>
                <a:cs typeface="+mn-lt"/>
              </a:rPr>
              <a:t>What is your next step of management ?</a:t>
            </a:r>
          </a:p>
          <a:p>
            <a:pPr lvl="1"/>
            <a:r>
              <a:rPr lang="en-US" dirty="0">
                <a:cs typeface="Calibri"/>
              </a:rPr>
              <a:t>Surgical excision</a:t>
            </a:r>
          </a:p>
          <a:p>
            <a:r>
              <a:rPr lang="en-US" b="1" dirty="0">
                <a:cs typeface="Calibri"/>
              </a:rPr>
              <a:t>Mention 3 advantages of treatment</a:t>
            </a:r>
          </a:p>
          <a:p>
            <a:pPr lvl="1"/>
            <a:r>
              <a:rPr lang="en-US" dirty="0">
                <a:cs typeface="Calibri"/>
              </a:rPr>
              <a:t>Prevent infection</a:t>
            </a:r>
          </a:p>
          <a:p>
            <a:pPr lvl="1"/>
            <a:r>
              <a:rPr lang="en-US" dirty="0">
                <a:cs typeface="Calibri"/>
              </a:rPr>
              <a:t>For cosmetic causes</a:t>
            </a:r>
          </a:p>
          <a:p>
            <a:pPr lvl="1"/>
            <a:r>
              <a:rPr lang="en-US" dirty="0">
                <a:cs typeface="Calibri"/>
              </a:rPr>
              <a:t>Prevent neurological deterioration </a:t>
            </a:r>
            <a:r>
              <a:rPr lang="en-US" sz="2000" dirty="0">
                <a:cs typeface="Calibri"/>
              </a:rPr>
              <a:t>(But do not improve or correct it) </a:t>
            </a:r>
            <a:endParaRPr lang="en-US" dirty="0">
              <a:cs typeface="Calibri"/>
            </a:endParaRPr>
          </a:p>
          <a:p>
            <a:r>
              <a:rPr lang="en-US" b="1" dirty="0"/>
              <a:t>Which type of Chiari malformation is it associated with ? </a:t>
            </a:r>
          </a:p>
          <a:p>
            <a:pPr lvl="1"/>
            <a:r>
              <a:rPr lang="en-US" dirty="0"/>
              <a:t>Chiara 2 malformation</a:t>
            </a:r>
            <a:endParaRPr lang="en-US" dirty="0">
              <a:cs typeface="Calibri"/>
            </a:endParaRPr>
          </a:p>
        </p:txBody>
      </p:sp>
      <p:sp>
        <p:nvSpPr>
          <p:cNvPr id="5" name="TextBox 4">
            <a:extLst>
              <a:ext uri="{FF2B5EF4-FFF2-40B4-BE49-F238E27FC236}">
                <a16:creationId xmlns:a16="http://schemas.microsoft.com/office/drawing/2014/main" id="{A06CF91D-326E-38C0-2CC1-2DCB6113EACF}"/>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9</a:t>
            </a:r>
            <a:r>
              <a:rPr lang="ar-JO" b="1" dirty="0">
                <a:solidFill>
                  <a:srgbClr val="FF0000"/>
                </a:solidFill>
              </a:rPr>
              <a:t>)</a:t>
            </a:r>
            <a:endParaRPr lang="en-US" b="1" dirty="0">
              <a:solidFill>
                <a:srgbClr val="FF0000"/>
              </a:solidFill>
            </a:endParaRPr>
          </a:p>
        </p:txBody>
      </p:sp>
      <p:pic>
        <p:nvPicPr>
          <p:cNvPr id="7" name="Picture 2">
            <a:extLst>
              <a:ext uri="{FF2B5EF4-FFF2-40B4-BE49-F238E27FC236}">
                <a16:creationId xmlns:a16="http://schemas.microsoft.com/office/drawing/2014/main" id="{0698AD23-AEE1-0610-B7C5-C8BB9C89D81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49147" y="1305026"/>
            <a:ext cx="3204653" cy="48719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10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93C6-0259-7F63-5993-A3F4EEE96CAB}"/>
              </a:ext>
            </a:extLst>
          </p:cNvPr>
          <p:cNvSpPr>
            <a:spLocks noGrp="1"/>
          </p:cNvSpPr>
          <p:nvPr>
            <p:ph type="title"/>
          </p:nvPr>
        </p:nvSpPr>
        <p:spPr/>
        <p:txBody>
          <a:bodyPr/>
          <a:lstStyle/>
          <a:p>
            <a:r>
              <a:rPr lang="en-US" dirty="0"/>
              <a:t>Myelomeningocele</a:t>
            </a:r>
          </a:p>
        </p:txBody>
      </p:sp>
      <p:sp>
        <p:nvSpPr>
          <p:cNvPr id="3" name="Content Placeholder 2">
            <a:extLst>
              <a:ext uri="{FF2B5EF4-FFF2-40B4-BE49-F238E27FC236}">
                <a16:creationId xmlns:a16="http://schemas.microsoft.com/office/drawing/2014/main" id="{30F4BDD7-D0A1-B74B-2126-B1E250A4B44C}"/>
              </a:ext>
            </a:extLst>
          </p:cNvPr>
          <p:cNvSpPr>
            <a:spLocks noGrp="1"/>
          </p:cNvSpPr>
          <p:nvPr>
            <p:ph idx="1"/>
          </p:nvPr>
        </p:nvSpPr>
        <p:spPr>
          <a:xfrm>
            <a:off x="838199" y="1305025"/>
            <a:ext cx="7508133" cy="5037409"/>
          </a:xfrm>
        </p:spPr>
        <p:txBody>
          <a:bodyPr>
            <a:normAutofit fontScale="92500"/>
          </a:bodyPr>
          <a:lstStyle/>
          <a:p>
            <a:pPr>
              <a:buFont typeface="Wingdings" panose="05000000000000000000" pitchFamily="2" charset="2"/>
              <a:buChar char="Ø"/>
            </a:pPr>
            <a:r>
              <a:rPr lang="en-US" sz="2600" dirty="0"/>
              <a:t>Pregnant women deliver the child in the picture, he suffer from urinary incontinence and lower limb weakness, transillumination was positive on Examination</a:t>
            </a:r>
            <a:endParaRPr lang="en-US" sz="2600" b="1" dirty="0">
              <a:ea typeface="+mn-lt"/>
              <a:cs typeface="+mn-lt"/>
            </a:endParaRPr>
          </a:p>
          <a:p>
            <a:r>
              <a:rPr lang="en-US" sz="2800" b="1" dirty="0">
                <a:ea typeface="+mn-lt"/>
                <a:cs typeface="+mn-lt"/>
              </a:rPr>
              <a:t>What is your spot diagnosis ?</a:t>
            </a:r>
          </a:p>
          <a:p>
            <a:pPr lvl="1"/>
            <a:r>
              <a:rPr lang="en-US" dirty="0"/>
              <a:t>Myelomeningocele</a:t>
            </a:r>
            <a:endParaRPr lang="en-US" dirty="0">
              <a:ea typeface="+mn-lt"/>
              <a:cs typeface="+mn-lt"/>
            </a:endParaRPr>
          </a:p>
          <a:p>
            <a:r>
              <a:rPr lang="en-US" b="1" dirty="0"/>
              <a:t>What is the dose of folic acid in the next pregnancy and when she should start it ?</a:t>
            </a:r>
          </a:p>
          <a:p>
            <a:pPr lvl="1"/>
            <a:r>
              <a:rPr lang="en-US" dirty="0"/>
              <a:t>4 mg daily, started 3 months before conception</a:t>
            </a:r>
          </a:p>
          <a:p>
            <a:r>
              <a:rPr lang="en-US" b="1" dirty="0">
                <a:cs typeface="Calibri"/>
              </a:rPr>
              <a:t>What is the aim of treatment ?</a:t>
            </a:r>
          </a:p>
          <a:p>
            <a:pPr lvl="1"/>
            <a:r>
              <a:rPr lang="en-US" dirty="0">
                <a:cs typeface="Calibri"/>
              </a:rPr>
              <a:t>Prevent infection</a:t>
            </a:r>
          </a:p>
          <a:p>
            <a:pPr lvl="1"/>
            <a:r>
              <a:rPr lang="en-US" dirty="0">
                <a:cs typeface="Calibri"/>
              </a:rPr>
              <a:t>For cosmetic causes</a:t>
            </a:r>
          </a:p>
          <a:p>
            <a:pPr lvl="1"/>
            <a:r>
              <a:rPr lang="en-US" dirty="0">
                <a:cs typeface="Calibri"/>
              </a:rPr>
              <a:t>Prevent neurological deterioration </a:t>
            </a:r>
            <a:r>
              <a:rPr lang="en-US" sz="2000" dirty="0">
                <a:cs typeface="Calibri"/>
              </a:rPr>
              <a:t>(But do not improve or correct it) </a:t>
            </a:r>
            <a:endParaRPr lang="en-US" dirty="0">
              <a:cs typeface="Calibri"/>
            </a:endParaRPr>
          </a:p>
          <a:p>
            <a:endParaRPr lang="en-US" dirty="0"/>
          </a:p>
        </p:txBody>
      </p:sp>
      <p:pic>
        <p:nvPicPr>
          <p:cNvPr id="4" name="Picture 5" descr="download (1)">
            <a:extLst>
              <a:ext uri="{FF2B5EF4-FFF2-40B4-BE49-F238E27FC236}">
                <a16:creationId xmlns:a16="http://schemas.microsoft.com/office/drawing/2014/main" id="{4E01F2BE-7886-399F-2A6A-7A716FB58D6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7777846" y="2007726"/>
            <a:ext cx="4278653" cy="28732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B0A68B3-E69E-01AB-68F3-D245FB15DE77}"/>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028988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D525-5BA4-92EA-0EC1-0F37ADA1B438}"/>
              </a:ext>
            </a:extLst>
          </p:cNvPr>
          <p:cNvSpPr>
            <a:spLocks noGrp="1"/>
          </p:cNvSpPr>
          <p:nvPr>
            <p:ph type="title"/>
          </p:nvPr>
        </p:nvSpPr>
        <p:spPr/>
        <p:txBody>
          <a:bodyPr/>
          <a:lstStyle/>
          <a:p>
            <a:r>
              <a:rPr lang="en-US" dirty="0"/>
              <a:t>Myelomeningocele</a:t>
            </a:r>
          </a:p>
        </p:txBody>
      </p:sp>
      <p:sp>
        <p:nvSpPr>
          <p:cNvPr id="3" name="Content Placeholder 2">
            <a:extLst>
              <a:ext uri="{FF2B5EF4-FFF2-40B4-BE49-F238E27FC236}">
                <a16:creationId xmlns:a16="http://schemas.microsoft.com/office/drawing/2014/main" id="{955EEF53-D667-ACA0-6AA3-6CC69189162B}"/>
              </a:ext>
            </a:extLst>
          </p:cNvPr>
          <p:cNvSpPr>
            <a:spLocks noGrp="1"/>
          </p:cNvSpPr>
          <p:nvPr>
            <p:ph idx="1"/>
          </p:nvPr>
        </p:nvSpPr>
        <p:spPr>
          <a:xfrm>
            <a:off x="838200" y="1305026"/>
            <a:ext cx="7099570" cy="4871938"/>
          </a:xfrm>
        </p:spPr>
        <p:txBody>
          <a:bodyPr>
            <a:normAutofit/>
          </a:bodyPr>
          <a:lstStyle/>
          <a:p>
            <a:r>
              <a:rPr lang="en-US" sz="2800" b="1" dirty="0">
                <a:ea typeface="+mn-lt"/>
                <a:cs typeface="+mn-lt"/>
              </a:rPr>
              <a:t>What is your spot diagnosis ?</a:t>
            </a:r>
          </a:p>
          <a:p>
            <a:pPr lvl="1"/>
            <a:r>
              <a:rPr lang="en-US" dirty="0"/>
              <a:t>Myelomeningocele</a:t>
            </a:r>
            <a:endParaRPr lang="en-US" dirty="0">
              <a:ea typeface="+mn-lt"/>
              <a:cs typeface="+mn-lt"/>
            </a:endParaRPr>
          </a:p>
          <a:p>
            <a:r>
              <a:rPr lang="en-US" b="1" dirty="0"/>
              <a:t>What is your next step ?</a:t>
            </a:r>
          </a:p>
          <a:p>
            <a:pPr lvl="1"/>
            <a:r>
              <a:rPr lang="en-US" dirty="0"/>
              <a:t>Physical examination (</a:t>
            </a:r>
            <a:r>
              <a:rPr lang="en-US" sz="2400" dirty="0"/>
              <a:t>transillumination text, neurological exam</a:t>
            </a:r>
            <a:r>
              <a:rPr lang="en-US" dirty="0"/>
              <a:t>)</a:t>
            </a:r>
          </a:p>
          <a:p>
            <a:r>
              <a:rPr lang="en-US" sz="2800" b="1" dirty="0"/>
              <a:t>What is the site of the lesion?</a:t>
            </a:r>
          </a:p>
          <a:p>
            <a:pPr lvl="1"/>
            <a:r>
              <a:rPr lang="en-US" dirty="0"/>
              <a:t>Limbo-sacral</a:t>
            </a:r>
          </a:p>
          <a:p>
            <a:r>
              <a:rPr lang="en-US" b="1" dirty="0"/>
              <a:t>When does the posterior neuropore closes ?</a:t>
            </a:r>
          </a:p>
          <a:p>
            <a:pPr lvl="1"/>
            <a:r>
              <a:rPr lang="en-US" dirty="0"/>
              <a:t>By 28 days</a:t>
            </a:r>
          </a:p>
          <a:p>
            <a:pPr lvl="1"/>
            <a:r>
              <a:rPr lang="en-US" dirty="0">
                <a:solidFill>
                  <a:srgbClr val="0070C0"/>
                </a:solidFill>
              </a:rPr>
              <a:t>Neural tube defects arise due to failure of the neuropores to fuse by the 4th week of pregnancy</a:t>
            </a:r>
          </a:p>
        </p:txBody>
      </p:sp>
      <p:pic>
        <p:nvPicPr>
          <p:cNvPr id="4" name="Content Placeholder 4">
            <a:extLst>
              <a:ext uri="{FF2B5EF4-FFF2-40B4-BE49-F238E27FC236}">
                <a16:creationId xmlns:a16="http://schemas.microsoft.com/office/drawing/2014/main" id="{D9B11CB1-12E4-56A0-96D3-BDB834E08A8D}"/>
              </a:ext>
            </a:extLst>
          </p:cNvPr>
          <p:cNvPicPr>
            <a:picLocks noChangeAspect="1"/>
          </p:cNvPicPr>
          <p:nvPr/>
        </p:nvPicPr>
        <p:blipFill rotWithShape="1">
          <a:blip r:embed="rId2">
            <a:extLst>
              <a:ext uri="{28A0092B-C50C-407E-A947-70E740481C1C}">
                <a14:useLocalDpi xmlns:a14="http://schemas.microsoft.com/office/drawing/2010/main" val="0"/>
              </a:ext>
            </a:extLst>
          </a:blip>
          <a:srcRect b="6276"/>
          <a:stretch/>
        </p:blipFill>
        <p:spPr>
          <a:xfrm>
            <a:off x="7373566" y="1305027"/>
            <a:ext cx="3980234" cy="3005544"/>
          </a:xfrm>
          <a:prstGeom prst="rect">
            <a:avLst/>
          </a:prstGeom>
        </p:spPr>
      </p:pic>
      <p:sp>
        <p:nvSpPr>
          <p:cNvPr id="5" name="TextBox 4">
            <a:extLst>
              <a:ext uri="{FF2B5EF4-FFF2-40B4-BE49-F238E27FC236}">
                <a16:creationId xmlns:a16="http://schemas.microsoft.com/office/drawing/2014/main" id="{B87E0A07-809F-2502-ACBA-8753FFB4EB01}"/>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518102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E790-5189-1C59-D046-186CF462C20B}"/>
              </a:ext>
            </a:extLst>
          </p:cNvPr>
          <p:cNvSpPr>
            <a:spLocks noGrp="1"/>
          </p:cNvSpPr>
          <p:nvPr>
            <p:ph type="title"/>
          </p:nvPr>
        </p:nvSpPr>
        <p:spPr/>
        <p:txBody>
          <a:bodyPr>
            <a:normAutofit/>
          </a:bodyPr>
          <a:lstStyle/>
          <a:p>
            <a:r>
              <a:rPr lang="en-US" dirty="0"/>
              <a:t>Spina bifida occulta</a:t>
            </a:r>
          </a:p>
        </p:txBody>
      </p:sp>
      <p:sp>
        <p:nvSpPr>
          <p:cNvPr id="3" name="Content Placeholder 2">
            <a:extLst>
              <a:ext uri="{FF2B5EF4-FFF2-40B4-BE49-F238E27FC236}">
                <a16:creationId xmlns:a16="http://schemas.microsoft.com/office/drawing/2014/main" id="{26E2D14B-B3D5-2583-7C0F-0852F62E7EAC}"/>
              </a:ext>
            </a:extLst>
          </p:cNvPr>
          <p:cNvSpPr>
            <a:spLocks noGrp="1"/>
          </p:cNvSpPr>
          <p:nvPr>
            <p:ph idx="1"/>
          </p:nvPr>
        </p:nvSpPr>
        <p:spPr>
          <a:xfrm>
            <a:off x="838200" y="1305026"/>
            <a:ext cx="10515600" cy="2460207"/>
          </a:xfrm>
        </p:spPr>
        <p:txBody>
          <a:bodyPr/>
          <a:lstStyle/>
          <a:p>
            <a:r>
              <a:rPr lang="en-US" b="1" dirty="0"/>
              <a:t>What is this sign ?</a:t>
            </a:r>
          </a:p>
          <a:p>
            <a:pPr lvl="1"/>
            <a:r>
              <a:rPr lang="en-US" dirty="0"/>
              <a:t>Hair tuft </a:t>
            </a:r>
          </a:p>
          <a:p>
            <a:r>
              <a:rPr lang="en-US" b="1" dirty="0"/>
              <a:t>What it’s clinical importance ?</a:t>
            </a:r>
          </a:p>
          <a:p>
            <a:pPr lvl="1"/>
            <a:r>
              <a:rPr lang="en-US" dirty="0"/>
              <a:t>It indicate spina bifida occulta </a:t>
            </a:r>
          </a:p>
          <a:p>
            <a:pPr marL="0" indent="0">
              <a:buNone/>
            </a:pPr>
            <a:endParaRPr lang="en-US" dirty="0"/>
          </a:p>
        </p:txBody>
      </p:sp>
      <p:pic>
        <p:nvPicPr>
          <p:cNvPr id="4" name="Google Shape;97;p7">
            <a:extLst>
              <a:ext uri="{FF2B5EF4-FFF2-40B4-BE49-F238E27FC236}">
                <a16:creationId xmlns:a16="http://schemas.microsoft.com/office/drawing/2014/main" id="{16BB5F3C-DBB2-6EC9-C04D-BA85B6D33B10}"/>
              </a:ext>
            </a:extLst>
          </p:cNvPr>
          <p:cNvPicPr preferRelativeResize="0">
            <a:picLocks noChangeAspect="1"/>
          </p:cNvPicPr>
          <p:nvPr/>
        </p:nvPicPr>
        <p:blipFill rotWithShape="1">
          <a:blip r:embed="rId2"/>
          <a:stretch>
            <a:fillRect/>
          </a:stretch>
        </p:blipFill>
        <p:spPr>
          <a:xfrm>
            <a:off x="8080584" y="1305025"/>
            <a:ext cx="3273216" cy="2460209"/>
          </a:xfrm>
          <a:prstGeom prst="rect">
            <a:avLst/>
          </a:prstGeom>
        </p:spPr>
      </p:pic>
      <p:pic>
        <p:nvPicPr>
          <p:cNvPr id="5" name="Picture 2">
            <a:extLst>
              <a:ext uri="{FF2B5EF4-FFF2-40B4-BE49-F238E27FC236}">
                <a16:creationId xmlns:a16="http://schemas.microsoft.com/office/drawing/2014/main" id="{F5CF1D57-6B66-14C1-8EBD-855DDB2FF8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80584" y="4124528"/>
            <a:ext cx="3273216" cy="205243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a:extLst>
              <a:ext uri="{FF2B5EF4-FFF2-40B4-BE49-F238E27FC236}">
                <a16:creationId xmlns:a16="http://schemas.microsoft.com/office/drawing/2014/main" id="{1D0E7FD0-7CD9-3395-CC3B-47CE85BB67EB}"/>
              </a:ext>
            </a:extLst>
          </p:cNvPr>
          <p:cNvCxnSpPr>
            <a:cxnSpLocks/>
          </p:cNvCxnSpPr>
          <p:nvPr/>
        </p:nvCxnSpPr>
        <p:spPr>
          <a:xfrm>
            <a:off x="838200" y="3944881"/>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EFE8BD21-1B7E-0E6C-F62F-1EF3A326C129}"/>
              </a:ext>
            </a:extLst>
          </p:cNvPr>
          <p:cNvSpPr txBox="1">
            <a:spLocks/>
          </p:cNvSpPr>
          <p:nvPr/>
        </p:nvSpPr>
        <p:spPr>
          <a:xfrm>
            <a:off x="838200" y="4124529"/>
            <a:ext cx="10515600" cy="2052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What is your spot diagnosis ?</a:t>
            </a:r>
          </a:p>
          <a:p>
            <a:pPr lvl="1"/>
            <a:r>
              <a:rPr lang="en-US" dirty="0"/>
              <a:t>Spina bifida occulta</a:t>
            </a:r>
          </a:p>
        </p:txBody>
      </p:sp>
      <p:sp>
        <p:nvSpPr>
          <p:cNvPr id="8" name="TextBox 7">
            <a:extLst>
              <a:ext uri="{FF2B5EF4-FFF2-40B4-BE49-F238E27FC236}">
                <a16:creationId xmlns:a16="http://schemas.microsoft.com/office/drawing/2014/main" id="{C4730729-87A9-4255-F97C-A38912C218AF}"/>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9" name="TextBox 8">
            <a:extLst>
              <a:ext uri="{FF2B5EF4-FFF2-40B4-BE49-F238E27FC236}">
                <a16:creationId xmlns:a16="http://schemas.microsoft.com/office/drawing/2014/main" id="{17F8FECF-C14A-6AED-94A5-F294F07D0E7B}"/>
              </a:ext>
            </a:extLst>
          </p:cNvPr>
          <p:cNvSpPr txBox="1"/>
          <p:nvPr/>
        </p:nvSpPr>
        <p:spPr>
          <a:xfrm>
            <a:off x="10515109" y="1305024"/>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D5ED22D6-274B-7ED8-3D14-57E66A364D2B}"/>
              </a:ext>
            </a:extLst>
          </p:cNvPr>
          <p:cNvSpPr txBox="1"/>
          <p:nvPr/>
        </p:nvSpPr>
        <p:spPr>
          <a:xfrm>
            <a:off x="10515108" y="4124527"/>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449202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B4C20-E522-06D3-6FA3-04721E615080}"/>
              </a:ext>
            </a:extLst>
          </p:cNvPr>
          <p:cNvSpPr>
            <a:spLocks noGrp="1"/>
          </p:cNvSpPr>
          <p:nvPr>
            <p:ph type="title"/>
          </p:nvPr>
        </p:nvSpPr>
        <p:spPr/>
        <p:txBody>
          <a:bodyPr/>
          <a:lstStyle/>
          <a:p>
            <a:r>
              <a:rPr lang="en-US" dirty="0"/>
              <a:t>Trigonocephaly</a:t>
            </a:r>
          </a:p>
        </p:txBody>
      </p:sp>
      <p:sp>
        <p:nvSpPr>
          <p:cNvPr id="3" name="Content Placeholder 2">
            <a:extLst>
              <a:ext uri="{FF2B5EF4-FFF2-40B4-BE49-F238E27FC236}">
                <a16:creationId xmlns:a16="http://schemas.microsoft.com/office/drawing/2014/main" id="{06092421-E0E3-EAF9-477C-BF6EF0D1B0BE}"/>
              </a:ext>
            </a:extLst>
          </p:cNvPr>
          <p:cNvSpPr>
            <a:spLocks noGrp="1"/>
          </p:cNvSpPr>
          <p:nvPr>
            <p:ph idx="1"/>
          </p:nvPr>
        </p:nvSpPr>
        <p:spPr/>
        <p:txBody>
          <a:bodyPr/>
          <a:lstStyle/>
          <a:p>
            <a:r>
              <a:rPr lang="en-US" b="1" dirty="0"/>
              <a:t>What is your spot diagnosis ?</a:t>
            </a:r>
          </a:p>
          <a:p>
            <a:pPr lvl="1"/>
            <a:r>
              <a:rPr lang="en-US" dirty="0"/>
              <a:t>Trigonocephaly</a:t>
            </a:r>
          </a:p>
          <a:p>
            <a:r>
              <a:rPr lang="en-US" b="1" dirty="0"/>
              <a:t>Which suture is affected ?</a:t>
            </a:r>
          </a:p>
          <a:p>
            <a:pPr lvl="1"/>
            <a:r>
              <a:rPr lang="en-US" dirty="0"/>
              <a:t>Metopic suture</a:t>
            </a:r>
          </a:p>
          <a:p>
            <a:endParaRPr lang="en-US" dirty="0"/>
          </a:p>
        </p:txBody>
      </p:sp>
      <p:grpSp>
        <p:nvGrpSpPr>
          <p:cNvPr id="6" name="Group 5">
            <a:extLst>
              <a:ext uri="{FF2B5EF4-FFF2-40B4-BE49-F238E27FC236}">
                <a16:creationId xmlns:a16="http://schemas.microsoft.com/office/drawing/2014/main" id="{A603AD72-C18A-7C1A-EB90-F9158C8E3C42}"/>
              </a:ext>
            </a:extLst>
          </p:cNvPr>
          <p:cNvGrpSpPr/>
          <p:nvPr/>
        </p:nvGrpSpPr>
        <p:grpSpPr>
          <a:xfrm>
            <a:off x="1193260" y="3366498"/>
            <a:ext cx="9805480" cy="2810466"/>
            <a:chOff x="1548320" y="3366498"/>
            <a:chExt cx="9805480" cy="2810466"/>
          </a:xfrm>
        </p:grpSpPr>
        <p:pic>
          <p:nvPicPr>
            <p:cNvPr id="4" name="Content Placeholder 3">
              <a:extLst>
                <a:ext uri="{FF2B5EF4-FFF2-40B4-BE49-F238E27FC236}">
                  <a16:creationId xmlns:a16="http://schemas.microsoft.com/office/drawing/2014/main" id="{02EDF111-ACFC-B4FB-13AB-56B748B7E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768" y="3366498"/>
              <a:ext cx="7786032" cy="2810466"/>
            </a:xfrm>
            <a:prstGeom prst="rect">
              <a:avLst/>
            </a:prstGeom>
          </p:spPr>
        </p:pic>
        <p:pic>
          <p:nvPicPr>
            <p:cNvPr id="5" name="Picture 3" descr="C:\Users\Pc city\Downloads\300px-Trigonocephaly_(2).png">
              <a:extLst>
                <a:ext uri="{FF2B5EF4-FFF2-40B4-BE49-F238E27FC236}">
                  <a16:creationId xmlns:a16="http://schemas.microsoft.com/office/drawing/2014/main" id="{2767ED02-A9FD-C247-E748-A03A10BCCD56}"/>
                </a:ext>
              </a:extLst>
            </p:cNvPr>
            <p:cNvPicPr>
              <a:picLocks noChangeAspect="1" noChangeArrowheads="1"/>
            </p:cNvPicPr>
            <p:nvPr/>
          </p:nvPicPr>
          <p:blipFill>
            <a:blip r:embed="rId3"/>
            <a:stretch>
              <a:fillRect/>
            </a:stretch>
          </p:blipFill>
          <p:spPr bwMode="auto">
            <a:xfrm>
              <a:off x="1548320" y="3366498"/>
              <a:ext cx="1836906" cy="2810466"/>
            </a:xfrm>
            <a:prstGeom prst="rect">
              <a:avLst/>
            </a:prstGeom>
          </p:spPr>
        </p:pic>
      </p:grpSp>
      <p:sp>
        <p:nvSpPr>
          <p:cNvPr id="7" name="TextBox 6">
            <a:extLst>
              <a:ext uri="{FF2B5EF4-FFF2-40B4-BE49-F238E27FC236}">
                <a16:creationId xmlns:a16="http://schemas.microsoft.com/office/drawing/2014/main" id="{F88A170D-6070-F250-82AD-501190F74459}"/>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951926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C897D-7096-1127-0D2C-626173B93C25}"/>
              </a:ext>
            </a:extLst>
          </p:cNvPr>
          <p:cNvSpPr>
            <a:spLocks noGrp="1"/>
          </p:cNvSpPr>
          <p:nvPr>
            <p:ph type="title"/>
          </p:nvPr>
        </p:nvSpPr>
        <p:spPr/>
        <p:txBody>
          <a:bodyPr/>
          <a:lstStyle/>
          <a:p>
            <a:r>
              <a:rPr lang="en-US" dirty="0"/>
              <a:t>Brachycephaly</a:t>
            </a:r>
          </a:p>
        </p:txBody>
      </p:sp>
      <p:sp>
        <p:nvSpPr>
          <p:cNvPr id="3" name="Content Placeholder 2">
            <a:extLst>
              <a:ext uri="{FF2B5EF4-FFF2-40B4-BE49-F238E27FC236}">
                <a16:creationId xmlns:a16="http://schemas.microsoft.com/office/drawing/2014/main" id="{8A4C48F3-7A47-E004-3362-A25C07353F60}"/>
              </a:ext>
            </a:extLst>
          </p:cNvPr>
          <p:cNvSpPr>
            <a:spLocks noGrp="1"/>
          </p:cNvSpPr>
          <p:nvPr>
            <p:ph idx="1"/>
          </p:nvPr>
        </p:nvSpPr>
        <p:spPr/>
        <p:txBody>
          <a:bodyPr/>
          <a:lstStyle/>
          <a:p>
            <a:r>
              <a:rPr lang="en-US" b="1" dirty="0"/>
              <a:t>What is your spot diagnosis ?</a:t>
            </a:r>
          </a:p>
          <a:p>
            <a:pPr lvl="1"/>
            <a:r>
              <a:rPr lang="en-US" dirty="0"/>
              <a:t>Brachycephaly</a:t>
            </a:r>
          </a:p>
          <a:p>
            <a:r>
              <a:rPr lang="en-US" b="1" dirty="0"/>
              <a:t>Which suture is affected ?</a:t>
            </a:r>
          </a:p>
          <a:p>
            <a:pPr lvl="1"/>
            <a:r>
              <a:rPr lang="en-US" dirty="0"/>
              <a:t>lambdoid sutures</a:t>
            </a:r>
          </a:p>
          <a:p>
            <a:endParaRPr lang="en-US" dirty="0"/>
          </a:p>
        </p:txBody>
      </p:sp>
      <p:sp>
        <p:nvSpPr>
          <p:cNvPr id="4" name="TextBox 3">
            <a:extLst>
              <a:ext uri="{FF2B5EF4-FFF2-40B4-BE49-F238E27FC236}">
                <a16:creationId xmlns:a16="http://schemas.microsoft.com/office/drawing/2014/main" id="{4C90D122-D882-C69B-44C9-4F9C7B06E3EE}"/>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4" descr="88240625_1044808162567372_4503262983538868224_n.jpg">
            <a:extLst>
              <a:ext uri="{FF2B5EF4-FFF2-40B4-BE49-F238E27FC236}">
                <a16:creationId xmlns:a16="http://schemas.microsoft.com/office/drawing/2014/main" id="{F43DBF36-B1F2-9F8A-E8B1-A8B5EB84999A}"/>
              </a:ext>
            </a:extLst>
          </p:cNvPr>
          <p:cNvPicPr>
            <a:picLocks noChangeAspect="1"/>
          </p:cNvPicPr>
          <p:nvPr/>
        </p:nvPicPr>
        <p:blipFill>
          <a:blip r:embed="rId2"/>
          <a:stretch>
            <a:fillRect/>
          </a:stretch>
        </p:blipFill>
        <p:spPr>
          <a:xfrm>
            <a:off x="7061567" y="1305025"/>
            <a:ext cx="4292234" cy="2945961"/>
          </a:xfrm>
          <a:prstGeom prst="rect">
            <a:avLst/>
          </a:prstGeom>
        </p:spPr>
      </p:pic>
    </p:spTree>
    <p:extLst>
      <p:ext uri="{BB962C8B-B14F-4D97-AF65-F5344CB8AC3E}">
        <p14:creationId xmlns:p14="http://schemas.microsoft.com/office/powerpoint/2010/main" val="1195996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6420-4C81-DC46-AA04-5F52F7E1CB80}"/>
              </a:ext>
            </a:extLst>
          </p:cNvPr>
          <p:cNvSpPr>
            <a:spLocks noGrp="1"/>
          </p:cNvSpPr>
          <p:nvPr>
            <p:ph type="title"/>
          </p:nvPr>
        </p:nvSpPr>
        <p:spPr/>
        <p:txBody>
          <a:bodyPr/>
          <a:lstStyle/>
          <a:p>
            <a:r>
              <a:rPr lang="en-US" dirty="0"/>
              <a:t>Essay Questions</a:t>
            </a:r>
          </a:p>
        </p:txBody>
      </p:sp>
      <p:sp>
        <p:nvSpPr>
          <p:cNvPr id="3" name="Content Placeholder 2">
            <a:extLst>
              <a:ext uri="{FF2B5EF4-FFF2-40B4-BE49-F238E27FC236}">
                <a16:creationId xmlns:a16="http://schemas.microsoft.com/office/drawing/2014/main" id="{7ADAE0FB-35FA-2A7E-926C-38329BF4ED95}"/>
              </a:ext>
            </a:extLst>
          </p:cNvPr>
          <p:cNvSpPr>
            <a:spLocks noGrp="1"/>
          </p:cNvSpPr>
          <p:nvPr>
            <p:ph idx="1"/>
          </p:nvPr>
        </p:nvSpPr>
        <p:spPr/>
        <p:txBody>
          <a:bodyPr/>
          <a:lstStyle/>
          <a:p>
            <a:r>
              <a:rPr lang="en-US" b="1" dirty="0"/>
              <a:t>Mention 2 devices used in monitoring of ICP</a:t>
            </a:r>
          </a:p>
          <a:p>
            <a:pPr lvl="1"/>
            <a:r>
              <a:rPr lang="en-US" dirty="0"/>
              <a:t>Intraparenchymal catheter</a:t>
            </a:r>
          </a:p>
          <a:p>
            <a:pPr lvl="1"/>
            <a:r>
              <a:rPr lang="en-US" dirty="0"/>
              <a:t>Subdural catheter </a:t>
            </a:r>
          </a:p>
          <a:p>
            <a:pPr lvl="1"/>
            <a:r>
              <a:rPr lang="en-US" dirty="0"/>
              <a:t>Subdural bolt</a:t>
            </a:r>
          </a:p>
          <a:p>
            <a:r>
              <a:rPr lang="en-US" b="1" dirty="0"/>
              <a:t>Mention 2 Indications for ICP Monitor insertion</a:t>
            </a:r>
          </a:p>
          <a:p>
            <a:pPr lvl="1"/>
            <a:r>
              <a:rPr lang="en-US" dirty="0"/>
              <a:t>Head trauma</a:t>
            </a:r>
          </a:p>
          <a:p>
            <a:pPr lvl="1"/>
            <a:r>
              <a:rPr lang="en-US" dirty="0"/>
              <a:t>Closed head injury</a:t>
            </a:r>
          </a:p>
          <a:p>
            <a:pPr lvl="1"/>
            <a:r>
              <a:rPr lang="en-US" dirty="0"/>
              <a:t>Normal pressure hydrocephalus</a:t>
            </a:r>
          </a:p>
          <a:p>
            <a:pPr lvl="1"/>
            <a:r>
              <a:rPr lang="en-US" dirty="0"/>
              <a:t>Post brain tumor surgery or intracranial surgery</a:t>
            </a:r>
          </a:p>
          <a:p>
            <a:r>
              <a:rPr lang="en-US" b="1" dirty="0"/>
              <a:t>Mention 2 complications</a:t>
            </a:r>
          </a:p>
          <a:p>
            <a:pPr lvl="1"/>
            <a:r>
              <a:rPr lang="en-US" dirty="0"/>
              <a:t>Infection, Hemorrhage, CSF leak</a:t>
            </a:r>
          </a:p>
        </p:txBody>
      </p:sp>
      <p:sp>
        <p:nvSpPr>
          <p:cNvPr id="4" name="TextBox 3">
            <a:extLst>
              <a:ext uri="{FF2B5EF4-FFF2-40B4-BE49-F238E27FC236}">
                <a16:creationId xmlns:a16="http://schemas.microsoft.com/office/drawing/2014/main" id="{2112DD74-4EC5-0761-A6E1-37EF39845AFC}"/>
              </a:ext>
            </a:extLst>
          </p:cNvPr>
          <p:cNvSpPr txBox="1"/>
          <p:nvPr/>
        </p:nvSpPr>
        <p:spPr>
          <a:xfrm>
            <a:off x="68599" y="136491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8C4A47FF-ADDB-F3BA-B3FE-4791B59EF688}"/>
              </a:ext>
            </a:extLst>
          </p:cNvPr>
          <p:cNvSpPr txBox="1"/>
          <p:nvPr/>
        </p:nvSpPr>
        <p:spPr>
          <a:xfrm>
            <a:off x="68599" y="513925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72919A61-E3A2-5CAA-7342-633AC6A533D0}"/>
              </a:ext>
            </a:extLst>
          </p:cNvPr>
          <p:cNvSpPr txBox="1"/>
          <p:nvPr/>
        </p:nvSpPr>
        <p:spPr>
          <a:xfrm>
            <a:off x="68599" y="3047798"/>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68701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22297-E53C-9169-1CD9-5D2E2AD642EE}"/>
              </a:ext>
            </a:extLst>
          </p:cNvPr>
          <p:cNvSpPr>
            <a:spLocks noGrp="1"/>
          </p:cNvSpPr>
          <p:nvPr>
            <p:ph type="title"/>
          </p:nvPr>
        </p:nvSpPr>
        <p:spPr/>
        <p:txBody>
          <a:bodyPr/>
          <a:lstStyle/>
          <a:p>
            <a:r>
              <a:rPr lang="en-US" dirty="0"/>
              <a:t>Scaphocephaly</a:t>
            </a:r>
          </a:p>
        </p:txBody>
      </p:sp>
      <p:sp>
        <p:nvSpPr>
          <p:cNvPr id="3" name="Content Placeholder 2">
            <a:extLst>
              <a:ext uri="{FF2B5EF4-FFF2-40B4-BE49-F238E27FC236}">
                <a16:creationId xmlns:a16="http://schemas.microsoft.com/office/drawing/2014/main" id="{B48D3DCC-8C0C-F8D4-1F3F-264851EFD72E}"/>
              </a:ext>
            </a:extLst>
          </p:cNvPr>
          <p:cNvSpPr>
            <a:spLocks noGrp="1"/>
          </p:cNvSpPr>
          <p:nvPr>
            <p:ph idx="1"/>
          </p:nvPr>
        </p:nvSpPr>
        <p:spPr/>
        <p:txBody>
          <a:bodyPr/>
          <a:lstStyle/>
          <a:p>
            <a:r>
              <a:rPr lang="en-US" b="1" dirty="0"/>
              <a:t>What is your spot diagnosis ?</a:t>
            </a:r>
          </a:p>
          <a:p>
            <a:pPr lvl="1"/>
            <a:r>
              <a:rPr lang="en-US" dirty="0"/>
              <a:t>Scaphocephaly</a:t>
            </a:r>
          </a:p>
          <a:p>
            <a:r>
              <a:rPr lang="en-US" b="1" dirty="0"/>
              <a:t>Which suture is affected ?</a:t>
            </a:r>
          </a:p>
          <a:p>
            <a:pPr lvl="1"/>
            <a:r>
              <a:rPr lang="en-US" dirty="0"/>
              <a:t>Sagittal suture </a:t>
            </a:r>
          </a:p>
        </p:txBody>
      </p:sp>
      <p:pic>
        <p:nvPicPr>
          <p:cNvPr id="4" name="Picture 2" descr="C:\Users\DELL\Desktop\received_1358790910980998.jpeg">
            <a:extLst>
              <a:ext uri="{FF2B5EF4-FFF2-40B4-BE49-F238E27FC236}">
                <a16:creationId xmlns:a16="http://schemas.microsoft.com/office/drawing/2014/main" id="{AFB2D9B2-6E84-3591-61C7-62047DE11F49}"/>
              </a:ext>
            </a:extLst>
          </p:cNvPr>
          <p:cNvPicPr>
            <a:picLocks noChangeAspect="1" noChangeArrowheads="1"/>
          </p:cNvPicPr>
          <p:nvPr/>
        </p:nvPicPr>
        <p:blipFill>
          <a:blip r:embed="rId2" cstate="print"/>
          <a:stretch>
            <a:fillRect/>
          </a:stretch>
        </p:blipFill>
        <p:spPr bwMode="auto">
          <a:xfrm>
            <a:off x="6771287" y="1305026"/>
            <a:ext cx="4582513" cy="2660403"/>
          </a:xfrm>
          <a:prstGeom prst="rect">
            <a:avLst/>
          </a:prstGeom>
        </p:spPr>
      </p:pic>
      <p:sp>
        <p:nvSpPr>
          <p:cNvPr id="5" name="TextBox 4">
            <a:extLst>
              <a:ext uri="{FF2B5EF4-FFF2-40B4-BE49-F238E27FC236}">
                <a16:creationId xmlns:a16="http://schemas.microsoft.com/office/drawing/2014/main" id="{59F9A27E-A770-4A8E-5171-DDC577DB8E41}"/>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6" name="Picture 5">
            <a:extLst>
              <a:ext uri="{FF2B5EF4-FFF2-40B4-BE49-F238E27FC236}">
                <a16:creationId xmlns:a16="http://schemas.microsoft.com/office/drawing/2014/main" id="{D668F838-DA3F-9AB0-7F4A-DC48346A0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496" y="4293300"/>
            <a:ext cx="6242304" cy="1883664"/>
          </a:xfrm>
          <a:prstGeom prst="rect">
            <a:avLst/>
          </a:prstGeom>
        </p:spPr>
      </p:pic>
    </p:spTree>
    <p:extLst>
      <p:ext uri="{BB962C8B-B14F-4D97-AF65-F5344CB8AC3E}">
        <p14:creationId xmlns:p14="http://schemas.microsoft.com/office/powerpoint/2010/main" val="496320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9F12-AFE9-8FD4-C677-901A11D4528B}"/>
              </a:ext>
            </a:extLst>
          </p:cNvPr>
          <p:cNvSpPr>
            <a:spLocks noGrp="1"/>
          </p:cNvSpPr>
          <p:nvPr>
            <p:ph type="title"/>
          </p:nvPr>
        </p:nvSpPr>
        <p:spPr/>
        <p:txBody>
          <a:bodyPr/>
          <a:lstStyle/>
          <a:p>
            <a:r>
              <a:rPr lang="en-US" dirty="0"/>
              <a:t>Craniosynostosis</a:t>
            </a:r>
          </a:p>
        </p:txBody>
      </p:sp>
      <p:sp>
        <p:nvSpPr>
          <p:cNvPr id="3" name="Content Placeholder 2">
            <a:extLst>
              <a:ext uri="{FF2B5EF4-FFF2-40B4-BE49-F238E27FC236}">
                <a16:creationId xmlns:a16="http://schemas.microsoft.com/office/drawing/2014/main" id="{46165510-B878-64BF-DCF6-5561202FBA00}"/>
              </a:ext>
            </a:extLst>
          </p:cNvPr>
          <p:cNvSpPr>
            <a:spLocks noGrp="1"/>
          </p:cNvSpPr>
          <p:nvPr>
            <p:ph idx="1"/>
          </p:nvPr>
        </p:nvSpPr>
        <p:spPr>
          <a:xfrm>
            <a:off x="838200" y="1305026"/>
            <a:ext cx="7216302" cy="4940131"/>
          </a:xfrm>
        </p:spPr>
        <p:txBody>
          <a:bodyPr>
            <a:normAutofit fontScale="92500" lnSpcReduction="10000"/>
          </a:bodyPr>
          <a:lstStyle/>
          <a:p>
            <a:r>
              <a:rPr lang="en-US" b="1" dirty="0"/>
              <a:t>What is the name of this anomaly ?</a:t>
            </a:r>
          </a:p>
          <a:p>
            <a:pPr lvl="1"/>
            <a:r>
              <a:rPr lang="en-US" sz="2400" dirty="0"/>
              <a:t>Trigonocephaly</a:t>
            </a:r>
            <a:endParaRPr lang="en-US" dirty="0"/>
          </a:p>
          <a:p>
            <a:r>
              <a:rPr lang="en-US" b="1" dirty="0">
                <a:solidFill>
                  <a:srgbClr val="C00000"/>
                </a:solidFill>
              </a:rPr>
              <a:t>What is the preferred imaging and why ?</a:t>
            </a:r>
          </a:p>
          <a:p>
            <a:pPr lvl="1"/>
            <a:r>
              <a:rPr lang="en-US" dirty="0"/>
              <a:t>Cranial CT (with 3D reconstruction)</a:t>
            </a:r>
          </a:p>
          <a:p>
            <a:pPr lvl="2"/>
            <a:r>
              <a:rPr lang="en-US" dirty="0"/>
              <a:t>To assess extent of CS</a:t>
            </a:r>
          </a:p>
          <a:p>
            <a:pPr lvl="2"/>
            <a:r>
              <a:rPr lang="en-US" dirty="0"/>
              <a:t>To identify hydrocephalus</a:t>
            </a:r>
          </a:p>
          <a:p>
            <a:pPr lvl="2"/>
            <a:r>
              <a:rPr lang="en-US" dirty="0"/>
              <a:t>Helps plan surgical reconstruction</a:t>
            </a:r>
          </a:p>
          <a:p>
            <a:r>
              <a:rPr lang="en-US" b="1" dirty="0">
                <a:solidFill>
                  <a:srgbClr val="C00000"/>
                </a:solidFill>
              </a:rPr>
              <a:t>What is the treatment and at what age ?</a:t>
            </a:r>
          </a:p>
          <a:p>
            <a:pPr lvl="1"/>
            <a:r>
              <a:rPr lang="en-US" dirty="0"/>
              <a:t>Strip craniectomy or cranial vault remodeling </a:t>
            </a:r>
          </a:p>
          <a:p>
            <a:pPr lvl="1"/>
            <a:r>
              <a:rPr lang="en-US" dirty="0"/>
              <a:t>Timing: controversial; mostly recommended at 3–9 months of age</a:t>
            </a:r>
          </a:p>
          <a:p>
            <a:r>
              <a:rPr lang="en-GB" sz="2800" b="1" dirty="0">
                <a:solidFill>
                  <a:srgbClr val="C00000"/>
                </a:solidFill>
              </a:rPr>
              <a:t>Mention one goal for the treatment</a:t>
            </a:r>
          </a:p>
          <a:p>
            <a:pPr lvl="1"/>
            <a:r>
              <a:rPr lang="en-US" dirty="0"/>
              <a:t>To minimize cerebral constriction</a:t>
            </a:r>
          </a:p>
          <a:p>
            <a:pPr lvl="1"/>
            <a:r>
              <a:rPr lang="en-US" dirty="0"/>
              <a:t>For cosmetic reasons</a:t>
            </a:r>
          </a:p>
        </p:txBody>
      </p:sp>
      <p:sp>
        <p:nvSpPr>
          <p:cNvPr id="4" name="TextBox 3">
            <a:extLst>
              <a:ext uri="{FF2B5EF4-FFF2-40B4-BE49-F238E27FC236}">
                <a16:creationId xmlns:a16="http://schemas.microsoft.com/office/drawing/2014/main" id="{2266B417-5865-C657-20E9-203EEE79AB3A}"/>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3" descr="C:\Users\Pc city\Downloads\300px-Trigonocephaly_(2).png">
            <a:extLst>
              <a:ext uri="{FF2B5EF4-FFF2-40B4-BE49-F238E27FC236}">
                <a16:creationId xmlns:a16="http://schemas.microsoft.com/office/drawing/2014/main" id="{C44A8963-9B90-CC3B-FE6C-881ADCD229C6}"/>
              </a:ext>
            </a:extLst>
          </p:cNvPr>
          <p:cNvPicPr>
            <a:picLocks noChangeAspect="1" noChangeArrowheads="1"/>
          </p:cNvPicPr>
          <p:nvPr/>
        </p:nvPicPr>
        <p:blipFill>
          <a:blip r:embed="rId2"/>
          <a:stretch>
            <a:fillRect/>
          </a:stretch>
        </p:blipFill>
        <p:spPr bwMode="auto">
          <a:xfrm>
            <a:off x="8124955" y="1305025"/>
            <a:ext cx="3228845" cy="4940131"/>
          </a:xfrm>
          <a:prstGeom prst="rect">
            <a:avLst/>
          </a:prstGeom>
        </p:spPr>
      </p:pic>
      <p:sp>
        <p:nvSpPr>
          <p:cNvPr id="6" name="TextBox 5">
            <a:extLst>
              <a:ext uri="{FF2B5EF4-FFF2-40B4-BE49-F238E27FC236}">
                <a16:creationId xmlns:a16="http://schemas.microsoft.com/office/drawing/2014/main" id="{98BEC6DC-9902-F226-3F9E-771A5C194035}"/>
              </a:ext>
            </a:extLst>
          </p:cNvPr>
          <p:cNvSpPr txBox="1"/>
          <p:nvPr/>
        </p:nvSpPr>
        <p:spPr>
          <a:xfrm>
            <a:off x="0" y="0"/>
            <a:ext cx="4223529" cy="369332"/>
          </a:xfrm>
          <a:prstGeom prst="rect">
            <a:avLst/>
          </a:prstGeom>
          <a:noFill/>
          <a:ln>
            <a:solidFill>
              <a:srgbClr val="0070C0"/>
            </a:solidFill>
          </a:ln>
        </p:spPr>
        <p:txBody>
          <a:bodyPr wrap="none" rtlCol="0">
            <a:spAutoFit/>
          </a:bodyPr>
          <a:lstStyle/>
          <a:p>
            <a:r>
              <a:rPr lang="en-US" dirty="0">
                <a:solidFill>
                  <a:srgbClr val="0070C0"/>
                </a:solidFill>
              </a:rPr>
              <a:t>These answers apply to all craniosynostosis</a:t>
            </a:r>
          </a:p>
        </p:txBody>
      </p:sp>
    </p:spTree>
    <p:extLst>
      <p:ext uri="{BB962C8B-B14F-4D97-AF65-F5344CB8AC3E}">
        <p14:creationId xmlns:p14="http://schemas.microsoft.com/office/powerpoint/2010/main" val="2722943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BD855D-0AD0-DD85-EB9E-98D8F7CA553B}"/>
              </a:ext>
            </a:extLst>
          </p:cNvPr>
          <p:cNvSpPr>
            <a:spLocks noGrp="1"/>
          </p:cNvSpPr>
          <p:nvPr>
            <p:ph type="title"/>
          </p:nvPr>
        </p:nvSpPr>
        <p:spPr/>
        <p:txBody>
          <a:bodyPr>
            <a:normAutofit fontScale="90000"/>
          </a:bodyPr>
          <a:lstStyle/>
          <a:p>
            <a:r>
              <a:rPr lang="en-US" dirty="0"/>
              <a:t>Head injury</a:t>
            </a:r>
          </a:p>
        </p:txBody>
      </p:sp>
      <p:sp>
        <p:nvSpPr>
          <p:cNvPr id="3" name="Subtitle 2">
            <a:extLst>
              <a:ext uri="{FF2B5EF4-FFF2-40B4-BE49-F238E27FC236}">
                <a16:creationId xmlns:a16="http://schemas.microsoft.com/office/drawing/2014/main" id="{3C0C53C8-5B0C-4903-C7F9-AEFBD0615E3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08271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68C14-E888-4555-BA28-7E4D16C7F50A}"/>
              </a:ext>
            </a:extLst>
          </p:cNvPr>
          <p:cNvSpPr>
            <a:spLocks noGrp="1"/>
          </p:cNvSpPr>
          <p:nvPr>
            <p:ph type="title"/>
          </p:nvPr>
        </p:nvSpPr>
        <p:spPr/>
        <p:txBody>
          <a:bodyPr/>
          <a:lstStyle/>
          <a:p>
            <a:r>
              <a:rPr lang="en-US" dirty="0"/>
              <a:t>Epidural hematoma</a:t>
            </a:r>
          </a:p>
        </p:txBody>
      </p:sp>
      <p:sp>
        <p:nvSpPr>
          <p:cNvPr id="3" name="Content Placeholder 2">
            <a:extLst>
              <a:ext uri="{FF2B5EF4-FFF2-40B4-BE49-F238E27FC236}">
                <a16:creationId xmlns:a16="http://schemas.microsoft.com/office/drawing/2014/main" id="{78E31283-BFBC-4350-9363-820800F33C40}"/>
              </a:ext>
            </a:extLst>
          </p:cNvPr>
          <p:cNvSpPr>
            <a:spLocks noGrp="1"/>
          </p:cNvSpPr>
          <p:nvPr>
            <p:ph idx="1"/>
          </p:nvPr>
        </p:nvSpPr>
        <p:spPr>
          <a:xfrm>
            <a:off x="838200" y="1305026"/>
            <a:ext cx="8315632" cy="4871938"/>
          </a:xfrm>
        </p:spPr>
        <p:txBody>
          <a:bodyPr>
            <a:normAutofit lnSpcReduction="10000"/>
          </a:bodyPr>
          <a:lstStyle/>
          <a:p>
            <a:r>
              <a:rPr lang="en-US" b="1" dirty="0"/>
              <a:t>What is your diagnosis ?</a:t>
            </a:r>
          </a:p>
          <a:p>
            <a:pPr lvl="1"/>
            <a:r>
              <a:rPr lang="en-US" b="1" dirty="0">
                <a:solidFill>
                  <a:srgbClr val="FF0000"/>
                </a:solidFill>
              </a:rPr>
              <a:t>Acute</a:t>
            </a:r>
            <a:r>
              <a:rPr lang="en-US" dirty="0"/>
              <a:t> epidural hematoma </a:t>
            </a:r>
          </a:p>
          <a:p>
            <a:r>
              <a:rPr lang="en-US" b="1" dirty="0"/>
              <a:t>What is the definitive management ?</a:t>
            </a:r>
          </a:p>
          <a:p>
            <a:pPr lvl="1"/>
            <a:r>
              <a:rPr lang="en-US" dirty="0"/>
              <a:t>Craniotomy and evacuation </a:t>
            </a:r>
          </a:p>
          <a:p>
            <a:r>
              <a:rPr lang="en-US" b="1" dirty="0"/>
              <a:t>Which vessel is affected ?</a:t>
            </a:r>
          </a:p>
          <a:p>
            <a:pPr lvl="1"/>
            <a:r>
              <a:rPr lang="en-US" dirty="0"/>
              <a:t>Middle meningeal artery</a:t>
            </a:r>
          </a:p>
          <a:p>
            <a:r>
              <a:rPr lang="en-US" b="1" dirty="0"/>
              <a:t>What are the findings</a:t>
            </a:r>
          </a:p>
          <a:p>
            <a:pPr lvl="1"/>
            <a:r>
              <a:rPr lang="en-US" dirty="0"/>
              <a:t>Non-contrast enhanced brain CT, axial view, that shows a lenticular shaped hyperdensity over the right frontal with mass effects in the form of effaced brain sulci and compressed frontal horn of the right lateral ventricle with minimal midline shift to the left</a:t>
            </a:r>
          </a:p>
        </p:txBody>
      </p:sp>
      <p:pic>
        <p:nvPicPr>
          <p:cNvPr id="5" name="Picture 4">
            <a:extLst>
              <a:ext uri="{FF2B5EF4-FFF2-40B4-BE49-F238E27FC236}">
                <a16:creationId xmlns:a16="http://schemas.microsoft.com/office/drawing/2014/main" id="{F37EAD6B-57E7-92E5-A522-D39EBB2C752C}"/>
              </a:ext>
            </a:extLst>
          </p:cNvPr>
          <p:cNvPicPr>
            <a:picLocks noChangeAspect="1"/>
          </p:cNvPicPr>
          <p:nvPr/>
        </p:nvPicPr>
        <p:blipFill>
          <a:blip r:embed="rId2"/>
          <a:stretch>
            <a:fillRect/>
          </a:stretch>
        </p:blipFill>
        <p:spPr>
          <a:xfrm>
            <a:off x="9252154" y="1305027"/>
            <a:ext cx="2101645" cy="2298429"/>
          </a:xfrm>
          <a:prstGeom prst="rect">
            <a:avLst/>
          </a:prstGeom>
        </p:spPr>
      </p:pic>
      <p:sp>
        <p:nvSpPr>
          <p:cNvPr id="6" name="TextBox 5">
            <a:extLst>
              <a:ext uri="{FF2B5EF4-FFF2-40B4-BE49-F238E27FC236}">
                <a16:creationId xmlns:a16="http://schemas.microsoft.com/office/drawing/2014/main" id="{8FFC0454-2EEA-EAD5-9F6D-BA9431998230}"/>
              </a:ext>
            </a:extLst>
          </p:cNvPr>
          <p:cNvSpPr txBox="1"/>
          <p:nvPr/>
        </p:nvSpPr>
        <p:spPr>
          <a:xfrm>
            <a:off x="11047135" y="0"/>
            <a:ext cx="114486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17</a:t>
            </a:r>
            <a:r>
              <a:rPr lang="ar-JO" b="1" dirty="0">
                <a:solidFill>
                  <a:srgbClr val="FF0000"/>
                </a:solidFill>
              </a:rPr>
              <a:t>)</a:t>
            </a:r>
            <a:endParaRPr lang="en-US" b="1" dirty="0">
              <a:solidFill>
                <a:srgbClr val="FF0000"/>
              </a:solidFill>
            </a:endParaRPr>
          </a:p>
        </p:txBody>
      </p:sp>
      <p:pic>
        <p:nvPicPr>
          <p:cNvPr id="7" name="Picture 6">
            <a:extLst>
              <a:ext uri="{FF2B5EF4-FFF2-40B4-BE49-F238E27FC236}">
                <a16:creationId xmlns:a16="http://schemas.microsoft.com/office/drawing/2014/main" id="{EA7BB555-6F78-5BB7-06CE-352C2607E10C}"/>
              </a:ext>
            </a:extLst>
          </p:cNvPr>
          <p:cNvPicPr>
            <a:picLocks noChangeAspect="1"/>
          </p:cNvPicPr>
          <p:nvPr/>
        </p:nvPicPr>
        <p:blipFill rotWithShape="1">
          <a:blip r:embed="rId3">
            <a:extLst>
              <a:ext uri="{28A0092B-C50C-407E-A947-70E740481C1C}">
                <a14:useLocalDpi xmlns:a14="http://schemas.microsoft.com/office/drawing/2010/main" val="0"/>
              </a:ext>
            </a:extLst>
          </a:blip>
          <a:srcRect l="11912" t="7225" r="15287"/>
          <a:stretch/>
        </p:blipFill>
        <p:spPr>
          <a:xfrm>
            <a:off x="9252154" y="3810542"/>
            <a:ext cx="2101646" cy="2366421"/>
          </a:xfrm>
          <a:prstGeom prst="rect">
            <a:avLst/>
          </a:prstGeom>
        </p:spPr>
      </p:pic>
      <p:pic>
        <p:nvPicPr>
          <p:cNvPr id="8" name="Content Placeholder 3">
            <a:extLst>
              <a:ext uri="{FF2B5EF4-FFF2-40B4-BE49-F238E27FC236}">
                <a16:creationId xmlns:a16="http://schemas.microsoft.com/office/drawing/2014/main" id="{D4C74DA1-7751-80CC-DFF0-3FFD56110291}"/>
              </a:ext>
            </a:extLst>
          </p:cNvPr>
          <p:cNvPicPr>
            <a:picLocks noChangeAspect="1"/>
          </p:cNvPicPr>
          <p:nvPr/>
        </p:nvPicPr>
        <p:blipFill rotWithShape="1">
          <a:blip r:embed="rId4">
            <a:extLst>
              <a:ext uri="{28A0092B-C50C-407E-A947-70E740481C1C}">
                <a14:useLocalDpi xmlns:a14="http://schemas.microsoft.com/office/drawing/2010/main" val="0"/>
              </a:ext>
            </a:extLst>
          </a:blip>
          <a:srcRect r="14866"/>
          <a:stretch/>
        </p:blipFill>
        <p:spPr>
          <a:xfrm>
            <a:off x="7341791" y="1305025"/>
            <a:ext cx="1812041" cy="2298429"/>
          </a:xfrm>
          <a:prstGeom prst="rect">
            <a:avLst/>
          </a:prstGeom>
        </p:spPr>
      </p:pic>
    </p:spTree>
    <p:extLst>
      <p:ext uri="{BB962C8B-B14F-4D97-AF65-F5344CB8AC3E}">
        <p14:creationId xmlns:p14="http://schemas.microsoft.com/office/powerpoint/2010/main" val="1882795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DBBCC-019E-7706-2108-DCE62ADE6FEA}"/>
              </a:ext>
            </a:extLst>
          </p:cNvPr>
          <p:cNvSpPr>
            <a:spLocks noGrp="1"/>
          </p:cNvSpPr>
          <p:nvPr>
            <p:ph type="title"/>
          </p:nvPr>
        </p:nvSpPr>
        <p:spPr/>
        <p:txBody>
          <a:bodyPr/>
          <a:lstStyle/>
          <a:p>
            <a:r>
              <a:rPr lang="en-US" dirty="0"/>
              <a:t>Depressed skull fracture</a:t>
            </a:r>
          </a:p>
        </p:txBody>
      </p:sp>
      <p:sp>
        <p:nvSpPr>
          <p:cNvPr id="3" name="Content Placeholder 2">
            <a:extLst>
              <a:ext uri="{FF2B5EF4-FFF2-40B4-BE49-F238E27FC236}">
                <a16:creationId xmlns:a16="http://schemas.microsoft.com/office/drawing/2014/main" id="{2A3A303D-EB70-727D-37CA-F43E874E20D1}"/>
              </a:ext>
            </a:extLst>
          </p:cNvPr>
          <p:cNvSpPr>
            <a:spLocks noGrp="1"/>
          </p:cNvSpPr>
          <p:nvPr>
            <p:ph idx="1"/>
          </p:nvPr>
        </p:nvSpPr>
        <p:spPr>
          <a:xfrm>
            <a:off x="838200" y="1305026"/>
            <a:ext cx="5454445" cy="4871938"/>
          </a:xfrm>
        </p:spPr>
        <p:txBody>
          <a:bodyPr/>
          <a:lstStyle/>
          <a:p>
            <a:r>
              <a:rPr lang="en-US" b="1" dirty="0"/>
              <a:t>What is your spot diagnosis ?</a:t>
            </a:r>
          </a:p>
          <a:p>
            <a:pPr lvl="1"/>
            <a:r>
              <a:rPr lang="en-US" dirty="0"/>
              <a:t>Depressed skull fracture</a:t>
            </a:r>
          </a:p>
          <a:p>
            <a:r>
              <a:rPr lang="en-US" b="1" dirty="0"/>
              <a:t>What is the management ?</a:t>
            </a:r>
          </a:p>
          <a:p>
            <a:pPr lvl="1"/>
            <a:r>
              <a:rPr lang="en-US" dirty="0"/>
              <a:t>Surgical elevation </a:t>
            </a:r>
          </a:p>
          <a:p>
            <a:r>
              <a:rPr lang="en-US" b="1" dirty="0"/>
              <a:t>Mention 2 indications for surgery</a:t>
            </a:r>
          </a:p>
          <a:p>
            <a:pPr lvl="1"/>
            <a:r>
              <a:rPr lang="en-US" dirty="0"/>
              <a:t>Cosmetic disfigurement</a:t>
            </a:r>
          </a:p>
          <a:p>
            <a:pPr lvl="1"/>
            <a:r>
              <a:rPr lang="en-US" dirty="0"/>
              <a:t>Depressed more than 1 cm</a:t>
            </a:r>
          </a:p>
          <a:p>
            <a:pPr lvl="1"/>
            <a:r>
              <a:rPr lang="en-US" dirty="0"/>
              <a:t>Presence of neurological deficits</a:t>
            </a:r>
          </a:p>
          <a:p>
            <a:pPr lvl="1"/>
            <a:r>
              <a:rPr lang="en-US" dirty="0"/>
              <a:t>CSF leakage</a:t>
            </a:r>
          </a:p>
          <a:p>
            <a:pPr lvl="1"/>
            <a:r>
              <a:rPr lang="en-US" dirty="0"/>
              <a:t>Seizures</a:t>
            </a:r>
          </a:p>
        </p:txBody>
      </p:sp>
      <p:pic>
        <p:nvPicPr>
          <p:cNvPr id="4" name="Picture 3">
            <a:extLst>
              <a:ext uri="{FF2B5EF4-FFF2-40B4-BE49-F238E27FC236}">
                <a16:creationId xmlns:a16="http://schemas.microsoft.com/office/drawing/2014/main" id="{600C740A-316A-B4E8-4E76-2EC034ACC604}"/>
              </a:ext>
            </a:extLst>
          </p:cNvPr>
          <p:cNvPicPr>
            <a:picLocks noChangeAspect="1"/>
          </p:cNvPicPr>
          <p:nvPr/>
        </p:nvPicPr>
        <p:blipFill>
          <a:blip r:embed="rId2"/>
          <a:stretch>
            <a:fillRect/>
          </a:stretch>
        </p:blipFill>
        <p:spPr>
          <a:xfrm>
            <a:off x="7983794" y="1305026"/>
            <a:ext cx="3370006" cy="2112541"/>
          </a:xfrm>
          <a:prstGeom prst="rect">
            <a:avLst/>
          </a:prstGeom>
        </p:spPr>
      </p:pic>
      <p:sp>
        <p:nvSpPr>
          <p:cNvPr id="5" name="TextBox 4">
            <a:extLst>
              <a:ext uri="{FF2B5EF4-FFF2-40B4-BE49-F238E27FC236}">
                <a16:creationId xmlns:a16="http://schemas.microsoft.com/office/drawing/2014/main" id="{11987768-5A55-0C4F-9002-B8C31BE685F1}"/>
              </a:ext>
            </a:extLst>
          </p:cNvPr>
          <p:cNvSpPr txBox="1"/>
          <p:nvPr/>
        </p:nvSpPr>
        <p:spPr>
          <a:xfrm>
            <a:off x="11047135" y="0"/>
            <a:ext cx="114486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11</a:t>
            </a:r>
            <a:r>
              <a:rPr lang="ar-JO" b="1" dirty="0">
                <a:solidFill>
                  <a:srgbClr val="FF0000"/>
                </a:solidFill>
              </a:rPr>
              <a:t>)</a:t>
            </a:r>
            <a:endParaRPr lang="en-US" b="1" dirty="0">
              <a:solidFill>
                <a:srgbClr val="FF0000"/>
              </a:solidFill>
            </a:endParaRPr>
          </a:p>
        </p:txBody>
      </p:sp>
      <p:pic>
        <p:nvPicPr>
          <p:cNvPr id="6" name="Picture 5">
            <a:extLst>
              <a:ext uri="{FF2B5EF4-FFF2-40B4-BE49-F238E27FC236}">
                <a16:creationId xmlns:a16="http://schemas.microsoft.com/office/drawing/2014/main" id="{FC67C0E3-1BE9-233E-8818-F426B356CA07}"/>
              </a:ext>
            </a:extLst>
          </p:cNvPr>
          <p:cNvPicPr>
            <a:picLocks noChangeAspect="1"/>
          </p:cNvPicPr>
          <p:nvPr/>
        </p:nvPicPr>
        <p:blipFill rotWithShape="1">
          <a:blip r:embed="rId3">
            <a:extLst>
              <a:ext uri="{28A0092B-C50C-407E-A947-70E740481C1C}">
                <a14:useLocalDpi xmlns:a14="http://schemas.microsoft.com/office/drawing/2010/main" val="0"/>
              </a:ext>
            </a:extLst>
          </a:blip>
          <a:srcRect l="18381" t="20012" r="18308"/>
          <a:stretch/>
        </p:blipFill>
        <p:spPr>
          <a:xfrm>
            <a:off x="9220199" y="3481354"/>
            <a:ext cx="2133601" cy="2695611"/>
          </a:xfrm>
          <a:prstGeom prst="rect">
            <a:avLst/>
          </a:prstGeom>
        </p:spPr>
      </p:pic>
      <p:sp>
        <p:nvSpPr>
          <p:cNvPr id="7" name="TextBox 6">
            <a:extLst>
              <a:ext uri="{FF2B5EF4-FFF2-40B4-BE49-F238E27FC236}">
                <a16:creationId xmlns:a16="http://schemas.microsoft.com/office/drawing/2014/main" id="{60D8ED15-9742-58E4-898A-E8B373A4A065}"/>
              </a:ext>
            </a:extLst>
          </p:cNvPr>
          <p:cNvSpPr txBox="1"/>
          <p:nvPr/>
        </p:nvSpPr>
        <p:spPr>
          <a:xfrm>
            <a:off x="10515109" y="1305024"/>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6</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1D453365-685B-7E0A-B02E-287132A11F00}"/>
              </a:ext>
            </a:extLst>
          </p:cNvPr>
          <p:cNvSpPr txBox="1"/>
          <p:nvPr/>
        </p:nvSpPr>
        <p:spPr>
          <a:xfrm>
            <a:off x="10515109" y="3481354"/>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pic>
        <p:nvPicPr>
          <p:cNvPr id="9" name="Picture 8">
            <a:extLst>
              <a:ext uri="{FF2B5EF4-FFF2-40B4-BE49-F238E27FC236}">
                <a16:creationId xmlns:a16="http://schemas.microsoft.com/office/drawing/2014/main" id="{C1D7C3BF-8558-9632-7ABB-BEB1F12C8765}"/>
              </a:ext>
            </a:extLst>
          </p:cNvPr>
          <p:cNvPicPr>
            <a:picLocks noChangeAspect="1"/>
          </p:cNvPicPr>
          <p:nvPr/>
        </p:nvPicPr>
        <p:blipFill rotWithShape="1">
          <a:blip r:embed="rId4">
            <a:extLst>
              <a:ext uri="{28A0092B-C50C-407E-A947-70E740481C1C}">
                <a14:useLocalDpi xmlns:a14="http://schemas.microsoft.com/office/drawing/2010/main" val="0"/>
              </a:ext>
            </a:extLst>
          </a:blip>
          <a:srcRect l="10658" r="5456"/>
          <a:stretch/>
        </p:blipFill>
        <p:spPr>
          <a:xfrm>
            <a:off x="6944881" y="3481354"/>
            <a:ext cx="2235990" cy="2695610"/>
          </a:xfrm>
          <a:prstGeom prst="rect">
            <a:avLst/>
          </a:prstGeom>
        </p:spPr>
      </p:pic>
      <p:sp>
        <p:nvSpPr>
          <p:cNvPr id="10" name="TextBox 9">
            <a:extLst>
              <a:ext uri="{FF2B5EF4-FFF2-40B4-BE49-F238E27FC236}">
                <a16:creationId xmlns:a16="http://schemas.microsoft.com/office/drawing/2014/main" id="{B9D57014-3426-B711-F777-A9877B03C37D}"/>
              </a:ext>
            </a:extLst>
          </p:cNvPr>
          <p:cNvSpPr txBox="1"/>
          <p:nvPr/>
        </p:nvSpPr>
        <p:spPr>
          <a:xfrm>
            <a:off x="8342180" y="3481354"/>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610996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42D5-7AA5-A47B-1A53-1386DEB7C47D}"/>
              </a:ext>
            </a:extLst>
          </p:cNvPr>
          <p:cNvSpPr>
            <a:spLocks noGrp="1"/>
          </p:cNvSpPr>
          <p:nvPr>
            <p:ph type="title"/>
          </p:nvPr>
        </p:nvSpPr>
        <p:spPr/>
        <p:txBody>
          <a:bodyPr/>
          <a:lstStyle/>
          <a:p>
            <a:r>
              <a:rPr lang="en-US" dirty="0"/>
              <a:t>Depressed skull fracture</a:t>
            </a:r>
          </a:p>
        </p:txBody>
      </p:sp>
      <p:sp>
        <p:nvSpPr>
          <p:cNvPr id="3" name="Content Placeholder 2">
            <a:extLst>
              <a:ext uri="{FF2B5EF4-FFF2-40B4-BE49-F238E27FC236}">
                <a16:creationId xmlns:a16="http://schemas.microsoft.com/office/drawing/2014/main" id="{373BC38E-E0C1-F4C6-5570-E00D72F5E816}"/>
              </a:ext>
            </a:extLst>
          </p:cNvPr>
          <p:cNvSpPr>
            <a:spLocks noGrp="1"/>
          </p:cNvSpPr>
          <p:nvPr>
            <p:ph idx="1"/>
          </p:nvPr>
        </p:nvSpPr>
        <p:spPr>
          <a:xfrm>
            <a:off x="838200" y="1305026"/>
            <a:ext cx="7027606" cy="4871938"/>
          </a:xfrm>
        </p:spPr>
        <p:txBody>
          <a:bodyPr/>
          <a:lstStyle/>
          <a:p>
            <a:r>
              <a:rPr lang="en-US" b="1" dirty="0"/>
              <a:t>What is your spot diagnosis ?</a:t>
            </a:r>
          </a:p>
          <a:p>
            <a:pPr lvl="1"/>
            <a:r>
              <a:rPr lang="en-US" dirty="0"/>
              <a:t>Depressed skull fracture</a:t>
            </a:r>
          </a:p>
          <a:p>
            <a:r>
              <a:rPr lang="en-US" b="1" dirty="0"/>
              <a:t>What is the management ?</a:t>
            </a:r>
          </a:p>
          <a:p>
            <a:pPr lvl="1"/>
            <a:r>
              <a:rPr lang="en-US" dirty="0"/>
              <a:t>Surgical elevation </a:t>
            </a:r>
          </a:p>
          <a:p>
            <a:r>
              <a:rPr lang="en-US" b="1" dirty="0"/>
              <a:t>Mention 3 absolute indications for surgery</a:t>
            </a:r>
          </a:p>
          <a:p>
            <a:pPr lvl="1"/>
            <a:r>
              <a:rPr lang="en-US" dirty="0"/>
              <a:t>Focal Neurological signs</a:t>
            </a:r>
          </a:p>
          <a:p>
            <a:pPr lvl="1"/>
            <a:r>
              <a:rPr lang="en-US" dirty="0"/>
              <a:t>CSF leak </a:t>
            </a:r>
          </a:p>
          <a:p>
            <a:pPr lvl="1"/>
            <a:r>
              <a:rPr lang="en-US" dirty="0"/>
              <a:t>Overlying an eloquent area of the brain</a:t>
            </a:r>
          </a:p>
        </p:txBody>
      </p:sp>
      <p:pic>
        <p:nvPicPr>
          <p:cNvPr id="4" name="Picture 2">
            <a:extLst>
              <a:ext uri="{FF2B5EF4-FFF2-40B4-BE49-F238E27FC236}">
                <a16:creationId xmlns:a16="http://schemas.microsoft.com/office/drawing/2014/main" id="{3630443F-6520-A2CC-8073-0FEA4370A4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70227" y="1305026"/>
            <a:ext cx="3383573" cy="402980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8F86538-01D3-7156-6C3D-7FB7B672B54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512289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9DD8-91F4-40BF-BE1D-B2A2E60A72DE}"/>
              </a:ext>
            </a:extLst>
          </p:cNvPr>
          <p:cNvSpPr>
            <a:spLocks noGrp="1"/>
          </p:cNvSpPr>
          <p:nvPr>
            <p:ph type="title"/>
          </p:nvPr>
        </p:nvSpPr>
        <p:spPr/>
        <p:txBody>
          <a:bodyPr>
            <a:normAutofit/>
          </a:bodyPr>
          <a:lstStyle/>
          <a:p>
            <a:r>
              <a:rPr lang="en-US" dirty="0"/>
              <a:t>Basal skull fracture</a:t>
            </a:r>
          </a:p>
        </p:txBody>
      </p:sp>
      <p:sp>
        <p:nvSpPr>
          <p:cNvPr id="3" name="Content Placeholder 2">
            <a:extLst>
              <a:ext uri="{FF2B5EF4-FFF2-40B4-BE49-F238E27FC236}">
                <a16:creationId xmlns:a16="http://schemas.microsoft.com/office/drawing/2014/main" id="{80C36670-8DEC-3BF3-9CA6-67920483D913}"/>
              </a:ext>
            </a:extLst>
          </p:cNvPr>
          <p:cNvSpPr>
            <a:spLocks noGrp="1"/>
          </p:cNvSpPr>
          <p:nvPr>
            <p:ph idx="1"/>
          </p:nvPr>
        </p:nvSpPr>
        <p:spPr>
          <a:xfrm>
            <a:off x="838200" y="1305026"/>
            <a:ext cx="6889955" cy="4871938"/>
          </a:xfrm>
        </p:spPr>
        <p:txBody>
          <a:bodyPr/>
          <a:lstStyle/>
          <a:p>
            <a:r>
              <a:rPr lang="en-US" b="1" dirty="0"/>
              <a:t>What is the name of this sign ?</a:t>
            </a:r>
          </a:p>
          <a:p>
            <a:pPr marL="914400" lvl="1" indent="-457200">
              <a:buFont typeface="+mj-lt"/>
              <a:buAutoNum type="alphaLcPeriod"/>
            </a:pPr>
            <a:r>
              <a:rPr lang="en-US" dirty="0"/>
              <a:t>Battle’s sign</a:t>
            </a:r>
          </a:p>
          <a:p>
            <a:pPr marL="914400" lvl="1" indent="-457200">
              <a:buFont typeface="+mj-lt"/>
              <a:buAutoNum type="alphaLcPeriod"/>
            </a:pPr>
            <a:r>
              <a:rPr lang="en-US" dirty="0"/>
              <a:t>Raccoon eyes</a:t>
            </a:r>
          </a:p>
          <a:p>
            <a:r>
              <a:rPr lang="en-US" b="1" dirty="0"/>
              <a:t>What does this sign indicate ?</a:t>
            </a:r>
          </a:p>
          <a:p>
            <a:pPr lvl="1"/>
            <a:r>
              <a:rPr lang="en-US" dirty="0"/>
              <a:t>Basal skull fracture</a:t>
            </a:r>
          </a:p>
        </p:txBody>
      </p:sp>
      <p:sp>
        <p:nvSpPr>
          <p:cNvPr id="6" name="TextBox 5">
            <a:extLst>
              <a:ext uri="{FF2B5EF4-FFF2-40B4-BE49-F238E27FC236}">
                <a16:creationId xmlns:a16="http://schemas.microsoft.com/office/drawing/2014/main" id="{DA8ECB22-831C-2DEE-326E-DC339BAB404B}"/>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grpSp>
        <p:nvGrpSpPr>
          <p:cNvPr id="9" name="Group 8">
            <a:extLst>
              <a:ext uri="{FF2B5EF4-FFF2-40B4-BE49-F238E27FC236}">
                <a16:creationId xmlns:a16="http://schemas.microsoft.com/office/drawing/2014/main" id="{8B0EA208-C2B1-50C9-CC08-941832E82B8C}"/>
              </a:ext>
            </a:extLst>
          </p:cNvPr>
          <p:cNvGrpSpPr/>
          <p:nvPr/>
        </p:nvGrpSpPr>
        <p:grpSpPr>
          <a:xfrm>
            <a:off x="7896296" y="1305025"/>
            <a:ext cx="3457504" cy="4871938"/>
            <a:chOff x="7896296" y="1305025"/>
            <a:chExt cx="3457504" cy="4871938"/>
          </a:xfrm>
        </p:grpSpPr>
        <p:pic>
          <p:nvPicPr>
            <p:cNvPr id="5" name="Content Placeholder 4">
              <a:extLst>
                <a:ext uri="{FF2B5EF4-FFF2-40B4-BE49-F238E27FC236}">
                  <a16:creationId xmlns:a16="http://schemas.microsoft.com/office/drawing/2014/main" id="{33469FF1-894C-259C-3418-BA9F0CB63A07}"/>
                </a:ext>
              </a:extLst>
            </p:cNvPr>
            <p:cNvPicPr>
              <a:picLocks noChangeAspect="1"/>
            </p:cNvPicPr>
            <p:nvPr/>
          </p:nvPicPr>
          <p:blipFill>
            <a:blip r:embed="rId2"/>
            <a:srcRect r="13618"/>
            <a:stretch>
              <a:fillRect/>
            </a:stretch>
          </p:blipFill>
          <p:spPr bwMode="auto">
            <a:xfrm>
              <a:off x="7896296" y="1305025"/>
              <a:ext cx="3457504" cy="487193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4F31672-A365-FCC2-6358-999A7F4E37CD}"/>
                </a:ext>
              </a:extLst>
            </p:cNvPr>
            <p:cNvSpPr txBox="1"/>
            <p:nvPr/>
          </p:nvSpPr>
          <p:spPr>
            <a:xfrm>
              <a:off x="7896296" y="1305025"/>
              <a:ext cx="332143" cy="461665"/>
            </a:xfrm>
            <a:prstGeom prst="rect">
              <a:avLst/>
            </a:prstGeom>
            <a:solidFill>
              <a:schemeClr val="bg1"/>
            </a:solidFill>
          </p:spPr>
          <p:txBody>
            <a:bodyPr wrap="none" rtlCol="0">
              <a:spAutoFit/>
            </a:bodyPr>
            <a:lstStyle/>
            <a:p>
              <a:pPr algn="ctr"/>
              <a:r>
                <a:rPr lang="en-US" sz="2400" dirty="0"/>
                <a:t>a</a:t>
              </a:r>
            </a:p>
          </p:txBody>
        </p:sp>
      </p:grpSp>
      <p:grpSp>
        <p:nvGrpSpPr>
          <p:cNvPr id="11" name="Group 10">
            <a:extLst>
              <a:ext uri="{FF2B5EF4-FFF2-40B4-BE49-F238E27FC236}">
                <a16:creationId xmlns:a16="http://schemas.microsoft.com/office/drawing/2014/main" id="{C7A763DD-04E3-3291-B144-0E1BAEAA73F5}"/>
              </a:ext>
            </a:extLst>
          </p:cNvPr>
          <p:cNvGrpSpPr/>
          <p:nvPr/>
        </p:nvGrpSpPr>
        <p:grpSpPr>
          <a:xfrm>
            <a:off x="3955187" y="3572315"/>
            <a:ext cx="3772968" cy="2604648"/>
            <a:chOff x="3955187" y="3572315"/>
            <a:chExt cx="3772968" cy="2604648"/>
          </a:xfrm>
        </p:grpSpPr>
        <p:pic>
          <p:nvPicPr>
            <p:cNvPr id="7" name="Picture 6">
              <a:extLst>
                <a:ext uri="{FF2B5EF4-FFF2-40B4-BE49-F238E27FC236}">
                  <a16:creationId xmlns:a16="http://schemas.microsoft.com/office/drawing/2014/main" id="{30CDC679-9921-9053-E643-5FBA6A974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3572316"/>
              <a:ext cx="3765755" cy="260464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391DD81-4636-DF45-308E-64642CE121E3}"/>
                </a:ext>
              </a:extLst>
            </p:cNvPr>
            <p:cNvSpPr txBox="1"/>
            <p:nvPr/>
          </p:nvSpPr>
          <p:spPr>
            <a:xfrm>
              <a:off x="3955187" y="3572315"/>
              <a:ext cx="346570" cy="461665"/>
            </a:xfrm>
            <a:prstGeom prst="rect">
              <a:avLst/>
            </a:prstGeom>
            <a:solidFill>
              <a:schemeClr val="bg1"/>
            </a:solidFill>
          </p:spPr>
          <p:txBody>
            <a:bodyPr wrap="none" rtlCol="0">
              <a:spAutoFit/>
            </a:bodyPr>
            <a:lstStyle/>
            <a:p>
              <a:pPr algn="ctr"/>
              <a:r>
                <a:rPr lang="en-US" sz="2400" dirty="0"/>
                <a:t>b</a:t>
              </a:r>
            </a:p>
          </p:txBody>
        </p:sp>
      </p:grpSp>
    </p:spTree>
    <p:extLst>
      <p:ext uri="{BB962C8B-B14F-4D97-AF65-F5344CB8AC3E}">
        <p14:creationId xmlns:p14="http://schemas.microsoft.com/office/powerpoint/2010/main" val="4182203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3B79-0432-A79C-389C-4A7264263017}"/>
              </a:ext>
            </a:extLst>
          </p:cNvPr>
          <p:cNvSpPr>
            <a:spLocks noGrp="1"/>
          </p:cNvSpPr>
          <p:nvPr>
            <p:ph type="title"/>
          </p:nvPr>
        </p:nvSpPr>
        <p:spPr/>
        <p:txBody>
          <a:bodyPr/>
          <a:lstStyle/>
          <a:p>
            <a:r>
              <a:rPr lang="en-US" dirty="0"/>
              <a:t>Case scenario</a:t>
            </a:r>
          </a:p>
        </p:txBody>
      </p:sp>
      <p:sp>
        <p:nvSpPr>
          <p:cNvPr id="3" name="Content Placeholder 2">
            <a:extLst>
              <a:ext uri="{FF2B5EF4-FFF2-40B4-BE49-F238E27FC236}">
                <a16:creationId xmlns:a16="http://schemas.microsoft.com/office/drawing/2014/main" id="{FC82D3CF-5AD0-B566-81C0-40E52D7AD328}"/>
              </a:ext>
            </a:extLst>
          </p:cNvPr>
          <p:cNvSpPr>
            <a:spLocks noGrp="1"/>
          </p:cNvSpPr>
          <p:nvPr>
            <p:ph idx="1"/>
          </p:nvPr>
        </p:nvSpPr>
        <p:spPr>
          <a:xfrm>
            <a:off x="838200" y="1305026"/>
            <a:ext cx="7883013" cy="4871938"/>
          </a:xfrm>
        </p:spPr>
        <p:txBody>
          <a:bodyPr/>
          <a:lstStyle/>
          <a:p>
            <a:pPr>
              <a:buFont typeface="Wingdings" panose="05000000000000000000" pitchFamily="2" charset="2"/>
              <a:buChar char="Ø"/>
            </a:pPr>
            <a:r>
              <a:rPr lang="en-US" sz="2600" dirty="0"/>
              <a:t>A case of scalp swelling after delivery (hint: by palpation the </a:t>
            </a:r>
            <a:r>
              <a:rPr lang="en-US" sz="2600" dirty="0" err="1"/>
              <a:t>lumb</a:t>
            </a:r>
            <a:r>
              <a:rPr lang="en-US" sz="2600" dirty="0"/>
              <a:t> was soft not firm)</a:t>
            </a:r>
          </a:p>
          <a:p>
            <a:r>
              <a:rPr lang="en-US" b="1" dirty="0"/>
              <a:t>What is your diagnosis ?</a:t>
            </a:r>
          </a:p>
          <a:p>
            <a:pPr lvl="1"/>
            <a:r>
              <a:rPr lang="en-US" dirty="0"/>
              <a:t>Subgaleal hematoma</a:t>
            </a:r>
          </a:p>
          <a:p>
            <a:endParaRPr lang="en-US" dirty="0"/>
          </a:p>
        </p:txBody>
      </p:sp>
      <p:pic>
        <p:nvPicPr>
          <p:cNvPr id="4" name="Picture 3">
            <a:extLst>
              <a:ext uri="{FF2B5EF4-FFF2-40B4-BE49-F238E27FC236}">
                <a16:creationId xmlns:a16="http://schemas.microsoft.com/office/drawing/2014/main" id="{F9723587-DF87-BD35-094A-73AEDBAA5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7523" y="1305026"/>
            <a:ext cx="2416277" cy="2579136"/>
          </a:xfrm>
          <a:prstGeom prst="rect">
            <a:avLst/>
          </a:prstGeom>
        </p:spPr>
      </p:pic>
      <p:pic>
        <p:nvPicPr>
          <p:cNvPr id="5" name="Picture 2" descr="نتيجة بحث الصور عن ‪subgaleal hematoma‬‏">
            <a:extLst>
              <a:ext uri="{FF2B5EF4-FFF2-40B4-BE49-F238E27FC236}">
                <a16:creationId xmlns:a16="http://schemas.microsoft.com/office/drawing/2014/main" id="{445856A2-42CF-FA80-495E-23D8831145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43" t="17355" r="26107" b="28409"/>
          <a:stretch/>
        </p:blipFill>
        <p:spPr bwMode="auto">
          <a:xfrm>
            <a:off x="8937523" y="3961485"/>
            <a:ext cx="2416277" cy="221547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315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DD58-9DD2-2903-FAB6-49AFF348065C}"/>
              </a:ext>
            </a:extLst>
          </p:cNvPr>
          <p:cNvSpPr>
            <a:spLocks noGrp="1"/>
          </p:cNvSpPr>
          <p:nvPr>
            <p:ph type="title"/>
          </p:nvPr>
        </p:nvSpPr>
        <p:spPr/>
        <p:txBody>
          <a:bodyPr/>
          <a:lstStyle/>
          <a:p>
            <a:r>
              <a:rPr lang="en-US" dirty="0"/>
              <a:t>Acute subdural hemorrhage</a:t>
            </a:r>
          </a:p>
        </p:txBody>
      </p:sp>
      <p:sp>
        <p:nvSpPr>
          <p:cNvPr id="3" name="Content Placeholder 2">
            <a:extLst>
              <a:ext uri="{FF2B5EF4-FFF2-40B4-BE49-F238E27FC236}">
                <a16:creationId xmlns:a16="http://schemas.microsoft.com/office/drawing/2014/main" id="{E0B7C683-56B6-32D7-AA1E-388F34535055}"/>
              </a:ext>
            </a:extLst>
          </p:cNvPr>
          <p:cNvSpPr>
            <a:spLocks noGrp="1"/>
          </p:cNvSpPr>
          <p:nvPr>
            <p:ph idx="1"/>
          </p:nvPr>
        </p:nvSpPr>
        <p:spPr/>
        <p:txBody>
          <a:bodyPr/>
          <a:lstStyle/>
          <a:p>
            <a:r>
              <a:rPr lang="en-US" b="1" dirty="0"/>
              <a:t>What is your diagnosis ?</a:t>
            </a:r>
          </a:p>
          <a:p>
            <a:pPr lvl="1"/>
            <a:r>
              <a:rPr lang="en-US" dirty="0"/>
              <a:t>Left frontoparietal </a:t>
            </a:r>
            <a:r>
              <a:rPr lang="en-US" b="1" dirty="0">
                <a:solidFill>
                  <a:srgbClr val="FF0000"/>
                </a:solidFill>
              </a:rPr>
              <a:t>acute</a:t>
            </a:r>
            <a:r>
              <a:rPr lang="en-US" dirty="0"/>
              <a:t> subdural hemorrhage </a:t>
            </a:r>
          </a:p>
          <a:p>
            <a:r>
              <a:rPr lang="en-US" sz="2800" b="1" dirty="0"/>
              <a:t>Mention 2 differential diagnosis for this finding</a:t>
            </a:r>
          </a:p>
          <a:p>
            <a:pPr lvl="1"/>
            <a:r>
              <a:rPr lang="en-US" dirty="0"/>
              <a:t>Brain hemorrhagic  contusion</a:t>
            </a:r>
          </a:p>
          <a:p>
            <a:r>
              <a:rPr lang="en-US" b="1" dirty="0"/>
              <a:t>What is your m</a:t>
            </a:r>
            <a:r>
              <a:rPr lang="en-US" sz="2800" b="1" dirty="0"/>
              <a:t>anagement ?</a:t>
            </a:r>
          </a:p>
          <a:p>
            <a:pPr lvl="1"/>
            <a:r>
              <a:rPr lang="en-US" dirty="0"/>
              <a:t>Craniotomy and evacuation</a:t>
            </a:r>
          </a:p>
          <a:p>
            <a:r>
              <a:rPr lang="en-US" b="1" dirty="0"/>
              <a:t>If this patient came to the ER, opens eyes to painful stimulus, incomprehensive sounds, flexion to painful stimuli</a:t>
            </a:r>
          </a:p>
          <a:p>
            <a:pPr lvl="1"/>
            <a:r>
              <a:rPr lang="en-US" dirty="0"/>
              <a:t>What is your initial management in the ER ?</a:t>
            </a:r>
          </a:p>
          <a:p>
            <a:pPr lvl="1"/>
            <a:r>
              <a:rPr lang="en-US" dirty="0"/>
              <a:t>What is the GCS for this patient ?</a:t>
            </a:r>
          </a:p>
          <a:p>
            <a:pPr lvl="1"/>
            <a:r>
              <a:rPr lang="en-US" dirty="0"/>
              <a:t>What is the severity of the injury according to GCS ?</a:t>
            </a:r>
          </a:p>
        </p:txBody>
      </p:sp>
      <p:pic>
        <p:nvPicPr>
          <p:cNvPr id="4" name="Picture 12">
            <a:extLst>
              <a:ext uri="{FF2B5EF4-FFF2-40B4-BE49-F238E27FC236}">
                <a16:creationId xmlns:a16="http://schemas.microsoft.com/office/drawing/2014/main" id="{E1CE1DC2-03A4-810A-A20F-389048F87572}"/>
              </a:ext>
            </a:extLst>
          </p:cNvPr>
          <p:cNvPicPr>
            <a:picLocks noChangeAspect="1"/>
          </p:cNvPicPr>
          <p:nvPr/>
        </p:nvPicPr>
        <p:blipFill>
          <a:blip r:embed="rId2"/>
          <a:stretch>
            <a:fillRect/>
          </a:stretch>
        </p:blipFill>
        <p:spPr>
          <a:xfrm>
            <a:off x="9278210" y="1305027"/>
            <a:ext cx="2075589" cy="2588548"/>
          </a:xfrm>
          <a:prstGeom prst="rect">
            <a:avLst/>
          </a:prstGeom>
        </p:spPr>
      </p:pic>
      <p:sp>
        <p:nvSpPr>
          <p:cNvPr id="6" name="TextBox 5">
            <a:extLst>
              <a:ext uri="{FF2B5EF4-FFF2-40B4-BE49-F238E27FC236}">
                <a16:creationId xmlns:a16="http://schemas.microsoft.com/office/drawing/2014/main" id="{2DE76512-592F-8A6A-DD07-77C35E56955F}"/>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9</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12548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3C7D-5130-E13F-0076-C2ABF30659A6}"/>
              </a:ext>
            </a:extLst>
          </p:cNvPr>
          <p:cNvSpPr>
            <a:spLocks noGrp="1"/>
          </p:cNvSpPr>
          <p:nvPr>
            <p:ph type="title"/>
          </p:nvPr>
        </p:nvSpPr>
        <p:spPr/>
        <p:txBody>
          <a:bodyPr/>
          <a:lstStyle/>
          <a:p>
            <a:r>
              <a:rPr lang="en-US" dirty="0"/>
              <a:t>Chronic subdural hemorrhage</a:t>
            </a:r>
          </a:p>
        </p:txBody>
      </p:sp>
      <p:sp>
        <p:nvSpPr>
          <p:cNvPr id="3" name="Content Placeholder 2">
            <a:extLst>
              <a:ext uri="{FF2B5EF4-FFF2-40B4-BE49-F238E27FC236}">
                <a16:creationId xmlns:a16="http://schemas.microsoft.com/office/drawing/2014/main" id="{DAE774B2-06B0-6021-FC98-4579333C6874}"/>
              </a:ext>
            </a:extLst>
          </p:cNvPr>
          <p:cNvSpPr>
            <a:spLocks noGrp="1"/>
          </p:cNvSpPr>
          <p:nvPr>
            <p:ph idx="1"/>
          </p:nvPr>
        </p:nvSpPr>
        <p:spPr>
          <a:xfrm>
            <a:off x="838200" y="1305026"/>
            <a:ext cx="8256639" cy="4871938"/>
          </a:xfrm>
        </p:spPr>
        <p:txBody>
          <a:bodyPr/>
          <a:lstStyle/>
          <a:p>
            <a:r>
              <a:rPr lang="en-US" b="1" dirty="0"/>
              <a:t>What is the diagnosis ?</a:t>
            </a:r>
          </a:p>
          <a:p>
            <a:pPr lvl="1"/>
            <a:r>
              <a:rPr lang="en-US" dirty="0"/>
              <a:t>Left side chronic subdural hemorrhage</a:t>
            </a:r>
          </a:p>
          <a:p>
            <a:r>
              <a:rPr lang="en-US" b="1" dirty="0"/>
              <a:t>What is the treatment ?</a:t>
            </a:r>
          </a:p>
          <a:p>
            <a:pPr lvl="1"/>
            <a:r>
              <a:rPr lang="en-US" dirty="0"/>
              <a:t>Burr holes</a:t>
            </a:r>
          </a:p>
          <a:p>
            <a:pPr lvl="2"/>
            <a:r>
              <a:rPr lang="en-US" sz="2400" dirty="0">
                <a:solidFill>
                  <a:srgbClr val="0070C0"/>
                </a:solidFill>
              </a:rPr>
              <a:t>Acute: Craniotomy and evacuation</a:t>
            </a:r>
          </a:p>
          <a:p>
            <a:pPr lvl="2"/>
            <a:r>
              <a:rPr lang="en-US" sz="2400" dirty="0">
                <a:solidFill>
                  <a:srgbClr val="0070C0"/>
                </a:solidFill>
              </a:rPr>
              <a:t>Chronic: Burr holes</a:t>
            </a:r>
          </a:p>
          <a:p>
            <a:r>
              <a:rPr lang="en-GB" sz="2800" b="1" dirty="0">
                <a:cs typeface="Arial" panose="020B0604020202020204"/>
              </a:rPr>
              <a:t>Is there a midline shift ?</a:t>
            </a:r>
          </a:p>
          <a:p>
            <a:pPr lvl="1"/>
            <a:r>
              <a:rPr lang="en-US" dirty="0"/>
              <a:t>Yes</a:t>
            </a:r>
          </a:p>
          <a:p>
            <a:r>
              <a:rPr lang="en-US" b="1" dirty="0"/>
              <a:t>What is the timing ?</a:t>
            </a:r>
          </a:p>
          <a:p>
            <a:pPr lvl="1"/>
            <a:r>
              <a:rPr lang="en-US" dirty="0"/>
              <a:t>&gt;14 days</a:t>
            </a:r>
          </a:p>
        </p:txBody>
      </p:sp>
      <p:pic>
        <p:nvPicPr>
          <p:cNvPr id="5" name="Picture 4">
            <a:extLst>
              <a:ext uri="{FF2B5EF4-FFF2-40B4-BE49-F238E27FC236}">
                <a16:creationId xmlns:a16="http://schemas.microsoft.com/office/drawing/2014/main" id="{E1C7CDAA-4F2A-E791-7F9D-B804F03373E5}"/>
              </a:ext>
            </a:extLst>
          </p:cNvPr>
          <p:cNvPicPr>
            <a:picLocks noChangeAspect="1"/>
          </p:cNvPicPr>
          <p:nvPr/>
        </p:nvPicPr>
        <p:blipFill>
          <a:blip r:embed="rId2"/>
          <a:stretch>
            <a:fillRect/>
          </a:stretch>
        </p:blipFill>
        <p:spPr>
          <a:xfrm>
            <a:off x="9215456" y="1305025"/>
            <a:ext cx="2138343" cy="2304853"/>
          </a:xfrm>
          <a:prstGeom prst="rect">
            <a:avLst/>
          </a:prstGeom>
        </p:spPr>
      </p:pic>
      <p:pic>
        <p:nvPicPr>
          <p:cNvPr id="7" name="Picture 6">
            <a:extLst>
              <a:ext uri="{FF2B5EF4-FFF2-40B4-BE49-F238E27FC236}">
                <a16:creationId xmlns:a16="http://schemas.microsoft.com/office/drawing/2014/main" id="{6FE8DEFF-2367-66A9-8FBA-7A7F23E8908E}"/>
              </a:ext>
            </a:extLst>
          </p:cNvPr>
          <p:cNvPicPr>
            <a:picLocks noChangeAspect="1"/>
          </p:cNvPicPr>
          <p:nvPr/>
        </p:nvPicPr>
        <p:blipFill>
          <a:blip r:embed="rId3"/>
          <a:stretch>
            <a:fillRect/>
          </a:stretch>
        </p:blipFill>
        <p:spPr>
          <a:xfrm>
            <a:off x="9215455" y="3551626"/>
            <a:ext cx="2138345" cy="2625338"/>
          </a:xfrm>
          <a:prstGeom prst="rect">
            <a:avLst/>
          </a:prstGeom>
        </p:spPr>
      </p:pic>
      <p:sp>
        <p:nvSpPr>
          <p:cNvPr id="8" name="TextBox 7">
            <a:extLst>
              <a:ext uri="{FF2B5EF4-FFF2-40B4-BE49-F238E27FC236}">
                <a16:creationId xmlns:a16="http://schemas.microsoft.com/office/drawing/2014/main" id="{3E22C00F-839E-3ECB-CD2A-2C0F19B97551}"/>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9</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381103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F60-2E96-9BAC-2212-CC6F8AC6A7D5}"/>
              </a:ext>
            </a:extLst>
          </p:cNvPr>
          <p:cNvSpPr>
            <a:spLocks noGrp="1"/>
          </p:cNvSpPr>
          <p:nvPr>
            <p:ph type="title"/>
          </p:nvPr>
        </p:nvSpPr>
        <p:spPr/>
        <p:txBody>
          <a:bodyPr/>
          <a:lstStyle/>
          <a:p>
            <a:r>
              <a:rPr lang="en-US" dirty="0"/>
              <a:t>Essay Questions</a:t>
            </a:r>
          </a:p>
        </p:txBody>
      </p:sp>
      <p:sp>
        <p:nvSpPr>
          <p:cNvPr id="3" name="Content Placeholder 2">
            <a:extLst>
              <a:ext uri="{FF2B5EF4-FFF2-40B4-BE49-F238E27FC236}">
                <a16:creationId xmlns:a16="http://schemas.microsoft.com/office/drawing/2014/main" id="{9D04F99E-A8D2-6F49-0296-5A02396F2DB4}"/>
              </a:ext>
            </a:extLst>
          </p:cNvPr>
          <p:cNvSpPr>
            <a:spLocks noGrp="1"/>
          </p:cNvSpPr>
          <p:nvPr>
            <p:ph idx="1"/>
          </p:nvPr>
        </p:nvSpPr>
        <p:spPr/>
        <p:txBody>
          <a:bodyPr/>
          <a:lstStyle/>
          <a:p>
            <a:r>
              <a:rPr lang="en-US" b="1" dirty="0"/>
              <a:t>Mention 2 types of brain herniation other than Chiari malformation</a:t>
            </a:r>
          </a:p>
          <a:p>
            <a:pPr lvl="1"/>
            <a:r>
              <a:rPr lang="en-US" dirty="0"/>
              <a:t>Subfalcine herniation</a:t>
            </a:r>
          </a:p>
          <a:p>
            <a:pPr lvl="1"/>
            <a:r>
              <a:rPr lang="en-US" dirty="0"/>
              <a:t>Descending transtentorial herniation</a:t>
            </a:r>
          </a:p>
          <a:p>
            <a:pPr lvl="1"/>
            <a:r>
              <a:rPr lang="en-US" dirty="0"/>
              <a:t>Foramen magnum herniation</a:t>
            </a:r>
          </a:p>
          <a:p>
            <a:endParaRPr lang="en-US" dirty="0"/>
          </a:p>
          <a:p>
            <a:endParaRPr lang="en-US" dirty="0"/>
          </a:p>
          <a:p>
            <a:r>
              <a:rPr lang="en-US" b="1" dirty="0"/>
              <a:t>What are the types of brain edema and the cause of each one ?</a:t>
            </a:r>
          </a:p>
          <a:p>
            <a:pPr lvl="1"/>
            <a:r>
              <a:rPr lang="en-US" dirty="0"/>
              <a:t>Vasogenic: due to tumors, it responds well to steroid</a:t>
            </a:r>
          </a:p>
          <a:p>
            <a:pPr lvl="1"/>
            <a:r>
              <a:rPr lang="en-US" dirty="0"/>
              <a:t>Cytotoxic: due to trauma</a:t>
            </a:r>
          </a:p>
          <a:p>
            <a:endParaRPr lang="en-US" dirty="0"/>
          </a:p>
        </p:txBody>
      </p:sp>
      <p:pic>
        <p:nvPicPr>
          <p:cNvPr id="5" name="Picture 4">
            <a:extLst>
              <a:ext uri="{FF2B5EF4-FFF2-40B4-BE49-F238E27FC236}">
                <a16:creationId xmlns:a16="http://schemas.microsoft.com/office/drawing/2014/main" id="{A6C7D03D-4543-99A3-C88F-1DEB407386A6}"/>
              </a:ext>
            </a:extLst>
          </p:cNvPr>
          <p:cNvPicPr>
            <a:picLocks noChangeAspect="1"/>
          </p:cNvPicPr>
          <p:nvPr/>
        </p:nvPicPr>
        <p:blipFill>
          <a:blip r:embed="rId2"/>
          <a:stretch>
            <a:fillRect/>
          </a:stretch>
        </p:blipFill>
        <p:spPr>
          <a:xfrm>
            <a:off x="7645940" y="1848255"/>
            <a:ext cx="3707860" cy="2100215"/>
          </a:xfrm>
          <a:prstGeom prst="rect">
            <a:avLst/>
          </a:prstGeom>
        </p:spPr>
      </p:pic>
      <p:sp>
        <p:nvSpPr>
          <p:cNvPr id="6" name="TextBox 5">
            <a:extLst>
              <a:ext uri="{FF2B5EF4-FFF2-40B4-BE49-F238E27FC236}">
                <a16:creationId xmlns:a16="http://schemas.microsoft.com/office/drawing/2014/main" id="{D2248B19-4992-CC8A-85DE-17B4F4824D96}"/>
              </a:ext>
            </a:extLst>
          </p:cNvPr>
          <p:cNvSpPr txBox="1"/>
          <p:nvPr/>
        </p:nvSpPr>
        <p:spPr>
          <a:xfrm>
            <a:off x="68599" y="1355184"/>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862406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E9FF-A9A8-9A6F-1D0C-FC6C67140AB3}"/>
              </a:ext>
            </a:extLst>
          </p:cNvPr>
          <p:cNvSpPr>
            <a:spLocks noGrp="1"/>
          </p:cNvSpPr>
          <p:nvPr>
            <p:ph type="title"/>
          </p:nvPr>
        </p:nvSpPr>
        <p:spPr/>
        <p:txBody>
          <a:bodyPr/>
          <a:lstStyle/>
          <a:p>
            <a:r>
              <a:rPr lang="en-US" dirty="0"/>
              <a:t>Subarachnoid hemorrhage</a:t>
            </a:r>
          </a:p>
        </p:txBody>
      </p:sp>
      <p:sp>
        <p:nvSpPr>
          <p:cNvPr id="3" name="Content Placeholder 2">
            <a:extLst>
              <a:ext uri="{FF2B5EF4-FFF2-40B4-BE49-F238E27FC236}">
                <a16:creationId xmlns:a16="http://schemas.microsoft.com/office/drawing/2014/main" id="{F49FC04A-E9D4-1363-4A94-35D503BBE96C}"/>
              </a:ext>
            </a:extLst>
          </p:cNvPr>
          <p:cNvSpPr>
            <a:spLocks noGrp="1"/>
          </p:cNvSpPr>
          <p:nvPr>
            <p:ph idx="1"/>
          </p:nvPr>
        </p:nvSpPr>
        <p:spPr>
          <a:xfrm>
            <a:off x="838201" y="1305025"/>
            <a:ext cx="6545826" cy="4898771"/>
          </a:xfrm>
        </p:spPr>
        <p:txBody>
          <a:bodyPr>
            <a:normAutofit lnSpcReduction="10000"/>
          </a:bodyPr>
          <a:lstStyle/>
          <a:p>
            <a:r>
              <a:rPr lang="en-US" b="1" dirty="0"/>
              <a:t>What is your diagnosis ?</a:t>
            </a:r>
          </a:p>
          <a:p>
            <a:pPr lvl="1"/>
            <a:r>
              <a:rPr lang="en-US" dirty="0"/>
              <a:t>Acute spontaneous SAH</a:t>
            </a:r>
          </a:p>
          <a:p>
            <a:r>
              <a:rPr lang="en-US" b="1" dirty="0"/>
              <a:t>If the CT scan was negative, what is the next step to confirm the diagnosis</a:t>
            </a:r>
          </a:p>
          <a:p>
            <a:pPr lvl="1"/>
            <a:r>
              <a:rPr lang="en-US" dirty="0">
                <a:solidFill>
                  <a:srgbClr val="1C1E21"/>
                </a:solidFill>
                <a:latin typeface="inherit"/>
              </a:rPr>
              <a:t>Lumbar puncture</a:t>
            </a:r>
            <a:endParaRPr lang="en-US" dirty="0"/>
          </a:p>
          <a:p>
            <a:r>
              <a:rPr lang="en-US" b="1" dirty="0"/>
              <a:t>What is the gold standard investigation ?</a:t>
            </a:r>
          </a:p>
          <a:p>
            <a:pPr lvl="1"/>
            <a:r>
              <a:rPr lang="en-US" dirty="0"/>
              <a:t>Digital subtraction angiography </a:t>
            </a:r>
          </a:p>
          <a:p>
            <a:r>
              <a:rPr lang="en-US" b="1" dirty="0"/>
              <a:t>What are the possible causes ?</a:t>
            </a:r>
          </a:p>
          <a:p>
            <a:pPr lvl="1"/>
            <a:r>
              <a:rPr lang="en-US" dirty="0"/>
              <a:t>Ruptured arterial aneurysm</a:t>
            </a:r>
          </a:p>
          <a:p>
            <a:pPr lvl="1"/>
            <a:r>
              <a:rPr lang="en-US" dirty="0"/>
              <a:t>AV malformation</a:t>
            </a:r>
          </a:p>
          <a:p>
            <a:r>
              <a:rPr lang="en-US" b="1" dirty="0"/>
              <a:t>Mention 2 severity scale used</a:t>
            </a:r>
          </a:p>
          <a:p>
            <a:pPr lvl="1"/>
            <a:r>
              <a:rPr lang="en-US" dirty="0"/>
              <a:t>Hunt and his Fisher scale</a:t>
            </a:r>
          </a:p>
        </p:txBody>
      </p:sp>
      <p:pic>
        <p:nvPicPr>
          <p:cNvPr id="4" name="Picture 3">
            <a:extLst>
              <a:ext uri="{FF2B5EF4-FFF2-40B4-BE49-F238E27FC236}">
                <a16:creationId xmlns:a16="http://schemas.microsoft.com/office/drawing/2014/main" id="{E935C3B0-D396-80D0-C6B2-7FA59EFEF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858" y="1302358"/>
            <a:ext cx="2435942" cy="4901438"/>
          </a:xfrm>
          <a:prstGeom prst="rect">
            <a:avLst/>
          </a:prstGeom>
        </p:spPr>
      </p:pic>
      <p:sp>
        <p:nvSpPr>
          <p:cNvPr id="5" name="TextBox 4">
            <a:extLst>
              <a:ext uri="{FF2B5EF4-FFF2-40B4-BE49-F238E27FC236}">
                <a16:creationId xmlns:a16="http://schemas.microsoft.com/office/drawing/2014/main" id="{9BC3AA9E-7866-0BC9-8B3E-7D21F7DA934A}"/>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6" name="Picture 5">
            <a:extLst>
              <a:ext uri="{FF2B5EF4-FFF2-40B4-BE49-F238E27FC236}">
                <a16:creationId xmlns:a16="http://schemas.microsoft.com/office/drawing/2014/main" id="{1317F083-B488-6365-1F1E-D287F666B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507" y="3775587"/>
            <a:ext cx="2139920" cy="2445623"/>
          </a:xfrm>
          <a:prstGeom prst="rect">
            <a:avLst/>
          </a:prstGeom>
        </p:spPr>
      </p:pic>
    </p:spTree>
    <p:extLst>
      <p:ext uri="{BB962C8B-B14F-4D97-AF65-F5344CB8AC3E}">
        <p14:creationId xmlns:p14="http://schemas.microsoft.com/office/powerpoint/2010/main" val="2898004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14E7-AA93-E3BC-8E8C-D1E7C9B48C36}"/>
              </a:ext>
            </a:extLst>
          </p:cNvPr>
          <p:cNvSpPr>
            <a:spLocks noGrp="1"/>
          </p:cNvSpPr>
          <p:nvPr>
            <p:ph type="title"/>
          </p:nvPr>
        </p:nvSpPr>
        <p:spPr/>
        <p:txBody>
          <a:bodyPr>
            <a:normAutofit/>
          </a:bodyPr>
          <a:lstStyle/>
          <a:p>
            <a:r>
              <a:rPr lang="en-US" dirty="0"/>
              <a:t>Intraventricular haemorrhage</a:t>
            </a:r>
          </a:p>
        </p:txBody>
      </p:sp>
      <p:sp>
        <p:nvSpPr>
          <p:cNvPr id="3" name="Content Placeholder 2">
            <a:extLst>
              <a:ext uri="{FF2B5EF4-FFF2-40B4-BE49-F238E27FC236}">
                <a16:creationId xmlns:a16="http://schemas.microsoft.com/office/drawing/2014/main" id="{3A6B8FE1-9AE2-1DB0-94D2-152ED61E4A68}"/>
              </a:ext>
            </a:extLst>
          </p:cNvPr>
          <p:cNvSpPr>
            <a:spLocks noGrp="1"/>
          </p:cNvSpPr>
          <p:nvPr>
            <p:ph idx="1"/>
          </p:nvPr>
        </p:nvSpPr>
        <p:spPr>
          <a:xfrm>
            <a:off x="838200" y="1305026"/>
            <a:ext cx="7829145" cy="4871938"/>
          </a:xfrm>
        </p:spPr>
        <p:txBody>
          <a:bodyPr/>
          <a:lstStyle/>
          <a:p>
            <a:r>
              <a:rPr lang="en-US" b="1" dirty="0"/>
              <a:t>What is your diagnosis ? </a:t>
            </a:r>
          </a:p>
          <a:p>
            <a:pPr lvl="1"/>
            <a:r>
              <a:rPr lang="en-US" dirty="0"/>
              <a:t>Intraventricular haemorrhage</a:t>
            </a:r>
          </a:p>
          <a:p>
            <a:r>
              <a:rPr lang="en-US" b="1" dirty="0"/>
              <a:t>Mention one complication for it ?</a:t>
            </a:r>
          </a:p>
          <a:p>
            <a:pPr lvl="1"/>
            <a:r>
              <a:rPr lang="en-US" dirty="0"/>
              <a:t>Hydrocephalus</a:t>
            </a:r>
          </a:p>
          <a:p>
            <a:r>
              <a:rPr lang="en-US" b="1" dirty="0"/>
              <a:t>How to treat ?</a:t>
            </a:r>
          </a:p>
          <a:p>
            <a:pPr lvl="1"/>
            <a:r>
              <a:rPr lang="en-US" dirty="0"/>
              <a:t>Drainage by extraventricular device</a:t>
            </a:r>
          </a:p>
        </p:txBody>
      </p:sp>
      <p:pic>
        <p:nvPicPr>
          <p:cNvPr id="4" name="Content Placeholder 4" descr="A close up of the moon&#10;&#10;Description automatically generated with medium confidence">
            <a:extLst>
              <a:ext uri="{FF2B5EF4-FFF2-40B4-BE49-F238E27FC236}">
                <a16:creationId xmlns:a16="http://schemas.microsoft.com/office/drawing/2014/main" id="{360DD32A-B28F-8133-845E-3947733242B7}"/>
              </a:ext>
            </a:extLst>
          </p:cNvPr>
          <p:cNvPicPr>
            <a:picLocks noChangeAspect="1"/>
          </p:cNvPicPr>
          <p:nvPr/>
        </p:nvPicPr>
        <p:blipFill rotWithShape="1">
          <a:blip r:embed="rId2">
            <a:extLst>
              <a:ext uri="{28A0092B-C50C-407E-A947-70E740481C1C}">
                <a14:useLocalDpi xmlns:a14="http://schemas.microsoft.com/office/drawing/2010/main" val="0"/>
              </a:ext>
            </a:extLst>
          </a:blip>
          <a:srcRect l="12111" t="10502" r="4160"/>
          <a:stretch/>
        </p:blipFill>
        <p:spPr>
          <a:xfrm>
            <a:off x="8738976" y="1305026"/>
            <a:ext cx="2614823" cy="2795026"/>
          </a:xfrm>
          <a:prstGeom prst="rect">
            <a:avLst/>
          </a:prstGeom>
        </p:spPr>
      </p:pic>
      <p:sp>
        <p:nvSpPr>
          <p:cNvPr id="5" name="TextBox 4">
            <a:extLst>
              <a:ext uri="{FF2B5EF4-FFF2-40B4-BE49-F238E27FC236}">
                <a16:creationId xmlns:a16="http://schemas.microsoft.com/office/drawing/2014/main" id="{9A86DCC4-114B-E6E0-1C8A-992A933F1F2B}"/>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66621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A94F-681B-47DE-1B98-1DE01A2F2CBE}"/>
              </a:ext>
            </a:extLst>
          </p:cNvPr>
          <p:cNvSpPr>
            <a:spLocks noGrp="1"/>
          </p:cNvSpPr>
          <p:nvPr>
            <p:ph type="title"/>
          </p:nvPr>
        </p:nvSpPr>
        <p:spPr/>
        <p:txBody>
          <a:bodyPr>
            <a:normAutofit/>
          </a:bodyPr>
          <a:lstStyle/>
          <a:p>
            <a:r>
              <a:rPr lang="en-US" dirty="0"/>
              <a:t>Acute hemorrhagic contusion</a:t>
            </a:r>
          </a:p>
        </p:txBody>
      </p:sp>
      <p:sp>
        <p:nvSpPr>
          <p:cNvPr id="3" name="Content Placeholder 2">
            <a:extLst>
              <a:ext uri="{FF2B5EF4-FFF2-40B4-BE49-F238E27FC236}">
                <a16:creationId xmlns:a16="http://schemas.microsoft.com/office/drawing/2014/main" id="{5B89C3CF-9432-C870-4624-3A7C09FCDCCA}"/>
              </a:ext>
            </a:extLst>
          </p:cNvPr>
          <p:cNvSpPr>
            <a:spLocks noGrp="1"/>
          </p:cNvSpPr>
          <p:nvPr>
            <p:ph idx="1"/>
          </p:nvPr>
        </p:nvSpPr>
        <p:spPr>
          <a:xfrm>
            <a:off x="838199" y="1305026"/>
            <a:ext cx="6108401" cy="2578715"/>
          </a:xfrm>
        </p:spPr>
        <p:txBody>
          <a:bodyPr/>
          <a:lstStyle/>
          <a:p>
            <a:r>
              <a:rPr lang="en-US" b="1" dirty="0"/>
              <a:t>What is your interpretation</a:t>
            </a:r>
          </a:p>
          <a:p>
            <a:pPr marL="914400" lvl="1" indent="-457200">
              <a:buFont typeface="+mj-lt"/>
              <a:buAutoNum type="alphaUcPeriod"/>
            </a:pPr>
            <a:r>
              <a:rPr lang="en-US" dirty="0"/>
              <a:t>hyperdense area in the Rt parietal lobe </a:t>
            </a:r>
          </a:p>
          <a:p>
            <a:pPr marL="914400" lvl="1" indent="-457200">
              <a:buFont typeface="+mj-lt"/>
              <a:buAutoNum type="alphaUcPeriod"/>
            </a:pPr>
            <a:r>
              <a:rPr lang="en-US" dirty="0"/>
              <a:t>hyperdense area in the Lt temporal lobe</a:t>
            </a:r>
          </a:p>
          <a:p>
            <a:r>
              <a:rPr lang="en-US" b="1" dirty="0"/>
              <a:t>What is your diagnosis ?</a:t>
            </a:r>
          </a:p>
          <a:p>
            <a:pPr lvl="1"/>
            <a:r>
              <a:rPr lang="en-US" dirty="0"/>
              <a:t>Acute hemorrhagic contusion</a:t>
            </a:r>
          </a:p>
        </p:txBody>
      </p:sp>
      <p:sp>
        <p:nvSpPr>
          <p:cNvPr id="6" name="TextBox 5">
            <a:extLst>
              <a:ext uri="{FF2B5EF4-FFF2-40B4-BE49-F238E27FC236}">
                <a16:creationId xmlns:a16="http://schemas.microsoft.com/office/drawing/2014/main" id="{3A3EF0DA-37E2-0811-923F-4F6528D42EA0}"/>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grpSp>
        <p:nvGrpSpPr>
          <p:cNvPr id="13" name="Group 12">
            <a:extLst>
              <a:ext uri="{FF2B5EF4-FFF2-40B4-BE49-F238E27FC236}">
                <a16:creationId xmlns:a16="http://schemas.microsoft.com/office/drawing/2014/main" id="{F88B0C99-D322-70E5-9D08-A8CC608B18CD}"/>
              </a:ext>
            </a:extLst>
          </p:cNvPr>
          <p:cNvGrpSpPr/>
          <p:nvPr/>
        </p:nvGrpSpPr>
        <p:grpSpPr>
          <a:xfrm>
            <a:off x="7343134" y="1305027"/>
            <a:ext cx="4010667" cy="2578716"/>
            <a:chOff x="6930247" y="1305026"/>
            <a:chExt cx="4423553" cy="2844187"/>
          </a:xfrm>
        </p:grpSpPr>
        <p:grpSp>
          <p:nvGrpSpPr>
            <p:cNvPr id="11" name="Group 10">
              <a:extLst>
                <a:ext uri="{FF2B5EF4-FFF2-40B4-BE49-F238E27FC236}">
                  <a16:creationId xmlns:a16="http://schemas.microsoft.com/office/drawing/2014/main" id="{95C4B3CB-1E7C-1DDD-7EA6-4A164EC58040}"/>
                </a:ext>
              </a:extLst>
            </p:cNvPr>
            <p:cNvGrpSpPr/>
            <p:nvPr/>
          </p:nvGrpSpPr>
          <p:grpSpPr>
            <a:xfrm>
              <a:off x="6930247" y="1305026"/>
              <a:ext cx="2246385" cy="2844186"/>
              <a:chOff x="6930247" y="1305026"/>
              <a:chExt cx="2246385" cy="2844186"/>
            </a:xfrm>
          </p:grpSpPr>
          <p:pic>
            <p:nvPicPr>
              <p:cNvPr id="4" name="Picture 3">
                <a:extLst>
                  <a:ext uri="{FF2B5EF4-FFF2-40B4-BE49-F238E27FC236}">
                    <a16:creationId xmlns:a16="http://schemas.microsoft.com/office/drawing/2014/main" id="{00D355F2-3A69-92E6-286C-61FF057E6B63}"/>
                  </a:ext>
                </a:extLst>
              </p:cNvPr>
              <p:cNvPicPr>
                <a:picLocks noChangeAspect="1"/>
              </p:cNvPicPr>
              <p:nvPr/>
            </p:nvPicPr>
            <p:blipFill rotWithShape="1">
              <a:blip r:embed="rId2">
                <a:extLst>
                  <a:ext uri="{28A0092B-C50C-407E-A947-70E740481C1C}">
                    <a14:useLocalDpi xmlns:a14="http://schemas.microsoft.com/office/drawing/2010/main" val="0"/>
                  </a:ext>
                </a:extLst>
              </a:blip>
              <a:srcRect l="8474" r="4407" b="2115"/>
              <a:stretch/>
            </p:blipFill>
            <p:spPr>
              <a:xfrm>
                <a:off x="6946601" y="1305026"/>
                <a:ext cx="2230031" cy="284418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78504B5-FA1F-3188-1847-B8DEF61B1219}"/>
                  </a:ext>
                </a:extLst>
              </p:cNvPr>
              <p:cNvSpPr txBox="1"/>
              <p:nvPr/>
            </p:nvSpPr>
            <p:spPr>
              <a:xfrm>
                <a:off x="6930247" y="1307923"/>
                <a:ext cx="350424" cy="407354"/>
              </a:xfrm>
              <a:prstGeom prst="rect">
                <a:avLst/>
              </a:prstGeom>
              <a:solidFill>
                <a:schemeClr val="bg1"/>
              </a:solidFill>
            </p:spPr>
            <p:txBody>
              <a:bodyPr wrap="none" rtlCol="0">
                <a:spAutoFit/>
              </a:bodyPr>
              <a:lstStyle/>
              <a:p>
                <a:pPr algn="ctr"/>
                <a:r>
                  <a:rPr lang="en-US" dirty="0"/>
                  <a:t>A</a:t>
                </a:r>
              </a:p>
            </p:txBody>
          </p:sp>
        </p:grpSp>
        <p:grpSp>
          <p:nvGrpSpPr>
            <p:cNvPr id="10" name="Group 9">
              <a:extLst>
                <a:ext uri="{FF2B5EF4-FFF2-40B4-BE49-F238E27FC236}">
                  <a16:creationId xmlns:a16="http://schemas.microsoft.com/office/drawing/2014/main" id="{4EEF754A-3196-0D26-2871-2B3140511AD0}"/>
                </a:ext>
              </a:extLst>
            </p:cNvPr>
            <p:cNvGrpSpPr/>
            <p:nvPr/>
          </p:nvGrpSpPr>
          <p:grpSpPr>
            <a:xfrm>
              <a:off x="9230933" y="1305027"/>
              <a:ext cx="2122867" cy="2844186"/>
              <a:chOff x="9230933" y="1305027"/>
              <a:chExt cx="2122867" cy="2844186"/>
            </a:xfrm>
          </p:grpSpPr>
          <p:pic>
            <p:nvPicPr>
              <p:cNvPr id="5" name="Picture 4">
                <a:extLst>
                  <a:ext uri="{FF2B5EF4-FFF2-40B4-BE49-F238E27FC236}">
                    <a16:creationId xmlns:a16="http://schemas.microsoft.com/office/drawing/2014/main" id="{87D6C855-B17E-F05B-F188-E272EB154506}"/>
                  </a:ext>
                </a:extLst>
              </p:cNvPr>
              <p:cNvPicPr>
                <a:picLocks noChangeAspect="1"/>
              </p:cNvPicPr>
              <p:nvPr/>
            </p:nvPicPr>
            <p:blipFill rotWithShape="1">
              <a:blip r:embed="rId3">
                <a:extLst>
                  <a:ext uri="{28A0092B-C50C-407E-A947-70E740481C1C}">
                    <a14:useLocalDpi xmlns:a14="http://schemas.microsoft.com/office/drawing/2010/main" val="0"/>
                  </a:ext>
                </a:extLst>
              </a:blip>
              <a:srcRect l="3745" b="5835"/>
              <a:stretch/>
            </p:blipFill>
            <p:spPr>
              <a:xfrm>
                <a:off x="9242866" y="1305027"/>
                <a:ext cx="2110934" cy="284418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61636A6-D064-BA5F-0E48-5A5470AE8E34}"/>
                  </a:ext>
                </a:extLst>
              </p:cNvPr>
              <p:cNvSpPr txBox="1"/>
              <p:nvPr/>
            </p:nvSpPr>
            <p:spPr>
              <a:xfrm>
                <a:off x="9230933" y="1307923"/>
                <a:ext cx="341583" cy="407354"/>
              </a:xfrm>
              <a:prstGeom prst="rect">
                <a:avLst/>
              </a:prstGeom>
              <a:solidFill>
                <a:schemeClr val="bg1"/>
              </a:solidFill>
            </p:spPr>
            <p:txBody>
              <a:bodyPr wrap="none" rtlCol="0">
                <a:spAutoFit/>
              </a:bodyPr>
              <a:lstStyle/>
              <a:p>
                <a:pPr algn="ctr"/>
                <a:r>
                  <a:rPr lang="en-US" dirty="0"/>
                  <a:t>B</a:t>
                </a:r>
              </a:p>
            </p:txBody>
          </p:sp>
        </p:grpSp>
      </p:grpSp>
      <p:pic>
        <p:nvPicPr>
          <p:cNvPr id="14" name="Picture 2" descr="C:\Users\DELL\Desktop\received_616705749111090.jpeg">
            <a:extLst>
              <a:ext uri="{FF2B5EF4-FFF2-40B4-BE49-F238E27FC236}">
                <a16:creationId xmlns:a16="http://schemas.microsoft.com/office/drawing/2014/main" id="{DAE0945E-3034-09CD-6D65-30B341A6FC73}"/>
              </a:ext>
            </a:extLst>
          </p:cNvPr>
          <p:cNvPicPr>
            <a:picLocks noChangeAspect="1" noChangeArrowheads="1"/>
          </p:cNvPicPr>
          <p:nvPr/>
        </p:nvPicPr>
        <p:blipFill rotWithShape="1">
          <a:blip r:embed="rId4" cstate="print"/>
          <a:srcRect t="5886" b="6626"/>
          <a:stretch/>
        </p:blipFill>
        <p:spPr bwMode="auto">
          <a:xfrm>
            <a:off x="9598661" y="4061307"/>
            <a:ext cx="1767348" cy="2128133"/>
          </a:xfrm>
          <a:prstGeom prst="rect">
            <a:avLst/>
          </a:prstGeom>
          <a:ln>
            <a:noFill/>
          </a:ln>
          <a:effectLst>
            <a:outerShdw blurRad="292100" dist="139700" dir="2700000" algn="tl" rotWithShape="0">
              <a:srgbClr val="333333">
                <a:alpha val="65000"/>
              </a:srgbClr>
            </a:outerShdw>
          </a:effectLst>
        </p:spPr>
      </p:pic>
      <p:sp>
        <p:nvSpPr>
          <p:cNvPr id="15" name="Content Placeholder 2">
            <a:extLst>
              <a:ext uri="{FF2B5EF4-FFF2-40B4-BE49-F238E27FC236}">
                <a16:creationId xmlns:a16="http://schemas.microsoft.com/office/drawing/2014/main" id="{0A16BFC5-4696-4C84-5840-CC22F3C95F5F}"/>
              </a:ext>
            </a:extLst>
          </p:cNvPr>
          <p:cNvSpPr txBox="1">
            <a:spLocks/>
          </p:cNvSpPr>
          <p:nvPr/>
        </p:nvSpPr>
        <p:spPr>
          <a:xfrm>
            <a:off x="838200" y="4061302"/>
            <a:ext cx="10515600" cy="2115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What is th diagnosis according to these CT scan ? </a:t>
            </a:r>
          </a:p>
          <a:p>
            <a:pPr lvl="1"/>
            <a:r>
              <a:rPr lang="en-US"/>
              <a:t>Coup counter-coup hemorrhagic contusion </a:t>
            </a:r>
            <a:endParaRPr lang="en-US" dirty="0"/>
          </a:p>
        </p:txBody>
      </p:sp>
    </p:spTree>
    <p:extLst>
      <p:ext uri="{BB962C8B-B14F-4D97-AF65-F5344CB8AC3E}">
        <p14:creationId xmlns:p14="http://schemas.microsoft.com/office/powerpoint/2010/main" val="158115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26595EF-AE22-F19D-B438-6856B7831110}"/>
              </a:ext>
            </a:extLst>
          </p:cNvPr>
          <p:cNvSpPr>
            <a:spLocks noGrp="1"/>
          </p:cNvSpPr>
          <p:nvPr>
            <p:ph type="title"/>
          </p:nvPr>
        </p:nvSpPr>
        <p:spPr>
          <a:xfrm>
            <a:off x="838200" y="365125"/>
            <a:ext cx="10515600" cy="762339"/>
          </a:xfrm>
        </p:spPr>
        <p:txBody>
          <a:bodyPr/>
          <a:lstStyle/>
          <a:p>
            <a:r>
              <a:rPr lang="en-US" dirty="0"/>
              <a:t>Glasgow coma scale</a:t>
            </a:r>
          </a:p>
        </p:txBody>
      </p:sp>
      <p:sp>
        <p:nvSpPr>
          <p:cNvPr id="11" name="Content Placeholder 2">
            <a:extLst>
              <a:ext uri="{FF2B5EF4-FFF2-40B4-BE49-F238E27FC236}">
                <a16:creationId xmlns:a16="http://schemas.microsoft.com/office/drawing/2014/main" id="{EDA8FCB2-40D0-1095-9EFA-C39F6CA2A433}"/>
              </a:ext>
            </a:extLst>
          </p:cNvPr>
          <p:cNvSpPr>
            <a:spLocks noGrp="1"/>
          </p:cNvSpPr>
          <p:nvPr>
            <p:ph sz="half" idx="1"/>
          </p:nvPr>
        </p:nvSpPr>
        <p:spPr>
          <a:xfrm>
            <a:off x="838200" y="1306851"/>
            <a:ext cx="5670756" cy="4870112"/>
          </a:xfrm>
        </p:spPr>
        <p:txBody>
          <a:bodyPr/>
          <a:lstStyle/>
          <a:p>
            <a:r>
              <a:rPr lang="en-US" dirty="0"/>
              <a:t>14-15&gt;&gt; mild</a:t>
            </a:r>
          </a:p>
          <a:p>
            <a:r>
              <a:rPr lang="en-US" dirty="0"/>
              <a:t>9-13&gt;&gt; moderate; next step: urgent CT head</a:t>
            </a:r>
          </a:p>
          <a:p>
            <a:r>
              <a:rPr lang="en-US" dirty="0"/>
              <a:t>3-8&gt;&gt; severe; next step: intubate</a:t>
            </a:r>
          </a:p>
          <a:p>
            <a:r>
              <a:rPr lang="en-US" dirty="0"/>
              <a:t>In case of tracheostomy, we add +T</a:t>
            </a:r>
          </a:p>
          <a:p>
            <a:pPr marL="0" indent="0">
              <a:buNone/>
            </a:pPr>
            <a:endParaRPr lang="en-US" dirty="0"/>
          </a:p>
          <a:p>
            <a:pPr marL="0" indent="0">
              <a:buNone/>
            </a:pPr>
            <a:r>
              <a:rPr lang="en-US" sz="2600" b="1" dirty="0">
                <a:solidFill>
                  <a:srgbClr val="0070C0"/>
                </a:solidFill>
              </a:rPr>
              <a:t>Note</a:t>
            </a:r>
            <a:r>
              <a:rPr lang="en-US" sz="2600" dirty="0">
                <a:solidFill>
                  <a:srgbClr val="0070C0"/>
                </a:solidFill>
              </a:rPr>
              <a:t>: If you don't write /15 the answer is WRONG </a:t>
            </a:r>
            <a:r>
              <a:rPr lang="en-US" sz="2600" dirty="0">
                <a:solidFill>
                  <a:srgbClr val="0070C0"/>
                </a:solidFill>
                <a:sym typeface="Wingdings" panose="05000000000000000000" pitchFamily="2" charset="2"/>
              </a:rPr>
              <a:t></a:t>
            </a:r>
            <a:endParaRPr lang="en-US" sz="2600" dirty="0">
              <a:solidFill>
                <a:srgbClr val="0070C0"/>
              </a:solidFill>
            </a:endParaRPr>
          </a:p>
        </p:txBody>
      </p:sp>
      <p:pic>
        <p:nvPicPr>
          <p:cNvPr id="4" name="Picture 3" descr="Diagram&#10;&#10;Description automatically generated with medium confidence">
            <a:extLst>
              <a:ext uri="{FF2B5EF4-FFF2-40B4-BE49-F238E27FC236}">
                <a16:creationId xmlns:a16="http://schemas.microsoft.com/office/drawing/2014/main" id="{BBCA71F6-AE9D-030A-1275-C36E61E2EE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6776" y="1306850"/>
            <a:ext cx="4529363" cy="4336865"/>
          </a:xfrm>
          <a:prstGeom prst="rect">
            <a:avLst/>
          </a:prstGeom>
          <a:noFill/>
        </p:spPr>
      </p:pic>
    </p:spTree>
    <p:extLst>
      <p:ext uri="{BB962C8B-B14F-4D97-AF65-F5344CB8AC3E}">
        <p14:creationId xmlns:p14="http://schemas.microsoft.com/office/powerpoint/2010/main" val="1239953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4F3E-BFA5-E259-6B14-D1808275EBB5}"/>
              </a:ext>
            </a:extLst>
          </p:cNvPr>
          <p:cNvSpPr>
            <a:spLocks noGrp="1"/>
          </p:cNvSpPr>
          <p:nvPr>
            <p:ph type="title"/>
          </p:nvPr>
        </p:nvSpPr>
        <p:spPr/>
        <p:txBody>
          <a:bodyPr/>
          <a:lstStyle/>
          <a:p>
            <a:r>
              <a:rPr lang="en-US" dirty="0"/>
              <a:t>Calculate the GCS and determine the severity</a:t>
            </a:r>
          </a:p>
        </p:txBody>
      </p:sp>
      <p:sp>
        <p:nvSpPr>
          <p:cNvPr id="3" name="Content Placeholder 2">
            <a:extLst>
              <a:ext uri="{FF2B5EF4-FFF2-40B4-BE49-F238E27FC236}">
                <a16:creationId xmlns:a16="http://schemas.microsoft.com/office/drawing/2014/main" id="{D23CD170-6CB8-984A-3A56-CFC17AF3C07B}"/>
              </a:ext>
            </a:extLst>
          </p:cNvPr>
          <p:cNvSpPr>
            <a:spLocks noGrp="1"/>
          </p:cNvSpPr>
          <p:nvPr>
            <p:ph idx="1"/>
          </p:nvPr>
        </p:nvSpPr>
        <p:spPr>
          <a:xfrm>
            <a:off x="748481" y="1305026"/>
            <a:ext cx="10695039" cy="4987619"/>
          </a:xfrm>
        </p:spPr>
        <p:txBody>
          <a:bodyPr>
            <a:normAutofit/>
          </a:bodyPr>
          <a:lstStyle/>
          <a:p>
            <a:pPr marL="514350" indent="-514350">
              <a:buFont typeface="+mj-lt"/>
              <a:buAutoNum type="arabicPeriod"/>
            </a:pPr>
            <a:r>
              <a:rPr lang="en-US" sz="2600" b="1" dirty="0"/>
              <a:t>Patient open eye to painful stimuli, inappropriate words, and decerebrate on both side </a:t>
            </a:r>
          </a:p>
          <a:p>
            <a:pPr lvl="1"/>
            <a:r>
              <a:rPr lang="en-US" dirty="0"/>
              <a:t>7/15, severe, management: intubation</a:t>
            </a:r>
          </a:p>
          <a:p>
            <a:pPr marL="514350" indent="-514350">
              <a:buFont typeface="+mj-lt"/>
              <a:buAutoNum type="arabicPeriod"/>
            </a:pPr>
            <a:r>
              <a:rPr lang="en-US" sz="2600" b="1" dirty="0"/>
              <a:t>Patient open only his left eye to painful stimuli, incomprehensible sounds, and localizes pain</a:t>
            </a:r>
          </a:p>
          <a:p>
            <a:pPr lvl="1"/>
            <a:r>
              <a:rPr lang="en-US" dirty="0"/>
              <a:t>9/15, moderate</a:t>
            </a:r>
          </a:p>
          <a:p>
            <a:pPr marL="514350" indent="-514350">
              <a:buFont typeface="+mj-lt"/>
              <a:buAutoNum type="arabicPeriod"/>
            </a:pPr>
            <a:r>
              <a:rPr lang="en-US" sz="2600" b="1" dirty="0"/>
              <a:t>Patient right eye is fixed dilated and don’t respond to light and the other eye response to pain, inappropriate words, and decerebrate on both side</a:t>
            </a:r>
          </a:p>
          <a:p>
            <a:pPr lvl="1"/>
            <a:r>
              <a:rPr lang="en-US" dirty="0"/>
              <a:t>7/15, severe, management: intubation</a:t>
            </a:r>
          </a:p>
          <a:p>
            <a:pPr marL="514350" indent="-514350">
              <a:buFont typeface="+mj-lt"/>
              <a:buAutoNum type="arabicPeriod"/>
            </a:pPr>
            <a:r>
              <a:rPr lang="en-US" sz="2600" b="1" dirty="0"/>
              <a:t>Patient open eyes to pain, incomprehensive sound, decerebrate right side, decorticate left side</a:t>
            </a:r>
          </a:p>
          <a:p>
            <a:pPr lvl="1"/>
            <a:r>
              <a:rPr lang="en-US" dirty="0"/>
              <a:t>7/15, severe, management: intubation</a:t>
            </a:r>
          </a:p>
        </p:txBody>
      </p:sp>
    </p:spTree>
    <p:extLst>
      <p:ext uri="{BB962C8B-B14F-4D97-AF65-F5344CB8AC3E}">
        <p14:creationId xmlns:p14="http://schemas.microsoft.com/office/powerpoint/2010/main" val="3401882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02F63-292B-B3BB-A036-9120DD7B975A}"/>
              </a:ext>
            </a:extLst>
          </p:cNvPr>
          <p:cNvSpPr>
            <a:spLocks noGrp="1"/>
          </p:cNvSpPr>
          <p:nvPr>
            <p:ph type="title"/>
          </p:nvPr>
        </p:nvSpPr>
        <p:spPr/>
        <p:txBody>
          <a:bodyPr/>
          <a:lstStyle/>
          <a:p>
            <a:r>
              <a:rPr lang="en-US" dirty="0"/>
              <a:t>Calculate the GCS and determine the severity</a:t>
            </a:r>
          </a:p>
        </p:txBody>
      </p:sp>
      <p:sp>
        <p:nvSpPr>
          <p:cNvPr id="3" name="Content Placeholder 2">
            <a:extLst>
              <a:ext uri="{FF2B5EF4-FFF2-40B4-BE49-F238E27FC236}">
                <a16:creationId xmlns:a16="http://schemas.microsoft.com/office/drawing/2014/main" id="{80FAC145-90B8-A132-AD96-3D28B6164006}"/>
              </a:ext>
            </a:extLst>
          </p:cNvPr>
          <p:cNvSpPr>
            <a:spLocks noGrp="1"/>
          </p:cNvSpPr>
          <p:nvPr>
            <p:ph idx="1"/>
          </p:nvPr>
        </p:nvSpPr>
        <p:spPr>
          <a:xfrm>
            <a:off x="746760" y="1305026"/>
            <a:ext cx="10698480" cy="4871938"/>
          </a:xfrm>
        </p:spPr>
        <p:txBody>
          <a:bodyPr>
            <a:normAutofit/>
          </a:bodyPr>
          <a:lstStyle/>
          <a:p>
            <a:pPr marL="514350" indent="-514350">
              <a:buFont typeface="+mj-lt"/>
              <a:buAutoNum type="arabicPeriod" startAt="5"/>
            </a:pPr>
            <a:r>
              <a:rPr lang="en-US" sz="2600" b="1" dirty="0"/>
              <a:t>Patient open eyes to speech, localize to pain, confused verbal response</a:t>
            </a:r>
          </a:p>
          <a:p>
            <a:pPr lvl="1"/>
            <a:r>
              <a:rPr lang="en-US" dirty="0"/>
              <a:t>12/15, moderate</a:t>
            </a:r>
          </a:p>
          <a:p>
            <a:pPr marL="514350" indent="-514350">
              <a:buFont typeface="+mj-lt"/>
              <a:buAutoNum type="arabicPeriod" startAt="5"/>
            </a:pPr>
            <a:r>
              <a:rPr lang="en-US" sz="2600" b="1" dirty="0"/>
              <a:t>Patient open his eyes to pain, localized to pain, confused and disoriented</a:t>
            </a:r>
          </a:p>
          <a:p>
            <a:pPr lvl="1"/>
            <a:r>
              <a:rPr lang="en-US" dirty="0"/>
              <a:t>11/15, moderate</a:t>
            </a:r>
            <a:endParaRPr lang="ar-JO" dirty="0"/>
          </a:p>
          <a:p>
            <a:pPr marL="514350" indent="-514350">
              <a:buFont typeface="+mj-lt"/>
              <a:buAutoNum type="arabicPeriod" startAt="5"/>
            </a:pPr>
            <a:r>
              <a:rPr lang="en-US" sz="2600" b="1" dirty="0"/>
              <a:t>Patient is permanent intubated, eyes open to pain, decerebrate, no verbal response</a:t>
            </a:r>
          </a:p>
          <a:p>
            <a:pPr lvl="1"/>
            <a:r>
              <a:rPr lang="en-US" dirty="0"/>
              <a:t>5/15+T, severe</a:t>
            </a:r>
          </a:p>
          <a:p>
            <a:pPr marL="514350" indent="-514350">
              <a:buFont typeface="+mj-lt"/>
              <a:buAutoNum type="arabicPeriod" startAt="5"/>
            </a:pPr>
            <a:r>
              <a:rPr lang="en-US" sz="2600" b="1" dirty="0"/>
              <a:t>Patient opens his eye to pain, inappropriate words, decorticate</a:t>
            </a:r>
          </a:p>
          <a:p>
            <a:pPr lvl="1"/>
            <a:r>
              <a:rPr lang="en-US" dirty="0"/>
              <a:t>8/15, severe, management: intubation</a:t>
            </a:r>
          </a:p>
          <a:p>
            <a:pPr marL="514350" indent="-514350">
              <a:buFont typeface="+mj-lt"/>
              <a:buAutoNum type="arabicPeriod" startAt="5"/>
            </a:pPr>
            <a:r>
              <a:rPr lang="en-US" sz="2600" b="1" dirty="0"/>
              <a:t>Patient opens his eye to pain, inappropriate words, decerebrate</a:t>
            </a:r>
          </a:p>
          <a:p>
            <a:pPr lvl="1"/>
            <a:r>
              <a:rPr lang="en-US" dirty="0"/>
              <a:t>7/15, severe, management: intubation</a:t>
            </a:r>
          </a:p>
        </p:txBody>
      </p:sp>
    </p:spTree>
    <p:extLst>
      <p:ext uri="{BB962C8B-B14F-4D97-AF65-F5344CB8AC3E}">
        <p14:creationId xmlns:p14="http://schemas.microsoft.com/office/powerpoint/2010/main" val="3894775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20696-4404-AFE8-108C-7231896719E3}"/>
              </a:ext>
            </a:extLst>
          </p:cNvPr>
          <p:cNvSpPr>
            <a:spLocks noGrp="1"/>
          </p:cNvSpPr>
          <p:nvPr>
            <p:ph type="title"/>
          </p:nvPr>
        </p:nvSpPr>
        <p:spPr/>
        <p:txBody>
          <a:bodyPr/>
          <a:lstStyle/>
          <a:p>
            <a:r>
              <a:rPr lang="en-US" dirty="0"/>
              <a:t>Calculate the GCS and determine the severity</a:t>
            </a:r>
          </a:p>
        </p:txBody>
      </p:sp>
      <p:sp>
        <p:nvSpPr>
          <p:cNvPr id="3" name="Content Placeholder 2">
            <a:extLst>
              <a:ext uri="{FF2B5EF4-FFF2-40B4-BE49-F238E27FC236}">
                <a16:creationId xmlns:a16="http://schemas.microsoft.com/office/drawing/2014/main" id="{9C6F3AB4-6841-411F-2C81-0886D81755E1}"/>
              </a:ext>
            </a:extLst>
          </p:cNvPr>
          <p:cNvSpPr>
            <a:spLocks noGrp="1"/>
          </p:cNvSpPr>
          <p:nvPr>
            <p:ph idx="1"/>
          </p:nvPr>
        </p:nvSpPr>
        <p:spPr>
          <a:xfrm>
            <a:off x="746760" y="1305025"/>
            <a:ext cx="10698480" cy="4977787"/>
          </a:xfrm>
        </p:spPr>
        <p:txBody>
          <a:bodyPr>
            <a:normAutofit/>
          </a:bodyPr>
          <a:lstStyle/>
          <a:p>
            <a:pPr marL="514350" indent="-514350">
              <a:buFont typeface="+mj-lt"/>
              <a:buAutoNum type="arabicPeriod" startAt="10"/>
            </a:pPr>
            <a:r>
              <a:rPr lang="en-US" sz="2600" b="1" dirty="0"/>
              <a:t>Patient opens eyes to speech, confused, decerebrate right side and decorticate left side </a:t>
            </a:r>
          </a:p>
          <a:p>
            <a:pPr lvl="1"/>
            <a:r>
              <a:rPr lang="en-US" dirty="0"/>
              <a:t>10/15, moderate</a:t>
            </a:r>
          </a:p>
          <a:p>
            <a:pPr marL="514350" indent="-514350">
              <a:buFont typeface="+mj-lt"/>
              <a:buAutoNum type="arabicPeriod" startAt="10"/>
            </a:pPr>
            <a:r>
              <a:rPr lang="en-US" sz="2600" b="1" dirty="0"/>
              <a:t>Patient open his eyes to painful stimulus, produce words, moves to localized pain</a:t>
            </a:r>
          </a:p>
          <a:p>
            <a:pPr lvl="1"/>
            <a:r>
              <a:rPr lang="en-US" dirty="0"/>
              <a:t>10/15, moderate, management: urgent CT</a:t>
            </a:r>
          </a:p>
          <a:p>
            <a:pPr marL="514350" indent="-514350">
              <a:buFont typeface="+mj-lt"/>
              <a:buAutoNum type="arabicPeriod" startAt="10"/>
            </a:pPr>
            <a:r>
              <a:rPr lang="en-US" sz="2600" b="1" dirty="0"/>
              <a:t>Patient open only one of his yes to pain, one side withdraws from pain, the other side decorticate position, confused</a:t>
            </a:r>
          </a:p>
          <a:p>
            <a:pPr lvl="1"/>
            <a:r>
              <a:rPr lang="en-US" dirty="0"/>
              <a:t>10/15, moderate</a:t>
            </a:r>
          </a:p>
          <a:p>
            <a:pPr marL="514350" indent="-514350">
              <a:buFont typeface="+mj-lt"/>
              <a:buAutoNum type="arabicPeriod" startAt="10"/>
            </a:pPr>
            <a:r>
              <a:rPr lang="en-US" sz="2600" b="1" dirty="0"/>
              <a:t>Patient opens left eye spontaneously, incomprehensive sound, localize to pain right side, decorticate left side</a:t>
            </a:r>
          </a:p>
          <a:p>
            <a:pPr lvl="1"/>
            <a:r>
              <a:rPr lang="en-US" dirty="0"/>
              <a:t>11/15, moderate</a:t>
            </a:r>
          </a:p>
          <a:p>
            <a:pPr marL="514350" indent="-514350">
              <a:buFont typeface="+mj-lt"/>
              <a:buAutoNum type="arabicPeriod" startAt="10"/>
            </a:pPr>
            <a:endParaRPr lang="en-US" dirty="0"/>
          </a:p>
          <a:p>
            <a:pPr marL="514350" indent="-514350">
              <a:buFont typeface="+mj-lt"/>
              <a:buAutoNum type="arabicPeriod" startAt="10"/>
            </a:pPr>
            <a:endParaRPr lang="en-US" dirty="0"/>
          </a:p>
          <a:p>
            <a:pPr marL="514350" indent="-514350">
              <a:buFont typeface="+mj-lt"/>
              <a:buAutoNum type="arabicPeriod" startAt="10"/>
            </a:pPr>
            <a:endParaRPr lang="en-US" dirty="0"/>
          </a:p>
        </p:txBody>
      </p:sp>
    </p:spTree>
    <p:extLst>
      <p:ext uri="{BB962C8B-B14F-4D97-AF65-F5344CB8AC3E}">
        <p14:creationId xmlns:p14="http://schemas.microsoft.com/office/powerpoint/2010/main" val="2129003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4306B-FBB7-43BF-3D3D-74705A2161F6}"/>
              </a:ext>
            </a:extLst>
          </p:cNvPr>
          <p:cNvSpPr>
            <a:spLocks noGrp="1"/>
          </p:cNvSpPr>
          <p:nvPr>
            <p:ph type="title"/>
          </p:nvPr>
        </p:nvSpPr>
        <p:spPr/>
        <p:txBody>
          <a:bodyPr/>
          <a:lstStyle/>
          <a:p>
            <a:r>
              <a:rPr lang="en-US" dirty="0"/>
              <a:t>Calculate the GCS and determine the severity</a:t>
            </a:r>
          </a:p>
        </p:txBody>
      </p:sp>
      <p:sp>
        <p:nvSpPr>
          <p:cNvPr id="3" name="Content Placeholder 2">
            <a:extLst>
              <a:ext uri="{FF2B5EF4-FFF2-40B4-BE49-F238E27FC236}">
                <a16:creationId xmlns:a16="http://schemas.microsoft.com/office/drawing/2014/main" id="{232C80B2-176C-7D5A-D148-89E4FD2720BE}"/>
              </a:ext>
            </a:extLst>
          </p:cNvPr>
          <p:cNvSpPr>
            <a:spLocks noGrp="1"/>
          </p:cNvSpPr>
          <p:nvPr>
            <p:ph idx="1"/>
          </p:nvPr>
        </p:nvSpPr>
        <p:spPr>
          <a:xfrm>
            <a:off x="746760" y="1305026"/>
            <a:ext cx="10698480" cy="4871938"/>
          </a:xfrm>
        </p:spPr>
        <p:txBody>
          <a:bodyPr>
            <a:normAutofit/>
          </a:bodyPr>
          <a:lstStyle/>
          <a:p>
            <a:pPr marL="514350" indent="-514350">
              <a:buFont typeface="+mj-lt"/>
              <a:buAutoNum type="arabicPeriod" startAt="14"/>
            </a:pPr>
            <a:r>
              <a:rPr lang="en-US" sz="2600" b="1" dirty="0"/>
              <a:t>Patient with HTN and DM came to ER after RTA with direct trauma to head and orbital area with chest injury and hypotension, O2 sat 60%. Patient opens his eyes when the doctor calls him, obeys command, disoriented to time place and person</a:t>
            </a:r>
          </a:p>
          <a:p>
            <a:pPr lvl="1"/>
            <a:r>
              <a:rPr lang="en-US" dirty="0"/>
              <a:t>13/15, moderate</a:t>
            </a:r>
          </a:p>
          <a:p>
            <a:pPr lvl="1"/>
            <a:r>
              <a:rPr lang="en-US" dirty="0"/>
              <a:t>What is your next step ? Managing his airway</a:t>
            </a:r>
          </a:p>
          <a:p>
            <a:pPr marL="514350" indent="-514350">
              <a:buFont typeface="+mj-lt"/>
              <a:buAutoNum type="arabicPeriod" startAt="14"/>
            </a:pPr>
            <a:r>
              <a:rPr lang="en-US" sz="2600" b="1" dirty="0"/>
              <a:t>30 years old male patient came after falling down, His eyes do not respond to verbal or pain stimulations, produces sounds, extension of arms in response to pain and there is NO movement or sensation in lower limbs, on examination, doctor noticed bruises in his lower back, absent cremasteric reflex, anal examination reveals weak anal tone</a:t>
            </a:r>
          </a:p>
          <a:p>
            <a:pPr lvl="1"/>
            <a:r>
              <a:rPr lang="en-US" dirty="0"/>
              <a:t>5/15, severe, management: intubation</a:t>
            </a:r>
          </a:p>
          <a:p>
            <a:pPr marL="514350" indent="-514350">
              <a:buFont typeface="+mj-lt"/>
              <a:buAutoNum type="arabicPeriod" startAt="14"/>
            </a:pPr>
            <a:endParaRPr lang="en-US" dirty="0"/>
          </a:p>
        </p:txBody>
      </p:sp>
    </p:spTree>
    <p:extLst>
      <p:ext uri="{BB962C8B-B14F-4D97-AF65-F5344CB8AC3E}">
        <p14:creationId xmlns:p14="http://schemas.microsoft.com/office/powerpoint/2010/main" val="2556156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FC53D-601E-F8C7-2E5F-1BC3849FD4BB}"/>
              </a:ext>
            </a:extLst>
          </p:cNvPr>
          <p:cNvSpPr>
            <a:spLocks noGrp="1"/>
          </p:cNvSpPr>
          <p:nvPr>
            <p:ph type="title"/>
          </p:nvPr>
        </p:nvSpPr>
        <p:spPr/>
        <p:txBody>
          <a:bodyPr/>
          <a:lstStyle/>
          <a:p>
            <a:r>
              <a:rPr lang="en-US" dirty="0"/>
              <a:t>Calculate the GCS and determine the severity</a:t>
            </a:r>
          </a:p>
        </p:txBody>
      </p:sp>
      <p:sp>
        <p:nvSpPr>
          <p:cNvPr id="3" name="Content Placeholder 2">
            <a:extLst>
              <a:ext uri="{FF2B5EF4-FFF2-40B4-BE49-F238E27FC236}">
                <a16:creationId xmlns:a16="http://schemas.microsoft.com/office/drawing/2014/main" id="{DB43068E-06D4-AADB-8536-1579D70A11A2}"/>
              </a:ext>
            </a:extLst>
          </p:cNvPr>
          <p:cNvSpPr>
            <a:spLocks noGrp="1"/>
          </p:cNvSpPr>
          <p:nvPr>
            <p:ph idx="1"/>
          </p:nvPr>
        </p:nvSpPr>
        <p:spPr>
          <a:xfrm>
            <a:off x="746760" y="1305026"/>
            <a:ext cx="10698480" cy="4871938"/>
          </a:xfrm>
        </p:spPr>
        <p:txBody>
          <a:bodyPr/>
          <a:lstStyle/>
          <a:p>
            <a:pPr marL="514350" indent="-514350">
              <a:buFont typeface="+mj-lt"/>
              <a:buAutoNum type="arabicPeriod" startAt="16"/>
            </a:pPr>
            <a:r>
              <a:rPr lang="en-US" sz="2600" b="1" dirty="0"/>
              <a:t>A 55-year-old patient with a history of laryngeal tumor and permanent tracheostomy presented to the ER after falling down from the 3</a:t>
            </a:r>
            <a:r>
              <a:rPr lang="en-US" sz="2600" b="1" baseline="30000" dirty="0"/>
              <a:t>rd</a:t>
            </a:r>
            <a:r>
              <a:rPr lang="en-US" sz="2600" b="1" dirty="0"/>
              <a:t> floor. Physical examination revealed a fixed dilated right pupil, eye opening after painful stimulation and decerebrate posture to painful stimulus</a:t>
            </a:r>
          </a:p>
          <a:p>
            <a:pPr lvl="1"/>
            <a:r>
              <a:rPr lang="en-US" dirty="0"/>
              <a:t>5/15+T, severe, next step: intubation</a:t>
            </a:r>
          </a:p>
          <a:p>
            <a:pPr marL="514350" indent="-514350">
              <a:buFont typeface="+mj-lt"/>
              <a:buAutoNum type="arabicPeriod" startAt="16"/>
            </a:pPr>
            <a:r>
              <a:rPr lang="en-US" sz="2600" b="1" dirty="0"/>
              <a:t>A 30-year-old male with a history of laryngeal cancer and permanent tracheostomy presented to the ER after falling down. Physical examination revealed </a:t>
            </a:r>
            <a:r>
              <a:rPr lang="en-US" sz="2600" b="1" i="1" dirty="0"/>
              <a:t>no sensory or motor response in his right leg</a:t>
            </a:r>
            <a:r>
              <a:rPr lang="en-US" sz="2600" b="1" dirty="0"/>
              <a:t>, opens his eyes to verbal command, localizes the pain</a:t>
            </a:r>
          </a:p>
          <a:p>
            <a:pPr lvl="1"/>
            <a:r>
              <a:rPr lang="en-US" dirty="0"/>
              <a:t>9/15+T, moderate, next step: </a:t>
            </a:r>
            <a:r>
              <a:rPr lang="en-US" sz="2400" dirty="0"/>
              <a:t>emergent non-contrast brain CT</a:t>
            </a:r>
          </a:p>
          <a:p>
            <a:pPr lvl="1"/>
            <a:r>
              <a:rPr lang="en-US" dirty="0"/>
              <a:t>What is the type of spinal injury ? Incomplete</a:t>
            </a:r>
          </a:p>
        </p:txBody>
      </p:sp>
    </p:spTree>
    <p:extLst>
      <p:ext uri="{BB962C8B-B14F-4D97-AF65-F5344CB8AC3E}">
        <p14:creationId xmlns:p14="http://schemas.microsoft.com/office/powerpoint/2010/main" val="1497956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3B60-2FAB-3961-1048-02B73CFDFF91}"/>
              </a:ext>
            </a:extLst>
          </p:cNvPr>
          <p:cNvSpPr>
            <a:spLocks noGrp="1"/>
          </p:cNvSpPr>
          <p:nvPr>
            <p:ph type="title"/>
          </p:nvPr>
        </p:nvSpPr>
        <p:spPr/>
        <p:txBody>
          <a:bodyPr>
            <a:normAutofit fontScale="90000"/>
          </a:bodyPr>
          <a:lstStyle/>
          <a:p>
            <a:r>
              <a:rPr lang="en-US" dirty="0"/>
              <a:t>Brain Tumors</a:t>
            </a:r>
          </a:p>
        </p:txBody>
      </p:sp>
      <p:sp>
        <p:nvSpPr>
          <p:cNvPr id="5" name="Subtitle 4">
            <a:extLst>
              <a:ext uri="{FF2B5EF4-FFF2-40B4-BE49-F238E27FC236}">
                <a16:creationId xmlns:a16="http://schemas.microsoft.com/office/drawing/2014/main" id="{5CC88DC0-6C85-98C5-1999-8281194D1CC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54896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E72F1-8031-7CAA-2DD8-15FD90DEDBF2}"/>
              </a:ext>
            </a:extLst>
          </p:cNvPr>
          <p:cNvSpPr>
            <a:spLocks noGrp="1"/>
          </p:cNvSpPr>
          <p:nvPr>
            <p:ph type="title"/>
          </p:nvPr>
        </p:nvSpPr>
        <p:spPr/>
        <p:txBody>
          <a:bodyPr/>
          <a:lstStyle/>
          <a:p>
            <a:r>
              <a:rPr lang="en-US" dirty="0"/>
              <a:t>Lundberg Waves</a:t>
            </a:r>
          </a:p>
        </p:txBody>
      </p:sp>
      <p:sp>
        <p:nvSpPr>
          <p:cNvPr id="3" name="Content Placeholder 2">
            <a:extLst>
              <a:ext uri="{FF2B5EF4-FFF2-40B4-BE49-F238E27FC236}">
                <a16:creationId xmlns:a16="http://schemas.microsoft.com/office/drawing/2014/main" id="{61E22AC4-885E-1E76-0DC5-4B89B9EEA6D1}"/>
              </a:ext>
            </a:extLst>
          </p:cNvPr>
          <p:cNvSpPr>
            <a:spLocks noGrp="1"/>
          </p:cNvSpPr>
          <p:nvPr>
            <p:ph idx="1"/>
          </p:nvPr>
        </p:nvSpPr>
        <p:spPr/>
        <p:txBody>
          <a:bodyPr/>
          <a:lstStyle/>
          <a:p>
            <a:r>
              <a:rPr lang="en-US" b="1" dirty="0"/>
              <a:t>What is the type of this wave ?</a:t>
            </a:r>
          </a:p>
          <a:p>
            <a:pPr lvl="1"/>
            <a:r>
              <a:rPr lang="en-US" dirty="0"/>
              <a:t>Lundberg Wave A ( if you don't write Lundberg the answer is WRONG) </a:t>
            </a:r>
          </a:p>
          <a:p>
            <a:r>
              <a:rPr lang="en-US" b="1" dirty="0"/>
              <a:t>What is the description of it?</a:t>
            </a:r>
          </a:p>
          <a:p>
            <a:pPr lvl="1"/>
            <a:r>
              <a:rPr lang="en-US" dirty="0"/>
              <a:t>Increase mean ICP &gt; 50 mmHg</a:t>
            </a:r>
          </a:p>
          <a:p>
            <a:pPr lvl="1"/>
            <a:r>
              <a:rPr lang="en-US" dirty="0"/>
              <a:t>Lasting for 5-20 minutes </a:t>
            </a:r>
          </a:p>
          <a:p>
            <a:pPr lvl="1"/>
            <a:r>
              <a:rPr lang="en-US" dirty="0"/>
              <a:t>(these 2 points are enough)</a:t>
            </a:r>
          </a:p>
          <a:p>
            <a:endParaRPr lang="en-US" dirty="0"/>
          </a:p>
        </p:txBody>
      </p:sp>
      <p:pic>
        <p:nvPicPr>
          <p:cNvPr id="4" name="Picture 2" descr="C:\Users\DELL\Desktop\received_657820491424327.jpeg">
            <a:extLst>
              <a:ext uri="{FF2B5EF4-FFF2-40B4-BE49-F238E27FC236}">
                <a16:creationId xmlns:a16="http://schemas.microsoft.com/office/drawing/2014/main" id="{6334E326-EE3D-EEBA-8DCA-934EF5EDD886}"/>
              </a:ext>
            </a:extLst>
          </p:cNvPr>
          <p:cNvPicPr>
            <a:picLocks noChangeAspect="1" noChangeArrowheads="1"/>
          </p:cNvPicPr>
          <p:nvPr/>
        </p:nvPicPr>
        <p:blipFill>
          <a:blip r:embed="rId2" cstate="print"/>
          <a:srcRect/>
          <a:stretch>
            <a:fillRect/>
          </a:stretch>
        </p:blipFill>
        <p:spPr bwMode="auto">
          <a:xfrm>
            <a:off x="6328693" y="3712775"/>
            <a:ext cx="5025107" cy="2464189"/>
          </a:xfrm>
          <a:prstGeom prst="rect">
            <a:avLst/>
          </a:prstGeom>
          <a:noFill/>
        </p:spPr>
      </p:pic>
      <p:sp>
        <p:nvSpPr>
          <p:cNvPr id="5" name="TextBox 4">
            <a:extLst>
              <a:ext uri="{FF2B5EF4-FFF2-40B4-BE49-F238E27FC236}">
                <a16:creationId xmlns:a16="http://schemas.microsoft.com/office/drawing/2014/main" id="{AD7EE9AF-0D25-0BBC-ABCC-90B80EB83805}"/>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5323988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35EF09-31FA-DB8E-AB94-9C1F12B22F85}"/>
              </a:ext>
            </a:extLst>
          </p:cNvPr>
          <p:cNvSpPr>
            <a:spLocks noGrp="1"/>
          </p:cNvSpPr>
          <p:nvPr>
            <p:ph type="title"/>
          </p:nvPr>
        </p:nvSpPr>
        <p:spPr/>
        <p:txBody>
          <a:bodyPr/>
          <a:lstStyle/>
          <a:p>
            <a:r>
              <a:rPr lang="en-US" dirty="0"/>
              <a:t>Essay Questions</a:t>
            </a:r>
          </a:p>
        </p:txBody>
      </p:sp>
      <p:sp>
        <p:nvSpPr>
          <p:cNvPr id="5" name="Content Placeholder 4">
            <a:extLst>
              <a:ext uri="{FF2B5EF4-FFF2-40B4-BE49-F238E27FC236}">
                <a16:creationId xmlns:a16="http://schemas.microsoft.com/office/drawing/2014/main" id="{C6DF9058-423F-A1D2-1A09-A1F4228119DB}"/>
              </a:ext>
            </a:extLst>
          </p:cNvPr>
          <p:cNvSpPr>
            <a:spLocks noGrp="1"/>
          </p:cNvSpPr>
          <p:nvPr>
            <p:ph idx="1"/>
          </p:nvPr>
        </p:nvSpPr>
        <p:spPr/>
        <p:txBody>
          <a:bodyPr>
            <a:normAutofit lnSpcReduction="10000"/>
          </a:bodyPr>
          <a:lstStyle/>
          <a:p>
            <a:r>
              <a:rPr lang="en-US" b="1" dirty="0"/>
              <a:t>What is the mechanism of early morning headache in brain tumor patients ?</a:t>
            </a:r>
          </a:p>
          <a:p>
            <a:pPr lvl="1"/>
            <a:r>
              <a:rPr lang="en-US" dirty="0">
                <a:solidFill>
                  <a:srgbClr val="7030A0"/>
                </a:solidFill>
              </a:rPr>
              <a:t>While sleeping hypoventilation occurs leading to increase in PaCO2 which will result in dilatation of the cerebral vessels and hypotension then the ICP will increase.</a:t>
            </a:r>
          </a:p>
          <a:p>
            <a:r>
              <a:rPr lang="en-US" b="1" dirty="0"/>
              <a:t>Mention 2 ways of spread of brain tumor to the spinal cord</a:t>
            </a:r>
          </a:p>
          <a:p>
            <a:pPr lvl="1"/>
            <a:r>
              <a:rPr lang="en-US" dirty="0"/>
              <a:t>Hematogenous spread</a:t>
            </a:r>
          </a:p>
          <a:p>
            <a:pPr lvl="1"/>
            <a:r>
              <a:rPr lang="en-US" dirty="0"/>
              <a:t>Direct invasion</a:t>
            </a:r>
          </a:p>
          <a:p>
            <a:pPr lvl="1"/>
            <a:r>
              <a:rPr lang="en-US" dirty="0"/>
              <a:t>Drop metastasis</a:t>
            </a:r>
          </a:p>
          <a:p>
            <a:r>
              <a:rPr lang="en-US" b="1" dirty="0"/>
              <a:t>Which tumor is mostly associated with ossification and what are other ddx ?</a:t>
            </a:r>
          </a:p>
          <a:p>
            <a:pPr lvl="1"/>
            <a:r>
              <a:rPr lang="en-US" dirty="0"/>
              <a:t>Meningioma</a:t>
            </a:r>
          </a:p>
          <a:p>
            <a:pPr lvl="1"/>
            <a:r>
              <a:rPr lang="en-US" dirty="0"/>
              <a:t>Other ddx: Oligodendroglioma, </a:t>
            </a:r>
            <a:r>
              <a:rPr lang="en-US" dirty="0" err="1">
                <a:solidFill>
                  <a:srgbClr val="7030A0"/>
                </a:solidFill>
              </a:rPr>
              <a:t>ganglioma</a:t>
            </a:r>
            <a:endParaRPr lang="en-US" dirty="0">
              <a:solidFill>
                <a:srgbClr val="7030A0"/>
              </a:solidFill>
            </a:endParaRPr>
          </a:p>
        </p:txBody>
      </p:sp>
      <p:sp>
        <p:nvSpPr>
          <p:cNvPr id="6" name="TextBox 5">
            <a:extLst>
              <a:ext uri="{FF2B5EF4-FFF2-40B4-BE49-F238E27FC236}">
                <a16:creationId xmlns:a16="http://schemas.microsoft.com/office/drawing/2014/main" id="{831F9851-A7C3-5A73-A18E-9A55AD6EE6B8}"/>
              </a:ext>
            </a:extLst>
          </p:cNvPr>
          <p:cNvSpPr txBox="1"/>
          <p:nvPr/>
        </p:nvSpPr>
        <p:spPr>
          <a:xfrm>
            <a:off x="68599" y="1326104"/>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8FDBBFB6-2E3F-8054-1D32-3223C33F7819}"/>
              </a:ext>
            </a:extLst>
          </p:cNvPr>
          <p:cNvSpPr txBox="1"/>
          <p:nvPr/>
        </p:nvSpPr>
        <p:spPr>
          <a:xfrm>
            <a:off x="68599" y="3065266"/>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6810962E-5478-2BE7-5D5F-CE6AA5B67161}"/>
              </a:ext>
            </a:extLst>
          </p:cNvPr>
          <p:cNvSpPr txBox="1"/>
          <p:nvPr/>
        </p:nvSpPr>
        <p:spPr>
          <a:xfrm>
            <a:off x="68599" y="4608933"/>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05637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118C-AEDF-C470-DA80-36CC07FC4E71}"/>
              </a:ext>
            </a:extLst>
          </p:cNvPr>
          <p:cNvSpPr>
            <a:spLocks noGrp="1"/>
          </p:cNvSpPr>
          <p:nvPr>
            <p:ph type="title"/>
          </p:nvPr>
        </p:nvSpPr>
        <p:spPr/>
        <p:txBody>
          <a:bodyPr/>
          <a:lstStyle/>
          <a:p>
            <a:r>
              <a:rPr lang="en-US" dirty="0"/>
              <a:t>Essay Questions</a:t>
            </a:r>
          </a:p>
        </p:txBody>
      </p:sp>
      <p:sp>
        <p:nvSpPr>
          <p:cNvPr id="3" name="Content Placeholder 2">
            <a:extLst>
              <a:ext uri="{FF2B5EF4-FFF2-40B4-BE49-F238E27FC236}">
                <a16:creationId xmlns:a16="http://schemas.microsoft.com/office/drawing/2014/main" id="{FE04A0D4-E213-9C05-F801-46FDC9A87FEF}"/>
              </a:ext>
            </a:extLst>
          </p:cNvPr>
          <p:cNvSpPr>
            <a:spLocks noGrp="1"/>
          </p:cNvSpPr>
          <p:nvPr>
            <p:ph idx="1"/>
          </p:nvPr>
        </p:nvSpPr>
        <p:spPr/>
        <p:txBody>
          <a:bodyPr/>
          <a:lstStyle/>
          <a:p>
            <a:r>
              <a:rPr lang="en-US" b="1" dirty="0"/>
              <a:t>Mention one example on the following</a:t>
            </a:r>
          </a:p>
          <a:p>
            <a:pPr lvl="1"/>
            <a:r>
              <a:rPr lang="en-US" b="1" dirty="0"/>
              <a:t>Homogeneous enhancement lesion</a:t>
            </a:r>
          </a:p>
          <a:p>
            <a:pPr lvl="2"/>
            <a:r>
              <a:rPr lang="en-US" sz="2400" dirty="0"/>
              <a:t>Meningioma/lymphoma</a:t>
            </a:r>
          </a:p>
          <a:p>
            <a:pPr lvl="1"/>
            <a:r>
              <a:rPr lang="en-US" b="1" dirty="0"/>
              <a:t>Hourglass appearance lesion</a:t>
            </a:r>
          </a:p>
          <a:p>
            <a:pPr lvl="2"/>
            <a:r>
              <a:rPr lang="en-US" sz="2400" dirty="0"/>
              <a:t>Schwannoma</a:t>
            </a:r>
          </a:p>
          <a:p>
            <a:pPr lvl="1"/>
            <a:r>
              <a:rPr lang="en-US" b="1" dirty="0"/>
              <a:t>Brain tumor containing psammoma bodies</a:t>
            </a:r>
          </a:p>
          <a:p>
            <a:pPr lvl="2"/>
            <a:r>
              <a:rPr lang="en-US" sz="2400" dirty="0"/>
              <a:t>Meningioma</a:t>
            </a:r>
          </a:p>
          <a:p>
            <a:pPr lvl="1"/>
            <a:r>
              <a:rPr lang="en-US" b="1" dirty="0"/>
              <a:t>Tumor has dural tail</a:t>
            </a:r>
          </a:p>
          <a:p>
            <a:pPr lvl="2"/>
            <a:r>
              <a:rPr lang="en-US" sz="2400" dirty="0"/>
              <a:t>Meningioma</a:t>
            </a:r>
          </a:p>
          <a:p>
            <a:pPr lvl="1"/>
            <a:r>
              <a:rPr lang="en-US" b="1" dirty="0"/>
              <a:t>Example of nerve root tension sign</a:t>
            </a:r>
          </a:p>
          <a:p>
            <a:pPr lvl="2"/>
            <a:endParaRPr lang="en-US" dirty="0"/>
          </a:p>
        </p:txBody>
      </p:sp>
    </p:spTree>
    <p:extLst>
      <p:ext uri="{BB962C8B-B14F-4D97-AF65-F5344CB8AC3E}">
        <p14:creationId xmlns:p14="http://schemas.microsoft.com/office/powerpoint/2010/main" val="3265076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FDF9-DF6B-D7C2-FAE7-0134AD1463E9}"/>
              </a:ext>
            </a:extLst>
          </p:cNvPr>
          <p:cNvSpPr>
            <a:spLocks noGrp="1"/>
          </p:cNvSpPr>
          <p:nvPr>
            <p:ph type="title"/>
          </p:nvPr>
        </p:nvSpPr>
        <p:spPr/>
        <p:txBody>
          <a:bodyPr/>
          <a:lstStyle/>
          <a:p>
            <a:r>
              <a:rPr lang="en-US" dirty="0"/>
              <a:t>True or false, and if false correct it</a:t>
            </a:r>
          </a:p>
        </p:txBody>
      </p:sp>
      <p:sp>
        <p:nvSpPr>
          <p:cNvPr id="3" name="Content Placeholder 2">
            <a:extLst>
              <a:ext uri="{FF2B5EF4-FFF2-40B4-BE49-F238E27FC236}">
                <a16:creationId xmlns:a16="http://schemas.microsoft.com/office/drawing/2014/main" id="{14890DC2-06F7-FE38-9547-1260E6068023}"/>
              </a:ext>
            </a:extLst>
          </p:cNvPr>
          <p:cNvSpPr>
            <a:spLocks noGrp="1"/>
          </p:cNvSpPr>
          <p:nvPr>
            <p:ph idx="1"/>
          </p:nvPr>
        </p:nvSpPr>
        <p:spPr/>
        <p:txBody>
          <a:bodyPr>
            <a:normAutofit fontScale="92500" lnSpcReduction="10000"/>
          </a:bodyPr>
          <a:lstStyle/>
          <a:p>
            <a:r>
              <a:rPr lang="en-US" b="1" dirty="0"/>
              <a:t>Meningioma originate from dermal cells</a:t>
            </a:r>
            <a:endParaRPr lang="en-US" dirty="0"/>
          </a:p>
          <a:p>
            <a:pPr lvl="1"/>
            <a:r>
              <a:rPr lang="en-US" dirty="0"/>
              <a:t>False, originates from arachnoid cap cells</a:t>
            </a:r>
          </a:p>
          <a:p>
            <a:r>
              <a:rPr lang="en-US" sz="2800" b="1" dirty="0"/>
              <a:t>Meningioma</a:t>
            </a:r>
            <a:r>
              <a:rPr lang="en-US" sz="2800" b="1" baseline="0" dirty="0"/>
              <a:t> is the most common primary tumor in adults</a:t>
            </a:r>
          </a:p>
          <a:p>
            <a:pPr lvl="1"/>
            <a:r>
              <a:rPr lang="en-US" dirty="0"/>
              <a:t>False, Glioblastoma Multiforme is the most common primary tumor in adults</a:t>
            </a:r>
          </a:p>
          <a:p>
            <a:r>
              <a:rPr lang="en-US" b="1" dirty="0"/>
              <a:t>Psammoma bodies seen in GBM tumor</a:t>
            </a:r>
          </a:p>
          <a:p>
            <a:pPr lvl="1"/>
            <a:r>
              <a:rPr lang="en-US" dirty="0"/>
              <a:t>False, it’s seen in meningioma</a:t>
            </a:r>
            <a:endParaRPr lang="en-US" b="1" dirty="0"/>
          </a:p>
          <a:p>
            <a:r>
              <a:rPr lang="en-US" b="1" dirty="0"/>
              <a:t>GBM considered grade 3 tumor</a:t>
            </a:r>
            <a:endParaRPr lang="en-US" dirty="0"/>
          </a:p>
          <a:p>
            <a:pPr lvl="1"/>
            <a:r>
              <a:rPr lang="en-US" dirty="0"/>
              <a:t>False, it’s grade 4</a:t>
            </a:r>
          </a:p>
          <a:p>
            <a:r>
              <a:rPr lang="en-US" b="1" dirty="0"/>
              <a:t>GBM tends to calcify</a:t>
            </a:r>
            <a:endParaRPr lang="en-US" dirty="0"/>
          </a:p>
          <a:p>
            <a:pPr lvl="1"/>
            <a:r>
              <a:rPr lang="en-US" dirty="0"/>
              <a:t>False, it doesn’t calcify</a:t>
            </a:r>
          </a:p>
          <a:p>
            <a:r>
              <a:rPr lang="en-US" b="1" dirty="0"/>
              <a:t>GBM is most common primary  brain tumor in children</a:t>
            </a:r>
          </a:p>
          <a:p>
            <a:pPr lvl="1"/>
            <a:r>
              <a:rPr lang="en-US" dirty="0"/>
              <a:t>False, in adults</a:t>
            </a:r>
          </a:p>
          <a:p>
            <a:endParaRPr lang="en-US" dirty="0"/>
          </a:p>
        </p:txBody>
      </p:sp>
    </p:spTree>
    <p:extLst>
      <p:ext uri="{BB962C8B-B14F-4D97-AF65-F5344CB8AC3E}">
        <p14:creationId xmlns:p14="http://schemas.microsoft.com/office/powerpoint/2010/main" val="2544691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FDF9-DF6B-D7C2-FAE7-0134AD1463E9}"/>
              </a:ext>
            </a:extLst>
          </p:cNvPr>
          <p:cNvSpPr>
            <a:spLocks noGrp="1"/>
          </p:cNvSpPr>
          <p:nvPr>
            <p:ph type="title"/>
          </p:nvPr>
        </p:nvSpPr>
        <p:spPr/>
        <p:txBody>
          <a:bodyPr/>
          <a:lstStyle/>
          <a:p>
            <a:r>
              <a:rPr lang="en-US" dirty="0"/>
              <a:t>True or false, and if false correct it</a:t>
            </a:r>
          </a:p>
        </p:txBody>
      </p:sp>
      <p:sp>
        <p:nvSpPr>
          <p:cNvPr id="3" name="Content Placeholder 2">
            <a:extLst>
              <a:ext uri="{FF2B5EF4-FFF2-40B4-BE49-F238E27FC236}">
                <a16:creationId xmlns:a16="http://schemas.microsoft.com/office/drawing/2014/main" id="{14890DC2-06F7-FE38-9547-1260E6068023}"/>
              </a:ext>
            </a:extLst>
          </p:cNvPr>
          <p:cNvSpPr>
            <a:spLocks noGrp="1"/>
          </p:cNvSpPr>
          <p:nvPr>
            <p:ph idx="1"/>
          </p:nvPr>
        </p:nvSpPr>
        <p:spPr/>
        <p:txBody>
          <a:bodyPr>
            <a:normAutofit/>
          </a:bodyPr>
          <a:lstStyle/>
          <a:p>
            <a:r>
              <a:rPr lang="en-US" b="1" dirty="0"/>
              <a:t>Craniopharyngioma is a kind of tumor that can cause drop mets</a:t>
            </a:r>
          </a:p>
          <a:p>
            <a:pPr lvl="1"/>
            <a:r>
              <a:rPr lang="en-US" dirty="0"/>
              <a:t>False, Medulloblastoma is a kind of tumor that can cause drop mets</a:t>
            </a:r>
          </a:p>
          <a:p>
            <a:r>
              <a:rPr lang="en-US" b="1" dirty="0"/>
              <a:t>Functioning pituitary adenoma is mostly a macroadenoma</a:t>
            </a:r>
          </a:p>
          <a:p>
            <a:pPr lvl="1"/>
            <a:r>
              <a:rPr lang="en-US" dirty="0"/>
              <a:t>False, Functioning pituitary adenoma is mostly a microadenoma</a:t>
            </a:r>
          </a:p>
          <a:p>
            <a:r>
              <a:rPr lang="en-US" b="1" dirty="0"/>
              <a:t>Prolactinoma always considered macroadenoma</a:t>
            </a:r>
            <a:endParaRPr lang="en-US" dirty="0"/>
          </a:p>
          <a:p>
            <a:pPr lvl="1"/>
            <a:r>
              <a:rPr lang="en-US" dirty="0"/>
              <a:t>False, 99% of functioning adenoma are microadenoma because patient seek care early due to the signs and symptoms of hormonal imbalance</a:t>
            </a:r>
          </a:p>
          <a:p>
            <a:r>
              <a:rPr lang="en-US" b="1" dirty="0"/>
              <a:t>CSF is reabsorbed into transverse sinus</a:t>
            </a:r>
          </a:p>
          <a:p>
            <a:pPr lvl="1"/>
            <a:r>
              <a:rPr lang="en-US" dirty="0"/>
              <a:t>False, reabsorbed into superior sagittal sinus by arachnoid villi</a:t>
            </a:r>
          </a:p>
          <a:p>
            <a:r>
              <a:rPr lang="en-GB" sz="2800" b="1" dirty="0"/>
              <a:t>Meningioma is most common extra axial brain tumor</a:t>
            </a:r>
          </a:p>
          <a:p>
            <a:pPr lvl="1"/>
            <a:r>
              <a:rPr lang="en-GB" dirty="0"/>
              <a:t>True</a:t>
            </a:r>
            <a:endParaRPr lang="en-US" dirty="0"/>
          </a:p>
        </p:txBody>
      </p:sp>
    </p:spTree>
    <p:extLst>
      <p:ext uri="{BB962C8B-B14F-4D97-AF65-F5344CB8AC3E}">
        <p14:creationId xmlns:p14="http://schemas.microsoft.com/office/powerpoint/2010/main" val="13248976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0E1C6-8E76-0E99-A7EA-56AF30E0FEEA}"/>
              </a:ext>
            </a:extLst>
          </p:cNvPr>
          <p:cNvSpPr>
            <a:spLocks noGrp="1"/>
          </p:cNvSpPr>
          <p:nvPr>
            <p:ph type="title"/>
          </p:nvPr>
        </p:nvSpPr>
        <p:spPr/>
        <p:txBody>
          <a:bodyPr/>
          <a:lstStyle/>
          <a:p>
            <a:r>
              <a:rPr lang="en-US" dirty="0"/>
              <a:t>Meningioma</a:t>
            </a:r>
          </a:p>
        </p:txBody>
      </p:sp>
      <p:sp>
        <p:nvSpPr>
          <p:cNvPr id="3" name="Content Placeholder 2">
            <a:extLst>
              <a:ext uri="{FF2B5EF4-FFF2-40B4-BE49-F238E27FC236}">
                <a16:creationId xmlns:a16="http://schemas.microsoft.com/office/drawing/2014/main" id="{13E73368-148F-7F28-3FE3-9FA85F0F2305}"/>
              </a:ext>
            </a:extLst>
          </p:cNvPr>
          <p:cNvSpPr>
            <a:spLocks noGrp="1"/>
          </p:cNvSpPr>
          <p:nvPr>
            <p:ph idx="1"/>
          </p:nvPr>
        </p:nvSpPr>
        <p:spPr>
          <a:xfrm>
            <a:off x="838200" y="1305026"/>
            <a:ext cx="7381568" cy="4871938"/>
          </a:xfrm>
        </p:spPr>
        <p:txBody>
          <a:bodyPr>
            <a:normAutofit/>
          </a:bodyPr>
          <a:lstStyle/>
          <a:p>
            <a:r>
              <a:rPr lang="en-US" sz="3200" b="1" dirty="0"/>
              <a:t>What is your diagnosis ?</a:t>
            </a:r>
          </a:p>
          <a:p>
            <a:pPr lvl="1"/>
            <a:r>
              <a:rPr lang="en-US" sz="2800" dirty="0"/>
              <a:t>Meningioma</a:t>
            </a:r>
          </a:p>
          <a:p>
            <a:r>
              <a:rPr lang="en-US" sz="3200" b="1" dirty="0"/>
              <a:t>Where is it located ?</a:t>
            </a:r>
          </a:p>
          <a:p>
            <a:pPr lvl="1"/>
            <a:r>
              <a:rPr lang="en-US" sz="2800" dirty="0"/>
              <a:t>Intradural extramedullary!</a:t>
            </a:r>
          </a:p>
          <a:p>
            <a:r>
              <a:rPr lang="en-US" sz="3200" b="1" dirty="0"/>
              <a:t>Is it more common in females or males ? </a:t>
            </a:r>
          </a:p>
          <a:p>
            <a:pPr lvl="1"/>
            <a:r>
              <a:rPr lang="en-US" sz="2800" dirty="0"/>
              <a:t>In females</a:t>
            </a:r>
          </a:p>
          <a:p>
            <a:endParaRPr lang="en-US" sz="3200" dirty="0"/>
          </a:p>
        </p:txBody>
      </p:sp>
      <p:pic>
        <p:nvPicPr>
          <p:cNvPr id="4" name="Picture 3">
            <a:extLst>
              <a:ext uri="{FF2B5EF4-FFF2-40B4-BE49-F238E27FC236}">
                <a16:creationId xmlns:a16="http://schemas.microsoft.com/office/drawing/2014/main" id="{43D4EF51-CF78-76DE-A413-388587BFF51E}"/>
              </a:ext>
            </a:extLst>
          </p:cNvPr>
          <p:cNvPicPr>
            <a:picLocks noChangeAspect="1"/>
          </p:cNvPicPr>
          <p:nvPr/>
        </p:nvPicPr>
        <p:blipFill rotWithShape="1">
          <a:blip r:embed="rId2"/>
          <a:srcRect l="19287" r="18263"/>
          <a:stretch/>
        </p:blipFill>
        <p:spPr>
          <a:xfrm>
            <a:off x="8388732" y="1305026"/>
            <a:ext cx="2965068" cy="3443955"/>
          </a:xfrm>
          <a:prstGeom prst="rect">
            <a:avLst/>
          </a:prstGeom>
        </p:spPr>
      </p:pic>
      <p:sp>
        <p:nvSpPr>
          <p:cNvPr id="6" name="TextBox 5">
            <a:extLst>
              <a:ext uri="{FF2B5EF4-FFF2-40B4-BE49-F238E27FC236}">
                <a16:creationId xmlns:a16="http://schemas.microsoft.com/office/drawing/2014/main" id="{D10DC795-E81F-E86F-9696-A8B495E93DBE}"/>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414976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5EC55-ECBC-EA73-4D87-C47325A0059E}"/>
              </a:ext>
            </a:extLst>
          </p:cNvPr>
          <p:cNvSpPr>
            <a:spLocks noGrp="1"/>
          </p:cNvSpPr>
          <p:nvPr>
            <p:ph type="title"/>
          </p:nvPr>
        </p:nvSpPr>
        <p:spPr/>
        <p:txBody>
          <a:bodyPr/>
          <a:lstStyle/>
          <a:p>
            <a:r>
              <a:rPr lang="en-US" dirty="0"/>
              <a:t>Meningioma</a:t>
            </a:r>
          </a:p>
        </p:txBody>
      </p:sp>
      <p:sp>
        <p:nvSpPr>
          <p:cNvPr id="3" name="Content Placeholder 2">
            <a:extLst>
              <a:ext uri="{FF2B5EF4-FFF2-40B4-BE49-F238E27FC236}">
                <a16:creationId xmlns:a16="http://schemas.microsoft.com/office/drawing/2014/main" id="{EEF04C78-C030-6FB8-A8CF-93B48F82E9EB}"/>
              </a:ext>
            </a:extLst>
          </p:cNvPr>
          <p:cNvSpPr>
            <a:spLocks noGrp="1"/>
          </p:cNvSpPr>
          <p:nvPr>
            <p:ph idx="1"/>
          </p:nvPr>
        </p:nvSpPr>
        <p:spPr/>
        <p:txBody>
          <a:bodyPr/>
          <a:lstStyle/>
          <a:p>
            <a:r>
              <a:rPr lang="en-US" sz="3200" b="1" dirty="0"/>
              <a:t>What is your diagnosis ?</a:t>
            </a:r>
          </a:p>
          <a:p>
            <a:pPr lvl="1"/>
            <a:r>
              <a:rPr lang="en-US" sz="2800" dirty="0"/>
              <a:t>Meningioma</a:t>
            </a:r>
          </a:p>
          <a:p>
            <a:r>
              <a:rPr lang="en-US" b="1" dirty="0"/>
              <a:t>From what type of cells this tumor originate ?</a:t>
            </a:r>
          </a:p>
          <a:p>
            <a:pPr lvl="1"/>
            <a:r>
              <a:rPr lang="en-US" sz="2800" dirty="0"/>
              <a:t>Arachnoid cap cells </a:t>
            </a:r>
          </a:p>
          <a:p>
            <a:endParaRPr lang="en-US" dirty="0"/>
          </a:p>
        </p:txBody>
      </p:sp>
      <p:pic>
        <p:nvPicPr>
          <p:cNvPr id="4" name="Picture 3" descr="C:\Users\Pc city\Downloads\104447847_572089233449579_7272435880494944554_n(1).jpg">
            <a:extLst>
              <a:ext uri="{FF2B5EF4-FFF2-40B4-BE49-F238E27FC236}">
                <a16:creationId xmlns:a16="http://schemas.microsoft.com/office/drawing/2014/main" id="{EDF33996-5009-CE3D-CD6D-B8FEEDD49CF9}"/>
              </a:ext>
            </a:extLst>
          </p:cNvPr>
          <p:cNvPicPr>
            <a:picLocks noChangeAspect="1" noChangeArrowheads="1"/>
          </p:cNvPicPr>
          <p:nvPr/>
        </p:nvPicPr>
        <p:blipFill rotWithShape="1">
          <a:blip r:embed="rId2"/>
          <a:srcRect t="1246" r="2346" b="1833"/>
          <a:stretch/>
        </p:blipFill>
        <p:spPr bwMode="auto">
          <a:xfrm>
            <a:off x="8405597" y="1305026"/>
            <a:ext cx="2948204" cy="3788084"/>
          </a:xfrm>
          <a:prstGeom prst="rect">
            <a:avLst/>
          </a:prstGeom>
          <a:noFill/>
        </p:spPr>
      </p:pic>
      <p:sp>
        <p:nvSpPr>
          <p:cNvPr id="5" name="TextBox 4">
            <a:extLst>
              <a:ext uri="{FF2B5EF4-FFF2-40B4-BE49-F238E27FC236}">
                <a16:creationId xmlns:a16="http://schemas.microsoft.com/office/drawing/2014/main" id="{3D947D9D-544C-F7A1-96C0-5A08F2B7190D}"/>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348504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D2787-F489-CB56-2508-8C2E942956F2}"/>
              </a:ext>
            </a:extLst>
          </p:cNvPr>
          <p:cNvSpPr>
            <a:spLocks noGrp="1"/>
          </p:cNvSpPr>
          <p:nvPr>
            <p:ph type="title"/>
          </p:nvPr>
        </p:nvSpPr>
        <p:spPr/>
        <p:txBody>
          <a:bodyPr/>
          <a:lstStyle/>
          <a:p>
            <a:r>
              <a:rPr lang="en-US" dirty="0"/>
              <a:t>Meningioma</a:t>
            </a:r>
          </a:p>
        </p:txBody>
      </p:sp>
      <p:sp>
        <p:nvSpPr>
          <p:cNvPr id="3" name="Content Placeholder 2">
            <a:extLst>
              <a:ext uri="{FF2B5EF4-FFF2-40B4-BE49-F238E27FC236}">
                <a16:creationId xmlns:a16="http://schemas.microsoft.com/office/drawing/2014/main" id="{9FCC23DC-9E40-B403-2A90-47A2CA15852C}"/>
              </a:ext>
            </a:extLst>
          </p:cNvPr>
          <p:cNvSpPr>
            <a:spLocks noGrp="1"/>
          </p:cNvSpPr>
          <p:nvPr>
            <p:ph idx="1"/>
          </p:nvPr>
        </p:nvSpPr>
        <p:spPr>
          <a:xfrm>
            <a:off x="838200" y="1305026"/>
            <a:ext cx="8908915" cy="4871938"/>
          </a:xfrm>
        </p:spPr>
        <p:txBody>
          <a:bodyPr>
            <a:normAutofit fontScale="92500" lnSpcReduction="10000"/>
          </a:bodyPr>
          <a:lstStyle/>
          <a:p>
            <a:r>
              <a:rPr lang="en-US" b="1" dirty="0"/>
              <a:t>What is your diagnosis ?</a:t>
            </a:r>
          </a:p>
          <a:p>
            <a:pPr lvl="1"/>
            <a:r>
              <a:rPr lang="en-US" dirty="0"/>
              <a:t>Meningioma</a:t>
            </a:r>
          </a:p>
          <a:p>
            <a:r>
              <a:rPr lang="en-US" b="1" dirty="0"/>
              <a:t>What imaging modality is used in each picture ?</a:t>
            </a:r>
          </a:p>
          <a:p>
            <a:pPr marL="914400" lvl="1" indent="-457200">
              <a:buFont typeface="+mj-lt"/>
              <a:buAutoNum type="alphaUcPeriod"/>
            </a:pPr>
            <a:r>
              <a:rPr lang="en-US" dirty="0"/>
              <a:t>T1 weighted without contrast, cross section view</a:t>
            </a:r>
          </a:p>
          <a:p>
            <a:pPr marL="914400" lvl="1" indent="-457200">
              <a:buFont typeface="+mj-lt"/>
              <a:buAutoNum type="alphaUcPeriod"/>
            </a:pPr>
            <a:r>
              <a:rPr lang="en-US" dirty="0"/>
              <a:t>T1 weighted with contrast, cross section view</a:t>
            </a:r>
          </a:p>
          <a:p>
            <a:pPr marL="914400" lvl="1" indent="-457200">
              <a:buFont typeface="+mj-lt"/>
              <a:buAutoNum type="alphaUcPeriod"/>
            </a:pPr>
            <a:r>
              <a:rPr lang="en-US" dirty="0"/>
              <a:t>T1 weighted with contrast, coronal view</a:t>
            </a:r>
          </a:p>
          <a:p>
            <a:r>
              <a:rPr lang="en-US" b="1" dirty="0"/>
              <a:t>What is the finding in image C ?</a:t>
            </a:r>
          </a:p>
          <a:p>
            <a:pPr lvl="1"/>
            <a:r>
              <a:rPr lang="en-US" dirty="0"/>
              <a:t>Epidural tail</a:t>
            </a:r>
          </a:p>
          <a:p>
            <a:r>
              <a:rPr lang="en-US" b="1" dirty="0"/>
              <a:t>Treatment options</a:t>
            </a:r>
          </a:p>
          <a:p>
            <a:pPr lvl="1"/>
            <a:r>
              <a:rPr lang="en-US" dirty="0"/>
              <a:t>Surgical excision</a:t>
            </a:r>
          </a:p>
          <a:p>
            <a:r>
              <a:rPr lang="en-US" b="1" dirty="0"/>
              <a:t>Stage according to WHO classification ?</a:t>
            </a:r>
          </a:p>
          <a:p>
            <a:pPr lvl="1"/>
            <a:r>
              <a:rPr lang="en-US" dirty="0"/>
              <a:t>Stage 1</a:t>
            </a:r>
          </a:p>
        </p:txBody>
      </p:sp>
      <p:sp>
        <p:nvSpPr>
          <p:cNvPr id="4" name="TextBox 3">
            <a:extLst>
              <a:ext uri="{FF2B5EF4-FFF2-40B4-BE49-F238E27FC236}">
                <a16:creationId xmlns:a16="http://schemas.microsoft.com/office/drawing/2014/main" id="{E94A0BBB-AE5C-D4B0-AD0A-0E836E988D3D}"/>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15" name="Picture 14">
            <a:extLst>
              <a:ext uri="{FF2B5EF4-FFF2-40B4-BE49-F238E27FC236}">
                <a16:creationId xmlns:a16="http://schemas.microsoft.com/office/drawing/2014/main" id="{F794C237-C412-6192-2248-89A728F9A682}"/>
              </a:ext>
            </a:extLst>
          </p:cNvPr>
          <p:cNvPicPr>
            <a:picLocks noChangeAspect="1"/>
          </p:cNvPicPr>
          <p:nvPr/>
        </p:nvPicPr>
        <p:blipFill rotWithShape="1">
          <a:blip r:embed="rId2"/>
          <a:srcRect l="2420" t="2736"/>
          <a:stretch/>
        </p:blipFill>
        <p:spPr>
          <a:xfrm>
            <a:off x="9866524" y="2949924"/>
            <a:ext cx="1487275" cy="1582142"/>
          </a:xfrm>
          <a:prstGeom prst="rect">
            <a:avLst/>
          </a:prstGeom>
        </p:spPr>
      </p:pic>
      <p:pic>
        <p:nvPicPr>
          <p:cNvPr id="16" name="Picture 15">
            <a:extLst>
              <a:ext uri="{FF2B5EF4-FFF2-40B4-BE49-F238E27FC236}">
                <a16:creationId xmlns:a16="http://schemas.microsoft.com/office/drawing/2014/main" id="{D98EDD0B-24DF-5EF4-D7CB-B95F716DD8BD}"/>
              </a:ext>
            </a:extLst>
          </p:cNvPr>
          <p:cNvPicPr>
            <a:picLocks noChangeAspect="1"/>
          </p:cNvPicPr>
          <p:nvPr/>
        </p:nvPicPr>
        <p:blipFill rotWithShape="1">
          <a:blip r:embed="rId3"/>
          <a:srcRect l="3670" t="2758"/>
          <a:stretch/>
        </p:blipFill>
        <p:spPr>
          <a:xfrm>
            <a:off x="9866524" y="4611896"/>
            <a:ext cx="1487275" cy="1565068"/>
          </a:xfrm>
          <a:prstGeom prst="rect">
            <a:avLst/>
          </a:prstGeom>
        </p:spPr>
      </p:pic>
      <p:pic>
        <p:nvPicPr>
          <p:cNvPr id="17" name="Picture 16">
            <a:extLst>
              <a:ext uri="{FF2B5EF4-FFF2-40B4-BE49-F238E27FC236}">
                <a16:creationId xmlns:a16="http://schemas.microsoft.com/office/drawing/2014/main" id="{2F8AF4F7-5C08-A84C-56A3-302EA80D3FC4}"/>
              </a:ext>
            </a:extLst>
          </p:cNvPr>
          <p:cNvPicPr>
            <a:picLocks noChangeAspect="1"/>
          </p:cNvPicPr>
          <p:nvPr/>
        </p:nvPicPr>
        <p:blipFill rotWithShape="1">
          <a:blip r:embed="rId4"/>
          <a:srcRect l="3462" t="1746" b="-1"/>
          <a:stretch/>
        </p:blipFill>
        <p:spPr>
          <a:xfrm>
            <a:off x="9866525" y="1305026"/>
            <a:ext cx="1487275" cy="1582142"/>
          </a:xfrm>
          <a:prstGeom prst="rect">
            <a:avLst/>
          </a:prstGeom>
        </p:spPr>
      </p:pic>
    </p:spTree>
    <p:extLst>
      <p:ext uri="{BB962C8B-B14F-4D97-AF65-F5344CB8AC3E}">
        <p14:creationId xmlns:p14="http://schemas.microsoft.com/office/powerpoint/2010/main" val="38749620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E52FF-44AA-58E5-2304-17F4E35F023F}"/>
              </a:ext>
            </a:extLst>
          </p:cNvPr>
          <p:cNvSpPr>
            <a:spLocks noGrp="1"/>
          </p:cNvSpPr>
          <p:nvPr>
            <p:ph type="title"/>
          </p:nvPr>
        </p:nvSpPr>
        <p:spPr/>
        <p:txBody>
          <a:bodyPr/>
          <a:lstStyle/>
          <a:p>
            <a:r>
              <a:rPr lang="en-US" dirty="0"/>
              <a:t>Cerebellopontine angle Masses</a:t>
            </a:r>
          </a:p>
        </p:txBody>
      </p:sp>
      <p:sp>
        <p:nvSpPr>
          <p:cNvPr id="3" name="Content Placeholder 2">
            <a:extLst>
              <a:ext uri="{FF2B5EF4-FFF2-40B4-BE49-F238E27FC236}">
                <a16:creationId xmlns:a16="http://schemas.microsoft.com/office/drawing/2014/main" id="{4B6C4E7E-B2A9-8673-4451-D100F1E2B64D}"/>
              </a:ext>
            </a:extLst>
          </p:cNvPr>
          <p:cNvSpPr>
            <a:spLocks noGrp="1"/>
          </p:cNvSpPr>
          <p:nvPr>
            <p:ph idx="1"/>
          </p:nvPr>
        </p:nvSpPr>
        <p:spPr/>
        <p:txBody>
          <a:bodyPr>
            <a:normAutofit lnSpcReduction="10000"/>
          </a:bodyPr>
          <a:lstStyle/>
          <a:p>
            <a:r>
              <a:rPr lang="en-US" b="1" dirty="0"/>
              <a:t>What is the anatomic location of the tumor ?</a:t>
            </a:r>
          </a:p>
          <a:p>
            <a:pPr lvl="1"/>
            <a:r>
              <a:rPr lang="en-US" dirty="0"/>
              <a:t>Right side cerebellopontine angle</a:t>
            </a:r>
          </a:p>
          <a:p>
            <a:r>
              <a:rPr lang="en-US" b="1" dirty="0"/>
              <a:t>What are the differential diagnosis ?</a:t>
            </a:r>
          </a:p>
          <a:p>
            <a:pPr lvl="1"/>
            <a:r>
              <a:rPr lang="nb-NO" dirty="0"/>
              <a:t>Vestibular schawanoma</a:t>
            </a:r>
          </a:p>
          <a:p>
            <a:pPr lvl="1"/>
            <a:r>
              <a:rPr lang="nb-NO" dirty="0"/>
              <a:t>Meningioma</a:t>
            </a:r>
          </a:p>
          <a:p>
            <a:pPr lvl="1"/>
            <a:r>
              <a:rPr lang="nb-NO" dirty="0"/>
              <a:t>Epidermoid cyst</a:t>
            </a:r>
          </a:p>
          <a:p>
            <a:pPr lvl="1"/>
            <a:r>
              <a:rPr lang="nb-NO" dirty="0"/>
              <a:t>Dermoid cyst</a:t>
            </a:r>
          </a:p>
          <a:p>
            <a:r>
              <a:rPr lang="en-US" b="1" dirty="0"/>
              <a:t>Mention 2 clinical symptoms</a:t>
            </a:r>
          </a:p>
          <a:p>
            <a:pPr lvl="1"/>
            <a:r>
              <a:rPr lang="en-US" dirty="0"/>
              <a:t>Ataxia, headache, vertigo, hearing loss</a:t>
            </a:r>
            <a:endParaRPr lang="nb-NO" dirty="0"/>
          </a:p>
          <a:p>
            <a:r>
              <a:rPr lang="nb-NO" b="1" dirty="0"/>
              <a:t>If this paient present with dizziness, vertigo and hearing loss in his right ear, what is the most probable diagnosis ?</a:t>
            </a:r>
          </a:p>
          <a:p>
            <a:pPr lvl="1"/>
            <a:r>
              <a:rPr lang="nb-NO" dirty="0"/>
              <a:t>Vestibular schawanoma</a:t>
            </a:r>
          </a:p>
          <a:p>
            <a:pPr lvl="1"/>
            <a:endParaRPr lang="nb-NO" dirty="0"/>
          </a:p>
        </p:txBody>
      </p:sp>
      <p:pic>
        <p:nvPicPr>
          <p:cNvPr id="4" name="Picture 2">
            <a:extLst>
              <a:ext uri="{FF2B5EF4-FFF2-40B4-BE49-F238E27FC236}">
                <a16:creationId xmlns:a16="http://schemas.microsoft.com/office/drawing/2014/main" id="{65E4722B-B5D8-3439-76C4-A2E44A8790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627834" y="1305026"/>
            <a:ext cx="2725965" cy="327680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02CD32F3-6B88-09B3-3C8E-ED16C0B5FF30}"/>
              </a:ext>
            </a:extLst>
          </p:cNvPr>
          <p:cNvSpPr txBox="1"/>
          <p:nvPr/>
        </p:nvSpPr>
        <p:spPr>
          <a:xfrm>
            <a:off x="11047135" y="0"/>
            <a:ext cx="114486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907703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9A2BD-3B29-4ED1-67BA-736EE9B4D3C5}"/>
              </a:ext>
            </a:extLst>
          </p:cNvPr>
          <p:cNvSpPr>
            <a:spLocks noGrp="1"/>
          </p:cNvSpPr>
          <p:nvPr>
            <p:ph type="title"/>
          </p:nvPr>
        </p:nvSpPr>
        <p:spPr/>
        <p:txBody>
          <a:bodyPr/>
          <a:lstStyle/>
          <a:p>
            <a:r>
              <a:rPr lang="en-US" dirty="0"/>
              <a:t>Suprasellar Masses</a:t>
            </a:r>
          </a:p>
        </p:txBody>
      </p:sp>
      <p:sp>
        <p:nvSpPr>
          <p:cNvPr id="3" name="Content Placeholder 2">
            <a:extLst>
              <a:ext uri="{FF2B5EF4-FFF2-40B4-BE49-F238E27FC236}">
                <a16:creationId xmlns:a16="http://schemas.microsoft.com/office/drawing/2014/main" id="{F00F1418-5CDE-DAC1-8AC9-01AC06C82E24}"/>
              </a:ext>
            </a:extLst>
          </p:cNvPr>
          <p:cNvSpPr>
            <a:spLocks noGrp="1"/>
          </p:cNvSpPr>
          <p:nvPr>
            <p:ph idx="1"/>
          </p:nvPr>
        </p:nvSpPr>
        <p:spPr>
          <a:xfrm>
            <a:off x="838200" y="1305026"/>
            <a:ext cx="7175090" cy="4871938"/>
          </a:xfrm>
        </p:spPr>
        <p:txBody>
          <a:bodyPr/>
          <a:lstStyle/>
          <a:p>
            <a:r>
              <a:rPr lang="en-US" b="1" dirty="0"/>
              <a:t>What is the anatomic location of the tumor ?</a:t>
            </a:r>
          </a:p>
          <a:p>
            <a:pPr lvl="1"/>
            <a:r>
              <a:rPr lang="en-US" dirty="0"/>
              <a:t>Suprasellar</a:t>
            </a:r>
          </a:p>
          <a:p>
            <a:r>
              <a:rPr lang="en-US" sz="2800" b="1" dirty="0">
                <a:ea typeface="+mn-lt"/>
                <a:cs typeface="+mn-lt"/>
              </a:rPr>
              <a:t>What is the most likely diagnosis ?</a:t>
            </a:r>
          </a:p>
          <a:p>
            <a:pPr lvl="1"/>
            <a:r>
              <a:rPr lang="en-US" dirty="0">
                <a:cs typeface="Calibri"/>
              </a:rPr>
              <a:t>Pituitary adenoma (homogenous mass)</a:t>
            </a:r>
          </a:p>
          <a:p>
            <a:r>
              <a:rPr lang="en-US" b="1" dirty="0"/>
              <a:t>What is the visual abnormality you expect to see in this patient ?</a:t>
            </a:r>
          </a:p>
          <a:p>
            <a:pPr lvl="1"/>
            <a:r>
              <a:rPr lang="en-US" dirty="0"/>
              <a:t>Bitemporal hemianopia</a:t>
            </a:r>
          </a:p>
          <a:p>
            <a:r>
              <a:rPr lang="en-US" b="1" dirty="0"/>
              <a:t>Mention 2 surgical procedure?</a:t>
            </a:r>
          </a:p>
          <a:p>
            <a:pPr lvl="1"/>
            <a:r>
              <a:rPr lang="en-US" dirty="0"/>
              <a:t>Trans sphenoidal hypophysectomy</a:t>
            </a:r>
          </a:p>
          <a:p>
            <a:pPr lvl="1"/>
            <a:r>
              <a:rPr lang="en-US" dirty="0"/>
              <a:t>Craniotomy </a:t>
            </a:r>
          </a:p>
          <a:p>
            <a:endParaRPr lang="en-US" dirty="0"/>
          </a:p>
        </p:txBody>
      </p:sp>
      <p:pic>
        <p:nvPicPr>
          <p:cNvPr id="4" name="Picture 4">
            <a:extLst>
              <a:ext uri="{FF2B5EF4-FFF2-40B4-BE49-F238E27FC236}">
                <a16:creationId xmlns:a16="http://schemas.microsoft.com/office/drawing/2014/main" id="{AA25DA92-151D-E6FC-2300-A8C2B6C7B4CF}"/>
              </a:ext>
            </a:extLst>
          </p:cNvPr>
          <p:cNvPicPr>
            <a:picLocks noChangeAspect="1"/>
          </p:cNvPicPr>
          <p:nvPr/>
        </p:nvPicPr>
        <p:blipFill>
          <a:blip r:embed="rId2"/>
          <a:stretch>
            <a:fillRect/>
          </a:stretch>
        </p:blipFill>
        <p:spPr>
          <a:xfrm>
            <a:off x="8099467" y="1305026"/>
            <a:ext cx="3254334" cy="4871938"/>
          </a:xfrm>
          <a:prstGeom prst="rect">
            <a:avLst/>
          </a:prstGeom>
        </p:spPr>
      </p:pic>
      <p:sp>
        <p:nvSpPr>
          <p:cNvPr id="5" name="TextBox 4">
            <a:extLst>
              <a:ext uri="{FF2B5EF4-FFF2-40B4-BE49-F238E27FC236}">
                <a16:creationId xmlns:a16="http://schemas.microsoft.com/office/drawing/2014/main" id="{257BC9C9-DDF7-3559-F7BE-AE43DB454D94}"/>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8851746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9A2BD-3B29-4ED1-67BA-736EE9B4D3C5}"/>
              </a:ext>
            </a:extLst>
          </p:cNvPr>
          <p:cNvSpPr>
            <a:spLocks noGrp="1"/>
          </p:cNvSpPr>
          <p:nvPr>
            <p:ph type="title"/>
          </p:nvPr>
        </p:nvSpPr>
        <p:spPr/>
        <p:txBody>
          <a:bodyPr/>
          <a:lstStyle/>
          <a:p>
            <a:r>
              <a:rPr lang="en-US" dirty="0"/>
              <a:t>Suprasellar Masses</a:t>
            </a:r>
          </a:p>
        </p:txBody>
      </p:sp>
      <p:sp>
        <p:nvSpPr>
          <p:cNvPr id="3" name="Content Placeholder 2">
            <a:extLst>
              <a:ext uri="{FF2B5EF4-FFF2-40B4-BE49-F238E27FC236}">
                <a16:creationId xmlns:a16="http://schemas.microsoft.com/office/drawing/2014/main" id="{F00F1418-5CDE-DAC1-8AC9-01AC06C82E24}"/>
              </a:ext>
            </a:extLst>
          </p:cNvPr>
          <p:cNvSpPr>
            <a:spLocks noGrp="1"/>
          </p:cNvSpPr>
          <p:nvPr>
            <p:ph idx="1"/>
          </p:nvPr>
        </p:nvSpPr>
        <p:spPr>
          <a:xfrm>
            <a:off x="838200" y="1305026"/>
            <a:ext cx="7175090" cy="4871938"/>
          </a:xfrm>
        </p:spPr>
        <p:txBody>
          <a:bodyPr/>
          <a:lstStyle/>
          <a:p>
            <a:r>
              <a:rPr lang="en-US" b="1" dirty="0"/>
              <a:t>What is the anatomic location of the tumor ?</a:t>
            </a:r>
          </a:p>
          <a:p>
            <a:pPr lvl="1"/>
            <a:r>
              <a:rPr lang="en-US" dirty="0"/>
              <a:t>Suprasellar</a:t>
            </a:r>
          </a:p>
          <a:p>
            <a:r>
              <a:rPr lang="en-US" sz="2800" b="1" dirty="0">
                <a:ea typeface="+mn-lt"/>
                <a:cs typeface="+mn-lt"/>
              </a:rPr>
              <a:t>Mention 3 DDX  </a:t>
            </a:r>
          </a:p>
          <a:p>
            <a:pPr lvl="1"/>
            <a:r>
              <a:rPr lang="en-US" dirty="0">
                <a:ea typeface="+mn-lt"/>
                <a:cs typeface="+mn-lt"/>
              </a:rPr>
              <a:t>Pituitary adenoma </a:t>
            </a:r>
          </a:p>
          <a:p>
            <a:pPr lvl="1"/>
            <a:r>
              <a:rPr lang="en-US" dirty="0">
                <a:ea typeface="+mn-lt"/>
                <a:cs typeface="+mn-lt"/>
              </a:rPr>
              <a:t>Dermoid cyst </a:t>
            </a:r>
          </a:p>
          <a:p>
            <a:pPr lvl="1"/>
            <a:r>
              <a:rPr lang="en-US" dirty="0" err="1">
                <a:ea typeface="+mn-lt"/>
                <a:cs typeface="+mn-lt"/>
              </a:rPr>
              <a:t>Ranthky’s</a:t>
            </a:r>
            <a:r>
              <a:rPr lang="en-US" dirty="0">
                <a:ea typeface="+mn-lt"/>
                <a:cs typeface="+mn-lt"/>
              </a:rPr>
              <a:t> cyst </a:t>
            </a:r>
          </a:p>
          <a:p>
            <a:pPr lvl="1"/>
            <a:r>
              <a:rPr lang="en-US" dirty="0">
                <a:ea typeface="+mn-lt"/>
                <a:cs typeface="+mn-lt"/>
              </a:rPr>
              <a:t>Craniopharyngioma</a:t>
            </a:r>
          </a:p>
          <a:p>
            <a:r>
              <a:rPr lang="en-US" b="1" dirty="0"/>
              <a:t>Mention 3 clinical manifestations</a:t>
            </a:r>
            <a:endParaRPr lang="en-US" b="1" dirty="0">
              <a:ea typeface="+mn-lt"/>
              <a:cs typeface="+mn-lt"/>
            </a:endParaRPr>
          </a:p>
          <a:p>
            <a:pPr lvl="1"/>
            <a:r>
              <a:rPr lang="en-US" dirty="0"/>
              <a:t>Visual impairment</a:t>
            </a:r>
          </a:p>
          <a:p>
            <a:pPr lvl="1"/>
            <a:r>
              <a:rPr lang="en-US" dirty="0"/>
              <a:t>Endocrine dysfunction</a:t>
            </a:r>
          </a:p>
          <a:p>
            <a:pPr lvl="1"/>
            <a:r>
              <a:rPr lang="en-US" dirty="0"/>
              <a:t>Hydrocephalus, Vomiting, Headache</a:t>
            </a:r>
          </a:p>
        </p:txBody>
      </p:sp>
      <p:sp>
        <p:nvSpPr>
          <p:cNvPr id="5" name="TextBox 4">
            <a:extLst>
              <a:ext uri="{FF2B5EF4-FFF2-40B4-BE49-F238E27FC236}">
                <a16:creationId xmlns:a16="http://schemas.microsoft.com/office/drawing/2014/main" id="{257BC9C9-DDF7-3559-F7BE-AE43DB454D94}"/>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pic>
        <p:nvPicPr>
          <p:cNvPr id="6" name="Picture 2">
            <a:extLst>
              <a:ext uri="{FF2B5EF4-FFF2-40B4-BE49-F238E27FC236}">
                <a16:creationId xmlns:a16="http://schemas.microsoft.com/office/drawing/2014/main" id="{730A79FF-FAE3-E8B5-3976-B3CAE803A4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99467" y="1305026"/>
            <a:ext cx="3254333" cy="409753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289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B70E-1831-9F7E-2007-FAA9D0220C9C}"/>
              </a:ext>
            </a:extLst>
          </p:cNvPr>
          <p:cNvSpPr>
            <a:spLocks noGrp="1"/>
          </p:cNvSpPr>
          <p:nvPr>
            <p:ph type="title"/>
          </p:nvPr>
        </p:nvSpPr>
        <p:spPr/>
        <p:txBody>
          <a:bodyPr/>
          <a:lstStyle/>
          <a:p>
            <a:r>
              <a:rPr lang="en-US" dirty="0"/>
              <a:t>Lundberg Waves</a:t>
            </a:r>
          </a:p>
        </p:txBody>
      </p:sp>
      <p:sp>
        <p:nvSpPr>
          <p:cNvPr id="3" name="Content Placeholder 2">
            <a:extLst>
              <a:ext uri="{FF2B5EF4-FFF2-40B4-BE49-F238E27FC236}">
                <a16:creationId xmlns:a16="http://schemas.microsoft.com/office/drawing/2014/main" id="{B7B1B7FF-D95E-DF28-BC2B-160F08CC06F3}"/>
              </a:ext>
            </a:extLst>
          </p:cNvPr>
          <p:cNvSpPr>
            <a:spLocks noGrp="1"/>
          </p:cNvSpPr>
          <p:nvPr>
            <p:ph idx="1"/>
          </p:nvPr>
        </p:nvSpPr>
        <p:spPr>
          <a:xfrm>
            <a:off x="838201" y="1305026"/>
            <a:ext cx="6875833" cy="4871938"/>
          </a:xfrm>
        </p:spPr>
        <p:txBody>
          <a:bodyPr/>
          <a:lstStyle/>
          <a:p>
            <a:r>
              <a:rPr lang="en-US" b="1" dirty="0"/>
              <a:t>What is the type of this wave ?</a:t>
            </a:r>
          </a:p>
          <a:p>
            <a:pPr lvl="1"/>
            <a:r>
              <a:rPr lang="en-US" dirty="0"/>
              <a:t>Lundberg Wave B ( if you don't write Lundberg the answer is WRONG) </a:t>
            </a:r>
          </a:p>
          <a:p>
            <a:r>
              <a:rPr lang="en-US" b="1" dirty="0"/>
              <a:t>What is the description of it?</a:t>
            </a:r>
          </a:p>
          <a:p>
            <a:pPr lvl="1"/>
            <a:r>
              <a:rPr lang="en-US" dirty="0"/>
              <a:t>Sharp, rhythmic increase ICP of (20-50) for 30s to 2 minutes</a:t>
            </a:r>
          </a:p>
          <a:p>
            <a:r>
              <a:rPr lang="en-US" b="1" dirty="0"/>
              <a:t>Mention 2 devices used for ICP monitoring</a:t>
            </a:r>
          </a:p>
          <a:p>
            <a:pPr lvl="1"/>
            <a:r>
              <a:rPr lang="en-US" dirty="0"/>
              <a:t>Intraventricular catheter, Extradural sensor, Subdural sensor</a:t>
            </a:r>
          </a:p>
        </p:txBody>
      </p:sp>
      <p:sp>
        <p:nvSpPr>
          <p:cNvPr id="4" name="TextBox 3">
            <a:extLst>
              <a:ext uri="{FF2B5EF4-FFF2-40B4-BE49-F238E27FC236}">
                <a16:creationId xmlns:a16="http://schemas.microsoft.com/office/drawing/2014/main" id="{3F223DA4-AECE-4E2F-E7B0-653798FC7952}"/>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5" name="Picture 2" descr="C:\Users\Pc city\Downloads\104424175_678782836019702_4471558777867731905_n.jpg">
            <a:extLst>
              <a:ext uri="{FF2B5EF4-FFF2-40B4-BE49-F238E27FC236}">
                <a16:creationId xmlns:a16="http://schemas.microsoft.com/office/drawing/2014/main" id="{C2212336-9138-8EDE-E69D-898BE9529100}"/>
              </a:ext>
            </a:extLst>
          </p:cNvPr>
          <p:cNvPicPr>
            <a:picLocks noChangeAspect="1" noChangeArrowheads="1"/>
          </p:cNvPicPr>
          <p:nvPr/>
        </p:nvPicPr>
        <p:blipFill>
          <a:blip r:embed="rId2"/>
          <a:srcRect/>
          <a:stretch>
            <a:fillRect/>
          </a:stretch>
        </p:blipFill>
        <p:spPr bwMode="auto">
          <a:xfrm>
            <a:off x="7908587" y="4664898"/>
            <a:ext cx="3255568" cy="1512065"/>
          </a:xfrm>
          <a:prstGeom prst="rect">
            <a:avLst/>
          </a:prstGeom>
          <a:noFill/>
        </p:spPr>
      </p:pic>
      <p:pic>
        <p:nvPicPr>
          <p:cNvPr id="6" name="Picture 5">
            <a:extLst>
              <a:ext uri="{FF2B5EF4-FFF2-40B4-BE49-F238E27FC236}">
                <a16:creationId xmlns:a16="http://schemas.microsoft.com/office/drawing/2014/main" id="{9AF993D4-E145-6687-8A42-C0B1D47CD7B4}"/>
              </a:ext>
            </a:extLst>
          </p:cNvPr>
          <p:cNvPicPr>
            <a:picLocks noChangeAspect="1"/>
          </p:cNvPicPr>
          <p:nvPr/>
        </p:nvPicPr>
        <p:blipFill rotWithShape="1">
          <a:blip r:embed="rId3">
            <a:extLst>
              <a:ext uri="{28A0092B-C50C-407E-A947-70E740481C1C}">
                <a14:useLocalDpi xmlns:a14="http://schemas.microsoft.com/office/drawing/2010/main" val="0"/>
              </a:ext>
            </a:extLst>
          </a:blip>
          <a:srcRect l="8529" t="14804" r="9587" b="4285"/>
          <a:stretch/>
        </p:blipFill>
        <p:spPr>
          <a:xfrm>
            <a:off x="7908587" y="3260285"/>
            <a:ext cx="3255568" cy="1289149"/>
          </a:xfrm>
          <a:prstGeom prst="rect">
            <a:avLst/>
          </a:prstGeom>
        </p:spPr>
      </p:pic>
      <p:pic>
        <p:nvPicPr>
          <p:cNvPr id="8" name="Content Placeholder 3">
            <a:extLst>
              <a:ext uri="{FF2B5EF4-FFF2-40B4-BE49-F238E27FC236}">
                <a16:creationId xmlns:a16="http://schemas.microsoft.com/office/drawing/2014/main" id="{856696EF-355D-8382-6142-FB5FA0D9424A}"/>
              </a:ext>
            </a:extLst>
          </p:cNvPr>
          <p:cNvPicPr>
            <a:picLocks noChangeAspect="1"/>
          </p:cNvPicPr>
          <p:nvPr/>
        </p:nvPicPr>
        <p:blipFill rotWithShape="1">
          <a:blip r:embed="rId4">
            <a:extLst>
              <a:ext uri="{28A0092B-C50C-407E-A947-70E740481C1C}">
                <a14:useLocalDpi xmlns:a14="http://schemas.microsoft.com/office/drawing/2010/main" val="0"/>
              </a:ext>
            </a:extLst>
          </a:blip>
          <a:srcRect l="8759" t="14726" b="14700"/>
          <a:stretch/>
        </p:blipFill>
        <p:spPr>
          <a:xfrm>
            <a:off x="7908588" y="1236378"/>
            <a:ext cx="3255568" cy="1955259"/>
          </a:xfrm>
          <a:prstGeom prst="rect">
            <a:avLst/>
          </a:prstGeom>
        </p:spPr>
      </p:pic>
    </p:spTree>
    <p:extLst>
      <p:ext uri="{BB962C8B-B14F-4D97-AF65-F5344CB8AC3E}">
        <p14:creationId xmlns:p14="http://schemas.microsoft.com/office/powerpoint/2010/main" val="29600453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E7EDC-9856-C654-78C4-3A25C92ECC49}"/>
              </a:ext>
            </a:extLst>
          </p:cNvPr>
          <p:cNvSpPr>
            <a:spLocks noGrp="1"/>
          </p:cNvSpPr>
          <p:nvPr>
            <p:ph type="title"/>
          </p:nvPr>
        </p:nvSpPr>
        <p:spPr/>
        <p:txBody>
          <a:bodyPr/>
          <a:lstStyle/>
          <a:p>
            <a:r>
              <a:rPr lang="en-US" dirty="0"/>
              <a:t>Transsphenoidal approach</a:t>
            </a:r>
          </a:p>
        </p:txBody>
      </p:sp>
      <p:sp>
        <p:nvSpPr>
          <p:cNvPr id="3" name="Content Placeholder 2">
            <a:extLst>
              <a:ext uri="{FF2B5EF4-FFF2-40B4-BE49-F238E27FC236}">
                <a16:creationId xmlns:a16="http://schemas.microsoft.com/office/drawing/2014/main" id="{0D36EE3F-ACA7-A675-A3F3-86CD107ABECD}"/>
              </a:ext>
            </a:extLst>
          </p:cNvPr>
          <p:cNvSpPr>
            <a:spLocks noGrp="1"/>
          </p:cNvSpPr>
          <p:nvPr>
            <p:ph idx="1"/>
          </p:nvPr>
        </p:nvSpPr>
        <p:spPr>
          <a:xfrm>
            <a:off x="838199" y="1305026"/>
            <a:ext cx="6447503" cy="4871938"/>
          </a:xfrm>
        </p:spPr>
        <p:txBody>
          <a:bodyPr/>
          <a:lstStyle/>
          <a:p>
            <a:r>
              <a:rPr lang="en-US" b="1" dirty="0"/>
              <a:t>What is this name of this approach ?</a:t>
            </a:r>
          </a:p>
          <a:p>
            <a:pPr lvl="1"/>
            <a:r>
              <a:rPr lang="en-US" dirty="0"/>
              <a:t>Transsphenoidal approach</a:t>
            </a:r>
          </a:p>
          <a:p>
            <a:r>
              <a:rPr lang="en-US" b="1" dirty="0"/>
              <a:t>What is it used for?</a:t>
            </a:r>
          </a:p>
          <a:p>
            <a:pPr lvl="1"/>
            <a:r>
              <a:rPr lang="en-US" dirty="0"/>
              <a:t>Pituitary resection/pituitary adenoma</a:t>
            </a:r>
          </a:p>
          <a:p>
            <a:endParaRPr lang="en-US" dirty="0"/>
          </a:p>
        </p:txBody>
      </p:sp>
      <p:sp>
        <p:nvSpPr>
          <p:cNvPr id="4" name="TextBox 3">
            <a:extLst>
              <a:ext uri="{FF2B5EF4-FFF2-40B4-BE49-F238E27FC236}">
                <a16:creationId xmlns:a16="http://schemas.microsoft.com/office/drawing/2014/main" id="{1737F6D8-B5A5-8179-B30A-2BCD4B3CC839}"/>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2" descr="Brainspinemd – Endoscopic Transsphenoidal Surgery">
            <a:extLst>
              <a:ext uri="{FF2B5EF4-FFF2-40B4-BE49-F238E27FC236}">
                <a16:creationId xmlns:a16="http://schemas.microsoft.com/office/drawing/2014/main" id="{4A5F9F10-23E0-CDAE-FAB8-243D5A0E28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63" r="27606"/>
          <a:stretch/>
        </p:blipFill>
        <p:spPr bwMode="auto">
          <a:xfrm>
            <a:off x="7521315" y="1305025"/>
            <a:ext cx="3832486" cy="3483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738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2CA9F-7D8F-2DEE-869D-4E5406A29D1E}"/>
              </a:ext>
            </a:extLst>
          </p:cNvPr>
          <p:cNvSpPr>
            <a:spLocks noGrp="1"/>
          </p:cNvSpPr>
          <p:nvPr>
            <p:ph type="title"/>
          </p:nvPr>
        </p:nvSpPr>
        <p:spPr/>
        <p:txBody>
          <a:bodyPr/>
          <a:lstStyle/>
          <a:p>
            <a:r>
              <a:rPr lang="en-US" dirty="0"/>
              <a:t>Infratentorial Masses</a:t>
            </a:r>
          </a:p>
        </p:txBody>
      </p:sp>
      <p:sp>
        <p:nvSpPr>
          <p:cNvPr id="3" name="Content Placeholder 2">
            <a:extLst>
              <a:ext uri="{FF2B5EF4-FFF2-40B4-BE49-F238E27FC236}">
                <a16:creationId xmlns:a16="http://schemas.microsoft.com/office/drawing/2014/main" id="{6D2C812B-D334-631F-AA2A-B3C451D57044}"/>
              </a:ext>
            </a:extLst>
          </p:cNvPr>
          <p:cNvSpPr>
            <a:spLocks noGrp="1"/>
          </p:cNvSpPr>
          <p:nvPr>
            <p:ph idx="1"/>
          </p:nvPr>
        </p:nvSpPr>
        <p:spPr>
          <a:xfrm>
            <a:off x="838199" y="1305026"/>
            <a:ext cx="7135761" cy="4871938"/>
          </a:xfrm>
        </p:spPr>
        <p:txBody>
          <a:bodyPr>
            <a:normAutofit/>
          </a:bodyPr>
          <a:lstStyle/>
          <a:p>
            <a:r>
              <a:rPr lang="en-US" b="1" dirty="0"/>
              <a:t>What is the anatomic location of the tumor ?</a:t>
            </a:r>
          </a:p>
          <a:p>
            <a:pPr lvl="1"/>
            <a:r>
              <a:rPr lang="en-US" dirty="0"/>
              <a:t>Infratentorial (cerebellar tumor)</a:t>
            </a:r>
          </a:p>
          <a:p>
            <a:r>
              <a:rPr lang="en-US" b="1" dirty="0"/>
              <a:t>What type of hydrocephalus is seen in this patient </a:t>
            </a:r>
          </a:p>
          <a:p>
            <a:pPr lvl="1"/>
            <a:r>
              <a:rPr lang="en-US" dirty="0"/>
              <a:t>Obstructive</a:t>
            </a:r>
          </a:p>
          <a:p>
            <a:r>
              <a:rPr lang="en-US" b="1" dirty="0"/>
              <a:t>Give 2 differential diagnosis </a:t>
            </a:r>
          </a:p>
          <a:p>
            <a:pPr lvl="1"/>
            <a:r>
              <a:rPr lang="en-US" dirty="0"/>
              <a:t>Astrocytoma, medulloblastoma</a:t>
            </a:r>
          </a:p>
          <a:p>
            <a:r>
              <a:rPr lang="en-US" b="1" dirty="0"/>
              <a:t>What are the signs and symptoms expected to be seen in this patient ?</a:t>
            </a:r>
          </a:p>
          <a:p>
            <a:pPr lvl="1"/>
            <a:r>
              <a:rPr lang="en-US" dirty="0"/>
              <a:t>Headache, Papilledema, Nausea/vomiting</a:t>
            </a:r>
          </a:p>
          <a:p>
            <a:endParaRPr lang="en-US" dirty="0"/>
          </a:p>
        </p:txBody>
      </p:sp>
      <p:sp>
        <p:nvSpPr>
          <p:cNvPr id="4" name="TextBox 3">
            <a:extLst>
              <a:ext uri="{FF2B5EF4-FFF2-40B4-BE49-F238E27FC236}">
                <a16:creationId xmlns:a16="http://schemas.microsoft.com/office/drawing/2014/main" id="{9F5F7E46-9C2E-5205-63EB-089E1E111744}"/>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pic>
        <p:nvPicPr>
          <p:cNvPr id="6" name="Picture 5">
            <a:extLst>
              <a:ext uri="{FF2B5EF4-FFF2-40B4-BE49-F238E27FC236}">
                <a16:creationId xmlns:a16="http://schemas.microsoft.com/office/drawing/2014/main" id="{351DCAFE-4163-FF12-72C8-BE87645AE9D0}"/>
              </a:ext>
            </a:extLst>
          </p:cNvPr>
          <p:cNvPicPr>
            <a:picLocks noChangeAspect="1"/>
          </p:cNvPicPr>
          <p:nvPr/>
        </p:nvPicPr>
        <p:blipFill rotWithShape="1">
          <a:blip r:embed="rId2"/>
          <a:srcRect l="17745" r="19977"/>
          <a:stretch/>
        </p:blipFill>
        <p:spPr>
          <a:xfrm>
            <a:off x="8098785" y="1305026"/>
            <a:ext cx="3255014" cy="3827413"/>
          </a:xfrm>
          <a:prstGeom prst="rect">
            <a:avLst/>
          </a:prstGeom>
        </p:spPr>
      </p:pic>
    </p:spTree>
    <p:extLst>
      <p:ext uri="{BB962C8B-B14F-4D97-AF65-F5344CB8AC3E}">
        <p14:creationId xmlns:p14="http://schemas.microsoft.com/office/powerpoint/2010/main" val="1168145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F4B55-BED4-D316-96A8-4D842DD20CCB}"/>
              </a:ext>
            </a:extLst>
          </p:cNvPr>
          <p:cNvSpPr>
            <a:spLocks noGrp="1"/>
          </p:cNvSpPr>
          <p:nvPr>
            <p:ph type="title"/>
          </p:nvPr>
        </p:nvSpPr>
        <p:spPr/>
        <p:txBody>
          <a:bodyPr/>
          <a:lstStyle/>
          <a:p>
            <a:r>
              <a:rPr lang="en-US" dirty="0"/>
              <a:t>Ring enhancement </a:t>
            </a:r>
          </a:p>
        </p:txBody>
      </p:sp>
      <p:sp>
        <p:nvSpPr>
          <p:cNvPr id="3" name="Content Placeholder 2">
            <a:extLst>
              <a:ext uri="{FF2B5EF4-FFF2-40B4-BE49-F238E27FC236}">
                <a16:creationId xmlns:a16="http://schemas.microsoft.com/office/drawing/2014/main" id="{CE0B7BF0-E841-E692-1B04-43D539D276BD}"/>
              </a:ext>
            </a:extLst>
          </p:cNvPr>
          <p:cNvSpPr>
            <a:spLocks noGrp="1"/>
          </p:cNvSpPr>
          <p:nvPr>
            <p:ph idx="1"/>
          </p:nvPr>
        </p:nvSpPr>
        <p:spPr>
          <a:xfrm>
            <a:off x="838201" y="1305026"/>
            <a:ext cx="6456922" cy="4871938"/>
          </a:xfrm>
        </p:spPr>
        <p:txBody>
          <a:bodyPr>
            <a:normAutofit fontScale="92500" lnSpcReduction="10000"/>
          </a:bodyPr>
          <a:lstStyle/>
          <a:p>
            <a:r>
              <a:rPr lang="en-US" b="1" dirty="0"/>
              <a:t>What is the type of enhancement ? </a:t>
            </a:r>
          </a:p>
          <a:p>
            <a:pPr lvl="1"/>
            <a:r>
              <a:rPr lang="en-US" dirty="0"/>
              <a:t>Ring enhancement </a:t>
            </a:r>
          </a:p>
          <a:p>
            <a:r>
              <a:rPr lang="en-US" b="1" dirty="0"/>
              <a:t>Mention 2 other enhancements</a:t>
            </a:r>
          </a:p>
          <a:p>
            <a:pPr lvl="1"/>
            <a:r>
              <a:rPr lang="en-US" dirty="0"/>
              <a:t>Homogenous enhancement </a:t>
            </a:r>
          </a:p>
          <a:p>
            <a:pPr lvl="1"/>
            <a:r>
              <a:rPr lang="en-US" dirty="0"/>
              <a:t>Heterogeneous enhancement</a:t>
            </a:r>
          </a:p>
          <a:p>
            <a:r>
              <a:rPr lang="en-US" b="1" dirty="0"/>
              <a:t>Mention 2 DDx</a:t>
            </a:r>
          </a:p>
          <a:p>
            <a:pPr lvl="1"/>
            <a:r>
              <a:rPr lang="en-US" dirty="0"/>
              <a:t>Abscess</a:t>
            </a:r>
          </a:p>
          <a:p>
            <a:pPr lvl="1"/>
            <a:r>
              <a:rPr lang="en-US" dirty="0"/>
              <a:t>brain mets</a:t>
            </a:r>
          </a:p>
          <a:p>
            <a:pPr lvl="1"/>
            <a:r>
              <a:rPr lang="en-US" dirty="0"/>
              <a:t>GBM</a:t>
            </a:r>
          </a:p>
          <a:p>
            <a:pPr lvl="1"/>
            <a:r>
              <a:rPr lang="en-US" dirty="0"/>
              <a:t>Resolving hematoma</a:t>
            </a:r>
          </a:p>
          <a:p>
            <a:r>
              <a:rPr lang="en-GB" sz="2800" b="1" dirty="0"/>
              <a:t>What is the type of edema surrounding this lesion &amp; what is the treatment ?</a:t>
            </a:r>
          </a:p>
          <a:p>
            <a:pPr lvl="1"/>
            <a:r>
              <a:rPr lang="en-US" dirty="0"/>
              <a:t>Vasogenic edema, steroids (Dexamethasone)</a:t>
            </a:r>
          </a:p>
        </p:txBody>
      </p:sp>
      <p:sp>
        <p:nvSpPr>
          <p:cNvPr id="5" name="TextBox 4">
            <a:extLst>
              <a:ext uri="{FF2B5EF4-FFF2-40B4-BE49-F238E27FC236}">
                <a16:creationId xmlns:a16="http://schemas.microsoft.com/office/drawing/2014/main" id="{D92F6C45-7D82-86B4-86AA-095622F0B958}"/>
              </a:ext>
            </a:extLst>
          </p:cNvPr>
          <p:cNvSpPr txBox="1"/>
          <p:nvPr/>
        </p:nvSpPr>
        <p:spPr>
          <a:xfrm>
            <a:off x="11047135" y="0"/>
            <a:ext cx="114486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20</a:t>
            </a:r>
            <a:r>
              <a:rPr lang="ar-JO" b="1" dirty="0">
                <a:solidFill>
                  <a:srgbClr val="FF0000"/>
                </a:solidFill>
              </a:rPr>
              <a:t>)</a:t>
            </a:r>
            <a:endParaRPr lang="en-US" b="1" dirty="0">
              <a:solidFill>
                <a:srgbClr val="FF0000"/>
              </a:solidFill>
            </a:endParaRPr>
          </a:p>
        </p:txBody>
      </p:sp>
      <p:grpSp>
        <p:nvGrpSpPr>
          <p:cNvPr id="9" name="Group 8">
            <a:extLst>
              <a:ext uri="{FF2B5EF4-FFF2-40B4-BE49-F238E27FC236}">
                <a16:creationId xmlns:a16="http://schemas.microsoft.com/office/drawing/2014/main" id="{6BC69EBA-34BC-CC65-B9C4-2CD26F98FAE9}"/>
              </a:ext>
            </a:extLst>
          </p:cNvPr>
          <p:cNvGrpSpPr/>
          <p:nvPr/>
        </p:nvGrpSpPr>
        <p:grpSpPr>
          <a:xfrm>
            <a:off x="7412211" y="1300840"/>
            <a:ext cx="3941589" cy="4871938"/>
            <a:chOff x="7757237" y="1300840"/>
            <a:chExt cx="3596563" cy="4445474"/>
          </a:xfrm>
        </p:grpSpPr>
        <p:pic>
          <p:nvPicPr>
            <p:cNvPr id="4" name="Content Placeholder 3">
              <a:extLst>
                <a:ext uri="{FF2B5EF4-FFF2-40B4-BE49-F238E27FC236}">
                  <a16:creationId xmlns:a16="http://schemas.microsoft.com/office/drawing/2014/main" id="{223C9868-09B0-808E-FB1C-E5483D9C27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2555" y="1305025"/>
              <a:ext cx="1631245" cy="2119790"/>
            </a:xfrm>
            <a:prstGeom prst="rect">
              <a:avLst/>
            </a:prstGeom>
          </p:spPr>
        </p:pic>
        <p:pic>
          <p:nvPicPr>
            <p:cNvPr id="6" name="Content Placeholder 4">
              <a:extLst>
                <a:ext uri="{FF2B5EF4-FFF2-40B4-BE49-F238E27FC236}">
                  <a16:creationId xmlns:a16="http://schemas.microsoft.com/office/drawing/2014/main" id="{9AAD7D03-7B68-D4DF-4372-CA856B37B9A1}"/>
                </a:ext>
              </a:extLst>
            </p:cNvPr>
            <p:cNvPicPr>
              <a:picLocks noChangeAspect="1"/>
            </p:cNvPicPr>
            <p:nvPr/>
          </p:nvPicPr>
          <p:blipFill rotWithShape="1">
            <a:blip r:embed="rId3">
              <a:extLst>
                <a:ext uri="{28A0092B-C50C-407E-A947-70E740481C1C}">
                  <a14:useLocalDpi xmlns:a14="http://schemas.microsoft.com/office/drawing/2010/main" val="0"/>
                </a:ext>
              </a:extLst>
            </a:blip>
            <a:srcRect l="9123" r="7608"/>
            <a:stretch/>
          </p:blipFill>
          <p:spPr>
            <a:xfrm>
              <a:off x="7757237" y="3511437"/>
              <a:ext cx="1858478" cy="2234877"/>
            </a:xfrm>
            <a:prstGeom prst="rect">
              <a:avLst/>
            </a:prstGeom>
          </p:spPr>
        </p:pic>
        <p:pic>
          <p:nvPicPr>
            <p:cNvPr id="7" name="Content Placeholder 3">
              <a:extLst>
                <a:ext uri="{FF2B5EF4-FFF2-40B4-BE49-F238E27FC236}">
                  <a16:creationId xmlns:a16="http://schemas.microsoft.com/office/drawing/2014/main" id="{3423C33F-54C7-27EB-30AE-397932746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237" y="1300840"/>
              <a:ext cx="1858478" cy="2123975"/>
            </a:xfrm>
            <a:prstGeom prst="rect">
              <a:avLst/>
            </a:prstGeom>
          </p:spPr>
        </p:pic>
        <p:pic>
          <p:nvPicPr>
            <p:cNvPr id="8" name="Picture 2" descr="C:\Users\DELL\Desktop\received_498062491106097.jpeg">
              <a:extLst>
                <a:ext uri="{FF2B5EF4-FFF2-40B4-BE49-F238E27FC236}">
                  <a16:creationId xmlns:a16="http://schemas.microsoft.com/office/drawing/2014/main" id="{F15888F0-D0F9-8B63-E256-E141F9D5BA11}"/>
                </a:ext>
              </a:extLst>
            </p:cNvPr>
            <p:cNvPicPr>
              <a:picLocks noChangeAspect="1" noChangeArrowheads="1"/>
            </p:cNvPicPr>
            <p:nvPr/>
          </p:nvPicPr>
          <p:blipFill rotWithShape="1">
            <a:blip r:embed="rId5" cstate="print"/>
            <a:srcRect l="10550" t="6743" r="20569" b="10103"/>
            <a:stretch/>
          </p:blipFill>
          <p:spPr bwMode="auto">
            <a:xfrm>
              <a:off x="9639109" y="3511437"/>
              <a:ext cx="1714691" cy="2234877"/>
            </a:xfrm>
            <a:prstGeom prst="rect">
              <a:avLst/>
            </a:prstGeom>
          </p:spPr>
        </p:pic>
      </p:grpSp>
    </p:spTree>
    <p:extLst>
      <p:ext uri="{BB962C8B-B14F-4D97-AF65-F5344CB8AC3E}">
        <p14:creationId xmlns:p14="http://schemas.microsoft.com/office/powerpoint/2010/main" val="30129773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0FE4-AB69-D1C6-218C-FDC6EB47F27A}"/>
              </a:ext>
            </a:extLst>
          </p:cNvPr>
          <p:cNvSpPr>
            <a:spLocks noGrp="1"/>
          </p:cNvSpPr>
          <p:nvPr>
            <p:ph type="title"/>
          </p:nvPr>
        </p:nvSpPr>
        <p:spPr/>
        <p:txBody>
          <a:bodyPr>
            <a:normAutofit fontScale="90000"/>
          </a:bodyPr>
          <a:lstStyle/>
          <a:p>
            <a:r>
              <a:rPr lang="en-US" dirty="0"/>
              <a:t>Spinal cord Tumors</a:t>
            </a:r>
          </a:p>
        </p:txBody>
      </p:sp>
      <p:sp>
        <p:nvSpPr>
          <p:cNvPr id="5" name="Subtitle 4">
            <a:extLst>
              <a:ext uri="{FF2B5EF4-FFF2-40B4-BE49-F238E27FC236}">
                <a16:creationId xmlns:a16="http://schemas.microsoft.com/office/drawing/2014/main" id="{3A33DB41-035C-1A5C-1902-DB3B24EF373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72983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26AA-2C0B-1B02-1B94-EDD322DC022B}"/>
              </a:ext>
            </a:extLst>
          </p:cNvPr>
          <p:cNvSpPr>
            <a:spLocks noGrp="1"/>
          </p:cNvSpPr>
          <p:nvPr>
            <p:ph type="title"/>
          </p:nvPr>
        </p:nvSpPr>
        <p:spPr/>
        <p:txBody>
          <a:bodyPr/>
          <a:lstStyle/>
          <a:p>
            <a:r>
              <a:rPr lang="en-US" dirty="0"/>
              <a:t>Spinal cord Tumors</a:t>
            </a:r>
          </a:p>
        </p:txBody>
      </p:sp>
      <p:sp>
        <p:nvSpPr>
          <p:cNvPr id="3" name="Content Placeholder 2">
            <a:extLst>
              <a:ext uri="{FF2B5EF4-FFF2-40B4-BE49-F238E27FC236}">
                <a16:creationId xmlns:a16="http://schemas.microsoft.com/office/drawing/2014/main" id="{328C28C8-EB44-6267-5A17-6682BCA375FB}"/>
              </a:ext>
            </a:extLst>
          </p:cNvPr>
          <p:cNvSpPr>
            <a:spLocks noGrp="1"/>
          </p:cNvSpPr>
          <p:nvPr>
            <p:ph idx="1"/>
          </p:nvPr>
        </p:nvSpPr>
        <p:spPr>
          <a:xfrm>
            <a:off x="838200" y="1305026"/>
            <a:ext cx="7057103" cy="4871938"/>
          </a:xfrm>
        </p:spPr>
        <p:txBody>
          <a:bodyPr/>
          <a:lstStyle/>
          <a:p>
            <a:r>
              <a:rPr lang="en-US" dirty="0"/>
              <a:t>How are spinal tumors classified according to the picture ? give one example on each one</a:t>
            </a:r>
          </a:p>
          <a:p>
            <a:pPr lvl="1"/>
            <a:r>
              <a:rPr lang="pt-BR" b="1" dirty="0"/>
              <a:t>Extradural</a:t>
            </a:r>
            <a:r>
              <a:rPr lang="pt-BR" dirty="0"/>
              <a:t>: osteochondroma, osteoid osteoma</a:t>
            </a:r>
          </a:p>
          <a:p>
            <a:pPr lvl="1"/>
            <a:r>
              <a:rPr lang="pt-BR" b="1" dirty="0"/>
              <a:t>Intradural Extramedullary</a:t>
            </a:r>
            <a:r>
              <a:rPr lang="pt-BR" dirty="0"/>
              <a:t>: meningioma, schwannoma</a:t>
            </a:r>
          </a:p>
          <a:p>
            <a:pPr lvl="1"/>
            <a:r>
              <a:rPr lang="pt-BR" b="1" dirty="0"/>
              <a:t>Intradural Intramedullary</a:t>
            </a:r>
            <a:r>
              <a:rPr lang="pt-BR" dirty="0"/>
              <a:t>:  astrocytoma, ependymoma, hemangioblastoma</a:t>
            </a:r>
          </a:p>
          <a:p>
            <a:pPr lvl="1"/>
            <a:endParaRPr lang="en-US" dirty="0"/>
          </a:p>
        </p:txBody>
      </p:sp>
      <p:pic>
        <p:nvPicPr>
          <p:cNvPr id="4" name="Picture 2">
            <a:extLst>
              <a:ext uri="{FF2B5EF4-FFF2-40B4-BE49-F238E27FC236}">
                <a16:creationId xmlns:a16="http://schemas.microsoft.com/office/drawing/2014/main" id="{A06E3097-12CA-A5E2-18DC-970F4EAE67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29850" y="1305027"/>
            <a:ext cx="3423950" cy="37880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21223DF-4C5B-1694-7AE2-D96F2608109C}"/>
              </a:ext>
            </a:extLst>
          </p:cNvPr>
          <p:cNvSpPr txBox="1"/>
          <p:nvPr/>
        </p:nvSpPr>
        <p:spPr>
          <a:xfrm>
            <a:off x="11047135" y="0"/>
            <a:ext cx="114486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194418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26AA-2C0B-1B02-1B94-EDD322DC022B}"/>
              </a:ext>
            </a:extLst>
          </p:cNvPr>
          <p:cNvSpPr>
            <a:spLocks noGrp="1"/>
          </p:cNvSpPr>
          <p:nvPr>
            <p:ph type="title"/>
          </p:nvPr>
        </p:nvSpPr>
        <p:spPr/>
        <p:txBody>
          <a:bodyPr/>
          <a:lstStyle/>
          <a:p>
            <a:r>
              <a:rPr lang="en-US" dirty="0"/>
              <a:t>Spinal cord Tumors</a:t>
            </a:r>
          </a:p>
        </p:txBody>
      </p:sp>
      <p:sp>
        <p:nvSpPr>
          <p:cNvPr id="3" name="Content Placeholder 2">
            <a:extLst>
              <a:ext uri="{FF2B5EF4-FFF2-40B4-BE49-F238E27FC236}">
                <a16:creationId xmlns:a16="http://schemas.microsoft.com/office/drawing/2014/main" id="{328C28C8-EB44-6267-5A17-6682BCA375FB}"/>
              </a:ext>
            </a:extLst>
          </p:cNvPr>
          <p:cNvSpPr>
            <a:spLocks noGrp="1"/>
          </p:cNvSpPr>
          <p:nvPr>
            <p:ph idx="1"/>
          </p:nvPr>
        </p:nvSpPr>
        <p:spPr>
          <a:xfrm>
            <a:off x="838200" y="1305026"/>
            <a:ext cx="6998110" cy="4871938"/>
          </a:xfrm>
        </p:spPr>
        <p:txBody>
          <a:bodyPr/>
          <a:lstStyle/>
          <a:p>
            <a:r>
              <a:rPr lang="en-US" b="1" dirty="0"/>
              <a:t>What is your diagnosis ?</a:t>
            </a:r>
          </a:p>
          <a:p>
            <a:pPr lvl="1"/>
            <a:r>
              <a:rPr lang="en-US" dirty="0"/>
              <a:t>Intradural extra medullary tumor </a:t>
            </a:r>
          </a:p>
          <a:p>
            <a:r>
              <a:rPr lang="en-US" b="1" dirty="0"/>
              <a:t>Mention 2 differential diagnosis </a:t>
            </a:r>
          </a:p>
          <a:p>
            <a:pPr lvl="1"/>
            <a:r>
              <a:rPr lang="en-US" dirty="0"/>
              <a:t>Meningioma, schwannoma and neurofibroma  </a:t>
            </a:r>
            <a:endParaRPr lang="ar-JO" dirty="0"/>
          </a:p>
          <a:p>
            <a:r>
              <a:rPr lang="en-US" b="1" dirty="0"/>
              <a:t>Mention 2 indications of surgery in spinal tumors ?</a:t>
            </a:r>
          </a:p>
          <a:p>
            <a:pPr lvl="1"/>
            <a:r>
              <a:rPr lang="en-US" dirty="0"/>
              <a:t>Myelopathy</a:t>
            </a:r>
          </a:p>
          <a:p>
            <a:pPr lvl="1"/>
            <a:r>
              <a:rPr lang="en-US" dirty="0"/>
              <a:t>Progressive neurological deficit</a:t>
            </a:r>
          </a:p>
          <a:p>
            <a:pPr lvl="1"/>
            <a:r>
              <a:rPr lang="en-US" dirty="0"/>
              <a:t>Intractable pain</a:t>
            </a:r>
          </a:p>
          <a:p>
            <a:endParaRPr lang="en-US" dirty="0"/>
          </a:p>
        </p:txBody>
      </p:sp>
      <p:sp>
        <p:nvSpPr>
          <p:cNvPr id="5" name="TextBox 4">
            <a:extLst>
              <a:ext uri="{FF2B5EF4-FFF2-40B4-BE49-F238E27FC236}">
                <a16:creationId xmlns:a16="http://schemas.microsoft.com/office/drawing/2014/main" id="{121223DF-4C5B-1694-7AE2-D96F2608109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9</a:t>
            </a:r>
            <a:r>
              <a:rPr lang="ar-JO" b="1" dirty="0">
                <a:solidFill>
                  <a:srgbClr val="FF0000"/>
                </a:solidFill>
              </a:rPr>
              <a:t>)</a:t>
            </a:r>
            <a:endParaRPr lang="en-US" b="1" dirty="0">
              <a:solidFill>
                <a:srgbClr val="FF0000"/>
              </a:solidFill>
            </a:endParaRPr>
          </a:p>
        </p:txBody>
      </p:sp>
      <p:pic>
        <p:nvPicPr>
          <p:cNvPr id="6" name="Content Placeholder 4">
            <a:extLst>
              <a:ext uri="{FF2B5EF4-FFF2-40B4-BE49-F238E27FC236}">
                <a16:creationId xmlns:a16="http://schemas.microsoft.com/office/drawing/2014/main" id="{4D678A3B-59E2-86FF-6865-7806BB6AD3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6473" y="1305026"/>
            <a:ext cx="3377327" cy="3788084"/>
          </a:xfrm>
          <a:prstGeom prst="rect">
            <a:avLst/>
          </a:prstGeom>
        </p:spPr>
      </p:pic>
    </p:spTree>
    <p:extLst>
      <p:ext uri="{BB962C8B-B14F-4D97-AF65-F5344CB8AC3E}">
        <p14:creationId xmlns:p14="http://schemas.microsoft.com/office/powerpoint/2010/main" val="37992144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26AA-2C0B-1B02-1B94-EDD322DC022B}"/>
              </a:ext>
            </a:extLst>
          </p:cNvPr>
          <p:cNvSpPr>
            <a:spLocks noGrp="1"/>
          </p:cNvSpPr>
          <p:nvPr>
            <p:ph type="title"/>
          </p:nvPr>
        </p:nvSpPr>
        <p:spPr/>
        <p:txBody>
          <a:bodyPr/>
          <a:lstStyle/>
          <a:p>
            <a:r>
              <a:rPr lang="en-US" dirty="0"/>
              <a:t>Spinal cord Tumors</a:t>
            </a:r>
          </a:p>
        </p:txBody>
      </p:sp>
      <p:sp>
        <p:nvSpPr>
          <p:cNvPr id="3" name="Content Placeholder 2">
            <a:extLst>
              <a:ext uri="{FF2B5EF4-FFF2-40B4-BE49-F238E27FC236}">
                <a16:creationId xmlns:a16="http://schemas.microsoft.com/office/drawing/2014/main" id="{328C28C8-EB44-6267-5A17-6682BCA375FB}"/>
              </a:ext>
            </a:extLst>
          </p:cNvPr>
          <p:cNvSpPr>
            <a:spLocks noGrp="1"/>
          </p:cNvSpPr>
          <p:nvPr>
            <p:ph idx="1"/>
          </p:nvPr>
        </p:nvSpPr>
        <p:spPr>
          <a:xfrm>
            <a:off x="838200" y="1305026"/>
            <a:ext cx="6712974" cy="4871938"/>
          </a:xfrm>
        </p:spPr>
        <p:txBody>
          <a:bodyPr/>
          <a:lstStyle/>
          <a:p>
            <a:r>
              <a:rPr lang="en-US" b="1" dirty="0"/>
              <a:t>What is your diagnosis ?</a:t>
            </a:r>
          </a:p>
          <a:p>
            <a:pPr lvl="1"/>
            <a:r>
              <a:rPr lang="en-US" dirty="0"/>
              <a:t>Intradural extra medullary tumor </a:t>
            </a:r>
          </a:p>
          <a:p>
            <a:r>
              <a:rPr lang="en-US" b="1" dirty="0"/>
              <a:t>Mention 2 differential diagnosis </a:t>
            </a:r>
          </a:p>
          <a:p>
            <a:pPr lvl="1"/>
            <a:r>
              <a:rPr lang="en-US" dirty="0"/>
              <a:t>Meningioma, schwannoma and neurofibroma  </a:t>
            </a:r>
            <a:endParaRPr lang="ar-JO" dirty="0"/>
          </a:p>
          <a:p>
            <a:endParaRPr lang="en-US" dirty="0"/>
          </a:p>
        </p:txBody>
      </p:sp>
      <p:sp>
        <p:nvSpPr>
          <p:cNvPr id="5" name="TextBox 4">
            <a:extLst>
              <a:ext uri="{FF2B5EF4-FFF2-40B4-BE49-F238E27FC236}">
                <a16:creationId xmlns:a16="http://schemas.microsoft.com/office/drawing/2014/main" id="{121223DF-4C5B-1694-7AE2-D96F2608109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grpSp>
        <p:nvGrpSpPr>
          <p:cNvPr id="9" name="Group 8">
            <a:extLst>
              <a:ext uri="{FF2B5EF4-FFF2-40B4-BE49-F238E27FC236}">
                <a16:creationId xmlns:a16="http://schemas.microsoft.com/office/drawing/2014/main" id="{C3EAA7B1-D672-443D-D9F1-7B696FDED7A7}"/>
              </a:ext>
            </a:extLst>
          </p:cNvPr>
          <p:cNvGrpSpPr>
            <a:grpSpLocks noChangeAspect="1"/>
          </p:cNvGrpSpPr>
          <p:nvPr/>
        </p:nvGrpSpPr>
        <p:grpSpPr>
          <a:xfrm>
            <a:off x="7651652" y="1305026"/>
            <a:ext cx="3702148" cy="4594329"/>
            <a:chOff x="1691680" y="0"/>
            <a:chExt cx="3547065" cy="4550051"/>
          </a:xfrm>
        </p:grpSpPr>
        <p:pic>
          <p:nvPicPr>
            <p:cNvPr id="10" name="Picture 9" descr="A close up of a barrel&#10;&#10;Description automatically generated">
              <a:extLst>
                <a:ext uri="{FF2B5EF4-FFF2-40B4-BE49-F238E27FC236}">
                  <a16:creationId xmlns:a16="http://schemas.microsoft.com/office/drawing/2014/main" id="{04B15C54-5CA2-200B-892F-ECEA5CFB4FA0}"/>
                </a:ext>
              </a:extLst>
            </p:cNvPr>
            <p:cNvPicPr>
              <a:picLocks noChangeAspect="1"/>
            </p:cNvPicPr>
            <p:nvPr/>
          </p:nvPicPr>
          <p:blipFill rotWithShape="1">
            <a:blip r:embed="rId2">
              <a:extLst>
                <a:ext uri="{28A0092B-C50C-407E-A947-70E740481C1C}">
                  <a14:useLocalDpi xmlns:a14="http://schemas.microsoft.com/office/drawing/2010/main" val="0"/>
                </a:ext>
              </a:extLst>
            </a:blip>
            <a:srcRect r="61674"/>
            <a:stretch>
              <a:fillRect/>
            </a:stretch>
          </p:blipFill>
          <p:spPr>
            <a:xfrm>
              <a:off x="1691680" y="0"/>
              <a:ext cx="2016224" cy="4550051"/>
            </a:xfrm>
            <a:prstGeom prst="rect">
              <a:avLst/>
            </a:prstGeom>
          </p:spPr>
        </p:pic>
        <p:pic>
          <p:nvPicPr>
            <p:cNvPr id="11" name="Picture 10" descr="A close up of a barrel&#10;&#10;Description automatically generated">
              <a:extLst>
                <a:ext uri="{FF2B5EF4-FFF2-40B4-BE49-F238E27FC236}">
                  <a16:creationId xmlns:a16="http://schemas.microsoft.com/office/drawing/2014/main" id="{EDB14EEB-CCCC-E388-46B0-643F3D892363}"/>
                </a:ext>
              </a:extLst>
            </p:cNvPr>
            <p:cNvPicPr>
              <a:picLocks noChangeAspect="1"/>
            </p:cNvPicPr>
            <p:nvPr/>
          </p:nvPicPr>
          <p:blipFill rotWithShape="1">
            <a:blip r:embed="rId2">
              <a:extLst>
                <a:ext uri="{28A0092B-C50C-407E-A947-70E740481C1C}">
                  <a14:useLocalDpi xmlns:a14="http://schemas.microsoft.com/office/drawing/2010/main" val="0"/>
                </a:ext>
              </a:extLst>
            </a:blip>
            <a:srcRect l="68163"/>
            <a:stretch>
              <a:fillRect/>
            </a:stretch>
          </p:blipFill>
          <p:spPr>
            <a:xfrm>
              <a:off x="3563888" y="0"/>
              <a:ext cx="1674857" cy="4550051"/>
            </a:xfrm>
            <a:prstGeom prst="rect">
              <a:avLst/>
            </a:prstGeom>
          </p:spPr>
        </p:pic>
      </p:grpSp>
      <p:pic>
        <p:nvPicPr>
          <p:cNvPr id="12" name="Picture 2" descr="C:\Users\Pc city\Downloads\104429368_629572867917266_4591856755106599438_n.jpg">
            <a:extLst>
              <a:ext uri="{FF2B5EF4-FFF2-40B4-BE49-F238E27FC236}">
                <a16:creationId xmlns:a16="http://schemas.microsoft.com/office/drawing/2014/main" id="{BF48DDF6-53CD-1263-7692-5DB3CB94AB13}"/>
              </a:ext>
            </a:extLst>
          </p:cNvPr>
          <p:cNvPicPr>
            <a:picLocks noChangeAspect="1" noChangeArrowheads="1"/>
          </p:cNvPicPr>
          <p:nvPr/>
        </p:nvPicPr>
        <p:blipFill>
          <a:blip r:embed="rId3"/>
          <a:srcRect/>
          <a:stretch>
            <a:fillRect/>
          </a:stretch>
        </p:blipFill>
        <p:spPr bwMode="auto">
          <a:xfrm>
            <a:off x="2712229" y="3352033"/>
            <a:ext cx="2964915" cy="2547322"/>
          </a:xfrm>
          <a:prstGeom prst="rect">
            <a:avLst/>
          </a:prstGeom>
          <a:noFill/>
        </p:spPr>
      </p:pic>
    </p:spTree>
    <p:extLst>
      <p:ext uri="{BB962C8B-B14F-4D97-AF65-F5344CB8AC3E}">
        <p14:creationId xmlns:p14="http://schemas.microsoft.com/office/powerpoint/2010/main" val="752395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26AA-2C0B-1B02-1B94-EDD322DC022B}"/>
              </a:ext>
            </a:extLst>
          </p:cNvPr>
          <p:cNvSpPr>
            <a:spLocks noGrp="1"/>
          </p:cNvSpPr>
          <p:nvPr>
            <p:ph type="title"/>
          </p:nvPr>
        </p:nvSpPr>
        <p:spPr/>
        <p:txBody>
          <a:bodyPr/>
          <a:lstStyle/>
          <a:p>
            <a:r>
              <a:rPr lang="en-US" dirty="0"/>
              <a:t>Spinal cord Tumors</a:t>
            </a:r>
          </a:p>
        </p:txBody>
      </p:sp>
      <p:sp>
        <p:nvSpPr>
          <p:cNvPr id="3" name="Content Placeholder 2">
            <a:extLst>
              <a:ext uri="{FF2B5EF4-FFF2-40B4-BE49-F238E27FC236}">
                <a16:creationId xmlns:a16="http://schemas.microsoft.com/office/drawing/2014/main" id="{328C28C8-EB44-6267-5A17-6682BCA375FB}"/>
              </a:ext>
            </a:extLst>
          </p:cNvPr>
          <p:cNvSpPr>
            <a:spLocks noGrp="1"/>
          </p:cNvSpPr>
          <p:nvPr>
            <p:ph idx="1"/>
          </p:nvPr>
        </p:nvSpPr>
        <p:spPr>
          <a:xfrm>
            <a:off x="838200" y="1305026"/>
            <a:ext cx="6998110" cy="4871938"/>
          </a:xfrm>
        </p:spPr>
        <p:txBody>
          <a:bodyPr/>
          <a:lstStyle/>
          <a:p>
            <a:r>
              <a:rPr lang="en-US" b="1" dirty="0"/>
              <a:t>What is your diagnosis ?</a:t>
            </a:r>
          </a:p>
          <a:p>
            <a:pPr lvl="1"/>
            <a:r>
              <a:rPr lang="en-US" dirty="0"/>
              <a:t>Intradural Intramedullary</a:t>
            </a:r>
          </a:p>
          <a:p>
            <a:r>
              <a:rPr lang="en-US" b="1" dirty="0"/>
              <a:t>Mention 2 differential diagnosis </a:t>
            </a:r>
          </a:p>
          <a:p>
            <a:pPr lvl="1"/>
            <a:r>
              <a:rPr lang="en-US" dirty="0"/>
              <a:t>Astrocytoma, ependymoma, hemangioblastoma</a:t>
            </a:r>
          </a:p>
          <a:p>
            <a:r>
              <a:rPr lang="en-US" b="1" dirty="0"/>
              <a:t>Mention 2 clinical features</a:t>
            </a:r>
          </a:p>
          <a:p>
            <a:pPr lvl="1"/>
            <a:r>
              <a:rPr lang="en-US" dirty="0"/>
              <a:t>PAIN</a:t>
            </a:r>
          </a:p>
          <a:p>
            <a:pPr lvl="1"/>
            <a:r>
              <a:rPr lang="en-US" dirty="0"/>
              <a:t>Neurological deficit</a:t>
            </a:r>
          </a:p>
          <a:p>
            <a:pPr lvl="1"/>
            <a:r>
              <a:rPr lang="en-US" dirty="0"/>
              <a:t>Deformities </a:t>
            </a:r>
          </a:p>
          <a:p>
            <a:pPr lvl="1"/>
            <a:endParaRPr lang="en-US" dirty="0"/>
          </a:p>
        </p:txBody>
      </p:sp>
      <p:sp>
        <p:nvSpPr>
          <p:cNvPr id="5" name="TextBox 4">
            <a:extLst>
              <a:ext uri="{FF2B5EF4-FFF2-40B4-BE49-F238E27FC236}">
                <a16:creationId xmlns:a16="http://schemas.microsoft.com/office/drawing/2014/main" id="{121223DF-4C5B-1694-7AE2-D96F2608109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4" name="Picture 5">
            <a:extLst>
              <a:ext uri="{FF2B5EF4-FFF2-40B4-BE49-F238E27FC236}">
                <a16:creationId xmlns:a16="http://schemas.microsoft.com/office/drawing/2014/main" id="{2D2DC465-D02F-1CEA-48D5-6C09B93E4874}"/>
              </a:ext>
            </a:extLst>
          </p:cNvPr>
          <p:cNvPicPr>
            <a:picLocks noChangeAspect="1" noChangeArrowheads="1"/>
          </p:cNvPicPr>
          <p:nvPr/>
        </p:nvPicPr>
        <p:blipFill>
          <a:blip r:embed="rId2"/>
          <a:srcRect/>
          <a:stretch>
            <a:fillRect/>
          </a:stretch>
        </p:blipFill>
        <p:spPr bwMode="auto">
          <a:xfrm>
            <a:off x="7980025" y="1312400"/>
            <a:ext cx="3396047" cy="4871938"/>
          </a:xfrm>
          <a:prstGeom prst="rect">
            <a:avLst/>
          </a:prstGeom>
          <a:noFill/>
        </p:spPr>
      </p:pic>
    </p:spTree>
    <p:extLst>
      <p:ext uri="{BB962C8B-B14F-4D97-AF65-F5344CB8AC3E}">
        <p14:creationId xmlns:p14="http://schemas.microsoft.com/office/powerpoint/2010/main" val="7292843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26AA-2C0B-1B02-1B94-EDD322DC022B}"/>
              </a:ext>
            </a:extLst>
          </p:cNvPr>
          <p:cNvSpPr>
            <a:spLocks noGrp="1"/>
          </p:cNvSpPr>
          <p:nvPr>
            <p:ph type="title"/>
          </p:nvPr>
        </p:nvSpPr>
        <p:spPr/>
        <p:txBody>
          <a:bodyPr/>
          <a:lstStyle/>
          <a:p>
            <a:r>
              <a:rPr lang="en-US" dirty="0"/>
              <a:t>Spinal cord Tumors</a:t>
            </a:r>
          </a:p>
        </p:txBody>
      </p:sp>
      <p:sp>
        <p:nvSpPr>
          <p:cNvPr id="3" name="Content Placeholder 2">
            <a:extLst>
              <a:ext uri="{FF2B5EF4-FFF2-40B4-BE49-F238E27FC236}">
                <a16:creationId xmlns:a16="http://schemas.microsoft.com/office/drawing/2014/main" id="{328C28C8-EB44-6267-5A17-6682BCA375FB}"/>
              </a:ext>
            </a:extLst>
          </p:cNvPr>
          <p:cNvSpPr>
            <a:spLocks noGrp="1"/>
          </p:cNvSpPr>
          <p:nvPr>
            <p:ph idx="1"/>
          </p:nvPr>
        </p:nvSpPr>
        <p:spPr>
          <a:xfrm>
            <a:off x="838200" y="1305026"/>
            <a:ext cx="6840794" cy="4871938"/>
          </a:xfrm>
        </p:spPr>
        <p:txBody>
          <a:bodyPr>
            <a:normAutofit/>
          </a:bodyPr>
          <a:lstStyle/>
          <a:p>
            <a:r>
              <a:rPr lang="en-US" b="1" dirty="0"/>
              <a:t>What is your diagnosis ?</a:t>
            </a:r>
          </a:p>
          <a:p>
            <a:pPr lvl="1"/>
            <a:r>
              <a:rPr lang="en-US" dirty="0"/>
              <a:t>Intradural Intramedullary</a:t>
            </a:r>
          </a:p>
          <a:p>
            <a:r>
              <a:rPr lang="en-US" b="1" dirty="0"/>
              <a:t>Mention 2 differential diagnosis </a:t>
            </a:r>
          </a:p>
          <a:p>
            <a:pPr lvl="1"/>
            <a:r>
              <a:rPr lang="en-US" dirty="0"/>
              <a:t>Astrocytoma, ependymoma, hemangioblastoma</a:t>
            </a:r>
          </a:p>
          <a:p>
            <a:r>
              <a:rPr lang="en-US" b="1" dirty="0"/>
              <a:t>What is the most likely diagnosis?</a:t>
            </a:r>
          </a:p>
          <a:p>
            <a:pPr lvl="1"/>
            <a:r>
              <a:rPr lang="en-US" dirty="0"/>
              <a:t>Astrocytoma</a:t>
            </a:r>
          </a:p>
          <a:p>
            <a:r>
              <a:rPr lang="en-US" b="1" dirty="0"/>
              <a:t>Mention 4 Upper motor neuron lesion symptoms?</a:t>
            </a:r>
          </a:p>
          <a:p>
            <a:pPr lvl="1"/>
            <a:r>
              <a:rPr lang="en-US" dirty="0"/>
              <a:t>Muscle weakness, Increase in muscle tone, Flaccid paralysis, Muscle spasms, Babinski sign, Fasciculation</a:t>
            </a:r>
          </a:p>
          <a:p>
            <a:endParaRPr lang="en-US" b="1" dirty="0"/>
          </a:p>
        </p:txBody>
      </p:sp>
      <p:sp>
        <p:nvSpPr>
          <p:cNvPr id="5" name="TextBox 4">
            <a:extLst>
              <a:ext uri="{FF2B5EF4-FFF2-40B4-BE49-F238E27FC236}">
                <a16:creationId xmlns:a16="http://schemas.microsoft.com/office/drawing/2014/main" id="{121223DF-4C5B-1694-7AE2-D96F2608109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Picture 10">
            <a:extLst>
              <a:ext uri="{FF2B5EF4-FFF2-40B4-BE49-F238E27FC236}">
                <a16:creationId xmlns:a16="http://schemas.microsoft.com/office/drawing/2014/main" id="{36D9615D-5FDB-24E7-8FBF-0F71DBFFE7E1}"/>
              </a:ext>
            </a:extLst>
          </p:cNvPr>
          <p:cNvPicPr>
            <a:picLocks noChangeAspect="1"/>
          </p:cNvPicPr>
          <p:nvPr/>
        </p:nvPicPr>
        <p:blipFill>
          <a:blip r:embed="rId2"/>
          <a:stretch>
            <a:fillRect/>
          </a:stretch>
        </p:blipFill>
        <p:spPr>
          <a:xfrm>
            <a:off x="7760581" y="1305026"/>
            <a:ext cx="3615491" cy="4871938"/>
          </a:xfrm>
          <a:prstGeom prst="rect">
            <a:avLst/>
          </a:prstGeom>
        </p:spPr>
      </p:pic>
    </p:spTree>
    <p:extLst>
      <p:ext uri="{BB962C8B-B14F-4D97-AF65-F5344CB8AC3E}">
        <p14:creationId xmlns:p14="http://schemas.microsoft.com/office/powerpoint/2010/main" val="3824089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3D46C1-9347-5EB3-9CC0-28169A8FFAD3}"/>
              </a:ext>
            </a:extLst>
          </p:cNvPr>
          <p:cNvSpPr>
            <a:spLocks noGrp="1"/>
          </p:cNvSpPr>
          <p:nvPr>
            <p:ph type="title"/>
          </p:nvPr>
        </p:nvSpPr>
        <p:spPr/>
        <p:txBody>
          <a:bodyPr>
            <a:normAutofit fontScale="90000"/>
          </a:bodyPr>
          <a:lstStyle/>
          <a:p>
            <a:r>
              <a:rPr lang="en-US" dirty="0"/>
              <a:t>Spinal Injuries</a:t>
            </a:r>
          </a:p>
        </p:txBody>
      </p:sp>
      <p:sp>
        <p:nvSpPr>
          <p:cNvPr id="3" name="Subtitle 2">
            <a:extLst>
              <a:ext uri="{FF2B5EF4-FFF2-40B4-BE49-F238E27FC236}">
                <a16:creationId xmlns:a16="http://schemas.microsoft.com/office/drawing/2014/main" id="{4941DFE8-69A3-E6F7-22BB-3D28FFBC9D8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74774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07D5AA-BBF6-D8EB-3FCA-2966DCE3B3D1}"/>
              </a:ext>
            </a:extLst>
          </p:cNvPr>
          <p:cNvSpPr>
            <a:spLocks noGrp="1"/>
          </p:cNvSpPr>
          <p:nvPr>
            <p:ph type="title"/>
          </p:nvPr>
        </p:nvSpPr>
        <p:spPr/>
        <p:txBody>
          <a:bodyPr>
            <a:normAutofit fontScale="90000"/>
          </a:bodyPr>
          <a:lstStyle/>
          <a:p>
            <a:r>
              <a:rPr lang="en-US" dirty="0"/>
              <a:t>Hydrocephalus</a:t>
            </a:r>
          </a:p>
        </p:txBody>
      </p:sp>
      <p:sp>
        <p:nvSpPr>
          <p:cNvPr id="3" name="Subtitle 2">
            <a:extLst>
              <a:ext uri="{FF2B5EF4-FFF2-40B4-BE49-F238E27FC236}">
                <a16:creationId xmlns:a16="http://schemas.microsoft.com/office/drawing/2014/main" id="{DA377B7A-852E-AFD2-857A-877D554BE7B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15318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2F6E-6B9C-CC2D-F530-B2DA9B2412D6}"/>
              </a:ext>
            </a:extLst>
          </p:cNvPr>
          <p:cNvSpPr>
            <a:spLocks noGrp="1"/>
          </p:cNvSpPr>
          <p:nvPr>
            <p:ph type="title"/>
          </p:nvPr>
        </p:nvSpPr>
        <p:spPr/>
        <p:txBody>
          <a:bodyPr/>
          <a:lstStyle/>
          <a:p>
            <a:r>
              <a:rPr lang="en-US" dirty="0"/>
              <a:t>Odontoid fractures</a:t>
            </a:r>
          </a:p>
        </p:txBody>
      </p:sp>
      <p:pic>
        <p:nvPicPr>
          <p:cNvPr id="4" name="Content Placeholder 6" descr="Diagram&#10;&#10;Description automatically generated">
            <a:extLst>
              <a:ext uri="{FF2B5EF4-FFF2-40B4-BE49-F238E27FC236}">
                <a16:creationId xmlns:a16="http://schemas.microsoft.com/office/drawing/2014/main" id="{EF7E9AEB-F9AA-48BB-D2EF-715E518D0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7229" y="1305027"/>
            <a:ext cx="3456571" cy="2479034"/>
          </a:xfrm>
          <a:prstGeom prst="rect">
            <a:avLst/>
          </a:prstGeom>
        </p:spPr>
      </p:pic>
      <p:sp>
        <p:nvSpPr>
          <p:cNvPr id="5" name="TextBox 4">
            <a:extLst>
              <a:ext uri="{FF2B5EF4-FFF2-40B4-BE49-F238E27FC236}">
                <a16:creationId xmlns:a16="http://schemas.microsoft.com/office/drawing/2014/main" id="{DA52E965-1B72-117B-5978-3FB35EE98796}"/>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9" name="Content Placeholder 2">
            <a:extLst>
              <a:ext uri="{FF2B5EF4-FFF2-40B4-BE49-F238E27FC236}">
                <a16:creationId xmlns:a16="http://schemas.microsoft.com/office/drawing/2014/main" id="{8D4BA9CF-3AE3-11A1-4867-44EBCE2D5B2D}"/>
              </a:ext>
            </a:extLst>
          </p:cNvPr>
          <p:cNvSpPr>
            <a:spLocks noGrp="1"/>
          </p:cNvSpPr>
          <p:nvPr>
            <p:ph idx="1"/>
          </p:nvPr>
        </p:nvSpPr>
        <p:spPr>
          <a:xfrm>
            <a:off x="838200" y="1304925"/>
            <a:ext cx="10515600" cy="4872038"/>
          </a:xfrm>
        </p:spPr>
        <p:txBody>
          <a:bodyPr/>
          <a:lstStyle/>
          <a:p>
            <a:r>
              <a:rPr lang="en-US" b="1" dirty="0"/>
              <a:t>What’s this ?</a:t>
            </a:r>
          </a:p>
          <a:p>
            <a:pPr lvl="1"/>
            <a:r>
              <a:rPr lang="en-US" dirty="0"/>
              <a:t>Anderson's dens fracture classification</a:t>
            </a:r>
          </a:p>
          <a:p>
            <a:r>
              <a:rPr lang="en-US" b="1" dirty="0"/>
              <a:t>What is the treatment of the third type ? </a:t>
            </a:r>
          </a:p>
          <a:p>
            <a:pPr lvl="1"/>
            <a:r>
              <a:rPr lang="en-US" dirty="0"/>
              <a:t>Spondylodesis</a:t>
            </a:r>
          </a:p>
          <a:p>
            <a:r>
              <a:rPr lang="en-US" b="1" dirty="0"/>
              <a:t>What is the prognosis of the third type ?</a:t>
            </a:r>
          </a:p>
          <a:p>
            <a:pPr lvl="1"/>
            <a:r>
              <a:rPr lang="en-US" dirty="0"/>
              <a:t>Unstable fracture might damage the spinal cord</a:t>
            </a:r>
          </a:p>
        </p:txBody>
      </p:sp>
    </p:spTree>
    <p:extLst>
      <p:ext uri="{BB962C8B-B14F-4D97-AF65-F5344CB8AC3E}">
        <p14:creationId xmlns:p14="http://schemas.microsoft.com/office/powerpoint/2010/main" val="4893926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A749-A420-BDA8-F48D-4543DCE370C1}"/>
              </a:ext>
            </a:extLst>
          </p:cNvPr>
          <p:cNvSpPr>
            <a:spLocks noGrp="1"/>
          </p:cNvSpPr>
          <p:nvPr>
            <p:ph type="title"/>
          </p:nvPr>
        </p:nvSpPr>
        <p:spPr/>
        <p:txBody>
          <a:bodyPr/>
          <a:lstStyle/>
          <a:p>
            <a:r>
              <a:rPr lang="en-US" dirty="0"/>
              <a:t>Cervical spine burst fracture</a:t>
            </a:r>
          </a:p>
        </p:txBody>
      </p:sp>
      <p:sp>
        <p:nvSpPr>
          <p:cNvPr id="3" name="Content Placeholder 2">
            <a:extLst>
              <a:ext uri="{FF2B5EF4-FFF2-40B4-BE49-F238E27FC236}">
                <a16:creationId xmlns:a16="http://schemas.microsoft.com/office/drawing/2014/main" id="{307C60EF-73CC-C398-85A6-6A32F8588768}"/>
              </a:ext>
            </a:extLst>
          </p:cNvPr>
          <p:cNvSpPr>
            <a:spLocks noGrp="1"/>
          </p:cNvSpPr>
          <p:nvPr>
            <p:ph idx="1"/>
          </p:nvPr>
        </p:nvSpPr>
        <p:spPr>
          <a:xfrm>
            <a:off x="838201" y="1305026"/>
            <a:ext cx="6253264" cy="4871938"/>
          </a:xfrm>
        </p:spPr>
        <p:txBody>
          <a:bodyPr/>
          <a:lstStyle/>
          <a:p>
            <a:r>
              <a:rPr lang="en-US" b="1" dirty="0"/>
              <a:t>What is the type of this fracture ?</a:t>
            </a:r>
          </a:p>
          <a:p>
            <a:pPr lvl="1"/>
            <a:r>
              <a:rPr lang="en-US" dirty="0"/>
              <a:t>Cervical spine burst fracture</a:t>
            </a:r>
          </a:p>
          <a:p>
            <a:r>
              <a:rPr lang="en-US" b="1" dirty="0"/>
              <a:t>At what level is it ?</a:t>
            </a:r>
          </a:p>
          <a:p>
            <a:pPr lvl="1"/>
            <a:r>
              <a:rPr lang="en-US" dirty="0"/>
              <a:t>C5</a:t>
            </a:r>
          </a:p>
          <a:p>
            <a:r>
              <a:rPr lang="en-US" b="1" dirty="0"/>
              <a:t>Mention 3 complications</a:t>
            </a:r>
          </a:p>
          <a:p>
            <a:pPr lvl="1"/>
            <a:r>
              <a:rPr lang="en-US" dirty="0"/>
              <a:t>Nerve root compression</a:t>
            </a:r>
          </a:p>
          <a:p>
            <a:pPr lvl="1"/>
            <a:r>
              <a:rPr lang="en-US" dirty="0"/>
              <a:t>Vascular injury </a:t>
            </a:r>
          </a:p>
          <a:p>
            <a:pPr lvl="1"/>
            <a:r>
              <a:rPr lang="en-US" dirty="0"/>
              <a:t>Upper limb weakness </a:t>
            </a:r>
          </a:p>
          <a:p>
            <a:pPr lvl="1"/>
            <a:endParaRPr lang="en-US" dirty="0"/>
          </a:p>
        </p:txBody>
      </p:sp>
      <p:pic>
        <p:nvPicPr>
          <p:cNvPr id="4" name="Picture 2" descr="ÙØªÙØ¬Ø© Ø¨Ø­Ø« Ø§ÙØµÙØ± Ø¹Ù âªc5 burst fractureâ¬â">
            <a:extLst>
              <a:ext uri="{FF2B5EF4-FFF2-40B4-BE49-F238E27FC236}">
                <a16:creationId xmlns:a16="http://schemas.microsoft.com/office/drawing/2014/main" id="{459C37C1-0A3E-0572-1963-6090A4A87E91}"/>
              </a:ext>
            </a:extLst>
          </p:cNvPr>
          <p:cNvPicPr>
            <a:picLocks noChangeAspect="1" noChangeArrowheads="1"/>
          </p:cNvPicPr>
          <p:nvPr/>
        </p:nvPicPr>
        <p:blipFill>
          <a:blip r:embed="rId2" cstate="print"/>
          <a:stretch>
            <a:fillRect/>
          </a:stretch>
        </p:blipFill>
        <p:spPr bwMode="auto">
          <a:xfrm>
            <a:off x="7211447" y="1305026"/>
            <a:ext cx="4142353" cy="4871937"/>
          </a:xfrm>
          <a:prstGeom prst="rect">
            <a:avLst/>
          </a:prstGeom>
        </p:spPr>
      </p:pic>
      <p:sp>
        <p:nvSpPr>
          <p:cNvPr id="5" name="TextBox 4">
            <a:extLst>
              <a:ext uri="{FF2B5EF4-FFF2-40B4-BE49-F238E27FC236}">
                <a16:creationId xmlns:a16="http://schemas.microsoft.com/office/drawing/2014/main" id="{1AB14A0F-DBAD-E2DD-4E58-08872FE67C2E}"/>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337211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AB37E-1BD5-5D22-1B2F-923F80A962A4}"/>
              </a:ext>
            </a:extLst>
          </p:cNvPr>
          <p:cNvSpPr>
            <a:spLocks noGrp="1"/>
          </p:cNvSpPr>
          <p:nvPr>
            <p:ph type="title"/>
          </p:nvPr>
        </p:nvSpPr>
        <p:spPr/>
        <p:txBody>
          <a:bodyPr/>
          <a:lstStyle/>
          <a:p>
            <a:r>
              <a:rPr lang="en-US" dirty="0"/>
              <a:t>Lumber spine burst fracture</a:t>
            </a:r>
          </a:p>
        </p:txBody>
      </p:sp>
      <p:sp>
        <p:nvSpPr>
          <p:cNvPr id="3" name="Content Placeholder 2">
            <a:extLst>
              <a:ext uri="{FF2B5EF4-FFF2-40B4-BE49-F238E27FC236}">
                <a16:creationId xmlns:a16="http://schemas.microsoft.com/office/drawing/2014/main" id="{58B61FE0-2ADB-31B6-3C19-E4ADC99E51DD}"/>
              </a:ext>
            </a:extLst>
          </p:cNvPr>
          <p:cNvSpPr>
            <a:spLocks noGrp="1"/>
          </p:cNvSpPr>
          <p:nvPr>
            <p:ph idx="1"/>
          </p:nvPr>
        </p:nvSpPr>
        <p:spPr>
          <a:xfrm>
            <a:off x="838199" y="1305026"/>
            <a:ext cx="7821855" cy="4871938"/>
          </a:xfrm>
        </p:spPr>
        <p:txBody>
          <a:bodyPr/>
          <a:lstStyle/>
          <a:p>
            <a:r>
              <a:rPr lang="en-US" b="1" dirty="0"/>
              <a:t>What is the type of this fracture ?</a:t>
            </a:r>
          </a:p>
          <a:p>
            <a:pPr lvl="1"/>
            <a:r>
              <a:rPr lang="en-US" dirty="0"/>
              <a:t>Lumber spine burst fracture</a:t>
            </a:r>
          </a:p>
          <a:p>
            <a:r>
              <a:rPr lang="en-US" b="1" dirty="0"/>
              <a:t>At what level is it ?</a:t>
            </a:r>
          </a:p>
          <a:p>
            <a:pPr lvl="1"/>
            <a:r>
              <a:rPr lang="en-US" dirty="0"/>
              <a:t>L1</a:t>
            </a:r>
          </a:p>
          <a:p>
            <a:r>
              <a:rPr lang="en-US" b="1" dirty="0"/>
              <a:t>What is your initial management to this patient ?</a:t>
            </a:r>
          </a:p>
          <a:p>
            <a:pPr lvl="1"/>
            <a:r>
              <a:rPr lang="en-US" dirty="0"/>
              <a:t>Spinal lift-log roll. + fixation and immobilization</a:t>
            </a:r>
          </a:p>
          <a:p>
            <a:endParaRPr lang="en-US" dirty="0"/>
          </a:p>
          <a:p>
            <a:endParaRPr lang="en-US" dirty="0"/>
          </a:p>
        </p:txBody>
      </p:sp>
      <p:pic>
        <p:nvPicPr>
          <p:cNvPr id="4" name="Picture 4" descr="A picture containing close&#10;&#10;Description automatically generated">
            <a:extLst>
              <a:ext uri="{FF2B5EF4-FFF2-40B4-BE49-F238E27FC236}">
                <a16:creationId xmlns:a16="http://schemas.microsoft.com/office/drawing/2014/main" id="{8763B221-22A6-4D76-D669-E30B094F82A3}"/>
              </a:ext>
            </a:extLst>
          </p:cNvPr>
          <p:cNvPicPr>
            <a:picLocks noChangeAspect="1"/>
          </p:cNvPicPr>
          <p:nvPr/>
        </p:nvPicPr>
        <p:blipFill>
          <a:blip r:embed="rId2"/>
          <a:stretch>
            <a:fillRect/>
          </a:stretch>
        </p:blipFill>
        <p:spPr>
          <a:xfrm>
            <a:off x="8723460" y="1305028"/>
            <a:ext cx="2630340" cy="4035458"/>
          </a:xfrm>
          <a:prstGeom prst="rect">
            <a:avLst/>
          </a:prstGeom>
        </p:spPr>
      </p:pic>
      <p:sp>
        <p:nvSpPr>
          <p:cNvPr id="5" name="TextBox 4">
            <a:extLst>
              <a:ext uri="{FF2B5EF4-FFF2-40B4-BE49-F238E27FC236}">
                <a16:creationId xmlns:a16="http://schemas.microsoft.com/office/drawing/2014/main" id="{8EB05C78-9DC4-D07C-43F5-C8CEF6F680B8}"/>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8615958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61AF-A637-D05D-275B-FB72CDF0875F}"/>
              </a:ext>
            </a:extLst>
          </p:cNvPr>
          <p:cNvSpPr>
            <a:spLocks noGrp="1"/>
          </p:cNvSpPr>
          <p:nvPr>
            <p:ph type="title"/>
          </p:nvPr>
        </p:nvSpPr>
        <p:spPr/>
        <p:txBody>
          <a:bodyPr/>
          <a:lstStyle/>
          <a:p>
            <a:r>
              <a:rPr lang="en-US" dirty="0"/>
              <a:t>Lumber spine burst fracture</a:t>
            </a:r>
          </a:p>
        </p:txBody>
      </p:sp>
      <p:sp>
        <p:nvSpPr>
          <p:cNvPr id="3" name="Content Placeholder 2">
            <a:extLst>
              <a:ext uri="{FF2B5EF4-FFF2-40B4-BE49-F238E27FC236}">
                <a16:creationId xmlns:a16="http://schemas.microsoft.com/office/drawing/2014/main" id="{217595F4-9CEB-DF4B-61D4-AD20FEDFCE80}"/>
              </a:ext>
            </a:extLst>
          </p:cNvPr>
          <p:cNvSpPr>
            <a:spLocks noGrp="1"/>
          </p:cNvSpPr>
          <p:nvPr>
            <p:ph idx="1"/>
          </p:nvPr>
        </p:nvSpPr>
        <p:spPr>
          <a:xfrm>
            <a:off x="838199" y="1305026"/>
            <a:ext cx="7741597" cy="4871938"/>
          </a:xfrm>
        </p:spPr>
        <p:txBody>
          <a:bodyPr/>
          <a:lstStyle/>
          <a:p>
            <a:r>
              <a:rPr lang="en-US" b="1" dirty="0"/>
              <a:t>What is the type of this fracture ?</a:t>
            </a:r>
          </a:p>
          <a:p>
            <a:pPr lvl="1"/>
            <a:r>
              <a:rPr lang="en-US" dirty="0"/>
              <a:t>Lumber spine burst fracture</a:t>
            </a:r>
          </a:p>
          <a:p>
            <a:r>
              <a:rPr lang="en-US" b="1" dirty="0"/>
              <a:t>Will this fracture cause hyperreflexia ? and why ?</a:t>
            </a:r>
          </a:p>
          <a:p>
            <a:pPr lvl="1"/>
            <a:r>
              <a:rPr lang="en-US" dirty="0"/>
              <a:t>No, it will cause hyporeflexia</a:t>
            </a:r>
          </a:p>
          <a:p>
            <a:pPr lvl="1"/>
            <a:r>
              <a:rPr lang="en-US" dirty="0"/>
              <a:t>Because it will cause compression on the nerve root and not the spinal cord, because the spinal cord ends at the level of L1</a:t>
            </a:r>
          </a:p>
          <a:p>
            <a:pPr lvl="1"/>
            <a:endParaRPr lang="en-US" dirty="0"/>
          </a:p>
        </p:txBody>
      </p:sp>
      <p:pic>
        <p:nvPicPr>
          <p:cNvPr id="5" name="Picture 4">
            <a:extLst>
              <a:ext uri="{FF2B5EF4-FFF2-40B4-BE49-F238E27FC236}">
                <a16:creationId xmlns:a16="http://schemas.microsoft.com/office/drawing/2014/main" id="{5A157A54-C794-8743-CC88-8A722DADE4D0}"/>
              </a:ext>
            </a:extLst>
          </p:cNvPr>
          <p:cNvPicPr>
            <a:picLocks noChangeAspect="1"/>
          </p:cNvPicPr>
          <p:nvPr/>
        </p:nvPicPr>
        <p:blipFill>
          <a:blip r:embed="rId2"/>
          <a:stretch>
            <a:fillRect/>
          </a:stretch>
        </p:blipFill>
        <p:spPr>
          <a:xfrm>
            <a:off x="8753529" y="1305026"/>
            <a:ext cx="2600272" cy="4103554"/>
          </a:xfrm>
          <a:prstGeom prst="rect">
            <a:avLst/>
          </a:prstGeom>
        </p:spPr>
      </p:pic>
      <p:sp>
        <p:nvSpPr>
          <p:cNvPr id="6" name="TextBox 5">
            <a:extLst>
              <a:ext uri="{FF2B5EF4-FFF2-40B4-BE49-F238E27FC236}">
                <a16:creationId xmlns:a16="http://schemas.microsoft.com/office/drawing/2014/main" id="{0F7FAA26-C043-A001-0DD6-1A82442D2F15}"/>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2531030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206AF-3DDF-2FA5-9063-E1E827EBBCBF}"/>
              </a:ext>
            </a:extLst>
          </p:cNvPr>
          <p:cNvSpPr>
            <a:spLocks noGrp="1"/>
          </p:cNvSpPr>
          <p:nvPr>
            <p:ph type="title"/>
          </p:nvPr>
        </p:nvSpPr>
        <p:spPr/>
        <p:txBody>
          <a:bodyPr/>
          <a:lstStyle/>
          <a:p>
            <a:r>
              <a:rPr lang="en-US" dirty="0"/>
              <a:t>Lumber spine burst fracture</a:t>
            </a:r>
          </a:p>
        </p:txBody>
      </p:sp>
      <p:sp>
        <p:nvSpPr>
          <p:cNvPr id="3" name="Content Placeholder 2">
            <a:extLst>
              <a:ext uri="{FF2B5EF4-FFF2-40B4-BE49-F238E27FC236}">
                <a16:creationId xmlns:a16="http://schemas.microsoft.com/office/drawing/2014/main" id="{A6CF0477-E95F-69B9-891A-AE038A8511F2}"/>
              </a:ext>
            </a:extLst>
          </p:cNvPr>
          <p:cNvSpPr>
            <a:spLocks noGrp="1"/>
          </p:cNvSpPr>
          <p:nvPr>
            <p:ph idx="1"/>
          </p:nvPr>
        </p:nvSpPr>
        <p:spPr>
          <a:xfrm>
            <a:off x="838200" y="1305026"/>
            <a:ext cx="7508132" cy="4871938"/>
          </a:xfrm>
        </p:spPr>
        <p:txBody>
          <a:bodyPr/>
          <a:lstStyle/>
          <a:p>
            <a:r>
              <a:rPr lang="en-US" b="1" dirty="0"/>
              <a:t>What is your diagnosis ? </a:t>
            </a:r>
          </a:p>
          <a:p>
            <a:pPr lvl="1"/>
            <a:r>
              <a:rPr lang="en-US" dirty="0"/>
              <a:t>burst fracture at L5</a:t>
            </a:r>
          </a:p>
          <a:p>
            <a:r>
              <a:rPr lang="en-US" b="1" dirty="0"/>
              <a:t>Mention 2 indications for surgery ?</a:t>
            </a:r>
          </a:p>
          <a:p>
            <a:pPr lvl="1"/>
            <a:r>
              <a:rPr lang="fr-FR" dirty="0"/>
              <a:t>Progressive neurological deficit</a:t>
            </a:r>
          </a:p>
          <a:p>
            <a:pPr lvl="1"/>
            <a:r>
              <a:rPr lang="fr-FR" dirty="0"/>
              <a:t>Intractable pain </a:t>
            </a:r>
          </a:p>
          <a:p>
            <a:pPr lvl="1"/>
            <a:r>
              <a:rPr lang="fr-FR" dirty="0"/>
              <a:t>Unstable fracture </a:t>
            </a:r>
          </a:p>
          <a:p>
            <a:pPr lvl="1"/>
            <a:r>
              <a:rPr lang="fr-FR" dirty="0"/>
              <a:t>Cauda </a:t>
            </a:r>
            <a:r>
              <a:rPr lang="fr-FR" dirty="0" err="1"/>
              <a:t>Eqina</a:t>
            </a:r>
            <a:r>
              <a:rPr lang="fr-FR" dirty="0"/>
              <a:t> syndrome</a:t>
            </a:r>
          </a:p>
          <a:p>
            <a:r>
              <a:rPr lang="en-US" sz="2800" dirty="0"/>
              <a:t>What is the type of spinal injury in this patient ?</a:t>
            </a:r>
          </a:p>
          <a:p>
            <a:pPr lvl="1"/>
            <a:r>
              <a:rPr lang="en-US" dirty="0"/>
              <a:t>Complete</a:t>
            </a:r>
          </a:p>
        </p:txBody>
      </p:sp>
      <p:pic>
        <p:nvPicPr>
          <p:cNvPr id="4" name="Picture 3" descr="A picture containing outdoor, street, photo, man&#10;&#10;Description automatically generated">
            <a:extLst>
              <a:ext uri="{FF2B5EF4-FFF2-40B4-BE49-F238E27FC236}">
                <a16:creationId xmlns:a16="http://schemas.microsoft.com/office/drawing/2014/main" id="{DD3DB9DB-8824-0F9D-0F55-A0B301206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6300" y="1305026"/>
            <a:ext cx="2857500" cy="4905375"/>
          </a:xfrm>
          <a:prstGeom prst="rect">
            <a:avLst/>
          </a:prstGeom>
        </p:spPr>
      </p:pic>
      <p:sp>
        <p:nvSpPr>
          <p:cNvPr id="5" name="TextBox 4">
            <a:extLst>
              <a:ext uri="{FF2B5EF4-FFF2-40B4-BE49-F238E27FC236}">
                <a16:creationId xmlns:a16="http://schemas.microsoft.com/office/drawing/2014/main" id="{A32CF8EA-38E2-25B8-F6BF-CB16E30006C9}"/>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0348415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6C58-A65F-96DE-0808-E350E6D1338B}"/>
              </a:ext>
            </a:extLst>
          </p:cNvPr>
          <p:cNvSpPr>
            <a:spLocks noGrp="1"/>
          </p:cNvSpPr>
          <p:nvPr>
            <p:ph type="title"/>
          </p:nvPr>
        </p:nvSpPr>
        <p:spPr/>
        <p:txBody>
          <a:bodyPr/>
          <a:lstStyle/>
          <a:p>
            <a:r>
              <a:rPr lang="en-US" dirty="0"/>
              <a:t>Essay Question</a:t>
            </a:r>
          </a:p>
        </p:txBody>
      </p:sp>
      <p:sp>
        <p:nvSpPr>
          <p:cNvPr id="3" name="Content Placeholder 2">
            <a:extLst>
              <a:ext uri="{FF2B5EF4-FFF2-40B4-BE49-F238E27FC236}">
                <a16:creationId xmlns:a16="http://schemas.microsoft.com/office/drawing/2014/main" id="{9BCE9FA0-0A1B-768E-B7BE-8F44784037A7}"/>
              </a:ext>
            </a:extLst>
          </p:cNvPr>
          <p:cNvSpPr>
            <a:spLocks noGrp="1"/>
          </p:cNvSpPr>
          <p:nvPr>
            <p:ph idx="1"/>
          </p:nvPr>
        </p:nvSpPr>
        <p:spPr/>
        <p:txBody>
          <a:bodyPr/>
          <a:lstStyle/>
          <a:p>
            <a:pPr>
              <a:buFont typeface="Wingdings" panose="05000000000000000000" pitchFamily="2" charset="2"/>
              <a:buChar char="Ø"/>
            </a:pPr>
            <a:r>
              <a:rPr lang="en-US" sz="2600" dirty="0"/>
              <a:t>22-year-old patient come to ER with RTA </a:t>
            </a:r>
          </a:p>
          <a:p>
            <a:r>
              <a:rPr lang="en-US" b="1" dirty="0"/>
              <a:t>What is your management ?</a:t>
            </a:r>
          </a:p>
          <a:p>
            <a:pPr lvl="1"/>
            <a:r>
              <a:rPr lang="en-US" dirty="0"/>
              <a:t>ABC / vital signs / IV fluids / GCS / &gt;&gt;&gt;</a:t>
            </a:r>
          </a:p>
          <a:p>
            <a:r>
              <a:rPr lang="en-US" b="1" dirty="0"/>
              <a:t>On examination RR :45 and BP:80/40 what is the type of shock ?</a:t>
            </a:r>
          </a:p>
          <a:p>
            <a:pPr lvl="1"/>
            <a:r>
              <a:rPr lang="en-US" dirty="0"/>
              <a:t>Spinal shock</a:t>
            </a:r>
          </a:p>
          <a:p>
            <a:endParaRPr lang="en-US" b="1" dirty="0"/>
          </a:p>
          <a:p>
            <a:r>
              <a:rPr lang="en-US" b="1" dirty="0"/>
              <a:t>Patient with spinal injury no motor or sensory response, no anal sphincter tone, what’s the type of injury ?</a:t>
            </a:r>
          </a:p>
          <a:p>
            <a:pPr lvl="1"/>
            <a:r>
              <a:rPr lang="en-US" dirty="0"/>
              <a:t>Complete</a:t>
            </a:r>
          </a:p>
          <a:p>
            <a:endParaRPr lang="en-US" dirty="0"/>
          </a:p>
        </p:txBody>
      </p:sp>
      <p:sp>
        <p:nvSpPr>
          <p:cNvPr id="4" name="TextBox 3">
            <a:extLst>
              <a:ext uri="{FF2B5EF4-FFF2-40B4-BE49-F238E27FC236}">
                <a16:creationId xmlns:a16="http://schemas.microsoft.com/office/drawing/2014/main" id="{D2D3FA79-5480-C60A-78A4-BC323E52F1B6}"/>
              </a:ext>
            </a:extLst>
          </p:cNvPr>
          <p:cNvSpPr txBox="1"/>
          <p:nvPr/>
        </p:nvSpPr>
        <p:spPr>
          <a:xfrm>
            <a:off x="7428735" y="4559265"/>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59297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797C3-51E9-8A27-37DA-9B24728555A8}"/>
              </a:ext>
            </a:extLst>
          </p:cNvPr>
          <p:cNvSpPr>
            <a:spLocks noGrp="1"/>
          </p:cNvSpPr>
          <p:nvPr>
            <p:ph type="title"/>
          </p:nvPr>
        </p:nvSpPr>
        <p:spPr/>
        <p:txBody>
          <a:bodyPr/>
          <a:lstStyle/>
          <a:p>
            <a:r>
              <a:rPr lang="en-US" dirty="0"/>
              <a:t>Essay question</a:t>
            </a:r>
          </a:p>
        </p:txBody>
      </p:sp>
      <p:sp>
        <p:nvSpPr>
          <p:cNvPr id="3" name="Content Placeholder 2">
            <a:extLst>
              <a:ext uri="{FF2B5EF4-FFF2-40B4-BE49-F238E27FC236}">
                <a16:creationId xmlns:a16="http://schemas.microsoft.com/office/drawing/2014/main" id="{9081DBC7-DF2B-E43E-FEBC-F7C4E871D9B9}"/>
              </a:ext>
            </a:extLst>
          </p:cNvPr>
          <p:cNvSpPr>
            <a:spLocks noGrp="1"/>
          </p:cNvSpPr>
          <p:nvPr>
            <p:ph idx="1"/>
          </p:nvPr>
        </p:nvSpPr>
        <p:spPr>
          <a:xfrm>
            <a:off x="838200" y="1305026"/>
            <a:ext cx="10515600" cy="4869437"/>
          </a:xfrm>
        </p:spPr>
        <p:txBody>
          <a:bodyPr>
            <a:normAutofit/>
          </a:bodyPr>
          <a:lstStyle/>
          <a:p>
            <a:r>
              <a:rPr lang="en-US" b="1" dirty="0"/>
              <a:t>Mention 3 types of incomplete spinal injuries</a:t>
            </a:r>
          </a:p>
          <a:p>
            <a:pPr lvl="1"/>
            <a:r>
              <a:rPr lang="en-US" dirty="0"/>
              <a:t>Central cord syndrome</a:t>
            </a:r>
          </a:p>
          <a:p>
            <a:pPr lvl="1"/>
            <a:r>
              <a:rPr lang="en-US" dirty="0"/>
              <a:t>Anterior cord syndrome</a:t>
            </a:r>
          </a:p>
          <a:p>
            <a:pPr lvl="1"/>
            <a:r>
              <a:rPr lang="en-US" dirty="0"/>
              <a:t>Posterior cord syndrome</a:t>
            </a:r>
          </a:p>
          <a:p>
            <a:pPr lvl="1"/>
            <a:r>
              <a:rPr lang="en-US" dirty="0"/>
              <a:t>Brown-</a:t>
            </a:r>
            <a:r>
              <a:rPr lang="en-US" dirty="0" err="1"/>
              <a:t>Séquard</a:t>
            </a:r>
            <a:r>
              <a:rPr lang="en-US" dirty="0"/>
              <a:t> syndrome (hemisection syndrome)</a:t>
            </a:r>
          </a:p>
          <a:p>
            <a:r>
              <a:rPr lang="en-US" sz="2800" b="1" dirty="0">
                <a:latin typeface="inherit"/>
              </a:rPr>
              <a:t>Which spinal cord injury has the best prognosis ?</a:t>
            </a:r>
          </a:p>
          <a:p>
            <a:pPr lvl="1"/>
            <a:r>
              <a:rPr lang="en-US" dirty="0"/>
              <a:t>Anterior Cord Syndrome </a:t>
            </a:r>
            <a:r>
              <a:rPr lang="en-US" sz="2000" dirty="0">
                <a:solidFill>
                  <a:srgbClr val="00B050"/>
                </a:solidFill>
              </a:rPr>
              <a:t>has the best prognosis due to retention of sacral sensation at the S4 - S5 dermatome, especially pinprick, with 75% regaining the ability to walk at 72 hours to 1-week post-injury.</a:t>
            </a:r>
            <a:endParaRPr lang="en-US" dirty="0">
              <a:solidFill>
                <a:srgbClr val="00B050"/>
              </a:solidFill>
            </a:endParaRPr>
          </a:p>
        </p:txBody>
      </p:sp>
      <p:sp>
        <p:nvSpPr>
          <p:cNvPr id="5" name="TextBox 4">
            <a:extLst>
              <a:ext uri="{FF2B5EF4-FFF2-40B4-BE49-F238E27FC236}">
                <a16:creationId xmlns:a16="http://schemas.microsoft.com/office/drawing/2014/main" id="{D2A232C6-5052-5ADC-5C7D-C5D8189795A4}"/>
              </a:ext>
            </a:extLst>
          </p:cNvPr>
          <p:cNvSpPr txBox="1"/>
          <p:nvPr/>
        </p:nvSpPr>
        <p:spPr>
          <a:xfrm>
            <a:off x="7977140" y="134882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0147C002-26A3-9A11-8DDA-E576ADDCF104}"/>
              </a:ext>
            </a:extLst>
          </p:cNvPr>
          <p:cNvSpPr txBox="1"/>
          <p:nvPr/>
        </p:nvSpPr>
        <p:spPr>
          <a:xfrm>
            <a:off x="8510518" y="3419272"/>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0444550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41D3-754F-47CB-FD28-84C5EF20552B}"/>
              </a:ext>
            </a:extLst>
          </p:cNvPr>
          <p:cNvSpPr>
            <a:spLocks noGrp="1"/>
          </p:cNvSpPr>
          <p:nvPr>
            <p:ph type="title"/>
          </p:nvPr>
        </p:nvSpPr>
        <p:spPr/>
        <p:txBody>
          <a:bodyPr/>
          <a:lstStyle/>
          <a:p>
            <a:r>
              <a:rPr lang="en-US" dirty="0"/>
              <a:t>Adult male came after RTA</a:t>
            </a:r>
          </a:p>
        </p:txBody>
      </p:sp>
      <p:sp>
        <p:nvSpPr>
          <p:cNvPr id="3" name="Content Placeholder 2">
            <a:extLst>
              <a:ext uri="{FF2B5EF4-FFF2-40B4-BE49-F238E27FC236}">
                <a16:creationId xmlns:a16="http://schemas.microsoft.com/office/drawing/2014/main" id="{DF5C5228-1AA4-3CC0-A861-2E7B1A378B13}"/>
              </a:ext>
            </a:extLst>
          </p:cNvPr>
          <p:cNvSpPr>
            <a:spLocks noGrp="1"/>
          </p:cNvSpPr>
          <p:nvPr>
            <p:ph idx="1"/>
          </p:nvPr>
        </p:nvSpPr>
        <p:spPr>
          <a:xfrm>
            <a:off x="838200" y="1305026"/>
            <a:ext cx="6387548" cy="4871938"/>
          </a:xfrm>
        </p:spPr>
        <p:txBody>
          <a:bodyPr/>
          <a:lstStyle/>
          <a:p>
            <a:r>
              <a:rPr lang="en-US" b="1" dirty="0"/>
              <a:t>What Is The Name Of This Pathology ?</a:t>
            </a:r>
          </a:p>
          <a:p>
            <a:pPr lvl="1"/>
            <a:r>
              <a:rPr lang="en-US" dirty="0"/>
              <a:t>Central cord prolapse</a:t>
            </a:r>
          </a:p>
          <a:p>
            <a:endParaRPr lang="en-US" dirty="0"/>
          </a:p>
        </p:txBody>
      </p:sp>
      <p:pic>
        <p:nvPicPr>
          <p:cNvPr id="4" name="Google Shape;129;p11">
            <a:extLst>
              <a:ext uri="{FF2B5EF4-FFF2-40B4-BE49-F238E27FC236}">
                <a16:creationId xmlns:a16="http://schemas.microsoft.com/office/drawing/2014/main" id="{F628E30A-806C-8849-4389-4A6C1CCC43E5}"/>
              </a:ext>
            </a:extLst>
          </p:cNvPr>
          <p:cNvPicPr preferRelativeResize="0">
            <a:picLocks noChangeAspect="1"/>
          </p:cNvPicPr>
          <p:nvPr/>
        </p:nvPicPr>
        <p:blipFill rotWithShape="1">
          <a:blip r:embed="rId2"/>
          <a:stretch>
            <a:fillRect/>
          </a:stretch>
        </p:blipFill>
        <p:spPr>
          <a:xfrm>
            <a:off x="7537449" y="1305026"/>
            <a:ext cx="3816351" cy="4871938"/>
          </a:xfrm>
          <a:prstGeom prst="rect">
            <a:avLst/>
          </a:prstGeom>
        </p:spPr>
      </p:pic>
      <p:sp>
        <p:nvSpPr>
          <p:cNvPr id="5" name="TextBox 4">
            <a:extLst>
              <a:ext uri="{FF2B5EF4-FFF2-40B4-BE49-F238E27FC236}">
                <a16:creationId xmlns:a16="http://schemas.microsoft.com/office/drawing/2014/main" id="{0598EC8C-8503-EF5B-6326-A7088167CD74}"/>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3129812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0D76-1090-3401-8D30-2754DA92AE07}"/>
              </a:ext>
            </a:extLst>
          </p:cNvPr>
          <p:cNvSpPr>
            <a:spLocks noGrp="1"/>
          </p:cNvSpPr>
          <p:nvPr>
            <p:ph type="title"/>
          </p:nvPr>
        </p:nvSpPr>
        <p:spPr/>
        <p:txBody>
          <a:bodyPr>
            <a:normAutofit/>
          </a:bodyPr>
          <a:lstStyle/>
          <a:p>
            <a:r>
              <a:rPr lang="en-US" dirty="0"/>
              <a:t>Brown Sequard Syndrome</a:t>
            </a:r>
          </a:p>
        </p:txBody>
      </p:sp>
      <p:sp>
        <p:nvSpPr>
          <p:cNvPr id="3" name="Content Placeholder 2">
            <a:extLst>
              <a:ext uri="{FF2B5EF4-FFF2-40B4-BE49-F238E27FC236}">
                <a16:creationId xmlns:a16="http://schemas.microsoft.com/office/drawing/2014/main" id="{E7549CDB-8EA1-3D7B-A3DA-CE2A163CA732}"/>
              </a:ext>
            </a:extLst>
          </p:cNvPr>
          <p:cNvSpPr>
            <a:spLocks noGrp="1"/>
          </p:cNvSpPr>
          <p:nvPr>
            <p:ph idx="1"/>
          </p:nvPr>
        </p:nvSpPr>
        <p:spPr>
          <a:xfrm>
            <a:off x="838199" y="1305026"/>
            <a:ext cx="8617085" cy="4871938"/>
          </a:xfrm>
        </p:spPr>
        <p:txBody>
          <a:bodyPr>
            <a:normAutofit/>
          </a:bodyPr>
          <a:lstStyle/>
          <a:p>
            <a:r>
              <a:rPr lang="en-US" b="1" dirty="0"/>
              <a:t>What Is The Name Of This Pathology ?</a:t>
            </a:r>
          </a:p>
          <a:p>
            <a:pPr lvl="1"/>
            <a:r>
              <a:rPr lang="en-US" dirty="0"/>
              <a:t>Brown Sequard Syndrome</a:t>
            </a:r>
          </a:p>
          <a:p>
            <a:r>
              <a:rPr lang="en-US" b="1" dirty="0"/>
              <a:t>Mention 3 Spinal Tracts That Are Affected In This Pathology</a:t>
            </a:r>
          </a:p>
          <a:p>
            <a:pPr lvl="1"/>
            <a:r>
              <a:rPr lang="en-US" dirty="0"/>
              <a:t>Spinothalamic Tract</a:t>
            </a:r>
          </a:p>
          <a:p>
            <a:pPr lvl="1"/>
            <a:r>
              <a:rPr lang="en-US" dirty="0"/>
              <a:t>Corticospinal Tract (Anterior &amp; Lateral) </a:t>
            </a:r>
          </a:p>
          <a:p>
            <a:pPr lvl="1"/>
            <a:r>
              <a:rPr lang="en-US" dirty="0"/>
              <a:t>Dorsal Column</a:t>
            </a:r>
          </a:p>
          <a:p>
            <a:r>
              <a:rPr lang="en-US" b="1" dirty="0"/>
              <a:t>Mention 3 clinical presentations with this syndrome </a:t>
            </a:r>
          </a:p>
          <a:p>
            <a:pPr lvl="1"/>
            <a:r>
              <a:rPr lang="en-US" dirty="0"/>
              <a:t>Ipsilateral motor loss (paralysis) </a:t>
            </a:r>
          </a:p>
          <a:p>
            <a:pPr lvl="1"/>
            <a:r>
              <a:rPr lang="en-US" dirty="0"/>
              <a:t>Ipsilateral sensory loss (vibration, proprioception, light touch).</a:t>
            </a:r>
          </a:p>
          <a:p>
            <a:pPr lvl="1"/>
            <a:r>
              <a:rPr lang="en-US" dirty="0"/>
              <a:t>Contralateral sensory loss (pain ,temperature) </a:t>
            </a:r>
          </a:p>
          <a:p>
            <a:endParaRPr lang="en-US" dirty="0"/>
          </a:p>
        </p:txBody>
      </p:sp>
      <p:pic>
        <p:nvPicPr>
          <p:cNvPr id="4" name="Picture 2">
            <a:extLst>
              <a:ext uri="{FF2B5EF4-FFF2-40B4-BE49-F238E27FC236}">
                <a16:creationId xmlns:a16="http://schemas.microsoft.com/office/drawing/2014/main" id="{280CB9B8-622C-3EE8-C90B-19B1C91747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86030" y="1305026"/>
            <a:ext cx="2367770" cy="19051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D2775FA-48B5-B198-BB34-2E783B0BF4EA}"/>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2078484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F61C-B0C2-9ED5-FDFD-55DAFD8DA953}"/>
              </a:ext>
            </a:extLst>
          </p:cNvPr>
          <p:cNvSpPr>
            <a:spLocks noGrp="1"/>
          </p:cNvSpPr>
          <p:nvPr>
            <p:ph type="title"/>
          </p:nvPr>
        </p:nvSpPr>
        <p:spPr/>
        <p:txBody>
          <a:bodyPr>
            <a:normAutofit/>
          </a:bodyPr>
          <a:lstStyle/>
          <a:p>
            <a:r>
              <a:rPr lang="en-US" dirty="0"/>
              <a:t>Cauda equina syndrome</a:t>
            </a:r>
          </a:p>
        </p:txBody>
      </p:sp>
      <p:sp>
        <p:nvSpPr>
          <p:cNvPr id="3" name="Content Placeholder 2">
            <a:extLst>
              <a:ext uri="{FF2B5EF4-FFF2-40B4-BE49-F238E27FC236}">
                <a16:creationId xmlns:a16="http://schemas.microsoft.com/office/drawing/2014/main" id="{BCF563F0-F01B-3932-3EA9-C3091D172EB0}"/>
              </a:ext>
            </a:extLst>
          </p:cNvPr>
          <p:cNvSpPr>
            <a:spLocks noGrp="1"/>
          </p:cNvSpPr>
          <p:nvPr>
            <p:ph idx="1"/>
          </p:nvPr>
        </p:nvSpPr>
        <p:spPr>
          <a:xfrm>
            <a:off x="838200" y="1305026"/>
            <a:ext cx="7731868" cy="4871938"/>
          </a:xfrm>
        </p:spPr>
        <p:txBody>
          <a:bodyPr/>
          <a:lstStyle/>
          <a:p>
            <a:r>
              <a:rPr lang="en-US" b="1" dirty="0"/>
              <a:t>What is the name of this syndrome ?  </a:t>
            </a:r>
          </a:p>
          <a:p>
            <a:pPr lvl="1"/>
            <a:r>
              <a:rPr lang="en-US" dirty="0"/>
              <a:t>Cauda equina syndrome</a:t>
            </a:r>
          </a:p>
          <a:p>
            <a:r>
              <a:rPr lang="en-US" b="1" dirty="0"/>
              <a:t>Mention 3 symptoms the patient could have </a:t>
            </a:r>
          </a:p>
          <a:p>
            <a:pPr lvl="1"/>
            <a:r>
              <a:rPr lang="en-US" dirty="0"/>
              <a:t>Severe low Back pain </a:t>
            </a:r>
          </a:p>
          <a:p>
            <a:pPr lvl="1"/>
            <a:r>
              <a:rPr lang="en-US" dirty="0"/>
              <a:t>Bladder disturbances</a:t>
            </a:r>
          </a:p>
          <a:p>
            <a:pPr lvl="1"/>
            <a:r>
              <a:rPr lang="en-US" dirty="0"/>
              <a:t>Saddle numbness</a:t>
            </a:r>
          </a:p>
          <a:p>
            <a:endParaRPr lang="en-US" dirty="0"/>
          </a:p>
        </p:txBody>
      </p:sp>
      <p:pic>
        <p:nvPicPr>
          <p:cNvPr id="4" name="Picture 2">
            <a:extLst>
              <a:ext uri="{FF2B5EF4-FFF2-40B4-BE49-F238E27FC236}">
                <a16:creationId xmlns:a16="http://schemas.microsoft.com/office/drawing/2014/main" id="{DA699349-76C3-03BE-6D25-D6FA0A9B5F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00" r="16143"/>
          <a:stretch/>
        </p:blipFill>
        <p:spPr bwMode="auto">
          <a:xfrm>
            <a:off x="8687932" y="1305025"/>
            <a:ext cx="2665868" cy="487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F439A1C1-8FFB-96E4-18EE-8CA6D5AEE356}"/>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742408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0856DC-0102-650A-5726-EAD63B0C63AF}"/>
              </a:ext>
            </a:extLst>
          </p:cNvPr>
          <p:cNvSpPr>
            <a:spLocks noGrp="1"/>
          </p:cNvSpPr>
          <p:nvPr>
            <p:ph type="title"/>
          </p:nvPr>
        </p:nvSpPr>
        <p:spPr/>
        <p:txBody>
          <a:bodyPr>
            <a:noAutofit/>
          </a:bodyPr>
          <a:lstStyle/>
          <a:p>
            <a:r>
              <a:rPr lang="en-US" sz="3600" dirty="0"/>
              <a:t>Write the pathway of CSF from secretion to absorption</a:t>
            </a:r>
          </a:p>
        </p:txBody>
      </p:sp>
      <p:sp>
        <p:nvSpPr>
          <p:cNvPr id="5" name="Content Placeholder 4">
            <a:extLst>
              <a:ext uri="{FF2B5EF4-FFF2-40B4-BE49-F238E27FC236}">
                <a16:creationId xmlns:a16="http://schemas.microsoft.com/office/drawing/2014/main" id="{60275735-CAF3-37BD-72F6-7EC2468B80DE}"/>
              </a:ext>
            </a:extLst>
          </p:cNvPr>
          <p:cNvSpPr>
            <a:spLocks noGrp="1"/>
          </p:cNvSpPr>
          <p:nvPr>
            <p:ph idx="1"/>
          </p:nvPr>
        </p:nvSpPr>
        <p:spPr>
          <a:xfrm>
            <a:off x="838199" y="1305026"/>
            <a:ext cx="4982683" cy="4871938"/>
          </a:xfrm>
        </p:spPr>
        <p:txBody>
          <a:bodyPr/>
          <a:lstStyle/>
          <a:p>
            <a:r>
              <a:rPr lang="en-US" dirty="0"/>
              <a:t>Formed by choroid plexus (mainly) &gt; Lateral ventricles &gt; Foramen of Monroe &gt; 3rd ventricle &gt; Aqueduct of Sylvius &gt; 4th ventricle &gt; Foramen of Magendie and Luschka &gt; Subarachnoid space over the brain and spinal cord &gt; CSF is reabsorbed by arachnoids villi into the superior </a:t>
            </a:r>
            <a:r>
              <a:rPr lang="en-US" dirty="0" err="1"/>
              <a:t>saggital</a:t>
            </a:r>
            <a:r>
              <a:rPr lang="en-US" dirty="0"/>
              <a:t> sinus</a:t>
            </a:r>
          </a:p>
        </p:txBody>
      </p:sp>
      <p:sp>
        <p:nvSpPr>
          <p:cNvPr id="6" name="TextBox 5">
            <a:extLst>
              <a:ext uri="{FF2B5EF4-FFF2-40B4-BE49-F238E27FC236}">
                <a16:creationId xmlns:a16="http://schemas.microsoft.com/office/drawing/2014/main" id="{C4DBA6D2-3CC2-047F-5634-AA68789F3146}"/>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7" name="Content Placeholder 5">
            <a:extLst>
              <a:ext uri="{FF2B5EF4-FFF2-40B4-BE49-F238E27FC236}">
                <a16:creationId xmlns:a16="http://schemas.microsoft.com/office/drawing/2014/main" id="{53E32BD2-CF94-B88B-15AF-5D89FE0CBBE0}"/>
              </a:ext>
            </a:extLst>
          </p:cNvPr>
          <p:cNvPicPr>
            <a:picLocks noChangeAspect="1" noChangeArrowheads="1"/>
          </p:cNvPicPr>
          <p:nvPr/>
        </p:nvPicPr>
        <p:blipFill>
          <a:blip r:embed="rId2"/>
          <a:srcRect/>
          <a:stretch>
            <a:fillRect/>
          </a:stretch>
        </p:blipFill>
        <p:spPr>
          <a:xfrm>
            <a:off x="6181470" y="1305026"/>
            <a:ext cx="4982684" cy="4871938"/>
          </a:xfrm>
          <a:prstGeom prst="rect">
            <a:avLst/>
          </a:prstGeom>
        </p:spPr>
      </p:pic>
    </p:spTree>
    <p:extLst>
      <p:ext uri="{BB962C8B-B14F-4D97-AF65-F5344CB8AC3E}">
        <p14:creationId xmlns:p14="http://schemas.microsoft.com/office/powerpoint/2010/main" val="11107626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B7BF-132C-F7FE-0DD4-36D36E611289}"/>
              </a:ext>
            </a:extLst>
          </p:cNvPr>
          <p:cNvSpPr>
            <a:spLocks noGrp="1"/>
          </p:cNvSpPr>
          <p:nvPr>
            <p:ph type="title"/>
          </p:nvPr>
        </p:nvSpPr>
        <p:spPr/>
        <p:txBody>
          <a:bodyPr>
            <a:normAutofit/>
          </a:bodyPr>
          <a:lstStyle/>
          <a:p>
            <a:r>
              <a:rPr lang="en-US" dirty="0"/>
              <a:t>Conus medullaris syndrome</a:t>
            </a:r>
          </a:p>
        </p:txBody>
      </p:sp>
      <p:sp>
        <p:nvSpPr>
          <p:cNvPr id="3" name="Content Placeholder 2">
            <a:extLst>
              <a:ext uri="{FF2B5EF4-FFF2-40B4-BE49-F238E27FC236}">
                <a16:creationId xmlns:a16="http://schemas.microsoft.com/office/drawing/2014/main" id="{69B4F0CB-0233-DA88-A75B-1A2D82D66BE3}"/>
              </a:ext>
            </a:extLst>
          </p:cNvPr>
          <p:cNvSpPr>
            <a:spLocks noGrp="1"/>
          </p:cNvSpPr>
          <p:nvPr>
            <p:ph idx="1"/>
          </p:nvPr>
        </p:nvSpPr>
        <p:spPr/>
        <p:txBody>
          <a:bodyPr/>
          <a:lstStyle/>
          <a:p>
            <a:r>
              <a:rPr lang="en-US" b="1" dirty="0"/>
              <a:t>What is the name of the lesion / syndrome at this level ?</a:t>
            </a:r>
          </a:p>
          <a:p>
            <a:pPr lvl="1"/>
            <a:r>
              <a:rPr lang="en-US" dirty="0"/>
              <a:t>Conus medullaris syndrome</a:t>
            </a:r>
          </a:p>
          <a:p>
            <a:endParaRPr lang="en-US" dirty="0"/>
          </a:p>
        </p:txBody>
      </p:sp>
      <p:pic>
        <p:nvPicPr>
          <p:cNvPr id="4" name="Picture 2">
            <a:extLst>
              <a:ext uri="{FF2B5EF4-FFF2-40B4-BE49-F238E27FC236}">
                <a16:creationId xmlns:a16="http://schemas.microsoft.com/office/drawing/2014/main" id="{84197518-FAD7-F99D-72E9-50C2FF11C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4518" y="3429000"/>
            <a:ext cx="3969281" cy="274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76EA2CD-464C-394E-7C03-610FB6E93437}"/>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822966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8C1DE-6125-96B0-C5E5-A8826B164043}"/>
              </a:ext>
            </a:extLst>
          </p:cNvPr>
          <p:cNvSpPr>
            <a:spLocks noGrp="1"/>
          </p:cNvSpPr>
          <p:nvPr>
            <p:ph type="title"/>
          </p:nvPr>
        </p:nvSpPr>
        <p:spPr/>
        <p:txBody>
          <a:bodyPr>
            <a:normAutofit fontScale="90000"/>
          </a:bodyPr>
          <a:lstStyle/>
          <a:p>
            <a:r>
              <a:rPr lang="en-US" dirty="0"/>
              <a:t>Degenerative diseases</a:t>
            </a:r>
          </a:p>
        </p:txBody>
      </p:sp>
      <p:sp>
        <p:nvSpPr>
          <p:cNvPr id="7" name="Subtitle 6">
            <a:extLst>
              <a:ext uri="{FF2B5EF4-FFF2-40B4-BE49-F238E27FC236}">
                <a16:creationId xmlns:a16="http://schemas.microsoft.com/office/drawing/2014/main" id="{AAF862AB-63CD-255D-84AC-D61B9AB36B5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167747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FF5D41-3C54-2A71-3330-AE3870EF03FE}"/>
              </a:ext>
            </a:extLst>
          </p:cNvPr>
          <p:cNvGrpSpPr/>
          <p:nvPr/>
        </p:nvGrpSpPr>
        <p:grpSpPr>
          <a:xfrm>
            <a:off x="113490" y="819772"/>
            <a:ext cx="11965021" cy="5218457"/>
            <a:chOff x="0" y="53502"/>
            <a:chExt cx="8790688" cy="3833995"/>
          </a:xfrm>
        </p:grpSpPr>
        <p:pic>
          <p:nvPicPr>
            <p:cNvPr id="2" name="Content Placeholder 4" descr="A picture containing text, map&#10;&#10;Description generated with very high confidence">
              <a:extLst>
                <a:ext uri="{FF2B5EF4-FFF2-40B4-BE49-F238E27FC236}">
                  <a16:creationId xmlns:a16="http://schemas.microsoft.com/office/drawing/2014/main" id="{771DFF00-2CD6-1475-E340-CF90632E109F}"/>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a:fillRect/>
            </a:stretch>
          </p:blipFill>
          <p:spPr>
            <a:xfrm>
              <a:off x="7188740" y="53502"/>
              <a:ext cx="1601948" cy="3833995"/>
            </a:xfrm>
            <a:prstGeom prst="rect">
              <a:avLst/>
            </a:prstGeom>
          </p:spPr>
        </p:pic>
        <p:pic>
          <p:nvPicPr>
            <p:cNvPr id="3" name="Picture 2" descr="A screenshot of a cell phone&#10;&#10;Description generated with very high confidence">
              <a:extLst>
                <a:ext uri="{FF2B5EF4-FFF2-40B4-BE49-F238E27FC236}">
                  <a16:creationId xmlns:a16="http://schemas.microsoft.com/office/drawing/2014/main" id="{6F142408-7A9C-75D8-63C2-D4B7BBBCA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02"/>
              <a:ext cx="7188740" cy="3833995"/>
            </a:xfrm>
            <a:prstGeom prst="rect">
              <a:avLst/>
            </a:prstGeom>
          </p:spPr>
        </p:pic>
      </p:grpSp>
    </p:spTree>
    <p:extLst>
      <p:ext uri="{BB962C8B-B14F-4D97-AF65-F5344CB8AC3E}">
        <p14:creationId xmlns:p14="http://schemas.microsoft.com/office/powerpoint/2010/main" val="17464186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20D8-34C7-39F1-1C92-7F6D9A334B94}"/>
              </a:ext>
            </a:extLst>
          </p:cNvPr>
          <p:cNvSpPr>
            <a:spLocks noGrp="1"/>
          </p:cNvSpPr>
          <p:nvPr>
            <p:ph type="title"/>
          </p:nvPr>
        </p:nvSpPr>
        <p:spPr/>
        <p:txBody>
          <a:bodyPr/>
          <a:lstStyle/>
          <a:p>
            <a:r>
              <a:rPr lang="en-US" dirty="0"/>
              <a:t>Cervical disc prolapse</a:t>
            </a:r>
          </a:p>
        </p:txBody>
      </p:sp>
      <p:sp>
        <p:nvSpPr>
          <p:cNvPr id="3" name="Content Placeholder 2">
            <a:extLst>
              <a:ext uri="{FF2B5EF4-FFF2-40B4-BE49-F238E27FC236}">
                <a16:creationId xmlns:a16="http://schemas.microsoft.com/office/drawing/2014/main" id="{BE59F49B-4075-C7DB-1365-E8D880A4209C}"/>
              </a:ext>
            </a:extLst>
          </p:cNvPr>
          <p:cNvSpPr>
            <a:spLocks noGrp="1"/>
          </p:cNvSpPr>
          <p:nvPr>
            <p:ph idx="1"/>
          </p:nvPr>
        </p:nvSpPr>
        <p:spPr>
          <a:xfrm>
            <a:off x="838200" y="1305026"/>
            <a:ext cx="7002294" cy="4871938"/>
          </a:xfrm>
        </p:spPr>
        <p:txBody>
          <a:bodyPr/>
          <a:lstStyle/>
          <a:p>
            <a:r>
              <a:rPr lang="en-US" b="1" dirty="0"/>
              <a:t>What is your diagnosis ?</a:t>
            </a:r>
          </a:p>
          <a:p>
            <a:pPr lvl="1"/>
            <a:r>
              <a:rPr lang="en-US" dirty="0"/>
              <a:t>Cervical disc prolapse</a:t>
            </a:r>
          </a:p>
          <a:p>
            <a:r>
              <a:rPr lang="en-US" b="1" dirty="0"/>
              <a:t>Which dermatome is affected ?</a:t>
            </a:r>
          </a:p>
          <a:p>
            <a:pPr lvl="1"/>
            <a:r>
              <a:rPr lang="en-US" dirty="0"/>
              <a:t>C6 radiculopathy</a:t>
            </a:r>
          </a:p>
          <a:p>
            <a:r>
              <a:rPr lang="en-US" b="1" dirty="0"/>
              <a:t>Which nerve (not dermatome) is affected ?</a:t>
            </a:r>
          </a:p>
          <a:p>
            <a:pPr lvl="1"/>
            <a:r>
              <a:rPr lang="en-US" dirty="0"/>
              <a:t>Thoracodorsal nerve</a:t>
            </a:r>
          </a:p>
          <a:p>
            <a:r>
              <a:rPr lang="en-US" b="1" dirty="0"/>
              <a:t>Mention 3 indications for surgery</a:t>
            </a:r>
          </a:p>
          <a:p>
            <a:pPr lvl="1"/>
            <a:r>
              <a:rPr lang="en-US" dirty="0"/>
              <a:t>Myelopathy </a:t>
            </a:r>
          </a:p>
          <a:p>
            <a:pPr lvl="1"/>
            <a:r>
              <a:rPr lang="en-US" dirty="0"/>
              <a:t>Intractable pain </a:t>
            </a:r>
          </a:p>
          <a:p>
            <a:pPr lvl="1"/>
            <a:r>
              <a:rPr lang="en-US" dirty="0"/>
              <a:t>Focal neurological signs </a:t>
            </a:r>
          </a:p>
          <a:p>
            <a:pPr lvl="1"/>
            <a:r>
              <a:rPr lang="en-US" dirty="0"/>
              <a:t>History of malignancy </a:t>
            </a:r>
          </a:p>
        </p:txBody>
      </p:sp>
      <p:pic>
        <p:nvPicPr>
          <p:cNvPr id="4" name="Content Placeholder 6">
            <a:extLst>
              <a:ext uri="{FF2B5EF4-FFF2-40B4-BE49-F238E27FC236}">
                <a16:creationId xmlns:a16="http://schemas.microsoft.com/office/drawing/2014/main" id="{284DC593-96B6-C321-96F0-B77C58E95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6151" y="1305026"/>
            <a:ext cx="3347649" cy="4871938"/>
          </a:xfrm>
          <a:prstGeom prst="rect">
            <a:avLst/>
          </a:prstGeom>
        </p:spPr>
      </p:pic>
      <p:sp>
        <p:nvSpPr>
          <p:cNvPr id="5" name="TextBox 4">
            <a:extLst>
              <a:ext uri="{FF2B5EF4-FFF2-40B4-BE49-F238E27FC236}">
                <a16:creationId xmlns:a16="http://schemas.microsoft.com/office/drawing/2014/main" id="{D484C023-814F-92D0-5D04-D39AC2A9CF0E}"/>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7711624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DB2E0-A360-F97C-E689-CD6CAB5D1A99}"/>
              </a:ext>
            </a:extLst>
          </p:cNvPr>
          <p:cNvSpPr>
            <a:spLocks noGrp="1"/>
          </p:cNvSpPr>
          <p:nvPr>
            <p:ph type="title"/>
          </p:nvPr>
        </p:nvSpPr>
        <p:spPr/>
        <p:txBody>
          <a:bodyPr/>
          <a:lstStyle/>
          <a:p>
            <a:r>
              <a:rPr lang="en-US" dirty="0"/>
              <a:t>Cervical disc prolapse</a:t>
            </a:r>
          </a:p>
        </p:txBody>
      </p:sp>
      <p:sp>
        <p:nvSpPr>
          <p:cNvPr id="3" name="Content Placeholder 2">
            <a:extLst>
              <a:ext uri="{FF2B5EF4-FFF2-40B4-BE49-F238E27FC236}">
                <a16:creationId xmlns:a16="http://schemas.microsoft.com/office/drawing/2014/main" id="{67571E53-3B6F-9393-B8B9-FB626DA4612B}"/>
              </a:ext>
            </a:extLst>
          </p:cNvPr>
          <p:cNvSpPr>
            <a:spLocks noGrp="1"/>
          </p:cNvSpPr>
          <p:nvPr>
            <p:ph idx="1"/>
          </p:nvPr>
        </p:nvSpPr>
        <p:spPr>
          <a:xfrm>
            <a:off x="838200" y="1305026"/>
            <a:ext cx="7148209" cy="4871938"/>
          </a:xfrm>
        </p:spPr>
        <p:txBody>
          <a:bodyPr/>
          <a:lstStyle/>
          <a:p>
            <a:r>
              <a:rPr lang="en-US" b="1" dirty="0"/>
              <a:t>What is your diagnosis and at which Level ?</a:t>
            </a:r>
          </a:p>
          <a:p>
            <a:pPr lvl="1"/>
            <a:r>
              <a:rPr lang="en-US" dirty="0"/>
              <a:t> Cervical herniated disc at C5-6</a:t>
            </a:r>
          </a:p>
          <a:p>
            <a:r>
              <a:rPr lang="en-US" b="1" dirty="0"/>
              <a:t>Mention 2 indications for surgery</a:t>
            </a:r>
          </a:p>
          <a:p>
            <a:pPr lvl="1"/>
            <a:r>
              <a:rPr lang="en-US" dirty="0"/>
              <a:t>Myelopathy </a:t>
            </a:r>
          </a:p>
          <a:p>
            <a:pPr lvl="1"/>
            <a:r>
              <a:rPr lang="en-US" dirty="0"/>
              <a:t>Intractable pain </a:t>
            </a:r>
          </a:p>
          <a:p>
            <a:pPr lvl="1"/>
            <a:r>
              <a:rPr lang="en-US" dirty="0"/>
              <a:t>Focal neurological signs </a:t>
            </a:r>
          </a:p>
          <a:p>
            <a:pPr lvl="1"/>
            <a:r>
              <a:rPr lang="en-US" dirty="0"/>
              <a:t>History of malignancy </a:t>
            </a:r>
          </a:p>
          <a:p>
            <a:endParaRPr lang="en-US" dirty="0"/>
          </a:p>
        </p:txBody>
      </p:sp>
      <p:pic>
        <p:nvPicPr>
          <p:cNvPr id="4" name="Picture 2" descr="C:\Users\Dr.Mutayam Abuqdeiri\Desktop\herniated_disc_cervical.jpg">
            <a:extLst>
              <a:ext uri="{FF2B5EF4-FFF2-40B4-BE49-F238E27FC236}">
                <a16:creationId xmlns:a16="http://schemas.microsoft.com/office/drawing/2014/main" id="{0E91FCA9-5DBD-7737-1C35-90CBEC9B18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a:fillRect/>
          </a:stretch>
        </p:blipFill>
        <p:spPr bwMode="auto">
          <a:xfrm>
            <a:off x="8105841" y="1305026"/>
            <a:ext cx="3247959" cy="48719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DAC6D1-D8F0-A610-E870-075D48B49007}"/>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8108478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E63E-A2F2-96D4-4E12-D9D22AAE8F88}"/>
              </a:ext>
            </a:extLst>
          </p:cNvPr>
          <p:cNvSpPr>
            <a:spLocks noGrp="1"/>
          </p:cNvSpPr>
          <p:nvPr>
            <p:ph type="title"/>
          </p:nvPr>
        </p:nvSpPr>
        <p:spPr/>
        <p:txBody>
          <a:bodyPr/>
          <a:lstStyle/>
          <a:p>
            <a:r>
              <a:rPr lang="en-US" dirty="0"/>
              <a:t>Cervical disc prolapse</a:t>
            </a:r>
          </a:p>
        </p:txBody>
      </p:sp>
      <p:sp>
        <p:nvSpPr>
          <p:cNvPr id="3" name="Content Placeholder 2">
            <a:extLst>
              <a:ext uri="{FF2B5EF4-FFF2-40B4-BE49-F238E27FC236}">
                <a16:creationId xmlns:a16="http://schemas.microsoft.com/office/drawing/2014/main" id="{A58A1A91-D1C9-A287-135B-1F8476BA167F}"/>
              </a:ext>
            </a:extLst>
          </p:cNvPr>
          <p:cNvSpPr>
            <a:spLocks noGrp="1"/>
          </p:cNvSpPr>
          <p:nvPr>
            <p:ph idx="1"/>
          </p:nvPr>
        </p:nvSpPr>
        <p:spPr>
          <a:xfrm>
            <a:off x="838200" y="1305026"/>
            <a:ext cx="7654047" cy="4871938"/>
          </a:xfrm>
        </p:spPr>
        <p:txBody>
          <a:bodyPr/>
          <a:lstStyle/>
          <a:p>
            <a:pPr>
              <a:buFont typeface="Wingdings" panose="05000000000000000000" pitchFamily="2" charset="2"/>
              <a:buChar char="Ø"/>
            </a:pPr>
            <a:r>
              <a:rPr lang="en-US" sz="2600" dirty="0"/>
              <a:t>A female patient complaining of neck pain radiating to left arm, forearm, middle and index finger, the pain associated with numbness and paresthesia, sensory examination normal, motor examination is normal.</a:t>
            </a:r>
          </a:p>
          <a:p>
            <a:r>
              <a:rPr lang="en-US" b="1" dirty="0"/>
              <a:t>What is the dermatomal distribution of pain ?</a:t>
            </a:r>
          </a:p>
          <a:p>
            <a:pPr lvl="1"/>
            <a:r>
              <a:rPr lang="en-US" dirty="0"/>
              <a:t>C7</a:t>
            </a:r>
          </a:p>
          <a:p>
            <a:r>
              <a:rPr lang="en-US" b="1" dirty="0"/>
              <a:t>What is the level, site &amp; diagnosis of the lesion ?</a:t>
            </a:r>
          </a:p>
          <a:p>
            <a:pPr lvl="1"/>
            <a:r>
              <a:rPr lang="en-US" dirty="0"/>
              <a:t>C6-C7 left disc herniation</a:t>
            </a:r>
          </a:p>
          <a:p>
            <a:r>
              <a:rPr lang="en-US" b="1" dirty="0"/>
              <a:t>Is the pain due to radiculopathy or myelopathy ?</a:t>
            </a:r>
          </a:p>
          <a:p>
            <a:pPr lvl="1"/>
            <a:r>
              <a:rPr lang="en-US" dirty="0"/>
              <a:t>Radiculopathy</a:t>
            </a:r>
          </a:p>
          <a:p>
            <a:r>
              <a:rPr lang="en-US" b="1" dirty="0"/>
              <a:t>Which reflex is affected ? </a:t>
            </a:r>
            <a:r>
              <a:rPr lang="en-US" dirty="0"/>
              <a:t>Triceps reflex</a:t>
            </a:r>
          </a:p>
        </p:txBody>
      </p:sp>
      <p:sp>
        <p:nvSpPr>
          <p:cNvPr id="4" name="TextBox 3">
            <a:extLst>
              <a:ext uri="{FF2B5EF4-FFF2-40B4-BE49-F238E27FC236}">
                <a16:creationId xmlns:a16="http://schemas.microsoft.com/office/drawing/2014/main" id="{F9C6B458-9867-6127-EF5C-4295C823AB06}"/>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5" name="Picture 4">
            <a:extLst>
              <a:ext uri="{FF2B5EF4-FFF2-40B4-BE49-F238E27FC236}">
                <a16:creationId xmlns:a16="http://schemas.microsoft.com/office/drawing/2014/main" id="{8551B589-DBA6-1020-7925-165E98D5E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3036" y="1305025"/>
            <a:ext cx="2760764" cy="4871937"/>
          </a:xfrm>
          <a:prstGeom prst="rect">
            <a:avLst/>
          </a:prstGeom>
        </p:spPr>
      </p:pic>
    </p:spTree>
    <p:extLst>
      <p:ext uri="{BB962C8B-B14F-4D97-AF65-F5344CB8AC3E}">
        <p14:creationId xmlns:p14="http://schemas.microsoft.com/office/powerpoint/2010/main" val="15595446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64DB-9C93-662E-49EF-10C5778378A6}"/>
              </a:ext>
            </a:extLst>
          </p:cNvPr>
          <p:cNvSpPr>
            <a:spLocks noGrp="1"/>
          </p:cNvSpPr>
          <p:nvPr>
            <p:ph type="title"/>
          </p:nvPr>
        </p:nvSpPr>
        <p:spPr/>
        <p:txBody>
          <a:bodyPr/>
          <a:lstStyle/>
          <a:p>
            <a:r>
              <a:rPr lang="en-US" dirty="0"/>
              <a:t>Cervical disc prolapse</a:t>
            </a:r>
          </a:p>
        </p:txBody>
      </p:sp>
      <p:sp>
        <p:nvSpPr>
          <p:cNvPr id="3" name="Content Placeholder 2">
            <a:extLst>
              <a:ext uri="{FF2B5EF4-FFF2-40B4-BE49-F238E27FC236}">
                <a16:creationId xmlns:a16="http://schemas.microsoft.com/office/drawing/2014/main" id="{3CCF5F1E-9217-477D-7291-67FBBB18F6D2}"/>
              </a:ext>
            </a:extLst>
          </p:cNvPr>
          <p:cNvSpPr>
            <a:spLocks noGrp="1"/>
          </p:cNvSpPr>
          <p:nvPr>
            <p:ph idx="1"/>
          </p:nvPr>
        </p:nvSpPr>
        <p:spPr>
          <a:xfrm>
            <a:off x="838200" y="1305026"/>
            <a:ext cx="7469221" cy="4871938"/>
          </a:xfrm>
        </p:spPr>
        <p:txBody>
          <a:bodyPr>
            <a:normAutofit/>
          </a:bodyPr>
          <a:lstStyle/>
          <a:p>
            <a:r>
              <a:rPr lang="en-US" b="1" dirty="0"/>
              <a:t>What is your diagnosis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Cervical Disc prolapse</a:t>
            </a:r>
            <a:endParaRPr lang="en-US" b="1" dirty="0"/>
          </a:p>
          <a:p>
            <a:r>
              <a:rPr lang="en-US" b="1" dirty="0"/>
              <a:t>What is the level and site ? </a:t>
            </a:r>
          </a:p>
          <a:p>
            <a:pPr lvl="1"/>
            <a:r>
              <a:rPr lang="en-US" dirty="0"/>
              <a:t>Right side C6-C7</a:t>
            </a:r>
          </a:p>
          <a:p>
            <a:r>
              <a:rPr lang="en-US" b="1" dirty="0"/>
              <a:t>What is the dermatome affected  ?</a:t>
            </a:r>
          </a:p>
          <a:p>
            <a:pPr lvl="1"/>
            <a:r>
              <a:rPr lang="en-US" dirty="0"/>
              <a:t>Right C7</a:t>
            </a:r>
          </a:p>
          <a:p>
            <a:r>
              <a:rPr lang="en-US" b="1" dirty="0"/>
              <a:t>Mention 3 Indications For surgery </a:t>
            </a:r>
          </a:p>
          <a:p>
            <a:pPr lvl="1"/>
            <a:r>
              <a:rPr lang="en-US" dirty="0"/>
              <a:t>Myelopathy </a:t>
            </a:r>
          </a:p>
          <a:p>
            <a:pPr lvl="1"/>
            <a:r>
              <a:rPr lang="en-US" dirty="0"/>
              <a:t>Intractable pain </a:t>
            </a:r>
          </a:p>
          <a:p>
            <a:pPr lvl="1"/>
            <a:r>
              <a:rPr lang="en-US" dirty="0"/>
              <a:t>Focal neurological signs </a:t>
            </a:r>
          </a:p>
          <a:p>
            <a:pPr lvl="1"/>
            <a:r>
              <a:rPr lang="en-US" dirty="0"/>
              <a:t>History of malignancy </a:t>
            </a:r>
          </a:p>
        </p:txBody>
      </p:sp>
      <p:sp>
        <p:nvSpPr>
          <p:cNvPr id="4" name="TextBox 3">
            <a:extLst>
              <a:ext uri="{FF2B5EF4-FFF2-40B4-BE49-F238E27FC236}">
                <a16:creationId xmlns:a16="http://schemas.microsoft.com/office/drawing/2014/main" id="{6F52BD4A-FB38-34E0-FB7A-D2097147B459}"/>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grpSp>
        <p:nvGrpSpPr>
          <p:cNvPr id="7" name="Group 6">
            <a:extLst>
              <a:ext uri="{FF2B5EF4-FFF2-40B4-BE49-F238E27FC236}">
                <a16:creationId xmlns:a16="http://schemas.microsoft.com/office/drawing/2014/main" id="{AF7DE32F-1850-AE3C-F1F0-55B75A89B6EA}"/>
              </a:ext>
            </a:extLst>
          </p:cNvPr>
          <p:cNvGrpSpPr/>
          <p:nvPr/>
        </p:nvGrpSpPr>
        <p:grpSpPr>
          <a:xfrm>
            <a:off x="8438690" y="1305025"/>
            <a:ext cx="2915110" cy="4871938"/>
            <a:chOff x="9037354" y="1305025"/>
            <a:chExt cx="2316446" cy="3871408"/>
          </a:xfrm>
        </p:grpSpPr>
        <p:pic>
          <p:nvPicPr>
            <p:cNvPr id="5" name="Picture 2">
              <a:extLst>
                <a:ext uri="{FF2B5EF4-FFF2-40B4-BE49-F238E27FC236}">
                  <a16:creationId xmlns:a16="http://schemas.microsoft.com/office/drawing/2014/main" id="{A20B67EF-57D3-B43D-3B71-B7B094EE6F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03" t="3913"/>
            <a:stretch/>
          </p:blipFill>
          <p:spPr bwMode="auto">
            <a:xfrm>
              <a:off x="9037354" y="3240729"/>
              <a:ext cx="2316446" cy="19357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B770E9FE-13B8-A15B-3819-9EA2A1A8F4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3" t="3913" r="49397"/>
            <a:stretch/>
          </p:blipFill>
          <p:spPr bwMode="auto">
            <a:xfrm>
              <a:off x="9037355" y="1305025"/>
              <a:ext cx="2316445" cy="19357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385761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64DB-9C93-662E-49EF-10C5778378A6}"/>
              </a:ext>
            </a:extLst>
          </p:cNvPr>
          <p:cNvSpPr>
            <a:spLocks noGrp="1"/>
          </p:cNvSpPr>
          <p:nvPr>
            <p:ph type="title"/>
          </p:nvPr>
        </p:nvSpPr>
        <p:spPr/>
        <p:txBody>
          <a:bodyPr/>
          <a:lstStyle/>
          <a:p>
            <a:r>
              <a:rPr lang="en-US" dirty="0"/>
              <a:t>Case Scenario</a:t>
            </a:r>
          </a:p>
        </p:txBody>
      </p:sp>
      <p:sp>
        <p:nvSpPr>
          <p:cNvPr id="3" name="Content Placeholder 2">
            <a:extLst>
              <a:ext uri="{FF2B5EF4-FFF2-40B4-BE49-F238E27FC236}">
                <a16:creationId xmlns:a16="http://schemas.microsoft.com/office/drawing/2014/main" id="{3CCF5F1E-9217-477D-7291-67FBBB18F6D2}"/>
              </a:ext>
            </a:extLst>
          </p:cNvPr>
          <p:cNvSpPr>
            <a:spLocks noGrp="1"/>
          </p:cNvSpPr>
          <p:nvPr>
            <p:ph idx="1"/>
          </p:nvPr>
        </p:nvSpPr>
        <p:spPr>
          <a:xfrm>
            <a:off x="838200" y="1305026"/>
            <a:ext cx="7761051" cy="5037408"/>
          </a:xfrm>
        </p:spPr>
        <p:txBody>
          <a:bodyPr>
            <a:normAutofit lnSpcReduction="10000"/>
          </a:bodyPr>
          <a:lstStyle/>
          <a:p>
            <a:pPr>
              <a:buFont typeface="Wingdings" panose="05000000000000000000" pitchFamily="2" charset="2"/>
              <a:buChar char="Ø"/>
            </a:pPr>
            <a:r>
              <a:rPr lang="en-US" sz="2600" dirty="0"/>
              <a:t>A female patient presented with neck pain radiated to the right shoulder reaching the right middle finger, associated with decreased sensation. Physical examination revealed upper limb reflexes +++, positive </a:t>
            </a:r>
            <a:r>
              <a:rPr lang="en-US" sz="2600" dirty="0" err="1"/>
              <a:t>hoffman</a:t>
            </a:r>
            <a:r>
              <a:rPr lang="en-US" sz="2600" dirty="0"/>
              <a:t> sign, spasticity in upper and lower limbs </a:t>
            </a:r>
          </a:p>
          <a:p>
            <a:r>
              <a:rPr lang="en-US" sz="2600" b="1" dirty="0"/>
              <a:t>This patient has which o0f the following ?(MCQ)</a:t>
            </a:r>
          </a:p>
          <a:p>
            <a:pPr marL="914400" lvl="1" indent="-457200">
              <a:buFont typeface="+mj-lt"/>
              <a:buAutoNum type="alphaLcPeriod"/>
            </a:pPr>
            <a:r>
              <a:rPr lang="en-US" dirty="0"/>
              <a:t>Radiculopathy</a:t>
            </a:r>
          </a:p>
          <a:p>
            <a:pPr marL="914400" lvl="1" indent="-457200">
              <a:buFont typeface="+mj-lt"/>
              <a:buAutoNum type="alphaLcPeriod"/>
            </a:pPr>
            <a:r>
              <a:rPr lang="en-US" dirty="0"/>
              <a:t>Myelopathy</a:t>
            </a:r>
          </a:p>
          <a:p>
            <a:pPr marL="914400" lvl="1" indent="-457200">
              <a:buFont typeface="+mj-lt"/>
              <a:buAutoNum type="alphaLcPeriod"/>
            </a:pPr>
            <a:r>
              <a:rPr lang="en-US" dirty="0">
                <a:solidFill>
                  <a:srgbClr val="FF0000"/>
                </a:solidFill>
              </a:rPr>
              <a:t>Myeloradiculopathy</a:t>
            </a:r>
          </a:p>
          <a:p>
            <a:r>
              <a:rPr lang="en-US" sz="2600" b="1" dirty="0"/>
              <a:t>Post op evaluation for this patient by physical examination revealed bilateral upper limb weakness (triceps and interossei muscles) and loss of sensation but lower limbs were preserved . What’s your DX ?</a:t>
            </a:r>
          </a:p>
          <a:p>
            <a:pPr lvl="1"/>
            <a:r>
              <a:rPr lang="en-US" dirty="0"/>
              <a:t>Central cord syndrome</a:t>
            </a:r>
          </a:p>
        </p:txBody>
      </p:sp>
      <p:sp>
        <p:nvSpPr>
          <p:cNvPr id="4" name="TextBox 3">
            <a:extLst>
              <a:ext uri="{FF2B5EF4-FFF2-40B4-BE49-F238E27FC236}">
                <a16:creationId xmlns:a16="http://schemas.microsoft.com/office/drawing/2014/main" id="{6F52BD4A-FB38-34E0-FB7A-D2097147B459}"/>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grpSp>
        <p:nvGrpSpPr>
          <p:cNvPr id="7" name="Group 6">
            <a:extLst>
              <a:ext uri="{FF2B5EF4-FFF2-40B4-BE49-F238E27FC236}">
                <a16:creationId xmlns:a16="http://schemas.microsoft.com/office/drawing/2014/main" id="{AF7DE32F-1850-AE3C-F1F0-55B75A89B6EA}"/>
              </a:ext>
            </a:extLst>
          </p:cNvPr>
          <p:cNvGrpSpPr/>
          <p:nvPr/>
        </p:nvGrpSpPr>
        <p:grpSpPr>
          <a:xfrm>
            <a:off x="8706374" y="1305026"/>
            <a:ext cx="2647425" cy="4424565"/>
            <a:chOff x="9037354" y="1305025"/>
            <a:chExt cx="2316446" cy="3871408"/>
          </a:xfrm>
        </p:grpSpPr>
        <p:pic>
          <p:nvPicPr>
            <p:cNvPr id="5" name="Picture 2">
              <a:extLst>
                <a:ext uri="{FF2B5EF4-FFF2-40B4-BE49-F238E27FC236}">
                  <a16:creationId xmlns:a16="http://schemas.microsoft.com/office/drawing/2014/main" id="{A20B67EF-57D3-B43D-3B71-B7B094EE6F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03" t="3913"/>
            <a:stretch/>
          </p:blipFill>
          <p:spPr bwMode="auto">
            <a:xfrm>
              <a:off x="9037354" y="3240729"/>
              <a:ext cx="2316446" cy="19357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B770E9FE-13B8-A15B-3819-9EA2A1A8F4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3" t="3913" r="49397"/>
            <a:stretch/>
          </p:blipFill>
          <p:spPr bwMode="auto">
            <a:xfrm>
              <a:off x="9037355" y="1305025"/>
              <a:ext cx="2316445" cy="19357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14993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6BF1-71C4-274B-2A50-CD4D5BD2E418}"/>
              </a:ext>
            </a:extLst>
          </p:cNvPr>
          <p:cNvSpPr>
            <a:spLocks noGrp="1"/>
          </p:cNvSpPr>
          <p:nvPr>
            <p:ph type="title"/>
          </p:nvPr>
        </p:nvSpPr>
        <p:spPr/>
        <p:txBody>
          <a:bodyPr/>
          <a:lstStyle/>
          <a:p>
            <a:r>
              <a:rPr lang="en-US" dirty="0"/>
              <a:t>Lumber disc herniation</a:t>
            </a:r>
          </a:p>
        </p:txBody>
      </p:sp>
      <p:sp>
        <p:nvSpPr>
          <p:cNvPr id="3" name="Content Placeholder 2">
            <a:extLst>
              <a:ext uri="{FF2B5EF4-FFF2-40B4-BE49-F238E27FC236}">
                <a16:creationId xmlns:a16="http://schemas.microsoft.com/office/drawing/2014/main" id="{7C55E8A1-F4F4-447E-29B9-7E1BC5372DC3}"/>
              </a:ext>
            </a:extLst>
          </p:cNvPr>
          <p:cNvSpPr>
            <a:spLocks noGrp="1"/>
          </p:cNvSpPr>
          <p:nvPr>
            <p:ph idx="1"/>
          </p:nvPr>
        </p:nvSpPr>
        <p:spPr>
          <a:xfrm>
            <a:off x="838199" y="1305026"/>
            <a:ext cx="10515599" cy="4969314"/>
          </a:xfrm>
        </p:spPr>
        <p:txBody>
          <a:bodyPr>
            <a:normAutofit/>
          </a:bodyPr>
          <a:lstStyle/>
          <a:p>
            <a:r>
              <a:rPr lang="en-US" b="1" dirty="0"/>
              <a:t>What is your diagnosis ?</a:t>
            </a:r>
          </a:p>
          <a:p>
            <a:pPr lvl="1"/>
            <a:r>
              <a:rPr lang="en-US" dirty="0"/>
              <a:t>L4-L5 disk prolapse</a:t>
            </a:r>
          </a:p>
          <a:p>
            <a:r>
              <a:rPr lang="en-US" b="1" dirty="0"/>
              <a:t>Which dermatome is affected ?</a:t>
            </a:r>
          </a:p>
          <a:p>
            <a:pPr lvl="1"/>
            <a:r>
              <a:rPr lang="en-US" dirty="0"/>
              <a:t>L4</a:t>
            </a:r>
          </a:p>
          <a:p>
            <a:r>
              <a:rPr lang="en-US" b="1" dirty="0"/>
              <a:t>Which reflex is affected ?</a:t>
            </a:r>
          </a:p>
          <a:p>
            <a:pPr lvl="1"/>
            <a:r>
              <a:rPr lang="en-US" dirty="0"/>
              <a:t>Knee jerk reflex</a:t>
            </a:r>
          </a:p>
          <a:p>
            <a:r>
              <a:rPr lang="en-US" sz="2800" b="1" dirty="0"/>
              <a:t>Mention 2 complications of lumber Spine surgery</a:t>
            </a:r>
          </a:p>
          <a:p>
            <a:pPr lvl="1"/>
            <a:r>
              <a:rPr lang="en-US" dirty="0"/>
              <a:t>Infection</a:t>
            </a:r>
          </a:p>
          <a:p>
            <a:pPr lvl="1"/>
            <a:r>
              <a:rPr lang="en-US" dirty="0"/>
              <a:t>CSF leakage</a:t>
            </a:r>
          </a:p>
          <a:p>
            <a:r>
              <a:rPr lang="en-US" b="1" dirty="0"/>
              <a:t>Mention one Sign used for the diagnosis of lumbar PID</a:t>
            </a:r>
          </a:p>
          <a:p>
            <a:pPr lvl="1"/>
            <a:r>
              <a:rPr lang="en-US" dirty="0"/>
              <a:t>Bowstring sign  </a:t>
            </a:r>
          </a:p>
        </p:txBody>
      </p:sp>
      <p:pic>
        <p:nvPicPr>
          <p:cNvPr id="4" name="Picture 2" descr="C:\Users\Pc city\Downloads\104578757_2999883390100471_8836826214284738686_n.jpg">
            <a:extLst>
              <a:ext uri="{FF2B5EF4-FFF2-40B4-BE49-F238E27FC236}">
                <a16:creationId xmlns:a16="http://schemas.microsoft.com/office/drawing/2014/main" id="{C60BA8F1-3E95-D10A-5DBF-BDB2597F211E}"/>
              </a:ext>
            </a:extLst>
          </p:cNvPr>
          <p:cNvPicPr>
            <a:picLocks noChangeAspect="1" noChangeArrowheads="1"/>
          </p:cNvPicPr>
          <p:nvPr/>
        </p:nvPicPr>
        <p:blipFill>
          <a:blip r:embed="rId2"/>
          <a:srcRect/>
          <a:stretch>
            <a:fillRect/>
          </a:stretch>
        </p:blipFill>
        <p:spPr bwMode="auto">
          <a:xfrm>
            <a:off x="8861898" y="1305026"/>
            <a:ext cx="2491902" cy="2907219"/>
          </a:xfrm>
          <a:prstGeom prst="rect">
            <a:avLst/>
          </a:prstGeom>
          <a:noFill/>
        </p:spPr>
      </p:pic>
      <p:sp>
        <p:nvSpPr>
          <p:cNvPr id="5" name="TextBox 4">
            <a:extLst>
              <a:ext uri="{FF2B5EF4-FFF2-40B4-BE49-F238E27FC236}">
                <a16:creationId xmlns:a16="http://schemas.microsoft.com/office/drawing/2014/main" id="{FEC88337-B18F-181B-C45A-9A148B8C713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1159582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DBA-9320-AAA1-D77C-C75624CBB77E}"/>
              </a:ext>
            </a:extLst>
          </p:cNvPr>
          <p:cNvSpPr>
            <a:spLocks noGrp="1"/>
          </p:cNvSpPr>
          <p:nvPr>
            <p:ph type="title"/>
          </p:nvPr>
        </p:nvSpPr>
        <p:spPr/>
        <p:txBody>
          <a:bodyPr>
            <a:normAutofit/>
          </a:bodyPr>
          <a:lstStyle/>
          <a:p>
            <a:r>
              <a:rPr lang="en-US" dirty="0"/>
              <a:t>Case Scenario</a:t>
            </a:r>
          </a:p>
        </p:txBody>
      </p:sp>
      <p:sp>
        <p:nvSpPr>
          <p:cNvPr id="3" name="Content Placeholder 2">
            <a:extLst>
              <a:ext uri="{FF2B5EF4-FFF2-40B4-BE49-F238E27FC236}">
                <a16:creationId xmlns:a16="http://schemas.microsoft.com/office/drawing/2014/main" id="{58E999C7-3526-E12F-325F-DE680ADCF721}"/>
              </a:ext>
            </a:extLst>
          </p:cNvPr>
          <p:cNvSpPr>
            <a:spLocks noGrp="1"/>
          </p:cNvSpPr>
          <p:nvPr>
            <p:ph idx="1"/>
          </p:nvPr>
        </p:nvSpPr>
        <p:spPr>
          <a:xfrm>
            <a:off x="838201" y="1305026"/>
            <a:ext cx="7838870" cy="4871938"/>
          </a:xfrm>
        </p:spPr>
        <p:txBody>
          <a:bodyPr>
            <a:normAutofit/>
          </a:bodyPr>
          <a:lstStyle/>
          <a:p>
            <a:pPr>
              <a:buFont typeface="Wingdings" panose="05000000000000000000" pitchFamily="2" charset="2"/>
              <a:buChar char="Ø"/>
            </a:pPr>
            <a:r>
              <a:rPr lang="en-US" sz="2600" b="1" dirty="0"/>
              <a:t>45 years old female patient presented back pain, and right leg pain, numbness and paresthesia on the posterior aspect of the thigh and big toe, along with urinary incontinence. These symptoms developed following heavy lifting 5 days ago </a:t>
            </a:r>
          </a:p>
          <a:p>
            <a:r>
              <a:rPr lang="en-US" sz="2800" b="1" dirty="0"/>
              <a:t>What is the dermatomal distribution ?</a:t>
            </a:r>
          </a:p>
          <a:p>
            <a:pPr lvl="1"/>
            <a:r>
              <a:rPr lang="en-US" dirty="0">
                <a:solidFill>
                  <a:srgbClr val="FF0000"/>
                </a:solidFill>
              </a:rPr>
              <a:t>Right</a:t>
            </a:r>
            <a:r>
              <a:rPr lang="en-US" dirty="0"/>
              <a:t> L5</a:t>
            </a:r>
          </a:p>
          <a:p>
            <a:r>
              <a:rPr lang="en-US" sz="2800" b="1" dirty="0"/>
              <a:t>What is the Diagnosis and the level of the lesion?</a:t>
            </a:r>
          </a:p>
          <a:p>
            <a:pPr lvl="1"/>
            <a:r>
              <a:rPr lang="en-US" dirty="0"/>
              <a:t>Right L4-L5 disk prolapse</a:t>
            </a:r>
          </a:p>
          <a:p>
            <a:r>
              <a:rPr lang="en-US" sz="2800" b="1" dirty="0"/>
              <a:t>What is your management ?</a:t>
            </a:r>
          </a:p>
          <a:p>
            <a:pPr lvl="1"/>
            <a:r>
              <a:rPr lang="en-US" dirty="0"/>
              <a:t>Immediate surgery </a:t>
            </a:r>
          </a:p>
        </p:txBody>
      </p:sp>
      <p:pic>
        <p:nvPicPr>
          <p:cNvPr id="4" name="Picture 4" descr="A picture containing text&#10;&#10;Description automatically generated">
            <a:extLst>
              <a:ext uri="{FF2B5EF4-FFF2-40B4-BE49-F238E27FC236}">
                <a16:creationId xmlns:a16="http://schemas.microsoft.com/office/drawing/2014/main" id="{AAB2A239-9347-AEAF-36AF-28BC3C5281C7}"/>
              </a:ext>
            </a:extLst>
          </p:cNvPr>
          <p:cNvPicPr>
            <a:picLocks noChangeAspect="1"/>
          </p:cNvPicPr>
          <p:nvPr/>
        </p:nvPicPr>
        <p:blipFill rotWithShape="1">
          <a:blip r:embed="rId2"/>
          <a:srcRect l="2518" r="2276" b="5607"/>
          <a:stretch/>
        </p:blipFill>
        <p:spPr>
          <a:xfrm>
            <a:off x="8677070" y="1305027"/>
            <a:ext cx="2676729" cy="2702924"/>
          </a:xfrm>
          <a:prstGeom prst="rect">
            <a:avLst/>
          </a:prstGeom>
        </p:spPr>
      </p:pic>
      <p:sp>
        <p:nvSpPr>
          <p:cNvPr id="5" name="TextBox 4">
            <a:extLst>
              <a:ext uri="{FF2B5EF4-FFF2-40B4-BE49-F238E27FC236}">
                <a16:creationId xmlns:a16="http://schemas.microsoft.com/office/drawing/2014/main" id="{C9298448-B196-C66A-DFF9-56D625313288}"/>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575480940"/>
      </p:ext>
    </p:extLst>
  </p:cSld>
  <p:clrMapOvr>
    <a:masterClrMapping/>
  </p:clrMapOvr>
</p:sld>
</file>

<file path=ppt/theme/theme1.xml><?xml version="1.0" encoding="utf-8"?>
<a:theme xmlns:a="http://schemas.openxmlformats.org/drawingml/2006/main" name="MB - Lagneh">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B - Lagneh" id="{AC434D15-D1DA-42BC-85E4-2D915A6CAE6C}" vid="{66CA60BF-F0E7-4B13-9A68-1CFAB4E3CD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MB - Lagneh</Template>
  <TotalTime>835</TotalTime>
  <Words>5418</Words>
  <Application>Microsoft Office PowerPoint</Application>
  <PresentationFormat>Widescreen</PresentationFormat>
  <Paragraphs>987</Paragraphs>
  <Slides>113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113</vt:i4>
      </vt:variant>
    </vt:vector>
  </HeadingPairs>
  <TitlesOfParts>
    <vt:vector size="121" baseType="lpstr">
      <vt:lpstr>Arial</vt:lpstr>
      <vt:lpstr>Arial Black</vt:lpstr>
      <vt:lpstr>Calibri</vt:lpstr>
      <vt:lpstr>Calibri Light</vt:lpstr>
      <vt:lpstr>Courier New</vt:lpstr>
      <vt:lpstr>inherit</vt:lpstr>
      <vt:lpstr>Wingdings</vt:lpstr>
      <vt:lpstr>MB - Lagneh</vt:lpstr>
      <vt:lpstr>Organized Archive</vt:lpstr>
      <vt:lpstr>Intracranial pressure</vt:lpstr>
      <vt:lpstr>Essay Questions</vt:lpstr>
      <vt:lpstr>Essay Questions</vt:lpstr>
      <vt:lpstr>Essay Questions</vt:lpstr>
      <vt:lpstr>Lundberg Waves</vt:lpstr>
      <vt:lpstr>Lundberg Waves</vt:lpstr>
      <vt:lpstr>Hydrocephalus</vt:lpstr>
      <vt:lpstr>Write the pathway of CSF from secretion to absorption</vt:lpstr>
      <vt:lpstr>Hydrocephalus 1</vt:lpstr>
      <vt:lpstr>Hydrocephalus 2</vt:lpstr>
      <vt:lpstr>Hydrocephalus 4</vt:lpstr>
      <vt:lpstr>Hydrocephalus 5</vt:lpstr>
      <vt:lpstr>Hydrocephalus 6</vt:lpstr>
      <vt:lpstr>Hydrocephalus 7</vt:lpstr>
      <vt:lpstr>Infant’s Hydrocephalus</vt:lpstr>
      <vt:lpstr>Infant’s Hydrocephalus cont.</vt:lpstr>
      <vt:lpstr>Infant’s Hydrocephalus cont.</vt:lpstr>
      <vt:lpstr>Infant’s Hydrocephalus 2</vt:lpstr>
      <vt:lpstr>Ventriculoperitoneal shunt</vt:lpstr>
      <vt:lpstr>Ventriculoperitoneal shunt</vt:lpstr>
      <vt:lpstr>Endoscopic third ventriculostomy (ETV)</vt:lpstr>
      <vt:lpstr>Normal pressure hydrocephalus</vt:lpstr>
      <vt:lpstr>Case Scenario</vt:lpstr>
      <vt:lpstr>Case Scenario</vt:lpstr>
      <vt:lpstr>Essay Question</vt:lpstr>
      <vt:lpstr>Congenital anomalies</vt:lpstr>
      <vt:lpstr>Essay Questions</vt:lpstr>
      <vt:lpstr>Anencephaly</vt:lpstr>
      <vt:lpstr>Chiari malformation 1</vt:lpstr>
      <vt:lpstr>Chiari malformation 2</vt:lpstr>
      <vt:lpstr>Dandy walker malformation</vt:lpstr>
      <vt:lpstr>Myelomeningocele</vt:lpstr>
      <vt:lpstr>Myelomeningocele</vt:lpstr>
      <vt:lpstr>Myelomeningocele</vt:lpstr>
      <vt:lpstr>Myelomeningocele</vt:lpstr>
      <vt:lpstr>Spina bifida occulta</vt:lpstr>
      <vt:lpstr>Trigonocephaly</vt:lpstr>
      <vt:lpstr>Brachycephaly</vt:lpstr>
      <vt:lpstr>Scaphocephaly</vt:lpstr>
      <vt:lpstr>Craniosynostosis</vt:lpstr>
      <vt:lpstr>Head injury</vt:lpstr>
      <vt:lpstr>Epidural hematoma</vt:lpstr>
      <vt:lpstr>Depressed skull fracture</vt:lpstr>
      <vt:lpstr>Depressed skull fracture</vt:lpstr>
      <vt:lpstr>Basal skull fracture</vt:lpstr>
      <vt:lpstr>Case scenario</vt:lpstr>
      <vt:lpstr>Acute subdural hemorrhage</vt:lpstr>
      <vt:lpstr>Chronic subdural hemorrhage</vt:lpstr>
      <vt:lpstr>Subarachnoid hemorrhage</vt:lpstr>
      <vt:lpstr>Intraventricular haemorrhage</vt:lpstr>
      <vt:lpstr>Acute hemorrhagic contusion</vt:lpstr>
      <vt:lpstr>Glasgow coma scale</vt:lpstr>
      <vt:lpstr>Calculate the GCS and determine the severity</vt:lpstr>
      <vt:lpstr>Calculate the GCS and determine the severity</vt:lpstr>
      <vt:lpstr>Calculate the GCS and determine the severity</vt:lpstr>
      <vt:lpstr>Calculate the GCS and determine the severity</vt:lpstr>
      <vt:lpstr>Calculate the GCS and determine the severity</vt:lpstr>
      <vt:lpstr>Brain Tumors</vt:lpstr>
      <vt:lpstr>Essay Questions</vt:lpstr>
      <vt:lpstr>Essay Questions</vt:lpstr>
      <vt:lpstr>True or false, and if false correct it</vt:lpstr>
      <vt:lpstr>True or false, and if false correct it</vt:lpstr>
      <vt:lpstr>Meningioma</vt:lpstr>
      <vt:lpstr>Meningioma</vt:lpstr>
      <vt:lpstr>Meningioma</vt:lpstr>
      <vt:lpstr>Cerebellopontine angle Masses</vt:lpstr>
      <vt:lpstr>Suprasellar Masses</vt:lpstr>
      <vt:lpstr>Suprasellar Masses</vt:lpstr>
      <vt:lpstr>Transsphenoidal approach</vt:lpstr>
      <vt:lpstr>Infratentorial Masses</vt:lpstr>
      <vt:lpstr>Ring enhancement </vt:lpstr>
      <vt:lpstr>Spinal cord Tumors</vt:lpstr>
      <vt:lpstr>Spinal cord Tumors</vt:lpstr>
      <vt:lpstr>Spinal cord Tumors</vt:lpstr>
      <vt:lpstr>Spinal cord Tumors</vt:lpstr>
      <vt:lpstr>Spinal cord Tumors</vt:lpstr>
      <vt:lpstr>Spinal cord Tumors</vt:lpstr>
      <vt:lpstr>Spinal Injuries</vt:lpstr>
      <vt:lpstr>Odontoid fractures</vt:lpstr>
      <vt:lpstr>Cervical spine burst fracture</vt:lpstr>
      <vt:lpstr>Lumber spine burst fracture</vt:lpstr>
      <vt:lpstr>Lumber spine burst fracture</vt:lpstr>
      <vt:lpstr>Lumber spine burst fracture</vt:lpstr>
      <vt:lpstr>Essay Question</vt:lpstr>
      <vt:lpstr>Essay question</vt:lpstr>
      <vt:lpstr>Adult male came after RTA</vt:lpstr>
      <vt:lpstr>Brown Sequard Syndrome</vt:lpstr>
      <vt:lpstr>Cauda equina syndrome</vt:lpstr>
      <vt:lpstr>Conus medullaris syndrome</vt:lpstr>
      <vt:lpstr>Degenerative diseases</vt:lpstr>
      <vt:lpstr>PowerPoint Presentation</vt:lpstr>
      <vt:lpstr>Cervical disc prolapse</vt:lpstr>
      <vt:lpstr>Cervical disc prolapse</vt:lpstr>
      <vt:lpstr>Cervical disc prolapse</vt:lpstr>
      <vt:lpstr>Cervical disc prolapse</vt:lpstr>
      <vt:lpstr>Case Scenario</vt:lpstr>
      <vt:lpstr>Lumber disc herniation</vt:lpstr>
      <vt:lpstr>Case Scenario</vt:lpstr>
      <vt:lpstr>Lumber disc herniation</vt:lpstr>
      <vt:lpstr>Lumber disc herniation</vt:lpstr>
      <vt:lpstr>Lumber disc herniation</vt:lpstr>
      <vt:lpstr>Lumber disc herniation</vt:lpstr>
      <vt:lpstr>Spondylolisthesis</vt:lpstr>
      <vt:lpstr>Spondylolisthesis</vt:lpstr>
      <vt:lpstr>Patient with history of sciatica</vt:lpstr>
      <vt:lpstr>Other Questions</vt:lpstr>
      <vt:lpstr>Deep peroneal nerve injury</vt:lpstr>
      <vt:lpstr>Stereotactic frame</vt:lpstr>
      <vt:lpstr>Mention 2 differences between neurogenic and vascular claudication</vt:lpstr>
      <vt:lpstr>Drugs</vt:lpstr>
      <vt:lpstr>Anatomy</vt:lpstr>
      <vt:lpstr>Miscellaneous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Organized Archive v2.0</dc:title>
  <dc:creator>محمود طارق عمر بركات</dc:creator>
  <cp:lastModifiedBy>محمود طارق عمر بركات</cp:lastModifiedBy>
  <cp:revision>113</cp:revision>
  <dcterms:created xsi:type="dcterms:W3CDTF">2023-03-14T01:27:47Z</dcterms:created>
  <dcterms:modified xsi:type="dcterms:W3CDTF">2023-03-20T21:57:48Z</dcterms:modified>
</cp:coreProperties>
</file>