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1" r:id="rId10"/>
    <p:sldId id="265" r:id="rId11"/>
    <p:sldId id="266" r:id="rId12"/>
    <p:sldId id="277" r:id="rId13"/>
    <p:sldId id="268" r:id="rId14"/>
    <p:sldId id="269" r:id="rId15"/>
    <p:sldId id="270" r:id="rId16"/>
    <p:sldId id="278" r:id="rId17"/>
    <p:sldId id="272" r:id="rId18"/>
    <p:sldId id="279" r:id="rId19"/>
    <p:sldId id="273" r:id="rId20"/>
    <p:sldId id="274" r:id="rId21"/>
    <p:sldId id="275" r:id="rId22"/>
    <p:sldId id="280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C3884-9CC6-4622-9DBC-D2FC51B0F4E6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6E7A5-BDC0-4B60-BEBB-B1A9803FCA0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137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6E7A5-BDC0-4B60-BEBB-B1A9803FCA03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332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48264F6-28FE-43C9-9EFA-49C89194A7E3}" type="slidenum">
              <a:rPr lang="en-MY" smtClean="0"/>
              <a:pPr eaLnBrk="1" hangingPunct="1"/>
              <a:t>6</a:t>
            </a:fld>
            <a:endParaRPr lang="en-MY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6E7A5-BDC0-4B60-BEBB-B1A9803FCA03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82850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0205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3011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9782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859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813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088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238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9826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638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0527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43558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3E0B-3930-436F-8EE6-974DF431251E}" type="datetimeFigureOut">
              <a:rPr lang="en-MY" smtClean="0"/>
              <a:t>12/12/2022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4A316-F8CD-479A-9114-FF9279A18CD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217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914400" y="1447800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838201" y="5101729"/>
            <a:ext cx="66994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nl-NL" sz="3600" b="1" i="1" dirty="0">
                <a:solidFill>
                  <a:schemeClr val="bg1"/>
                </a:solidFill>
                <a:latin typeface="Arial" charset="0"/>
              </a:rPr>
              <a:t>Prof  DR. Waqar Al – Kubaisy</a:t>
            </a:r>
            <a:r>
              <a:rPr lang="nl-NL" sz="3600" dirty="0">
                <a:solidFill>
                  <a:srgbClr val="E8E818"/>
                </a:solidFill>
                <a:latin typeface="Arial" charset="0"/>
              </a:rPr>
              <a:t> </a:t>
            </a:r>
          </a:p>
          <a:p>
            <a:pPr algn="l"/>
            <a:endParaRPr lang="nl-NL" dirty="0">
              <a:solidFill>
                <a:srgbClr val="E8E818"/>
              </a:solidFill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2360" y="4935758"/>
            <a:ext cx="65136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ramond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en-MY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ramond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</a:t>
            </a:r>
            <a:r>
              <a:rPr lang="en-MY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ramond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MY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ramond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WAQAR   AL-KUBAISY</a:t>
            </a:r>
            <a:endParaRPr lang="en-MY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1840" y="4004498"/>
            <a:ext cx="2160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Garamond" pitchFamily="18" charset="0"/>
              </a:rPr>
              <a:t>L  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</a:rPr>
              <a:t>XII</a:t>
            </a:r>
            <a:endParaRPr lang="en-MY" sz="320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92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4EC54F4-266A-4896-8538-0C7093AAE64E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0" y="5329"/>
            <a:ext cx="9144000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Early diagnosis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can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prevent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  this </a:t>
            </a:r>
            <a:r>
              <a:rPr lang="en-MY" sz="2500" b="1" dirty="0">
                <a:cs typeface="Times New Roman" pitchFamily="18" charset="0"/>
              </a:rPr>
              <a:t>health problems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prevent transmission </a:t>
            </a:r>
            <a:r>
              <a:rPr lang="en-MY" sz="2500" dirty="0">
                <a:cs typeface="Times New Roman" pitchFamily="18" charset="0"/>
              </a:rPr>
              <a:t>to </a:t>
            </a:r>
            <a:r>
              <a:rPr lang="en-MY" sz="2500" b="1" dirty="0">
                <a:cs typeface="Times New Roman" pitchFamily="18" charset="0"/>
              </a:rPr>
              <a:t>family members </a:t>
            </a:r>
            <a:r>
              <a:rPr lang="en-MY" sz="2500" dirty="0">
                <a:cs typeface="Times New Roman" pitchFamily="18" charset="0"/>
              </a:rPr>
              <a:t>and other </a:t>
            </a:r>
            <a:r>
              <a:rPr lang="en-MY" sz="2500" b="1" dirty="0">
                <a:cs typeface="Times New Roman" pitchFamily="18" charset="0"/>
              </a:rPr>
              <a:t>close contacts</a:t>
            </a:r>
            <a:endParaRPr lang="en-MY" sz="2500" dirty="0">
              <a:solidFill>
                <a:srgbClr val="3C4245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WHO  &amp; Some countries recommends screening </a:t>
            </a:r>
            <a:r>
              <a:rPr lang="en-MY" sz="2500" dirty="0" smtClean="0">
                <a:cs typeface="Times New Roman" pitchFamily="18" charset="0"/>
              </a:rPr>
              <a:t>for</a:t>
            </a:r>
            <a:endParaRPr lang="en-MY" sz="25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500" b="1" dirty="0" smtClean="0">
                <a:cs typeface="Times New Roman" pitchFamily="18" charset="0"/>
              </a:rPr>
              <a:t>people </a:t>
            </a:r>
            <a:r>
              <a:rPr lang="en-MY" sz="2500" b="1" dirty="0">
                <a:cs typeface="Times New Roman" pitchFamily="18" charset="0"/>
              </a:rPr>
              <a:t>at increased risk </a:t>
            </a:r>
            <a:r>
              <a:rPr lang="en-MY" sz="2500" b="1" dirty="0" smtClean="0">
                <a:cs typeface="Times New Roman" pitchFamily="18" charset="0"/>
              </a:rPr>
              <a:t>          </a:t>
            </a:r>
            <a:r>
              <a:rPr lang="en-MY" sz="2500" b="1" dirty="0" smtClean="0">
                <a:solidFill>
                  <a:srgbClr val="002060"/>
                </a:solidFill>
                <a:cs typeface="Times New Roman" pitchFamily="18" charset="0"/>
              </a:rPr>
              <a:t>These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include</a:t>
            </a:r>
            <a:r>
              <a:rPr lang="en-MY" sz="2500" dirty="0">
                <a:solidFill>
                  <a:srgbClr val="002060"/>
                </a:solidFill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(a</a:t>
            </a:r>
            <a:r>
              <a:rPr lang="en-MY" sz="2500" dirty="0">
                <a:cs typeface="Times New Roman" pitchFamily="18" charset="0"/>
              </a:rPr>
              <a:t>)</a:t>
            </a:r>
            <a:r>
              <a:rPr lang="en-MY" sz="2500" b="1" dirty="0">
                <a:cs typeface="Times New Roman" pitchFamily="18" charset="0"/>
              </a:rPr>
              <a:t>P</a:t>
            </a:r>
            <a:r>
              <a:rPr lang="en-MY" sz="2500" dirty="0">
                <a:cs typeface="Times New Roman" pitchFamily="18" charset="0"/>
              </a:rPr>
              <a:t>eople who </a:t>
            </a:r>
            <a:r>
              <a:rPr lang="en-MY" sz="2500" b="1" dirty="0">
                <a:solidFill>
                  <a:schemeClr val="tx2"/>
                </a:solidFill>
                <a:cs typeface="Times New Roman" pitchFamily="18" charset="0"/>
              </a:rPr>
              <a:t>received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blood, blood products </a:t>
            </a:r>
            <a:r>
              <a:rPr lang="en-MY" sz="2500" dirty="0">
                <a:cs typeface="Times New Roman" pitchFamily="18" charset="0"/>
              </a:rPr>
              <a:t>or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organs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before screening for HCV was implemented, </a:t>
            </a:r>
          </a:p>
          <a:p>
            <a:pPr>
              <a:defRPr/>
            </a:pP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(b)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Curren</a:t>
            </a:r>
            <a:r>
              <a:rPr lang="en-MY" sz="2500" dirty="0">
                <a:cs typeface="Times New Roman" pitchFamily="18" charset="0"/>
              </a:rPr>
              <a:t>t or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former</a:t>
            </a:r>
            <a:r>
              <a:rPr lang="en-MY" sz="2500" dirty="0">
                <a:cs typeface="Times New Roman" pitchFamily="18" charset="0"/>
              </a:rPr>
              <a:t> injecting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drug users </a:t>
            </a:r>
            <a:r>
              <a:rPr lang="en-MY" sz="2500" dirty="0">
                <a:cs typeface="Times New Roman" pitchFamily="18" charset="0"/>
              </a:rPr>
              <a:t>(even those who </a:t>
            </a:r>
            <a:r>
              <a:rPr lang="en-MY" sz="2500" b="1" dirty="0">
                <a:cs typeface="Times New Roman" pitchFamily="18" charset="0"/>
              </a:rPr>
              <a:t>injected drugs </a:t>
            </a:r>
            <a:r>
              <a:rPr lang="en-MY" sz="2500" b="1" dirty="0" smtClean="0">
                <a:solidFill>
                  <a:srgbClr val="FF0000"/>
                </a:solidFill>
                <a:cs typeface="Times New Roman" pitchFamily="18" charset="0"/>
              </a:rPr>
              <a:t>once </a:t>
            </a:r>
            <a:r>
              <a:rPr lang="en-MY" sz="2500" dirty="0">
                <a:cs typeface="Times New Roman" pitchFamily="18" charset="0"/>
              </a:rPr>
              <a:t>many years ago </a:t>
            </a:r>
          </a:p>
          <a:p>
            <a:pPr>
              <a:defRPr/>
            </a:pP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(c) </a:t>
            </a:r>
            <a:r>
              <a:rPr lang="en-MY" sz="2500" dirty="0">
                <a:cs typeface="Times New Roman" pitchFamily="18" charset="0"/>
              </a:rPr>
              <a:t>People on long-term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haemodialysis</a:t>
            </a:r>
            <a:r>
              <a:rPr lang="en-MY" sz="25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dirty="0" smtClean="0">
                <a:cs typeface="Times New Roman" pitchFamily="18" charset="0"/>
              </a:rPr>
              <a:t>(</a:t>
            </a:r>
            <a:r>
              <a:rPr lang="en-MY" sz="2500" dirty="0">
                <a:cs typeface="Times New Roman" pitchFamily="18" charset="0"/>
              </a:rPr>
              <a:t>d)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Health-care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workers</a:t>
            </a:r>
            <a:r>
              <a:rPr lang="en-MY" sz="2500" dirty="0">
                <a:cs typeface="Times New Roman" pitchFamily="18" charset="0"/>
              </a:rPr>
              <a:t>;</a:t>
            </a:r>
          </a:p>
          <a:p>
            <a:pPr>
              <a:defRPr/>
            </a:pPr>
            <a:r>
              <a:rPr lang="en-MY" sz="2500" dirty="0" smtClean="0">
                <a:cs typeface="Times New Roman" pitchFamily="18" charset="0"/>
              </a:rPr>
              <a:t>(</a:t>
            </a:r>
            <a:r>
              <a:rPr lang="en-MY" sz="2500" dirty="0">
                <a:cs typeface="Times New Roman" pitchFamily="18" charset="0"/>
              </a:rPr>
              <a:t>e) People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living with HIV</a:t>
            </a:r>
            <a:r>
              <a:rPr lang="en-MY" sz="25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 (f) People with 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abnormal liver tests </a:t>
            </a:r>
            <a:r>
              <a:rPr lang="en-MY" sz="2500" dirty="0">
                <a:cs typeface="Times New Roman" pitchFamily="18" charset="0"/>
              </a:rPr>
              <a:t>or liver disease, 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 (g)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Infants</a:t>
            </a:r>
            <a:r>
              <a:rPr lang="en-MY" sz="2500" b="1" dirty="0">
                <a:cs typeface="Times New Roman" pitchFamily="18" charset="0"/>
              </a:rPr>
              <a:t> born to infected mothers. </a:t>
            </a:r>
          </a:p>
          <a:p>
            <a:pPr>
              <a:defRPr/>
            </a:pPr>
            <a:r>
              <a:rPr lang="en-MY" sz="2500" b="1" dirty="0">
                <a:cs typeface="Times New Roman" pitchFamily="18" charset="0"/>
              </a:rPr>
              <a:t>  (h) </a:t>
            </a:r>
            <a:r>
              <a:rPr lang="en-MY" sz="2500" dirty="0">
                <a:cs typeface="Times New Roman" pitchFamily="18" charset="0"/>
              </a:rPr>
              <a:t>People with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sexual partners </a:t>
            </a:r>
            <a:r>
              <a:rPr lang="en-MY" sz="2500" dirty="0">
                <a:cs typeface="Times New Roman" pitchFamily="18" charset="0"/>
              </a:rPr>
              <a:t>who are 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HCV-infecte</a:t>
            </a:r>
            <a:r>
              <a:rPr lang="en-MY" sz="2500" dirty="0">
                <a:cs typeface="Times New Roman" pitchFamily="18" charset="0"/>
              </a:rPr>
              <a:t>d; 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 (j) People who have had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tattoos or piercings</a:t>
            </a:r>
            <a:r>
              <a:rPr lang="en-MY" sz="2500" dirty="0"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 (k) People who use 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intranasal drugs</a:t>
            </a:r>
          </a:p>
        </p:txBody>
      </p:sp>
    </p:spTree>
    <p:extLst>
      <p:ext uri="{BB962C8B-B14F-4D97-AF65-F5344CB8AC3E}">
        <p14:creationId xmlns:p14="http://schemas.microsoft.com/office/powerpoint/2010/main" val="102600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2824910-1C31-4ED3-836D-8607F7F433F5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sp>
        <p:nvSpPr>
          <p:cNvPr id="72707" name="Rectangle 2"/>
          <p:cNvSpPr>
            <a:spLocks noChangeArrowheads="1"/>
          </p:cNvSpPr>
          <p:nvPr/>
        </p:nvSpPr>
        <p:spPr bwMode="auto">
          <a:xfrm>
            <a:off x="-89672" y="609297"/>
            <a:ext cx="8958263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Hepatitis C does not always require treatment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The cure rate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depends on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several factors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including</a:t>
            </a:r>
          </a:p>
          <a:p>
            <a:pPr>
              <a:defRPr/>
            </a:pP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600" dirty="0" smtClean="0">
                <a:solidFill>
                  <a:srgbClr val="3C4245"/>
                </a:solidFill>
                <a:cs typeface="Times New Roman" pitchFamily="18" charset="0"/>
              </a:rPr>
              <a:t>   the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HCV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genotypes and the type of treatment given</a:t>
            </a:r>
            <a:endParaRPr lang="en-MY" sz="26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Careful screening is necessary </a:t>
            </a:r>
            <a:r>
              <a:rPr lang="en-MY" sz="2600" b="1" dirty="0">
                <a:cs typeface="Times New Roman" pitchFamily="18" charset="0"/>
              </a:rPr>
              <a:t>before starting the treatment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    to determine the most appropriate approach for the patient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Combination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antiviral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</a:t>
            </a:r>
            <a:r>
              <a:rPr lang="en-MY" sz="2600" dirty="0">
                <a:cs typeface="Times New Roman" pitchFamily="18" charset="0"/>
              </a:rPr>
              <a:t>herapy with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interferon</a:t>
            </a:r>
            <a:r>
              <a:rPr lang="en-MY" sz="2600" dirty="0">
                <a:cs typeface="Times New Roman" pitchFamily="18" charset="0"/>
              </a:rPr>
              <a:t> and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ribavirin</a:t>
            </a:r>
            <a:endParaRPr lang="en-MY" sz="2600" dirty="0"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,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Some virus genotypes respond better to interferon than others</a:t>
            </a:r>
            <a:r>
              <a:rPr lang="en-MY" sz="2400" dirty="0">
                <a:cs typeface="Times New Roman" pitchFamily="18" charset="0"/>
              </a:rPr>
              <a:t>, </a:t>
            </a: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2986110" y="87712"/>
            <a:ext cx="2806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9461" name="Picture 7" descr="HEPATITIS C and Background of Medicaments Composition, Stethoscope, mix therapy drugs doctor and select focu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-103828"/>
            <a:ext cx="1763688" cy="1948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-434952" y="2598155"/>
            <a:ext cx="9648825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2436" y="3790600"/>
            <a:ext cx="902787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Source Sans Pro Subset"/>
              </a:rPr>
              <a:t> </a:t>
            </a:r>
            <a:r>
              <a:rPr lang="en-US" sz="2600" b="1" dirty="0">
                <a:solidFill>
                  <a:srgbClr val="202124"/>
                </a:solidFill>
              </a:rPr>
              <a:t>Currently, </a:t>
            </a:r>
            <a:r>
              <a:rPr lang="en-US" sz="2600" dirty="0">
                <a:solidFill>
                  <a:srgbClr val="202124"/>
                </a:solidFill>
              </a:rPr>
              <a:t>the </a:t>
            </a:r>
            <a:r>
              <a:rPr lang="en-US" sz="2600" dirty="0" smtClean="0"/>
              <a:t>Pan genotypic </a:t>
            </a:r>
            <a:r>
              <a:rPr lang="en-US" sz="2600" dirty="0"/>
              <a:t>direct acting </a:t>
            </a:r>
            <a:r>
              <a:rPr lang="en-US" sz="2600" dirty="0" smtClean="0"/>
              <a:t>antivirals(</a:t>
            </a:r>
            <a:r>
              <a:rPr lang="en-US" sz="2600" b="1" dirty="0" smtClean="0">
                <a:solidFill>
                  <a:srgbClr val="202124"/>
                </a:solidFill>
              </a:rPr>
              <a:t>DAAs)</a:t>
            </a:r>
            <a:endParaRPr lang="en-US" sz="2600" b="1" dirty="0">
              <a:solidFill>
                <a:srgbClr val="202124"/>
              </a:solidFill>
            </a:endParaRPr>
          </a:p>
          <a:p>
            <a:r>
              <a:rPr lang="en-US" sz="2600" dirty="0" smtClean="0"/>
              <a:t>for </a:t>
            </a:r>
            <a:r>
              <a:rPr lang="en-US" sz="2600" dirty="0"/>
              <a:t>the treatment of chronic hepatitis </a:t>
            </a:r>
            <a:r>
              <a:rPr lang="en-US" sz="2600" dirty="0" smtClean="0"/>
              <a:t>C  </a:t>
            </a:r>
            <a:r>
              <a:rPr lang="en-US" sz="2600" dirty="0" smtClean="0">
                <a:solidFill>
                  <a:srgbClr val="202124"/>
                </a:solidFill>
              </a:rPr>
              <a:t>are </a:t>
            </a:r>
            <a:r>
              <a:rPr lang="en-US" sz="2600" dirty="0">
                <a:solidFill>
                  <a:srgbClr val="202124"/>
                </a:solidFill>
              </a:rPr>
              <a:t>approved </a:t>
            </a:r>
            <a:r>
              <a:rPr lang="en-US" sz="2600" dirty="0" smtClean="0">
                <a:solidFill>
                  <a:srgbClr val="202124"/>
                </a:solidFill>
              </a:rPr>
              <a:t>for </a:t>
            </a:r>
            <a:r>
              <a:rPr lang="en-US" sz="2600" dirty="0">
                <a:solidFill>
                  <a:srgbClr val="202124"/>
                </a:solidFill>
              </a:rPr>
              <a:t>the treatment of HCV-infected persons without cirrhosis</a:t>
            </a:r>
            <a:r>
              <a:rPr lang="en-US" sz="2600" dirty="0" smtClean="0">
                <a:solidFill>
                  <a:srgbClr val="202124"/>
                </a:solidFill>
              </a:rPr>
              <a:t>.</a:t>
            </a:r>
          </a:p>
          <a:p>
            <a:r>
              <a:rPr lang="en-US" sz="2600" dirty="0"/>
              <a:t>for persons over the age of 12 years. DAAs can cure most persons with HCV infection</a:t>
            </a:r>
            <a:r>
              <a:rPr lang="en-US" sz="2600" b="1" dirty="0"/>
              <a:t>, </a:t>
            </a:r>
            <a:r>
              <a:rPr lang="en-US" sz="2600" b="1" dirty="0" smtClean="0"/>
              <a:t>&amp; </a:t>
            </a:r>
            <a:r>
              <a:rPr lang="en-US" sz="2600" b="1" dirty="0"/>
              <a:t>treatment duration </a:t>
            </a:r>
            <a:r>
              <a:rPr lang="en-US" sz="2600" dirty="0"/>
              <a:t>is short (usually </a:t>
            </a:r>
            <a:r>
              <a:rPr lang="en-US" sz="2600" b="1" dirty="0">
                <a:solidFill>
                  <a:srgbClr val="FF0000"/>
                </a:solidFill>
              </a:rPr>
              <a:t>12 to 24 weeks</a:t>
            </a:r>
            <a:r>
              <a:rPr lang="en-US" sz="2600" dirty="0"/>
              <a:t>), depending on the absence or presence of cirrhosis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5886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11750" y="439430"/>
            <a:ext cx="8926513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600" b="1" i="1" u="sng" dirty="0">
                <a:solidFill>
                  <a:srgbClr val="C00000"/>
                </a:solidFill>
                <a:cs typeface="Times New Roman" pitchFamily="18" charset="0"/>
              </a:rPr>
              <a:t>Primary prevention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vaccine</a:t>
            </a:r>
            <a:r>
              <a:rPr lang="en-MY" sz="2600" b="1" dirty="0">
                <a:cs typeface="Times New Roman" pitchFamily="18" charset="0"/>
              </a:rPr>
              <a:t> for hepatitis C</a:t>
            </a:r>
            <a:r>
              <a:rPr lang="en-MY" sz="2600" dirty="0">
                <a:cs typeface="Times New Roman" pitchFamily="18" charset="0"/>
              </a:rPr>
              <a:t>. </a:t>
            </a:r>
            <a:endParaRPr lang="en-MY" sz="26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Therefore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HCV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prevention depends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upon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reducing the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risk</a:t>
            </a:r>
            <a:endParaRPr lang="en-MY" sz="26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exposure  in  higher risk populations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including HCWs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Training of health personnel hand hygiene</a:t>
            </a:r>
            <a:r>
              <a:rPr lang="en-MY" sz="2600" dirty="0">
                <a:cs typeface="Times New Roman" pitchFamily="18" charset="0"/>
              </a:rPr>
              <a:t>: including surgical  hand preparation, hand washing and </a:t>
            </a:r>
            <a:r>
              <a:rPr lang="en-MY" sz="2600" b="1" dirty="0">
                <a:cs typeface="Times New Roman" pitchFamily="18" charset="0"/>
              </a:rPr>
              <a:t>use of gloves</a:t>
            </a:r>
            <a:endParaRPr lang="en-MY" sz="2600" dirty="0"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83768" y="-24954"/>
            <a:ext cx="2790825" cy="52387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Prevention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75006" y="646777"/>
            <a:ext cx="2027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There is no 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1382" y="2932420"/>
            <a:ext cx="892651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u="sng" dirty="0" smtClean="0">
                <a:cs typeface="Times New Roman" pitchFamily="18" charset="0"/>
              </a:rPr>
              <a:t>Following are </a:t>
            </a:r>
            <a:r>
              <a:rPr lang="en-MY" sz="2400" u="sng" dirty="0" smtClean="0">
                <a:cs typeface="Times New Roman" pitchFamily="18" charset="0"/>
              </a:rPr>
              <a:t>limited </a:t>
            </a:r>
            <a:r>
              <a:rPr lang="en-MY" sz="2400" dirty="0" smtClean="0">
                <a:cs typeface="Times New Roman" pitchFamily="18" charset="0"/>
              </a:rPr>
              <a:t>examples of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primary prevention</a:t>
            </a:r>
          </a:p>
          <a:p>
            <a:pPr>
              <a:defRPr/>
            </a:pP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q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avoiding </a:t>
            </a:r>
            <a:r>
              <a:rPr lang="en-MY" sz="2600" b="1" dirty="0" smtClean="0">
                <a:cs typeface="Times New Roman" pitchFamily="18" charset="0"/>
              </a:rPr>
              <a:t>the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risk </a:t>
            </a:r>
            <a:r>
              <a:rPr lang="en-MY" sz="2600" b="1" dirty="0" smtClean="0">
                <a:cs typeface="Times New Roman" pitchFamily="18" charset="0"/>
              </a:rPr>
              <a:t>factors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as </a:t>
            </a:r>
            <a:r>
              <a:rPr lang="en-MY" sz="2600" dirty="0" smtClean="0">
                <a:cs typeface="Times New Roman" pitchFamily="18" charset="0"/>
              </a:rPr>
              <a:t>recommended by WHO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i="1" dirty="0" smtClean="0">
                <a:cs typeface="Times New Roman" pitchFamily="18" charset="0"/>
              </a:rPr>
              <a:t>Unnecessary and </a:t>
            </a:r>
            <a:r>
              <a:rPr lang="en-MY" sz="2600" b="1" i="1" dirty="0" smtClean="0">
                <a:solidFill>
                  <a:srgbClr val="FF0000"/>
                </a:solidFill>
                <a:cs typeface="Times New Roman" pitchFamily="18" charset="0"/>
              </a:rPr>
              <a:t>unsafe injections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600" b="1" i="1" dirty="0" smtClean="0">
                <a:solidFill>
                  <a:srgbClr val="009900"/>
                </a:solidFill>
                <a:cs typeface="Times New Roman" pitchFamily="18" charset="0"/>
              </a:rPr>
              <a:t>safe &amp; appropriate use of health care injections</a:t>
            </a:r>
            <a:endParaRPr lang="en-MY" sz="2600" i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i="1" dirty="0" smtClean="0">
                <a:cs typeface="Times New Roman" pitchFamily="18" charset="0"/>
              </a:rPr>
              <a:t> </a:t>
            </a:r>
            <a:r>
              <a:rPr lang="en-MY" sz="2600" b="1" i="1" dirty="0" smtClean="0">
                <a:solidFill>
                  <a:srgbClr val="FF0000"/>
                </a:solidFill>
                <a:cs typeface="Times New Roman" pitchFamily="18" charset="0"/>
              </a:rPr>
              <a:t>Unsafe blood </a:t>
            </a:r>
            <a:r>
              <a:rPr lang="en-MY" sz="2600" b="1" i="1" dirty="0" smtClean="0">
                <a:cs typeface="Times New Roman" pitchFamily="18" charset="0"/>
              </a:rPr>
              <a:t>products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600" b="1" i="1" dirty="0" smtClean="0">
                <a:solidFill>
                  <a:srgbClr val="009900"/>
                </a:solidFill>
                <a:cs typeface="Times New Roman" pitchFamily="18" charset="0"/>
              </a:rPr>
              <a:t>testing of donated blood for HB , HC &amp; HIV </a:t>
            </a:r>
            <a:endParaRPr lang="en-MY" sz="2600" i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i="1" dirty="0" smtClean="0">
                <a:solidFill>
                  <a:srgbClr val="FF0000"/>
                </a:solidFill>
                <a:cs typeface="Times New Roman" pitchFamily="18" charset="0"/>
              </a:rPr>
              <a:t>Unsafe sharps waste collection </a:t>
            </a:r>
            <a:r>
              <a:rPr lang="en-MY" sz="2600" b="1" i="1" dirty="0" smtClean="0">
                <a:cs typeface="Times New Roman" pitchFamily="18" charset="0"/>
              </a:rPr>
              <a:t>and disposal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600" b="1" i="1" dirty="0" smtClean="0">
                <a:solidFill>
                  <a:srgbClr val="009900"/>
                </a:solidFill>
                <a:cs typeface="Times New Roman" pitchFamily="18" charset="0"/>
              </a:rPr>
              <a:t>safe handling and disposal </a:t>
            </a:r>
            <a:r>
              <a:rPr lang="en-MY" sz="2600" b="1" i="1" dirty="0" smtClean="0">
                <a:solidFill>
                  <a:srgbClr val="00B050"/>
                </a:solidFill>
                <a:cs typeface="Times New Roman" pitchFamily="18" charset="0"/>
              </a:rPr>
              <a:t>of  sharps and waste</a:t>
            </a:r>
            <a:endParaRPr lang="en-MY" sz="2600" b="1" i="1" dirty="0">
              <a:solidFill>
                <a:srgbClr val="00B050"/>
              </a:solidFill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427984" y="6402727"/>
            <a:ext cx="45788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MY" b="1" i="1" dirty="0">
                <a:solidFill>
                  <a:srgbClr val="FF0000"/>
                </a:solidFill>
                <a:cs typeface="Times New Roman" pitchFamily="18" charset="0"/>
              </a:rPr>
              <a:t>Unprotected sex </a:t>
            </a:r>
            <a:r>
              <a:rPr lang="en-MY" b="1" i="1" dirty="0">
                <a:cs typeface="Times New Roman" pitchFamily="18" charset="0"/>
              </a:rPr>
              <a:t>with HC -infected people</a:t>
            </a:r>
          </a:p>
        </p:txBody>
      </p:sp>
    </p:spTree>
    <p:extLst>
      <p:ext uri="{BB962C8B-B14F-4D97-AF65-F5344CB8AC3E}">
        <p14:creationId xmlns:p14="http://schemas.microsoft.com/office/powerpoint/2010/main" val="394472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7120E08-BC04-4586-BFC1-69B7950A72F7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0" y="3186112"/>
            <a:ext cx="8772525" cy="3170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i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800" b="1" i="1" dirty="0">
                <a:solidFill>
                  <a:srgbClr val="C00000"/>
                </a:solidFill>
                <a:cs typeface="Times New Roman" pitchFamily="18" charset="0"/>
              </a:rPr>
              <a:t>Secondary and tertiary prevention</a:t>
            </a:r>
          </a:p>
          <a:p>
            <a:pPr>
              <a:defRPr/>
            </a:pPr>
            <a:r>
              <a:rPr lang="en-MY" sz="2800" b="1" dirty="0">
                <a:solidFill>
                  <a:prstClr val="black"/>
                </a:solidFill>
                <a:cs typeface="Times New Roman" pitchFamily="18" charset="0"/>
              </a:rPr>
              <a:t>   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For people infected with the HCV ,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WHO recommends</a:t>
            </a:r>
            <a:r>
              <a:rPr lang="en-MY" sz="2400" dirty="0">
                <a:solidFill>
                  <a:srgbClr val="002060"/>
                </a:solidFill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education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and· counselling on options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for care and treatment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;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Immunization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with the hepatitis A and B vaccines to prevent co infection from these hepatitis viruses to protect their liver,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Early and appropriate medical management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including antiviral therapy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Regular monitoring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for early diagnosis of chronic liver disease</a:t>
            </a:r>
            <a:r>
              <a:rPr lang="en-MY" sz="2400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212614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Unprotected sex </a:t>
            </a:r>
            <a:r>
              <a:rPr lang="en-MY" sz="2400" b="1" i="1" dirty="0">
                <a:solidFill>
                  <a:prstClr val="black"/>
                </a:solidFill>
                <a:cs typeface="Times New Roman" pitchFamily="18" charset="0"/>
              </a:rPr>
              <a:t>with HC -infected people;</a:t>
            </a:r>
          </a:p>
          <a:p>
            <a:pPr marL="342900" lvl="0" indent="-342900">
              <a:buFont typeface="Wingdings" pitchFamily="2" charset="2"/>
              <a:buChar char="ü"/>
              <a:defRPr/>
            </a:pPr>
            <a:r>
              <a:rPr lang="en-MY" sz="2400" b="1" i="1" dirty="0">
                <a:solidFill>
                  <a:srgbClr val="00B050"/>
                </a:solidFill>
                <a:cs typeface="Times New Roman" pitchFamily="18" charset="0"/>
              </a:rPr>
              <a:t>              </a:t>
            </a:r>
            <a:r>
              <a:rPr lang="en-MY" sz="2400" b="1" i="1" dirty="0">
                <a:solidFill>
                  <a:srgbClr val="009900"/>
                </a:solidFill>
                <a:cs typeface="Times New Roman" pitchFamily="18" charset="0"/>
              </a:rPr>
              <a:t>promotion use of condoms</a:t>
            </a:r>
            <a:endParaRPr lang="en-US" sz="2400" b="1" i="1" dirty="0">
              <a:solidFill>
                <a:srgbClr val="0099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Use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illicit drugs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sharing of injection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equipment</a:t>
            </a:r>
          </a:p>
          <a:p>
            <a:pPr marL="342900" lvl="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Provision of comprehensive harm-reduction services to</a:t>
            </a:r>
          </a:p>
          <a:p>
            <a:pPr lvl="0"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     people who inject drugs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including 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sterile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 injecting equipment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;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Sharing of sharp personal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items that contaminated with blood</a:t>
            </a: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tattoos, piercings </a:t>
            </a:r>
            <a:r>
              <a:rPr lang="en-MY" sz="2400" b="1" dirty="0">
                <a:solidFill>
                  <a:prstClr val="black"/>
                </a:solidFill>
                <a:cs typeface="Times New Roman" pitchFamily="18" charset="0"/>
              </a:rPr>
              <a:t>&amp; acupuncture performed with contaminated equipment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7864" y="27948"/>
            <a:ext cx="3874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 smtClean="0">
                <a:cs typeface="Times New Roman" pitchFamily="18" charset="0"/>
              </a:rPr>
              <a:t>Cont.   examples </a:t>
            </a:r>
            <a:r>
              <a:rPr lang="en-MY" dirty="0">
                <a:cs typeface="Times New Roman" pitchFamily="18" charset="0"/>
              </a:rPr>
              <a:t>of </a:t>
            </a:r>
            <a:r>
              <a:rPr lang="en-MY" b="1" dirty="0">
                <a:cs typeface="Times New Roman" pitchFamily="18" charset="0"/>
              </a:rPr>
              <a:t>primary prevention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440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5F747F1-74C2-4934-90D2-107B67994E07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1259632" y="2536448"/>
            <a:ext cx="5183782" cy="707886"/>
          </a:xfrm>
          <a:prstGeom prst="rect">
            <a:avLst/>
          </a:prstGeom>
          <a:gradFill rotWithShape="0">
            <a:gsLst>
              <a:gs pos="0">
                <a:srgbClr val="DDEBCF"/>
              </a:gs>
              <a:gs pos="100000">
                <a:srgbClr val="156B13"/>
              </a:gs>
            </a:gsLst>
            <a:lin ang="5400000"/>
          </a:gra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HEPATITIS    D</a:t>
            </a:r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075" y="836613"/>
            <a:ext cx="12890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79634" y="3244334"/>
            <a:ext cx="18473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78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5DAC024-1705-4785-B106-558B80B0C49B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-131916" y="258688"/>
            <a:ext cx="9291663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HD is a liver disease 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both acute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 forms 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caused by HDV ,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HDV </a:t>
            </a:r>
            <a:r>
              <a:rPr lang="en-US" sz="2600" b="1" dirty="0">
                <a:solidFill>
                  <a:srgbClr val="222222"/>
                </a:solidFill>
                <a:cs typeface="Times New Roman" pitchFamily="18" charset="0"/>
              </a:rPr>
              <a:t>also called Delta agent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600" b="1" dirty="0">
                <a:solidFill>
                  <a:srgbClr val="222222"/>
                </a:solidFill>
                <a:cs typeface="Times New Roman" pitchFamily="18" charset="0"/>
              </a:rPr>
              <a:t> is similar to other forms of hepatitis,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BUT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600" b="1" dirty="0">
                <a:solidFill>
                  <a:srgbClr val="222222"/>
                </a:solidFill>
                <a:cs typeface="Times New Roman" pitchFamily="18" charset="0"/>
              </a:rPr>
              <a:t> it can only infect those who are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already infected with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HBV</a:t>
            </a:r>
            <a:r>
              <a:rPr lang="en-US" sz="2600" b="1" dirty="0">
                <a:solidFill>
                  <a:srgbClr val="222222"/>
                </a:solidFill>
                <a:cs typeface="Times New Roman" pitchFamily="18" charset="0"/>
              </a:rPr>
              <a:t>.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600" b="1" dirty="0">
                <a:solidFill>
                  <a:srgbClr val="222222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cs typeface="Times New Roman" pitchFamily="18" charset="0"/>
              </a:rPr>
              <a:t>It requires HBV for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its replication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cannot occur in the absence of </a:t>
            </a:r>
            <a:r>
              <a:rPr lang="en-US" sz="2600" b="1" dirty="0" smtClean="0">
                <a:cs typeface="Times New Roman" pitchFamily="18" charset="0"/>
              </a:rPr>
              <a:t>HBV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US" sz="2600" b="1" dirty="0">
                <a:solidFill>
                  <a:schemeClr val="tx2">
                    <a:lumMod val="75000"/>
                  </a:schemeClr>
                </a:solidFill>
              </a:rPr>
              <a:t>HDV-HBV co-infection </a:t>
            </a:r>
            <a:r>
              <a:rPr lang="en-US" sz="2600" dirty="0"/>
              <a:t>is considered the </a:t>
            </a:r>
            <a:r>
              <a:rPr lang="en-US" sz="2600" b="1" dirty="0">
                <a:solidFill>
                  <a:srgbClr val="FF0000"/>
                </a:solidFill>
              </a:rPr>
              <a:t>most severe </a:t>
            </a:r>
            <a:r>
              <a:rPr lang="en-US" sz="2600" dirty="0"/>
              <a:t>form of chronic viral hepatitis due to </a:t>
            </a:r>
            <a:r>
              <a:rPr lang="en-US" sz="2600" b="1" dirty="0">
                <a:solidFill>
                  <a:schemeClr val="tx2"/>
                </a:solidFill>
              </a:rPr>
              <a:t>more rapid progression </a:t>
            </a:r>
            <a:r>
              <a:rPr lang="en-US" sz="2600" dirty="0"/>
              <a:t>towards </a:t>
            </a:r>
            <a:r>
              <a:rPr lang="en-US" sz="2600" b="1" dirty="0" smtClean="0"/>
              <a:t>HCC and </a:t>
            </a:r>
            <a:r>
              <a:rPr lang="en-US" sz="2600" b="1" dirty="0"/>
              <a:t>liver-related death</a:t>
            </a:r>
            <a:r>
              <a:rPr lang="en-US" sz="26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600" b="1" dirty="0">
                <a:solidFill>
                  <a:schemeClr val="tx2"/>
                </a:solidFill>
              </a:rPr>
              <a:t>Chronic HBV carriers </a:t>
            </a:r>
            <a:r>
              <a:rPr lang="en-US" sz="2600" dirty="0"/>
              <a:t>are at </a:t>
            </a:r>
            <a:r>
              <a:rPr lang="en-US" sz="2600" b="1" dirty="0">
                <a:solidFill>
                  <a:srgbClr val="FF0000"/>
                </a:solidFill>
              </a:rPr>
              <a:t>risk of infection </a:t>
            </a:r>
            <a:r>
              <a:rPr lang="en-US" sz="2600" dirty="0"/>
              <a:t>with HDV</a:t>
            </a:r>
            <a:r>
              <a:rPr lang="en-US" sz="26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dirty="0" smtClean="0"/>
              <a:t> </a:t>
            </a:r>
            <a:r>
              <a:rPr lang="en-US" sz="2600" b="1" dirty="0"/>
              <a:t>People who are </a:t>
            </a:r>
            <a:r>
              <a:rPr lang="en-US" sz="2600" b="1" dirty="0">
                <a:solidFill>
                  <a:schemeClr val="tx2"/>
                </a:solidFill>
              </a:rPr>
              <a:t>not immune to </a:t>
            </a:r>
            <a:r>
              <a:rPr lang="en-US" sz="2600" dirty="0">
                <a:solidFill>
                  <a:schemeClr val="tx2"/>
                </a:solidFill>
              </a:rPr>
              <a:t>HBV </a:t>
            </a:r>
            <a:r>
              <a:rPr lang="en-US" sz="2600" dirty="0"/>
              <a:t>(either by natural disease or immunization with the hepatitis B vaccine) are </a:t>
            </a:r>
            <a:r>
              <a:rPr lang="en-US" sz="2600" b="1" dirty="0">
                <a:solidFill>
                  <a:srgbClr val="FF0000"/>
                </a:solidFill>
              </a:rPr>
              <a:t>at risk of </a:t>
            </a:r>
            <a:r>
              <a:rPr lang="en-US" sz="2600" dirty="0"/>
              <a:t>infection with HBV, which puts them at </a:t>
            </a:r>
            <a:r>
              <a:rPr lang="en-US" sz="2600" b="1" dirty="0">
                <a:solidFill>
                  <a:srgbClr val="FF0000"/>
                </a:solidFill>
              </a:rPr>
              <a:t>risk of HDV infection</a:t>
            </a:r>
            <a:r>
              <a:rPr lang="en-US" sz="2600" dirty="0"/>
              <a:t>.</a:t>
            </a:r>
            <a:endParaRPr lang="ar-JO" sz="2600" dirty="0"/>
          </a:p>
          <a:p>
            <a:pPr marL="342900" lvl="0" indent="-342900" eaLnBrk="0" hangingPunct="0">
              <a:buFont typeface="Wingdings" panose="05000000000000000000" pitchFamily="2" charset="2"/>
              <a:buChar char="q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A HBV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vaccine </a:t>
            </a:r>
            <a:r>
              <a:rPr lang="en-MY" sz="2600" b="1" dirty="0" smtClean="0">
                <a:cs typeface="Times New Roman" pitchFamily="18" charset="0"/>
              </a:rPr>
              <a:t>is </a:t>
            </a:r>
            <a:r>
              <a:rPr lang="en-MY" sz="2600" b="1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only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method to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prevent HDV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infection</a:t>
            </a:r>
          </a:p>
          <a:p>
            <a:pPr marL="342900" lvl="0" indent="-342900" eaLnBrk="0" hangingPunct="0">
              <a:buFont typeface="Wingdings" panose="05000000000000000000" pitchFamily="2" charset="2"/>
              <a:buChar char="q"/>
              <a:defRPr/>
            </a:pPr>
            <a:r>
              <a:rPr lang="en-MY" sz="1600" dirty="0">
                <a:solidFill>
                  <a:srgbClr val="FF0000"/>
                </a:solidFill>
                <a:cs typeface="Times New Roman" pitchFamily="18" charset="0"/>
              </a:rPr>
              <a:t>Hepatitis D should </a:t>
            </a:r>
            <a:r>
              <a:rPr lang="en-MY" sz="1600" dirty="0">
                <a:solidFill>
                  <a:prstClr val="black"/>
                </a:solidFill>
                <a:cs typeface="Times New Roman" pitchFamily="18" charset="0"/>
              </a:rPr>
              <a:t>be considered in cases of </a:t>
            </a:r>
            <a:r>
              <a:rPr lang="en-MY" sz="1600" dirty="0">
                <a:solidFill>
                  <a:srgbClr val="FF0000"/>
                </a:solidFill>
                <a:cs typeface="Times New Roman" pitchFamily="18" charset="0"/>
              </a:rPr>
              <a:t>acute liver failure </a:t>
            </a:r>
            <a:r>
              <a:rPr lang="en-MY" sz="1600" dirty="0">
                <a:solidFill>
                  <a:prstClr val="black"/>
                </a:solidFill>
                <a:cs typeface="Times New Roman" pitchFamily="18" charset="0"/>
              </a:rPr>
              <a:t>or </a:t>
            </a:r>
            <a:r>
              <a:rPr lang="en-MY" sz="1600" dirty="0" smtClean="0">
                <a:solidFill>
                  <a:prstClr val="black"/>
                </a:solidFill>
                <a:cs typeface="Times New Roman" pitchFamily="18" charset="0"/>
              </a:rPr>
              <a:t>when a patient who is a known hepatitis B carrier suffers </a:t>
            </a:r>
            <a:r>
              <a:rPr lang="en-MY" sz="1600" dirty="0" smtClean="0">
                <a:solidFill>
                  <a:schemeClr val="tx2"/>
                </a:solidFill>
                <a:cs typeface="Times New Roman" pitchFamily="18" charset="0"/>
              </a:rPr>
              <a:t>an acute   exacerbation</a:t>
            </a:r>
            <a:r>
              <a:rPr lang="en-MY" sz="1600" dirty="0" smtClean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en-MY" sz="16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6526150" y="0"/>
            <a:ext cx="2447925" cy="46166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3C4245"/>
                </a:solidFill>
                <a:latin typeface="Garamond" pitchFamily="18" charset="0"/>
                <a:cs typeface="Times New Roman" pitchFamily="18" charset="0"/>
              </a:rPr>
              <a:t>Hepatitis D </a:t>
            </a:r>
            <a:endParaRPr lang="en-MY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694" y="5037698"/>
            <a:ext cx="89420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C4245"/>
                </a:solidFill>
                <a:latin typeface="Arial" panose="020B0604020202020204" pitchFamily="34" charset="0"/>
              </a:rPr>
              <a:t> </a:t>
            </a:r>
            <a:endParaRPr lang="ar-JO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04" y="1250983"/>
            <a:ext cx="53152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The infection has two forms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:</a:t>
            </a:r>
          </a:p>
          <a:p>
            <a:pPr marL="342900" indent="-342900" eaLnBrk="0" hangingPunct="0">
              <a:buFont typeface="Wingdings" panose="05000000000000000000" pitchFamily="2" charset="2"/>
              <a:buChar char="§"/>
              <a:defRPr/>
            </a:pPr>
            <a:r>
              <a:rPr lang="en-US" sz="2400" b="1" dirty="0" smtClean="0">
                <a:solidFill>
                  <a:srgbClr val="FF0000"/>
                </a:solidFill>
                <a:cs typeface="Times New Roman" pitchFamily="18" charset="0"/>
              </a:rPr>
              <a:t>Co-infection or     **Super-infection</a:t>
            </a:r>
            <a:endParaRPr lang="en-US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11064" y="1666481"/>
            <a:ext cx="4413464" cy="4893647"/>
          </a:xfrm>
          <a:prstGeom prst="rect">
            <a:avLst/>
          </a:prstGeom>
          <a:ln w="19050">
            <a:gradFill>
              <a:gsLst>
                <a:gs pos="0">
                  <a:srgbClr val="7030A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Co-infection</a:t>
            </a:r>
            <a:r>
              <a:rPr lang="en-US" sz="22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 ;</a:t>
            </a:r>
          </a:p>
          <a:p>
            <a:pPr lvl="0" eaLnBrk="0" hangingPunct="0"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individual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simultaneously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222222"/>
                </a:solidFill>
                <a:cs typeface="Times New Roman" pitchFamily="18" charset="0"/>
              </a:rPr>
              <a:t>infected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with both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HDV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&amp;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HBV</a:t>
            </a:r>
          </a:p>
          <a:p>
            <a:pPr marL="457200" lvl="0" indent="-457200" eaLnBrk="0" hangingPunct="0"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It is usually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(similar </a:t>
            </a: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to</a:t>
            </a:r>
          </a:p>
          <a:p>
            <a:pPr lvl="0" eaLnBrk="0" hangingPunct="0">
              <a:defRPr/>
            </a:pPr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a hepatitis A infection</a:t>
            </a:r>
            <a:endParaRPr lang="en-US" sz="2400" dirty="0">
              <a:solidFill>
                <a:prstClr val="black"/>
              </a:solidFill>
              <a:cs typeface="Times New Roman" pitchFamily="18" charset="0"/>
            </a:endParaRPr>
          </a:p>
          <a:p>
            <a:pPr marL="457200" lvl="0" indent="-457200" eaLnBrk="0" hangingPunct="0">
              <a:buFont typeface="Wingdings" pitchFamily="2" charset="2"/>
              <a:buChar char="v"/>
              <a:defRPr/>
            </a:pP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HDV-HBV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co-infection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is considered the</a:t>
            </a:r>
          </a:p>
          <a:p>
            <a:pPr lvl="0" eaLnBrk="0" hangingPunct="0">
              <a:buFont typeface="Wingdings" pitchFamily="2" charset="2"/>
              <a:buChar char="v"/>
              <a:defRPr/>
            </a:pP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most severe form of chronic </a:t>
            </a:r>
            <a:r>
              <a:rPr lang="en-MY" sz="2400" dirty="0">
                <a:solidFill>
                  <a:prstClr val="black"/>
                </a:solidFill>
                <a:cs typeface="Times New Roman" pitchFamily="18" charset="0"/>
              </a:rPr>
              <a:t>viral hepatitis due to rapid progression towards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liver-related d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eath&amp; HCC</a:t>
            </a:r>
          </a:p>
          <a:p>
            <a:pPr lvl="0" algn="just" eaLnBrk="0" hangingPunct="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………</a:t>
            </a:r>
          </a:p>
          <a:p>
            <a:pPr lvl="0" algn="just" eaLnBrk="0" hangingPunct="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.</a:t>
            </a:r>
            <a:endParaRPr lang="en-MY" sz="1600" b="1" dirty="0">
              <a:solidFill>
                <a:prstClr val="black"/>
              </a:solidFill>
              <a:latin typeface="Garamond" pitchFamily="18" charset="0"/>
              <a:cs typeface="Times New Roman" pitchFamily="18" charset="0"/>
            </a:endParaRPr>
          </a:p>
          <a:p>
            <a:pPr lvl="0" algn="just" eaLnBrk="0" hangingPunct="0">
              <a:buFont typeface="Arial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5" name="Rectangle 4"/>
          <p:cNvSpPr/>
          <p:nvPr/>
        </p:nvSpPr>
        <p:spPr>
          <a:xfrm>
            <a:off x="-108520" y="2193142"/>
            <a:ext cx="4972728" cy="4524315"/>
          </a:xfrm>
          <a:prstGeom prst="rect">
            <a:avLst/>
          </a:prstGeom>
          <a:ln w="15875">
            <a:gradFill>
              <a:gsLst>
                <a:gs pos="0">
                  <a:schemeClr val="accent2">
                    <a:lumMod val="7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Super-infection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cs typeface="Times New Roman" pitchFamily="18" charset="0"/>
              </a:rPr>
              <a:t>HDV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infection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occurs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after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person is  already infected with </a:t>
            </a:r>
            <a:r>
              <a:rPr lang="en-MY" sz="2400" b="1" dirty="0">
                <a:cs typeface="Times New Roman" pitchFamily="18" charset="0"/>
              </a:rPr>
              <a:t>HBV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Super-infection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with </a:t>
            </a:r>
            <a:r>
              <a:rPr lang="en-MY" sz="2400" dirty="0">
                <a:cs typeface="Times New Roman" pitchFamily="18" charset="0"/>
              </a:rPr>
              <a:t>HDV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acts more like </a:t>
            </a:r>
            <a:r>
              <a:rPr lang="en-MY" sz="2400" dirty="0">
                <a:cs typeface="Times New Roman" pitchFamily="18" charset="0"/>
              </a:rPr>
              <a:t>HB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 and can go </a:t>
            </a:r>
            <a:r>
              <a:rPr lang="en-US" sz="2400" dirty="0" smtClean="0">
                <a:solidFill>
                  <a:srgbClr val="222222"/>
                </a:solidFill>
                <a:cs typeface="Times New Roman" pitchFamily="18" charset="0"/>
              </a:rPr>
              <a:t>on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400" dirty="0" smtClean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to cause </a:t>
            </a:r>
            <a:r>
              <a:rPr lang="en-US" sz="2400" dirty="0" smtClean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cs typeface="Times New Roman" pitchFamily="18" charset="0"/>
              </a:rPr>
              <a:t>cirrhosis &amp; death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Super infection </a:t>
            </a: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is usually suspected when someone 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with hepatitis B becomes increasingly ill rapidly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…</a:t>
            </a:r>
          </a:p>
          <a:p>
            <a:pPr algn="just">
              <a:buFont typeface="Wingdings" pitchFamily="2" charset="2"/>
              <a:buChar char="ü"/>
              <a:defRPr/>
            </a:pPr>
            <a:r>
              <a:rPr lang="en-US" sz="2400" b="1" dirty="0">
                <a:solidFill>
                  <a:srgbClr val="222222"/>
                </a:solidFill>
                <a:cs typeface="Times New Roman" pitchFamily="18" charset="0"/>
              </a:rPr>
              <a:t>…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2870" y="64650"/>
            <a:ext cx="869960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buFont typeface="Wingdings" panose="05000000000000000000" pitchFamily="2" charset="2"/>
              <a:buChar char="q"/>
              <a:defRPr/>
            </a:pP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Hepatitis D should 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be considered in cases of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acute liver failure 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or when a patient who is a known hepatitis B carrier suffers </a:t>
            </a:r>
            <a:r>
              <a:rPr lang="en-MY" sz="2600" dirty="0">
                <a:solidFill>
                  <a:schemeClr val="tx2"/>
                </a:solidFill>
                <a:cs typeface="Times New Roman" pitchFamily="18" charset="0"/>
              </a:rPr>
              <a:t>an acute   exacerbation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364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E7A34731-EC17-4A0F-BE12-D714104CDBAF}" type="slidenum">
              <a:rPr lang="ar-SA" smtClean="0"/>
              <a:pPr eaLnBrk="1" hangingPunct="1"/>
              <a:t>17</a:t>
            </a:fld>
            <a:endParaRPr lang="en-US" smtClean="0"/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2555875" y="0"/>
            <a:ext cx="4103688" cy="5238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>
                <a:latin typeface="Garamond" pitchFamily="18" charset="0"/>
                <a:cs typeface="Times New Roman" pitchFamily="18" charset="0"/>
              </a:rPr>
              <a:t>Geographical distribution</a:t>
            </a:r>
          </a:p>
        </p:txBody>
      </p:sp>
      <p:sp>
        <p:nvSpPr>
          <p:cNvPr id="78856" name="Rectangle 6"/>
          <p:cNvSpPr>
            <a:spLocks noChangeArrowheads="1"/>
          </p:cNvSpPr>
          <p:nvPr/>
        </p:nvSpPr>
        <p:spPr bwMode="auto">
          <a:xfrm>
            <a:off x="35719" y="490486"/>
            <a:ext cx="914400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MY" sz="2400" b="1" dirty="0">
                <a:cs typeface="Times New Roman" pitchFamily="18" charset="0"/>
              </a:rPr>
              <a:t>Worldwide,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MY" sz="2600" dirty="0">
                <a:cs typeface="Times New Roman" pitchFamily="18" charset="0"/>
              </a:rPr>
              <a:t>The overall № of HDV infection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has decreased </a:t>
            </a:r>
            <a:r>
              <a:rPr lang="en-MY" sz="2600" dirty="0">
                <a:cs typeface="Times New Roman" pitchFamily="18" charset="0"/>
              </a:rPr>
              <a:t>since </a:t>
            </a:r>
            <a:r>
              <a:rPr lang="en-MY" sz="2600" b="1" dirty="0">
                <a:cs typeface="Times New Roman" pitchFamily="18" charset="0"/>
              </a:rPr>
              <a:t>1980s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. ?????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MY" sz="2600" dirty="0">
                <a:cs typeface="Times New Roman" pitchFamily="18" charset="0"/>
              </a:rPr>
              <a:t>mainly due to a </a:t>
            </a:r>
            <a:r>
              <a:rPr lang="en-MY" sz="2600" b="1" dirty="0">
                <a:cs typeface="Times New Roman" pitchFamily="18" charset="0"/>
              </a:rPr>
              <a:t>successful global HBV vaccination </a:t>
            </a:r>
            <a:r>
              <a:rPr lang="en-MY" sz="2600" dirty="0">
                <a:cs typeface="Times New Roman" pitchFamily="18" charset="0"/>
              </a:rPr>
              <a:t>programme.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HDV is found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throughout the world </a:t>
            </a:r>
            <a:r>
              <a:rPr lang="en-MY" sz="2600" dirty="0">
                <a:cs typeface="Times New Roman" pitchFamily="18" charset="0"/>
              </a:rPr>
              <a:t>but with a not uniform distribution.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It is estimated that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5% </a:t>
            </a:r>
            <a:r>
              <a:rPr lang="en-MY" sz="2600" dirty="0">
                <a:cs typeface="Times New Roman" pitchFamily="18" charset="0"/>
              </a:rPr>
              <a:t>of chronic HBV with HDV, infection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Resulting in a total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15 – 20 Million </a:t>
            </a:r>
            <a:r>
              <a:rPr lang="en-MY" sz="2600" dirty="0">
                <a:cs typeface="Times New Roman" pitchFamily="18" charset="0"/>
              </a:rPr>
              <a:t>persons infected </a:t>
            </a:r>
            <a:r>
              <a:rPr lang="en-MY" sz="2600" dirty="0" smtClean="0">
                <a:cs typeface="Times New Roman" pitchFamily="18" charset="0"/>
              </a:rPr>
              <a:t>with </a:t>
            </a:r>
          </a:p>
          <a:p>
            <a:pPr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dirty="0" smtClean="0">
                <a:cs typeface="Times New Roman" pitchFamily="18" charset="0"/>
              </a:rPr>
              <a:t>         HDV  WW</a:t>
            </a:r>
          </a:p>
          <a:p>
            <a:pPr>
              <a:defRPr/>
            </a:pPr>
            <a:r>
              <a:rPr lang="en-MY" sz="2200" dirty="0" smtClean="0">
                <a:cs typeface="Times New Roman" pitchFamily="18" charset="0"/>
              </a:rPr>
              <a:t> </a:t>
            </a:r>
            <a:endParaRPr lang="en-MY" sz="22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The global estimation and </a:t>
            </a:r>
            <a:r>
              <a:rPr lang="en-MY" sz="2600" dirty="0">
                <a:cs typeface="Times New Roman" pitchFamily="18" charset="0"/>
              </a:rPr>
              <a:t>geographic information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are incomplete </a:t>
            </a:r>
            <a:r>
              <a:rPr lang="en-MY" sz="2600" dirty="0" smtClean="0">
                <a:cs typeface="Times New Roman" pitchFamily="18" charset="0"/>
              </a:rPr>
              <a:t>because </a:t>
            </a:r>
            <a:r>
              <a:rPr lang="en-MY" sz="2600" dirty="0">
                <a:cs typeface="Times New Roman" pitchFamily="18" charset="0"/>
              </a:rPr>
              <a:t>many countries do not report the prevalence of </a:t>
            </a:r>
            <a:r>
              <a:rPr lang="en-MY" sz="2600" dirty="0" smtClean="0">
                <a:cs typeface="Times New Roman" pitchFamily="18" charset="0"/>
              </a:rPr>
              <a:t>HDV</a:t>
            </a:r>
            <a:endParaRPr lang="en-MY" sz="26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Its highest </a:t>
            </a:r>
            <a:r>
              <a:rPr lang="en-MY" sz="2600" dirty="0">
                <a:cs typeface="Times New Roman" pitchFamily="18" charset="0"/>
              </a:rPr>
              <a:t>prevalence has been reported in Italy, the </a:t>
            </a:r>
          </a:p>
          <a:p>
            <a:pPr>
              <a:defRPr/>
            </a:pPr>
            <a:r>
              <a:rPr lang="en-MY" sz="2600" dirty="0">
                <a:cs typeface="Times New Roman" pitchFamily="18" charset="0"/>
              </a:rPr>
              <a:t>    Middle East, Central Asia, West Africa and South America.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       Middle East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(all countries</a:t>
            </a:r>
            <a:r>
              <a:rPr lang="en-MY" sz="2600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427984" y="6381750"/>
            <a:ext cx="4579491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>
                <a:solidFill>
                  <a:srgbClr val="FF0000"/>
                </a:solidFill>
                <a:cs typeface="Times New Roman" pitchFamily="18" charset="0"/>
              </a:rPr>
              <a:t>Two epidemiological patterns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620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735" y="55080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Two epidemiological patterns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of HDV infection have been identified</a:t>
            </a: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In Mediterranean countries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, HDV infection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endemic among </a:t>
            </a:r>
          </a:p>
          <a:p>
            <a:pPr lvl="0"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             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persons with HB,.</a:t>
            </a:r>
          </a:p>
          <a:p>
            <a:pPr marL="342900" lvl="0" indent="-342900">
              <a:buFont typeface="Wingdings" pitchFamily="2" charset="2"/>
              <a:buChar char="v"/>
              <a:defRPr/>
            </a:pP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United States 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and northern Europe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non endemic areas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, </a:t>
            </a:r>
          </a:p>
          <a:p>
            <a:pPr lvl="0" algn="ctr">
              <a:defRPr/>
            </a:pP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   HDV infection is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confined to persons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exposed frequently </a:t>
            </a:r>
            <a:r>
              <a:rPr lang="en-MY" sz="2600" b="1" dirty="0">
                <a:solidFill>
                  <a:prstClr val="black"/>
                </a:solidFill>
                <a:cs typeface="Times New Roman" pitchFamily="18" charset="0"/>
              </a:rPr>
              <a:t>to</a:t>
            </a:r>
          </a:p>
          <a:p>
            <a:pPr lvl="0" algn="ctr"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blood and blood   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products,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IVDUs</a:t>
            </a:r>
            <a:r>
              <a:rPr lang="en-MY" sz="2600" dirty="0">
                <a:solidFill>
                  <a:prstClr val="black"/>
                </a:solidFill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haemophiliacs</a:t>
            </a:r>
            <a:endParaRPr lang="ar-JO" sz="2600" dirty="0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619672" y="3477293"/>
            <a:ext cx="4320480" cy="52322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Incubation Period 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04" y="4000513"/>
            <a:ext cx="885698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600" b="1" dirty="0">
                <a:cs typeface="Times New Roman" pitchFamily="18" charset="0"/>
              </a:rPr>
              <a:t>Varies from 2-12 weeks,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dirty="0">
                <a:cs typeface="Times New Roman" pitchFamily="18" charset="0"/>
              </a:rPr>
              <a:t>        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Being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shorter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in HBV carriers who are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superinfected </a:t>
            </a:r>
            <a:r>
              <a:rPr lang="en-MY" sz="2600" dirty="0">
                <a:cs typeface="Times New Roman" pitchFamily="18" charset="0"/>
              </a:rPr>
              <a:t>with the agent,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than </a:t>
            </a:r>
            <a:r>
              <a:rPr lang="en-MY" sz="2600" dirty="0">
                <a:cs typeface="Times New Roman" pitchFamily="18" charset="0"/>
              </a:rPr>
              <a:t>in susceptible persons who are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simultaneously </a:t>
            </a:r>
            <a:r>
              <a:rPr lang="en-MY" sz="2600" dirty="0">
                <a:cs typeface="Times New Roman" pitchFamily="18" charset="0"/>
              </a:rPr>
              <a:t>infected with both HBV &amp; HDV.</a:t>
            </a:r>
          </a:p>
        </p:txBody>
      </p:sp>
    </p:spTree>
    <p:extLst>
      <p:ext uri="{BB962C8B-B14F-4D97-AF65-F5344CB8AC3E}">
        <p14:creationId xmlns:p14="http://schemas.microsoft.com/office/powerpoint/2010/main" val="324584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4BA856E-2694-4899-B345-5596F366B518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-468560" y="189783"/>
            <a:ext cx="993775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100" b="1" dirty="0" smtClean="0">
                <a:cs typeface="Times New Roman" pitchFamily="18" charset="0"/>
              </a:rPr>
              <a:t>        </a:t>
            </a:r>
            <a:endParaRPr lang="en-MY" sz="2100" dirty="0">
              <a:cs typeface="Times New Roman" pitchFamily="18" charset="0"/>
            </a:endParaRPr>
          </a:p>
        </p:txBody>
      </p:sp>
      <p:sp>
        <p:nvSpPr>
          <p:cNvPr id="26630" name="Rectangle 4"/>
          <p:cNvSpPr>
            <a:spLocks noChangeArrowheads="1"/>
          </p:cNvSpPr>
          <p:nvPr/>
        </p:nvSpPr>
        <p:spPr bwMode="auto">
          <a:xfrm>
            <a:off x="-17710" y="356253"/>
            <a:ext cx="9036050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HDV</a:t>
            </a: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infects all ages.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dirty="0">
                <a:cs typeface="Times New Roman" pitchFamily="18" charset="0"/>
              </a:rPr>
              <a:t>Persons who have received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multiple transfusions</a:t>
            </a:r>
            <a:r>
              <a:rPr lang="en-MY" sz="25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intravenous drug abusers</a:t>
            </a:r>
            <a:r>
              <a:rPr lang="en-MY" sz="2500" dirty="0">
                <a:cs typeface="Times New Roman" pitchFamily="18" charset="0"/>
              </a:rPr>
              <a:t>, and their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close </a:t>
            </a:r>
            <a:r>
              <a:rPr lang="en-MY" sz="2500" b="1" dirty="0">
                <a:cs typeface="Times New Roman" pitchFamily="18" charset="0"/>
              </a:rPr>
              <a:t>contacts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are at high-risk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500" b="1" dirty="0">
                <a:cs typeface="Times New Roman" pitchFamily="18" charset="0"/>
              </a:rPr>
              <a:t>The primary route </a:t>
            </a:r>
            <a:r>
              <a:rPr lang="en-MY" sz="2500" dirty="0">
                <a:cs typeface="Times New Roman" pitchFamily="18" charset="0"/>
              </a:rPr>
              <a:t>of transmission are </a:t>
            </a:r>
            <a:r>
              <a:rPr lang="en-MY" sz="2500" b="1" dirty="0">
                <a:cs typeface="Times New Roman" pitchFamily="18" charset="0"/>
              </a:rPr>
              <a:t>similar to </a:t>
            </a:r>
            <a:r>
              <a:rPr lang="en-MY" sz="2500" dirty="0">
                <a:cs typeface="Times New Roman" pitchFamily="18" charset="0"/>
              </a:rPr>
              <a:t>HBV&amp;HCV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500" dirty="0">
                <a:cs typeface="Times New Roman" pitchFamily="18" charset="0"/>
              </a:rPr>
              <a:t>Infection is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dependent on HBV replication</a:t>
            </a:r>
            <a:r>
              <a:rPr lang="en-MY" sz="25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as HBV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provides</a:t>
            </a:r>
            <a:r>
              <a:rPr lang="en-MY" sz="2500" b="1" dirty="0">
                <a:cs typeface="Times New Roman" pitchFamily="18" charset="0"/>
              </a:rPr>
              <a:t> an </a:t>
            </a:r>
            <a:r>
              <a:rPr lang="en-MY" sz="2500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envelop for HDV</a:t>
            </a:r>
            <a:endParaRPr lang="en-MY" sz="2500" b="1" dirty="0">
              <a:solidFill>
                <a:srgbClr val="40911F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>
                <a:cs typeface="Times New Roman" pitchFamily="18" charset="0"/>
              </a:rPr>
              <a:t>Percutaneous through </a:t>
            </a:r>
            <a:r>
              <a:rPr lang="en-MY" sz="2500" dirty="0">
                <a:cs typeface="Times New Roman" pitchFamily="18" charset="0"/>
              </a:rPr>
              <a:t>contact with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infected blood </a:t>
            </a:r>
            <a:r>
              <a:rPr lang="en-MY" sz="2500" b="1" dirty="0">
                <a:cs typeface="Times New Roman" pitchFamily="18" charset="0"/>
              </a:rPr>
              <a:t>or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blood products </a:t>
            </a:r>
            <a:r>
              <a:rPr lang="en-MY" sz="2500" b="1" dirty="0">
                <a:cs typeface="Times New Roman" pitchFamily="18" charset="0"/>
              </a:rPr>
              <a:t>or other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 body fluids </a:t>
            </a:r>
            <a:r>
              <a:rPr lang="en-MY" sz="2500" dirty="0">
                <a:cs typeface="Times New Roman" pitchFamily="18" charset="0"/>
              </a:rPr>
              <a:t>of an infected person.</a:t>
            </a:r>
            <a:endParaRPr lang="en-MY" sz="25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500" b="1" dirty="0">
                <a:cs typeface="Times New Roman" pitchFamily="18" charset="0"/>
              </a:rPr>
              <a:t>HDV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does not </a:t>
            </a:r>
            <a:r>
              <a:rPr lang="en-MY" sz="2500" b="1" dirty="0">
                <a:cs typeface="Times New Roman" pitchFamily="18" charset="0"/>
              </a:rPr>
              <a:t>transmitted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sexually</a:t>
            </a:r>
            <a:r>
              <a:rPr lang="en-MY" sz="2500" b="1" dirty="0">
                <a:cs typeface="Times New Roman" pitchFamily="18" charset="0"/>
              </a:rPr>
              <a:t>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500" b="1" dirty="0">
                <a:cs typeface="Times New Roman" pitchFamily="18" charset="0"/>
              </a:rPr>
              <a:t>Vertical transmission is possible but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rare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Vaccination</a:t>
            </a:r>
            <a:r>
              <a:rPr lang="en-MY" sz="2500" b="1" dirty="0">
                <a:cs typeface="Times New Roman" pitchFamily="18" charset="0"/>
              </a:rPr>
              <a:t> against HBV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prevents </a:t>
            </a:r>
            <a:r>
              <a:rPr lang="en-MY" sz="2500" b="1" dirty="0">
                <a:cs typeface="Times New Roman" pitchFamily="18" charset="0"/>
              </a:rPr>
              <a:t>HDV co infection</a:t>
            </a:r>
            <a:r>
              <a:rPr lang="en-MY" sz="2500" b="1" dirty="0">
                <a:solidFill>
                  <a:srgbClr val="40911F"/>
                </a:solidFill>
                <a:cs typeface="Times New Roman" pitchFamily="18" charset="0"/>
              </a:rPr>
              <a:t>, </a:t>
            </a:r>
            <a:r>
              <a:rPr lang="en-MY" sz="2500" dirty="0"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 Hence expansion of childhood HBV immunization programmes has resulted  in a </a:t>
            </a:r>
            <a:r>
              <a:rPr lang="en-MY" sz="2500" dirty="0" smtClean="0">
                <a:cs typeface="Times New Roman" pitchFamily="18" charset="0"/>
              </a:rPr>
              <a:t> lower HDV</a:t>
            </a:r>
            <a:r>
              <a:rPr lang="en-MY" sz="25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incidence </a:t>
            </a:r>
            <a:r>
              <a:rPr lang="en-MY" sz="2500" dirty="0" smtClean="0">
                <a:cs typeface="Times New Roman" pitchFamily="18" charset="0"/>
              </a:rPr>
              <a:t>worldwide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 smtClean="0">
                <a:cs typeface="Times New Roman" pitchFamily="18" charset="0"/>
              </a:rPr>
              <a:t>However</a:t>
            </a:r>
            <a:r>
              <a:rPr lang="en-MY" sz="2500" b="1" dirty="0">
                <a:cs typeface="Times New Roman" pitchFamily="18" charset="0"/>
              </a:rPr>
              <a:t>, vaccination does not protect HB carriers </a:t>
            </a:r>
            <a:r>
              <a:rPr lang="en-MY" sz="2500" b="1" dirty="0" smtClean="0">
                <a:cs typeface="Times New Roman" pitchFamily="18" charset="0"/>
              </a:rPr>
              <a:t>from super infection by HDV</a:t>
            </a:r>
            <a:endParaRPr lang="en-MY" sz="2500" dirty="0"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19672" y="-26888"/>
            <a:ext cx="3384768" cy="461665"/>
          </a:xfrm>
          <a:prstGeom prst="rect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Transmission</a:t>
            </a:r>
          </a:p>
        </p:txBody>
      </p:sp>
    </p:spTree>
    <p:extLst>
      <p:ext uri="{BB962C8B-B14F-4D97-AF65-F5344CB8AC3E}">
        <p14:creationId xmlns:p14="http://schemas.microsoft.com/office/powerpoint/2010/main" val="386209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B1EC4E63-7EDB-4E0A-B13B-EFB52FE84ECE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29121" y="3645024"/>
            <a:ext cx="899953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4800" b="1" strike="sngStrike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HAV. HBV</a:t>
            </a:r>
            <a:r>
              <a:rPr lang="en-MY" sz="4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, HCV. HDV HEV</a:t>
            </a:r>
          </a:p>
          <a:p>
            <a:pPr algn="ctr">
              <a:defRPr/>
            </a:pPr>
            <a:r>
              <a:rPr lang="en-MY" sz="4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48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HGV</a:t>
            </a:r>
          </a:p>
          <a:p>
            <a:pPr algn="ctr">
              <a:defRPr/>
            </a:pP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14-12-2022 </a:t>
            </a:r>
            <a:r>
              <a:rPr lang="en-MY" sz="48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MY" sz="4800" b="1" dirty="0" smtClean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endParaRPr lang="en-MY" sz="4800" b="1" dirty="0">
              <a:solidFill>
                <a:srgbClr val="7030A0"/>
              </a:solidFill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10244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115888"/>
            <a:ext cx="3779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7544" y="1753325"/>
            <a:ext cx="4510850" cy="1538883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ramond" pitchFamily="18" charset="0"/>
              </a:rPr>
              <a:t>Viral </a:t>
            </a:r>
            <a:r>
              <a:rPr lang="en-MY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ramond" pitchFamily="18" charset="0"/>
              </a:rPr>
              <a:t>Hepatitis</a:t>
            </a:r>
          </a:p>
          <a:p>
            <a:pPr algn="ctr">
              <a:defRPr/>
            </a:pPr>
            <a:r>
              <a:rPr lang="en-MY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aramond" pitchFamily="18" charset="0"/>
              </a:rPr>
              <a:t>  3</a:t>
            </a:r>
            <a:endParaRPr lang="en-MY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377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067ACEAD-7879-4980-BEC3-7943E6E7094E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20750" y="364905"/>
            <a:ext cx="90157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</a:t>
            </a:r>
            <a:r>
              <a:rPr lang="en-MY" sz="2500" b="1" u="sng" dirty="0">
                <a:solidFill>
                  <a:srgbClr val="C00000"/>
                </a:solidFill>
                <a:cs typeface="Times New Roman" pitchFamily="18" charset="0"/>
              </a:rPr>
              <a:t>Acute hepatitis: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u="sng" dirty="0">
                <a:solidFill>
                  <a:srgbClr val="0070C0"/>
                </a:solidFill>
                <a:cs typeface="Times New Roman" pitchFamily="18" charset="0"/>
              </a:rPr>
              <a:t>Simultaneous</a:t>
            </a:r>
            <a:r>
              <a:rPr lang="en-MY" sz="2500" u="sng" dirty="0"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infection with HBV and HDV can lead to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a mild-to-severe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dirty="0">
                <a:cs typeface="Times New Roman" pitchFamily="18" charset="0"/>
              </a:rPr>
              <a:t>or even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fulminant hepatitis</a:t>
            </a:r>
            <a:r>
              <a:rPr lang="en-MY" sz="2500" dirty="0">
                <a:cs typeface="Times New Roman" pitchFamily="18" charset="0"/>
              </a:rPr>
              <a:t>, but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Recovery</a:t>
            </a:r>
            <a:r>
              <a:rPr lang="en-MY" sz="2500" dirty="0">
                <a:cs typeface="Times New Roman" pitchFamily="18" charset="0"/>
              </a:rPr>
              <a:t> is 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usually complete </a:t>
            </a:r>
            <a:r>
              <a:rPr lang="en-MY" sz="2500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Development </a:t>
            </a:r>
            <a:r>
              <a:rPr lang="en-MY" sz="2500" b="1" dirty="0">
                <a:cs typeface="Times New Roman" pitchFamily="18" charset="0"/>
              </a:rPr>
              <a:t>of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 chronic </a:t>
            </a:r>
            <a:r>
              <a:rPr lang="en-MY" sz="2500" b="1" dirty="0">
                <a:cs typeface="Times New Roman" pitchFamily="18" charset="0"/>
              </a:rPr>
              <a:t>H</a:t>
            </a:r>
            <a:r>
              <a:rPr lang="en-MY" sz="2500" b="1" u="sng" dirty="0">
                <a:cs typeface="Times New Roman" pitchFamily="18" charset="0"/>
              </a:rPr>
              <a:t>D </a:t>
            </a:r>
            <a:r>
              <a:rPr lang="en-MY" sz="2500" b="1" u="sng" dirty="0">
                <a:solidFill>
                  <a:srgbClr val="FF0000"/>
                </a:solidFill>
                <a:cs typeface="Times New Roman" pitchFamily="18" charset="0"/>
              </a:rPr>
              <a:t>is rare </a:t>
            </a:r>
            <a:r>
              <a:rPr lang="en-MY" sz="2500" dirty="0">
                <a:cs typeface="Times New Roman" pitchFamily="18" charset="0"/>
              </a:rPr>
              <a:t>(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&lt;5%</a:t>
            </a:r>
            <a:r>
              <a:rPr lang="en-MY" sz="2500" dirty="0">
                <a:cs typeface="Times New Roman" pitchFamily="18" charset="0"/>
              </a:rPr>
              <a:t> of acute hepatitis).</a:t>
            </a:r>
          </a:p>
          <a:p>
            <a:pPr>
              <a:defRPr/>
            </a:pP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  </a:t>
            </a:r>
            <a:r>
              <a:rPr lang="en-MY" sz="2500" b="1" u="sng" dirty="0">
                <a:solidFill>
                  <a:srgbClr val="0070C0"/>
                </a:solidFill>
                <a:cs typeface="Times New Roman" pitchFamily="18" charset="0"/>
              </a:rPr>
              <a:t>Super infection</a:t>
            </a:r>
            <a:r>
              <a:rPr lang="en-MY" sz="2500" b="1" u="sng" dirty="0"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HDV can infect a person already chronically infected with HBV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The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super infection of HDV on chronic HB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accelerates progression </a:t>
            </a:r>
            <a:r>
              <a:rPr lang="en-MY" sz="2500" dirty="0">
                <a:cs typeface="Times New Roman" pitchFamily="18" charset="0"/>
              </a:rPr>
              <a:t>to a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more severe </a:t>
            </a:r>
            <a:r>
              <a:rPr lang="en-MY" sz="2500" dirty="0">
                <a:cs typeface="Times New Roman" pitchFamily="18" charset="0"/>
              </a:rPr>
              <a:t>disease </a:t>
            </a:r>
            <a:r>
              <a:rPr lang="en-MY" sz="2500" b="1" dirty="0">
                <a:cs typeface="Times New Roman" pitchFamily="18" charset="0"/>
              </a:rPr>
              <a:t>in all ages </a:t>
            </a:r>
            <a:r>
              <a:rPr lang="en-MY" sz="2500" dirty="0">
                <a:cs typeface="Times New Roman" pitchFamily="18" charset="0"/>
              </a:rPr>
              <a:t>and in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70‒90%</a:t>
            </a:r>
            <a:r>
              <a:rPr lang="en-MY" sz="2500" dirty="0">
                <a:cs typeface="Times New Roman" pitchFamily="18" charset="0"/>
              </a:rPr>
              <a:t> of persons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HDV super infection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accelerates progression to cirrhosis </a:t>
            </a:r>
          </a:p>
          <a:p>
            <a:pPr>
              <a:defRPr/>
            </a:pPr>
            <a:r>
              <a:rPr lang="en-MY" sz="2500" dirty="0">
                <a:cs typeface="Times New Roman" pitchFamily="18" charset="0"/>
              </a:rPr>
              <a:t>  </a:t>
            </a:r>
            <a:r>
              <a:rPr lang="en-MY" sz="2500" b="1" dirty="0">
                <a:cs typeface="Times New Roman" pitchFamily="18" charset="0"/>
              </a:rPr>
              <a:t>almost a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decade earlier </a:t>
            </a:r>
            <a:r>
              <a:rPr lang="en-MY" sz="2500" dirty="0">
                <a:cs typeface="Times New Roman" pitchFamily="18" charset="0"/>
              </a:rPr>
              <a:t>than HBV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non co infected persons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, </a:t>
            </a:r>
          </a:p>
          <a:p>
            <a:pPr>
              <a:defRPr/>
            </a:pP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                         </a:t>
            </a:r>
            <a:r>
              <a:rPr lang="en-MY" sz="2500" dirty="0">
                <a:cs typeface="Times New Roman" pitchFamily="18" charset="0"/>
              </a:rPr>
              <a:t>although HDV suppresses HBV replication.</a:t>
            </a:r>
            <a:r>
              <a:rPr lang="en-MY" sz="2500" dirty="0">
                <a:solidFill>
                  <a:srgbClr val="40911F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500" b="1" i="1" dirty="0">
                <a:solidFill>
                  <a:srgbClr val="002060"/>
                </a:solidFill>
                <a:cs typeface="Times New Roman" pitchFamily="18" charset="0"/>
              </a:rPr>
              <a:t>The mechanism in which HDV causes more severe hepatitis and a faster progression of fibrosis than HBV alone remains</a:t>
            </a:r>
            <a:r>
              <a:rPr lang="en-MY" sz="2500" b="1" i="1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unclear</a:t>
            </a:r>
            <a:r>
              <a:rPr lang="en-MY" sz="2400" b="1" dirty="0">
                <a:cs typeface="Times New Roman" pitchFamily="18" charset="0"/>
              </a:rPr>
              <a:t>.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2915816" y="50726"/>
            <a:ext cx="2449512" cy="4619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Symptoms</a:t>
            </a:r>
          </a:p>
        </p:txBody>
      </p:sp>
    </p:spTree>
    <p:extLst>
      <p:ext uri="{BB962C8B-B14F-4D97-AF65-F5344CB8AC3E}">
        <p14:creationId xmlns:p14="http://schemas.microsoft.com/office/powerpoint/2010/main" val="239752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F5799BD-5670-4BEC-879B-46654ED70F53}" type="slidenum">
              <a:rPr lang="ar-SA" smtClean="0"/>
              <a:pPr eaLnBrk="1" hangingPunct="1"/>
              <a:t>21</a:t>
            </a:fld>
            <a:endParaRPr lang="en-US" smtClean="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-183826" y="359848"/>
            <a:ext cx="920159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HBV carriers </a:t>
            </a:r>
            <a:r>
              <a:rPr lang="en-MY" sz="2400" dirty="0">
                <a:cs typeface="Times New Roman" pitchFamily="18" charset="0"/>
              </a:rPr>
              <a:t>are at risk for infection with HDV.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cs typeface="Times New Roman" pitchFamily="18" charset="0"/>
              </a:rPr>
              <a:t>People who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immune to HBV </a:t>
            </a:r>
            <a:r>
              <a:rPr lang="en-MY" sz="2400" dirty="0">
                <a:cs typeface="Times New Roman" pitchFamily="18" charset="0"/>
              </a:rPr>
              <a:t>(</a:t>
            </a:r>
            <a:r>
              <a:rPr lang="en-MY" sz="2400" i="1" dirty="0">
                <a:cs typeface="Times New Roman" pitchFamily="18" charset="0"/>
              </a:rPr>
              <a:t>natural disease or HB vaccine)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cs typeface="Times New Roman" pitchFamily="18" charset="0"/>
              </a:rPr>
              <a:t>High prevalence in persons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who inject drugs </a:t>
            </a:r>
            <a:r>
              <a:rPr lang="en-MY" sz="2400" dirty="0" smtClean="0">
                <a:cs typeface="Times New Roman" pitchFamily="18" charset="0"/>
              </a:rPr>
              <a:t>injecting </a:t>
            </a:r>
            <a:r>
              <a:rPr lang="en-MY" sz="2400" dirty="0">
                <a:cs typeface="Times New Roman" pitchFamily="18" charset="0"/>
              </a:rPr>
              <a:t>drug use is an important risk factor for HDV co-infection</a:t>
            </a:r>
            <a:r>
              <a:rPr lang="en-MY" sz="2400" dirty="0">
                <a:solidFill>
                  <a:srgbClr val="40911F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cs typeface="Times New Roman" pitchFamily="18" charset="0"/>
              </a:rPr>
              <a:t>High-risk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sexual activity </a:t>
            </a:r>
            <a:r>
              <a:rPr lang="en-MY" sz="2400" dirty="0">
                <a:cs typeface="Times New Roman" pitchFamily="18" charset="0"/>
              </a:rPr>
              <a:t>(e.g. sex worker</a:t>
            </a:r>
            <a:r>
              <a:rPr lang="en-MY" sz="2400" dirty="0">
                <a:solidFill>
                  <a:srgbClr val="40911F"/>
                </a:solidFill>
                <a:cs typeface="Times New Roman" pitchFamily="18" charset="0"/>
              </a:rPr>
              <a:t>)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MY" sz="2400" dirty="0">
                <a:cs typeface="Times New Roman" pitchFamily="18" charset="0"/>
              </a:rPr>
              <a:t>Migration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from high HDV </a:t>
            </a:r>
            <a:r>
              <a:rPr lang="en-MY" sz="2400" dirty="0">
                <a:cs typeface="Times New Roman" pitchFamily="18" charset="0"/>
              </a:rPr>
              <a:t>to lower prevalence areas might have an effect on the epidemiology of the host country</a:t>
            </a:r>
            <a:endParaRPr lang="en-MY" sz="2400" dirty="0">
              <a:solidFill>
                <a:srgbClr val="40911F"/>
              </a:solidFill>
              <a:cs typeface="Times New Roman" pitchFamily="18" charset="0"/>
            </a:endParaRP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4011612" y="-19050"/>
            <a:ext cx="3608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dirty="0">
                <a:latin typeface="Garamond" pitchFamily="18" charset="0"/>
                <a:cs typeface="Times New Roman" pitchFamily="18" charset="0"/>
              </a:rPr>
              <a:t>Who is at risk?</a:t>
            </a:r>
          </a:p>
        </p:txBody>
      </p:sp>
      <p:sp>
        <p:nvSpPr>
          <p:cNvPr id="9" name="Rectangle 8"/>
          <p:cNvSpPr/>
          <p:nvPr/>
        </p:nvSpPr>
        <p:spPr>
          <a:xfrm>
            <a:off x="96491" y="2895382"/>
            <a:ext cx="881326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MY" sz="2400" b="1" u="sng" dirty="0">
                <a:solidFill>
                  <a:srgbClr val="C00000"/>
                </a:solidFill>
                <a:cs typeface="Times New Roman" pitchFamily="18" charset="0"/>
              </a:rPr>
              <a:t>Screening and diagnosis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HDV is diagnosed by high titres of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IgG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&amp;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IgM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anti-HDV, and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Confirmed </a:t>
            </a:r>
            <a:r>
              <a:rPr lang="en-MY" sz="2400" dirty="0">
                <a:cs typeface="Times New Roman" pitchFamily="18" charset="0"/>
              </a:rPr>
              <a:t>by detection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HDV RNA </a:t>
            </a:r>
            <a:r>
              <a:rPr lang="en-MY" sz="2400" dirty="0">
                <a:cs typeface="Times New Roman" pitchFamily="18" charset="0"/>
              </a:rPr>
              <a:t>in serum</a:t>
            </a:r>
            <a:r>
              <a:rPr lang="en-MY" sz="2400" dirty="0">
                <a:solidFill>
                  <a:srgbClr val="40911F"/>
                </a:solidFill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 is useful to </a:t>
            </a:r>
            <a:r>
              <a:rPr lang="en-MY" sz="2400" b="1" u="sng" dirty="0">
                <a:solidFill>
                  <a:schemeClr val="tx2"/>
                </a:solidFill>
                <a:cs typeface="Times New Roman" pitchFamily="18" charset="0"/>
              </a:rPr>
              <a:t>monitor treatment response </a:t>
            </a:r>
          </a:p>
          <a:p>
            <a:pPr>
              <a:defRPr/>
            </a:pP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              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if quantitative HDV RNA is not available. </a:t>
            </a:r>
          </a:p>
          <a:p>
            <a:pPr marL="457200" indent="-457200" algn="ctr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Decreasing </a:t>
            </a:r>
            <a:r>
              <a:rPr lang="en-MY" sz="2400" dirty="0" err="1">
                <a:solidFill>
                  <a:schemeClr val="tx2"/>
                </a:solidFill>
                <a:cs typeface="Times New Roman" pitchFamily="18" charset="0"/>
              </a:rPr>
              <a:t>HBsAg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MY" sz="2400" dirty="0" err="1">
                <a:solidFill>
                  <a:schemeClr val="tx2"/>
                </a:solidFill>
                <a:cs typeface="Times New Roman" pitchFamily="18" charset="0"/>
              </a:rPr>
              <a:t>titers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 often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means 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surface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antigen loss 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and</a:t>
            </a:r>
          </a:p>
          <a:p>
            <a:pPr marL="457200" indent="-457200" algn="ctr">
              <a:buFont typeface="Wingdings" pitchFamily="2" charset="2"/>
              <a:buChar char="ü"/>
              <a:defRPr/>
            </a:pP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   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HDV clearance</a:t>
            </a:r>
            <a:r>
              <a:rPr lang="en-MY" sz="2400" dirty="0">
                <a:solidFill>
                  <a:schemeClr val="tx2"/>
                </a:solidFill>
                <a:cs typeface="Times New Roman" pitchFamily="18" charset="0"/>
              </a:rPr>
              <a:t>, although surface antigen loss is rare in treatment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n-MY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48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74C33-B3BB-4D06-9E82-10B806DC038B}" type="slidenum">
              <a:rPr lang="en-US" smtClean="0"/>
              <a:t>22</a:t>
            </a:fld>
            <a:endParaRPr lang="en-US"/>
          </a:p>
        </p:txBody>
      </p:sp>
      <p:pic>
        <p:nvPicPr>
          <p:cNvPr id="3" name="Picture 6" descr="http://t0.gstatic.com/images?q=tbn:ANd9GcT2-CSrmEI2fHueVrRXH0wkIRs5MyaY6XHDUCgcaMWFqx4K2sgq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951529" cy="606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16BA-635C-4724-BE93-6630F5151E35}" type="datetime1">
              <a:rPr lang="en-MY" smtClean="0"/>
              <a:t>12/12/2022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420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3A391E8-38F5-4B83-871C-530F50C9640B}" type="slidenum">
              <a:rPr lang="ar-SA" smtClean="0"/>
              <a:pPr eaLnBrk="1" hangingPunct="1"/>
              <a:t>23</a:t>
            </a:fld>
            <a:endParaRPr lang="en-US" smtClean="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1038225" y="2179638"/>
            <a:ext cx="281369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3600" b="1" dirty="0"/>
              <a:t>HEPATITIS E</a:t>
            </a:r>
          </a:p>
        </p:txBody>
      </p:sp>
      <p:pic>
        <p:nvPicPr>
          <p:cNvPr id="29700" name="Picture 7" descr="Stop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3141663"/>
            <a:ext cx="428625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763" y="3527425"/>
            <a:ext cx="255587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12" descr="vector illustration World Hepatitis Day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63" y="0"/>
            <a:ext cx="2941637" cy="256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608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0166BE2A-A4E3-4DEF-BCAF-D649B3E80FFF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-228600" y="333375"/>
            <a:ext cx="648017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4000" b="1">
                <a:solidFill>
                  <a:srgbClr val="C00000"/>
                </a:solidFill>
              </a:rPr>
              <a:t>HEPATITIS   C</a:t>
            </a:r>
          </a:p>
        </p:txBody>
      </p:sp>
      <p:pic>
        <p:nvPicPr>
          <p:cNvPr id="11268" name="Picture 9" descr="HCV (Hepatitis C virus) acronym on colorful wooden cub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0"/>
            <a:ext cx="265430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" descr="A man protesting with a skull demanding treatments for... : News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773238"/>
            <a:ext cx="8631238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694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325FC30-4C44-4FA6-B76B-58E68EEB35C3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180528" y="357063"/>
            <a:ext cx="9147246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Hepatitis C is 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contagious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liver disease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caused by the hepatitis C virus (HCV):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HCV can cause both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hepatitis,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Severity rang ,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mild illness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lasting a few weeks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to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serious,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lifelong illness</a:t>
            </a:r>
            <a:r>
              <a:rPr lang="en-MY" sz="2600" b="1" u="sng" dirty="0" smtClean="0"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 smtClean="0">
                <a:cs typeface="Times New Roman" pitchFamily="18" charset="0"/>
              </a:rPr>
              <a:t>   </a:t>
            </a:r>
            <a:r>
              <a:rPr lang="en-MY" sz="2600" b="1" u="sng" dirty="0" smtClean="0">
                <a:cs typeface="Times New Roman" pitchFamily="18" charset="0"/>
              </a:rPr>
              <a:t>During </a:t>
            </a:r>
            <a:r>
              <a:rPr lang="en-MY" sz="2600" b="1" u="sng" dirty="0">
                <a:cs typeface="Times New Roman" pitchFamily="18" charset="0"/>
              </a:rPr>
              <a:t>the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Acute Phase </a:t>
            </a:r>
            <a:r>
              <a:rPr lang="en-MY" sz="2600" b="1" dirty="0">
                <a:solidFill>
                  <a:srgbClr val="009900"/>
                </a:solidFill>
                <a:cs typeface="Times New Roman" pitchFamily="18" charset="0"/>
              </a:rPr>
              <a:t>,       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about: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 80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600" b="1" dirty="0">
                <a:cs typeface="Times New Roman" pitchFamily="18" charset="0"/>
              </a:rPr>
              <a:t>have  no symptoms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 15–45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of infected persons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spontaneously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clear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virus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within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6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months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without any treatment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remaining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55-85 %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,develop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 HCV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15–30%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of those chronic HCV  have a risk of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developing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liver cirrhosis 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within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20 y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ears</a:t>
            </a:r>
            <a:r>
              <a:rPr lang="en-MY" sz="2600" dirty="0">
                <a:cs typeface="Times New Roman" pitchFamily="18" charset="0"/>
              </a:rPr>
              <a:t>.</a:t>
            </a:r>
            <a:endParaRPr lang="en-MY" sz="2600" b="1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HCV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is much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more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likely than HBV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become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infection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400" b="1" dirty="0"/>
              <a:t>Antiviral medicines can cure </a:t>
            </a:r>
            <a:r>
              <a:rPr lang="en-US" sz="2400" b="1" dirty="0">
                <a:solidFill>
                  <a:srgbClr val="FF0000"/>
                </a:solidFill>
              </a:rPr>
              <a:t>more than 95% </a:t>
            </a:r>
            <a:r>
              <a:rPr lang="en-US" sz="2400" b="1" dirty="0"/>
              <a:t>of persons with </a:t>
            </a:r>
            <a:r>
              <a:rPr lang="en-US" sz="2400" b="1" dirty="0" smtClean="0"/>
              <a:t>H </a:t>
            </a:r>
            <a:r>
              <a:rPr lang="en-US" sz="2400" b="1" dirty="0"/>
              <a:t>C infection, but access to diagnosis and treatment is low.</a:t>
            </a:r>
            <a:endParaRPr lang="en-MY" sz="2400" b="1" dirty="0">
              <a:solidFill>
                <a:srgbClr val="22222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thereby reducing the risk of death from liver cancer and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cirrhosis</a:t>
            </a:r>
            <a:endParaRPr lang="en-MY" sz="2400" b="1" dirty="0">
              <a:solidFill>
                <a:srgbClr val="00B050"/>
              </a:solidFill>
              <a:cs typeface="Times New Roman" pitchFamily="18" charset="0"/>
            </a:endParaRPr>
          </a:p>
        </p:txBody>
      </p:sp>
      <p:pic>
        <p:nvPicPr>
          <p:cNvPr id="12292" name="Picture 9" descr="HCV (Hepatitis C virus) acronym on colorful wooden cub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0"/>
            <a:ext cx="2051720" cy="16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1"/>
          <p:cNvSpPr>
            <a:spLocks noChangeArrowheads="1"/>
          </p:cNvSpPr>
          <p:nvPr/>
        </p:nvSpPr>
        <p:spPr bwMode="auto">
          <a:xfrm>
            <a:off x="2339752" y="56280"/>
            <a:ext cx="3311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i="1" dirty="0">
                <a:solidFill>
                  <a:srgbClr val="C00000"/>
                </a:solidFill>
                <a:latin typeface="Garamond" pitchFamily="18" charset="0"/>
              </a:rPr>
              <a:t>HEPATITIS   C</a:t>
            </a:r>
          </a:p>
        </p:txBody>
      </p:sp>
    </p:spTree>
    <p:extLst>
      <p:ext uri="{BB962C8B-B14F-4D97-AF65-F5344CB8AC3E}">
        <p14:creationId xmlns:p14="http://schemas.microsoft.com/office/powerpoint/2010/main" val="110380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A696803-5D47-423D-AFAF-460F95E36F09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-396552" y="0"/>
            <a:ext cx="9432925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Globally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4026" y="1692298"/>
            <a:ext cx="90360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MY" sz="1400" b="1" dirty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08" y="473424"/>
            <a:ext cx="898031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2A2A2A"/>
                </a:solidFill>
              </a:rPr>
              <a:t>Worldwide, </a:t>
            </a:r>
            <a:r>
              <a:rPr lang="en-US" sz="2400" dirty="0">
                <a:solidFill>
                  <a:srgbClr val="FF0000"/>
                </a:solidFill>
              </a:rPr>
              <a:t>more</a:t>
            </a:r>
            <a:r>
              <a:rPr lang="en-US" sz="2400" dirty="0">
                <a:solidFill>
                  <a:srgbClr val="2A2A2A"/>
                </a:solidFill>
              </a:rPr>
              <a:t> than </a:t>
            </a:r>
            <a:r>
              <a:rPr lang="en-US" sz="2400" dirty="0">
                <a:solidFill>
                  <a:srgbClr val="FF0000"/>
                </a:solidFill>
              </a:rPr>
              <a:t>170 million </a:t>
            </a:r>
            <a:r>
              <a:rPr lang="en-US" sz="2400" dirty="0">
                <a:solidFill>
                  <a:srgbClr val="2A2A2A"/>
                </a:solidFill>
              </a:rPr>
              <a:t>persons have </a:t>
            </a:r>
            <a:r>
              <a:rPr lang="en-US" sz="2400" dirty="0" smtClean="0">
                <a:solidFill>
                  <a:srgbClr val="2A2A2A"/>
                </a:solidFill>
              </a:rPr>
              <a:t>HCV  </a:t>
            </a:r>
            <a:r>
              <a:rPr lang="en-US" sz="2400" dirty="0">
                <a:solidFill>
                  <a:srgbClr val="2A2A2A"/>
                </a:solidFill>
              </a:rPr>
              <a:t>infection,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aseline="30000" dirty="0">
                <a:solidFill>
                  <a:srgbClr val="2A2A2A"/>
                </a:solidFill>
              </a:rPr>
              <a:t> </a:t>
            </a:r>
            <a:r>
              <a:rPr lang="en-US" sz="2400" dirty="0">
                <a:solidFill>
                  <a:srgbClr val="2A2A2A"/>
                </a:solidFill>
              </a:rPr>
              <a:t>of whom </a:t>
            </a:r>
            <a:r>
              <a:rPr lang="en-US" sz="2400" dirty="0">
                <a:solidFill>
                  <a:srgbClr val="FF0000"/>
                </a:solidFill>
              </a:rPr>
              <a:t>71 million </a:t>
            </a:r>
            <a:r>
              <a:rPr lang="en-US" sz="2400" dirty="0">
                <a:solidFill>
                  <a:srgbClr val="2A2A2A"/>
                </a:solidFill>
              </a:rPr>
              <a:t>have </a:t>
            </a:r>
            <a:r>
              <a:rPr lang="en-US" sz="2400" dirty="0">
                <a:solidFill>
                  <a:srgbClr val="FF0000"/>
                </a:solidFill>
              </a:rPr>
              <a:t>chronic</a:t>
            </a:r>
            <a:r>
              <a:rPr lang="en-US" sz="2400" dirty="0">
                <a:solidFill>
                  <a:srgbClr val="2A2A2A"/>
                </a:solidFill>
              </a:rPr>
              <a:t> infection.</a:t>
            </a:r>
            <a:endParaRPr lang="en-US" sz="2400" dirty="0" smtClean="0">
              <a:solidFill>
                <a:srgbClr val="202124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202124"/>
                </a:solidFill>
              </a:rPr>
              <a:t>with </a:t>
            </a:r>
            <a:r>
              <a:rPr lang="en-US" sz="2400" dirty="0">
                <a:solidFill>
                  <a:srgbClr val="202124"/>
                </a:solidFill>
              </a:rPr>
              <a:t>about </a:t>
            </a:r>
            <a:r>
              <a:rPr lang="en-US" sz="2400" dirty="0">
                <a:solidFill>
                  <a:srgbClr val="FF0000"/>
                </a:solidFill>
              </a:rPr>
              <a:t>1.5 million new </a:t>
            </a:r>
            <a:r>
              <a:rPr lang="en-US" sz="2400" dirty="0">
                <a:solidFill>
                  <a:srgbClr val="202124"/>
                </a:solidFill>
              </a:rPr>
              <a:t>infections occurring </a:t>
            </a:r>
            <a:r>
              <a:rPr lang="en-US" sz="2400" dirty="0">
                <a:solidFill>
                  <a:srgbClr val="FF0000"/>
                </a:solidFill>
              </a:rPr>
              <a:t>per year</a:t>
            </a:r>
            <a:r>
              <a:rPr lang="en-US" sz="2400" dirty="0">
                <a:solidFill>
                  <a:srgbClr val="202124"/>
                </a:solidFill>
              </a:rPr>
              <a:t>. </a:t>
            </a:r>
            <a:endParaRPr lang="en-US" sz="2400" dirty="0" smtClean="0">
              <a:solidFill>
                <a:srgbClr val="202124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202124"/>
                </a:solidFill>
              </a:rPr>
              <a:t>WHO </a:t>
            </a:r>
            <a:r>
              <a:rPr lang="en-US" sz="2400" dirty="0">
                <a:solidFill>
                  <a:srgbClr val="202124"/>
                </a:solidFill>
              </a:rPr>
              <a:t>estimated that in 2019, approximately </a:t>
            </a:r>
            <a:r>
              <a:rPr lang="en-US" sz="2400" dirty="0">
                <a:solidFill>
                  <a:srgbClr val="FF0000"/>
                </a:solidFill>
              </a:rPr>
              <a:t>290 000 people </a:t>
            </a:r>
            <a:r>
              <a:rPr lang="en-US" sz="2400" dirty="0" smtClean="0">
                <a:solidFill>
                  <a:srgbClr val="FF0000"/>
                </a:solidFill>
              </a:rPr>
              <a:t>died </a:t>
            </a:r>
            <a:r>
              <a:rPr lang="en-US" sz="2400" dirty="0" smtClean="0">
                <a:solidFill>
                  <a:srgbClr val="202124"/>
                </a:solidFill>
              </a:rPr>
              <a:t>from </a:t>
            </a:r>
            <a:r>
              <a:rPr lang="en-US" sz="2400" dirty="0">
                <a:solidFill>
                  <a:srgbClr val="202124"/>
                </a:solidFill>
              </a:rPr>
              <a:t>hepatitis C, mostly from cirrhosis and </a:t>
            </a:r>
            <a:r>
              <a:rPr lang="en-US" sz="2400" dirty="0" smtClean="0">
                <a:solidFill>
                  <a:srgbClr val="202124"/>
                </a:solidFill>
              </a:rPr>
              <a:t>HCC (</a:t>
            </a:r>
            <a:r>
              <a:rPr lang="en-US" sz="2200" dirty="0" smtClean="0">
                <a:solidFill>
                  <a:srgbClr val="202124"/>
                </a:solidFill>
              </a:rPr>
              <a:t>primary </a:t>
            </a:r>
            <a:r>
              <a:rPr lang="en-US" sz="2200" dirty="0">
                <a:solidFill>
                  <a:srgbClr val="202124"/>
                </a:solidFill>
              </a:rPr>
              <a:t>liver cancer</a:t>
            </a:r>
            <a:r>
              <a:rPr lang="en-US" sz="2200" dirty="0" smtClean="0">
                <a:solidFill>
                  <a:srgbClr val="202124"/>
                </a:solidFill>
              </a:rPr>
              <a:t>).</a:t>
            </a:r>
          </a:p>
          <a:p>
            <a:endParaRPr lang="en-US" sz="2400" dirty="0">
              <a:solidFill>
                <a:srgbClr val="202124"/>
              </a:solidFill>
            </a:endParaRP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Hepatitis C is found worldwide.    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dirty="0">
                <a:cs typeface="Times New Roman" pitchFamily="18" charset="0"/>
              </a:rPr>
              <a:t>most affected regions are WHO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dirty="0">
                <a:cs typeface="Times New Roman" pitchFamily="18" charset="0"/>
              </a:rPr>
              <a:t>WHO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Eastern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Mediterranean and European Regions,</a:t>
            </a:r>
            <a:r>
              <a:rPr lang="en-MY" sz="2400" dirty="0">
                <a:cs typeface="Times New Roman" pitchFamily="18" charset="0"/>
              </a:rPr>
              <a:t> with the prevalence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2.3%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and            1.5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400" b="1" dirty="0">
                <a:cs typeface="Times New Roman" pitchFamily="18" charset="0"/>
              </a:rPr>
              <a:t>respectively.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 other WHO regions the  prevalence of HCV infection ranging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          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0.5 - 1.0%. </a:t>
            </a:r>
            <a:r>
              <a:rPr lang="en-MY" sz="2400" b="1" dirty="0">
                <a:cs typeface="Times New Roman" pitchFamily="18" charset="0"/>
              </a:rPr>
              <a:t>Depending on the country</a:t>
            </a:r>
            <a:r>
              <a:rPr lang="en-MY" sz="24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HCV </a:t>
            </a:r>
            <a:r>
              <a:rPr lang="en-MY" sz="2400" dirty="0">
                <a:cs typeface="Times New Roman" pitchFamily="18" charset="0"/>
              </a:rPr>
              <a:t>infection, can be concentrated in certain populations (</a:t>
            </a:r>
            <a:r>
              <a:rPr lang="en-MY" sz="2400" dirty="0" err="1">
                <a:cs typeface="Times New Roman" pitchFamily="18" charset="0"/>
              </a:rPr>
              <a:t>e.g</a:t>
            </a:r>
            <a:r>
              <a:rPr lang="en-MY" sz="2400" dirty="0">
                <a:cs typeface="Times New Roman" pitchFamily="18" charset="0"/>
              </a:rPr>
              <a:t>, among people who inject drugs) and/or in general populations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MY" sz="2400" dirty="0" smtClean="0">
                <a:cs typeface="Times New Roman" pitchFamily="18" charset="0"/>
              </a:rPr>
              <a:t> </a:t>
            </a:r>
            <a:endParaRPr lang="en-MY" sz="2400" dirty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There are several  genotypes of the HCV virus &amp;their distribution varies by </a:t>
            </a:r>
            <a:r>
              <a:rPr lang="en-MY" sz="2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region</a:t>
            </a:r>
            <a:endParaRPr lang="en-US" sz="2400" dirty="0" smtClean="0">
              <a:solidFill>
                <a:srgbClr val="202124"/>
              </a:solidFill>
            </a:endParaRPr>
          </a:p>
          <a:p>
            <a:endParaRPr lang="ar-JO" sz="2400" dirty="0"/>
          </a:p>
        </p:txBody>
      </p:sp>
      <p:sp>
        <p:nvSpPr>
          <p:cNvPr id="5" name="Rectangle 4"/>
          <p:cNvSpPr/>
          <p:nvPr/>
        </p:nvSpPr>
        <p:spPr>
          <a:xfrm>
            <a:off x="21708" y="3933056"/>
            <a:ext cx="90560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4506AEC-DF3D-42E5-932E-343756AFB9F9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4776465" y="188117"/>
            <a:ext cx="3024188" cy="46196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TRANSMISSION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-58739" y="419098"/>
            <a:ext cx="925195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The </a:t>
            </a:r>
            <a:r>
              <a:rPr lang="en-MY" sz="2600" b="1" dirty="0">
                <a:cs typeface="Times New Roman" pitchFamily="18" charset="0"/>
              </a:rPr>
              <a:t>HCV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is 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blood borne virus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HCV is most commonly transmitted through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exposure </a:t>
            </a:r>
            <a:r>
              <a:rPr lang="en-MY" sz="2600" b="1" dirty="0">
                <a:cs typeface="Times New Roman" pitchFamily="18" charset="0"/>
              </a:rPr>
              <a:t>to infectious blood. This can occur </a:t>
            </a:r>
            <a:r>
              <a:rPr lang="en-MY" sz="2600" dirty="0">
                <a:cs typeface="Times New Roman" pitchFamily="18" charset="0"/>
              </a:rPr>
              <a:t>through:</a:t>
            </a:r>
          </a:p>
          <a:p>
            <a:pPr marL="457200" indent="-457200">
              <a:buFontTx/>
              <a:buAutoNum type="alphaLcParenBoth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Receipt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of contaminated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blood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transfusions,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blood products </a:t>
            </a:r>
          </a:p>
          <a:p>
            <a:pPr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 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(</a:t>
            </a:r>
            <a:r>
              <a:rPr lang="en-MY" sz="2400" b="1" i="1" dirty="0">
                <a:solidFill>
                  <a:srgbClr val="3C4245"/>
                </a:solidFill>
                <a:cs typeface="Times New Roman" pitchFamily="18" charset="0"/>
              </a:rPr>
              <a:t>unscreened blood and blood products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)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organ transplants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 algn="ctr">
              <a:defRPr/>
            </a:pPr>
            <a:r>
              <a:rPr lang="en-MY" sz="2600" dirty="0" smtClean="0">
                <a:solidFill>
                  <a:srgbClr val="002060"/>
                </a:solidFill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b)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Injections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given with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contaminated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syringes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and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needle-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stick   injuries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in  health-care settings;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c)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Reuse 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inadequate sterilization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medical equipment,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especially syringes and needles in healthcare settings</a:t>
            </a:r>
            <a:endParaRPr lang="en-MY" sz="2600" b="1" dirty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  (d) Injection drug users (IVU)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(e)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HCV -infected mother to new-born baby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(f</a:t>
            </a:r>
            <a:r>
              <a:rPr lang="en-MY" sz="2600" b="1" dirty="0">
                <a:cs typeface="Times New Roman" pitchFamily="18" charset="0"/>
              </a:rPr>
              <a:t>)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sex </a:t>
            </a:r>
            <a:r>
              <a:rPr lang="en-MY" sz="2600" dirty="0">
                <a:cs typeface="Times New Roman" pitchFamily="18" charset="0"/>
              </a:rPr>
              <a:t>with an infected person or </a:t>
            </a:r>
          </a:p>
          <a:p>
            <a:pPr>
              <a:defRPr/>
            </a:pPr>
            <a:r>
              <a:rPr lang="en-MY" sz="2600" b="1" dirty="0">
                <a:cs typeface="Times New Roman" pitchFamily="18" charset="0"/>
              </a:rPr>
              <a:t>        (g)Sharing of </a:t>
            </a:r>
            <a:r>
              <a:rPr lang="en-MY" sz="2600" dirty="0">
                <a:cs typeface="Times New Roman" pitchFamily="18" charset="0"/>
              </a:rPr>
              <a:t>contaminated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personal items </a:t>
            </a:r>
            <a:r>
              <a:rPr lang="en-MY" sz="2600" dirty="0" smtClean="0">
                <a:cs typeface="Times New Roman" pitchFamily="18" charset="0"/>
              </a:rPr>
              <a:t>.</a:t>
            </a:r>
            <a:endParaRPr lang="en-MY" sz="26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cs typeface="Times New Roman" pitchFamily="18" charset="0"/>
              </a:rPr>
              <a:t>No </a:t>
            </a:r>
            <a:r>
              <a:rPr lang="en-MY" sz="2400" dirty="0">
                <a:cs typeface="Times New Roman" pitchFamily="18" charset="0"/>
              </a:rPr>
              <a:t>spread through breast milk, food or water, or by casual contact such</a:t>
            </a:r>
          </a:p>
          <a:p>
            <a:pPr algn="ctr">
              <a:defRPr/>
            </a:pPr>
            <a:r>
              <a:rPr lang="en-MY" sz="2400" dirty="0">
                <a:cs typeface="Times New Roman" pitchFamily="18" charset="0"/>
              </a:rPr>
              <a:t> as hugging, kissing and sharing food or drinks with an infected person</a:t>
            </a:r>
            <a:r>
              <a:rPr lang="en-MY" sz="2200" dirty="0">
                <a:cs typeface="Times New Roman" pitchFamily="18" charset="0"/>
              </a:rPr>
              <a:t>.</a:t>
            </a:r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-100014"/>
            <a:ext cx="1573212" cy="1656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6232588" y="4205172"/>
            <a:ext cx="2257425" cy="892175"/>
          </a:xfrm>
          <a:prstGeom prst="rect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MY" sz="2400" dirty="0">
                <a:cs typeface="Times New Roman" pitchFamily="18" charset="0"/>
              </a:rPr>
              <a:t>but these are less common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776465" y="4179043"/>
            <a:ext cx="2327920" cy="944432"/>
          </a:xfrm>
          <a:prstGeom prst="rightBrac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722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5FCD50F-709C-4120-B12A-D73D65265FA1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-108520" y="381775"/>
            <a:ext cx="910224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Following initial infection,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approximately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80%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of people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do not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exhibit any symptoms.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>
                <a:cs typeface="Times New Roman" pitchFamily="18" charset="0"/>
              </a:rPr>
              <a:t>Those </a:t>
            </a:r>
            <a:r>
              <a:rPr lang="en-MY" sz="2600" b="1" dirty="0">
                <a:cs typeface="Times New Roman" pitchFamily="18" charset="0"/>
              </a:rPr>
              <a:t>people who are acutely symptomatic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may exhibit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fever, fatigue, decreased appetite, nausea, vomiting, abdominal pain, dark urine, grey coloured faeces, joint pain and jaundice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About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55-85% </a:t>
            </a:r>
            <a:r>
              <a:rPr lang="en-MY" sz="2400" b="1" dirty="0">
                <a:cs typeface="Times New Roman" pitchFamily="18" charset="0"/>
              </a:rPr>
              <a:t>of newly infected persons 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disease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60- 70% </a:t>
            </a:r>
            <a:r>
              <a:rPr lang="en-MY" sz="2400" b="1" dirty="0">
                <a:cs typeface="Times New Roman" pitchFamily="18" charset="0"/>
              </a:rPr>
              <a:t>of chronically infected people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chronic liver disease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15-30% </a:t>
            </a:r>
            <a:r>
              <a:rPr lang="en-MY" sz="2400" b="1" dirty="0">
                <a:cs typeface="Times New Roman" pitchFamily="18" charset="0"/>
              </a:rPr>
              <a:t>develop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cirrhosis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1-5% die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from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cirrhosis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or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liver cancer.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25%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of liver cancer patients, the underlying cause is hepatitis C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207817" y="67266"/>
            <a:ext cx="2168525" cy="46196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SYMPTOMS</a:t>
            </a:r>
          </a:p>
        </p:txBody>
      </p:sp>
      <p:pic>
        <p:nvPicPr>
          <p:cNvPr id="15365" name="Picture 5" descr="HEPATITIS SYMPTOMS vector infographic template de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118" y="51858"/>
            <a:ext cx="1868463" cy="15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5045085" y="4526413"/>
            <a:ext cx="41764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1400" i="1" dirty="0"/>
              <a:t>Liver disease progression in Hepatitis C virus infection</a:t>
            </a:r>
            <a:r>
              <a:rPr lang="en-MY" sz="1400" dirty="0"/>
              <a:t>, </a:t>
            </a:r>
          </a:p>
        </p:txBody>
      </p:sp>
      <p:pic>
        <p:nvPicPr>
          <p:cNvPr id="15367" name="Picture 7" descr="Liver disease progression in Hepatitis C virus infection, 3D illu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443" y="3140160"/>
            <a:ext cx="3490714" cy="137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Rectangle 1"/>
          <p:cNvSpPr>
            <a:spLocks noChangeArrowheads="1"/>
          </p:cNvSpPr>
          <p:nvPr/>
        </p:nvSpPr>
        <p:spPr bwMode="auto">
          <a:xfrm>
            <a:off x="1763688" y="5429311"/>
            <a:ext cx="419792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Incubation Period</a:t>
            </a:r>
          </a:p>
          <a:p>
            <a:r>
              <a:rPr lang="en-MY" sz="2400" dirty="0" smtClean="0">
                <a:cs typeface="Times New Roman" pitchFamily="18" charset="0"/>
              </a:rPr>
              <a:t>for </a:t>
            </a:r>
            <a:r>
              <a:rPr lang="en-MY" sz="2400" dirty="0">
                <a:cs typeface="Times New Roman" pitchFamily="18" charset="0"/>
              </a:rPr>
              <a:t>HCV is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2 </a:t>
            </a:r>
            <a:r>
              <a:rPr lang="en-MY" sz="2400" b="1" dirty="0" err="1">
                <a:solidFill>
                  <a:srgbClr val="C00000"/>
                </a:solidFill>
                <a:cs typeface="Times New Roman" pitchFamily="18" charset="0"/>
              </a:rPr>
              <a:t>Wks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 to 6 </a:t>
            </a:r>
            <a:r>
              <a:rPr lang="en-MY" sz="2400" b="1" dirty="0" err="1">
                <a:solidFill>
                  <a:srgbClr val="C00000"/>
                </a:solidFill>
                <a:cs typeface="Times New Roman" pitchFamily="18" charset="0"/>
              </a:rPr>
              <a:t>Mths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4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20CE209-AF94-43DC-ACD8-84F2216AABD7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29910" y="116548"/>
            <a:ext cx="928243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Diagnosis of </a:t>
            </a:r>
            <a:r>
              <a:rPr lang="en-MY" sz="2600" b="1" u="sng" dirty="0">
                <a:solidFill>
                  <a:srgbClr val="0070C0"/>
                </a:solidFill>
                <a:cs typeface="Times New Roman" pitchFamily="18" charset="0"/>
              </a:rPr>
              <a:t>acute infection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is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often missed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because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 </a:t>
            </a:r>
            <a:r>
              <a:rPr lang="en-MY" sz="2600" b="1" dirty="0">
                <a:cs typeface="Times New Roman" pitchFamily="18" charset="0"/>
              </a:rPr>
              <a:t>majority have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 symptoms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Common methods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antibody</a:t>
            </a:r>
            <a:r>
              <a:rPr lang="en-MY" sz="2600" b="1" dirty="0">
                <a:cs typeface="Times New Roman" pitchFamily="18" charset="0"/>
              </a:rPr>
              <a:t> detection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cannot</a:t>
            </a: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differentiate  between </a:t>
            </a:r>
            <a:r>
              <a:rPr lang="en-MY" sz="2600" b="1" i="1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MY" sz="2600" b="1" i="1" dirty="0">
                <a:cs typeface="Times New Roman" pitchFamily="18" charset="0"/>
              </a:rPr>
              <a:t> and </a:t>
            </a:r>
            <a:r>
              <a:rPr lang="en-MY" sz="2600" b="1" i="1" dirty="0">
                <a:solidFill>
                  <a:srgbClr val="FF0000"/>
                </a:solidFill>
                <a:cs typeface="Times New Roman" pitchFamily="18" charset="0"/>
              </a:rPr>
              <a:t>chronic</a:t>
            </a:r>
            <a:r>
              <a:rPr lang="en-MY" sz="2600" b="1" i="1" dirty="0">
                <a:cs typeface="Times New Roman" pitchFamily="18" charset="0"/>
              </a:rPr>
              <a:t> infectio</a:t>
            </a:r>
            <a:r>
              <a:rPr lang="en-MY" sz="2600" i="1" dirty="0">
                <a:cs typeface="Times New Roman" pitchFamily="18" charset="0"/>
              </a:rPr>
              <a:t>n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u="sng" dirty="0">
                <a:solidFill>
                  <a:srgbClr val="0070C0"/>
                </a:solidFill>
                <a:cs typeface="Times New Roman" pitchFamily="18" charset="0"/>
              </a:rPr>
              <a:t>In chronic HCV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infection, is also often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undiagnosed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Arial" panose="020B0604020202020204" pitchFamily="34" charset="0"/>
              <a:buChar char="•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    </a:t>
            </a:r>
            <a:r>
              <a:rPr lang="en-MY" sz="2600" dirty="0">
                <a:cs typeface="Times New Roman" pitchFamily="18" charset="0"/>
              </a:rPr>
              <a:t>because remains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asymptomati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c </a:t>
            </a:r>
            <a:r>
              <a:rPr lang="en-MY" sz="2600" b="1" dirty="0">
                <a:cs typeface="Times New Roman" pitchFamily="18" charset="0"/>
              </a:rPr>
              <a:t>until decades </a:t>
            </a:r>
            <a:r>
              <a:rPr lang="en-MY" sz="2600" dirty="0">
                <a:cs typeface="Times New Roman" pitchFamily="18" charset="0"/>
              </a:rPr>
              <a:t>after infection     </a:t>
            </a:r>
          </a:p>
          <a:p>
            <a:pPr algn="ctr">
              <a:defRPr/>
            </a:pPr>
            <a:r>
              <a:rPr lang="en-MY" sz="2600" dirty="0">
                <a:cs typeface="Times New Roman" pitchFamily="18" charset="0"/>
              </a:rPr>
              <a:t>when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symptoms</a:t>
            </a:r>
            <a:r>
              <a:rPr lang="en-MY" sz="2600" dirty="0">
                <a:cs typeface="Times New Roman" pitchFamily="18" charset="0"/>
              </a:rPr>
              <a:t> develop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secondary to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serious liver damage</a:t>
            </a:r>
            <a:r>
              <a:rPr lang="en-MY" sz="2600" dirty="0" smtClean="0">
                <a:solidFill>
                  <a:srgbClr val="00B050"/>
                </a:solidFill>
                <a:cs typeface="Times New Roman" pitchFamily="18" charset="0"/>
              </a:rPr>
              <a:t>.</a:t>
            </a:r>
          </a:p>
          <a:p>
            <a:pPr algn="ctr">
              <a:defRPr/>
            </a:pPr>
            <a:endParaRPr lang="en-MY" sz="2600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 smtClean="0">
                <a:solidFill>
                  <a:srgbClr val="C00000"/>
                </a:solidFill>
                <a:cs typeface="Times New Roman" pitchFamily="18" charset="0"/>
              </a:rPr>
              <a:t>      HCV 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infection is </a:t>
            </a:r>
            <a:r>
              <a:rPr lang="en-MY" sz="2600" b="1" u="sng" dirty="0">
                <a:solidFill>
                  <a:srgbClr val="C00000"/>
                </a:solidFill>
                <a:cs typeface="Times New Roman" pitchFamily="18" charset="0"/>
              </a:rPr>
              <a:t>diagnosed in 2 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steps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The presence </a:t>
            </a:r>
            <a:r>
              <a:rPr lang="en-MY" sz="2600" b="1" dirty="0"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antibodies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against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HCV (anti-HCV)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indicates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that a person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infected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  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has been infected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 The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HCV recombinant immunoblot assay (RIBA) 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MY" sz="2600" b="1" dirty="0" smtClean="0">
                <a:cs typeface="Times New Roman" pitchFamily="18" charset="0"/>
              </a:rPr>
              <a:t>  Present </a:t>
            </a:r>
            <a:r>
              <a:rPr lang="en-MY" sz="2600" b="1" dirty="0">
                <a:cs typeface="Times New Roman" pitchFamily="18" charset="0"/>
              </a:rPr>
              <a:t>HCV Abs in the blood for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more than six months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 smtClean="0">
                <a:cs typeface="Times New Roman" pitchFamily="18" charset="0"/>
              </a:rPr>
              <a:t>is </a:t>
            </a:r>
            <a:r>
              <a:rPr lang="en-MY" sz="2600" b="1" dirty="0">
                <a:cs typeface="Times New Roman" pitchFamily="18" charset="0"/>
              </a:rPr>
              <a:t>a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Because about 30% of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HCV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infected people ,spontaneousl</a:t>
            </a: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y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clear the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infection </a:t>
            </a:r>
            <a:r>
              <a:rPr lang="en-MY" sz="2800" b="1" dirty="0">
                <a:cs typeface="Times New Roman" pitchFamily="18" charset="0"/>
              </a:rPr>
              <a:t>by </a:t>
            </a:r>
            <a:r>
              <a:rPr lang="en-MY" sz="2800" dirty="0">
                <a:cs typeface="Times New Roman" pitchFamily="18" charset="0"/>
              </a:rPr>
              <a:t>a </a:t>
            </a:r>
            <a:r>
              <a:rPr lang="en-MY" sz="2800" b="1" dirty="0">
                <a:cs typeface="Times New Roman" pitchFamily="18" charset="0"/>
              </a:rPr>
              <a:t>strong immune response without the need for treatment</a:t>
            </a:r>
            <a:r>
              <a:rPr lang="en-MY" sz="2800" dirty="0" smtClean="0">
                <a:solidFill>
                  <a:srgbClr val="3C4245"/>
                </a:solidFill>
                <a:cs typeface="Times New Roman" pitchFamily="18" charset="0"/>
              </a:rPr>
              <a:t>.</a:t>
            </a:r>
            <a:r>
              <a:rPr lang="en-MY" sz="28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000" dirty="0">
                <a:solidFill>
                  <a:srgbClr val="3C4245"/>
                </a:solidFill>
                <a:cs typeface="Times New Roman" pitchFamily="18" charset="0"/>
              </a:rPr>
              <a:t>So </a:t>
            </a:r>
            <a:r>
              <a:rPr lang="en-MY" sz="2000" b="1" dirty="0">
                <a:solidFill>
                  <a:srgbClr val="3C4245"/>
                </a:solidFill>
                <a:cs typeface="Times New Roman" pitchFamily="18" charset="0"/>
              </a:rPr>
              <a:t>they will still test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positive</a:t>
            </a:r>
            <a:r>
              <a:rPr lang="en-MY" sz="20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000" b="1" dirty="0">
                <a:cs typeface="Times New Roman" pitchFamily="18" charset="0"/>
              </a:rPr>
              <a:t>for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 anti-HCV Abs </a:t>
            </a:r>
            <a:endParaRPr lang="en-MY" sz="2000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MY" sz="28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endParaRPr lang="en-MY" sz="2600" b="1" dirty="0"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5160949" y="98400"/>
            <a:ext cx="2592388" cy="522288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Right Arrow 1"/>
          <p:cNvSpPr/>
          <p:nvPr/>
        </p:nvSpPr>
        <p:spPr>
          <a:xfrm>
            <a:off x="7596188" y="6381750"/>
            <a:ext cx="1541462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-60325"/>
            <a:ext cx="1259632" cy="1041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90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188640"/>
            <a:ext cx="95050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dirty="0" smtClean="0">
                <a:solidFill>
                  <a:srgbClr val="3C4245"/>
                </a:solidFill>
                <a:cs typeface="Times New Roman" pitchFamily="18" charset="0"/>
              </a:rPr>
              <a:t>So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they will still test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positive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for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anti-HCV Abs </a:t>
            </a:r>
            <a:r>
              <a:rPr lang="en-MY" sz="2600" b="1" dirty="0">
                <a:cs typeface="Times New Roman" pitchFamily="18" charset="0"/>
              </a:rPr>
              <a:t>although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 no longer infected, </a:t>
            </a:r>
            <a:r>
              <a:rPr lang="en-MY" sz="2600" b="1" dirty="0">
                <a:cs typeface="Times New Roman" pitchFamily="18" charset="0"/>
              </a:rPr>
              <a:t>and </a:t>
            </a:r>
            <a:r>
              <a:rPr lang="en-MY" sz="2600" b="1" dirty="0" smtClean="0">
                <a:cs typeface="Times New Roman" pitchFamily="18" charset="0"/>
              </a:rPr>
              <a:t>diagnosis   </a:t>
            </a:r>
            <a:r>
              <a:rPr lang="en-MY" sz="2600" b="1" dirty="0"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i</a:t>
            </a:r>
            <a:r>
              <a:rPr lang="en-MY" sz="2600" b="1" dirty="0" smtClean="0">
                <a:cs typeface="Times New Roman" pitchFamily="18" charset="0"/>
              </a:rPr>
              <a:t>nfection</a:t>
            </a:r>
          </a:p>
          <a:p>
            <a:pPr marL="285750" indent="-285750" algn="ctr">
              <a:buFont typeface="Wingdings" pitchFamily="2" charset="2"/>
              <a:buChar char="q"/>
              <a:defRPr/>
            </a:pPr>
            <a:endParaRPr lang="en-MY" sz="26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HCV RNA  by RT-PCR </a:t>
            </a:r>
            <a:r>
              <a:rPr lang="en-MY" sz="2600" b="1" dirty="0">
                <a:cs typeface="Times New Roman" pitchFamily="18" charset="0"/>
              </a:rPr>
              <a:t>used 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confirm </a:t>
            </a:r>
            <a:r>
              <a:rPr lang="en-MY" sz="2600" b="1" dirty="0">
                <a:cs typeface="Times New Roman" pitchFamily="18" charset="0"/>
              </a:rPr>
              <a:t>the diagnosis.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dirty="0">
                <a:solidFill>
                  <a:schemeClr val="tx2"/>
                </a:solidFill>
                <a:cs typeface="Times New Roman" pitchFamily="18" charset="0"/>
              </a:rPr>
              <a:t>Diagnosis</a:t>
            </a:r>
            <a:r>
              <a:rPr lang="en-MY" sz="2600" dirty="0">
                <a:cs typeface="Times New Roman" pitchFamily="18" charset="0"/>
              </a:rPr>
              <a:t> is </a:t>
            </a:r>
            <a:r>
              <a:rPr lang="en-MY" sz="2600" b="1" dirty="0">
                <a:cs typeface="Times New Roman" pitchFamily="18" charset="0"/>
              </a:rPr>
              <a:t>confirmed by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liver biopsy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or 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variety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non-invasive </a:t>
            </a:r>
            <a:r>
              <a:rPr lang="en-MY" sz="2600" dirty="0">
                <a:cs typeface="Times New Roman" pitchFamily="18" charset="0"/>
              </a:rPr>
              <a:t>tests for assessment of the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degree of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liver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damage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(fibrosis and cirrhosis). </a:t>
            </a:r>
            <a:r>
              <a:rPr lang="en-MY" sz="2600" dirty="0" smtClean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endParaRPr lang="en-MY" sz="2600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 In addition,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identify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the genotype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600" b="1" dirty="0" smtClean="0">
                <a:cs typeface="Times New Roman" pitchFamily="18" charset="0"/>
              </a:rPr>
              <a:t>HCV </a:t>
            </a:r>
            <a:r>
              <a:rPr lang="en-MY" sz="2600" dirty="0" smtClean="0">
                <a:solidFill>
                  <a:srgbClr val="3C4245"/>
                </a:solidFill>
                <a:cs typeface="Times New Roman" pitchFamily="18" charset="0"/>
              </a:rPr>
              <a:t>should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be done </a:t>
            </a:r>
            <a:endParaRPr lang="en-MY" sz="2600" b="1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There are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7 HCV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genotypes with their several subtypes </a:t>
            </a:r>
          </a:p>
          <a:p>
            <a:pPr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          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and they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respond differently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to treatment.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distribution</a:t>
            </a:r>
            <a:r>
              <a:rPr lang="en-MY" sz="2600" b="1" dirty="0">
                <a:solidFill>
                  <a:srgbClr val="9900FF"/>
                </a:solidFill>
                <a:cs typeface="Times New Roman" pitchFamily="18" charset="0"/>
              </a:rPr>
              <a:t> of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these </a:t>
            </a:r>
            <a:r>
              <a:rPr lang="en-MY" sz="2600" dirty="0">
                <a:cs typeface="Times New Roman" pitchFamily="18" charset="0"/>
              </a:rPr>
              <a:t>HCV genotypes varies by region</a:t>
            </a:r>
            <a:endParaRPr lang="en-MY" sz="26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A person may be infected with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more than 1 genotype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/ subtypes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The degree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liver damage</a:t>
            </a:r>
            <a:r>
              <a:rPr lang="en-MY" sz="2600" b="1" dirty="0"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HCV genotype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are used to </a:t>
            </a:r>
            <a:endParaRPr lang="en-MY" sz="26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guide treatment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decisions and management of the </a:t>
            </a:r>
            <a:r>
              <a:rPr lang="en-MY" sz="2600" b="1" dirty="0" smtClean="0">
                <a:solidFill>
                  <a:srgbClr val="3C4245"/>
                </a:solidFill>
                <a:cs typeface="Times New Roman" pitchFamily="18" charset="0"/>
              </a:rPr>
              <a:t>disease</a:t>
            </a:r>
            <a:endParaRPr lang="en-MY" sz="2600" dirty="0" smtClean="0">
              <a:solidFill>
                <a:srgbClr val="3C4245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07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3314</TotalTime>
  <Words>2237</Words>
  <Application>Microsoft Office PowerPoint</Application>
  <PresentationFormat>On-screen Show (4:3)</PresentationFormat>
  <Paragraphs>285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Courier New</vt:lpstr>
      <vt:lpstr>Garamond</vt:lpstr>
      <vt:lpstr>Source Sans Pro Subset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89</cp:revision>
  <dcterms:created xsi:type="dcterms:W3CDTF">2020-11-17T12:54:13Z</dcterms:created>
  <dcterms:modified xsi:type="dcterms:W3CDTF">2022-12-12T19:26:13Z</dcterms:modified>
</cp:coreProperties>
</file>