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4.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5" r:id="rId2"/>
    <p:sldMasterId id="2147483677" r:id="rId3"/>
    <p:sldMasterId id="2147483689" r:id="rId4"/>
    <p:sldMasterId id="2147483706" r:id="rId5"/>
  </p:sldMasterIdLst>
  <p:notesMasterIdLst>
    <p:notesMasterId r:id="rId63"/>
  </p:notesMasterIdLst>
  <p:sldIdLst>
    <p:sldId id="256" r:id="rId6"/>
    <p:sldId id="257" r:id="rId7"/>
    <p:sldId id="258" r:id="rId8"/>
    <p:sldId id="259" r:id="rId9"/>
    <p:sldId id="260" r:id="rId10"/>
    <p:sldId id="261" r:id="rId11"/>
    <p:sldId id="262"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5" r:id="rId6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95298" autoAdjust="0"/>
    <p:restoredTop sz="94660"/>
  </p:normalViewPr>
  <p:slideViewPr>
    <p:cSldViewPr>
      <p:cViewPr varScale="1">
        <p:scale>
          <a:sx n="84" d="100"/>
          <a:sy n="84" d="100"/>
        </p:scale>
        <p:origin x="-1939"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notesMaster" Target="notesMasters/notesMaster1.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647FD9-2E53-4C25-BBA3-E3270DAB324D}" type="datetimeFigureOut">
              <a:rPr lang="en-US" smtClean="0"/>
              <a:t>4/13/2024</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37C1E4-1530-4099-892A-85A9DC3AC8AC}" type="slidenum">
              <a:rPr lang="en-US" smtClean="0"/>
              <a:t>‹#›</a:t>
            </a:fld>
            <a:endParaRPr lang="en-US"/>
          </a:p>
        </p:txBody>
      </p:sp>
    </p:spTree>
    <p:extLst>
      <p:ext uri="{BB962C8B-B14F-4D97-AF65-F5344CB8AC3E}">
        <p14:creationId xmlns:p14="http://schemas.microsoft.com/office/powerpoint/2010/main" val="2142543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en-US" dirty="0" smtClean="0"/>
              <a:t>The apparent increase in seizures seen in past studies may have been due, at least in part, to lack of awareness of increased ASM metabolism during pregnancy when those studies were conducted.</a:t>
            </a:r>
          </a:p>
          <a:p>
            <a:endParaRPr lang="en-US" dirty="0"/>
          </a:p>
        </p:txBody>
      </p:sp>
      <p:sp>
        <p:nvSpPr>
          <p:cNvPr id="4" name="عنصر نائب لرقم الشريحة 3"/>
          <p:cNvSpPr>
            <a:spLocks noGrp="1"/>
          </p:cNvSpPr>
          <p:nvPr>
            <p:ph type="sldNum" sz="quarter" idx="10"/>
          </p:nvPr>
        </p:nvSpPr>
        <p:spPr/>
        <p:txBody>
          <a:bodyPr/>
          <a:lstStyle/>
          <a:p>
            <a:fld id="{9437C1E4-1530-4099-892A-85A9DC3AC8AC}" type="slidenum">
              <a:rPr lang="en-US" smtClean="0"/>
              <a:t>9</a:t>
            </a:fld>
            <a:endParaRPr lang="en-US"/>
          </a:p>
        </p:txBody>
      </p:sp>
    </p:spTree>
    <p:extLst>
      <p:ext uri="{BB962C8B-B14F-4D97-AF65-F5344CB8AC3E}">
        <p14:creationId xmlns:p14="http://schemas.microsoft.com/office/powerpoint/2010/main" val="3648165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en-US" dirty="0" smtClean="0"/>
              <a:t>Counseling all women of childbearing age about potential future pregnancies is important because approximately one-half of pregnancies are unplanned and the risks of complications can be minimized by interventions before and early on in pregnancy. </a:t>
            </a:r>
            <a:endParaRPr lang="en-US" dirty="0"/>
          </a:p>
        </p:txBody>
      </p:sp>
      <p:sp>
        <p:nvSpPr>
          <p:cNvPr id="4" name="عنصر نائب لرقم الشريحة 3"/>
          <p:cNvSpPr>
            <a:spLocks noGrp="1"/>
          </p:cNvSpPr>
          <p:nvPr>
            <p:ph type="sldNum" sz="quarter" idx="10"/>
          </p:nvPr>
        </p:nvSpPr>
        <p:spPr/>
        <p:txBody>
          <a:bodyPr/>
          <a:lstStyle/>
          <a:p>
            <a:fld id="{9437C1E4-1530-4099-892A-85A9DC3AC8AC}" type="slidenum">
              <a:rPr lang="en-US" smtClean="0"/>
              <a:t>20</a:t>
            </a:fld>
            <a:endParaRPr lang="en-US"/>
          </a:p>
        </p:txBody>
      </p:sp>
    </p:spTree>
    <p:extLst>
      <p:ext uri="{BB962C8B-B14F-4D97-AF65-F5344CB8AC3E}">
        <p14:creationId xmlns:p14="http://schemas.microsoft.com/office/powerpoint/2010/main" val="297929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Google Shape;486;g20642643dab_0_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7" name="Google Shape;487;g20642643dab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1"/>
        <p:cNvGrpSpPr/>
        <p:nvPr/>
      </p:nvGrpSpPr>
      <p:grpSpPr>
        <a:xfrm>
          <a:off x="0" y="0"/>
          <a:ext cx="0" cy="0"/>
          <a:chOff x="0" y="0"/>
          <a:chExt cx="0" cy="0"/>
        </a:xfrm>
      </p:grpSpPr>
      <p:sp>
        <p:nvSpPr>
          <p:cNvPr id="432" name="Google Shape;432;g11e375b9f55_0_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3" name="Google Shape;433;g11e375b9f55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1"/>
        <p:cNvGrpSpPr/>
        <p:nvPr/>
      </p:nvGrpSpPr>
      <p:grpSpPr>
        <a:xfrm>
          <a:off x="0" y="0"/>
          <a:ext cx="0" cy="0"/>
          <a:chOff x="0" y="0"/>
          <a:chExt cx="0" cy="0"/>
        </a:xfrm>
      </p:grpSpPr>
      <p:sp>
        <p:nvSpPr>
          <p:cNvPr id="432" name="Google Shape;432;g11e375b9f55_0_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3" name="Google Shape;433;g11e375b9f55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5"/>
        <p:cNvGrpSpPr/>
        <p:nvPr/>
      </p:nvGrpSpPr>
      <p:grpSpPr>
        <a:xfrm>
          <a:off x="0" y="0"/>
          <a:ext cx="0" cy="0"/>
          <a:chOff x="0" y="0"/>
          <a:chExt cx="0" cy="0"/>
        </a:xfrm>
      </p:grpSpPr>
      <p:sp>
        <p:nvSpPr>
          <p:cNvPr id="516" name="Google Shape;516;g11e375b9f55_0_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7" name="Google Shape;517;g11e375b9f55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8"/>
        <p:cNvGrpSpPr/>
        <p:nvPr/>
      </p:nvGrpSpPr>
      <p:grpSpPr>
        <a:xfrm>
          <a:off x="0" y="0"/>
          <a:ext cx="0" cy="0"/>
          <a:chOff x="0" y="0"/>
          <a:chExt cx="0" cy="0"/>
        </a:xfrm>
      </p:grpSpPr>
      <p:sp>
        <p:nvSpPr>
          <p:cNvPr id="759" name="Google Shape;759;g11e375b9f55_0_7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0" name="Google Shape;760;g11e375b9f55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Migraine during pregnancy should be treated with analgesics, </a:t>
            </a:r>
            <a:r>
              <a:rPr lang="en-US" dirty="0" err="1"/>
              <a:t>antiemetics</a:t>
            </a:r>
            <a:r>
              <a:rPr lang="en-US" dirty="0"/>
              <a:t> and,</a:t>
            </a:r>
          </a:p>
          <a:p>
            <a:pPr marL="0" lvl="0" indent="0" algn="l" rtl="0">
              <a:spcBef>
                <a:spcPts val="0"/>
              </a:spcBef>
              <a:spcAft>
                <a:spcPts val="0"/>
              </a:spcAft>
              <a:buNone/>
            </a:pPr>
            <a:r>
              <a:rPr lang="en-US" dirty="0"/>
              <a:t>where possible, avoidance of factors that trigger the</a:t>
            </a:r>
          </a:p>
          <a:p>
            <a:pPr marL="0" lvl="0" indent="0" algn="l" rtl="0">
              <a:spcBef>
                <a:spcPts val="0"/>
              </a:spcBef>
              <a:spcAft>
                <a:spcPts val="0"/>
              </a:spcAft>
              <a:buNone/>
            </a:pPr>
            <a:r>
              <a:rPr lang="en-US" dirty="0"/>
              <a:t>attack. Low-dose aspirin or beta-blockers may be</a:t>
            </a:r>
          </a:p>
          <a:p>
            <a:pPr marL="0" lvl="0" indent="0" algn="l" rtl="0">
              <a:spcBef>
                <a:spcPts val="0"/>
              </a:spcBef>
              <a:spcAft>
                <a:spcPts val="0"/>
              </a:spcAft>
              <a:buNone/>
            </a:pPr>
            <a:r>
              <a:rPr lang="en-US" dirty="0"/>
              <a:t>used to prevent attacks.</a:t>
            </a:r>
          </a:p>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8"/>
        <p:cNvGrpSpPr/>
        <p:nvPr/>
      </p:nvGrpSpPr>
      <p:grpSpPr>
        <a:xfrm>
          <a:off x="0" y="0"/>
          <a:ext cx="0" cy="0"/>
          <a:chOff x="0" y="0"/>
          <a:chExt cx="0" cy="0"/>
        </a:xfrm>
      </p:grpSpPr>
      <p:sp>
        <p:nvSpPr>
          <p:cNvPr id="759" name="Google Shape;759;g11e375b9f55_0_7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0" name="Google Shape;760;g11e375b9f55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9"/>
        <p:cNvGrpSpPr/>
        <p:nvPr/>
      </p:nvGrpSpPr>
      <p:grpSpPr>
        <a:xfrm>
          <a:off x="0" y="0"/>
          <a:ext cx="0" cy="0"/>
          <a:chOff x="0" y="0"/>
          <a:chExt cx="0" cy="0"/>
        </a:xfrm>
      </p:grpSpPr>
      <p:sp>
        <p:nvSpPr>
          <p:cNvPr id="850" name="Google Shape;850;g11e375b9f55_0_8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1" name="Google Shape;851;g11e375b9f55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62"/>
        <p:cNvGrpSpPr/>
        <p:nvPr/>
      </p:nvGrpSpPr>
      <p:grpSpPr>
        <a:xfrm>
          <a:off x="0" y="0"/>
          <a:ext cx="0" cy="0"/>
          <a:chOff x="0" y="0"/>
          <a:chExt cx="0" cy="0"/>
        </a:xfrm>
      </p:grpSpPr>
      <p:sp>
        <p:nvSpPr>
          <p:cNvPr id="63" name="Google Shape;63;p8"/>
          <p:cNvSpPr txBox="1">
            <a:spLocks noGrp="1"/>
          </p:cNvSpPr>
          <p:nvPr>
            <p:ph type="title"/>
          </p:nvPr>
        </p:nvSpPr>
        <p:spPr>
          <a:xfrm>
            <a:off x="2061100" y="1742800"/>
            <a:ext cx="6367800" cy="3372400"/>
          </a:xfrm>
          <a:prstGeom prst="rect">
            <a:avLst/>
          </a:prstGeom>
        </p:spPr>
        <p:txBody>
          <a:bodyPr spcFirstLastPara="1" wrap="square" lIns="91425" tIns="91425" rIns="91425" bIns="91425" anchor="ctr" anchorCtr="0">
            <a:noAutofit/>
          </a:bodyPr>
          <a:lstStyle>
            <a:lvl1pPr lvl="0" algn="r">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endParaRPr/>
          </a:p>
        </p:txBody>
      </p:sp>
    </p:spTree>
    <p:extLst>
      <p:ext uri="{BB962C8B-B14F-4D97-AF65-F5344CB8AC3E}">
        <p14:creationId xmlns:p14="http://schemas.microsoft.com/office/powerpoint/2010/main" val="481727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102"/>
        <p:cNvGrpSpPr/>
        <p:nvPr/>
      </p:nvGrpSpPr>
      <p:grpSpPr>
        <a:xfrm>
          <a:off x="0" y="0"/>
          <a:ext cx="0" cy="0"/>
          <a:chOff x="0" y="0"/>
          <a:chExt cx="0" cy="0"/>
        </a:xfrm>
      </p:grpSpPr>
      <p:sp>
        <p:nvSpPr>
          <p:cNvPr id="103" name="Google Shape;103;p14"/>
          <p:cNvSpPr txBox="1">
            <a:spLocks noGrp="1"/>
          </p:cNvSpPr>
          <p:nvPr>
            <p:ph type="title"/>
          </p:nvPr>
        </p:nvSpPr>
        <p:spPr>
          <a:xfrm>
            <a:off x="2290025" y="4035451"/>
            <a:ext cx="4563900" cy="709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24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104" name="Google Shape;104;p14"/>
          <p:cNvSpPr txBox="1">
            <a:spLocks noGrp="1"/>
          </p:cNvSpPr>
          <p:nvPr>
            <p:ph type="subTitle" idx="1"/>
          </p:nvPr>
        </p:nvSpPr>
        <p:spPr>
          <a:xfrm>
            <a:off x="1458125" y="2113351"/>
            <a:ext cx="6227700" cy="1763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500"/>
              <a:buNone/>
              <a:defRPr sz="2500"/>
            </a:lvl1pPr>
            <a:lvl2pPr lvl="1" algn="ctr" rtl="0">
              <a:lnSpc>
                <a:spcPct val="100000"/>
              </a:lnSpc>
              <a:spcBef>
                <a:spcPts val="0"/>
              </a:spcBef>
              <a:spcAft>
                <a:spcPts val="0"/>
              </a:spcAft>
              <a:buSzPts val="2500"/>
              <a:buNone/>
              <a:defRPr sz="2500"/>
            </a:lvl2pPr>
            <a:lvl3pPr lvl="2" algn="ctr" rtl="0">
              <a:lnSpc>
                <a:spcPct val="100000"/>
              </a:lnSpc>
              <a:spcBef>
                <a:spcPts val="0"/>
              </a:spcBef>
              <a:spcAft>
                <a:spcPts val="0"/>
              </a:spcAft>
              <a:buSzPts val="2500"/>
              <a:buNone/>
              <a:defRPr sz="2500"/>
            </a:lvl3pPr>
            <a:lvl4pPr lvl="3" algn="ctr" rtl="0">
              <a:lnSpc>
                <a:spcPct val="100000"/>
              </a:lnSpc>
              <a:spcBef>
                <a:spcPts val="0"/>
              </a:spcBef>
              <a:spcAft>
                <a:spcPts val="0"/>
              </a:spcAft>
              <a:buSzPts val="2500"/>
              <a:buNone/>
              <a:defRPr sz="2500"/>
            </a:lvl4pPr>
            <a:lvl5pPr lvl="4" algn="ctr" rtl="0">
              <a:lnSpc>
                <a:spcPct val="100000"/>
              </a:lnSpc>
              <a:spcBef>
                <a:spcPts val="0"/>
              </a:spcBef>
              <a:spcAft>
                <a:spcPts val="0"/>
              </a:spcAft>
              <a:buSzPts val="2500"/>
              <a:buNone/>
              <a:defRPr sz="2500"/>
            </a:lvl5pPr>
            <a:lvl6pPr lvl="5" algn="ctr" rtl="0">
              <a:lnSpc>
                <a:spcPct val="100000"/>
              </a:lnSpc>
              <a:spcBef>
                <a:spcPts val="0"/>
              </a:spcBef>
              <a:spcAft>
                <a:spcPts val="0"/>
              </a:spcAft>
              <a:buSzPts val="2500"/>
              <a:buNone/>
              <a:defRPr sz="2500"/>
            </a:lvl6pPr>
            <a:lvl7pPr lvl="6" algn="ctr" rtl="0">
              <a:lnSpc>
                <a:spcPct val="100000"/>
              </a:lnSpc>
              <a:spcBef>
                <a:spcPts val="0"/>
              </a:spcBef>
              <a:spcAft>
                <a:spcPts val="0"/>
              </a:spcAft>
              <a:buSzPts val="2500"/>
              <a:buNone/>
              <a:defRPr sz="2500"/>
            </a:lvl7pPr>
            <a:lvl8pPr lvl="7" algn="ctr" rtl="0">
              <a:lnSpc>
                <a:spcPct val="100000"/>
              </a:lnSpc>
              <a:spcBef>
                <a:spcPts val="0"/>
              </a:spcBef>
              <a:spcAft>
                <a:spcPts val="0"/>
              </a:spcAft>
              <a:buSzPts val="2500"/>
              <a:buNone/>
              <a:defRPr sz="2500"/>
            </a:lvl8pPr>
            <a:lvl9pPr lvl="8" algn="ctr" rtl="0">
              <a:lnSpc>
                <a:spcPct val="100000"/>
              </a:lnSpc>
              <a:spcBef>
                <a:spcPts val="0"/>
              </a:spcBef>
              <a:spcAft>
                <a:spcPts val="0"/>
              </a:spcAft>
              <a:buSzPts val="2500"/>
              <a:buNone/>
              <a:defRPr sz="2500"/>
            </a:lvl9pPr>
          </a:lstStyle>
          <a:p>
            <a:endParaRPr/>
          </a:p>
        </p:txBody>
      </p:sp>
      <p:sp>
        <p:nvSpPr>
          <p:cNvPr id="105" name="Google Shape;105;p14"/>
          <p:cNvSpPr/>
          <p:nvPr/>
        </p:nvSpPr>
        <p:spPr>
          <a:xfrm rot="-5914077" flipH="1">
            <a:off x="-3343888" y="5012780"/>
            <a:ext cx="5533349" cy="4388775"/>
          </a:xfrm>
          <a:custGeom>
            <a:avLst/>
            <a:gdLst/>
            <a:ahLst/>
            <a:cxnLst/>
            <a:rect l="l" t="t" r="r" b="b"/>
            <a:pathLst>
              <a:path w="49641" h="52497" extrusionOk="0">
                <a:moveTo>
                  <a:pt x="29311" y="1"/>
                </a:moveTo>
                <a:cubicBezTo>
                  <a:pt x="23063" y="1"/>
                  <a:pt x="17178" y="1588"/>
                  <a:pt x="15881" y="3381"/>
                </a:cubicBezTo>
                <a:cubicBezTo>
                  <a:pt x="13153" y="7150"/>
                  <a:pt x="6162" y="6431"/>
                  <a:pt x="2497" y="12474"/>
                </a:cubicBezTo>
                <a:cubicBezTo>
                  <a:pt x="421" y="15893"/>
                  <a:pt x="1187" y="20679"/>
                  <a:pt x="2242" y="24190"/>
                </a:cubicBezTo>
                <a:cubicBezTo>
                  <a:pt x="3166" y="27264"/>
                  <a:pt x="3263" y="30518"/>
                  <a:pt x="2606" y="33660"/>
                </a:cubicBezTo>
                <a:cubicBezTo>
                  <a:pt x="1" y="46105"/>
                  <a:pt x="7953" y="50462"/>
                  <a:pt x="7953" y="50463"/>
                </a:cubicBezTo>
                <a:cubicBezTo>
                  <a:pt x="10342" y="51879"/>
                  <a:pt x="13764" y="52496"/>
                  <a:pt x="17581" y="52496"/>
                </a:cubicBezTo>
                <a:cubicBezTo>
                  <a:pt x="30650" y="52496"/>
                  <a:pt x="48354" y="45263"/>
                  <a:pt x="45121" y="38113"/>
                </a:cubicBezTo>
                <a:cubicBezTo>
                  <a:pt x="40945" y="28875"/>
                  <a:pt x="49640" y="18536"/>
                  <a:pt x="45633" y="7644"/>
                </a:cubicBezTo>
                <a:cubicBezTo>
                  <a:pt x="43532" y="1931"/>
                  <a:pt x="36201" y="1"/>
                  <a:pt x="2931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4"/>
          <p:cNvSpPr/>
          <p:nvPr/>
        </p:nvSpPr>
        <p:spPr>
          <a:xfrm rot="-3475616">
            <a:off x="7379804" y="-672931"/>
            <a:ext cx="3605120" cy="2915349"/>
          </a:xfrm>
          <a:custGeom>
            <a:avLst/>
            <a:gdLst/>
            <a:ahLst/>
            <a:cxnLst/>
            <a:rect l="l" t="t" r="r" b="b"/>
            <a:pathLst>
              <a:path w="32662" h="35217" extrusionOk="0">
                <a:moveTo>
                  <a:pt x="11615" y="0"/>
                </a:moveTo>
                <a:cubicBezTo>
                  <a:pt x="7702" y="0"/>
                  <a:pt x="4070" y="1806"/>
                  <a:pt x="2636" y="5704"/>
                </a:cubicBezTo>
                <a:cubicBezTo>
                  <a:pt x="0" y="12871"/>
                  <a:pt x="5721" y="19674"/>
                  <a:pt x="2973" y="25752"/>
                </a:cubicBezTo>
                <a:cubicBezTo>
                  <a:pt x="846" y="30456"/>
                  <a:pt x="12494" y="35216"/>
                  <a:pt x="21094" y="35216"/>
                </a:cubicBezTo>
                <a:cubicBezTo>
                  <a:pt x="23606" y="35216"/>
                  <a:pt x="25857" y="34810"/>
                  <a:pt x="27430" y="33878"/>
                </a:cubicBezTo>
                <a:cubicBezTo>
                  <a:pt x="27430" y="33878"/>
                  <a:pt x="32661" y="31010"/>
                  <a:pt x="30948" y="22823"/>
                </a:cubicBezTo>
                <a:cubicBezTo>
                  <a:pt x="30515" y="20756"/>
                  <a:pt x="30579" y="18614"/>
                  <a:pt x="31187" y="16592"/>
                </a:cubicBezTo>
                <a:cubicBezTo>
                  <a:pt x="31882" y="14282"/>
                  <a:pt x="32385" y="11133"/>
                  <a:pt x="31020" y="8882"/>
                </a:cubicBezTo>
                <a:cubicBezTo>
                  <a:pt x="28607" y="4906"/>
                  <a:pt x="26504" y="8837"/>
                  <a:pt x="20921" y="3641"/>
                </a:cubicBezTo>
                <a:cubicBezTo>
                  <a:pt x="18375" y="1270"/>
                  <a:pt x="14896" y="0"/>
                  <a:pt x="116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474478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107"/>
        <p:cNvGrpSpPr/>
        <p:nvPr/>
      </p:nvGrpSpPr>
      <p:grpSpPr>
        <a:xfrm>
          <a:off x="0" y="0"/>
          <a:ext cx="0" cy="0"/>
          <a:chOff x="0" y="0"/>
          <a:chExt cx="0" cy="0"/>
        </a:xfrm>
      </p:grpSpPr>
      <p:sp>
        <p:nvSpPr>
          <p:cNvPr id="108" name="Google Shape;108;p15"/>
          <p:cNvSpPr txBox="1">
            <a:spLocks noGrp="1"/>
          </p:cNvSpPr>
          <p:nvPr>
            <p:ph type="subTitle" idx="1"/>
          </p:nvPr>
        </p:nvSpPr>
        <p:spPr>
          <a:xfrm>
            <a:off x="4562775" y="2860909"/>
            <a:ext cx="3663000" cy="1875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Char char="●"/>
              <a:defRPr/>
            </a:lvl1pPr>
            <a:lvl2pPr lvl="1" algn="ctr" rtl="0">
              <a:lnSpc>
                <a:spcPct val="100000"/>
              </a:lnSpc>
              <a:spcBef>
                <a:spcPts val="0"/>
              </a:spcBef>
              <a:spcAft>
                <a:spcPts val="0"/>
              </a:spcAft>
              <a:buSzPts val="1400"/>
              <a:buChar char="○"/>
              <a:defRPr/>
            </a:lvl2pPr>
            <a:lvl3pPr lvl="2" algn="ctr" rtl="0">
              <a:lnSpc>
                <a:spcPct val="100000"/>
              </a:lnSpc>
              <a:spcBef>
                <a:spcPts val="0"/>
              </a:spcBef>
              <a:spcAft>
                <a:spcPts val="0"/>
              </a:spcAft>
              <a:buSzPts val="1400"/>
              <a:buChar char="■"/>
              <a:defRPr/>
            </a:lvl3pPr>
            <a:lvl4pPr lvl="3" algn="ctr" rtl="0">
              <a:lnSpc>
                <a:spcPct val="100000"/>
              </a:lnSpc>
              <a:spcBef>
                <a:spcPts val="0"/>
              </a:spcBef>
              <a:spcAft>
                <a:spcPts val="0"/>
              </a:spcAft>
              <a:buSzPts val="1400"/>
              <a:buChar char="●"/>
              <a:defRPr/>
            </a:lvl4pPr>
            <a:lvl5pPr lvl="4" algn="ctr" rtl="0">
              <a:lnSpc>
                <a:spcPct val="100000"/>
              </a:lnSpc>
              <a:spcBef>
                <a:spcPts val="0"/>
              </a:spcBef>
              <a:spcAft>
                <a:spcPts val="0"/>
              </a:spcAft>
              <a:buSzPts val="1400"/>
              <a:buChar char="○"/>
              <a:defRPr/>
            </a:lvl5pPr>
            <a:lvl6pPr lvl="5" algn="ctr" rtl="0">
              <a:lnSpc>
                <a:spcPct val="100000"/>
              </a:lnSpc>
              <a:spcBef>
                <a:spcPts val="0"/>
              </a:spcBef>
              <a:spcAft>
                <a:spcPts val="0"/>
              </a:spcAft>
              <a:buSzPts val="1400"/>
              <a:buChar char="■"/>
              <a:defRPr/>
            </a:lvl6pPr>
            <a:lvl7pPr lvl="6" algn="ctr" rtl="0">
              <a:lnSpc>
                <a:spcPct val="100000"/>
              </a:lnSpc>
              <a:spcBef>
                <a:spcPts val="0"/>
              </a:spcBef>
              <a:spcAft>
                <a:spcPts val="0"/>
              </a:spcAft>
              <a:buSzPts val="1400"/>
              <a:buChar char="●"/>
              <a:defRPr/>
            </a:lvl7pPr>
            <a:lvl8pPr lvl="7" algn="ctr" rtl="0">
              <a:lnSpc>
                <a:spcPct val="100000"/>
              </a:lnSpc>
              <a:spcBef>
                <a:spcPts val="0"/>
              </a:spcBef>
              <a:spcAft>
                <a:spcPts val="0"/>
              </a:spcAft>
              <a:buSzPts val="1400"/>
              <a:buChar char="○"/>
              <a:defRPr/>
            </a:lvl8pPr>
            <a:lvl9pPr lvl="8" algn="ctr" rtl="0">
              <a:lnSpc>
                <a:spcPct val="100000"/>
              </a:lnSpc>
              <a:spcBef>
                <a:spcPts val="0"/>
              </a:spcBef>
              <a:spcAft>
                <a:spcPts val="0"/>
              </a:spcAft>
              <a:buSzPts val="1400"/>
              <a:buChar char="■"/>
              <a:defRPr/>
            </a:lvl9pPr>
          </a:lstStyle>
          <a:p>
            <a:endParaRPr/>
          </a:p>
        </p:txBody>
      </p:sp>
      <p:sp>
        <p:nvSpPr>
          <p:cNvPr id="109" name="Google Shape;109;p15"/>
          <p:cNvSpPr txBox="1">
            <a:spLocks noGrp="1"/>
          </p:cNvSpPr>
          <p:nvPr>
            <p:ph type="title"/>
          </p:nvPr>
        </p:nvSpPr>
        <p:spPr>
          <a:xfrm>
            <a:off x="4562775" y="2121484"/>
            <a:ext cx="3663000" cy="763600"/>
          </a:xfrm>
          <a:prstGeom prst="rect">
            <a:avLst/>
          </a:prstGeom>
        </p:spPr>
        <p:txBody>
          <a:bodyPr spcFirstLastPara="1" wrap="square" lIns="91425" tIns="91425" rIns="91425" bIns="91425" anchor="b"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10" name="Google Shape;110;p15"/>
          <p:cNvSpPr>
            <a:spLocks noGrp="1"/>
          </p:cNvSpPr>
          <p:nvPr>
            <p:ph type="pic" idx="2"/>
          </p:nvPr>
        </p:nvSpPr>
        <p:spPr>
          <a:xfrm>
            <a:off x="762000" y="1222400"/>
            <a:ext cx="3309900" cy="4413200"/>
          </a:xfrm>
          <a:prstGeom prst="ellipse">
            <a:avLst/>
          </a:prstGeom>
          <a:noFill/>
          <a:ln>
            <a:noFill/>
          </a:ln>
        </p:spPr>
      </p:sp>
      <p:sp>
        <p:nvSpPr>
          <p:cNvPr id="111" name="Google Shape;111;p15"/>
          <p:cNvSpPr/>
          <p:nvPr/>
        </p:nvSpPr>
        <p:spPr>
          <a:xfrm rot="-10272701">
            <a:off x="8518692" y="5594429"/>
            <a:ext cx="308232" cy="406873"/>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5"/>
          <p:cNvSpPr/>
          <p:nvPr/>
        </p:nvSpPr>
        <p:spPr>
          <a:xfrm rot="-2700000">
            <a:off x="8296188" y="6232949"/>
            <a:ext cx="208271" cy="274967"/>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5"/>
          <p:cNvSpPr/>
          <p:nvPr/>
        </p:nvSpPr>
        <p:spPr>
          <a:xfrm rot="-2700000">
            <a:off x="610963" y="289349"/>
            <a:ext cx="208271" cy="274967"/>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5"/>
          <p:cNvSpPr/>
          <p:nvPr/>
        </p:nvSpPr>
        <p:spPr>
          <a:xfrm rot="-8435688">
            <a:off x="280390" y="821711"/>
            <a:ext cx="208268" cy="274971"/>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426032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ext 1">
  <p:cSld name="Title and text 1">
    <p:spTree>
      <p:nvGrpSpPr>
        <p:cNvPr id="1" name="Shape 115"/>
        <p:cNvGrpSpPr/>
        <p:nvPr/>
      </p:nvGrpSpPr>
      <p:grpSpPr>
        <a:xfrm>
          <a:off x="0" y="0"/>
          <a:ext cx="0" cy="0"/>
          <a:chOff x="0" y="0"/>
          <a:chExt cx="0" cy="0"/>
        </a:xfrm>
      </p:grpSpPr>
      <p:sp>
        <p:nvSpPr>
          <p:cNvPr id="116" name="Google Shape;116;p16"/>
          <p:cNvSpPr txBox="1">
            <a:spLocks noGrp="1"/>
          </p:cNvSpPr>
          <p:nvPr>
            <p:ph type="title"/>
          </p:nvPr>
        </p:nvSpPr>
        <p:spPr>
          <a:xfrm>
            <a:off x="715100" y="2097500"/>
            <a:ext cx="3738600" cy="763600"/>
          </a:xfrm>
          <a:prstGeom prst="rect">
            <a:avLst/>
          </a:prstGeom>
        </p:spPr>
        <p:txBody>
          <a:bodyPr spcFirstLastPara="1" wrap="square" lIns="91425" tIns="91425" rIns="91425" bIns="91425" anchor="b"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17" name="Google Shape;117;p16"/>
          <p:cNvSpPr txBox="1">
            <a:spLocks noGrp="1"/>
          </p:cNvSpPr>
          <p:nvPr>
            <p:ph type="subTitle" idx="1"/>
          </p:nvPr>
        </p:nvSpPr>
        <p:spPr>
          <a:xfrm>
            <a:off x="715100" y="2833700"/>
            <a:ext cx="3738600" cy="1926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8" name="Google Shape;118;p16"/>
          <p:cNvSpPr>
            <a:spLocks noGrp="1"/>
          </p:cNvSpPr>
          <p:nvPr>
            <p:ph type="pic" idx="2"/>
          </p:nvPr>
        </p:nvSpPr>
        <p:spPr>
          <a:xfrm>
            <a:off x="4876000" y="1060400"/>
            <a:ext cx="3552900" cy="4737200"/>
          </a:xfrm>
          <a:prstGeom prst="ellipse">
            <a:avLst/>
          </a:prstGeom>
          <a:noFill/>
          <a:ln>
            <a:noFill/>
          </a:ln>
        </p:spPr>
      </p:sp>
      <p:sp>
        <p:nvSpPr>
          <p:cNvPr id="119" name="Google Shape;119;p16"/>
          <p:cNvSpPr/>
          <p:nvPr/>
        </p:nvSpPr>
        <p:spPr>
          <a:xfrm rot="-10272701">
            <a:off x="385367" y="509896"/>
            <a:ext cx="308232" cy="406873"/>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6"/>
          <p:cNvSpPr/>
          <p:nvPr/>
        </p:nvSpPr>
        <p:spPr>
          <a:xfrm>
            <a:off x="804778" y="5737016"/>
            <a:ext cx="3719600" cy="5244800"/>
          </a:xfrm>
          <a:custGeom>
            <a:avLst/>
            <a:gdLst/>
            <a:ahLst/>
            <a:cxnLst/>
            <a:rect l="l" t="t" r="r" b="b"/>
            <a:pathLst>
              <a:path w="49641" h="52497" extrusionOk="0">
                <a:moveTo>
                  <a:pt x="29311" y="1"/>
                </a:moveTo>
                <a:cubicBezTo>
                  <a:pt x="23063" y="1"/>
                  <a:pt x="17178" y="1588"/>
                  <a:pt x="15881" y="3381"/>
                </a:cubicBezTo>
                <a:cubicBezTo>
                  <a:pt x="13153" y="7150"/>
                  <a:pt x="6162" y="6431"/>
                  <a:pt x="2497" y="12474"/>
                </a:cubicBezTo>
                <a:cubicBezTo>
                  <a:pt x="421" y="15893"/>
                  <a:pt x="1187" y="20679"/>
                  <a:pt x="2242" y="24190"/>
                </a:cubicBezTo>
                <a:cubicBezTo>
                  <a:pt x="3166" y="27264"/>
                  <a:pt x="3263" y="30518"/>
                  <a:pt x="2606" y="33660"/>
                </a:cubicBezTo>
                <a:cubicBezTo>
                  <a:pt x="1" y="46105"/>
                  <a:pt x="7953" y="50462"/>
                  <a:pt x="7953" y="50463"/>
                </a:cubicBezTo>
                <a:cubicBezTo>
                  <a:pt x="10342" y="51879"/>
                  <a:pt x="13764" y="52496"/>
                  <a:pt x="17581" y="52496"/>
                </a:cubicBezTo>
                <a:cubicBezTo>
                  <a:pt x="30650" y="52496"/>
                  <a:pt x="48354" y="45263"/>
                  <a:pt x="45121" y="38113"/>
                </a:cubicBezTo>
                <a:cubicBezTo>
                  <a:pt x="40945" y="28875"/>
                  <a:pt x="49640" y="18536"/>
                  <a:pt x="45633" y="7644"/>
                </a:cubicBezTo>
                <a:cubicBezTo>
                  <a:pt x="43532" y="1931"/>
                  <a:pt x="36201" y="1"/>
                  <a:pt x="2931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6"/>
          <p:cNvSpPr/>
          <p:nvPr/>
        </p:nvSpPr>
        <p:spPr>
          <a:xfrm rot="2319520">
            <a:off x="361701" y="6007191"/>
            <a:ext cx="208277" cy="274965"/>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342861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75"/>
        <p:cNvGrpSpPr/>
        <p:nvPr/>
      </p:nvGrpSpPr>
      <p:grpSpPr>
        <a:xfrm>
          <a:off x="0" y="0"/>
          <a:ext cx="0" cy="0"/>
          <a:chOff x="0" y="0"/>
          <a:chExt cx="0" cy="0"/>
        </a:xfrm>
      </p:grpSpPr>
      <p:sp>
        <p:nvSpPr>
          <p:cNvPr id="76" name="Google Shape;76;p11"/>
          <p:cNvSpPr txBox="1">
            <a:spLocks noGrp="1"/>
          </p:cNvSpPr>
          <p:nvPr>
            <p:ph type="title" hasCustomPrompt="1"/>
          </p:nvPr>
        </p:nvSpPr>
        <p:spPr>
          <a:xfrm>
            <a:off x="2793150" y="1945967"/>
            <a:ext cx="4472100" cy="2218000"/>
          </a:xfrm>
          <a:prstGeom prst="rect">
            <a:avLst/>
          </a:prstGeom>
        </p:spPr>
        <p:txBody>
          <a:bodyPr spcFirstLastPara="1" wrap="square" lIns="91425" tIns="91425" rIns="91425" bIns="91425" anchor="b" anchorCtr="0">
            <a:noAutofit/>
          </a:bodyPr>
          <a:lstStyle>
            <a:lvl1pPr lvl="0" algn="r">
              <a:spcBef>
                <a:spcPts val="0"/>
              </a:spcBef>
              <a:spcAft>
                <a:spcPts val="0"/>
              </a:spcAft>
              <a:buSzPts val="9600"/>
              <a:buNone/>
              <a:defRPr sz="96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77" name="Google Shape;77;p11"/>
          <p:cNvSpPr txBox="1">
            <a:spLocks noGrp="1"/>
          </p:cNvSpPr>
          <p:nvPr>
            <p:ph type="subTitle" idx="1"/>
          </p:nvPr>
        </p:nvSpPr>
        <p:spPr>
          <a:xfrm>
            <a:off x="2793150" y="4163900"/>
            <a:ext cx="4472100" cy="1324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extLst>
      <p:ext uri="{BB962C8B-B14F-4D97-AF65-F5344CB8AC3E}">
        <p14:creationId xmlns:p14="http://schemas.microsoft.com/office/powerpoint/2010/main" val="18730584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p:cNvSpPr/>
          <p:nvPr/>
        </p:nvSpPr>
        <p:spPr bwMode="auto">
          <a:xfrm>
            <a:off x="2667763" y="630937"/>
            <a:ext cx="3926681"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EA0C0817-A112-4847-8014-A94B7D2A4EA3}" type="datetime1">
              <a:rPr lang="en-US" smtClean="0">
                <a:solidFill>
                  <a:srgbClr val="F8B323">
                    <a:lumMod val="50000"/>
                  </a:srgbClr>
                </a:solidFill>
              </a:rPr>
              <a:pPr/>
              <a:t>4/14/2024</a:t>
            </a:fld>
            <a:endParaRPr lang="en-US" dirty="0">
              <a:solidFill>
                <a:srgbClr val="F8B323">
                  <a:lumMod val="50000"/>
                </a:srgbClr>
              </a:solidFill>
            </a:endParaRPr>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US" dirty="0">
              <a:solidFill>
                <a:srgbClr val="F8B323">
                  <a:lumMod val="50000"/>
                </a:srgbClr>
              </a:solidFill>
            </a:endParaRPr>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34B7E4EF-A1BD-40F4-AB7B-04F084DD991D}" type="slidenum">
              <a:rPr lang="en-US" smtClean="0">
                <a:solidFill>
                  <a:srgbClr val="F8B323">
                    <a:lumMod val="50000"/>
                  </a:srgbClr>
                </a:solidFill>
              </a:rPr>
              <a:pPr/>
              <a:t>‹#›</a:t>
            </a:fld>
            <a:endParaRPr lang="en-US" dirty="0">
              <a:solidFill>
                <a:srgbClr val="F8B323">
                  <a:lumMod val="50000"/>
                </a:srgbClr>
              </a:solidFill>
            </a:endParaRPr>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002983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solidFill>
                  <a:prstClr val="black">
                    <a:lumMod val="65000"/>
                    <a:lumOff val="35000"/>
                  </a:prstClr>
                </a:solidFill>
              </a:rPr>
              <a:pPr/>
              <a:t>4/14/2024</a:t>
            </a:fld>
            <a:endParaRPr 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4B7E4EF-A1BD-40F4-AB7B-04F084DD991D}"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5652303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32197" y="1073889"/>
            <a:ext cx="6140303"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D9C646AA-F36E-4540-911D-FFFC0A0EF24A}" type="datetime1">
              <a:rPr lang="en-US" smtClean="0">
                <a:solidFill>
                  <a:srgbClr val="F3F3F2"/>
                </a:solidFill>
              </a:rPr>
              <a:pPr/>
              <a:t>4/14/2024</a:t>
            </a:fld>
            <a:endParaRPr lang="en-US" dirty="0">
              <a:solidFill>
                <a:srgbClr val="F3F3F2"/>
              </a:solidFill>
            </a:endParaRPr>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US" dirty="0">
              <a:solidFill>
                <a:srgbClr val="F3F3F2"/>
              </a:solidFill>
            </a:endParaRPr>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34B7E4EF-A1BD-40F4-AB7B-04F084DD991D}" type="slidenum">
              <a:rPr lang="en-US" smtClean="0">
                <a:solidFill>
                  <a:srgbClr val="F3F3F2"/>
                </a:solidFill>
              </a:rPr>
              <a:pPr/>
              <a:t>‹#›</a:t>
            </a:fld>
            <a:endParaRPr lang="en-US" dirty="0">
              <a:solidFill>
                <a:srgbClr val="F3F3F2"/>
              </a:solidFill>
            </a:endParaRPr>
          </a:p>
        </p:txBody>
      </p:sp>
      <p:grpSp>
        <p:nvGrpSpPr>
          <p:cNvPr id="7" name="Group 6"/>
          <p:cNvGrpSpPr/>
          <p:nvPr/>
        </p:nvGrpSpPr>
        <p:grpSpPr>
          <a:xfrm>
            <a:off x="0" y="0"/>
            <a:ext cx="2110979" cy="6858000"/>
            <a:chOff x="0" y="0"/>
            <a:chExt cx="2814638" cy="6858000"/>
          </a:xfrm>
        </p:grpSpPr>
        <p:sp>
          <p:nvSpPr>
            <p:cNvPr id="11" name="Freeform 6"/>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952437934"/>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2975" y="2286000"/>
            <a:ext cx="360045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85847" y="2286000"/>
            <a:ext cx="360045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solidFill>
                  <a:prstClr val="black">
                    <a:lumMod val="65000"/>
                    <a:lumOff val="35000"/>
                  </a:prstClr>
                </a:solidFill>
              </a:rPr>
              <a:pPr/>
              <a:t>4/14/2024</a:t>
            </a:fld>
            <a:endParaRPr lang="en-US" dirty="0">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34B7E4EF-A1BD-40F4-AB7B-04F084DD991D}"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532964286"/>
      </p:ext>
    </p:extLst>
  </p:cSld>
  <p:clrMapOvr>
    <a:masterClrMapping/>
  </p:clrMapOvr>
  <p:extLst mod="1">
    <p:ext uri="{DCECCB84-F9BA-43D5-87BE-67443E8EF086}">
      <p15:sldGuideLst xmlns=""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39546" y="381001"/>
            <a:ext cx="7629525"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38759" y="2199634"/>
            <a:ext cx="360045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42975" y="2909102"/>
            <a:ext cx="360045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75398" y="2199634"/>
            <a:ext cx="360045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75398" y="2909102"/>
            <a:ext cx="360045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solidFill>
                  <a:prstClr val="black">
                    <a:lumMod val="65000"/>
                    <a:lumOff val="35000"/>
                  </a:prstClr>
                </a:solidFill>
              </a:rPr>
              <a:pPr/>
              <a:t>4/14/2024</a:t>
            </a:fld>
            <a:endParaRPr lang="en-US" dirty="0">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dirty="0">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34B7E4EF-A1BD-40F4-AB7B-04F084DD991D}"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2651089365"/>
      </p:ext>
    </p:extLst>
  </p:cSld>
  <p:clrMapOvr>
    <a:masterClrMapping/>
  </p:clrMapOvr>
  <p:extLst mod="1">
    <p:ext uri="{DCECCB84-F9BA-43D5-87BE-67443E8EF086}">
      <p15:sldGuideLst xmlns=""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solidFill>
                  <a:prstClr val="black">
                    <a:lumMod val="65000"/>
                    <a:lumOff val="35000"/>
                  </a:prstClr>
                </a:solidFill>
              </a:rPr>
              <a:pPr/>
              <a:t>4/14/2024</a:t>
            </a:fld>
            <a:endParaRPr lang="en-US" dirty="0">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dirty="0">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34B7E4EF-A1BD-40F4-AB7B-04F084DD991D}"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9664262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solidFill>
                  <a:prstClr val="black">
                    <a:lumMod val="65000"/>
                    <a:lumOff val="35000"/>
                  </a:prstClr>
                </a:solidFill>
              </a:rPr>
              <a:pPr/>
              <a:t>4/14/2024</a:t>
            </a:fld>
            <a:endParaRPr lang="en-US" dirty="0">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dirty="0">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34B7E4EF-A1BD-40F4-AB7B-04F084DD991D}"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256846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53414" y="1741336"/>
            <a:ext cx="2319086"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73789" y="6375679"/>
            <a:ext cx="925016" cy="348462"/>
          </a:xfrm>
        </p:spPr>
        <p:txBody>
          <a:bodyPr/>
          <a:lstStyle/>
          <a:p>
            <a:fld id="{7E8D12A6-918A-48BD-8CB9-CA713993B0EA}" type="datetime1">
              <a:rPr lang="en-US" smtClean="0">
                <a:solidFill>
                  <a:prstClr val="black">
                    <a:lumMod val="65000"/>
                    <a:lumOff val="35000"/>
                  </a:prstClr>
                </a:solidFill>
              </a:rPr>
              <a:pPr/>
              <a:t>4/14/2024</a:t>
            </a:fld>
            <a:endParaRPr lang="en-US" dirty="0">
              <a:solidFill>
                <a:prstClr val="black">
                  <a:lumMod val="65000"/>
                  <a:lumOff val="35000"/>
                </a:prstClr>
              </a:solidFill>
            </a:endParaRPr>
          </a:p>
        </p:txBody>
      </p:sp>
      <p:sp>
        <p:nvSpPr>
          <p:cNvPr id="6" name="Footer Placeholder 5"/>
          <p:cNvSpPr>
            <a:spLocks noGrp="1"/>
          </p:cNvSpPr>
          <p:nvPr>
            <p:ph type="ftr" sz="quarter" idx="11"/>
          </p:nvPr>
        </p:nvSpPr>
        <p:spPr>
          <a:xfrm>
            <a:off x="1577716" y="6375679"/>
            <a:ext cx="2611634" cy="345796"/>
          </a:xfrm>
        </p:spPr>
        <p:txBody>
          <a:bodyPr/>
          <a:lstStyle/>
          <a:p>
            <a:endParaRPr lang="en-US" dirty="0">
              <a:solidFill>
                <a:prstClr val="black">
                  <a:lumMod val="65000"/>
                  <a:lumOff val="35000"/>
                </a:prstClr>
              </a:solidFill>
            </a:endParaRPr>
          </a:p>
        </p:txBody>
      </p:sp>
      <p:sp>
        <p:nvSpPr>
          <p:cNvPr id="7" name="Slide Number Placeholder 6"/>
          <p:cNvSpPr>
            <a:spLocks noGrp="1"/>
          </p:cNvSpPr>
          <p:nvPr>
            <p:ph type="sldNum" sz="quarter" idx="12"/>
          </p:nvPr>
        </p:nvSpPr>
        <p:spPr>
          <a:xfrm>
            <a:off x="4268261" y="6375679"/>
            <a:ext cx="924342" cy="345796"/>
          </a:xfrm>
        </p:spPr>
        <p:txBody>
          <a:bodyPr/>
          <a:lstStyle/>
          <a:p>
            <a:fld id="{34B7E4EF-A1BD-40F4-AB7B-04F084DD991D}"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28694281"/>
      </p:ext>
    </p:extLst>
  </p:cSld>
  <p:clrMapOvr>
    <a:masterClrMapping/>
  </p:clrMapOvr>
  <p:extLst mod="1">
    <p:ext uri="{DCECCB84-F9BA-43D5-87BE-67443E8EF086}">
      <p15:sldGuideLst xmlns="" xmlns:p15="http://schemas.microsoft.com/office/powerpoint/2012/main">
        <p15:guide id="4294967295" orient="horz" pos="696">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74463" y="6375679"/>
            <a:ext cx="924342" cy="348462"/>
          </a:xfrm>
        </p:spPr>
        <p:txBody>
          <a:bodyPr/>
          <a:lstStyle/>
          <a:p>
            <a:fld id="{E778CE86-875F-4587-BCF6-FA054AFC0D53}" type="datetime1">
              <a:rPr lang="en-US" smtClean="0">
                <a:solidFill>
                  <a:prstClr val="black">
                    <a:lumMod val="65000"/>
                    <a:lumOff val="35000"/>
                  </a:prstClr>
                </a:solidFill>
              </a:rPr>
              <a:pPr/>
              <a:t>4/14/2024</a:t>
            </a:fld>
            <a:endParaRPr lang="en-US" dirty="0">
              <a:solidFill>
                <a:prstClr val="black">
                  <a:lumMod val="65000"/>
                  <a:lumOff val="35000"/>
                </a:prstClr>
              </a:solidFill>
            </a:endParaRPr>
          </a:p>
        </p:txBody>
      </p:sp>
      <p:sp>
        <p:nvSpPr>
          <p:cNvPr id="6" name="Footer Placeholder 5"/>
          <p:cNvSpPr>
            <a:spLocks noGrp="1"/>
          </p:cNvSpPr>
          <p:nvPr>
            <p:ph type="ftr" sz="quarter" idx="11"/>
          </p:nvPr>
        </p:nvSpPr>
        <p:spPr>
          <a:xfrm>
            <a:off x="1577716" y="6375679"/>
            <a:ext cx="2611634" cy="345796"/>
          </a:xfrm>
        </p:spPr>
        <p:txBody>
          <a:bodyPr/>
          <a:lstStyle/>
          <a:p>
            <a:pPr algn="l"/>
            <a:endParaRPr lang="en-US" dirty="0">
              <a:solidFill>
                <a:prstClr val="black">
                  <a:lumMod val="65000"/>
                  <a:lumOff val="35000"/>
                </a:prstClr>
              </a:solidFill>
            </a:endParaRPr>
          </a:p>
        </p:txBody>
      </p:sp>
      <p:sp>
        <p:nvSpPr>
          <p:cNvPr id="7" name="Slide Number Placeholder 6"/>
          <p:cNvSpPr>
            <a:spLocks noGrp="1"/>
          </p:cNvSpPr>
          <p:nvPr>
            <p:ph type="sldNum" sz="quarter" idx="12"/>
          </p:nvPr>
        </p:nvSpPr>
        <p:spPr>
          <a:xfrm>
            <a:off x="4265676" y="6375679"/>
            <a:ext cx="925830" cy="345796"/>
          </a:xfrm>
        </p:spPr>
        <p:txBody>
          <a:bodyPr/>
          <a:lstStyle/>
          <a:p>
            <a:fld id="{34B7E4EF-A1BD-40F4-AB7B-04F084DD991D}"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1157258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FA2B21-3FCD-4721-B95C-427943F61125}" type="datetime1">
              <a:rPr lang="en-US" smtClean="0">
                <a:solidFill>
                  <a:prstClr val="black">
                    <a:lumMod val="65000"/>
                    <a:lumOff val="35000"/>
                  </a:prstClr>
                </a:solidFill>
              </a:rPr>
              <a:pPr/>
              <a:t>4/14/2024</a:t>
            </a:fld>
            <a:endParaRPr 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4B7E4EF-A1BD-40F4-AB7B-04F084DD991D}"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3858563885"/>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49741" y="382386"/>
            <a:ext cx="1119099"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5" y="382386"/>
            <a:ext cx="6294439"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FA2B21-3FCD-4721-B95C-427943F61125}" type="datetime1">
              <a:rPr lang="en-US" smtClean="0">
                <a:solidFill>
                  <a:prstClr val="black">
                    <a:lumMod val="65000"/>
                    <a:lumOff val="35000"/>
                  </a:prstClr>
                </a:solidFill>
              </a:rPr>
              <a:pPr/>
              <a:t>4/14/2024</a:t>
            </a:fld>
            <a:endParaRPr 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34B7E4EF-A1BD-40F4-AB7B-04F084DD991D}"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Tree>
    <p:extLst>
      <p:ext uri="{BB962C8B-B14F-4D97-AF65-F5344CB8AC3E}">
        <p14:creationId xmlns:p14="http://schemas.microsoft.com/office/powerpoint/2010/main" val="1677166094"/>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0C0817-A112-4847-8014-A94B7D2A4EA3}" type="datetime1">
              <a:rPr lang="en-US" smtClean="0">
                <a:solidFill>
                  <a:prstClr val="black">
                    <a:tint val="75000"/>
                  </a:prstClr>
                </a:solidFill>
              </a:rPr>
              <a:pPr/>
              <a:t>4/14/2024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4B7E4EF-A1BD-40F4-AB7B-04F084DD991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366624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32B432-ACDA-4023-A761-2BAB76577B62}" type="datetime1">
              <a:rPr lang="en-US" smtClean="0">
                <a:solidFill>
                  <a:prstClr val="black">
                    <a:tint val="75000"/>
                  </a:prstClr>
                </a:solidFill>
              </a:rPr>
              <a:pPr/>
              <a:t>4/14/2024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4B7E4EF-A1BD-40F4-AB7B-04F084DD991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92870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C646AA-F36E-4540-911D-FFFC0A0EF24A}" type="datetime1">
              <a:rPr lang="en-US" smtClean="0">
                <a:solidFill>
                  <a:prstClr val="black">
                    <a:tint val="75000"/>
                  </a:prstClr>
                </a:solidFill>
              </a:rPr>
              <a:pPr/>
              <a:t>4/14/2024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4B7E4EF-A1BD-40F4-AB7B-04F084DD991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389204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186D26-FA5F-4637-B602-B7C2DC34CFD4}" type="datetime1">
              <a:rPr lang="en-US" smtClean="0">
                <a:solidFill>
                  <a:prstClr val="black">
                    <a:tint val="75000"/>
                  </a:prstClr>
                </a:solidFill>
              </a:rPr>
              <a:pPr/>
              <a:t>4/14/2024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4B7E4EF-A1BD-40F4-AB7B-04F084DD991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773715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7F15D8-96D1-4781-BC50-CA8A088B2FE4}" type="datetime1">
              <a:rPr lang="en-US" smtClean="0">
                <a:solidFill>
                  <a:prstClr val="black">
                    <a:tint val="75000"/>
                  </a:prstClr>
                </a:solidFill>
              </a:rPr>
              <a:pPr/>
              <a:t>4/14/2024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34B7E4EF-A1BD-40F4-AB7B-04F084DD991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423220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A96C99-B8F8-4528-BD05-0E16E943DC09}" type="datetime1">
              <a:rPr lang="en-US" smtClean="0">
                <a:solidFill>
                  <a:prstClr val="black">
                    <a:tint val="75000"/>
                  </a:prstClr>
                </a:solidFill>
              </a:rPr>
              <a:pPr/>
              <a:t>4/14/2024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34B7E4EF-A1BD-40F4-AB7B-04F084DD991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7503674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solidFill>
                  <a:prstClr val="black">
                    <a:tint val="75000"/>
                  </a:prstClr>
                </a:solidFill>
              </a:rPr>
              <a:pPr/>
              <a:t>4/14/2024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34B7E4EF-A1BD-40F4-AB7B-04F084DD991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4920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8D12A6-918A-48BD-8CB9-CA713993B0EA}" type="datetime1">
              <a:rPr lang="en-US" smtClean="0">
                <a:solidFill>
                  <a:prstClr val="black">
                    <a:tint val="75000"/>
                  </a:prstClr>
                </a:solidFill>
              </a:rPr>
              <a:pPr/>
              <a:t>4/14/2024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4B7E4EF-A1BD-40F4-AB7B-04F084DD991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2492129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78CE86-875F-4587-BCF6-FA054AFC0D53}" type="datetime1">
              <a:rPr lang="en-US" smtClean="0">
                <a:solidFill>
                  <a:prstClr val="black">
                    <a:tint val="75000"/>
                  </a:prstClr>
                </a:solidFill>
              </a:rPr>
              <a:pPr/>
              <a:t>4/14/2024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4B7E4EF-A1BD-40F4-AB7B-04F084DD991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2857773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FA2B21-3FCD-4721-B95C-427943F61125}" type="datetime1">
              <a:rPr lang="en-US" smtClean="0">
                <a:solidFill>
                  <a:prstClr val="black">
                    <a:tint val="75000"/>
                  </a:prstClr>
                </a:solidFill>
              </a:rPr>
              <a:pPr/>
              <a:t>4/14/2024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4B7E4EF-A1BD-40F4-AB7B-04F084DD991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2573002"/>
      </p:ext>
    </p:extLst>
  </p:cSld>
  <p:clrMapOvr>
    <a:masterClrMapping/>
  </p:clrMapOvr>
  <p:hf sldNum="0"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FA2B21-3FCD-4721-B95C-427943F61125}" type="datetime1">
              <a:rPr lang="en-US" smtClean="0">
                <a:solidFill>
                  <a:prstClr val="black">
                    <a:tint val="75000"/>
                  </a:prstClr>
                </a:solidFill>
              </a:rPr>
              <a:pPr/>
              <a:t>4/14/2024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4B7E4EF-A1BD-40F4-AB7B-04F084DD991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18118621"/>
      </p:ext>
    </p:extLst>
  </p:cSld>
  <p:clrMapOvr>
    <a:masterClrMapping/>
  </p:clrMapOvr>
  <p:hf sldNum="0" hdr="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3" name="مستطيل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مستطيل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مستطيل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مستطيل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مستطيل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مستطيل مستدير الزوايا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مستطيل مستدير الزوايا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مستطيل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705600" y="4206240"/>
            <a:ext cx="960120" cy="457200"/>
          </a:xfrm>
        </p:spPr>
        <p:txBody>
          <a:bodyPr/>
          <a:lstStyle/>
          <a:p>
            <a:fld id="{1B8ABB09-4A1D-463E-8065-109CC2B7EFAA}" type="datetimeFigureOut">
              <a:rPr lang="ar-SA" smtClean="0"/>
              <a:t>05/10/1445</a:t>
            </a:fld>
            <a:endParaRPr lang="ar-SA"/>
          </a:p>
        </p:txBody>
      </p:sp>
      <p:sp>
        <p:nvSpPr>
          <p:cNvPr id="17" name="عنصر نائب للتذييل 16"/>
          <p:cNvSpPr>
            <a:spLocks noGrp="1"/>
          </p:cNvSpPr>
          <p:nvPr>
            <p:ph type="ftr" sz="quarter" idx="11"/>
          </p:nvPr>
        </p:nvSpPr>
        <p:spPr>
          <a:xfrm>
            <a:off x="5410200" y="4205288"/>
            <a:ext cx="1295400" cy="457200"/>
          </a:xfrm>
        </p:spPr>
        <p:txBody>
          <a:bodyPr/>
          <a:lstStyle/>
          <a:p>
            <a:endParaRPr lang="ar-SA"/>
          </a:p>
        </p:txBody>
      </p:sp>
      <p:sp>
        <p:nvSpPr>
          <p:cNvPr id="29" name="عنصر نائب لرقم الشريحة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nchor="ctr"/>
          <a:lstStyle>
            <a:lvl1pPr>
              <a:defRPr sz="4000" b="0" i="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تاريخ 25"/>
          <p:cNvSpPr>
            <a:spLocks noGrp="1"/>
          </p:cNvSpPr>
          <p:nvPr>
            <p:ph type="dt" sz="half" idx="10"/>
          </p:nvPr>
        </p:nvSpPr>
        <p:spPr/>
        <p:txBody>
          <a:bodyPr rtlCol="0"/>
          <a:lstStyle/>
          <a:p>
            <a:fld id="{1B8ABB09-4A1D-463E-8065-109CC2B7EFAA}" type="datetimeFigureOut">
              <a:rPr lang="ar-SA" smtClean="0"/>
              <a:t>05/10/1445</a:t>
            </a:fld>
            <a:endParaRPr lang="ar-SA"/>
          </a:p>
        </p:txBody>
      </p:sp>
      <p:sp>
        <p:nvSpPr>
          <p:cNvPr id="27" name="عنصر نائب لرقم الشريحة 26"/>
          <p:cNvSpPr>
            <a:spLocks noGrp="1"/>
          </p:cNvSpPr>
          <p:nvPr>
            <p:ph type="sldNum" sz="quarter" idx="11"/>
          </p:nvPr>
        </p:nvSpPr>
        <p:spPr/>
        <p:txBody>
          <a:bodyPr rtlCol="0"/>
          <a:lstStyle/>
          <a:p>
            <a:fld id="{0B34F065-1154-456A-91E3-76DE8E75E17B}" type="slidenum">
              <a:rPr lang="ar-SA" smtClean="0"/>
              <a:t>‹#›</a:t>
            </a:fld>
            <a:endParaRPr lang="ar-SA"/>
          </a:p>
        </p:txBody>
      </p:sp>
      <p:sp>
        <p:nvSpPr>
          <p:cNvPr id="28" name="عنصر نائب للتذييل 27"/>
          <p:cNvSpPr>
            <a:spLocks noGrp="1"/>
          </p:cNvSpPr>
          <p:nvPr>
            <p:ph type="ftr" sz="quarter" idx="12"/>
          </p:nvPr>
        </p:nvSpPr>
        <p:spPr/>
        <p:txBody>
          <a:bodyPr rtlCol="0"/>
          <a:lstStyle/>
          <a:p>
            <a:endParaRPr lang="ar-SA"/>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a:xfrm>
            <a:off x="6583680" y="612648"/>
            <a:ext cx="957264" cy="457200"/>
          </a:xfrm>
        </p:spPr>
        <p:txBody>
          <a:bodyPr/>
          <a:lstStyle/>
          <a:p>
            <a:fld id="{1B8ABB09-4A1D-463E-8065-109CC2B7EFAA}" type="datetimeFigureOut">
              <a:rPr lang="ar-SA" smtClean="0"/>
              <a:t>05/10/1445</a:t>
            </a:fld>
            <a:endParaRPr lang="ar-SA"/>
          </a:p>
        </p:txBody>
      </p:sp>
      <p:sp>
        <p:nvSpPr>
          <p:cNvPr id="4" name="عنصر نائب للتذييل 3"/>
          <p:cNvSpPr>
            <a:spLocks noGrp="1"/>
          </p:cNvSpPr>
          <p:nvPr>
            <p:ph type="ftr" sz="quarter" idx="11"/>
          </p:nvPr>
        </p:nvSpPr>
        <p:spPr>
          <a:xfrm>
            <a:off x="5257800" y="612648"/>
            <a:ext cx="1325880" cy="457200"/>
          </a:xfrm>
        </p:spPr>
        <p:txBody>
          <a:bodyPr/>
          <a:lstStyle/>
          <a:p>
            <a:endParaRPr lang="ar-SA"/>
          </a:p>
        </p:txBody>
      </p:sp>
      <p:sp>
        <p:nvSpPr>
          <p:cNvPr id="5" name="عنصر نائب لرقم الشريحة 4"/>
          <p:cNvSpPr>
            <a:spLocks noGrp="1"/>
          </p:cNvSpPr>
          <p:nvPr>
            <p:ph type="sldNum" sz="quarter" idx="12"/>
          </p:nvPr>
        </p:nvSpPr>
        <p:spPr>
          <a:xfrm>
            <a:off x="8174736" y="2272"/>
            <a:ext cx="762000" cy="365760"/>
          </a:xfrm>
        </p:spPr>
        <p:txBody>
          <a:bodyPr/>
          <a:lstStyle/>
          <a:p>
            <a:fld id="{0B34F065-1154-456A-91E3-76DE8E75E17B}" type="slidenum">
              <a:rPr lang="ar-SA" smtClean="0"/>
              <a:t>‹#›</a:t>
            </a:fld>
            <a:endParaRPr lang="ar-SA"/>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05/10/1445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05/10/1445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62"/>
        <p:cNvGrpSpPr/>
        <p:nvPr/>
      </p:nvGrpSpPr>
      <p:grpSpPr>
        <a:xfrm>
          <a:off x="0" y="0"/>
          <a:ext cx="0" cy="0"/>
          <a:chOff x="0" y="0"/>
          <a:chExt cx="0" cy="0"/>
        </a:xfrm>
      </p:grpSpPr>
      <p:sp>
        <p:nvSpPr>
          <p:cNvPr id="63" name="Google Shape;63;p8"/>
          <p:cNvSpPr txBox="1">
            <a:spLocks noGrp="1"/>
          </p:cNvSpPr>
          <p:nvPr>
            <p:ph type="title"/>
          </p:nvPr>
        </p:nvSpPr>
        <p:spPr>
          <a:xfrm>
            <a:off x="2061100" y="1742800"/>
            <a:ext cx="6367800" cy="3372400"/>
          </a:xfrm>
          <a:prstGeom prst="rect">
            <a:avLst/>
          </a:prstGeom>
        </p:spPr>
        <p:txBody>
          <a:bodyPr spcFirstLastPara="1" wrap="square" lIns="91425" tIns="91425" rIns="91425" bIns="91425" anchor="ctr" anchorCtr="0">
            <a:noAutofit/>
          </a:bodyPr>
          <a:lstStyle>
            <a:lvl1pPr lvl="0" algn="r">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endParaRPr/>
          </a:p>
        </p:txBody>
      </p:sp>
    </p:spTree>
    <p:extLst>
      <p:ext uri="{BB962C8B-B14F-4D97-AF65-F5344CB8AC3E}">
        <p14:creationId xmlns:p14="http://schemas.microsoft.com/office/powerpoint/2010/main" val="48172765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102"/>
        <p:cNvGrpSpPr/>
        <p:nvPr/>
      </p:nvGrpSpPr>
      <p:grpSpPr>
        <a:xfrm>
          <a:off x="0" y="0"/>
          <a:ext cx="0" cy="0"/>
          <a:chOff x="0" y="0"/>
          <a:chExt cx="0" cy="0"/>
        </a:xfrm>
      </p:grpSpPr>
      <p:sp>
        <p:nvSpPr>
          <p:cNvPr id="103" name="Google Shape;103;p14"/>
          <p:cNvSpPr txBox="1">
            <a:spLocks noGrp="1"/>
          </p:cNvSpPr>
          <p:nvPr>
            <p:ph type="title"/>
          </p:nvPr>
        </p:nvSpPr>
        <p:spPr>
          <a:xfrm>
            <a:off x="2290025" y="4035451"/>
            <a:ext cx="4563900" cy="709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sz="24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104" name="Google Shape;104;p14"/>
          <p:cNvSpPr txBox="1">
            <a:spLocks noGrp="1"/>
          </p:cNvSpPr>
          <p:nvPr>
            <p:ph type="subTitle" idx="1"/>
          </p:nvPr>
        </p:nvSpPr>
        <p:spPr>
          <a:xfrm>
            <a:off x="1458125" y="2113351"/>
            <a:ext cx="6227700" cy="1763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500"/>
              <a:buNone/>
              <a:defRPr sz="2500"/>
            </a:lvl1pPr>
            <a:lvl2pPr lvl="1" algn="ctr" rtl="0">
              <a:lnSpc>
                <a:spcPct val="100000"/>
              </a:lnSpc>
              <a:spcBef>
                <a:spcPts val="0"/>
              </a:spcBef>
              <a:spcAft>
                <a:spcPts val="0"/>
              </a:spcAft>
              <a:buSzPts val="2500"/>
              <a:buNone/>
              <a:defRPr sz="2500"/>
            </a:lvl2pPr>
            <a:lvl3pPr lvl="2" algn="ctr" rtl="0">
              <a:lnSpc>
                <a:spcPct val="100000"/>
              </a:lnSpc>
              <a:spcBef>
                <a:spcPts val="0"/>
              </a:spcBef>
              <a:spcAft>
                <a:spcPts val="0"/>
              </a:spcAft>
              <a:buSzPts val="2500"/>
              <a:buNone/>
              <a:defRPr sz="2500"/>
            </a:lvl3pPr>
            <a:lvl4pPr lvl="3" algn="ctr" rtl="0">
              <a:lnSpc>
                <a:spcPct val="100000"/>
              </a:lnSpc>
              <a:spcBef>
                <a:spcPts val="0"/>
              </a:spcBef>
              <a:spcAft>
                <a:spcPts val="0"/>
              </a:spcAft>
              <a:buSzPts val="2500"/>
              <a:buNone/>
              <a:defRPr sz="2500"/>
            </a:lvl4pPr>
            <a:lvl5pPr lvl="4" algn="ctr" rtl="0">
              <a:lnSpc>
                <a:spcPct val="100000"/>
              </a:lnSpc>
              <a:spcBef>
                <a:spcPts val="0"/>
              </a:spcBef>
              <a:spcAft>
                <a:spcPts val="0"/>
              </a:spcAft>
              <a:buSzPts val="2500"/>
              <a:buNone/>
              <a:defRPr sz="2500"/>
            </a:lvl5pPr>
            <a:lvl6pPr lvl="5" algn="ctr" rtl="0">
              <a:lnSpc>
                <a:spcPct val="100000"/>
              </a:lnSpc>
              <a:spcBef>
                <a:spcPts val="0"/>
              </a:spcBef>
              <a:spcAft>
                <a:spcPts val="0"/>
              </a:spcAft>
              <a:buSzPts val="2500"/>
              <a:buNone/>
              <a:defRPr sz="2500"/>
            </a:lvl6pPr>
            <a:lvl7pPr lvl="6" algn="ctr" rtl="0">
              <a:lnSpc>
                <a:spcPct val="100000"/>
              </a:lnSpc>
              <a:spcBef>
                <a:spcPts val="0"/>
              </a:spcBef>
              <a:spcAft>
                <a:spcPts val="0"/>
              </a:spcAft>
              <a:buSzPts val="2500"/>
              <a:buNone/>
              <a:defRPr sz="2500"/>
            </a:lvl7pPr>
            <a:lvl8pPr lvl="7" algn="ctr" rtl="0">
              <a:lnSpc>
                <a:spcPct val="100000"/>
              </a:lnSpc>
              <a:spcBef>
                <a:spcPts val="0"/>
              </a:spcBef>
              <a:spcAft>
                <a:spcPts val="0"/>
              </a:spcAft>
              <a:buSzPts val="2500"/>
              <a:buNone/>
              <a:defRPr sz="2500"/>
            </a:lvl8pPr>
            <a:lvl9pPr lvl="8" algn="ctr" rtl="0">
              <a:lnSpc>
                <a:spcPct val="100000"/>
              </a:lnSpc>
              <a:spcBef>
                <a:spcPts val="0"/>
              </a:spcBef>
              <a:spcAft>
                <a:spcPts val="0"/>
              </a:spcAft>
              <a:buSzPts val="2500"/>
              <a:buNone/>
              <a:defRPr sz="2500"/>
            </a:lvl9pPr>
          </a:lstStyle>
          <a:p>
            <a:endParaRPr/>
          </a:p>
        </p:txBody>
      </p:sp>
    </p:spTree>
    <p:extLst>
      <p:ext uri="{BB962C8B-B14F-4D97-AF65-F5344CB8AC3E}">
        <p14:creationId xmlns:p14="http://schemas.microsoft.com/office/powerpoint/2010/main" val="224744781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107"/>
        <p:cNvGrpSpPr/>
        <p:nvPr/>
      </p:nvGrpSpPr>
      <p:grpSpPr>
        <a:xfrm>
          <a:off x="0" y="0"/>
          <a:ext cx="0" cy="0"/>
          <a:chOff x="0" y="0"/>
          <a:chExt cx="0" cy="0"/>
        </a:xfrm>
      </p:grpSpPr>
      <p:sp>
        <p:nvSpPr>
          <p:cNvPr id="108" name="Google Shape;108;p15"/>
          <p:cNvSpPr txBox="1">
            <a:spLocks noGrp="1"/>
          </p:cNvSpPr>
          <p:nvPr>
            <p:ph type="subTitle" idx="1"/>
          </p:nvPr>
        </p:nvSpPr>
        <p:spPr>
          <a:xfrm>
            <a:off x="4562775" y="2860909"/>
            <a:ext cx="3663000" cy="1875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Char char="●"/>
              <a:defRPr/>
            </a:lvl1pPr>
            <a:lvl2pPr lvl="1" algn="ctr" rtl="0">
              <a:lnSpc>
                <a:spcPct val="100000"/>
              </a:lnSpc>
              <a:spcBef>
                <a:spcPts val="0"/>
              </a:spcBef>
              <a:spcAft>
                <a:spcPts val="0"/>
              </a:spcAft>
              <a:buSzPts val="1400"/>
              <a:buChar char="○"/>
              <a:defRPr/>
            </a:lvl2pPr>
            <a:lvl3pPr lvl="2" algn="ctr" rtl="0">
              <a:lnSpc>
                <a:spcPct val="100000"/>
              </a:lnSpc>
              <a:spcBef>
                <a:spcPts val="0"/>
              </a:spcBef>
              <a:spcAft>
                <a:spcPts val="0"/>
              </a:spcAft>
              <a:buSzPts val="1400"/>
              <a:buChar char="■"/>
              <a:defRPr/>
            </a:lvl3pPr>
            <a:lvl4pPr lvl="3" algn="ctr" rtl="0">
              <a:lnSpc>
                <a:spcPct val="100000"/>
              </a:lnSpc>
              <a:spcBef>
                <a:spcPts val="0"/>
              </a:spcBef>
              <a:spcAft>
                <a:spcPts val="0"/>
              </a:spcAft>
              <a:buSzPts val="1400"/>
              <a:buChar char="●"/>
              <a:defRPr/>
            </a:lvl4pPr>
            <a:lvl5pPr lvl="4" algn="ctr" rtl="0">
              <a:lnSpc>
                <a:spcPct val="100000"/>
              </a:lnSpc>
              <a:spcBef>
                <a:spcPts val="0"/>
              </a:spcBef>
              <a:spcAft>
                <a:spcPts val="0"/>
              </a:spcAft>
              <a:buSzPts val="1400"/>
              <a:buChar char="○"/>
              <a:defRPr/>
            </a:lvl5pPr>
            <a:lvl6pPr lvl="5" algn="ctr" rtl="0">
              <a:lnSpc>
                <a:spcPct val="100000"/>
              </a:lnSpc>
              <a:spcBef>
                <a:spcPts val="0"/>
              </a:spcBef>
              <a:spcAft>
                <a:spcPts val="0"/>
              </a:spcAft>
              <a:buSzPts val="1400"/>
              <a:buChar char="■"/>
              <a:defRPr/>
            </a:lvl6pPr>
            <a:lvl7pPr lvl="6" algn="ctr" rtl="0">
              <a:lnSpc>
                <a:spcPct val="100000"/>
              </a:lnSpc>
              <a:spcBef>
                <a:spcPts val="0"/>
              </a:spcBef>
              <a:spcAft>
                <a:spcPts val="0"/>
              </a:spcAft>
              <a:buSzPts val="1400"/>
              <a:buChar char="●"/>
              <a:defRPr/>
            </a:lvl7pPr>
            <a:lvl8pPr lvl="7" algn="ctr" rtl="0">
              <a:lnSpc>
                <a:spcPct val="100000"/>
              </a:lnSpc>
              <a:spcBef>
                <a:spcPts val="0"/>
              </a:spcBef>
              <a:spcAft>
                <a:spcPts val="0"/>
              </a:spcAft>
              <a:buSzPts val="1400"/>
              <a:buChar char="○"/>
              <a:defRPr/>
            </a:lvl8pPr>
            <a:lvl9pPr lvl="8" algn="ctr" rtl="0">
              <a:lnSpc>
                <a:spcPct val="100000"/>
              </a:lnSpc>
              <a:spcBef>
                <a:spcPts val="0"/>
              </a:spcBef>
              <a:spcAft>
                <a:spcPts val="0"/>
              </a:spcAft>
              <a:buSzPts val="1400"/>
              <a:buChar char="■"/>
              <a:defRPr/>
            </a:lvl9pPr>
          </a:lstStyle>
          <a:p>
            <a:endParaRPr/>
          </a:p>
        </p:txBody>
      </p:sp>
      <p:sp>
        <p:nvSpPr>
          <p:cNvPr id="109" name="Google Shape;109;p15"/>
          <p:cNvSpPr txBox="1">
            <a:spLocks noGrp="1"/>
          </p:cNvSpPr>
          <p:nvPr>
            <p:ph type="title"/>
          </p:nvPr>
        </p:nvSpPr>
        <p:spPr>
          <a:xfrm>
            <a:off x="4562775" y="2121484"/>
            <a:ext cx="3663000" cy="763600"/>
          </a:xfrm>
          <a:prstGeom prst="rect">
            <a:avLst/>
          </a:prstGeom>
        </p:spPr>
        <p:txBody>
          <a:bodyPr spcFirstLastPara="1" wrap="square" lIns="91425" tIns="91425" rIns="91425" bIns="91425" anchor="b"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10" name="Google Shape;110;p15"/>
          <p:cNvSpPr>
            <a:spLocks noGrp="1"/>
          </p:cNvSpPr>
          <p:nvPr>
            <p:ph type="pic" idx="2"/>
          </p:nvPr>
        </p:nvSpPr>
        <p:spPr>
          <a:xfrm>
            <a:off x="762000" y="1222400"/>
            <a:ext cx="3309900" cy="4413200"/>
          </a:xfrm>
          <a:prstGeom prst="ellipse">
            <a:avLst/>
          </a:prstGeom>
          <a:noFill/>
          <a:ln>
            <a:noFill/>
          </a:ln>
        </p:spPr>
      </p:sp>
    </p:spTree>
    <p:extLst>
      <p:ext uri="{BB962C8B-B14F-4D97-AF65-F5344CB8AC3E}">
        <p14:creationId xmlns:p14="http://schemas.microsoft.com/office/powerpoint/2010/main" val="414260328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Title and text 1">
  <p:cSld name="Title and text 1">
    <p:spTree>
      <p:nvGrpSpPr>
        <p:cNvPr id="1" name="Shape 115"/>
        <p:cNvGrpSpPr/>
        <p:nvPr/>
      </p:nvGrpSpPr>
      <p:grpSpPr>
        <a:xfrm>
          <a:off x="0" y="0"/>
          <a:ext cx="0" cy="0"/>
          <a:chOff x="0" y="0"/>
          <a:chExt cx="0" cy="0"/>
        </a:xfrm>
      </p:grpSpPr>
      <p:sp>
        <p:nvSpPr>
          <p:cNvPr id="116" name="Google Shape;116;p16"/>
          <p:cNvSpPr txBox="1">
            <a:spLocks noGrp="1"/>
          </p:cNvSpPr>
          <p:nvPr>
            <p:ph type="title"/>
          </p:nvPr>
        </p:nvSpPr>
        <p:spPr>
          <a:xfrm>
            <a:off x="715100" y="2097500"/>
            <a:ext cx="3738600" cy="763600"/>
          </a:xfrm>
          <a:prstGeom prst="rect">
            <a:avLst/>
          </a:prstGeom>
        </p:spPr>
        <p:txBody>
          <a:bodyPr spcFirstLastPara="1" wrap="square" lIns="91425" tIns="91425" rIns="91425" bIns="91425" anchor="b"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17" name="Google Shape;117;p16"/>
          <p:cNvSpPr txBox="1">
            <a:spLocks noGrp="1"/>
          </p:cNvSpPr>
          <p:nvPr>
            <p:ph type="subTitle" idx="1"/>
          </p:nvPr>
        </p:nvSpPr>
        <p:spPr>
          <a:xfrm>
            <a:off x="715100" y="2833700"/>
            <a:ext cx="3738600" cy="1926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8" name="Google Shape;118;p16"/>
          <p:cNvSpPr>
            <a:spLocks noGrp="1"/>
          </p:cNvSpPr>
          <p:nvPr>
            <p:ph type="pic" idx="2"/>
          </p:nvPr>
        </p:nvSpPr>
        <p:spPr>
          <a:xfrm>
            <a:off x="4876000" y="1060400"/>
            <a:ext cx="3552900" cy="4737200"/>
          </a:xfrm>
          <a:prstGeom prst="ellipse">
            <a:avLst/>
          </a:prstGeom>
          <a:noFill/>
          <a:ln>
            <a:noFill/>
          </a:ln>
        </p:spPr>
      </p:sp>
    </p:spTree>
    <p:extLst>
      <p:ext uri="{BB962C8B-B14F-4D97-AF65-F5344CB8AC3E}">
        <p14:creationId xmlns:p14="http://schemas.microsoft.com/office/powerpoint/2010/main" val="63428618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75"/>
        <p:cNvGrpSpPr/>
        <p:nvPr/>
      </p:nvGrpSpPr>
      <p:grpSpPr>
        <a:xfrm>
          <a:off x="0" y="0"/>
          <a:ext cx="0" cy="0"/>
          <a:chOff x="0" y="0"/>
          <a:chExt cx="0" cy="0"/>
        </a:xfrm>
      </p:grpSpPr>
      <p:sp>
        <p:nvSpPr>
          <p:cNvPr id="76" name="Google Shape;76;p11"/>
          <p:cNvSpPr txBox="1">
            <a:spLocks noGrp="1"/>
          </p:cNvSpPr>
          <p:nvPr>
            <p:ph type="title" hasCustomPrompt="1"/>
          </p:nvPr>
        </p:nvSpPr>
        <p:spPr>
          <a:xfrm>
            <a:off x="2793150" y="1945967"/>
            <a:ext cx="4472100" cy="2218000"/>
          </a:xfrm>
          <a:prstGeom prst="rect">
            <a:avLst/>
          </a:prstGeom>
        </p:spPr>
        <p:txBody>
          <a:bodyPr spcFirstLastPara="1" wrap="square" lIns="91425" tIns="91425" rIns="91425" bIns="91425" anchor="b" anchorCtr="0">
            <a:noAutofit/>
          </a:bodyPr>
          <a:lstStyle>
            <a:lvl1pPr lvl="0" algn="r">
              <a:spcBef>
                <a:spcPts val="0"/>
              </a:spcBef>
              <a:spcAft>
                <a:spcPts val="0"/>
              </a:spcAft>
              <a:buSzPts val="9600"/>
              <a:buNone/>
              <a:defRPr sz="96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77" name="Google Shape;77;p11"/>
          <p:cNvSpPr txBox="1">
            <a:spLocks noGrp="1"/>
          </p:cNvSpPr>
          <p:nvPr>
            <p:ph type="subTitle" idx="1"/>
          </p:nvPr>
        </p:nvSpPr>
        <p:spPr>
          <a:xfrm>
            <a:off x="2793150" y="4163900"/>
            <a:ext cx="4472100" cy="1324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extLst>
      <p:ext uri="{BB962C8B-B14F-4D97-AF65-F5344CB8AC3E}">
        <p14:creationId xmlns:p14="http://schemas.microsoft.com/office/powerpoint/2010/main" val="187305846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3" name="مستطيل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مستطيل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مستطيل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مستطيل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مستطيل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مستطيل مستدير الزوايا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مستطيل مستدير الزوايا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مستطيل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705600" y="4206240"/>
            <a:ext cx="960120" cy="457200"/>
          </a:xfrm>
        </p:spPr>
        <p:txBody>
          <a:bodyPr/>
          <a:lstStyle/>
          <a:p>
            <a:fld id="{1B8ABB09-4A1D-463E-8065-109CC2B7EFAA}" type="datetimeFigureOut">
              <a:rPr lang="ar-SA" smtClean="0"/>
              <a:t>05/10/1445</a:t>
            </a:fld>
            <a:endParaRPr lang="ar-SA"/>
          </a:p>
        </p:txBody>
      </p:sp>
      <p:sp>
        <p:nvSpPr>
          <p:cNvPr id="17" name="عنصر نائب للتذييل 16"/>
          <p:cNvSpPr>
            <a:spLocks noGrp="1"/>
          </p:cNvSpPr>
          <p:nvPr>
            <p:ph type="ftr" sz="quarter" idx="11"/>
          </p:nvPr>
        </p:nvSpPr>
        <p:spPr>
          <a:xfrm>
            <a:off x="5410200" y="4205288"/>
            <a:ext cx="1295400" cy="457200"/>
          </a:xfrm>
        </p:spPr>
        <p:txBody>
          <a:bodyPr/>
          <a:lstStyle/>
          <a:p>
            <a:endParaRPr lang="ar-SA"/>
          </a:p>
        </p:txBody>
      </p:sp>
      <p:sp>
        <p:nvSpPr>
          <p:cNvPr id="29" name="عنصر نائب لرقم الشريحة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B34F065-1154-456A-91E3-76DE8E75E17B}" type="slidenum">
              <a:rPr lang="ar-SA" smtClean="0"/>
              <a:t>‹#›</a:t>
            </a:fld>
            <a:endParaRPr lang="ar-SA"/>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nchor="ctr"/>
          <a:lstStyle>
            <a:lvl1pPr>
              <a:defRPr sz="4000" b="0" i="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تاريخ 25"/>
          <p:cNvSpPr>
            <a:spLocks noGrp="1"/>
          </p:cNvSpPr>
          <p:nvPr>
            <p:ph type="dt" sz="half" idx="10"/>
          </p:nvPr>
        </p:nvSpPr>
        <p:spPr/>
        <p:txBody>
          <a:bodyPr rtlCol="0"/>
          <a:lstStyle/>
          <a:p>
            <a:fld id="{1B8ABB09-4A1D-463E-8065-109CC2B7EFAA}" type="datetimeFigureOut">
              <a:rPr lang="ar-SA" smtClean="0"/>
              <a:t>05/10/1445</a:t>
            </a:fld>
            <a:endParaRPr lang="ar-SA"/>
          </a:p>
        </p:txBody>
      </p:sp>
      <p:sp>
        <p:nvSpPr>
          <p:cNvPr id="27" name="عنصر نائب لرقم الشريحة 26"/>
          <p:cNvSpPr>
            <a:spLocks noGrp="1"/>
          </p:cNvSpPr>
          <p:nvPr>
            <p:ph type="sldNum" sz="quarter" idx="11"/>
          </p:nvPr>
        </p:nvSpPr>
        <p:spPr/>
        <p:txBody>
          <a:bodyPr rtlCol="0"/>
          <a:lstStyle/>
          <a:p>
            <a:fld id="{0B34F065-1154-456A-91E3-76DE8E75E17B}" type="slidenum">
              <a:rPr lang="ar-SA" smtClean="0"/>
              <a:t>‹#›</a:t>
            </a:fld>
            <a:endParaRPr lang="ar-SA"/>
          </a:p>
        </p:txBody>
      </p:sp>
      <p:sp>
        <p:nvSpPr>
          <p:cNvPr id="28" name="عنصر نائب للتذييل 27"/>
          <p:cNvSpPr>
            <a:spLocks noGrp="1"/>
          </p:cNvSpPr>
          <p:nvPr>
            <p:ph type="ftr" sz="quarter" idx="12"/>
          </p:nvPr>
        </p:nvSpPr>
        <p:spPr/>
        <p:txBody>
          <a:bodyPr rtlCol="0"/>
          <a:lstStyle/>
          <a:p>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05/10/1445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a:xfrm>
            <a:off x="6583680" y="612648"/>
            <a:ext cx="957264" cy="457200"/>
          </a:xfrm>
        </p:spPr>
        <p:txBody>
          <a:bodyPr/>
          <a:lstStyle/>
          <a:p>
            <a:fld id="{1B8ABB09-4A1D-463E-8065-109CC2B7EFAA}" type="datetimeFigureOut">
              <a:rPr lang="ar-SA" smtClean="0"/>
              <a:t>05/10/1445</a:t>
            </a:fld>
            <a:endParaRPr lang="ar-SA"/>
          </a:p>
        </p:txBody>
      </p:sp>
      <p:sp>
        <p:nvSpPr>
          <p:cNvPr id="4" name="عنصر نائب للتذييل 3"/>
          <p:cNvSpPr>
            <a:spLocks noGrp="1"/>
          </p:cNvSpPr>
          <p:nvPr>
            <p:ph type="ftr" sz="quarter" idx="11"/>
          </p:nvPr>
        </p:nvSpPr>
        <p:spPr>
          <a:xfrm>
            <a:off x="5257800" y="612648"/>
            <a:ext cx="1325880" cy="457200"/>
          </a:xfrm>
        </p:spPr>
        <p:txBody>
          <a:bodyPr/>
          <a:lstStyle/>
          <a:p>
            <a:endParaRPr lang="ar-SA"/>
          </a:p>
        </p:txBody>
      </p:sp>
      <p:sp>
        <p:nvSpPr>
          <p:cNvPr id="5" name="عنصر نائب لرقم الشريحة 4"/>
          <p:cNvSpPr>
            <a:spLocks noGrp="1"/>
          </p:cNvSpPr>
          <p:nvPr>
            <p:ph type="sldNum" sz="quarter" idx="12"/>
          </p:nvPr>
        </p:nvSpPr>
        <p:spPr>
          <a:xfrm>
            <a:off x="8174736" y="2272"/>
            <a:ext cx="762000" cy="365760"/>
          </a:xfrm>
        </p:spPr>
        <p:txBody>
          <a:bodyPr/>
          <a:lstStyle/>
          <a:p>
            <a:fld id="{0B34F065-1154-456A-91E3-76DE8E75E17B}" type="slidenum">
              <a:rPr lang="ar-SA" smtClean="0"/>
              <a:t>‹#›</a:t>
            </a:fld>
            <a:endParaRPr lang="ar-SA"/>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05/10/1445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75"/>
        <p:cNvGrpSpPr/>
        <p:nvPr/>
      </p:nvGrpSpPr>
      <p:grpSpPr>
        <a:xfrm>
          <a:off x="0" y="0"/>
          <a:ext cx="0" cy="0"/>
          <a:chOff x="0" y="0"/>
          <a:chExt cx="0" cy="0"/>
        </a:xfrm>
      </p:grpSpPr>
      <p:sp>
        <p:nvSpPr>
          <p:cNvPr id="76" name="Google Shape;76;p11"/>
          <p:cNvSpPr txBox="1">
            <a:spLocks noGrp="1"/>
          </p:cNvSpPr>
          <p:nvPr>
            <p:ph type="title" hasCustomPrompt="1"/>
          </p:nvPr>
        </p:nvSpPr>
        <p:spPr>
          <a:xfrm>
            <a:off x="2793150" y="1945967"/>
            <a:ext cx="4472100" cy="2218000"/>
          </a:xfrm>
          <a:prstGeom prst="rect">
            <a:avLst/>
          </a:prstGeom>
        </p:spPr>
        <p:txBody>
          <a:bodyPr spcFirstLastPara="1" wrap="square" lIns="91425" tIns="91425" rIns="91425" bIns="91425" anchor="b" anchorCtr="0">
            <a:noAutofit/>
          </a:bodyPr>
          <a:lstStyle>
            <a:lvl1pPr lvl="0" algn="r">
              <a:spcBef>
                <a:spcPts val="0"/>
              </a:spcBef>
              <a:spcAft>
                <a:spcPts val="0"/>
              </a:spcAft>
              <a:buSzPts val="9600"/>
              <a:buNone/>
              <a:defRPr sz="96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77" name="Google Shape;77;p11"/>
          <p:cNvSpPr txBox="1">
            <a:spLocks noGrp="1"/>
          </p:cNvSpPr>
          <p:nvPr>
            <p:ph type="subTitle" idx="1"/>
          </p:nvPr>
        </p:nvSpPr>
        <p:spPr>
          <a:xfrm>
            <a:off x="2793150" y="4163900"/>
            <a:ext cx="4472100" cy="1324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extLst>
      <p:ext uri="{BB962C8B-B14F-4D97-AF65-F5344CB8AC3E}">
        <p14:creationId xmlns:p14="http://schemas.microsoft.com/office/powerpoint/2010/main" val="1873058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05/10/1445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17" Type="http://schemas.openxmlformats.org/officeDocument/2006/relationships/theme" Target="../theme/theme4.xml"/><Relationship Id="rId2" Type="http://schemas.openxmlformats.org/officeDocument/2006/relationships/slideLayout" Target="../slideLayouts/slideLayout40.xml"/><Relationship Id="rId16" Type="http://schemas.openxmlformats.org/officeDocument/2006/relationships/slideLayout" Target="../slideLayouts/slideLayout54.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5" Type="http://schemas.openxmlformats.org/officeDocument/2006/relationships/slideLayout" Target="../slideLayouts/slideLayout5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slideLayout" Target="../slideLayouts/slideLayout5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2.xml"/><Relationship Id="rId13" Type="http://schemas.openxmlformats.org/officeDocument/2006/relationships/theme" Target="../theme/theme5.xml"/><Relationship Id="rId3" Type="http://schemas.openxmlformats.org/officeDocument/2006/relationships/slideLayout" Target="../slideLayouts/slideLayout57.xml"/><Relationship Id="rId7" Type="http://schemas.openxmlformats.org/officeDocument/2006/relationships/slideLayout" Target="../slideLayouts/slideLayout61.xml"/><Relationship Id="rId12" Type="http://schemas.openxmlformats.org/officeDocument/2006/relationships/slideLayout" Target="../slideLayouts/slideLayout66.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5" Type="http://schemas.openxmlformats.org/officeDocument/2006/relationships/slideLayout" Target="../slideLayouts/slideLayout59.xml"/><Relationship Id="rId10" Type="http://schemas.openxmlformats.org/officeDocument/2006/relationships/slideLayout" Target="../slideLayouts/slideLayout64.xml"/><Relationship Id="rId4" Type="http://schemas.openxmlformats.org/officeDocument/2006/relationships/slideLayout" Target="../slideLayouts/slideLayout58.xml"/><Relationship Id="rId9" Type="http://schemas.openxmlformats.org/officeDocument/2006/relationships/slideLayout" Target="../slideLayouts/slideLayout6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05/10/1445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pPr defTabSz="457200" rtl="0"/>
            <a:fld id="{F6FA2B21-3FCD-4721-B95C-427943F61125}" type="datetime1">
              <a:rPr lang="en-US" smtClean="0">
                <a:solidFill>
                  <a:prstClr val="black">
                    <a:lumMod val="65000"/>
                    <a:lumOff val="35000"/>
                  </a:prstClr>
                </a:solidFill>
              </a:rPr>
              <a:pPr defTabSz="457200" rtl="0"/>
              <a:t>4/14/2024</a:t>
            </a:fld>
            <a:endParaRPr lang="en-US" dirty="0">
              <a:solidFill>
                <a:prstClr val="black">
                  <a:lumMod val="65000"/>
                  <a:lumOff val="35000"/>
                </a:prstClr>
              </a:solidFill>
            </a:endParaRPr>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pPr defTabSz="457200" rtl="0"/>
            <a:endParaRPr lang="en-US" dirty="0">
              <a:solidFill>
                <a:prstClr val="black">
                  <a:lumMod val="65000"/>
                  <a:lumOff val="35000"/>
                </a:prstClr>
              </a:solidFill>
            </a:endParaRPr>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pPr defTabSz="457200" rtl="0"/>
            <a:fld id="{34B7E4EF-A1BD-40F4-AB7B-04F084DD991D}" type="slidenum">
              <a:rPr lang="en-US" smtClean="0">
                <a:solidFill>
                  <a:prstClr val="black">
                    <a:lumMod val="65000"/>
                    <a:lumOff val="35000"/>
                  </a:prstClr>
                </a:solidFill>
              </a:rPr>
              <a:pPr defTabSz="457200" rtl="0"/>
              <a:t>‹#›</a:t>
            </a:fld>
            <a:endParaRPr lang="en-US" dirty="0">
              <a:solidFill>
                <a:prstClr val="black">
                  <a:lumMod val="65000"/>
                  <a:lumOff val="35000"/>
                </a:prstClr>
              </a:solidFill>
            </a:endParaRPr>
          </a:p>
        </p:txBody>
      </p:sp>
      <p:sp>
        <p:nvSpPr>
          <p:cNvPr id="11" name="Freeform 6"/>
          <p:cNvSpPr/>
          <p:nvPr/>
        </p:nvSpPr>
        <p:spPr bwMode="auto">
          <a:xfrm>
            <a:off x="0" y="0"/>
            <a:ext cx="664369"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6919084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4294967295" pos="792">
          <p15:clr>
            <a:srgbClr val="F26B43"/>
          </p15:clr>
        </p15:guide>
        <p15:guide id="4294967295" pos="7200">
          <p15:clr>
            <a:srgbClr val="F26B43"/>
          </p15:clr>
        </p15:guide>
        <p15:guide id="4294967295" orient="horz" pos="4008">
          <p15:clr>
            <a:srgbClr val="F26B43"/>
          </p15:clr>
        </p15:guide>
        <p15:guide id="4294967295" orient="horz" pos="1440">
          <p15:clr>
            <a:srgbClr val="F26B43"/>
          </p15:clr>
        </p15:guide>
        <p15:guide id="4294967295" orient="horz" pos="3720">
          <p15:clr>
            <a:srgbClr val="F26B43"/>
          </p15:clr>
        </p15:guide>
        <p15:guide id="4294967295" orient="horz" pos="24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F6FA2B21-3FCD-4721-B95C-427943F61125}" type="datetime1">
              <a:rPr lang="en-US" smtClean="0">
                <a:solidFill>
                  <a:prstClr val="black">
                    <a:tint val="75000"/>
                  </a:prstClr>
                </a:solidFill>
              </a:rPr>
              <a:pPr rtl="0"/>
              <a:t>4/14/2024</a:t>
            </a:fld>
            <a:endParaRPr lang="en-US" dirty="0">
              <a:solidFill>
                <a:prstClr val="black">
                  <a:tint val="75000"/>
                </a:prstClr>
              </a:solidFill>
            </a:endParaRPr>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dirty="0">
              <a:solidFill>
                <a:prstClr val="black">
                  <a:tint val="75000"/>
                </a:prstClr>
              </a:solidFill>
            </a:endParaRPr>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34B7E4EF-A1BD-40F4-AB7B-04F084DD991D}" type="slidenum">
              <a:rPr lang="en-US" smtClean="0">
                <a:solidFill>
                  <a:prstClr val="black">
                    <a:tint val="75000"/>
                  </a:prstClr>
                </a:solidFill>
              </a:rPr>
              <a:pPr rtl="0"/>
              <a:t>‹#›</a:t>
            </a:fld>
            <a:endParaRPr lang="en-US" dirty="0">
              <a:solidFill>
                <a:prstClr val="black">
                  <a:tint val="75000"/>
                </a:prstClr>
              </a:solidFill>
            </a:endParaRPr>
          </a:p>
        </p:txBody>
      </p:sp>
    </p:spTree>
    <p:extLst>
      <p:ext uri="{BB962C8B-B14F-4D97-AF65-F5344CB8AC3E}">
        <p14:creationId xmlns:p14="http://schemas.microsoft.com/office/powerpoint/2010/main" val="320336921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مستطيل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مستطيل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مستطيل مستدير الزوايا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مستطيل مستدير الزوايا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مستطيل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مستطيل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مستطيل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مستطيل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مستطيل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457200" y="1143000"/>
            <a:ext cx="8229600" cy="10668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B8ABB09-4A1D-463E-8065-109CC2B7EFAA}" type="datetimeFigureOut">
              <a:rPr lang="ar-SA" smtClean="0"/>
              <a:t>05/10/1445</a:t>
            </a:fld>
            <a:endParaRPr lang="ar-SA"/>
          </a:p>
        </p:txBody>
      </p:sp>
      <p:sp>
        <p:nvSpPr>
          <p:cNvPr id="3" name="عنصر نائب للتذييل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ar-SA"/>
          </a:p>
        </p:txBody>
      </p:sp>
      <p:sp>
        <p:nvSpPr>
          <p:cNvPr id="23" name="عنصر نائب لرقم الشريحة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مستطيل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مستطيل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مستطيل مستدير الزوايا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مستطيل مستدير الزوايا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مستطيل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مستطيل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مستطيل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مستطيل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مستطيل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457200" y="1143000"/>
            <a:ext cx="8229600" cy="10668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B8ABB09-4A1D-463E-8065-109CC2B7EFAA}" type="datetimeFigureOut">
              <a:rPr lang="ar-SA" smtClean="0"/>
              <a:t>05/10/1445</a:t>
            </a:fld>
            <a:endParaRPr lang="ar-SA"/>
          </a:p>
        </p:txBody>
      </p:sp>
      <p:sp>
        <p:nvSpPr>
          <p:cNvPr id="3" name="عنصر نائب للتذييل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ar-SA"/>
          </a:p>
        </p:txBody>
      </p:sp>
      <p:sp>
        <p:nvSpPr>
          <p:cNvPr id="23" name="عنصر نائب لرقم الشريحة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2.xml.rels><?xml version="1.0" encoding="UTF-8" standalone="yes"?>
<Relationships xmlns="http://schemas.openxmlformats.org/package/2006/relationships"><Relationship Id="rId2" Type="http://schemas.openxmlformats.org/officeDocument/2006/relationships/hyperlink" Target="https://0l10hgkju-y-https-www-uptodate-com.ju.proxy.coe-elibrary.com/contents/valproate-valproic-acid-drug-information?search=pregnancy+seizures&amp;topicRef=2224&amp;source=see_link" TargetMode="External"/><Relationship Id="rId1" Type="http://schemas.openxmlformats.org/officeDocument/2006/relationships/slideLayout" Target="../slideLayouts/slideLayout4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5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2060848"/>
            <a:ext cx="8458200" cy="1470025"/>
          </a:xfrm>
        </p:spPr>
        <p:txBody>
          <a:bodyPr/>
          <a:lstStyle/>
          <a:p>
            <a:r>
              <a:rPr lang="en-US" dirty="0" smtClean="0"/>
              <a:t>Neurological Conditions In Pregnancy</a:t>
            </a:r>
            <a:endParaRPr lang="en-US" dirty="0"/>
          </a:p>
        </p:txBody>
      </p:sp>
      <p:sp>
        <p:nvSpPr>
          <p:cNvPr id="3" name="عنوان فرعي 2"/>
          <p:cNvSpPr>
            <a:spLocks noGrp="1"/>
          </p:cNvSpPr>
          <p:nvPr>
            <p:ph type="subTitle" idx="1"/>
          </p:nvPr>
        </p:nvSpPr>
        <p:spPr/>
        <p:txBody>
          <a:bodyPr>
            <a:normAutofit fontScale="92500" lnSpcReduction="10000"/>
          </a:bodyPr>
          <a:lstStyle/>
          <a:p>
            <a:r>
              <a:rPr lang="en-US" dirty="0" smtClean="0"/>
              <a:t>Presented by:</a:t>
            </a:r>
          </a:p>
          <a:p>
            <a:r>
              <a:rPr lang="en-US" dirty="0" err="1" smtClean="0"/>
              <a:t>Moath</a:t>
            </a:r>
            <a:r>
              <a:rPr lang="en-US" dirty="0" smtClean="0"/>
              <a:t> </a:t>
            </a:r>
            <a:r>
              <a:rPr lang="en-US" dirty="0" err="1" smtClean="0"/>
              <a:t>Daher</a:t>
            </a:r>
            <a:endParaRPr lang="en-US" dirty="0" smtClean="0"/>
          </a:p>
          <a:p>
            <a:r>
              <a:rPr lang="en-US" dirty="0" err="1" smtClean="0"/>
              <a:t>Tuqa</a:t>
            </a:r>
            <a:r>
              <a:rPr lang="en-US" dirty="0" smtClean="0"/>
              <a:t> </a:t>
            </a:r>
            <a:r>
              <a:rPr lang="en-US" dirty="0" err="1" smtClean="0"/>
              <a:t>Alhawari</a:t>
            </a:r>
            <a:endParaRPr lang="en-US" dirty="0" smtClean="0"/>
          </a:p>
          <a:p>
            <a:r>
              <a:rPr lang="en-US" dirty="0" smtClean="0"/>
              <a:t>Rania </a:t>
            </a:r>
            <a:r>
              <a:rPr lang="en-US" dirty="0" err="1" smtClean="0"/>
              <a:t>Assouli</a:t>
            </a:r>
            <a:endParaRPr lang="en-US" dirty="0" smtClean="0"/>
          </a:p>
          <a:p>
            <a:r>
              <a:rPr lang="en-US" dirty="0" smtClean="0"/>
              <a:t>Supervised by: </a:t>
            </a:r>
            <a:r>
              <a:rPr lang="en-US" dirty="0" err="1" smtClean="0"/>
              <a:t>Dr</a:t>
            </a:r>
            <a:r>
              <a:rPr lang="en-US" dirty="0"/>
              <a:t> </a:t>
            </a:r>
            <a:r>
              <a:rPr lang="en-US" dirty="0" err="1" smtClean="0"/>
              <a:t>Seham</a:t>
            </a:r>
            <a:r>
              <a:rPr lang="en-US" dirty="0" smtClean="0"/>
              <a:t> Abu </a:t>
            </a:r>
            <a:r>
              <a:rPr lang="en-US" dirty="0" err="1" smtClean="0"/>
              <a:t>Fraijeh</a:t>
            </a:r>
            <a:endParaRPr lang="en-US" dirty="0"/>
          </a:p>
        </p:txBody>
      </p:sp>
    </p:spTree>
    <p:extLst>
      <p:ext uri="{BB962C8B-B14F-4D97-AF65-F5344CB8AC3E}">
        <p14:creationId xmlns:p14="http://schemas.microsoft.com/office/powerpoint/2010/main" val="515400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algn="l" rtl="0"/>
            <a:r>
              <a:rPr lang="en-US" b="1" dirty="0"/>
              <a:t>Prevention of seizure worsening during pregnancy </a:t>
            </a:r>
            <a:r>
              <a:rPr lang="en-US" dirty="0"/>
              <a:t>– In the context of meticulous ASM management with therapeutic drug monitoring during pregnancy, seizure frequency does not seem to increase during pregnancy</a:t>
            </a:r>
            <a:r>
              <a:rPr lang="en-US" dirty="0" smtClean="0"/>
              <a:t>.</a:t>
            </a:r>
          </a:p>
          <a:p>
            <a:pPr algn="l" rtl="0"/>
            <a:r>
              <a:rPr lang="en-US" b="1" dirty="0"/>
              <a:t>Seizures during the </a:t>
            </a:r>
            <a:r>
              <a:rPr lang="en-US" b="1" dirty="0" err="1"/>
              <a:t>peripartum</a:t>
            </a:r>
            <a:r>
              <a:rPr lang="en-US" b="1" dirty="0"/>
              <a:t> period</a:t>
            </a:r>
            <a:r>
              <a:rPr lang="en-US" dirty="0"/>
              <a:t> – Seizures may be more likely to occur during the </a:t>
            </a:r>
            <a:r>
              <a:rPr lang="en-US" dirty="0" err="1"/>
              <a:t>peripartum</a:t>
            </a:r>
            <a:r>
              <a:rPr lang="en-US" dirty="0"/>
              <a:t> period.</a:t>
            </a:r>
            <a:endParaRPr lang="en-US" dirty="0"/>
          </a:p>
        </p:txBody>
      </p:sp>
    </p:spTree>
    <p:extLst>
      <p:ext uri="{BB962C8B-B14F-4D97-AF65-F5344CB8AC3E}">
        <p14:creationId xmlns:p14="http://schemas.microsoft.com/office/powerpoint/2010/main" val="31186196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lnSpcReduction="10000"/>
          </a:bodyPr>
          <a:lstStyle/>
          <a:p>
            <a:pPr algn="l" rtl="0"/>
            <a:r>
              <a:rPr lang="en-US" b="1" dirty="0"/>
              <a:t>Predictors of seizure worsening </a:t>
            </a:r>
            <a:r>
              <a:rPr lang="en-US" dirty="0"/>
              <a:t>— </a:t>
            </a:r>
            <a:r>
              <a:rPr lang="en-US" dirty="0">
                <a:solidFill>
                  <a:srgbClr val="FF0000"/>
                </a:solidFill>
              </a:rPr>
              <a:t>The main risk factor for seizures during pregnancy is baseline seizure frequency before pregnancy</a:t>
            </a:r>
            <a:r>
              <a:rPr lang="en-US" dirty="0"/>
              <a:t>; patients who are seizure free in the nine months prior to pregnancy are less likely to have seizure </a:t>
            </a:r>
            <a:r>
              <a:rPr lang="en-US" dirty="0" smtClean="0"/>
              <a:t>worsening</a:t>
            </a:r>
          </a:p>
          <a:p>
            <a:pPr algn="l" rtl="0"/>
            <a:r>
              <a:rPr lang="en-US" dirty="0"/>
              <a:t>Some patients who experience increased seizure frequency are </a:t>
            </a:r>
            <a:r>
              <a:rPr lang="en-US" dirty="0">
                <a:solidFill>
                  <a:srgbClr val="FF0000"/>
                </a:solidFill>
              </a:rPr>
              <a:t>sleep deprived or </a:t>
            </a:r>
            <a:r>
              <a:rPr lang="en-US" dirty="0" err="1">
                <a:solidFill>
                  <a:srgbClr val="FF0000"/>
                </a:solidFill>
              </a:rPr>
              <a:t>nonadherent</a:t>
            </a:r>
            <a:r>
              <a:rPr lang="en-US" dirty="0">
                <a:solidFill>
                  <a:srgbClr val="FF0000"/>
                </a:solidFill>
              </a:rPr>
              <a:t> with their medications because of concerns about the effects of the medication on the developing </a:t>
            </a:r>
            <a:r>
              <a:rPr lang="en-US" dirty="0" smtClean="0">
                <a:solidFill>
                  <a:srgbClr val="FF0000"/>
                </a:solidFill>
              </a:rPr>
              <a:t>fetus. </a:t>
            </a:r>
            <a:r>
              <a:rPr lang="en-US" dirty="0">
                <a:solidFill>
                  <a:srgbClr val="FF0000"/>
                </a:solidFill>
              </a:rPr>
              <a:t>Altered ASM pharmacokinetics also contribute to increased seizure frequency during pregnancy</a:t>
            </a:r>
            <a:r>
              <a:rPr lang="en-US" dirty="0"/>
              <a:t>. </a:t>
            </a:r>
            <a:endParaRPr lang="en-US" dirty="0"/>
          </a:p>
        </p:txBody>
      </p:sp>
    </p:spTree>
    <p:extLst>
      <p:ext uri="{BB962C8B-B14F-4D97-AF65-F5344CB8AC3E}">
        <p14:creationId xmlns:p14="http://schemas.microsoft.com/office/powerpoint/2010/main" val="95285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620688"/>
            <a:ext cx="8229600" cy="1143000"/>
          </a:xfrm>
        </p:spPr>
        <p:txBody>
          <a:bodyPr>
            <a:normAutofit fontScale="90000"/>
          </a:bodyPr>
          <a:lstStyle/>
          <a:p>
            <a:r>
              <a:rPr lang="en-US" dirty="0"/>
              <a:t>EFFECTS OF ASMs ON THE FETUS AND CHILD</a:t>
            </a:r>
            <a:br>
              <a:rPr lang="en-US" dirty="0"/>
            </a:br>
            <a:endParaRPr lang="en-US" dirty="0"/>
          </a:p>
        </p:txBody>
      </p:sp>
      <p:sp>
        <p:nvSpPr>
          <p:cNvPr id="3" name="عنصر نائب للمحتوى 2"/>
          <p:cNvSpPr>
            <a:spLocks noGrp="1"/>
          </p:cNvSpPr>
          <p:nvPr>
            <p:ph idx="1"/>
          </p:nvPr>
        </p:nvSpPr>
        <p:spPr/>
        <p:txBody>
          <a:bodyPr>
            <a:normAutofit/>
          </a:bodyPr>
          <a:lstStyle/>
          <a:p>
            <a:pPr algn="l" rtl="0"/>
            <a:r>
              <a:rPr lang="en-US" sz="2400" dirty="0"/>
              <a:t>Risks associated with ASM use during pregnancy can be minimized by preconception planning and careful management during pregnancy. Choosing ASM(s) with lower risks for the fetus and child and ensuring the lowest therapeutic dose is used during pregnancy can reduce potential risks</a:t>
            </a:r>
            <a:r>
              <a:rPr lang="en-US" sz="2400" dirty="0" smtClean="0"/>
              <a:t>.</a:t>
            </a:r>
          </a:p>
          <a:p>
            <a:pPr algn="l" rtl="0"/>
            <a:r>
              <a:rPr lang="en-US" sz="2400" dirty="0"/>
              <a:t>When all ASMs are considered, the reported risk of MCMs with fetal exposure is </a:t>
            </a:r>
            <a:r>
              <a:rPr lang="en-US" sz="2400" dirty="0">
                <a:solidFill>
                  <a:srgbClr val="FF0000"/>
                </a:solidFill>
              </a:rPr>
              <a:t>4 to 6 percent</a:t>
            </a:r>
            <a:r>
              <a:rPr lang="en-US" sz="2400" dirty="0"/>
              <a:t>, compared with a population estimate of 2 to 3 </a:t>
            </a:r>
            <a:r>
              <a:rPr lang="en-US" sz="2400" dirty="0" smtClean="0"/>
              <a:t>percent.</a:t>
            </a:r>
            <a:r>
              <a:rPr lang="en-US" sz="2400" dirty="0"/>
              <a:t> </a:t>
            </a:r>
            <a:endParaRPr lang="en-US" sz="2400" dirty="0"/>
          </a:p>
        </p:txBody>
      </p:sp>
    </p:spTree>
    <p:extLst>
      <p:ext uri="{BB962C8B-B14F-4D97-AF65-F5344CB8AC3E}">
        <p14:creationId xmlns:p14="http://schemas.microsoft.com/office/powerpoint/2010/main" val="19423072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IN GENERAL </a:t>
            </a:r>
            <a:endParaRPr lang="en-US" dirty="0"/>
          </a:p>
        </p:txBody>
      </p:sp>
      <p:sp>
        <p:nvSpPr>
          <p:cNvPr id="3" name="عنصر نائب للمحتوى 2"/>
          <p:cNvSpPr>
            <a:spLocks noGrp="1"/>
          </p:cNvSpPr>
          <p:nvPr>
            <p:ph idx="1"/>
          </p:nvPr>
        </p:nvSpPr>
        <p:spPr/>
        <p:txBody>
          <a:bodyPr>
            <a:normAutofit fontScale="92500" lnSpcReduction="10000"/>
          </a:bodyPr>
          <a:lstStyle/>
          <a:p>
            <a:pPr algn="l" rtl="0"/>
            <a:r>
              <a:rPr lang="en-US" sz="2400" dirty="0">
                <a:solidFill>
                  <a:srgbClr val="FF0000"/>
                </a:solidFill>
              </a:rPr>
              <a:t>The most common major malformations associated with ASMs are neural tube, congenital heart, and urinary tract defects, as well as skeletal abnormalities and oral </a:t>
            </a:r>
            <a:r>
              <a:rPr lang="en-US" sz="2400" dirty="0" smtClean="0">
                <a:solidFill>
                  <a:srgbClr val="FF0000"/>
                </a:solidFill>
              </a:rPr>
              <a:t>clefts</a:t>
            </a:r>
          </a:p>
          <a:p>
            <a:pPr algn="l" rtl="0"/>
            <a:r>
              <a:rPr lang="en-US" sz="2400" dirty="0"/>
              <a:t>Different ASMs carry substantially different levels of risk for major malformations</a:t>
            </a:r>
            <a:r>
              <a:rPr lang="en-US" sz="2400" dirty="0" smtClean="0"/>
              <a:t>.</a:t>
            </a:r>
          </a:p>
          <a:p>
            <a:pPr algn="l" rtl="0"/>
            <a:r>
              <a:rPr lang="en-US" sz="2400" dirty="0"/>
              <a:t>Across all pregnancy registries, </a:t>
            </a:r>
            <a:r>
              <a:rPr lang="en-US" sz="2400" dirty="0">
                <a:solidFill>
                  <a:srgbClr val="FF0000"/>
                </a:solidFill>
              </a:rPr>
              <a:t>valproate monotherapy is associated with the highest rates of major malformations compared with other ASMs </a:t>
            </a:r>
            <a:endParaRPr lang="en-US" sz="2400" dirty="0" smtClean="0">
              <a:solidFill>
                <a:srgbClr val="FF0000"/>
              </a:solidFill>
            </a:endParaRPr>
          </a:p>
          <a:p>
            <a:pPr algn="l" rtl="0"/>
            <a:r>
              <a:rPr lang="en-US" sz="2400" dirty="0"/>
              <a:t>the gestational timing of the exposure and the dose of the ASM used are also likely to be important</a:t>
            </a:r>
            <a:r>
              <a:rPr lang="en-US" sz="2400" dirty="0" smtClean="0"/>
              <a:t>.</a:t>
            </a:r>
          </a:p>
          <a:p>
            <a:pPr algn="l" rtl="0"/>
            <a:r>
              <a:rPr lang="en-US" sz="2400" dirty="0"/>
              <a:t>ASM </a:t>
            </a:r>
            <a:r>
              <a:rPr lang="en-US" sz="2400" dirty="0" err="1"/>
              <a:t>polytherapy</a:t>
            </a:r>
            <a:r>
              <a:rPr lang="en-US" sz="2400" dirty="0"/>
              <a:t> is a risk factor for fetal major </a:t>
            </a:r>
            <a:r>
              <a:rPr lang="en-US" sz="2400" dirty="0" smtClean="0"/>
              <a:t>malformations</a:t>
            </a:r>
          </a:p>
          <a:p>
            <a:pPr algn="l" rtl="0"/>
            <a:r>
              <a:rPr lang="en-US" sz="2400" dirty="0"/>
              <a:t>A family history of congenital malformations, including from the paternal </a:t>
            </a:r>
            <a:r>
              <a:rPr lang="en-US" sz="2400" dirty="0" smtClean="0"/>
              <a:t>side predispose </a:t>
            </a:r>
            <a:r>
              <a:rPr lang="en-US" sz="2400" dirty="0"/>
              <a:t>to ASM-associated </a:t>
            </a:r>
            <a:r>
              <a:rPr lang="en-US" sz="2400" dirty="0" err="1"/>
              <a:t>teratogenesis</a:t>
            </a:r>
            <a:r>
              <a:rPr lang="en-US" sz="2400" dirty="0"/>
              <a:t>.</a:t>
            </a:r>
            <a:endParaRPr lang="en-US" sz="2400" dirty="0"/>
          </a:p>
        </p:txBody>
      </p:sp>
    </p:spTree>
    <p:extLst>
      <p:ext uri="{BB962C8B-B14F-4D97-AF65-F5344CB8AC3E}">
        <p14:creationId xmlns:p14="http://schemas.microsoft.com/office/powerpoint/2010/main" val="18553441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r>
              <a:rPr lang="en-US" dirty="0" smtClean="0"/>
              <a:t>There </a:t>
            </a:r>
            <a:r>
              <a:rPr lang="en-US" dirty="0"/>
              <a:t>is an increased risk of fetal growth restriction and delivery of an SGA infant with </a:t>
            </a:r>
            <a:r>
              <a:rPr lang="en-US" dirty="0" smtClean="0"/>
              <a:t>prenatal </a:t>
            </a:r>
            <a:r>
              <a:rPr lang="en-US" dirty="0"/>
              <a:t>exposure to </a:t>
            </a:r>
            <a:r>
              <a:rPr lang="en-US" dirty="0" smtClean="0"/>
              <a:t>ASMs </a:t>
            </a:r>
            <a:r>
              <a:rPr lang="en-US" dirty="0" smtClean="0">
                <a:solidFill>
                  <a:srgbClr val="FF0000"/>
                </a:solidFill>
              </a:rPr>
              <a:t>esp. </a:t>
            </a:r>
            <a:r>
              <a:rPr lang="en-US" dirty="0">
                <a:solidFill>
                  <a:srgbClr val="FF0000"/>
                </a:solidFill>
              </a:rPr>
              <a:t>Topiramate</a:t>
            </a:r>
            <a:endParaRPr lang="en-US" dirty="0" smtClean="0">
              <a:solidFill>
                <a:srgbClr val="FF0000"/>
              </a:solidFill>
            </a:endParaRPr>
          </a:p>
          <a:p>
            <a:pPr algn="l" rtl="0"/>
            <a:r>
              <a:rPr lang="en-US" dirty="0"/>
              <a:t>ASM treatment during pregnancy can be associated with cognitive and behavioral effects that manifest later in the life of the offspring</a:t>
            </a:r>
            <a:endParaRPr lang="en-US" dirty="0"/>
          </a:p>
        </p:txBody>
      </p:sp>
    </p:spTree>
    <p:extLst>
      <p:ext uri="{BB962C8B-B14F-4D97-AF65-F5344CB8AC3E}">
        <p14:creationId xmlns:p14="http://schemas.microsoft.com/office/powerpoint/2010/main" val="4224455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Risks with specific ASMs</a:t>
            </a:r>
          </a:p>
        </p:txBody>
      </p:sp>
      <p:sp>
        <p:nvSpPr>
          <p:cNvPr id="3" name="عنصر نائب للمحتوى 2"/>
          <p:cNvSpPr>
            <a:spLocks noGrp="1"/>
          </p:cNvSpPr>
          <p:nvPr>
            <p:ph idx="1"/>
          </p:nvPr>
        </p:nvSpPr>
        <p:spPr/>
        <p:txBody>
          <a:bodyPr>
            <a:normAutofit fontScale="25000" lnSpcReduction="20000"/>
          </a:bodyPr>
          <a:lstStyle/>
          <a:p>
            <a:pPr algn="l" rtl="0"/>
            <a:r>
              <a:rPr lang="en-US" sz="7200" b="1" dirty="0">
                <a:solidFill>
                  <a:srgbClr val="FF0000"/>
                </a:solidFill>
              </a:rPr>
              <a:t>Valproate</a:t>
            </a:r>
            <a:r>
              <a:rPr lang="en-US" sz="7200" dirty="0"/>
              <a:t> — Valproate (VPA) should be avoided in females of childbearing age if possible</a:t>
            </a:r>
            <a:r>
              <a:rPr lang="en-US" sz="7200" dirty="0" smtClean="0"/>
              <a:t>.</a:t>
            </a:r>
          </a:p>
          <a:p>
            <a:pPr marL="0" indent="0" algn="l" rtl="0">
              <a:buNone/>
            </a:pPr>
            <a:r>
              <a:rPr lang="en-US" sz="7200" dirty="0" smtClean="0">
                <a:solidFill>
                  <a:srgbClr val="FF0000"/>
                </a:solidFill>
              </a:rPr>
              <a:t>VPA </a:t>
            </a:r>
            <a:r>
              <a:rPr lang="en-US" sz="7200" dirty="0">
                <a:solidFill>
                  <a:srgbClr val="FF0000"/>
                </a:solidFill>
              </a:rPr>
              <a:t>exposure in utero is associated with the development of neural tube-like defects (</a:t>
            </a:r>
            <a:r>
              <a:rPr lang="en-US" sz="7200" dirty="0" err="1">
                <a:solidFill>
                  <a:srgbClr val="FF0000"/>
                </a:solidFill>
              </a:rPr>
              <a:t>eg</a:t>
            </a:r>
            <a:r>
              <a:rPr lang="en-US" sz="7200" dirty="0">
                <a:solidFill>
                  <a:srgbClr val="FF0000"/>
                </a:solidFill>
              </a:rPr>
              <a:t>, spina bifida, open lumbosacral </a:t>
            </a:r>
            <a:r>
              <a:rPr lang="en-US" sz="7200" dirty="0" err="1">
                <a:solidFill>
                  <a:srgbClr val="FF0000"/>
                </a:solidFill>
              </a:rPr>
              <a:t>myelocele</a:t>
            </a:r>
            <a:r>
              <a:rPr lang="en-US" sz="7200" dirty="0">
                <a:solidFill>
                  <a:srgbClr val="FF0000"/>
                </a:solidFill>
              </a:rPr>
              <a:t>) in 1 to 2 percent of fetuses, which represents a 10- to 20-fold increase over the general </a:t>
            </a:r>
            <a:r>
              <a:rPr lang="en-US" sz="7200" dirty="0" smtClean="0">
                <a:solidFill>
                  <a:srgbClr val="FF0000"/>
                </a:solidFill>
              </a:rPr>
              <a:t>population. </a:t>
            </a:r>
            <a:r>
              <a:rPr lang="en-US" sz="7200" dirty="0"/>
              <a:t>Additional patterns of major malformations associated with first-trimester VPA exposure include oral clefts, cardiovascular and urogenital malformations, and multiple </a:t>
            </a:r>
            <a:r>
              <a:rPr lang="en-US" sz="7200" dirty="0" smtClean="0"/>
              <a:t>malformations.</a:t>
            </a:r>
          </a:p>
          <a:p>
            <a:pPr marL="0" indent="0" algn="l" rtl="0">
              <a:buNone/>
            </a:pPr>
            <a:r>
              <a:rPr lang="en-US" sz="7200" dirty="0"/>
              <a:t>The effect of VPA on malformation risk is dose dependent, but a lowest </a:t>
            </a:r>
            <a:r>
              <a:rPr lang="en-US" sz="7200" dirty="0" smtClean="0"/>
              <a:t>safe </a:t>
            </a:r>
            <a:r>
              <a:rPr lang="en-US" sz="7200" dirty="0"/>
              <a:t>dose has not been </a:t>
            </a:r>
            <a:r>
              <a:rPr lang="en-US" sz="7200" dirty="0" smtClean="0"/>
              <a:t>established</a:t>
            </a:r>
          </a:p>
          <a:p>
            <a:pPr marL="0" indent="0" algn="l" rtl="0">
              <a:buNone/>
            </a:pPr>
            <a:endParaRPr lang="en-US" sz="7200" dirty="0" smtClean="0"/>
          </a:p>
          <a:p>
            <a:pPr marL="0" indent="0" algn="l" rtl="0">
              <a:buNone/>
            </a:pPr>
            <a:r>
              <a:rPr lang="en-US" sz="7200" b="1" dirty="0"/>
              <a:t>Neurodevelopment</a:t>
            </a:r>
            <a:r>
              <a:rPr lang="en-US" sz="7200" dirty="0"/>
              <a:t> – </a:t>
            </a:r>
            <a:r>
              <a:rPr lang="en-US" sz="7200" dirty="0">
                <a:solidFill>
                  <a:srgbClr val="FF0000"/>
                </a:solidFill>
              </a:rPr>
              <a:t>Of all ASMs, VPA is the most strongly associated with adverse neurodevelopmental </a:t>
            </a:r>
            <a:r>
              <a:rPr lang="en-US" sz="7200" dirty="0" smtClean="0">
                <a:solidFill>
                  <a:srgbClr val="FF0000"/>
                </a:solidFill>
              </a:rPr>
              <a:t>outcomes. </a:t>
            </a:r>
            <a:r>
              <a:rPr lang="en-US" sz="7200" dirty="0">
                <a:solidFill>
                  <a:srgbClr val="FF0000"/>
                </a:solidFill>
              </a:rPr>
              <a:t>It has been specifically </a:t>
            </a:r>
            <a:r>
              <a:rPr lang="en-US" sz="7200" dirty="0" smtClean="0">
                <a:solidFill>
                  <a:srgbClr val="FF0000"/>
                </a:solidFill>
              </a:rPr>
              <a:t>associated with </a:t>
            </a:r>
            <a:r>
              <a:rPr lang="en-US" sz="7200" dirty="0">
                <a:solidFill>
                  <a:srgbClr val="FF0000"/>
                </a:solidFill>
              </a:rPr>
              <a:t>a risk of lower IQ in exposed </a:t>
            </a:r>
            <a:r>
              <a:rPr lang="en-US" sz="7200" dirty="0" smtClean="0">
                <a:solidFill>
                  <a:srgbClr val="FF0000"/>
                </a:solidFill>
              </a:rPr>
              <a:t>children as </a:t>
            </a:r>
            <a:r>
              <a:rPr lang="en-US" sz="7200" dirty="0">
                <a:solidFill>
                  <a:srgbClr val="FF0000"/>
                </a:solidFill>
              </a:rPr>
              <a:t>well as an increased risk of autism spectrum </a:t>
            </a:r>
            <a:r>
              <a:rPr lang="en-US" sz="7200" dirty="0" smtClean="0">
                <a:solidFill>
                  <a:srgbClr val="FF0000"/>
                </a:solidFill>
              </a:rPr>
              <a:t>disorder.</a:t>
            </a:r>
          </a:p>
          <a:p>
            <a:pPr marL="0" indent="0" algn="l" rtl="0">
              <a:buNone/>
            </a:pPr>
            <a:endParaRPr lang="en-US" sz="7200" dirty="0" smtClean="0"/>
          </a:p>
          <a:p>
            <a:pPr marL="0" indent="0" algn="l" rtl="0">
              <a:buNone/>
            </a:pPr>
            <a:r>
              <a:rPr lang="en-US" sz="7200" b="1" dirty="0" smtClean="0"/>
              <a:t>Neonatal </a:t>
            </a:r>
            <a:r>
              <a:rPr lang="en-US" sz="7200" b="1" dirty="0"/>
              <a:t>coagulopathy</a:t>
            </a:r>
            <a:r>
              <a:rPr lang="en-US" sz="7200" dirty="0"/>
              <a:t> – Rare cases of neonatal coagulopathy due to VPA-induced </a:t>
            </a:r>
            <a:r>
              <a:rPr lang="en-US" sz="7200" dirty="0" err="1"/>
              <a:t>hypofibrinogenemia</a:t>
            </a:r>
            <a:r>
              <a:rPr lang="en-US" sz="7200" dirty="0"/>
              <a:t> have been </a:t>
            </a:r>
            <a:r>
              <a:rPr lang="en-US" sz="7200" dirty="0" smtClean="0"/>
              <a:t>reported.</a:t>
            </a:r>
            <a:endParaRPr lang="en-US" sz="7200" dirty="0"/>
          </a:p>
          <a:p>
            <a:pPr marL="0" indent="0" algn="l" rtl="0">
              <a:buNone/>
            </a:pPr>
            <a:r>
              <a:rPr lang="en-US" dirty="0"/>
              <a:t/>
            </a:r>
            <a:br>
              <a:rPr lang="en-US" dirty="0"/>
            </a:br>
            <a:endParaRPr lang="en-US" dirty="0"/>
          </a:p>
        </p:txBody>
      </p:sp>
    </p:spTree>
    <p:extLst>
      <p:ext uri="{BB962C8B-B14F-4D97-AF65-F5344CB8AC3E}">
        <p14:creationId xmlns:p14="http://schemas.microsoft.com/office/powerpoint/2010/main" val="13395321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a:bodyPr>
          <a:lstStyle/>
          <a:p>
            <a:pPr algn="l" rtl="0"/>
            <a:r>
              <a:rPr lang="en-US" b="1" dirty="0" smtClean="0"/>
              <a:t>Carbamazepine</a:t>
            </a:r>
            <a:r>
              <a:rPr lang="en-US" dirty="0" smtClean="0"/>
              <a:t>: </a:t>
            </a:r>
          </a:p>
          <a:p>
            <a:pPr marL="0" indent="0" algn="l" rtl="0">
              <a:buNone/>
            </a:pPr>
            <a:r>
              <a:rPr lang="en-US" dirty="0" smtClean="0"/>
              <a:t>Carbamazepine </a:t>
            </a:r>
            <a:r>
              <a:rPr lang="en-US" dirty="0"/>
              <a:t>does have a specific association with neural </a:t>
            </a:r>
            <a:r>
              <a:rPr lang="en-US" dirty="0" smtClean="0"/>
              <a:t>tube defects</a:t>
            </a:r>
          </a:p>
          <a:p>
            <a:pPr marL="0" indent="0" algn="l" rtl="0">
              <a:buNone/>
            </a:pPr>
            <a:r>
              <a:rPr lang="en-US" dirty="0"/>
              <a:t>the rate of specific malformations with carbamazepine monotherapy was 0.3 percent for neural tube defects, 0.8 percent for cardiac malformations, 0.4 percent for hypospadias, and 0.36 percent for oral clefts</a:t>
            </a:r>
            <a:r>
              <a:rPr lang="en-US" dirty="0" smtClean="0"/>
              <a:t>,</a:t>
            </a:r>
          </a:p>
          <a:p>
            <a:pPr marL="0" indent="0" algn="l" rtl="0">
              <a:buNone/>
            </a:pPr>
            <a:r>
              <a:rPr lang="en-US" b="1" dirty="0" smtClean="0"/>
              <a:t> Gabapentin</a:t>
            </a:r>
          </a:p>
          <a:p>
            <a:pPr marL="0" indent="0" algn="l" rtl="0">
              <a:buNone/>
            </a:pPr>
            <a:r>
              <a:rPr lang="en-US" dirty="0" smtClean="0"/>
              <a:t>Increased risk of preterm </a:t>
            </a:r>
            <a:r>
              <a:rPr lang="en-US" dirty="0"/>
              <a:t>births and low birth weight &lt;2500 grams.</a:t>
            </a:r>
            <a:endParaRPr lang="en-US" dirty="0"/>
          </a:p>
        </p:txBody>
      </p:sp>
    </p:spTree>
    <p:extLst>
      <p:ext uri="{BB962C8B-B14F-4D97-AF65-F5344CB8AC3E}">
        <p14:creationId xmlns:p14="http://schemas.microsoft.com/office/powerpoint/2010/main" val="3682283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484784"/>
            <a:ext cx="8229600" cy="4325112"/>
          </a:xfrm>
        </p:spPr>
        <p:txBody>
          <a:bodyPr>
            <a:normAutofit fontScale="25000" lnSpcReduction="20000"/>
          </a:bodyPr>
          <a:lstStyle/>
          <a:p>
            <a:pPr marL="0" indent="0" algn="l" rtl="0">
              <a:buNone/>
            </a:pPr>
            <a:r>
              <a:rPr lang="en-US" sz="7200" b="1" dirty="0" smtClean="0"/>
              <a:t>Lamotrigine</a:t>
            </a:r>
            <a:r>
              <a:rPr lang="en-US" sz="7200" dirty="0" smtClean="0"/>
              <a:t>: a </a:t>
            </a:r>
            <a:r>
              <a:rPr lang="en-US" sz="7200" dirty="0"/>
              <a:t>higher-than-expected prevalence of cleft palate and/or cleft lip in infants exposed to lamotrigine in the first trimester (8.9 per 1000 compared with the expected 0.7 to 2.5 per </a:t>
            </a:r>
            <a:r>
              <a:rPr lang="en-US" sz="7200" dirty="0" smtClean="0"/>
              <a:t>1000)</a:t>
            </a:r>
          </a:p>
          <a:p>
            <a:pPr algn="l" rtl="0"/>
            <a:endParaRPr lang="en-US" sz="7200" dirty="0" smtClean="0"/>
          </a:p>
          <a:p>
            <a:pPr marL="0" indent="0" algn="l" rtl="0">
              <a:buNone/>
            </a:pPr>
            <a:r>
              <a:rPr lang="en-US" sz="7200" b="1" dirty="0"/>
              <a:t>Phenobarbital</a:t>
            </a:r>
            <a:endParaRPr lang="en-US" sz="7200" dirty="0"/>
          </a:p>
          <a:p>
            <a:pPr marL="0" indent="0" algn="l" rtl="0">
              <a:buNone/>
            </a:pPr>
            <a:r>
              <a:rPr lang="en-US" sz="7200" dirty="0"/>
              <a:t>Cardiac, orofacial, and urogenital malformations occur with increased frequency with in utero phenobarbital </a:t>
            </a:r>
            <a:r>
              <a:rPr lang="en-US" sz="7200" dirty="0" smtClean="0"/>
              <a:t>exposure</a:t>
            </a:r>
          </a:p>
          <a:p>
            <a:pPr marL="0" indent="0" algn="l" rtl="0">
              <a:buNone/>
            </a:pPr>
            <a:endParaRPr lang="en-US" sz="7200" dirty="0" smtClean="0"/>
          </a:p>
          <a:p>
            <a:pPr marL="0" indent="0" algn="l" rtl="0">
              <a:buNone/>
            </a:pPr>
            <a:r>
              <a:rPr lang="en-US" sz="7200" b="1" dirty="0" smtClean="0"/>
              <a:t>Phenytoin</a:t>
            </a:r>
          </a:p>
          <a:p>
            <a:pPr marL="0" indent="0" algn="l" rtl="0">
              <a:buNone/>
            </a:pPr>
            <a:r>
              <a:rPr lang="en-US" sz="7200" dirty="0"/>
              <a:t> Orofacial clefts, cardiac malformations, and genitourinary defects are the major malformations described with </a:t>
            </a:r>
            <a:r>
              <a:rPr lang="en-US" sz="7200" dirty="0" smtClean="0"/>
              <a:t>phenytoin</a:t>
            </a:r>
          </a:p>
          <a:p>
            <a:pPr marL="0" indent="0" algn="l" rtl="0">
              <a:buNone/>
            </a:pPr>
            <a:r>
              <a:rPr lang="en-US" sz="7200" dirty="0"/>
              <a:t/>
            </a:r>
            <a:br>
              <a:rPr lang="en-US" sz="7200" dirty="0"/>
            </a:br>
            <a:r>
              <a:rPr lang="en-US" sz="7200" b="1" dirty="0">
                <a:solidFill>
                  <a:srgbClr val="FF0000"/>
                </a:solidFill>
              </a:rPr>
              <a:t>Fetal </a:t>
            </a:r>
            <a:r>
              <a:rPr lang="en-US" sz="7200" b="1" dirty="0" err="1">
                <a:solidFill>
                  <a:srgbClr val="FF0000"/>
                </a:solidFill>
              </a:rPr>
              <a:t>hydantoin</a:t>
            </a:r>
            <a:r>
              <a:rPr lang="en-US" sz="7200" b="1" dirty="0">
                <a:solidFill>
                  <a:srgbClr val="FF0000"/>
                </a:solidFill>
              </a:rPr>
              <a:t> syndrome </a:t>
            </a:r>
            <a:r>
              <a:rPr lang="en-US" sz="7200" dirty="0"/>
              <a:t>is a characteristic pattern of mental and physical birth defects that results from maternal use of drug phenytoin (Dilantin) during pregnancy. The range and severity of associated abnormalities will vary greatly from one infant to another . </a:t>
            </a:r>
            <a:br>
              <a:rPr lang="en-US" sz="7200" dirty="0"/>
            </a:br>
            <a:r>
              <a:rPr lang="en-US" sz="7200" dirty="0"/>
              <a:t/>
            </a:r>
            <a:br>
              <a:rPr lang="en-US" sz="7200" dirty="0"/>
            </a:br>
            <a:r>
              <a:rPr lang="en-US" sz="7200" dirty="0"/>
              <a:t>The characteristics of fetal </a:t>
            </a:r>
            <a:r>
              <a:rPr lang="en-US" sz="7200" dirty="0" err="1"/>
              <a:t>hydantoin</a:t>
            </a:r>
            <a:r>
              <a:rPr lang="en-US" sz="7200" dirty="0"/>
              <a:t> syndrome include IUGR with small head circumference, dysmorphic facies, orofacial clefts, cardiac defects, and </a:t>
            </a:r>
            <a:r>
              <a:rPr lang="en-US" sz="7200" dirty="0" smtClean="0"/>
              <a:t>digital </a:t>
            </a:r>
            <a:r>
              <a:rPr lang="en-US" sz="7200" dirty="0"/>
              <a:t>hypoplasia with small nails</a:t>
            </a:r>
            <a:r>
              <a:rPr lang="en-US" dirty="0"/>
              <a:t>.</a:t>
            </a:r>
            <a:br>
              <a:rPr lang="en-US" dirty="0"/>
            </a:br>
            <a:r>
              <a:rPr lang="en-US" dirty="0"/>
              <a:t/>
            </a:r>
            <a:br>
              <a:rPr lang="en-US" dirty="0"/>
            </a:br>
            <a:endParaRPr lang="en-US" dirty="0"/>
          </a:p>
          <a:p>
            <a:pPr marL="0" indent="0" algn="l" rtl="0">
              <a:buNone/>
            </a:pPr>
            <a:r>
              <a:rPr lang="en-US" dirty="0"/>
              <a:t/>
            </a:r>
            <a:br>
              <a:rPr lang="en-US" dirty="0"/>
            </a:br>
            <a:endParaRPr lang="en-US" dirty="0"/>
          </a:p>
        </p:txBody>
      </p:sp>
    </p:spTree>
    <p:extLst>
      <p:ext uri="{BB962C8B-B14F-4D97-AF65-F5344CB8AC3E}">
        <p14:creationId xmlns:p14="http://schemas.microsoft.com/office/powerpoint/2010/main" val="1386876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l" rtl="0"/>
            <a:r>
              <a:rPr lang="en-US" dirty="0" smtClean="0"/>
              <a:t>Topiramate</a:t>
            </a:r>
          </a:p>
          <a:p>
            <a:pPr marL="0" indent="0" algn="l" rtl="0">
              <a:buNone/>
            </a:pPr>
            <a:r>
              <a:rPr lang="en-US" dirty="0" smtClean="0"/>
              <a:t>a </a:t>
            </a:r>
            <a:r>
              <a:rPr lang="en-US" dirty="0"/>
              <a:t>significant and reproducible </a:t>
            </a:r>
            <a:r>
              <a:rPr lang="en-US" dirty="0">
                <a:solidFill>
                  <a:srgbClr val="FF0000"/>
                </a:solidFill>
              </a:rPr>
              <a:t>risk of oral clefts </a:t>
            </a:r>
            <a:r>
              <a:rPr lang="en-US" dirty="0"/>
              <a:t>with topiramate exposure has raised concerns that it is a significant teratogen</a:t>
            </a:r>
            <a:r>
              <a:rPr lang="en-US" dirty="0" smtClean="0"/>
              <a:t>.</a:t>
            </a:r>
          </a:p>
          <a:p>
            <a:pPr marL="0" indent="0" algn="l" rtl="0">
              <a:buNone/>
            </a:pPr>
            <a:r>
              <a:rPr lang="en-US" dirty="0"/>
              <a:t>Topiramate use in pregnancy is associated with </a:t>
            </a:r>
            <a:r>
              <a:rPr lang="en-US" dirty="0">
                <a:solidFill>
                  <a:srgbClr val="FF0000"/>
                </a:solidFill>
              </a:rPr>
              <a:t>an increased risk for fetal growth restriction and low birth weight</a:t>
            </a:r>
            <a:endParaRPr lang="en-US" dirty="0">
              <a:solidFill>
                <a:srgbClr val="FF0000"/>
              </a:solidFill>
            </a:endParaRPr>
          </a:p>
        </p:txBody>
      </p:sp>
    </p:spTree>
    <p:extLst>
      <p:ext uri="{BB962C8B-B14F-4D97-AF65-F5344CB8AC3E}">
        <p14:creationId xmlns:p14="http://schemas.microsoft.com/office/powerpoint/2010/main" val="36866417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196752"/>
            <a:ext cx="8229600" cy="4570085"/>
          </a:xfrm>
        </p:spPr>
      </p:pic>
    </p:spTree>
    <p:extLst>
      <p:ext uri="{BB962C8B-B14F-4D97-AF65-F5344CB8AC3E}">
        <p14:creationId xmlns:p14="http://schemas.microsoft.com/office/powerpoint/2010/main" val="2982903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1- Epilepsy </a:t>
            </a:r>
            <a:r>
              <a:rPr lang="en-US" dirty="0"/>
              <a:t>in Pregnancy</a:t>
            </a:r>
          </a:p>
        </p:txBody>
      </p:sp>
      <p:sp>
        <p:nvSpPr>
          <p:cNvPr id="3" name="عنصر نائب للمحتوى 2"/>
          <p:cNvSpPr>
            <a:spLocks noGrp="1"/>
          </p:cNvSpPr>
          <p:nvPr>
            <p:ph idx="1"/>
          </p:nvPr>
        </p:nvSpPr>
        <p:spPr/>
        <p:txBody>
          <a:bodyPr>
            <a:normAutofit fontScale="92500" lnSpcReduction="10000"/>
          </a:bodyPr>
          <a:lstStyle/>
          <a:p>
            <a:pPr algn="l" rtl="0"/>
            <a:r>
              <a:rPr lang="en-US" dirty="0"/>
              <a:t>Women with epilepsy were once counseled to avoid pregnancy, </a:t>
            </a:r>
            <a:r>
              <a:rPr lang="en-US" dirty="0">
                <a:solidFill>
                  <a:srgbClr val="FF0000"/>
                </a:solidFill>
              </a:rPr>
              <a:t>but epilepsy is no longer considered a contraindication to pregnancy.</a:t>
            </a:r>
            <a:r>
              <a:rPr lang="en-US" dirty="0"/>
              <a:t> Over 90 percent of women with epilepsy will have good </a:t>
            </a:r>
            <a:r>
              <a:rPr lang="en-US" dirty="0" smtClean="0"/>
              <a:t>outcomes.</a:t>
            </a:r>
          </a:p>
          <a:p>
            <a:pPr algn="l" rtl="0"/>
            <a:r>
              <a:rPr lang="en-US" dirty="0"/>
              <a:t>There are several important issues to be addressed by the care team when a woman with seizures becomes pregnant. Successful management of these pregnancies therefore ideally involves </a:t>
            </a:r>
            <a:r>
              <a:rPr lang="en-US" dirty="0" err="1"/>
              <a:t>prepregnancy</a:t>
            </a:r>
            <a:r>
              <a:rPr lang="en-US" dirty="0"/>
              <a:t> consultation and close collaboration between the obstetric and neurology providers as a multidisciplinary team.</a:t>
            </a:r>
            <a:endParaRPr lang="en-US" dirty="0"/>
          </a:p>
        </p:txBody>
      </p:sp>
    </p:spTree>
    <p:extLst>
      <p:ext uri="{BB962C8B-B14F-4D97-AF65-F5344CB8AC3E}">
        <p14:creationId xmlns:p14="http://schemas.microsoft.com/office/powerpoint/2010/main" val="28952847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PRECONCEPTION MANAGEMENT</a:t>
            </a:r>
            <a:br>
              <a:rPr lang="en-US" dirty="0"/>
            </a:br>
            <a:endParaRPr lang="en-US" dirty="0"/>
          </a:p>
        </p:txBody>
      </p:sp>
      <p:sp>
        <p:nvSpPr>
          <p:cNvPr id="3" name="عنصر نائب للمحتوى 2"/>
          <p:cNvSpPr>
            <a:spLocks noGrp="1"/>
          </p:cNvSpPr>
          <p:nvPr>
            <p:ph idx="1"/>
          </p:nvPr>
        </p:nvSpPr>
        <p:spPr/>
        <p:txBody>
          <a:bodyPr>
            <a:normAutofit fontScale="92500" lnSpcReduction="20000"/>
          </a:bodyPr>
          <a:lstStyle/>
          <a:p>
            <a:pPr algn="l" rtl="0"/>
            <a:r>
              <a:rPr lang="en-US" b="1" dirty="0"/>
              <a:t>Counseling</a:t>
            </a:r>
            <a:r>
              <a:rPr lang="en-US" dirty="0">
                <a:solidFill>
                  <a:srgbClr val="FF0000"/>
                </a:solidFill>
              </a:rPr>
              <a:t> </a:t>
            </a:r>
            <a:r>
              <a:rPr lang="en-US" dirty="0" smtClean="0"/>
              <a:t>—counseling </a:t>
            </a:r>
            <a:r>
              <a:rPr lang="en-US" dirty="0"/>
              <a:t>should include information about contraception, </a:t>
            </a:r>
            <a:r>
              <a:rPr lang="en-US" dirty="0">
                <a:solidFill>
                  <a:srgbClr val="FF0000"/>
                </a:solidFill>
              </a:rPr>
              <a:t>the potential of </a:t>
            </a:r>
            <a:r>
              <a:rPr lang="en-US" dirty="0" err="1">
                <a:solidFill>
                  <a:srgbClr val="FF0000"/>
                </a:solidFill>
              </a:rPr>
              <a:t>antiseizure</a:t>
            </a:r>
            <a:r>
              <a:rPr lang="en-US" dirty="0">
                <a:solidFill>
                  <a:srgbClr val="FF0000"/>
                </a:solidFill>
              </a:rPr>
              <a:t> medications (ASMs) to cause contraceptive failure</a:t>
            </a:r>
            <a:r>
              <a:rPr lang="en-US" dirty="0" smtClean="0">
                <a:solidFill>
                  <a:srgbClr val="FF0000"/>
                </a:solidFill>
              </a:rPr>
              <a:t>,</a:t>
            </a:r>
            <a:r>
              <a:rPr lang="en-US" dirty="0" smtClean="0"/>
              <a:t> </a:t>
            </a:r>
            <a:r>
              <a:rPr lang="en-US" dirty="0">
                <a:solidFill>
                  <a:srgbClr val="FF0000"/>
                </a:solidFill>
              </a:rPr>
              <a:t>the risks of ASMs on pregnancy outcomes, possible changes needed to optimize the ASM regimen, and the importance of folic acid supplementation to prevent neural tube </a:t>
            </a:r>
            <a:r>
              <a:rPr lang="en-US" dirty="0" smtClean="0">
                <a:solidFill>
                  <a:srgbClr val="FF0000"/>
                </a:solidFill>
              </a:rPr>
              <a:t>defects.</a:t>
            </a:r>
          </a:p>
          <a:p>
            <a:pPr algn="l" rtl="0"/>
            <a:r>
              <a:rPr lang="en-US" b="1" dirty="0"/>
              <a:t>Contraception</a:t>
            </a:r>
            <a:r>
              <a:rPr lang="en-US" dirty="0"/>
              <a:t> — </a:t>
            </a:r>
            <a:r>
              <a:rPr lang="en-US" dirty="0">
                <a:solidFill>
                  <a:srgbClr val="FF0000"/>
                </a:solidFill>
              </a:rPr>
              <a:t>Ideally, pregnancies for women on ASMs should be planned.</a:t>
            </a:r>
          </a:p>
          <a:p>
            <a:pPr algn="l" rtl="0"/>
            <a:r>
              <a:rPr lang="en-US" dirty="0"/>
              <a:t>for women on enzyme-inducing ASMs, it is ideal to use an intrauterine device (IUD) or intramuscular depot medroxyprogesterone acetate (DMPA).</a:t>
            </a:r>
          </a:p>
          <a:p>
            <a:pPr algn="l" rtl="0"/>
            <a:endParaRPr lang="en-US" dirty="0"/>
          </a:p>
        </p:txBody>
      </p:sp>
    </p:spTree>
    <p:extLst>
      <p:ext uri="{BB962C8B-B14F-4D97-AF65-F5344CB8AC3E}">
        <p14:creationId xmlns:p14="http://schemas.microsoft.com/office/powerpoint/2010/main" val="37387406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Necessity for </a:t>
            </a:r>
            <a:r>
              <a:rPr lang="en-US" dirty="0" err="1"/>
              <a:t>antiseizure</a:t>
            </a:r>
            <a:r>
              <a:rPr lang="en-US" dirty="0"/>
              <a:t> medications </a:t>
            </a:r>
          </a:p>
        </p:txBody>
      </p:sp>
      <p:sp>
        <p:nvSpPr>
          <p:cNvPr id="3" name="عنصر نائب للمحتوى 2"/>
          <p:cNvSpPr>
            <a:spLocks noGrp="1"/>
          </p:cNvSpPr>
          <p:nvPr>
            <p:ph idx="1"/>
          </p:nvPr>
        </p:nvSpPr>
        <p:spPr/>
        <p:txBody>
          <a:bodyPr>
            <a:normAutofit fontScale="85000" lnSpcReduction="20000"/>
          </a:bodyPr>
          <a:lstStyle/>
          <a:p>
            <a:pPr algn="l" rtl="0"/>
            <a:r>
              <a:rPr lang="en-US" b="1" dirty="0"/>
              <a:t>Is the diagnosis of epilepsy well established</a:t>
            </a:r>
            <a:r>
              <a:rPr lang="en-US" b="1" dirty="0" smtClean="0"/>
              <a:t>?</a:t>
            </a:r>
          </a:p>
          <a:p>
            <a:pPr algn="l" rtl="0"/>
            <a:r>
              <a:rPr lang="en-US" b="1" dirty="0"/>
              <a:t>Does the patient require ASMs, and, if so, is she on the most appropriate medication(s) and at the minimum dose to maintain seizure control</a:t>
            </a:r>
            <a:r>
              <a:rPr lang="en-US" b="1" dirty="0" smtClean="0"/>
              <a:t>?</a:t>
            </a:r>
            <a:r>
              <a:rPr lang="en-US" dirty="0"/>
              <a:t> If a woman has been seizure free for a satisfactory period and she meets the general criteria for consideration of discontinuing </a:t>
            </a:r>
            <a:r>
              <a:rPr lang="en-US" dirty="0"/>
              <a:t>medications(at least 2 </a:t>
            </a:r>
            <a:r>
              <a:rPr lang="en-US" dirty="0" smtClean="0"/>
              <a:t>years), </a:t>
            </a:r>
            <a:r>
              <a:rPr lang="en-US" dirty="0"/>
              <a:t>we suggest doing so at least 6 to 12 months prior to becoming pregnant, as the risk of seizure recurrence after withdrawal is highest during this period.</a:t>
            </a:r>
            <a:endParaRPr lang="en-US" b="1" dirty="0" smtClean="0"/>
          </a:p>
          <a:p>
            <a:pPr algn="l" rtl="0"/>
            <a:r>
              <a:rPr lang="en-US" b="1" dirty="0"/>
              <a:t>Does the patient have ongoing seizures despite one or two trials of appropriately selected ASMs?</a:t>
            </a:r>
            <a:endParaRPr lang="en-US" dirty="0"/>
          </a:p>
        </p:txBody>
      </p:sp>
    </p:spTree>
    <p:extLst>
      <p:ext uri="{BB962C8B-B14F-4D97-AF65-F5344CB8AC3E}">
        <p14:creationId xmlns:p14="http://schemas.microsoft.com/office/powerpoint/2010/main" val="3600994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836712"/>
            <a:ext cx="8229600" cy="5721499"/>
          </a:xfrm>
        </p:spPr>
        <p:txBody>
          <a:bodyPr>
            <a:noAutofit/>
          </a:bodyPr>
          <a:lstStyle/>
          <a:p>
            <a:pPr algn="l" rtl="0"/>
            <a:r>
              <a:rPr lang="en-US" sz="2800" b="1" dirty="0"/>
              <a:t>Choice of </a:t>
            </a:r>
            <a:r>
              <a:rPr lang="en-US" sz="2800" b="1" dirty="0" err="1"/>
              <a:t>antiseizure</a:t>
            </a:r>
            <a:r>
              <a:rPr lang="en-US" sz="2800" b="1" dirty="0"/>
              <a:t> medication </a:t>
            </a:r>
            <a:r>
              <a:rPr lang="en-US" sz="2400" dirty="0"/>
              <a:t>— </a:t>
            </a:r>
            <a:r>
              <a:rPr lang="en-US" sz="2400" dirty="0">
                <a:solidFill>
                  <a:srgbClr val="FF0000"/>
                </a:solidFill>
              </a:rPr>
              <a:t>For </a:t>
            </a:r>
            <a:r>
              <a:rPr lang="en-US" sz="2000" dirty="0">
                <a:solidFill>
                  <a:srgbClr val="FF0000"/>
                </a:solidFill>
              </a:rPr>
              <a:t>women with epilepsy of childbearing age who are planning pregnancy, lamotrigine or levetiracetam monotherapy are preferred as first line treatment options because they have the most abundant and consistent data for low structural and neurodevelopmental teratogenic risk during pregnancy</a:t>
            </a:r>
            <a:r>
              <a:rPr lang="en-US" sz="2000" dirty="0" smtClean="0">
                <a:solidFill>
                  <a:srgbClr val="FF0000"/>
                </a:solidFill>
              </a:rPr>
              <a:t>.</a:t>
            </a:r>
          </a:p>
          <a:p>
            <a:pPr algn="l" rtl="0"/>
            <a:r>
              <a:rPr lang="en-US" sz="2000" dirty="0" smtClean="0"/>
              <a:t> </a:t>
            </a:r>
            <a:r>
              <a:rPr lang="en-US" sz="2000" dirty="0"/>
              <a:t>Key considerations are prior medication failures (if any), epilepsy syndrome and seizure types, seizure severity, adverse effects, and comorbidities</a:t>
            </a:r>
            <a:r>
              <a:rPr lang="en-US" sz="2000" dirty="0" smtClean="0"/>
              <a:t>.</a:t>
            </a:r>
            <a:r>
              <a:rPr lang="en-US" sz="2000" dirty="0">
                <a:hlinkClick r:id="rId2"/>
              </a:rPr>
              <a:t> </a:t>
            </a:r>
            <a:endParaRPr lang="en-US" sz="2000" dirty="0" smtClean="0"/>
          </a:p>
          <a:p>
            <a:pPr algn="l" rtl="0"/>
            <a:r>
              <a:rPr lang="en-US" sz="2000" dirty="0" smtClean="0"/>
              <a:t>Valproate</a:t>
            </a:r>
            <a:r>
              <a:rPr lang="en-US" sz="2000" dirty="0"/>
              <a:t> should be avoided in all situations, with the rare exception that it may be used as a last resort when other ASMs have been tried and have failed to provide adequate control of </a:t>
            </a:r>
            <a:r>
              <a:rPr lang="en-US" sz="2000" dirty="0" smtClean="0"/>
              <a:t>seizures</a:t>
            </a:r>
          </a:p>
          <a:p>
            <a:pPr algn="l" rtl="0"/>
            <a:r>
              <a:rPr lang="en-US" sz="2000" dirty="0"/>
              <a:t>ASM </a:t>
            </a:r>
            <a:r>
              <a:rPr lang="en-US" sz="2000" dirty="0" err="1"/>
              <a:t>polytherapy</a:t>
            </a:r>
            <a:r>
              <a:rPr lang="en-US" sz="2000" dirty="0"/>
              <a:t> should also be evaluated and simplified, particularly regimens that include </a:t>
            </a:r>
            <a:r>
              <a:rPr lang="en-US" sz="2000" dirty="0">
                <a:solidFill>
                  <a:srgbClr val="FF0000"/>
                </a:solidFill>
              </a:rPr>
              <a:t>valproate and topiramate</a:t>
            </a:r>
            <a:r>
              <a:rPr lang="en-US" sz="2000" dirty="0"/>
              <a:t>, as these are associated with the greatest teratogenic </a:t>
            </a:r>
            <a:r>
              <a:rPr lang="en-US" sz="2000" dirty="0" smtClean="0"/>
              <a:t>risk.</a:t>
            </a:r>
            <a:r>
              <a:rPr lang="en-US" sz="2000" dirty="0"/>
              <a:t> </a:t>
            </a:r>
            <a:endParaRPr lang="en-US" sz="2000" dirty="0"/>
          </a:p>
        </p:txBody>
      </p:sp>
    </p:spTree>
    <p:extLst>
      <p:ext uri="{BB962C8B-B14F-4D97-AF65-F5344CB8AC3E}">
        <p14:creationId xmlns:p14="http://schemas.microsoft.com/office/powerpoint/2010/main" val="6263554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algn="l" rtl="0"/>
            <a:r>
              <a:rPr lang="en-US" b="1" dirty="0" err="1"/>
              <a:t>Antiseizure</a:t>
            </a:r>
            <a:r>
              <a:rPr lang="en-US" b="1" dirty="0"/>
              <a:t> medication dosing at conception</a:t>
            </a:r>
            <a:r>
              <a:rPr lang="en-US" dirty="0"/>
              <a:t> — ASMs should be administered at the lowest effective dose to control seizures to the </a:t>
            </a:r>
            <a:r>
              <a:rPr lang="en-US" dirty="0" smtClean="0"/>
              <a:t>optimal </a:t>
            </a:r>
            <a:r>
              <a:rPr lang="en-US" dirty="0"/>
              <a:t>level for each individual </a:t>
            </a:r>
            <a:r>
              <a:rPr lang="en-US" dirty="0" smtClean="0"/>
              <a:t>woman.</a:t>
            </a:r>
          </a:p>
          <a:p>
            <a:pPr algn="l" rtl="0"/>
            <a:r>
              <a:rPr lang="en-US" dirty="0"/>
              <a:t>For women taking lamotrigine and estrogen-containing contraception, dose adjustments may be required when stopping the contraception. </a:t>
            </a:r>
            <a:r>
              <a:rPr lang="en-US" dirty="0" smtClean="0"/>
              <a:t>as </a:t>
            </a:r>
            <a:r>
              <a:rPr lang="en-US" dirty="0"/>
              <a:t>lamotrigine levels may rise when contraception is stopped.</a:t>
            </a:r>
            <a:endParaRPr lang="en-US" dirty="0"/>
          </a:p>
        </p:txBody>
      </p:sp>
    </p:spTree>
    <p:extLst>
      <p:ext uri="{BB962C8B-B14F-4D97-AF65-F5344CB8AC3E}">
        <p14:creationId xmlns:p14="http://schemas.microsoft.com/office/powerpoint/2010/main" val="41330300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08720"/>
            <a:ext cx="8229600" cy="5217443"/>
          </a:xfrm>
        </p:spPr>
        <p:txBody>
          <a:bodyPr>
            <a:normAutofit fontScale="77500" lnSpcReduction="20000"/>
          </a:bodyPr>
          <a:lstStyle/>
          <a:p>
            <a:pPr algn="l" rtl="0"/>
            <a:r>
              <a:rPr lang="en-US" b="1" dirty="0"/>
              <a:t>Folic acid</a:t>
            </a:r>
            <a:r>
              <a:rPr lang="en-US" dirty="0"/>
              <a:t> </a:t>
            </a:r>
            <a:r>
              <a:rPr lang="en-US" dirty="0" smtClean="0"/>
              <a:t>– A </a:t>
            </a:r>
            <a:r>
              <a:rPr lang="en-US" dirty="0"/>
              <a:t>higher dose (4 mg daily) is suggested for women with a previous pregnancy affected by a neural tube defect and for women with a neural tube defect affecting either parent. Prescribing additional folic acid for women with epilepsy is common practice, but the optimal dose is not known</a:t>
            </a:r>
            <a:r>
              <a:rPr lang="en-US" dirty="0" smtClean="0"/>
              <a:t>.</a:t>
            </a:r>
            <a:endParaRPr lang="en-US" dirty="0"/>
          </a:p>
          <a:p>
            <a:pPr algn="l" rtl="0"/>
            <a:r>
              <a:rPr lang="en-US" dirty="0"/>
              <a:t>-</a:t>
            </a:r>
            <a:r>
              <a:rPr lang="en-US" b="1" dirty="0"/>
              <a:t>Dose for most women taking ASMs</a:t>
            </a:r>
            <a:r>
              <a:rPr lang="en-US" dirty="0"/>
              <a:t> – For women of child-bearing potential taking ASMs, </a:t>
            </a:r>
            <a:r>
              <a:rPr lang="en-US" dirty="0">
                <a:solidFill>
                  <a:srgbClr val="FF0000"/>
                </a:solidFill>
              </a:rPr>
              <a:t>we suggest folic acid 0.8 to 1 mg daily rather than a lower dose (</a:t>
            </a:r>
            <a:r>
              <a:rPr lang="en-US" b="1" dirty="0">
                <a:solidFill>
                  <a:srgbClr val="FF0000"/>
                </a:solidFill>
              </a:rPr>
              <a:t>Grade 2C</a:t>
            </a:r>
            <a:r>
              <a:rPr lang="en-US" dirty="0">
                <a:solidFill>
                  <a:srgbClr val="FF0000"/>
                </a:solidFill>
              </a:rPr>
              <a:t>), regardless of pregnancy planning, </a:t>
            </a:r>
            <a:r>
              <a:rPr lang="en-US" dirty="0"/>
              <a:t>given that </a:t>
            </a:r>
            <a:r>
              <a:rPr lang="en-US" dirty="0" err="1"/>
              <a:t>periconceptional</a:t>
            </a:r>
            <a:r>
              <a:rPr lang="en-US" dirty="0"/>
              <a:t> folic acid is associated with improved cognitive and behavioral outcomes of children born to women on </a:t>
            </a:r>
            <a:r>
              <a:rPr lang="en-US" dirty="0" smtClean="0"/>
              <a:t>ASMs.</a:t>
            </a:r>
            <a:endParaRPr lang="en-US" dirty="0"/>
          </a:p>
          <a:p>
            <a:pPr algn="l" rtl="0"/>
            <a:r>
              <a:rPr lang="en-US" dirty="0"/>
              <a:t>-</a:t>
            </a:r>
            <a:r>
              <a:rPr lang="en-US" b="1" dirty="0"/>
              <a:t>Dose with </a:t>
            </a:r>
            <a:r>
              <a:rPr lang="en-US" dirty="0"/>
              <a:t>carbamazepine</a:t>
            </a:r>
            <a:r>
              <a:rPr lang="en-US" b="1" dirty="0"/>
              <a:t> or </a:t>
            </a:r>
            <a:r>
              <a:rPr lang="en-US" dirty="0"/>
              <a:t>valproate</a:t>
            </a:r>
            <a:r>
              <a:rPr lang="en-US" b="1" dirty="0"/>
              <a:t> </a:t>
            </a:r>
            <a:r>
              <a:rPr lang="en-US" dirty="0"/>
              <a:t>– For women taking carbamazepine or valproate, </a:t>
            </a:r>
            <a:r>
              <a:rPr lang="en-US" dirty="0">
                <a:solidFill>
                  <a:srgbClr val="FF0000"/>
                </a:solidFill>
              </a:rPr>
              <a:t>we suggest folic acid 2 to 4 mg daily </a:t>
            </a:r>
            <a:r>
              <a:rPr lang="en-US" dirty="0"/>
              <a:t>rather than a lower dose (</a:t>
            </a:r>
            <a:r>
              <a:rPr lang="en-US" b="1" dirty="0"/>
              <a:t>Grade 2C</a:t>
            </a:r>
            <a:r>
              <a:rPr lang="en-US" dirty="0"/>
              <a:t>).</a:t>
            </a:r>
          </a:p>
          <a:p>
            <a:pPr algn="l" rtl="0"/>
            <a:r>
              <a:rPr lang="en-US" dirty="0" err="1">
                <a:solidFill>
                  <a:srgbClr val="FF0000"/>
                </a:solidFill>
              </a:rPr>
              <a:t>Preconceptional</a:t>
            </a:r>
            <a:r>
              <a:rPr lang="en-US" dirty="0">
                <a:solidFill>
                  <a:srgbClr val="FF0000"/>
                </a:solidFill>
              </a:rPr>
              <a:t> doses of folic acid should be continued throughout pregnancy. </a:t>
            </a:r>
            <a:endParaRPr lang="en-US" dirty="0">
              <a:solidFill>
                <a:srgbClr val="FF0000"/>
              </a:solidFill>
            </a:endParaRPr>
          </a:p>
        </p:txBody>
      </p:sp>
    </p:spTree>
    <p:extLst>
      <p:ext uri="{BB962C8B-B14F-4D97-AF65-F5344CB8AC3E}">
        <p14:creationId xmlns:p14="http://schemas.microsoft.com/office/powerpoint/2010/main" val="36316094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a:t>MANAGEMENT DURING PREGNANCY</a:t>
            </a:r>
            <a:r>
              <a:rPr lang="en-US" dirty="0"/>
              <a:t/>
            </a:r>
            <a:br>
              <a:rPr lang="en-US" dirty="0"/>
            </a:br>
            <a:endParaRPr lang="en-US" dirty="0"/>
          </a:p>
        </p:txBody>
      </p:sp>
      <p:sp>
        <p:nvSpPr>
          <p:cNvPr id="3" name="عنصر نائب للمحتوى 2"/>
          <p:cNvSpPr>
            <a:spLocks noGrp="1"/>
          </p:cNvSpPr>
          <p:nvPr>
            <p:ph idx="1"/>
          </p:nvPr>
        </p:nvSpPr>
        <p:spPr>
          <a:xfrm>
            <a:off x="457200" y="1844824"/>
            <a:ext cx="8229600" cy="5013176"/>
          </a:xfrm>
        </p:spPr>
        <p:txBody>
          <a:bodyPr>
            <a:normAutofit fontScale="62500" lnSpcReduction="20000"/>
          </a:bodyPr>
          <a:lstStyle/>
          <a:p>
            <a:r>
              <a:rPr lang="en-US" b="1" dirty="0"/>
              <a:t>Changing </a:t>
            </a:r>
            <a:r>
              <a:rPr lang="en-US" b="1" dirty="0" err="1"/>
              <a:t>antiseizure</a:t>
            </a:r>
            <a:r>
              <a:rPr lang="en-US" b="1" dirty="0"/>
              <a:t> medications during pregnancy</a:t>
            </a:r>
            <a:r>
              <a:rPr lang="en-US" dirty="0"/>
              <a:t> — With few exceptions, </a:t>
            </a:r>
            <a:r>
              <a:rPr lang="en-US" dirty="0">
                <a:solidFill>
                  <a:srgbClr val="FF0000"/>
                </a:solidFill>
              </a:rPr>
              <a:t>we do not alter ASMs during an established pregnancy </a:t>
            </a:r>
            <a:r>
              <a:rPr lang="en-US" dirty="0"/>
              <a:t>solely for the purpose of reducing the risk of ASM-related fetal malformations. Doing so is likely ineffective as a means of structural teratogen avoidance, while potentially risky with regard to seizure occurrence.</a:t>
            </a:r>
            <a:endParaRPr lang="en-US" b="1" dirty="0" smtClean="0"/>
          </a:p>
          <a:p>
            <a:pPr algn="l" rtl="0"/>
            <a:r>
              <a:rPr lang="en-US" b="1" dirty="0" err="1"/>
              <a:t>A</a:t>
            </a:r>
            <a:r>
              <a:rPr lang="en-US" b="1" dirty="0" err="1" smtClean="0"/>
              <a:t>ntiseizure</a:t>
            </a:r>
            <a:r>
              <a:rPr lang="en-US" b="1" dirty="0" smtClean="0"/>
              <a:t> </a:t>
            </a:r>
            <a:r>
              <a:rPr lang="en-US" b="1" dirty="0"/>
              <a:t>medication monitoring</a:t>
            </a:r>
            <a:r>
              <a:rPr lang="en-US" dirty="0"/>
              <a:t> – Increased ASM clearance during </a:t>
            </a:r>
            <a:r>
              <a:rPr lang="en-US" dirty="0" smtClean="0"/>
              <a:t>pregnancy </a:t>
            </a:r>
            <a:r>
              <a:rPr lang="en-US" dirty="0"/>
              <a:t>can lead to seizure deterioration (increased frequency or severity) if target blood levels are not maintained. </a:t>
            </a:r>
            <a:r>
              <a:rPr lang="en-US" dirty="0">
                <a:solidFill>
                  <a:srgbClr val="FF0000"/>
                </a:solidFill>
              </a:rPr>
              <a:t>We suggest monitoring ASM levels during pregnancy. Our preferred schedule is to test levels every four weeks, and more often if seizures increase or side effects worsen</a:t>
            </a:r>
            <a:r>
              <a:rPr lang="en-US" dirty="0">
                <a:solidFill>
                  <a:srgbClr val="FF0000"/>
                </a:solidFill>
              </a:rPr>
              <a:t>. </a:t>
            </a:r>
            <a:endParaRPr lang="en-US" dirty="0" smtClean="0">
              <a:solidFill>
                <a:srgbClr val="FF0000"/>
              </a:solidFill>
            </a:endParaRPr>
          </a:p>
          <a:p>
            <a:pPr algn="l" rtl="0"/>
            <a:r>
              <a:rPr lang="en-US" b="1" dirty="0" smtClean="0"/>
              <a:t>The </a:t>
            </a:r>
            <a:r>
              <a:rPr lang="en-US" b="1" dirty="0"/>
              <a:t>maternal serum AFP </a:t>
            </a:r>
            <a:r>
              <a:rPr lang="en-US" dirty="0"/>
              <a:t>should be measured at 15 to 19 weeks’ gestation to screen for open neural tube defects, and an </a:t>
            </a:r>
            <a:r>
              <a:rPr lang="en-US" b="1" dirty="0"/>
              <a:t>obstetric ultrasound</a:t>
            </a:r>
            <a:r>
              <a:rPr lang="en-US" dirty="0"/>
              <a:t> should be done at 18 to 22 weeks to look for fetal anatomic anomalies, especially neural tube defects, cardiac anomalies, cleft lip, and cleft palate. Because some AEDs increase the rate of vitamin K degradation, </a:t>
            </a:r>
            <a:r>
              <a:rPr lang="en-US" b="1" dirty="0"/>
              <a:t>supplemental vitamin K (10 to 20 mg/day) is usually advised after 35 weeks’ gestation to prevent neonatal hemorrhage.</a:t>
            </a:r>
          </a:p>
        </p:txBody>
      </p:sp>
    </p:spTree>
    <p:extLst>
      <p:ext uri="{BB962C8B-B14F-4D97-AF65-F5344CB8AC3E}">
        <p14:creationId xmlns:p14="http://schemas.microsoft.com/office/powerpoint/2010/main" val="6132916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85000" lnSpcReduction="10000"/>
          </a:bodyPr>
          <a:lstStyle/>
          <a:p>
            <a:pPr algn="l" rtl="0"/>
            <a:r>
              <a:rPr lang="en-US" b="1" dirty="0"/>
              <a:t>First seizure in pregnancy</a:t>
            </a:r>
            <a:r>
              <a:rPr lang="en-US" dirty="0"/>
              <a:t> – With a few exceptions, the approach to the diagnosis and management of a first seizure in pregnancy is the same as in a </a:t>
            </a:r>
            <a:r>
              <a:rPr lang="en-US" dirty="0" err="1"/>
              <a:t>nonpregnant</a:t>
            </a:r>
            <a:r>
              <a:rPr lang="en-US" dirty="0"/>
              <a:t> individual. </a:t>
            </a:r>
            <a:r>
              <a:rPr lang="en-US" dirty="0">
                <a:solidFill>
                  <a:srgbClr val="FF0000"/>
                </a:solidFill>
              </a:rPr>
              <a:t>Additional diagnostic considerations include pregnancy-associated conditions such as eclampsia and cerebral venous thrombosis</a:t>
            </a:r>
            <a:r>
              <a:rPr lang="en-US" dirty="0"/>
              <a:t>. The choice of ASM treatment is complicated by concerns of fetal safety; </a:t>
            </a:r>
            <a:r>
              <a:rPr lang="en-US" dirty="0">
                <a:solidFill>
                  <a:srgbClr val="FF0000"/>
                </a:solidFill>
              </a:rPr>
              <a:t>levetiracetam</a:t>
            </a:r>
            <a:r>
              <a:rPr lang="en-US" dirty="0"/>
              <a:t> has a favorable reproductive safety profile, can be started at a therapeutic dose immediately, and has a broad spectrum of action across multiple seizure types. If seizures are focal and begin after the first trimester, </a:t>
            </a:r>
            <a:r>
              <a:rPr lang="en-US" dirty="0">
                <a:solidFill>
                  <a:srgbClr val="FF0000"/>
                </a:solidFill>
              </a:rPr>
              <a:t>carbamazepine</a:t>
            </a:r>
            <a:r>
              <a:rPr lang="en-US" dirty="0"/>
              <a:t> is another option.</a:t>
            </a:r>
            <a:endParaRPr lang="en-US" dirty="0"/>
          </a:p>
        </p:txBody>
      </p:sp>
    </p:spTree>
    <p:extLst>
      <p:ext uri="{BB962C8B-B14F-4D97-AF65-F5344CB8AC3E}">
        <p14:creationId xmlns:p14="http://schemas.microsoft.com/office/powerpoint/2010/main" val="33605343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lnSpcReduction="10000"/>
          </a:bodyPr>
          <a:lstStyle/>
          <a:p>
            <a:pPr algn="l" rtl="0"/>
            <a:r>
              <a:rPr lang="en-US" b="1" dirty="0"/>
              <a:t>Delivery – </a:t>
            </a:r>
            <a:r>
              <a:rPr lang="en-US" dirty="0"/>
              <a:t>The mode of delivery should be dictated by obstetric indications; most women with epilepsy have a normal vaginal delivery. However, </a:t>
            </a:r>
            <a:r>
              <a:rPr lang="en-US" dirty="0" err="1"/>
              <a:t>peripartum</a:t>
            </a:r>
            <a:r>
              <a:rPr lang="en-US" dirty="0"/>
              <a:t> is a time of increased seizure risk. </a:t>
            </a:r>
            <a:r>
              <a:rPr lang="en-US" dirty="0">
                <a:solidFill>
                  <a:srgbClr val="FF0000"/>
                </a:solidFill>
              </a:rPr>
              <a:t>ASM doses must not be missed during the period of labor. </a:t>
            </a:r>
            <a:r>
              <a:rPr lang="en-US" dirty="0"/>
              <a:t>Convulsive seizures, if they occur during labor and delivery, should be treated promptly with intravenous benzodiazepines; </a:t>
            </a:r>
            <a:r>
              <a:rPr lang="en-US" dirty="0">
                <a:solidFill>
                  <a:srgbClr val="FF0000"/>
                </a:solidFill>
              </a:rPr>
              <a:t>lorazepam is considered the drug of choice.</a:t>
            </a:r>
          </a:p>
        </p:txBody>
      </p:sp>
    </p:spTree>
    <p:extLst>
      <p:ext uri="{BB962C8B-B14F-4D97-AF65-F5344CB8AC3E}">
        <p14:creationId xmlns:p14="http://schemas.microsoft.com/office/powerpoint/2010/main" val="26999474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Postpartum management</a:t>
            </a:r>
            <a:endParaRPr lang="en-US" dirty="0"/>
          </a:p>
        </p:txBody>
      </p:sp>
      <p:sp>
        <p:nvSpPr>
          <p:cNvPr id="3" name="عنصر نائب للمحتوى 2"/>
          <p:cNvSpPr>
            <a:spLocks noGrp="1"/>
          </p:cNvSpPr>
          <p:nvPr>
            <p:ph idx="1"/>
          </p:nvPr>
        </p:nvSpPr>
        <p:spPr/>
        <p:txBody>
          <a:bodyPr/>
          <a:lstStyle/>
          <a:p>
            <a:pPr algn="l" rtl="0"/>
            <a:r>
              <a:rPr lang="en-US" dirty="0"/>
              <a:t>During the postpartum period</a:t>
            </a:r>
            <a:r>
              <a:rPr lang="en-US" dirty="0" smtClean="0"/>
              <a:t>, arrangements </a:t>
            </a:r>
            <a:r>
              <a:rPr lang="en-US" dirty="0"/>
              <a:t>should be made to avoid sleep deprivation, which increases the risk of seizures. </a:t>
            </a:r>
            <a:r>
              <a:rPr lang="en-US" dirty="0">
                <a:solidFill>
                  <a:srgbClr val="FF0000"/>
                </a:solidFill>
              </a:rPr>
              <a:t>ASM therapy is generally not considered a contraindication to breastfeeding</a:t>
            </a:r>
            <a:r>
              <a:rPr lang="en-US" dirty="0" smtClean="0">
                <a:solidFill>
                  <a:srgbClr val="FF0000"/>
                </a:solidFill>
              </a:rPr>
              <a:t>.</a:t>
            </a:r>
          </a:p>
          <a:p>
            <a:r>
              <a:rPr lang="en-US" dirty="0"/>
              <a:t>Common sense safety considerations must be discussed; these include not driving, not having the mother bathe the baby alone, and not co-sleeping with the baby</a:t>
            </a:r>
            <a:endParaRPr lang="en-US" dirty="0">
              <a:solidFill>
                <a:srgbClr val="FF0000"/>
              </a:solidFill>
            </a:endParaRPr>
          </a:p>
        </p:txBody>
      </p:sp>
    </p:spTree>
    <p:extLst>
      <p:ext uri="{BB962C8B-B14F-4D97-AF65-F5344CB8AC3E}">
        <p14:creationId xmlns:p14="http://schemas.microsoft.com/office/powerpoint/2010/main" val="22688897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88"/>
        <p:cNvGrpSpPr/>
        <p:nvPr/>
      </p:nvGrpSpPr>
      <p:grpSpPr>
        <a:xfrm>
          <a:off x="0" y="0"/>
          <a:ext cx="0" cy="0"/>
          <a:chOff x="0" y="0"/>
          <a:chExt cx="0" cy="0"/>
        </a:xfrm>
      </p:grpSpPr>
      <p:sp>
        <p:nvSpPr>
          <p:cNvPr id="490" name="Google Shape;490;p49"/>
          <p:cNvSpPr/>
          <p:nvPr/>
        </p:nvSpPr>
        <p:spPr>
          <a:xfrm rot="2514047" flipH="1">
            <a:off x="6397880" y="4931740"/>
            <a:ext cx="5552665" cy="7829501"/>
          </a:xfrm>
          <a:custGeom>
            <a:avLst/>
            <a:gdLst/>
            <a:ahLst/>
            <a:cxnLst/>
            <a:rect l="l" t="t" r="r" b="b"/>
            <a:pathLst>
              <a:path w="49641" h="52497" extrusionOk="0">
                <a:moveTo>
                  <a:pt x="29311" y="1"/>
                </a:moveTo>
                <a:cubicBezTo>
                  <a:pt x="23063" y="1"/>
                  <a:pt x="17178" y="1588"/>
                  <a:pt x="15881" y="3381"/>
                </a:cubicBezTo>
                <a:cubicBezTo>
                  <a:pt x="13153" y="7150"/>
                  <a:pt x="6162" y="6431"/>
                  <a:pt x="2497" y="12474"/>
                </a:cubicBezTo>
                <a:cubicBezTo>
                  <a:pt x="421" y="15893"/>
                  <a:pt x="1187" y="20679"/>
                  <a:pt x="2242" y="24190"/>
                </a:cubicBezTo>
                <a:cubicBezTo>
                  <a:pt x="3166" y="27264"/>
                  <a:pt x="3263" y="30518"/>
                  <a:pt x="2606" y="33660"/>
                </a:cubicBezTo>
                <a:cubicBezTo>
                  <a:pt x="1" y="46105"/>
                  <a:pt x="7953" y="50462"/>
                  <a:pt x="7953" y="50463"/>
                </a:cubicBezTo>
                <a:cubicBezTo>
                  <a:pt x="10342" y="51879"/>
                  <a:pt x="13764" y="52496"/>
                  <a:pt x="17581" y="52496"/>
                </a:cubicBezTo>
                <a:cubicBezTo>
                  <a:pt x="30650" y="52496"/>
                  <a:pt x="48354" y="45263"/>
                  <a:pt x="45121" y="38113"/>
                </a:cubicBezTo>
                <a:cubicBezTo>
                  <a:pt x="40945" y="28875"/>
                  <a:pt x="49640" y="18536"/>
                  <a:pt x="45633" y="7644"/>
                </a:cubicBezTo>
                <a:cubicBezTo>
                  <a:pt x="43532" y="1931"/>
                  <a:pt x="36201" y="1"/>
                  <a:pt x="2931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493" name="Google Shape;493;p49"/>
          <p:cNvSpPr/>
          <p:nvPr/>
        </p:nvSpPr>
        <p:spPr>
          <a:xfrm rot="-10272701">
            <a:off x="6304342" y="5829862"/>
            <a:ext cx="308232" cy="406873"/>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494" name="Google Shape;494;p49"/>
          <p:cNvSpPr/>
          <p:nvPr/>
        </p:nvSpPr>
        <p:spPr>
          <a:xfrm rot="-2700000">
            <a:off x="3740125" y="1072249"/>
            <a:ext cx="208271" cy="274967"/>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495" name="Google Shape;495;p49"/>
          <p:cNvSpPr/>
          <p:nvPr/>
        </p:nvSpPr>
        <p:spPr>
          <a:xfrm rot="2700000">
            <a:off x="7148387" y="788720"/>
            <a:ext cx="277695" cy="206225"/>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496" name="Google Shape;496;p49"/>
          <p:cNvSpPr/>
          <p:nvPr/>
        </p:nvSpPr>
        <p:spPr>
          <a:xfrm rot="-2699850" flipH="1">
            <a:off x="7691263" y="4938516"/>
            <a:ext cx="1211513" cy="2539957"/>
          </a:xfrm>
          <a:custGeom>
            <a:avLst/>
            <a:gdLst/>
            <a:ahLst/>
            <a:cxnLst/>
            <a:rect l="l" t="t" r="r" b="b"/>
            <a:pathLst>
              <a:path w="29840" h="46918" extrusionOk="0">
                <a:moveTo>
                  <a:pt x="21115" y="4482"/>
                </a:moveTo>
                <a:cubicBezTo>
                  <a:pt x="21131" y="4482"/>
                  <a:pt x="21146" y="4491"/>
                  <a:pt x="21153" y="4507"/>
                </a:cubicBezTo>
                <a:lnTo>
                  <a:pt x="21153" y="4508"/>
                </a:lnTo>
                <a:cubicBezTo>
                  <a:pt x="21176" y="4561"/>
                  <a:pt x="21282" y="4713"/>
                  <a:pt x="21403" y="4889"/>
                </a:cubicBezTo>
                <a:cubicBezTo>
                  <a:pt x="22364" y="6279"/>
                  <a:pt x="25286" y="10508"/>
                  <a:pt x="22851" y="14872"/>
                </a:cubicBezTo>
                <a:cubicBezTo>
                  <a:pt x="22645" y="15243"/>
                  <a:pt x="22393" y="15628"/>
                  <a:pt x="22103" y="16028"/>
                </a:cubicBezTo>
                <a:cubicBezTo>
                  <a:pt x="22081" y="16058"/>
                  <a:pt x="22106" y="16093"/>
                  <a:pt x="22136" y="16093"/>
                </a:cubicBezTo>
                <a:cubicBezTo>
                  <a:pt x="22144" y="16093"/>
                  <a:pt x="22152" y="16091"/>
                  <a:pt x="22160" y="16085"/>
                </a:cubicBezTo>
                <a:cubicBezTo>
                  <a:pt x="23978" y="14751"/>
                  <a:pt x="25668" y="14404"/>
                  <a:pt x="25691" y="14399"/>
                </a:cubicBezTo>
                <a:lnTo>
                  <a:pt x="25692" y="14399"/>
                </a:lnTo>
                <a:cubicBezTo>
                  <a:pt x="25694" y="14399"/>
                  <a:pt x="25697" y="14398"/>
                  <a:pt x="25699" y="14398"/>
                </a:cubicBezTo>
                <a:cubicBezTo>
                  <a:pt x="25718" y="14398"/>
                  <a:pt x="25735" y="14412"/>
                  <a:pt x="25739" y="14431"/>
                </a:cubicBezTo>
                <a:lnTo>
                  <a:pt x="25777" y="14618"/>
                </a:lnTo>
                <a:cubicBezTo>
                  <a:pt x="25781" y="14641"/>
                  <a:pt x="25767" y="14662"/>
                  <a:pt x="25745" y="14666"/>
                </a:cubicBezTo>
                <a:lnTo>
                  <a:pt x="25744" y="14666"/>
                </a:lnTo>
                <a:cubicBezTo>
                  <a:pt x="25716" y="14672"/>
                  <a:pt x="22962" y="15249"/>
                  <a:pt x="20754" y="17728"/>
                </a:cubicBezTo>
                <a:cubicBezTo>
                  <a:pt x="20284" y="18284"/>
                  <a:pt x="19773" y="18867"/>
                  <a:pt x="19237" y="19480"/>
                </a:cubicBezTo>
                <a:cubicBezTo>
                  <a:pt x="18600" y="20206"/>
                  <a:pt x="17928" y="20974"/>
                  <a:pt x="17245" y="21786"/>
                </a:cubicBezTo>
                <a:cubicBezTo>
                  <a:pt x="17242" y="21790"/>
                  <a:pt x="17239" y="21794"/>
                  <a:pt x="17235" y="21798"/>
                </a:cubicBezTo>
                <a:lnTo>
                  <a:pt x="17209" y="21830"/>
                </a:lnTo>
                <a:lnTo>
                  <a:pt x="17208" y="21829"/>
                </a:lnTo>
                <a:cubicBezTo>
                  <a:pt x="16083" y="23170"/>
                  <a:pt x="14932" y="24634"/>
                  <a:pt x="13868" y="26240"/>
                </a:cubicBezTo>
                <a:cubicBezTo>
                  <a:pt x="13849" y="26270"/>
                  <a:pt x="13873" y="26304"/>
                  <a:pt x="13902" y="26304"/>
                </a:cubicBezTo>
                <a:cubicBezTo>
                  <a:pt x="13910" y="26304"/>
                  <a:pt x="13919" y="26302"/>
                  <a:pt x="13927" y="26296"/>
                </a:cubicBezTo>
                <a:cubicBezTo>
                  <a:pt x="14079" y="26181"/>
                  <a:pt x="14236" y="26076"/>
                  <a:pt x="14401" y="25980"/>
                </a:cubicBezTo>
                <a:cubicBezTo>
                  <a:pt x="15011" y="25624"/>
                  <a:pt x="15700" y="25402"/>
                  <a:pt x="16449" y="25322"/>
                </a:cubicBezTo>
                <a:cubicBezTo>
                  <a:pt x="16676" y="25297"/>
                  <a:pt x="16894" y="25287"/>
                  <a:pt x="17100" y="25287"/>
                </a:cubicBezTo>
                <a:cubicBezTo>
                  <a:pt x="18058" y="25287"/>
                  <a:pt x="18753" y="25505"/>
                  <a:pt x="18788" y="25516"/>
                </a:cubicBezTo>
                <a:lnTo>
                  <a:pt x="18789" y="25517"/>
                </a:lnTo>
                <a:cubicBezTo>
                  <a:pt x="18811" y="25523"/>
                  <a:pt x="18822" y="25547"/>
                  <a:pt x="18815" y="25569"/>
                </a:cubicBezTo>
                <a:lnTo>
                  <a:pt x="18753" y="25750"/>
                </a:lnTo>
                <a:cubicBezTo>
                  <a:pt x="18747" y="25767"/>
                  <a:pt x="18732" y="25777"/>
                  <a:pt x="18715" y="25777"/>
                </a:cubicBezTo>
                <a:cubicBezTo>
                  <a:pt x="18710" y="25777"/>
                  <a:pt x="18706" y="25777"/>
                  <a:pt x="18702" y="25775"/>
                </a:cubicBezTo>
                <a:lnTo>
                  <a:pt x="18702" y="25774"/>
                </a:lnTo>
                <a:cubicBezTo>
                  <a:pt x="18693" y="25772"/>
                  <a:pt x="18027" y="25559"/>
                  <a:pt x="17104" y="25559"/>
                </a:cubicBezTo>
                <a:cubicBezTo>
                  <a:pt x="16907" y="25559"/>
                  <a:pt x="16698" y="25569"/>
                  <a:pt x="16481" y="25592"/>
                </a:cubicBezTo>
                <a:cubicBezTo>
                  <a:pt x="15365" y="25713"/>
                  <a:pt x="13810" y="26240"/>
                  <a:pt x="12743" y="28064"/>
                </a:cubicBezTo>
                <a:lnTo>
                  <a:pt x="12722" y="28100"/>
                </a:lnTo>
                <a:lnTo>
                  <a:pt x="12720" y="28098"/>
                </a:lnTo>
                <a:cubicBezTo>
                  <a:pt x="11864" y="29594"/>
                  <a:pt x="11107" y="31203"/>
                  <a:pt x="10523" y="32940"/>
                </a:cubicBezTo>
                <a:cubicBezTo>
                  <a:pt x="10486" y="33072"/>
                  <a:pt x="10443" y="33202"/>
                  <a:pt x="10397" y="33333"/>
                </a:cubicBezTo>
                <a:lnTo>
                  <a:pt x="10383" y="33371"/>
                </a:lnTo>
                <a:cubicBezTo>
                  <a:pt x="10085" y="34317"/>
                  <a:pt x="9839" y="35301"/>
                  <a:pt x="9657" y="36324"/>
                </a:cubicBezTo>
                <a:cubicBezTo>
                  <a:pt x="9652" y="36352"/>
                  <a:pt x="9674" y="36372"/>
                  <a:pt x="9698" y="36372"/>
                </a:cubicBezTo>
                <a:cubicBezTo>
                  <a:pt x="9711" y="36372"/>
                  <a:pt x="9725" y="36366"/>
                  <a:pt x="9733" y="36350"/>
                </a:cubicBezTo>
                <a:cubicBezTo>
                  <a:pt x="11159" y="33744"/>
                  <a:pt x="13187" y="32435"/>
                  <a:pt x="13210" y="32421"/>
                </a:cubicBezTo>
                <a:lnTo>
                  <a:pt x="13211" y="32420"/>
                </a:lnTo>
                <a:cubicBezTo>
                  <a:pt x="13217" y="32416"/>
                  <a:pt x="13225" y="32414"/>
                  <a:pt x="13232" y="32414"/>
                </a:cubicBezTo>
                <a:cubicBezTo>
                  <a:pt x="13246" y="32414"/>
                  <a:pt x="13259" y="32420"/>
                  <a:pt x="13266" y="32432"/>
                </a:cubicBezTo>
                <a:lnTo>
                  <a:pt x="13371" y="32594"/>
                </a:lnTo>
                <a:cubicBezTo>
                  <a:pt x="13384" y="32612"/>
                  <a:pt x="13378" y="32638"/>
                  <a:pt x="13359" y="32649"/>
                </a:cubicBezTo>
                <a:lnTo>
                  <a:pt x="13359" y="32650"/>
                </a:lnTo>
                <a:cubicBezTo>
                  <a:pt x="13333" y="32666"/>
                  <a:pt x="10834" y="34278"/>
                  <a:pt x="9480" y="37508"/>
                </a:cubicBezTo>
                <a:cubicBezTo>
                  <a:pt x="9478" y="37512"/>
                  <a:pt x="9477" y="37516"/>
                  <a:pt x="9477" y="37520"/>
                </a:cubicBezTo>
                <a:cubicBezTo>
                  <a:pt x="9354" y="38502"/>
                  <a:pt x="9292" y="39519"/>
                  <a:pt x="9299" y="40573"/>
                </a:cubicBezTo>
                <a:cubicBezTo>
                  <a:pt x="9299" y="40596"/>
                  <a:pt x="9280" y="40614"/>
                  <a:pt x="9258" y="40614"/>
                </a:cubicBezTo>
                <a:lnTo>
                  <a:pt x="9064" y="40615"/>
                </a:lnTo>
                <a:cubicBezTo>
                  <a:pt x="9042" y="40615"/>
                  <a:pt x="9024" y="40598"/>
                  <a:pt x="9023" y="40575"/>
                </a:cubicBezTo>
                <a:lnTo>
                  <a:pt x="9023" y="40574"/>
                </a:lnTo>
                <a:cubicBezTo>
                  <a:pt x="9017" y="39533"/>
                  <a:pt x="9077" y="38528"/>
                  <a:pt x="9195" y="37557"/>
                </a:cubicBezTo>
                <a:lnTo>
                  <a:pt x="9208" y="37445"/>
                </a:lnTo>
                <a:cubicBezTo>
                  <a:pt x="9414" y="35812"/>
                  <a:pt x="9782" y="34274"/>
                  <a:pt x="10271" y="32826"/>
                </a:cubicBezTo>
                <a:cubicBezTo>
                  <a:pt x="11418" y="28731"/>
                  <a:pt x="7709" y="25787"/>
                  <a:pt x="7670" y="25756"/>
                </a:cubicBezTo>
                <a:cubicBezTo>
                  <a:pt x="7652" y="25742"/>
                  <a:pt x="7649" y="25717"/>
                  <a:pt x="7663" y="25698"/>
                </a:cubicBezTo>
                <a:lnTo>
                  <a:pt x="7783" y="25548"/>
                </a:lnTo>
                <a:cubicBezTo>
                  <a:pt x="7791" y="25538"/>
                  <a:pt x="7802" y="25533"/>
                  <a:pt x="7814" y="25533"/>
                </a:cubicBezTo>
                <a:cubicBezTo>
                  <a:pt x="7823" y="25533"/>
                  <a:pt x="7832" y="25536"/>
                  <a:pt x="7840" y="25542"/>
                </a:cubicBezTo>
                <a:lnTo>
                  <a:pt x="7841" y="25543"/>
                </a:lnTo>
                <a:cubicBezTo>
                  <a:pt x="7851" y="25551"/>
                  <a:pt x="8896" y="26377"/>
                  <a:pt x="9733" y="27764"/>
                </a:cubicBezTo>
                <a:cubicBezTo>
                  <a:pt x="10217" y="28565"/>
                  <a:pt x="10535" y="29393"/>
                  <a:pt x="10678" y="30224"/>
                </a:cubicBezTo>
                <a:cubicBezTo>
                  <a:pt x="10738" y="30574"/>
                  <a:pt x="10767" y="30926"/>
                  <a:pt x="10765" y="31276"/>
                </a:cubicBezTo>
                <a:cubicBezTo>
                  <a:pt x="10765" y="31302"/>
                  <a:pt x="10785" y="31317"/>
                  <a:pt x="10806" y="31317"/>
                </a:cubicBezTo>
                <a:cubicBezTo>
                  <a:pt x="10821" y="31317"/>
                  <a:pt x="10836" y="31309"/>
                  <a:pt x="10844" y="31292"/>
                </a:cubicBezTo>
                <a:cubicBezTo>
                  <a:pt x="12414" y="27466"/>
                  <a:pt x="14780" y="24293"/>
                  <a:pt x="17035" y="21611"/>
                </a:cubicBezTo>
                <a:cubicBezTo>
                  <a:pt x="19942" y="18076"/>
                  <a:pt x="18928" y="15494"/>
                  <a:pt x="17911" y="13859"/>
                </a:cubicBezTo>
                <a:cubicBezTo>
                  <a:pt x="17899" y="13840"/>
                  <a:pt x="17905" y="13814"/>
                  <a:pt x="17924" y="13803"/>
                </a:cubicBezTo>
                <a:lnTo>
                  <a:pt x="18089" y="13702"/>
                </a:lnTo>
                <a:cubicBezTo>
                  <a:pt x="18095" y="13698"/>
                  <a:pt x="18103" y="13696"/>
                  <a:pt x="18110" y="13696"/>
                </a:cubicBezTo>
                <a:cubicBezTo>
                  <a:pt x="18123" y="13696"/>
                  <a:pt x="18137" y="13703"/>
                  <a:pt x="18144" y="13715"/>
                </a:cubicBezTo>
                <a:lnTo>
                  <a:pt x="18145" y="13716"/>
                </a:lnTo>
                <a:cubicBezTo>
                  <a:pt x="18987" y="15070"/>
                  <a:pt x="19829" y="17044"/>
                  <a:pt x="18632" y="19636"/>
                </a:cubicBezTo>
                <a:cubicBezTo>
                  <a:pt x="18618" y="19666"/>
                  <a:pt x="18643" y="19693"/>
                  <a:pt x="18669" y="19693"/>
                </a:cubicBezTo>
                <a:cubicBezTo>
                  <a:pt x="18680" y="19693"/>
                  <a:pt x="18691" y="19689"/>
                  <a:pt x="18700" y="19679"/>
                </a:cubicBezTo>
                <a:cubicBezTo>
                  <a:pt x="18810" y="19552"/>
                  <a:pt x="18920" y="19427"/>
                  <a:pt x="19030" y="19302"/>
                </a:cubicBezTo>
                <a:cubicBezTo>
                  <a:pt x="19505" y="18759"/>
                  <a:pt x="19960" y="18239"/>
                  <a:pt x="20385" y="17741"/>
                </a:cubicBezTo>
                <a:lnTo>
                  <a:pt x="20382" y="17739"/>
                </a:lnTo>
                <a:lnTo>
                  <a:pt x="20409" y="17707"/>
                </a:lnTo>
                <a:cubicBezTo>
                  <a:pt x="20456" y="17653"/>
                  <a:pt x="20503" y="17599"/>
                  <a:pt x="20551" y="17546"/>
                </a:cubicBezTo>
                <a:cubicBezTo>
                  <a:pt x="21416" y="16521"/>
                  <a:pt x="22138" y="15589"/>
                  <a:pt x="22611" y="14740"/>
                </a:cubicBezTo>
                <a:cubicBezTo>
                  <a:pt x="24965" y="10522"/>
                  <a:pt x="22113" y="6398"/>
                  <a:pt x="21176" y="5044"/>
                </a:cubicBezTo>
                <a:lnTo>
                  <a:pt x="21172" y="5037"/>
                </a:lnTo>
                <a:cubicBezTo>
                  <a:pt x="21023" y="4821"/>
                  <a:pt x="20932" y="4691"/>
                  <a:pt x="20899" y="4613"/>
                </a:cubicBezTo>
                <a:cubicBezTo>
                  <a:pt x="20891" y="4591"/>
                  <a:pt x="20901" y="4567"/>
                  <a:pt x="20922" y="4559"/>
                </a:cubicBezTo>
                <a:lnTo>
                  <a:pt x="21100" y="4485"/>
                </a:lnTo>
                <a:cubicBezTo>
                  <a:pt x="21105" y="4483"/>
                  <a:pt x="21110" y="4482"/>
                  <a:pt x="21115" y="4482"/>
                </a:cubicBezTo>
                <a:close/>
                <a:moveTo>
                  <a:pt x="17091" y="0"/>
                </a:moveTo>
                <a:lnTo>
                  <a:pt x="17091" y="0"/>
                </a:lnTo>
                <a:cubicBezTo>
                  <a:pt x="21161" y="9722"/>
                  <a:pt x="11744" y="17139"/>
                  <a:pt x="5872" y="23388"/>
                </a:cubicBezTo>
                <a:cubicBezTo>
                  <a:pt x="1" y="29638"/>
                  <a:pt x="5404" y="37356"/>
                  <a:pt x="6002" y="38144"/>
                </a:cubicBezTo>
                <a:cubicBezTo>
                  <a:pt x="7139" y="39645"/>
                  <a:pt x="7975" y="40582"/>
                  <a:pt x="8711" y="41002"/>
                </a:cubicBezTo>
                <a:cubicBezTo>
                  <a:pt x="8736" y="41645"/>
                  <a:pt x="8871" y="44128"/>
                  <a:pt x="9486" y="46519"/>
                </a:cubicBezTo>
                <a:cubicBezTo>
                  <a:pt x="9548" y="46759"/>
                  <a:pt x="9738" y="46918"/>
                  <a:pt x="9957" y="46918"/>
                </a:cubicBezTo>
                <a:cubicBezTo>
                  <a:pt x="9961" y="46918"/>
                  <a:pt x="9965" y="46917"/>
                  <a:pt x="9969" y="46917"/>
                </a:cubicBezTo>
                <a:cubicBezTo>
                  <a:pt x="10337" y="46908"/>
                  <a:pt x="10585" y="46474"/>
                  <a:pt x="10446" y="46094"/>
                </a:cubicBezTo>
                <a:cubicBezTo>
                  <a:pt x="10027" y="44961"/>
                  <a:pt x="9331" y="43543"/>
                  <a:pt x="9627" y="41264"/>
                </a:cubicBezTo>
                <a:lnTo>
                  <a:pt x="9615" y="41258"/>
                </a:lnTo>
                <a:cubicBezTo>
                  <a:pt x="11110" y="41223"/>
                  <a:pt x="12533" y="38817"/>
                  <a:pt x="15959" y="34502"/>
                </a:cubicBezTo>
                <a:cubicBezTo>
                  <a:pt x="21628" y="27364"/>
                  <a:pt x="29839" y="21904"/>
                  <a:pt x="27987" y="13307"/>
                </a:cubicBezTo>
                <a:cubicBezTo>
                  <a:pt x="26135" y="4710"/>
                  <a:pt x="17091" y="0"/>
                  <a:pt x="1709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497" name="Google Shape;497;p49"/>
          <p:cNvSpPr/>
          <p:nvPr/>
        </p:nvSpPr>
        <p:spPr>
          <a:xfrm rot="-10272701">
            <a:off x="4219692" y="5144196"/>
            <a:ext cx="308232" cy="406873"/>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513" name="Google Shape;513;p49"/>
          <p:cNvSpPr/>
          <p:nvPr/>
        </p:nvSpPr>
        <p:spPr>
          <a:xfrm rot="2021608" flipH="1">
            <a:off x="325890" y="-22330"/>
            <a:ext cx="891846" cy="2234711"/>
          </a:xfrm>
          <a:custGeom>
            <a:avLst/>
            <a:gdLst/>
            <a:ahLst/>
            <a:cxnLst/>
            <a:rect l="l" t="t" r="r" b="b"/>
            <a:pathLst>
              <a:path w="12712" h="23889" extrusionOk="0">
                <a:moveTo>
                  <a:pt x="5211" y="11170"/>
                </a:moveTo>
                <a:lnTo>
                  <a:pt x="5211" y="11170"/>
                </a:lnTo>
                <a:cubicBezTo>
                  <a:pt x="5211" y="11170"/>
                  <a:pt x="5211" y="11170"/>
                  <a:pt x="5211" y="11170"/>
                </a:cubicBezTo>
                <a:lnTo>
                  <a:pt x="5211" y="11170"/>
                </a:lnTo>
                <a:cubicBezTo>
                  <a:pt x="5211" y="11170"/>
                  <a:pt x="5211" y="11170"/>
                  <a:pt x="5211" y="11170"/>
                </a:cubicBezTo>
                <a:close/>
                <a:moveTo>
                  <a:pt x="3960" y="1"/>
                </a:moveTo>
                <a:cubicBezTo>
                  <a:pt x="3960" y="1"/>
                  <a:pt x="3960" y="1"/>
                  <a:pt x="3960" y="1"/>
                </a:cubicBezTo>
                <a:cubicBezTo>
                  <a:pt x="3972" y="12"/>
                  <a:pt x="3875" y="2074"/>
                  <a:pt x="4457" y="3390"/>
                </a:cubicBezTo>
                <a:cubicBezTo>
                  <a:pt x="4994" y="4471"/>
                  <a:pt x="5541" y="6588"/>
                  <a:pt x="5710" y="7351"/>
                </a:cubicBezTo>
                <a:cubicBezTo>
                  <a:pt x="5495" y="7038"/>
                  <a:pt x="5286" y="6732"/>
                  <a:pt x="5083" y="6430"/>
                </a:cubicBezTo>
                <a:cubicBezTo>
                  <a:pt x="4711" y="5874"/>
                  <a:pt x="4367" y="5336"/>
                  <a:pt x="4073" y="4825"/>
                </a:cubicBezTo>
                <a:cubicBezTo>
                  <a:pt x="3923" y="4570"/>
                  <a:pt x="3794" y="4320"/>
                  <a:pt x="3670" y="4083"/>
                </a:cubicBezTo>
                <a:cubicBezTo>
                  <a:pt x="3613" y="3963"/>
                  <a:pt x="3557" y="3846"/>
                  <a:pt x="3501" y="3733"/>
                </a:cubicBezTo>
                <a:cubicBezTo>
                  <a:pt x="3445" y="3620"/>
                  <a:pt x="3404" y="3508"/>
                  <a:pt x="3355" y="3401"/>
                </a:cubicBezTo>
                <a:cubicBezTo>
                  <a:pt x="3333" y="3347"/>
                  <a:pt x="3309" y="3294"/>
                  <a:pt x="3286" y="3242"/>
                </a:cubicBezTo>
                <a:cubicBezTo>
                  <a:pt x="3265" y="3190"/>
                  <a:pt x="3247" y="3139"/>
                  <a:pt x="3229" y="3089"/>
                </a:cubicBezTo>
                <a:cubicBezTo>
                  <a:pt x="3191" y="2988"/>
                  <a:pt x="3155" y="2892"/>
                  <a:pt x="3119" y="2798"/>
                </a:cubicBezTo>
                <a:cubicBezTo>
                  <a:pt x="3059" y="2614"/>
                  <a:pt x="3006" y="2444"/>
                  <a:pt x="2957" y="2291"/>
                </a:cubicBezTo>
                <a:cubicBezTo>
                  <a:pt x="2920" y="2141"/>
                  <a:pt x="2886" y="2006"/>
                  <a:pt x="2856" y="1889"/>
                </a:cubicBezTo>
                <a:cubicBezTo>
                  <a:pt x="2826" y="1772"/>
                  <a:pt x="2814" y="1677"/>
                  <a:pt x="2797" y="1597"/>
                </a:cubicBezTo>
                <a:cubicBezTo>
                  <a:pt x="2767" y="1439"/>
                  <a:pt x="2750" y="1355"/>
                  <a:pt x="2750" y="1355"/>
                </a:cubicBezTo>
                <a:cubicBezTo>
                  <a:pt x="2708" y="1337"/>
                  <a:pt x="2667" y="1319"/>
                  <a:pt x="2627" y="1301"/>
                </a:cubicBezTo>
                <a:lnTo>
                  <a:pt x="2627" y="1301"/>
                </a:lnTo>
                <a:cubicBezTo>
                  <a:pt x="2627" y="1301"/>
                  <a:pt x="2643" y="1387"/>
                  <a:pt x="2670" y="1547"/>
                </a:cubicBezTo>
                <a:cubicBezTo>
                  <a:pt x="2686" y="1628"/>
                  <a:pt x="2696" y="1724"/>
                  <a:pt x="2724" y="1845"/>
                </a:cubicBezTo>
                <a:cubicBezTo>
                  <a:pt x="2753" y="1965"/>
                  <a:pt x="2786" y="2103"/>
                  <a:pt x="2822" y="2257"/>
                </a:cubicBezTo>
                <a:cubicBezTo>
                  <a:pt x="2867" y="2414"/>
                  <a:pt x="2919" y="2590"/>
                  <a:pt x="2978" y="2782"/>
                </a:cubicBezTo>
                <a:cubicBezTo>
                  <a:pt x="3014" y="2878"/>
                  <a:pt x="3050" y="2979"/>
                  <a:pt x="3087" y="3084"/>
                </a:cubicBezTo>
                <a:cubicBezTo>
                  <a:pt x="3105" y="3136"/>
                  <a:pt x="3122" y="3190"/>
                  <a:pt x="3144" y="3243"/>
                </a:cubicBezTo>
                <a:cubicBezTo>
                  <a:pt x="3167" y="3298"/>
                  <a:pt x="3190" y="3353"/>
                  <a:pt x="3213" y="3409"/>
                </a:cubicBezTo>
                <a:cubicBezTo>
                  <a:pt x="3262" y="3521"/>
                  <a:pt x="3303" y="3638"/>
                  <a:pt x="3359" y="3756"/>
                </a:cubicBezTo>
                <a:cubicBezTo>
                  <a:pt x="3415" y="3875"/>
                  <a:pt x="3472" y="3997"/>
                  <a:pt x="3529" y="4123"/>
                </a:cubicBezTo>
                <a:cubicBezTo>
                  <a:pt x="3655" y="4370"/>
                  <a:pt x="3784" y="4634"/>
                  <a:pt x="3935" y="4899"/>
                </a:cubicBezTo>
                <a:cubicBezTo>
                  <a:pt x="4046" y="5101"/>
                  <a:pt x="4165" y="5306"/>
                  <a:pt x="4289" y="5514"/>
                </a:cubicBezTo>
                <a:cubicBezTo>
                  <a:pt x="4045" y="5447"/>
                  <a:pt x="3438" y="5194"/>
                  <a:pt x="2887" y="4281"/>
                </a:cubicBezTo>
                <a:cubicBezTo>
                  <a:pt x="2199" y="3118"/>
                  <a:pt x="944" y="1713"/>
                  <a:pt x="50" y="1713"/>
                </a:cubicBezTo>
                <a:cubicBezTo>
                  <a:pt x="33" y="1713"/>
                  <a:pt x="17" y="1713"/>
                  <a:pt x="1" y="1714"/>
                </a:cubicBezTo>
                <a:cubicBezTo>
                  <a:pt x="3" y="1719"/>
                  <a:pt x="267" y="2704"/>
                  <a:pt x="1165" y="3628"/>
                </a:cubicBezTo>
                <a:cubicBezTo>
                  <a:pt x="1952" y="4400"/>
                  <a:pt x="3786" y="5322"/>
                  <a:pt x="4493" y="5850"/>
                </a:cubicBezTo>
                <a:cubicBezTo>
                  <a:pt x="4639" y="6088"/>
                  <a:pt x="4792" y="6330"/>
                  <a:pt x="4949" y="6574"/>
                </a:cubicBezTo>
                <a:cubicBezTo>
                  <a:pt x="5321" y="7152"/>
                  <a:pt x="5719" y="7747"/>
                  <a:pt x="6120" y="8361"/>
                </a:cubicBezTo>
                <a:cubicBezTo>
                  <a:pt x="6521" y="8975"/>
                  <a:pt x="6926" y="9610"/>
                  <a:pt x="7314" y="10272"/>
                </a:cubicBezTo>
                <a:cubicBezTo>
                  <a:pt x="7311" y="10275"/>
                  <a:pt x="7270" y="10291"/>
                  <a:pt x="7195" y="10291"/>
                </a:cubicBezTo>
                <a:cubicBezTo>
                  <a:pt x="6963" y="10291"/>
                  <a:pt x="6408" y="10137"/>
                  <a:pt x="5688" y="8940"/>
                </a:cubicBezTo>
                <a:cubicBezTo>
                  <a:pt x="4747" y="7368"/>
                  <a:pt x="2631" y="6120"/>
                  <a:pt x="1942" y="6120"/>
                </a:cubicBezTo>
                <a:cubicBezTo>
                  <a:pt x="1922" y="6120"/>
                  <a:pt x="1904" y="6121"/>
                  <a:pt x="1887" y="6123"/>
                </a:cubicBezTo>
                <a:cubicBezTo>
                  <a:pt x="1911" y="6132"/>
                  <a:pt x="2770" y="8286"/>
                  <a:pt x="4192" y="9278"/>
                </a:cubicBezTo>
                <a:cubicBezTo>
                  <a:pt x="5643" y="10259"/>
                  <a:pt x="7510" y="10671"/>
                  <a:pt x="7897" y="11325"/>
                </a:cubicBezTo>
                <a:cubicBezTo>
                  <a:pt x="8072" y="11659"/>
                  <a:pt x="8238" y="12000"/>
                  <a:pt x="8393" y="12350"/>
                </a:cubicBezTo>
                <a:cubicBezTo>
                  <a:pt x="8714" y="13070"/>
                  <a:pt x="8985" y="13832"/>
                  <a:pt x="9139" y="14596"/>
                </a:cubicBezTo>
                <a:cubicBezTo>
                  <a:pt x="9162" y="14692"/>
                  <a:pt x="9175" y="14786"/>
                  <a:pt x="9189" y="14881"/>
                </a:cubicBezTo>
                <a:cubicBezTo>
                  <a:pt x="9203" y="14974"/>
                  <a:pt x="9221" y="15073"/>
                  <a:pt x="9229" y="15162"/>
                </a:cubicBezTo>
                <a:cubicBezTo>
                  <a:pt x="9237" y="15249"/>
                  <a:pt x="9244" y="15337"/>
                  <a:pt x="9251" y="15426"/>
                </a:cubicBezTo>
                <a:cubicBezTo>
                  <a:pt x="9256" y="15467"/>
                  <a:pt x="9257" y="15517"/>
                  <a:pt x="9257" y="15568"/>
                </a:cubicBezTo>
                <a:cubicBezTo>
                  <a:pt x="9257" y="15617"/>
                  <a:pt x="9258" y="15666"/>
                  <a:pt x="9258" y="15716"/>
                </a:cubicBezTo>
                <a:cubicBezTo>
                  <a:pt x="9258" y="15765"/>
                  <a:pt x="9258" y="15815"/>
                  <a:pt x="9259" y="15864"/>
                </a:cubicBezTo>
                <a:lnTo>
                  <a:pt x="9259" y="15875"/>
                </a:lnTo>
                <a:cubicBezTo>
                  <a:pt x="9258" y="15877"/>
                  <a:pt x="9258" y="15879"/>
                  <a:pt x="9258" y="15881"/>
                </a:cubicBezTo>
                <a:cubicBezTo>
                  <a:pt x="9258" y="15893"/>
                  <a:pt x="9257" y="15905"/>
                  <a:pt x="9256" y="15916"/>
                </a:cubicBezTo>
                <a:lnTo>
                  <a:pt x="9253" y="15987"/>
                </a:lnTo>
                <a:cubicBezTo>
                  <a:pt x="9247" y="16081"/>
                  <a:pt x="9242" y="16174"/>
                  <a:pt x="9236" y="16268"/>
                </a:cubicBezTo>
                <a:cubicBezTo>
                  <a:pt x="9232" y="16330"/>
                  <a:pt x="9228" y="16391"/>
                  <a:pt x="9223" y="16453"/>
                </a:cubicBezTo>
                <a:cubicBezTo>
                  <a:pt x="9159" y="15614"/>
                  <a:pt x="8991" y="14691"/>
                  <a:pt x="8605" y="14215"/>
                </a:cubicBezTo>
                <a:cubicBezTo>
                  <a:pt x="7817" y="13267"/>
                  <a:pt x="6884" y="13718"/>
                  <a:pt x="5211" y="11170"/>
                </a:cubicBezTo>
                <a:lnTo>
                  <a:pt x="5211" y="11170"/>
                </a:lnTo>
                <a:cubicBezTo>
                  <a:pt x="5225" y="11199"/>
                  <a:pt x="5294" y="13122"/>
                  <a:pt x="6360" y="14321"/>
                </a:cubicBezTo>
                <a:cubicBezTo>
                  <a:pt x="6677" y="14690"/>
                  <a:pt x="6974" y="14796"/>
                  <a:pt x="7249" y="14796"/>
                </a:cubicBezTo>
                <a:cubicBezTo>
                  <a:pt x="7622" y="14796"/>
                  <a:pt x="7954" y="14600"/>
                  <a:pt x="8237" y="14600"/>
                </a:cubicBezTo>
                <a:cubicBezTo>
                  <a:pt x="8455" y="14600"/>
                  <a:pt x="8644" y="14717"/>
                  <a:pt x="8800" y="15136"/>
                </a:cubicBezTo>
                <a:cubicBezTo>
                  <a:pt x="9035" y="15774"/>
                  <a:pt x="9115" y="16586"/>
                  <a:pt x="9131" y="17276"/>
                </a:cubicBezTo>
                <a:cubicBezTo>
                  <a:pt x="9128" y="17302"/>
                  <a:pt x="9125" y="17325"/>
                  <a:pt x="9121" y="17350"/>
                </a:cubicBezTo>
                <a:cubicBezTo>
                  <a:pt x="9094" y="17524"/>
                  <a:pt x="9062" y="17693"/>
                  <a:pt x="9031" y="17861"/>
                </a:cubicBezTo>
                <a:cubicBezTo>
                  <a:pt x="9015" y="17944"/>
                  <a:pt x="8999" y="18028"/>
                  <a:pt x="8983" y="18110"/>
                </a:cubicBezTo>
                <a:cubicBezTo>
                  <a:pt x="8964" y="18191"/>
                  <a:pt x="8946" y="18271"/>
                  <a:pt x="8926" y="18351"/>
                </a:cubicBezTo>
                <a:cubicBezTo>
                  <a:pt x="8888" y="18510"/>
                  <a:pt x="8852" y="18668"/>
                  <a:pt x="8810" y="18820"/>
                </a:cubicBezTo>
                <a:cubicBezTo>
                  <a:pt x="8641" y="19426"/>
                  <a:pt x="8449" y="19973"/>
                  <a:pt x="8245" y="20453"/>
                </a:cubicBezTo>
                <a:cubicBezTo>
                  <a:pt x="8112" y="20766"/>
                  <a:pt x="7976" y="21054"/>
                  <a:pt x="7842" y="21312"/>
                </a:cubicBezTo>
                <a:cubicBezTo>
                  <a:pt x="7689" y="20951"/>
                  <a:pt x="7435" y="20180"/>
                  <a:pt x="7564" y="19230"/>
                </a:cubicBezTo>
                <a:cubicBezTo>
                  <a:pt x="7737" y="17913"/>
                  <a:pt x="8096" y="16594"/>
                  <a:pt x="6819" y="15155"/>
                </a:cubicBezTo>
                <a:cubicBezTo>
                  <a:pt x="6817" y="15160"/>
                  <a:pt x="6404" y="16159"/>
                  <a:pt x="6529" y="17473"/>
                </a:cubicBezTo>
                <a:cubicBezTo>
                  <a:pt x="6686" y="18752"/>
                  <a:pt x="7974" y="21165"/>
                  <a:pt x="7521" y="21892"/>
                </a:cubicBezTo>
                <a:cubicBezTo>
                  <a:pt x="7367" y="22153"/>
                  <a:pt x="7221" y="22368"/>
                  <a:pt x="7096" y="22548"/>
                </a:cubicBezTo>
                <a:cubicBezTo>
                  <a:pt x="7016" y="22652"/>
                  <a:pt x="6947" y="22753"/>
                  <a:pt x="6884" y="22828"/>
                </a:cubicBezTo>
                <a:cubicBezTo>
                  <a:pt x="6852" y="22866"/>
                  <a:pt x="6823" y="22901"/>
                  <a:pt x="6796" y="22934"/>
                </a:cubicBezTo>
                <a:cubicBezTo>
                  <a:pt x="6769" y="22968"/>
                  <a:pt x="6752" y="22983"/>
                  <a:pt x="6734" y="23005"/>
                </a:cubicBezTo>
                <a:cubicBezTo>
                  <a:pt x="6715" y="23025"/>
                  <a:pt x="6700" y="23043"/>
                  <a:pt x="6686" y="23059"/>
                </a:cubicBezTo>
                <a:cubicBezTo>
                  <a:pt x="6667" y="23075"/>
                  <a:pt x="6651" y="23090"/>
                  <a:pt x="6638" y="23102"/>
                </a:cubicBezTo>
                <a:cubicBezTo>
                  <a:pt x="6612" y="23124"/>
                  <a:pt x="6599" y="23137"/>
                  <a:pt x="6599" y="23137"/>
                </a:cubicBezTo>
                <a:cubicBezTo>
                  <a:pt x="6665" y="23385"/>
                  <a:pt x="6727" y="23636"/>
                  <a:pt x="6787" y="23889"/>
                </a:cubicBezTo>
                <a:cubicBezTo>
                  <a:pt x="6787" y="23889"/>
                  <a:pt x="6800" y="23876"/>
                  <a:pt x="6827" y="23852"/>
                </a:cubicBezTo>
                <a:cubicBezTo>
                  <a:pt x="6840" y="23840"/>
                  <a:pt x="6856" y="23825"/>
                  <a:pt x="6876" y="23807"/>
                </a:cubicBezTo>
                <a:cubicBezTo>
                  <a:pt x="6898" y="23783"/>
                  <a:pt x="6925" y="23754"/>
                  <a:pt x="6955" y="23721"/>
                </a:cubicBezTo>
                <a:cubicBezTo>
                  <a:pt x="6984" y="23689"/>
                  <a:pt x="7023" y="23649"/>
                  <a:pt x="7051" y="23612"/>
                </a:cubicBezTo>
                <a:cubicBezTo>
                  <a:pt x="7081" y="23575"/>
                  <a:pt x="7115" y="23533"/>
                  <a:pt x="7150" y="23489"/>
                </a:cubicBezTo>
                <a:cubicBezTo>
                  <a:pt x="7223" y="23400"/>
                  <a:pt x="7298" y="23291"/>
                  <a:pt x="7386" y="23172"/>
                </a:cubicBezTo>
                <a:cubicBezTo>
                  <a:pt x="7553" y="22926"/>
                  <a:pt x="7753" y="22622"/>
                  <a:pt x="7960" y="22243"/>
                </a:cubicBezTo>
                <a:cubicBezTo>
                  <a:pt x="8061" y="22061"/>
                  <a:pt x="8165" y="21861"/>
                  <a:pt x="8270" y="21645"/>
                </a:cubicBezTo>
                <a:cubicBezTo>
                  <a:pt x="8270" y="21645"/>
                  <a:pt x="8272" y="21642"/>
                  <a:pt x="8274" y="21636"/>
                </a:cubicBezTo>
                <a:cubicBezTo>
                  <a:pt x="8341" y="21497"/>
                  <a:pt x="8409" y="21349"/>
                  <a:pt x="8476" y="21197"/>
                </a:cubicBezTo>
                <a:cubicBezTo>
                  <a:pt x="8637" y="20886"/>
                  <a:pt x="8880" y="20503"/>
                  <a:pt x="9160" y="20366"/>
                </a:cubicBezTo>
                <a:cubicBezTo>
                  <a:pt x="9229" y="20332"/>
                  <a:pt x="9313" y="20317"/>
                  <a:pt x="9409" y="20317"/>
                </a:cubicBezTo>
                <a:cubicBezTo>
                  <a:pt x="9839" y="20317"/>
                  <a:pt x="10497" y="20602"/>
                  <a:pt x="11030" y="20602"/>
                </a:cubicBezTo>
                <a:cubicBezTo>
                  <a:pt x="11257" y="20602"/>
                  <a:pt x="11461" y="20550"/>
                  <a:pt x="11616" y="20404"/>
                </a:cubicBezTo>
                <a:cubicBezTo>
                  <a:pt x="12227" y="19832"/>
                  <a:pt x="12712" y="18190"/>
                  <a:pt x="12702" y="18187"/>
                </a:cubicBezTo>
                <a:cubicBezTo>
                  <a:pt x="12701" y="18182"/>
                  <a:pt x="12345" y="18103"/>
                  <a:pt x="11896" y="18103"/>
                </a:cubicBezTo>
                <a:cubicBezTo>
                  <a:pt x="11355" y="18103"/>
                  <a:pt x="10679" y="18217"/>
                  <a:pt x="10331" y="18713"/>
                </a:cubicBezTo>
                <a:cubicBezTo>
                  <a:pt x="9941" y="19279"/>
                  <a:pt x="9246" y="20003"/>
                  <a:pt x="8768" y="20473"/>
                </a:cubicBezTo>
                <a:cubicBezTo>
                  <a:pt x="8917" y="20071"/>
                  <a:pt x="9057" y="19633"/>
                  <a:pt x="9182" y="19162"/>
                </a:cubicBezTo>
                <a:cubicBezTo>
                  <a:pt x="9224" y="19000"/>
                  <a:pt x="9261" y="18830"/>
                  <a:pt x="9301" y="18660"/>
                </a:cubicBezTo>
                <a:cubicBezTo>
                  <a:pt x="9943" y="16228"/>
                  <a:pt x="10840" y="17207"/>
                  <a:pt x="11342" y="15398"/>
                </a:cubicBezTo>
                <a:cubicBezTo>
                  <a:pt x="11810" y="13550"/>
                  <a:pt x="11040" y="11684"/>
                  <a:pt x="11031" y="11684"/>
                </a:cubicBezTo>
                <a:cubicBezTo>
                  <a:pt x="11031" y="11684"/>
                  <a:pt x="11031" y="11684"/>
                  <a:pt x="11031" y="11684"/>
                </a:cubicBezTo>
                <a:cubicBezTo>
                  <a:pt x="9978" y="13000"/>
                  <a:pt x="9908" y="15115"/>
                  <a:pt x="9923" y="15891"/>
                </a:cubicBezTo>
                <a:cubicBezTo>
                  <a:pt x="9948" y="16360"/>
                  <a:pt x="9708" y="17025"/>
                  <a:pt x="9509" y="17482"/>
                </a:cubicBezTo>
                <a:cubicBezTo>
                  <a:pt x="9528" y="17329"/>
                  <a:pt x="9545" y="17176"/>
                  <a:pt x="9562" y="17021"/>
                </a:cubicBezTo>
                <a:cubicBezTo>
                  <a:pt x="9585" y="16831"/>
                  <a:pt x="9594" y="16631"/>
                  <a:pt x="9605" y="16433"/>
                </a:cubicBezTo>
                <a:cubicBezTo>
                  <a:pt x="9611" y="16333"/>
                  <a:pt x="9615" y="16233"/>
                  <a:pt x="9620" y="16132"/>
                </a:cubicBezTo>
                <a:cubicBezTo>
                  <a:pt x="9621" y="16108"/>
                  <a:pt x="9622" y="16082"/>
                  <a:pt x="9623" y="16057"/>
                </a:cubicBezTo>
                <a:lnTo>
                  <a:pt x="9625" y="16019"/>
                </a:lnTo>
                <a:cubicBezTo>
                  <a:pt x="9625" y="16016"/>
                  <a:pt x="9625" y="16013"/>
                  <a:pt x="9626" y="16010"/>
                </a:cubicBezTo>
                <a:cubicBezTo>
                  <a:pt x="9626" y="16000"/>
                  <a:pt x="9626" y="15990"/>
                  <a:pt x="9626" y="15980"/>
                </a:cubicBezTo>
                <a:cubicBezTo>
                  <a:pt x="9626" y="15974"/>
                  <a:pt x="9626" y="15968"/>
                  <a:pt x="9625" y="15962"/>
                </a:cubicBezTo>
                <a:cubicBezTo>
                  <a:pt x="9625" y="15911"/>
                  <a:pt x="9623" y="15862"/>
                  <a:pt x="9622" y="15811"/>
                </a:cubicBezTo>
                <a:cubicBezTo>
                  <a:pt x="9621" y="15761"/>
                  <a:pt x="9620" y="15711"/>
                  <a:pt x="9619" y="15660"/>
                </a:cubicBezTo>
                <a:cubicBezTo>
                  <a:pt x="9618" y="15611"/>
                  <a:pt x="9617" y="15561"/>
                  <a:pt x="9611" y="15500"/>
                </a:cubicBezTo>
                <a:cubicBezTo>
                  <a:pt x="9601" y="15385"/>
                  <a:pt x="9590" y="15269"/>
                  <a:pt x="9578" y="15154"/>
                </a:cubicBezTo>
                <a:cubicBezTo>
                  <a:pt x="9566" y="15039"/>
                  <a:pt x="9544" y="14935"/>
                  <a:pt x="9528" y="14824"/>
                </a:cubicBezTo>
                <a:cubicBezTo>
                  <a:pt x="9509" y="14715"/>
                  <a:pt x="9491" y="14606"/>
                  <a:pt x="9465" y="14500"/>
                </a:cubicBezTo>
                <a:cubicBezTo>
                  <a:pt x="9295" y="13727"/>
                  <a:pt x="9031" y="13006"/>
                  <a:pt x="8727" y="12331"/>
                </a:cubicBezTo>
                <a:cubicBezTo>
                  <a:pt x="8586" y="11699"/>
                  <a:pt x="8461" y="10960"/>
                  <a:pt x="8503" y="10429"/>
                </a:cubicBezTo>
                <a:cubicBezTo>
                  <a:pt x="8598" y="9306"/>
                  <a:pt x="9306" y="7811"/>
                  <a:pt x="8048" y="5232"/>
                </a:cubicBezTo>
                <a:cubicBezTo>
                  <a:pt x="8048" y="5232"/>
                  <a:pt x="8048" y="5232"/>
                  <a:pt x="8048" y="5232"/>
                </a:cubicBezTo>
                <a:cubicBezTo>
                  <a:pt x="8036" y="5232"/>
                  <a:pt x="7494" y="5913"/>
                  <a:pt x="7399" y="7593"/>
                </a:cubicBezTo>
                <a:cubicBezTo>
                  <a:pt x="7400" y="8513"/>
                  <a:pt x="7957" y="10306"/>
                  <a:pt x="8426" y="11702"/>
                </a:cubicBezTo>
                <a:cubicBezTo>
                  <a:pt x="8132" y="11117"/>
                  <a:pt x="7816" y="10563"/>
                  <a:pt x="7490" y="10032"/>
                </a:cubicBezTo>
                <a:cubicBezTo>
                  <a:pt x="7087" y="9377"/>
                  <a:pt x="6672" y="8757"/>
                  <a:pt x="6265" y="8158"/>
                </a:cubicBezTo>
                <a:cubicBezTo>
                  <a:pt x="6256" y="8146"/>
                  <a:pt x="6247" y="8133"/>
                  <a:pt x="6239" y="8122"/>
                </a:cubicBezTo>
                <a:lnTo>
                  <a:pt x="6239" y="8122"/>
                </a:lnTo>
                <a:cubicBezTo>
                  <a:pt x="6240" y="8122"/>
                  <a:pt x="6240" y="8123"/>
                  <a:pt x="6240" y="8123"/>
                </a:cubicBezTo>
                <a:cubicBezTo>
                  <a:pt x="6241" y="8124"/>
                  <a:pt x="6241" y="8124"/>
                  <a:pt x="6241" y="8124"/>
                </a:cubicBezTo>
                <a:cubicBezTo>
                  <a:pt x="6256" y="8124"/>
                  <a:pt x="5618" y="6895"/>
                  <a:pt x="5509" y="6083"/>
                </a:cubicBezTo>
                <a:cubicBezTo>
                  <a:pt x="5416" y="5265"/>
                  <a:pt x="6203" y="3623"/>
                  <a:pt x="5764" y="2475"/>
                </a:cubicBezTo>
                <a:cubicBezTo>
                  <a:pt x="5349" y="1333"/>
                  <a:pt x="3976" y="1"/>
                  <a:pt x="3960"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514" name="Google Shape;514;p49"/>
          <p:cNvSpPr/>
          <p:nvPr/>
        </p:nvSpPr>
        <p:spPr>
          <a:xfrm rot="2268352">
            <a:off x="2025360" y="3812723"/>
            <a:ext cx="1205216" cy="2046984"/>
          </a:xfrm>
          <a:custGeom>
            <a:avLst/>
            <a:gdLst/>
            <a:ahLst/>
            <a:cxnLst/>
            <a:rect l="l" t="t" r="r" b="b"/>
            <a:pathLst>
              <a:path w="17179" h="21882" extrusionOk="0">
                <a:moveTo>
                  <a:pt x="7851" y="10254"/>
                </a:moveTo>
                <a:lnTo>
                  <a:pt x="7851" y="10254"/>
                </a:lnTo>
                <a:cubicBezTo>
                  <a:pt x="7851" y="10254"/>
                  <a:pt x="7851" y="10254"/>
                  <a:pt x="7851" y="10254"/>
                </a:cubicBezTo>
                <a:lnTo>
                  <a:pt x="7851" y="10254"/>
                </a:lnTo>
                <a:cubicBezTo>
                  <a:pt x="7851" y="10254"/>
                  <a:pt x="7851" y="10254"/>
                  <a:pt x="7851" y="10254"/>
                </a:cubicBezTo>
                <a:close/>
                <a:moveTo>
                  <a:pt x="3248" y="1"/>
                </a:moveTo>
                <a:cubicBezTo>
                  <a:pt x="3248" y="1"/>
                  <a:pt x="3248" y="1"/>
                  <a:pt x="3248" y="1"/>
                </a:cubicBezTo>
                <a:cubicBezTo>
                  <a:pt x="3262" y="8"/>
                  <a:pt x="3800" y="2000"/>
                  <a:pt x="4756" y="3077"/>
                </a:cubicBezTo>
                <a:cubicBezTo>
                  <a:pt x="5598" y="3942"/>
                  <a:pt x="6765" y="5790"/>
                  <a:pt x="7160" y="6464"/>
                </a:cubicBezTo>
                <a:cubicBezTo>
                  <a:pt x="6859" y="6232"/>
                  <a:pt x="6565" y="6005"/>
                  <a:pt x="6281" y="5779"/>
                </a:cubicBezTo>
                <a:cubicBezTo>
                  <a:pt x="5757" y="5364"/>
                  <a:pt x="5264" y="4957"/>
                  <a:pt x="4828" y="4560"/>
                </a:cubicBezTo>
                <a:cubicBezTo>
                  <a:pt x="4608" y="4363"/>
                  <a:pt x="4410" y="4164"/>
                  <a:pt x="4218" y="3977"/>
                </a:cubicBezTo>
                <a:cubicBezTo>
                  <a:pt x="4128" y="3879"/>
                  <a:pt x="4038" y="3785"/>
                  <a:pt x="3951" y="3694"/>
                </a:cubicBezTo>
                <a:cubicBezTo>
                  <a:pt x="3863" y="3603"/>
                  <a:pt x="3790" y="3510"/>
                  <a:pt x="3710" y="3422"/>
                </a:cubicBezTo>
                <a:cubicBezTo>
                  <a:pt x="3672" y="3378"/>
                  <a:pt x="3634" y="3335"/>
                  <a:pt x="3596" y="3293"/>
                </a:cubicBezTo>
                <a:cubicBezTo>
                  <a:pt x="3559" y="3250"/>
                  <a:pt x="3528" y="3206"/>
                  <a:pt x="3494" y="3164"/>
                </a:cubicBezTo>
                <a:cubicBezTo>
                  <a:pt x="3428" y="3080"/>
                  <a:pt x="3364" y="2999"/>
                  <a:pt x="3301" y="2921"/>
                </a:cubicBezTo>
                <a:cubicBezTo>
                  <a:pt x="3188" y="2764"/>
                  <a:pt x="3085" y="2618"/>
                  <a:pt x="2993" y="2487"/>
                </a:cubicBezTo>
                <a:cubicBezTo>
                  <a:pt x="2911" y="2356"/>
                  <a:pt x="2837" y="2238"/>
                  <a:pt x="2772" y="2136"/>
                </a:cubicBezTo>
                <a:cubicBezTo>
                  <a:pt x="2709" y="2033"/>
                  <a:pt x="2669" y="1947"/>
                  <a:pt x="2627" y="1876"/>
                </a:cubicBezTo>
                <a:cubicBezTo>
                  <a:pt x="2550" y="1735"/>
                  <a:pt x="2508" y="1660"/>
                  <a:pt x="2508" y="1660"/>
                </a:cubicBezTo>
                <a:cubicBezTo>
                  <a:pt x="2464" y="1655"/>
                  <a:pt x="2420" y="1650"/>
                  <a:pt x="2376" y="1645"/>
                </a:cubicBezTo>
                <a:lnTo>
                  <a:pt x="2376" y="1645"/>
                </a:lnTo>
                <a:cubicBezTo>
                  <a:pt x="2376" y="1645"/>
                  <a:pt x="2417" y="1722"/>
                  <a:pt x="2492" y="1867"/>
                </a:cubicBezTo>
                <a:cubicBezTo>
                  <a:pt x="2532" y="1939"/>
                  <a:pt x="2571" y="2028"/>
                  <a:pt x="2634" y="2134"/>
                </a:cubicBezTo>
                <a:cubicBezTo>
                  <a:pt x="2698" y="2240"/>
                  <a:pt x="2772" y="2361"/>
                  <a:pt x="2853" y="2497"/>
                </a:cubicBezTo>
                <a:cubicBezTo>
                  <a:pt x="2944" y="2632"/>
                  <a:pt x="3048" y="2785"/>
                  <a:pt x="3162" y="2948"/>
                </a:cubicBezTo>
                <a:cubicBezTo>
                  <a:pt x="3226" y="3029"/>
                  <a:pt x="3291" y="3115"/>
                  <a:pt x="3358" y="3203"/>
                </a:cubicBezTo>
                <a:cubicBezTo>
                  <a:pt x="3393" y="3246"/>
                  <a:pt x="3424" y="3293"/>
                  <a:pt x="3462" y="3338"/>
                </a:cubicBezTo>
                <a:cubicBezTo>
                  <a:pt x="3500" y="3382"/>
                  <a:pt x="3539" y="3427"/>
                  <a:pt x="3578" y="3474"/>
                </a:cubicBezTo>
                <a:cubicBezTo>
                  <a:pt x="3658" y="3565"/>
                  <a:pt x="3733" y="3665"/>
                  <a:pt x="3824" y="3760"/>
                </a:cubicBezTo>
                <a:cubicBezTo>
                  <a:pt x="3913" y="3856"/>
                  <a:pt x="4003" y="3955"/>
                  <a:pt x="4096" y="4057"/>
                </a:cubicBezTo>
                <a:cubicBezTo>
                  <a:pt x="4291" y="4255"/>
                  <a:pt x="4496" y="4465"/>
                  <a:pt x="4720" y="4673"/>
                </a:cubicBezTo>
                <a:cubicBezTo>
                  <a:pt x="4888" y="4830"/>
                  <a:pt x="5064" y="4990"/>
                  <a:pt x="5246" y="5150"/>
                </a:cubicBezTo>
                <a:cubicBezTo>
                  <a:pt x="5230" y="5151"/>
                  <a:pt x="5213" y="5151"/>
                  <a:pt x="5194" y="5151"/>
                </a:cubicBezTo>
                <a:cubicBezTo>
                  <a:pt x="4911" y="5151"/>
                  <a:pt x="4287" y="5062"/>
                  <a:pt x="3533" y="4403"/>
                </a:cubicBezTo>
                <a:cubicBezTo>
                  <a:pt x="2643" y="3613"/>
                  <a:pt x="1276" y="2777"/>
                  <a:pt x="381" y="2777"/>
                </a:cubicBezTo>
                <a:cubicBezTo>
                  <a:pt x="241" y="2777"/>
                  <a:pt x="114" y="2798"/>
                  <a:pt x="1" y="2841"/>
                </a:cubicBezTo>
                <a:cubicBezTo>
                  <a:pt x="5" y="2846"/>
                  <a:pt x="557" y="3703"/>
                  <a:pt x="1695" y="4308"/>
                </a:cubicBezTo>
                <a:cubicBezTo>
                  <a:pt x="2680" y="4802"/>
                  <a:pt x="4708" y="5120"/>
                  <a:pt x="5542" y="5407"/>
                </a:cubicBezTo>
                <a:cubicBezTo>
                  <a:pt x="5754" y="5589"/>
                  <a:pt x="5974" y="5772"/>
                  <a:pt x="6198" y="5957"/>
                </a:cubicBezTo>
                <a:cubicBezTo>
                  <a:pt x="6729" y="6393"/>
                  <a:pt x="7289" y="6839"/>
                  <a:pt x="7859" y="7300"/>
                </a:cubicBezTo>
                <a:cubicBezTo>
                  <a:pt x="8429" y="7763"/>
                  <a:pt x="9009" y="8245"/>
                  <a:pt x="9580" y="8757"/>
                </a:cubicBezTo>
                <a:cubicBezTo>
                  <a:pt x="9577" y="8762"/>
                  <a:pt x="9477" y="8841"/>
                  <a:pt x="9259" y="8841"/>
                </a:cubicBezTo>
                <a:cubicBezTo>
                  <a:pt x="8957" y="8841"/>
                  <a:pt x="8430" y="8690"/>
                  <a:pt x="7625" y="7984"/>
                </a:cubicBezTo>
                <a:cubicBezTo>
                  <a:pt x="6442" y="6946"/>
                  <a:pt x="4508" y="6399"/>
                  <a:pt x="3569" y="6399"/>
                </a:cubicBezTo>
                <a:cubicBezTo>
                  <a:pt x="3384" y="6399"/>
                  <a:pt x="3238" y="6420"/>
                  <a:pt x="3144" y="6463"/>
                </a:cubicBezTo>
                <a:cubicBezTo>
                  <a:pt x="3170" y="6464"/>
                  <a:pt x="4646" y="8253"/>
                  <a:pt x="6303" y="8763"/>
                </a:cubicBezTo>
                <a:cubicBezTo>
                  <a:pt x="7983" y="9254"/>
                  <a:pt x="9888" y="9077"/>
                  <a:pt x="10456" y="9580"/>
                </a:cubicBezTo>
                <a:cubicBezTo>
                  <a:pt x="10724" y="9846"/>
                  <a:pt x="10987" y="10119"/>
                  <a:pt x="11241" y="10404"/>
                </a:cubicBezTo>
                <a:cubicBezTo>
                  <a:pt x="11768" y="10992"/>
                  <a:pt x="12259" y="11635"/>
                  <a:pt x="12639" y="12316"/>
                </a:cubicBezTo>
                <a:cubicBezTo>
                  <a:pt x="12688" y="12399"/>
                  <a:pt x="12731" y="12486"/>
                  <a:pt x="12774" y="12572"/>
                </a:cubicBezTo>
                <a:cubicBezTo>
                  <a:pt x="12814" y="12656"/>
                  <a:pt x="12862" y="12745"/>
                  <a:pt x="12896" y="12827"/>
                </a:cubicBezTo>
                <a:cubicBezTo>
                  <a:pt x="12930" y="12908"/>
                  <a:pt x="12965" y="12990"/>
                  <a:pt x="12998" y="13072"/>
                </a:cubicBezTo>
                <a:cubicBezTo>
                  <a:pt x="13015" y="13110"/>
                  <a:pt x="13032" y="13156"/>
                  <a:pt x="13047" y="13205"/>
                </a:cubicBezTo>
                <a:cubicBezTo>
                  <a:pt x="13063" y="13252"/>
                  <a:pt x="13078" y="13299"/>
                  <a:pt x="13094" y="13345"/>
                </a:cubicBezTo>
                <a:cubicBezTo>
                  <a:pt x="13109" y="13393"/>
                  <a:pt x="13124" y="13440"/>
                  <a:pt x="13140" y="13486"/>
                </a:cubicBezTo>
                <a:cubicBezTo>
                  <a:pt x="13141" y="13490"/>
                  <a:pt x="13142" y="13494"/>
                  <a:pt x="13143" y="13497"/>
                </a:cubicBezTo>
                <a:cubicBezTo>
                  <a:pt x="13144" y="13499"/>
                  <a:pt x="13144" y="13501"/>
                  <a:pt x="13145" y="13503"/>
                </a:cubicBezTo>
                <a:cubicBezTo>
                  <a:pt x="13148" y="13514"/>
                  <a:pt x="13151" y="13525"/>
                  <a:pt x="13154" y="13537"/>
                </a:cubicBezTo>
                <a:cubicBezTo>
                  <a:pt x="13159" y="13559"/>
                  <a:pt x="13166" y="13583"/>
                  <a:pt x="13172" y="13606"/>
                </a:cubicBezTo>
                <a:cubicBezTo>
                  <a:pt x="13195" y="13696"/>
                  <a:pt x="13218" y="13787"/>
                  <a:pt x="13241" y="13878"/>
                </a:cubicBezTo>
                <a:cubicBezTo>
                  <a:pt x="13256" y="13938"/>
                  <a:pt x="13272" y="13998"/>
                  <a:pt x="13286" y="14059"/>
                </a:cubicBezTo>
                <a:cubicBezTo>
                  <a:pt x="12968" y="13279"/>
                  <a:pt x="12526" y="12451"/>
                  <a:pt x="12014" y="12116"/>
                </a:cubicBezTo>
                <a:cubicBezTo>
                  <a:pt x="10973" y="11454"/>
                  <a:pt x="10222" y="12168"/>
                  <a:pt x="7851" y="10254"/>
                </a:cubicBezTo>
                <a:lnTo>
                  <a:pt x="7851" y="10254"/>
                </a:lnTo>
                <a:cubicBezTo>
                  <a:pt x="7874" y="10277"/>
                  <a:pt x="8527" y="12088"/>
                  <a:pt x="9909" y="12903"/>
                </a:cubicBezTo>
                <a:cubicBezTo>
                  <a:pt x="10178" y="13069"/>
                  <a:pt x="10406" y="13131"/>
                  <a:pt x="10604" y="13131"/>
                </a:cubicBezTo>
                <a:cubicBezTo>
                  <a:pt x="11200" y="13131"/>
                  <a:pt x="11530" y="12570"/>
                  <a:pt x="11929" y="12570"/>
                </a:cubicBezTo>
                <a:cubicBezTo>
                  <a:pt x="12093" y="12570"/>
                  <a:pt x="12269" y="12665"/>
                  <a:pt x="12480" y="12933"/>
                </a:cubicBezTo>
                <a:cubicBezTo>
                  <a:pt x="12899" y="13469"/>
                  <a:pt x="13223" y="14217"/>
                  <a:pt x="13449" y="14870"/>
                </a:cubicBezTo>
                <a:cubicBezTo>
                  <a:pt x="13454" y="14894"/>
                  <a:pt x="13459" y="14919"/>
                  <a:pt x="13463" y="14944"/>
                </a:cubicBezTo>
                <a:cubicBezTo>
                  <a:pt x="13490" y="15117"/>
                  <a:pt x="13511" y="15288"/>
                  <a:pt x="13533" y="15457"/>
                </a:cubicBezTo>
                <a:cubicBezTo>
                  <a:pt x="13543" y="15542"/>
                  <a:pt x="13553" y="15625"/>
                  <a:pt x="13564" y="15710"/>
                </a:cubicBezTo>
                <a:cubicBezTo>
                  <a:pt x="13570" y="15792"/>
                  <a:pt x="13577" y="15874"/>
                  <a:pt x="13583" y="15956"/>
                </a:cubicBezTo>
                <a:cubicBezTo>
                  <a:pt x="13595" y="16119"/>
                  <a:pt x="13609" y="16281"/>
                  <a:pt x="13616" y="16438"/>
                </a:cubicBezTo>
                <a:cubicBezTo>
                  <a:pt x="13641" y="17066"/>
                  <a:pt x="13624" y="17647"/>
                  <a:pt x="13577" y="18166"/>
                </a:cubicBezTo>
                <a:cubicBezTo>
                  <a:pt x="13545" y="18505"/>
                  <a:pt x="13504" y="18820"/>
                  <a:pt x="13456" y="19107"/>
                </a:cubicBezTo>
                <a:cubicBezTo>
                  <a:pt x="13198" y="18809"/>
                  <a:pt x="12722" y="18153"/>
                  <a:pt x="12554" y="17209"/>
                </a:cubicBezTo>
                <a:cubicBezTo>
                  <a:pt x="12317" y="15902"/>
                  <a:pt x="12255" y="14537"/>
                  <a:pt x="10601" y="13556"/>
                </a:cubicBezTo>
                <a:lnTo>
                  <a:pt x="10601" y="13556"/>
                </a:lnTo>
                <a:cubicBezTo>
                  <a:pt x="10600" y="13562"/>
                  <a:pt x="10510" y="14639"/>
                  <a:pt x="11032" y="15853"/>
                </a:cubicBezTo>
                <a:cubicBezTo>
                  <a:pt x="11567" y="17012"/>
                  <a:pt x="13503" y="18895"/>
                  <a:pt x="13331" y="19737"/>
                </a:cubicBezTo>
                <a:cubicBezTo>
                  <a:pt x="13262" y="20040"/>
                  <a:pt x="13188" y="20296"/>
                  <a:pt x="13122" y="20510"/>
                </a:cubicBezTo>
                <a:cubicBezTo>
                  <a:pt x="13079" y="20635"/>
                  <a:pt x="13042" y="20753"/>
                  <a:pt x="13005" y="20843"/>
                </a:cubicBezTo>
                <a:cubicBezTo>
                  <a:pt x="12988" y="20889"/>
                  <a:pt x="12970" y="20931"/>
                  <a:pt x="12955" y="20970"/>
                </a:cubicBezTo>
                <a:cubicBezTo>
                  <a:pt x="12939" y="21011"/>
                  <a:pt x="12928" y="21030"/>
                  <a:pt x="12917" y="21057"/>
                </a:cubicBezTo>
                <a:cubicBezTo>
                  <a:pt x="12906" y="21082"/>
                  <a:pt x="12896" y="21104"/>
                  <a:pt x="12888" y="21122"/>
                </a:cubicBezTo>
                <a:cubicBezTo>
                  <a:pt x="12876" y="21145"/>
                  <a:pt x="12864" y="21163"/>
                  <a:pt x="12856" y="21178"/>
                </a:cubicBezTo>
                <a:cubicBezTo>
                  <a:pt x="12839" y="21208"/>
                  <a:pt x="12829" y="21223"/>
                  <a:pt x="12829" y="21223"/>
                </a:cubicBezTo>
                <a:cubicBezTo>
                  <a:pt x="12968" y="21440"/>
                  <a:pt x="13104" y="21659"/>
                  <a:pt x="13238" y="21881"/>
                </a:cubicBezTo>
                <a:cubicBezTo>
                  <a:pt x="13238" y="21881"/>
                  <a:pt x="13247" y="21866"/>
                  <a:pt x="13264" y="21835"/>
                </a:cubicBezTo>
                <a:cubicBezTo>
                  <a:pt x="13274" y="21820"/>
                  <a:pt x="13284" y="21800"/>
                  <a:pt x="13297" y="21777"/>
                </a:cubicBezTo>
                <a:cubicBezTo>
                  <a:pt x="13312" y="21747"/>
                  <a:pt x="13328" y="21712"/>
                  <a:pt x="13347" y="21671"/>
                </a:cubicBezTo>
                <a:cubicBezTo>
                  <a:pt x="13364" y="21632"/>
                  <a:pt x="13389" y="21582"/>
                  <a:pt x="13405" y="21538"/>
                </a:cubicBezTo>
                <a:cubicBezTo>
                  <a:pt x="13423" y="21493"/>
                  <a:pt x="13441" y="21443"/>
                  <a:pt x="13462" y="21390"/>
                </a:cubicBezTo>
                <a:cubicBezTo>
                  <a:pt x="13503" y="21284"/>
                  <a:pt x="13541" y="21157"/>
                  <a:pt x="13588" y="21016"/>
                </a:cubicBezTo>
                <a:cubicBezTo>
                  <a:pt x="13674" y="20731"/>
                  <a:pt x="13770" y="20381"/>
                  <a:pt x="13852" y="19957"/>
                </a:cubicBezTo>
                <a:cubicBezTo>
                  <a:pt x="13893" y="19752"/>
                  <a:pt x="13931" y="19530"/>
                  <a:pt x="13965" y="19292"/>
                </a:cubicBezTo>
                <a:cubicBezTo>
                  <a:pt x="13965" y="19292"/>
                  <a:pt x="13965" y="19289"/>
                  <a:pt x="13966" y="19282"/>
                </a:cubicBezTo>
                <a:cubicBezTo>
                  <a:pt x="13987" y="19129"/>
                  <a:pt x="14006" y="18969"/>
                  <a:pt x="14023" y="18803"/>
                </a:cubicBezTo>
                <a:cubicBezTo>
                  <a:pt x="14082" y="18458"/>
                  <a:pt x="14196" y="18020"/>
                  <a:pt x="14421" y="17803"/>
                </a:cubicBezTo>
                <a:cubicBezTo>
                  <a:pt x="14829" y="17404"/>
                  <a:pt x="16373" y="17812"/>
                  <a:pt x="16771" y="17089"/>
                </a:cubicBezTo>
                <a:cubicBezTo>
                  <a:pt x="17178" y="16358"/>
                  <a:pt x="17138" y="14647"/>
                  <a:pt x="17127" y="14646"/>
                </a:cubicBezTo>
                <a:cubicBezTo>
                  <a:pt x="17127" y="14646"/>
                  <a:pt x="17126" y="14646"/>
                  <a:pt x="17123" y="14646"/>
                </a:cubicBezTo>
                <a:cubicBezTo>
                  <a:pt x="17032" y="14646"/>
                  <a:pt x="15351" y="14843"/>
                  <a:pt x="15030" y="15872"/>
                </a:cubicBezTo>
                <a:cubicBezTo>
                  <a:pt x="14833" y="16530"/>
                  <a:pt x="14391" y="17432"/>
                  <a:pt x="14080" y="18025"/>
                </a:cubicBezTo>
                <a:cubicBezTo>
                  <a:pt x="14099" y="17598"/>
                  <a:pt x="14098" y="17137"/>
                  <a:pt x="14074" y="16651"/>
                </a:cubicBezTo>
                <a:cubicBezTo>
                  <a:pt x="14064" y="16483"/>
                  <a:pt x="14049" y="16310"/>
                  <a:pt x="14034" y="16137"/>
                </a:cubicBezTo>
                <a:cubicBezTo>
                  <a:pt x="13902" y="13624"/>
                  <a:pt x="15055" y="14282"/>
                  <a:pt x="14981" y="12406"/>
                </a:cubicBezTo>
                <a:cubicBezTo>
                  <a:pt x="14862" y="10506"/>
                  <a:pt x="13560" y="8965"/>
                  <a:pt x="13550" y="8965"/>
                </a:cubicBezTo>
                <a:cubicBezTo>
                  <a:pt x="13550" y="8965"/>
                  <a:pt x="13550" y="8965"/>
                  <a:pt x="13550" y="8965"/>
                </a:cubicBezTo>
                <a:cubicBezTo>
                  <a:pt x="12950" y="10540"/>
                  <a:pt x="13529" y="12575"/>
                  <a:pt x="13780" y="13309"/>
                </a:cubicBezTo>
                <a:cubicBezTo>
                  <a:pt x="13948" y="13748"/>
                  <a:pt x="13921" y="14455"/>
                  <a:pt x="13872" y="14951"/>
                </a:cubicBezTo>
                <a:cubicBezTo>
                  <a:pt x="13843" y="14801"/>
                  <a:pt x="13813" y="14648"/>
                  <a:pt x="13782" y="14496"/>
                </a:cubicBezTo>
                <a:cubicBezTo>
                  <a:pt x="13746" y="14307"/>
                  <a:pt x="13693" y="14115"/>
                  <a:pt x="13643" y="13921"/>
                </a:cubicBezTo>
                <a:cubicBezTo>
                  <a:pt x="13618" y="13826"/>
                  <a:pt x="13591" y="13729"/>
                  <a:pt x="13566" y="13631"/>
                </a:cubicBezTo>
                <a:cubicBezTo>
                  <a:pt x="13558" y="13608"/>
                  <a:pt x="13552" y="13583"/>
                  <a:pt x="13545" y="13559"/>
                </a:cubicBezTo>
                <a:cubicBezTo>
                  <a:pt x="13542" y="13547"/>
                  <a:pt x="13539" y="13535"/>
                  <a:pt x="13535" y="13522"/>
                </a:cubicBezTo>
                <a:cubicBezTo>
                  <a:pt x="13535" y="13519"/>
                  <a:pt x="13534" y="13516"/>
                  <a:pt x="13533" y="13513"/>
                </a:cubicBezTo>
                <a:cubicBezTo>
                  <a:pt x="13530" y="13504"/>
                  <a:pt x="13527" y="13495"/>
                  <a:pt x="13523" y="13485"/>
                </a:cubicBezTo>
                <a:cubicBezTo>
                  <a:pt x="13521" y="13479"/>
                  <a:pt x="13520" y="13474"/>
                  <a:pt x="13518" y="13468"/>
                </a:cubicBezTo>
                <a:cubicBezTo>
                  <a:pt x="13502" y="13421"/>
                  <a:pt x="13485" y="13373"/>
                  <a:pt x="13469" y="13325"/>
                </a:cubicBezTo>
                <a:cubicBezTo>
                  <a:pt x="13454" y="13278"/>
                  <a:pt x="13437" y="13230"/>
                  <a:pt x="13421" y="13183"/>
                </a:cubicBezTo>
                <a:cubicBezTo>
                  <a:pt x="13404" y="13136"/>
                  <a:pt x="13388" y="13088"/>
                  <a:pt x="13363" y="13033"/>
                </a:cubicBezTo>
                <a:cubicBezTo>
                  <a:pt x="13318" y="12926"/>
                  <a:pt x="13273" y="12820"/>
                  <a:pt x="13226" y="12714"/>
                </a:cubicBezTo>
                <a:cubicBezTo>
                  <a:pt x="13180" y="12607"/>
                  <a:pt x="13128" y="12514"/>
                  <a:pt x="13077" y="12415"/>
                </a:cubicBezTo>
                <a:cubicBezTo>
                  <a:pt x="13027" y="12317"/>
                  <a:pt x="12976" y="12217"/>
                  <a:pt x="12919" y="12125"/>
                </a:cubicBezTo>
                <a:cubicBezTo>
                  <a:pt x="12521" y="11441"/>
                  <a:pt x="12049" y="10835"/>
                  <a:pt x="11554" y="10286"/>
                </a:cubicBezTo>
                <a:cubicBezTo>
                  <a:pt x="11226" y="9725"/>
                  <a:pt x="10883" y="9061"/>
                  <a:pt x="10758" y="8542"/>
                </a:cubicBezTo>
                <a:cubicBezTo>
                  <a:pt x="10506" y="7444"/>
                  <a:pt x="10724" y="5805"/>
                  <a:pt x="8738" y="3733"/>
                </a:cubicBezTo>
                <a:lnTo>
                  <a:pt x="8738" y="3733"/>
                </a:lnTo>
                <a:cubicBezTo>
                  <a:pt x="8728" y="3733"/>
                  <a:pt x="8418" y="4545"/>
                  <a:pt x="8841" y="6179"/>
                </a:cubicBezTo>
                <a:cubicBezTo>
                  <a:pt x="9124" y="7055"/>
                  <a:pt x="10202" y="8593"/>
                  <a:pt x="11075" y="9778"/>
                </a:cubicBezTo>
                <a:cubicBezTo>
                  <a:pt x="10617" y="9311"/>
                  <a:pt x="10145" y="8880"/>
                  <a:pt x="9672" y="8474"/>
                </a:cubicBezTo>
                <a:cubicBezTo>
                  <a:pt x="9090" y="7973"/>
                  <a:pt x="8505" y="7509"/>
                  <a:pt x="7934" y="7064"/>
                </a:cubicBezTo>
                <a:cubicBezTo>
                  <a:pt x="7922" y="7055"/>
                  <a:pt x="7909" y="7045"/>
                  <a:pt x="7897" y="7036"/>
                </a:cubicBezTo>
                <a:lnTo>
                  <a:pt x="7897" y="7036"/>
                </a:lnTo>
                <a:cubicBezTo>
                  <a:pt x="7898" y="7036"/>
                  <a:pt x="7899" y="7037"/>
                  <a:pt x="7900" y="7038"/>
                </a:cubicBezTo>
                <a:cubicBezTo>
                  <a:pt x="7901" y="7039"/>
                  <a:pt x="7901" y="7039"/>
                  <a:pt x="7902" y="7039"/>
                </a:cubicBezTo>
                <a:cubicBezTo>
                  <a:pt x="7920" y="7039"/>
                  <a:pt x="6932" y="6060"/>
                  <a:pt x="6580" y="5319"/>
                </a:cubicBezTo>
                <a:cubicBezTo>
                  <a:pt x="6241" y="4568"/>
                  <a:pt x="6489" y="2764"/>
                  <a:pt x="5721" y="1806"/>
                </a:cubicBezTo>
                <a:cubicBezTo>
                  <a:pt x="4979" y="848"/>
                  <a:pt x="3272" y="1"/>
                  <a:pt x="3248"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2" name="عنوان 1"/>
          <p:cNvSpPr>
            <a:spLocks noGrp="1"/>
          </p:cNvSpPr>
          <p:nvPr>
            <p:ph type="title"/>
          </p:nvPr>
        </p:nvSpPr>
        <p:spPr/>
        <p:txBody>
          <a:bodyPr/>
          <a:lstStyle/>
          <a:p>
            <a:pPr algn="l"/>
            <a:r>
              <a:rPr lang="en-US" dirty="0"/>
              <a:t>2.Carpal tunnel syndrome </a:t>
            </a:r>
          </a:p>
        </p:txBody>
      </p:sp>
    </p:spTree>
    <p:extLst>
      <p:ext uri="{BB962C8B-B14F-4D97-AF65-F5344CB8AC3E}">
        <p14:creationId xmlns:p14="http://schemas.microsoft.com/office/powerpoint/2010/main" val="32865897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2060848"/>
            <a:ext cx="8229600" cy="2736304"/>
          </a:xfrm>
        </p:spPr>
        <p:txBody>
          <a:bodyPr>
            <a:normAutofit/>
          </a:bodyPr>
          <a:lstStyle/>
          <a:p>
            <a:r>
              <a:rPr lang="en-US" dirty="0"/>
              <a:t>Risks associated with epilepsy during pregnancy and the postpartum period</a:t>
            </a:r>
            <a:br>
              <a:rPr lang="en-US" dirty="0"/>
            </a:br>
            <a:endParaRPr lang="en-US" dirty="0"/>
          </a:p>
        </p:txBody>
      </p:sp>
    </p:spTree>
    <p:extLst>
      <p:ext uri="{BB962C8B-B14F-4D97-AF65-F5344CB8AC3E}">
        <p14:creationId xmlns:p14="http://schemas.microsoft.com/office/powerpoint/2010/main" val="9771641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34"/>
        <p:cNvGrpSpPr/>
        <p:nvPr/>
      </p:nvGrpSpPr>
      <p:grpSpPr>
        <a:xfrm>
          <a:off x="0" y="0"/>
          <a:ext cx="0" cy="0"/>
          <a:chOff x="0" y="0"/>
          <a:chExt cx="0" cy="0"/>
        </a:xfrm>
      </p:grpSpPr>
      <p:sp>
        <p:nvSpPr>
          <p:cNvPr id="438" name="Google Shape;438;p46"/>
          <p:cNvSpPr/>
          <p:nvPr/>
        </p:nvSpPr>
        <p:spPr>
          <a:xfrm rot="-10272701">
            <a:off x="5333921" y="5910252"/>
            <a:ext cx="308232" cy="406873"/>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439" name="Google Shape;439;p46"/>
          <p:cNvSpPr/>
          <p:nvPr/>
        </p:nvSpPr>
        <p:spPr>
          <a:xfrm rot="-2700000">
            <a:off x="6896325" y="1382933"/>
            <a:ext cx="208271" cy="274967"/>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440" name="Google Shape;440;p46"/>
          <p:cNvSpPr/>
          <p:nvPr/>
        </p:nvSpPr>
        <p:spPr>
          <a:xfrm rot="2700000">
            <a:off x="2827188" y="1026537"/>
            <a:ext cx="277695" cy="206225"/>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441" name="Google Shape;441;p46"/>
          <p:cNvSpPr/>
          <p:nvPr/>
        </p:nvSpPr>
        <p:spPr>
          <a:xfrm rot="-3390819">
            <a:off x="7909672" y="6046437"/>
            <a:ext cx="1287387" cy="1623129"/>
          </a:xfrm>
          <a:custGeom>
            <a:avLst/>
            <a:gdLst/>
            <a:ahLst/>
            <a:cxnLst/>
            <a:rect l="l" t="t" r="r" b="b"/>
            <a:pathLst>
              <a:path w="11650" h="19584" extrusionOk="0">
                <a:moveTo>
                  <a:pt x="5508" y="1"/>
                </a:moveTo>
                <a:cubicBezTo>
                  <a:pt x="5508" y="1"/>
                  <a:pt x="4687" y="1171"/>
                  <a:pt x="4744" y="2091"/>
                </a:cubicBezTo>
                <a:cubicBezTo>
                  <a:pt x="4802" y="3012"/>
                  <a:pt x="6522" y="4376"/>
                  <a:pt x="6715" y="5080"/>
                </a:cubicBezTo>
                <a:cubicBezTo>
                  <a:pt x="6835" y="5517"/>
                  <a:pt x="6758" y="6095"/>
                  <a:pt x="6683" y="6470"/>
                </a:cubicBezTo>
                <a:cubicBezTo>
                  <a:pt x="6604" y="6578"/>
                  <a:pt x="6523" y="6687"/>
                  <a:pt x="6439" y="6795"/>
                </a:cubicBezTo>
                <a:cubicBezTo>
                  <a:pt x="6078" y="7265"/>
                  <a:pt x="5684" y="7737"/>
                  <a:pt x="5283" y="8219"/>
                </a:cubicBezTo>
                <a:cubicBezTo>
                  <a:pt x="4950" y="8620"/>
                  <a:pt x="4611" y="9028"/>
                  <a:pt x="4285" y="9453"/>
                </a:cubicBezTo>
                <a:cubicBezTo>
                  <a:pt x="4723" y="8407"/>
                  <a:pt x="5156" y="7012"/>
                  <a:pt x="4778" y="6213"/>
                </a:cubicBezTo>
                <a:cubicBezTo>
                  <a:pt x="4119" y="4817"/>
                  <a:pt x="3107" y="4247"/>
                  <a:pt x="3107" y="4247"/>
                </a:cubicBezTo>
                <a:lnTo>
                  <a:pt x="3107" y="4247"/>
                </a:lnTo>
                <a:cubicBezTo>
                  <a:pt x="2459" y="6183"/>
                  <a:pt x="3788" y="8001"/>
                  <a:pt x="4037" y="8665"/>
                </a:cubicBezTo>
                <a:cubicBezTo>
                  <a:pt x="4153" y="8977"/>
                  <a:pt x="4071" y="9468"/>
                  <a:pt x="3949" y="9904"/>
                </a:cubicBezTo>
                <a:cubicBezTo>
                  <a:pt x="3620" y="10366"/>
                  <a:pt x="3319" y="10857"/>
                  <a:pt x="3102" y="11395"/>
                </a:cubicBezTo>
                <a:cubicBezTo>
                  <a:pt x="3068" y="11470"/>
                  <a:pt x="3044" y="11550"/>
                  <a:pt x="3019" y="11629"/>
                </a:cubicBezTo>
                <a:cubicBezTo>
                  <a:pt x="2995" y="11710"/>
                  <a:pt x="2965" y="11784"/>
                  <a:pt x="2947" y="11869"/>
                </a:cubicBezTo>
                <a:lnTo>
                  <a:pt x="2893" y="12127"/>
                </a:lnTo>
                <a:cubicBezTo>
                  <a:pt x="2883" y="12171"/>
                  <a:pt x="2880" y="12209"/>
                  <a:pt x="2877" y="12247"/>
                </a:cubicBezTo>
                <a:lnTo>
                  <a:pt x="2866" y="12361"/>
                </a:lnTo>
                <a:lnTo>
                  <a:pt x="2854" y="12476"/>
                </a:lnTo>
                <a:lnTo>
                  <a:pt x="2853" y="12491"/>
                </a:lnTo>
                <a:lnTo>
                  <a:pt x="2852" y="12512"/>
                </a:lnTo>
                <a:lnTo>
                  <a:pt x="2852" y="12519"/>
                </a:lnTo>
                <a:lnTo>
                  <a:pt x="2852" y="12549"/>
                </a:lnTo>
                <a:lnTo>
                  <a:pt x="2852" y="12608"/>
                </a:lnTo>
                <a:cubicBezTo>
                  <a:pt x="2852" y="12686"/>
                  <a:pt x="2851" y="12764"/>
                  <a:pt x="2851" y="12841"/>
                </a:cubicBezTo>
                <a:cubicBezTo>
                  <a:pt x="2852" y="12997"/>
                  <a:pt x="2847" y="13151"/>
                  <a:pt x="2860" y="13303"/>
                </a:cubicBezTo>
                <a:cubicBezTo>
                  <a:pt x="2867" y="13428"/>
                  <a:pt x="2874" y="13550"/>
                  <a:pt x="2881" y="13671"/>
                </a:cubicBezTo>
                <a:cubicBezTo>
                  <a:pt x="2666" y="13257"/>
                  <a:pt x="2408" y="12673"/>
                  <a:pt x="2458" y="12327"/>
                </a:cubicBezTo>
                <a:cubicBezTo>
                  <a:pt x="2543" y="11752"/>
                  <a:pt x="2412" y="10075"/>
                  <a:pt x="813" y="8832"/>
                </a:cubicBezTo>
                <a:cubicBezTo>
                  <a:pt x="813" y="8832"/>
                  <a:pt x="0" y="10027"/>
                  <a:pt x="566" y="11513"/>
                </a:cubicBezTo>
                <a:cubicBezTo>
                  <a:pt x="1096" y="12905"/>
                  <a:pt x="1881" y="12421"/>
                  <a:pt x="2933" y="14195"/>
                </a:cubicBezTo>
                <a:cubicBezTo>
                  <a:pt x="2933" y="14197"/>
                  <a:pt x="2933" y="14198"/>
                  <a:pt x="2933" y="14200"/>
                </a:cubicBezTo>
                <a:cubicBezTo>
                  <a:pt x="2943" y="14273"/>
                  <a:pt x="2951" y="14345"/>
                  <a:pt x="2959" y="14418"/>
                </a:cubicBezTo>
                <a:cubicBezTo>
                  <a:pt x="2970" y="14489"/>
                  <a:pt x="2982" y="14560"/>
                  <a:pt x="2993" y="14631"/>
                </a:cubicBezTo>
                <a:cubicBezTo>
                  <a:pt x="3017" y="14773"/>
                  <a:pt x="3036" y="14913"/>
                  <a:pt x="3063" y="15050"/>
                </a:cubicBezTo>
                <a:cubicBezTo>
                  <a:pt x="3170" y="15599"/>
                  <a:pt x="3297" y="16112"/>
                  <a:pt x="3440" y="16578"/>
                </a:cubicBezTo>
                <a:cubicBezTo>
                  <a:pt x="3584" y="17042"/>
                  <a:pt x="3732" y="17465"/>
                  <a:pt x="3884" y="17831"/>
                </a:cubicBezTo>
                <a:cubicBezTo>
                  <a:pt x="4030" y="18200"/>
                  <a:pt x="4179" y="18514"/>
                  <a:pt x="4305" y="18773"/>
                </a:cubicBezTo>
                <a:cubicBezTo>
                  <a:pt x="4374" y="18901"/>
                  <a:pt x="4430" y="19016"/>
                  <a:pt x="4488" y="19116"/>
                </a:cubicBezTo>
                <a:cubicBezTo>
                  <a:pt x="4517" y="19165"/>
                  <a:pt x="4544" y="19211"/>
                  <a:pt x="4569" y="19253"/>
                </a:cubicBezTo>
                <a:cubicBezTo>
                  <a:pt x="4591" y="19294"/>
                  <a:pt x="4625" y="19342"/>
                  <a:pt x="4649" y="19380"/>
                </a:cubicBezTo>
                <a:cubicBezTo>
                  <a:pt x="4675" y="19418"/>
                  <a:pt x="4697" y="19452"/>
                  <a:pt x="4717" y="19481"/>
                </a:cubicBezTo>
                <a:cubicBezTo>
                  <a:pt x="4734" y="19503"/>
                  <a:pt x="4750" y="19523"/>
                  <a:pt x="4761" y="19537"/>
                </a:cubicBezTo>
                <a:cubicBezTo>
                  <a:pt x="4785" y="19568"/>
                  <a:pt x="4797" y="19584"/>
                  <a:pt x="4797" y="19584"/>
                </a:cubicBezTo>
                <a:lnTo>
                  <a:pt x="5338" y="19133"/>
                </a:lnTo>
                <a:cubicBezTo>
                  <a:pt x="5338" y="19133"/>
                  <a:pt x="5325" y="19118"/>
                  <a:pt x="5301" y="19088"/>
                </a:cubicBezTo>
                <a:cubicBezTo>
                  <a:pt x="5288" y="19072"/>
                  <a:pt x="5273" y="19054"/>
                  <a:pt x="5255" y="19032"/>
                </a:cubicBezTo>
                <a:cubicBezTo>
                  <a:pt x="5243" y="19015"/>
                  <a:pt x="5229" y="18993"/>
                  <a:pt x="5213" y="18971"/>
                </a:cubicBezTo>
                <a:cubicBezTo>
                  <a:pt x="5197" y="18945"/>
                  <a:pt x="5182" y="18926"/>
                  <a:pt x="5158" y="18887"/>
                </a:cubicBezTo>
                <a:cubicBezTo>
                  <a:pt x="5135" y="18850"/>
                  <a:pt x="5111" y="18810"/>
                  <a:pt x="5085" y="18767"/>
                </a:cubicBezTo>
                <a:cubicBezTo>
                  <a:pt x="5030" y="18683"/>
                  <a:pt x="4975" y="18574"/>
                  <a:pt x="4908" y="18459"/>
                </a:cubicBezTo>
                <a:cubicBezTo>
                  <a:pt x="4784" y="18221"/>
                  <a:pt x="4633" y="17928"/>
                  <a:pt x="4483" y="17579"/>
                </a:cubicBezTo>
                <a:cubicBezTo>
                  <a:pt x="4329" y="17234"/>
                  <a:pt x="4176" y="16833"/>
                  <a:pt x="4025" y="16390"/>
                </a:cubicBezTo>
                <a:cubicBezTo>
                  <a:pt x="3875" y="15947"/>
                  <a:pt x="3740" y="15460"/>
                  <a:pt x="3621" y="14937"/>
                </a:cubicBezTo>
                <a:cubicBezTo>
                  <a:pt x="3593" y="14807"/>
                  <a:pt x="3571" y="14673"/>
                  <a:pt x="3544" y="14538"/>
                </a:cubicBezTo>
                <a:cubicBezTo>
                  <a:pt x="3531" y="14470"/>
                  <a:pt x="3518" y="14402"/>
                  <a:pt x="3505" y="14335"/>
                </a:cubicBezTo>
                <a:cubicBezTo>
                  <a:pt x="3495" y="14266"/>
                  <a:pt x="3486" y="14197"/>
                  <a:pt x="3475" y="14128"/>
                </a:cubicBezTo>
                <a:cubicBezTo>
                  <a:pt x="3457" y="13988"/>
                  <a:pt x="3435" y="13848"/>
                  <a:pt x="3418" y="13706"/>
                </a:cubicBezTo>
                <a:cubicBezTo>
                  <a:pt x="3416" y="13684"/>
                  <a:pt x="3414" y="13660"/>
                  <a:pt x="3412" y="13637"/>
                </a:cubicBezTo>
                <a:cubicBezTo>
                  <a:pt x="3509" y="13116"/>
                  <a:pt x="3684" y="12518"/>
                  <a:pt x="3997" y="12084"/>
                </a:cubicBezTo>
                <a:cubicBezTo>
                  <a:pt x="4134" y="11894"/>
                  <a:pt x="4286" y="11821"/>
                  <a:pt x="4453" y="11821"/>
                </a:cubicBezTo>
                <a:cubicBezTo>
                  <a:pt x="4980" y="11821"/>
                  <a:pt x="5658" y="12540"/>
                  <a:pt x="6493" y="12540"/>
                </a:cubicBezTo>
                <a:cubicBezTo>
                  <a:pt x="6717" y="12540"/>
                  <a:pt x="6952" y="12488"/>
                  <a:pt x="7198" y="12357"/>
                </a:cubicBezTo>
                <a:cubicBezTo>
                  <a:pt x="8654" y="11584"/>
                  <a:pt x="8935" y="9319"/>
                  <a:pt x="8935" y="9319"/>
                </a:cubicBezTo>
                <a:lnTo>
                  <a:pt x="8935" y="9319"/>
                </a:lnTo>
                <a:cubicBezTo>
                  <a:pt x="8033" y="10348"/>
                  <a:pt x="5136" y="10791"/>
                  <a:pt x="4140" y="11377"/>
                </a:cubicBezTo>
                <a:cubicBezTo>
                  <a:pt x="3729" y="11618"/>
                  <a:pt x="3492" y="12148"/>
                  <a:pt x="3356" y="12694"/>
                </a:cubicBezTo>
                <a:lnTo>
                  <a:pt x="3354" y="12613"/>
                </a:lnTo>
                <a:lnTo>
                  <a:pt x="3353" y="12558"/>
                </a:lnTo>
                <a:lnTo>
                  <a:pt x="3352" y="12529"/>
                </a:lnTo>
                <a:lnTo>
                  <a:pt x="3352" y="12524"/>
                </a:lnTo>
                <a:lnTo>
                  <a:pt x="3352" y="12516"/>
                </a:lnTo>
                <a:lnTo>
                  <a:pt x="3360" y="12401"/>
                </a:lnTo>
                <a:lnTo>
                  <a:pt x="3367" y="12286"/>
                </a:lnTo>
                <a:cubicBezTo>
                  <a:pt x="3369" y="12247"/>
                  <a:pt x="3373" y="12209"/>
                  <a:pt x="3381" y="12178"/>
                </a:cubicBezTo>
                <a:lnTo>
                  <a:pt x="3418" y="11979"/>
                </a:lnTo>
                <a:cubicBezTo>
                  <a:pt x="3428" y="11912"/>
                  <a:pt x="3456" y="11840"/>
                  <a:pt x="3473" y="11771"/>
                </a:cubicBezTo>
                <a:cubicBezTo>
                  <a:pt x="3494" y="11701"/>
                  <a:pt x="3512" y="11630"/>
                  <a:pt x="3541" y="11561"/>
                </a:cubicBezTo>
                <a:cubicBezTo>
                  <a:pt x="3746" y="11005"/>
                  <a:pt x="4069" y="10467"/>
                  <a:pt x="4428" y="9954"/>
                </a:cubicBezTo>
                <a:cubicBezTo>
                  <a:pt x="4699" y="9563"/>
                  <a:pt x="4990" y="9182"/>
                  <a:pt x="5283" y="8807"/>
                </a:cubicBezTo>
                <a:cubicBezTo>
                  <a:pt x="6254" y="8489"/>
                  <a:pt x="8530" y="8245"/>
                  <a:pt x="9491" y="7952"/>
                </a:cubicBezTo>
                <a:cubicBezTo>
                  <a:pt x="10628" y="7605"/>
                  <a:pt x="11391" y="5088"/>
                  <a:pt x="11391" y="5088"/>
                </a:cubicBezTo>
                <a:cubicBezTo>
                  <a:pt x="11390" y="5088"/>
                  <a:pt x="11389" y="5088"/>
                  <a:pt x="11388" y="5088"/>
                </a:cubicBezTo>
                <a:cubicBezTo>
                  <a:pt x="10562" y="5088"/>
                  <a:pt x="8285" y="6255"/>
                  <a:pt x="7419" y="7520"/>
                </a:cubicBezTo>
                <a:cubicBezTo>
                  <a:pt x="6885" y="8301"/>
                  <a:pt x="6235" y="8451"/>
                  <a:pt x="5813" y="8451"/>
                </a:cubicBezTo>
                <a:cubicBezTo>
                  <a:pt x="5721" y="8451"/>
                  <a:pt x="5641" y="8444"/>
                  <a:pt x="5574" y="8435"/>
                </a:cubicBezTo>
                <a:cubicBezTo>
                  <a:pt x="5958" y="7946"/>
                  <a:pt x="6338" y="7464"/>
                  <a:pt x="6687" y="6980"/>
                </a:cubicBezTo>
                <a:cubicBezTo>
                  <a:pt x="7040" y="6494"/>
                  <a:pt x="7362" y="6007"/>
                  <a:pt x="7627" y="5519"/>
                </a:cubicBezTo>
                <a:cubicBezTo>
                  <a:pt x="7737" y="5316"/>
                  <a:pt x="7837" y="5114"/>
                  <a:pt x="7926" y="4913"/>
                </a:cubicBezTo>
                <a:cubicBezTo>
                  <a:pt x="8610" y="4464"/>
                  <a:pt x="10534" y="3582"/>
                  <a:pt x="11054" y="2761"/>
                </a:cubicBezTo>
                <a:cubicBezTo>
                  <a:pt x="11649" y="1822"/>
                  <a:pt x="11303" y="897"/>
                  <a:pt x="11303" y="897"/>
                </a:cubicBezTo>
                <a:lnTo>
                  <a:pt x="11303" y="897"/>
                </a:lnTo>
                <a:cubicBezTo>
                  <a:pt x="10224" y="1024"/>
                  <a:pt x="9570" y="2424"/>
                  <a:pt x="9257" y="3493"/>
                </a:cubicBezTo>
                <a:cubicBezTo>
                  <a:pt x="9013" y="4327"/>
                  <a:pt x="8338" y="4552"/>
                  <a:pt x="8051" y="4611"/>
                </a:cubicBezTo>
                <a:cubicBezTo>
                  <a:pt x="8121" y="4431"/>
                  <a:pt x="8181" y="4252"/>
                  <a:pt x="8230" y="4075"/>
                </a:cubicBezTo>
                <a:cubicBezTo>
                  <a:pt x="8300" y="3842"/>
                  <a:pt x="8338" y="3610"/>
                  <a:pt x="8373" y="3390"/>
                </a:cubicBezTo>
                <a:cubicBezTo>
                  <a:pt x="8382" y="3279"/>
                  <a:pt x="8391" y="3171"/>
                  <a:pt x="8400" y="3066"/>
                </a:cubicBezTo>
                <a:cubicBezTo>
                  <a:pt x="8411" y="2961"/>
                  <a:pt x="8400" y="2859"/>
                  <a:pt x="8401" y="2760"/>
                </a:cubicBezTo>
                <a:cubicBezTo>
                  <a:pt x="8400" y="2710"/>
                  <a:pt x="8399" y="2661"/>
                  <a:pt x="8399" y="2614"/>
                </a:cubicBezTo>
                <a:cubicBezTo>
                  <a:pt x="8397" y="2565"/>
                  <a:pt x="8389" y="2519"/>
                  <a:pt x="8384" y="2473"/>
                </a:cubicBezTo>
                <a:cubicBezTo>
                  <a:pt x="8373" y="2380"/>
                  <a:pt x="8362" y="2292"/>
                  <a:pt x="8352" y="2208"/>
                </a:cubicBezTo>
                <a:cubicBezTo>
                  <a:pt x="8318" y="2039"/>
                  <a:pt x="8281" y="1886"/>
                  <a:pt x="8247" y="1749"/>
                </a:cubicBezTo>
                <a:cubicBezTo>
                  <a:pt x="8200" y="1615"/>
                  <a:pt x="8159" y="1495"/>
                  <a:pt x="8123" y="1391"/>
                </a:cubicBezTo>
                <a:cubicBezTo>
                  <a:pt x="8085" y="1288"/>
                  <a:pt x="8039" y="1206"/>
                  <a:pt x="8009" y="1137"/>
                </a:cubicBezTo>
                <a:cubicBezTo>
                  <a:pt x="7945" y="999"/>
                  <a:pt x="7911" y="926"/>
                  <a:pt x="7911" y="926"/>
                </a:cubicBezTo>
                <a:lnTo>
                  <a:pt x="7797" y="985"/>
                </a:lnTo>
                <a:cubicBezTo>
                  <a:pt x="7797" y="985"/>
                  <a:pt x="7829" y="1057"/>
                  <a:pt x="7886" y="1192"/>
                </a:cubicBezTo>
                <a:cubicBezTo>
                  <a:pt x="7914" y="1260"/>
                  <a:pt x="7956" y="1341"/>
                  <a:pt x="7990" y="1441"/>
                </a:cubicBezTo>
                <a:cubicBezTo>
                  <a:pt x="8022" y="1543"/>
                  <a:pt x="8059" y="1659"/>
                  <a:pt x="8100" y="1790"/>
                </a:cubicBezTo>
                <a:cubicBezTo>
                  <a:pt x="8129" y="1923"/>
                  <a:pt x="8160" y="2071"/>
                  <a:pt x="8189" y="2232"/>
                </a:cubicBezTo>
                <a:cubicBezTo>
                  <a:pt x="8196" y="2315"/>
                  <a:pt x="8204" y="2399"/>
                  <a:pt x="8211" y="2487"/>
                </a:cubicBezTo>
                <a:cubicBezTo>
                  <a:pt x="8214" y="2532"/>
                  <a:pt x="8221" y="2577"/>
                  <a:pt x="8223" y="2622"/>
                </a:cubicBezTo>
                <a:cubicBezTo>
                  <a:pt x="8221" y="2668"/>
                  <a:pt x="8220" y="2715"/>
                  <a:pt x="8220" y="2762"/>
                </a:cubicBezTo>
                <a:cubicBezTo>
                  <a:pt x="8216" y="2857"/>
                  <a:pt x="8224" y="2954"/>
                  <a:pt x="8211" y="3055"/>
                </a:cubicBezTo>
                <a:cubicBezTo>
                  <a:pt x="8200" y="3155"/>
                  <a:pt x="8188" y="3258"/>
                  <a:pt x="8176" y="3362"/>
                </a:cubicBezTo>
                <a:cubicBezTo>
                  <a:pt x="8136" y="3572"/>
                  <a:pt x="8094" y="3791"/>
                  <a:pt x="8021" y="4014"/>
                </a:cubicBezTo>
                <a:cubicBezTo>
                  <a:pt x="7883" y="4461"/>
                  <a:pt x="7670" y="4925"/>
                  <a:pt x="7399" y="5391"/>
                </a:cubicBezTo>
                <a:cubicBezTo>
                  <a:pt x="7254" y="5639"/>
                  <a:pt x="7093" y="5888"/>
                  <a:pt x="6920" y="6138"/>
                </a:cubicBezTo>
                <a:cubicBezTo>
                  <a:pt x="6878" y="5486"/>
                  <a:pt x="6780" y="3724"/>
                  <a:pt x="6842" y="2807"/>
                </a:cubicBezTo>
                <a:cubicBezTo>
                  <a:pt x="6922" y="1670"/>
                  <a:pt x="5508" y="1"/>
                  <a:pt x="5508"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3" name="عنوان فرعي 1"/>
          <p:cNvSpPr/>
          <p:nvPr/>
        </p:nvSpPr>
        <p:spPr>
          <a:xfrm>
            <a:off x="179706" y="309033"/>
            <a:ext cx="8785225" cy="5748867"/>
          </a:xfrm>
          <a:prstGeom prst="rect">
            <a:avLst/>
          </a:prstGeom>
          <a:noFill/>
          <a:ln>
            <a:noFill/>
          </a:ln>
        </p:spPr>
        <p:txBody>
          <a:bodyPr wrap="square" lIns="91425" tIns="91425" rIns="91425" bIns="91425" anchor="b"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2"/>
              </a:buClr>
              <a:buSzPts val="2500"/>
              <a:buFont typeface="Nunito"/>
              <a:buNone/>
              <a:defRPr sz="2500" b="0" i="0" u="none" strike="noStrike" cap="none">
                <a:solidFill>
                  <a:schemeClr val="dk2"/>
                </a:solidFill>
                <a:latin typeface="Nunito"/>
                <a:ea typeface="Nunito"/>
                <a:cs typeface="Nunito"/>
                <a:sym typeface="Nunito"/>
              </a:defRPr>
            </a:lvl1pPr>
            <a:lvl2pPr marL="914400" marR="0" lvl="1" indent="-317500" algn="ctr" rtl="0">
              <a:lnSpc>
                <a:spcPct val="100000"/>
              </a:lnSpc>
              <a:spcBef>
                <a:spcPts val="0"/>
              </a:spcBef>
              <a:spcAft>
                <a:spcPts val="0"/>
              </a:spcAft>
              <a:buClr>
                <a:schemeClr val="dk2"/>
              </a:buClr>
              <a:buSzPts val="2500"/>
              <a:buFont typeface="Nunito"/>
              <a:buNone/>
              <a:defRPr sz="2500" b="0" i="0" u="none" strike="noStrike" cap="none">
                <a:solidFill>
                  <a:schemeClr val="dk2"/>
                </a:solidFill>
                <a:latin typeface="Nunito"/>
                <a:ea typeface="Nunito"/>
                <a:cs typeface="Nunito"/>
                <a:sym typeface="Nunito"/>
              </a:defRPr>
            </a:lvl2pPr>
            <a:lvl3pPr marL="1371600" marR="0" lvl="2" indent="-317500" algn="ctr" rtl="0">
              <a:lnSpc>
                <a:spcPct val="100000"/>
              </a:lnSpc>
              <a:spcBef>
                <a:spcPts val="0"/>
              </a:spcBef>
              <a:spcAft>
                <a:spcPts val="0"/>
              </a:spcAft>
              <a:buClr>
                <a:schemeClr val="dk2"/>
              </a:buClr>
              <a:buSzPts val="2500"/>
              <a:buFont typeface="Nunito"/>
              <a:buNone/>
              <a:defRPr sz="2500" b="0" i="0" u="none" strike="noStrike" cap="none">
                <a:solidFill>
                  <a:schemeClr val="dk2"/>
                </a:solidFill>
                <a:latin typeface="Nunito"/>
                <a:ea typeface="Nunito"/>
                <a:cs typeface="Nunito"/>
                <a:sym typeface="Nunito"/>
              </a:defRPr>
            </a:lvl3pPr>
            <a:lvl4pPr marL="1828800" marR="0" lvl="3" indent="-317500" algn="ctr" rtl="0">
              <a:lnSpc>
                <a:spcPct val="100000"/>
              </a:lnSpc>
              <a:spcBef>
                <a:spcPts val="0"/>
              </a:spcBef>
              <a:spcAft>
                <a:spcPts val="0"/>
              </a:spcAft>
              <a:buClr>
                <a:schemeClr val="dk2"/>
              </a:buClr>
              <a:buSzPts val="2500"/>
              <a:buFont typeface="Nunito"/>
              <a:buNone/>
              <a:defRPr sz="2500" b="0" i="0" u="none" strike="noStrike" cap="none">
                <a:solidFill>
                  <a:schemeClr val="dk2"/>
                </a:solidFill>
                <a:latin typeface="Nunito"/>
                <a:ea typeface="Nunito"/>
                <a:cs typeface="Nunito"/>
                <a:sym typeface="Nunito"/>
              </a:defRPr>
            </a:lvl4pPr>
            <a:lvl5pPr marL="2286000" marR="0" lvl="4" indent="-317500" algn="ctr" rtl="0">
              <a:lnSpc>
                <a:spcPct val="100000"/>
              </a:lnSpc>
              <a:spcBef>
                <a:spcPts val="0"/>
              </a:spcBef>
              <a:spcAft>
                <a:spcPts val="0"/>
              </a:spcAft>
              <a:buClr>
                <a:schemeClr val="dk2"/>
              </a:buClr>
              <a:buSzPts val="2500"/>
              <a:buFont typeface="Nunito"/>
              <a:buNone/>
              <a:defRPr sz="2500" b="0" i="0" u="none" strike="noStrike" cap="none">
                <a:solidFill>
                  <a:schemeClr val="dk2"/>
                </a:solidFill>
                <a:latin typeface="Nunito"/>
                <a:ea typeface="Nunito"/>
                <a:cs typeface="Nunito"/>
                <a:sym typeface="Nunito"/>
              </a:defRPr>
            </a:lvl5pPr>
            <a:lvl6pPr marL="2743200" marR="0" lvl="5" indent="-317500" algn="ctr" rtl="0">
              <a:lnSpc>
                <a:spcPct val="100000"/>
              </a:lnSpc>
              <a:spcBef>
                <a:spcPts val="0"/>
              </a:spcBef>
              <a:spcAft>
                <a:spcPts val="0"/>
              </a:spcAft>
              <a:buClr>
                <a:schemeClr val="dk2"/>
              </a:buClr>
              <a:buSzPts val="2500"/>
              <a:buFont typeface="Nunito"/>
              <a:buNone/>
              <a:defRPr sz="2500" b="0" i="0" u="none" strike="noStrike" cap="none">
                <a:solidFill>
                  <a:schemeClr val="dk2"/>
                </a:solidFill>
                <a:latin typeface="Nunito"/>
                <a:ea typeface="Nunito"/>
                <a:cs typeface="Nunito"/>
                <a:sym typeface="Nunito"/>
              </a:defRPr>
            </a:lvl6pPr>
            <a:lvl7pPr marL="3200400" marR="0" lvl="6" indent="-317500" algn="ctr" rtl="0">
              <a:lnSpc>
                <a:spcPct val="100000"/>
              </a:lnSpc>
              <a:spcBef>
                <a:spcPts val="0"/>
              </a:spcBef>
              <a:spcAft>
                <a:spcPts val="0"/>
              </a:spcAft>
              <a:buClr>
                <a:schemeClr val="dk2"/>
              </a:buClr>
              <a:buSzPts val="2500"/>
              <a:buFont typeface="Nunito"/>
              <a:buNone/>
              <a:defRPr sz="2500" b="0" i="0" u="none" strike="noStrike" cap="none">
                <a:solidFill>
                  <a:schemeClr val="dk2"/>
                </a:solidFill>
                <a:latin typeface="Nunito"/>
                <a:ea typeface="Nunito"/>
                <a:cs typeface="Nunito"/>
                <a:sym typeface="Nunito"/>
              </a:defRPr>
            </a:lvl7pPr>
            <a:lvl8pPr marL="3657600" marR="0" lvl="7" indent="-317500" algn="ctr" rtl="0">
              <a:lnSpc>
                <a:spcPct val="100000"/>
              </a:lnSpc>
              <a:spcBef>
                <a:spcPts val="0"/>
              </a:spcBef>
              <a:spcAft>
                <a:spcPts val="0"/>
              </a:spcAft>
              <a:buClr>
                <a:schemeClr val="dk2"/>
              </a:buClr>
              <a:buSzPts val="2500"/>
              <a:buFont typeface="Nunito"/>
              <a:buNone/>
              <a:defRPr sz="2500" b="0" i="0" u="none" strike="noStrike" cap="none">
                <a:solidFill>
                  <a:schemeClr val="dk2"/>
                </a:solidFill>
                <a:latin typeface="Nunito"/>
                <a:ea typeface="Nunito"/>
                <a:cs typeface="Nunito"/>
                <a:sym typeface="Nunito"/>
              </a:defRPr>
            </a:lvl8pPr>
            <a:lvl9pPr marL="4114800" marR="0" lvl="8" indent="-317500" algn="ctr" rtl="0">
              <a:lnSpc>
                <a:spcPct val="100000"/>
              </a:lnSpc>
              <a:spcBef>
                <a:spcPts val="0"/>
              </a:spcBef>
              <a:spcAft>
                <a:spcPts val="0"/>
              </a:spcAft>
              <a:buClr>
                <a:schemeClr val="dk2"/>
              </a:buClr>
              <a:buSzPts val="2500"/>
              <a:buFont typeface="Nunito"/>
              <a:buNone/>
              <a:defRPr sz="2500" b="0" i="0" u="none" strike="noStrike" cap="none">
                <a:solidFill>
                  <a:schemeClr val="dk2"/>
                </a:solidFill>
                <a:latin typeface="Nunito"/>
                <a:ea typeface="Nunito"/>
                <a:cs typeface="Nunito"/>
                <a:sym typeface="Nunito"/>
              </a:defRPr>
            </a:lvl9pPr>
          </a:lstStyle>
          <a:p>
            <a:pPr marL="457200" marR="0" lvl="0" indent="-317500" algn="l" defTabSz="914400" rtl="0" eaLnBrk="1" fontAlgn="auto" latinLnBrk="0" hangingPunct="1">
              <a:lnSpc>
                <a:spcPct val="100000"/>
              </a:lnSpc>
              <a:spcBef>
                <a:spcPts val="0"/>
              </a:spcBef>
              <a:spcAft>
                <a:spcPts val="0"/>
              </a:spcAft>
              <a:buClr>
                <a:srgbClr val="0F0E49"/>
              </a:buClr>
              <a:buSzPts val="2500"/>
              <a:buFont typeface="Nunito"/>
              <a:buNone/>
              <a:tabLst/>
              <a:defRPr/>
            </a:pPr>
            <a:r>
              <a:rPr kumimoji="0" lang="en-US" sz="2800" b="1" i="0" u="none" strike="noStrike" kern="0" cap="none" spc="0" normalizeH="0" baseline="0" noProof="0" dirty="0">
                <a:ln>
                  <a:noFill/>
                </a:ln>
                <a:solidFill>
                  <a:srgbClr val="0F0E49"/>
                </a:solidFill>
                <a:effectLst/>
                <a:uLnTx/>
                <a:uFillTx/>
                <a:latin typeface="Nunito"/>
                <a:sym typeface="Nunito"/>
              </a:rPr>
              <a:t>— Carpal tunnel syndrome (CTS) </a:t>
            </a:r>
          </a:p>
          <a:p>
            <a:pPr marL="457200" marR="0" lvl="0" indent="-317500" algn="l" defTabSz="914400" rtl="0" eaLnBrk="1" fontAlgn="auto" latinLnBrk="0" hangingPunct="1">
              <a:lnSpc>
                <a:spcPct val="100000"/>
              </a:lnSpc>
              <a:spcBef>
                <a:spcPts val="0"/>
              </a:spcBef>
              <a:spcAft>
                <a:spcPts val="0"/>
              </a:spcAft>
              <a:buClr>
                <a:srgbClr val="0F0E49"/>
              </a:buClr>
              <a:buSzPts val="2500"/>
              <a:buFont typeface="Nunito"/>
              <a:buNone/>
              <a:tabLst/>
              <a:defRPr/>
            </a:pPr>
            <a:endParaRPr kumimoji="0" lang="en-US" sz="1600" b="1" i="0" u="none" strike="noStrike" kern="0" cap="none" spc="0" normalizeH="0" baseline="0" noProof="0" dirty="0">
              <a:ln>
                <a:noFill/>
              </a:ln>
              <a:solidFill>
                <a:srgbClr val="0F0E49"/>
              </a:solidFill>
              <a:effectLst/>
              <a:uLnTx/>
              <a:uFillTx/>
              <a:latin typeface="Nunito"/>
              <a:sym typeface="Nunito"/>
            </a:endParaRPr>
          </a:p>
          <a:p>
            <a:pPr marL="457200" marR="0" lvl="0" indent="-317500" algn="l" defTabSz="914400" rtl="0" eaLnBrk="1" fontAlgn="auto" latinLnBrk="0" hangingPunct="1">
              <a:lnSpc>
                <a:spcPct val="100000"/>
              </a:lnSpc>
              <a:spcBef>
                <a:spcPts val="0"/>
              </a:spcBef>
              <a:spcAft>
                <a:spcPts val="0"/>
              </a:spcAft>
              <a:buClr>
                <a:srgbClr val="0F0E49"/>
              </a:buClr>
              <a:buSzPts val="2500"/>
              <a:buFont typeface="Nunito"/>
              <a:buNone/>
              <a:tabLst/>
              <a:defRPr/>
            </a:pPr>
            <a:endParaRPr kumimoji="0" lang="en-US" sz="1600" b="1" i="0" u="none" strike="noStrike" kern="0" cap="none" spc="0" normalizeH="0" baseline="0" noProof="0" dirty="0">
              <a:ln>
                <a:noFill/>
              </a:ln>
              <a:solidFill>
                <a:srgbClr val="0F0E49"/>
              </a:solidFill>
              <a:effectLst/>
              <a:uLnTx/>
              <a:uFillTx/>
              <a:latin typeface="Nunito"/>
              <a:sym typeface="Nunito"/>
            </a:endParaRPr>
          </a:p>
          <a:p>
            <a:pPr marL="457200" marR="0" lvl="0" indent="-317500" algn="l" defTabSz="914400" rtl="0" eaLnBrk="1" fontAlgn="auto" latinLnBrk="0" hangingPunct="1">
              <a:lnSpc>
                <a:spcPct val="100000"/>
              </a:lnSpc>
              <a:spcBef>
                <a:spcPts val="0"/>
              </a:spcBef>
              <a:spcAft>
                <a:spcPts val="0"/>
              </a:spcAft>
              <a:buClr>
                <a:srgbClr val="0F0E49"/>
              </a:buClr>
              <a:buSzPts val="2500"/>
              <a:buFont typeface="Nunito"/>
              <a:buNone/>
              <a:tabLst/>
              <a:defRPr/>
            </a:pPr>
            <a:r>
              <a:rPr kumimoji="0" lang="en-US" sz="1600" b="1" i="0" u="none" strike="noStrike" kern="0" cap="none" spc="0" normalizeH="0" baseline="0" noProof="0" dirty="0">
                <a:ln>
                  <a:noFill/>
                </a:ln>
                <a:solidFill>
                  <a:srgbClr val="0F0E49"/>
                </a:solidFill>
                <a:effectLst/>
                <a:uLnTx/>
                <a:uFillTx/>
                <a:latin typeface="Nunito"/>
                <a:sym typeface="Nunito"/>
              </a:rPr>
              <a:t>refers to </a:t>
            </a:r>
            <a:r>
              <a:rPr kumimoji="0" lang="en-US" sz="1600" b="1" i="0" u="none" strike="noStrike" kern="0" cap="none" spc="0" normalizeH="0" baseline="0" noProof="0" dirty="0" err="1">
                <a:ln>
                  <a:noFill/>
                </a:ln>
                <a:solidFill>
                  <a:srgbClr val="0F0E49"/>
                </a:solidFill>
                <a:effectLst/>
                <a:uLnTx/>
                <a:uFillTx/>
                <a:latin typeface="Nunito"/>
                <a:sym typeface="Nunito"/>
              </a:rPr>
              <a:t>paresthesias</a:t>
            </a:r>
            <a:r>
              <a:rPr kumimoji="0" lang="en-US" sz="1600" b="1" i="0" u="none" strike="noStrike" kern="0" cap="none" spc="0" normalizeH="0" baseline="0" noProof="0" dirty="0">
                <a:ln>
                  <a:noFill/>
                </a:ln>
                <a:solidFill>
                  <a:srgbClr val="0F0E49"/>
                </a:solidFill>
                <a:effectLst/>
                <a:uLnTx/>
                <a:uFillTx/>
                <a:latin typeface="Nunito"/>
                <a:sym typeface="Nunito"/>
              </a:rPr>
              <a:t>, </a:t>
            </a:r>
            <a:r>
              <a:rPr kumimoji="0" lang="en-US" sz="1600" b="1" i="0" u="none" strike="noStrike" kern="0" cap="none" spc="0" normalizeH="0" baseline="0" noProof="0" dirty="0" err="1">
                <a:ln>
                  <a:noFill/>
                </a:ln>
                <a:solidFill>
                  <a:srgbClr val="0F0E49"/>
                </a:solidFill>
                <a:effectLst/>
                <a:uLnTx/>
                <a:uFillTx/>
                <a:latin typeface="Nunito"/>
                <a:sym typeface="Nunito"/>
              </a:rPr>
              <a:t>hypesthesia</a:t>
            </a:r>
            <a:r>
              <a:rPr kumimoji="0" lang="en-US" sz="1600" b="1" i="0" u="none" strike="noStrike" kern="0" cap="none" spc="0" normalizeH="0" baseline="0" noProof="0" dirty="0">
                <a:ln>
                  <a:noFill/>
                </a:ln>
                <a:solidFill>
                  <a:srgbClr val="0F0E49"/>
                </a:solidFill>
                <a:effectLst/>
                <a:uLnTx/>
                <a:uFillTx/>
                <a:latin typeface="Nunito"/>
                <a:sym typeface="Nunito"/>
              </a:rPr>
              <a:t>, pain, or numbness of the thumb, index, and middle fingers as a result of compression of the median nerve in the carpal tunnel.</a:t>
            </a:r>
          </a:p>
          <a:p>
            <a:pPr marL="457200" marR="0" lvl="0" indent="-317500" algn="l" defTabSz="914400" rtl="0" eaLnBrk="1" fontAlgn="auto" latinLnBrk="0" hangingPunct="1">
              <a:lnSpc>
                <a:spcPct val="100000"/>
              </a:lnSpc>
              <a:spcBef>
                <a:spcPts val="0"/>
              </a:spcBef>
              <a:spcAft>
                <a:spcPts val="0"/>
              </a:spcAft>
              <a:buClr>
                <a:srgbClr val="0F0E49"/>
              </a:buClr>
              <a:buSzPts val="2500"/>
              <a:buFont typeface="Nunito"/>
              <a:buNone/>
              <a:tabLst/>
              <a:defRPr/>
            </a:pPr>
            <a:r>
              <a:rPr kumimoji="0" lang="en-US" sz="1600" b="1" i="0" u="none" strike="noStrike" kern="0" cap="none" spc="0" normalizeH="0" baseline="0" noProof="0" dirty="0">
                <a:ln>
                  <a:noFill/>
                </a:ln>
                <a:solidFill>
                  <a:srgbClr val="0F0E49"/>
                </a:solidFill>
                <a:effectLst/>
                <a:uLnTx/>
                <a:uFillTx/>
                <a:latin typeface="Nunito"/>
                <a:sym typeface="Nunito"/>
              </a:rPr>
              <a:t> </a:t>
            </a:r>
          </a:p>
          <a:p>
            <a:pPr marL="457200" marR="0" lvl="0" indent="-317500" algn="l" defTabSz="914400" rtl="0" eaLnBrk="1" fontAlgn="auto" latinLnBrk="0" hangingPunct="1">
              <a:lnSpc>
                <a:spcPct val="100000"/>
              </a:lnSpc>
              <a:spcBef>
                <a:spcPts val="0"/>
              </a:spcBef>
              <a:spcAft>
                <a:spcPts val="0"/>
              </a:spcAft>
              <a:buClr>
                <a:srgbClr val="0F0E49"/>
              </a:buClr>
              <a:buSzPts val="2500"/>
              <a:buFont typeface="Nunito"/>
              <a:buNone/>
              <a:tabLst/>
              <a:defRPr/>
            </a:pPr>
            <a:r>
              <a:rPr kumimoji="0" lang="en-US" sz="1600" b="1" i="0" u="none" strike="noStrike" kern="0" cap="none" spc="0" normalizeH="0" baseline="0" noProof="0" dirty="0">
                <a:ln>
                  <a:noFill/>
                </a:ln>
                <a:solidFill>
                  <a:srgbClr val="0F0E49"/>
                </a:solidFill>
                <a:effectLst/>
                <a:uLnTx/>
                <a:uFillTx/>
                <a:latin typeface="Nunito"/>
                <a:sym typeface="Nunito"/>
              </a:rPr>
              <a:t>Affected patients often awake with burning, numbness, and tingling in the median nerve distribution, which is bilateral in 75 percent of cases. Patients commonly report shaking the hand to relieve the discomfort. </a:t>
            </a:r>
          </a:p>
          <a:p>
            <a:pPr marL="457200" marR="0" lvl="0" indent="-317500" algn="l" defTabSz="914400" rtl="0" eaLnBrk="1" fontAlgn="auto" latinLnBrk="0" hangingPunct="1">
              <a:lnSpc>
                <a:spcPct val="100000"/>
              </a:lnSpc>
              <a:spcBef>
                <a:spcPts val="0"/>
              </a:spcBef>
              <a:spcAft>
                <a:spcPts val="0"/>
              </a:spcAft>
              <a:buClr>
                <a:srgbClr val="0F0E49"/>
              </a:buClr>
              <a:buSzPts val="2500"/>
              <a:buFont typeface="Nunito"/>
              <a:buNone/>
              <a:tabLst/>
              <a:defRPr/>
            </a:pPr>
            <a:endParaRPr kumimoji="0" lang="en-US" sz="1600" b="1" i="0" u="none" strike="noStrike" kern="0" cap="none" spc="0" normalizeH="0" baseline="0" noProof="0" dirty="0">
              <a:ln>
                <a:noFill/>
              </a:ln>
              <a:solidFill>
                <a:srgbClr val="0F0E49"/>
              </a:solidFill>
              <a:effectLst/>
              <a:uLnTx/>
              <a:uFillTx/>
              <a:latin typeface="Nunito"/>
              <a:sym typeface="Nunito"/>
            </a:endParaRPr>
          </a:p>
          <a:p>
            <a:pPr marL="457200" marR="0" lvl="0" indent="-317500" algn="l" defTabSz="914400" rtl="0" eaLnBrk="1" fontAlgn="auto" latinLnBrk="0" hangingPunct="1">
              <a:lnSpc>
                <a:spcPct val="100000"/>
              </a:lnSpc>
              <a:spcBef>
                <a:spcPts val="0"/>
              </a:spcBef>
              <a:spcAft>
                <a:spcPts val="0"/>
              </a:spcAft>
              <a:buClr>
                <a:srgbClr val="0F0E49"/>
              </a:buClr>
              <a:buSzPts val="2500"/>
              <a:buFont typeface="Nunito"/>
              <a:buNone/>
              <a:tabLst/>
              <a:defRPr/>
            </a:pPr>
            <a:r>
              <a:rPr kumimoji="0" lang="en-US" sz="1600" b="1" i="0" u="none" strike="noStrike" kern="0" cap="none" spc="0" normalizeH="0" baseline="0" noProof="0" dirty="0">
                <a:ln>
                  <a:noFill/>
                </a:ln>
                <a:solidFill>
                  <a:srgbClr val="0F0E49"/>
                </a:solidFill>
                <a:effectLst/>
                <a:uLnTx/>
                <a:uFillTx/>
                <a:latin typeface="Nunito"/>
                <a:sym typeface="Nunito"/>
              </a:rPr>
              <a:t>The diagnosis is based upon presence of characteristic symptoms and objective findings and is similar to that in </a:t>
            </a:r>
            <a:r>
              <a:rPr kumimoji="0" lang="en-US" sz="1600" b="1" i="0" u="none" strike="noStrike" kern="0" cap="none" spc="0" normalizeH="0" baseline="0" noProof="0" dirty="0" err="1">
                <a:ln>
                  <a:noFill/>
                </a:ln>
                <a:solidFill>
                  <a:srgbClr val="0F0E49"/>
                </a:solidFill>
                <a:effectLst/>
                <a:uLnTx/>
                <a:uFillTx/>
                <a:latin typeface="Nunito"/>
                <a:sym typeface="Nunito"/>
              </a:rPr>
              <a:t>nonpregnant</a:t>
            </a:r>
            <a:r>
              <a:rPr kumimoji="0" lang="en-US" sz="1600" b="1" i="0" u="none" strike="noStrike" kern="0" cap="none" spc="0" normalizeH="0" baseline="0" noProof="0" dirty="0">
                <a:ln>
                  <a:noFill/>
                </a:ln>
                <a:solidFill>
                  <a:srgbClr val="0F0E49"/>
                </a:solidFill>
                <a:effectLst/>
                <a:uLnTx/>
                <a:uFillTx/>
                <a:latin typeface="Nunito"/>
                <a:sym typeface="Nunito"/>
              </a:rPr>
              <a:t> individuals.)</a:t>
            </a:r>
          </a:p>
          <a:p>
            <a:pPr marL="457200" marR="0" lvl="0" indent="-317500" algn="l" defTabSz="914400" rtl="0" eaLnBrk="1" fontAlgn="auto" latinLnBrk="0" hangingPunct="1">
              <a:lnSpc>
                <a:spcPct val="100000"/>
              </a:lnSpc>
              <a:spcBef>
                <a:spcPts val="0"/>
              </a:spcBef>
              <a:spcAft>
                <a:spcPts val="0"/>
              </a:spcAft>
              <a:buClr>
                <a:srgbClr val="0F0E49"/>
              </a:buClr>
              <a:buSzPts val="2500"/>
              <a:buFont typeface="Nunito"/>
              <a:buNone/>
              <a:tabLst/>
              <a:defRPr/>
            </a:pPr>
            <a:endParaRPr kumimoji="0" lang="en-US" sz="1600" b="1" i="0" u="none" strike="noStrike" kern="0" cap="none" spc="0" normalizeH="0" baseline="0" noProof="0" dirty="0">
              <a:ln>
                <a:noFill/>
              </a:ln>
              <a:solidFill>
                <a:srgbClr val="0F0E49"/>
              </a:solidFill>
              <a:effectLst/>
              <a:uLnTx/>
              <a:uFillTx/>
              <a:latin typeface="Nunito"/>
              <a:sym typeface="Nunito"/>
            </a:endParaRPr>
          </a:p>
          <a:p>
            <a:pPr marL="457200" marR="0" lvl="0" indent="-317500" algn="l" defTabSz="914400" rtl="0" eaLnBrk="1" fontAlgn="auto" latinLnBrk="0" hangingPunct="1">
              <a:lnSpc>
                <a:spcPct val="100000"/>
              </a:lnSpc>
              <a:spcBef>
                <a:spcPts val="0"/>
              </a:spcBef>
              <a:spcAft>
                <a:spcPts val="0"/>
              </a:spcAft>
              <a:buClr>
                <a:srgbClr val="0F0E49"/>
              </a:buClr>
              <a:buSzPts val="2500"/>
              <a:buFont typeface="Nunito"/>
              <a:buNone/>
              <a:tabLst/>
              <a:defRPr/>
            </a:pPr>
            <a:r>
              <a:rPr kumimoji="0" lang="en-US" sz="1600" b="1" i="0" u="none" strike="noStrike" kern="0" cap="none" spc="0" normalizeH="0" baseline="0" noProof="0" dirty="0">
                <a:ln>
                  <a:noFill/>
                </a:ln>
                <a:solidFill>
                  <a:srgbClr val="0F0E49"/>
                </a:solidFill>
                <a:effectLst/>
                <a:uLnTx/>
                <a:uFillTx/>
                <a:latin typeface="Nunito"/>
                <a:sym typeface="Nunito"/>
              </a:rPr>
              <a:t>CTS is relatively common during pregnancy, with an incidence of 2 to 35 percent </a:t>
            </a:r>
          </a:p>
          <a:p>
            <a:pPr marL="457200" marR="0" lvl="0" indent="-317500" algn="l" defTabSz="914400" rtl="0" eaLnBrk="1" fontAlgn="auto" latinLnBrk="0" hangingPunct="1">
              <a:lnSpc>
                <a:spcPct val="100000"/>
              </a:lnSpc>
              <a:spcBef>
                <a:spcPts val="0"/>
              </a:spcBef>
              <a:spcAft>
                <a:spcPts val="0"/>
              </a:spcAft>
              <a:buClr>
                <a:srgbClr val="0F0E49"/>
              </a:buClr>
              <a:buSzPts val="2500"/>
              <a:buFont typeface="Nunito"/>
              <a:buNone/>
              <a:tabLst/>
              <a:defRPr/>
            </a:pPr>
            <a:r>
              <a:rPr kumimoji="0" lang="en-US" sz="1600" b="1" i="0" u="none" strike="noStrike" kern="0" cap="none" spc="0" normalizeH="0" baseline="0" noProof="0" dirty="0">
                <a:ln>
                  <a:noFill/>
                </a:ln>
                <a:solidFill>
                  <a:srgbClr val="0F0E49"/>
                </a:solidFill>
                <a:effectLst/>
                <a:uLnTx/>
                <a:uFillTx/>
                <a:latin typeface="Nunito"/>
                <a:sym typeface="Nunito"/>
              </a:rPr>
              <a:t>. In one large series, pregnancy accounted for 7 percent of cases of CTS in women between the ages of 15 and 44 </a:t>
            </a:r>
          </a:p>
          <a:p>
            <a:pPr marL="457200" marR="0" lvl="0" indent="-317500" algn="l" defTabSz="914400" rtl="0" eaLnBrk="1" fontAlgn="auto" latinLnBrk="0" hangingPunct="1">
              <a:lnSpc>
                <a:spcPct val="100000"/>
              </a:lnSpc>
              <a:spcBef>
                <a:spcPts val="0"/>
              </a:spcBef>
              <a:spcAft>
                <a:spcPts val="0"/>
              </a:spcAft>
              <a:buClr>
                <a:srgbClr val="0F0E49"/>
              </a:buClr>
              <a:buSzPts val="2500"/>
              <a:buFont typeface="Nunito"/>
              <a:buNone/>
              <a:tabLst/>
              <a:defRPr/>
            </a:pPr>
            <a:r>
              <a:rPr kumimoji="0" lang="en-US" sz="1600" b="1" i="0" u="none" strike="noStrike" kern="0" cap="none" spc="0" normalizeH="0" baseline="0" noProof="0" dirty="0">
                <a:ln>
                  <a:noFill/>
                </a:ln>
                <a:solidFill>
                  <a:srgbClr val="0F0E49"/>
                </a:solidFill>
                <a:effectLst/>
                <a:uLnTx/>
                <a:uFillTx/>
                <a:latin typeface="Nunito"/>
                <a:sym typeface="Nunito"/>
              </a:rPr>
              <a:t> The increased prevalence in pregnant women is thought to be caused by pregnancy-related fluid retention leading to compression of the nerve in the carpal tunnel; hormonal changes affecting the musculoskeletal system may also play a role. </a:t>
            </a:r>
          </a:p>
          <a:p>
            <a:pPr marL="457200" marR="0" lvl="0" indent="-317500" algn="l" defTabSz="914400" rtl="0" eaLnBrk="1" fontAlgn="auto" latinLnBrk="0" hangingPunct="1">
              <a:lnSpc>
                <a:spcPct val="100000"/>
              </a:lnSpc>
              <a:spcBef>
                <a:spcPts val="0"/>
              </a:spcBef>
              <a:spcAft>
                <a:spcPts val="0"/>
              </a:spcAft>
              <a:buClr>
                <a:srgbClr val="0F0E49"/>
              </a:buClr>
              <a:buSzPts val="2500"/>
              <a:buFont typeface="Nunito"/>
              <a:buNone/>
              <a:tabLst/>
              <a:defRPr/>
            </a:pPr>
            <a:endParaRPr kumimoji="0" lang="en-US" sz="1600" b="1" i="0" u="none" strike="noStrike" kern="0" cap="none" spc="0" normalizeH="0" baseline="0" noProof="0" dirty="0">
              <a:ln>
                <a:noFill/>
              </a:ln>
              <a:solidFill>
                <a:srgbClr val="0F0E49"/>
              </a:solidFill>
              <a:effectLst/>
              <a:uLnTx/>
              <a:uFillTx/>
              <a:latin typeface="Nunito"/>
              <a:sym typeface="Nunito"/>
            </a:endParaRPr>
          </a:p>
        </p:txBody>
      </p:sp>
    </p:spTree>
    <p:extLst>
      <p:ext uri="{BB962C8B-B14F-4D97-AF65-F5344CB8AC3E}">
        <p14:creationId xmlns:p14="http://schemas.microsoft.com/office/powerpoint/2010/main" val="923518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34"/>
        <p:cNvGrpSpPr/>
        <p:nvPr/>
      </p:nvGrpSpPr>
      <p:grpSpPr>
        <a:xfrm>
          <a:off x="0" y="0"/>
          <a:ext cx="0" cy="0"/>
          <a:chOff x="0" y="0"/>
          <a:chExt cx="0" cy="0"/>
        </a:xfrm>
      </p:grpSpPr>
      <p:sp>
        <p:nvSpPr>
          <p:cNvPr id="438" name="Google Shape;438;p46"/>
          <p:cNvSpPr/>
          <p:nvPr/>
        </p:nvSpPr>
        <p:spPr>
          <a:xfrm rot="-10272701">
            <a:off x="5193042" y="5445362"/>
            <a:ext cx="308232" cy="406873"/>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439" name="Google Shape;439;p46"/>
          <p:cNvSpPr/>
          <p:nvPr/>
        </p:nvSpPr>
        <p:spPr>
          <a:xfrm rot="-2700000">
            <a:off x="6896325" y="1382933"/>
            <a:ext cx="208271" cy="274967"/>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440" name="Google Shape;440;p46"/>
          <p:cNvSpPr/>
          <p:nvPr/>
        </p:nvSpPr>
        <p:spPr>
          <a:xfrm rot="2700000">
            <a:off x="2827188" y="1026537"/>
            <a:ext cx="277695" cy="206225"/>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441" name="Google Shape;441;p46"/>
          <p:cNvSpPr/>
          <p:nvPr/>
        </p:nvSpPr>
        <p:spPr>
          <a:xfrm rot="-3390819">
            <a:off x="7893888" y="5007240"/>
            <a:ext cx="1287387" cy="1623129"/>
          </a:xfrm>
          <a:custGeom>
            <a:avLst/>
            <a:gdLst/>
            <a:ahLst/>
            <a:cxnLst/>
            <a:rect l="l" t="t" r="r" b="b"/>
            <a:pathLst>
              <a:path w="11650" h="19584" extrusionOk="0">
                <a:moveTo>
                  <a:pt x="5508" y="1"/>
                </a:moveTo>
                <a:cubicBezTo>
                  <a:pt x="5508" y="1"/>
                  <a:pt x="4687" y="1171"/>
                  <a:pt x="4744" y="2091"/>
                </a:cubicBezTo>
                <a:cubicBezTo>
                  <a:pt x="4802" y="3012"/>
                  <a:pt x="6522" y="4376"/>
                  <a:pt x="6715" y="5080"/>
                </a:cubicBezTo>
                <a:cubicBezTo>
                  <a:pt x="6835" y="5517"/>
                  <a:pt x="6758" y="6095"/>
                  <a:pt x="6683" y="6470"/>
                </a:cubicBezTo>
                <a:cubicBezTo>
                  <a:pt x="6604" y="6578"/>
                  <a:pt x="6523" y="6687"/>
                  <a:pt x="6439" y="6795"/>
                </a:cubicBezTo>
                <a:cubicBezTo>
                  <a:pt x="6078" y="7265"/>
                  <a:pt x="5684" y="7737"/>
                  <a:pt x="5283" y="8219"/>
                </a:cubicBezTo>
                <a:cubicBezTo>
                  <a:pt x="4950" y="8620"/>
                  <a:pt x="4611" y="9028"/>
                  <a:pt x="4285" y="9453"/>
                </a:cubicBezTo>
                <a:cubicBezTo>
                  <a:pt x="4723" y="8407"/>
                  <a:pt x="5156" y="7012"/>
                  <a:pt x="4778" y="6213"/>
                </a:cubicBezTo>
                <a:cubicBezTo>
                  <a:pt x="4119" y="4817"/>
                  <a:pt x="3107" y="4247"/>
                  <a:pt x="3107" y="4247"/>
                </a:cubicBezTo>
                <a:lnTo>
                  <a:pt x="3107" y="4247"/>
                </a:lnTo>
                <a:cubicBezTo>
                  <a:pt x="2459" y="6183"/>
                  <a:pt x="3788" y="8001"/>
                  <a:pt x="4037" y="8665"/>
                </a:cubicBezTo>
                <a:cubicBezTo>
                  <a:pt x="4153" y="8977"/>
                  <a:pt x="4071" y="9468"/>
                  <a:pt x="3949" y="9904"/>
                </a:cubicBezTo>
                <a:cubicBezTo>
                  <a:pt x="3620" y="10366"/>
                  <a:pt x="3319" y="10857"/>
                  <a:pt x="3102" y="11395"/>
                </a:cubicBezTo>
                <a:cubicBezTo>
                  <a:pt x="3068" y="11470"/>
                  <a:pt x="3044" y="11550"/>
                  <a:pt x="3019" y="11629"/>
                </a:cubicBezTo>
                <a:cubicBezTo>
                  <a:pt x="2995" y="11710"/>
                  <a:pt x="2965" y="11784"/>
                  <a:pt x="2947" y="11869"/>
                </a:cubicBezTo>
                <a:lnTo>
                  <a:pt x="2893" y="12127"/>
                </a:lnTo>
                <a:cubicBezTo>
                  <a:pt x="2883" y="12171"/>
                  <a:pt x="2880" y="12209"/>
                  <a:pt x="2877" y="12247"/>
                </a:cubicBezTo>
                <a:lnTo>
                  <a:pt x="2866" y="12361"/>
                </a:lnTo>
                <a:lnTo>
                  <a:pt x="2854" y="12476"/>
                </a:lnTo>
                <a:lnTo>
                  <a:pt x="2853" y="12491"/>
                </a:lnTo>
                <a:lnTo>
                  <a:pt x="2852" y="12512"/>
                </a:lnTo>
                <a:lnTo>
                  <a:pt x="2852" y="12519"/>
                </a:lnTo>
                <a:lnTo>
                  <a:pt x="2852" y="12549"/>
                </a:lnTo>
                <a:lnTo>
                  <a:pt x="2852" y="12608"/>
                </a:lnTo>
                <a:cubicBezTo>
                  <a:pt x="2852" y="12686"/>
                  <a:pt x="2851" y="12764"/>
                  <a:pt x="2851" y="12841"/>
                </a:cubicBezTo>
                <a:cubicBezTo>
                  <a:pt x="2852" y="12997"/>
                  <a:pt x="2847" y="13151"/>
                  <a:pt x="2860" y="13303"/>
                </a:cubicBezTo>
                <a:cubicBezTo>
                  <a:pt x="2867" y="13428"/>
                  <a:pt x="2874" y="13550"/>
                  <a:pt x="2881" y="13671"/>
                </a:cubicBezTo>
                <a:cubicBezTo>
                  <a:pt x="2666" y="13257"/>
                  <a:pt x="2408" y="12673"/>
                  <a:pt x="2458" y="12327"/>
                </a:cubicBezTo>
                <a:cubicBezTo>
                  <a:pt x="2543" y="11752"/>
                  <a:pt x="2412" y="10075"/>
                  <a:pt x="813" y="8832"/>
                </a:cubicBezTo>
                <a:cubicBezTo>
                  <a:pt x="813" y="8832"/>
                  <a:pt x="0" y="10027"/>
                  <a:pt x="566" y="11513"/>
                </a:cubicBezTo>
                <a:cubicBezTo>
                  <a:pt x="1096" y="12905"/>
                  <a:pt x="1881" y="12421"/>
                  <a:pt x="2933" y="14195"/>
                </a:cubicBezTo>
                <a:cubicBezTo>
                  <a:pt x="2933" y="14197"/>
                  <a:pt x="2933" y="14198"/>
                  <a:pt x="2933" y="14200"/>
                </a:cubicBezTo>
                <a:cubicBezTo>
                  <a:pt x="2943" y="14273"/>
                  <a:pt x="2951" y="14345"/>
                  <a:pt x="2959" y="14418"/>
                </a:cubicBezTo>
                <a:cubicBezTo>
                  <a:pt x="2970" y="14489"/>
                  <a:pt x="2982" y="14560"/>
                  <a:pt x="2993" y="14631"/>
                </a:cubicBezTo>
                <a:cubicBezTo>
                  <a:pt x="3017" y="14773"/>
                  <a:pt x="3036" y="14913"/>
                  <a:pt x="3063" y="15050"/>
                </a:cubicBezTo>
                <a:cubicBezTo>
                  <a:pt x="3170" y="15599"/>
                  <a:pt x="3297" y="16112"/>
                  <a:pt x="3440" y="16578"/>
                </a:cubicBezTo>
                <a:cubicBezTo>
                  <a:pt x="3584" y="17042"/>
                  <a:pt x="3732" y="17465"/>
                  <a:pt x="3884" y="17831"/>
                </a:cubicBezTo>
                <a:cubicBezTo>
                  <a:pt x="4030" y="18200"/>
                  <a:pt x="4179" y="18514"/>
                  <a:pt x="4305" y="18773"/>
                </a:cubicBezTo>
                <a:cubicBezTo>
                  <a:pt x="4374" y="18901"/>
                  <a:pt x="4430" y="19016"/>
                  <a:pt x="4488" y="19116"/>
                </a:cubicBezTo>
                <a:cubicBezTo>
                  <a:pt x="4517" y="19165"/>
                  <a:pt x="4544" y="19211"/>
                  <a:pt x="4569" y="19253"/>
                </a:cubicBezTo>
                <a:cubicBezTo>
                  <a:pt x="4591" y="19294"/>
                  <a:pt x="4625" y="19342"/>
                  <a:pt x="4649" y="19380"/>
                </a:cubicBezTo>
                <a:cubicBezTo>
                  <a:pt x="4675" y="19418"/>
                  <a:pt x="4697" y="19452"/>
                  <a:pt x="4717" y="19481"/>
                </a:cubicBezTo>
                <a:cubicBezTo>
                  <a:pt x="4734" y="19503"/>
                  <a:pt x="4750" y="19523"/>
                  <a:pt x="4761" y="19537"/>
                </a:cubicBezTo>
                <a:cubicBezTo>
                  <a:pt x="4785" y="19568"/>
                  <a:pt x="4797" y="19584"/>
                  <a:pt x="4797" y="19584"/>
                </a:cubicBezTo>
                <a:lnTo>
                  <a:pt x="5338" y="19133"/>
                </a:lnTo>
                <a:cubicBezTo>
                  <a:pt x="5338" y="19133"/>
                  <a:pt x="5325" y="19118"/>
                  <a:pt x="5301" y="19088"/>
                </a:cubicBezTo>
                <a:cubicBezTo>
                  <a:pt x="5288" y="19072"/>
                  <a:pt x="5273" y="19054"/>
                  <a:pt x="5255" y="19032"/>
                </a:cubicBezTo>
                <a:cubicBezTo>
                  <a:pt x="5243" y="19015"/>
                  <a:pt x="5229" y="18993"/>
                  <a:pt x="5213" y="18971"/>
                </a:cubicBezTo>
                <a:cubicBezTo>
                  <a:pt x="5197" y="18945"/>
                  <a:pt x="5182" y="18926"/>
                  <a:pt x="5158" y="18887"/>
                </a:cubicBezTo>
                <a:cubicBezTo>
                  <a:pt x="5135" y="18850"/>
                  <a:pt x="5111" y="18810"/>
                  <a:pt x="5085" y="18767"/>
                </a:cubicBezTo>
                <a:cubicBezTo>
                  <a:pt x="5030" y="18683"/>
                  <a:pt x="4975" y="18574"/>
                  <a:pt x="4908" y="18459"/>
                </a:cubicBezTo>
                <a:cubicBezTo>
                  <a:pt x="4784" y="18221"/>
                  <a:pt x="4633" y="17928"/>
                  <a:pt x="4483" y="17579"/>
                </a:cubicBezTo>
                <a:cubicBezTo>
                  <a:pt x="4329" y="17234"/>
                  <a:pt x="4176" y="16833"/>
                  <a:pt x="4025" y="16390"/>
                </a:cubicBezTo>
                <a:cubicBezTo>
                  <a:pt x="3875" y="15947"/>
                  <a:pt x="3740" y="15460"/>
                  <a:pt x="3621" y="14937"/>
                </a:cubicBezTo>
                <a:cubicBezTo>
                  <a:pt x="3593" y="14807"/>
                  <a:pt x="3571" y="14673"/>
                  <a:pt x="3544" y="14538"/>
                </a:cubicBezTo>
                <a:cubicBezTo>
                  <a:pt x="3531" y="14470"/>
                  <a:pt x="3518" y="14402"/>
                  <a:pt x="3505" y="14335"/>
                </a:cubicBezTo>
                <a:cubicBezTo>
                  <a:pt x="3495" y="14266"/>
                  <a:pt x="3486" y="14197"/>
                  <a:pt x="3475" y="14128"/>
                </a:cubicBezTo>
                <a:cubicBezTo>
                  <a:pt x="3457" y="13988"/>
                  <a:pt x="3435" y="13848"/>
                  <a:pt x="3418" y="13706"/>
                </a:cubicBezTo>
                <a:cubicBezTo>
                  <a:pt x="3416" y="13684"/>
                  <a:pt x="3414" y="13660"/>
                  <a:pt x="3412" y="13637"/>
                </a:cubicBezTo>
                <a:cubicBezTo>
                  <a:pt x="3509" y="13116"/>
                  <a:pt x="3684" y="12518"/>
                  <a:pt x="3997" y="12084"/>
                </a:cubicBezTo>
                <a:cubicBezTo>
                  <a:pt x="4134" y="11894"/>
                  <a:pt x="4286" y="11821"/>
                  <a:pt x="4453" y="11821"/>
                </a:cubicBezTo>
                <a:cubicBezTo>
                  <a:pt x="4980" y="11821"/>
                  <a:pt x="5658" y="12540"/>
                  <a:pt x="6493" y="12540"/>
                </a:cubicBezTo>
                <a:cubicBezTo>
                  <a:pt x="6717" y="12540"/>
                  <a:pt x="6952" y="12488"/>
                  <a:pt x="7198" y="12357"/>
                </a:cubicBezTo>
                <a:cubicBezTo>
                  <a:pt x="8654" y="11584"/>
                  <a:pt x="8935" y="9319"/>
                  <a:pt x="8935" y="9319"/>
                </a:cubicBezTo>
                <a:lnTo>
                  <a:pt x="8935" y="9319"/>
                </a:lnTo>
                <a:cubicBezTo>
                  <a:pt x="8033" y="10348"/>
                  <a:pt x="5136" y="10791"/>
                  <a:pt x="4140" y="11377"/>
                </a:cubicBezTo>
                <a:cubicBezTo>
                  <a:pt x="3729" y="11618"/>
                  <a:pt x="3492" y="12148"/>
                  <a:pt x="3356" y="12694"/>
                </a:cubicBezTo>
                <a:lnTo>
                  <a:pt x="3354" y="12613"/>
                </a:lnTo>
                <a:lnTo>
                  <a:pt x="3353" y="12558"/>
                </a:lnTo>
                <a:lnTo>
                  <a:pt x="3352" y="12529"/>
                </a:lnTo>
                <a:lnTo>
                  <a:pt x="3352" y="12524"/>
                </a:lnTo>
                <a:lnTo>
                  <a:pt x="3352" y="12516"/>
                </a:lnTo>
                <a:lnTo>
                  <a:pt x="3360" y="12401"/>
                </a:lnTo>
                <a:lnTo>
                  <a:pt x="3367" y="12286"/>
                </a:lnTo>
                <a:cubicBezTo>
                  <a:pt x="3369" y="12247"/>
                  <a:pt x="3373" y="12209"/>
                  <a:pt x="3381" y="12178"/>
                </a:cubicBezTo>
                <a:lnTo>
                  <a:pt x="3418" y="11979"/>
                </a:lnTo>
                <a:cubicBezTo>
                  <a:pt x="3428" y="11912"/>
                  <a:pt x="3456" y="11840"/>
                  <a:pt x="3473" y="11771"/>
                </a:cubicBezTo>
                <a:cubicBezTo>
                  <a:pt x="3494" y="11701"/>
                  <a:pt x="3512" y="11630"/>
                  <a:pt x="3541" y="11561"/>
                </a:cubicBezTo>
                <a:cubicBezTo>
                  <a:pt x="3746" y="11005"/>
                  <a:pt x="4069" y="10467"/>
                  <a:pt x="4428" y="9954"/>
                </a:cubicBezTo>
                <a:cubicBezTo>
                  <a:pt x="4699" y="9563"/>
                  <a:pt x="4990" y="9182"/>
                  <a:pt x="5283" y="8807"/>
                </a:cubicBezTo>
                <a:cubicBezTo>
                  <a:pt x="6254" y="8489"/>
                  <a:pt x="8530" y="8245"/>
                  <a:pt x="9491" y="7952"/>
                </a:cubicBezTo>
                <a:cubicBezTo>
                  <a:pt x="10628" y="7605"/>
                  <a:pt x="11391" y="5088"/>
                  <a:pt x="11391" y="5088"/>
                </a:cubicBezTo>
                <a:cubicBezTo>
                  <a:pt x="11390" y="5088"/>
                  <a:pt x="11389" y="5088"/>
                  <a:pt x="11388" y="5088"/>
                </a:cubicBezTo>
                <a:cubicBezTo>
                  <a:pt x="10562" y="5088"/>
                  <a:pt x="8285" y="6255"/>
                  <a:pt x="7419" y="7520"/>
                </a:cubicBezTo>
                <a:cubicBezTo>
                  <a:pt x="6885" y="8301"/>
                  <a:pt x="6235" y="8451"/>
                  <a:pt x="5813" y="8451"/>
                </a:cubicBezTo>
                <a:cubicBezTo>
                  <a:pt x="5721" y="8451"/>
                  <a:pt x="5641" y="8444"/>
                  <a:pt x="5574" y="8435"/>
                </a:cubicBezTo>
                <a:cubicBezTo>
                  <a:pt x="5958" y="7946"/>
                  <a:pt x="6338" y="7464"/>
                  <a:pt x="6687" y="6980"/>
                </a:cubicBezTo>
                <a:cubicBezTo>
                  <a:pt x="7040" y="6494"/>
                  <a:pt x="7362" y="6007"/>
                  <a:pt x="7627" y="5519"/>
                </a:cubicBezTo>
                <a:cubicBezTo>
                  <a:pt x="7737" y="5316"/>
                  <a:pt x="7837" y="5114"/>
                  <a:pt x="7926" y="4913"/>
                </a:cubicBezTo>
                <a:cubicBezTo>
                  <a:pt x="8610" y="4464"/>
                  <a:pt x="10534" y="3582"/>
                  <a:pt x="11054" y="2761"/>
                </a:cubicBezTo>
                <a:cubicBezTo>
                  <a:pt x="11649" y="1822"/>
                  <a:pt x="11303" y="897"/>
                  <a:pt x="11303" y="897"/>
                </a:cubicBezTo>
                <a:lnTo>
                  <a:pt x="11303" y="897"/>
                </a:lnTo>
                <a:cubicBezTo>
                  <a:pt x="10224" y="1024"/>
                  <a:pt x="9570" y="2424"/>
                  <a:pt x="9257" y="3493"/>
                </a:cubicBezTo>
                <a:cubicBezTo>
                  <a:pt x="9013" y="4327"/>
                  <a:pt x="8338" y="4552"/>
                  <a:pt x="8051" y="4611"/>
                </a:cubicBezTo>
                <a:cubicBezTo>
                  <a:pt x="8121" y="4431"/>
                  <a:pt x="8181" y="4252"/>
                  <a:pt x="8230" y="4075"/>
                </a:cubicBezTo>
                <a:cubicBezTo>
                  <a:pt x="8300" y="3842"/>
                  <a:pt x="8338" y="3610"/>
                  <a:pt x="8373" y="3390"/>
                </a:cubicBezTo>
                <a:cubicBezTo>
                  <a:pt x="8382" y="3279"/>
                  <a:pt x="8391" y="3171"/>
                  <a:pt x="8400" y="3066"/>
                </a:cubicBezTo>
                <a:cubicBezTo>
                  <a:pt x="8411" y="2961"/>
                  <a:pt x="8400" y="2859"/>
                  <a:pt x="8401" y="2760"/>
                </a:cubicBezTo>
                <a:cubicBezTo>
                  <a:pt x="8400" y="2710"/>
                  <a:pt x="8399" y="2661"/>
                  <a:pt x="8399" y="2614"/>
                </a:cubicBezTo>
                <a:cubicBezTo>
                  <a:pt x="8397" y="2565"/>
                  <a:pt x="8389" y="2519"/>
                  <a:pt x="8384" y="2473"/>
                </a:cubicBezTo>
                <a:cubicBezTo>
                  <a:pt x="8373" y="2380"/>
                  <a:pt x="8362" y="2292"/>
                  <a:pt x="8352" y="2208"/>
                </a:cubicBezTo>
                <a:cubicBezTo>
                  <a:pt x="8318" y="2039"/>
                  <a:pt x="8281" y="1886"/>
                  <a:pt x="8247" y="1749"/>
                </a:cubicBezTo>
                <a:cubicBezTo>
                  <a:pt x="8200" y="1615"/>
                  <a:pt x="8159" y="1495"/>
                  <a:pt x="8123" y="1391"/>
                </a:cubicBezTo>
                <a:cubicBezTo>
                  <a:pt x="8085" y="1288"/>
                  <a:pt x="8039" y="1206"/>
                  <a:pt x="8009" y="1137"/>
                </a:cubicBezTo>
                <a:cubicBezTo>
                  <a:pt x="7945" y="999"/>
                  <a:pt x="7911" y="926"/>
                  <a:pt x="7911" y="926"/>
                </a:cubicBezTo>
                <a:lnTo>
                  <a:pt x="7797" y="985"/>
                </a:lnTo>
                <a:cubicBezTo>
                  <a:pt x="7797" y="985"/>
                  <a:pt x="7829" y="1057"/>
                  <a:pt x="7886" y="1192"/>
                </a:cubicBezTo>
                <a:cubicBezTo>
                  <a:pt x="7914" y="1260"/>
                  <a:pt x="7956" y="1341"/>
                  <a:pt x="7990" y="1441"/>
                </a:cubicBezTo>
                <a:cubicBezTo>
                  <a:pt x="8022" y="1543"/>
                  <a:pt x="8059" y="1659"/>
                  <a:pt x="8100" y="1790"/>
                </a:cubicBezTo>
                <a:cubicBezTo>
                  <a:pt x="8129" y="1923"/>
                  <a:pt x="8160" y="2071"/>
                  <a:pt x="8189" y="2232"/>
                </a:cubicBezTo>
                <a:cubicBezTo>
                  <a:pt x="8196" y="2315"/>
                  <a:pt x="8204" y="2399"/>
                  <a:pt x="8211" y="2487"/>
                </a:cubicBezTo>
                <a:cubicBezTo>
                  <a:pt x="8214" y="2532"/>
                  <a:pt x="8221" y="2577"/>
                  <a:pt x="8223" y="2622"/>
                </a:cubicBezTo>
                <a:cubicBezTo>
                  <a:pt x="8221" y="2668"/>
                  <a:pt x="8220" y="2715"/>
                  <a:pt x="8220" y="2762"/>
                </a:cubicBezTo>
                <a:cubicBezTo>
                  <a:pt x="8216" y="2857"/>
                  <a:pt x="8224" y="2954"/>
                  <a:pt x="8211" y="3055"/>
                </a:cubicBezTo>
                <a:cubicBezTo>
                  <a:pt x="8200" y="3155"/>
                  <a:pt x="8188" y="3258"/>
                  <a:pt x="8176" y="3362"/>
                </a:cubicBezTo>
                <a:cubicBezTo>
                  <a:pt x="8136" y="3572"/>
                  <a:pt x="8094" y="3791"/>
                  <a:pt x="8021" y="4014"/>
                </a:cubicBezTo>
                <a:cubicBezTo>
                  <a:pt x="7883" y="4461"/>
                  <a:pt x="7670" y="4925"/>
                  <a:pt x="7399" y="5391"/>
                </a:cubicBezTo>
                <a:cubicBezTo>
                  <a:pt x="7254" y="5639"/>
                  <a:pt x="7093" y="5888"/>
                  <a:pt x="6920" y="6138"/>
                </a:cubicBezTo>
                <a:cubicBezTo>
                  <a:pt x="6878" y="5486"/>
                  <a:pt x="6780" y="3724"/>
                  <a:pt x="6842" y="2807"/>
                </a:cubicBezTo>
                <a:cubicBezTo>
                  <a:pt x="6922" y="1670"/>
                  <a:pt x="5508" y="1"/>
                  <a:pt x="5508"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2" name="عنوان فرعي 1"/>
          <p:cNvSpPr>
            <a:spLocks noGrp="1"/>
          </p:cNvSpPr>
          <p:nvPr>
            <p:ph type="subTitle" idx="1"/>
          </p:nvPr>
        </p:nvSpPr>
        <p:spPr>
          <a:xfrm>
            <a:off x="51020" y="8316"/>
            <a:ext cx="8736205" cy="6432715"/>
          </a:xfrm>
        </p:spPr>
        <p:txBody>
          <a:bodyPr/>
          <a:lstStyle/>
          <a:p>
            <a:pPr algn="l"/>
            <a:r>
              <a:rPr lang="x-none" altLang="en-US" sz="2000" dirty="0"/>
              <a:t> </a:t>
            </a:r>
            <a:r>
              <a:rPr lang="en-US" sz="2000" dirty="0"/>
              <a:t>Symptoms tend to occur during the last trimester but can occur at any time </a:t>
            </a:r>
          </a:p>
          <a:p>
            <a:pPr algn="l"/>
            <a:r>
              <a:rPr lang="en-US" sz="2000" dirty="0"/>
              <a:t> In most cases, they gradually resolve over a period of weeks to months after delivery; however, symptoms can be prolonged for several months in women who are breastfeeding </a:t>
            </a:r>
          </a:p>
          <a:p>
            <a:pPr algn="l"/>
            <a:r>
              <a:rPr lang="en-US" sz="2000" dirty="0"/>
              <a:t> In one series of 37 women followed prospectively from near term to approximately 12 months after delivery, symptoms remained in 46 percent and were more common in women with early onset of disease </a:t>
            </a:r>
          </a:p>
          <a:p>
            <a:pPr algn="l"/>
            <a:r>
              <a:rPr lang="en-US" sz="2000" dirty="0"/>
              <a:t>Symptoms may recur in subsequent pregnancies.</a:t>
            </a:r>
          </a:p>
          <a:p>
            <a:pPr algn="l"/>
            <a:endParaRPr lang="en-US" sz="2000" dirty="0"/>
          </a:p>
          <a:p>
            <a:pPr algn="l"/>
            <a:r>
              <a:rPr lang="en-US" sz="2000" dirty="0"/>
              <a:t>Patients may receive benefit from splinting the wrist at night in a neutral position or slight extension. Wrist splints may need to be worn throughout the day in severe cases. </a:t>
            </a:r>
          </a:p>
          <a:p>
            <a:pPr algn="l"/>
            <a:endParaRPr lang="en-US" sz="2000" dirty="0"/>
          </a:p>
          <a:p>
            <a:pPr algn="l"/>
            <a:r>
              <a:rPr lang="en-US" sz="2000" dirty="0"/>
              <a:t>Corticosteroid injection or surgery to release the flexor retinaculum is rarely indicated during pregnancy since the disease has a better prognosis than idiopathic CTS and often resolves postpartum</a:t>
            </a:r>
          </a:p>
        </p:txBody>
      </p:sp>
    </p:spTree>
    <p:extLst>
      <p:ext uri="{BB962C8B-B14F-4D97-AF65-F5344CB8AC3E}">
        <p14:creationId xmlns:p14="http://schemas.microsoft.com/office/powerpoint/2010/main" val="13222994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518"/>
        <p:cNvGrpSpPr/>
        <p:nvPr/>
      </p:nvGrpSpPr>
      <p:grpSpPr>
        <a:xfrm>
          <a:off x="0" y="0"/>
          <a:ext cx="0" cy="0"/>
          <a:chOff x="0" y="0"/>
          <a:chExt cx="0" cy="0"/>
        </a:xfrm>
      </p:grpSpPr>
      <p:sp>
        <p:nvSpPr>
          <p:cNvPr id="524" name="Google Shape;524;p50"/>
          <p:cNvSpPr/>
          <p:nvPr/>
        </p:nvSpPr>
        <p:spPr>
          <a:xfrm rot="-6977621">
            <a:off x="381041" y="313063"/>
            <a:ext cx="1455028" cy="2050821"/>
          </a:xfrm>
          <a:custGeom>
            <a:avLst/>
            <a:gdLst/>
            <a:ahLst/>
            <a:cxnLst/>
            <a:rect l="l" t="t" r="r" b="b"/>
            <a:pathLst>
              <a:path w="20455" h="38441" extrusionOk="0">
                <a:moveTo>
                  <a:pt x="8383" y="17974"/>
                </a:moveTo>
                <a:lnTo>
                  <a:pt x="8383" y="17974"/>
                </a:lnTo>
                <a:cubicBezTo>
                  <a:pt x="8384" y="17974"/>
                  <a:pt x="8384" y="17974"/>
                  <a:pt x="8384" y="17975"/>
                </a:cubicBezTo>
                <a:lnTo>
                  <a:pt x="8384" y="17975"/>
                </a:lnTo>
                <a:cubicBezTo>
                  <a:pt x="8384" y="17974"/>
                  <a:pt x="8384" y="17974"/>
                  <a:pt x="8383" y="17974"/>
                </a:cubicBezTo>
                <a:close/>
                <a:moveTo>
                  <a:pt x="6372" y="0"/>
                </a:moveTo>
                <a:cubicBezTo>
                  <a:pt x="6372" y="0"/>
                  <a:pt x="6372" y="1"/>
                  <a:pt x="6372" y="1"/>
                </a:cubicBezTo>
                <a:cubicBezTo>
                  <a:pt x="6391" y="18"/>
                  <a:pt x="6235" y="3336"/>
                  <a:pt x="7172" y="5455"/>
                </a:cubicBezTo>
                <a:cubicBezTo>
                  <a:pt x="8035" y="7193"/>
                  <a:pt x="8915" y="10599"/>
                  <a:pt x="9189" y="11828"/>
                </a:cubicBezTo>
                <a:cubicBezTo>
                  <a:pt x="8843" y="11325"/>
                  <a:pt x="8505" y="10831"/>
                  <a:pt x="8180" y="10346"/>
                </a:cubicBezTo>
                <a:cubicBezTo>
                  <a:pt x="7580" y="9452"/>
                  <a:pt x="7027" y="8586"/>
                  <a:pt x="6554" y="7763"/>
                </a:cubicBezTo>
                <a:cubicBezTo>
                  <a:pt x="6312" y="7354"/>
                  <a:pt x="6107" y="6951"/>
                  <a:pt x="5905" y="6569"/>
                </a:cubicBezTo>
                <a:cubicBezTo>
                  <a:pt x="5813" y="6377"/>
                  <a:pt x="5723" y="6189"/>
                  <a:pt x="5634" y="6007"/>
                </a:cubicBezTo>
                <a:cubicBezTo>
                  <a:pt x="5543" y="5824"/>
                  <a:pt x="5477" y="5645"/>
                  <a:pt x="5399" y="5472"/>
                </a:cubicBezTo>
                <a:cubicBezTo>
                  <a:pt x="5362" y="5385"/>
                  <a:pt x="5325" y="5300"/>
                  <a:pt x="5288" y="5217"/>
                </a:cubicBezTo>
                <a:cubicBezTo>
                  <a:pt x="5253" y="5132"/>
                  <a:pt x="5226" y="5050"/>
                  <a:pt x="5194" y="4970"/>
                </a:cubicBezTo>
                <a:cubicBezTo>
                  <a:pt x="5135" y="4807"/>
                  <a:pt x="5076" y="4652"/>
                  <a:pt x="5018" y="4502"/>
                </a:cubicBezTo>
                <a:cubicBezTo>
                  <a:pt x="4922" y="4205"/>
                  <a:pt x="4835" y="3931"/>
                  <a:pt x="4759" y="3685"/>
                </a:cubicBezTo>
                <a:cubicBezTo>
                  <a:pt x="4700" y="3444"/>
                  <a:pt x="4644" y="3227"/>
                  <a:pt x="4595" y="3039"/>
                </a:cubicBezTo>
                <a:cubicBezTo>
                  <a:pt x="4547" y="2850"/>
                  <a:pt x="4528" y="2697"/>
                  <a:pt x="4500" y="2570"/>
                </a:cubicBezTo>
                <a:cubicBezTo>
                  <a:pt x="4452" y="2315"/>
                  <a:pt x="4424" y="2179"/>
                  <a:pt x="4424" y="2179"/>
                </a:cubicBezTo>
                <a:cubicBezTo>
                  <a:pt x="4358" y="2150"/>
                  <a:pt x="4292" y="2121"/>
                  <a:pt x="4227" y="2092"/>
                </a:cubicBezTo>
                <a:lnTo>
                  <a:pt x="4227" y="2092"/>
                </a:lnTo>
                <a:cubicBezTo>
                  <a:pt x="4227" y="2092"/>
                  <a:pt x="4252" y="2230"/>
                  <a:pt x="4297" y="2488"/>
                </a:cubicBezTo>
                <a:cubicBezTo>
                  <a:pt x="4322" y="2619"/>
                  <a:pt x="4339" y="2774"/>
                  <a:pt x="4383" y="2967"/>
                </a:cubicBezTo>
                <a:cubicBezTo>
                  <a:pt x="4430" y="3161"/>
                  <a:pt x="4483" y="3383"/>
                  <a:pt x="4539" y="3632"/>
                </a:cubicBezTo>
                <a:cubicBezTo>
                  <a:pt x="4613" y="3885"/>
                  <a:pt x="4698" y="4168"/>
                  <a:pt x="4792" y="4476"/>
                </a:cubicBezTo>
                <a:cubicBezTo>
                  <a:pt x="4849" y="4632"/>
                  <a:pt x="4907" y="4794"/>
                  <a:pt x="4966" y="4962"/>
                </a:cubicBezTo>
                <a:cubicBezTo>
                  <a:pt x="4997" y="5046"/>
                  <a:pt x="5024" y="5131"/>
                  <a:pt x="5059" y="5219"/>
                </a:cubicBezTo>
                <a:cubicBezTo>
                  <a:pt x="5096" y="5306"/>
                  <a:pt x="5133" y="5395"/>
                  <a:pt x="5171" y="5485"/>
                </a:cubicBezTo>
                <a:cubicBezTo>
                  <a:pt x="5248" y="5665"/>
                  <a:pt x="5315" y="5853"/>
                  <a:pt x="5405" y="6044"/>
                </a:cubicBezTo>
                <a:cubicBezTo>
                  <a:pt x="5496" y="6235"/>
                  <a:pt x="5586" y="6431"/>
                  <a:pt x="5678" y="6634"/>
                </a:cubicBezTo>
                <a:cubicBezTo>
                  <a:pt x="5880" y="7033"/>
                  <a:pt x="6089" y="7456"/>
                  <a:pt x="6332" y="7883"/>
                </a:cubicBezTo>
                <a:cubicBezTo>
                  <a:pt x="6512" y="8207"/>
                  <a:pt x="6702" y="8537"/>
                  <a:pt x="6901" y="8873"/>
                </a:cubicBezTo>
                <a:cubicBezTo>
                  <a:pt x="6510" y="8765"/>
                  <a:pt x="5531" y="8358"/>
                  <a:pt x="4645" y="6888"/>
                </a:cubicBezTo>
                <a:cubicBezTo>
                  <a:pt x="3538" y="5016"/>
                  <a:pt x="1519" y="2754"/>
                  <a:pt x="80" y="2754"/>
                </a:cubicBezTo>
                <a:cubicBezTo>
                  <a:pt x="54" y="2754"/>
                  <a:pt x="27" y="2755"/>
                  <a:pt x="1" y="2757"/>
                </a:cubicBezTo>
                <a:cubicBezTo>
                  <a:pt x="3" y="2766"/>
                  <a:pt x="429" y="4351"/>
                  <a:pt x="1874" y="5837"/>
                </a:cubicBezTo>
                <a:cubicBezTo>
                  <a:pt x="3141" y="7079"/>
                  <a:pt x="6093" y="8563"/>
                  <a:pt x="7230" y="9413"/>
                </a:cubicBezTo>
                <a:cubicBezTo>
                  <a:pt x="7465" y="9796"/>
                  <a:pt x="7711" y="10185"/>
                  <a:pt x="7964" y="10578"/>
                </a:cubicBezTo>
                <a:cubicBezTo>
                  <a:pt x="8562" y="11507"/>
                  <a:pt x="9203" y="12464"/>
                  <a:pt x="9848" y="13453"/>
                </a:cubicBezTo>
                <a:cubicBezTo>
                  <a:pt x="10494" y="14442"/>
                  <a:pt x="11146" y="15464"/>
                  <a:pt x="11770" y="16530"/>
                </a:cubicBezTo>
                <a:cubicBezTo>
                  <a:pt x="11766" y="16534"/>
                  <a:pt x="11700" y="16560"/>
                  <a:pt x="11580" y="16560"/>
                </a:cubicBezTo>
                <a:cubicBezTo>
                  <a:pt x="11206" y="16560"/>
                  <a:pt x="10312" y="16312"/>
                  <a:pt x="9153" y="14385"/>
                </a:cubicBezTo>
                <a:cubicBezTo>
                  <a:pt x="7638" y="11856"/>
                  <a:pt x="4233" y="9847"/>
                  <a:pt x="3123" y="9847"/>
                </a:cubicBezTo>
                <a:cubicBezTo>
                  <a:pt x="3092" y="9847"/>
                  <a:pt x="3062" y="9849"/>
                  <a:pt x="3035" y="9852"/>
                </a:cubicBezTo>
                <a:cubicBezTo>
                  <a:pt x="3077" y="9866"/>
                  <a:pt x="4457" y="13333"/>
                  <a:pt x="6745" y="14929"/>
                </a:cubicBezTo>
                <a:cubicBezTo>
                  <a:pt x="9080" y="16508"/>
                  <a:pt x="12085" y="17172"/>
                  <a:pt x="12708" y="18223"/>
                </a:cubicBezTo>
                <a:cubicBezTo>
                  <a:pt x="12989" y="18761"/>
                  <a:pt x="13256" y="19310"/>
                  <a:pt x="13506" y="19872"/>
                </a:cubicBezTo>
                <a:cubicBezTo>
                  <a:pt x="14024" y="21032"/>
                  <a:pt x="14458" y="22257"/>
                  <a:pt x="14707" y="23487"/>
                </a:cubicBezTo>
                <a:cubicBezTo>
                  <a:pt x="14743" y="23641"/>
                  <a:pt x="14765" y="23794"/>
                  <a:pt x="14787" y="23946"/>
                </a:cubicBezTo>
                <a:cubicBezTo>
                  <a:pt x="14809" y="24096"/>
                  <a:pt x="14839" y="24256"/>
                  <a:pt x="14850" y="24397"/>
                </a:cubicBezTo>
                <a:cubicBezTo>
                  <a:pt x="14863" y="24538"/>
                  <a:pt x="14875" y="24680"/>
                  <a:pt x="14887" y="24822"/>
                </a:cubicBezTo>
                <a:cubicBezTo>
                  <a:pt x="14894" y="24890"/>
                  <a:pt x="14896" y="24969"/>
                  <a:pt x="14896" y="25051"/>
                </a:cubicBezTo>
                <a:cubicBezTo>
                  <a:pt x="14897" y="25131"/>
                  <a:pt x="14897" y="25210"/>
                  <a:pt x="14898" y="25290"/>
                </a:cubicBezTo>
                <a:cubicBezTo>
                  <a:pt x="14898" y="25369"/>
                  <a:pt x="14899" y="25449"/>
                  <a:pt x="14899" y="25529"/>
                </a:cubicBezTo>
                <a:lnTo>
                  <a:pt x="14899" y="25545"/>
                </a:lnTo>
                <a:cubicBezTo>
                  <a:pt x="14899" y="25548"/>
                  <a:pt x="14899" y="25552"/>
                  <a:pt x="14898" y="25556"/>
                </a:cubicBezTo>
                <a:cubicBezTo>
                  <a:pt x="14897" y="25575"/>
                  <a:pt x="14896" y="25594"/>
                  <a:pt x="14895" y="25612"/>
                </a:cubicBezTo>
                <a:cubicBezTo>
                  <a:pt x="14893" y="25650"/>
                  <a:pt x="14891" y="25688"/>
                  <a:pt x="14889" y="25726"/>
                </a:cubicBezTo>
                <a:cubicBezTo>
                  <a:pt x="14881" y="25876"/>
                  <a:pt x="14872" y="26028"/>
                  <a:pt x="14862" y="26178"/>
                </a:cubicBezTo>
                <a:cubicBezTo>
                  <a:pt x="14855" y="26278"/>
                  <a:pt x="14849" y="26377"/>
                  <a:pt x="14842" y="26477"/>
                </a:cubicBezTo>
                <a:cubicBezTo>
                  <a:pt x="14738" y="25126"/>
                  <a:pt x="14467" y="23640"/>
                  <a:pt x="13847" y="22875"/>
                </a:cubicBezTo>
                <a:cubicBezTo>
                  <a:pt x="12578" y="21349"/>
                  <a:pt x="11077" y="22074"/>
                  <a:pt x="8384" y="17975"/>
                </a:cubicBezTo>
                <a:lnTo>
                  <a:pt x="8384" y="17975"/>
                </a:lnTo>
                <a:cubicBezTo>
                  <a:pt x="8408" y="18022"/>
                  <a:pt x="8518" y="21117"/>
                  <a:pt x="10235" y="23046"/>
                </a:cubicBezTo>
                <a:cubicBezTo>
                  <a:pt x="10744" y="23639"/>
                  <a:pt x="11222" y="23809"/>
                  <a:pt x="11664" y="23809"/>
                </a:cubicBezTo>
                <a:cubicBezTo>
                  <a:pt x="12266" y="23809"/>
                  <a:pt x="12800" y="23493"/>
                  <a:pt x="13254" y="23493"/>
                </a:cubicBezTo>
                <a:cubicBezTo>
                  <a:pt x="13606" y="23493"/>
                  <a:pt x="13910" y="23683"/>
                  <a:pt x="14160" y="24356"/>
                </a:cubicBezTo>
                <a:cubicBezTo>
                  <a:pt x="14541" y="25384"/>
                  <a:pt x="14668" y="26690"/>
                  <a:pt x="14694" y="27801"/>
                </a:cubicBezTo>
                <a:cubicBezTo>
                  <a:pt x="14688" y="27841"/>
                  <a:pt x="14682" y="27881"/>
                  <a:pt x="14677" y="27920"/>
                </a:cubicBezTo>
                <a:cubicBezTo>
                  <a:pt x="14633" y="28200"/>
                  <a:pt x="14582" y="28471"/>
                  <a:pt x="14532" y="28742"/>
                </a:cubicBezTo>
                <a:cubicBezTo>
                  <a:pt x="14507" y="28876"/>
                  <a:pt x="14481" y="29010"/>
                  <a:pt x="14455" y="29143"/>
                </a:cubicBezTo>
                <a:cubicBezTo>
                  <a:pt x="14425" y="29272"/>
                  <a:pt x="14396" y="29402"/>
                  <a:pt x="14365" y="29530"/>
                </a:cubicBezTo>
                <a:cubicBezTo>
                  <a:pt x="14303" y="29785"/>
                  <a:pt x="14244" y="30040"/>
                  <a:pt x="14177" y="30284"/>
                </a:cubicBezTo>
                <a:cubicBezTo>
                  <a:pt x="13906" y="31260"/>
                  <a:pt x="13595" y="32142"/>
                  <a:pt x="13268" y="32913"/>
                </a:cubicBezTo>
                <a:cubicBezTo>
                  <a:pt x="13053" y="33418"/>
                  <a:pt x="12835" y="33880"/>
                  <a:pt x="12620" y="34296"/>
                </a:cubicBezTo>
                <a:cubicBezTo>
                  <a:pt x="12373" y="33714"/>
                  <a:pt x="11964" y="32475"/>
                  <a:pt x="12170" y="30943"/>
                </a:cubicBezTo>
                <a:cubicBezTo>
                  <a:pt x="12451" y="28825"/>
                  <a:pt x="13028" y="26703"/>
                  <a:pt x="10974" y="24387"/>
                </a:cubicBezTo>
                <a:cubicBezTo>
                  <a:pt x="10970" y="24397"/>
                  <a:pt x="10303" y="26003"/>
                  <a:pt x="10506" y="28117"/>
                </a:cubicBezTo>
                <a:cubicBezTo>
                  <a:pt x="10759" y="30174"/>
                  <a:pt x="12830" y="34058"/>
                  <a:pt x="12102" y="35229"/>
                </a:cubicBezTo>
                <a:cubicBezTo>
                  <a:pt x="11854" y="35647"/>
                  <a:pt x="11620" y="35994"/>
                  <a:pt x="11418" y="36282"/>
                </a:cubicBezTo>
                <a:cubicBezTo>
                  <a:pt x="11291" y="36453"/>
                  <a:pt x="11178" y="36615"/>
                  <a:pt x="11077" y="36734"/>
                </a:cubicBezTo>
                <a:cubicBezTo>
                  <a:pt x="11026" y="36796"/>
                  <a:pt x="10980" y="36853"/>
                  <a:pt x="10937" y="36905"/>
                </a:cubicBezTo>
                <a:cubicBezTo>
                  <a:pt x="10893" y="36961"/>
                  <a:pt x="10866" y="36983"/>
                  <a:pt x="10835" y="37019"/>
                </a:cubicBezTo>
                <a:cubicBezTo>
                  <a:pt x="10806" y="37052"/>
                  <a:pt x="10782" y="37080"/>
                  <a:pt x="10759" y="37106"/>
                </a:cubicBezTo>
                <a:cubicBezTo>
                  <a:pt x="10728" y="37132"/>
                  <a:pt x="10702" y="37156"/>
                  <a:pt x="10682" y="37175"/>
                </a:cubicBezTo>
                <a:cubicBezTo>
                  <a:pt x="10641" y="37212"/>
                  <a:pt x="10619" y="37231"/>
                  <a:pt x="10619" y="37231"/>
                </a:cubicBezTo>
                <a:cubicBezTo>
                  <a:pt x="10725" y="37630"/>
                  <a:pt x="10826" y="38033"/>
                  <a:pt x="10922" y="38441"/>
                </a:cubicBezTo>
                <a:cubicBezTo>
                  <a:pt x="10922" y="38441"/>
                  <a:pt x="10943" y="38421"/>
                  <a:pt x="10985" y="38382"/>
                </a:cubicBezTo>
                <a:cubicBezTo>
                  <a:pt x="11006" y="38362"/>
                  <a:pt x="11033" y="38339"/>
                  <a:pt x="11063" y="38310"/>
                </a:cubicBezTo>
                <a:cubicBezTo>
                  <a:pt x="11100" y="38271"/>
                  <a:pt x="11144" y="38225"/>
                  <a:pt x="11192" y="38172"/>
                </a:cubicBezTo>
                <a:cubicBezTo>
                  <a:pt x="11238" y="38121"/>
                  <a:pt x="11300" y="38056"/>
                  <a:pt x="11347" y="37996"/>
                </a:cubicBezTo>
                <a:cubicBezTo>
                  <a:pt x="11396" y="37936"/>
                  <a:pt x="11449" y="37869"/>
                  <a:pt x="11507" y="37797"/>
                </a:cubicBezTo>
                <a:cubicBezTo>
                  <a:pt x="11623" y="37655"/>
                  <a:pt x="11743" y="37479"/>
                  <a:pt x="11884" y="37287"/>
                </a:cubicBezTo>
                <a:cubicBezTo>
                  <a:pt x="12155" y="36892"/>
                  <a:pt x="12475" y="36401"/>
                  <a:pt x="12808" y="35792"/>
                </a:cubicBezTo>
                <a:cubicBezTo>
                  <a:pt x="12972" y="35499"/>
                  <a:pt x="13140" y="35177"/>
                  <a:pt x="13307" y="34829"/>
                </a:cubicBezTo>
                <a:lnTo>
                  <a:pt x="13307" y="34830"/>
                </a:lnTo>
                <a:cubicBezTo>
                  <a:pt x="13308" y="34830"/>
                  <a:pt x="13311" y="34825"/>
                  <a:pt x="13315" y="34816"/>
                </a:cubicBezTo>
                <a:cubicBezTo>
                  <a:pt x="13423" y="34591"/>
                  <a:pt x="13531" y="34356"/>
                  <a:pt x="13640" y="34109"/>
                </a:cubicBezTo>
                <a:cubicBezTo>
                  <a:pt x="13898" y="33608"/>
                  <a:pt x="14289" y="32993"/>
                  <a:pt x="14740" y="32772"/>
                </a:cubicBezTo>
                <a:cubicBezTo>
                  <a:pt x="14851" y="32716"/>
                  <a:pt x="14987" y="32693"/>
                  <a:pt x="15141" y="32693"/>
                </a:cubicBezTo>
                <a:cubicBezTo>
                  <a:pt x="15831" y="32693"/>
                  <a:pt x="16891" y="33151"/>
                  <a:pt x="17750" y="33151"/>
                </a:cubicBezTo>
                <a:cubicBezTo>
                  <a:pt x="18114" y="33151"/>
                  <a:pt x="18443" y="33069"/>
                  <a:pt x="18691" y="32834"/>
                </a:cubicBezTo>
                <a:cubicBezTo>
                  <a:pt x="19675" y="31914"/>
                  <a:pt x="20455" y="29272"/>
                  <a:pt x="20439" y="29266"/>
                </a:cubicBezTo>
                <a:cubicBezTo>
                  <a:pt x="20438" y="29258"/>
                  <a:pt x="19866" y="29132"/>
                  <a:pt x="19145" y="29132"/>
                </a:cubicBezTo>
                <a:cubicBezTo>
                  <a:pt x="18273" y="29132"/>
                  <a:pt x="17184" y="29316"/>
                  <a:pt x="16624" y="30113"/>
                </a:cubicBezTo>
                <a:cubicBezTo>
                  <a:pt x="15998" y="31025"/>
                  <a:pt x="14879" y="32190"/>
                  <a:pt x="14110" y="32946"/>
                </a:cubicBezTo>
                <a:cubicBezTo>
                  <a:pt x="14348" y="32300"/>
                  <a:pt x="14573" y="31594"/>
                  <a:pt x="14775" y="30836"/>
                </a:cubicBezTo>
                <a:cubicBezTo>
                  <a:pt x="14843" y="30575"/>
                  <a:pt x="14904" y="30302"/>
                  <a:pt x="14966" y="30029"/>
                </a:cubicBezTo>
                <a:cubicBezTo>
                  <a:pt x="16000" y="26114"/>
                  <a:pt x="17444" y="27690"/>
                  <a:pt x="18251" y="24778"/>
                </a:cubicBezTo>
                <a:cubicBezTo>
                  <a:pt x="19005" y="21806"/>
                  <a:pt x="17764" y="18803"/>
                  <a:pt x="17751" y="18803"/>
                </a:cubicBezTo>
                <a:cubicBezTo>
                  <a:pt x="17751" y="18803"/>
                  <a:pt x="17751" y="18803"/>
                  <a:pt x="17751" y="18803"/>
                </a:cubicBezTo>
                <a:cubicBezTo>
                  <a:pt x="16056" y="20920"/>
                  <a:pt x="15943" y="24324"/>
                  <a:pt x="15966" y="25572"/>
                </a:cubicBezTo>
                <a:cubicBezTo>
                  <a:pt x="16009" y="26326"/>
                  <a:pt x="15621" y="27397"/>
                  <a:pt x="15302" y="28133"/>
                </a:cubicBezTo>
                <a:cubicBezTo>
                  <a:pt x="15331" y="27887"/>
                  <a:pt x="15360" y="27640"/>
                  <a:pt x="15387" y="27390"/>
                </a:cubicBezTo>
                <a:cubicBezTo>
                  <a:pt x="15424" y="27085"/>
                  <a:pt x="15438" y="26763"/>
                  <a:pt x="15457" y="26443"/>
                </a:cubicBezTo>
                <a:cubicBezTo>
                  <a:pt x="15465" y="26283"/>
                  <a:pt x="15473" y="26122"/>
                  <a:pt x="15479" y="25961"/>
                </a:cubicBezTo>
                <a:cubicBezTo>
                  <a:pt x="15482" y="25920"/>
                  <a:pt x="15484" y="25880"/>
                  <a:pt x="15485" y="25839"/>
                </a:cubicBezTo>
                <a:cubicBezTo>
                  <a:pt x="15486" y="25819"/>
                  <a:pt x="15487" y="25798"/>
                  <a:pt x="15488" y="25778"/>
                </a:cubicBezTo>
                <a:cubicBezTo>
                  <a:pt x="15488" y="25774"/>
                  <a:pt x="15488" y="25768"/>
                  <a:pt x="15488" y="25763"/>
                </a:cubicBezTo>
                <a:cubicBezTo>
                  <a:pt x="15489" y="25747"/>
                  <a:pt x="15489" y="25731"/>
                  <a:pt x="15489" y="25716"/>
                </a:cubicBezTo>
                <a:cubicBezTo>
                  <a:pt x="15489" y="25706"/>
                  <a:pt x="15488" y="25695"/>
                  <a:pt x="15488" y="25686"/>
                </a:cubicBezTo>
                <a:cubicBezTo>
                  <a:pt x="15487" y="25605"/>
                  <a:pt x="15486" y="25525"/>
                  <a:pt x="15484" y="25443"/>
                </a:cubicBezTo>
                <a:cubicBezTo>
                  <a:pt x="15483" y="25362"/>
                  <a:pt x="15480" y="25282"/>
                  <a:pt x="15478" y="25201"/>
                </a:cubicBezTo>
                <a:cubicBezTo>
                  <a:pt x="15477" y="25122"/>
                  <a:pt x="15475" y="25039"/>
                  <a:pt x="15465" y="24943"/>
                </a:cubicBezTo>
                <a:cubicBezTo>
                  <a:pt x="15449" y="24758"/>
                  <a:pt x="15431" y="24572"/>
                  <a:pt x="15413" y="24387"/>
                </a:cubicBezTo>
                <a:cubicBezTo>
                  <a:pt x="15394" y="24200"/>
                  <a:pt x="15359" y="24034"/>
                  <a:pt x="15331" y="23856"/>
                </a:cubicBezTo>
                <a:cubicBezTo>
                  <a:pt x="15302" y="23680"/>
                  <a:pt x="15273" y="23504"/>
                  <a:pt x="15231" y="23334"/>
                </a:cubicBezTo>
                <a:cubicBezTo>
                  <a:pt x="14957" y="22090"/>
                  <a:pt x="14532" y="20929"/>
                  <a:pt x="14043" y="19844"/>
                </a:cubicBezTo>
                <a:cubicBezTo>
                  <a:pt x="13815" y="18825"/>
                  <a:pt x="13616" y="17638"/>
                  <a:pt x="13682" y="16781"/>
                </a:cubicBezTo>
                <a:cubicBezTo>
                  <a:pt x="13835" y="14974"/>
                  <a:pt x="14975" y="12570"/>
                  <a:pt x="12952" y="8419"/>
                </a:cubicBezTo>
                <a:cubicBezTo>
                  <a:pt x="12952" y="8419"/>
                  <a:pt x="12952" y="8419"/>
                  <a:pt x="12951" y="8419"/>
                </a:cubicBezTo>
                <a:cubicBezTo>
                  <a:pt x="12931" y="8419"/>
                  <a:pt x="12060" y="9514"/>
                  <a:pt x="11906" y="12219"/>
                </a:cubicBezTo>
                <a:cubicBezTo>
                  <a:pt x="11908" y="13698"/>
                  <a:pt x="12805" y="16586"/>
                  <a:pt x="13559" y="18830"/>
                </a:cubicBezTo>
                <a:cubicBezTo>
                  <a:pt x="13087" y="17890"/>
                  <a:pt x="12576" y="16998"/>
                  <a:pt x="12052" y="16143"/>
                </a:cubicBezTo>
                <a:cubicBezTo>
                  <a:pt x="11405" y="15089"/>
                  <a:pt x="10736" y="14090"/>
                  <a:pt x="10080" y="13128"/>
                </a:cubicBezTo>
                <a:cubicBezTo>
                  <a:pt x="10068" y="13110"/>
                  <a:pt x="10056" y="13092"/>
                  <a:pt x="10043" y="13073"/>
                </a:cubicBezTo>
                <a:lnTo>
                  <a:pt x="10043" y="13073"/>
                </a:lnTo>
                <a:cubicBezTo>
                  <a:pt x="10066" y="13069"/>
                  <a:pt x="9039" y="11093"/>
                  <a:pt x="8864" y="9788"/>
                </a:cubicBezTo>
                <a:cubicBezTo>
                  <a:pt x="8715" y="8472"/>
                  <a:pt x="9981" y="5829"/>
                  <a:pt x="9275" y="3983"/>
                </a:cubicBezTo>
                <a:cubicBezTo>
                  <a:pt x="8606" y="2144"/>
                  <a:pt x="6398" y="0"/>
                  <a:pt x="6372"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527" name="Google Shape;527;p50"/>
          <p:cNvSpPr/>
          <p:nvPr/>
        </p:nvSpPr>
        <p:spPr>
          <a:xfrm rot="8100000">
            <a:off x="7281330" y="482767"/>
            <a:ext cx="208271" cy="274967"/>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528" name="Google Shape;528;p50"/>
          <p:cNvSpPr/>
          <p:nvPr/>
        </p:nvSpPr>
        <p:spPr>
          <a:xfrm rot="-8983715">
            <a:off x="7809076" y="1528489"/>
            <a:ext cx="208272" cy="274960"/>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529" name="Google Shape;529;p50"/>
          <p:cNvSpPr/>
          <p:nvPr/>
        </p:nvSpPr>
        <p:spPr>
          <a:xfrm rot="527299">
            <a:off x="7079925" y="1132332"/>
            <a:ext cx="308232" cy="406873"/>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531" name="Google Shape;531;p50"/>
          <p:cNvSpPr/>
          <p:nvPr/>
        </p:nvSpPr>
        <p:spPr>
          <a:xfrm rot="899973">
            <a:off x="862711" y="6045270"/>
            <a:ext cx="208269" cy="274967"/>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532" name="Google Shape;532;p50"/>
          <p:cNvSpPr/>
          <p:nvPr/>
        </p:nvSpPr>
        <p:spPr>
          <a:xfrm rot="-6672719">
            <a:off x="1301809" y="5847264"/>
            <a:ext cx="410981" cy="305158"/>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3" name="عنوان 2"/>
          <p:cNvSpPr>
            <a:spLocks noGrp="1"/>
          </p:cNvSpPr>
          <p:nvPr>
            <p:ph type="title"/>
          </p:nvPr>
        </p:nvSpPr>
        <p:spPr>
          <a:xfrm>
            <a:off x="789297" y="2204864"/>
            <a:ext cx="7369436" cy="1802717"/>
          </a:xfrm>
        </p:spPr>
        <p:txBody>
          <a:bodyPr/>
          <a:lstStyle/>
          <a:p>
            <a:pPr algn="l"/>
            <a:r>
              <a:rPr lang="en-US" sz="2400" dirty="0"/>
              <a:t>3.Bell’s palsy</a:t>
            </a:r>
            <a:r>
              <a:rPr lang="en-US" sz="1400" dirty="0"/>
              <a:t/>
            </a:r>
            <a:br>
              <a:rPr lang="en-US" sz="1400" dirty="0"/>
            </a:br>
            <a:r>
              <a:rPr lang="en-US" sz="2000" dirty="0"/>
              <a:t>The incidence of Bell’s palsy is increased 10-fold</a:t>
            </a:r>
            <a:br>
              <a:rPr lang="en-US" sz="2000" dirty="0"/>
            </a:br>
            <a:r>
              <a:rPr lang="en-US" sz="2000" dirty="0"/>
              <a:t>during</a:t>
            </a:r>
            <a:br>
              <a:rPr lang="en-US" sz="2000" dirty="0"/>
            </a:br>
            <a:r>
              <a:rPr lang="en-US" sz="2000" dirty="0"/>
              <a:t>the third trimester of pregnancy. </a:t>
            </a:r>
            <a:br>
              <a:rPr lang="en-US" sz="2000" dirty="0"/>
            </a:br>
            <a:r>
              <a:rPr lang="en-US" sz="2000" dirty="0"/>
              <a:t>The outcome is generally good and complete recovery is</a:t>
            </a:r>
            <a:br>
              <a:rPr lang="en-US" sz="2000" dirty="0"/>
            </a:br>
            <a:r>
              <a:rPr lang="en-US" sz="2000" dirty="0"/>
              <a:t>the norm if the time of onset is within 2 weeks of</a:t>
            </a:r>
            <a:br>
              <a:rPr lang="en-US" sz="2000" dirty="0"/>
            </a:br>
            <a:r>
              <a:rPr lang="en-US" sz="2000" dirty="0"/>
              <a:t>delivery. </a:t>
            </a:r>
            <a:br>
              <a:rPr lang="en-US" sz="2000" dirty="0"/>
            </a:br>
            <a:r>
              <a:rPr lang="en-US" sz="2000" dirty="0"/>
              <a:t>The role of corticosteroids and antivirals is</a:t>
            </a:r>
            <a:br>
              <a:rPr lang="en-US" sz="2000" dirty="0"/>
            </a:br>
            <a:r>
              <a:rPr lang="en-US" sz="2000" dirty="0"/>
              <a:t>controversial but both can be used in pregnancy and</a:t>
            </a:r>
            <a:br>
              <a:rPr lang="en-US" sz="2000" dirty="0"/>
            </a:br>
            <a:r>
              <a:rPr lang="en-US" sz="2000" dirty="0"/>
              <a:t>they may hasten recovery if given with 24 hours of</a:t>
            </a:r>
            <a:br>
              <a:rPr lang="en-US" sz="2000" dirty="0"/>
            </a:br>
            <a:r>
              <a:rPr lang="en-US" sz="2000" dirty="0"/>
              <a:t>the onset of symptoms</a:t>
            </a:r>
          </a:p>
        </p:txBody>
      </p:sp>
      <p:sp>
        <p:nvSpPr>
          <p:cNvPr id="5" name="مستطيل 4"/>
          <p:cNvSpPr/>
          <p:nvPr/>
        </p:nvSpPr>
        <p:spPr>
          <a:xfrm>
            <a:off x="1002801" y="4422565"/>
            <a:ext cx="6942428" cy="160043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r>
              <a:rPr kumimoji="0" lang="en-US" sz="1400" b="1" i="0" u="none" strike="noStrike" kern="0" cap="none" spc="0" normalizeH="0" baseline="0" noProof="0" dirty="0">
                <a:ln>
                  <a:noFill/>
                </a:ln>
                <a:solidFill>
                  <a:srgbClr val="91517B">
                    <a:lumMod val="75000"/>
                  </a:srgbClr>
                </a:solidFill>
                <a:effectLst/>
                <a:uLnTx/>
                <a:uFillTx/>
                <a:latin typeface="Arial" charset="0"/>
                <a:cs typeface="Arial" charset="0"/>
                <a:sym typeface="Arial" charset="0"/>
              </a:rPr>
              <a:t> Optimal treatment for Bell's palsy remains controversial. While early treatment with corticosteroids for 10 days is highly recommended, </a:t>
            </a:r>
          </a:p>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r>
              <a:rPr kumimoji="0" lang="en-US" sz="1400" b="1" i="0" u="none" strike="noStrike" kern="0" cap="none" spc="0" normalizeH="0" baseline="0" noProof="0" dirty="0">
                <a:ln>
                  <a:noFill/>
                </a:ln>
                <a:solidFill>
                  <a:srgbClr val="91517B">
                    <a:lumMod val="75000"/>
                  </a:srgbClr>
                </a:solidFill>
                <a:effectLst/>
                <a:uLnTx/>
                <a:uFillTx/>
                <a:latin typeface="Arial" charset="0"/>
                <a:cs typeface="Arial" charset="0"/>
                <a:sym typeface="Arial" charset="0"/>
              </a:rPr>
              <a:t>the simultaneous use of antiviral therapy is frequently performed but has less supporting evidence. Pregnancy itself and delay in treatment initiation are associated with persistent nerve palsy, whereas treatment started within 3 days of symptom onset is usually associated with full recovery. Recurrence of Bell's palsy in pregnancy is rare</a:t>
            </a:r>
          </a:p>
        </p:txBody>
      </p:sp>
    </p:spTree>
    <p:extLst>
      <p:ext uri="{BB962C8B-B14F-4D97-AF65-F5344CB8AC3E}">
        <p14:creationId xmlns:p14="http://schemas.microsoft.com/office/powerpoint/2010/main" val="9487764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61"/>
        <p:cNvGrpSpPr/>
        <p:nvPr/>
      </p:nvGrpSpPr>
      <p:grpSpPr>
        <a:xfrm>
          <a:off x="0" y="0"/>
          <a:ext cx="0" cy="0"/>
          <a:chOff x="0" y="0"/>
          <a:chExt cx="0" cy="0"/>
        </a:xfrm>
      </p:grpSpPr>
      <p:sp>
        <p:nvSpPr>
          <p:cNvPr id="767" name="Google Shape;767;p54"/>
          <p:cNvSpPr/>
          <p:nvPr/>
        </p:nvSpPr>
        <p:spPr>
          <a:xfrm rot="-8734210" flipH="1">
            <a:off x="7519722" y="4411847"/>
            <a:ext cx="1002949" cy="2513116"/>
          </a:xfrm>
          <a:custGeom>
            <a:avLst/>
            <a:gdLst/>
            <a:ahLst/>
            <a:cxnLst/>
            <a:rect l="l" t="t" r="r" b="b"/>
            <a:pathLst>
              <a:path w="20455" h="38441" extrusionOk="0">
                <a:moveTo>
                  <a:pt x="8383" y="17974"/>
                </a:moveTo>
                <a:lnTo>
                  <a:pt x="8383" y="17974"/>
                </a:lnTo>
                <a:cubicBezTo>
                  <a:pt x="8384" y="17974"/>
                  <a:pt x="8384" y="17974"/>
                  <a:pt x="8384" y="17975"/>
                </a:cubicBezTo>
                <a:lnTo>
                  <a:pt x="8384" y="17975"/>
                </a:lnTo>
                <a:cubicBezTo>
                  <a:pt x="8384" y="17974"/>
                  <a:pt x="8384" y="17974"/>
                  <a:pt x="8383" y="17974"/>
                </a:cubicBezTo>
                <a:close/>
                <a:moveTo>
                  <a:pt x="6372" y="0"/>
                </a:moveTo>
                <a:cubicBezTo>
                  <a:pt x="6372" y="0"/>
                  <a:pt x="6372" y="1"/>
                  <a:pt x="6372" y="1"/>
                </a:cubicBezTo>
                <a:cubicBezTo>
                  <a:pt x="6391" y="18"/>
                  <a:pt x="6235" y="3336"/>
                  <a:pt x="7172" y="5455"/>
                </a:cubicBezTo>
                <a:cubicBezTo>
                  <a:pt x="8035" y="7193"/>
                  <a:pt x="8915" y="10599"/>
                  <a:pt x="9189" y="11828"/>
                </a:cubicBezTo>
                <a:cubicBezTo>
                  <a:pt x="8843" y="11325"/>
                  <a:pt x="8505" y="10831"/>
                  <a:pt x="8180" y="10346"/>
                </a:cubicBezTo>
                <a:cubicBezTo>
                  <a:pt x="7580" y="9452"/>
                  <a:pt x="7027" y="8586"/>
                  <a:pt x="6554" y="7763"/>
                </a:cubicBezTo>
                <a:cubicBezTo>
                  <a:pt x="6312" y="7354"/>
                  <a:pt x="6107" y="6951"/>
                  <a:pt x="5905" y="6569"/>
                </a:cubicBezTo>
                <a:cubicBezTo>
                  <a:pt x="5813" y="6377"/>
                  <a:pt x="5723" y="6189"/>
                  <a:pt x="5634" y="6007"/>
                </a:cubicBezTo>
                <a:cubicBezTo>
                  <a:pt x="5543" y="5824"/>
                  <a:pt x="5477" y="5645"/>
                  <a:pt x="5399" y="5472"/>
                </a:cubicBezTo>
                <a:cubicBezTo>
                  <a:pt x="5362" y="5385"/>
                  <a:pt x="5325" y="5300"/>
                  <a:pt x="5288" y="5217"/>
                </a:cubicBezTo>
                <a:cubicBezTo>
                  <a:pt x="5253" y="5132"/>
                  <a:pt x="5226" y="5050"/>
                  <a:pt x="5194" y="4970"/>
                </a:cubicBezTo>
                <a:cubicBezTo>
                  <a:pt x="5135" y="4807"/>
                  <a:pt x="5076" y="4652"/>
                  <a:pt x="5018" y="4502"/>
                </a:cubicBezTo>
                <a:cubicBezTo>
                  <a:pt x="4922" y="4205"/>
                  <a:pt x="4835" y="3931"/>
                  <a:pt x="4759" y="3685"/>
                </a:cubicBezTo>
                <a:cubicBezTo>
                  <a:pt x="4700" y="3444"/>
                  <a:pt x="4644" y="3227"/>
                  <a:pt x="4595" y="3039"/>
                </a:cubicBezTo>
                <a:cubicBezTo>
                  <a:pt x="4547" y="2850"/>
                  <a:pt x="4528" y="2697"/>
                  <a:pt x="4500" y="2570"/>
                </a:cubicBezTo>
                <a:cubicBezTo>
                  <a:pt x="4452" y="2315"/>
                  <a:pt x="4424" y="2179"/>
                  <a:pt x="4424" y="2179"/>
                </a:cubicBezTo>
                <a:cubicBezTo>
                  <a:pt x="4358" y="2150"/>
                  <a:pt x="4292" y="2121"/>
                  <a:pt x="4227" y="2092"/>
                </a:cubicBezTo>
                <a:lnTo>
                  <a:pt x="4227" y="2092"/>
                </a:lnTo>
                <a:cubicBezTo>
                  <a:pt x="4227" y="2092"/>
                  <a:pt x="4252" y="2230"/>
                  <a:pt x="4297" y="2488"/>
                </a:cubicBezTo>
                <a:cubicBezTo>
                  <a:pt x="4322" y="2619"/>
                  <a:pt x="4339" y="2774"/>
                  <a:pt x="4383" y="2967"/>
                </a:cubicBezTo>
                <a:cubicBezTo>
                  <a:pt x="4430" y="3161"/>
                  <a:pt x="4483" y="3383"/>
                  <a:pt x="4539" y="3632"/>
                </a:cubicBezTo>
                <a:cubicBezTo>
                  <a:pt x="4613" y="3885"/>
                  <a:pt x="4698" y="4168"/>
                  <a:pt x="4792" y="4476"/>
                </a:cubicBezTo>
                <a:cubicBezTo>
                  <a:pt x="4849" y="4632"/>
                  <a:pt x="4907" y="4794"/>
                  <a:pt x="4966" y="4962"/>
                </a:cubicBezTo>
                <a:cubicBezTo>
                  <a:pt x="4997" y="5046"/>
                  <a:pt x="5024" y="5131"/>
                  <a:pt x="5059" y="5219"/>
                </a:cubicBezTo>
                <a:cubicBezTo>
                  <a:pt x="5096" y="5306"/>
                  <a:pt x="5133" y="5395"/>
                  <a:pt x="5171" y="5485"/>
                </a:cubicBezTo>
                <a:cubicBezTo>
                  <a:pt x="5248" y="5665"/>
                  <a:pt x="5315" y="5853"/>
                  <a:pt x="5405" y="6044"/>
                </a:cubicBezTo>
                <a:cubicBezTo>
                  <a:pt x="5496" y="6235"/>
                  <a:pt x="5586" y="6431"/>
                  <a:pt x="5678" y="6634"/>
                </a:cubicBezTo>
                <a:cubicBezTo>
                  <a:pt x="5880" y="7033"/>
                  <a:pt x="6089" y="7456"/>
                  <a:pt x="6332" y="7883"/>
                </a:cubicBezTo>
                <a:cubicBezTo>
                  <a:pt x="6512" y="8207"/>
                  <a:pt x="6702" y="8537"/>
                  <a:pt x="6901" y="8873"/>
                </a:cubicBezTo>
                <a:cubicBezTo>
                  <a:pt x="6510" y="8765"/>
                  <a:pt x="5531" y="8358"/>
                  <a:pt x="4645" y="6888"/>
                </a:cubicBezTo>
                <a:cubicBezTo>
                  <a:pt x="3538" y="5016"/>
                  <a:pt x="1519" y="2754"/>
                  <a:pt x="80" y="2754"/>
                </a:cubicBezTo>
                <a:cubicBezTo>
                  <a:pt x="54" y="2754"/>
                  <a:pt x="27" y="2755"/>
                  <a:pt x="1" y="2757"/>
                </a:cubicBezTo>
                <a:cubicBezTo>
                  <a:pt x="3" y="2766"/>
                  <a:pt x="429" y="4351"/>
                  <a:pt x="1874" y="5837"/>
                </a:cubicBezTo>
                <a:cubicBezTo>
                  <a:pt x="3141" y="7079"/>
                  <a:pt x="6093" y="8563"/>
                  <a:pt x="7230" y="9413"/>
                </a:cubicBezTo>
                <a:cubicBezTo>
                  <a:pt x="7465" y="9796"/>
                  <a:pt x="7711" y="10185"/>
                  <a:pt x="7964" y="10578"/>
                </a:cubicBezTo>
                <a:cubicBezTo>
                  <a:pt x="8562" y="11507"/>
                  <a:pt x="9203" y="12464"/>
                  <a:pt x="9848" y="13453"/>
                </a:cubicBezTo>
                <a:cubicBezTo>
                  <a:pt x="10494" y="14442"/>
                  <a:pt x="11146" y="15464"/>
                  <a:pt x="11770" y="16530"/>
                </a:cubicBezTo>
                <a:cubicBezTo>
                  <a:pt x="11766" y="16534"/>
                  <a:pt x="11700" y="16560"/>
                  <a:pt x="11580" y="16560"/>
                </a:cubicBezTo>
                <a:cubicBezTo>
                  <a:pt x="11206" y="16560"/>
                  <a:pt x="10312" y="16312"/>
                  <a:pt x="9153" y="14385"/>
                </a:cubicBezTo>
                <a:cubicBezTo>
                  <a:pt x="7638" y="11856"/>
                  <a:pt x="4233" y="9847"/>
                  <a:pt x="3123" y="9847"/>
                </a:cubicBezTo>
                <a:cubicBezTo>
                  <a:pt x="3092" y="9847"/>
                  <a:pt x="3062" y="9849"/>
                  <a:pt x="3035" y="9852"/>
                </a:cubicBezTo>
                <a:cubicBezTo>
                  <a:pt x="3077" y="9866"/>
                  <a:pt x="4457" y="13333"/>
                  <a:pt x="6745" y="14929"/>
                </a:cubicBezTo>
                <a:cubicBezTo>
                  <a:pt x="9080" y="16508"/>
                  <a:pt x="12085" y="17172"/>
                  <a:pt x="12708" y="18223"/>
                </a:cubicBezTo>
                <a:cubicBezTo>
                  <a:pt x="12989" y="18761"/>
                  <a:pt x="13256" y="19310"/>
                  <a:pt x="13506" y="19872"/>
                </a:cubicBezTo>
                <a:cubicBezTo>
                  <a:pt x="14024" y="21032"/>
                  <a:pt x="14458" y="22257"/>
                  <a:pt x="14707" y="23487"/>
                </a:cubicBezTo>
                <a:cubicBezTo>
                  <a:pt x="14743" y="23641"/>
                  <a:pt x="14765" y="23794"/>
                  <a:pt x="14787" y="23946"/>
                </a:cubicBezTo>
                <a:cubicBezTo>
                  <a:pt x="14809" y="24096"/>
                  <a:pt x="14839" y="24256"/>
                  <a:pt x="14850" y="24397"/>
                </a:cubicBezTo>
                <a:cubicBezTo>
                  <a:pt x="14863" y="24538"/>
                  <a:pt x="14875" y="24680"/>
                  <a:pt x="14887" y="24822"/>
                </a:cubicBezTo>
                <a:cubicBezTo>
                  <a:pt x="14894" y="24890"/>
                  <a:pt x="14896" y="24969"/>
                  <a:pt x="14896" y="25051"/>
                </a:cubicBezTo>
                <a:cubicBezTo>
                  <a:pt x="14897" y="25131"/>
                  <a:pt x="14897" y="25210"/>
                  <a:pt x="14898" y="25290"/>
                </a:cubicBezTo>
                <a:cubicBezTo>
                  <a:pt x="14898" y="25369"/>
                  <a:pt x="14899" y="25449"/>
                  <a:pt x="14899" y="25529"/>
                </a:cubicBezTo>
                <a:lnTo>
                  <a:pt x="14899" y="25545"/>
                </a:lnTo>
                <a:cubicBezTo>
                  <a:pt x="14899" y="25548"/>
                  <a:pt x="14899" y="25552"/>
                  <a:pt x="14898" y="25556"/>
                </a:cubicBezTo>
                <a:cubicBezTo>
                  <a:pt x="14897" y="25575"/>
                  <a:pt x="14896" y="25594"/>
                  <a:pt x="14895" y="25612"/>
                </a:cubicBezTo>
                <a:cubicBezTo>
                  <a:pt x="14893" y="25650"/>
                  <a:pt x="14891" y="25688"/>
                  <a:pt x="14889" y="25726"/>
                </a:cubicBezTo>
                <a:cubicBezTo>
                  <a:pt x="14881" y="25876"/>
                  <a:pt x="14872" y="26028"/>
                  <a:pt x="14862" y="26178"/>
                </a:cubicBezTo>
                <a:cubicBezTo>
                  <a:pt x="14855" y="26278"/>
                  <a:pt x="14849" y="26377"/>
                  <a:pt x="14842" y="26477"/>
                </a:cubicBezTo>
                <a:cubicBezTo>
                  <a:pt x="14738" y="25126"/>
                  <a:pt x="14467" y="23640"/>
                  <a:pt x="13847" y="22875"/>
                </a:cubicBezTo>
                <a:cubicBezTo>
                  <a:pt x="12578" y="21349"/>
                  <a:pt x="11077" y="22074"/>
                  <a:pt x="8384" y="17975"/>
                </a:cubicBezTo>
                <a:lnTo>
                  <a:pt x="8384" y="17975"/>
                </a:lnTo>
                <a:cubicBezTo>
                  <a:pt x="8408" y="18022"/>
                  <a:pt x="8518" y="21117"/>
                  <a:pt x="10235" y="23046"/>
                </a:cubicBezTo>
                <a:cubicBezTo>
                  <a:pt x="10744" y="23639"/>
                  <a:pt x="11222" y="23809"/>
                  <a:pt x="11664" y="23809"/>
                </a:cubicBezTo>
                <a:cubicBezTo>
                  <a:pt x="12266" y="23809"/>
                  <a:pt x="12800" y="23493"/>
                  <a:pt x="13254" y="23493"/>
                </a:cubicBezTo>
                <a:cubicBezTo>
                  <a:pt x="13606" y="23493"/>
                  <a:pt x="13910" y="23683"/>
                  <a:pt x="14160" y="24356"/>
                </a:cubicBezTo>
                <a:cubicBezTo>
                  <a:pt x="14541" y="25384"/>
                  <a:pt x="14668" y="26690"/>
                  <a:pt x="14694" y="27801"/>
                </a:cubicBezTo>
                <a:cubicBezTo>
                  <a:pt x="14688" y="27841"/>
                  <a:pt x="14682" y="27881"/>
                  <a:pt x="14677" y="27920"/>
                </a:cubicBezTo>
                <a:cubicBezTo>
                  <a:pt x="14633" y="28200"/>
                  <a:pt x="14582" y="28471"/>
                  <a:pt x="14532" y="28742"/>
                </a:cubicBezTo>
                <a:cubicBezTo>
                  <a:pt x="14507" y="28876"/>
                  <a:pt x="14481" y="29010"/>
                  <a:pt x="14455" y="29143"/>
                </a:cubicBezTo>
                <a:cubicBezTo>
                  <a:pt x="14425" y="29272"/>
                  <a:pt x="14396" y="29402"/>
                  <a:pt x="14365" y="29530"/>
                </a:cubicBezTo>
                <a:cubicBezTo>
                  <a:pt x="14303" y="29785"/>
                  <a:pt x="14244" y="30040"/>
                  <a:pt x="14177" y="30284"/>
                </a:cubicBezTo>
                <a:cubicBezTo>
                  <a:pt x="13906" y="31260"/>
                  <a:pt x="13595" y="32142"/>
                  <a:pt x="13268" y="32913"/>
                </a:cubicBezTo>
                <a:cubicBezTo>
                  <a:pt x="13053" y="33418"/>
                  <a:pt x="12835" y="33880"/>
                  <a:pt x="12620" y="34296"/>
                </a:cubicBezTo>
                <a:cubicBezTo>
                  <a:pt x="12373" y="33714"/>
                  <a:pt x="11964" y="32475"/>
                  <a:pt x="12170" y="30943"/>
                </a:cubicBezTo>
                <a:cubicBezTo>
                  <a:pt x="12451" y="28825"/>
                  <a:pt x="13028" y="26703"/>
                  <a:pt x="10974" y="24387"/>
                </a:cubicBezTo>
                <a:cubicBezTo>
                  <a:pt x="10970" y="24397"/>
                  <a:pt x="10303" y="26003"/>
                  <a:pt x="10506" y="28117"/>
                </a:cubicBezTo>
                <a:cubicBezTo>
                  <a:pt x="10759" y="30174"/>
                  <a:pt x="12830" y="34058"/>
                  <a:pt x="12102" y="35229"/>
                </a:cubicBezTo>
                <a:cubicBezTo>
                  <a:pt x="11854" y="35647"/>
                  <a:pt x="11620" y="35994"/>
                  <a:pt x="11418" y="36282"/>
                </a:cubicBezTo>
                <a:cubicBezTo>
                  <a:pt x="11291" y="36453"/>
                  <a:pt x="11178" y="36615"/>
                  <a:pt x="11077" y="36734"/>
                </a:cubicBezTo>
                <a:cubicBezTo>
                  <a:pt x="11026" y="36796"/>
                  <a:pt x="10980" y="36853"/>
                  <a:pt x="10937" y="36905"/>
                </a:cubicBezTo>
                <a:cubicBezTo>
                  <a:pt x="10893" y="36961"/>
                  <a:pt x="10866" y="36983"/>
                  <a:pt x="10835" y="37019"/>
                </a:cubicBezTo>
                <a:cubicBezTo>
                  <a:pt x="10806" y="37052"/>
                  <a:pt x="10782" y="37080"/>
                  <a:pt x="10759" y="37106"/>
                </a:cubicBezTo>
                <a:cubicBezTo>
                  <a:pt x="10728" y="37132"/>
                  <a:pt x="10702" y="37156"/>
                  <a:pt x="10682" y="37175"/>
                </a:cubicBezTo>
                <a:cubicBezTo>
                  <a:pt x="10641" y="37212"/>
                  <a:pt x="10619" y="37231"/>
                  <a:pt x="10619" y="37231"/>
                </a:cubicBezTo>
                <a:cubicBezTo>
                  <a:pt x="10725" y="37630"/>
                  <a:pt x="10826" y="38033"/>
                  <a:pt x="10922" y="38441"/>
                </a:cubicBezTo>
                <a:cubicBezTo>
                  <a:pt x="10922" y="38441"/>
                  <a:pt x="10943" y="38421"/>
                  <a:pt x="10985" y="38382"/>
                </a:cubicBezTo>
                <a:cubicBezTo>
                  <a:pt x="11006" y="38362"/>
                  <a:pt x="11033" y="38339"/>
                  <a:pt x="11063" y="38310"/>
                </a:cubicBezTo>
                <a:cubicBezTo>
                  <a:pt x="11100" y="38271"/>
                  <a:pt x="11144" y="38225"/>
                  <a:pt x="11192" y="38172"/>
                </a:cubicBezTo>
                <a:cubicBezTo>
                  <a:pt x="11238" y="38121"/>
                  <a:pt x="11300" y="38056"/>
                  <a:pt x="11347" y="37996"/>
                </a:cubicBezTo>
                <a:cubicBezTo>
                  <a:pt x="11396" y="37936"/>
                  <a:pt x="11449" y="37869"/>
                  <a:pt x="11507" y="37797"/>
                </a:cubicBezTo>
                <a:cubicBezTo>
                  <a:pt x="11623" y="37655"/>
                  <a:pt x="11743" y="37479"/>
                  <a:pt x="11884" y="37287"/>
                </a:cubicBezTo>
                <a:cubicBezTo>
                  <a:pt x="12155" y="36892"/>
                  <a:pt x="12475" y="36401"/>
                  <a:pt x="12808" y="35792"/>
                </a:cubicBezTo>
                <a:cubicBezTo>
                  <a:pt x="12972" y="35499"/>
                  <a:pt x="13140" y="35177"/>
                  <a:pt x="13307" y="34829"/>
                </a:cubicBezTo>
                <a:lnTo>
                  <a:pt x="13307" y="34830"/>
                </a:lnTo>
                <a:cubicBezTo>
                  <a:pt x="13308" y="34830"/>
                  <a:pt x="13311" y="34825"/>
                  <a:pt x="13315" y="34816"/>
                </a:cubicBezTo>
                <a:cubicBezTo>
                  <a:pt x="13423" y="34591"/>
                  <a:pt x="13531" y="34356"/>
                  <a:pt x="13640" y="34109"/>
                </a:cubicBezTo>
                <a:cubicBezTo>
                  <a:pt x="13898" y="33608"/>
                  <a:pt x="14289" y="32993"/>
                  <a:pt x="14740" y="32772"/>
                </a:cubicBezTo>
                <a:cubicBezTo>
                  <a:pt x="14851" y="32716"/>
                  <a:pt x="14987" y="32693"/>
                  <a:pt x="15141" y="32693"/>
                </a:cubicBezTo>
                <a:cubicBezTo>
                  <a:pt x="15831" y="32693"/>
                  <a:pt x="16891" y="33151"/>
                  <a:pt x="17750" y="33151"/>
                </a:cubicBezTo>
                <a:cubicBezTo>
                  <a:pt x="18114" y="33151"/>
                  <a:pt x="18443" y="33069"/>
                  <a:pt x="18691" y="32834"/>
                </a:cubicBezTo>
                <a:cubicBezTo>
                  <a:pt x="19675" y="31914"/>
                  <a:pt x="20455" y="29272"/>
                  <a:pt x="20439" y="29266"/>
                </a:cubicBezTo>
                <a:cubicBezTo>
                  <a:pt x="20438" y="29258"/>
                  <a:pt x="19866" y="29132"/>
                  <a:pt x="19145" y="29132"/>
                </a:cubicBezTo>
                <a:cubicBezTo>
                  <a:pt x="18273" y="29132"/>
                  <a:pt x="17184" y="29316"/>
                  <a:pt x="16624" y="30113"/>
                </a:cubicBezTo>
                <a:cubicBezTo>
                  <a:pt x="15998" y="31025"/>
                  <a:pt x="14879" y="32190"/>
                  <a:pt x="14110" y="32946"/>
                </a:cubicBezTo>
                <a:cubicBezTo>
                  <a:pt x="14348" y="32300"/>
                  <a:pt x="14573" y="31594"/>
                  <a:pt x="14775" y="30836"/>
                </a:cubicBezTo>
                <a:cubicBezTo>
                  <a:pt x="14843" y="30575"/>
                  <a:pt x="14904" y="30302"/>
                  <a:pt x="14966" y="30029"/>
                </a:cubicBezTo>
                <a:cubicBezTo>
                  <a:pt x="16000" y="26114"/>
                  <a:pt x="17444" y="27690"/>
                  <a:pt x="18251" y="24778"/>
                </a:cubicBezTo>
                <a:cubicBezTo>
                  <a:pt x="19005" y="21806"/>
                  <a:pt x="17764" y="18803"/>
                  <a:pt x="17751" y="18803"/>
                </a:cubicBezTo>
                <a:cubicBezTo>
                  <a:pt x="17751" y="18803"/>
                  <a:pt x="17751" y="18803"/>
                  <a:pt x="17751" y="18803"/>
                </a:cubicBezTo>
                <a:cubicBezTo>
                  <a:pt x="16056" y="20920"/>
                  <a:pt x="15943" y="24324"/>
                  <a:pt x="15966" y="25572"/>
                </a:cubicBezTo>
                <a:cubicBezTo>
                  <a:pt x="16009" y="26326"/>
                  <a:pt x="15621" y="27397"/>
                  <a:pt x="15302" y="28133"/>
                </a:cubicBezTo>
                <a:cubicBezTo>
                  <a:pt x="15331" y="27887"/>
                  <a:pt x="15360" y="27640"/>
                  <a:pt x="15387" y="27390"/>
                </a:cubicBezTo>
                <a:cubicBezTo>
                  <a:pt x="15424" y="27085"/>
                  <a:pt x="15438" y="26763"/>
                  <a:pt x="15457" y="26443"/>
                </a:cubicBezTo>
                <a:cubicBezTo>
                  <a:pt x="15465" y="26283"/>
                  <a:pt x="15473" y="26122"/>
                  <a:pt x="15479" y="25961"/>
                </a:cubicBezTo>
                <a:cubicBezTo>
                  <a:pt x="15482" y="25920"/>
                  <a:pt x="15484" y="25880"/>
                  <a:pt x="15485" y="25839"/>
                </a:cubicBezTo>
                <a:cubicBezTo>
                  <a:pt x="15486" y="25819"/>
                  <a:pt x="15487" y="25798"/>
                  <a:pt x="15488" y="25778"/>
                </a:cubicBezTo>
                <a:cubicBezTo>
                  <a:pt x="15488" y="25774"/>
                  <a:pt x="15488" y="25768"/>
                  <a:pt x="15488" y="25763"/>
                </a:cubicBezTo>
                <a:cubicBezTo>
                  <a:pt x="15489" y="25747"/>
                  <a:pt x="15489" y="25731"/>
                  <a:pt x="15489" y="25716"/>
                </a:cubicBezTo>
                <a:cubicBezTo>
                  <a:pt x="15489" y="25706"/>
                  <a:pt x="15488" y="25695"/>
                  <a:pt x="15488" y="25686"/>
                </a:cubicBezTo>
                <a:cubicBezTo>
                  <a:pt x="15487" y="25605"/>
                  <a:pt x="15486" y="25525"/>
                  <a:pt x="15484" y="25443"/>
                </a:cubicBezTo>
                <a:cubicBezTo>
                  <a:pt x="15483" y="25362"/>
                  <a:pt x="15480" y="25282"/>
                  <a:pt x="15478" y="25201"/>
                </a:cubicBezTo>
                <a:cubicBezTo>
                  <a:pt x="15477" y="25122"/>
                  <a:pt x="15475" y="25039"/>
                  <a:pt x="15465" y="24943"/>
                </a:cubicBezTo>
                <a:cubicBezTo>
                  <a:pt x="15449" y="24758"/>
                  <a:pt x="15431" y="24572"/>
                  <a:pt x="15413" y="24387"/>
                </a:cubicBezTo>
                <a:cubicBezTo>
                  <a:pt x="15394" y="24200"/>
                  <a:pt x="15359" y="24034"/>
                  <a:pt x="15331" y="23856"/>
                </a:cubicBezTo>
                <a:cubicBezTo>
                  <a:pt x="15302" y="23680"/>
                  <a:pt x="15273" y="23504"/>
                  <a:pt x="15231" y="23334"/>
                </a:cubicBezTo>
                <a:cubicBezTo>
                  <a:pt x="14957" y="22090"/>
                  <a:pt x="14532" y="20929"/>
                  <a:pt x="14043" y="19844"/>
                </a:cubicBezTo>
                <a:cubicBezTo>
                  <a:pt x="13815" y="18825"/>
                  <a:pt x="13616" y="17638"/>
                  <a:pt x="13682" y="16781"/>
                </a:cubicBezTo>
                <a:cubicBezTo>
                  <a:pt x="13835" y="14974"/>
                  <a:pt x="14975" y="12570"/>
                  <a:pt x="12952" y="8419"/>
                </a:cubicBezTo>
                <a:cubicBezTo>
                  <a:pt x="12952" y="8419"/>
                  <a:pt x="12952" y="8419"/>
                  <a:pt x="12951" y="8419"/>
                </a:cubicBezTo>
                <a:cubicBezTo>
                  <a:pt x="12931" y="8419"/>
                  <a:pt x="12060" y="9514"/>
                  <a:pt x="11906" y="12219"/>
                </a:cubicBezTo>
                <a:cubicBezTo>
                  <a:pt x="11908" y="13698"/>
                  <a:pt x="12805" y="16586"/>
                  <a:pt x="13559" y="18830"/>
                </a:cubicBezTo>
                <a:cubicBezTo>
                  <a:pt x="13087" y="17890"/>
                  <a:pt x="12576" y="16998"/>
                  <a:pt x="12052" y="16143"/>
                </a:cubicBezTo>
                <a:cubicBezTo>
                  <a:pt x="11405" y="15089"/>
                  <a:pt x="10736" y="14090"/>
                  <a:pt x="10080" y="13128"/>
                </a:cubicBezTo>
                <a:cubicBezTo>
                  <a:pt x="10068" y="13110"/>
                  <a:pt x="10056" y="13092"/>
                  <a:pt x="10043" y="13073"/>
                </a:cubicBezTo>
                <a:lnTo>
                  <a:pt x="10043" y="13073"/>
                </a:lnTo>
                <a:cubicBezTo>
                  <a:pt x="10066" y="13069"/>
                  <a:pt x="9039" y="11093"/>
                  <a:pt x="8864" y="9788"/>
                </a:cubicBezTo>
                <a:cubicBezTo>
                  <a:pt x="8715" y="8472"/>
                  <a:pt x="9981" y="5829"/>
                  <a:pt x="9275" y="3983"/>
                </a:cubicBezTo>
                <a:cubicBezTo>
                  <a:pt x="8606" y="2144"/>
                  <a:pt x="6398" y="0"/>
                  <a:pt x="6372"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768" name="Google Shape;768;p54"/>
          <p:cNvSpPr/>
          <p:nvPr/>
        </p:nvSpPr>
        <p:spPr>
          <a:xfrm rot="-193384">
            <a:off x="5304790" y="883900"/>
            <a:ext cx="208267" cy="274963"/>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769" name="Google Shape;769;p54"/>
          <p:cNvSpPr/>
          <p:nvPr/>
        </p:nvSpPr>
        <p:spPr>
          <a:xfrm rot="8100000">
            <a:off x="4971800" y="5464721"/>
            <a:ext cx="208271" cy="274967"/>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2" name="عنوان فرعي 1"/>
          <p:cNvSpPr>
            <a:spLocks noGrp="1"/>
          </p:cNvSpPr>
          <p:nvPr>
            <p:ph type="subTitle" idx="1"/>
          </p:nvPr>
        </p:nvSpPr>
        <p:spPr>
          <a:xfrm>
            <a:off x="35496" y="740703"/>
            <a:ext cx="9217024" cy="5376597"/>
          </a:xfrm>
        </p:spPr>
        <p:txBody>
          <a:bodyPr/>
          <a:lstStyle/>
          <a:p>
            <a:pPr algn="l"/>
            <a:r>
              <a:rPr lang="en-US" sz="2000" dirty="0"/>
              <a:t>4.Migraine</a:t>
            </a:r>
          </a:p>
          <a:p>
            <a:pPr algn="l"/>
            <a:endParaRPr lang="en-US" sz="2400" dirty="0"/>
          </a:p>
          <a:p>
            <a:pPr algn="l"/>
            <a:r>
              <a:rPr lang="en-US" sz="2400" dirty="0"/>
              <a:t>Migraine is influenced by cyclical changes in the</a:t>
            </a:r>
          </a:p>
          <a:p>
            <a:pPr algn="l"/>
            <a:r>
              <a:rPr lang="en-US" sz="2400" dirty="0"/>
              <a:t>sex hormones, and attacks often occur during the</a:t>
            </a:r>
          </a:p>
          <a:p>
            <a:pPr algn="l"/>
            <a:r>
              <a:rPr lang="en-US" sz="2400" dirty="0"/>
              <a:t>menstrual period, attributed to a fall in </a:t>
            </a:r>
            <a:r>
              <a:rPr lang="en-US" sz="2400" dirty="0" err="1"/>
              <a:t>oestrogen</a:t>
            </a:r>
            <a:endParaRPr lang="en-US" sz="2400" dirty="0"/>
          </a:p>
          <a:p>
            <a:pPr algn="l"/>
            <a:r>
              <a:rPr lang="en-US" sz="2400" dirty="0"/>
              <a:t>levels.</a:t>
            </a:r>
          </a:p>
          <a:p>
            <a:pPr algn="l"/>
            <a:endParaRPr lang="en-US" sz="2400" dirty="0"/>
          </a:p>
          <a:p>
            <a:pPr algn="l"/>
            <a:endParaRPr lang="en-US" sz="2400" dirty="0"/>
          </a:p>
          <a:p>
            <a:pPr algn="l"/>
            <a:r>
              <a:rPr lang="en-US" sz="2400" dirty="0"/>
              <a:t> Migraine often improves in pregnancy, with</a:t>
            </a:r>
          </a:p>
          <a:p>
            <a:pPr algn="l"/>
            <a:r>
              <a:rPr lang="en-US" sz="2400" dirty="0"/>
              <a:t>worsening of headaches occurring infrequently.</a:t>
            </a:r>
          </a:p>
          <a:p>
            <a:pPr algn="l"/>
            <a:r>
              <a:rPr lang="en-US" sz="2400" dirty="0"/>
              <a:t>Throughout pregnancy around 20% of pregnant</a:t>
            </a:r>
          </a:p>
          <a:p>
            <a:pPr algn="l"/>
            <a:r>
              <a:rPr lang="en-US" sz="2400" dirty="0"/>
              <a:t>women will experience migraine-like headaches,</a:t>
            </a:r>
          </a:p>
          <a:p>
            <a:pPr algn="l"/>
            <a:r>
              <a:rPr lang="en-US" sz="2400" dirty="0"/>
              <a:t>many of whom do not get migraines </a:t>
            </a:r>
            <a:r>
              <a:rPr lang="en-US" sz="2400" dirty="0" err="1"/>
              <a:t>outwith</a:t>
            </a:r>
            <a:r>
              <a:rPr lang="en-US" sz="2400" dirty="0"/>
              <a:t> pregnancy.</a:t>
            </a:r>
          </a:p>
          <a:p>
            <a:pPr algn="l"/>
            <a:r>
              <a:rPr lang="en-US" sz="2400" dirty="0"/>
              <a:t>Obstetric complications are not increased</a:t>
            </a:r>
          </a:p>
          <a:p>
            <a:pPr algn="l"/>
            <a:r>
              <a:rPr lang="en-US" sz="2400" dirty="0"/>
              <a:t>in migraine sufferers. </a:t>
            </a:r>
          </a:p>
        </p:txBody>
      </p:sp>
    </p:spTree>
    <p:extLst>
      <p:ext uri="{BB962C8B-B14F-4D97-AF65-F5344CB8AC3E}">
        <p14:creationId xmlns:p14="http://schemas.microsoft.com/office/powerpoint/2010/main" val="3942137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761"/>
        <p:cNvGrpSpPr/>
        <p:nvPr/>
      </p:nvGrpSpPr>
      <p:grpSpPr>
        <a:xfrm>
          <a:off x="0" y="0"/>
          <a:ext cx="0" cy="0"/>
          <a:chOff x="0" y="0"/>
          <a:chExt cx="0" cy="0"/>
        </a:xfrm>
      </p:grpSpPr>
      <p:sp>
        <p:nvSpPr>
          <p:cNvPr id="767" name="Google Shape;767;p54"/>
          <p:cNvSpPr/>
          <p:nvPr/>
        </p:nvSpPr>
        <p:spPr>
          <a:xfrm rot="-8734210" flipH="1">
            <a:off x="7519722" y="4411847"/>
            <a:ext cx="1002949" cy="2513116"/>
          </a:xfrm>
          <a:custGeom>
            <a:avLst/>
            <a:gdLst/>
            <a:ahLst/>
            <a:cxnLst/>
            <a:rect l="l" t="t" r="r" b="b"/>
            <a:pathLst>
              <a:path w="20455" h="38441" extrusionOk="0">
                <a:moveTo>
                  <a:pt x="8383" y="17974"/>
                </a:moveTo>
                <a:lnTo>
                  <a:pt x="8383" y="17974"/>
                </a:lnTo>
                <a:cubicBezTo>
                  <a:pt x="8384" y="17974"/>
                  <a:pt x="8384" y="17974"/>
                  <a:pt x="8384" y="17975"/>
                </a:cubicBezTo>
                <a:lnTo>
                  <a:pt x="8384" y="17975"/>
                </a:lnTo>
                <a:cubicBezTo>
                  <a:pt x="8384" y="17974"/>
                  <a:pt x="8384" y="17974"/>
                  <a:pt x="8383" y="17974"/>
                </a:cubicBezTo>
                <a:close/>
                <a:moveTo>
                  <a:pt x="6372" y="0"/>
                </a:moveTo>
                <a:cubicBezTo>
                  <a:pt x="6372" y="0"/>
                  <a:pt x="6372" y="1"/>
                  <a:pt x="6372" y="1"/>
                </a:cubicBezTo>
                <a:cubicBezTo>
                  <a:pt x="6391" y="18"/>
                  <a:pt x="6235" y="3336"/>
                  <a:pt x="7172" y="5455"/>
                </a:cubicBezTo>
                <a:cubicBezTo>
                  <a:pt x="8035" y="7193"/>
                  <a:pt x="8915" y="10599"/>
                  <a:pt x="9189" y="11828"/>
                </a:cubicBezTo>
                <a:cubicBezTo>
                  <a:pt x="8843" y="11325"/>
                  <a:pt x="8505" y="10831"/>
                  <a:pt x="8180" y="10346"/>
                </a:cubicBezTo>
                <a:cubicBezTo>
                  <a:pt x="7580" y="9452"/>
                  <a:pt x="7027" y="8586"/>
                  <a:pt x="6554" y="7763"/>
                </a:cubicBezTo>
                <a:cubicBezTo>
                  <a:pt x="6312" y="7354"/>
                  <a:pt x="6107" y="6951"/>
                  <a:pt x="5905" y="6569"/>
                </a:cubicBezTo>
                <a:cubicBezTo>
                  <a:pt x="5813" y="6377"/>
                  <a:pt x="5723" y="6189"/>
                  <a:pt x="5634" y="6007"/>
                </a:cubicBezTo>
                <a:cubicBezTo>
                  <a:pt x="5543" y="5824"/>
                  <a:pt x="5477" y="5645"/>
                  <a:pt x="5399" y="5472"/>
                </a:cubicBezTo>
                <a:cubicBezTo>
                  <a:pt x="5362" y="5385"/>
                  <a:pt x="5325" y="5300"/>
                  <a:pt x="5288" y="5217"/>
                </a:cubicBezTo>
                <a:cubicBezTo>
                  <a:pt x="5253" y="5132"/>
                  <a:pt x="5226" y="5050"/>
                  <a:pt x="5194" y="4970"/>
                </a:cubicBezTo>
                <a:cubicBezTo>
                  <a:pt x="5135" y="4807"/>
                  <a:pt x="5076" y="4652"/>
                  <a:pt x="5018" y="4502"/>
                </a:cubicBezTo>
                <a:cubicBezTo>
                  <a:pt x="4922" y="4205"/>
                  <a:pt x="4835" y="3931"/>
                  <a:pt x="4759" y="3685"/>
                </a:cubicBezTo>
                <a:cubicBezTo>
                  <a:pt x="4700" y="3444"/>
                  <a:pt x="4644" y="3227"/>
                  <a:pt x="4595" y="3039"/>
                </a:cubicBezTo>
                <a:cubicBezTo>
                  <a:pt x="4547" y="2850"/>
                  <a:pt x="4528" y="2697"/>
                  <a:pt x="4500" y="2570"/>
                </a:cubicBezTo>
                <a:cubicBezTo>
                  <a:pt x="4452" y="2315"/>
                  <a:pt x="4424" y="2179"/>
                  <a:pt x="4424" y="2179"/>
                </a:cubicBezTo>
                <a:cubicBezTo>
                  <a:pt x="4358" y="2150"/>
                  <a:pt x="4292" y="2121"/>
                  <a:pt x="4227" y="2092"/>
                </a:cubicBezTo>
                <a:lnTo>
                  <a:pt x="4227" y="2092"/>
                </a:lnTo>
                <a:cubicBezTo>
                  <a:pt x="4227" y="2092"/>
                  <a:pt x="4252" y="2230"/>
                  <a:pt x="4297" y="2488"/>
                </a:cubicBezTo>
                <a:cubicBezTo>
                  <a:pt x="4322" y="2619"/>
                  <a:pt x="4339" y="2774"/>
                  <a:pt x="4383" y="2967"/>
                </a:cubicBezTo>
                <a:cubicBezTo>
                  <a:pt x="4430" y="3161"/>
                  <a:pt x="4483" y="3383"/>
                  <a:pt x="4539" y="3632"/>
                </a:cubicBezTo>
                <a:cubicBezTo>
                  <a:pt x="4613" y="3885"/>
                  <a:pt x="4698" y="4168"/>
                  <a:pt x="4792" y="4476"/>
                </a:cubicBezTo>
                <a:cubicBezTo>
                  <a:pt x="4849" y="4632"/>
                  <a:pt x="4907" y="4794"/>
                  <a:pt x="4966" y="4962"/>
                </a:cubicBezTo>
                <a:cubicBezTo>
                  <a:pt x="4997" y="5046"/>
                  <a:pt x="5024" y="5131"/>
                  <a:pt x="5059" y="5219"/>
                </a:cubicBezTo>
                <a:cubicBezTo>
                  <a:pt x="5096" y="5306"/>
                  <a:pt x="5133" y="5395"/>
                  <a:pt x="5171" y="5485"/>
                </a:cubicBezTo>
                <a:cubicBezTo>
                  <a:pt x="5248" y="5665"/>
                  <a:pt x="5315" y="5853"/>
                  <a:pt x="5405" y="6044"/>
                </a:cubicBezTo>
                <a:cubicBezTo>
                  <a:pt x="5496" y="6235"/>
                  <a:pt x="5586" y="6431"/>
                  <a:pt x="5678" y="6634"/>
                </a:cubicBezTo>
                <a:cubicBezTo>
                  <a:pt x="5880" y="7033"/>
                  <a:pt x="6089" y="7456"/>
                  <a:pt x="6332" y="7883"/>
                </a:cubicBezTo>
                <a:cubicBezTo>
                  <a:pt x="6512" y="8207"/>
                  <a:pt x="6702" y="8537"/>
                  <a:pt x="6901" y="8873"/>
                </a:cubicBezTo>
                <a:cubicBezTo>
                  <a:pt x="6510" y="8765"/>
                  <a:pt x="5531" y="8358"/>
                  <a:pt x="4645" y="6888"/>
                </a:cubicBezTo>
                <a:cubicBezTo>
                  <a:pt x="3538" y="5016"/>
                  <a:pt x="1519" y="2754"/>
                  <a:pt x="80" y="2754"/>
                </a:cubicBezTo>
                <a:cubicBezTo>
                  <a:pt x="54" y="2754"/>
                  <a:pt x="27" y="2755"/>
                  <a:pt x="1" y="2757"/>
                </a:cubicBezTo>
                <a:cubicBezTo>
                  <a:pt x="3" y="2766"/>
                  <a:pt x="429" y="4351"/>
                  <a:pt x="1874" y="5837"/>
                </a:cubicBezTo>
                <a:cubicBezTo>
                  <a:pt x="3141" y="7079"/>
                  <a:pt x="6093" y="8563"/>
                  <a:pt x="7230" y="9413"/>
                </a:cubicBezTo>
                <a:cubicBezTo>
                  <a:pt x="7465" y="9796"/>
                  <a:pt x="7711" y="10185"/>
                  <a:pt x="7964" y="10578"/>
                </a:cubicBezTo>
                <a:cubicBezTo>
                  <a:pt x="8562" y="11507"/>
                  <a:pt x="9203" y="12464"/>
                  <a:pt x="9848" y="13453"/>
                </a:cubicBezTo>
                <a:cubicBezTo>
                  <a:pt x="10494" y="14442"/>
                  <a:pt x="11146" y="15464"/>
                  <a:pt x="11770" y="16530"/>
                </a:cubicBezTo>
                <a:cubicBezTo>
                  <a:pt x="11766" y="16534"/>
                  <a:pt x="11700" y="16560"/>
                  <a:pt x="11580" y="16560"/>
                </a:cubicBezTo>
                <a:cubicBezTo>
                  <a:pt x="11206" y="16560"/>
                  <a:pt x="10312" y="16312"/>
                  <a:pt x="9153" y="14385"/>
                </a:cubicBezTo>
                <a:cubicBezTo>
                  <a:pt x="7638" y="11856"/>
                  <a:pt x="4233" y="9847"/>
                  <a:pt x="3123" y="9847"/>
                </a:cubicBezTo>
                <a:cubicBezTo>
                  <a:pt x="3092" y="9847"/>
                  <a:pt x="3062" y="9849"/>
                  <a:pt x="3035" y="9852"/>
                </a:cubicBezTo>
                <a:cubicBezTo>
                  <a:pt x="3077" y="9866"/>
                  <a:pt x="4457" y="13333"/>
                  <a:pt x="6745" y="14929"/>
                </a:cubicBezTo>
                <a:cubicBezTo>
                  <a:pt x="9080" y="16508"/>
                  <a:pt x="12085" y="17172"/>
                  <a:pt x="12708" y="18223"/>
                </a:cubicBezTo>
                <a:cubicBezTo>
                  <a:pt x="12989" y="18761"/>
                  <a:pt x="13256" y="19310"/>
                  <a:pt x="13506" y="19872"/>
                </a:cubicBezTo>
                <a:cubicBezTo>
                  <a:pt x="14024" y="21032"/>
                  <a:pt x="14458" y="22257"/>
                  <a:pt x="14707" y="23487"/>
                </a:cubicBezTo>
                <a:cubicBezTo>
                  <a:pt x="14743" y="23641"/>
                  <a:pt x="14765" y="23794"/>
                  <a:pt x="14787" y="23946"/>
                </a:cubicBezTo>
                <a:cubicBezTo>
                  <a:pt x="14809" y="24096"/>
                  <a:pt x="14839" y="24256"/>
                  <a:pt x="14850" y="24397"/>
                </a:cubicBezTo>
                <a:cubicBezTo>
                  <a:pt x="14863" y="24538"/>
                  <a:pt x="14875" y="24680"/>
                  <a:pt x="14887" y="24822"/>
                </a:cubicBezTo>
                <a:cubicBezTo>
                  <a:pt x="14894" y="24890"/>
                  <a:pt x="14896" y="24969"/>
                  <a:pt x="14896" y="25051"/>
                </a:cubicBezTo>
                <a:cubicBezTo>
                  <a:pt x="14897" y="25131"/>
                  <a:pt x="14897" y="25210"/>
                  <a:pt x="14898" y="25290"/>
                </a:cubicBezTo>
                <a:cubicBezTo>
                  <a:pt x="14898" y="25369"/>
                  <a:pt x="14899" y="25449"/>
                  <a:pt x="14899" y="25529"/>
                </a:cubicBezTo>
                <a:lnTo>
                  <a:pt x="14899" y="25545"/>
                </a:lnTo>
                <a:cubicBezTo>
                  <a:pt x="14899" y="25548"/>
                  <a:pt x="14899" y="25552"/>
                  <a:pt x="14898" y="25556"/>
                </a:cubicBezTo>
                <a:cubicBezTo>
                  <a:pt x="14897" y="25575"/>
                  <a:pt x="14896" y="25594"/>
                  <a:pt x="14895" y="25612"/>
                </a:cubicBezTo>
                <a:cubicBezTo>
                  <a:pt x="14893" y="25650"/>
                  <a:pt x="14891" y="25688"/>
                  <a:pt x="14889" y="25726"/>
                </a:cubicBezTo>
                <a:cubicBezTo>
                  <a:pt x="14881" y="25876"/>
                  <a:pt x="14872" y="26028"/>
                  <a:pt x="14862" y="26178"/>
                </a:cubicBezTo>
                <a:cubicBezTo>
                  <a:pt x="14855" y="26278"/>
                  <a:pt x="14849" y="26377"/>
                  <a:pt x="14842" y="26477"/>
                </a:cubicBezTo>
                <a:cubicBezTo>
                  <a:pt x="14738" y="25126"/>
                  <a:pt x="14467" y="23640"/>
                  <a:pt x="13847" y="22875"/>
                </a:cubicBezTo>
                <a:cubicBezTo>
                  <a:pt x="12578" y="21349"/>
                  <a:pt x="11077" y="22074"/>
                  <a:pt x="8384" y="17975"/>
                </a:cubicBezTo>
                <a:lnTo>
                  <a:pt x="8384" y="17975"/>
                </a:lnTo>
                <a:cubicBezTo>
                  <a:pt x="8408" y="18022"/>
                  <a:pt x="8518" y="21117"/>
                  <a:pt x="10235" y="23046"/>
                </a:cubicBezTo>
                <a:cubicBezTo>
                  <a:pt x="10744" y="23639"/>
                  <a:pt x="11222" y="23809"/>
                  <a:pt x="11664" y="23809"/>
                </a:cubicBezTo>
                <a:cubicBezTo>
                  <a:pt x="12266" y="23809"/>
                  <a:pt x="12800" y="23493"/>
                  <a:pt x="13254" y="23493"/>
                </a:cubicBezTo>
                <a:cubicBezTo>
                  <a:pt x="13606" y="23493"/>
                  <a:pt x="13910" y="23683"/>
                  <a:pt x="14160" y="24356"/>
                </a:cubicBezTo>
                <a:cubicBezTo>
                  <a:pt x="14541" y="25384"/>
                  <a:pt x="14668" y="26690"/>
                  <a:pt x="14694" y="27801"/>
                </a:cubicBezTo>
                <a:cubicBezTo>
                  <a:pt x="14688" y="27841"/>
                  <a:pt x="14682" y="27881"/>
                  <a:pt x="14677" y="27920"/>
                </a:cubicBezTo>
                <a:cubicBezTo>
                  <a:pt x="14633" y="28200"/>
                  <a:pt x="14582" y="28471"/>
                  <a:pt x="14532" y="28742"/>
                </a:cubicBezTo>
                <a:cubicBezTo>
                  <a:pt x="14507" y="28876"/>
                  <a:pt x="14481" y="29010"/>
                  <a:pt x="14455" y="29143"/>
                </a:cubicBezTo>
                <a:cubicBezTo>
                  <a:pt x="14425" y="29272"/>
                  <a:pt x="14396" y="29402"/>
                  <a:pt x="14365" y="29530"/>
                </a:cubicBezTo>
                <a:cubicBezTo>
                  <a:pt x="14303" y="29785"/>
                  <a:pt x="14244" y="30040"/>
                  <a:pt x="14177" y="30284"/>
                </a:cubicBezTo>
                <a:cubicBezTo>
                  <a:pt x="13906" y="31260"/>
                  <a:pt x="13595" y="32142"/>
                  <a:pt x="13268" y="32913"/>
                </a:cubicBezTo>
                <a:cubicBezTo>
                  <a:pt x="13053" y="33418"/>
                  <a:pt x="12835" y="33880"/>
                  <a:pt x="12620" y="34296"/>
                </a:cubicBezTo>
                <a:cubicBezTo>
                  <a:pt x="12373" y="33714"/>
                  <a:pt x="11964" y="32475"/>
                  <a:pt x="12170" y="30943"/>
                </a:cubicBezTo>
                <a:cubicBezTo>
                  <a:pt x="12451" y="28825"/>
                  <a:pt x="13028" y="26703"/>
                  <a:pt x="10974" y="24387"/>
                </a:cubicBezTo>
                <a:cubicBezTo>
                  <a:pt x="10970" y="24397"/>
                  <a:pt x="10303" y="26003"/>
                  <a:pt x="10506" y="28117"/>
                </a:cubicBezTo>
                <a:cubicBezTo>
                  <a:pt x="10759" y="30174"/>
                  <a:pt x="12830" y="34058"/>
                  <a:pt x="12102" y="35229"/>
                </a:cubicBezTo>
                <a:cubicBezTo>
                  <a:pt x="11854" y="35647"/>
                  <a:pt x="11620" y="35994"/>
                  <a:pt x="11418" y="36282"/>
                </a:cubicBezTo>
                <a:cubicBezTo>
                  <a:pt x="11291" y="36453"/>
                  <a:pt x="11178" y="36615"/>
                  <a:pt x="11077" y="36734"/>
                </a:cubicBezTo>
                <a:cubicBezTo>
                  <a:pt x="11026" y="36796"/>
                  <a:pt x="10980" y="36853"/>
                  <a:pt x="10937" y="36905"/>
                </a:cubicBezTo>
                <a:cubicBezTo>
                  <a:pt x="10893" y="36961"/>
                  <a:pt x="10866" y="36983"/>
                  <a:pt x="10835" y="37019"/>
                </a:cubicBezTo>
                <a:cubicBezTo>
                  <a:pt x="10806" y="37052"/>
                  <a:pt x="10782" y="37080"/>
                  <a:pt x="10759" y="37106"/>
                </a:cubicBezTo>
                <a:cubicBezTo>
                  <a:pt x="10728" y="37132"/>
                  <a:pt x="10702" y="37156"/>
                  <a:pt x="10682" y="37175"/>
                </a:cubicBezTo>
                <a:cubicBezTo>
                  <a:pt x="10641" y="37212"/>
                  <a:pt x="10619" y="37231"/>
                  <a:pt x="10619" y="37231"/>
                </a:cubicBezTo>
                <a:cubicBezTo>
                  <a:pt x="10725" y="37630"/>
                  <a:pt x="10826" y="38033"/>
                  <a:pt x="10922" y="38441"/>
                </a:cubicBezTo>
                <a:cubicBezTo>
                  <a:pt x="10922" y="38441"/>
                  <a:pt x="10943" y="38421"/>
                  <a:pt x="10985" y="38382"/>
                </a:cubicBezTo>
                <a:cubicBezTo>
                  <a:pt x="11006" y="38362"/>
                  <a:pt x="11033" y="38339"/>
                  <a:pt x="11063" y="38310"/>
                </a:cubicBezTo>
                <a:cubicBezTo>
                  <a:pt x="11100" y="38271"/>
                  <a:pt x="11144" y="38225"/>
                  <a:pt x="11192" y="38172"/>
                </a:cubicBezTo>
                <a:cubicBezTo>
                  <a:pt x="11238" y="38121"/>
                  <a:pt x="11300" y="38056"/>
                  <a:pt x="11347" y="37996"/>
                </a:cubicBezTo>
                <a:cubicBezTo>
                  <a:pt x="11396" y="37936"/>
                  <a:pt x="11449" y="37869"/>
                  <a:pt x="11507" y="37797"/>
                </a:cubicBezTo>
                <a:cubicBezTo>
                  <a:pt x="11623" y="37655"/>
                  <a:pt x="11743" y="37479"/>
                  <a:pt x="11884" y="37287"/>
                </a:cubicBezTo>
                <a:cubicBezTo>
                  <a:pt x="12155" y="36892"/>
                  <a:pt x="12475" y="36401"/>
                  <a:pt x="12808" y="35792"/>
                </a:cubicBezTo>
                <a:cubicBezTo>
                  <a:pt x="12972" y="35499"/>
                  <a:pt x="13140" y="35177"/>
                  <a:pt x="13307" y="34829"/>
                </a:cubicBezTo>
                <a:lnTo>
                  <a:pt x="13307" y="34830"/>
                </a:lnTo>
                <a:cubicBezTo>
                  <a:pt x="13308" y="34830"/>
                  <a:pt x="13311" y="34825"/>
                  <a:pt x="13315" y="34816"/>
                </a:cubicBezTo>
                <a:cubicBezTo>
                  <a:pt x="13423" y="34591"/>
                  <a:pt x="13531" y="34356"/>
                  <a:pt x="13640" y="34109"/>
                </a:cubicBezTo>
                <a:cubicBezTo>
                  <a:pt x="13898" y="33608"/>
                  <a:pt x="14289" y="32993"/>
                  <a:pt x="14740" y="32772"/>
                </a:cubicBezTo>
                <a:cubicBezTo>
                  <a:pt x="14851" y="32716"/>
                  <a:pt x="14987" y="32693"/>
                  <a:pt x="15141" y="32693"/>
                </a:cubicBezTo>
                <a:cubicBezTo>
                  <a:pt x="15831" y="32693"/>
                  <a:pt x="16891" y="33151"/>
                  <a:pt x="17750" y="33151"/>
                </a:cubicBezTo>
                <a:cubicBezTo>
                  <a:pt x="18114" y="33151"/>
                  <a:pt x="18443" y="33069"/>
                  <a:pt x="18691" y="32834"/>
                </a:cubicBezTo>
                <a:cubicBezTo>
                  <a:pt x="19675" y="31914"/>
                  <a:pt x="20455" y="29272"/>
                  <a:pt x="20439" y="29266"/>
                </a:cubicBezTo>
                <a:cubicBezTo>
                  <a:pt x="20438" y="29258"/>
                  <a:pt x="19866" y="29132"/>
                  <a:pt x="19145" y="29132"/>
                </a:cubicBezTo>
                <a:cubicBezTo>
                  <a:pt x="18273" y="29132"/>
                  <a:pt x="17184" y="29316"/>
                  <a:pt x="16624" y="30113"/>
                </a:cubicBezTo>
                <a:cubicBezTo>
                  <a:pt x="15998" y="31025"/>
                  <a:pt x="14879" y="32190"/>
                  <a:pt x="14110" y="32946"/>
                </a:cubicBezTo>
                <a:cubicBezTo>
                  <a:pt x="14348" y="32300"/>
                  <a:pt x="14573" y="31594"/>
                  <a:pt x="14775" y="30836"/>
                </a:cubicBezTo>
                <a:cubicBezTo>
                  <a:pt x="14843" y="30575"/>
                  <a:pt x="14904" y="30302"/>
                  <a:pt x="14966" y="30029"/>
                </a:cubicBezTo>
                <a:cubicBezTo>
                  <a:pt x="16000" y="26114"/>
                  <a:pt x="17444" y="27690"/>
                  <a:pt x="18251" y="24778"/>
                </a:cubicBezTo>
                <a:cubicBezTo>
                  <a:pt x="19005" y="21806"/>
                  <a:pt x="17764" y="18803"/>
                  <a:pt x="17751" y="18803"/>
                </a:cubicBezTo>
                <a:cubicBezTo>
                  <a:pt x="17751" y="18803"/>
                  <a:pt x="17751" y="18803"/>
                  <a:pt x="17751" y="18803"/>
                </a:cubicBezTo>
                <a:cubicBezTo>
                  <a:pt x="16056" y="20920"/>
                  <a:pt x="15943" y="24324"/>
                  <a:pt x="15966" y="25572"/>
                </a:cubicBezTo>
                <a:cubicBezTo>
                  <a:pt x="16009" y="26326"/>
                  <a:pt x="15621" y="27397"/>
                  <a:pt x="15302" y="28133"/>
                </a:cubicBezTo>
                <a:cubicBezTo>
                  <a:pt x="15331" y="27887"/>
                  <a:pt x="15360" y="27640"/>
                  <a:pt x="15387" y="27390"/>
                </a:cubicBezTo>
                <a:cubicBezTo>
                  <a:pt x="15424" y="27085"/>
                  <a:pt x="15438" y="26763"/>
                  <a:pt x="15457" y="26443"/>
                </a:cubicBezTo>
                <a:cubicBezTo>
                  <a:pt x="15465" y="26283"/>
                  <a:pt x="15473" y="26122"/>
                  <a:pt x="15479" y="25961"/>
                </a:cubicBezTo>
                <a:cubicBezTo>
                  <a:pt x="15482" y="25920"/>
                  <a:pt x="15484" y="25880"/>
                  <a:pt x="15485" y="25839"/>
                </a:cubicBezTo>
                <a:cubicBezTo>
                  <a:pt x="15486" y="25819"/>
                  <a:pt x="15487" y="25798"/>
                  <a:pt x="15488" y="25778"/>
                </a:cubicBezTo>
                <a:cubicBezTo>
                  <a:pt x="15488" y="25774"/>
                  <a:pt x="15488" y="25768"/>
                  <a:pt x="15488" y="25763"/>
                </a:cubicBezTo>
                <a:cubicBezTo>
                  <a:pt x="15489" y="25747"/>
                  <a:pt x="15489" y="25731"/>
                  <a:pt x="15489" y="25716"/>
                </a:cubicBezTo>
                <a:cubicBezTo>
                  <a:pt x="15489" y="25706"/>
                  <a:pt x="15488" y="25695"/>
                  <a:pt x="15488" y="25686"/>
                </a:cubicBezTo>
                <a:cubicBezTo>
                  <a:pt x="15487" y="25605"/>
                  <a:pt x="15486" y="25525"/>
                  <a:pt x="15484" y="25443"/>
                </a:cubicBezTo>
                <a:cubicBezTo>
                  <a:pt x="15483" y="25362"/>
                  <a:pt x="15480" y="25282"/>
                  <a:pt x="15478" y="25201"/>
                </a:cubicBezTo>
                <a:cubicBezTo>
                  <a:pt x="15477" y="25122"/>
                  <a:pt x="15475" y="25039"/>
                  <a:pt x="15465" y="24943"/>
                </a:cubicBezTo>
                <a:cubicBezTo>
                  <a:pt x="15449" y="24758"/>
                  <a:pt x="15431" y="24572"/>
                  <a:pt x="15413" y="24387"/>
                </a:cubicBezTo>
                <a:cubicBezTo>
                  <a:pt x="15394" y="24200"/>
                  <a:pt x="15359" y="24034"/>
                  <a:pt x="15331" y="23856"/>
                </a:cubicBezTo>
                <a:cubicBezTo>
                  <a:pt x="15302" y="23680"/>
                  <a:pt x="15273" y="23504"/>
                  <a:pt x="15231" y="23334"/>
                </a:cubicBezTo>
                <a:cubicBezTo>
                  <a:pt x="14957" y="22090"/>
                  <a:pt x="14532" y="20929"/>
                  <a:pt x="14043" y="19844"/>
                </a:cubicBezTo>
                <a:cubicBezTo>
                  <a:pt x="13815" y="18825"/>
                  <a:pt x="13616" y="17638"/>
                  <a:pt x="13682" y="16781"/>
                </a:cubicBezTo>
                <a:cubicBezTo>
                  <a:pt x="13835" y="14974"/>
                  <a:pt x="14975" y="12570"/>
                  <a:pt x="12952" y="8419"/>
                </a:cubicBezTo>
                <a:cubicBezTo>
                  <a:pt x="12952" y="8419"/>
                  <a:pt x="12952" y="8419"/>
                  <a:pt x="12951" y="8419"/>
                </a:cubicBezTo>
                <a:cubicBezTo>
                  <a:pt x="12931" y="8419"/>
                  <a:pt x="12060" y="9514"/>
                  <a:pt x="11906" y="12219"/>
                </a:cubicBezTo>
                <a:cubicBezTo>
                  <a:pt x="11908" y="13698"/>
                  <a:pt x="12805" y="16586"/>
                  <a:pt x="13559" y="18830"/>
                </a:cubicBezTo>
                <a:cubicBezTo>
                  <a:pt x="13087" y="17890"/>
                  <a:pt x="12576" y="16998"/>
                  <a:pt x="12052" y="16143"/>
                </a:cubicBezTo>
                <a:cubicBezTo>
                  <a:pt x="11405" y="15089"/>
                  <a:pt x="10736" y="14090"/>
                  <a:pt x="10080" y="13128"/>
                </a:cubicBezTo>
                <a:cubicBezTo>
                  <a:pt x="10068" y="13110"/>
                  <a:pt x="10056" y="13092"/>
                  <a:pt x="10043" y="13073"/>
                </a:cubicBezTo>
                <a:lnTo>
                  <a:pt x="10043" y="13073"/>
                </a:lnTo>
                <a:cubicBezTo>
                  <a:pt x="10066" y="13069"/>
                  <a:pt x="9039" y="11093"/>
                  <a:pt x="8864" y="9788"/>
                </a:cubicBezTo>
                <a:cubicBezTo>
                  <a:pt x="8715" y="8472"/>
                  <a:pt x="9981" y="5829"/>
                  <a:pt x="9275" y="3983"/>
                </a:cubicBezTo>
                <a:cubicBezTo>
                  <a:pt x="8606" y="2144"/>
                  <a:pt x="6398" y="0"/>
                  <a:pt x="6372"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769" name="Google Shape;769;p54"/>
          <p:cNvSpPr/>
          <p:nvPr/>
        </p:nvSpPr>
        <p:spPr>
          <a:xfrm rot="8100000">
            <a:off x="4971800" y="5464721"/>
            <a:ext cx="208271" cy="274967"/>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3" name="عنوان فرعي 2"/>
          <p:cNvSpPr>
            <a:spLocks noGrp="1"/>
          </p:cNvSpPr>
          <p:nvPr>
            <p:ph type="subTitle" idx="1"/>
          </p:nvPr>
        </p:nvSpPr>
        <p:spPr>
          <a:xfrm>
            <a:off x="251520" y="1052736"/>
            <a:ext cx="8100392" cy="1926800"/>
          </a:xfrm>
        </p:spPr>
        <p:txBody>
          <a:bodyPr/>
          <a:lstStyle/>
          <a:p>
            <a:pPr algn="l"/>
            <a:r>
              <a:rPr lang="en-US" sz="2000" b="1" dirty="0">
                <a:solidFill>
                  <a:srgbClr val="FF0000"/>
                </a:solidFill>
              </a:rPr>
              <a:t>— Headache is common among females in their childbearing </a:t>
            </a:r>
            <a:r>
              <a:rPr lang="en-US" sz="2000" b="1" dirty="0" smtClean="0">
                <a:solidFill>
                  <a:srgbClr val="FF0000"/>
                </a:solidFill>
              </a:rPr>
              <a:t>years</a:t>
            </a:r>
            <a:endParaRPr lang="en-US" sz="2000" b="1" dirty="0">
              <a:solidFill>
                <a:srgbClr val="FF0000"/>
              </a:solidFill>
            </a:endParaRPr>
          </a:p>
          <a:p>
            <a:pPr algn="l"/>
            <a:r>
              <a:rPr lang="en-US" sz="2000" b="1" dirty="0">
                <a:solidFill>
                  <a:srgbClr val="FF0000"/>
                </a:solidFill>
              </a:rPr>
              <a:t>60 percent of females ≤40 years of age reported experiencing a headache within the previous year ]</a:t>
            </a:r>
          </a:p>
          <a:p>
            <a:pPr algn="l"/>
            <a:endParaRPr lang="en-US" sz="2000" b="1" dirty="0">
              <a:solidFill>
                <a:srgbClr val="FF0000"/>
              </a:solidFill>
            </a:endParaRPr>
          </a:p>
          <a:p>
            <a:pPr algn="l"/>
            <a:endParaRPr lang="en-US" sz="2000" b="1" dirty="0">
              <a:solidFill>
                <a:srgbClr val="FF0000"/>
              </a:solidFill>
            </a:endParaRPr>
          </a:p>
          <a:p>
            <a:pPr algn="l"/>
            <a:r>
              <a:rPr lang="en-US" sz="2000" b="1" dirty="0">
                <a:solidFill>
                  <a:srgbClr val="FF0000"/>
                </a:solidFill>
              </a:rPr>
              <a:t> For patients with a history of headache, the effect of pregnancy on the frequency </a:t>
            </a:r>
          </a:p>
          <a:p>
            <a:pPr algn="l"/>
            <a:r>
              <a:rPr lang="en-US" sz="2000" b="1" dirty="0">
                <a:solidFill>
                  <a:srgbClr val="FF0000"/>
                </a:solidFill>
              </a:rPr>
              <a:t>and severity of headache, the effect of headache on pregnancy outcome, and the fetal safety of maternal headache treatment are major concerns</a:t>
            </a:r>
          </a:p>
          <a:p>
            <a:pPr algn="l"/>
            <a:endParaRPr lang="en-US" sz="2000" b="1" dirty="0">
              <a:solidFill>
                <a:srgbClr val="FF0000"/>
              </a:solidFill>
            </a:endParaRPr>
          </a:p>
          <a:p>
            <a:pPr algn="l"/>
            <a:r>
              <a:rPr lang="en-US" sz="2000" b="1" dirty="0">
                <a:solidFill>
                  <a:srgbClr val="FF0000"/>
                </a:solidFill>
              </a:rPr>
              <a:t>. For patients with new onset of headache during pregnancy or postpartum, a diagnostic evaluation is indicated and should include evaluation for pregnancy-related causes of headache. Preeclampsia with severe features always needs to be excluded in pregnant patients over 20 weeks of gestation with a headache.</a:t>
            </a:r>
          </a:p>
          <a:p>
            <a:pPr algn="l"/>
            <a:endParaRPr lang="en-US" sz="2000" b="1" dirty="0">
              <a:solidFill>
                <a:srgbClr val="FF0000"/>
              </a:solidFill>
            </a:endParaRPr>
          </a:p>
        </p:txBody>
      </p:sp>
    </p:spTree>
    <p:extLst>
      <p:ext uri="{BB962C8B-B14F-4D97-AF65-F5344CB8AC3E}">
        <p14:creationId xmlns:p14="http://schemas.microsoft.com/office/powerpoint/2010/main" val="20841630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852"/>
        <p:cNvGrpSpPr/>
        <p:nvPr/>
      </p:nvGrpSpPr>
      <p:grpSpPr>
        <a:xfrm>
          <a:off x="0" y="0"/>
          <a:ext cx="0" cy="0"/>
          <a:chOff x="0" y="0"/>
          <a:chExt cx="0" cy="0"/>
        </a:xfrm>
      </p:grpSpPr>
      <p:sp>
        <p:nvSpPr>
          <p:cNvPr id="858" name="Google Shape;858;p59"/>
          <p:cNvSpPr/>
          <p:nvPr/>
        </p:nvSpPr>
        <p:spPr>
          <a:xfrm rot="-2982236" flipH="1">
            <a:off x="7524828" y="5041174"/>
            <a:ext cx="1616951" cy="2038645"/>
          </a:xfrm>
          <a:custGeom>
            <a:avLst/>
            <a:gdLst/>
            <a:ahLst/>
            <a:cxnLst/>
            <a:rect l="l" t="t" r="r" b="b"/>
            <a:pathLst>
              <a:path w="11650" h="19584" extrusionOk="0">
                <a:moveTo>
                  <a:pt x="5508" y="1"/>
                </a:moveTo>
                <a:cubicBezTo>
                  <a:pt x="5508" y="1"/>
                  <a:pt x="4687" y="1171"/>
                  <a:pt x="4744" y="2091"/>
                </a:cubicBezTo>
                <a:cubicBezTo>
                  <a:pt x="4802" y="3012"/>
                  <a:pt x="6522" y="4376"/>
                  <a:pt x="6715" y="5080"/>
                </a:cubicBezTo>
                <a:cubicBezTo>
                  <a:pt x="6835" y="5517"/>
                  <a:pt x="6758" y="6095"/>
                  <a:pt x="6683" y="6470"/>
                </a:cubicBezTo>
                <a:cubicBezTo>
                  <a:pt x="6604" y="6578"/>
                  <a:pt x="6523" y="6687"/>
                  <a:pt x="6439" y="6795"/>
                </a:cubicBezTo>
                <a:cubicBezTo>
                  <a:pt x="6078" y="7265"/>
                  <a:pt x="5684" y="7737"/>
                  <a:pt x="5283" y="8219"/>
                </a:cubicBezTo>
                <a:cubicBezTo>
                  <a:pt x="4950" y="8620"/>
                  <a:pt x="4611" y="9028"/>
                  <a:pt x="4285" y="9453"/>
                </a:cubicBezTo>
                <a:cubicBezTo>
                  <a:pt x="4723" y="8407"/>
                  <a:pt x="5156" y="7012"/>
                  <a:pt x="4778" y="6213"/>
                </a:cubicBezTo>
                <a:cubicBezTo>
                  <a:pt x="4119" y="4817"/>
                  <a:pt x="3107" y="4247"/>
                  <a:pt x="3107" y="4247"/>
                </a:cubicBezTo>
                <a:lnTo>
                  <a:pt x="3107" y="4247"/>
                </a:lnTo>
                <a:cubicBezTo>
                  <a:pt x="2459" y="6183"/>
                  <a:pt x="3788" y="8001"/>
                  <a:pt x="4037" y="8665"/>
                </a:cubicBezTo>
                <a:cubicBezTo>
                  <a:pt x="4153" y="8977"/>
                  <a:pt x="4071" y="9468"/>
                  <a:pt x="3949" y="9904"/>
                </a:cubicBezTo>
                <a:cubicBezTo>
                  <a:pt x="3620" y="10366"/>
                  <a:pt x="3319" y="10857"/>
                  <a:pt x="3102" y="11395"/>
                </a:cubicBezTo>
                <a:cubicBezTo>
                  <a:pt x="3068" y="11470"/>
                  <a:pt x="3044" y="11550"/>
                  <a:pt x="3019" y="11629"/>
                </a:cubicBezTo>
                <a:cubicBezTo>
                  <a:pt x="2995" y="11710"/>
                  <a:pt x="2965" y="11784"/>
                  <a:pt x="2947" y="11869"/>
                </a:cubicBezTo>
                <a:lnTo>
                  <a:pt x="2893" y="12127"/>
                </a:lnTo>
                <a:cubicBezTo>
                  <a:pt x="2883" y="12171"/>
                  <a:pt x="2880" y="12209"/>
                  <a:pt x="2877" y="12247"/>
                </a:cubicBezTo>
                <a:lnTo>
                  <a:pt x="2866" y="12361"/>
                </a:lnTo>
                <a:lnTo>
                  <a:pt x="2854" y="12476"/>
                </a:lnTo>
                <a:lnTo>
                  <a:pt x="2853" y="12491"/>
                </a:lnTo>
                <a:lnTo>
                  <a:pt x="2852" y="12512"/>
                </a:lnTo>
                <a:lnTo>
                  <a:pt x="2852" y="12519"/>
                </a:lnTo>
                <a:lnTo>
                  <a:pt x="2852" y="12549"/>
                </a:lnTo>
                <a:lnTo>
                  <a:pt x="2852" y="12608"/>
                </a:lnTo>
                <a:cubicBezTo>
                  <a:pt x="2852" y="12686"/>
                  <a:pt x="2851" y="12764"/>
                  <a:pt x="2851" y="12841"/>
                </a:cubicBezTo>
                <a:cubicBezTo>
                  <a:pt x="2852" y="12997"/>
                  <a:pt x="2847" y="13151"/>
                  <a:pt x="2860" y="13303"/>
                </a:cubicBezTo>
                <a:cubicBezTo>
                  <a:pt x="2867" y="13428"/>
                  <a:pt x="2874" y="13550"/>
                  <a:pt x="2881" y="13671"/>
                </a:cubicBezTo>
                <a:cubicBezTo>
                  <a:pt x="2666" y="13257"/>
                  <a:pt x="2408" y="12673"/>
                  <a:pt x="2458" y="12327"/>
                </a:cubicBezTo>
                <a:cubicBezTo>
                  <a:pt x="2543" y="11752"/>
                  <a:pt x="2412" y="10075"/>
                  <a:pt x="813" y="8832"/>
                </a:cubicBezTo>
                <a:cubicBezTo>
                  <a:pt x="813" y="8832"/>
                  <a:pt x="0" y="10027"/>
                  <a:pt x="566" y="11513"/>
                </a:cubicBezTo>
                <a:cubicBezTo>
                  <a:pt x="1096" y="12905"/>
                  <a:pt x="1881" y="12421"/>
                  <a:pt x="2933" y="14195"/>
                </a:cubicBezTo>
                <a:cubicBezTo>
                  <a:pt x="2933" y="14197"/>
                  <a:pt x="2933" y="14198"/>
                  <a:pt x="2933" y="14200"/>
                </a:cubicBezTo>
                <a:cubicBezTo>
                  <a:pt x="2943" y="14273"/>
                  <a:pt x="2951" y="14345"/>
                  <a:pt x="2959" y="14418"/>
                </a:cubicBezTo>
                <a:cubicBezTo>
                  <a:pt x="2970" y="14489"/>
                  <a:pt x="2982" y="14560"/>
                  <a:pt x="2993" y="14631"/>
                </a:cubicBezTo>
                <a:cubicBezTo>
                  <a:pt x="3017" y="14773"/>
                  <a:pt x="3036" y="14913"/>
                  <a:pt x="3063" y="15050"/>
                </a:cubicBezTo>
                <a:cubicBezTo>
                  <a:pt x="3170" y="15599"/>
                  <a:pt x="3297" y="16112"/>
                  <a:pt x="3440" y="16578"/>
                </a:cubicBezTo>
                <a:cubicBezTo>
                  <a:pt x="3584" y="17042"/>
                  <a:pt x="3732" y="17465"/>
                  <a:pt x="3884" y="17831"/>
                </a:cubicBezTo>
                <a:cubicBezTo>
                  <a:pt x="4030" y="18200"/>
                  <a:pt x="4179" y="18514"/>
                  <a:pt x="4305" y="18773"/>
                </a:cubicBezTo>
                <a:cubicBezTo>
                  <a:pt x="4374" y="18901"/>
                  <a:pt x="4430" y="19016"/>
                  <a:pt x="4488" y="19116"/>
                </a:cubicBezTo>
                <a:cubicBezTo>
                  <a:pt x="4517" y="19165"/>
                  <a:pt x="4544" y="19211"/>
                  <a:pt x="4569" y="19253"/>
                </a:cubicBezTo>
                <a:cubicBezTo>
                  <a:pt x="4591" y="19294"/>
                  <a:pt x="4625" y="19342"/>
                  <a:pt x="4649" y="19380"/>
                </a:cubicBezTo>
                <a:cubicBezTo>
                  <a:pt x="4675" y="19418"/>
                  <a:pt x="4697" y="19452"/>
                  <a:pt x="4717" y="19481"/>
                </a:cubicBezTo>
                <a:cubicBezTo>
                  <a:pt x="4734" y="19503"/>
                  <a:pt x="4750" y="19523"/>
                  <a:pt x="4761" y="19537"/>
                </a:cubicBezTo>
                <a:cubicBezTo>
                  <a:pt x="4785" y="19568"/>
                  <a:pt x="4797" y="19584"/>
                  <a:pt x="4797" y="19584"/>
                </a:cubicBezTo>
                <a:lnTo>
                  <a:pt x="5338" y="19133"/>
                </a:lnTo>
                <a:cubicBezTo>
                  <a:pt x="5338" y="19133"/>
                  <a:pt x="5325" y="19118"/>
                  <a:pt x="5301" y="19088"/>
                </a:cubicBezTo>
                <a:cubicBezTo>
                  <a:pt x="5288" y="19072"/>
                  <a:pt x="5273" y="19054"/>
                  <a:pt x="5255" y="19032"/>
                </a:cubicBezTo>
                <a:cubicBezTo>
                  <a:pt x="5243" y="19015"/>
                  <a:pt x="5229" y="18993"/>
                  <a:pt x="5213" y="18971"/>
                </a:cubicBezTo>
                <a:cubicBezTo>
                  <a:pt x="5197" y="18945"/>
                  <a:pt x="5182" y="18926"/>
                  <a:pt x="5158" y="18887"/>
                </a:cubicBezTo>
                <a:cubicBezTo>
                  <a:pt x="5135" y="18850"/>
                  <a:pt x="5111" y="18810"/>
                  <a:pt x="5085" y="18767"/>
                </a:cubicBezTo>
                <a:cubicBezTo>
                  <a:pt x="5030" y="18683"/>
                  <a:pt x="4975" y="18574"/>
                  <a:pt x="4908" y="18459"/>
                </a:cubicBezTo>
                <a:cubicBezTo>
                  <a:pt x="4784" y="18221"/>
                  <a:pt x="4633" y="17928"/>
                  <a:pt x="4483" y="17579"/>
                </a:cubicBezTo>
                <a:cubicBezTo>
                  <a:pt x="4329" y="17234"/>
                  <a:pt x="4176" y="16833"/>
                  <a:pt x="4025" y="16390"/>
                </a:cubicBezTo>
                <a:cubicBezTo>
                  <a:pt x="3875" y="15947"/>
                  <a:pt x="3740" y="15460"/>
                  <a:pt x="3621" y="14937"/>
                </a:cubicBezTo>
                <a:cubicBezTo>
                  <a:pt x="3593" y="14807"/>
                  <a:pt x="3571" y="14673"/>
                  <a:pt x="3544" y="14538"/>
                </a:cubicBezTo>
                <a:cubicBezTo>
                  <a:pt x="3531" y="14470"/>
                  <a:pt x="3518" y="14402"/>
                  <a:pt x="3505" y="14335"/>
                </a:cubicBezTo>
                <a:cubicBezTo>
                  <a:pt x="3495" y="14266"/>
                  <a:pt x="3486" y="14197"/>
                  <a:pt x="3475" y="14128"/>
                </a:cubicBezTo>
                <a:cubicBezTo>
                  <a:pt x="3457" y="13988"/>
                  <a:pt x="3435" y="13848"/>
                  <a:pt x="3418" y="13706"/>
                </a:cubicBezTo>
                <a:cubicBezTo>
                  <a:pt x="3416" y="13684"/>
                  <a:pt x="3414" y="13660"/>
                  <a:pt x="3412" y="13637"/>
                </a:cubicBezTo>
                <a:cubicBezTo>
                  <a:pt x="3509" y="13116"/>
                  <a:pt x="3684" y="12518"/>
                  <a:pt x="3997" y="12084"/>
                </a:cubicBezTo>
                <a:cubicBezTo>
                  <a:pt x="4134" y="11894"/>
                  <a:pt x="4286" y="11821"/>
                  <a:pt x="4453" y="11821"/>
                </a:cubicBezTo>
                <a:cubicBezTo>
                  <a:pt x="4980" y="11821"/>
                  <a:pt x="5658" y="12540"/>
                  <a:pt x="6493" y="12540"/>
                </a:cubicBezTo>
                <a:cubicBezTo>
                  <a:pt x="6717" y="12540"/>
                  <a:pt x="6952" y="12488"/>
                  <a:pt x="7198" y="12357"/>
                </a:cubicBezTo>
                <a:cubicBezTo>
                  <a:pt x="8654" y="11584"/>
                  <a:pt x="8935" y="9319"/>
                  <a:pt x="8935" y="9319"/>
                </a:cubicBezTo>
                <a:lnTo>
                  <a:pt x="8935" y="9319"/>
                </a:lnTo>
                <a:cubicBezTo>
                  <a:pt x="8033" y="10348"/>
                  <a:pt x="5136" y="10791"/>
                  <a:pt x="4140" y="11377"/>
                </a:cubicBezTo>
                <a:cubicBezTo>
                  <a:pt x="3729" y="11618"/>
                  <a:pt x="3492" y="12148"/>
                  <a:pt x="3356" y="12694"/>
                </a:cubicBezTo>
                <a:lnTo>
                  <a:pt x="3354" y="12613"/>
                </a:lnTo>
                <a:lnTo>
                  <a:pt x="3353" y="12558"/>
                </a:lnTo>
                <a:lnTo>
                  <a:pt x="3352" y="12529"/>
                </a:lnTo>
                <a:lnTo>
                  <a:pt x="3352" y="12524"/>
                </a:lnTo>
                <a:lnTo>
                  <a:pt x="3352" y="12516"/>
                </a:lnTo>
                <a:lnTo>
                  <a:pt x="3360" y="12401"/>
                </a:lnTo>
                <a:lnTo>
                  <a:pt x="3367" y="12286"/>
                </a:lnTo>
                <a:cubicBezTo>
                  <a:pt x="3369" y="12247"/>
                  <a:pt x="3373" y="12209"/>
                  <a:pt x="3381" y="12178"/>
                </a:cubicBezTo>
                <a:lnTo>
                  <a:pt x="3418" y="11979"/>
                </a:lnTo>
                <a:cubicBezTo>
                  <a:pt x="3428" y="11912"/>
                  <a:pt x="3456" y="11840"/>
                  <a:pt x="3473" y="11771"/>
                </a:cubicBezTo>
                <a:cubicBezTo>
                  <a:pt x="3494" y="11701"/>
                  <a:pt x="3512" y="11630"/>
                  <a:pt x="3541" y="11561"/>
                </a:cubicBezTo>
                <a:cubicBezTo>
                  <a:pt x="3746" y="11005"/>
                  <a:pt x="4069" y="10467"/>
                  <a:pt x="4428" y="9954"/>
                </a:cubicBezTo>
                <a:cubicBezTo>
                  <a:pt x="4699" y="9563"/>
                  <a:pt x="4990" y="9182"/>
                  <a:pt x="5283" y="8807"/>
                </a:cubicBezTo>
                <a:cubicBezTo>
                  <a:pt x="6254" y="8489"/>
                  <a:pt x="8530" y="8245"/>
                  <a:pt x="9491" y="7952"/>
                </a:cubicBezTo>
                <a:cubicBezTo>
                  <a:pt x="10628" y="7605"/>
                  <a:pt x="11391" y="5088"/>
                  <a:pt x="11391" y="5088"/>
                </a:cubicBezTo>
                <a:cubicBezTo>
                  <a:pt x="11390" y="5088"/>
                  <a:pt x="11389" y="5088"/>
                  <a:pt x="11388" y="5088"/>
                </a:cubicBezTo>
                <a:cubicBezTo>
                  <a:pt x="10562" y="5088"/>
                  <a:pt x="8285" y="6255"/>
                  <a:pt x="7419" y="7520"/>
                </a:cubicBezTo>
                <a:cubicBezTo>
                  <a:pt x="6885" y="8301"/>
                  <a:pt x="6235" y="8451"/>
                  <a:pt x="5813" y="8451"/>
                </a:cubicBezTo>
                <a:cubicBezTo>
                  <a:pt x="5721" y="8451"/>
                  <a:pt x="5641" y="8444"/>
                  <a:pt x="5574" y="8435"/>
                </a:cubicBezTo>
                <a:cubicBezTo>
                  <a:pt x="5958" y="7946"/>
                  <a:pt x="6338" y="7464"/>
                  <a:pt x="6687" y="6980"/>
                </a:cubicBezTo>
                <a:cubicBezTo>
                  <a:pt x="7040" y="6494"/>
                  <a:pt x="7362" y="6007"/>
                  <a:pt x="7627" y="5519"/>
                </a:cubicBezTo>
                <a:cubicBezTo>
                  <a:pt x="7737" y="5316"/>
                  <a:pt x="7837" y="5114"/>
                  <a:pt x="7926" y="4913"/>
                </a:cubicBezTo>
                <a:cubicBezTo>
                  <a:pt x="8610" y="4464"/>
                  <a:pt x="10534" y="3582"/>
                  <a:pt x="11054" y="2761"/>
                </a:cubicBezTo>
                <a:cubicBezTo>
                  <a:pt x="11649" y="1822"/>
                  <a:pt x="11303" y="897"/>
                  <a:pt x="11303" y="897"/>
                </a:cubicBezTo>
                <a:lnTo>
                  <a:pt x="11303" y="897"/>
                </a:lnTo>
                <a:cubicBezTo>
                  <a:pt x="10224" y="1024"/>
                  <a:pt x="9570" y="2424"/>
                  <a:pt x="9257" y="3493"/>
                </a:cubicBezTo>
                <a:cubicBezTo>
                  <a:pt x="9013" y="4327"/>
                  <a:pt x="8338" y="4552"/>
                  <a:pt x="8051" y="4611"/>
                </a:cubicBezTo>
                <a:cubicBezTo>
                  <a:pt x="8121" y="4431"/>
                  <a:pt x="8181" y="4252"/>
                  <a:pt x="8230" y="4075"/>
                </a:cubicBezTo>
                <a:cubicBezTo>
                  <a:pt x="8300" y="3842"/>
                  <a:pt x="8338" y="3610"/>
                  <a:pt x="8373" y="3390"/>
                </a:cubicBezTo>
                <a:cubicBezTo>
                  <a:pt x="8382" y="3279"/>
                  <a:pt x="8391" y="3171"/>
                  <a:pt x="8400" y="3066"/>
                </a:cubicBezTo>
                <a:cubicBezTo>
                  <a:pt x="8411" y="2961"/>
                  <a:pt x="8400" y="2859"/>
                  <a:pt x="8401" y="2760"/>
                </a:cubicBezTo>
                <a:cubicBezTo>
                  <a:pt x="8400" y="2710"/>
                  <a:pt x="8399" y="2661"/>
                  <a:pt x="8399" y="2614"/>
                </a:cubicBezTo>
                <a:cubicBezTo>
                  <a:pt x="8397" y="2565"/>
                  <a:pt x="8389" y="2519"/>
                  <a:pt x="8384" y="2473"/>
                </a:cubicBezTo>
                <a:cubicBezTo>
                  <a:pt x="8373" y="2380"/>
                  <a:pt x="8362" y="2292"/>
                  <a:pt x="8352" y="2208"/>
                </a:cubicBezTo>
                <a:cubicBezTo>
                  <a:pt x="8318" y="2039"/>
                  <a:pt x="8281" y="1886"/>
                  <a:pt x="8247" y="1749"/>
                </a:cubicBezTo>
                <a:cubicBezTo>
                  <a:pt x="8200" y="1615"/>
                  <a:pt x="8159" y="1495"/>
                  <a:pt x="8123" y="1391"/>
                </a:cubicBezTo>
                <a:cubicBezTo>
                  <a:pt x="8085" y="1288"/>
                  <a:pt x="8039" y="1206"/>
                  <a:pt x="8009" y="1137"/>
                </a:cubicBezTo>
                <a:cubicBezTo>
                  <a:pt x="7945" y="999"/>
                  <a:pt x="7911" y="926"/>
                  <a:pt x="7911" y="926"/>
                </a:cubicBezTo>
                <a:lnTo>
                  <a:pt x="7797" y="985"/>
                </a:lnTo>
                <a:cubicBezTo>
                  <a:pt x="7797" y="985"/>
                  <a:pt x="7829" y="1057"/>
                  <a:pt x="7886" y="1192"/>
                </a:cubicBezTo>
                <a:cubicBezTo>
                  <a:pt x="7914" y="1260"/>
                  <a:pt x="7956" y="1341"/>
                  <a:pt x="7990" y="1441"/>
                </a:cubicBezTo>
                <a:cubicBezTo>
                  <a:pt x="8022" y="1543"/>
                  <a:pt x="8059" y="1659"/>
                  <a:pt x="8100" y="1790"/>
                </a:cubicBezTo>
                <a:cubicBezTo>
                  <a:pt x="8129" y="1923"/>
                  <a:pt x="8160" y="2071"/>
                  <a:pt x="8189" y="2232"/>
                </a:cubicBezTo>
                <a:cubicBezTo>
                  <a:pt x="8196" y="2315"/>
                  <a:pt x="8204" y="2399"/>
                  <a:pt x="8211" y="2487"/>
                </a:cubicBezTo>
                <a:cubicBezTo>
                  <a:pt x="8214" y="2532"/>
                  <a:pt x="8221" y="2577"/>
                  <a:pt x="8223" y="2622"/>
                </a:cubicBezTo>
                <a:cubicBezTo>
                  <a:pt x="8221" y="2668"/>
                  <a:pt x="8220" y="2715"/>
                  <a:pt x="8220" y="2762"/>
                </a:cubicBezTo>
                <a:cubicBezTo>
                  <a:pt x="8216" y="2857"/>
                  <a:pt x="8224" y="2954"/>
                  <a:pt x="8211" y="3055"/>
                </a:cubicBezTo>
                <a:cubicBezTo>
                  <a:pt x="8200" y="3155"/>
                  <a:pt x="8188" y="3258"/>
                  <a:pt x="8176" y="3362"/>
                </a:cubicBezTo>
                <a:cubicBezTo>
                  <a:pt x="8136" y="3572"/>
                  <a:pt x="8094" y="3791"/>
                  <a:pt x="8021" y="4014"/>
                </a:cubicBezTo>
                <a:cubicBezTo>
                  <a:pt x="7883" y="4461"/>
                  <a:pt x="7670" y="4925"/>
                  <a:pt x="7399" y="5391"/>
                </a:cubicBezTo>
                <a:cubicBezTo>
                  <a:pt x="7254" y="5639"/>
                  <a:pt x="7093" y="5888"/>
                  <a:pt x="6920" y="6138"/>
                </a:cubicBezTo>
                <a:cubicBezTo>
                  <a:pt x="6878" y="5486"/>
                  <a:pt x="6780" y="3724"/>
                  <a:pt x="6842" y="2807"/>
                </a:cubicBezTo>
                <a:cubicBezTo>
                  <a:pt x="6922" y="1670"/>
                  <a:pt x="5508" y="1"/>
                  <a:pt x="5508"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860" name="Google Shape;860;p59"/>
          <p:cNvSpPr/>
          <p:nvPr/>
        </p:nvSpPr>
        <p:spPr>
          <a:xfrm rot="-10272701">
            <a:off x="560980" y="509896"/>
            <a:ext cx="308232" cy="406873"/>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861" name="Google Shape;861;p59"/>
          <p:cNvSpPr/>
          <p:nvPr/>
        </p:nvSpPr>
        <p:spPr>
          <a:xfrm rot="-2700000">
            <a:off x="7556425" y="3244699"/>
            <a:ext cx="208271" cy="274967"/>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863" name="Google Shape;863;p59"/>
          <p:cNvSpPr/>
          <p:nvPr/>
        </p:nvSpPr>
        <p:spPr>
          <a:xfrm rot="-10272701">
            <a:off x="4447617" y="5857062"/>
            <a:ext cx="308232" cy="406873"/>
          </a:xfrm>
          <a:custGeom>
            <a:avLst/>
            <a:gdLst/>
            <a:ahLst/>
            <a:cxnLst/>
            <a:rect l="l" t="t" r="r" b="b"/>
            <a:pathLst>
              <a:path w="3519" h="3484" extrusionOk="0">
                <a:moveTo>
                  <a:pt x="1760" y="1267"/>
                </a:moveTo>
                <a:cubicBezTo>
                  <a:pt x="1892" y="1267"/>
                  <a:pt x="2024" y="1323"/>
                  <a:pt x="2118" y="1432"/>
                </a:cubicBezTo>
                <a:cubicBezTo>
                  <a:pt x="2290" y="1630"/>
                  <a:pt x="2269" y="1929"/>
                  <a:pt x="2070" y="2100"/>
                </a:cubicBezTo>
                <a:cubicBezTo>
                  <a:pt x="1980" y="2178"/>
                  <a:pt x="1870" y="2216"/>
                  <a:pt x="1760" y="2216"/>
                </a:cubicBezTo>
                <a:cubicBezTo>
                  <a:pt x="1627" y="2216"/>
                  <a:pt x="1495" y="2160"/>
                  <a:pt x="1402" y="2052"/>
                </a:cubicBezTo>
                <a:cubicBezTo>
                  <a:pt x="1230" y="1854"/>
                  <a:pt x="1251" y="1555"/>
                  <a:pt x="1450" y="1383"/>
                </a:cubicBezTo>
                <a:cubicBezTo>
                  <a:pt x="1539" y="1306"/>
                  <a:pt x="1650" y="1267"/>
                  <a:pt x="1760" y="1267"/>
                </a:cubicBezTo>
                <a:close/>
                <a:moveTo>
                  <a:pt x="1578" y="0"/>
                </a:moveTo>
                <a:cubicBezTo>
                  <a:pt x="1506" y="0"/>
                  <a:pt x="1428" y="38"/>
                  <a:pt x="1348" y="128"/>
                </a:cubicBezTo>
                <a:cubicBezTo>
                  <a:pt x="1101" y="400"/>
                  <a:pt x="1130" y="784"/>
                  <a:pt x="1228" y="1096"/>
                </a:cubicBezTo>
                <a:cubicBezTo>
                  <a:pt x="1023" y="976"/>
                  <a:pt x="734" y="891"/>
                  <a:pt x="504" y="891"/>
                </a:cubicBezTo>
                <a:cubicBezTo>
                  <a:pt x="245" y="891"/>
                  <a:pt x="61" y="999"/>
                  <a:pt x="155" y="1291"/>
                </a:cubicBezTo>
                <a:cubicBezTo>
                  <a:pt x="269" y="1641"/>
                  <a:pt x="616" y="1808"/>
                  <a:pt x="936" y="1880"/>
                </a:cubicBezTo>
                <a:cubicBezTo>
                  <a:pt x="497" y="2129"/>
                  <a:pt x="1" y="2785"/>
                  <a:pt x="568" y="2905"/>
                </a:cubicBezTo>
                <a:cubicBezTo>
                  <a:pt x="618" y="2916"/>
                  <a:pt x="668" y="2921"/>
                  <a:pt x="716" y="2921"/>
                </a:cubicBezTo>
                <a:cubicBezTo>
                  <a:pt x="1015" y="2921"/>
                  <a:pt x="1276" y="2732"/>
                  <a:pt x="1467" y="2525"/>
                </a:cubicBezTo>
                <a:lnTo>
                  <a:pt x="1467" y="2525"/>
                </a:lnTo>
                <a:cubicBezTo>
                  <a:pt x="1464" y="2925"/>
                  <a:pt x="1665" y="3483"/>
                  <a:pt x="1941" y="3483"/>
                </a:cubicBezTo>
                <a:cubicBezTo>
                  <a:pt x="2014" y="3483"/>
                  <a:pt x="2091" y="3445"/>
                  <a:pt x="2172" y="3356"/>
                </a:cubicBezTo>
                <a:cubicBezTo>
                  <a:pt x="2419" y="3083"/>
                  <a:pt x="2389" y="2700"/>
                  <a:pt x="2292" y="2387"/>
                </a:cubicBezTo>
                <a:lnTo>
                  <a:pt x="2292" y="2387"/>
                </a:lnTo>
                <a:cubicBezTo>
                  <a:pt x="2496" y="2507"/>
                  <a:pt x="2785" y="2593"/>
                  <a:pt x="3015" y="2593"/>
                </a:cubicBezTo>
                <a:cubicBezTo>
                  <a:pt x="3274" y="2593"/>
                  <a:pt x="3459" y="2484"/>
                  <a:pt x="3364" y="2193"/>
                </a:cubicBezTo>
                <a:cubicBezTo>
                  <a:pt x="3250" y="1842"/>
                  <a:pt x="2904" y="1675"/>
                  <a:pt x="2584" y="1603"/>
                </a:cubicBezTo>
                <a:cubicBezTo>
                  <a:pt x="3023" y="1355"/>
                  <a:pt x="3518" y="698"/>
                  <a:pt x="2952" y="578"/>
                </a:cubicBezTo>
                <a:cubicBezTo>
                  <a:pt x="2902" y="567"/>
                  <a:pt x="2852" y="562"/>
                  <a:pt x="2803" y="562"/>
                </a:cubicBezTo>
                <a:cubicBezTo>
                  <a:pt x="2505" y="562"/>
                  <a:pt x="2243" y="752"/>
                  <a:pt x="2052" y="959"/>
                </a:cubicBezTo>
                <a:cubicBezTo>
                  <a:pt x="2056" y="559"/>
                  <a:pt x="1855" y="0"/>
                  <a:pt x="157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charset="0"/>
              <a:buNone/>
              <a:tabLst/>
              <a:defRPr/>
            </a:pPr>
            <a:endParaRPr kumimoji="0" sz="1400" b="0" i="0" u="none" strike="noStrike" kern="0" cap="none" spc="0" normalizeH="0" baseline="0" noProof="0">
              <a:ln>
                <a:noFill/>
              </a:ln>
              <a:solidFill>
                <a:srgbClr val="000000"/>
              </a:solidFill>
              <a:effectLst/>
              <a:uLnTx/>
              <a:uFillTx/>
              <a:latin typeface="Arial" charset="0"/>
              <a:cs typeface="Arial" charset="0"/>
              <a:sym typeface="Arial" charset="0"/>
            </a:endParaRPr>
          </a:p>
        </p:txBody>
      </p:sp>
      <p:sp>
        <p:nvSpPr>
          <p:cNvPr id="2" name="عنوان 1"/>
          <p:cNvSpPr>
            <a:spLocks noGrp="1"/>
          </p:cNvSpPr>
          <p:nvPr>
            <p:ph type="title"/>
          </p:nvPr>
        </p:nvSpPr>
        <p:spPr>
          <a:xfrm>
            <a:off x="567781" y="1700808"/>
            <a:ext cx="7701126" cy="2218000"/>
          </a:xfrm>
        </p:spPr>
        <p:txBody>
          <a:bodyPr/>
          <a:lstStyle/>
          <a:p>
            <a:pPr algn="l"/>
            <a:r>
              <a:rPr lang="en-US" sz="1800" dirty="0"/>
              <a:t>Migraine headaches are a type of vascular headache that results from blood vessels dilating in the brain. These are different from stress or tension headaches. influenced by cyclical changes in the sex hormones, and attacks often occur  during  the  menstrual  period,  attributed  to  a  fall  in  </a:t>
            </a:r>
            <a:r>
              <a:rPr lang="en-US" sz="1800" dirty="0" err="1"/>
              <a:t>oestrogen</a:t>
            </a:r>
            <a:r>
              <a:rPr lang="en-US" sz="1800" dirty="0"/>
              <a:t>  levels.</a:t>
            </a:r>
            <a:br>
              <a:rPr lang="en-US" sz="1800" dirty="0"/>
            </a:br>
            <a:r>
              <a:rPr lang="en-US" sz="1800" dirty="0"/>
              <a:t/>
            </a:r>
            <a:br>
              <a:rPr lang="en-US" sz="1800" dirty="0"/>
            </a:br>
            <a:r>
              <a:rPr lang="en-US" sz="1600" dirty="0"/>
              <a:t/>
            </a:r>
            <a:br>
              <a:rPr lang="en-US" sz="1600" dirty="0"/>
            </a:br>
            <a:r>
              <a:rPr lang="en-US" sz="1600" dirty="0"/>
              <a:t/>
            </a:r>
            <a:br>
              <a:rPr lang="en-US" sz="1600" dirty="0"/>
            </a:br>
            <a:r>
              <a:rPr lang="en-US" sz="1600" dirty="0"/>
              <a:t> It starts out as a dull ache and then eventually becomes a throbbing, constant, and pulsating pain in the temples, front of the head, or base of the head </a:t>
            </a:r>
            <a:br>
              <a:rPr lang="en-US" sz="1600" dirty="0"/>
            </a:br>
            <a:r>
              <a:rPr lang="en-US" sz="1600" dirty="0"/>
              <a:t> Sometimes accompanied by nausea and vomiting. Or also experience tunnel vision or blind </a:t>
            </a:r>
            <a:r>
              <a:rPr lang="en-US" sz="1600" dirty="0" err="1"/>
              <a:t>spotshead</a:t>
            </a:r>
            <a:r>
              <a:rPr lang="en-US" sz="1600" dirty="0"/>
              <a:t>. </a:t>
            </a:r>
            <a:br>
              <a:rPr lang="en-US" sz="1600" dirty="0"/>
            </a:br>
            <a:endParaRPr lang="en-US" sz="1600" dirty="0"/>
          </a:p>
        </p:txBody>
      </p:sp>
      <p:sp>
        <p:nvSpPr>
          <p:cNvPr id="3" name="عنوان فرعي 2"/>
          <p:cNvSpPr>
            <a:spLocks noGrp="1"/>
          </p:cNvSpPr>
          <p:nvPr>
            <p:ph type="subTitle" idx="1"/>
          </p:nvPr>
        </p:nvSpPr>
        <p:spPr>
          <a:xfrm>
            <a:off x="898485" y="3958622"/>
            <a:ext cx="6010945" cy="1774633"/>
          </a:xfrm>
        </p:spPr>
        <p:txBody>
          <a:bodyPr/>
          <a:lstStyle/>
          <a:p>
            <a:pPr algn="l"/>
            <a:r>
              <a:rPr lang="en-US" sz="1400" b="1" dirty="0"/>
              <a:t>Migraine headaches are usually characterized by the following </a:t>
            </a:r>
          </a:p>
          <a:p>
            <a:pPr algn="l"/>
            <a:endParaRPr lang="en-US" sz="1400" b="1" dirty="0"/>
          </a:p>
          <a:p>
            <a:pPr algn="l"/>
            <a:r>
              <a:rPr lang="en-US" sz="1400" b="1" dirty="0"/>
              <a:t> Severe pain on one or both sides of the head</a:t>
            </a:r>
          </a:p>
          <a:p>
            <a:pPr algn="l"/>
            <a:endParaRPr lang="en-US" sz="1400" b="1" dirty="0"/>
          </a:p>
          <a:p>
            <a:pPr algn="l"/>
            <a:r>
              <a:rPr lang="en-US" sz="1400" b="1" dirty="0"/>
              <a:t>    Nausea and/or vomiting</a:t>
            </a:r>
          </a:p>
          <a:p>
            <a:pPr algn="l"/>
            <a:endParaRPr lang="en-US" sz="1400" b="1" dirty="0"/>
          </a:p>
          <a:p>
            <a:pPr algn="l"/>
            <a:r>
              <a:rPr lang="en-US" sz="1400" b="1" dirty="0"/>
              <a:t>    Disturbed vision and intolerance to light</a:t>
            </a:r>
          </a:p>
          <a:p>
            <a:pPr algn="l"/>
            <a:endParaRPr lang="en-US" sz="1400" b="1" dirty="0"/>
          </a:p>
        </p:txBody>
      </p:sp>
    </p:spTree>
    <p:extLst>
      <p:ext uri="{BB962C8B-B14F-4D97-AF65-F5344CB8AC3E}">
        <p14:creationId xmlns:p14="http://schemas.microsoft.com/office/powerpoint/2010/main" val="17893477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55576" y="908720"/>
            <a:ext cx="8117205" cy="2218267"/>
          </a:xfrm>
        </p:spPr>
        <p:txBody>
          <a:bodyPr/>
          <a:lstStyle/>
          <a:p>
            <a:pPr algn="l"/>
            <a:r>
              <a:rPr lang="en-US" sz="1800" dirty="0"/>
              <a:t>Approximately 60-70% of </a:t>
            </a:r>
            <a:r>
              <a:rPr lang="en-US" sz="1800" dirty="0" err="1"/>
              <a:t>migraineurs</a:t>
            </a:r>
            <a:r>
              <a:rPr lang="en-US" sz="1800" dirty="0"/>
              <a:t> improve spontaneously during pregnancy, usually in the third or fourth month. On occasion, the first migraine attack occurs during pregnancy, usually during the first trimester. New onset of aura may occur during the second and third trimesters.</a:t>
            </a:r>
            <a:br>
              <a:rPr lang="en-US" sz="1800" dirty="0"/>
            </a:br>
            <a:r>
              <a:rPr lang="en-US" sz="1800" dirty="0"/>
              <a:t>Headaches often return during the first week post partum; however, lactation may also affect the presence of headache. Postpartum headaches occur in about 34% of women, typically from days 3 to 6. Postpartum headache is usually less severe than the typical migraine and is usually </a:t>
            </a:r>
            <a:r>
              <a:rPr lang="en-US" sz="1800" dirty="0" err="1"/>
              <a:t>bifrontal</a:t>
            </a:r>
            <a:r>
              <a:rPr lang="en-US" sz="1800" dirty="0"/>
              <a:t>, prolonged, and associated with photophobia, nausea, and anorexia</a:t>
            </a:r>
          </a:p>
        </p:txBody>
      </p:sp>
      <p:sp>
        <p:nvSpPr>
          <p:cNvPr id="3" name="عنوان فرعي 2"/>
          <p:cNvSpPr>
            <a:spLocks noGrp="1"/>
          </p:cNvSpPr>
          <p:nvPr>
            <p:ph type="subTitle" idx="1"/>
          </p:nvPr>
        </p:nvSpPr>
        <p:spPr>
          <a:xfrm>
            <a:off x="827584" y="3525011"/>
            <a:ext cx="7872730" cy="2272453"/>
          </a:xfrm>
        </p:spPr>
        <p:txBody>
          <a:bodyPr/>
          <a:lstStyle/>
          <a:p>
            <a:pPr algn="l"/>
            <a:r>
              <a:rPr lang="en-US" b="1" dirty="0"/>
              <a:t>Pharmacologic options for treatment of headaches during pregnancy are limited and should be avoided if possible. Acceptable agents for acute attacks include acetaminophen, caffeine, and opioids. Ibuprofen and naproxen are also acceptable before the third trimester. Caffeine is particularly effective for women who do not habitually consume caffeine and women in whom caffeine withdrawal does not trigger migraine. </a:t>
            </a:r>
            <a:r>
              <a:rPr lang="en-US" b="1" dirty="0" err="1"/>
              <a:t>Antiemetics</a:t>
            </a:r>
            <a:r>
              <a:rPr lang="en-US" b="1" dirty="0"/>
              <a:t> that may be considered for use during pregnancy are </a:t>
            </a:r>
            <a:r>
              <a:rPr lang="en-US" b="1" dirty="0" err="1"/>
              <a:t>prochlorperazine</a:t>
            </a:r>
            <a:r>
              <a:rPr lang="en-US" b="1" dirty="0"/>
              <a:t> and promethazine</a:t>
            </a:r>
          </a:p>
        </p:txBody>
      </p:sp>
    </p:spTree>
    <p:extLst>
      <p:ext uri="{BB962C8B-B14F-4D97-AF65-F5344CB8AC3E}">
        <p14:creationId xmlns:p14="http://schemas.microsoft.com/office/powerpoint/2010/main" val="1655209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فرعي 4"/>
          <p:cNvSpPr>
            <a:spLocks noGrp="1"/>
          </p:cNvSpPr>
          <p:nvPr>
            <p:ph type="subTitle" idx="1"/>
          </p:nvPr>
        </p:nvSpPr>
        <p:spPr>
          <a:xfrm>
            <a:off x="-108520" y="548680"/>
            <a:ext cx="9073008" cy="1324400"/>
          </a:xfrm>
        </p:spPr>
        <p:txBody>
          <a:bodyPr/>
          <a:lstStyle/>
          <a:p>
            <a:pPr algn="l"/>
            <a:r>
              <a:rPr lang="en-US" sz="2000" dirty="0"/>
              <a:t>Acute migraine treatment</a:t>
            </a:r>
          </a:p>
          <a:p>
            <a:pPr algn="l"/>
            <a:r>
              <a:rPr lang="en-US" sz="2000" b="1" u="sng" dirty="0"/>
              <a:t>First-line therapy: Acetaminophen alone or combination therapy</a:t>
            </a:r>
          </a:p>
          <a:p>
            <a:pPr algn="l"/>
            <a:endParaRPr lang="en-US" sz="2000" dirty="0"/>
          </a:p>
          <a:p>
            <a:pPr algn="l"/>
            <a:r>
              <a:rPr lang="en-US" sz="2000" b="1" u="sng" dirty="0"/>
              <a:t>Second-line therapy: Aspirin or </a:t>
            </a:r>
            <a:r>
              <a:rPr lang="en-US" sz="2000" b="1" u="sng" dirty="0" err="1"/>
              <a:t>nonsteroidal</a:t>
            </a:r>
            <a:r>
              <a:rPr lang="en-US" sz="2000" b="1" u="sng" dirty="0"/>
              <a:t> anti-inflammatory drugs — Aspirin and </a:t>
            </a:r>
            <a:r>
              <a:rPr lang="en-US" sz="2000" b="1" u="sng" dirty="0" err="1"/>
              <a:t>nonsteroidal</a:t>
            </a:r>
            <a:r>
              <a:rPr lang="en-US" sz="2000" b="1" u="sng" dirty="0"/>
              <a:t> anti-inflammatory drugs, such as naproxen, ibuprofen, and ketorolac</a:t>
            </a:r>
            <a:r>
              <a:rPr lang="en-US" sz="2000" dirty="0"/>
              <a:t>, are second-line options and are safest in the second trimester before 20 </a:t>
            </a:r>
            <a:r>
              <a:rPr lang="en-US" sz="2000" dirty="0" err="1"/>
              <a:t>weeksNon</a:t>
            </a:r>
            <a:r>
              <a:rPr lang="en-US" sz="2000" dirty="0"/>
              <a:t>-oral preparations are available. In the first trimester, a possible modest increase in early pregnancy loss and some congenital anomalies has been suggested, but available evidence is limited and weak. </a:t>
            </a:r>
          </a:p>
          <a:p>
            <a:pPr algn="l"/>
            <a:r>
              <a:rPr lang="en-US" sz="2000" dirty="0"/>
              <a:t>From 20 to approximately 30 weeks, fetal renal effects leading to </a:t>
            </a:r>
            <a:r>
              <a:rPr lang="en-US" sz="2000" dirty="0" err="1"/>
              <a:t>oligohydramnios</a:t>
            </a:r>
            <a:r>
              <a:rPr lang="en-US" sz="2000" dirty="0"/>
              <a:t> are a concern, generally after days to weeks of treatment; treatment &lt;48 hours is generally safe. After 30 weeks, use should be avoided or limited to fewer than 48 hours due to concerns about prenatal constriction of the </a:t>
            </a:r>
            <a:r>
              <a:rPr lang="en-US" sz="2000" dirty="0" err="1"/>
              <a:t>ductus</a:t>
            </a:r>
            <a:r>
              <a:rPr lang="en-US" sz="2000" dirty="0"/>
              <a:t> </a:t>
            </a:r>
            <a:r>
              <a:rPr lang="en-US" sz="2000" dirty="0" err="1"/>
              <a:t>arteriosus</a:t>
            </a:r>
            <a:r>
              <a:rPr lang="en-US" sz="2000" dirty="0"/>
              <a:t>, persistent pulmonary hypertension of the newborn, </a:t>
            </a:r>
            <a:r>
              <a:rPr lang="en-US" sz="2000" dirty="0" err="1"/>
              <a:t>oligohydramnios</a:t>
            </a:r>
            <a:r>
              <a:rPr lang="en-US" sz="2000" dirty="0"/>
              <a:t> and its </a:t>
            </a:r>
            <a:r>
              <a:rPr lang="en-US" sz="2000" dirty="0" err="1"/>
              <a:t>sequelae</a:t>
            </a:r>
            <a:r>
              <a:rPr lang="en-US" sz="2000" dirty="0"/>
              <a:t>, necrotizing </a:t>
            </a:r>
            <a:r>
              <a:rPr lang="en-US" sz="2000" dirty="0" err="1"/>
              <a:t>enterocolitis</a:t>
            </a:r>
            <a:r>
              <a:rPr lang="en-US" sz="2000" dirty="0"/>
              <a:t>, renal dysfunction or failure, and intracranial hemorrhage. </a:t>
            </a:r>
          </a:p>
          <a:p>
            <a:pPr algn="l"/>
            <a:endParaRPr lang="en-US" sz="1800" dirty="0">
              <a:solidFill>
                <a:schemeClr val="bg1">
                  <a:lumMod val="75000"/>
                </a:schemeClr>
              </a:solidFill>
            </a:endParaRPr>
          </a:p>
        </p:txBody>
      </p:sp>
    </p:spTree>
    <p:extLst>
      <p:ext uri="{BB962C8B-B14F-4D97-AF65-F5344CB8AC3E}">
        <p14:creationId xmlns:p14="http://schemas.microsoft.com/office/powerpoint/2010/main" val="504989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8520" y="1412777"/>
            <a:ext cx="9577064" cy="2817495"/>
          </a:xfrm>
        </p:spPr>
        <p:txBody>
          <a:bodyPr/>
          <a:lstStyle/>
          <a:p>
            <a:pPr algn="l"/>
            <a:r>
              <a:rPr lang="en-US" sz="4400" dirty="0">
                <a:solidFill>
                  <a:srgbClr val="FF0000"/>
                </a:solidFill>
              </a:rPr>
              <a:t>Drugs to avoid</a:t>
            </a:r>
          </a:p>
          <a:p>
            <a:pPr algn="l"/>
            <a:endParaRPr lang="en-US" sz="2000" dirty="0"/>
          </a:p>
          <a:p>
            <a:pPr algn="l"/>
            <a:r>
              <a:rPr lang="en-US" sz="2000" dirty="0"/>
              <a:t>●</a:t>
            </a:r>
            <a:r>
              <a:rPr lang="en-US" sz="2000" dirty="0">
                <a:solidFill>
                  <a:srgbClr val="FF0000"/>
                </a:solidFill>
              </a:rPr>
              <a:t>Ergotamine</a:t>
            </a:r>
            <a:r>
              <a:rPr lang="en-US" sz="2000" dirty="0"/>
              <a:t> is absolutely contraindicated during pregnancy because of the potential to induce hypertonic uterine contractions and vasospasm/vasoconstriction, which could cause adverse fetal effects. Postpartum use is reasonable; contraindications are the same as for </a:t>
            </a:r>
            <a:r>
              <a:rPr lang="en-US" sz="2000" dirty="0" err="1"/>
              <a:t>nonpregnant</a:t>
            </a:r>
            <a:r>
              <a:rPr lang="en-US" sz="2000" dirty="0"/>
              <a:t> adults (</a:t>
            </a:r>
            <a:r>
              <a:rPr lang="en-US" sz="2000" dirty="0" err="1"/>
              <a:t>eg</a:t>
            </a:r>
            <a:r>
              <a:rPr lang="en-US" sz="2000" dirty="0"/>
              <a:t>, hypertension; concurrent use of protease inhibitors, azole antifungals, and some macrolide antibiotics).</a:t>
            </a:r>
          </a:p>
          <a:p>
            <a:pPr algn="l"/>
            <a:endParaRPr lang="en-US" sz="2000" dirty="0"/>
          </a:p>
          <a:p>
            <a:pPr algn="l"/>
            <a:r>
              <a:rPr lang="en-US" sz="2000" dirty="0"/>
              <a:t>●</a:t>
            </a:r>
            <a:r>
              <a:rPr lang="en-US" sz="2000" dirty="0" err="1">
                <a:solidFill>
                  <a:srgbClr val="FF0000"/>
                </a:solidFill>
              </a:rPr>
              <a:t>Isometheptene</a:t>
            </a:r>
            <a:r>
              <a:rPr lang="en-US" sz="2000" dirty="0">
                <a:solidFill>
                  <a:srgbClr val="FF0000"/>
                </a:solidFill>
              </a:rPr>
              <a:t> </a:t>
            </a:r>
            <a:r>
              <a:rPr lang="en-US" sz="2000" dirty="0"/>
              <a:t>is a sympathomimetic amine that is used for relief of migraine and tension-type headaches. It is sold in combination with </a:t>
            </a:r>
            <a:r>
              <a:rPr lang="en-US" sz="2000" dirty="0" err="1"/>
              <a:t>dichloralphenazone</a:t>
            </a:r>
            <a:r>
              <a:rPr lang="en-US" sz="2000" dirty="0"/>
              <a:t> and acetaminophen. There is no information on its use in pregnancy and other alpha adrenergic agents have been shown to compromise uterine blood flow; therefore, it should be avoided.</a:t>
            </a:r>
          </a:p>
          <a:p>
            <a:pPr algn="l"/>
            <a:endParaRPr lang="en-US" sz="2000" dirty="0"/>
          </a:p>
        </p:txBody>
      </p:sp>
    </p:spTree>
    <p:extLst>
      <p:ext uri="{BB962C8B-B14F-4D97-AF65-F5344CB8AC3E}">
        <p14:creationId xmlns:p14="http://schemas.microsoft.com/office/powerpoint/2010/main" val="27617505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1F2F97-95F1-4FFF-B8CC-3996C483E609}"/>
              </a:ext>
            </a:extLst>
          </p:cNvPr>
          <p:cNvSpPr>
            <a:spLocks noGrp="1"/>
          </p:cNvSpPr>
          <p:nvPr>
            <p:ph type="title"/>
          </p:nvPr>
        </p:nvSpPr>
        <p:spPr>
          <a:xfrm>
            <a:off x="971600" y="764704"/>
            <a:ext cx="7633742" cy="1101858"/>
          </a:xfrm>
        </p:spPr>
        <p:txBody>
          <a:bodyPr>
            <a:noAutofit/>
          </a:bodyPr>
          <a:lstStyle/>
          <a:p>
            <a:pPr fontAlgn="base"/>
            <a:r>
              <a:rPr lang="en-US" sz="4000" b="1" i="0" dirty="0">
                <a:solidFill>
                  <a:srgbClr val="2A2A2A"/>
                </a:solidFill>
                <a:effectLst/>
                <a:latin typeface="Source Sans Pro" panose="020B0503030403020204" pitchFamily="34" charset="0"/>
              </a:rPr>
              <a:t>Post-</a:t>
            </a:r>
            <a:r>
              <a:rPr lang="en-US" sz="4000" b="1" i="0" dirty="0" err="1">
                <a:solidFill>
                  <a:srgbClr val="2A2A2A"/>
                </a:solidFill>
                <a:effectLst/>
                <a:latin typeface="Source Sans Pro" panose="020B0503030403020204" pitchFamily="34" charset="0"/>
              </a:rPr>
              <a:t>dural</a:t>
            </a:r>
            <a:r>
              <a:rPr lang="en-US" sz="4000" b="1" i="0" dirty="0">
                <a:solidFill>
                  <a:srgbClr val="2A2A2A"/>
                </a:solidFill>
                <a:effectLst/>
                <a:latin typeface="Source Sans Pro" panose="020B0503030403020204" pitchFamily="34" charset="0"/>
              </a:rPr>
              <a:t> puncture headache</a:t>
            </a:r>
            <a:br>
              <a:rPr lang="en-US" sz="4000" b="1" i="0" dirty="0">
                <a:solidFill>
                  <a:srgbClr val="2A2A2A"/>
                </a:solidFill>
                <a:effectLst/>
                <a:latin typeface="Source Sans Pro" panose="020B0503030403020204" pitchFamily="34" charset="0"/>
              </a:rPr>
            </a:br>
            <a:r>
              <a:rPr lang="en-US" sz="4000" dirty="0"/>
              <a:t/>
            </a:r>
            <a:br>
              <a:rPr lang="en-US" sz="4000" dirty="0"/>
            </a:br>
            <a:endParaRPr lang="en-US" sz="4000" dirty="0"/>
          </a:p>
        </p:txBody>
      </p:sp>
      <p:sp>
        <p:nvSpPr>
          <p:cNvPr id="3" name="Content Placeholder 2">
            <a:extLst>
              <a:ext uri="{FF2B5EF4-FFF2-40B4-BE49-F238E27FC236}">
                <a16:creationId xmlns:a16="http://schemas.microsoft.com/office/drawing/2014/main" xmlns="" id="{535BFF84-6CC6-446D-86E4-02D11C80C6FE}"/>
              </a:ext>
            </a:extLst>
          </p:cNvPr>
          <p:cNvSpPr>
            <a:spLocks noGrp="1"/>
          </p:cNvSpPr>
          <p:nvPr>
            <p:ph idx="1"/>
          </p:nvPr>
        </p:nvSpPr>
        <p:spPr>
          <a:xfrm>
            <a:off x="899592" y="1340768"/>
            <a:ext cx="7633742" cy="5088833"/>
          </a:xfrm>
        </p:spPr>
        <p:txBody>
          <a:bodyPr>
            <a:noAutofit/>
          </a:bodyPr>
          <a:lstStyle/>
          <a:p>
            <a:r>
              <a:rPr lang="en-US" sz="2000" b="0" i="0" dirty="0">
                <a:solidFill>
                  <a:srgbClr val="2A2A2A"/>
                </a:solidFill>
                <a:effectLst/>
                <a:latin typeface="Lucida Bright" panose="02040602050505020304" pitchFamily="18" charset="0"/>
              </a:rPr>
              <a:t>The cause of PDPH is believed to be secondary to intracranial hypotension caused by CSF leak through the puncture site. Pain is thought to be a result of either traction on intracranial structures or from compensatory cerebral vasodilatation</a:t>
            </a:r>
          </a:p>
          <a:p>
            <a:endParaRPr lang="en-US" sz="2000" dirty="0">
              <a:solidFill>
                <a:srgbClr val="2A2A2A"/>
              </a:solidFill>
              <a:latin typeface="Lucida Bright" panose="02040602050505020304" pitchFamily="18" charset="0"/>
            </a:endParaRPr>
          </a:p>
          <a:p>
            <a:r>
              <a:rPr lang="en-US" sz="2000" b="0" i="0" dirty="0">
                <a:solidFill>
                  <a:srgbClr val="2A2A2A"/>
                </a:solidFill>
                <a:effectLst/>
                <a:latin typeface="Lucida Bright" panose="02040602050505020304" pitchFamily="18" charset="0"/>
              </a:rPr>
              <a:t>Headaches normally occur in the first 72 h after </a:t>
            </a:r>
            <a:r>
              <a:rPr lang="en-US" sz="2000" b="0" i="0" dirty="0" err="1">
                <a:solidFill>
                  <a:srgbClr val="2A2A2A"/>
                </a:solidFill>
                <a:effectLst/>
                <a:latin typeface="Lucida Bright" panose="02040602050505020304" pitchFamily="18" charset="0"/>
              </a:rPr>
              <a:t>dural</a:t>
            </a:r>
            <a:r>
              <a:rPr lang="en-US" sz="2000" b="0" i="0" dirty="0">
                <a:solidFill>
                  <a:srgbClr val="2A2A2A"/>
                </a:solidFill>
                <a:effectLst/>
                <a:latin typeface="Lucida Bright" panose="02040602050505020304" pitchFamily="18" charset="0"/>
              </a:rPr>
              <a:t> puncture. Patients complain of a frontal or occipital headache, characterized by its postural component. The severity increases on sitting or standing, coughing or straining, and improves on lying down.</a:t>
            </a:r>
          </a:p>
          <a:p>
            <a:pPr marL="0" indent="0">
              <a:buNone/>
            </a:pPr>
            <a:endParaRPr lang="en-US" sz="2000" b="0" i="0" dirty="0">
              <a:solidFill>
                <a:srgbClr val="2A2A2A"/>
              </a:solidFill>
              <a:effectLst/>
              <a:latin typeface="Lucida Bright" panose="02040602050505020304" pitchFamily="18" charset="0"/>
            </a:endParaRPr>
          </a:p>
          <a:p>
            <a:r>
              <a:rPr lang="en-US" sz="2000" b="0" i="0" dirty="0">
                <a:solidFill>
                  <a:srgbClr val="2A2A2A"/>
                </a:solidFill>
                <a:effectLst/>
                <a:latin typeface="Lucida Bright" panose="02040602050505020304" pitchFamily="18" charset="0"/>
              </a:rPr>
              <a:t>Associated symptoms include: neck stiffness, nausea, vomiting, visual disturbances, photophobia and auditory symptoms, such as hearing loss, </a:t>
            </a:r>
            <a:r>
              <a:rPr lang="en-US" sz="2000" b="0" i="0" dirty="0" err="1">
                <a:solidFill>
                  <a:srgbClr val="2A2A2A"/>
                </a:solidFill>
                <a:effectLst/>
                <a:latin typeface="Lucida Bright" panose="02040602050505020304" pitchFamily="18" charset="0"/>
              </a:rPr>
              <a:t>hypacusis</a:t>
            </a:r>
            <a:r>
              <a:rPr lang="en-US" sz="2000" b="0" i="0" dirty="0">
                <a:solidFill>
                  <a:srgbClr val="2A2A2A"/>
                </a:solidFill>
                <a:effectLst/>
                <a:latin typeface="Lucida Bright" panose="02040602050505020304" pitchFamily="18" charset="0"/>
              </a:rPr>
              <a:t>, and tinnitus.</a:t>
            </a:r>
          </a:p>
          <a:p>
            <a:endParaRPr lang="en-US" sz="1800" dirty="0">
              <a:solidFill>
                <a:srgbClr val="2A2A2A"/>
              </a:solidFill>
              <a:latin typeface="Merriweather" panose="00000500000000000000" pitchFamily="2" charset="0"/>
            </a:endParaRPr>
          </a:p>
          <a:p>
            <a:endParaRPr lang="en-US" sz="1800" b="0" i="0" dirty="0">
              <a:solidFill>
                <a:srgbClr val="2A2A2A"/>
              </a:solidFill>
              <a:effectLst/>
              <a:latin typeface="Merriweather" panose="00000500000000000000" pitchFamily="2" charset="0"/>
            </a:endParaRPr>
          </a:p>
          <a:p>
            <a:endParaRPr lang="en-US" sz="1800" dirty="0">
              <a:solidFill>
                <a:srgbClr val="2A2A2A"/>
              </a:solidFill>
              <a:latin typeface="Merriweather" panose="00000500000000000000" pitchFamily="2" charset="0"/>
            </a:endParaRPr>
          </a:p>
          <a:p>
            <a:endParaRPr lang="en-US" sz="1800" dirty="0"/>
          </a:p>
        </p:txBody>
      </p:sp>
    </p:spTree>
    <p:extLst>
      <p:ext uri="{BB962C8B-B14F-4D97-AF65-F5344CB8AC3E}">
        <p14:creationId xmlns:p14="http://schemas.microsoft.com/office/powerpoint/2010/main" val="2445716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Obstetric complications</a:t>
            </a:r>
          </a:p>
        </p:txBody>
      </p:sp>
      <p:sp>
        <p:nvSpPr>
          <p:cNvPr id="3" name="عنصر نائب للمحتوى 2"/>
          <p:cNvSpPr>
            <a:spLocks noGrp="1"/>
          </p:cNvSpPr>
          <p:nvPr>
            <p:ph idx="1"/>
          </p:nvPr>
        </p:nvSpPr>
        <p:spPr/>
        <p:txBody>
          <a:bodyPr>
            <a:normAutofit fontScale="92500" lnSpcReduction="10000"/>
          </a:bodyPr>
          <a:lstStyle/>
          <a:p>
            <a:pPr algn="l" rtl="0"/>
            <a:r>
              <a:rPr lang="en-US" dirty="0"/>
              <a:t>a tendency towards a small but increased risk of obstetric complications in this </a:t>
            </a:r>
            <a:r>
              <a:rPr lang="en-US" dirty="0" smtClean="0"/>
              <a:t>population. </a:t>
            </a:r>
            <a:r>
              <a:rPr lang="en-US" dirty="0"/>
              <a:t>A meta-analysis found that compared with pregnant patients without epilepsy, those with epilepsy had an </a:t>
            </a:r>
            <a:r>
              <a:rPr lang="en-US" dirty="0">
                <a:solidFill>
                  <a:srgbClr val="FF0000"/>
                </a:solidFill>
              </a:rPr>
              <a:t>increased risk of cesarean delivery, induced labor, preterm birth, gestational diabetes, pre-eclampsia, intrauterine growth restriction, placental abruption, and </a:t>
            </a:r>
            <a:r>
              <a:rPr lang="en-US" dirty="0" smtClean="0">
                <a:solidFill>
                  <a:srgbClr val="FF0000"/>
                </a:solidFill>
              </a:rPr>
              <a:t>stillbirth.</a:t>
            </a:r>
          </a:p>
          <a:p>
            <a:pPr algn="l" rtl="0"/>
            <a:r>
              <a:rPr lang="en-US" dirty="0" smtClean="0"/>
              <a:t> </a:t>
            </a:r>
            <a:r>
              <a:rPr lang="en-US" dirty="0"/>
              <a:t>These complications were increased during pregnancies with epilepsy regardless of whether they were taking </a:t>
            </a:r>
            <a:r>
              <a:rPr lang="en-US" dirty="0" err="1"/>
              <a:t>antiseizure</a:t>
            </a:r>
            <a:r>
              <a:rPr lang="en-US" dirty="0"/>
              <a:t> medications (ASMs</a:t>
            </a:r>
            <a:r>
              <a:rPr lang="en-US" dirty="0" smtClean="0"/>
              <a:t>).</a:t>
            </a:r>
            <a:endParaRPr lang="en-US" dirty="0"/>
          </a:p>
        </p:txBody>
      </p:sp>
    </p:spTree>
    <p:extLst>
      <p:ext uri="{BB962C8B-B14F-4D97-AF65-F5344CB8AC3E}">
        <p14:creationId xmlns:p14="http://schemas.microsoft.com/office/powerpoint/2010/main" val="39923653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t>Subarachnoid hemorrhage </a:t>
            </a:r>
            <a:endParaRPr lang="ar-JO" b="1" dirty="0"/>
          </a:p>
        </p:txBody>
      </p:sp>
      <p:sp>
        <p:nvSpPr>
          <p:cNvPr id="3" name="Content Placeholder 2"/>
          <p:cNvSpPr>
            <a:spLocks noGrp="1"/>
          </p:cNvSpPr>
          <p:nvPr>
            <p:ph idx="1"/>
          </p:nvPr>
        </p:nvSpPr>
        <p:spPr/>
        <p:txBody>
          <a:bodyPr>
            <a:normAutofit fontScale="92500" lnSpcReduction="10000"/>
          </a:bodyPr>
          <a:lstStyle/>
          <a:p>
            <a:r>
              <a:rPr lang="en-US" dirty="0"/>
              <a:t>Outside pregnancy the commonest cause is a ruptured berry aneurysm, </a:t>
            </a:r>
          </a:p>
          <a:p>
            <a:r>
              <a:rPr lang="en-US" dirty="0"/>
              <a:t>but </a:t>
            </a:r>
            <a:r>
              <a:rPr lang="en-US" dirty="0" err="1"/>
              <a:t>arteriovenous</a:t>
            </a:r>
            <a:r>
              <a:rPr lang="en-US" dirty="0"/>
              <a:t> malformations (AVMs) may dilate in pregnancy due to </a:t>
            </a:r>
          </a:p>
          <a:p>
            <a:r>
              <a:rPr lang="en-US" dirty="0"/>
              <a:t>the effect of </a:t>
            </a:r>
            <a:r>
              <a:rPr lang="en-US" dirty="0" err="1"/>
              <a:t>oestrogen</a:t>
            </a:r>
            <a:r>
              <a:rPr lang="en-US" dirty="0"/>
              <a:t>, resulting in a similar incidence. </a:t>
            </a:r>
          </a:p>
          <a:p>
            <a:r>
              <a:rPr lang="en-US" dirty="0"/>
              <a:t>  Presentation  </a:t>
            </a:r>
          </a:p>
          <a:p>
            <a:r>
              <a:rPr lang="en-US" dirty="0"/>
              <a:t>   Headache.  • </a:t>
            </a:r>
          </a:p>
          <a:p>
            <a:r>
              <a:rPr lang="en-US" dirty="0"/>
              <a:t>  Vomiting.  • </a:t>
            </a:r>
          </a:p>
          <a:p>
            <a:r>
              <a:rPr lang="en-US" dirty="0"/>
              <a:t>  Loss of or impaired consciousness.  • </a:t>
            </a:r>
          </a:p>
          <a:p>
            <a:r>
              <a:rPr lang="en-US" dirty="0"/>
              <a:t>  Neck stiffness.  • </a:t>
            </a:r>
          </a:p>
          <a:p>
            <a:r>
              <a:rPr lang="en-US" dirty="0"/>
              <a:t>  Focal neurological signs. </a:t>
            </a:r>
            <a:endParaRPr lang="ar-JO" dirty="0"/>
          </a:p>
        </p:txBody>
      </p:sp>
    </p:spTree>
    <p:extLst>
      <p:ext uri="{BB962C8B-B14F-4D97-AF65-F5344CB8AC3E}">
        <p14:creationId xmlns:p14="http://schemas.microsoft.com/office/powerpoint/2010/main" val="32691963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0100" y="588936"/>
            <a:ext cx="7543800" cy="5363808"/>
          </a:xfrm>
        </p:spPr>
        <p:txBody>
          <a:bodyPr>
            <a:normAutofit fontScale="70000" lnSpcReduction="20000"/>
          </a:bodyPr>
          <a:lstStyle/>
          <a:p>
            <a:r>
              <a:rPr lang="en-US" sz="2400" b="1" dirty="0"/>
              <a:t> </a:t>
            </a:r>
            <a:r>
              <a:rPr lang="en-US" sz="3200" b="1" dirty="0"/>
              <a:t>Management</a:t>
            </a:r>
          </a:p>
          <a:p>
            <a:r>
              <a:rPr lang="en-US" sz="2400" b="1" i="1" dirty="0"/>
              <a:t> Early treatment is recommended to reduce the chance of subsequent • </a:t>
            </a:r>
          </a:p>
          <a:p>
            <a:r>
              <a:rPr lang="en-US" sz="2400" b="1" i="1" dirty="0"/>
              <a:t>bleeding (the risk is high for AVM).  </a:t>
            </a:r>
          </a:p>
          <a:p>
            <a:r>
              <a:rPr lang="en-US" sz="2400" b="1" i="1" dirty="0"/>
              <a:t>  Surgery is usually recommended, excision of the AVM, coiling, or • </a:t>
            </a:r>
          </a:p>
          <a:p>
            <a:r>
              <a:rPr lang="en-US" sz="2400" b="1" i="1" dirty="0"/>
              <a:t>clipping.  </a:t>
            </a:r>
          </a:p>
          <a:p>
            <a:r>
              <a:rPr lang="en-US" sz="2400" b="1" i="1" dirty="0"/>
              <a:t>  Interventional radiology is associated with exposure of the fetus to • </a:t>
            </a:r>
          </a:p>
          <a:p>
            <a:r>
              <a:rPr lang="en-US" sz="2400" b="1" i="1" dirty="0"/>
              <a:t>large doses of radiation.  </a:t>
            </a:r>
          </a:p>
          <a:p>
            <a:r>
              <a:rPr lang="en-US" sz="2400" b="1" i="1" dirty="0"/>
              <a:t>  </a:t>
            </a:r>
            <a:r>
              <a:rPr lang="en-US" sz="2400" b="1" i="1" dirty="0" err="1"/>
              <a:t>Nimodipine</a:t>
            </a:r>
            <a:r>
              <a:rPr lang="en-US" sz="2400" b="1" i="1" dirty="0"/>
              <a:t> is used to decrease vasospasm.  • </a:t>
            </a:r>
          </a:p>
          <a:p>
            <a:r>
              <a:rPr lang="en-US" sz="2400" b="1" i="1" dirty="0"/>
              <a:t>   •  Delivery:  </a:t>
            </a:r>
          </a:p>
          <a:p>
            <a:r>
              <a:rPr lang="en-US" sz="2400" b="1" i="1" dirty="0"/>
              <a:t>   </a:t>
            </a:r>
            <a:r>
              <a:rPr lang="en-US" sz="2400" b="1" i="1" dirty="0" err="1"/>
              <a:t>labour</a:t>
            </a:r>
            <a:r>
              <a:rPr lang="en-US" sz="2400" b="1" i="1" dirty="0"/>
              <a:t> is a high-risk time for bleeding, so elective CS should be • </a:t>
            </a:r>
          </a:p>
          <a:p>
            <a:r>
              <a:rPr lang="en-US" sz="2400" b="1" i="1" dirty="0"/>
              <a:t>recommended if the lesion is inoperable  </a:t>
            </a:r>
          </a:p>
          <a:p>
            <a:r>
              <a:rPr lang="en-US" sz="2400" b="1" i="1" dirty="0"/>
              <a:t>  epidural </a:t>
            </a:r>
            <a:r>
              <a:rPr lang="en-US" sz="2400" b="1" i="1" dirty="0" err="1"/>
              <a:t>anaesthesia</a:t>
            </a:r>
            <a:r>
              <a:rPr lang="en-US" sz="2400" b="1" i="1" dirty="0"/>
              <a:t> is contraindicated with a recent subarachnoid • </a:t>
            </a:r>
          </a:p>
          <a:p>
            <a:r>
              <a:rPr lang="en-US" sz="2400" b="1" i="1" dirty="0" err="1"/>
              <a:t>haemorrhage</a:t>
            </a:r>
            <a:r>
              <a:rPr lang="en-US" sz="2400" b="1" i="1" dirty="0"/>
              <a:t> (SAH) due to raised intracranial pressure  </a:t>
            </a:r>
          </a:p>
          <a:p>
            <a:r>
              <a:rPr lang="en-US" sz="2400" b="1" i="1" dirty="0"/>
              <a:t>  if the lesion has been successfully treated, vaginal delivery is • </a:t>
            </a:r>
          </a:p>
          <a:p>
            <a:r>
              <a:rPr lang="en-US" sz="2400" b="1" i="1" dirty="0"/>
              <a:t>recommended (a longer passive 2nd stage with early use of assisted </a:t>
            </a:r>
          </a:p>
          <a:p>
            <a:r>
              <a:rPr lang="en-US" sz="2400" b="1" i="1" dirty="0"/>
              <a:t>delivery may reduce the risk of </a:t>
            </a:r>
            <a:r>
              <a:rPr lang="en-US" sz="2400" b="1" i="1" dirty="0" err="1"/>
              <a:t>rebleeding</a:t>
            </a:r>
            <a:r>
              <a:rPr lang="en-US" sz="2400" b="1" i="1" dirty="0"/>
              <a:t>). </a:t>
            </a:r>
            <a:endParaRPr lang="ar-JO" sz="2400" b="1" i="1" dirty="0"/>
          </a:p>
        </p:txBody>
      </p:sp>
    </p:spTree>
    <p:extLst>
      <p:ext uri="{BB962C8B-B14F-4D97-AF65-F5344CB8AC3E}">
        <p14:creationId xmlns:p14="http://schemas.microsoft.com/office/powerpoint/2010/main" val="29565537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58" y="382386"/>
            <a:ext cx="7633742" cy="995841"/>
          </a:xfrm>
        </p:spPr>
        <p:txBody>
          <a:bodyPr>
            <a:normAutofit fontScale="90000"/>
          </a:bodyPr>
          <a:lstStyle/>
          <a:p>
            <a:r>
              <a:rPr lang="en-US" sz="4000" dirty="0"/>
              <a:t> </a:t>
            </a:r>
            <a:r>
              <a:rPr lang="en-US" sz="4000" b="1" dirty="0"/>
              <a:t>Cerebrovascular disease in pregnancy </a:t>
            </a:r>
            <a:endParaRPr lang="ar-JO" sz="4000" b="1" dirty="0"/>
          </a:p>
        </p:txBody>
      </p:sp>
      <p:sp>
        <p:nvSpPr>
          <p:cNvPr id="3" name="Content Placeholder 2"/>
          <p:cNvSpPr>
            <a:spLocks noGrp="1"/>
          </p:cNvSpPr>
          <p:nvPr>
            <p:ph idx="1"/>
          </p:nvPr>
        </p:nvSpPr>
        <p:spPr>
          <a:xfrm>
            <a:off x="938758" y="1470991"/>
            <a:ext cx="7633742" cy="5168348"/>
          </a:xfrm>
        </p:spPr>
        <p:txBody>
          <a:bodyPr>
            <a:noAutofit/>
          </a:bodyPr>
          <a:lstStyle/>
          <a:p>
            <a:pPr algn="l"/>
            <a:r>
              <a:rPr lang="en-US" b="0" i="0" dirty="0">
                <a:solidFill>
                  <a:srgbClr val="2A2A2A"/>
                </a:solidFill>
                <a:effectLst/>
                <a:latin typeface="proxima_nova_rgregular"/>
              </a:rPr>
              <a:t>Ischemic strokes account for 85% of all strokes.</a:t>
            </a:r>
            <a:r>
              <a:rPr lang="en-US" b="0" i="0" baseline="30000" dirty="0">
                <a:solidFill>
                  <a:srgbClr val="2A2A2A"/>
                </a:solidFill>
                <a:effectLst/>
                <a:latin typeface="proxima_nova_rgregular"/>
              </a:rPr>
              <a:t> </a:t>
            </a:r>
            <a:r>
              <a:rPr lang="en-US" b="0" i="0" dirty="0">
                <a:solidFill>
                  <a:srgbClr val="2A2A2A"/>
                </a:solidFill>
                <a:effectLst/>
                <a:latin typeface="proxima_nova_rgregular"/>
              </a:rPr>
              <a:t>Causes of ischemic stroke in pregnancy may be divided into 2 general categories: pregnancy-specific etiologies and stroke-in-the-young factors.</a:t>
            </a:r>
          </a:p>
          <a:p>
            <a:pPr algn="l"/>
            <a:r>
              <a:rPr lang="en-US" b="0" i="0" dirty="0">
                <a:solidFill>
                  <a:srgbClr val="2A2A2A"/>
                </a:solidFill>
                <a:effectLst/>
                <a:latin typeface="proxima_nova_rgregular"/>
              </a:rPr>
              <a:t>The first category includes the following:</a:t>
            </a:r>
          </a:p>
          <a:p>
            <a:pPr algn="l">
              <a:buFont typeface="Arial" panose="020B0604020202020204" pitchFamily="34" charset="0"/>
              <a:buChar char="•"/>
            </a:pPr>
            <a:r>
              <a:rPr lang="en-US" b="0" i="0" dirty="0">
                <a:solidFill>
                  <a:srgbClr val="2A2A2A"/>
                </a:solidFill>
                <a:effectLst/>
                <a:latin typeface="proxima_nova_rgregular"/>
              </a:rPr>
              <a:t>Preeclampsia</a:t>
            </a:r>
            <a:r>
              <a:rPr lang="en-US" baseline="30000" dirty="0">
                <a:solidFill>
                  <a:srgbClr val="2A2A2A"/>
                </a:solidFill>
                <a:latin typeface="proxima_nova_rgregular"/>
              </a:rPr>
              <a:t> </a:t>
            </a:r>
            <a:r>
              <a:rPr lang="en-US" b="0" i="0" baseline="30000" dirty="0">
                <a:solidFill>
                  <a:srgbClr val="2A2A2A"/>
                </a:solidFill>
                <a:effectLst/>
                <a:latin typeface="proxima_nova_rgregular"/>
              </a:rPr>
              <a:t> </a:t>
            </a:r>
            <a:r>
              <a:rPr lang="en-US" b="0" i="0" dirty="0">
                <a:solidFill>
                  <a:srgbClr val="2A2A2A"/>
                </a:solidFill>
                <a:effectLst/>
                <a:latin typeface="proxima_nova_rgregular"/>
              </a:rPr>
              <a:t>and eclampsia – These are present in 24-47% of ischemic strokes and 14-44% of intracranial hemorrhages</a:t>
            </a:r>
          </a:p>
          <a:p>
            <a:pPr algn="l">
              <a:buFont typeface="Arial" panose="020B0604020202020204" pitchFamily="34" charset="0"/>
              <a:buChar char="•"/>
            </a:pPr>
            <a:r>
              <a:rPr lang="en-US" b="0" i="0" dirty="0">
                <a:solidFill>
                  <a:srgbClr val="2A2A2A"/>
                </a:solidFill>
                <a:effectLst/>
                <a:latin typeface="proxima_nova_rgregular"/>
              </a:rPr>
              <a:t> Choriocarcinoma</a:t>
            </a:r>
          </a:p>
          <a:p>
            <a:pPr algn="l">
              <a:buFont typeface="Arial" panose="020B0604020202020204" pitchFamily="34" charset="0"/>
              <a:buChar char="•"/>
            </a:pPr>
            <a:r>
              <a:rPr lang="en-US" b="0" i="0" dirty="0">
                <a:solidFill>
                  <a:srgbClr val="2A2A2A"/>
                </a:solidFill>
                <a:effectLst/>
                <a:latin typeface="proxima_nova_rgregular"/>
              </a:rPr>
              <a:t>Amniotic fluid embolism</a:t>
            </a:r>
          </a:p>
          <a:p>
            <a:pPr algn="l">
              <a:buFont typeface="Arial" panose="020B0604020202020204" pitchFamily="34" charset="0"/>
              <a:buChar char="•"/>
            </a:pPr>
            <a:r>
              <a:rPr lang="en-US" b="0" i="0" dirty="0">
                <a:solidFill>
                  <a:srgbClr val="2A2A2A"/>
                </a:solidFill>
                <a:effectLst/>
                <a:latin typeface="proxima_nova_rgregular"/>
              </a:rPr>
              <a:t>Peripartum cardiomyopathy</a:t>
            </a:r>
          </a:p>
          <a:p>
            <a:pPr algn="l">
              <a:buFont typeface="Arial" panose="020B0604020202020204" pitchFamily="34" charset="0"/>
              <a:buChar char="•"/>
            </a:pPr>
            <a:r>
              <a:rPr lang="en-US" b="0" i="0" dirty="0">
                <a:solidFill>
                  <a:srgbClr val="2A2A2A"/>
                </a:solidFill>
                <a:effectLst/>
                <a:latin typeface="proxima_nova_rgregular"/>
              </a:rPr>
              <a:t>Postpartum cerebral angiopathy – This rare and reversible condition causes narrowing of the blood vessels, which can lead to ischemia</a:t>
            </a:r>
            <a:r>
              <a:rPr lang="en-US" b="0" i="0" baseline="30000" dirty="0">
                <a:solidFill>
                  <a:srgbClr val="2A2A2A"/>
                </a:solidFill>
                <a:effectLst/>
                <a:latin typeface="proxima_nova_rgregular"/>
              </a:rPr>
              <a:t> </a:t>
            </a:r>
            <a:endParaRPr lang="ar-JO" b="1" dirty="0"/>
          </a:p>
        </p:txBody>
      </p:sp>
    </p:spTree>
    <p:extLst>
      <p:ext uri="{BB962C8B-B14F-4D97-AF65-F5344CB8AC3E}">
        <p14:creationId xmlns:p14="http://schemas.microsoft.com/office/powerpoint/2010/main" val="42411523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0100" y="480450"/>
            <a:ext cx="7543800" cy="5472297"/>
          </a:xfrm>
        </p:spPr>
        <p:txBody>
          <a:bodyPr>
            <a:normAutofit lnSpcReduction="10000"/>
          </a:bodyPr>
          <a:lstStyle/>
          <a:p>
            <a:pPr algn="l"/>
            <a:r>
              <a:rPr lang="en-US" sz="2400" b="0" i="0" dirty="0">
                <a:solidFill>
                  <a:schemeClr val="tx1"/>
                </a:solidFill>
                <a:effectLst/>
                <a:latin typeface="proxima_nova_rgregular"/>
              </a:rPr>
              <a:t>Causes of stroke in a young person include the following:</a:t>
            </a:r>
          </a:p>
          <a:p>
            <a:pPr algn="l">
              <a:buFont typeface="Arial" panose="020B0604020202020204" pitchFamily="34" charset="0"/>
              <a:buChar char="•"/>
            </a:pPr>
            <a:r>
              <a:rPr lang="en-US" sz="2400" b="0" i="0" dirty="0">
                <a:solidFill>
                  <a:schemeClr val="tx1"/>
                </a:solidFill>
                <a:effectLst/>
                <a:latin typeface="proxima_nova_rgregular"/>
              </a:rPr>
              <a:t>Atherothrombotic etiologies</a:t>
            </a:r>
          </a:p>
          <a:p>
            <a:pPr algn="l">
              <a:buFont typeface="Arial" panose="020B0604020202020204" pitchFamily="34" charset="0"/>
              <a:buChar char="•"/>
            </a:pPr>
            <a:r>
              <a:rPr lang="en-US" sz="2400" b="0" i="0" dirty="0">
                <a:solidFill>
                  <a:schemeClr val="tx1"/>
                </a:solidFill>
                <a:effectLst/>
                <a:latin typeface="proxima_nova_rgregular"/>
              </a:rPr>
              <a:t>Cardioembolic events</a:t>
            </a:r>
          </a:p>
          <a:p>
            <a:pPr algn="l">
              <a:buFont typeface="Arial" panose="020B0604020202020204" pitchFamily="34" charset="0"/>
              <a:buChar char="•"/>
            </a:pPr>
            <a:r>
              <a:rPr lang="en-US" sz="2400" b="0" i="0" dirty="0">
                <a:solidFill>
                  <a:schemeClr val="tx1"/>
                </a:solidFill>
                <a:effectLst/>
                <a:latin typeface="proxima_nova_rgregular"/>
              </a:rPr>
              <a:t>Lacunar disease</a:t>
            </a:r>
          </a:p>
          <a:p>
            <a:pPr algn="l">
              <a:buFont typeface="Arial" panose="020B0604020202020204" pitchFamily="34" charset="0"/>
              <a:buChar char="•"/>
            </a:pPr>
            <a:r>
              <a:rPr lang="en-US" sz="2400" b="0" i="0" dirty="0">
                <a:solidFill>
                  <a:schemeClr val="tx1"/>
                </a:solidFill>
                <a:effectLst/>
                <a:latin typeface="proxima_nova_rgregular"/>
              </a:rPr>
              <a:t>Other vasculopathy (</a:t>
            </a:r>
            <a:r>
              <a:rPr lang="en-US" sz="2400" b="0" i="0" dirty="0" err="1">
                <a:solidFill>
                  <a:schemeClr val="tx1"/>
                </a:solidFill>
                <a:effectLst/>
                <a:latin typeface="proxima_nova_rgregular"/>
              </a:rPr>
              <a:t>eg</a:t>
            </a:r>
            <a:r>
              <a:rPr lang="en-US" sz="2400" b="0" i="0" dirty="0">
                <a:solidFill>
                  <a:schemeClr val="tx1"/>
                </a:solidFill>
                <a:effectLst/>
                <a:latin typeface="proxima_nova_rgregular"/>
              </a:rPr>
              <a:t>, fibromuscular dysplasia [FMD], dissection, or arteritis)</a:t>
            </a:r>
          </a:p>
          <a:p>
            <a:pPr algn="l">
              <a:buFont typeface="Arial" panose="020B0604020202020204" pitchFamily="34" charset="0"/>
              <a:buChar char="•"/>
            </a:pPr>
            <a:r>
              <a:rPr lang="en-US" sz="2400" b="0" i="0" dirty="0">
                <a:solidFill>
                  <a:schemeClr val="tx1"/>
                </a:solidFill>
                <a:effectLst/>
                <a:latin typeface="proxima_nova_rgregular"/>
              </a:rPr>
              <a:t>Hematologic disorders</a:t>
            </a:r>
          </a:p>
          <a:p>
            <a:pPr algn="l">
              <a:buFont typeface="Arial" panose="020B0604020202020204" pitchFamily="34" charset="0"/>
              <a:buChar char="•"/>
            </a:pPr>
            <a:r>
              <a:rPr lang="en-US" sz="2400" b="0" i="0" dirty="0">
                <a:solidFill>
                  <a:schemeClr val="tx1"/>
                </a:solidFill>
                <a:effectLst/>
                <a:latin typeface="proxima_nova_rgregular"/>
              </a:rPr>
              <a:t>Drugs (</a:t>
            </a:r>
            <a:r>
              <a:rPr lang="en-US" sz="2400" b="0" i="0" dirty="0" err="1">
                <a:solidFill>
                  <a:schemeClr val="tx1"/>
                </a:solidFill>
                <a:effectLst/>
                <a:latin typeface="proxima_nova_rgregular"/>
              </a:rPr>
              <a:t>eg</a:t>
            </a:r>
            <a:r>
              <a:rPr lang="en-US" sz="2400" b="0" i="0" dirty="0">
                <a:solidFill>
                  <a:schemeClr val="tx1"/>
                </a:solidFill>
                <a:effectLst/>
                <a:latin typeface="proxima_nova_rgregular"/>
              </a:rPr>
              <a:t>, cocaine)</a:t>
            </a:r>
          </a:p>
          <a:p>
            <a:r>
              <a:rPr lang="en-US" sz="2000" b="1" dirty="0">
                <a:solidFill>
                  <a:schemeClr val="tx1"/>
                </a:solidFill>
              </a:rPr>
              <a:t>Management</a:t>
            </a:r>
            <a:r>
              <a:rPr lang="en-US" dirty="0">
                <a:solidFill>
                  <a:schemeClr val="tx1"/>
                </a:solidFill>
              </a:rPr>
              <a:t> </a:t>
            </a:r>
          </a:p>
          <a:p>
            <a:r>
              <a:rPr lang="en-US" dirty="0">
                <a:solidFill>
                  <a:schemeClr val="tx1"/>
                </a:solidFill>
              </a:rPr>
              <a:t>1)treatments depend on the cause </a:t>
            </a:r>
          </a:p>
          <a:p>
            <a:r>
              <a:rPr lang="en-US" dirty="0">
                <a:solidFill>
                  <a:schemeClr val="tx1"/>
                </a:solidFill>
              </a:rPr>
              <a:t>2)anticoagulation  </a:t>
            </a:r>
          </a:p>
        </p:txBody>
      </p:sp>
    </p:spTree>
    <p:extLst>
      <p:ext uri="{BB962C8B-B14F-4D97-AF65-F5344CB8AC3E}">
        <p14:creationId xmlns:p14="http://schemas.microsoft.com/office/powerpoint/2010/main" val="6916146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Pseudotumor</a:t>
            </a:r>
            <a:r>
              <a:rPr lang="en-US" b="1" dirty="0"/>
              <a:t> </a:t>
            </a:r>
            <a:r>
              <a:rPr lang="en-US" b="1" dirty="0" err="1"/>
              <a:t>cerebri</a:t>
            </a:r>
            <a:r>
              <a:rPr lang="en-US" b="1" dirty="0"/>
              <a:t> </a:t>
            </a:r>
            <a:endParaRPr lang="ar-JO" b="1" dirty="0"/>
          </a:p>
        </p:txBody>
      </p:sp>
      <p:sp>
        <p:nvSpPr>
          <p:cNvPr id="3" name="Content Placeholder 2"/>
          <p:cNvSpPr>
            <a:spLocks noGrp="1"/>
          </p:cNvSpPr>
          <p:nvPr>
            <p:ph idx="1"/>
          </p:nvPr>
        </p:nvSpPr>
        <p:spPr/>
        <p:txBody>
          <a:bodyPr>
            <a:normAutofit fontScale="92500" lnSpcReduction="10000"/>
          </a:bodyPr>
          <a:lstStyle/>
          <a:p>
            <a:r>
              <a:rPr lang="en-US" sz="2000" dirty="0" err="1"/>
              <a:t>Pseudotumor</a:t>
            </a:r>
            <a:r>
              <a:rPr lang="en-US" sz="2000" dirty="0"/>
              <a:t> </a:t>
            </a:r>
            <a:r>
              <a:rPr lang="en-US" sz="2000" dirty="0" err="1"/>
              <a:t>cerebri</a:t>
            </a:r>
            <a:r>
              <a:rPr lang="en-US" sz="2000" dirty="0"/>
              <a:t> (PTC) is most commonly seen in obese women of reproductive age. We studied 109 women with PTC between ages 16 and 44 years. In 11, PTC started during pregnancy. Thirteen women with previous diagnosis of PTC, including two of the aforementioned 11, had an additional 17 documented pregnancies. Patients were matched by age and parity with controls. Obstetric complications occurred more frequently in the controls. Visual loss occurred with the same frequency in pregnant and </a:t>
            </a:r>
            <a:r>
              <a:rPr lang="en-US" sz="2000" dirty="0" err="1"/>
              <a:t>nonpregnant</a:t>
            </a:r>
            <a:r>
              <a:rPr lang="en-US" sz="2000" dirty="0"/>
              <a:t> patients. Treatment of PTC patients in pregnancy should be the same as for </a:t>
            </a:r>
            <a:r>
              <a:rPr lang="en-US" sz="2000" dirty="0" err="1"/>
              <a:t>nonpregnant</a:t>
            </a:r>
            <a:r>
              <a:rPr lang="en-US" sz="2000" dirty="0"/>
              <a:t> PTC patients, except that calorie restriction and diuretic use are contraindicated. Obstetric management is no different from that of normal pregnancy</a:t>
            </a:r>
            <a:endParaRPr lang="ar-JO" sz="2000" dirty="0"/>
          </a:p>
        </p:txBody>
      </p:sp>
    </p:spTree>
    <p:extLst>
      <p:ext uri="{BB962C8B-B14F-4D97-AF65-F5344CB8AC3E}">
        <p14:creationId xmlns:p14="http://schemas.microsoft.com/office/powerpoint/2010/main" val="37814039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lstStyle/>
          <a:p>
            <a:endParaRPr lang="ar-JO"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383" y="619934"/>
            <a:ext cx="7580327" cy="5703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476867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ltLang="en-US" dirty="0" smtClean="0"/>
              <a:t>Cerebral venous thrombosis</a:t>
            </a:r>
            <a:endParaRPr lang="ar-JO" dirty="0"/>
          </a:p>
        </p:txBody>
      </p:sp>
      <p:sp>
        <p:nvSpPr>
          <p:cNvPr id="3" name="Subtitle 2"/>
          <p:cNvSpPr>
            <a:spLocks noGrp="1"/>
          </p:cNvSpPr>
          <p:nvPr>
            <p:ph type="subTitle" idx="1"/>
          </p:nvPr>
        </p:nvSpPr>
        <p:spPr/>
        <p:txBody>
          <a:bodyPr/>
          <a:lstStyle/>
          <a:p>
            <a:endParaRPr lang="ar-JO"/>
          </a:p>
        </p:txBody>
      </p:sp>
    </p:spTree>
    <p:extLst>
      <p:ext uri="{BB962C8B-B14F-4D97-AF65-F5344CB8AC3E}">
        <p14:creationId xmlns:p14="http://schemas.microsoft.com/office/powerpoint/2010/main" val="351505461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163D4C-9BD7-4A23-8A73-19AFDBFD8D50}"/>
              </a:ext>
            </a:extLst>
          </p:cNvPr>
          <p:cNvSpPr>
            <a:spLocks noGrp="1"/>
          </p:cNvSpPr>
          <p:nvPr>
            <p:ph type="title"/>
          </p:nvPr>
        </p:nvSpPr>
        <p:spPr/>
        <p:txBody>
          <a:bodyPr rtlCol="0">
            <a:normAutofit fontScale="90000"/>
          </a:bodyPr>
          <a:lstStyle/>
          <a:p>
            <a:pPr fontAlgn="auto">
              <a:spcAft>
                <a:spcPts val="0"/>
              </a:spcAft>
              <a:defRPr/>
            </a:pPr>
            <a:r>
              <a:rPr lang="en-GB" b="1" dirty="0"/>
              <a:t>Cerebral venous thrombosis</a:t>
            </a:r>
            <a:br>
              <a:rPr lang="en-GB" b="1" dirty="0"/>
            </a:br>
            <a:endParaRPr lang="en-GB" dirty="0"/>
          </a:p>
        </p:txBody>
      </p:sp>
      <p:sp>
        <p:nvSpPr>
          <p:cNvPr id="3" name="Content Placeholder 2">
            <a:extLst>
              <a:ext uri="{FF2B5EF4-FFF2-40B4-BE49-F238E27FC236}">
                <a16:creationId xmlns="" xmlns:a16="http://schemas.microsoft.com/office/drawing/2014/main" id="{AAB0E5B6-9DF6-4BB5-89F4-EFF2D317B6D5}"/>
              </a:ext>
            </a:extLst>
          </p:cNvPr>
          <p:cNvSpPr>
            <a:spLocks noGrp="1"/>
          </p:cNvSpPr>
          <p:nvPr>
            <p:ph idx="1"/>
          </p:nvPr>
        </p:nvSpPr>
        <p:spPr/>
        <p:txBody>
          <a:bodyPr rtlCol="0">
            <a:normAutofit/>
          </a:bodyPr>
          <a:lstStyle/>
          <a:p>
            <a:pPr fontAlgn="auto">
              <a:spcAft>
                <a:spcPts val="0"/>
              </a:spcAft>
              <a:defRPr/>
            </a:pPr>
            <a:r>
              <a:rPr lang="en-GB" dirty="0"/>
              <a:t>Cerebral venous thrombosis is as common a cause of stroke as cerebral ischemia or cerebral </a:t>
            </a:r>
            <a:r>
              <a:rPr lang="en-GB" dirty="0" err="1"/>
              <a:t>hemorrhage</a:t>
            </a:r>
            <a:r>
              <a:rPr lang="en-GB" dirty="0"/>
              <a:t> in pregnancy women. </a:t>
            </a:r>
          </a:p>
          <a:p>
            <a:pPr fontAlgn="auto">
              <a:spcAft>
                <a:spcPts val="0"/>
              </a:spcAft>
              <a:defRPr/>
            </a:pPr>
            <a:r>
              <a:rPr lang="en-GB" dirty="0"/>
              <a:t>It is often encountered after delivery. </a:t>
            </a:r>
          </a:p>
          <a:p>
            <a:pPr fontAlgn="auto">
              <a:spcAft>
                <a:spcPts val="0"/>
              </a:spcAft>
              <a:defRPr/>
            </a:pPr>
            <a:r>
              <a:rPr lang="en-GB" dirty="0"/>
              <a:t>The main symptoms and findings are headache, stroke in a venous distribution, or both. The clinical challenges are as follows:</a:t>
            </a:r>
          </a:p>
          <a:p>
            <a:pPr fontAlgn="auto">
              <a:spcAft>
                <a:spcPts val="0"/>
              </a:spcAft>
              <a:defRPr/>
            </a:pPr>
            <a:r>
              <a:rPr lang="en-GB" dirty="0"/>
              <a:t>CVT may lead to emergence or progression of stroke, exacerbation of dysfunction, worsening of increased intracranial pressure that leads to vision impairment, and persistence of a headache that is difficult to treat.</a:t>
            </a:r>
          </a:p>
          <a:p>
            <a:pPr fontAlgn="auto">
              <a:spcAft>
                <a:spcPts val="0"/>
              </a:spcAft>
              <a:defRPr/>
            </a:pPr>
            <a:endParaRPr lang="en-GB" dirty="0"/>
          </a:p>
        </p:txBody>
      </p:sp>
    </p:spTree>
    <p:extLst>
      <p:ext uri="{BB962C8B-B14F-4D97-AF65-F5344CB8AC3E}">
        <p14:creationId xmlns:p14="http://schemas.microsoft.com/office/powerpoint/2010/main" val="258541066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 xmlns:a16="http://schemas.microsoft.com/office/drawing/2014/main" id="{7AEBAD33-41F9-411B-A86F-1C9F8B116BE6}"/>
              </a:ext>
            </a:extLst>
          </p:cNvPr>
          <p:cNvSpPr>
            <a:spLocks noGrp="1"/>
          </p:cNvSpPr>
          <p:nvPr>
            <p:ph type="title"/>
          </p:nvPr>
        </p:nvSpPr>
        <p:spPr/>
        <p:txBody>
          <a:bodyPr/>
          <a:lstStyle/>
          <a:p>
            <a:r>
              <a:rPr lang="en-GB" altLang="en-US" dirty="0"/>
              <a:t>Cerebral venous thrombosis</a:t>
            </a:r>
          </a:p>
        </p:txBody>
      </p:sp>
      <p:sp>
        <p:nvSpPr>
          <p:cNvPr id="12291" name="Content Placeholder 2">
            <a:extLst>
              <a:ext uri="{FF2B5EF4-FFF2-40B4-BE49-F238E27FC236}">
                <a16:creationId xmlns="" xmlns:a16="http://schemas.microsoft.com/office/drawing/2014/main" id="{64D8A5D3-049B-412F-87E7-7FCB6463FDF9}"/>
              </a:ext>
            </a:extLst>
          </p:cNvPr>
          <p:cNvSpPr>
            <a:spLocks noGrp="1"/>
          </p:cNvSpPr>
          <p:nvPr>
            <p:ph idx="1"/>
          </p:nvPr>
        </p:nvSpPr>
        <p:spPr/>
        <p:txBody>
          <a:bodyPr/>
          <a:lstStyle/>
          <a:p>
            <a:r>
              <a:rPr lang="en-GB" altLang="en-US"/>
              <a:t>Therapy for CVT consists of anticoagulation with heparin, which after delivery is switched to warfarin. In rare cases, elevated ICP must be treated. However, acetazolamide is a category C drug</a:t>
            </a:r>
          </a:p>
          <a:p>
            <a:r>
              <a:rPr lang="en-GB" altLang="en-US"/>
              <a:t>At present, no data are available to guide recommendations about how long the patient should take warfarin.</a:t>
            </a:r>
          </a:p>
          <a:p>
            <a:endParaRPr lang="en-GB" altLang="en-US"/>
          </a:p>
        </p:txBody>
      </p:sp>
    </p:spTree>
    <p:extLst>
      <p:ext uri="{BB962C8B-B14F-4D97-AF65-F5344CB8AC3E}">
        <p14:creationId xmlns:p14="http://schemas.microsoft.com/office/powerpoint/2010/main" val="262231188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A32687-98E1-4646-A445-EE490014D1A4}"/>
              </a:ext>
            </a:extLst>
          </p:cNvPr>
          <p:cNvSpPr>
            <a:spLocks noGrp="1"/>
          </p:cNvSpPr>
          <p:nvPr>
            <p:ph type="ctrTitle"/>
          </p:nvPr>
        </p:nvSpPr>
        <p:spPr/>
        <p:txBody>
          <a:bodyPr>
            <a:normAutofit/>
          </a:bodyPr>
          <a:lstStyle/>
          <a:p>
            <a:r>
              <a:rPr lang="en-US" b="1" i="1" dirty="0" smtClean="0">
                <a:latin typeface="+mn-lt"/>
              </a:rPr>
              <a:t>Brain tumors during pregnancy </a:t>
            </a:r>
            <a:endParaRPr lang="en-US" b="1" i="1" dirty="0">
              <a:latin typeface="+mn-lt"/>
            </a:endParaRPr>
          </a:p>
        </p:txBody>
      </p:sp>
      <p:sp>
        <p:nvSpPr>
          <p:cNvPr id="5" name="Subtitle 4">
            <a:extLst>
              <a:ext uri="{FF2B5EF4-FFF2-40B4-BE49-F238E27FC236}">
                <a16:creationId xmlns:a16="http://schemas.microsoft.com/office/drawing/2014/main" xmlns="" id="{201972C2-C5BC-48F4-86DC-175F245B69DF}"/>
              </a:ext>
            </a:extLst>
          </p:cNvPr>
          <p:cNvSpPr>
            <a:spLocks noGrp="1"/>
          </p:cNvSpPr>
          <p:nvPr>
            <p:ph type="subTitle" idx="1"/>
          </p:nvPr>
        </p:nvSpPr>
        <p:spPr>
          <a:xfrm>
            <a:off x="1143000" y="4042304"/>
            <a:ext cx="6858000" cy="1655762"/>
          </a:xfrm>
        </p:spPr>
        <p:txBody>
          <a:bodyPr/>
          <a:lstStyle/>
          <a:p>
            <a:endParaRPr lang="en-US" dirty="0"/>
          </a:p>
        </p:txBody>
      </p:sp>
    </p:spTree>
    <p:extLst>
      <p:ext uri="{BB962C8B-B14F-4D97-AF65-F5344CB8AC3E}">
        <p14:creationId xmlns:p14="http://schemas.microsoft.com/office/powerpoint/2010/main" val="2919378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lnSpcReduction="10000"/>
          </a:bodyPr>
          <a:lstStyle/>
          <a:p>
            <a:pPr algn="l" rtl="0"/>
            <a:r>
              <a:rPr lang="en-US" b="1" dirty="0"/>
              <a:t>Maternal mortality — </a:t>
            </a:r>
            <a:r>
              <a:rPr lang="en-US" dirty="0"/>
              <a:t>A few studies have found that mortality rates during pregnancy are increased for pregnant patients with epilepsy compared with the population of pregnancies in </a:t>
            </a:r>
            <a:r>
              <a:rPr lang="en-US" dirty="0" smtClean="0"/>
              <a:t>general.</a:t>
            </a:r>
          </a:p>
          <a:p>
            <a:pPr algn="l" rtl="0"/>
            <a:r>
              <a:rPr lang="en-US" dirty="0"/>
              <a:t>There are several possible explanations for increased maternal mortality among pregnant patients with epilepsy in these reports, </a:t>
            </a:r>
            <a:r>
              <a:rPr lang="en-US" dirty="0">
                <a:solidFill>
                  <a:srgbClr val="FF0000"/>
                </a:solidFill>
              </a:rPr>
              <a:t>including an increase in medical comorbidities, an increase in life-threatening complications of pregnancy, and an increase in seizure-related complications,</a:t>
            </a:r>
            <a:r>
              <a:rPr lang="en-US" dirty="0"/>
              <a:t> including sudden unexpected death in epilepsy (SUDEP).</a:t>
            </a:r>
            <a:endParaRPr lang="en-US" dirty="0"/>
          </a:p>
        </p:txBody>
      </p:sp>
    </p:spTree>
    <p:extLst>
      <p:ext uri="{BB962C8B-B14F-4D97-AF65-F5344CB8AC3E}">
        <p14:creationId xmlns:p14="http://schemas.microsoft.com/office/powerpoint/2010/main" val="255409318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Brain tumors during pregnancy</a:t>
            </a:r>
          </a:p>
        </p:txBody>
      </p:sp>
      <p:sp>
        <p:nvSpPr>
          <p:cNvPr id="3" name="Content Placeholder 2"/>
          <p:cNvSpPr>
            <a:spLocks noGrp="1"/>
          </p:cNvSpPr>
          <p:nvPr>
            <p:ph idx="1"/>
          </p:nvPr>
        </p:nvSpPr>
        <p:spPr/>
        <p:txBody>
          <a:bodyPr/>
          <a:lstStyle/>
          <a:p>
            <a:r>
              <a:rPr lang="en-US" dirty="0"/>
              <a:t>Meningiomas are a common type of benign brain tumor that sometimes grows dramatically in pregnant women. A new study suggests that this sudden tumor growth likely results from "hemodynamic changes" associated with pregnancy, reports the November issue of Neurosurgery, official journal of the Congress of Neurological Surgeons.</a:t>
            </a:r>
          </a:p>
        </p:txBody>
      </p:sp>
    </p:spTree>
    <p:extLst>
      <p:ext uri="{BB962C8B-B14F-4D97-AF65-F5344CB8AC3E}">
        <p14:creationId xmlns:p14="http://schemas.microsoft.com/office/powerpoint/2010/main" val="6116867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Over the years, there have been several reports of meningiomas enlarging or becoming symptomatic during pregnancy. For this reason -- and because meningiomas occur more often in women than men -- it has sometimes been assumed that rapid tumor growth is related to changes in hormone levels during pregnancy.</a:t>
            </a:r>
          </a:p>
        </p:txBody>
      </p:sp>
    </p:spTree>
    <p:extLst>
      <p:ext uri="{BB962C8B-B14F-4D97-AF65-F5344CB8AC3E}">
        <p14:creationId xmlns:p14="http://schemas.microsoft.com/office/powerpoint/2010/main" val="162557329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Surgery for meningioma was successful in 16 of the 17 patients; the remaining patient died before surgery. Most of the women developed meningioma-related symptoms during the third trimester of pregnancy or within eight days after delivery. The most common symptoms of enlarging meningioma were changes in vision and facial paralysis or other cranial nerve palsies.</a:t>
            </a:r>
          </a:p>
        </p:txBody>
      </p:sp>
    </p:spTree>
    <p:extLst>
      <p:ext uri="{BB962C8B-B14F-4D97-AF65-F5344CB8AC3E}">
        <p14:creationId xmlns:p14="http://schemas.microsoft.com/office/powerpoint/2010/main" val="258808767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Most of the tumors were located in the skull base region and were typical, "low-grade" benign tumors. At surgery, the tumors showed an unusual "</a:t>
            </a:r>
            <a:r>
              <a:rPr lang="en-US" dirty="0" err="1"/>
              <a:t>hypervascular</a:t>
            </a:r>
            <a:r>
              <a:rPr lang="en-US" dirty="0"/>
              <a:t>" pattern, which was not seen in other cases of meningioma in non-pregnant patients. There was also a high rate of edema (swelling) in and around the tumor.</a:t>
            </a:r>
          </a:p>
        </p:txBody>
      </p:sp>
    </p:spTree>
    <p:extLst>
      <p:ext uri="{BB962C8B-B14F-4D97-AF65-F5344CB8AC3E}">
        <p14:creationId xmlns:p14="http://schemas.microsoft.com/office/powerpoint/2010/main" val="6894775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These and other findings strongly suggested that the rapid tumor growth resulted from "potentially reversible hemodynamic changes" -- changes in blood flow -- related to pregnancy. The pattern did not support the theory that meningioma growth resulted from "hormone-induced cellular proliferation."</a:t>
            </a:r>
          </a:p>
        </p:txBody>
      </p:sp>
    </p:spTree>
    <p:extLst>
      <p:ext uri="{BB962C8B-B14F-4D97-AF65-F5344CB8AC3E}">
        <p14:creationId xmlns:p14="http://schemas.microsoft.com/office/powerpoint/2010/main" val="325735607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a:t>The results may help to explain the uncommon but well-documented occurrence of rapid meningioma growth during pregnancy. Since most </a:t>
            </a:r>
            <a:r>
              <a:rPr lang="en-US" dirty="0" err="1"/>
              <a:t>meningiomas</a:t>
            </a:r>
            <a:r>
              <a:rPr lang="en-US" dirty="0"/>
              <a:t> don't cause any symptoms, they may go undetected. Even if they are detected, they may require no treatment unless they grow.</a:t>
            </a:r>
          </a:p>
          <a:p>
            <a:endParaRPr lang="en-US" dirty="0"/>
          </a:p>
          <a:p>
            <a:r>
              <a:rPr lang="en-US" dirty="0"/>
              <a:t>Together with previous evidence, the findings may have implications for the management of </a:t>
            </a:r>
            <a:r>
              <a:rPr lang="en-US" dirty="0" err="1"/>
              <a:t>meningiomas</a:t>
            </a:r>
            <a:r>
              <a:rPr lang="en-US" dirty="0"/>
              <a:t> in women of child-bearing age. Dr. </a:t>
            </a:r>
            <a:r>
              <a:rPr lang="en-US" dirty="0" err="1"/>
              <a:t>Lusis</a:t>
            </a:r>
            <a:r>
              <a:rPr lang="en-US" dirty="0"/>
              <a:t> and coauthors write, "[F]or the vast majority of women of child bearing age, we would not consider the presence of residual or unresected meningioma to be a contraindication to pregnancy." In contrast, for patients with evidence of tumor growth or swelling, the authors suggest they might consider treating the tumor before pregnancy.</a:t>
            </a:r>
            <a:br>
              <a:rPr lang="en-US" dirty="0"/>
            </a:br>
            <a:endParaRPr lang="en-US" dirty="0"/>
          </a:p>
        </p:txBody>
      </p:sp>
    </p:spTree>
    <p:extLst>
      <p:ext uri="{BB962C8B-B14F-4D97-AF65-F5344CB8AC3E}">
        <p14:creationId xmlns:p14="http://schemas.microsoft.com/office/powerpoint/2010/main" val="253211256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 xmlns:a16="http://schemas.microsoft.com/office/drawing/2014/main" id="{B1F1C746-2725-4D90-A950-5C31C2DBBB01}"/>
              </a:ext>
            </a:extLst>
          </p:cNvPr>
          <p:cNvPicPr>
            <a:picLocks noGrp="1" noChangeAspect="1"/>
          </p:cNvPicPr>
          <p:nvPr>
            <p:ph idx="1"/>
          </p:nvPr>
        </p:nvPicPr>
        <p:blipFill>
          <a:blip r:embed="rId2"/>
          <a:stretch>
            <a:fillRect/>
          </a:stretch>
        </p:blipFill>
        <p:spPr>
          <a:xfrm>
            <a:off x="1629545" y="1103088"/>
            <a:ext cx="5884911" cy="4876799"/>
          </a:xfrm>
          <a:prstGeom prst="rect">
            <a:avLst/>
          </a:prstGeom>
        </p:spPr>
      </p:pic>
    </p:spTree>
    <p:extLst>
      <p:ext uri="{BB962C8B-B14F-4D97-AF65-F5344CB8AC3E}">
        <p14:creationId xmlns:p14="http://schemas.microsoft.com/office/powerpoint/2010/main" val="302715808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5350" y="153892"/>
            <a:ext cx="6991350" cy="6513608"/>
          </a:xfrm>
          <a:prstGeom prst="rect">
            <a:avLst/>
          </a:prstGeom>
        </p:spPr>
      </p:pic>
    </p:spTree>
    <p:extLst>
      <p:ext uri="{BB962C8B-B14F-4D97-AF65-F5344CB8AC3E}">
        <p14:creationId xmlns:p14="http://schemas.microsoft.com/office/powerpoint/2010/main" val="114751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lnSpcReduction="10000"/>
          </a:bodyPr>
          <a:lstStyle/>
          <a:p>
            <a:pPr algn="l" rtl="0"/>
            <a:r>
              <a:rPr lang="en-US" b="1" dirty="0"/>
              <a:t>Fetal death or stillbirth</a:t>
            </a:r>
            <a:r>
              <a:rPr lang="en-US" dirty="0"/>
              <a:t>: stillbirth was more frequent among pregnancies with epilepsy compared with those without epilepsy (0.86 versus </a:t>
            </a:r>
            <a:r>
              <a:rPr lang="en-US" dirty="0" smtClean="0"/>
              <a:t>0.60 percent).</a:t>
            </a:r>
          </a:p>
          <a:p>
            <a:pPr algn="l" rtl="0"/>
            <a:r>
              <a:rPr lang="en-US" b="1" dirty="0"/>
              <a:t>Preterm birth</a:t>
            </a:r>
            <a:r>
              <a:rPr lang="en-US" dirty="0"/>
              <a:t> — ASM exposure is associated with an increased risk of preterm </a:t>
            </a:r>
            <a:r>
              <a:rPr lang="en-US" dirty="0" smtClean="0"/>
              <a:t>birth. </a:t>
            </a:r>
            <a:r>
              <a:rPr lang="en-US" dirty="0"/>
              <a:t>Interestingly, the effect was also present among females prescribed ASMs for a psychiatric indication, suggesting that the effect may be medication </a:t>
            </a:r>
            <a:r>
              <a:rPr lang="en-US" dirty="0" smtClean="0"/>
              <a:t>associated.</a:t>
            </a:r>
            <a:endParaRPr lang="en-US" dirty="0"/>
          </a:p>
        </p:txBody>
      </p:sp>
    </p:spTree>
    <p:extLst>
      <p:ext uri="{BB962C8B-B14F-4D97-AF65-F5344CB8AC3E}">
        <p14:creationId xmlns:p14="http://schemas.microsoft.com/office/powerpoint/2010/main" val="3377113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algn="l" rtl="0"/>
            <a:r>
              <a:rPr lang="en-US" b="1" dirty="0"/>
              <a:t>Cesarean delivery</a:t>
            </a:r>
            <a:r>
              <a:rPr lang="en-US" dirty="0"/>
              <a:t> — Most experts agree that epilepsy alone is not an indication for cesarean </a:t>
            </a:r>
            <a:r>
              <a:rPr lang="en-US" dirty="0" smtClean="0"/>
              <a:t>delivery. </a:t>
            </a:r>
            <a:r>
              <a:rPr lang="en-US" dirty="0"/>
              <a:t>However, pregnant patients with epilepsy may be more likely to be delivered by cesarean.</a:t>
            </a:r>
            <a:endParaRPr lang="en-US" dirty="0"/>
          </a:p>
        </p:txBody>
      </p:sp>
      <p:sp>
        <p:nvSpPr>
          <p:cNvPr id="4" name="عنصر نائب للمحتوى 2"/>
          <p:cNvSpPr txBox="1">
            <a:spLocks/>
          </p:cNvSpPr>
          <p:nvPr/>
        </p:nvSpPr>
        <p:spPr>
          <a:xfrm>
            <a:off x="509034" y="4365104"/>
            <a:ext cx="8229600" cy="2262982"/>
          </a:xfrm>
          <a:prstGeom prst="rect">
            <a:avLst/>
          </a:prstGeom>
        </p:spPr>
        <p:txBody>
          <a:bodyPr vert="horz" lIns="91440" tIns="45720" rIns="91440" bIns="45720" rtlCol="1">
            <a:normAutofit fontScale="85000" lnSpcReduction="10000"/>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rtl="0"/>
            <a:r>
              <a:rPr lang="en-US" b="1" dirty="0" smtClean="0"/>
              <a:t>Other outcomes:</a:t>
            </a:r>
          </a:p>
          <a:p>
            <a:pPr marL="0" indent="0" algn="l" rtl="0">
              <a:buFont typeface="Arial" pitchFamily="34" charset="0"/>
              <a:buNone/>
            </a:pPr>
            <a:r>
              <a:rPr lang="en-US" dirty="0" smtClean="0"/>
              <a:t>Pre-eclampsia – 6.8 versus 5.2 percent</a:t>
            </a:r>
          </a:p>
          <a:p>
            <a:pPr marL="0" indent="0" algn="l" rtl="0">
              <a:buFont typeface="Arial" pitchFamily="34" charset="0"/>
              <a:buNone/>
            </a:pPr>
            <a:r>
              <a:rPr lang="en-US" dirty="0" smtClean="0"/>
              <a:t>Antepartum hemorrhage – 2.2 versus 1.6 percent</a:t>
            </a:r>
          </a:p>
          <a:p>
            <a:pPr marL="0" indent="0" algn="l" rtl="0">
              <a:buFont typeface="Arial" pitchFamily="34" charset="0"/>
              <a:buNone/>
            </a:pPr>
            <a:r>
              <a:rPr lang="en-US" dirty="0" smtClean="0"/>
              <a:t>Small for gestational age (SGA) – 7.7 versus 4.6 percent</a:t>
            </a:r>
            <a:endParaRPr lang="en-US" dirty="0"/>
          </a:p>
        </p:txBody>
      </p:sp>
    </p:spTree>
    <p:extLst>
      <p:ext uri="{BB962C8B-B14F-4D97-AF65-F5344CB8AC3E}">
        <p14:creationId xmlns:p14="http://schemas.microsoft.com/office/powerpoint/2010/main" val="1724200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Effect of seizures on the fetus</a:t>
            </a:r>
          </a:p>
        </p:txBody>
      </p:sp>
      <p:sp>
        <p:nvSpPr>
          <p:cNvPr id="3" name="عنصر نائب للمحتوى 2"/>
          <p:cNvSpPr>
            <a:spLocks noGrp="1"/>
          </p:cNvSpPr>
          <p:nvPr>
            <p:ph idx="1"/>
          </p:nvPr>
        </p:nvSpPr>
        <p:spPr/>
        <p:txBody>
          <a:bodyPr>
            <a:normAutofit/>
          </a:bodyPr>
          <a:lstStyle/>
          <a:p>
            <a:pPr algn="l" rtl="0"/>
            <a:r>
              <a:rPr lang="en-US" dirty="0"/>
              <a:t> In addition to concerns about fetal exposure to ASMs, there are risks to the fetus from maternal seizures. </a:t>
            </a:r>
            <a:r>
              <a:rPr lang="en-US" dirty="0">
                <a:solidFill>
                  <a:srgbClr val="FF0000"/>
                </a:solidFill>
              </a:rPr>
              <a:t>In particular, generalized tonic-</a:t>
            </a:r>
            <a:r>
              <a:rPr lang="en-US" dirty="0" err="1">
                <a:solidFill>
                  <a:srgbClr val="FF0000"/>
                </a:solidFill>
              </a:rPr>
              <a:t>clonic</a:t>
            </a:r>
            <a:r>
              <a:rPr lang="en-US" dirty="0">
                <a:solidFill>
                  <a:srgbClr val="FF0000"/>
                </a:solidFill>
              </a:rPr>
              <a:t> seizures can lead to hypoxia and lactic acidosis, which may harm the fetus via placental </a:t>
            </a:r>
            <a:r>
              <a:rPr lang="en-US" dirty="0" smtClean="0">
                <a:solidFill>
                  <a:srgbClr val="FF0000"/>
                </a:solidFill>
              </a:rPr>
              <a:t>transfer</a:t>
            </a:r>
            <a:r>
              <a:rPr lang="en-US" dirty="0" smtClean="0"/>
              <a:t>.</a:t>
            </a:r>
          </a:p>
          <a:p>
            <a:pPr algn="l" rtl="0"/>
            <a:r>
              <a:rPr lang="en-US" dirty="0"/>
              <a:t>Other risks of maternal seizures include injury to the fetus, placental abruption, or fetal loss due to maternal trauma sustained during a seizure.</a:t>
            </a:r>
            <a:endParaRPr lang="en-US" dirty="0"/>
          </a:p>
        </p:txBody>
      </p:sp>
    </p:spTree>
    <p:extLst>
      <p:ext uri="{BB962C8B-B14F-4D97-AF65-F5344CB8AC3E}">
        <p14:creationId xmlns:p14="http://schemas.microsoft.com/office/powerpoint/2010/main" val="461537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764704"/>
            <a:ext cx="8229600" cy="1143000"/>
          </a:xfrm>
        </p:spPr>
        <p:txBody>
          <a:bodyPr>
            <a:normAutofit fontScale="90000"/>
          </a:bodyPr>
          <a:lstStyle/>
          <a:p>
            <a:r>
              <a:rPr lang="en-US" dirty="0"/>
              <a:t>EFFECT OF PREGNANCY ON SEIZURES</a:t>
            </a:r>
            <a:br>
              <a:rPr lang="en-US" dirty="0"/>
            </a:br>
            <a:r>
              <a:rPr lang="en-US" dirty="0"/>
              <a:t/>
            </a:r>
            <a:br>
              <a:rPr lang="en-US" dirty="0"/>
            </a:br>
            <a:endParaRPr lang="en-US" dirty="0"/>
          </a:p>
        </p:txBody>
      </p:sp>
      <p:sp>
        <p:nvSpPr>
          <p:cNvPr id="3" name="عنصر نائب للمحتوى 2"/>
          <p:cNvSpPr>
            <a:spLocks noGrp="1"/>
          </p:cNvSpPr>
          <p:nvPr>
            <p:ph idx="1"/>
          </p:nvPr>
        </p:nvSpPr>
        <p:spPr/>
        <p:txBody>
          <a:bodyPr>
            <a:normAutofit/>
          </a:bodyPr>
          <a:lstStyle/>
          <a:p>
            <a:pPr algn="l" rtl="0"/>
            <a:r>
              <a:rPr lang="en-US" dirty="0"/>
              <a:t>most earlier studies reported that 20 to 50 percent of patients have worsening of seizures during pregnancy compared with their </a:t>
            </a:r>
            <a:r>
              <a:rPr lang="en-US" dirty="0" smtClean="0"/>
              <a:t>baseline.</a:t>
            </a:r>
          </a:p>
          <a:p>
            <a:pPr algn="l" rtl="0"/>
            <a:r>
              <a:rPr lang="en-US" dirty="0"/>
              <a:t>The risk of worsened seizures is increased in patients with higher baseline seizure frequency before pregnancy and with focal epilepsy.</a:t>
            </a:r>
            <a:endParaRPr lang="en-US" dirty="0" smtClean="0"/>
          </a:p>
          <a:p>
            <a:pPr algn="l" rtl="0"/>
            <a:r>
              <a:rPr lang="en-US" dirty="0" smtClean="0"/>
              <a:t>Common </a:t>
            </a:r>
            <a:r>
              <a:rPr lang="en-US" dirty="0"/>
              <a:t>triggers include sleep deprivation and increased emotional stress, as well as nausea and vomiting affecting medication levels</a:t>
            </a:r>
            <a:r>
              <a:rPr lang="en-US" dirty="0" smtClean="0"/>
              <a:t>.</a:t>
            </a:r>
          </a:p>
        </p:txBody>
      </p:sp>
    </p:spTree>
    <p:extLst>
      <p:ext uri="{BB962C8B-B14F-4D97-AF65-F5344CB8AC3E}">
        <p14:creationId xmlns:p14="http://schemas.microsoft.com/office/powerpoint/2010/main" val="3957020786"/>
      </p:ext>
    </p:extLst>
  </p:cSld>
  <p:clrMapOvr>
    <a:masterClrMapping/>
  </p:clrMapOvr>
  <p:timing>
    <p:tnLst>
      <p:par>
        <p:cTn id="1" dur="indefinite" restart="never" nodeType="tmRoot"/>
      </p:par>
    </p:tnLst>
  </p:timing>
</p:sld>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Badge" id="{71A07785-5930-41D4-9A83-E23602B48E98}" vid="{771EA782-DFA6-45B1-AEA3-661F1715B31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5.xml><?xml version="1.0" encoding="utf-8"?>
<a:theme xmlns:a="http://schemas.openxmlformats.org/drawingml/2006/main" name="1_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6.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2887</TotalTime>
  <Words>3428</Words>
  <Application>Microsoft Office PowerPoint</Application>
  <PresentationFormat>عرض على الشاشة (3:4)‏</PresentationFormat>
  <Paragraphs>246</Paragraphs>
  <Slides>57</Slides>
  <Notes>9</Notes>
  <HiddenSlides>0</HiddenSlides>
  <MMClips>0</MMClips>
  <ScaleCrop>false</ScaleCrop>
  <HeadingPairs>
    <vt:vector size="4" baseType="variant">
      <vt:variant>
        <vt:lpstr>نسق</vt:lpstr>
      </vt:variant>
      <vt:variant>
        <vt:i4>5</vt:i4>
      </vt:variant>
      <vt:variant>
        <vt:lpstr>عناوين الشرائح</vt:lpstr>
      </vt:variant>
      <vt:variant>
        <vt:i4>57</vt:i4>
      </vt:variant>
    </vt:vector>
  </HeadingPairs>
  <TitlesOfParts>
    <vt:vector size="62" baseType="lpstr">
      <vt:lpstr>سمة Office</vt:lpstr>
      <vt:lpstr>Badge</vt:lpstr>
      <vt:lpstr>Office Theme</vt:lpstr>
      <vt:lpstr>حضري</vt:lpstr>
      <vt:lpstr>1_حضري</vt:lpstr>
      <vt:lpstr>Neurological Conditions In Pregnancy</vt:lpstr>
      <vt:lpstr>1- Epilepsy in Pregnancy</vt:lpstr>
      <vt:lpstr>Risks associated with epilepsy during pregnancy and the postpartum period </vt:lpstr>
      <vt:lpstr>Obstetric complications</vt:lpstr>
      <vt:lpstr>عرض تقديمي في PowerPoint</vt:lpstr>
      <vt:lpstr>عرض تقديمي في PowerPoint</vt:lpstr>
      <vt:lpstr>عرض تقديمي في PowerPoint</vt:lpstr>
      <vt:lpstr>Effect of seizures on the fetus</vt:lpstr>
      <vt:lpstr>EFFECT OF PREGNANCY ON SEIZURES  </vt:lpstr>
      <vt:lpstr>عرض تقديمي في PowerPoint</vt:lpstr>
      <vt:lpstr>عرض تقديمي في PowerPoint</vt:lpstr>
      <vt:lpstr>EFFECTS OF ASMs ON THE FETUS AND CHILD </vt:lpstr>
      <vt:lpstr>IN GENERAL </vt:lpstr>
      <vt:lpstr>عرض تقديمي في PowerPoint</vt:lpstr>
      <vt:lpstr>Risks with specific ASMs</vt:lpstr>
      <vt:lpstr>عرض تقديمي في PowerPoint</vt:lpstr>
      <vt:lpstr>عرض تقديمي في PowerPoint</vt:lpstr>
      <vt:lpstr>عرض تقديمي في PowerPoint</vt:lpstr>
      <vt:lpstr>عرض تقديمي في PowerPoint</vt:lpstr>
      <vt:lpstr>PRECONCEPTION MANAGEMENT </vt:lpstr>
      <vt:lpstr>Necessity for antiseizure medications </vt:lpstr>
      <vt:lpstr>عرض تقديمي في PowerPoint</vt:lpstr>
      <vt:lpstr>عرض تقديمي في PowerPoint</vt:lpstr>
      <vt:lpstr>عرض تقديمي في PowerPoint</vt:lpstr>
      <vt:lpstr>MANAGEMENT DURING PREGNANCY </vt:lpstr>
      <vt:lpstr>عرض تقديمي في PowerPoint</vt:lpstr>
      <vt:lpstr>عرض تقديمي في PowerPoint</vt:lpstr>
      <vt:lpstr>Postpartum management</vt:lpstr>
      <vt:lpstr>2.Carpal tunnel syndrome </vt:lpstr>
      <vt:lpstr>عرض تقديمي في PowerPoint</vt:lpstr>
      <vt:lpstr>عرض تقديمي في PowerPoint</vt:lpstr>
      <vt:lpstr>3.Bell’s palsy The incidence of Bell’s palsy is increased 10-fold during the third trimester of pregnancy.  The outcome is generally good and complete recovery is the norm if the time of onset is within 2 weeks of delivery.  The role of corticosteroids and antivirals is controversial but both can be used in pregnancy and they may hasten recovery if given with 24 hours of the onset of symptoms</vt:lpstr>
      <vt:lpstr>عرض تقديمي في PowerPoint</vt:lpstr>
      <vt:lpstr>عرض تقديمي في PowerPoint</vt:lpstr>
      <vt:lpstr>Migraine headaches are a type of vascular headache that results from blood vessels dilating in the brain. These are different from stress or tension headaches. influenced by cyclical changes in the sex hormones, and attacks often occur  during  the  menstrual  period,  attributed  to  a  fall  in  oestrogen  levels.     It starts out as a dull ache and then eventually becomes a throbbing, constant, and pulsating pain in the temples, front of the head, or base of the head   Sometimes accompanied by nausea and vomiting. Or also experience tunnel vision or blind spotshead.  </vt:lpstr>
      <vt:lpstr>Approximately 60-70% of migraineurs improve spontaneously during pregnancy, usually in the third or fourth month. On occasion, the first migraine attack occurs during pregnancy, usually during the first trimester. New onset of aura may occur during the second and third trimesters. Headaches often return during the first week post partum; however, lactation may also affect the presence of headache. Postpartum headaches occur in about 34% of women, typically from days 3 to 6. Postpartum headache is usually less severe than the typical migraine and is usually bifrontal, prolonged, and associated with photophobia, nausea, and anorexia</vt:lpstr>
      <vt:lpstr>عرض تقديمي في PowerPoint</vt:lpstr>
      <vt:lpstr>عرض تقديمي في PowerPoint</vt:lpstr>
      <vt:lpstr>Post-dural puncture headache  </vt:lpstr>
      <vt:lpstr> Subarachnoid hemorrhage </vt:lpstr>
      <vt:lpstr>عرض تقديمي في PowerPoint</vt:lpstr>
      <vt:lpstr> Cerebrovascular disease in pregnancy </vt:lpstr>
      <vt:lpstr>عرض تقديمي في PowerPoint</vt:lpstr>
      <vt:lpstr>Pseudotumor cerebri </vt:lpstr>
      <vt:lpstr>عرض تقديمي في PowerPoint</vt:lpstr>
      <vt:lpstr>Cerebral venous thrombosis</vt:lpstr>
      <vt:lpstr>Cerebral venous thrombosis </vt:lpstr>
      <vt:lpstr>Cerebral venous thrombosis</vt:lpstr>
      <vt:lpstr>Brain tumors during pregnancy </vt:lpstr>
      <vt:lpstr>Brain tumors during pregnancy</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Lenovo</dc:creator>
  <cp:lastModifiedBy>DR.Ahmed Saker 2O11</cp:lastModifiedBy>
  <cp:revision>44</cp:revision>
  <dcterms:created xsi:type="dcterms:W3CDTF">2024-04-13T12:59:26Z</dcterms:created>
  <dcterms:modified xsi:type="dcterms:W3CDTF">2024-04-15T13:16:54Z</dcterms:modified>
</cp:coreProperties>
</file>