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5" r:id="rId10"/>
    <p:sldId id="263" r:id="rId11"/>
    <p:sldId id="262" r:id="rId12"/>
    <p:sldId id="264" r:id="rId13"/>
    <p:sldId id="276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am Abu-Halaweh" userId="c2de906bbeada11f" providerId="LiveId" clId="{A6014F61-DEAE-4D09-8E1C-D98986C79255}"/>
    <pc:docChg chg="custSel addSld modSld">
      <pc:chgData name="Maram Abu-Halaweh" userId="c2de906bbeada11f" providerId="LiveId" clId="{A6014F61-DEAE-4D09-8E1C-D98986C79255}" dt="2025-09-20T12:11:20.778" v="94" actId="1037"/>
      <pc:docMkLst>
        <pc:docMk/>
      </pc:docMkLst>
      <pc:sldChg chg="addSp delSp modSp new mod modClrScheme chgLayout">
        <pc:chgData name="Maram Abu-Halaweh" userId="c2de906bbeada11f" providerId="LiveId" clId="{A6014F61-DEAE-4D09-8E1C-D98986C79255}" dt="2025-09-20T12:11:20.778" v="94" actId="1037"/>
        <pc:sldMkLst>
          <pc:docMk/>
          <pc:sldMk cId="732069612" sldId="277"/>
        </pc:sldMkLst>
        <pc:spChg chg="del mod ord">
          <ac:chgData name="Maram Abu-Halaweh" userId="c2de906bbeada11f" providerId="LiveId" clId="{A6014F61-DEAE-4D09-8E1C-D98986C79255}" dt="2025-09-20T12:10:46.701" v="1" actId="700"/>
          <ac:spMkLst>
            <pc:docMk/>
            <pc:sldMk cId="732069612" sldId="277"/>
            <ac:spMk id="2" creationId="{6D312C9E-3620-FE67-00C8-E30C68F5C4C0}"/>
          </ac:spMkLst>
        </pc:spChg>
        <pc:spChg chg="del">
          <ac:chgData name="Maram Abu-Halaweh" userId="c2de906bbeada11f" providerId="LiveId" clId="{A6014F61-DEAE-4D09-8E1C-D98986C79255}" dt="2025-09-20T12:10:46.701" v="1" actId="700"/>
          <ac:spMkLst>
            <pc:docMk/>
            <pc:sldMk cId="732069612" sldId="277"/>
            <ac:spMk id="3" creationId="{FA4EC2A6-0D24-6B49-C55F-60051A42733B}"/>
          </ac:spMkLst>
        </pc:spChg>
        <pc:spChg chg="add mod ord">
          <ac:chgData name="Maram Abu-Halaweh" userId="c2de906bbeada11f" providerId="LiveId" clId="{A6014F61-DEAE-4D09-8E1C-D98986C79255}" dt="2025-09-20T12:11:20.778" v="94" actId="1037"/>
          <ac:spMkLst>
            <pc:docMk/>
            <pc:sldMk cId="732069612" sldId="277"/>
            <ac:spMk id="4" creationId="{9D4BCA54-877D-0C5B-7B1C-A20B0E9DB6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E8E55-CFFB-50B3-924A-CAA313D84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06969-ABB2-93B6-9626-37F1A5F99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E70C7-E59B-3BDA-B63F-6CB2C7D9E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5714C-5970-187D-D22F-A77F6A816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55E43-5265-3554-6E7C-8B7D627C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43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14DBC-9D36-86A1-B135-1B3DCE4B8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0F3561-3685-BCCC-397F-7FE1D8972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46D16-0F58-A43B-CDF8-A9BF1BF89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359F0-69F8-4EB0-0418-11DBEAC1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75969-7D43-D302-BEC2-EDD59215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43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A403E-0380-5993-D401-8839E2288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71198-6A79-C144-929C-0379F70C7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5124A-96D6-45B3-0BF1-A93458F7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1D0A9-E9A0-E01E-FA46-D78EFEDB1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5FAEF-A74B-48D5-4156-3D9B2A346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30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968A3-81BE-500F-1995-A2F618D6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C6FA4-D0F9-9B14-892A-15C3F8D71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3642-9D16-A9DE-E0EC-557674B2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A0232-FB26-4D61-E529-5B260777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9410-E379-C277-6DD8-E401BA6B0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37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61731-FD04-3B7E-E079-591306DD3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FC771-2741-092B-F03B-3F70209E8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9D513-C16A-CFD5-1A61-95E6DA5E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22E79-DE98-E273-95B3-44E7821F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FAFE3-004B-69FF-F441-CB498BFD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78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29615-DBE3-DAF3-E8C2-23C7C17A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0AFCD-E107-0F71-3E6A-23C6992D2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36B2A1-9AF9-D318-2942-FDA26F113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A0B7F-E8E9-D52A-6596-051ADAE5F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ABCEB-2A53-4AAC-3E7F-244B82F15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6B2BD-C0AC-7C5F-7C11-14A24FFB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8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CEDED-1286-A960-3B91-3446F6EC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D47AB-490E-AF5E-DAB6-BF36C84FB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EDD05-2658-5FC1-831F-59B6D73E4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63C14-E59C-13DE-6894-AA0524222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0149E-8C49-FA3E-5E0B-7BCFCC5E9C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879D0F-9B4C-4C59-D7AD-4D5623625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FF0C04-C594-589B-211E-8382920D9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908FCA-DEBF-925E-A036-34A516C1D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6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B1A1F-CF53-EB3E-870F-E6D3E76D1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B632C-2F1D-43FA-5364-CC241D4A0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6B9A7-4F6E-88AA-7CE0-51CE0A56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AD1D2C-56B4-C2BC-96A0-604FB7ED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39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EB6C1-D7F4-63B5-3B81-799869AB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EA45A1-9999-D6E4-AF04-F5416B29C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A37E-9729-34B4-DD69-1DEB28F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0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80D6-84F7-D09D-A691-ADD70A241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1BF0B-9704-441B-8B2A-A61C06ABF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CE334-52AB-E201-E092-ABCB57B1E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E9F4A-8DA3-0554-1D00-E35E22FC7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B36AF-6AB0-87B4-55C1-A449EA7B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FABE8-0194-7193-53E4-7F831FBF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99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1A14-3032-8FE0-815E-8A9102C9C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ACAAA-90D1-7B9C-8022-2677F4C87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C374F9-B859-0C43-F6FE-718EE60F3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B8C3B-3724-2545-0375-70CDAF5F1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26DF2-8D3E-D37F-DC8A-0006CF62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C40EE-78F7-AEE3-2B50-B4CBB470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89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1133DA-28AE-CEEE-DD0D-97A4A28AD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B55D0-D124-394F-9082-12A54275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010-5210-EA2F-2288-F4E2A30F82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CD876C-4C1D-4924-8738-49D73E561F1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6AE5A-EE27-22A0-1E32-52E0DD49C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AF7DF-7219-9BDC-FC60-713AAF493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9CFFAA-4AD7-4D93-974A-9FB4D03E8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23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6EC1-8F91-2B51-79C7-C80B3EE434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Infective endocarditis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A7909-F971-91FB-8C52-6D19156F79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Dr.</a:t>
            </a:r>
            <a:r>
              <a:rPr lang="en-GB" dirty="0"/>
              <a:t> Maram </a:t>
            </a:r>
            <a:r>
              <a:rPr lang="en-GB" dirty="0" err="1"/>
              <a:t>AbuHalaweh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108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AED8-FAB9-2790-6148-BD22CB5E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Clinical presentation: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1D336-ED45-3CF1-4FFE-BDD8599E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Acute vs. Subacute Presentation: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Acute IE: Rapid onset, high fever, severe systemic illness (e.g., sepsis, shock).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Subacute IE: Slower onset, more insidious, often seen with slower-growing organisms like </a:t>
            </a:r>
            <a:r>
              <a:rPr lang="en-GB" dirty="0" err="1"/>
              <a:t>Viridans</a:t>
            </a:r>
            <a:r>
              <a:rPr lang="en-GB" dirty="0"/>
              <a:t> streptococci.</a:t>
            </a:r>
          </a:p>
        </p:txBody>
      </p:sp>
    </p:spTree>
    <p:extLst>
      <p:ext uri="{BB962C8B-B14F-4D97-AF65-F5344CB8AC3E}">
        <p14:creationId xmlns:p14="http://schemas.microsoft.com/office/powerpoint/2010/main" val="3582748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59019-28A2-AD33-BC87-24986875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Clinical presentation: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98EAB-D688-1DDF-0BA4-92FAA78D3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Classical symptoms:</a:t>
            </a:r>
          </a:p>
          <a:p>
            <a:r>
              <a:rPr lang="en-GB" dirty="0"/>
              <a:t>Fever (in 80-90% of cases)</a:t>
            </a:r>
          </a:p>
          <a:p>
            <a:r>
              <a:rPr lang="en-GB" dirty="0"/>
              <a:t>Heart murmurs (new or changing murmurs)</a:t>
            </a:r>
          </a:p>
          <a:p>
            <a:r>
              <a:rPr lang="en-GB" dirty="0"/>
              <a:t>Petechiae (small, red or purple spots on skin or mucous membranes)</a:t>
            </a:r>
          </a:p>
          <a:p>
            <a:r>
              <a:rPr lang="en-GB" dirty="0"/>
              <a:t>Osler nodes (painful nodules on fingers/toes)</a:t>
            </a:r>
          </a:p>
          <a:p>
            <a:r>
              <a:rPr lang="en-GB" dirty="0"/>
              <a:t>Janeway lesions (non-tender, erythematous lesions on palms/soles)</a:t>
            </a:r>
          </a:p>
          <a:p>
            <a:r>
              <a:rPr lang="en-GB" dirty="0"/>
              <a:t>Splinter </a:t>
            </a:r>
            <a:r>
              <a:rPr lang="en-GB" dirty="0" err="1"/>
              <a:t>hemorrhages</a:t>
            </a:r>
            <a:r>
              <a:rPr lang="en-GB" dirty="0"/>
              <a:t> (linear, red-brown streaks under nails)</a:t>
            </a:r>
          </a:p>
          <a:p>
            <a:r>
              <a:rPr lang="en-GB" dirty="0"/>
              <a:t>Roth spots (retinal </a:t>
            </a:r>
            <a:r>
              <a:rPr lang="en-GB" dirty="0" err="1"/>
              <a:t>hemorrhages</a:t>
            </a:r>
            <a:r>
              <a:rPr lang="en-GB" dirty="0"/>
              <a:t> with a pale </a:t>
            </a:r>
            <a:r>
              <a:rPr lang="en-GB" dirty="0" err="1"/>
              <a:t>center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1045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B8B4-FECA-FAF5-E603-97B74A3B6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E6853-A140-0917-9B8C-F24240079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Modified Duke Criteria</a:t>
            </a:r>
            <a:r>
              <a:rPr lang="en-GB" dirty="0"/>
              <a:t>: The most widely used diagnostic criteria, which include: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Major Criteria</a:t>
            </a:r>
            <a:r>
              <a:rPr lang="en-GB" dirty="0"/>
              <a:t>: Positive blood cultures (for typical IE organisms), echocardiogram showing vegetations.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Minor Criteria</a:t>
            </a:r>
            <a:r>
              <a:rPr lang="en-GB" dirty="0"/>
              <a:t>: Predisposing heart conditions, fever, vascular phenomena (e.g., emboli), immunological phenomena (e.g., glomerulonephritis).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254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623D-7115-C1BB-4DE3-D278B1613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Diagnosis:</a:t>
            </a:r>
          </a:p>
        </p:txBody>
      </p:sp>
      <p:pic>
        <p:nvPicPr>
          <p:cNvPr id="5" name="Content Placeholder 4" descr="A chart with text and images&#10;&#10;AI-generated content may be incorrect.">
            <a:extLst>
              <a:ext uri="{FF2B5EF4-FFF2-40B4-BE49-F238E27FC236}">
                <a16:creationId xmlns:a16="http://schemas.microsoft.com/office/drawing/2014/main" id="{D5D31852-F608-AD9C-EBC4-9DB8DEEF16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958" y="1825625"/>
            <a:ext cx="7742084" cy="4351338"/>
          </a:xfrm>
        </p:spPr>
      </p:pic>
    </p:spTree>
    <p:extLst>
      <p:ext uri="{BB962C8B-B14F-4D97-AF65-F5344CB8AC3E}">
        <p14:creationId xmlns:p14="http://schemas.microsoft.com/office/powerpoint/2010/main" val="3662055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18B9A-A4E2-E7C0-F7C5-94864F37A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Diagnosis: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0B823-1822-AEB0-7492-30C507700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Blood Cultures</a:t>
            </a:r>
            <a:r>
              <a:rPr lang="en-GB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At least 3 sets of blood cultures should be obtained, ideally before starting antibiotics.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Common pathogens: </a:t>
            </a:r>
            <a:r>
              <a:rPr lang="en-GB" i="1" dirty="0"/>
              <a:t>Staphylococcus aureus</a:t>
            </a:r>
            <a:r>
              <a:rPr lang="en-GB" dirty="0"/>
              <a:t>, </a:t>
            </a:r>
            <a:r>
              <a:rPr lang="en-GB" i="1" dirty="0"/>
              <a:t>Streptococcus </a:t>
            </a:r>
            <a:r>
              <a:rPr lang="en-GB" i="1" dirty="0" err="1"/>
              <a:t>viridans</a:t>
            </a:r>
            <a:r>
              <a:rPr lang="en-GB" dirty="0"/>
              <a:t>, </a:t>
            </a:r>
            <a:r>
              <a:rPr lang="en-GB" i="1" dirty="0"/>
              <a:t>Enterococci</a:t>
            </a:r>
            <a:r>
              <a:rPr lang="en-GB" dirty="0"/>
              <a:t>, and </a:t>
            </a:r>
            <a:r>
              <a:rPr lang="en-GB" i="1" dirty="0"/>
              <a:t>HACEK</a:t>
            </a:r>
            <a:r>
              <a:rPr lang="en-GB" dirty="0"/>
              <a:t> organisms.</a:t>
            </a:r>
          </a:p>
          <a:p>
            <a:pPr marL="0" indent="0">
              <a:buNone/>
            </a:pPr>
            <a:r>
              <a:rPr lang="en-GB" b="1" dirty="0"/>
              <a:t>Echocardiography</a:t>
            </a:r>
            <a:r>
              <a:rPr lang="en-GB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Transthoracic Echocardiography (TTE): First-line test, non-invasive but has lower sensitivity.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Transesophageal</a:t>
            </a:r>
            <a:r>
              <a:rPr lang="en-GB" dirty="0"/>
              <a:t> Echocardiography (TEE): More sensitive (especially for prosthetic valves and in the presence of negative TTE).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60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8E350-EE8B-DEAB-9140-E24A77C4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Diagnosis: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CA715-0D6C-475D-D613-381E440BD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000" b="1" dirty="0"/>
              <a:t>Other Diagnostic Tests: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600" dirty="0"/>
              <a:t>CBC (elevated WBC count in many cases).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600" dirty="0"/>
              <a:t>ESR/CRP: Elevated inflammatory markers.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600" dirty="0"/>
              <a:t>Urinalysis: Can show microscopic </a:t>
            </a:r>
            <a:r>
              <a:rPr lang="en-GB" sz="2600" dirty="0" err="1"/>
              <a:t>hematuria</a:t>
            </a:r>
            <a:r>
              <a:rPr lang="en-GB" sz="2600" dirty="0"/>
              <a:t> (suggestive of glomerulonephritis).</a:t>
            </a:r>
          </a:p>
        </p:txBody>
      </p:sp>
    </p:spTree>
    <p:extLst>
      <p:ext uri="{BB962C8B-B14F-4D97-AF65-F5344CB8AC3E}">
        <p14:creationId xmlns:p14="http://schemas.microsoft.com/office/powerpoint/2010/main" val="3586608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8D1E-16D5-F59B-594A-37A5C05D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B74B1-9348-A13C-32B8-7B1F6FDF1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1. Antibiotic Therapy</a:t>
            </a:r>
            <a:r>
              <a:rPr lang="en-GB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Empiric Therapy: Vancomycin + ceftriaxone or gentamicin for suspected </a:t>
            </a:r>
            <a:r>
              <a:rPr lang="en-GB" i="1" dirty="0"/>
              <a:t>Staphylococcus aureus</a:t>
            </a:r>
            <a:r>
              <a:rPr lang="en-GB" dirty="0"/>
              <a:t> or </a:t>
            </a:r>
            <a:r>
              <a:rPr lang="en-GB" i="1" dirty="0"/>
              <a:t>Streptococcus</a:t>
            </a:r>
            <a:r>
              <a:rPr lang="en-GB" dirty="0"/>
              <a:t> species.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Targeted Therapy: Once causative organism is identified, antibiotics should be tailored. Duration of therapy typically ranges from 4-6 weeks.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Staphylococcus aureus</a:t>
            </a:r>
            <a:r>
              <a:rPr lang="en-GB" dirty="0"/>
              <a:t> (MSSA) → Nafcillin or cefazolin.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 err="1"/>
              <a:t>Viridans</a:t>
            </a:r>
            <a:r>
              <a:rPr lang="en-GB" i="1" dirty="0"/>
              <a:t> group streptococci</a:t>
            </a:r>
            <a:r>
              <a:rPr lang="en-GB" dirty="0"/>
              <a:t> → Penicillin or ceftriaxone.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Enterococci</a:t>
            </a:r>
            <a:r>
              <a:rPr lang="en-GB" dirty="0"/>
              <a:t> → Ampicillin + gentamicin.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095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5AF9-2B5F-9E8F-27CE-13393F960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1E6C-CD85-E178-686D-F5781A7B3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2. Surgical Treatment</a:t>
            </a:r>
            <a:r>
              <a:rPr lang="en-GB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Indicated in cases of </a:t>
            </a:r>
            <a:r>
              <a:rPr lang="en-GB" b="1" dirty="0"/>
              <a:t>severe valve destruction</a:t>
            </a:r>
            <a:r>
              <a:rPr lang="en-GB" dirty="0"/>
              <a:t>, </a:t>
            </a:r>
            <a:r>
              <a:rPr lang="en-GB" b="1" dirty="0"/>
              <a:t>persistent infection despite therapy</a:t>
            </a:r>
            <a:r>
              <a:rPr lang="en-GB" dirty="0"/>
              <a:t>, or </a:t>
            </a:r>
            <a:r>
              <a:rPr lang="en-GB" b="1" dirty="0"/>
              <a:t>heart failure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Valve replacement</a:t>
            </a:r>
            <a:r>
              <a:rPr lang="en-GB" dirty="0"/>
              <a:t>: Often necessary if the valve is extensively damaged or there is a risk of embolization.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712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056F-A6DB-71D3-E506-D01CAC39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2EB37-5F3A-9F27-BD48-1FC69FCA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3. Supportive Care</a:t>
            </a:r>
            <a:r>
              <a:rPr lang="en-GB" dirty="0"/>
              <a:t>: </a:t>
            </a:r>
          </a:p>
          <a:p>
            <a:pPr marL="0" indent="0">
              <a:buNone/>
            </a:pPr>
            <a:r>
              <a:rPr lang="en-GB" dirty="0"/>
              <a:t>Which includes fluid management, monitoring for embolic events, and treating complications (e.g., heart failure, renal failure).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742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1DAF0-D3F7-A00B-E755-512D3F1D0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Complications: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17151-A466-5025-1243-0D5F2DBB4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Embolic Phenomena</a:t>
            </a:r>
            <a:r>
              <a:rPr lang="en-GB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Neurological</a:t>
            </a:r>
            <a:r>
              <a:rPr lang="en-GB" dirty="0"/>
              <a:t>: Stroke or abscesses.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Renal</a:t>
            </a:r>
            <a:r>
              <a:rPr lang="en-GB" dirty="0"/>
              <a:t>: Renal infarction, glomerulonephritis.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Pulmonary</a:t>
            </a:r>
            <a:r>
              <a:rPr lang="en-GB" dirty="0"/>
              <a:t>: Pulmonary embolism or abscesses.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Heart Failure</a:t>
            </a:r>
            <a:r>
              <a:rPr lang="en-GB" dirty="0"/>
              <a:t>: Due to valve damage and insufficient cardiac output.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Abscesses</a:t>
            </a:r>
            <a:r>
              <a:rPr lang="en-GB" dirty="0"/>
              <a:t>: Can form in various organs (brain, spleen, kidneys).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Sepsis</a:t>
            </a:r>
            <a:r>
              <a:rPr lang="en-GB" dirty="0"/>
              <a:t>: Can lead to septic shock.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59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C27C-8F4F-8AF9-F1AC-BFADA09D0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Infective Endocarditis: Pathophysiology, Diagnosis, and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530E8-C1D4-9690-D01C-76FB6F385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Learning Objectives:</a:t>
            </a:r>
          </a:p>
          <a:p>
            <a:pPr marL="0" indent="0">
              <a:buNone/>
            </a:pPr>
            <a:r>
              <a:rPr lang="en-GB" sz="2400" dirty="0"/>
              <a:t>By the end of this lecture, students should be able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Understand the pathophysiology of infective endocarditis (IE).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Identify risk factors and clinical features of IE.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Describe the diagnostic methods used in diagnosing IE.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Discuss treatment options and management strategies.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Recognize the complications associated with infective endocarditis.</a:t>
            </a:r>
          </a:p>
        </p:txBody>
      </p:sp>
    </p:spTree>
    <p:extLst>
      <p:ext uri="{BB962C8B-B14F-4D97-AF65-F5344CB8AC3E}">
        <p14:creationId xmlns:p14="http://schemas.microsoft.com/office/powerpoint/2010/main" val="2988764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5257A-5CB7-1973-10D8-178DF5613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Prevention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90029-A728-2C3C-6CD0-17F7B09B0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Prophylaxis for High-Risk Patients</a:t>
            </a:r>
            <a:r>
              <a:rPr lang="en-GB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Antibiotic prophylaxis for patients with prosthetic valves, history of IE, or certain congenital heart conditions before high-risk dental procedures.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2017 AHA guidelines updated recommendations to limit prophylaxis to high-risk groups only.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542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3EDFC-BA86-00E0-2CD9-7490AC980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Summary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BFB8D-EC32-6AB3-E223-1C4898B55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Infective endocarditis remains a serious condition with a high mortality rate.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Early recognition, appropriate antibiotic therapy, and careful management are crucial to improving outcomes.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Surgical intervention is often required for complicated cases.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Prevention through appropriate prophylaxis and lifestyle changes can help reduce risk in high-risk populations.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264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4BCA54-877D-0C5B-7B1C-A20B0E9D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214" y="2455190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73206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03DFB-D342-08AA-3336-FB11B78D8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Infective Endocarditis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DCD1A-A259-DB54-F265-2BC93D838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</a:t>
            </a:r>
            <a:r>
              <a:rPr lang="en-GB" dirty="0"/>
              <a:t>: Infective endocarditis is an infection of the endocardium, typically affecting the heart valves or implanted cardiac devices caused by microorganisms (most often bacteria).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Epidemiology</a:t>
            </a:r>
            <a:r>
              <a:rPr lang="en-GB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Incidence: 3–10 cases per 100,000 people annually.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More common in developed countries but still poses a global health issue.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Mortality rates are still high (10-30%) despite improvements in diagnosis and treatment.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0960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A4201-B055-5E03-7F7E-DECBC0ED3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Pathophysiology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0B238-52DC-4AFC-C311-1B34EBDE4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Infection of the Endocardium</a:t>
            </a:r>
            <a:r>
              <a:rPr lang="en-GB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Typically involves the heart valves, but may also affect other structures like the endocardial surface or implanted devices (prosthetic heart valves, ICDs, </a:t>
            </a:r>
            <a:r>
              <a:rPr lang="en-GB" dirty="0" err="1"/>
              <a:t>occluders</a:t>
            </a:r>
            <a:r>
              <a:rPr lang="en-GB" dirty="0"/>
              <a:t> for repair of congenital diseases),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Involves the formation of </a:t>
            </a:r>
            <a:r>
              <a:rPr lang="en-GB" b="1" dirty="0"/>
              <a:t>vegetations</a:t>
            </a:r>
            <a:r>
              <a:rPr lang="en-GB" dirty="0"/>
              <a:t> (masses of thrombotic debris, bacteria, and immune cells) on the heart valves.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08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6C73F-A414-CC66-5EA1-62692F3EB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pathophysiology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9ECE3-9978-331D-5922-23B43BEB1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Key Events</a:t>
            </a:r>
            <a:r>
              <a:rPr lang="en-GB" dirty="0"/>
              <a:t>: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Endothelial Injury</a:t>
            </a:r>
            <a:r>
              <a:rPr lang="en-GB" dirty="0"/>
              <a:t>: Damage to the endothelial surface of the heart (e.g., turbulent blood flow, congenital heart defects, valve diseases).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Bacterial Seeding</a:t>
            </a:r>
            <a:r>
              <a:rPr lang="en-GB" dirty="0"/>
              <a:t>: Microorganisms enter the bloodstream (</a:t>
            </a:r>
            <a:r>
              <a:rPr lang="en-GB" dirty="0" err="1"/>
              <a:t>bacteremia</a:t>
            </a:r>
            <a:r>
              <a:rPr lang="en-GB" dirty="0"/>
              <a:t>), often from dental procedures, intravenous drug use, or skin infections.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Vegetation Formation</a:t>
            </a:r>
            <a:r>
              <a:rPr lang="en-GB" dirty="0"/>
              <a:t>: Platelets and fibrin aggregate at the site of infection, providing a scaffold for bacteria.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Embolism</a:t>
            </a:r>
            <a:r>
              <a:rPr lang="en-GB" dirty="0"/>
              <a:t>: Vegetations may embolize to distant organs, causing complications like stroke, organ infarction, and abscess formation.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555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C460C-BEF5-DB53-3F0D-F2B0101EA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062CA-400D-DA8A-2F43-F468ADCFB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Pre-existing Valve Disease: Most common in patients with mitral valve prolapse, bicuspid aortic valves, or rheumatic heart disease.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Prosthetic Valves: Higher risk for developing IE, particularly within the first 6 months post-surgery.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Intravenous Drug Use (IVDU): Direct introduction of bacteria into the bloodstream, often with Staphylococcus aureus.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Immunocompromised States: Diabetes, HIV, and cancer treatment increase susceptibility.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Dental Procedures: Bacteria from the oral cavity, especially </a:t>
            </a:r>
            <a:r>
              <a:rPr lang="en-GB" dirty="0" err="1"/>
              <a:t>Viridans</a:t>
            </a:r>
            <a:r>
              <a:rPr lang="en-GB" dirty="0"/>
              <a:t> group streptococci, can enter the bloodstream.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Chronic Indwelling Devices: Catheters, pacemakers, and defibrillators.</a:t>
            </a:r>
          </a:p>
        </p:txBody>
      </p:sp>
    </p:spTree>
    <p:extLst>
      <p:ext uri="{BB962C8B-B14F-4D97-AF65-F5344CB8AC3E}">
        <p14:creationId xmlns:p14="http://schemas.microsoft.com/office/powerpoint/2010/main" val="163537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D966F-D9EE-A1E4-5249-7B3AD55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Organisms causing 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3F3B7-1E6F-FADA-E55F-980EC7381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1. Native valve endocarditis:</a:t>
            </a:r>
          </a:p>
          <a:p>
            <a:r>
              <a:rPr lang="en-GB" dirty="0"/>
              <a:t> </a:t>
            </a:r>
            <a:r>
              <a:rPr lang="en-GB" b="1" dirty="0"/>
              <a:t>Streptococcus </a:t>
            </a:r>
            <a:r>
              <a:rPr lang="en-GB" b="1" dirty="0" err="1"/>
              <a:t>viridans</a:t>
            </a:r>
            <a:r>
              <a:rPr lang="en-GB" b="1" dirty="0"/>
              <a:t> </a:t>
            </a:r>
            <a:r>
              <a:rPr lang="en-GB" dirty="0"/>
              <a:t>is the most common organism in native valve endocarditis. </a:t>
            </a:r>
          </a:p>
          <a:p>
            <a:r>
              <a:rPr lang="en-GB" dirty="0"/>
              <a:t>Other common organisms include </a:t>
            </a:r>
            <a:r>
              <a:rPr lang="en-GB" b="1" dirty="0"/>
              <a:t>Staphylococcus</a:t>
            </a:r>
            <a:r>
              <a:rPr lang="en-GB" dirty="0"/>
              <a:t> species (Staphylococcus aureus more commonly than Staphylococcus epidermidis) and </a:t>
            </a:r>
            <a:r>
              <a:rPr lang="en-GB" b="1" dirty="0"/>
              <a:t>Enterococci</a:t>
            </a:r>
            <a:r>
              <a:rPr lang="en-GB" dirty="0"/>
              <a:t>. </a:t>
            </a:r>
          </a:p>
          <a:p>
            <a:r>
              <a:rPr lang="en-GB" b="1" dirty="0"/>
              <a:t>Streptococcus </a:t>
            </a:r>
            <a:r>
              <a:rPr lang="en-GB" b="1" dirty="0" err="1"/>
              <a:t>bovis</a:t>
            </a:r>
            <a:r>
              <a:rPr lang="en-GB" b="1" dirty="0"/>
              <a:t> </a:t>
            </a:r>
            <a:r>
              <a:rPr lang="en-GB" dirty="0"/>
              <a:t>is associated with increased risk of active colonic malignancy </a:t>
            </a:r>
          </a:p>
          <a:p>
            <a:r>
              <a:rPr lang="en-GB" b="1" dirty="0"/>
              <a:t>HACEK group of organisms</a:t>
            </a:r>
            <a:r>
              <a:rPr lang="en-GB" dirty="0"/>
              <a:t>: Haemophilus, </a:t>
            </a:r>
            <a:r>
              <a:rPr lang="en-GB" dirty="0" err="1"/>
              <a:t>Actinobacillus</a:t>
            </a:r>
            <a:r>
              <a:rPr lang="en-GB" dirty="0"/>
              <a:t>, </a:t>
            </a:r>
            <a:r>
              <a:rPr lang="en-GB" dirty="0" err="1"/>
              <a:t>Cardiobacterium</a:t>
            </a:r>
            <a:r>
              <a:rPr lang="en-GB" dirty="0"/>
              <a:t>, </a:t>
            </a:r>
            <a:r>
              <a:rPr lang="en-GB" dirty="0" err="1"/>
              <a:t>Eikenella</a:t>
            </a:r>
            <a:r>
              <a:rPr lang="en-GB" dirty="0"/>
              <a:t>, and </a:t>
            </a:r>
            <a:r>
              <a:rPr lang="en-GB" dirty="0" err="1"/>
              <a:t>Kingella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9956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A4E0-E5A1-2861-95F3-C6CF90CAE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Organisms causing 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90234-1260-001F-3E74-0FBDA5019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2. Prosthetic valve endocarditis:</a:t>
            </a:r>
          </a:p>
          <a:p>
            <a:r>
              <a:rPr lang="en-GB" dirty="0"/>
              <a:t>Staphylococci are the most common causes of early-onset endocarditis; (Staphylococcus epidermidis more commonly than Staphylococcus aureus), worse with high mortality</a:t>
            </a:r>
          </a:p>
          <a:p>
            <a:r>
              <a:rPr lang="en-GB" dirty="0"/>
              <a:t>Streptococci are the most common cause of late-onset endocarditis; better with lower mortality</a:t>
            </a:r>
          </a:p>
        </p:txBody>
      </p:sp>
    </p:spTree>
    <p:extLst>
      <p:ext uri="{BB962C8B-B14F-4D97-AF65-F5344CB8AC3E}">
        <p14:creationId xmlns:p14="http://schemas.microsoft.com/office/powerpoint/2010/main" val="315660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3F9D4-B250-AE45-B58B-68F0EA32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Cont. Organisms causing 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399E-9E6F-88D3-1D0D-E5CFF813D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3. Endocarditis in IV drug users </a:t>
            </a:r>
          </a:p>
          <a:p>
            <a:r>
              <a:rPr lang="en-GB" dirty="0"/>
              <a:t>Frequently presents with right-sided endocarditis. </a:t>
            </a:r>
          </a:p>
          <a:p>
            <a:r>
              <a:rPr lang="en-GB" dirty="0"/>
              <a:t>Staphylococcus aureus is the most common cause. </a:t>
            </a:r>
          </a:p>
          <a:p>
            <a:r>
              <a:rPr lang="en-GB" dirty="0"/>
              <a:t>Other organisms include Enterococci and Streptococci, fungi (mostly Candida) and gram-negative rods (mostly Pseudomonas) are less common causes.</a:t>
            </a:r>
          </a:p>
        </p:txBody>
      </p:sp>
    </p:spTree>
    <p:extLst>
      <p:ext uri="{BB962C8B-B14F-4D97-AF65-F5344CB8AC3E}">
        <p14:creationId xmlns:p14="http://schemas.microsoft.com/office/powerpoint/2010/main" val="2557846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1173</Words>
  <Application>Microsoft Office PowerPoint</Application>
  <PresentationFormat>Widescreen</PresentationFormat>
  <Paragraphs>112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Courier New</vt:lpstr>
      <vt:lpstr>Wingdings</vt:lpstr>
      <vt:lpstr>Office Theme</vt:lpstr>
      <vt:lpstr>Infective endocarditis</vt:lpstr>
      <vt:lpstr>Infective Endocarditis: Pathophysiology, Diagnosis, and Management</vt:lpstr>
      <vt:lpstr>Introduction to Infective Endocarditis</vt:lpstr>
      <vt:lpstr>Pathophysiology</vt:lpstr>
      <vt:lpstr>Cont. pathophysiology</vt:lpstr>
      <vt:lpstr>Risk factors</vt:lpstr>
      <vt:lpstr>Organisms causing IE</vt:lpstr>
      <vt:lpstr>Cont. Organisms causing IE</vt:lpstr>
      <vt:lpstr>Cont. Organisms causing IE</vt:lpstr>
      <vt:lpstr>Clinical presentation:</vt:lpstr>
      <vt:lpstr>Cont. Clinical presentation:</vt:lpstr>
      <vt:lpstr>Diagnosis: </vt:lpstr>
      <vt:lpstr>Cont. Diagnosis:</vt:lpstr>
      <vt:lpstr>Cont. Diagnosis:</vt:lpstr>
      <vt:lpstr>Cont. Diagnosis:</vt:lpstr>
      <vt:lpstr>Treatment </vt:lpstr>
      <vt:lpstr>Cont. treatment </vt:lpstr>
      <vt:lpstr>Cont. treatment </vt:lpstr>
      <vt:lpstr>Complications:</vt:lpstr>
      <vt:lpstr>Prevention </vt:lpstr>
      <vt:lpstr>Summary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Maram Abu-Halaweh</dc:creator>
  <cp:lastModifiedBy>Maram Abu-Halaweh</cp:lastModifiedBy>
  <cp:revision>1</cp:revision>
  <dcterms:created xsi:type="dcterms:W3CDTF">2025-09-20T12:10:32Z</dcterms:created>
  <dcterms:modified xsi:type="dcterms:W3CDTF">2025-09-20T12:11:27Z</dcterms:modified>
</cp:coreProperties>
</file>