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369" r:id="rId6"/>
    <p:sldId id="368" r:id="rId7"/>
    <p:sldId id="260" r:id="rId8"/>
    <p:sldId id="263" r:id="rId9"/>
    <p:sldId id="377" r:id="rId10"/>
    <p:sldId id="378" r:id="rId11"/>
    <p:sldId id="411" r:id="rId12"/>
    <p:sldId id="409" r:id="rId13"/>
    <p:sldId id="267" r:id="rId14"/>
    <p:sldId id="381" r:id="rId15"/>
    <p:sldId id="383" r:id="rId16"/>
    <p:sldId id="434" r:id="rId17"/>
    <p:sldId id="477" r:id="rId18"/>
    <p:sldId id="266" r:id="rId19"/>
    <p:sldId id="271" r:id="rId20"/>
    <p:sldId id="272" r:id="rId21"/>
    <p:sldId id="435" r:id="rId22"/>
    <p:sldId id="273" r:id="rId23"/>
    <p:sldId id="281" r:id="rId24"/>
    <p:sldId id="287" r:id="rId25"/>
    <p:sldId id="391" r:id="rId26"/>
    <p:sldId id="293" r:id="rId27"/>
    <p:sldId id="292" r:id="rId28"/>
    <p:sldId id="294" r:id="rId29"/>
    <p:sldId id="41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12" autoAdjust="0"/>
    <p:restoredTop sz="94291" autoAdjust="0"/>
  </p:normalViewPr>
  <p:slideViewPr>
    <p:cSldViewPr snapToGrid="0">
      <p:cViewPr varScale="1">
        <p:scale>
          <a:sx n="69" d="100"/>
          <a:sy n="69" d="100"/>
        </p:scale>
        <p:origin x="924" y="66"/>
      </p:cViewPr>
      <p:guideLst>
        <p:guide orient="horz" pos="2160"/>
        <p:guide pos="3840"/>
      </p:guideLst>
    </p:cSldViewPr>
  </p:slideViewPr>
  <p:outlineViewPr>
    <p:cViewPr>
      <p:scale>
        <a:sx n="33" d="100"/>
        <a:sy n="33" d="100"/>
      </p:scale>
      <p:origin x="0" y="-189162"/>
    </p:cViewPr>
  </p:outlineViewPr>
  <p:notesTextViewPr>
    <p:cViewPr>
      <p:scale>
        <a:sx n="1" d="1"/>
        <a:sy n="1" d="1"/>
      </p:scale>
      <p:origin x="0" y="0"/>
    </p:cViewPr>
  </p:notesTextViewPr>
  <p:sorterViewPr>
    <p:cViewPr>
      <p:scale>
        <a:sx n="100" d="100"/>
        <a:sy n="100" d="100"/>
      </p:scale>
      <p:origin x="0" y="-26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viewProps" Target="viewProp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commentAuthors" Target="commentAuthor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tableStyles" Target="tableStyle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notesMaster" Target="notesMasters/notesMaster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C4EDB-3098-4741-9577-64D9E63A3D58}" type="datetimeFigureOut">
              <a:rPr lang="en-US" smtClean="0"/>
              <a:pPr/>
              <a:t>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9D25F-9B04-406A-88BA-CF8C238D7E1D}" type="slidenum">
              <a:rPr lang="en-US" smtClean="0"/>
              <a:pPr/>
              <a:t>‹#›</a:t>
            </a:fld>
            <a:endParaRPr lang="en-US"/>
          </a:p>
        </p:txBody>
      </p:sp>
    </p:spTree>
    <p:extLst>
      <p:ext uri="{BB962C8B-B14F-4D97-AF65-F5344CB8AC3E}">
        <p14:creationId xmlns:p14="http://schemas.microsoft.com/office/powerpoint/2010/main" val="25022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F971B28-C963-4ADF-AA78-B60AB1863E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42F289DA-D7F8-4BF1-A11E-3F57AD3630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ar-JO"/>
              <a:t>The infective stage is the egg containing second stage rhabditiform larva.</a:t>
            </a:r>
          </a:p>
          <a:p>
            <a:pPr eaLnBrk="1" hangingPunct="1">
              <a:spcBef>
                <a:spcPct val="0"/>
              </a:spcBef>
            </a:pPr>
            <a:r>
              <a:rPr lang="en-US" altLang="ar-JO"/>
              <a:t>Infection occurs by ingestion of the infective egg in contaminated food or</a:t>
            </a:r>
          </a:p>
          <a:p>
            <a:pPr eaLnBrk="1" hangingPunct="1">
              <a:spcBef>
                <a:spcPct val="0"/>
              </a:spcBef>
            </a:pPr>
            <a:r>
              <a:rPr lang="en-US" altLang="ar-JO"/>
              <a:t>drink, from contaminated hand. Following ingestion the larvae hatch in</a:t>
            </a:r>
          </a:p>
          <a:p>
            <a:pPr eaLnBrk="1" hangingPunct="1">
              <a:spcBef>
                <a:spcPct val="0"/>
              </a:spcBef>
            </a:pPr>
            <a:r>
              <a:rPr lang="en-US" altLang="ar-JO"/>
              <a:t>the small intestine and penetrate blood vessels in the small intestinal</a:t>
            </a:r>
          </a:p>
          <a:p>
            <a:pPr eaLnBrk="1" hangingPunct="1">
              <a:spcBef>
                <a:spcPct val="0"/>
              </a:spcBef>
            </a:pPr>
            <a:r>
              <a:rPr lang="en-US" altLang="ar-JO"/>
              <a:t>wall. The larvae follow a heart lung migrate from and develop. After</a:t>
            </a:r>
          </a:p>
          <a:p>
            <a:pPr eaLnBrk="1" hangingPunct="1">
              <a:spcBef>
                <a:spcPct val="0"/>
              </a:spcBef>
            </a:pPr>
            <a:r>
              <a:rPr lang="en-US" altLang="ar-JO"/>
              <a:t>migrating up the trachea, the larvae are swallowed. In the small intestine,</a:t>
            </a:r>
          </a:p>
          <a:p>
            <a:pPr eaLnBrk="1" hangingPunct="1">
              <a:spcBef>
                <a:spcPct val="0"/>
              </a:spcBef>
            </a:pPr>
            <a:r>
              <a:rPr lang="en-US" altLang="ar-JO"/>
              <a:t>they grow into mature worms.</a:t>
            </a:r>
          </a:p>
          <a:p>
            <a:pPr eaLnBrk="1" hangingPunct="1">
              <a:spcBef>
                <a:spcPct val="0"/>
              </a:spcBef>
            </a:pPr>
            <a:r>
              <a:rPr lang="en-US" altLang="ar-JO"/>
              <a:t>After mating the female produces large number of eggs (200,000</a:t>
            </a:r>
          </a:p>
          <a:p>
            <a:pPr eaLnBrk="1" hangingPunct="1">
              <a:spcBef>
                <a:spcPct val="0"/>
              </a:spcBef>
            </a:pPr>
            <a:r>
              <a:rPr lang="en-US" altLang="ar-JO"/>
              <a:t>eggs/day/ female) which are passed in the feces. In shaded soil. the egg</a:t>
            </a:r>
          </a:p>
          <a:p>
            <a:pPr eaLnBrk="1" hangingPunct="1">
              <a:spcBef>
                <a:spcPct val="0"/>
              </a:spcBef>
            </a:pPr>
            <a:r>
              <a:rPr lang="en-US" altLang="ar-JO"/>
              <a:t>develop and contain infective larva. The larva does not hatch until the</a:t>
            </a:r>
          </a:p>
          <a:p>
            <a:pPr eaLnBrk="1" hangingPunct="1">
              <a:spcBef>
                <a:spcPct val="0"/>
              </a:spcBef>
            </a:pPr>
            <a:r>
              <a:rPr lang="en-US" altLang="ar-JO"/>
              <a:t>egg is swallowed.</a:t>
            </a:r>
          </a:p>
        </p:txBody>
      </p:sp>
      <p:sp>
        <p:nvSpPr>
          <p:cNvPr id="52228" name="Slide Number Placeholder 3">
            <a:extLst>
              <a:ext uri="{FF2B5EF4-FFF2-40B4-BE49-F238E27FC236}">
                <a16:creationId xmlns:a16="http://schemas.microsoft.com/office/drawing/2014/main" id="{DAF3F1EF-916F-4FB4-9867-453FD4AB2A4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EBD5AD-E4D9-46E9-9F15-56E0CF7B744E}" type="slidenum">
              <a:rPr lang="en-US" altLang="ar-JO">
                <a:latin typeface="Calibri" panose="020F0502020204030204" pitchFamily="34" charset="0"/>
              </a:rPr>
              <a:pPr/>
              <a:t>5</a:t>
            </a:fld>
            <a:endParaRPr lang="en-US" altLang="ar-JO">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0E8CEA1-BD2F-4BC4-B3BF-B4F239BFA4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D98A213-4D9A-4314-BF17-F8185D0588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JO"/>
          </a:p>
        </p:txBody>
      </p:sp>
      <p:sp>
        <p:nvSpPr>
          <p:cNvPr id="53252" name="Slide Number Placeholder 3">
            <a:extLst>
              <a:ext uri="{FF2B5EF4-FFF2-40B4-BE49-F238E27FC236}">
                <a16:creationId xmlns:a16="http://schemas.microsoft.com/office/drawing/2014/main" id="{56DB5CE1-7EE0-46C1-ADBB-698BCFF157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01F836-C371-45D3-96D1-89C278B1B0AA}" type="slidenum">
              <a:rPr lang="en-US" altLang="ar-JO">
                <a:latin typeface="Calibri" panose="020F0502020204030204" pitchFamily="34" charset="0"/>
              </a:rPr>
              <a:pPr/>
              <a:t>15</a:t>
            </a:fld>
            <a:endParaRPr lang="en-US" altLang="ar-JO">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3EB9D82-4B91-47AA-91BD-7C466C278E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2E753FE-41F3-4B0E-914C-26C191C4D2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ar-JO" b="1"/>
              <a:t>nglish:</a:t>
            </a:r>
            <a:r>
              <a:rPr lang="en-US" altLang="ar-JO"/>
              <a:t> Enterobiasis </a:t>
            </a:r>
            <a:r>
              <a:rPr lang="en-US" altLang="ar-JO" i="1"/>
              <a:t>Enterobius vermicularis</a:t>
            </a:r>
            <a:br>
              <a:rPr lang="en-US" altLang="ar-JO"/>
            </a:br>
            <a:r>
              <a:rPr lang="en-US" altLang="ar-JO"/>
              <a:t>Life cycle of Enterobius vermicularis</a:t>
            </a:r>
            <a:br>
              <a:rPr lang="en-US" altLang="ar-JO"/>
            </a:br>
            <a:r>
              <a:rPr lang="en-US" altLang="ar-JO"/>
              <a:t>Eggs are deposited on perianal folds. Self-infection occurs by transferring infective eggs to the mouth with hands that have scratched the perianal area. Person-to-person transmission can also occur through handling of contaminated clothes or bed linens. Enterobiasis may also be acquired through surfaces in the environment that are contaminated with pinworm eggs (e.g., curtains, carpeting). Some small number of eggs may become airborne and inhaled. These would be swallowed and follow the same development as ingested eggs. Following ingestion of infective eggs, the larvae hatch in the small intestine and the adults establish themselves in the colon. The time interval from ingestion of infective eggs to oviposition by the adult females is about one month. The life span of the adults is about two months. Gravid females migrate nocturnally outside the anus and oviposit while crawling on the skin of the perianal area . The larvae contained inside the eggs develop (the eggs become infective) in 4 to 6 hours under optimal conditions. Retroinfection, or the migration of newly hatched larvae from the anal skin back into the rectum, may occur but the frequency with which this happens is unknown.</a:t>
            </a:r>
          </a:p>
          <a:p>
            <a:pPr eaLnBrk="1" hangingPunct="1">
              <a:spcBef>
                <a:spcPct val="0"/>
              </a:spcBef>
            </a:pPr>
            <a:endParaRPr lang="en-US" altLang="ar-JO"/>
          </a:p>
        </p:txBody>
      </p:sp>
      <p:sp>
        <p:nvSpPr>
          <p:cNvPr id="54276" name="Slide Number Placeholder 3">
            <a:extLst>
              <a:ext uri="{FF2B5EF4-FFF2-40B4-BE49-F238E27FC236}">
                <a16:creationId xmlns:a16="http://schemas.microsoft.com/office/drawing/2014/main" id="{425C34E1-4C3C-46BC-B63E-6BCCD30B5C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16A0FCD-2951-428F-8EB7-A43CACE7368F}" type="slidenum">
              <a:rPr lang="en-US" altLang="ar-JO">
                <a:latin typeface="Calibri" panose="020F0502020204030204" pitchFamily="34" charset="0"/>
              </a:rPr>
              <a:pPr/>
              <a:t>16</a:t>
            </a:fld>
            <a:endParaRPr lang="en-US" altLang="ar-JO">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صورة الشريحة 1">
            <a:extLst>
              <a:ext uri="{FF2B5EF4-FFF2-40B4-BE49-F238E27FC236}">
                <a16:creationId xmlns:a16="http://schemas.microsoft.com/office/drawing/2014/main" id="{C8947B73-7946-4A1C-97CA-01F03C03F1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عنصر نائب للملاحظات 2">
            <a:extLst>
              <a:ext uri="{FF2B5EF4-FFF2-40B4-BE49-F238E27FC236}">
                <a16:creationId xmlns:a16="http://schemas.microsoft.com/office/drawing/2014/main" id="{3A19F369-8F5D-46FE-B297-087EEBE1258B}"/>
              </a:ext>
            </a:extLst>
          </p:cNvPr>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r>
              <a:rPr lang="en-US" altLang="ar-JO" b="1" dirty="0"/>
              <a:t>Clinical feature and Pathology</a:t>
            </a:r>
            <a:r>
              <a:rPr lang="en-US" altLang="ar-JO" b="1" i="1" dirty="0"/>
              <a:t>: Causes strongyloidiasis, the disease</a:t>
            </a:r>
          </a:p>
          <a:p>
            <a:pPr eaLnBrk="1" hangingPunct="1">
              <a:spcBef>
                <a:spcPct val="0"/>
              </a:spcBef>
              <a:defRPr/>
            </a:pPr>
            <a:r>
              <a:rPr lang="en-US" altLang="ar-JO" dirty="0"/>
              <a:t>is also known as cochin china diarnhea because in the feces of french</a:t>
            </a:r>
          </a:p>
          <a:p>
            <a:pPr eaLnBrk="1" hangingPunct="1">
              <a:spcBef>
                <a:spcPct val="0"/>
              </a:spcBef>
              <a:defRPr/>
            </a:pPr>
            <a:r>
              <a:rPr lang="en-US" altLang="ar-JO" dirty="0"/>
              <a:t>cololnial troop who had been suffering in uncontrolled diarrhea in Cochin</a:t>
            </a:r>
          </a:p>
          <a:p>
            <a:pPr eaLnBrk="1" hangingPunct="1">
              <a:spcBef>
                <a:spcPct val="0"/>
              </a:spcBef>
              <a:defRPr/>
            </a:pPr>
            <a:r>
              <a:rPr lang="en-US" altLang="ar-JO" dirty="0"/>
              <a:t>China.</a:t>
            </a:r>
          </a:p>
          <a:p>
            <a:pPr eaLnBrk="1" hangingPunct="1">
              <a:spcBef>
                <a:spcPct val="0"/>
              </a:spcBef>
              <a:defRPr/>
            </a:pPr>
            <a:r>
              <a:rPr lang="en-US" altLang="ar-JO" dirty="0"/>
              <a:t>The female adult worm by their invasion of the intestine cause</a:t>
            </a:r>
          </a:p>
          <a:p>
            <a:pPr eaLnBrk="1" hangingPunct="1">
              <a:spcBef>
                <a:spcPct val="0"/>
              </a:spcBef>
              <a:defRPr/>
            </a:pPr>
            <a:r>
              <a:rPr lang="en-US" altLang="ar-JO" dirty="0"/>
              <a:t>inflammatory changes in the mucosa of small intestine leading to the</a:t>
            </a:r>
          </a:p>
          <a:p>
            <a:pPr eaLnBrk="1" hangingPunct="1">
              <a:spcBef>
                <a:spcPct val="0"/>
              </a:spcBef>
              <a:defRPr/>
            </a:pPr>
            <a:r>
              <a:rPr lang="en-US" altLang="ar-JO" dirty="0"/>
              <a:t>development of gastrointestinal symptoms.</a:t>
            </a:r>
          </a:p>
          <a:p>
            <a:pPr eaLnBrk="1" hangingPunct="1">
              <a:spcBef>
                <a:spcPct val="0"/>
              </a:spcBef>
              <a:defRPr/>
            </a:pPr>
            <a:r>
              <a:rPr lang="en-US" altLang="ar-JO" dirty="0"/>
              <a:t>It is usually asymptomatic, in symptomatic cases shows the following</a:t>
            </a:r>
          </a:p>
          <a:p>
            <a:pPr eaLnBrk="1" hangingPunct="1">
              <a:spcBef>
                <a:spcPct val="0"/>
              </a:spcBef>
              <a:defRPr/>
            </a:pPr>
            <a:r>
              <a:rPr lang="en-US" altLang="ar-JO" dirty="0"/>
              <a:t>phases:</a:t>
            </a:r>
          </a:p>
          <a:p>
            <a:pPr eaLnBrk="1" hangingPunct="1">
              <a:spcBef>
                <a:spcPct val="0"/>
              </a:spcBef>
              <a:defRPr/>
            </a:pPr>
            <a:r>
              <a:rPr lang="en-US" altLang="ar-JO" dirty="0"/>
              <a:t>1.Cutaneous phase: Infection caused by large number of larva produce</a:t>
            </a:r>
          </a:p>
          <a:p>
            <a:pPr eaLnBrk="1" hangingPunct="1">
              <a:spcBef>
                <a:spcPct val="0"/>
              </a:spcBef>
              <a:defRPr/>
            </a:pPr>
            <a:r>
              <a:rPr lang="en-US" altLang="ar-JO" dirty="0"/>
              <a:t>itching and erythema at the site of infection within 24 hours of invasion.</a:t>
            </a:r>
          </a:p>
          <a:p>
            <a:pPr eaLnBrk="1" hangingPunct="1">
              <a:spcBef>
                <a:spcPct val="0"/>
              </a:spcBef>
              <a:defRPr/>
            </a:pPr>
            <a:r>
              <a:rPr lang="en-US" altLang="ar-JO" dirty="0"/>
              <a:t>2. Pulmonary phase: The migratory larva in the lung produces a</a:t>
            </a:r>
          </a:p>
          <a:p>
            <a:pPr eaLnBrk="1" hangingPunct="1">
              <a:spcBef>
                <a:spcPct val="0"/>
              </a:spcBef>
              <a:defRPr/>
            </a:pPr>
            <a:r>
              <a:rPr lang="en-US" altLang="ar-JO" dirty="0"/>
              <a:t>considerable degree of host damage and injury to the alveoli and</a:t>
            </a:r>
          </a:p>
          <a:p>
            <a:pPr eaLnBrk="1" hangingPunct="1">
              <a:spcBef>
                <a:spcPct val="0"/>
              </a:spcBef>
              <a:defRPr/>
            </a:pPr>
            <a:r>
              <a:rPr lang="en-US" altLang="ar-JO" dirty="0"/>
              <a:t>bronchial epithelium thereby producing bronchopneumonia and full blown</a:t>
            </a:r>
          </a:p>
          <a:p>
            <a:pPr eaLnBrk="1" hangingPunct="1">
              <a:spcBef>
                <a:spcPct val="0"/>
              </a:spcBef>
              <a:defRPr/>
            </a:pPr>
            <a:r>
              <a:rPr lang="en-US" altLang="ar-JO" dirty="0"/>
              <a:t>pneumonitis.</a:t>
            </a:r>
          </a:p>
          <a:p>
            <a:pPr eaLnBrk="1" hangingPunct="1">
              <a:spcBef>
                <a:spcPct val="0"/>
              </a:spcBef>
              <a:defRPr/>
            </a:pPr>
            <a:r>
              <a:rPr lang="en-US" altLang="ar-JO" dirty="0"/>
              <a:t>3. Intestinal phase : Invasion by adult worms may produce abdominal</a:t>
            </a:r>
          </a:p>
          <a:p>
            <a:pPr eaLnBrk="1" hangingPunct="1">
              <a:spcBef>
                <a:spcPct val="0"/>
              </a:spcBef>
              <a:defRPr/>
            </a:pPr>
            <a:r>
              <a:rPr lang="en-US" altLang="ar-JO" dirty="0"/>
              <a:t>pain and mucus diarrhea which alleviate constipation. Indigestion,</a:t>
            </a:r>
          </a:p>
          <a:p>
            <a:pPr eaLnBrk="1" hangingPunct="1">
              <a:spcBef>
                <a:spcPct val="0"/>
              </a:spcBef>
              <a:defRPr/>
            </a:pPr>
            <a:r>
              <a:rPr lang="en-US" altLang="ar-JO" dirty="0"/>
              <a:t>nausea vomiting and anemia may also occur.</a:t>
            </a:r>
          </a:p>
          <a:p>
            <a:pPr eaLnBrk="1" hangingPunct="1">
              <a:spcBef>
                <a:spcPct val="0"/>
              </a:spcBef>
              <a:defRPr/>
            </a:pPr>
            <a:r>
              <a:rPr lang="en-US" altLang="ar-JO" dirty="0"/>
              <a:t>Heavy infection especially in children may result in malabsorbtion,</a:t>
            </a:r>
          </a:p>
          <a:p>
            <a:pPr eaLnBrk="1" hangingPunct="1">
              <a:spcBef>
                <a:spcPct val="0"/>
              </a:spcBef>
              <a:defRPr/>
            </a:pPr>
            <a:r>
              <a:rPr lang="en-US" altLang="ar-JO" dirty="0"/>
              <a:t>steatorrhea and dehydration.</a:t>
            </a:r>
          </a:p>
          <a:p>
            <a:pPr eaLnBrk="1" hangingPunct="1">
              <a:spcBef>
                <a:spcPct val="0"/>
              </a:spcBef>
              <a:defRPr/>
            </a:pPr>
            <a:r>
              <a:rPr lang="en-US" altLang="ar-JO" dirty="0"/>
              <a:t>Auto- and hyper-infection syndromes occurs when the immune status of</a:t>
            </a:r>
          </a:p>
          <a:p>
            <a:pPr eaLnBrk="1" hangingPunct="1">
              <a:spcBef>
                <a:spcPct val="0"/>
              </a:spcBef>
              <a:defRPr/>
            </a:pPr>
            <a:r>
              <a:rPr lang="en-US" altLang="ar-JO" dirty="0"/>
              <a:t>the host suppressed by either drugs, malnutrition or the concurrent</a:t>
            </a:r>
          </a:p>
          <a:p>
            <a:pPr eaLnBrk="1" hangingPunct="1">
              <a:spcBef>
                <a:spcPct val="0"/>
              </a:spcBef>
              <a:defRPr/>
            </a:pPr>
            <a:r>
              <a:rPr lang="en-US" altLang="ar-JO" dirty="0"/>
              <a:t>diseases:</a:t>
            </a:r>
          </a:p>
          <a:p>
            <a:pPr eaLnBrk="1" hangingPunct="1">
              <a:spcBef>
                <a:spcPct val="0"/>
              </a:spcBef>
              <a:defRPr/>
            </a:pPr>
            <a:r>
              <a:rPr lang="en-US" altLang="ar-JO" dirty="0"/>
              <a:t>In these conditions, larva invade and are found in many of the tissues</a:t>
            </a:r>
          </a:p>
          <a:p>
            <a:pPr eaLnBrk="1" hangingPunct="1">
              <a:spcBef>
                <a:spcPct val="0"/>
              </a:spcBef>
              <a:defRPr/>
            </a:pPr>
            <a:r>
              <a:rPr lang="en-US" altLang="ar-JO" dirty="0"/>
              <a:t>and serous cavities of the body producing a serious infection, which is</a:t>
            </a:r>
          </a:p>
          <a:p>
            <a:pPr eaLnBrk="1" hangingPunct="1">
              <a:spcBef>
                <a:spcPct val="0"/>
              </a:spcBef>
              <a:defRPr/>
            </a:pPr>
            <a:r>
              <a:rPr lang="en-US" altLang="ar-JO" dirty="0"/>
              <a:t>fatal. In auto- and hyper-infection the mucosal inflammation is severe.</a:t>
            </a:r>
          </a:p>
          <a:p>
            <a:pPr eaLnBrk="1" hangingPunct="1">
              <a:spcBef>
                <a:spcPct val="0"/>
              </a:spcBef>
              <a:defRPr/>
            </a:pPr>
            <a:r>
              <a:rPr lang="en-US" altLang="ar-JO" dirty="0"/>
              <a:t>The sigmoidal colon and rectum become frequently thickened and</a:t>
            </a:r>
          </a:p>
          <a:p>
            <a:pPr eaLnBrk="1" hangingPunct="1">
              <a:spcBef>
                <a:spcPct val="0"/>
              </a:spcBef>
              <a:defRPr/>
            </a:pPr>
            <a:r>
              <a:rPr lang="en-US" altLang="ar-JO" dirty="0"/>
              <a:t>edematous</a:t>
            </a:r>
            <a:endParaRPr lang="ar-SA" altLang="ar-JO" dirty="0"/>
          </a:p>
        </p:txBody>
      </p:sp>
      <p:sp>
        <p:nvSpPr>
          <p:cNvPr id="55300" name="عنصر نائب لرقم الشريحة 3">
            <a:extLst>
              <a:ext uri="{FF2B5EF4-FFF2-40B4-BE49-F238E27FC236}">
                <a16:creationId xmlns:a16="http://schemas.microsoft.com/office/drawing/2014/main" id="{1626708F-B080-4FFF-99C6-881981C259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46266F-FDE3-4928-B16D-041759792F17}" type="slidenum">
              <a:rPr lang="en-US" altLang="ar-JO">
                <a:latin typeface="Calibri" panose="020F0502020204030204" pitchFamily="34" charset="0"/>
              </a:rPr>
              <a:pPr/>
              <a:t>23</a:t>
            </a:fld>
            <a:endParaRPr lang="en-US" altLang="ar-JO">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صر نائب لصورة الشريحة 1">
            <a:extLst>
              <a:ext uri="{FF2B5EF4-FFF2-40B4-BE49-F238E27FC236}">
                <a16:creationId xmlns:a16="http://schemas.microsoft.com/office/drawing/2014/main" id="{CE827FD6-E036-4EB3-A269-C727336840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عنصر نائب للملاحظات 2">
            <a:extLst>
              <a:ext uri="{FF2B5EF4-FFF2-40B4-BE49-F238E27FC236}">
                <a16:creationId xmlns:a16="http://schemas.microsoft.com/office/drawing/2014/main" id="{5F21C79A-DD95-4894-B62F-227AC7F5D3A6}"/>
              </a:ext>
            </a:extLst>
          </p:cNvPr>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r>
              <a:rPr lang="en-US" altLang="ar-JO" b="1"/>
              <a:t>Clinical feature and Pathology</a:t>
            </a:r>
            <a:r>
              <a:rPr lang="en-US" altLang="ar-JO" b="1" i="1"/>
              <a:t>: Causes strongyloidiasis, the disease</a:t>
            </a:r>
          </a:p>
          <a:p>
            <a:pPr eaLnBrk="1" hangingPunct="1">
              <a:spcBef>
                <a:spcPct val="0"/>
              </a:spcBef>
              <a:defRPr/>
            </a:pPr>
            <a:r>
              <a:rPr lang="en-US" altLang="ar-JO"/>
              <a:t>is also known as cochin china diarnhea because in the feces of french</a:t>
            </a:r>
          </a:p>
          <a:p>
            <a:pPr eaLnBrk="1" hangingPunct="1">
              <a:spcBef>
                <a:spcPct val="0"/>
              </a:spcBef>
              <a:defRPr/>
            </a:pPr>
            <a:r>
              <a:rPr lang="en-US" altLang="ar-JO"/>
              <a:t>cololnial troop who had been suffering in uncontrolled diarrhea in Cochin</a:t>
            </a:r>
          </a:p>
          <a:p>
            <a:pPr eaLnBrk="1" hangingPunct="1">
              <a:spcBef>
                <a:spcPct val="0"/>
              </a:spcBef>
              <a:defRPr/>
            </a:pPr>
            <a:r>
              <a:rPr lang="en-US" altLang="ar-JO"/>
              <a:t>China.</a:t>
            </a:r>
          </a:p>
          <a:p>
            <a:pPr eaLnBrk="1" hangingPunct="1">
              <a:spcBef>
                <a:spcPct val="0"/>
              </a:spcBef>
              <a:defRPr/>
            </a:pPr>
            <a:r>
              <a:rPr lang="en-US" altLang="ar-JO"/>
              <a:t>The female adult worm by their invasion of the intestine cause</a:t>
            </a:r>
          </a:p>
          <a:p>
            <a:pPr eaLnBrk="1" hangingPunct="1">
              <a:spcBef>
                <a:spcPct val="0"/>
              </a:spcBef>
              <a:defRPr/>
            </a:pPr>
            <a:r>
              <a:rPr lang="en-US" altLang="ar-JO"/>
              <a:t>inflammatory changes in the mucosa of small intestine leading to the</a:t>
            </a:r>
          </a:p>
          <a:p>
            <a:pPr eaLnBrk="1" hangingPunct="1">
              <a:spcBef>
                <a:spcPct val="0"/>
              </a:spcBef>
              <a:defRPr/>
            </a:pPr>
            <a:r>
              <a:rPr lang="en-US" altLang="ar-JO"/>
              <a:t>development of gastrointestinal symptoms.</a:t>
            </a:r>
          </a:p>
          <a:p>
            <a:pPr eaLnBrk="1" hangingPunct="1">
              <a:spcBef>
                <a:spcPct val="0"/>
              </a:spcBef>
              <a:defRPr/>
            </a:pPr>
            <a:r>
              <a:rPr lang="en-US" altLang="ar-JO"/>
              <a:t>It is usually asymptomatic, in symptomatic cases shows the following</a:t>
            </a:r>
          </a:p>
          <a:p>
            <a:pPr eaLnBrk="1" hangingPunct="1">
              <a:spcBef>
                <a:spcPct val="0"/>
              </a:spcBef>
              <a:defRPr/>
            </a:pPr>
            <a:r>
              <a:rPr lang="en-US" altLang="ar-JO"/>
              <a:t>phases:</a:t>
            </a:r>
          </a:p>
          <a:p>
            <a:pPr eaLnBrk="1" hangingPunct="1">
              <a:spcBef>
                <a:spcPct val="0"/>
              </a:spcBef>
              <a:defRPr/>
            </a:pPr>
            <a:r>
              <a:rPr lang="en-US" altLang="ar-JO"/>
              <a:t>1.Cutaneous phase: Infection caused by large number of larva produce</a:t>
            </a:r>
          </a:p>
          <a:p>
            <a:pPr eaLnBrk="1" hangingPunct="1">
              <a:spcBef>
                <a:spcPct val="0"/>
              </a:spcBef>
              <a:defRPr/>
            </a:pPr>
            <a:r>
              <a:rPr lang="en-US" altLang="ar-JO"/>
              <a:t>itching and erythema at the site of infection within 24 hours of invasion.</a:t>
            </a:r>
          </a:p>
          <a:p>
            <a:pPr eaLnBrk="1" hangingPunct="1">
              <a:spcBef>
                <a:spcPct val="0"/>
              </a:spcBef>
              <a:defRPr/>
            </a:pPr>
            <a:r>
              <a:rPr lang="en-US" altLang="ar-JO"/>
              <a:t>2. Pulmonary phase: The migratory larva in the lung produces a</a:t>
            </a:r>
          </a:p>
          <a:p>
            <a:pPr eaLnBrk="1" hangingPunct="1">
              <a:spcBef>
                <a:spcPct val="0"/>
              </a:spcBef>
              <a:defRPr/>
            </a:pPr>
            <a:r>
              <a:rPr lang="en-US" altLang="ar-JO"/>
              <a:t>considerable degree of host damage and injury to the alveoli and</a:t>
            </a:r>
          </a:p>
          <a:p>
            <a:pPr eaLnBrk="1" hangingPunct="1">
              <a:spcBef>
                <a:spcPct val="0"/>
              </a:spcBef>
              <a:defRPr/>
            </a:pPr>
            <a:r>
              <a:rPr lang="en-US" altLang="ar-JO"/>
              <a:t>bronchial epithelium thereby producing bronchopneumonia and full blown</a:t>
            </a:r>
          </a:p>
          <a:p>
            <a:pPr eaLnBrk="1" hangingPunct="1">
              <a:spcBef>
                <a:spcPct val="0"/>
              </a:spcBef>
              <a:defRPr/>
            </a:pPr>
            <a:r>
              <a:rPr lang="en-US" altLang="ar-JO"/>
              <a:t>pneumonitis.</a:t>
            </a:r>
          </a:p>
          <a:p>
            <a:pPr eaLnBrk="1" hangingPunct="1">
              <a:spcBef>
                <a:spcPct val="0"/>
              </a:spcBef>
              <a:defRPr/>
            </a:pPr>
            <a:r>
              <a:rPr lang="en-US" altLang="ar-JO"/>
              <a:t>3. Intestinal phase : Invasion by adult worms may produce abdominal</a:t>
            </a:r>
          </a:p>
          <a:p>
            <a:pPr eaLnBrk="1" hangingPunct="1">
              <a:spcBef>
                <a:spcPct val="0"/>
              </a:spcBef>
              <a:defRPr/>
            </a:pPr>
            <a:r>
              <a:rPr lang="en-US" altLang="ar-JO"/>
              <a:t>pain and mucus diarrhea which alleviate constipation. Indigestion,</a:t>
            </a:r>
          </a:p>
          <a:p>
            <a:pPr eaLnBrk="1" hangingPunct="1">
              <a:spcBef>
                <a:spcPct val="0"/>
              </a:spcBef>
              <a:defRPr/>
            </a:pPr>
            <a:r>
              <a:rPr lang="en-US" altLang="ar-JO"/>
              <a:t>nausea vomiting and anemia may also occur.</a:t>
            </a:r>
          </a:p>
          <a:p>
            <a:pPr eaLnBrk="1" hangingPunct="1">
              <a:spcBef>
                <a:spcPct val="0"/>
              </a:spcBef>
              <a:defRPr/>
            </a:pPr>
            <a:r>
              <a:rPr lang="en-US" altLang="ar-JO"/>
              <a:t>Heavy infection especially in children may result in malabsorbtion,</a:t>
            </a:r>
          </a:p>
          <a:p>
            <a:pPr eaLnBrk="1" hangingPunct="1">
              <a:spcBef>
                <a:spcPct val="0"/>
              </a:spcBef>
              <a:defRPr/>
            </a:pPr>
            <a:r>
              <a:rPr lang="en-US" altLang="ar-JO"/>
              <a:t>steatorrhea and dehydration.</a:t>
            </a:r>
          </a:p>
          <a:p>
            <a:pPr eaLnBrk="1" hangingPunct="1">
              <a:spcBef>
                <a:spcPct val="0"/>
              </a:spcBef>
              <a:defRPr/>
            </a:pPr>
            <a:r>
              <a:rPr lang="en-US" altLang="ar-JO"/>
              <a:t>Auto- and hyper-infection syndromes occurs when the immune status of</a:t>
            </a:r>
          </a:p>
          <a:p>
            <a:pPr eaLnBrk="1" hangingPunct="1">
              <a:spcBef>
                <a:spcPct val="0"/>
              </a:spcBef>
              <a:defRPr/>
            </a:pPr>
            <a:r>
              <a:rPr lang="en-US" altLang="ar-JO"/>
              <a:t>the host suppressed by either drugs, malnutrition or the concurrent</a:t>
            </a:r>
          </a:p>
          <a:p>
            <a:pPr eaLnBrk="1" hangingPunct="1">
              <a:spcBef>
                <a:spcPct val="0"/>
              </a:spcBef>
              <a:defRPr/>
            </a:pPr>
            <a:r>
              <a:rPr lang="en-US" altLang="ar-JO"/>
              <a:t>diseases:</a:t>
            </a:r>
          </a:p>
          <a:p>
            <a:pPr eaLnBrk="1" hangingPunct="1">
              <a:spcBef>
                <a:spcPct val="0"/>
              </a:spcBef>
              <a:defRPr/>
            </a:pPr>
            <a:r>
              <a:rPr lang="en-US" altLang="ar-JO"/>
              <a:t>In these conditions, larva invade and are found in many of the tissues</a:t>
            </a:r>
          </a:p>
          <a:p>
            <a:pPr eaLnBrk="1" hangingPunct="1">
              <a:spcBef>
                <a:spcPct val="0"/>
              </a:spcBef>
              <a:defRPr/>
            </a:pPr>
            <a:r>
              <a:rPr lang="en-US" altLang="ar-JO"/>
              <a:t>and serous cavities of the body producing a serious infection, which is</a:t>
            </a:r>
          </a:p>
          <a:p>
            <a:pPr eaLnBrk="1" hangingPunct="1">
              <a:spcBef>
                <a:spcPct val="0"/>
              </a:spcBef>
              <a:defRPr/>
            </a:pPr>
            <a:r>
              <a:rPr lang="en-US" altLang="ar-JO"/>
              <a:t>fatal. In auto- and hyper-infection the mucosal inflammation is severe.</a:t>
            </a:r>
          </a:p>
          <a:p>
            <a:pPr eaLnBrk="1" hangingPunct="1">
              <a:spcBef>
                <a:spcPct val="0"/>
              </a:spcBef>
              <a:defRPr/>
            </a:pPr>
            <a:r>
              <a:rPr lang="en-US" altLang="ar-JO"/>
              <a:t>The sigmoidal colon and rectum become frequently thickened and</a:t>
            </a:r>
          </a:p>
          <a:p>
            <a:pPr eaLnBrk="1" hangingPunct="1">
              <a:spcBef>
                <a:spcPct val="0"/>
              </a:spcBef>
              <a:defRPr/>
            </a:pPr>
            <a:r>
              <a:rPr lang="en-US" altLang="ar-JO"/>
              <a:t>edematous</a:t>
            </a:r>
            <a:endParaRPr lang="ar-SA" altLang="ar-JO"/>
          </a:p>
        </p:txBody>
      </p:sp>
      <p:sp>
        <p:nvSpPr>
          <p:cNvPr id="56324" name="عنصر نائب لرقم الشريحة 3">
            <a:extLst>
              <a:ext uri="{FF2B5EF4-FFF2-40B4-BE49-F238E27FC236}">
                <a16:creationId xmlns:a16="http://schemas.microsoft.com/office/drawing/2014/main" id="{99A59097-0772-4A30-AA7A-529E3F879E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D7650C-B59A-4A6B-BE1B-18DEEE33833A}" type="slidenum">
              <a:rPr lang="en-US" altLang="ar-JO">
                <a:latin typeface="Calibri" panose="020F0502020204030204" pitchFamily="34" charset="0"/>
              </a:rPr>
              <a:pPr/>
              <a:t>24</a:t>
            </a:fld>
            <a:endParaRPr lang="en-US" altLang="ar-JO">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DC302-155A-4ECB-A90D-C3A3EC370B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E386F6-6582-4A44-8531-4B596885F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DA9103-2F5D-48F7-9743-735AF2258562}"/>
              </a:ext>
            </a:extLst>
          </p:cNvPr>
          <p:cNvSpPr>
            <a:spLocks noGrp="1"/>
          </p:cNvSpPr>
          <p:nvPr>
            <p:ph type="dt" sz="half" idx="10"/>
          </p:nvPr>
        </p:nvSpPr>
        <p:spPr/>
        <p:txBody>
          <a:bodyPr/>
          <a:lstStyle/>
          <a:p>
            <a:fld id="{4683AC4B-8C5C-4477-A799-B304352688C6}" type="datetime1">
              <a:rPr lang="en-US" smtClean="0"/>
              <a:pPr/>
              <a:t>3/29/2021</a:t>
            </a:fld>
            <a:endParaRPr lang="en-US"/>
          </a:p>
        </p:txBody>
      </p:sp>
      <p:sp>
        <p:nvSpPr>
          <p:cNvPr id="5" name="Footer Placeholder 4">
            <a:extLst>
              <a:ext uri="{FF2B5EF4-FFF2-40B4-BE49-F238E27FC236}">
                <a16:creationId xmlns:a16="http://schemas.microsoft.com/office/drawing/2014/main" id="{972B9FC8-C2CE-4C12-B595-F300211AB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6E955-0307-4C04-8167-F23B580D5573}"/>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172805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419C-3A32-4E81-9A20-670A278C2A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CBCD1B-99BC-4147-8621-0B2270B33A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E4A52-37C1-41A7-903E-F6DCC200B906}"/>
              </a:ext>
            </a:extLst>
          </p:cNvPr>
          <p:cNvSpPr>
            <a:spLocks noGrp="1"/>
          </p:cNvSpPr>
          <p:nvPr>
            <p:ph type="dt" sz="half" idx="10"/>
          </p:nvPr>
        </p:nvSpPr>
        <p:spPr/>
        <p:txBody>
          <a:bodyPr/>
          <a:lstStyle/>
          <a:p>
            <a:fld id="{EC00C49A-85F9-481E-BFCD-7E9F8422A02C}" type="datetime1">
              <a:rPr lang="en-US" smtClean="0"/>
              <a:pPr/>
              <a:t>3/29/2021</a:t>
            </a:fld>
            <a:endParaRPr lang="en-US"/>
          </a:p>
        </p:txBody>
      </p:sp>
      <p:sp>
        <p:nvSpPr>
          <p:cNvPr id="5" name="Footer Placeholder 4">
            <a:extLst>
              <a:ext uri="{FF2B5EF4-FFF2-40B4-BE49-F238E27FC236}">
                <a16:creationId xmlns:a16="http://schemas.microsoft.com/office/drawing/2014/main" id="{A7B8C4E8-5EA9-4F69-887B-6B4FAC058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82039-CAA8-4891-99FB-F34DF18CAF98}"/>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417540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A0987D-5DF3-4DA8-B106-BF04A95039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7061D5-5E3B-4FC7-B6B5-02689419FB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9F9AC-02B6-455A-B460-BB81F9085D3F}"/>
              </a:ext>
            </a:extLst>
          </p:cNvPr>
          <p:cNvSpPr>
            <a:spLocks noGrp="1"/>
          </p:cNvSpPr>
          <p:nvPr>
            <p:ph type="dt" sz="half" idx="10"/>
          </p:nvPr>
        </p:nvSpPr>
        <p:spPr/>
        <p:txBody>
          <a:bodyPr/>
          <a:lstStyle/>
          <a:p>
            <a:fld id="{6FE87506-8653-478F-81B9-FF209639EDA0}" type="datetime1">
              <a:rPr lang="en-US" smtClean="0"/>
              <a:pPr/>
              <a:t>3/29/2021</a:t>
            </a:fld>
            <a:endParaRPr lang="en-US"/>
          </a:p>
        </p:txBody>
      </p:sp>
      <p:sp>
        <p:nvSpPr>
          <p:cNvPr id="5" name="Footer Placeholder 4">
            <a:extLst>
              <a:ext uri="{FF2B5EF4-FFF2-40B4-BE49-F238E27FC236}">
                <a16:creationId xmlns:a16="http://schemas.microsoft.com/office/drawing/2014/main" id="{CEA68F9D-DBF1-4913-A3E0-A5A85EDD33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FEB15-9BE5-4654-8965-8A3F61D7694C}"/>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3447412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260352" y="228600"/>
            <a:ext cx="10687049" cy="914400"/>
          </a:xfrm>
        </p:spPr>
        <p:txBody>
          <a:bodyPr/>
          <a:lstStyle/>
          <a:p>
            <a:r>
              <a:rPr lang="ar-SA"/>
              <a:t>انقر لتحرير نمط العنوان الرئيسي</a:t>
            </a:r>
          </a:p>
        </p:txBody>
      </p:sp>
      <p:sp>
        <p:nvSpPr>
          <p:cNvPr id="3" name="عنصر نائب للنص 2"/>
          <p:cNvSpPr>
            <a:spLocks noGrp="1"/>
          </p:cNvSpPr>
          <p:nvPr>
            <p:ph type="body" sz="half" idx="1"/>
          </p:nvPr>
        </p:nvSpPr>
        <p:spPr>
          <a:xfrm>
            <a:off x="812800" y="1600200"/>
            <a:ext cx="5181600" cy="441960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قصاصة الفنية 3"/>
          <p:cNvSpPr>
            <a:spLocks noGrp="1"/>
          </p:cNvSpPr>
          <p:nvPr>
            <p:ph type="clipArt" sz="half" idx="2"/>
          </p:nvPr>
        </p:nvSpPr>
        <p:spPr>
          <a:xfrm>
            <a:off x="6197600" y="1600200"/>
            <a:ext cx="5181600" cy="4419600"/>
          </a:xfrm>
        </p:spPr>
        <p:txBody>
          <a:bodyPr rtlCol="0">
            <a:normAutofit/>
          </a:bodyPr>
          <a:lstStyle/>
          <a:p>
            <a:pPr lvl="0"/>
            <a:endParaRPr lang="ar-SA" noProof="0"/>
          </a:p>
        </p:txBody>
      </p:sp>
      <p:sp>
        <p:nvSpPr>
          <p:cNvPr id="5" name="عنصر نائب للتاريخ 4">
            <a:extLst>
              <a:ext uri="{FF2B5EF4-FFF2-40B4-BE49-F238E27FC236}">
                <a16:creationId xmlns:a16="http://schemas.microsoft.com/office/drawing/2014/main" id="{93FE2E75-DF1D-40B1-9405-C5306F31F980}"/>
              </a:ext>
            </a:extLst>
          </p:cNvPr>
          <p:cNvSpPr>
            <a:spLocks noGrp="1"/>
          </p:cNvSpPr>
          <p:nvPr>
            <p:ph type="dt" sz="half" idx="10"/>
          </p:nvPr>
        </p:nvSpPr>
        <p:spPr>
          <a:xfrm>
            <a:off x="609600" y="6248400"/>
            <a:ext cx="2844800" cy="457200"/>
          </a:xfrm>
        </p:spPr>
        <p:txBody>
          <a:bodyPr/>
          <a:lstStyle>
            <a:lvl1pPr>
              <a:defRPr/>
            </a:lvl1pPr>
          </a:lstStyle>
          <a:p>
            <a:pPr>
              <a:defRPr/>
            </a:pPr>
            <a:fld id="{F33C6118-92D5-4160-BF04-BEC74FA57EE6}" type="datetime1">
              <a:rPr lang="en-US" smtClean="0"/>
              <a:pPr>
                <a:defRPr/>
              </a:pPr>
              <a:t>3/29/2021</a:t>
            </a:fld>
            <a:endParaRPr lang="en-US"/>
          </a:p>
        </p:txBody>
      </p:sp>
      <p:sp>
        <p:nvSpPr>
          <p:cNvPr id="6" name="عنصر نائب للتذييل 5">
            <a:extLst>
              <a:ext uri="{FF2B5EF4-FFF2-40B4-BE49-F238E27FC236}">
                <a16:creationId xmlns:a16="http://schemas.microsoft.com/office/drawing/2014/main" id="{94C0F13A-4F81-4685-87FA-7F7C6C229C53}"/>
              </a:ext>
            </a:extLst>
          </p:cNvPr>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7" name="عنصر نائب لرقم الشريحة 6">
            <a:extLst>
              <a:ext uri="{FF2B5EF4-FFF2-40B4-BE49-F238E27FC236}">
                <a16:creationId xmlns:a16="http://schemas.microsoft.com/office/drawing/2014/main" id="{D10355C5-9B21-40F8-A1B3-31B9B31D0236}"/>
              </a:ext>
            </a:extLst>
          </p:cNvPr>
          <p:cNvSpPr>
            <a:spLocks noGrp="1"/>
          </p:cNvSpPr>
          <p:nvPr>
            <p:ph type="sldNum" sz="quarter" idx="12"/>
          </p:nvPr>
        </p:nvSpPr>
        <p:spPr>
          <a:xfrm>
            <a:off x="8737600" y="6248400"/>
            <a:ext cx="2844800" cy="457200"/>
          </a:xfrm>
        </p:spPr>
        <p:txBody>
          <a:bodyPr/>
          <a:lstStyle>
            <a:lvl1pPr>
              <a:defRPr/>
            </a:lvl1pPr>
          </a:lstStyle>
          <a:p>
            <a:fld id="{D6E4BB3F-9525-45B5-A4C6-E7A0F2F24886}" type="slidenum">
              <a:rPr lang="en-US" altLang="ar-JO"/>
              <a:pPr/>
              <a:t>‹#›</a:t>
            </a:fld>
            <a:endParaRPr lang="en-US" altLang="ar-JO"/>
          </a:p>
        </p:txBody>
      </p:sp>
    </p:spTree>
    <p:extLst>
      <p:ext uri="{BB962C8B-B14F-4D97-AF65-F5344CB8AC3E}">
        <p14:creationId xmlns:p14="http://schemas.microsoft.com/office/powerpoint/2010/main" val="375798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426E-604B-4CC9-8552-382B1048D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4768D-340C-4EE9-93F5-D5FCD16BD8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0A6F0-25C1-416D-9672-4E91511BE47A}"/>
              </a:ext>
            </a:extLst>
          </p:cNvPr>
          <p:cNvSpPr>
            <a:spLocks noGrp="1"/>
          </p:cNvSpPr>
          <p:nvPr>
            <p:ph type="dt" sz="half" idx="10"/>
          </p:nvPr>
        </p:nvSpPr>
        <p:spPr/>
        <p:txBody>
          <a:bodyPr/>
          <a:lstStyle/>
          <a:p>
            <a:fld id="{C2A2EE6F-4142-489C-8A3A-E8B6D036EBC9}" type="datetime1">
              <a:rPr lang="en-US" smtClean="0"/>
              <a:pPr/>
              <a:t>3/29/2021</a:t>
            </a:fld>
            <a:endParaRPr lang="en-US"/>
          </a:p>
        </p:txBody>
      </p:sp>
      <p:sp>
        <p:nvSpPr>
          <p:cNvPr id="5" name="Footer Placeholder 4">
            <a:extLst>
              <a:ext uri="{FF2B5EF4-FFF2-40B4-BE49-F238E27FC236}">
                <a16:creationId xmlns:a16="http://schemas.microsoft.com/office/drawing/2014/main" id="{11155A19-0C28-4B01-B3D2-1A41374CE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C035E-254E-40AD-AAB9-5BC960E03D09}"/>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171399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FF04-17C6-4233-9206-60810C7221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7A5BF5-F174-4311-947A-8915474700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04CED5-077F-440A-A0FD-2D72F4E7B2F5}"/>
              </a:ext>
            </a:extLst>
          </p:cNvPr>
          <p:cNvSpPr>
            <a:spLocks noGrp="1"/>
          </p:cNvSpPr>
          <p:nvPr>
            <p:ph type="dt" sz="half" idx="10"/>
          </p:nvPr>
        </p:nvSpPr>
        <p:spPr/>
        <p:txBody>
          <a:bodyPr/>
          <a:lstStyle/>
          <a:p>
            <a:fld id="{1790FFFF-F7A5-4BE2-B69C-BF2499800301}" type="datetime1">
              <a:rPr lang="en-US" smtClean="0"/>
              <a:pPr/>
              <a:t>3/29/2021</a:t>
            </a:fld>
            <a:endParaRPr lang="en-US"/>
          </a:p>
        </p:txBody>
      </p:sp>
      <p:sp>
        <p:nvSpPr>
          <p:cNvPr id="5" name="Footer Placeholder 4">
            <a:extLst>
              <a:ext uri="{FF2B5EF4-FFF2-40B4-BE49-F238E27FC236}">
                <a16:creationId xmlns:a16="http://schemas.microsoft.com/office/drawing/2014/main" id="{450BD8FB-1800-4953-B117-4B444AD28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C9210-560A-4826-B401-6C69AA0F727D}"/>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41397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260C-CAE1-4D47-9973-6B537CD54A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FA9D2-3C55-46BC-B39D-DF8045253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0EEA3-4C98-44B8-BC24-955CD76E89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E40D5-F645-4B1E-B7D7-3A4936F3AE04}"/>
              </a:ext>
            </a:extLst>
          </p:cNvPr>
          <p:cNvSpPr>
            <a:spLocks noGrp="1"/>
          </p:cNvSpPr>
          <p:nvPr>
            <p:ph type="dt" sz="half" idx="10"/>
          </p:nvPr>
        </p:nvSpPr>
        <p:spPr/>
        <p:txBody>
          <a:bodyPr/>
          <a:lstStyle/>
          <a:p>
            <a:fld id="{DA83A356-89DF-4656-AFDE-58339300D10E}" type="datetime1">
              <a:rPr lang="en-US" smtClean="0"/>
              <a:pPr/>
              <a:t>3/29/2021</a:t>
            </a:fld>
            <a:endParaRPr lang="en-US"/>
          </a:p>
        </p:txBody>
      </p:sp>
      <p:sp>
        <p:nvSpPr>
          <p:cNvPr id="6" name="Footer Placeholder 5">
            <a:extLst>
              <a:ext uri="{FF2B5EF4-FFF2-40B4-BE49-F238E27FC236}">
                <a16:creationId xmlns:a16="http://schemas.microsoft.com/office/drawing/2014/main" id="{39A4CC41-9020-45BC-AF80-F545059C54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B56995-5E81-4AB9-A66A-0E7E1D2493F2}"/>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30423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4981E-E9F0-4300-A6B2-CA860E1FEB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10A635-CBCC-4A78-B4CA-9F90A86DBD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4F746D-3CC1-4CAE-8E4E-383E1BC514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984E18-2E31-4F10-8363-5577300AD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18B6CB-8C02-43C8-9D8E-E2E43D52B6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DFFD9A-6FF4-4F9C-BDB5-386D73E0427A}"/>
              </a:ext>
            </a:extLst>
          </p:cNvPr>
          <p:cNvSpPr>
            <a:spLocks noGrp="1"/>
          </p:cNvSpPr>
          <p:nvPr>
            <p:ph type="dt" sz="half" idx="10"/>
          </p:nvPr>
        </p:nvSpPr>
        <p:spPr/>
        <p:txBody>
          <a:bodyPr/>
          <a:lstStyle/>
          <a:p>
            <a:fld id="{F82CF155-F31C-4A6A-9874-D67016F33CF6}" type="datetime1">
              <a:rPr lang="en-US" smtClean="0"/>
              <a:pPr/>
              <a:t>3/29/2021</a:t>
            </a:fld>
            <a:endParaRPr lang="en-US"/>
          </a:p>
        </p:txBody>
      </p:sp>
      <p:sp>
        <p:nvSpPr>
          <p:cNvPr id="8" name="Footer Placeholder 7">
            <a:extLst>
              <a:ext uri="{FF2B5EF4-FFF2-40B4-BE49-F238E27FC236}">
                <a16:creationId xmlns:a16="http://schemas.microsoft.com/office/drawing/2014/main" id="{BB22DA6A-A79A-4C9C-8204-4A83C9DCAE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D06C8F-4228-4064-89C6-8DEB4D7378B4}"/>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2978874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5D901-C98D-40D4-86CD-97D37CD0CA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4058BA-235B-47F3-9159-E2BC1055CB0B}"/>
              </a:ext>
            </a:extLst>
          </p:cNvPr>
          <p:cNvSpPr>
            <a:spLocks noGrp="1"/>
          </p:cNvSpPr>
          <p:nvPr>
            <p:ph type="dt" sz="half" idx="10"/>
          </p:nvPr>
        </p:nvSpPr>
        <p:spPr/>
        <p:txBody>
          <a:bodyPr/>
          <a:lstStyle/>
          <a:p>
            <a:fld id="{D4364EFC-4B0A-4E78-AAC7-9467A519F9AF}" type="datetime1">
              <a:rPr lang="en-US" smtClean="0"/>
              <a:pPr/>
              <a:t>3/29/2021</a:t>
            </a:fld>
            <a:endParaRPr lang="en-US"/>
          </a:p>
        </p:txBody>
      </p:sp>
      <p:sp>
        <p:nvSpPr>
          <p:cNvPr id="4" name="Footer Placeholder 3">
            <a:extLst>
              <a:ext uri="{FF2B5EF4-FFF2-40B4-BE49-F238E27FC236}">
                <a16:creationId xmlns:a16="http://schemas.microsoft.com/office/drawing/2014/main" id="{B8F1479B-E764-4FC6-AAB5-D09DBC4066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A3C8D7-E0BB-4335-871A-30E971655332}"/>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333509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69771F-6AF2-4377-9AC0-B9452667E460}"/>
              </a:ext>
            </a:extLst>
          </p:cNvPr>
          <p:cNvSpPr>
            <a:spLocks noGrp="1"/>
          </p:cNvSpPr>
          <p:nvPr>
            <p:ph type="dt" sz="half" idx="10"/>
          </p:nvPr>
        </p:nvSpPr>
        <p:spPr/>
        <p:txBody>
          <a:bodyPr/>
          <a:lstStyle/>
          <a:p>
            <a:fld id="{06C28B9F-389D-4847-992C-ADAAA291C81F}" type="datetime1">
              <a:rPr lang="en-US" smtClean="0"/>
              <a:pPr/>
              <a:t>3/29/2021</a:t>
            </a:fld>
            <a:endParaRPr lang="en-US"/>
          </a:p>
        </p:txBody>
      </p:sp>
      <p:sp>
        <p:nvSpPr>
          <p:cNvPr id="3" name="Footer Placeholder 2">
            <a:extLst>
              <a:ext uri="{FF2B5EF4-FFF2-40B4-BE49-F238E27FC236}">
                <a16:creationId xmlns:a16="http://schemas.microsoft.com/office/drawing/2014/main" id="{A36FFD24-6705-4007-BCB0-91971DDBEA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756434-1AE5-4A57-829E-04A34105727B}"/>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374821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731A-C78E-4CB3-B95F-C510C25BD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28089E-2559-481A-AC1F-368653C15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A329E8-152B-4ADB-85A0-86A239CC5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A08847-8559-4093-9F3C-B23290B35F2C}"/>
              </a:ext>
            </a:extLst>
          </p:cNvPr>
          <p:cNvSpPr>
            <a:spLocks noGrp="1"/>
          </p:cNvSpPr>
          <p:nvPr>
            <p:ph type="dt" sz="half" idx="10"/>
          </p:nvPr>
        </p:nvSpPr>
        <p:spPr/>
        <p:txBody>
          <a:bodyPr/>
          <a:lstStyle/>
          <a:p>
            <a:fld id="{4394D883-E97B-48D2-8F97-DFBA2AFE208E}" type="datetime1">
              <a:rPr lang="en-US" smtClean="0"/>
              <a:pPr/>
              <a:t>3/29/2021</a:t>
            </a:fld>
            <a:endParaRPr lang="en-US"/>
          </a:p>
        </p:txBody>
      </p:sp>
      <p:sp>
        <p:nvSpPr>
          <p:cNvPr id="6" name="Footer Placeholder 5">
            <a:extLst>
              <a:ext uri="{FF2B5EF4-FFF2-40B4-BE49-F238E27FC236}">
                <a16:creationId xmlns:a16="http://schemas.microsoft.com/office/drawing/2014/main" id="{7A710C70-93C1-4A92-B5E9-FA0D9255B4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32770-7CD1-4DB1-BB5F-F180EC03920C}"/>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307219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DFDC-4ECC-47F4-A782-EB56BD55DF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F9B4CA-5B1B-45ED-B62D-0294B641EA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2A3C44-A6EC-4399-9EDB-E77ECB7F8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07AF3-2140-49D8-AE88-8A3C0A67D29C}"/>
              </a:ext>
            </a:extLst>
          </p:cNvPr>
          <p:cNvSpPr>
            <a:spLocks noGrp="1"/>
          </p:cNvSpPr>
          <p:nvPr>
            <p:ph type="dt" sz="half" idx="10"/>
          </p:nvPr>
        </p:nvSpPr>
        <p:spPr/>
        <p:txBody>
          <a:bodyPr/>
          <a:lstStyle/>
          <a:p>
            <a:fld id="{2CC7B41B-E5C9-4876-ACA6-3EE7569C6AEC}" type="datetime1">
              <a:rPr lang="en-US" smtClean="0"/>
              <a:pPr/>
              <a:t>3/29/2021</a:t>
            </a:fld>
            <a:endParaRPr lang="en-US"/>
          </a:p>
        </p:txBody>
      </p:sp>
      <p:sp>
        <p:nvSpPr>
          <p:cNvPr id="6" name="Footer Placeholder 5">
            <a:extLst>
              <a:ext uri="{FF2B5EF4-FFF2-40B4-BE49-F238E27FC236}">
                <a16:creationId xmlns:a16="http://schemas.microsoft.com/office/drawing/2014/main" id="{957C1AD7-F771-4083-BC59-EF2B4372DA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E45BF-56F7-4844-894F-A25A12BEDA69}"/>
              </a:ext>
            </a:extLst>
          </p:cNvPr>
          <p:cNvSpPr>
            <a:spLocks noGrp="1"/>
          </p:cNvSpPr>
          <p:nvPr>
            <p:ph type="sldNum" sz="quarter" idx="12"/>
          </p:nvPr>
        </p:nvSpPr>
        <p:spPr/>
        <p:txBody>
          <a:bodyPr/>
          <a:lstStyle/>
          <a:p>
            <a:fld id="{EDFD0132-D2FB-4B6D-9549-D6CDAA869EB7}" type="slidenum">
              <a:rPr lang="en-US" smtClean="0"/>
              <a:pPr/>
              <a:t>‹#›</a:t>
            </a:fld>
            <a:endParaRPr lang="en-US"/>
          </a:p>
        </p:txBody>
      </p:sp>
    </p:spTree>
    <p:extLst>
      <p:ext uri="{BB962C8B-B14F-4D97-AF65-F5344CB8AC3E}">
        <p14:creationId xmlns:p14="http://schemas.microsoft.com/office/powerpoint/2010/main" val="273052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02812A-07A2-4A10-BFF4-0DE015B8B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2EA4C0-E8AC-4DB3-931B-0EBF78547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86A234-0B57-4D66-9F09-9112FCE18F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EDDCA-100F-40A5-B2D3-B6E2E84D2A67}" type="datetime1">
              <a:rPr lang="en-US" smtClean="0"/>
              <a:pPr/>
              <a:t>3/29/2021</a:t>
            </a:fld>
            <a:endParaRPr lang="en-US"/>
          </a:p>
        </p:txBody>
      </p:sp>
      <p:sp>
        <p:nvSpPr>
          <p:cNvPr id="5" name="Footer Placeholder 4">
            <a:extLst>
              <a:ext uri="{FF2B5EF4-FFF2-40B4-BE49-F238E27FC236}">
                <a16:creationId xmlns:a16="http://schemas.microsoft.com/office/drawing/2014/main" id="{8F3FF3A4-DE1B-482F-9AFF-0503CFE67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8E2ECB-FE8D-42C4-93CB-C5708E830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D0132-D2FB-4B6D-9549-D6CDAA869EB7}" type="slidenum">
              <a:rPr lang="en-US" smtClean="0"/>
              <a:pPr/>
              <a:t>‹#›</a:t>
            </a:fld>
            <a:endParaRPr lang="en-US"/>
          </a:p>
        </p:txBody>
      </p:sp>
    </p:spTree>
    <p:extLst>
      <p:ext uri="{BB962C8B-B14F-4D97-AF65-F5344CB8AC3E}">
        <p14:creationId xmlns:p14="http://schemas.microsoft.com/office/powerpoint/2010/main" val="2243159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video" Target="file:///F:\GIT%20final\2021\Ascaris%20Extraction.mp4" TargetMode="External" /><Relationship Id="rId1" Type="http://schemas.microsoft.com/office/2007/relationships/media" Target="file:///F:\GIT%20final\2021\Ascaris%20Extraction.mp4" TargetMode="External" /><Relationship Id="rId4" Type="http://schemas.openxmlformats.org/officeDocument/2006/relationships/image" Target="../media/image11.pn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8" Type="http://schemas.openxmlformats.org/officeDocument/2006/relationships/image" Target="../media/image18.png" /><Relationship Id="rId13" Type="http://schemas.openxmlformats.org/officeDocument/2006/relationships/image" Target="../media/image23.png" /><Relationship Id="rId3" Type="http://schemas.openxmlformats.org/officeDocument/2006/relationships/image" Target="../media/image13.png" /><Relationship Id="rId7" Type="http://schemas.openxmlformats.org/officeDocument/2006/relationships/image" Target="../media/image17.png" /><Relationship Id="rId12" Type="http://schemas.openxmlformats.org/officeDocument/2006/relationships/image" Target="../media/image22.png"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image" Target="../media/image16.png" /><Relationship Id="rId11" Type="http://schemas.openxmlformats.org/officeDocument/2006/relationships/image" Target="../media/image21.png" /><Relationship Id="rId5" Type="http://schemas.openxmlformats.org/officeDocument/2006/relationships/image" Target="../media/image15.png" /><Relationship Id="rId15" Type="http://schemas.openxmlformats.org/officeDocument/2006/relationships/image" Target="../media/image25.png" /><Relationship Id="rId10" Type="http://schemas.openxmlformats.org/officeDocument/2006/relationships/image" Target="../media/image20.png" /><Relationship Id="rId4" Type="http://schemas.openxmlformats.org/officeDocument/2006/relationships/image" Target="../media/image14.png" /><Relationship Id="rId9" Type="http://schemas.openxmlformats.org/officeDocument/2006/relationships/image" Target="../media/image19.png" /><Relationship Id="rId14" Type="http://schemas.openxmlformats.org/officeDocument/2006/relationships/image" Target="../media/image24.png" /></Relationships>
</file>

<file path=ppt/slides/_rels/slide17.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video" Target="file:///F:\GIT%20final\2021\Enterobius%20worms%20found%20on%20colonoscopy.mp4" TargetMode="External" /><Relationship Id="rId1" Type="http://schemas.microsoft.com/office/2007/relationships/media" Target="file:///F:\GIT%20final\2021\Enterobius%20worms%20found%20on%20colonoscopy.mp4" TargetMode="External" /><Relationship Id="rId4" Type="http://schemas.openxmlformats.org/officeDocument/2006/relationships/image" Target="../media/image27.png" /></Relationships>
</file>

<file path=ppt/slides/_rels/slide19.xml.rels><?xml version="1.0" encoding="UTF-8" standalone="yes"?>
<Relationships xmlns="http://schemas.openxmlformats.org/package/2006/relationships"><Relationship Id="rId8" Type="http://schemas.openxmlformats.org/officeDocument/2006/relationships/image" Target="../media/image34.jpeg" /><Relationship Id="rId13" Type="http://schemas.openxmlformats.org/officeDocument/2006/relationships/image" Target="../media/image39.jpeg" /><Relationship Id="rId18" Type="http://schemas.openxmlformats.org/officeDocument/2006/relationships/image" Target="../media/image44.png" /><Relationship Id="rId3" Type="http://schemas.openxmlformats.org/officeDocument/2006/relationships/image" Target="../media/image29.png" /><Relationship Id="rId7" Type="http://schemas.openxmlformats.org/officeDocument/2006/relationships/image" Target="../media/image33.png" /><Relationship Id="rId12" Type="http://schemas.openxmlformats.org/officeDocument/2006/relationships/image" Target="../media/image38.png" /><Relationship Id="rId17" Type="http://schemas.openxmlformats.org/officeDocument/2006/relationships/image" Target="../media/image43.png" /><Relationship Id="rId2" Type="http://schemas.openxmlformats.org/officeDocument/2006/relationships/image" Target="../media/image28.jpeg" /><Relationship Id="rId16" Type="http://schemas.openxmlformats.org/officeDocument/2006/relationships/image" Target="../media/image42.png" /><Relationship Id="rId1" Type="http://schemas.openxmlformats.org/officeDocument/2006/relationships/slideLayout" Target="../slideLayouts/slideLayout2.xml" /><Relationship Id="rId6" Type="http://schemas.openxmlformats.org/officeDocument/2006/relationships/image" Target="../media/image32.png" /><Relationship Id="rId11" Type="http://schemas.openxmlformats.org/officeDocument/2006/relationships/image" Target="../media/image37.png" /><Relationship Id="rId5" Type="http://schemas.openxmlformats.org/officeDocument/2006/relationships/image" Target="../media/image31.jpeg" /><Relationship Id="rId15" Type="http://schemas.openxmlformats.org/officeDocument/2006/relationships/image" Target="../media/image41.png" /><Relationship Id="rId10" Type="http://schemas.openxmlformats.org/officeDocument/2006/relationships/image" Target="../media/image36.png" /><Relationship Id="rId19" Type="http://schemas.openxmlformats.org/officeDocument/2006/relationships/image" Target="../media/image45.png" /><Relationship Id="rId4" Type="http://schemas.openxmlformats.org/officeDocument/2006/relationships/image" Target="../media/image30.png" /><Relationship Id="rId9" Type="http://schemas.openxmlformats.org/officeDocument/2006/relationships/image" Target="../media/image35.png" /><Relationship Id="rId14" Type="http://schemas.openxmlformats.org/officeDocument/2006/relationships/image" Target="../media/image40.pn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46.jpeg" /><Relationship Id="rId2" Type="http://schemas.openxmlformats.org/officeDocument/2006/relationships/notesSlide" Target="../notesSlides/notesSlide5.xml" /><Relationship Id="rId1" Type="http://schemas.openxmlformats.org/officeDocument/2006/relationships/slideLayout" Target="../slideLayouts/slideLayout2.xml" /><Relationship Id="rId5" Type="http://schemas.openxmlformats.org/officeDocument/2006/relationships/image" Target="../media/image48.jpeg" /><Relationship Id="rId4" Type="http://schemas.openxmlformats.org/officeDocument/2006/relationships/image" Target="../media/image47.png" /></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 /><Relationship Id="rId2" Type="http://schemas.openxmlformats.org/officeDocument/2006/relationships/video" Target="file:///F:\GIT%20final\2021\Ankylostome%20worm%20%20Ancylostoma%20duodenal.mp4" TargetMode="External" /><Relationship Id="rId1" Type="http://schemas.microsoft.com/office/2007/relationships/media" Target="file:///F:\GIT%20final\2021\Ankylostome%20worm%20%20Ancylostoma%20duodenal.mp4" TargetMode="External" /><Relationship Id="rId4" Type="http://schemas.openxmlformats.org/officeDocument/2006/relationships/image" Target="../media/image49.png"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 Id="rId5" Type="http://schemas.openxmlformats.org/officeDocument/2006/relationships/image" Target="../media/image5.jpeg" /><Relationship Id="rId4" Type="http://schemas.openxmlformats.org/officeDocument/2006/relationships/image" Target="../media/image4.jpe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95D293D6-516E-4572-B73C-3498CF015B78}"/>
              </a:ext>
            </a:extLst>
          </p:cNvPr>
          <p:cNvSpPr>
            <a:spLocks noGrp="1"/>
          </p:cNvSpPr>
          <p:nvPr>
            <p:ph type="ctrTitle"/>
          </p:nvPr>
        </p:nvSpPr>
        <p:spPr>
          <a:xfrm>
            <a:off x="2542308" y="3185246"/>
            <a:ext cx="7772400" cy="1470025"/>
          </a:xfrm>
        </p:spPr>
        <p:txBody>
          <a:bodyPr>
            <a:noAutofit/>
          </a:bodyPr>
          <a:lstStyle/>
          <a:p>
            <a:pPr eaLnBrk="1" hangingPunct="1"/>
            <a:r>
              <a:rPr lang="fr-FR" altLang="ar-JO" sz="4800" b="1" dirty="0"/>
              <a:t>GIT Module </a:t>
            </a:r>
            <a:br>
              <a:rPr lang="fr-FR" altLang="ar-JO" sz="4800" b="1" dirty="0"/>
            </a:br>
            <a:r>
              <a:rPr lang="fr-FR" altLang="ar-JO" sz="4800" b="1" dirty="0"/>
              <a:t>2020-2021 </a:t>
            </a:r>
            <a:br>
              <a:rPr lang="fr-FR" altLang="ar-JO" sz="4800" b="1" dirty="0"/>
            </a:br>
            <a:r>
              <a:rPr lang="fr-FR" altLang="ar-JO" sz="4800" b="1" dirty="0" err="1"/>
              <a:t>Parasitic</a:t>
            </a:r>
            <a:r>
              <a:rPr lang="fr-FR" altLang="ar-JO" sz="4800" b="1" dirty="0"/>
              <a:t> Infections (1)</a:t>
            </a:r>
            <a:endParaRPr lang="en-US" altLang="ar-JO" sz="4800" dirty="0"/>
          </a:p>
        </p:txBody>
      </p:sp>
      <p:sp>
        <p:nvSpPr>
          <p:cNvPr id="4" name="TextBox 3">
            <a:extLst>
              <a:ext uri="{FF2B5EF4-FFF2-40B4-BE49-F238E27FC236}">
                <a16:creationId xmlns:a16="http://schemas.microsoft.com/office/drawing/2014/main" id="{B9AD781B-E1DF-4249-8F04-5A816E0AAC2B}"/>
              </a:ext>
            </a:extLst>
          </p:cNvPr>
          <p:cNvSpPr txBox="1"/>
          <p:nvPr/>
        </p:nvSpPr>
        <p:spPr>
          <a:xfrm>
            <a:off x="3760715" y="5486400"/>
            <a:ext cx="5335587" cy="1631950"/>
          </a:xfrm>
          <a:prstGeom prst="rect">
            <a:avLst/>
          </a:prstGeom>
          <a:noFill/>
          <a:effectLst/>
        </p:spPr>
        <p:txBody>
          <a:bodyPr wrap="none">
            <a:spAutoFit/>
          </a:bodyPr>
          <a:lstStyle/>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Dr. Mohammad </a:t>
            </a:r>
            <a:r>
              <a:rPr lang="en-US" sz="2000" dirty="0" err="1">
                <a:effectLst>
                  <a:outerShdw blurRad="38100" dist="38100" dir="2700000" algn="tl">
                    <a:srgbClr val="000000">
                      <a:alpha val="43137"/>
                    </a:srgbClr>
                  </a:outerShdw>
                </a:effectLst>
                <a:latin typeface="Century Schoolbook" pitchFamily="18" charset="0"/>
                <a:cs typeface="Arial" charset="0"/>
              </a:rPr>
              <a:t>Odaibat</a:t>
            </a: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Department of Microbiology and Pathology </a:t>
            </a:r>
          </a:p>
          <a:p>
            <a:pPr algn="ctr" rtl="1" eaLnBrk="1" hangingPunct="1">
              <a:defRPr/>
            </a:pPr>
            <a:r>
              <a:rPr lang="en-US" sz="2000" dirty="0">
                <a:effectLst>
                  <a:outerShdw blurRad="38100" dist="38100" dir="2700000" algn="tl">
                    <a:srgbClr val="000000">
                      <a:alpha val="43137"/>
                    </a:srgbClr>
                  </a:outerShdw>
                </a:effectLst>
                <a:latin typeface="Century Schoolbook" pitchFamily="18" charset="0"/>
                <a:cs typeface="Arial" charset="0"/>
              </a:rPr>
              <a:t>Faculty of Medicine, </a:t>
            </a:r>
            <a:r>
              <a:rPr lang="en-US" sz="2000" dirty="0" err="1">
                <a:effectLst>
                  <a:outerShdw blurRad="38100" dist="38100" dir="2700000" algn="tl">
                    <a:srgbClr val="000000">
                      <a:alpha val="43137"/>
                    </a:srgbClr>
                  </a:outerShdw>
                </a:effectLst>
                <a:latin typeface="Century Schoolbook" pitchFamily="18" charset="0"/>
                <a:cs typeface="Arial" charset="0"/>
              </a:rPr>
              <a:t>Mu’tah</a:t>
            </a:r>
            <a:r>
              <a:rPr lang="en-US" sz="2000" dirty="0">
                <a:effectLst>
                  <a:outerShdw blurRad="38100" dist="38100" dir="2700000" algn="tl">
                    <a:srgbClr val="000000">
                      <a:alpha val="43137"/>
                    </a:srgbClr>
                  </a:outerShdw>
                </a:effectLst>
                <a:latin typeface="Century Schoolbook" pitchFamily="18" charset="0"/>
                <a:cs typeface="Arial" charset="0"/>
              </a:rPr>
              <a:t> University </a:t>
            </a:r>
          </a:p>
          <a:p>
            <a:pPr algn="ctr" rtl="1" eaLnBrk="1" hangingPunct="1">
              <a:defRPr/>
            </a:pPr>
            <a:endParaRPr lang="en-US" sz="2000" dirty="0">
              <a:effectLst>
                <a:outerShdw blurRad="38100" dist="38100" dir="2700000" algn="tl">
                  <a:srgbClr val="000000">
                    <a:alpha val="43137"/>
                  </a:srgbClr>
                </a:outerShdw>
              </a:effectLst>
              <a:latin typeface="Century Schoolbook" pitchFamily="18" charset="0"/>
              <a:cs typeface="Arial" charset="0"/>
            </a:endParaRPr>
          </a:p>
          <a:p>
            <a:pPr algn="ctr" rtl="1" eaLnBrk="1" hangingPunct="1">
              <a:defRPr/>
            </a:pPr>
            <a:endParaRPr lang="en-US" sz="2000" dirty="0">
              <a:effectLst>
                <a:outerShdw blurRad="38100" dist="38100" dir="2700000" algn="tl">
                  <a:srgbClr val="000000">
                    <a:alpha val="43137"/>
                  </a:srgbClr>
                </a:outerShdw>
              </a:effectLst>
              <a:latin typeface="Century Schoolbook" pitchFamily="18" charset="0"/>
              <a:cs typeface="Arial" charset="0"/>
            </a:endParaRPr>
          </a:p>
        </p:txBody>
      </p:sp>
      <p:pic>
        <p:nvPicPr>
          <p:cNvPr id="2050" name="Picture 2" descr="17,797 Human Digestive System Illustrations &amp; Clip Art - iStock">
            <a:extLst>
              <a:ext uri="{FF2B5EF4-FFF2-40B4-BE49-F238E27FC236}">
                <a16:creationId xmlns:a16="http://schemas.microsoft.com/office/drawing/2014/main" id="{91C3A6BC-0AF3-4815-BF32-3AA7E595E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893" y="148792"/>
            <a:ext cx="2350943" cy="2350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56819C-B586-4AB4-9D40-9A1EFA0267CA}"/>
              </a:ext>
            </a:extLst>
          </p:cNvPr>
          <p:cNvSpPr txBox="1"/>
          <p:nvPr/>
        </p:nvSpPr>
        <p:spPr>
          <a:xfrm>
            <a:off x="4310064" y="958851"/>
            <a:ext cx="3214687" cy="523875"/>
          </a:xfrm>
          <a:prstGeom prst="rect">
            <a:avLst/>
          </a:prstGeom>
          <a:noFill/>
        </p:spPr>
        <p:style>
          <a:lnRef idx="1">
            <a:schemeClr val="accent3"/>
          </a:lnRef>
          <a:fillRef idx="2">
            <a:schemeClr val="accent3"/>
          </a:fillRef>
          <a:effectRef idx="1">
            <a:schemeClr val="accent3"/>
          </a:effectRef>
          <a:fontRef idx="minor">
            <a:schemeClr val="dk1"/>
          </a:fontRef>
        </p:style>
        <p:txBody>
          <a:bodyPr rtlCol="1">
            <a:spAutoFit/>
          </a:bodyPr>
          <a:lstStyle/>
          <a:p>
            <a:pPr algn="ctr">
              <a:defRPr/>
            </a:pPr>
            <a:r>
              <a:rPr lang="en-US" sz="2800" b="1" dirty="0">
                <a:solidFill>
                  <a:srgbClr val="C00000"/>
                </a:solidFill>
                <a:latin typeface="Arial" pitchFamily="34" charset="0"/>
                <a:cs typeface="Arial" pitchFamily="34" charset="0"/>
              </a:rPr>
              <a:t> 3) Complications</a:t>
            </a:r>
            <a:endParaRPr lang="ar-EG" sz="2800" dirty="0">
              <a:solidFill>
                <a:srgbClr val="C00000"/>
              </a:solidFill>
              <a:latin typeface="Arial" pitchFamily="34" charset="0"/>
            </a:endParaRPr>
          </a:p>
        </p:txBody>
      </p:sp>
      <p:cxnSp>
        <p:nvCxnSpPr>
          <p:cNvPr id="6" name="Straight Connector 5">
            <a:extLst>
              <a:ext uri="{FF2B5EF4-FFF2-40B4-BE49-F238E27FC236}">
                <a16:creationId xmlns:a16="http://schemas.microsoft.com/office/drawing/2014/main" id="{1B822DC2-0170-407C-AE74-6F77711D7A84}"/>
              </a:ext>
            </a:extLst>
          </p:cNvPr>
          <p:cNvCxnSpPr/>
          <p:nvPr/>
        </p:nvCxnSpPr>
        <p:spPr>
          <a:xfrm rot="5400000">
            <a:off x="5559426" y="1852613"/>
            <a:ext cx="357187"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EDAD2F-C707-4D0F-BE93-6EACECD59E7D}"/>
              </a:ext>
            </a:extLst>
          </p:cNvPr>
          <p:cNvCxnSpPr/>
          <p:nvPr/>
        </p:nvCxnSpPr>
        <p:spPr>
          <a:xfrm>
            <a:off x="5738813" y="2030414"/>
            <a:ext cx="3143250"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AB67EF-C41E-4C22-8398-DAFA4D35DA46}"/>
              </a:ext>
            </a:extLst>
          </p:cNvPr>
          <p:cNvCxnSpPr/>
          <p:nvPr/>
        </p:nvCxnSpPr>
        <p:spPr>
          <a:xfrm rot="10800000">
            <a:off x="2809875" y="2030414"/>
            <a:ext cx="2928938" cy="158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C179DE9-A614-482C-9828-039B7C513992}"/>
              </a:ext>
            </a:extLst>
          </p:cNvPr>
          <p:cNvCxnSpPr/>
          <p:nvPr/>
        </p:nvCxnSpPr>
        <p:spPr>
          <a:xfrm rot="5400000">
            <a:off x="2666207" y="2174082"/>
            <a:ext cx="28575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CD38AFC-69B8-479A-9872-D5B6339B9F06}"/>
              </a:ext>
            </a:extLst>
          </p:cNvPr>
          <p:cNvCxnSpPr/>
          <p:nvPr/>
        </p:nvCxnSpPr>
        <p:spPr>
          <a:xfrm rot="5400000">
            <a:off x="5595144" y="2174081"/>
            <a:ext cx="28575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B8A6A68-F73E-4218-9CA1-0BDA09AF7EEF}"/>
              </a:ext>
            </a:extLst>
          </p:cNvPr>
          <p:cNvCxnSpPr/>
          <p:nvPr/>
        </p:nvCxnSpPr>
        <p:spPr>
          <a:xfrm rot="5400000">
            <a:off x="8739982" y="2174082"/>
            <a:ext cx="28575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352DE46-B6A8-44A0-8122-B9117E8E3029}"/>
              </a:ext>
            </a:extLst>
          </p:cNvPr>
          <p:cNvSpPr txBox="1"/>
          <p:nvPr/>
        </p:nvSpPr>
        <p:spPr>
          <a:xfrm>
            <a:off x="1774826" y="2816226"/>
            <a:ext cx="2500313" cy="3736975"/>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just">
              <a:lnSpc>
                <a:spcPct val="150000"/>
              </a:lnSpc>
              <a:defRPr/>
            </a:pPr>
            <a:r>
              <a:rPr lang="en-US" sz="2000" b="1" dirty="0">
                <a:solidFill>
                  <a:srgbClr val="002060"/>
                </a:solidFill>
              </a:rPr>
              <a:t>The products of living or     dead    worm    </a:t>
            </a:r>
            <a:r>
              <a:rPr lang="en-US" sz="2000" b="1" dirty="0">
                <a:solidFill>
                  <a:srgbClr val="002060"/>
                </a:solidFill>
                <a:sym typeface="Wingdings" pitchFamily="2" charset="2"/>
              </a:rPr>
              <a:t></a:t>
            </a:r>
            <a:r>
              <a:rPr lang="en-US" sz="2000" b="1" dirty="0">
                <a:solidFill>
                  <a:srgbClr val="002060"/>
                </a:solidFill>
              </a:rPr>
              <a:t> </a:t>
            </a:r>
            <a:r>
              <a:rPr lang="en-US" sz="2000" b="1" dirty="0">
                <a:solidFill>
                  <a:srgbClr val="C00000"/>
                </a:solidFill>
              </a:rPr>
              <a:t>allergic manifestations  </a:t>
            </a:r>
            <a:r>
              <a:rPr lang="en-US" sz="2000" b="1" dirty="0">
                <a:solidFill>
                  <a:srgbClr val="002060"/>
                </a:solidFill>
              </a:rPr>
              <a:t>(</a:t>
            </a:r>
            <a:r>
              <a:rPr lang="en-US" sz="2000" b="1" dirty="0" err="1">
                <a:solidFill>
                  <a:srgbClr val="002060"/>
                </a:solidFill>
              </a:rPr>
              <a:t>urticaria</a:t>
            </a:r>
            <a:r>
              <a:rPr lang="en-US" sz="2000" b="1" dirty="0">
                <a:solidFill>
                  <a:srgbClr val="002060"/>
                </a:solidFill>
              </a:rPr>
              <a:t>   &amp;   asthma)   &amp;    </a:t>
            </a:r>
            <a:r>
              <a:rPr lang="en-US" sz="2000" b="1" dirty="0">
                <a:solidFill>
                  <a:srgbClr val="C00000"/>
                </a:solidFill>
              </a:rPr>
              <a:t>nervous irritability </a:t>
            </a:r>
            <a:r>
              <a:rPr lang="en-US" sz="2000" b="1" dirty="0">
                <a:solidFill>
                  <a:srgbClr val="002060"/>
                </a:solidFill>
              </a:rPr>
              <a:t>(insomnia and convulsion).</a:t>
            </a:r>
            <a:endParaRPr lang="ar-EG" sz="2000" dirty="0"/>
          </a:p>
        </p:txBody>
      </p:sp>
      <p:sp>
        <p:nvSpPr>
          <p:cNvPr id="18" name="TextBox 17">
            <a:extLst>
              <a:ext uri="{FF2B5EF4-FFF2-40B4-BE49-F238E27FC236}">
                <a16:creationId xmlns:a16="http://schemas.microsoft.com/office/drawing/2014/main" id="{EB78B277-BFE9-4A55-A24C-D2551F10FA60}"/>
              </a:ext>
            </a:extLst>
          </p:cNvPr>
          <p:cNvSpPr txBox="1"/>
          <p:nvPr/>
        </p:nvSpPr>
        <p:spPr>
          <a:xfrm>
            <a:off x="4440238" y="2816225"/>
            <a:ext cx="2857500" cy="400050"/>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defRPr/>
            </a:pPr>
            <a:r>
              <a:rPr lang="en-US" sz="2000" b="1" dirty="0">
                <a:solidFill>
                  <a:srgbClr val="002060"/>
                </a:solidFill>
              </a:rPr>
              <a:t>Intestinal obstruction</a:t>
            </a:r>
            <a:endParaRPr lang="ar-EG" sz="2000" dirty="0">
              <a:solidFill>
                <a:srgbClr val="002060"/>
              </a:solidFill>
            </a:endParaRPr>
          </a:p>
        </p:txBody>
      </p:sp>
      <p:sp>
        <p:nvSpPr>
          <p:cNvPr id="19" name="TextBox 18">
            <a:extLst>
              <a:ext uri="{FF2B5EF4-FFF2-40B4-BE49-F238E27FC236}">
                <a16:creationId xmlns:a16="http://schemas.microsoft.com/office/drawing/2014/main" id="{32C4A54E-E397-4D36-AFD8-193F1C3FF7F3}"/>
              </a:ext>
            </a:extLst>
          </p:cNvPr>
          <p:cNvSpPr txBox="1"/>
          <p:nvPr/>
        </p:nvSpPr>
        <p:spPr>
          <a:xfrm>
            <a:off x="7680325" y="2744788"/>
            <a:ext cx="2357438" cy="1439862"/>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nSpc>
                <a:spcPct val="150000"/>
              </a:lnSpc>
              <a:defRPr/>
            </a:pPr>
            <a:r>
              <a:rPr lang="en-US" sz="2000" b="1" dirty="0">
                <a:solidFill>
                  <a:srgbClr val="002060"/>
                </a:solidFill>
              </a:rPr>
              <a:t>Perforation of the intestinal wall </a:t>
            </a:r>
            <a:r>
              <a:rPr lang="en-US" sz="2000" b="1" dirty="0">
                <a:solidFill>
                  <a:srgbClr val="002060"/>
                </a:solidFill>
                <a:sym typeface="Wingdings" pitchFamily="2" charset="2"/>
              </a:rPr>
              <a:t></a:t>
            </a:r>
            <a:r>
              <a:rPr lang="en-US" sz="2000" b="1" dirty="0">
                <a:solidFill>
                  <a:srgbClr val="002060"/>
                </a:solidFill>
              </a:rPr>
              <a:t> </a:t>
            </a:r>
            <a:r>
              <a:rPr lang="en-US" sz="2000" b="1" dirty="0">
                <a:solidFill>
                  <a:srgbClr val="C00000"/>
                </a:solidFill>
              </a:rPr>
              <a:t>peritonitis </a:t>
            </a:r>
            <a:endParaRPr lang="ar-EG" dirty="0">
              <a:solidFill>
                <a:srgbClr val="C00000"/>
              </a:solidFill>
            </a:endParaRPr>
          </a:p>
        </p:txBody>
      </p:sp>
      <p:sp>
        <p:nvSpPr>
          <p:cNvPr id="20" name="TextBox 19">
            <a:extLst>
              <a:ext uri="{FF2B5EF4-FFF2-40B4-BE49-F238E27FC236}">
                <a16:creationId xmlns:a16="http://schemas.microsoft.com/office/drawing/2014/main" id="{6B3FF075-D262-41B4-B3BA-FB4ADD979BD6}"/>
              </a:ext>
            </a:extLst>
          </p:cNvPr>
          <p:cNvSpPr txBox="1">
            <a:spLocks noChangeArrowheads="1"/>
          </p:cNvSpPr>
          <p:nvPr/>
        </p:nvSpPr>
        <p:spPr bwMode="auto">
          <a:xfrm>
            <a:off x="2524125" y="238760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ar-JO" sz="2000" b="1">
                <a:solidFill>
                  <a:srgbClr val="002060"/>
                </a:solidFill>
              </a:rPr>
              <a:t>(1)</a:t>
            </a:r>
            <a:endParaRPr lang="ar-EG" altLang="ar-JO" sz="2000" b="1">
              <a:solidFill>
                <a:srgbClr val="002060"/>
              </a:solidFill>
            </a:endParaRPr>
          </a:p>
        </p:txBody>
      </p:sp>
      <p:sp>
        <p:nvSpPr>
          <p:cNvPr id="21" name="TextBox 20">
            <a:extLst>
              <a:ext uri="{FF2B5EF4-FFF2-40B4-BE49-F238E27FC236}">
                <a16:creationId xmlns:a16="http://schemas.microsoft.com/office/drawing/2014/main" id="{22613A16-BD7A-47D3-A7C2-5C4CE7296927}"/>
              </a:ext>
            </a:extLst>
          </p:cNvPr>
          <p:cNvSpPr txBox="1">
            <a:spLocks noChangeArrowheads="1"/>
          </p:cNvSpPr>
          <p:nvPr/>
        </p:nvSpPr>
        <p:spPr bwMode="auto">
          <a:xfrm>
            <a:off x="5238750" y="2316163"/>
            <a:ext cx="928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ar-JO" sz="2000" b="1">
                <a:solidFill>
                  <a:srgbClr val="002060"/>
                </a:solidFill>
              </a:rPr>
              <a:t>(2)</a:t>
            </a:r>
            <a:endParaRPr lang="ar-EG" altLang="ar-JO" sz="2000" b="1">
              <a:solidFill>
                <a:srgbClr val="002060"/>
              </a:solidFill>
            </a:endParaRPr>
          </a:p>
        </p:txBody>
      </p:sp>
      <p:sp>
        <p:nvSpPr>
          <p:cNvPr id="22" name="TextBox 21">
            <a:extLst>
              <a:ext uri="{FF2B5EF4-FFF2-40B4-BE49-F238E27FC236}">
                <a16:creationId xmlns:a16="http://schemas.microsoft.com/office/drawing/2014/main" id="{B8FF9927-3839-4C67-AEF1-5048DD1CF4A4}"/>
              </a:ext>
            </a:extLst>
          </p:cNvPr>
          <p:cNvSpPr txBox="1">
            <a:spLocks noChangeArrowheads="1"/>
          </p:cNvSpPr>
          <p:nvPr/>
        </p:nvSpPr>
        <p:spPr bwMode="auto">
          <a:xfrm>
            <a:off x="8616950" y="23161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ar-JO" sz="2000" b="1"/>
              <a:t>(3)</a:t>
            </a:r>
            <a:endParaRPr lang="ar-EG" altLang="ar-JO" sz="2000" b="1"/>
          </a:p>
        </p:txBody>
      </p:sp>
      <p:sp>
        <p:nvSpPr>
          <p:cNvPr id="24" name="Title 1">
            <a:extLst>
              <a:ext uri="{FF2B5EF4-FFF2-40B4-BE49-F238E27FC236}">
                <a16:creationId xmlns:a16="http://schemas.microsoft.com/office/drawing/2014/main" id="{FF0207A0-E11B-480A-B62B-7D52D8296A12}"/>
              </a:ext>
            </a:extLst>
          </p:cNvPr>
          <p:cNvSpPr txBox="1">
            <a:spLocks/>
          </p:cNvSpPr>
          <p:nvPr/>
        </p:nvSpPr>
        <p:spPr>
          <a:xfrm>
            <a:off x="1524000" y="-26988"/>
            <a:ext cx="9144000" cy="642938"/>
          </a:xfrm>
          <a:prstGeom prst="rect">
            <a:avLst/>
          </a:prstGeom>
          <a:solidFill>
            <a:schemeClr val="accent3">
              <a:lumMod val="20000"/>
              <a:lumOff val="80000"/>
            </a:schemeClr>
          </a:solidFill>
        </p:spPr>
        <p:txBody>
          <a:bodyPr anchor="ctr">
            <a:normAutofit fontScale="97500"/>
          </a:bodyPr>
          <a:lstStyle/>
          <a:p>
            <a:pPr algn="ctr" eaLnBrk="1" hangingPunct="1">
              <a:defRPr/>
            </a:pPr>
            <a:r>
              <a:rPr lang="en-US" altLang="ar-JO" sz="3600" b="1" i="1" dirty="0">
                <a:solidFill>
                  <a:srgbClr val="000000"/>
                </a:solidFill>
                <a:latin typeface="+mj-lt"/>
              </a:rPr>
              <a:t>Ascaris </a:t>
            </a:r>
            <a:r>
              <a:rPr lang="en-US" altLang="ar-JO" sz="3600" b="1" i="1" dirty="0" err="1">
                <a:solidFill>
                  <a:srgbClr val="000000"/>
                </a:solidFill>
                <a:latin typeface="+mj-lt"/>
              </a:rPr>
              <a:t>Iumbricoides</a:t>
            </a:r>
            <a:endParaRPr lang="en-US" altLang="ar-JO" sz="3600" b="1" i="1" dirty="0">
              <a:solidFill>
                <a:srgbClr val="000000"/>
              </a:solidFill>
              <a:latin typeface="+mj-l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19" grpId="0" animBg="1"/>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2517072-2A80-4015-8B99-00FE841EF541}"/>
              </a:ext>
            </a:extLst>
          </p:cNvPr>
          <p:cNvSpPr>
            <a:spLocks noGrp="1"/>
          </p:cNvSpPr>
          <p:nvPr>
            <p:ph type="title"/>
          </p:nvPr>
        </p:nvSpPr>
        <p:spPr>
          <a:xfrm>
            <a:off x="1666875" y="857250"/>
            <a:ext cx="5715000" cy="914400"/>
          </a:xfrm>
        </p:spPr>
        <p:txBody>
          <a:bodyPr/>
          <a:lstStyle/>
          <a:p>
            <a:pPr algn="l" eaLnBrk="1" hangingPunct="1"/>
            <a:r>
              <a:rPr lang="en-US" altLang="ar-JO" sz="3200" b="1">
                <a:solidFill>
                  <a:srgbClr val="FF0000"/>
                </a:solidFill>
              </a:rPr>
              <a:t>Laboratory Diagnosis</a:t>
            </a:r>
          </a:p>
        </p:txBody>
      </p:sp>
      <p:sp>
        <p:nvSpPr>
          <p:cNvPr id="22531" name="Rectangle 3">
            <a:extLst>
              <a:ext uri="{FF2B5EF4-FFF2-40B4-BE49-F238E27FC236}">
                <a16:creationId xmlns:a16="http://schemas.microsoft.com/office/drawing/2014/main" id="{4CF7D0E9-2F6C-475D-B320-76ECBB1C5B93}"/>
              </a:ext>
            </a:extLst>
          </p:cNvPr>
          <p:cNvSpPr>
            <a:spLocks noGrp="1"/>
          </p:cNvSpPr>
          <p:nvPr>
            <p:ph type="body" sz="half" idx="1"/>
          </p:nvPr>
        </p:nvSpPr>
        <p:spPr>
          <a:xfrm>
            <a:off x="1595438" y="1652588"/>
            <a:ext cx="6572250" cy="4419600"/>
          </a:xfrm>
        </p:spPr>
        <p:txBody>
          <a:bodyPr>
            <a:normAutofit lnSpcReduction="10000"/>
          </a:bodyPr>
          <a:lstStyle/>
          <a:p>
            <a:pPr algn="just" eaLnBrk="1" hangingPunct="1">
              <a:lnSpc>
                <a:spcPct val="90000"/>
              </a:lnSpc>
            </a:pPr>
            <a:r>
              <a:rPr lang="en-US" altLang="ar-JO" sz="2300">
                <a:solidFill>
                  <a:srgbClr val="0000CC"/>
                </a:solidFill>
              </a:rPr>
              <a:t>Macroscopic</a:t>
            </a:r>
            <a:r>
              <a:rPr lang="en-US" altLang="ar-JO" sz="2300"/>
              <a:t> - Direct detection of worm/s in stool or vomit</a:t>
            </a:r>
          </a:p>
          <a:p>
            <a:pPr algn="just" eaLnBrk="1" hangingPunct="1">
              <a:lnSpc>
                <a:spcPct val="90000"/>
              </a:lnSpc>
            </a:pPr>
            <a:r>
              <a:rPr lang="en-US" altLang="ar-JO" sz="2300">
                <a:solidFill>
                  <a:srgbClr val="0000CC"/>
                </a:solidFill>
              </a:rPr>
              <a:t>Microscopic </a:t>
            </a:r>
            <a:r>
              <a:rPr lang="en-US" altLang="ar-JO" sz="2300"/>
              <a:t>– direct examination of feces following floatation method: </a:t>
            </a:r>
            <a:r>
              <a:rPr lang="en-US" altLang="ar-JO" sz="2300" b="1">
                <a:solidFill>
                  <a:srgbClr val="009900"/>
                </a:solidFill>
              </a:rPr>
              <a:t>bile stained eggs.</a:t>
            </a:r>
            <a:r>
              <a:rPr lang="en-US" altLang="ar-JO" sz="2300"/>
              <a:t> (eggs may not be seen at least 40 days after infection)</a:t>
            </a:r>
          </a:p>
          <a:p>
            <a:pPr algn="just" eaLnBrk="1" hangingPunct="1">
              <a:lnSpc>
                <a:spcPct val="90000"/>
              </a:lnSpc>
            </a:pPr>
            <a:r>
              <a:rPr lang="en-US" altLang="ar-JO" sz="2300">
                <a:solidFill>
                  <a:srgbClr val="0000CC"/>
                </a:solidFill>
              </a:rPr>
              <a:t>Blood examination</a:t>
            </a:r>
            <a:r>
              <a:rPr lang="en-US" altLang="ar-JO" sz="2300"/>
              <a:t> – </a:t>
            </a:r>
            <a:r>
              <a:rPr lang="en-US" altLang="ar-JO" sz="2300" b="1">
                <a:solidFill>
                  <a:srgbClr val="009900"/>
                </a:solidFill>
              </a:rPr>
              <a:t>eosinophilia</a:t>
            </a:r>
            <a:r>
              <a:rPr lang="en-US" altLang="ar-JO" sz="2300"/>
              <a:t>.</a:t>
            </a:r>
          </a:p>
          <a:p>
            <a:pPr algn="just" eaLnBrk="1" hangingPunct="1">
              <a:lnSpc>
                <a:spcPct val="90000"/>
              </a:lnSpc>
            </a:pPr>
            <a:r>
              <a:rPr lang="en-US" altLang="ar-JO" sz="2300"/>
              <a:t>Others:</a:t>
            </a:r>
          </a:p>
          <a:p>
            <a:pPr lvl="1" algn="just" eaLnBrk="1" hangingPunct="1"/>
            <a:r>
              <a:rPr lang="en-US" altLang="ar-JO" sz="2300">
                <a:solidFill>
                  <a:srgbClr val="0000CC"/>
                </a:solidFill>
              </a:rPr>
              <a:t>Imaging</a:t>
            </a:r>
            <a:r>
              <a:rPr lang="en-US" altLang="ar-JO" sz="2300"/>
              <a:t> – large collections of worms in abdomen</a:t>
            </a:r>
          </a:p>
          <a:p>
            <a:pPr lvl="1" algn="just" eaLnBrk="1" hangingPunct="1"/>
            <a:r>
              <a:rPr lang="en-US" altLang="ar-JO" sz="2300">
                <a:solidFill>
                  <a:srgbClr val="0000CC"/>
                </a:solidFill>
              </a:rPr>
              <a:t>ultrasonography</a:t>
            </a:r>
            <a:r>
              <a:rPr lang="en-US" altLang="ar-JO"/>
              <a:t> </a:t>
            </a:r>
            <a:r>
              <a:rPr lang="en-US" altLang="ar-JO" sz="2300"/>
              <a:t>- to diagnose hepatobiliary or pancreatic ascariasis </a:t>
            </a:r>
          </a:p>
          <a:p>
            <a:pPr lvl="1" algn="just" eaLnBrk="1" hangingPunct="1"/>
            <a:r>
              <a:rPr lang="en-US" altLang="ar-JO" sz="2300">
                <a:solidFill>
                  <a:srgbClr val="0000CC"/>
                </a:solidFill>
              </a:rPr>
              <a:t>Serology (Ab detection)</a:t>
            </a:r>
            <a:endParaRPr lang="en-US" altLang="ar-JO" sz="2300"/>
          </a:p>
        </p:txBody>
      </p:sp>
      <p:pic>
        <p:nvPicPr>
          <p:cNvPr id="14340" name="Picture 5">
            <a:extLst>
              <a:ext uri="{FF2B5EF4-FFF2-40B4-BE49-F238E27FC236}">
                <a16:creationId xmlns:a16="http://schemas.microsoft.com/office/drawing/2014/main" id="{68FA1B28-AAC1-4EFC-8DDA-39CCA2C06E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126" y="1571626"/>
            <a:ext cx="214312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DDCE340-2E9C-4806-BAE5-378E5710141E}"/>
              </a:ext>
            </a:extLst>
          </p:cNvPr>
          <p:cNvSpPr txBox="1">
            <a:spLocks/>
          </p:cNvSpPr>
          <p:nvPr/>
        </p:nvSpPr>
        <p:spPr>
          <a:xfrm>
            <a:off x="1524000" y="-26988"/>
            <a:ext cx="9144000" cy="642938"/>
          </a:xfrm>
          <a:prstGeom prst="rect">
            <a:avLst/>
          </a:prstGeom>
          <a:solidFill>
            <a:schemeClr val="accent3">
              <a:lumMod val="20000"/>
              <a:lumOff val="80000"/>
            </a:schemeClr>
          </a:solidFill>
        </p:spPr>
        <p:txBody>
          <a:bodyPr anchor="ctr">
            <a:normAutofit fontScale="97500"/>
          </a:bodyPr>
          <a:lstStyle/>
          <a:p>
            <a:pPr algn="ctr" eaLnBrk="1" hangingPunct="1">
              <a:defRPr/>
            </a:pPr>
            <a:r>
              <a:rPr lang="en-US" altLang="ar-JO" sz="3600" b="1" i="1" dirty="0">
                <a:solidFill>
                  <a:srgbClr val="000000"/>
                </a:solidFill>
                <a:latin typeface="+mj-lt"/>
              </a:rPr>
              <a:t>Ascaris </a:t>
            </a:r>
            <a:r>
              <a:rPr lang="en-US" altLang="ar-JO" sz="3600" b="1" i="1" dirty="0" err="1">
                <a:solidFill>
                  <a:srgbClr val="000000"/>
                </a:solidFill>
                <a:latin typeface="+mj-lt"/>
              </a:rPr>
              <a:t>Iumbricoides</a:t>
            </a:r>
            <a:endParaRPr lang="en-US" altLang="ar-JO" sz="3600" b="1" i="1" dirty="0">
              <a:solidFill>
                <a:srgbClr val="0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wipe(down)">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wipe(down)">
                                      <p:cBhvr>
                                        <p:cTn id="17" dur="5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wipe(down)">
                                      <p:cBhvr>
                                        <p:cTn id="22" dur="500"/>
                                        <p:tgtEl>
                                          <p:spTgt spid="225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wipe(down)">
                                      <p:cBhvr>
                                        <p:cTn id="27" dur="500"/>
                                        <p:tgtEl>
                                          <p:spTgt spid="22531">
                                            <p:txEl>
                                              <p:pRg st="3" end="3"/>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531">
                                            <p:txEl>
                                              <p:pRg st="4" end="4"/>
                                            </p:txEl>
                                          </p:spTgt>
                                        </p:tgtEl>
                                        <p:attrNameLst>
                                          <p:attrName>style.visibility</p:attrName>
                                        </p:attrNameLst>
                                      </p:cBhvr>
                                      <p:to>
                                        <p:strVal val="visible"/>
                                      </p:to>
                                    </p:set>
                                    <p:animEffect transition="in" filter="wipe(down)">
                                      <p:cBhvr>
                                        <p:cTn id="30" dur="500"/>
                                        <p:tgtEl>
                                          <p:spTgt spid="22531">
                                            <p:txEl>
                                              <p:pRg st="4" end="4"/>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2531">
                                            <p:txEl>
                                              <p:pRg st="5" end="5"/>
                                            </p:txEl>
                                          </p:spTgt>
                                        </p:tgtEl>
                                        <p:attrNameLst>
                                          <p:attrName>style.visibility</p:attrName>
                                        </p:attrNameLst>
                                      </p:cBhvr>
                                      <p:to>
                                        <p:strVal val="visible"/>
                                      </p:to>
                                    </p:set>
                                    <p:animEffect transition="in" filter="wipe(down)">
                                      <p:cBhvr>
                                        <p:cTn id="33" dur="500"/>
                                        <p:tgtEl>
                                          <p:spTgt spid="22531">
                                            <p:txEl>
                                              <p:pRg st="5" end="5"/>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531">
                                            <p:txEl>
                                              <p:pRg st="6" end="6"/>
                                            </p:txEl>
                                          </p:spTgt>
                                        </p:tgtEl>
                                        <p:attrNameLst>
                                          <p:attrName>style.visibility</p:attrName>
                                        </p:attrNameLst>
                                      </p:cBhvr>
                                      <p:to>
                                        <p:strVal val="visible"/>
                                      </p:to>
                                    </p:set>
                                    <p:animEffect transition="in" filter="wipe(down)">
                                      <p:cBhvr>
                                        <p:cTn id="36" dur="500"/>
                                        <p:tgtEl>
                                          <p:spTgt spid="22531">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4340"/>
                                        </p:tgtEl>
                                        <p:attrNameLst>
                                          <p:attrName>style.visibility</p:attrName>
                                        </p:attrNameLst>
                                      </p:cBhvr>
                                      <p:to>
                                        <p:strVal val="visible"/>
                                      </p:to>
                                    </p:set>
                                    <p:animEffect transition="in" filter="blinds(horizontal)">
                                      <p:cBhvr>
                                        <p:cTn id="41"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DC81516-76C3-491B-BDEB-02368A466C4D}"/>
              </a:ext>
            </a:extLst>
          </p:cNvPr>
          <p:cNvSpPr>
            <a:spLocks noGrp="1"/>
          </p:cNvSpPr>
          <p:nvPr>
            <p:ph type="title"/>
          </p:nvPr>
        </p:nvSpPr>
        <p:spPr>
          <a:xfrm>
            <a:off x="2024063" y="730250"/>
            <a:ext cx="2786062" cy="1143000"/>
          </a:xfrm>
        </p:spPr>
        <p:txBody>
          <a:bodyPr/>
          <a:lstStyle/>
          <a:p>
            <a:pPr algn="l" eaLnBrk="1" hangingPunct="1"/>
            <a:r>
              <a:rPr lang="en-US" altLang="ar-JO" sz="3600" b="1">
                <a:solidFill>
                  <a:srgbClr val="FF0000"/>
                </a:solidFill>
              </a:rPr>
              <a:t>Treatment</a:t>
            </a:r>
          </a:p>
        </p:txBody>
      </p:sp>
      <p:sp>
        <p:nvSpPr>
          <p:cNvPr id="24579" name="Rectangle 3">
            <a:extLst>
              <a:ext uri="{FF2B5EF4-FFF2-40B4-BE49-F238E27FC236}">
                <a16:creationId xmlns:a16="http://schemas.microsoft.com/office/drawing/2014/main" id="{59EF2793-9BD9-4146-BBBB-3110536417D4}"/>
              </a:ext>
            </a:extLst>
          </p:cNvPr>
          <p:cNvSpPr>
            <a:spLocks noGrp="1"/>
          </p:cNvSpPr>
          <p:nvPr>
            <p:ph type="body" idx="1"/>
          </p:nvPr>
        </p:nvSpPr>
        <p:spPr>
          <a:xfrm>
            <a:off x="1981200" y="1658938"/>
            <a:ext cx="8401050" cy="4525962"/>
          </a:xfrm>
        </p:spPr>
        <p:txBody>
          <a:bodyPr/>
          <a:lstStyle/>
          <a:p>
            <a:pPr algn="just" eaLnBrk="1" hangingPunct="1">
              <a:lnSpc>
                <a:spcPct val="80000"/>
              </a:lnSpc>
            </a:pPr>
            <a:r>
              <a:rPr lang="en-US" altLang="ar-JO">
                <a:solidFill>
                  <a:srgbClr val="0000CC"/>
                </a:solidFill>
              </a:rPr>
              <a:t>Mebendazole/ Albendazole</a:t>
            </a:r>
            <a:r>
              <a:rPr lang="en-US" altLang="ar-JO"/>
              <a:t> – drug of choice but contraindicated in pregnancy &amp; heavy infection</a:t>
            </a:r>
          </a:p>
          <a:p>
            <a:pPr algn="just" eaLnBrk="1" hangingPunct="1">
              <a:lnSpc>
                <a:spcPct val="80000"/>
              </a:lnSpc>
            </a:pPr>
            <a:r>
              <a:rPr lang="en-US" altLang="ar-JO">
                <a:solidFill>
                  <a:srgbClr val="0000CC"/>
                </a:solidFill>
              </a:rPr>
              <a:t>Piperazine citrate</a:t>
            </a:r>
            <a:r>
              <a:rPr lang="en-US" altLang="ar-JO"/>
              <a:t> - suspected intestinal or biliary obstruction since this drug paralyzes worms to aid expulsion.</a:t>
            </a:r>
          </a:p>
          <a:p>
            <a:pPr algn="just" eaLnBrk="1" hangingPunct="1">
              <a:lnSpc>
                <a:spcPct val="80000"/>
              </a:lnSpc>
            </a:pPr>
            <a:r>
              <a:rPr lang="en-US" altLang="ar-JO">
                <a:solidFill>
                  <a:srgbClr val="0000CC"/>
                </a:solidFill>
              </a:rPr>
              <a:t>Levamisole</a:t>
            </a:r>
            <a:r>
              <a:rPr lang="en-US" altLang="ar-JO"/>
              <a:t> </a:t>
            </a:r>
          </a:p>
        </p:txBody>
      </p:sp>
      <p:sp>
        <p:nvSpPr>
          <p:cNvPr id="6" name="Title 1">
            <a:extLst>
              <a:ext uri="{FF2B5EF4-FFF2-40B4-BE49-F238E27FC236}">
                <a16:creationId xmlns:a16="http://schemas.microsoft.com/office/drawing/2014/main" id="{3CF3AE51-E0CE-471B-BCC7-36630DE2DF42}"/>
              </a:ext>
            </a:extLst>
          </p:cNvPr>
          <p:cNvSpPr txBox="1">
            <a:spLocks/>
          </p:cNvSpPr>
          <p:nvPr/>
        </p:nvSpPr>
        <p:spPr>
          <a:xfrm>
            <a:off x="1524000" y="-26988"/>
            <a:ext cx="9144000" cy="642938"/>
          </a:xfrm>
          <a:prstGeom prst="rect">
            <a:avLst/>
          </a:prstGeom>
          <a:solidFill>
            <a:schemeClr val="accent3">
              <a:lumMod val="20000"/>
              <a:lumOff val="80000"/>
            </a:schemeClr>
          </a:solidFill>
        </p:spPr>
        <p:txBody>
          <a:bodyPr anchor="ctr">
            <a:normAutofit fontScale="97500"/>
          </a:bodyPr>
          <a:lstStyle/>
          <a:p>
            <a:pPr algn="ctr" eaLnBrk="1" hangingPunct="1">
              <a:defRPr/>
            </a:pPr>
            <a:r>
              <a:rPr lang="en-US" altLang="ar-JO" sz="3600" b="1" i="1" dirty="0">
                <a:solidFill>
                  <a:srgbClr val="000000"/>
                </a:solidFill>
                <a:latin typeface="+mj-lt"/>
              </a:rPr>
              <a:t>Ascaris </a:t>
            </a:r>
            <a:r>
              <a:rPr lang="en-US" altLang="ar-JO" sz="3600" b="1" i="1" dirty="0" err="1">
                <a:solidFill>
                  <a:srgbClr val="000000"/>
                </a:solidFill>
                <a:latin typeface="+mj-lt"/>
              </a:rPr>
              <a:t>Iumbricoides</a:t>
            </a:r>
            <a:endParaRPr lang="en-US" altLang="ar-JO" sz="3600" b="1" i="1" dirty="0">
              <a:solidFill>
                <a:srgbClr val="0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down)">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wipe(down)">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wipe(down)">
                                      <p:cBhvr>
                                        <p:cTn id="22"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scaris Extraction.mp4">
            <a:hlinkClick r:id="" action="ppaction://media"/>
            <a:extLst>
              <a:ext uri="{FF2B5EF4-FFF2-40B4-BE49-F238E27FC236}">
                <a16:creationId xmlns:a16="http://schemas.microsoft.com/office/drawing/2014/main" id="{A7B7695F-DA1A-4EFC-855A-B6E48BFFFCB6}"/>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extLst>
              <a:ext uri="{28A0092B-C50C-407E-A947-70E740481C1C}">
                <a14:useLocalDpi xmlns:a14="http://schemas.microsoft.com/office/drawing/2010/main" val="0"/>
              </a:ext>
            </a:extLst>
          </a:blip>
          <a:srcRect/>
          <a:stretch>
            <a:fillRect/>
          </a:stretch>
        </p:blipFill>
        <p:spPr>
          <a:xfrm>
            <a:off x="2667000" y="857250"/>
            <a:ext cx="6572250" cy="492918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7AF3B43-6095-4405-AFC6-F7014B99282F}"/>
              </a:ext>
            </a:extLst>
          </p:cNvPr>
          <p:cNvCxnSpPr/>
          <p:nvPr/>
        </p:nvCxnSpPr>
        <p:spPr>
          <a:xfrm>
            <a:off x="1790700" y="855663"/>
            <a:ext cx="84201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5123" name="Text Box 2">
            <a:extLst>
              <a:ext uri="{FF2B5EF4-FFF2-40B4-BE49-F238E27FC236}">
                <a16:creationId xmlns:a16="http://schemas.microsoft.com/office/drawing/2014/main" id="{6B1E1D4D-CCD7-4465-8425-79659868B189}"/>
              </a:ext>
            </a:extLst>
          </p:cNvPr>
          <p:cNvSpPr txBox="1">
            <a:spLocks noChangeArrowheads="1"/>
          </p:cNvSpPr>
          <p:nvPr/>
        </p:nvSpPr>
        <p:spPr bwMode="auto">
          <a:xfrm>
            <a:off x="2506663" y="171451"/>
            <a:ext cx="69024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3100" b="1">
                <a:latin typeface="Comic Sans MS" panose="030F0702030302020204" pitchFamily="66" charset="0"/>
              </a:rPr>
              <a:t>Nematodes of medical importance</a:t>
            </a:r>
          </a:p>
        </p:txBody>
      </p:sp>
      <p:sp>
        <p:nvSpPr>
          <p:cNvPr id="21" name="Line 14">
            <a:extLst>
              <a:ext uri="{FF2B5EF4-FFF2-40B4-BE49-F238E27FC236}">
                <a16:creationId xmlns:a16="http://schemas.microsoft.com/office/drawing/2014/main" id="{9975C743-4163-4584-8342-4A61C35C99ED}"/>
              </a:ext>
            </a:extLst>
          </p:cNvPr>
          <p:cNvSpPr>
            <a:spLocks noChangeShapeType="1"/>
          </p:cNvSpPr>
          <p:nvPr/>
        </p:nvSpPr>
        <p:spPr bwMode="auto">
          <a:xfrm flipH="1">
            <a:off x="3973513" y="1033463"/>
            <a:ext cx="1492250" cy="0"/>
          </a:xfrm>
          <a:prstGeom prst="line">
            <a:avLst/>
          </a:prstGeom>
          <a:noFill/>
          <a:ln w="25400">
            <a:solidFill>
              <a:schemeClr val="accent2">
                <a:lumMod val="60000"/>
                <a:lumOff val="40000"/>
              </a:schemeClr>
            </a:solidFill>
            <a:round/>
            <a:headEnd/>
            <a:tailEnd/>
          </a:ln>
          <a:effectLst/>
        </p:spPr>
        <p:txBody>
          <a:bodyPr/>
          <a:lstStyle/>
          <a:p>
            <a:pPr>
              <a:defRPr/>
            </a:pPr>
            <a:endParaRPr lang="ar-SA" sz="2400"/>
          </a:p>
        </p:txBody>
      </p:sp>
      <p:sp>
        <p:nvSpPr>
          <p:cNvPr id="22" name="Line 15">
            <a:extLst>
              <a:ext uri="{FF2B5EF4-FFF2-40B4-BE49-F238E27FC236}">
                <a16:creationId xmlns:a16="http://schemas.microsoft.com/office/drawing/2014/main" id="{1B9AFA55-2CB0-4808-BC90-9E4CB13C3F64}"/>
              </a:ext>
            </a:extLst>
          </p:cNvPr>
          <p:cNvSpPr>
            <a:spLocks noChangeShapeType="1"/>
          </p:cNvSpPr>
          <p:nvPr/>
        </p:nvSpPr>
        <p:spPr bwMode="auto">
          <a:xfrm>
            <a:off x="5465763" y="1033463"/>
            <a:ext cx="2652712" cy="0"/>
          </a:xfrm>
          <a:prstGeom prst="line">
            <a:avLst/>
          </a:prstGeom>
          <a:noFill/>
          <a:ln w="25400">
            <a:solidFill>
              <a:schemeClr val="accent2">
                <a:lumMod val="60000"/>
                <a:lumOff val="40000"/>
              </a:schemeClr>
            </a:solidFill>
            <a:round/>
            <a:headEnd/>
            <a:tailEnd/>
          </a:ln>
          <a:effectLst/>
        </p:spPr>
        <p:txBody>
          <a:bodyPr/>
          <a:lstStyle/>
          <a:p>
            <a:pPr>
              <a:defRPr/>
            </a:pPr>
            <a:endParaRPr lang="ar-SA" sz="2400"/>
          </a:p>
        </p:txBody>
      </p:sp>
      <p:sp>
        <p:nvSpPr>
          <p:cNvPr id="23" name="Line 16">
            <a:extLst>
              <a:ext uri="{FF2B5EF4-FFF2-40B4-BE49-F238E27FC236}">
                <a16:creationId xmlns:a16="http://schemas.microsoft.com/office/drawing/2014/main" id="{0997AFA9-A2CA-4BA1-8E1B-9A950F9ED33D}"/>
              </a:ext>
            </a:extLst>
          </p:cNvPr>
          <p:cNvSpPr>
            <a:spLocks noChangeShapeType="1"/>
          </p:cNvSpPr>
          <p:nvPr/>
        </p:nvSpPr>
        <p:spPr bwMode="auto">
          <a:xfrm>
            <a:off x="4100513" y="1135063"/>
            <a:ext cx="0" cy="0"/>
          </a:xfrm>
          <a:prstGeom prst="line">
            <a:avLst/>
          </a:prstGeom>
          <a:noFill/>
          <a:ln w="9525">
            <a:solidFill>
              <a:schemeClr val="accent2">
                <a:lumMod val="60000"/>
                <a:lumOff val="40000"/>
              </a:schemeClr>
            </a:solidFill>
            <a:round/>
            <a:headEnd/>
            <a:tailEnd/>
          </a:ln>
          <a:effectLst/>
        </p:spPr>
        <p:txBody>
          <a:bodyPr/>
          <a:lstStyle/>
          <a:p>
            <a:pPr>
              <a:defRPr/>
            </a:pPr>
            <a:endParaRPr lang="ar-SA" sz="2400"/>
          </a:p>
        </p:txBody>
      </p:sp>
      <p:sp>
        <p:nvSpPr>
          <p:cNvPr id="24" name="Line 17">
            <a:extLst>
              <a:ext uri="{FF2B5EF4-FFF2-40B4-BE49-F238E27FC236}">
                <a16:creationId xmlns:a16="http://schemas.microsoft.com/office/drawing/2014/main" id="{20AC8A1F-2208-49AD-A4F1-3784C04A3BC4}"/>
              </a:ext>
            </a:extLst>
          </p:cNvPr>
          <p:cNvSpPr>
            <a:spLocks noChangeShapeType="1"/>
          </p:cNvSpPr>
          <p:nvPr/>
        </p:nvSpPr>
        <p:spPr bwMode="auto">
          <a:xfrm flipH="1">
            <a:off x="3727451" y="1033463"/>
            <a:ext cx="246063" cy="0"/>
          </a:xfrm>
          <a:prstGeom prst="line">
            <a:avLst/>
          </a:prstGeom>
          <a:noFill/>
          <a:ln w="25400">
            <a:solidFill>
              <a:schemeClr val="accent2">
                <a:lumMod val="60000"/>
                <a:lumOff val="40000"/>
              </a:schemeClr>
            </a:solidFill>
            <a:round/>
            <a:headEnd/>
            <a:tailEnd/>
          </a:ln>
          <a:effectLst/>
        </p:spPr>
        <p:txBody>
          <a:bodyPr/>
          <a:lstStyle/>
          <a:p>
            <a:pPr>
              <a:defRPr/>
            </a:pPr>
            <a:endParaRPr lang="ar-SA" sz="2400"/>
          </a:p>
        </p:txBody>
      </p:sp>
      <p:sp>
        <p:nvSpPr>
          <p:cNvPr id="25" name="Line 18">
            <a:extLst>
              <a:ext uri="{FF2B5EF4-FFF2-40B4-BE49-F238E27FC236}">
                <a16:creationId xmlns:a16="http://schemas.microsoft.com/office/drawing/2014/main" id="{1B42B34B-062C-4D36-BE3E-C0038BEB86D0}"/>
              </a:ext>
            </a:extLst>
          </p:cNvPr>
          <p:cNvSpPr>
            <a:spLocks noChangeShapeType="1"/>
          </p:cNvSpPr>
          <p:nvPr/>
        </p:nvSpPr>
        <p:spPr bwMode="auto">
          <a:xfrm>
            <a:off x="3727450" y="1033464"/>
            <a:ext cx="0" cy="200025"/>
          </a:xfrm>
          <a:prstGeom prst="line">
            <a:avLst/>
          </a:prstGeom>
          <a:noFill/>
          <a:ln w="25400">
            <a:solidFill>
              <a:schemeClr val="accent2">
                <a:lumMod val="60000"/>
                <a:lumOff val="40000"/>
              </a:schemeClr>
            </a:solidFill>
            <a:round/>
            <a:headEnd/>
            <a:tailEnd/>
          </a:ln>
          <a:effectLst/>
        </p:spPr>
        <p:txBody>
          <a:bodyPr/>
          <a:lstStyle/>
          <a:p>
            <a:pPr>
              <a:defRPr/>
            </a:pPr>
            <a:endParaRPr lang="ar-SA" sz="2400"/>
          </a:p>
        </p:txBody>
      </p:sp>
      <p:sp>
        <p:nvSpPr>
          <p:cNvPr id="26" name="Line 19">
            <a:extLst>
              <a:ext uri="{FF2B5EF4-FFF2-40B4-BE49-F238E27FC236}">
                <a16:creationId xmlns:a16="http://schemas.microsoft.com/office/drawing/2014/main" id="{5BBCEE5D-7D9E-47C2-BC86-66E498174C04}"/>
              </a:ext>
            </a:extLst>
          </p:cNvPr>
          <p:cNvSpPr>
            <a:spLocks noChangeShapeType="1"/>
          </p:cNvSpPr>
          <p:nvPr/>
        </p:nvSpPr>
        <p:spPr bwMode="auto">
          <a:xfrm>
            <a:off x="8131175" y="1033464"/>
            <a:ext cx="0" cy="200025"/>
          </a:xfrm>
          <a:prstGeom prst="line">
            <a:avLst/>
          </a:prstGeom>
          <a:noFill/>
          <a:ln w="25400">
            <a:solidFill>
              <a:schemeClr val="accent2">
                <a:lumMod val="60000"/>
                <a:lumOff val="40000"/>
              </a:schemeClr>
            </a:solidFill>
            <a:round/>
            <a:headEnd/>
            <a:tailEnd/>
          </a:ln>
          <a:effectLst/>
        </p:spPr>
        <p:txBody>
          <a:bodyPr/>
          <a:lstStyle/>
          <a:p>
            <a:pPr>
              <a:defRPr/>
            </a:pPr>
            <a:endParaRPr lang="ar-SA" sz="2400"/>
          </a:p>
        </p:txBody>
      </p:sp>
      <p:sp>
        <p:nvSpPr>
          <p:cNvPr id="27" name="Text Box 20">
            <a:extLst>
              <a:ext uri="{FF2B5EF4-FFF2-40B4-BE49-F238E27FC236}">
                <a16:creationId xmlns:a16="http://schemas.microsoft.com/office/drawing/2014/main" id="{4202B4FD-7CDD-4CDD-956D-71D07F40E396}"/>
              </a:ext>
            </a:extLst>
          </p:cNvPr>
          <p:cNvSpPr txBox="1">
            <a:spLocks noChangeArrowheads="1"/>
          </p:cNvSpPr>
          <p:nvPr/>
        </p:nvSpPr>
        <p:spPr bwMode="auto">
          <a:xfrm>
            <a:off x="3049588" y="1233488"/>
            <a:ext cx="1549400" cy="461962"/>
          </a:xfrm>
          <a:prstGeom prst="rect">
            <a:avLst/>
          </a:prstGeom>
          <a:noFill/>
          <a:ln w="9525">
            <a:solidFill>
              <a:schemeClr val="accent2">
                <a:lumMod val="60000"/>
                <a:lumOff val="40000"/>
              </a:schemeClr>
            </a:solidFill>
            <a:miter lim="800000"/>
            <a:headEnd/>
            <a:tailEnd/>
          </a:ln>
          <a:effectLst/>
        </p:spPr>
        <p:txBody>
          <a:bodyPr>
            <a:spAutoFit/>
          </a:bodyPr>
          <a:lstStyle/>
          <a:p>
            <a:pPr algn="ctr">
              <a:defRPr/>
            </a:pPr>
            <a:r>
              <a:rPr lang="en-US" sz="2400" b="1" dirty="0">
                <a:solidFill>
                  <a:srgbClr val="990033"/>
                </a:solidFill>
              </a:rPr>
              <a:t>Intestinal</a:t>
            </a:r>
          </a:p>
        </p:txBody>
      </p:sp>
      <p:sp>
        <p:nvSpPr>
          <p:cNvPr id="28" name="Text Box 22">
            <a:extLst>
              <a:ext uri="{FF2B5EF4-FFF2-40B4-BE49-F238E27FC236}">
                <a16:creationId xmlns:a16="http://schemas.microsoft.com/office/drawing/2014/main" id="{D885250F-64E6-4C24-94A8-CAC3BE9B69E4}"/>
              </a:ext>
            </a:extLst>
          </p:cNvPr>
          <p:cNvSpPr txBox="1">
            <a:spLocks noChangeArrowheads="1"/>
          </p:cNvSpPr>
          <p:nvPr/>
        </p:nvSpPr>
        <p:spPr bwMode="auto">
          <a:xfrm>
            <a:off x="7210426" y="1225551"/>
            <a:ext cx="2111375" cy="460375"/>
          </a:xfrm>
          <a:prstGeom prst="rect">
            <a:avLst/>
          </a:prstGeom>
          <a:noFill/>
          <a:ln w="9525">
            <a:solidFill>
              <a:schemeClr val="accent2">
                <a:lumMod val="60000"/>
                <a:lumOff val="40000"/>
              </a:schemeClr>
            </a:solidFill>
            <a:miter lim="800000"/>
            <a:headEnd/>
            <a:tailEnd/>
          </a:ln>
          <a:effectLst/>
        </p:spPr>
        <p:txBody>
          <a:bodyPr>
            <a:spAutoFit/>
          </a:bodyPr>
          <a:lstStyle/>
          <a:p>
            <a:pPr algn="ctr">
              <a:defRPr/>
            </a:pPr>
            <a:r>
              <a:rPr lang="en-US" sz="2400" b="1" dirty="0">
                <a:solidFill>
                  <a:srgbClr val="990033"/>
                </a:solidFill>
              </a:rPr>
              <a:t>Tissue &amp; Blood</a:t>
            </a:r>
          </a:p>
        </p:txBody>
      </p:sp>
      <p:sp>
        <p:nvSpPr>
          <p:cNvPr id="39" name="Line 8">
            <a:extLst>
              <a:ext uri="{FF2B5EF4-FFF2-40B4-BE49-F238E27FC236}">
                <a16:creationId xmlns:a16="http://schemas.microsoft.com/office/drawing/2014/main" id="{52935CDA-2FBF-4366-9DC3-F477BED56DD5}"/>
              </a:ext>
            </a:extLst>
          </p:cNvPr>
          <p:cNvSpPr>
            <a:spLocks noChangeShapeType="1"/>
          </p:cNvSpPr>
          <p:nvPr/>
        </p:nvSpPr>
        <p:spPr bwMode="auto">
          <a:xfrm>
            <a:off x="5502275" y="817563"/>
            <a:ext cx="0" cy="215900"/>
          </a:xfrm>
          <a:prstGeom prst="line">
            <a:avLst/>
          </a:prstGeom>
          <a:noFill/>
          <a:ln w="25400">
            <a:solidFill>
              <a:schemeClr val="accent2">
                <a:lumMod val="60000"/>
                <a:lumOff val="40000"/>
              </a:schemeClr>
            </a:solidFill>
            <a:round/>
            <a:headEnd/>
            <a:tailEnd/>
          </a:ln>
          <a:effectLst/>
        </p:spPr>
        <p:txBody>
          <a:bodyPr/>
          <a:lstStyle/>
          <a:p>
            <a:pPr>
              <a:defRPr/>
            </a:pPr>
            <a:endParaRPr lang="ar-SA"/>
          </a:p>
        </p:txBody>
      </p:sp>
      <p:sp>
        <p:nvSpPr>
          <p:cNvPr id="44" name="TextBox 43">
            <a:extLst>
              <a:ext uri="{FF2B5EF4-FFF2-40B4-BE49-F238E27FC236}">
                <a16:creationId xmlns:a16="http://schemas.microsoft.com/office/drawing/2014/main" id="{F34D4557-7C98-414E-9489-AF7399CD1B26}"/>
              </a:ext>
            </a:extLst>
          </p:cNvPr>
          <p:cNvSpPr txBox="1"/>
          <p:nvPr/>
        </p:nvSpPr>
        <p:spPr>
          <a:xfrm rot="5400000">
            <a:off x="1066800" y="2892425"/>
            <a:ext cx="2476500" cy="381000"/>
          </a:xfrm>
          <a:prstGeom prst="rect">
            <a:avLst/>
          </a:prstGeom>
        </p:spPr>
        <p:style>
          <a:lnRef idx="1">
            <a:schemeClr val="accent2"/>
          </a:lnRef>
          <a:fillRef idx="2">
            <a:schemeClr val="accent2"/>
          </a:fillRef>
          <a:effectRef idx="1">
            <a:schemeClr val="accent2"/>
          </a:effectRef>
          <a:fontRef idx="minor">
            <a:schemeClr val="dk1"/>
          </a:fontRef>
        </p:style>
        <p:txBody>
          <a:bodyPr lIns="9144" tIns="36576" rIns="9144" bIns="36576" rtlCol="1">
            <a:spAutoFit/>
          </a:bodyPr>
          <a:lstStyle/>
          <a:p>
            <a:pPr algn="ctr">
              <a:defRPr/>
            </a:pPr>
            <a:r>
              <a:rPr lang="en-US" sz="2000" b="1" dirty="0"/>
              <a:t>Small intestine</a:t>
            </a:r>
            <a:endParaRPr lang="ar-SA" sz="2000" b="1" dirty="0"/>
          </a:p>
        </p:txBody>
      </p:sp>
      <p:sp>
        <p:nvSpPr>
          <p:cNvPr id="29" name="مستطيل 28">
            <a:extLst>
              <a:ext uri="{FF2B5EF4-FFF2-40B4-BE49-F238E27FC236}">
                <a16:creationId xmlns:a16="http://schemas.microsoft.com/office/drawing/2014/main" id="{ABD169E1-126F-439A-ABE5-F09CE8C96BC9}"/>
              </a:ext>
            </a:extLst>
          </p:cNvPr>
          <p:cNvSpPr/>
          <p:nvPr/>
        </p:nvSpPr>
        <p:spPr>
          <a:xfrm>
            <a:off x="2495550" y="1752600"/>
            <a:ext cx="3816350" cy="3467100"/>
          </a:xfrm>
          <a:prstGeom prst="rect">
            <a:avLst/>
          </a:prstGeom>
          <a:ln>
            <a:solidFill>
              <a:srgbClr val="FF0000"/>
            </a:solidFill>
          </a:ln>
        </p:spPr>
        <p:txBody>
          <a:bodyPr>
            <a:spAutoFit/>
          </a:bodyPr>
          <a:lstStyle/>
          <a:p>
            <a:pPr>
              <a:buSzPct val="60000"/>
              <a:buFont typeface="Wingdings" pitchFamily="2" charset="2"/>
              <a:buChar char="q"/>
              <a:defRPr/>
            </a:pPr>
            <a:r>
              <a:rPr lang="en-US" sz="2400" u="sng" dirty="0">
                <a:solidFill>
                  <a:srgbClr val="C00000"/>
                </a:solidFill>
                <a:cs typeface="Times New Roman" pitchFamily="18" charset="0"/>
              </a:rPr>
              <a:t> With tissue stage: </a:t>
            </a:r>
          </a:p>
          <a:p>
            <a:pPr marL="274320">
              <a:buFont typeface="Arial" pitchFamily="34" charset="0"/>
              <a:buChar char="•"/>
              <a:defRPr/>
            </a:pPr>
            <a:r>
              <a:rPr lang="en-US" sz="2400" i="1" dirty="0"/>
              <a:t> Ascaris </a:t>
            </a:r>
            <a:r>
              <a:rPr lang="en-US" sz="2400" i="1" dirty="0" err="1"/>
              <a:t>lumbricoides</a:t>
            </a:r>
            <a:endParaRPr lang="en-US" sz="2400" i="1" dirty="0"/>
          </a:p>
          <a:p>
            <a:pPr marL="274320">
              <a:buFont typeface="Arial" pitchFamily="34" charset="0"/>
              <a:buChar char="•"/>
              <a:defRPr/>
            </a:pPr>
            <a:r>
              <a:rPr lang="en-US" sz="2400" i="1" dirty="0"/>
              <a:t> </a:t>
            </a:r>
            <a:r>
              <a:rPr lang="en-US" sz="2400" i="1" dirty="0" err="1"/>
              <a:t>Ancylostoma</a:t>
            </a:r>
            <a:r>
              <a:rPr lang="en-US" sz="2400" i="1" dirty="0"/>
              <a:t> </a:t>
            </a:r>
            <a:r>
              <a:rPr lang="en-US" sz="2400" i="1" dirty="0" err="1"/>
              <a:t>duodenale</a:t>
            </a:r>
            <a:endParaRPr lang="en-US" sz="2400" i="1" dirty="0"/>
          </a:p>
          <a:p>
            <a:pPr marL="274320">
              <a:buFont typeface="Arial" pitchFamily="34" charset="0"/>
              <a:buChar char="•"/>
              <a:defRPr/>
            </a:pPr>
            <a:r>
              <a:rPr lang="en-US" sz="2400" i="1" dirty="0"/>
              <a:t> </a:t>
            </a:r>
            <a:r>
              <a:rPr lang="en-US" sz="2400" i="1" dirty="0" err="1"/>
              <a:t>Necator</a:t>
            </a:r>
            <a:r>
              <a:rPr lang="en-US" sz="2400" i="1" dirty="0"/>
              <a:t> </a:t>
            </a:r>
            <a:r>
              <a:rPr lang="en-US" sz="2400" i="1" dirty="0" err="1"/>
              <a:t>americanus</a:t>
            </a:r>
            <a:endParaRPr lang="en-US" sz="2400" i="1" dirty="0"/>
          </a:p>
          <a:p>
            <a:pPr marL="274320">
              <a:buFont typeface="Arial" pitchFamily="34" charset="0"/>
              <a:buChar char="•"/>
              <a:defRPr/>
            </a:pPr>
            <a:r>
              <a:rPr lang="en-US" sz="2400" i="1" dirty="0"/>
              <a:t> Strongyloides </a:t>
            </a:r>
            <a:r>
              <a:rPr lang="en-US" sz="2400" i="1" dirty="0" err="1"/>
              <a:t>stercoralis</a:t>
            </a:r>
            <a:endParaRPr lang="en-US" sz="2400" i="1" dirty="0"/>
          </a:p>
          <a:p>
            <a:pPr marL="274320">
              <a:buFont typeface="Arial" pitchFamily="34" charset="0"/>
              <a:buChar char="•"/>
              <a:defRPr/>
            </a:pPr>
            <a:r>
              <a:rPr lang="en-US" sz="2400" i="1" dirty="0">
                <a:solidFill>
                  <a:srgbClr val="7030A0"/>
                </a:solidFill>
              </a:rPr>
              <a:t> Trichinella spiralis</a:t>
            </a:r>
          </a:p>
          <a:p>
            <a:pPr>
              <a:spcBef>
                <a:spcPts val="400"/>
              </a:spcBef>
              <a:buSzPct val="60000"/>
              <a:buFont typeface="Wingdings" pitchFamily="2" charset="2"/>
              <a:buChar char="q"/>
              <a:defRPr/>
            </a:pPr>
            <a:r>
              <a:rPr lang="en-US" sz="2400" u="sng" dirty="0">
                <a:solidFill>
                  <a:srgbClr val="C00000"/>
                </a:solidFill>
                <a:cs typeface="Times New Roman" pitchFamily="18" charset="0"/>
              </a:rPr>
              <a:t> Without tissue stage: </a:t>
            </a:r>
          </a:p>
          <a:p>
            <a:pPr marL="274320">
              <a:buFont typeface="Arial" pitchFamily="34" charset="0"/>
              <a:buChar char="•"/>
              <a:defRPr/>
            </a:pPr>
            <a:r>
              <a:rPr lang="en-US" sz="2400" i="1" dirty="0"/>
              <a:t> Enterobius </a:t>
            </a:r>
            <a:r>
              <a:rPr lang="en-US" sz="2400" i="1" dirty="0" err="1"/>
              <a:t>vermiculars</a:t>
            </a:r>
            <a:endParaRPr lang="en-US" sz="2400" i="1" dirty="0"/>
          </a:p>
          <a:p>
            <a:pPr marL="274320">
              <a:buFont typeface="Arial" pitchFamily="34" charset="0"/>
              <a:buChar char="•"/>
              <a:defRPr/>
            </a:pPr>
            <a:r>
              <a:rPr lang="en-US" sz="2400" i="1" dirty="0"/>
              <a:t> Trichuris trichiura</a:t>
            </a:r>
          </a:p>
        </p:txBody>
      </p:sp>
      <p:sp>
        <p:nvSpPr>
          <p:cNvPr id="5135" name="مستطيل 29">
            <a:extLst>
              <a:ext uri="{FF2B5EF4-FFF2-40B4-BE49-F238E27FC236}">
                <a16:creationId xmlns:a16="http://schemas.microsoft.com/office/drawing/2014/main" id="{1882215A-FE72-432C-8EC0-9EFE7C80D0D9}"/>
              </a:ext>
            </a:extLst>
          </p:cNvPr>
          <p:cNvSpPr>
            <a:spLocks noChangeArrowheads="1"/>
          </p:cNvSpPr>
          <p:nvPr/>
        </p:nvSpPr>
        <p:spPr bwMode="auto">
          <a:xfrm>
            <a:off x="7032626" y="1762125"/>
            <a:ext cx="3382963" cy="38369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buFont typeface="Arial" panose="020B0604020202020204" pitchFamily="34" charset="0"/>
              <a:buChar char="•"/>
            </a:pPr>
            <a:r>
              <a:rPr lang="en-US" altLang="ar-JO" sz="2400" i="1">
                <a:latin typeface="Calibri" panose="020F0502020204030204" pitchFamily="34" charset="0"/>
              </a:rPr>
              <a:t>Wuchereria bancrofti</a:t>
            </a:r>
          </a:p>
          <a:p>
            <a:pPr eaLnBrk="1" hangingPunct="1">
              <a:buFont typeface="Arial" panose="020B0604020202020204" pitchFamily="34" charset="0"/>
              <a:buChar char="•"/>
            </a:pPr>
            <a:r>
              <a:rPr lang="en-US" altLang="ar-JO" sz="2400" i="1">
                <a:latin typeface="Calibri" panose="020F0502020204030204" pitchFamily="34" charset="0"/>
              </a:rPr>
              <a:t> Brugia malayi</a:t>
            </a:r>
          </a:p>
          <a:p>
            <a:pPr eaLnBrk="1" hangingPunct="1">
              <a:buFont typeface="Arial" panose="020B0604020202020204" pitchFamily="34" charset="0"/>
              <a:buChar char="•"/>
            </a:pPr>
            <a:r>
              <a:rPr lang="en-US" altLang="ar-JO" sz="2400" i="1">
                <a:latin typeface="Calibri" panose="020F0502020204030204" pitchFamily="34" charset="0"/>
              </a:rPr>
              <a:t> Loa loa</a:t>
            </a:r>
          </a:p>
          <a:p>
            <a:pPr eaLnBrk="1" hangingPunct="1">
              <a:buFont typeface="Arial" panose="020B0604020202020204" pitchFamily="34" charset="0"/>
              <a:buChar char="•"/>
            </a:pPr>
            <a:r>
              <a:rPr lang="en-US" altLang="ar-JO" sz="2400" i="1">
                <a:solidFill>
                  <a:srgbClr val="7030A0"/>
                </a:solidFill>
                <a:latin typeface="Calibri" panose="020F0502020204030204" pitchFamily="34" charset="0"/>
              </a:rPr>
              <a:t> Onchocerca volvulus</a:t>
            </a:r>
          </a:p>
          <a:p>
            <a:pPr eaLnBrk="1" hangingPunct="1">
              <a:buFont typeface="Arial" panose="020B0604020202020204" pitchFamily="34" charset="0"/>
              <a:buChar char="•"/>
            </a:pPr>
            <a:r>
              <a:rPr lang="en-US" altLang="ar-JO" sz="2400" i="1">
                <a:latin typeface="Calibri" panose="020F0502020204030204" pitchFamily="34" charset="0"/>
              </a:rPr>
              <a:t> Dracunculus medinensis</a:t>
            </a:r>
          </a:p>
          <a:p>
            <a:pPr eaLnBrk="1" hangingPunct="1">
              <a:buFont typeface="Arial" panose="020B0604020202020204" pitchFamily="34" charset="0"/>
              <a:buChar char="•"/>
            </a:pPr>
            <a:r>
              <a:rPr lang="en-US" altLang="ar-JO" sz="2400" i="1">
                <a:solidFill>
                  <a:srgbClr val="7030A0"/>
                </a:solidFill>
                <a:latin typeface="Calibri" panose="020F0502020204030204" pitchFamily="34" charset="0"/>
              </a:rPr>
              <a:t> Trichinella spiralis</a:t>
            </a:r>
          </a:p>
          <a:p>
            <a:pPr>
              <a:spcBef>
                <a:spcPts val="400"/>
              </a:spcBef>
              <a:buSzPct val="60000"/>
              <a:buFont typeface="Wingdings" panose="05000000000000000000" pitchFamily="2" charset="2"/>
              <a:buChar char="q"/>
            </a:pPr>
            <a:r>
              <a:rPr lang="en-US" altLang="ar-JO" sz="2400" u="sng">
                <a:solidFill>
                  <a:srgbClr val="C00000"/>
                </a:solidFill>
                <a:latin typeface="Calibri" panose="020F0502020204030204" pitchFamily="34" charset="0"/>
                <a:cs typeface="Times New Roman" panose="02020603050405020304" pitchFamily="18" charset="0"/>
              </a:rPr>
              <a:t> Larva migrans: </a:t>
            </a:r>
          </a:p>
          <a:p>
            <a:pPr eaLnBrk="1" hangingPunct="1">
              <a:buFont typeface="Arial" panose="020B0604020202020204" pitchFamily="34" charset="0"/>
              <a:buChar char="•"/>
            </a:pPr>
            <a:r>
              <a:rPr lang="en-US" altLang="ar-JO" sz="2400" i="1">
                <a:latin typeface="Calibri" panose="020F0502020204030204" pitchFamily="34" charset="0"/>
              </a:rPr>
              <a:t> Ancylostoma spp.</a:t>
            </a:r>
            <a:endParaRPr lang="en-US" altLang="ar-JO" sz="2400">
              <a:latin typeface="Calibri" panose="020F0502020204030204" pitchFamily="34" charset="0"/>
            </a:endParaRPr>
          </a:p>
          <a:p>
            <a:pPr eaLnBrk="1" hangingPunct="1">
              <a:buFont typeface="Arial" panose="020B0604020202020204" pitchFamily="34" charset="0"/>
              <a:buChar char="•"/>
            </a:pPr>
            <a:r>
              <a:rPr lang="en-US" altLang="ar-JO" sz="2400" i="1">
                <a:latin typeface="Calibri" panose="020F0502020204030204" pitchFamily="34" charset="0"/>
              </a:rPr>
              <a:t>Toxocara spp.</a:t>
            </a:r>
          </a:p>
          <a:p>
            <a:pPr eaLnBrk="1" hangingPunct="1">
              <a:buFont typeface="Arial" panose="020B0604020202020204" pitchFamily="34" charset="0"/>
              <a:buChar char="•"/>
            </a:pPr>
            <a:endParaRPr lang="en-US" altLang="ar-JO" sz="2400" i="1">
              <a:latin typeface="Calibri" panose="020F0502020204030204" pitchFamily="34" charset="0"/>
            </a:endParaRPr>
          </a:p>
        </p:txBody>
      </p:sp>
      <p:sp>
        <p:nvSpPr>
          <p:cNvPr id="32" name="TextBox 43">
            <a:extLst>
              <a:ext uri="{FF2B5EF4-FFF2-40B4-BE49-F238E27FC236}">
                <a16:creationId xmlns:a16="http://schemas.microsoft.com/office/drawing/2014/main" id="{1C017B84-F8EB-4BA7-92CA-6D3D6E633F71}"/>
              </a:ext>
            </a:extLst>
          </p:cNvPr>
          <p:cNvSpPr txBox="1"/>
          <p:nvPr/>
        </p:nvSpPr>
        <p:spPr>
          <a:xfrm rot="5400000">
            <a:off x="1764506" y="4858544"/>
            <a:ext cx="1081088" cy="381000"/>
          </a:xfrm>
          <a:prstGeom prst="rect">
            <a:avLst/>
          </a:prstGeom>
          <a:noFill/>
          <a:ln w="15875"/>
        </p:spPr>
        <p:style>
          <a:lnRef idx="1">
            <a:schemeClr val="accent2"/>
          </a:lnRef>
          <a:fillRef idx="2">
            <a:schemeClr val="accent2"/>
          </a:fillRef>
          <a:effectRef idx="1">
            <a:schemeClr val="accent2"/>
          </a:effectRef>
          <a:fontRef idx="minor">
            <a:schemeClr val="dk1"/>
          </a:fontRef>
        </p:style>
        <p:txBody>
          <a:bodyPr lIns="9144" tIns="36576" rIns="9144" bIns="36576" rtlCol="1">
            <a:spAutoFit/>
          </a:bodyPr>
          <a:lstStyle/>
          <a:p>
            <a:pPr algn="ctr">
              <a:defRPr/>
            </a:pPr>
            <a:r>
              <a:rPr lang="en-US" sz="2000" b="1" dirty="0"/>
              <a:t>Large  int.</a:t>
            </a:r>
            <a:endParaRPr lang="ar-SA" sz="2000" b="1" dirty="0"/>
          </a:p>
        </p:txBody>
      </p:sp>
      <p:sp>
        <p:nvSpPr>
          <p:cNvPr id="20" name="Rectangle 19">
            <a:extLst>
              <a:ext uri="{FF2B5EF4-FFF2-40B4-BE49-F238E27FC236}">
                <a16:creationId xmlns:a16="http://schemas.microsoft.com/office/drawing/2014/main" id="{13EB2F36-3F4D-43AA-A7CD-DC3FEFF2933C}"/>
              </a:ext>
            </a:extLst>
          </p:cNvPr>
          <p:cNvSpPr/>
          <p:nvPr/>
        </p:nvSpPr>
        <p:spPr>
          <a:xfrm>
            <a:off x="2824164" y="4437207"/>
            <a:ext cx="3127375" cy="341313"/>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Tree>
    <p:extLst>
      <p:ext uri="{BB962C8B-B14F-4D97-AF65-F5344CB8AC3E}">
        <p14:creationId xmlns:p14="http://schemas.microsoft.com/office/powerpoint/2010/main" val="178752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1D8D37-6065-46E7-AF56-5893EB24E7F9}"/>
              </a:ext>
            </a:extLst>
          </p:cNvPr>
          <p:cNvSpPr>
            <a:spLocks noGrp="1"/>
          </p:cNvSpPr>
          <p:nvPr>
            <p:ph idx="1"/>
          </p:nvPr>
        </p:nvSpPr>
        <p:spPr>
          <a:xfrm>
            <a:off x="457200" y="692151"/>
            <a:ext cx="11468100" cy="4429125"/>
          </a:xfrm>
        </p:spPr>
        <p:txBody>
          <a:bodyPr>
            <a:normAutofit/>
          </a:bodyPr>
          <a:lstStyle/>
          <a:p>
            <a:pPr eaLnBrk="1" hangingPunct="1">
              <a:buFont typeface="Arial" panose="020B0604020202020204" pitchFamily="34" charset="0"/>
              <a:buNone/>
            </a:pPr>
            <a:r>
              <a:rPr lang="en-US" altLang="ar-JO" sz="3600" b="1" dirty="0">
                <a:solidFill>
                  <a:srgbClr val="C00000"/>
                </a:solidFill>
              </a:rPr>
              <a:t>Geographical Distribution:-</a:t>
            </a:r>
          </a:p>
          <a:p>
            <a:pPr lvl="1" eaLnBrk="1" hangingPunct="1"/>
            <a:r>
              <a:rPr lang="en-US" altLang="ar-JO" sz="3200" dirty="0">
                <a:solidFill>
                  <a:srgbClr val="7030A0"/>
                </a:solidFill>
              </a:rPr>
              <a:t>Cosmopolitan more common in temperate and cold climates than in warm climates.</a:t>
            </a:r>
          </a:p>
          <a:p>
            <a:pPr eaLnBrk="1" hangingPunct="1">
              <a:buFont typeface="Arial" panose="020B0604020202020204" pitchFamily="34" charset="0"/>
              <a:buNone/>
            </a:pPr>
            <a:r>
              <a:rPr lang="en-US" altLang="ar-JO" sz="3600" b="1" dirty="0">
                <a:solidFill>
                  <a:srgbClr val="C00000"/>
                </a:solidFill>
              </a:rPr>
              <a:t>Habitat:</a:t>
            </a:r>
          </a:p>
          <a:p>
            <a:pPr lvl="1" eaLnBrk="1" hangingPunct="1"/>
            <a:r>
              <a:rPr lang="en-US" altLang="ar-JO" sz="3200" dirty="0">
                <a:solidFill>
                  <a:srgbClr val="7030A0"/>
                </a:solidFill>
              </a:rPr>
              <a:t>Adult: small intestine (terminal ileum).</a:t>
            </a:r>
          </a:p>
          <a:p>
            <a:pPr lvl="1" eaLnBrk="1" hangingPunct="1"/>
            <a:r>
              <a:rPr lang="en-US" altLang="ar-JO" sz="3200" dirty="0">
                <a:solidFill>
                  <a:srgbClr val="7030A0"/>
                </a:solidFill>
              </a:rPr>
              <a:t>Gravid female: Caecum and rectum.</a:t>
            </a:r>
          </a:p>
          <a:p>
            <a:pPr lvl="1" eaLnBrk="1" hangingPunct="1"/>
            <a:r>
              <a:rPr lang="en-US" altLang="ar-JO" sz="3200" dirty="0">
                <a:solidFill>
                  <a:srgbClr val="7030A0"/>
                </a:solidFill>
              </a:rPr>
              <a:t>Eggs : In feces or deposited on perianal skin.</a:t>
            </a:r>
          </a:p>
        </p:txBody>
      </p:sp>
      <p:pic>
        <p:nvPicPr>
          <p:cNvPr id="2050" name="Picture 2" descr="https://farm4.staticflickr.com/3075/2493322381_747823d8fa.jpg">
            <a:extLst>
              <a:ext uri="{FF2B5EF4-FFF2-40B4-BE49-F238E27FC236}">
                <a16:creationId xmlns:a16="http://schemas.microsoft.com/office/drawing/2014/main" id="{494C07CB-A2D1-4B7B-9CBC-4D779512C4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8150" y="4700589"/>
            <a:ext cx="36957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7">
            <a:extLst>
              <a:ext uri="{FF2B5EF4-FFF2-40B4-BE49-F238E27FC236}">
                <a16:creationId xmlns:a16="http://schemas.microsoft.com/office/drawing/2014/main" id="{EAED9D6D-13D2-499C-83E1-62173D4FB89F}"/>
              </a:ext>
            </a:extLst>
          </p:cNvPr>
          <p:cNvSpPr>
            <a:spLocks noChangeArrowheads="1"/>
          </p:cNvSpPr>
          <p:nvPr/>
        </p:nvSpPr>
        <p:spPr bwMode="auto">
          <a:xfrm>
            <a:off x="1524001" y="-12700"/>
            <a:ext cx="9358313" cy="584200"/>
          </a:xfrm>
          <a:prstGeom prst="rect">
            <a:avLst/>
          </a:prstGeom>
          <a:solidFill>
            <a:schemeClr val="accent2">
              <a:lumMod val="20000"/>
              <a:lumOff val="80000"/>
            </a:schemeClr>
          </a:solid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defRPr/>
            </a:pPr>
            <a:r>
              <a:rPr lang="en-US" altLang="ar-JO" b="1" i="1" dirty="0">
                <a:solidFill>
                  <a:srgbClr val="000000"/>
                </a:solidFill>
              </a:rPr>
              <a:t>Enterobius vermicularis </a:t>
            </a:r>
            <a:r>
              <a:rPr lang="en-US" altLang="ar-JO" b="1" dirty="0">
                <a:solidFill>
                  <a:srgbClr val="000000"/>
                </a:solidFill>
              </a:rPr>
              <a:t>(Pin Worm)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800" decel="100000"/>
                                        <p:tgtEl>
                                          <p:spTgt spid="3">
                                            <p:txEl>
                                              <p:pRg st="1" end="1"/>
                                            </p:txEl>
                                          </p:spTgt>
                                        </p:tgtEl>
                                      </p:cBhvr>
                                    </p:animEffect>
                                    <p:anim calcmode="lin" valueType="num">
                                      <p:cBhvr>
                                        <p:cTn id="13"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lide(fromBottom)">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slide(fromBottom)">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slide(fromBottom)">
                                      <p:cBhvr>
                                        <p:cTn id="4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8E81B99-C899-41C6-8570-4773AF2C64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1650" y="1143001"/>
            <a:ext cx="21653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AFB3D393-B183-4ACC-8AF2-90401E4965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25" y="1900238"/>
            <a:ext cx="1658938"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C56556E6-2ED7-4B41-9C18-712F1B0210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750" y="3571876"/>
            <a:ext cx="167163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72763827-FCCE-4D9D-BB0B-90BF245479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551" y="3757613"/>
            <a:ext cx="115252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3BB67724-2AE5-4F68-AB6F-152E80B697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2114" y="5210176"/>
            <a:ext cx="13430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44E727E-3D0F-418F-A728-D35903C1BCF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7339" y="5572126"/>
            <a:ext cx="19145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B36EC91F-7BEA-43C6-B3FF-EA78BF0C75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4001" y="6080126"/>
            <a:ext cx="21431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a:extLst>
              <a:ext uri="{FF2B5EF4-FFF2-40B4-BE49-F238E27FC236}">
                <a16:creationId xmlns:a16="http://schemas.microsoft.com/office/drawing/2014/main" id="{4E8BCDA3-F4D8-4460-8146-7030B19BB18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54400" y="3929064"/>
            <a:ext cx="2255838"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a:extLst>
              <a:ext uri="{FF2B5EF4-FFF2-40B4-BE49-F238E27FC236}">
                <a16:creationId xmlns:a16="http://schemas.microsoft.com/office/drawing/2014/main" id="{459A285E-71D9-4316-833F-B8DFB8D9818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10175" y="4143376"/>
            <a:ext cx="73818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a:extLst>
              <a:ext uri="{FF2B5EF4-FFF2-40B4-BE49-F238E27FC236}">
                <a16:creationId xmlns:a16="http://schemas.microsoft.com/office/drawing/2014/main" id="{52A12DE3-ECB5-4264-A8F0-0E92D71DB8F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52875" y="795339"/>
            <a:ext cx="190023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a:extLst>
              <a:ext uri="{FF2B5EF4-FFF2-40B4-BE49-F238E27FC236}">
                <a16:creationId xmlns:a16="http://schemas.microsoft.com/office/drawing/2014/main" id="{29B46301-1CB8-45FE-8514-DCC244B0BEA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57801" y="1638301"/>
            <a:ext cx="7524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a:extLst>
              <a:ext uri="{FF2B5EF4-FFF2-40B4-BE49-F238E27FC236}">
                <a16:creationId xmlns:a16="http://schemas.microsoft.com/office/drawing/2014/main" id="{5E122698-5852-4004-80F7-9358818E268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66889" y="2308226"/>
            <a:ext cx="168592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E7587A14-FFEC-473C-AEDC-D815EBD6A74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81376" y="2000251"/>
            <a:ext cx="10572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7" name="Rectangle 27">
            <a:extLst>
              <a:ext uri="{FF2B5EF4-FFF2-40B4-BE49-F238E27FC236}">
                <a16:creationId xmlns:a16="http://schemas.microsoft.com/office/drawing/2014/main" id="{EBE627AE-5144-4C9D-9C1B-0F8859FC6ADE}"/>
              </a:ext>
            </a:extLst>
          </p:cNvPr>
          <p:cNvSpPr>
            <a:spLocks noChangeArrowheads="1"/>
          </p:cNvSpPr>
          <p:nvPr/>
        </p:nvSpPr>
        <p:spPr bwMode="auto">
          <a:xfrm>
            <a:off x="1524001" y="-12700"/>
            <a:ext cx="9358313" cy="584200"/>
          </a:xfrm>
          <a:prstGeom prst="rect">
            <a:avLst/>
          </a:prstGeom>
          <a:solidFill>
            <a:schemeClr val="accent2">
              <a:lumMod val="20000"/>
              <a:lumOff val="80000"/>
            </a:schemeClr>
          </a:solid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defRPr/>
            </a:pPr>
            <a:r>
              <a:rPr lang="en-US" altLang="ar-JO" b="1" i="1" dirty="0">
                <a:solidFill>
                  <a:srgbClr val="000000"/>
                </a:solidFill>
              </a:rPr>
              <a:t>Enterobius vermicularis </a:t>
            </a:r>
            <a:r>
              <a:rPr lang="en-US" altLang="ar-JO" b="1" dirty="0">
                <a:solidFill>
                  <a:srgbClr val="000000"/>
                </a:solidFill>
              </a:rPr>
              <a:t>(Life cycle)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lide(fromBottom)">
                                      <p:cBhvr>
                                        <p:cTn id="12" dur="500"/>
                                        <p:tgtEl>
                                          <p:spTgt spid="19"/>
                                        </p:tgtEl>
                                      </p:cBhvr>
                                    </p:animEffect>
                                  </p:childTnLst>
                                </p:cTn>
                              </p:par>
                              <p:par>
                                <p:cTn id="13" presetID="1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slide(fromBottom)">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055"/>
                                        </p:tgtEl>
                                        <p:attrNameLst>
                                          <p:attrName>style.visibility</p:attrName>
                                        </p:attrNameLst>
                                      </p:cBhvr>
                                      <p:to>
                                        <p:strVal val="visible"/>
                                      </p:to>
                                    </p:set>
                                    <p:animEffect transition="in" filter="blinds(horizontal)">
                                      <p:cBhvr>
                                        <p:cTn id="20" dur="500"/>
                                        <p:tgtEl>
                                          <p:spTgt spid="205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linds(horizontal)">
                                      <p:cBhvr>
                                        <p:cTn id="38" dur="5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linds(horizontal)">
                                      <p:cBhvr>
                                        <p:cTn id="48" dur="500"/>
                                        <p:tgtEl>
                                          <p:spTgt spid="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linds(horizontal)">
                                      <p:cBhvr>
                                        <p:cTn id="53" dur="500"/>
                                        <p:tgtEl>
                                          <p:spTgt spid="2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2" presetClass="entr" presetSubtype="4"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slide(fromBottom)">
                                      <p:cBhvr>
                                        <p:cTn id="58" dur="500"/>
                                        <p:tgtEl>
                                          <p:spTgt spid="1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linds(horizontal)">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6E498-5901-4936-830C-D1EA189E09A4}"/>
              </a:ext>
            </a:extLst>
          </p:cNvPr>
          <p:cNvSpPr>
            <a:spLocks noGrp="1"/>
          </p:cNvSpPr>
          <p:nvPr>
            <p:ph idx="1"/>
          </p:nvPr>
        </p:nvSpPr>
        <p:spPr>
          <a:xfrm>
            <a:off x="457201" y="620714"/>
            <a:ext cx="9142414" cy="6008686"/>
          </a:xfrm>
        </p:spPr>
        <p:txBody>
          <a:bodyPr>
            <a:normAutofit/>
          </a:bodyPr>
          <a:lstStyle/>
          <a:p>
            <a:pPr algn="just" eaLnBrk="1" hangingPunct="1">
              <a:buFont typeface="Arial" panose="020B0604020202020204" pitchFamily="34" charset="0"/>
              <a:buNone/>
              <a:defRPr/>
            </a:pPr>
            <a:r>
              <a:rPr lang="en-US" altLang="ar-JO" sz="2400" b="1" dirty="0">
                <a:solidFill>
                  <a:srgbClr val="FF0000"/>
                </a:solidFill>
              </a:rPr>
              <a:t>Pathology</a:t>
            </a:r>
            <a:r>
              <a:rPr lang="en-US" altLang="ar-JO" sz="2400" b="1" dirty="0"/>
              <a:t>:</a:t>
            </a:r>
          </a:p>
          <a:p>
            <a:pPr algn="just" eaLnBrk="1" hangingPunct="1">
              <a:defRPr/>
            </a:pPr>
            <a:r>
              <a:rPr lang="en-US" altLang="ar-JO" sz="2300" dirty="0">
                <a:solidFill>
                  <a:srgbClr val="00B0F0"/>
                </a:solidFill>
              </a:rPr>
              <a:t>Its infection rarely causes serious symptoms.</a:t>
            </a:r>
          </a:p>
          <a:p>
            <a:pPr algn="just" eaLnBrk="1" hangingPunct="1">
              <a:defRPr/>
            </a:pPr>
            <a:r>
              <a:rPr lang="en-US" altLang="ar-JO" sz="2400" dirty="0"/>
              <a:t>Due to migration of worm - </a:t>
            </a:r>
            <a:r>
              <a:rPr lang="en-US" altLang="ar-JO" sz="2400" dirty="0">
                <a:solidFill>
                  <a:srgbClr val="009900"/>
                </a:solidFill>
              </a:rPr>
              <a:t>Perianal</a:t>
            </a:r>
            <a:r>
              <a:rPr lang="en-US" altLang="ar-JO" sz="2400" dirty="0"/>
              <a:t>, </a:t>
            </a:r>
            <a:r>
              <a:rPr lang="en-US" altLang="ar-JO" sz="2400" dirty="0">
                <a:solidFill>
                  <a:srgbClr val="009900"/>
                </a:solidFill>
              </a:rPr>
              <a:t>perineal &amp; vaginal itching</a:t>
            </a:r>
            <a:r>
              <a:rPr lang="en-US" altLang="ar-JO" sz="2400" dirty="0"/>
              <a:t> (</a:t>
            </a:r>
            <a:r>
              <a:rPr lang="en-US" altLang="ar-JO" sz="2400" b="1" dirty="0"/>
              <a:t>pruritis</a:t>
            </a:r>
            <a:r>
              <a:rPr lang="en-US" altLang="ar-JO" sz="2400" dirty="0"/>
              <a:t>) worsens at night.</a:t>
            </a:r>
          </a:p>
          <a:p>
            <a:pPr algn="just" eaLnBrk="1" hangingPunct="1">
              <a:defRPr/>
            </a:pPr>
            <a:r>
              <a:rPr lang="en-US" altLang="ar-JO" sz="2400" dirty="0">
                <a:solidFill>
                  <a:schemeClr val="accent6">
                    <a:lumMod val="50000"/>
                  </a:schemeClr>
                </a:solidFill>
              </a:rPr>
              <a:t>Insomnia and restlessness </a:t>
            </a:r>
          </a:p>
          <a:p>
            <a:pPr algn="just" eaLnBrk="1" hangingPunct="1">
              <a:defRPr/>
            </a:pPr>
            <a:r>
              <a:rPr lang="en-US" altLang="ar-JO" sz="2300" b="1" dirty="0">
                <a:solidFill>
                  <a:schemeClr val="accent6">
                    <a:lumMod val="75000"/>
                  </a:schemeClr>
                </a:solidFill>
              </a:rPr>
              <a:t>Worms in the appendix can cause appendicitis.</a:t>
            </a:r>
          </a:p>
          <a:p>
            <a:pPr algn="just" eaLnBrk="1" hangingPunct="1">
              <a:buFont typeface="Arial" panose="020B0604020202020204" pitchFamily="34" charset="0"/>
              <a:buNone/>
              <a:defRPr/>
            </a:pPr>
            <a:r>
              <a:rPr lang="en-US" altLang="ar-JO" sz="2400" b="1" dirty="0">
                <a:solidFill>
                  <a:srgbClr val="FF0000"/>
                </a:solidFill>
              </a:rPr>
              <a:t>Prevention and Control:</a:t>
            </a:r>
          </a:p>
          <a:p>
            <a:pPr algn="just" eaLnBrk="1" hangingPunct="1">
              <a:defRPr/>
            </a:pPr>
            <a:r>
              <a:rPr lang="en-US" altLang="ar-JO" sz="2300" dirty="0">
                <a:solidFill>
                  <a:schemeClr val="accent5">
                    <a:lumMod val="75000"/>
                  </a:schemeClr>
                </a:solidFill>
              </a:rPr>
              <a:t>Treating all members of a family in which infection has occurred.</a:t>
            </a:r>
          </a:p>
          <a:p>
            <a:pPr algn="just" eaLnBrk="1" hangingPunct="1">
              <a:defRPr/>
            </a:pPr>
            <a:r>
              <a:rPr lang="en-US" altLang="ar-JO" sz="2300" dirty="0">
                <a:solidFill>
                  <a:schemeClr val="tx2">
                    <a:lumMod val="75000"/>
                  </a:schemeClr>
                </a:solidFill>
              </a:rPr>
              <a:t>Washing of the anal skin each morning soon after waking.</a:t>
            </a:r>
          </a:p>
          <a:p>
            <a:pPr algn="just" eaLnBrk="1" hangingPunct="1">
              <a:defRPr/>
            </a:pPr>
            <a:r>
              <a:rPr lang="en-US" altLang="ar-JO" sz="2300" dirty="0">
                <a:solidFill>
                  <a:srgbClr val="7030A0"/>
                </a:solidFill>
              </a:rPr>
              <a:t>Washing of clothing worn at night.</a:t>
            </a:r>
          </a:p>
          <a:p>
            <a:pPr algn="just" eaLnBrk="1" hangingPunct="1">
              <a:buFont typeface="Arial" panose="020B0604020202020204" pitchFamily="34" charset="0"/>
              <a:buNone/>
              <a:defRPr/>
            </a:pPr>
            <a:r>
              <a:rPr lang="en-US" altLang="ar-JO" sz="2400" b="1" dirty="0">
                <a:solidFill>
                  <a:srgbClr val="FF0000"/>
                </a:solidFill>
              </a:rPr>
              <a:t>Laboratory Diagnosis:</a:t>
            </a:r>
          </a:p>
          <a:p>
            <a:pPr algn="just" eaLnBrk="1" hangingPunct="1">
              <a:defRPr/>
            </a:pPr>
            <a:r>
              <a:rPr lang="en-US" altLang="ar-JO" sz="2300" dirty="0"/>
              <a:t>Finding eggs from perianal skin using cellulose adhesive tape.</a:t>
            </a:r>
          </a:p>
          <a:p>
            <a:pPr algn="just" eaLnBrk="1" hangingPunct="1">
              <a:defRPr/>
            </a:pPr>
            <a:r>
              <a:rPr lang="en-US" altLang="ar-JO" sz="2300" dirty="0"/>
              <a:t>Finding eggs and adult worms in the </a:t>
            </a:r>
            <a:r>
              <a:rPr lang="en-US" altLang="ar-JO" sz="2300" dirty="0" err="1"/>
              <a:t>faeces</a:t>
            </a:r>
            <a:r>
              <a:rPr lang="en-US" altLang="ar-JO" sz="2300" dirty="0"/>
              <a:t>.</a:t>
            </a:r>
          </a:p>
        </p:txBody>
      </p:sp>
      <p:sp>
        <p:nvSpPr>
          <p:cNvPr id="5" name="Rectangle 27">
            <a:extLst>
              <a:ext uri="{FF2B5EF4-FFF2-40B4-BE49-F238E27FC236}">
                <a16:creationId xmlns:a16="http://schemas.microsoft.com/office/drawing/2014/main" id="{97202D5A-43A6-42CC-BC83-D054C64B501D}"/>
              </a:ext>
            </a:extLst>
          </p:cNvPr>
          <p:cNvSpPr>
            <a:spLocks noChangeArrowheads="1"/>
          </p:cNvSpPr>
          <p:nvPr/>
        </p:nvSpPr>
        <p:spPr bwMode="auto">
          <a:xfrm>
            <a:off x="1524001" y="-12700"/>
            <a:ext cx="9358313" cy="584200"/>
          </a:xfrm>
          <a:prstGeom prst="rect">
            <a:avLst/>
          </a:prstGeom>
          <a:solidFill>
            <a:schemeClr val="accent2">
              <a:lumMod val="20000"/>
              <a:lumOff val="80000"/>
            </a:schemeClr>
          </a:solid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defRPr/>
            </a:pPr>
            <a:r>
              <a:rPr lang="en-US" altLang="ar-JO" b="1" i="1" dirty="0">
                <a:solidFill>
                  <a:srgbClr val="000000"/>
                </a:solidFill>
              </a:rPr>
              <a:t>Enterobius vermicularis </a:t>
            </a:r>
            <a:r>
              <a:rPr lang="en-US" altLang="ar-JO" b="1" dirty="0">
                <a:solidFill>
                  <a:srgbClr val="000000"/>
                </a:solidFill>
              </a:rPr>
              <a:t>(</a:t>
            </a:r>
            <a:r>
              <a:rPr lang="en-US" altLang="ar-JO" b="1" dirty="0"/>
              <a:t>Pathology</a:t>
            </a:r>
            <a:r>
              <a:rPr lang="en-US" altLang="ar-JO" b="1" dirty="0">
                <a:solidFill>
                  <a:srgbClr val="000000"/>
                </a:solidFill>
              </a:rPr>
              <a:t>)</a:t>
            </a:r>
          </a:p>
        </p:txBody>
      </p:sp>
      <p:pic>
        <p:nvPicPr>
          <p:cNvPr id="6" name="Picture 16">
            <a:extLst>
              <a:ext uri="{FF2B5EF4-FFF2-40B4-BE49-F238E27FC236}">
                <a16:creationId xmlns:a16="http://schemas.microsoft.com/office/drawing/2014/main" id="{2344C2B7-8154-447F-AAF4-6BC2B1579F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7926" y="2573337"/>
            <a:ext cx="1666873" cy="2398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nterobius worms found on colonoscopy.mp4">
            <a:hlinkClick r:id="" action="ppaction://media"/>
            <a:extLst>
              <a:ext uri="{FF2B5EF4-FFF2-40B4-BE49-F238E27FC236}">
                <a16:creationId xmlns:a16="http://schemas.microsoft.com/office/drawing/2014/main" id="{5F3F3119-697A-4168-82EA-CFA8FE598BC1}"/>
              </a:ext>
            </a:extLst>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extLst>
              <a:ext uri="{28A0092B-C50C-407E-A947-70E740481C1C}">
                <a14:useLocalDpi xmlns:a14="http://schemas.microsoft.com/office/drawing/2010/main" val="0"/>
              </a:ext>
            </a:extLst>
          </a:blip>
          <a:srcRect/>
          <a:stretch>
            <a:fillRect/>
          </a:stretch>
        </p:blipFill>
        <p:spPr>
          <a:xfrm>
            <a:off x="2166939" y="1500189"/>
            <a:ext cx="7862887" cy="4422775"/>
          </a:xfrm>
        </p:spPr>
      </p:pic>
      <p:sp>
        <p:nvSpPr>
          <p:cNvPr id="6" name="Rectangle 27">
            <a:extLst>
              <a:ext uri="{FF2B5EF4-FFF2-40B4-BE49-F238E27FC236}">
                <a16:creationId xmlns:a16="http://schemas.microsoft.com/office/drawing/2014/main" id="{C6F53CF8-15E9-412A-BC21-ECA76170EF1E}"/>
              </a:ext>
            </a:extLst>
          </p:cNvPr>
          <p:cNvSpPr>
            <a:spLocks noChangeArrowheads="1"/>
          </p:cNvSpPr>
          <p:nvPr/>
        </p:nvSpPr>
        <p:spPr bwMode="auto">
          <a:xfrm>
            <a:off x="1524001" y="-12700"/>
            <a:ext cx="9358313" cy="584200"/>
          </a:xfrm>
          <a:prstGeom prst="rect">
            <a:avLst/>
          </a:prstGeom>
          <a:solidFill>
            <a:schemeClr val="accent2">
              <a:lumMod val="20000"/>
              <a:lumOff val="80000"/>
            </a:schemeClr>
          </a:solid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defRPr/>
            </a:pPr>
            <a:r>
              <a:rPr lang="en-US" altLang="ar-JO" b="1" i="1" dirty="0">
                <a:solidFill>
                  <a:srgbClr val="000000"/>
                </a:solidFill>
              </a:rPr>
              <a:t>Enterobius vermicularis </a:t>
            </a:r>
            <a:r>
              <a:rPr lang="en-US" altLang="ar-JO" b="1" dirty="0">
                <a:solidFill>
                  <a:srgbClr val="000000"/>
                </a:solidFill>
              </a:rPr>
              <a:t>(</a:t>
            </a:r>
            <a:r>
              <a:rPr lang="en-US" altLang="ar-JO" b="1" dirty="0"/>
              <a:t>Pathology</a:t>
            </a:r>
            <a:r>
              <a:rPr lang="en-US" altLang="ar-JO" b="1" dirty="0">
                <a:solidFill>
                  <a:srgbClr val="000000"/>
                </a:solidFill>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B13DC9-138C-43A5-B08B-CBB12CD69B72}"/>
              </a:ext>
            </a:extLst>
          </p:cNvPr>
          <p:cNvSpPr>
            <a:spLocks noGrp="1"/>
          </p:cNvSpPr>
          <p:nvPr>
            <p:ph idx="1"/>
          </p:nvPr>
        </p:nvSpPr>
        <p:spPr>
          <a:xfrm>
            <a:off x="1703388" y="549276"/>
            <a:ext cx="7561262" cy="2447925"/>
          </a:xfrm>
        </p:spPr>
        <p:txBody>
          <a:bodyPr/>
          <a:lstStyle/>
          <a:p>
            <a:pPr algn="just" eaLnBrk="1" hangingPunct="1">
              <a:buFont typeface="Arial" panose="020B0604020202020204" pitchFamily="34" charset="0"/>
              <a:buNone/>
            </a:pPr>
            <a:r>
              <a:rPr lang="en-US" altLang="ar-JO" b="1"/>
              <a:t>Habitat: </a:t>
            </a:r>
            <a:r>
              <a:rPr lang="en-US" altLang="ar-JO" sz="2000"/>
              <a:t>Adult: large intestine (caecum) and vermiform appendix</a:t>
            </a:r>
          </a:p>
          <a:p>
            <a:pPr marL="1160463" lvl="1" indent="101600" algn="just"/>
            <a:r>
              <a:rPr lang="en-US" altLang="ar-JO" sz="2000"/>
              <a:t> Eggs : In the faeces</a:t>
            </a:r>
          </a:p>
        </p:txBody>
      </p:sp>
      <p:sp>
        <p:nvSpPr>
          <p:cNvPr id="4" name="Title 1">
            <a:extLst>
              <a:ext uri="{FF2B5EF4-FFF2-40B4-BE49-F238E27FC236}">
                <a16:creationId xmlns:a16="http://schemas.microsoft.com/office/drawing/2014/main" id="{4111CA88-1E9D-4B2A-835D-43554B23E859}"/>
              </a:ext>
            </a:extLst>
          </p:cNvPr>
          <p:cNvSpPr txBox="1">
            <a:spLocks/>
          </p:cNvSpPr>
          <p:nvPr/>
        </p:nvSpPr>
        <p:spPr>
          <a:xfrm>
            <a:off x="1524000" y="-26988"/>
            <a:ext cx="9144000" cy="642938"/>
          </a:xfrm>
          <a:prstGeom prst="rect">
            <a:avLst/>
          </a:prstGeom>
          <a:solidFill>
            <a:schemeClr val="accent3">
              <a:lumMod val="20000"/>
              <a:lumOff val="80000"/>
            </a:schemeClr>
          </a:solidFill>
        </p:spPr>
        <p:txBody>
          <a:bodyPr anchor="ctr">
            <a:normAutofit fontScale="97500"/>
          </a:bodyPr>
          <a:lstStyle/>
          <a:p>
            <a:pPr algn="ctr" eaLnBrk="1" hangingPunct="1">
              <a:defRPr/>
            </a:pPr>
            <a:r>
              <a:rPr lang="en-US" altLang="ar-JO" sz="3600" b="1" dirty="0"/>
              <a:t>Trichuris </a:t>
            </a:r>
            <a:r>
              <a:rPr lang="en-US" altLang="ar-JO" sz="3600" b="1" dirty="0" err="1"/>
              <a:t>trichiura</a:t>
            </a:r>
            <a:r>
              <a:rPr lang="en-US" altLang="ar-JO" sz="3600" b="1" dirty="0"/>
              <a:t> (The Whipworm)</a:t>
            </a:r>
          </a:p>
        </p:txBody>
      </p:sp>
      <p:pic>
        <p:nvPicPr>
          <p:cNvPr id="2050" name="Picture 2" descr="Image result for Whip">
            <a:extLst>
              <a:ext uri="{FF2B5EF4-FFF2-40B4-BE49-F238E27FC236}">
                <a16:creationId xmlns:a16="http://schemas.microsoft.com/office/drawing/2014/main" id="{47AD06E7-82D3-4789-8826-C7B0B2AEED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1988" y="615950"/>
            <a:ext cx="11160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2F128789-63FD-48A5-B161-890DED2C4D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2401" y="1565276"/>
            <a:ext cx="792163"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EFEAE4FA-DB28-4EC4-88B0-B7AFC2143E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2314" y="1557338"/>
            <a:ext cx="2122487"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a:extLst>
              <a:ext uri="{FF2B5EF4-FFF2-40B4-BE49-F238E27FC236}">
                <a16:creationId xmlns:a16="http://schemas.microsoft.com/office/drawing/2014/main" id="{B7EE2E29-9035-44C3-90C8-9756DB00E4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6275" y="1916114"/>
            <a:ext cx="86360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a:extLst>
              <a:ext uri="{FF2B5EF4-FFF2-40B4-BE49-F238E27FC236}">
                <a16:creationId xmlns:a16="http://schemas.microsoft.com/office/drawing/2014/main" id="{672DC738-8DF0-4566-9471-BCA19E3EE95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8438" y="1844675"/>
            <a:ext cx="12239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a:extLst>
              <a:ext uri="{FF2B5EF4-FFF2-40B4-BE49-F238E27FC236}">
                <a16:creationId xmlns:a16="http://schemas.microsoft.com/office/drawing/2014/main" id="{105CA34E-27F6-4308-B135-F0B12F74E3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82888" y="5445126"/>
            <a:ext cx="12255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a:extLst>
              <a:ext uri="{FF2B5EF4-FFF2-40B4-BE49-F238E27FC236}">
                <a16:creationId xmlns:a16="http://schemas.microsoft.com/office/drawing/2014/main" id="{937752CC-E013-42C3-9720-B5AD2A986AF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8664" y="4799013"/>
            <a:ext cx="8921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extLst>
              <a:ext uri="{FF2B5EF4-FFF2-40B4-BE49-F238E27FC236}">
                <a16:creationId xmlns:a16="http://schemas.microsoft.com/office/drawing/2014/main" id="{159F8B0A-14CF-47E6-8C14-1FBB55C7886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63976" y="5037139"/>
            <a:ext cx="2016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a:extLst>
              <a:ext uri="{FF2B5EF4-FFF2-40B4-BE49-F238E27FC236}">
                <a16:creationId xmlns:a16="http://schemas.microsoft.com/office/drawing/2014/main" id="{DEE07C44-F096-4482-92A0-76C4165F7F4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91175" y="5949951"/>
            <a:ext cx="19177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a:extLst>
              <a:ext uri="{FF2B5EF4-FFF2-40B4-BE49-F238E27FC236}">
                <a16:creationId xmlns:a16="http://schemas.microsoft.com/office/drawing/2014/main" id="{9C88285F-DCEC-480A-84A1-3357D883F06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1" y="6210300"/>
            <a:ext cx="17827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a:extLst>
              <a:ext uri="{FF2B5EF4-FFF2-40B4-BE49-F238E27FC236}">
                <a16:creationId xmlns:a16="http://schemas.microsoft.com/office/drawing/2014/main" id="{4B8E9870-E934-4184-B4BF-F832FD21E18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97689" y="1582739"/>
            <a:ext cx="2376487"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a:extLst>
              <a:ext uri="{FF2B5EF4-FFF2-40B4-BE49-F238E27FC236}">
                <a16:creationId xmlns:a16="http://schemas.microsoft.com/office/drawing/2014/main" id="{B8701918-6086-40F1-AE6D-934564E2E47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37551" y="4895850"/>
            <a:ext cx="17954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1DBF37ED-6BC1-4209-B478-CDF46627156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056689" y="3455988"/>
            <a:ext cx="143192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6">
            <a:extLst>
              <a:ext uri="{FF2B5EF4-FFF2-40B4-BE49-F238E27FC236}">
                <a16:creationId xmlns:a16="http://schemas.microsoft.com/office/drawing/2014/main" id="{4837A8F8-132D-4E2E-914E-F8FEC380B17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72263" y="5013325"/>
            <a:ext cx="7921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5">
            <a:extLst>
              <a:ext uri="{FF2B5EF4-FFF2-40B4-BE49-F238E27FC236}">
                <a16:creationId xmlns:a16="http://schemas.microsoft.com/office/drawing/2014/main" id="{DE52304A-1A0B-4B1B-8ABF-7025F35D1DC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510906">
            <a:off x="2454275" y="3381375"/>
            <a:ext cx="164623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a:extLst>
              <a:ext uri="{FF2B5EF4-FFF2-40B4-BE49-F238E27FC236}">
                <a16:creationId xmlns:a16="http://schemas.microsoft.com/office/drawing/2014/main" id="{EC9ED57E-0267-4EB7-9961-1819A777188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16276" y="4292601"/>
            <a:ext cx="7413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a:extLst>
              <a:ext uri="{FF2B5EF4-FFF2-40B4-BE49-F238E27FC236}">
                <a16:creationId xmlns:a16="http://schemas.microsoft.com/office/drawing/2014/main" id="{B3DC0594-9E5C-458E-97D2-FED27268FE82}"/>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91013" y="2665413"/>
            <a:ext cx="272891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a:extLst>
              <a:ext uri="{FF2B5EF4-FFF2-40B4-BE49-F238E27FC236}">
                <a16:creationId xmlns:a16="http://schemas.microsoft.com/office/drawing/2014/main" id="{FDE8B92B-3A45-4E1A-8300-27741A7C383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78464" y="3025776"/>
            <a:ext cx="3000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a:extLst>
              <a:ext uri="{FF2B5EF4-FFF2-40B4-BE49-F238E27FC236}">
                <a16:creationId xmlns:a16="http://schemas.microsoft.com/office/drawing/2014/main" id="{56CFD3E0-00BB-45CE-9647-D8827412D5C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951539" y="1773238"/>
            <a:ext cx="151288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trips(downLeft)">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Left)">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downLeft)">
                                      <p:cBhvr>
                                        <p:cTn id="27" dur="500"/>
                                        <p:tgtEl>
                                          <p:spTgt spid="19"/>
                                        </p:tgtEl>
                                      </p:cBhvr>
                                    </p:animEffect>
                                  </p:childTnLst>
                                </p:cTn>
                              </p:par>
                              <p:par>
                                <p:cTn id="28" presetID="18" presetClass="entr" presetSubtype="1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strips(downLeft)">
                                      <p:cBhvr>
                                        <p:cTn id="30" dur="500"/>
                                        <p:tgtEl>
                                          <p:spTgt spid="12"/>
                                        </p:tgtEl>
                                      </p:cBhvr>
                                    </p:animEffect>
                                  </p:childTnLst>
                                </p:cTn>
                              </p:par>
                              <p:par>
                                <p:cTn id="31" presetID="18" presetClass="entr" presetSubtype="12"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trips(downLeft)">
                                      <p:cBhvr>
                                        <p:cTn id="33" dur="500"/>
                                        <p:tgtEl>
                                          <p:spTgt spid="1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par>
                                <p:cTn id="39" presetID="3" presetClass="entr" presetSubtype="1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linds(horizontal)">
                                      <p:cBhvr>
                                        <p:cTn id="41" dur="500"/>
                                        <p:tgtEl>
                                          <p:spTgt spid="2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par>
                                <p:cTn id="52" presetID="3" presetClass="entr" presetSubtype="1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linds(horizontal)">
                                      <p:cBhvr>
                                        <p:cTn id="59" dur="500"/>
                                        <p:tgtEl>
                                          <p:spTgt spid="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linds(horizontal)">
                                      <p:cBhvr>
                                        <p:cTn id="64" dur="500"/>
                                        <p:tgtEl>
                                          <p:spTgt spid="1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blinds(horizontal)">
                                      <p:cBhvr>
                                        <p:cTn id="69" dur="500"/>
                                        <p:tgtEl>
                                          <p:spTgt spid="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par>
                                <p:cTn id="75" presetID="3" presetClass="entr" presetSubtype="1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linds(horizontal)">
                                      <p:cBhvr>
                                        <p:cTn id="77" dur="500"/>
                                        <p:tgtEl>
                                          <p:spTgt spid="2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blinds(horizontal)">
                                      <p:cBhvr>
                                        <p:cTn id="82" dur="500"/>
                                        <p:tgtEl>
                                          <p:spTgt spid="2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12"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strips(downLeft)">
                                      <p:cBhvr>
                                        <p:cTn id="87" dur="500"/>
                                        <p:tgtEl>
                                          <p:spTgt spid="1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blinds(horizontal)">
                                      <p:cBhvr>
                                        <p:cTn id="92" dur="500"/>
                                        <p:tgtEl>
                                          <p:spTgt spid="1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8" presetClass="entr" presetSubtype="16"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diamond(in)">
                                      <p:cBhvr>
                                        <p:cTn id="9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7AF3B43-6095-4405-AFC6-F7014B99282F}"/>
              </a:ext>
            </a:extLst>
          </p:cNvPr>
          <p:cNvCxnSpPr/>
          <p:nvPr/>
        </p:nvCxnSpPr>
        <p:spPr>
          <a:xfrm>
            <a:off x="1790700" y="855663"/>
            <a:ext cx="8420100" cy="0"/>
          </a:xfrm>
          <a:prstGeom prst="line">
            <a:avLst/>
          </a:prstGeom>
          <a:ln/>
        </p:spPr>
        <p:style>
          <a:lnRef idx="2">
            <a:schemeClr val="accent6"/>
          </a:lnRef>
          <a:fillRef idx="0">
            <a:schemeClr val="accent6"/>
          </a:fillRef>
          <a:effectRef idx="1">
            <a:schemeClr val="accent6"/>
          </a:effectRef>
          <a:fontRef idx="minor">
            <a:schemeClr val="tx1"/>
          </a:fontRef>
        </p:style>
      </p:cxnSp>
      <p:sp>
        <p:nvSpPr>
          <p:cNvPr id="5123" name="Text Box 2">
            <a:extLst>
              <a:ext uri="{FF2B5EF4-FFF2-40B4-BE49-F238E27FC236}">
                <a16:creationId xmlns:a16="http://schemas.microsoft.com/office/drawing/2014/main" id="{6B1E1D4D-CCD7-4465-8425-79659868B189}"/>
              </a:ext>
            </a:extLst>
          </p:cNvPr>
          <p:cNvSpPr txBox="1">
            <a:spLocks noChangeArrowheads="1"/>
          </p:cNvSpPr>
          <p:nvPr/>
        </p:nvSpPr>
        <p:spPr bwMode="auto">
          <a:xfrm>
            <a:off x="2506663" y="171451"/>
            <a:ext cx="69024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3100" b="1">
                <a:latin typeface="Comic Sans MS" panose="030F0702030302020204" pitchFamily="66" charset="0"/>
              </a:rPr>
              <a:t>Nematodes of medical importance</a:t>
            </a:r>
          </a:p>
        </p:txBody>
      </p:sp>
      <p:sp>
        <p:nvSpPr>
          <p:cNvPr id="21" name="Line 14">
            <a:extLst>
              <a:ext uri="{FF2B5EF4-FFF2-40B4-BE49-F238E27FC236}">
                <a16:creationId xmlns:a16="http://schemas.microsoft.com/office/drawing/2014/main" id="{9975C743-4163-4584-8342-4A61C35C99ED}"/>
              </a:ext>
            </a:extLst>
          </p:cNvPr>
          <p:cNvSpPr>
            <a:spLocks noChangeShapeType="1"/>
          </p:cNvSpPr>
          <p:nvPr/>
        </p:nvSpPr>
        <p:spPr bwMode="auto">
          <a:xfrm flipH="1">
            <a:off x="3973513" y="1033463"/>
            <a:ext cx="1492250" cy="0"/>
          </a:xfrm>
          <a:prstGeom prst="line">
            <a:avLst/>
          </a:prstGeom>
          <a:noFill/>
          <a:ln w="25400">
            <a:solidFill>
              <a:schemeClr val="accent2">
                <a:lumMod val="60000"/>
                <a:lumOff val="40000"/>
              </a:schemeClr>
            </a:solidFill>
            <a:round/>
            <a:headEnd/>
            <a:tailEnd/>
          </a:ln>
          <a:effectLst/>
        </p:spPr>
        <p:txBody>
          <a:bodyPr/>
          <a:lstStyle/>
          <a:p>
            <a:pPr>
              <a:defRPr/>
            </a:pPr>
            <a:endParaRPr lang="ar-SA" sz="2400"/>
          </a:p>
        </p:txBody>
      </p:sp>
      <p:sp>
        <p:nvSpPr>
          <p:cNvPr id="22" name="Line 15">
            <a:extLst>
              <a:ext uri="{FF2B5EF4-FFF2-40B4-BE49-F238E27FC236}">
                <a16:creationId xmlns:a16="http://schemas.microsoft.com/office/drawing/2014/main" id="{1B9AFA55-2CB0-4808-BC90-9E4CB13C3F64}"/>
              </a:ext>
            </a:extLst>
          </p:cNvPr>
          <p:cNvSpPr>
            <a:spLocks noChangeShapeType="1"/>
          </p:cNvSpPr>
          <p:nvPr/>
        </p:nvSpPr>
        <p:spPr bwMode="auto">
          <a:xfrm>
            <a:off x="5465763" y="1033463"/>
            <a:ext cx="2652712" cy="0"/>
          </a:xfrm>
          <a:prstGeom prst="line">
            <a:avLst/>
          </a:prstGeom>
          <a:noFill/>
          <a:ln w="25400">
            <a:solidFill>
              <a:schemeClr val="accent2">
                <a:lumMod val="60000"/>
                <a:lumOff val="40000"/>
              </a:schemeClr>
            </a:solidFill>
            <a:round/>
            <a:headEnd/>
            <a:tailEnd/>
          </a:ln>
          <a:effectLst/>
        </p:spPr>
        <p:txBody>
          <a:bodyPr/>
          <a:lstStyle/>
          <a:p>
            <a:pPr>
              <a:defRPr/>
            </a:pPr>
            <a:endParaRPr lang="ar-SA" sz="2400"/>
          </a:p>
        </p:txBody>
      </p:sp>
      <p:sp>
        <p:nvSpPr>
          <p:cNvPr id="23" name="Line 16">
            <a:extLst>
              <a:ext uri="{FF2B5EF4-FFF2-40B4-BE49-F238E27FC236}">
                <a16:creationId xmlns:a16="http://schemas.microsoft.com/office/drawing/2014/main" id="{0997AFA9-A2CA-4BA1-8E1B-9A950F9ED33D}"/>
              </a:ext>
            </a:extLst>
          </p:cNvPr>
          <p:cNvSpPr>
            <a:spLocks noChangeShapeType="1"/>
          </p:cNvSpPr>
          <p:nvPr/>
        </p:nvSpPr>
        <p:spPr bwMode="auto">
          <a:xfrm>
            <a:off x="4100513" y="1135063"/>
            <a:ext cx="0" cy="0"/>
          </a:xfrm>
          <a:prstGeom prst="line">
            <a:avLst/>
          </a:prstGeom>
          <a:noFill/>
          <a:ln w="9525">
            <a:solidFill>
              <a:schemeClr val="accent2">
                <a:lumMod val="60000"/>
                <a:lumOff val="40000"/>
              </a:schemeClr>
            </a:solidFill>
            <a:round/>
            <a:headEnd/>
            <a:tailEnd/>
          </a:ln>
          <a:effectLst/>
        </p:spPr>
        <p:txBody>
          <a:bodyPr/>
          <a:lstStyle/>
          <a:p>
            <a:pPr>
              <a:defRPr/>
            </a:pPr>
            <a:endParaRPr lang="ar-SA" sz="2400"/>
          </a:p>
        </p:txBody>
      </p:sp>
      <p:sp>
        <p:nvSpPr>
          <p:cNvPr id="24" name="Line 17">
            <a:extLst>
              <a:ext uri="{FF2B5EF4-FFF2-40B4-BE49-F238E27FC236}">
                <a16:creationId xmlns:a16="http://schemas.microsoft.com/office/drawing/2014/main" id="{20AC8A1F-2208-49AD-A4F1-3784C04A3BC4}"/>
              </a:ext>
            </a:extLst>
          </p:cNvPr>
          <p:cNvSpPr>
            <a:spLocks noChangeShapeType="1"/>
          </p:cNvSpPr>
          <p:nvPr/>
        </p:nvSpPr>
        <p:spPr bwMode="auto">
          <a:xfrm flipH="1">
            <a:off x="3727451" y="1033463"/>
            <a:ext cx="246063" cy="0"/>
          </a:xfrm>
          <a:prstGeom prst="line">
            <a:avLst/>
          </a:prstGeom>
          <a:noFill/>
          <a:ln w="25400">
            <a:solidFill>
              <a:schemeClr val="accent2">
                <a:lumMod val="60000"/>
                <a:lumOff val="40000"/>
              </a:schemeClr>
            </a:solidFill>
            <a:round/>
            <a:headEnd/>
            <a:tailEnd/>
          </a:ln>
          <a:effectLst/>
        </p:spPr>
        <p:txBody>
          <a:bodyPr/>
          <a:lstStyle/>
          <a:p>
            <a:pPr>
              <a:defRPr/>
            </a:pPr>
            <a:endParaRPr lang="ar-SA" sz="2400"/>
          </a:p>
        </p:txBody>
      </p:sp>
      <p:sp>
        <p:nvSpPr>
          <p:cNvPr id="25" name="Line 18">
            <a:extLst>
              <a:ext uri="{FF2B5EF4-FFF2-40B4-BE49-F238E27FC236}">
                <a16:creationId xmlns:a16="http://schemas.microsoft.com/office/drawing/2014/main" id="{1B42B34B-062C-4D36-BE3E-C0038BEB86D0}"/>
              </a:ext>
            </a:extLst>
          </p:cNvPr>
          <p:cNvSpPr>
            <a:spLocks noChangeShapeType="1"/>
          </p:cNvSpPr>
          <p:nvPr/>
        </p:nvSpPr>
        <p:spPr bwMode="auto">
          <a:xfrm>
            <a:off x="3727450" y="1033464"/>
            <a:ext cx="0" cy="200025"/>
          </a:xfrm>
          <a:prstGeom prst="line">
            <a:avLst/>
          </a:prstGeom>
          <a:noFill/>
          <a:ln w="25400">
            <a:solidFill>
              <a:schemeClr val="accent2">
                <a:lumMod val="60000"/>
                <a:lumOff val="40000"/>
              </a:schemeClr>
            </a:solidFill>
            <a:round/>
            <a:headEnd/>
            <a:tailEnd/>
          </a:ln>
          <a:effectLst/>
        </p:spPr>
        <p:txBody>
          <a:bodyPr/>
          <a:lstStyle/>
          <a:p>
            <a:pPr>
              <a:defRPr/>
            </a:pPr>
            <a:endParaRPr lang="ar-SA" sz="2400"/>
          </a:p>
        </p:txBody>
      </p:sp>
      <p:sp>
        <p:nvSpPr>
          <p:cNvPr id="26" name="Line 19">
            <a:extLst>
              <a:ext uri="{FF2B5EF4-FFF2-40B4-BE49-F238E27FC236}">
                <a16:creationId xmlns:a16="http://schemas.microsoft.com/office/drawing/2014/main" id="{5BBCEE5D-7D9E-47C2-BC86-66E498174C04}"/>
              </a:ext>
            </a:extLst>
          </p:cNvPr>
          <p:cNvSpPr>
            <a:spLocks noChangeShapeType="1"/>
          </p:cNvSpPr>
          <p:nvPr/>
        </p:nvSpPr>
        <p:spPr bwMode="auto">
          <a:xfrm>
            <a:off x="8131175" y="1033464"/>
            <a:ext cx="0" cy="200025"/>
          </a:xfrm>
          <a:prstGeom prst="line">
            <a:avLst/>
          </a:prstGeom>
          <a:noFill/>
          <a:ln w="25400">
            <a:solidFill>
              <a:schemeClr val="accent2">
                <a:lumMod val="60000"/>
                <a:lumOff val="40000"/>
              </a:schemeClr>
            </a:solidFill>
            <a:round/>
            <a:headEnd/>
            <a:tailEnd/>
          </a:ln>
          <a:effectLst/>
        </p:spPr>
        <p:txBody>
          <a:bodyPr/>
          <a:lstStyle/>
          <a:p>
            <a:pPr>
              <a:defRPr/>
            </a:pPr>
            <a:endParaRPr lang="ar-SA" sz="2400"/>
          </a:p>
        </p:txBody>
      </p:sp>
      <p:sp>
        <p:nvSpPr>
          <p:cNvPr id="27" name="Text Box 20">
            <a:extLst>
              <a:ext uri="{FF2B5EF4-FFF2-40B4-BE49-F238E27FC236}">
                <a16:creationId xmlns:a16="http://schemas.microsoft.com/office/drawing/2014/main" id="{4202B4FD-7CDD-4CDD-956D-71D07F40E396}"/>
              </a:ext>
            </a:extLst>
          </p:cNvPr>
          <p:cNvSpPr txBox="1">
            <a:spLocks noChangeArrowheads="1"/>
          </p:cNvSpPr>
          <p:nvPr/>
        </p:nvSpPr>
        <p:spPr bwMode="auto">
          <a:xfrm>
            <a:off x="3049588" y="1233488"/>
            <a:ext cx="1549400" cy="461962"/>
          </a:xfrm>
          <a:prstGeom prst="rect">
            <a:avLst/>
          </a:prstGeom>
          <a:noFill/>
          <a:ln w="9525">
            <a:solidFill>
              <a:schemeClr val="accent2">
                <a:lumMod val="60000"/>
                <a:lumOff val="40000"/>
              </a:schemeClr>
            </a:solidFill>
            <a:miter lim="800000"/>
            <a:headEnd/>
            <a:tailEnd/>
          </a:ln>
          <a:effectLst/>
        </p:spPr>
        <p:txBody>
          <a:bodyPr>
            <a:spAutoFit/>
          </a:bodyPr>
          <a:lstStyle/>
          <a:p>
            <a:pPr algn="ctr">
              <a:defRPr/>
            </a:pPr>
            <a:r>
              <a:rPr lang="en-US" sz="2400" b="1" dirty="0">
                <a:solidFill>
                  <a:srgbClr val="990033"/>
                </a:solidFill>
              </a:rPr>
              <a:t>Intestinal</a:t>
            </a:r>
          </a:p>
        </p:txBody>
      </p:sp>
      <p:sp>
        <p:nvSpPr>
          <p:cNvPr id="28" name="Text Box 22">
            <a:extLst>
              <a:ext uri="{FF2B5EF4-FFF2-40B4-BE49-F238E27FC236}">
                <a16:creationId xmlns:a16="http://schemas.microsoft.com/office/drawing/2014/main" id="{D885250F-64E6-4C24-94A8-CAC3BE9B69E4}"/>
              </a:ext>
            </a:extLst>
          </p:cNvPr>
          <p:cNvSpPr txBox="1">
            <a:spLocks noChangeArrowheads="1"/>
          </p:cNvSpPr>
          <p:nvPr/>
        </p:nvSpPr>
        <p:spPr bwMode="auto">
          <a:xfrm>
            <a:off x="7210426" y="1225551"/>
            <a:ext cx="2111375" cy="460375"/>
          </a:xfrm>
          <a:prstGeom prst="rect">
            <a:avLst/>
          </a:prstGeom>
          <a:noFill/>
          <a:ln w="9525">
            <a:solidFill>
              <a:schemeClr val="accent2">
                <a:lumMod val="60000"/>
                <a:lumOff val="40000"/>
              </a:schemeClr>
            </a:solidFill>
            <a:miter lim="800000"/>
            <a:headEnd/>
            <a:tailEnd/>
          </a:ln>
          <a:effectLst/>
        </p:spPr>
        <p:txBody>
          <a:bodyPr>
            <a:spAutoFit/>
          </a:bodyPr>
          <a:lstStyle/>
          <a:p>
            <a:pPr algn="ctr">
              <a:defRPr/>
            </a:pPr>
            <a:r>
              <a:rPr lang="en-US" sz="2400" b="1" dirty="0">
                <a:solidFill>
                  <a:srgbClr val="990033"/>
                </a:solidFill>
              </a:rPr>
              <a:t>Tissue &amp; Blood</a:t>
            </a:r>
          </a:p>
        </p:txBody>
      </p:sp>
      <p:sp>
        <p:nvSpPr>
          <p:cNvPr id="39" name="Line 8">
            <a:extLst>
              <a:ext uri="{FF2B5EF4-FFF2-40B4-BE49-F238E27FC236}">
                <a16:creationId xmlns:a16="http://schemas.microsoft.com/office/drawing/2014/main" id="{52935CDA-2FBF-4366-9DC3-F477BED56DD5}"/>
              </a:ext>
            </a:extLst>
          </p:cNvPr>
          <p:cNvSpPr>
            <a:spLocks noChangeShapeType="1"/>
          </p:cNvSpPr>
          <p:nvPr/>
        </p:nvSpPr>
        <p:spPr bwMode="auto">
          <a:xfrm>
            <a:off x="5502275" y="817563"/>
            <a:ext cx="0" cy="215900"/>
          </a:xfrm>
          <a:prstGeom prst="line">
            <a:avLst/>
          </a:prstGeom>
          <a:noFill/>
          <a:ln w="25400">
            <a:solidFill>
              <a:schemeClr val="accent2">
                <a:lumMod val="60000"/>
                <a:lumOff val="40000"/>
              </a:schemeClr>
            </a:solidFill>
            <a:round/>
            <a:headEnd/>
            <a:tailEnd/>
          </a:ln>
          <a:effectLst/>
        </p:spPr>
        <p:txBody>
          <a:bodyPr/>
          <a:lstStyle/>
          <a:p>
            <a:pPr>
              <a:defRPr/>
            </a:pPr>
            <a:endParaRPr lang="ar-SA"/>
          </a:p>
        </p:txBody>
      </p:sp>
      <p:sp>
        <p:nvSpPr>
          <p:cNvPr id="44" name="TextBox 43">
            <a:extLst>
              <a:ext uri="{FF2B5EF4-FFF2-40B4-BE49-F238E27FC236}">
                <a16:creationId xmlns:a16="http://schemas.microsoft.com/office/drawing/2014/main" id="{F34D4557-7C98-414E-9489-AF7399CD1B26}"/>
              </a:ext>
            </a:extLst>
          </p:cNvPr>
          <p:cNvSpPr txBox="1"/>
          <p:nvPr/>
        </p:nvSpPr>
        <p:spPr>
          <a:xfrm rot="5400000">
            <a:off x="1066800" y="2892425"/>
            <a:ext cx="2476500" cy="381000"/>
          </a:xfrm>
          <a:prstGeom prst="rect">
            <a:avLst/>
          </a:prstGeom>
        </p:spPr>
        <p:style>
          <a:lnRef idx="1">
            <a:schemeClr val="accent2"/>
          </a:lnRef>
          <a:fillRef idx="2">
            <a:schemeClr val="accent2"/>
          </a:fillRef>
          <a:effectRef idx="1">
            <a:schemeClr val="accent2"/>
          </a:effectRef>
          <a:fontRef idx="minor">
            <a:schemeClr val="dk1"/>
          </a:fontRef>
        </p:style>
        <p:txBody>
          <a:bodyPr lIns="9144" tIns="36576" rIns="9144" bIns="36576" rtlCol="1">
            <a:spAutoFit/>
          </a:bodyPr>
          <a:lstStyle/>
          <a:p>
            <a:pPr algn="ctr">
              <a:defRPr/>
            </a:pPr>
            <a:r>
              <a:rPr lang="en-US" sz="2000" b="1" dirty="0"/>
              <a:t>Small intestine</a:t>
            </a:r>
            <a:endParaRPr lang="ar-SA" sz="2000" b="1" dirty="0"/>
          </a:p>
        </p:txBody>
      </p:sp>
      <p:sp>
        <p:nvSpPr>
          <p:cNvPr id="29" name="مستطيل 28">
            <a:extLst>
              <a:ext uri="{FF2B5EF4-FFF2-40B4-BE49-F238E27FC236}">
                <a16:creationId xmlns:a16="http://schemas.microsoft.com/office/drawing/2014/main" id="{ABD169E1-126F-439A-ABE5-F09CE8C96BC9}"/>
              </a:ext>
            </a:extLst>
          </p:cNvPr>
          <p:cNvSpPr/>
          <p:nvPr/>
        </p:nvSpPr>
        <p:spPr>
          <a:xfrm>
            <a:off x="2495550" y="1752600"/>
            <a:ext cx="3816350" cy="3467100"/>
          </a:xfrm>
          <a:prstGeom prst="rect">
            <a:avLst/>
          </a:prstGeom>
          <a:ln>
            <a:solidFill>
              <a:srgbClr val="FF0000"/>
            </a:solidFill>
          </a:ln>
        </p:spPr>
        <p:txBody>
          <a:bodyPr>
            <a:spAutoFit/>
          </a:bodyPr>
          <a:lstStyle/>
          <a:p>
            <a:pPr>
              <a:buSzPct val="60000"/>
              <a:buFont typeface="Wingdings" pitchFamily="2" charset="2"/>
              <a:buChar char="q"/>
              <a:defRPr/>
            </a:pPr>
            <a:r>
              <a:rPr lang="en-US" sz="2400" u="sng" dirty="0">
                <a:solidFill>
                  <a:srgbClr val="C00000"/>
                </a:solidFill>
                <a:cs typeface="Times New Roman" pitchFamily="18" charset="0"/>
              </a:rPr>
              <a:t> With tissue stage: </a:t>
            </a:r>
          </a:p>
          <a:p>
            <a:pPr marL="274320">
              <a:buFont typeface="Arial" pitchFamily="34" charset="0"/>
              <a:buChar char="•"/>
              <a:defRPr/>
            </a:pPr>
            <a:r>
              <a:rPr lang="en-US" sz="2400" i="1" dirty="0"/>
              <a:t> Ascaris </a:t>
            </a:r>
            <a:r>
              <a:rPr lang="en-US" sz="2400" i="1" dirty="0" err="1"/>
              <a:t>lumbricoides</a:t>
            </a:r>
            <a:endParaRPr lang="en-US" sz="2400" i="1" dirty="0"/>
          </a:p>
          <a:p>
            <a:pPr marL="274320">
              <a:buFont typeface="Arial" pitchFamily="34" charset="0"/>
              <a:buChar char="•"/>
              <a:defRPr/>
            </a:pPr>
            <a:r>
              <a:rPr lang="en-US" sz="2400" i="1" dirty="0"/>
              <a:t> </a:t>
            </a:r>
            <a:r>
              <a:rPr lang="en-US" sz="2400" i="1" dirty="0" err="1"/>
              <a:t>Ancylostoma</a:t>
            </a:r>
            <a:r>
              <a:rPr lang="en-US" sz="2400" i="1" dirty="0"/>
              <a:t> </a:t>
            </a:r>
            <a:r>
              <a:rPr lang="en-US" sz="2400" i="1" dirty="0" err="1"/>
              <a:t>duodenale</a:t>
            </a:r>
            <a:endParaRPr lang="en-US" sz="2400" i="1" dirty="0"/>
          </a:p>
          <a:p>
            <a:pPr marL="274320">
              <a:buFont typeface="Arial" pitchFamily="34" charset="0"/>
              <a:buChar char="•"/>
              <a:defRPr/>
            </a:pPr>
            <a:r>
              <a:rPr lang="en-US" sz="2400" i="1" dirty="0"/>
              <a:t> </a:t>
            </a:r>
            <a:r>
              <a:rPr lang="en-US" sz="2400" i="1" dirty="0" err="1"/>
              <a:t>Necator</a:t>
            </a:r>
            <a:r>
              <a:rPr lang="en-US" sz="2400" i="1" dirty="0"/>
              <a:t> </a:t>
            </a:r>
            <a:r>
              <a:rPr lang="en-US" sz="2400" i="1" dirty="0" err="1"/>
              <a:t>americanus</a:t>
            </a:r>
            <a:endParaRPr lang="en-US" sz="2400" i="1" dirty="0"/>
          </a:p>
          <a:p>
            <a:pPr marL="274320">
              <a:buFont typeface="Arial" pitchFamily="34" charset="0"/>
              <a:buChar char="•"/>
              <a:defRPr/>
            </a:pPr>
            <a:r>
              <a:rPr lang="en-US" sz="2400" i="1" dirty="0"/>
              <a:t> Strongyloides </a:t>
            </a:r>
            <a:r>
              <a:rPr lang="en-US" sz="2400" i="1" dirty="0" err="1"/>
              <a:t>stercoralis</a:t>
            </a:r>
            <a:endParaRPr lang="en-US" sz="2400" i="1" dirty="0"/>
          </a:p>
          <a:p>
            <a:pPr marL="274320">
              <a:buFont typeface="Arial" pitchFamily="34" charset="0"/>
              <a:buChar char="•"/>
              <a:defRPr/>
            </a:pPr>
            <a:r>
              <a:rPr lang="en-US" sz="2400" i="1" dirty="0">
                <a:solidFill>
                  <a:srgbClr val="7030A0"/>
                </a:solidFill>
              </a:rPr>
              <a:t> Trichinella spiralis</a:t>
            </a:r>
          </a:p>
          <a:p>
            <a:pPr>
              <a:spcBef>
                <a:spcPts val="400"/>
              </a:spcBef>
              <a:buSzPct val="60000"/>
              <a:buFont typeface="Wingdings" pitchFamily="2" charset="2"/>
              <a:buChar char="q"/>
              <a:defRPr/>
            </a:pPr>
            <a:r>
              <a:rPr lang="en-US" sz="2400" u="sng" dirty="0">
                <a:solidFill>
                  <a:srgbClr val="C00000"/>
                </a:solidFill>
                <a:cs typeface="Times New Roman" pitchFamily="18" charset="0"/>
              </a:rPr>
              <a:t> Without tissue stage: </a:t>
            </a:r>
          </a:p>
          <a:p>
            <a:pPr marL="274320">
              <a:buFont typeface="Arial" pitchFamily="34" charset="0"/>
              <a:buChar char="•"/>
              <a:defRPr/>
            </a:pPr>
            <a:r>
              <a:rPr lang="en-US" sz="2400" i="1" dirty="0"/>
              <a:t> Enterobius </a:t>
            </a:r>
            <a:r>
              <a:rPr lang="en-US" sz="2400" i="1" dirty="0" err="1"/>
              <a:t>vermiculars</a:t>
            </a:r>
            <a:endParaRPr lang="en-US" sz="2400" i="1" dirty="0"/>
          </a:p>
          <a:p>
            <a:pPr marL="274320">
              <a:buFont typeface="Arial" pitchFamily="34" charset="0"/>
              <a:buChar char="•"/>
              <a:defRPr/>
            </a:pPr>
            <a:r>
              <a:rPr lang="en-US" sz="2400" i="1" dirty="0"/>
              <a:t> Trichuris trichiura</a:t>
            </a:r>
          </a:p>
        </p:txBody>
      </p:sp>
      <p:sp>
        <p:nvSpPr>
          <p:cNvPr id="5135" name="مستطيل 29">
            <a:extLst>
              <a:ext uri="{FF2B5EF4-FFF2-40B4-BE49-F238E27FC236}">
                <a16:creationId xmlns:a16="http://schemas.microsoft.com/office/drawing/2014/main" id="{1882215A-FE72-432C-8EC0-9EFE7C80D0D9}"/>
              </a:ext>
            </a:extLst>
          </p:cNvPr>
          <p:cNvSpPr>
            <a:spLocks noChangeArrowheads="1"/>
          </p:cNvSpPr>
          <p:nvPr/>
        </p:nvSpPr>
        <p:spPr bwMode="auto">
          <a:xfrm>
            <a:off x="7032626" y="1762125"/>
            <a:ext cx="3382963" cy="38369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buFont typeface="Arial" panose="020B0604020202020204" pitchFamily="34" charset="0"/>
              <a:buChar char="•"/>
            </a:pPr>
            <a:r>
              <a:rPr lang="en-US" altLang="ar-JO" sz="2400" i="1" dirty="0">
                <a:latin typeface="Calibri" panose="020F0502020204030204" pitchFamily="34" charset="0"/>
              </a:rPr>
              <a:t>Wuchereria </a:t>
            </a:r>
            <a:r>
              <a:rPr lang="en-US" altLang="ar-JO" sz="2400" i="1" dirty="0" err="1">
                <a:latin typeface="Calibri" panose="020F0502020204030204" pitchFamily="34" charset="0"/>
              </a:rPr>
              <a:t>bancrofti</a:t>
            </a:r>
            <a:endParaRPr lang="en-US" altLang="ar-JO" sz="2400" i="1" dirty="0">
              <a:latin typeface="Calibri" panose="020F0502020204030204" pitchFamily="34" charset="0"/>
            </a:endParaRPr>
          </a:p>
          <a:p>
            <a:pPr eaLnBrk="1" hangingPunct="1">
              <a:buFont typeface="Arial" panose="020B0604020202020204" pitchFamily="34" charset="0"/>
              <a:buChar char="•"/>
            </a:pPr>
            <a:r>
              <a:rPr lang="en-US" altLang="ar-JO" sz="2400" i="1" dirty="0">
                <a:latin typeface="Calibri" panose="020F0502020204030204" pitchFamily="34" charset="0"/>
              </a:rPr>
              <a:t> </a:t>
            </a:r>
            <a:r>
              <a:rPr lang="en-US" altLang="ar-JO" sz="2400" i="1" dirty="0" err="1">
                <a:latin typeface="Calibri" panose="020F0502020204030204" pitchFamily="34" charset="0"/>
              </a:rPr>
              <a:t>Brugia</a:t>
            </a:r>
            <a:r>
              <a:rPr lang="en-US" altLang="ar-JO" sz="2400" i="1" dirty="0">
                <a:latin typeface="Calibri" panose="020F0502020204030204" pitchFamily="34" charset="0"/>
              </a:rPr>
              <a:t> </a:t>
            </a:r>
            <a:r>
              <a:rPr lang="en-US" altLang="ar-JO" sz="2400" i="1" dirty="0" err="1">
                <a:latin typeface="Calibri" panose="020F0502020204030204" pitchFamily="34" charset="0"/>
              </a:rPr>
              <a:t>malayi</a:t>
            </a:r>
            <a:endParaRPr lang="en-US" altLang="ar-JO" sz="2400" i="1" dirty="0">
              <a:latin typeface="Calibri" panose="020F0502020204030204" pitchFamily="34" charset="0"/>
            </a:endParaRPr>
          </a:p>
          <a:p>
            <a:pPr eaLnBrk="1" hangingPunct="1">
              <a:buFont typeface="Arial" panose="020B0604020202020204" pitchFamily="34" charset="0"/>
              <a:buChar char="•"/>
            </a:pPr>
            <a:r>
              <a:rPr lang="en-US" altLang="ar-JO" sz="2400" i="1" dirty="0">
                <a:latin typeface="Calibri" panose="020F0502020204030204" pitchFamily="34" charset="0"/>
              </a:rPr>
              <a:t> Loa </a:t>
            </a:r>
            <a:r>
              <a:rPr lang="en-US" altLang="ar-JO" sz="2400" i="1" dirty="0" err="1">
                <a:latin typeface="Calibri" panose="020F0502020204030204" pitchFamily="34" charset="0"/>
              </a:rPr>
              <a:t>loa</a:t>
            </a:r>
            <a:endParaRPr lang="en-US" altLang="ar-JO" sz="2400" i="1" dirty="0">
              <a:latin typeface="Calibri" panose="020F0502020204030204" pitchFamily="34" charset="0"/>
            </a:endParaRPr>
          </a:p>
          <a:p>
            <a:pPr eaLnBrk="1" hangingPunct="1">
              <a:buFont typeface="Arial" panose="020B0604020202020204" pitchFamily="34" charset="0"/>
              <a:buChar char="•"/>
            </a:pPr>
            <a:r>
              <a:rPr lang="en-US" altLang="ar-JO" sz="2400" i="1" dirty="0">
                <a:solidFill>
                  <a:srgbClr val="7030A0"/>
                </a:solidFill>
                <a:latin typeface="Calibri" panose="020F0502020204030204" pitchFamily="34" charset="0"/>
              </a:rPr>
              <a:t> </a:t>
            </a:r>
            <a:r>
              <a:rPr lang="en-US" altLang="ar-JO" sz="2400" i="1" dirty="0" err="1">
                <a:solidFill>
                  <a:srgbClr val="7030A0"/>
                </a:solidFill>
                <a:latin typeface="Calibri" panose="020F0502020204030204" pitchFamily="34" charset="0"/>
              </a:rPr>
              <a:t>Onchocerca</a:t>
            </a:r>
            <a:r>
              <a:rPr lang="en-US" altLang="ar-JO" sz="2400" i="1" dirty="0">
                <a:solidFill>
                  <a:srgbClr val="7030A0"/>
                </a:solidFill>
                <a:latin typeface="Calibri" panose="020F0502020204030204" pitchFamily="34" charset="0"/>
              </a:rPr>
              <a:t> volvulus</a:t>
            </a:r>
          </a:p>
          <a:p>
            <a:pPr eaLnBrk="1" hangingPunct="1">
              <a:buFont typeface="Arial" panose="020B0604020202020204" pitchFamily="34" charset="0"/>
              <a:buChar char="•"/>
            </a:pPr>
            <a:r>
              <a:rPr lang="en-US" altLang="ar-JO" sz="2400" i="1" dirty="0">
                <a:latin typeface="Calibri" panose="020F0502020204030204" pitchFamily="34" charset="0"/>
              </a:rPr>
              <a:t> </a:t>
            </a:r>
            <a:r>
              <a:rPr lang="en-US" altLang="ar-JO" sz="2400" i="1" dirty="0" err="1">
                <a:latin typeface="Calibri" panose="020F0502020204030204" pitchFamily="34" charset="0"/>
              </a:rPr>
              <a:t>Dracunculus</a:t>
            </a:r>
            <a:r>
              <a:rPr lang="en-US" altLang="ar-JO" sz="2400" i="1" dirty="0">
                <a:latin typeface="Calibri" panose="020F0502020204030204" pitchFamily="34" charset="0"/>
              </a:rPr>
              <a:t> </a:t>
            </a:r>
            <a:r>
              <a:rPr lang="en-US" altLang="ar-JO" sz="2400" i="1" dirty="0" err="1">
                <a:latin typeface="Calibri" panose="020F0502020204030204" pitchFamily="34" charset="0"/>
              </a:rPr>
              <a:t>medinensis</a:t>
            </a:r>
            <a:endParaRPr lang="en-US" altLang="ar-JO" sz="2400" i="1" dirty="0">
              <a:latin typeface="Calibri" panose="020F0502020204030204" pitchFamily="34" charset="0"/>
            </a:endParaRPr>
          </a:p>
          <a:p>
            <a:pPr eaLnBrk="1" hangingPunct="1">
              <a:buFont typeface="Arial" panose="020B0604020202020204" pitchFamily="34" charset="0"/>
              <a:buChar char="•"/>
            </a:pPr>
            <a:r>
              <a:rPr lang="en-US" altLang="ar-JO" sz="2400" i="1" dirty="0">
                <a:solidFill>
                  <a:srgbClr val="7030A0"/>
                </a:solidFill>
                <a:latin typeface="Calibri" panose="020F0502020204030204" pitchFamily="34" charset="0"/>
              </a:rPr>
              <a:t> Trichinella spiralis</a:t>
            </a:r>
          </a:p>
          <a:p>
            <a:pPr>
              <a:spcBef>
                <a:spcPts val="400"/>
              </a:spcBef>
              <a:buSzPct val="60000"/>
              <a:buFont typeface="Wingdings" panose="05000000000000000000" pitchFamily="2" charset="2"/>
              <a:buChar char="q"/>
            </a:pPr>
            <a:r>
              <a:rPr lang="en-US" altLang="ar-JO" sz="2400" u="sng" dirty="0">
                <a:solidFill>
                  <a:srgbClr val="C00000"/>
                </a:solidFill>
                <a:latin typeface="Calibri" panose="020F0502020204030204" pitchFamily="34" charset="0"/>
                <a:cs typeface="Times New Roman" panose="02020603050405020304" pitchFamily="18" charset="0"/>
              </a:rPr>
              <a:t> Larva </a:t>
            </a:r>
            <a:r>
              <a:rPr lang="en-US" altLang="ar-JO" sz="2400" u="sng" dirty="0" err="1">
                <a:solidFill>
                  <a:srgbClr val="C00000"/>
                </a:solidFill>
                <a:latin typeface="Calibri" panose="020F0502020204030204" pitchFamily="34" charset="0"/>
                <a:cs typeface="Times New Roman" panose="02020603050405020304" pitchFamily="18" charset="0"/>
              </a:rPr>
              <a:t>migrans</a:t>
            </a:r>
            <a:r>
              <a:rPr lang="en-US" altLang="ar-JO" sz="2400" u="sng" dirty="0">
                <a:solidFill>
                  <a:srgbClr val="C00000"/>
                </a:solidFill>
                <a:latin typeface="Calibri" panose="020F0502020204030204" pitchFamily="34" charset="0"/>
                <a:cs typeface="Times New Roman" panose="02020603050405020304" pitchFamily="18" charset="0"/>
              </a:rPr>
              <a:t>: </a:t>
            </a:r>
          </a:p>
          <a:p>
            <a:pPr eaLnBrk="1" hangingPunct="1">
              <a:buFont typeface="Arial" panose="020B0604020202020204" pitchFamily="34" charset="0"/>
              <a:buChar char="•"/>
            </a:pPr>
            <a:r>
              <a:rPr lang="en-US" altLang="ar-JO" sz="2400" i="1" dirty="0">
                <a:latin typeface="Calibri" panose="020F0502020204030204" pitchFamily="34" charset="0"/>
              </a:rPr>
              <a:t> </a:t>
            </a:r>
            <a:r>
              <a:rPr lang="en-US" altLang="ar-JO" sz="2400" i="1" dirty="0" err="1">
                <a:latin typeface="Calibri" panose="020F0502020204030204" pitchFamily="34" charset="0"/>
              </a:rPr>
              <a:t>Ancylostoma</a:t>
            </a:r>
            <a:r>
              <a:rPr lang="en-US" altLang="ar-JO" sz="2400" i="1" dirty="0">
                <a:latin typeface="Calibri" panose="020F0502020204030204" pitchFamily="34" charset="0"/>
              </a:rPr>
              <a:t> spp.</a:t>
            </a:r>
            <a:endParaRPr lang="en-US" altLang="ar-JO" sz="2400" dirty="0">
              <a:latin typeface="Calibri" panose="020F0502020204030204" pitchFamily="34" charset="0"/>
            </a:endParaRPr>
          </a:p>
          <a:p>
            <a:pPr eaLnBrk="1" hangingPunct="1">
              <a:buFont typeface="Arial" panose="020B0604020202020204" pitchFamily="34" charset="0"/>
              <a:buChar char="•"/>
            </a:pPr>
            <a:r>
              <a:rPr lang="en-US" altLang="ar-JO" sz="2400" i="1" dirty="0" err="1">
                <a:latin typeface="Calibri" panose="020F0502020204030204" pitchFamily="34" charset="0"/>
              </a:rPr>
              <a:t>Toxocara</a:t>
            </a:r>
            <a:r>
              <a:rPr lang="en-US" altLang="ar-JO" sz="2400" i="1" dirty="0">
                <a:latin typeface="Calibri" panose="020F0502020204030204" pitchFamily="34" charset="0"/>
              </a:rPr>
              <a:t> spp.</a:t>
            </a:r>
          </a:p>
          <a:p>
            <a:pPr eaLnBrk="1" hangingPunct="1">
              <a:buFont typeface="Arial" panose="020B0604020202020204" pitchFamily="34" charset="0"/>
              <a:buChar char="•"/>
            </a:pPr>
            <a:endParaRPr lang="en-US" altLang="ar-JO" sz="2400" i="1" dirty="0">
              <a:latin typeface="Calibri" panose="020F0502020204030204" pitchFamily="34" charset="0"/>
            </a:endParaRPr>
          </a:p>
        </p:txBody>
      </p:sp>
      <p:sp>
        <p:nvSpPr>
          <p:cNvPr id="32" name="TextBox 43">
            <a:extLst>
              <a:ext uri="{FF2B5EF4-FFF2-40B4-BE49-F238E27FC236}">
                <a16:creationId xmlns:a16="http://schemas.microsoft.com/office/drawing/2014/main" id="{1C017B84-F8EB-4BA7-92CA-6D3D6E633F71}"/>
              </a:ext>
            </a:extLst>
          </p:cNvPr>
          <p:cNvSpPr txBox="1"/>
          <p:nvPr/>
        </p:nvSpPr>
        <p:spPr>
          <a:xfrm rot="5400000">
            <a:off x="1764506" y="4858544"/>
            <a:ext cx="1081088" cy="381000"/>
          </a:xfrm>
          <a:prstGeom prst="rect">
            <a:avLst/>
          </a:prstGeom>
          <a:noFill/>
          <a:ln w="15875"/>
        </p:spPr>
        <p:style>
          <a:lnRef idx="1">
            <a:schemeClr val="accent2"/>
          </a:lnRef>
          <a:fillRef idx="2">
            <a:schemeClr val="accent2"/>
          </a:fillRef>
          <a:effectRef idx="1">
            <a:schemeClr val="accent2"/>
          </a:effectRef>
          <a:fontRef idx="minor">
            <a:schemeClr val="dk1"/>
          </a:fontRef>
        </p:style>
        <p:txBody>
          <a:bodyPr lIns="9144" tIns="36576" rIns="9144" bIns="36576" rtlCol="1">
            <a:spAutoFit/>
          </a:bodyPr>
          <a:lstStyle/>
          <a:p>
            <a:pPr algn="ctr">
              <a:defRPr/>
            </a:pPr>
            <a:r>
              <a:rPr lang="en-US" sz="2000" b="1" dirty="0"/>
              <a:t>Large  int.</a:t>
            </a:r>
            <a:endParaRPr lang="ar-SA" sz="2000" b="1" dirty="0"/>
          </a:p>
        </p:txBody>
      </p:sp>
      <p:sp>
        <p:nvSpPr>
          <p:cNvPr id="2" name="Rectangle 1">
            <a:extLst>
              <a:ext uri="{FF2B5EF4-FFF2-40B4-BE49-F238E27FC236}">
                <a16:creationId xmlns:a16="http://schemas.microsoft.com/office/drawing/2014/main" id="{EF322467-88FA-436F-992B-FEB04320A858}"/>
              </a:ext>
            </a:extLst>
          </p:cNvPr>
          <p:cNvSpPr/>
          <p:nvPr/>
        </p:nvSpPr>
        <p:spPr>
          <a:xfrm>
            <a:off x="2927350" y="2205038"/>
            <a:ext cx="2739159" cy="3873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9C1FFF-6329-4AB4-AB7E-DD2DD131253B}"/>
              </a:ext>
            </a:extLst>
          </p:cNvPr>
          <p:cNvSpPr>
            <a:spLocks noGrp="1"/>
          </p:cNvSpPr>
          <p:nvPr>
            <p:ph idx="1"/>
          </p:nvPr>
        </p:nvSpPr>
        <p:spPr>
          <a:xfrm>
            <a:off x="1774825" y="836614"/>
            <a:ext cx="8713788" cy="5661025"/>
          </a:xfrm>
        </p:spPr>
        <p:txBody>
          <a:bodyPr rtlCol="0">
            <a:noAutofit/>
          </a:bodyPr>
          <a:lstStyle/>
          <a:p>
            <a:pPr marL="0">
              <a:buNone/>
              <a:defRPr/>
            </a:pPr>
            <a:r>
              <a:rPr lang="en-US" b="1" dirty="0">
                <a:solidFill>
                  <a:srgbClr val="FF0000"/>
                </a:solidFill>
              </a:rPr>
              <a:t>Clinical features and Pathology:</a:t>
            </a:r>
          </a:p>
          <a:p>
            <a:pPr marL="0">
              <a:defRPr/>
            </a:pPr>
            <a:r>
              <a:rPr lang="en-US" b="1" dirty="0">
                <a:solidFill>
                  <a:srgbClr val="00B0F0"/>
                </a:solidFill>
              </a:rPr>
              <a:t>Infection – </a:t>
            </a:r>
            <a:r>
              <a:rPr lang="en-US" b="1" dirty="0" err="1">
                <a:solidFill>
                  <a:srgbClr val="00B0F0"/>
                </a:solidFill>
              </a:rPr>
              <a:t>Trichuriasis</a:t>
            </a:r>
            <a:endParaRPr lang="en-US" b="1" dirty="0">
              <a:solidFill>
                <a:srgbClr val="00B0F0"/>
              </a:solidFill>
            </a:endParaRPr>
          </a:p>
          <a:p>
            <a:pPr>
              <a:defRPr/>
            </a:pPr>
            <a:r>
              <a:rPr lang="en-US" b="1" dirty="0">
                <a:solidFill>
                  <a:srgbClr val="00B0F0"/>
                </a:solidFill>
              </a:rPr>
              <a:t>Symptoms depend on worm burden:</a:t>
            </a:r>
          </a:p>
          <a:p>
            <a:pPr marL="742950" lvl="2" indent="-342900">
              <a:defRPr/>
            </a:pPr>
            <a:r>
              <a:rPr lang="en-US" sz="2800" dirty="0"/>
              <a:t>Light infections:- Less than 10 worms – asymptomatic</a:t>
            </a:r>
          </a:p>
          <a:p>
            <a:pPr marL="742950" lvl="2" indent="-342900">
              <a:defRPr/>
            </a:pPr>
            <a:r>
              <a:rPr lang="en-US" sz="2800" dirty="0"/>
              <a:t>Heavier infections:-</a:t>
            </a:r>
          </a:p>
          <a:p>
            <a:pPr lvl="2">
              <a:defRPr/>
            </a:pPr>
            <a:r>
              <a:rPr lang="en-US" dirty="0">
                <a:solidFill>
                  <a:schemeClr val="accent1">
                    <a:lumMod val="50000"/>
                  </a:schemeClr>
                </a:solidFill>
              </a:rPr>
              <a:t>Chronic diarrhea</a:t>
            </a:r>
          </a:p>
          <a:p>
            <a:pPr lvl="2">
              <a:defRPr/>
            </a:pPr>
            <a:r>
              <a:rPr lang="en-US" dirty="0">
                <a:solidFill>
                  <a:schemeClr val="accent1">
                    <a:lumMod val="50000"/>
                  </a:schemeClr>
                </a:solidFill>
              </a:rPr>
              <a:t>Intestinal ulceration with blood and mucus being passed in the feces</a:t>
            </a:r>
          </a:p>
          <a:p>
            <a:pPr lvl="2">
              <a:defRPr/>
            </a:pPr>
            <a:r>
              <a:rPr lang="en-US" dirty="0">
                <a:solidFill>
                  <a:schemeClr val="accent1">
                    <a:lumMod val="50000"/>
                  </a:schemeClr>
                </a:solidFill>
              </a:rPr>
              <a:t>Iron deficiency anemia</a:t>
            </a:r>
          </a:p>
          <a:p>
            <a:pPr lvl="2">
              <a:defRPr/>
            </a:pPr>
            <a:r>
              <a:rPr lang="en-US" dirty="0">
                <a:solidFill>
                  <a:schemeClr val="accent1">
                    <a:lumMod val="50000"/>
                  </a:schemeClr>
                </a:solidFill>
              </a:rPr>
              <a:t>Failure to develop at the normal rate.</a:t>
            </a:r>
          </a:p>
          <a:p>
            <a:pPr lvl="2">
              <a:defRPr/>
            </a:pPr>
            <a:r>
              <a:rPr lang="en-US" dirty="0">
                <a:solidFill>
                  <a:schemeClr val="accent1">
                    <a:lumMod val="50000"/>
                  </a:schemeClr>
                </a:solidFill>
              </a:rPr>
              <a:t>Weight loss</a:t>
            </a:r>
          </a:p>
          <a:p>
            <a:pPr lvl="2">
              <a:defRPr/>
            </a:pPr>
            <a:r>
              <a:rPr lang="en-US" dirty="0">
                <a:solidFill>
                  <a:schemeClr val="accent1">
                    <a:lumMod val="50000"/>
                  </a:schemeClr>
                </a:solidFill>
              </a:rPr>
              <a:t>Prolapse of the rectum.</a:t>
            </a:r>
          </a:p>
          <a:p>
            <a:pPr>
              <a:defRPr/>
            </a:pPr>
            <a:r>
              <a:rPr lang="en-US" b="1" dirty="0">
                <a:solidFill>
                  <a:srgbClr val="00B0F0"/>
                </a:solidFill>
              </a:rPr>
              <a:t>Laboratory Diagnosis:-</a:t>
            </a:r>
          </a:p>
          <a:p>
            <a:pPr eaLnBrk="1" hangingPunct="1">
              <a:buFont typeface="Arial" charset="0"/>
              <a:buNone/>
              <a:defRPr/>
            </a:pPr>
            <a:r>
              <a:rPr lang="en-US" dirty="0"/>
              <a:t>      -  </a:t>
            </a:r>
            <a:r>
              <a:rPr lang="en-US" sz="2000" dirty="0">
                <a:solidFill>
                  <a:schemeClr val="accent1">
                    <a:lumMod val="50000"/>
                  </a:schemeClr>
                </a:solidFill>
              </a:rPr>
              <a:t>Finding the characteristic eggs in the </a:t>
            </a:r>
            <a:r>
              <a:rPr lang="en-US" sz="2000" dirty="0" err="1">
                <a:solidFill>
                  <a:schemeClr val="accent1">
                    <a:lumMod val="50000"/>
                  </a:schemeClr>
                </a:solidFill>
              </a:rPr>
              <a:t>faeces</a:t>
            </a:r>
            <a:r>
              <a:rPr lang="en-US" sz="2000" dirty="0">
                <a:solidFill>
                  <a:schemeClr val="accent1">
                    <a:lumMod val="50000"/>
                  </a:schemeClr>
                </a:solidFill>
              </a:rPr>
              <a:t>.</a:t>
            </a:r>
          </a:p>
          <a:p>
            <a:pPr lvl="2">
              <a:buNone/>
              <a:defRPr/>
            </a:pPr>
            <a:endParaRPr lang="en-US" dirty="0"/>
          </a:p>
        </p:txBody>
      </p:sp>
      <p:sp>
        <p:nvSpPr>
          <p:cNvPr id="4" name="Title 1">
            <a:extLst>
              <a:ext uri="{FF2B5EF4-FFF2-40B4-BE49-F238E27FC236}">
                <a16:creationId xmlns:a16="http://schemas.microsoft.com/office/drawing/2014/main" id="{48D78D11-24DC-4453-BF3F-7377A88DC26D}"/>
              </a:ext>
            </a:extLst>
          </p:cNvPr>
          <p:cNvSpPr txBox="1">
            <a:spLocks/>
          </p:cNvSpPr>
          <p:nvPr/>
        </p:nvSpPr>
        <p:spPr>
          <a:xfrm>
            <a:off x="1981200" y="71439"/>
            <a:ext cx="8229600" cy="642937"/>
          </a:xfrm>
          <a:prstGeom prst="rect">
            <a:avLst/>
          </a:prstGeom>
          <a:solidFill>
            <a:schemeClr val="accent3">
              <a:lumMod val="20000"/>
              <a:lumOff val="80000"/>
            </a:schemeClr>
          </a:solidFill>
        </p:spPr>
        <p:txBody>
          <a:bodyPr anchor="ctr">
            <a:normAutofit fontScale="97500" lnSpcReduction="10000"/>
          </a:bodyPr>
          <a:lstStyle/>
          <a:p>
            <a:pPr eaLnBrk="1" hangingPunct="1">
              <a:defRPr/>
            </a:pPr>
            <a:r>
              <a:rPr lang="en-US" altLang="ar-JO" sz="4000" b="1" dirty="0"/>
              <a:t>Trichuris </a:t>
            </a:r>
            <a:r>
              <a:rPr lang="en-US" altLang="ar-JO" sz="4000" b="1" dirty="0" err="1"/>
              <a:t>trichiura</a:t>
            </a:r>
            <a:r>
              <a:rPr lang="en-US" altLang="ar-JO" sz="4000" b="1" dirty="0"/>
              <a:t> (The Whipworm)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trips(downLeft)">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trips(downLeft)">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trips(downLeft)">
                                      <p:cBhvr>
                                        <p:cTn id="52" dur="500"/>
                                        <p:tgtEl>
                                          <p:spTgt spid="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trips(downLeft)">
                                      <p:cBhvr>
                                        <p:cTn id="57" dur="500"/>
                                        <p:tgtEl>
                                          <p:spTgt spid="3">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strips(downLeft)">
                                      <p:cBhvr>
                                        <p:cTn id="62" dur="500"/>
                                        <p:tgtEl>
                                          <p:spTgt spid="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12"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strips(downLeft)">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056CC-132C-4B28-B721-76F8B83D44F7}"/>
              </a:ext>
            </a:extLst>
          </p:cNvPr>
          <p:cNvSpPr>
            <a:spLocks noGrp="1"/>
          </p:cNvSpPr>
          <p:nvPr>
            <p:ph idx="1"/>
          </p:nvPr>
        </p:nvSpPr>
        <p:spPr>
          <a:xfrm>
            <a:off x="1774824" y="1196977"/>
            <a:ext cx="9578975" cy="3592738"/>
          </a:xfrm>
        </p:spPr>
        <p:txBody>
          <a:bodyPr>
            <a:normAutofit/>
          </a:bodyPr>
          <a:lstStyle/>
          <a:p>
            <a:pPr algn="just" eaLnBrk="1" hangingPunct="1">
              <a:buFont typeface="Arial" panose="020B0604020202020204" pitchFamily="34" charset="0"/>
              <a:buNone/>
            </a:pPr>
            <a:r>
              <a:rPr lang="en-US" altLang="ar-JO" sz="3200" b="1" dirty="0"/>
              <a:t>Habitat: Has both free living and parasitic generations</a:t>
            </a:r>
          </a:p>
          <a:p>
            <a:pPr lvl="1" algn="just" eaLnBrk="1" hangingPunct="1"/>
            <a:r>
              <a:rPr lang="en-US" altLang="ar-JO" sz="3200" dirty="0"/>
              <a:t>Parasitic Adults: buried in the mucosal epithelium of the small intestine of man.</a:t>
            </a:r>
          </a:p>
          <a:p>
            <a:pPr lvl="1" algn="just" eaLnBrk="1" hangingPunct="1"/>
            <a:r>
              <a:rPr lang="en-US" altLang="ar-JO" sz="3200" dirty="0"/>
              <a:t>Rhabditiform larvae: Passed in the </a:t>
            </a:r>
            <a:r>
              <a:rPr lang="en-US" altLang="ar-JO" sz="3200" dirty="0" err="1"/>
              <a:t>faeces</a:t>
            </a:r>
            <a:r>
              <a:rPr lang="en-US" altLang="ar-JO" sz="3200" dirty="0"/>
              <a:t> and external environment.</a:t>
            </a:r>
          </a:p>
          <a:p>
            <a:pPr lvl="1" algn="just" eaLnBrk="1" hangingPunct="1"/>
            <a:r>
              <a:rPr lang="en-US" altLang="ar-JO" sz="3200" dirty="0"/>
              <a:t>Filariform larvae: soil and water (the infective stage).</a:t>
            </a:r>
          </a:p>
        </p:txBody>
      </p:sp>
      <p:sp>
        <p:nvSpPr>
          <p:cNvPr id="4" name="Title 1">
            <a:extLst>
              <a:ext uri="{FF2B5EF4-FFF2-40B4-BE49-F238E27FC236}">
                <a16:creationId xmlns:a16="http://schemas.microsoft.com/office/drawing/2014/main" id="{EA3C5CFE-B512-449A-B41A-0F0513DC6891}"/>
              </a:ext>
            </a:extLst>
          </p:cNvPr>
          <p:cNvSpPr txBox="1">
            <a:spLocks/>
          </p:cNvSpPr>
          <p:nvPr/>
        </p:nvSpPr>
        <p:spPr>
          <a:xfrm>
            <a:off x="1981200" y="71439"/>
            <a:ext cx="8229600" cy="642937"/>
          </a:xfrm>
          <a:prstGeom prst="rect">
            <a:avLst/>
          </a:prstGeom>
          <a:solidFill>
            <a:schemeClr val="accent6">
              <a:lumMod val="20000"/>
              <a:lumOff val="80000"/>
            </a:schemeClr>
          </a:solidFill>
        </p:spPr>
        <p:txBody>
          <a:bodyPr anchor="ctr">
            <a:normAutofit fontScale="75000" lnSpcReduction="20000"/>
          </a:bodyPr>
          <a:lstStyle/>
          <a:p>
            <a:pPr algn="ctr">
              <a:defRPr/>
            </a:pPr>
            <a:r>
              <a:rPr lang="en-US" altLang="ar-JO" sz="4000" b="1" dirty="0">
                <a:solidFill>
                  <a:srgbClr val="C00000"/>
                </a:solidFill>
              </a:rPr>
              <a:t>Strongyloides </a:t>
            </a:r>
            <a:r>
              <a:rPr lang="en-US" altLang="ar-JO" sz="4000" b="1" dirty="0" err="1">
                <a:solidFill>
                  <a:srgbClr val="C00000"/>
                </a:solidFill>
              </a:rPr>
              <a:t>stercoralis</a:t>
            </a:r>
            <a:r>
              <a:rPr lang="en-US" altLang="ar-JO" sz="4000" b="1" dirty="0">
                <a:solidFill>
                  <a:srgbClr val="C00000"/>
                </a:solidFill>
              </a:rPr>
              <a:t> (The dwarf thread worm)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5">
            <a:extLst>
              <a:ext uri="{FF2B5EF4-FFF2-40B4-BE49-F238E27FC236}">
                <a16:creationId xmlns:a16="http://schemas.microsoft.com/office/drawing/2014/main" id="{B296864A-936B-46E6-95E1-20D9EE36DABC}"/>
              </a:ext>
            </a:extLst>
          </p:cNvPr>
          <p:cNvSpPr txBox="1">
            <a:spLocks noChangeArrowheads="1"/>
          </p:cNvSpPr>
          <p:nvPr/>
        </p:nvSpPr>
        <p:spPr bwMode="auto">
          <a:xfrm>
            <a:off x="5029200" y="1279526"/>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ar-JO" sz="2000">
                <a:latin typeface="Calibri" panose="020F0502020204030204" pitchFamily="34" charset="0"/>
              </a:rPr>
              <a:t>Adult worms in intestine</a:t>
            </a:r>
          </a:p>
        </p:txBody>
      </p:sp>
      <p:sp>
        <p:nvSpPr>
          <p:cNvPr id="33796" name="Text Box 6">
            <a:extLst>
              <a:ext uri="{FF2B5EF4-FFF2-40B4-BE49-F238E27FC236}">
                <a16:creationId xmlns:a16="http://schemas.microsoft.com/office/drawing/2014/main" id="{56F56846-FD0C-4A44-A9F4-65AFA64179F5}"/>
              </a:ext>
            </a:extLst>
          </p:cNvPr>
          <p:cNvSpPr txBox="1">
            <a:spLocks noChangeArrowheads="1"/>
          </p:cNvSpPr>
          <p:nvPr/>
        </p:nvSpPr>
        <p:spPr bwMode="auto">
          <a:xfrm>
            <a:off x="8534400" y="1279526"/>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ar-JO" sz="2000">
                <a:latin typeface="Calibri" panose="020F0502020204030204" pitchFamily="34" charset="0"/>
              </a:rPr>
              <a:t>Eggs in intestine</a:t>
            </a:r>
          </a:p>
        </p:txBody>
      </p:sp>
      <p:sp>
        <p:nvSpPr>
          <p:cNvPr id="33797" name="Text Box 7">
            <a:extLst>
              <a:ext uri="{FF2B5EF4-FFF2-40B4-BE49-F238E27FC236}">
                <a16:creationId xmlns:a16="http://schemas.microsoft.com/office/drawing/2014/main" id="{BF9F6671-D335-4348-96AE-1E656881CFD0}"/>
              </a:ext>
            </a:extLst>
          </p:cNvPr>
          <p:cNvSpPr txBox="1">
            <a:spLocks noChangeArrowheads="1"/>
          </p:cNvSpPr>
          <p:nvPr/>
        </p:nvSpPr>
        <p:spPr bwMode="auto">
          <a:xfrm>
            <a:off x="7162800" y="2117726"/>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a:latin typeface="Calibri" panose="020F0502020204030204" pitchFamily="34" charset="0"/>
              </a:rPr>
              <a:t>Rhabditiform larvae hatch</a:t>
            </a:r>
          </a:p>
        </p:txBody>
      </p:sp>
      <p:sp>
        <p:nvSpPr>
          <p:cNvPr id="33798" name="Text Box 8">
            <a:extLst>
              <a:ext uri="{FF2B5EF4-FFF2-40B4-BE49-F238E27FC236}">
                <a16:creationId xmlns:a16="http://schemas.microsoft.com/office/drawing/2014/main" id="{F8B6E901-495F-412C-9C16-E476749A19EE}"/>
              </a:ext>
            </a:extLst>
          </p:cNvPr>
          <p:cNvSpPr txBox="1">
            <a:spLocks noChangeArrowheads="1"/>
          </p:cNvSpPr>
          <p:nvPr/>
        </p:nvSpPr>
        <p:spPr bwMode="auto">
          <a:xfrm>
            <a:off x="4343400" y="2895601"/>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b="1">
                <a:solidFill>
                  <a:srgbClr val="0000CC"/>
                </a:solidFill>
                <a:latin typeface="Calibri" panose="020F0502020204030204" pitchFamily="34" charset="0"/>
              </a:rPr>
              <a:t>Autoinfection</a:t>
            </a:r>
          </a:p>
        </p:txBody>
      </p:sp>
      <p:sp>
        <p:nvSpPr>
          <p:cNvPr id="33799" name="Text Box 9">
            <a:extLst>
              <a:ext uri="{FF2B5EF4-FFF2-40B4-BE49-F238E27FC236}">
                <a16:creationId xmlns:a16="http://schemas.microsoft.com/office/drawing/2014/main" id="{816E3FBC-446E-4813-8FA6-86062D7EE204}"/>
              </a:ext>
            </a:extLst>
          </p:cNvPr>
          <p:cNvSpPr txBox="1">
            <a:spLocks noChangeArrowheads="1"/>
          </p:cNvSpPr>
          <p:nvPr/>
        </p:nvSpPr>
        <p:spPr bwMode="auto">
          <a:xfrm>
            <a:off x="7772400" y="3032126"/>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a:latin typeface="Calibri" panose="020F0502020204030204" pitchFamily="34" charset="0"/>
              </a:rPr>
              <a:t>Larvae in feces - soil</a:t>
            </a:r>
          </a:p>
        </p:txBody>
      </p:sp>
      <p:sp>
        <p:nvSpPr>
          <p:cNvPr id="33800" name="Text Box 10">
            <a:extLst>
              <a:ext uri="{FF2B5EF4-FFF2-40B4-BE49-F238E27FC236}">
                <a16:creationId xmlns:a16="http://schemas.microsoft.com/office/drawing/2014/main" id="{CFF61FAA-36E9-4F8B-9386-9A9E1B926FB5}"/>
              </a:ext>
            </a:extLst>
          </p:cNvPr>
          <p:cNvSpPr txBox="1">
            <a:spLocks noChangeArrowheads="1"/>
          </p:cNvSpPr>
          <p:nvPr/>
        </p:nvSpPr>
        <p:spPr bwMode="auto">
          <a:xfrm>
            <a:off x="7239000" y="3870326"/>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b="1">
                <a:solidFill>
                  <a:srgbClr val="0000CC"/>
                </a:solidFill>
                <a:latin typeface="Calibri" panose="020F0502020204030204" pitchFamily="34" charset="0"/>
              </a:rPr>
              <a:t>Direct</a:t>
            </a:r>
          </a:p>
        </p:txBody>
      </p:sp>
      <p:sp>
        <p:nvSpPr>
          <p:cNvPr id="33801" name="Text Box 11">
            <a:extLst>
              <a:ext uri="{FF2B5EF4-FFF2-40B4-BE49-F238E27FC236}">
                <a16:creationId xmlns:a16="http://schemas.microsoft.com/office/drawing/2014/main" id="{187C8260-FA87-4191-A623-E9FA62419196}"/>
              </a:ext>
            </a:extLst>
          </p:cNvPr>
          <p:cNvSpPr txBox="1">
            <a:spLocks noChangeArrowheads="1"/>
          </p:cNvSpPr>
          <p:nvPr/>
        </p:nvSpPr>
        <p:spPr bwMode="auto">
          <a:xfrm>
            <a:off x="9067800" y="3946526"/>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b="1">
                <a:solidFill>
                  <a:srgbClr val="0000CC"/>
                </a:solidFill>
                <a:latin typeface="Calibri" panose="020F0502020204030204" pitchFamily="34" charset="0"/>
              </a:rPr>
              <a:t>Indirect</a:t>
            </a:r>
          </a:p>
        </p:txBody>
      </p:sp>
      <p:sp>
        <p:nvSpPr>
          <p:cNvPr id="33802" name="Text Box 12">
            <a:extLst>
              <a:ext uri="{FF2B5EF4-FFF2-40B4-BE49-F238E27FC236}">
                <a16:creationId xmlns:a16="http://schemas.microsoft.com/office/drawing/2014/main" id="{E846924F-AA03-44CD-8BE9-65E7E73A4E0B}"/>
              </a:ext>
            </a:extLst>
          </p:cNvPr>
          <p:cNvSpPr txBox="1">
            <a:spLocks noChangeArrowheads="1"/>
          </p:cNvSpPr>
          <p:nvPr/>
        </p:nvSpPr>
        <p:spPr bwMode="auto">
          <a:xfrm>
            <a:off x="8077200" y="4800601"/>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a:latin typeface="Calibri" panose="020F0502020204030204" pitchFamily="34" charset="0"/>
              </a:rPr>
              <a:t>Larvae into adults</a:t>
            </a:r>
          </a:p>
        </p:txBody>
      </p:sp>
      <p:sp>
        <p:nvSpPr>
          <p:cNvPr id="33803" name="Text Box 13">
            <a:extLst>
              <a:ext uri="{FF2B5EF4-FFF2-40B4-BE49-F238E27FC236}">
                <a16:creationId xmlns:a16="http://schemas.microsoft.com/office/drawing/2014/main" id="{D45DC1FF-3B71-40AD-A81B-9D0AC9AB5A25}"/>
              </a:ext>
            </a:extLst>
          </p:cNvPr>
          <p:cNvSpPr txBox="1">
            <a:spLocks noChangeArrowheads="1"/>
          </p:cNvSpPr>
          <p:nvPr/>
        </p:nvSpPr>
        <p:spPr bwMode="auto">
          <a:xfrm>
            <a:off x="8382000" y="5486401"/>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a:latin typeface="Calibri" panose="020F0502020204030204" pitchFamily="34" charset="0"/>
              </a:rPr>
              <a:t>Eggs produced</a:t>
            </a:r>
          </a:p>
        </p:txBody>
      </p:sp>
      <p:sp>
        <p:nvSpPr>
          <p:cNvPr id="33804" name="Text Box 14">
            <a:extLst>
              <a:ext uri="{FF2B5EF4-FFF2-40B4-BE49-F238E27FC236}">
                <a16:creationId xmlns:a16="http://schemas.microsoft.com/office/drawing/2014/main" id="{7CE6F40C-3E3D-4CEB-8C7F-37E2D25F8507}"/>
              </a:ext>
            </a:extLst>
          </p:cNvPr>
          <p:cNvSpPr txBox="1">
            <a:spLocks noChangeArrowheads="1"/>
          </p:cNvSpPr>
          <p:nvPr/>
        </p:nvSpPr>
        <p:spPr bwMode="auto">
          <a:xfrm>
            <a:off x="7239000" y="6156326"/>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a:latin typeface="Calibri" panose="020F0502020204030204" pitchFamily="34" charset="0"/>
              </a:rPr>
              <a:t>Rhabditiform larvae hatch</a:t>
            </a:r>
          </a:p>
        </p:txBody>
      </p:sp>
      <p:sp>
        <p:nvSpPr>
          <p:cNvPr id="33805" name="Text Box 15">
            <a:extLst>
              <a:ext uri="{FF2B5EF4-FFF2-40B4-BE49-F238E27FC236}">
                <a16:creationId xmlns:a16="http://schemas.microsoft.com/office/drawing/2014/main" id="{51A2820F-6DFE-4094-9502-053E08D890F8}"/>
              </a:ext>
            </a:extLst>
          </p:cNvPr>
          <p:cNvSpPr txBox="1">
            <a:spLocks noChangeArrowheads="1"/>
          </p:cNvSpPr>
          <p:nvPr/>
        </p:nvSpPr>
        <p:spPr bwMode="auto">
          <a:xfrm>
            <a:off x="3810000" y="5851526"/>
            <a:ext cx="228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b="1">
                <a:solidFill>
                  <a:srgbClr val="0000CC"/>
                </a:solidFill>
                <a:latin typeface="Calibri" panose="020F0502020204030204" pitchFamily="34" charset="0"/>
              </a:rPr>
              <a:t>Filariform larvae</a:t>
            </a:r>
            <a:r>
              <a:rPr lang="en-US" altLang="ar-JO" sz="2000">
                <a:latin typeface="Calibri" panose="020F0502020204030204" pitchFamily="34" charset="0"/>
              </a:rPr>
              <a:t> (infective form)</a:t>
            </a:r>
          </a:p>
        </p:txBody>
      </p:sp>
      <p:sp>
        <p:nvSpPr>
          <p:cNvPr id="33806" name="Text Box 16">
            <a:extLst>
              <a:ext uri="{FF2B5EF4-FFF2-40B4-BE49-F238E27FC236}">
                <a16:creationId xmlns:a16="http://schemas.microsoft.com/office/drawing/2014/main" id="{DFE75430-B40E-4B22-AD01-74E52C0CEF98}"/>
              </a:ext>
            </a:extLst>
          </p:cNvPr>
          <p:cNvSpPr txBox="1">
            <a:spLocks noChangeArrowheads="1"/>
          </p:cNvSpPr>
          <p:nvPr/>
        </p:nvSpPr>
        <p:spPr bwMode="auto">
          <a:xfrm>
            <a:off x="1981200" y="5791201"/>
            <a:ext cx="137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a:latin typeface="Calibri" panose="020F0502020204030204" pitchFamily="34" charset="0"/>
              </a:rPr>
              <a:t>Penetrate skin</a:t>
            </a:r>
          </a:p>
        </p:txBody>
      </p:sp>
      <p:sp>
        <p:nvSpPr>
          <p:cNvPr id="33807" name="Text Box 17">
            <a:extLst>
              <a:ext uri="{FF2B5EF4-FFF2-40B4-BE49-F238E27FC236}">
                <a16:creationId xmlns:a16="http://schemas.microsoft.com/office/drawing/2014/main" id="{82CDE4EE-5ECC-4A3E-8AC2-D18F2EC3448E}"/>
              </a:ext>
            </a:extLst>
          </p:cNvPr>
          <p:cNvSpPr txBox="1">
            <a:spLocks noChangeArrowheads="1"/>
          </p:cNvSpPr>
          <p:nvPr/>
        </p:nvSpPr>
        <p:spPr bwMode="auto">
          <a:xfrm>
            <a:off x="1905000" y="4098926"/>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a:latin typeface="Calibri" panose="020F0502020204030204" pitchFamily="34" charset="0"/>
              </a:rPr>
              <a:t>Larvae in blood</a:t>
            </a:r>
          </a:p>
        </p:txBody>
      </p:sp>
      <p:sp>
        <p:nvSpPr>
          <p:cNvPr id="33808" name="Text Box 18">
            <a:extLst>
              <a:ext uri="{FF2B5EF4-FFF2-40B4-BE49-F238E27FC236}">
                <a16:creationId xmlns:a16="http://schemas.microsoft.com/office/drawing/2014/main" id="{C868BE21-4CEA-4ABE-9E32-BE10D1293A38}"/>
              </a:ext>
            </a:extLst>
          </p:cNvPr>
          <p:cNvSpPr txBox="1">
            <a:spLocks noChangeArrowheads="1"/>
          </p:cNvSpPr>
          <p:nvPr/>
        </p:nvSpPr>
        <p:spPr bwMode="auto">
          <a:xfrm>
            <a:off x="1905000" y="2574926"/>
            <a:ext cx="1981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a:latin typeface="Calibri" panose="020F0502020204030204" pitchFamily="34" charset="0"/>
              </a:rPr>
              <a:t>Larvae pass through similar to Ascaris</a:t>
            </a:r>
          </a:p>
        </p:txBody>
      </p:sp>
      <p:sp>
        <p:nvSpPr>
          <p:cNvPr id="33809" name="Text Box 19">
            <a:extLst>
              <a:ext uri="{FF2B5EF4-FFF2-40B4-BE49-F238E27FC236}">
                <a16:creationId xmlns:a16="http://schemas.microsoft.com/office/drawing/2014/main" id="{40A6AAF3-D786-47AE-AEC3-D290FF0C9570}"/>
              </a:ext>
            </a:extLst>
          </p:cNvPr>
          <p:cNvSpPr txBox="1">
            <a:spLocks noChangeArrowheads="1"/>
          </p:cNvSpPr>
          <p:nvPr/>
        </p:nvSpPr>
        <p:spPr bwMode="auto">
          <a:xfrm>
            <a:off x="1905000" y="1355726"/>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a:latin typeface="Calibri" panose="020F0502020204030204" pitchFamily="34" charset="0"/>
              </a:rPr>
              <a:t>Larvae reach intestine</a:t>
            </a:r>
          </a:p>
        </p:txBody>
      </p:sp>
      <p:sp>
        <p:nvSpPr>
          <p:cNvPr id="33810" name="Text Box 20">
            <a:extLst>
              <a:ext uri="{FF2B5EF4-FFF2-40B4-BE49-F238E27FC236}">
                <a16:creationId xmlns:a16="http://schemas.microsoft.com/office/drawing/2014/main" id="{FE232512-9868-4793-A788-4359167EBB28}"/>
              </a:ext>
            </a:extLst>
          </p:cNvPr>
          <p:cNvSpPr txBox="1">
            <a:spLocks noChangeArrowheads="1"/>
          </p:cNvSpPr>
          <p:nvPr/>
        </p:nvSpPr>
        <p:spPr bwMode="auto">
          <a:xfrm>
            <a:off x="4343400" y="3810001"/>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ar-JO" sz="2000">
                <a:latin typeface="Calibri" panose="020F0502020204030204" pitchFamily="34" charset="0"/>
              </a:rPr>
              <a:t>Rhabditiform to filariform</a:t>
            </a:r>
          </a:p>
        </p:txBody>
      </p:sp>
      <p:sp>
        <p:nvSpPr>
          <p:cNvPr id="33811" name="Text Box 21">
            <a:extLst>
              <a:ext uri="{FF2B5EF4-FFF2-40B4-BE49-F238E27FC236}">
                <a16:creationId xmlns:a16="http://schemas.microsoft.com/office/drawing/2014/main" id="{01814021-28C8-4B3C-A940-2E0303EB20F8}"/>
              </a:ext>
            </a:extLst>
          </p:cNvPr>
          <p:cNvSpPr txBox="1">
            <a:spLocks noChangeArrowheads="1"/>
          </p:cNvSpPr>
          <p:nvPr/>
        </p:nvSpPr>
        <p:spPr bwMode="auto">
          <a:xfrm>
            <a:off x="3886200" y="4937126"/>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US" altLang="ar-JO" sz="2000">
                <a:latin typeface="Calibri" panose="020F0502020204030204" pitchFamily="34" charset="0"/>
              </a:rPr>
              <a:t>Larvae penetrate intestine</a:t>
            </a:r>
          </a:p>
        </p:txBody>
      </p:sp>
      <p:sp>
        <p:nvSpPr>
          <p:cNvPr id="33812" name="Line 22">
            <a:extLst>
              <a:ext uri="{FF2B5EF4-FFF2-40B4-BE49-F238E27FC236}">
                <a16:creationId xmlns:a16="http://schemas.microsoft.com/office/drawing/2014/main" id="{8FA0E93F-81CF-40A5-B78A-0900F32730FA}"/>
              </a:ext>
            </a:extLst>
          </p:cNvPr>
          <p:cNvSpPr>
            <a:spLocks noChangeShapeType="1"/>
          </p:cNvSpPr>
          <p:nvPr/>
        </p:nvSpPr>
        <p:spPr bwMode="auto">
          <a:xfrm>
            <a:off x="7086600" y="15240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3" name="Line 23">
            <a:extLst>
              <a:ext uri="{FF2B5EF4-FFF2-40B4-BE49-F238E27FC236}">
                <a16:creationId xmlns:a16="http://schemas.microsoft.com/office/drawing/2014/main" id="{6916B7FF-A5BA-4362-BCE9-CC2DDB71AF3C}"/>
              </a:ext>
            </a:extLst>
          </p:cNvPr>
          <p:cNvSpPr>
            <a:spLocks noChangeShapeType="1"/>
          </p:cNvSpPr>
          <p:nvPr/>
        </p:nvSpPr>
        <p:spPr bwMode="auto">
          <a:xfrm>
            <a:off x="9982200" y="1676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4" name="Line 24">
            <a:extLst>
              <a:ext uri="{FF2B5EF4-FFF2-40B4-BE49-F238E27FC236}">
                <a16:creationId xmlns:a16="http://schemas.microsoft.com/office/drawing/2014/main" id="{685ECC94-67FE-49C7-968B-2C67572F87EE}"/>
              </a:ext>
            </a:extLst>
          </p:cNvPr>
          <p:cNvSpPr>
            <a:spLocks noChangeShapeType="1"/>
          </p:cNvSpPr>
          <p:nvPr/>
        </p:nvSpPr>
        <p:spPr bwMode="auto">
          <a:xfrm>
            <a:off x="8915400" y="25146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5" name="Line 25">
            <a:extLst>
              <a:ext uri="{FF2B5EF4-FFF2-40B4-BE49-F238E27FC236}">
                <a16:creationId xmlns:a16="http://schemas.microsoft.com/office/drawing/2014/main" id="{B6870BD4-B613-44AA-8B0D-002293AB8E67}"/>
              </a:ext>
            </a:extLst>
          </p:cNvPr>
          <p:cNvSpPr>
            <a:spLocks noChangeShapeType="1"/>
          </p:cNvSpPr>
          <p:nvPr/>
        </p:nvSpPr>
        <p:spPr bwMode="auto">
          <a:xfrm>
            <a:off x="9982200" y="3429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6" name="Line 26">
            <a:extLst>
              <a:ext uri="{FF2B5EF4-FFF2-40B4-BE49-F238E27FC236}">
                <a16:creationId xmlns:a16="http://schemas.microsoft.com/office/drawing/2014/main" id="{119C1281-CBCB-4182-B72D-560DBD242745}"/>
              </a:ext>
            </a:extLst>
          </p:cNvPr>
          <p:cNvSpPr>
            <a:spLocks noChangeShapeType="1"/>
          </p:cNvSpPr>
          <p:nvPr/>
        </p:nvSpPr>
        <p:spPr bwMode="auto">
          <a:xfrm>
            <a:off x="7391400" y="3200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7" name="Line 27">
            <a:extLst>
              <a:ext uri="{FF2B5EF4-FFF2-40B4-BE49-F238E27FC236}">
                <a16:creationId xmlns:a16="http://schemas.microsoft.com/office/drawing/2014/main" id="{7ACA6C9E-B9F6-49C8-9A6B-F9BABCA13CCD}"/>
              </a:ext>
            </a:extLst>
          </p:cNvPr>
          <p:cNvSpPr>
            <a:spLocks noChangeShapeType="1"/>
          </p:cNvSpPr>
          <p:nvPr/>
        </p:nvSpPr>
        <p:spPr bwMode="auto">
          <a:xfrm>
            <a:off x="9982200" y="4343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8" name="Line 28">
            <a:extLst>
              <a:ext uri="{FF2B5EF4-FFF2-40B4-BE49-F238E27FC236}">
                <a16:creationId xmlns:a16="http://schemas.microsoft.com/office/drawing/2014/main" id="{C69AED21-C70D-4288-9F45-874CCDD89FF8}"/>
              </a:ext>
            </a:extLst>
          </p:cNvPr>
          <p:cNvSpPr>
            <a:spLocks noChangeShapeType="1"/>
          </p:cNvSpPr>
          <p:nvPr/>
        </p:nvSpPr>
        <p:spPr bwMode="auto">
          <a:xfrm>
            <a:off x="9982200" y="5181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9" name="Line 29">
            <a:extLst>
              <a:ext uri="{FF2B5EF4-FFF2-40B4-BE49-F238E27FC236}">
                <a16:creationId xmlns:a16="http://schemas.microsoft.com/office/drawing/2014/main" id="{800C840D-4624-42C5-BD16-E88BD82CF170}"/>
              </a:ext>
            </a:extLst>
          </p:cNvPr>
          <p:cNvSpPr>
            <a:spLocks noChangeShapeType="1"/>
          </p:cNvSpPr>
          <p:nvPr/>
        </p:nvSpPr>
        <p:spPr bwMode="auto">
          <a:xfrm>
            <a:off x="9982200" y="5943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0" name="Line 30">
            <a:extLst>
              <a:ext uri="{FF2B5EF4-FFF2-40B4-BE49-F238E27FC236}">
                <a16:creationId xmlns:a16="http://schemas.microsoft.com/office/drawing/2014/main" id="{AC194A1F-6DAB-4151-9C2A-D76C34FD5D3C}"/>
              </a:ext>
            </a:extLst>
          </p:cNvPr>
          <p:cNvSpPr>
            <a:spLocks noChangeShapeType="1"/>
          </p:cNvSpPr>
          <p:nvPr/>
        </p:nvSpPr>
        <p:spPr bwMode="auto">
          <a:xfrm flipH="1">
            <a:off x="6019800" y="64008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1" name="Line 31">
            <a:extLst>
              <a:ext uri="{FF2B5EF4-FFF2-40B4-BE49-F238E27FC236}">
                <a16:creationId xmlns:a16="http://schemas.microsoft.com/office/drawing/2014/main" id="{F323D9A9-3395-43F4-97CF-31182E467460}"/>
              </a:ext>
            </a:extLst>
          </p:cNvPr>
          <p:cNvSpPr>
            <a:spLocks noChangeShapeType="1"/>
          </p:cNvSpPr>
          <p:nvPr/>
        </p:nvSpPr>
        <p:spPr bwMode="auto">
          <a:xfrm>
            <a:off x="7391400" y="4267200"/>
            <a:ext cx="0" cy="175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2" name="Line 32">
            <a:extLst>
              <a:ext uri="{FF2B5EF4-FFF2-40B4-BE49-F238E27FC236}">
                <a16:creationId xmlns:a16="http://schemas.microsoft.com/office/drawing/2014/main" id="{4125A082-314A-4C7A-82E7-A3AA2BEAB553}"/>
              </a:ext>
            </a:extLst>
          </p:cNvPr>
          <p:cNvSpPr>
            <a:spLocks noChangeShapeType="1"/>
          </p:cNvSpPr>
          <p:nvPr/>
        </p:nvSpPr>
        <p:spPr bwMode="auto">
          <a:xfrm flipH="1">
            <a:off x="6019800" y="60198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3" name="Line 33">
            <a:extLst>
              <a:ext uri="{FF2B5EF4-FFF2-40B4-BE49-F238E27FC236}">
                <a16:creationId xmlns:a16="http://schemas.microsoft.com/office/drawing/2014/main" id="{4F402FF1-7A04-4F20-A1FD-1A61E248E583}"/>
              </a:ext>
            </a:extLst>
          </p:cNvPr>
          <p:cNvSpPr>
            <a:spLocks noChangeShapeType="1"/>
          </p:cNvSpPr>
          <p:nvPr/>
        </p:nvSpPr>
        <p:spPr bwMode="auto">
          <a:xfrm flipH="1">
            <a:off x="3276600" y="6172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4" name="Line 34">
            <a:extLst>
              <a:ext uri="{FF2B5EF4-FFF2-40B4-BE49-F238E27FC236}">
                <a16:creationId xmlns:a16="http://schemas.microsoft.com/office/drawing/2014/main" id="{ED53A3BE-0314-4F8F-BFD8-51536270B547}"/>
              </a:ext>
            </a:extLst>
          </p:cNvPr>
          <p:cNvSpPr>
            <a:spLocks noChangeShapeType="1"/>
          </p:cNvSpPr>
          <p:nvPr/>
        </p:nvSpPr>
        <p:spPr bwMode="auto">
          <a:xfrm flipV="1">
            <a:off x="2133600" y="44958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5" name="Line 35">
            <a:extLst>
              <a:ext uri="{FF2B5EF4-FFF2-40B4-BE49-F238E27FC236}">
                <a16:creationId xmlns:a16="http://schemas.microsoft.com/office/drawing/2014/main" id="{9D1E777F-FE07-44DE-BF5B-B69D687B7910}"/>
              </a:ext>
            </a:extLst>
          </p:cNvPr>
          <p:cNvSpPr>
            <a:spLocks noChangeShapeType="1"/>
          </p:cNvSpPr>
          <p:nvPr/>
        </p:nvSpPr>
        <p:spPr bwMode="auto">
          <a:xfrm flipH="1">
            <a:off x="5105400" y="22860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6" name="Line 36">
            <a:extLst>
              <a:ext uri="{FF2B5EF4-FFF2-40B4-BE49-F238E27FC236}">
                <a16:creationId xmlns:a16="http://schemas.microsoft.com/office/drawing/2014/main" id="{2095FF13-B69E-4996-84C8-0E73DD42D3D1}"/>
              </a:ext>
            </a:extLst>
          </p:cNvPr>
          <p:cNvSpPr>
            <a:spLocks noChangeShapeType="1"/>
          </p:cNvSpPr>
          <p:nvPr/>
        </p:nvSpPr>
        <p:spPr bwMode="auto">
          <a:xfrm>
            <a:off x="5105400" y="2286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7" name="Line 37">
            <a:extLst>
              <a:ext uri="{FF2B5EF4-FFF2-40B4-BE49-F238E27FC236}">
                <a16:creationId xmlns:a16="http://schemas.microsoft.com/office/drawing/2014/main" id="{17C252DE-614A-42CF-B6F6-B740A65F5617}"/>
              </a:ext>
            </a:extLst>
          </p:cNvPr>
          <p:cNvSpPr>
            <a:spLocks noChangeShapeType="1"/>
          </p:cNvSpPr>
          <p:nvPr/>
        </p:nvSpPr>
        <p:spPr bwMode="auto">
          <a:xfrm>
            <a:off x="5105400" y="3352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8" name="Line 38">
            <a:extLst>
              <a:ext uri="{FF2B5EF4-FFF2-40B4-BE49-F238E27FC236}">
                <a16:creationId xmlns:a16="http://schemas.microsoft.com/office/drawing/2014/main" id="{1DC6EC40-35CA-4173-979C-1292127654FB}"/>
              </a:ext>
            </a:extLst>
          </p:cNvPr>
          <p:cNvSpPr>
            <a:spLocks noChangeShapeType="1"/>
          </p:cNvSpPr>
          <p:nvPr/>
        </p:nvSpPr>
        <p:spPr bwMode="auto">
          <a:xfrm>
            <a:off x="5105400" y="4572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29" name="Line 39">
            <a:extLst>
              <a:ext uri="{FF2B5EF4-FFF2-40B4-BE49-F238E27FC236}">
                <a16:creationId xmlns:a16="http://schemas.microsoft.com/office/drawing/2014/main" id="{790016D0-7B61-45FE-A872-7EC08B963EBB}"/>
              </a:ext>
            </a:extLst>
          </p:cNvPr>
          <p:cNvSpPr>
            <a:spLocks noChangeShapeType="1"/>
          </p:cNvSpPr>
          <p:nvPr/>
        </p:nvSpPr>
        <p:spPr bwMode="auto">
          <a:xfrm flipV="1">
            <a:off x="3581400" y="44958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30" name="Line 40">
            <a:extLst>
              <a:ext uri="{FF2B5EF4-FFF2-40B4-BE49-F238E27FC236}">
                <a16:creationId xmlns:a16="http://schemas.microsoft.com/office/drawing/2014/main" id="{0F190BC0-72EE-449F-A3F1-54DADEBC1BA9}"/>
              </a:ext>
            </a:extLst>
          </p:cNvPr>
          <p:cNvSpPr>
            <a:spLocks noChangeShapeType="1"/>
          </p:cNvSpPr>
          <p:nvPr/>
        </p:nvSpPr>
        <p:spPr bwMode="auto">
          <a:xfrm flipV="1">
            <a:off x="2133600" y="3581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31" name="Line 41">
            <a:extLst>
              <a:ext uri="{FF2B5EF4-FFF2-40B4-BE49-F238E27FC236}">
                <a16:creationId xmlns:a16="http://schemas.microsoft.com/office/drawing/2014/main" id="{0899D58D-0864-4903-A959-5685F8D85885}"/>
              </a:ext>
            </a:extLst>
          </p:cNvPr>
          <p:cNvSpPr>
            <a:spLocks noChangeShapeType="1"/>
          </p:cNvSpPr>
          <p:nvPr/>
        </p:nvSpPr>
        <p:spPr bwMode="auto">
          <a:xfrm flipV="1">
            <a:off x="2133600" y="19812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32" name="Line 42">
            <a:extLst>
              <a:ext uri="{FF2B5EF4-FFF2-40B4-BE49-F238E27FC236}">
                <a16:creationId xmlns:a16="http://schemas.microsoft.com/office/drawing/2014/main" id="{D426A445-7D7C-4432-85C2-C6DE18C1310D}"/>
              </a:ext>
            </a:extLst>
          </p:cNvPr>
          <p:cNvSpPr>
            <a:spLocks noChangeShapeType="1"/>
          </p:cNvSpPr>
          <p:nvPr/>
        </p:nvSpPr>
        <p:spPr bwMode="auto">
          <a:xfrm>
            <a:off x="3733800" y="15240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33" name="Line 43">
            <a:extLst>
              <a:ext uri="{FF2B5EF4-FFF2-40B4-BE49-F238E27FC236}">
                <a16:creationId xmlns:a16="http://schemas.microsoft.com/office/drawing/2014/main" id="{1ABF7170-2BC7-4176-87E7-2C1091B5B5EA}"/>
              </a:ext>
            </a:extLst>
          </p:cNvPr>
          <p:cNvSpPr>
            <a:spLocks noChangeShapeType="1"/>
          </p:cNvSpPr>
          <p:nvPr/>
        </p:nvSpPr>
        <p:spPr bwMode="auto">
          <a:xfrm>
            <a:off x="7391400" y="3200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4" name="Line 44">
            <a:extLst>
              <a:ext uri="{FF2B5EF4-FFF2-40B4-BE49-F238E27FC236}">
                <a16:creationId xmlns:a16="http://schemas.microsoft.com/office/drawing/2014/main" id="{29CC376D-60DA-4E61-97B0-0E439226F55A}"/>
              </a:ext>
            </a:extLst>
          </p:cNvPr>
          <p:cNvSpPr>
            <a:spLocks noChangeShapeType="1"/>
          </p:cNvSpPr>
          <p:nvPr/>
        </p:nvSpPr>
        <p:spPr bwMode="auto">
          <a:xfrm>
            <a:off x="3581400" y="5181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Title 1">
            <a:extLst>
              <a:ext uri="{FF2B5EF4-FFF2-40B4-BE49-F238E27FC236}">
                <a16:creationId xmlns:a16="http://schemas.microsoft.com/office/drawing/2014/main" id="{1DE42587-7E04-4601-9545-62DB3BDF1138}"/>
              </a:ext>
            </a:extLst>
          </p:cNvPr>
          <p:cNvSpPr txBox="1">
            <a:spLocks/>
          </p:cNvSpPr>
          <p:nvPr/>
        </p:nvSpPr>
        <p:spPr>
          <a:xfrm>
            <a:off x="1981200" y="71439"/>
            <a:ext cx="8229600" cy="642937"/>
          </a:xfrm>
          <a:prstGeom prst="rect">
            <a:avLst/>
          </a:prstGeom>
          <a:solidFill>
            <a:schemeClr val="accent6">
              <a:lumMod val="20000"/>
              <a:lumOff val="80000"/>
            </a:schemeClr>
          </a:solidFill>
        </p:spPr>
        <p:txBody>
          <a:bodyPr anchor="ctr">
            <a:normAutofit fontScale="75000" lnSpcReduction="20000"/>
          </a:bodyPr>
          <a:lstStyle/>
          <a:p>
            <a:pPr algn="ctr">
              <a:defRPr/>
            </a:pPr>
            <a:r>
              <a:rPr lang="en-US" altLang="ar-JO" sz="4000" b="1" dirty="0">
                <a:solidFill>
                  <a:srgbClr val="C00000"/>
                </a:solidFill>
              </a:rPr>
              <a:t>Strongyloides </a:t>
            </a:r>
            <a:r>
              <a:rPr lang="en-US" altLang="ar-JO" sz="4000" b="1" dirty="0" err="1">
                <a:solidFill>
                  <a:srgbClr val="C00000"/>
                </a:solidFill>
              </a:rPr>
              <a:t>stercoralis</a:t>
            </a:r>
            <a:r>
              <a:rPr lang="en-US" altLang="ar-JO" sz="4000" b="1" dirty="0">
                <a:solidFill>
                  <a:srgbClr val="C00000"/>
                </a:solidFill>
              </a:rPr>
              <a:t> (The dwarf thread worm)</a:t>
            </a:r>
          </a:p>
        </p:txBody>
      </p:sp>
      <p:sp>
        <p:nvSpPr>
          <p:cNvPr id="2" name="TextBox 1">
            <a:extLst>
              <a:ext uri="{FF2B5EF4-FFF2-40B4-BE49-F238E27FC236}">
                <a16:creationId xmlns:a16="http://schemas.microsoft.com/office/drawing/2014/main" id="{5030BEBA-1856-4AD1-8592-1D7087CEB54C}"/>
              </a:ext>
            </a:extLst>
          </p:cNvPr>
          <p:cNvSpPr txBox="1"/>
          <p:nvPr/>
        </p:nvSpPr>
        <p:spPr>
          <a:xfrm>
            <a:off x="1919288" y="692150"/>
            <a:ext cx="1466620" cy="523220"/>
          </a:xfrm>
          <a:prstGeom prst="rect">
            <a:avLst/>
          </a:prstGeom>
          <a:noFill/>
        </p:spPr>
        <p:txBody>
          <a:bodyPr wrap="none" rtlCol="1">
            <a:spAutoFit/>
          </a:bodyPr>
          <a:lstStyle/>
          <a:p>
            <a:pPr>
              <a:defRPr/>
            </a:pPr>
            <a:r>
              <a:rPr lang="en-US" sz="2800" b="1" dirty="0">
                <a:solidFill>
                  <a:srgbClr val="FF0000"/>
                </a:solidFill>
                <a:latin typeface="+mj-lt"/>
              </a:rPr>
              <a:t>Life cycle</a:t>
            </a:r>
            <a:endParaRPr lang="ar-JO" sz="2800" b="1"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3805"/>
                                        </p:tgtEl>
                                        <p:attrNameLst>
                                          <p:attrName>style.visibility</p:attrName>
                                        </p:attrNameLst>
                                      </p:cBhvr>
                                      <p:to>
                                        <p:strVal val="visible"/>
                                      </p:to>
                                    </p:set>
                                    <p:animEffect transition="in" filter="strips(downLeft)">
                                      <p:cBhvr>
                                        <p:cTn id="7" dur="500"/>
                                        <p:tgtEl>
                                          <p:spTgt spid="33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3823"/>
                                        </p:tgtEl>
                                        <p:attrNameLst>
                                          <p:attrName>style.visibility</p:attrName>
                                        </p:attrNameLst>
                                      </p:cBhvr>
                                      <p:to>
                                        <p:strVal val="visible"/>
                                      </p:to>
                                    </p:set>
                                    <p:animEffect transition="in" filter="blinds(horizontal)">
                                      <p:cBhvr>
                                        <p:cTn id="12" dur="500"/>
                                        <p:tgtEl>
                                          <p:spTgt spid="3382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3806"/>
                                        </p:tgtEl>
                                        <p:attrNameLst>
                                          <p:attrName>style.visibility</p:attrName>
                                        </p:attrNameLst>
                                      </p:cBhvr>
                                      <p:to>
                                        <p:strVal val="visible"/>
                                      </p:to>
                                    </p:set>
                                    <p:animEffect transition="in" filter="blinds(horizontal)">
                                      <p:cBhvr>
                                        <p:cTn id="15" dur="500"/>
                                        <p:tgtEl>
                                          <p:spTgt spid="338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33824"/>
                                        </p:tgtEl>
                                        <p:attrNameLst>
                                          <p:attrName>style.visibility</p:attrName>
                                        </p:attrNameLst>
                                      </p:cBhvr>
                                      <p:to>
                                        <p:strVal val="visible"/>
                                      </p:to>
                                    </p:set>
                                    <p:animEffect transition="in" filter="strips(downLeft)">
                                      <p:cBhvr>
                                        <p:cTn id="20" dur="500"/>
                                        <p:tgtEl>
                                          <p:spTgt spid="33824"/>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33807"/>
                                        </p:tgtEl>
                                        <p:attrNameLst>
                                          <p:attrName>style.visibility</p:attrName>
                                        </p:attrNameLst>
                                      </p:cBhvr>
                                      <p:to>
                                        <p:strVal val="visible"/>
                                      </p:to>
                                    </p:set>
                                    <p:animEffect transition="in" filter="strips(downLeft)">
                                      <p:cBhvr>
                                        <p:cTn id="23" dur="500"/>
                                        <p:tgtEl>
                                          <p:spTgt spid="338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3830"/>
                                        </p:tgtEl>
                                        <p:attrNameLst>
                                          <p:attrName>style.visibility</p:attrName>
                                        </p:attrNameLst>
                                      </p:cBhvr>
                                      <p:to>
                                        <p:strVal val="visible"/>
                                      </p:to>
                                    </p:set>
                                    <p:animEffect transition="in" filter="blinds(horizontal)">
                                      <p:cBhvr>
                                        <p:cTn id="28" dur="500"/>
                                        <p:tgtEl>
                                          <p:spTgt spid="338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3808"/>
                                        </p:tgtEl>
                                        <p:attrNameLst>
                                          <p:attrName>style.visibility</p:attrName>
                                        </p:attrNameLst>
                                      </p:cBhvr>
                                      <p:to>
                                        <p:strVal val="visible"/>
                                      </p:to>
                                    </p:set>
                                    <p:animEffect transition="in" filter="blinds(horizontal)">
                                      <p:cBhvr>
                                        <p:cTn id="31" dur="500"/>
                                        <p:tgtEl>
                                          <p:spTgt spid="3380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33831"/>
                                        </p:tgtEl>
                                        <p:attrNameLst>
                                          <p:attrName>style.visibility</p:attrName>
                                        </p:attrNameLst>
                                      </p:cBhvr>
                                      <p:to>
                                        <p:strVal val="visible"/>
                                      </p:to>
                                    </p:set>
                                    <p:animEffect transition="in" filter="strips(downLeft)">
                                      <p:cBhvr>
                                        <p:cTn id="36" dur="500"/>
                                        <p:tgtEl>
                                          <p:spTgt spid="33831"/>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33809"/>
                                        </p:tgtEl>
                                        <p:attrNameLst>
                                          <p:attrName>style.visibility</p:attrName>
                                        </p:attrNameLst>
                                      </p:cBhvr>
                                      <p:to>
                                        <p:strVal val="visible"/>
                                      </p:to>
                                    </p:set>
                                    <p:animEffect transition="in" filter="strips(downLeft)">
                                      <p:cBhvr>
                                        <p:cTn id="39" dur="500"/>
                                        <p:tgtEl>
                                          <p:spTgt spid="3380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nodeType="clickEffect">
                                  <p:stCondLst>
                                    <p:cond delay="0"/>
                                  </p:stCondLst>
                                  <p:childTnLst>
                                    <p:set>
                                      <p:cBhvr>
                                        <p:cTn id="43" dur="1" fill="hold">
                                          <p:stCondLst>
                                            <p:cond delay="0"/>
                                          </p:stCondLst>
                                        </p:cTn>
                                        <p:tgtEl>
                                          <p:spTgt spid="33832"/>
                                        </p:tgtEl>
                                        <p:attrNameLst>
                                          <p:attrName>style.visibility</p:attrName>
                                        </p:attrNameLst>
                                      </p:cBhvr>
                                      <p:to>
                                        <p:strVal val="visible"/>
                                      </p:to>
                                    </p:set>
                                    <p:animEffect transition="in" filter="strips(downLeft)">
                                      <p:cBhvr>
                                        <p:cTn id="44" dur="500"/>
                                        <p:tgtEl>
                                          <p:spTgt spid="33832"/>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33795"/>
                                        </p:tgtEl>
                                        <p:attrNameLst>
                                          <p:attrName>style.visibility</p:attrName>
                                        </p:attrNameLst>
                                      </p:cBhvr>
                                      <p:to>
                                        <p:strVal val="visible"/>
                                      </p:to>
                                    </p:set>
                                    <p:animEffect transition="in" filter="strips(downLeft)">
                                      <p:cBhvr>
                                        <p:cTn id="47" dur="500"/>
                                        <p:tgtEl>
                                          <p:spTgt spid="3379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nodeType="clickEffect">
                                  <p:stCondLst>
                                    <p:cond delay="0"/>
                                  </p:stCondLst>
                                  <p:childTnLst>
                                    <p:set>
                                      <p:cBhvr>
                                        <p:cTn id="51" dur="1" fill="hold">
                                          <p:stCondLst>
                                            <p:cond delay="0"/>
                                          </p:stCondLst>
                                        </p:cTn>
                                        <p:tgtEl>
                                          <p:spTgt spid="33812"/>
                                        </p:tgtEl>
                                        <p:attrNameLst>
                                          <p:attrName>style.visibility</p:attrName>
                                        </p:attrNameLst>
                                      </p:cBhvr>
                                      <p:to>
                                        <p:strVal val="visible"/>
                                      </p:to>
                                    </p:set>
                                    <p:animEffect transition="in" filter="strips(downLeft)">
                                      <p:cBhvr>
                                        <p:cTn id="52" dur="500"/>
                                        <p:tgtEl>
                                          <p:spTgt spid="33812"/>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33796"/>
                                        </p:tgtEl>
                                        <p:attrNameLst>
                                          <p:attrName>style.visibility</p:attrName>
                                        </p:attrNameLst>
                                      </p:cBhvr>
                                      <p:to>
                                        <p:strVal val="visible"/>
                                      </p:to>
                                    </p:set>
                                    <p:animEffect transition="in" filter="strips(downLeft)">
                                      <p:cBhvr>
                                        <p:cTn id="55" dur="500"/>
                                        <p:tgtEl>
                                          <p:spTgt spid="3379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8" presetClass="entr" presetSubtype="12" fill="hold" nodeType="clickEffect">
                                  <p:stCondLst>
                                    <p:cond delay="0"/>
                                  </p:stCondLst>
                                  <p:childTnLst>
                                    <p:set>
                                      <p:cBhvr>
                                        <p:cTn id="59" dur="1" fill="hold">
                                          <p:stCondLst>
                                            <p:cond delay="0"/>
                                          </p:stCondLst>
                                        </p:cTn>
                                        <p:tgtEl>
                                          <p:spTgt spid="33813"/>
                                        </p:tgtEl>
                                        <p:attrNameLst>
                                          <p:attrName>style.visibility</p:attrName>
                                        </p:attrNameLst>
                                      </p:cBhvr>
                                      <p:to>
                                        <p:strVal val="visible"/>
                                      </p:to>
                                    </p:set>
                                    <p:animEffect transition="in" filter="strips(downLeft)">
                                      <p:cBhvr>
                                        <p:cTn id="60" dur="500"/>
                                        <p:tgtEl>
                                          <p:spTgt spid="33813"/>
                                        </p:tgtEl>
                                      </p:cBhvr>
                                    </p:animEffect>
                                  </p:childTnLst>
                                </p:cTn>
                              </p:par>
                              <p:par>
                                <p:cTn id="61" presetID="18" presetClass="entr" presetSubtype="12" fill="hold" grpId="0" nodeType="withEffect">
                                  <p:stCondLst>
                                    <p:cond delay="0"/>
                                  </p:stCondLst>
                                  <p:childTnLst>
                                    <p:set>
                                      <p:cBhvr>
                                        <p:cTn id="62" dur="1" fill="hold">
                                          <p:stCondLst>
                                            <p:cond delay="0"/>
                                          </p:stCondLst>
                                        </p:cTn>
                                        <p:tgtEl>
                                          <p:spTgt spid="33797"/>
                                        </p:tgtEl>
                                        <p:attrNameLst>
                                          <p:attrName>style.visibility</p:attrName>
                                        </p:attrNameLst>
                                      </p:cBhvr>
                                      <p:to>
                                        <p:strVal val="visible"/>
                                      </p:to>
                                    </p:set>
                                    <p:animEffect transition="in" filter="strips(downLeft)">
                                      <p:cBhvr>
                                        <p:cTn id="63" dur="500"/>
                                        <p:tgtEl>
                                          <p:spTgt spid="3379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12" fill="hold" nodeType="clickEffect">
                                  <p:stCondLst>
                                    <p:cond delay="0"/>
                                  </p:stCondLst>
                                  <p:childTnLst>
                                    <p:set>
                                      <p:cBhvr>
                                        <p:cTn id="67" dur="1" fill="hold">
                                          <p:stCondLst>
                                            <p:cond delay="0"/>
                                          </p:stCondLst>
                                        </p:cTn>
                                        <p:tgtEl>
                                          <p:spTgt spid="33814"/>
                                        </p:tgtEl>
                                        <p:attrNameLst>
                                          <p:attrName>style.visibility</p:attrName>
                                        </p:attrNameLst>
                                      </p:cBhvr>
                                      <p:to>
                                        <p:strVal val="visible"/>
                                      </p:to>
                                    </p:set>
                                    <p:animEffect transition="in" filter="strips(downLeft)">
                                      <p:cBhvr>
                                        <p:cTn id="68" dur="500"/>
                                        <p:tgtEl>
                                          <p:spTgt spid="33814"/>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33799"/>
                                        </p:tgtEl>
                                        <p:attrNameLst>
                                          <p:attrName>style.visibility</p:attrName>
                                        </p:attrNameLst>
                                      </p:cBhvr>
                                      <p:to>
                                        <p:strVal val="visible"/>
                                      </p:to>
                                    </p:set>
                                    <p:animEffect transition="in" filter="strips(downLeft)">
                                      <p:cBhvr>
                                        <p:cTn id="71" dur="500"/>
                                        <p:tgtEl>
                                          <p:spTgt spid="3379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nodeType="clickEffect">
                                  <p:stCondLst>
                                    <p:cond delay="0"/>
                                  </p:stCondLst>
                                  <p:childTnLst>
                                    <p:set>
                                      <p:cBhvr>
                                        <p:cTn id="75" dur="1" fill="hold">
                                          <p:stCondLst>
                                            <p:cond delay="0"/>
                                          </p:stCondLst>
                                        </p:cTn>
                                        <p:tgtEl>
                                          <p:spTgt spid="33815"/>
                                        </p:tgtEl>
                                        <p:attrNameLst>
                                          <p:attrName>style.visibility</p:attrName>
                                        </p:attrNameLst>
                                      </p:cBhvr>
                                      <p:to>
                                        <p:strVal val="visible"/>
                                      </p:to>
                                    </p:set>
                                    <p:animEffect transition="in" filter="blinds(horizontal)">
                                      <p:cBhvr>
                                        <p:cTn id="76" dur="500"/>
                                        <p:tgtEl>
                                          <p:spTgt spid="33815"/>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33801"/>
                                        </p:tgtEl>
                                        <p:attrNameLst>
                                          <p:attrName>style.visibility</p:attrName>
                                        </p:attrNameLst>
                                      </p:cBhvr>
                                      <p:to>
                                        <p:strVal val="visible"/>
                                      </p:to>
                                    </p:set>
                                    <p:animEffect transition="in" filter="blinds(horizontal)">
                                      <p:cBhvr>
                                        <p:cTn id="79" dur="500"/>
                                        <p:tgtEl>
                                          <p:spTgt spid="3380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8" presetClass="entr" presetSubtype="12" fill="hold" nodeType="clickEffect">
                                  <p:stCondLst>
                                    <p:cond delay="0"/>
                                  </p:stCondLst>
                                  <p:childTnLst>
                                    <p:set>
                                      <p:cBhvr>
                                        <p:cTn id="83" dur="1" fill="hold">
                                          <p:stCondLst>
                                            <p:cond delay="0"/>
                                          </p:stCondLst>
                                        </p:cTn>
                                        <p:tgtEl>
                                          <p:spTgt spid="33817"/>
                                        </p:tgtEl>
                                        <p:attrNameLst>
                                          <p:attrName>style.visibility</p:attrName>
                                        </p:attrNameLst>
                                      </p:cBhvr>
                                      <p:to>
                                        <p:strVal val="visible"/>
                                      </p:to>
                                    </p:set>
                                    <p:animEffect transition="in" filter="strips(downLeft)">
                                      <p:cBhvr>
                                        <p:cTn id="84" dur="500"/>
                                        <p:tgtEl>
                                          <p:spTgt spid="33817"/>
                                        </p:tgtEl>
                                      </p:cBhvr>
                                    </p:animEffect>
                                  </p:childTnLst>
                                </p:cTn>
                              </p:par>
                              <p:par>
                                <p:cTn id="85" presetID="18" presetClass="entr" presetSubtype="12" fill="hold" grpId="0" nodeType="withEffect">
                                  <p:stCondLst>
                                    <p:cond delay="0"/>
                                  </p:stCondLst>
                                  <p:childTnLst>
                                    <p:set>
                                      <p:cBhvr>
                                        <p:cTn id="86" dur="1" fill="hold">
                                          <p:stCondLst>
                                            <p:cond delay="0"/>
                                          </p:stCondLst>
                                        </p:cTn>
                                        <p:tgtEl>
                                          <p:spTgt spid="33802"/>
                                        </p:tgtEl>
                                        <p:attrNameLst>
                                          <p:attrName>style.visibility</p:attrName>
                                        </p:attrNameLst>
                                      </p:cBhvr>
                                      <p:to>
                                        <p:strVal val="visible"/>
                                      </p:to>
                                    </p:set>
                                    <p:animEffect transition="in" filter="strips(downLeft)">
                                      <p:cBhvr>
                                        <p:cTn id="87" dur="500"/>
                                        <p:tgtEl>
                                          <p:spTgt spid="3380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8" presetClass="entr" presetSubtype="12" fill="hold" nodeType="clickEffect">
                                  <p:stCondLst>
                                    <p:cond delay="0"/>
                                  </p:stCondLst>
                                  <p:childTnLst>
                                    <p:set>
                                      <p:cBhvr>
                                        <p:cTn id="91" dur="1" fill="hold">
                                          <p:stCondLst>
                                            <p:cond delay="0"/>
                                          </p:stCondLst>
                                        </p:cTn>
                                        <p:tgtEl>
                                          <p:spTgt spid="33818"/>
                                        </p:tgtEl>
                                        <p:attrNameLst>
                                          <p:attrName>style.visibility</p:attrName>
                                        </p:attrNameLst>
                                      </p:cBhvr>
                                      <p:to>
                                        <p:strVal val="visible"/>
                                      </p:to>
                                    </p:set>
                                    <p:animEffect transition="in" filter="strips(downLeft)">
                                      <p:cBhvr>
                                        <p:cTn id="92" dur="500"/>
                                        <p:tgtEl>
                                          <p:spTgt spid="33818"/>
                                        </p:tgtEl>
                                      </p:cBhvr>
                                    </p:animEffect>
                                  </p:childTnLst>
                                </p:cTn>
                              </p:par>
                              <p:par>
                                <p:cTn id="93" presetID="18" presetClass="entr" presetSubtype="12" fill="hold" grpId="0" nodeType="withEffect">
                                  <p:stCondLst>
                                    <p:cond delay="0"/>
                                  </p:stCondLst>
                                  <p:childTnLst>
                                    <p:set>
                                      <p:cBhvr>
                                        <p:cTn id="94" dur="1" fill="hold">
                                          <p:stCondLst>
                                            <p:cond delay="0"/>
                                          </p:stCondLst>
                                        </p:cTn>
                                        <p:tgtEl>
                                          <p:spTgt spid="33803"/>
                                        </p:tgtEl>
                                        <p:attrNameLst>
                                          <p:attrName>style.visibility</p:attrName>
                                        </p:attrNameLst>
                                      </p:cBhvr>
                                      <p:to>
                                        <p:strVal val="visible"/>
                                      </p:to>
                                    </p:set>
                                    <p:animEffect transition="in" filter="strips(downLeft)">
                                      <p:cBhvr>
                                        <p:cTn id="95" dur="500"/>
                                        <p:tgtEl>
                                          <p:spTgt spid="3380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8" presetClass="entr" presetSubtype="12" fill="hold" nodeType="clickEffect">
                                  <p:stCondLst>
                                    <p:cond delay="0"/>
                                  </p:stCondLst>
                                  <p:childTnLst>
                                    <p:set>
                                      <p:cBhvr>
                                        <p:cTn id="99" dur="1" fill="hold">
                                          <p:stCondLst>
                                            <p:cond delay="0"/>
                                          </p:stCondLst>
                                        </p:cTn>
                                        <p:tgtEl>
                                          <p:spTgt spid="33819"/>
                                        </p:tgtEl>
                                        <p:attrNameLst>
                                          <p:attrName>style.visibility</p:attrName>
                                        </p:attrNameLst>
                                      </p:cBhvr>
                                      <p:to>
                                        <p:strVal val="visible"/>
                                      </p:to>
                                    </p:set>
                                    <p:animEffect transition="in" filter="strips(downLeft)">
                                      <p:cBhvr>
                                        <p:cTn id="100" dur="500"/>
                                        <p:tgtEl>
                                          <p:spTgt spid="33819"/>
                                        </p:tgtEl>
                                      </p:cBhvr>
                                    </p:animEffect>
                                  </p:childTnLst>
                                </p:cTn>
                              </p:par>
                              <p:par>
                                <p:cTn id="101" presetID="18" presetClass="entr" presetSubtype="12" fill="hold" grpId="0" nodeType="withEffect">
                                  <p:stCondLst>
                                    <p:cond delay="0"/>
                                  </p:stCondLst>
                                  <p:childTnLst>
                                    <p:set>
                                      <p:cBhvr>
                                        <p:cTn id="102" dur="1" fill="hold">
                                          <p:stCondLst>
                                            <p:cond delay="0"/>
                                          </p:stCondLst>
                                        </p:cTn>
                                        <p:tgtEl>
                                          <p:spTgt spid="33804"/>
                                        </p:tgtEl>
                                        <p:attrNameLst>
                                          <p:attrName>style.visibility</p:attrName>
                                        </p:attrNameLst>
                                      </p:cBhvr>
                                      <p:to>
                                        <p:strVal val="visible"/>
                                      </p:to>
                                    </p:set>
                                    <p:animEffect transition="in" filter="strips(downLeft)">
                                      <p:cBhvr>
                                        <p:cTn id="103" dur="500"/>
                                        <p:tgtEl>
                                          <p:spTgt spid="33804"/>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nodeType="clickEffect">
                                  <p:stCondLst>
                                    <p:cond delay="0"/>
                                  </p:stCondLst>
                                  <p:childTnLst>
                                    <p:set>
                                      <p:cBhvr>
                                        <p:cTn id="107" dur="1" fill="hold">
                                          <p:stCondLst>
                                            <p:cond delay="0"/>
                                          </p:stCondLst>
                                        </p:cTn>
                                        <p:tgtEl>
                                          <p:spTgt spid="33820"/>
                                        </p:tgtEl>
                                        <p:attrNameLst>
                                          <p:attrName>style.visibility</p:attrName>
                                        </p:attrNameLst>
                                      </p:cBhvr>
                                      <p:to>
                                        <p:strVal val="visible"/>
                                      </p:to>
                                    </p:set>
                                    <p:animEffect transition="in" filter="blinds(horizontal)">
                                      <p:cBhvr>
                                        <p:cTn id="108" dur="500"/>
                                        <p:tgtEl>
                                          <p:spTgt spid="3382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8" presetClass="entr" presetSubtype="12" fill="hold" nodeType="clickEffect">
                                  <p:stCondLst>
                                    <p:cond delay="0"/>
                                  </p:stCondLst>
                                  <p:childTnLst>
                                    <p:set>
                                      <p:cBhvr>
                                        <p:cTn id="112" dur="1" fill="hold">
                                          <p:stCondLst>
                                            <p:cond delay="0"/>
                                          </p:stCondLst>
                                        </p:cTn>
                                        <p:tgtEl>
                                          <p:spTgt spid="33816"/>
                                        </p:tgtEl>
                                        <p:attrNameLst>
                                          <p:attrName>style.visibility</p:attrName>
                                        </p:attrNameLst>
                                      </p:cBhvr>
                                      <p:to>
                                        <p:strVal val="visible"/>
                                      </p:to>
                                    </p:set>
                                    <p:animEffect transition="in" filter="strips(downLeft)">
                                      <p:cBhvr>
                                        <p:cTn id="113" dur="500"/>
                                        <p:tgtEl>
                                          <p:spTgt spid="33816"/>
                                        </p:tgtEl>
                                      </p:cBhvr>
                                    </p:animEffect>
                                  </p:childTnLst>
                                </p:cTn>
                              </p:par>
                              <p:par>
                                <p:cTn id="114" presetID="18" presetClass="entr" presetSubtype="12" fill="hold" nodeType="withEffect">
                                  <p:stCondLst>
                                    <p:cond delay="0"/>
                                  </p:stCondLst>
                                  <p:childTnLst>
                                    <p:set>
                                      <p:cBhvr>
                                        <p:cTn id="115" dur="1" fill="hold">
                                          <p:stCondLst>
                                            <p:cond delay="0"/>
                                          </p:stCondLst>
                                        </p:cTn>
                                        <p:tgtEl>
                                          <p:spTgt spid="33833"/>
                                        </p:tgtEl>
                                        <p:attrNameLst>
                                          <p:attrName>style.visibility</p:attrName>
                                        </p:attrNameLst>
                                      </p:cBhvr>
                                      <p:to>
                                        <p:strVal val="visible"/>
                                      </p:to>
                                    </p:set>
                                    <p:animEffect transition="in" filter="strips(downLeft)">
                                      <p:cBhvr>
                                        <p:cTn id="116" dur="500"/>
                                        <p:tgtEl>
                                          <p:spTgt spid="33833"/>
                                        </p:tgtEl>
                                      </p:cBhvr>
                                    </p:animEffect>
                                  </p:childTnLst>
                                </p:cTn>
                              </p:par>
                              <p:par>
                                <p:cTn id="117" presetID="18" presetClass="entr" presetSubtype="12" fill="hold" grpId="0" nodeType="withEffect">
                                  <p:stCondLst>
                                    <p:cond delay="0"/>
                                  </p:stCondLst>
                                  <p:childTnLst>
                                    <p:set>
                                      <p:cBhvr>
                                        <p:cTn id="118" dur="1" fill="hold">
                                          <p:stCondLst>
                                            <p:cond delay="0"/>
                                          </p:stCondLst>
                                        </p:cTn>
                                        <p:tgtEl>
                                          <p:spTgt spid="33800"/>
                                        </p:tgtEl>
                                        <p:attrNameLst>
                                          <p:attrName>style.visibility</p:attrName>
                                        </p:attrNameLst>
                                      </p:cBhvr>
                                      <p:to>
                                        <p:strVal val="visible"/>
                                      </p:to>
                                    </p:set>
                                    <p:animEffect transition="in" filter="strips(downLeft)">
                                      <p:cBhvr>
                                        <p:cTn id="119" dur="500"/>
                                        <p:tgtEl>
                                          <p:spTgt spid="33800"/>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nodeType="clickEffect">
                                  <p:stCondLst>
                                    <p:cond delay="0"/>
                                  </p:stCondLst>
                                  <p:childTnLst>
                                    <p:set>
                                      <p:cBhvr>
                                        <p:cTn id="123" dur="1" fill="hold">
                                          <p:stCondLst>
                                            <p:cond delay="0"/>
                                          </p:stCondLst>
                                        </p:cTn>
                                        <p:tgtEl>
                                          <p:spTgt spid="33821"/>
                                        </p:tgtEl>
                                        <p:attrNameLst>
                                          <p:attrName>style.visibility</p:attrName>
                                        </p:attrNameLst>
                                      </p:cBhvr>
                                      <p:to>
                                        <p:strVal val="visible"/>
                                      </p:to>
                                    </p:set>
                                    <p:animEffect transition="in" filter="blinds(horizontal)">
                                      <p:cBhvr>
                                        <p:cTn id="124" dur="500"/>
                                        <p:tgtEl>
                                          <p:spTgt spid="33821"/>
                                        </p:tgtEl>
                                      </p:cBhvr>
                                    </p:animEffect>
                                  </p:childTnLst>
                                </p:cTn>
                              </p:par>
                              <p:par>
                                <p:cTn id="125" presetID="3" presetClass="entr" presetSubtype="10" fill="hold" nodeType="withEffect">
                                  <p:stCondLst>
                                    <p:cond delay="0"/>
                                  </p:stCondLst>
                                  <p:childTnLst>
                                    <p:set>
                                      <p:cBhvr>
                                        <p:cTn id="126" dur="1" fill="hold">
                                          <p:stCondLst>
                                            <p:cond delay="0"/>
                                          </p:stCondLst>
                                        </p:cTn>
                                        <p:tgtEl>
                                          <p:spTgt spid="33822"/>
                                        </p:tgtEl>
                                        <p:attrNameLst>
                                          <p:attrName>style.visibility</p:attrName>
                                        </p:attrNameLst>
                                      </p:cBhvr>
                                      <p:to>
                                        <p:strVal val="visible"/>
                                      </p:to>
                                    </p:set>
                                    <p:animEffect transition="in" filter="blinds(horizontal)">
                                      <p:cBhvr>
                                        <p:cTn id="127" dur="500"/>
                                        <p:tgtEl>
                                          <p:spTgt spid="3382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nodeType="clickEffect">
                                  <p:stCondLst>
                                    <p:cond delay="0"/>
                                  </p:stCondLst>
                                  <p:childTnLst>
                                    <p:set>
                                      <p:cBhvr>
                                        <p:cTn id="131" dur="1" fill="hold">
                                          <p:stCondLst>
                                            <p:cond delay="0"/>
                                          </p:stCondLst>
                                        </p:cTn>
                                        <p:tgtEl>
                                          <p:spTgt spid="33825"/>
                                        </p:tgtEl>
                                        <p:attrNameLst>
                                          <p:attrName>style.visibility</p:attrName>
                                        </p:attrNameLst>
                                      </p:cBhvr>
                                      <p:to>
                                        <p:strVal val="visible"/>
                                      </p:to>
                                    </p:set>
                                    <p:animEffect transition="in" filter="blinds(horizontal)">
                                      <p:cBhvr>
                                        <p:cTn id="132" dur="500"/>
                                        <p:tgtEl>
                                          <p:spTgt spid="33825"/>
                                        </p:tgtEl>
                                      </p:cBhvr>
                                    </p:animEffect>
                                  </p:childTnLst>
                                </p:cTn>
                              </p:par>
                              <p:par>
                                <p:cTn id="133" presetID="3" presetClass="entr" presetSubtype="10" fill="hold" nodeType="withEffect">
                                  <p:stCondLst>
                                    <p:cond delay="0"/>
                                  </p:stCondLst>
                                  <p:childTnLst>
                                    <p:set>
                                      <p:cBhvr>
                                        <p:cTn id="134" dur="1" fill="hold">
                                          <p:stCondLst>
                                            <p:cond delay="0"/>
                                          </p:stCondLst>
                                        </p:cTn>
                                        <p:tgtEl>
                                          <p:spTgt spid="33826"/>
                                        </p:tgtEl>
                                        <p:attrNameLst>
                                          <p:attrName>style.visibility</p:attrName>
                                        </p:attrNameLst>
                                      </p:cBhvr>
                                      <p:to>
                                        <p:strVal val="visible"/>
                                      </p:to>
                                    </p:set>
                                    <p:animEffect transition="in" filter="blinds(horizontal)">
                                      <p:cBhvr>
                                        <p:cTn id="135" dur="500"/>
                                        <p:tgtEl>
                                          <p:spTgt spid="33826"/>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33798"/>
                                        </p:tgtEl>
                                        <p:attrNameLst>
                                          <p:attrName>style.visibility</p:attrName>
                                        </p:attrNameLst>
                                      </p:cBhvr>
                                      <p:to>
                                        <p:strVal val="visible"/>
                                      </p:to>
                                    </p:set>
                                    <p:animEffect transition="in" filter="blinds(horizontal)">
                                      <p:cBhvr>
                                        <p:cTn id="138" dur="500"/>
                                        <p:tgtEl>
                                          <p:spTgt spid="33798"/>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 presetClass="entr" presetSubtype="10" fill="hold" nodeType="clickEffect">
                                  <p:stCondLst>
                                    <p:cond delay="0"/>
                                  </p:stCondLst>
                                  <p:childTnLst>
                                    <p:set>
                                      <p:cBhvr>
                                        <p:cTn id="142" dur="1" fill="hold">
                                          <p:stCondLst>
                                            <p:cond delay="0"/>
                                          </p:stCondLst>
                                        </p:cTn>
                                        <p:tgtEl>
                                          <p:spTgt spid="33827"/>
                                        </p:tgtEl>
                                        <p:attrNameLst>
                                          <p:attrName>style.visibility</p:attrName>
                                        </p:attrNameLst>
                                      </p:cBhvr>
                                      <p:to>
                                        <p:strVal val="visible"/>
                                      </p:to>
                                    </p:set>
                                    <p:animEffect transition="in" filter="blinds(horizontal)">
                                      <p:cBhvr>
                                        <p:cTn id="143" dur="500"/>
                                        <p:tgtEl>
                                          <p:spTgt spid="33827"/>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33810"/>
                                        </p:tgtEl>
                                        <p:attrNameLst>
                                          <p:attrName>style.visibility</p:attrName>
                                        </p:attrNameLst>
                                      </p:cBhvr>
                                      <p:to>
                                        <p:strVal val="visible"/>
                                      </p:to>
                                    </p:set>
                                    <p:animEffect transition="in" filter="blinds(horizontal)">
                                      <p:cBhvr>
                                        <p:cTn id="146" dur="500"/>
                                        <p:tgtEl>
                                          <p:spTgt spid="33810"/>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3" presetClass="entr" presetSubtype="10" fill="hold" nodeType="clickEffect">
                                  <p:stCondLst>
                                    <p:cond delay="0"/>
                                  </p:stCondLst>
                                  <p:childTnLst>
                                    <p:set>
                                      <p:cBhvr>
                                        <p:cTn id="150" dur="1" fill="hold">
                                          <p:stCondLst>
                                            <p:cond delay="0"/>
                                          </p:stCondLst>
                                        </p:cTn>
                                        <p:tgtEl>
                                          <p:spTgt spid="33828"/>
                                        </p:tgtEl>
                                        <p:attrNameLst>
                                          <p:attrName>style.visibility</p:attrName>
                                        </p:attrNameLst>
                                      </p:cBhvr>
                                      <p:to>
                                        <p:strVal val="visible"/>
                                      </p:to>
                                    </p:set>
                                    <p:animEffect transition="in" filter="blinds(horizontal)">
                                      <p:cBhvr>
                                        <p:cTn id="151" dur="500"/>
                                        <p:tgtEl>
                                          <p:spTgt spid="33828"/>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33811"/>
                                        </p:tgtEl>
                                        <p:attrNameLst>
                                          <p:attrName>style.visibility</p:attrName>
                                        </p:attrNameLst>
                                      </p:cBhvr>
                                      <p:to>
                                        <p:strVal val="visible"/>
                                      </p:to>
                                    </p:set>
                                    <p:animEffect transition="in" filter="blinds(horizontal)">
                                      <p:cBhvr>
                                        <p:cTn id="154" dur="500"/>
                                        <p:tgtEl>
                                          <p:spTgt spid="33811"/>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8" presetClass="entr" presetSubtype="12" fill="hold" nodeType="clickEffect">
                                  <p:stCondLst>
                                    <p:cond delay="0"/>
                                  </p:stCondLst>
                                  <p:childTnLst>
                                    <p:set>
                                      <p:cBhvr>
                                        <p:cTn id="158" dur="1" fill="hold">
                                          <p:stCondLst>
                                            <p:cond delay="0"/>
                                          </p:stCondLst>
                                        </p:cTn>
                                        <p:tgtEl>
                                          <p:spTgt spid="33834"/>
                                        </p:tgtEl>
                                        <p:attrNameLst>
                                          <p:attrName>style.visibility</p:attrName>
                                        </p:attrNameLst>
                                      </p:cBhvr>
                                      <p:to>
                                        <p:strVal val="visible"/>
                                      </p:to>
                                    </p:set>
                                    <p:animEffect transition="in" filter="strips(downLeft)">
                                      <p:cBhvr>
                                        <p:cTn id="159" dur="500"/>
                                        <p:tgtEl>
                                          <p:spTgt spid="33834"/>
                                        </p:tgtEl>
                                      </p:cBhvr>
                                    </p:animEffect>
                                  </p:childTnLst>
                                </p:cTn>
                              </p:par>
                              <p:par>
                                <p:cTn id="160" presetID="18" presetClass="entr" presetSubtype="12" fill="hold" nodeType="withEffect">
                                  <p:stCondLst>
                                    <p:cond delay="0"/>
                                  </p:stCondLst>
                                  <p:childTnLst>
                                    <p:set>
                                      <p:cBhvr>
                                        <p:cTn id="161" dur="1" fill="hold">
                                          <p:stCondLst>
                                            <p:cond delay="0"/>
                                          </p:stCondLst>
                                        </p:cTn>
                                        <p:tgtEl>
                                          <p:spTgt spid="33829"/>
                                        </p:tgtEl>
                                        <p:attrNameLst>
                                          <p:attrName>style.visibility</p:attrName>
                                        </p:attrNameLst>
                                      </p:cBhvr>
                                      <p:to>
                                        <p:strVal val="visible"/>
                                      </p:to>
                                    </p:set>
                                    <p:animEffect transition="in" filter="strips(downLeft)">
                                      <p:cBhvr>
                                        <p:cTn id="162" dur="500"/>
                                        <p:tgtEl>
                                          <p:spTgt spid="33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p:bldP spid="33798" grpId="0"/>
      <p:bldP spid="33799" grpId="0"/>
      <p:bldP spid="33800" grpId="0"/>
      <p:bldP spid="33801" grpId="0"/>
      <p:bldP spid="33802" grpId="0"/>
      <p:bldP spid="33803" grpId="0"/>
      <p:bldP spid="33804" grpId="0"/>
      <p:bldP spid="33805" grpId="0"/>
      <p:bldP spid="33806" grpId="0"/>
      <p:bldP spid="33807" grpId="0"/>
      <p:bldP spid="33808" grpId="0"/>
      <p:bldP spid="33809" grpId="0"/>
      <p:bldP spid="33810" grpId="0"/>
      <p:bldP spid="338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5C0BDD-D87B-4DAA-801B-A0E8BC29F617}"/>
              </a:ext>
            </a:extLst>
          </p:cNvPr>
          <p:cNvSpPr>
            <a:spLocks noGrp="1"/>
          </p:cNvSpPr>
          <p:nvPr>
            <p:ph idx="1"/>
          </p:nvPr>
        </p:nvSpPr>
        <p:spPr>
          <a:xfrm>
            <a:off x="1774825" y="836614"/>
            <a:ext cx="8713788" cy="5661025"/>
          </a:xfrm>
        </p:spPr>
        <p:txBody>
          <a:bodyPr/>
          <a:lstStyle/>
          <a:p>
            <a:pPr marL="0" indent="0" algn="just">
              <a:buNone/>
              <a:defRPr/>
            </a:pPr>
            <a:r>
              <a:rPr lang="en-US" altLang="ar-JO" sz="2400" b="1" dirty="0"/>
              <a:t>Clinical feature and Pathology</a:t>
            </a:r>
            <a:endParaRPr lang="en-US" altLang="ar-JO" sz="2400" b="1" i="1" dirty="0"/>
          </a:p>
          <a:p>
            <a:pPr algn="just" eaLnBrk="1" hangingPunct="1">
              <a:defRPr/>
            </a:pPr>
            <a:r>
              <a:rPr lang="en-US" altLang="ar-JO" sz="2400" dirty="0"/>
              <a:t>Causes</a:t>
            </a:r>
            <a:r>
              <a:rPr lang="en-US" altLang="ar-JO" sz="2400" b="1" i="1" dirty="0"/>
              <a:t> </a:t>
            </a:r>
            <a:r>
              <a:rPr lang="en-US" altLang="ar-JO" sz="2400" dirty="0"/>
              <a:t>strongyloidiasis</a:t>
            </a:r>
            <a:r>
              <a:rPr lang="en-US" altLang="ar-JO" sz="2400" b="1" i="1" dirty="0"/>
              <a:t>.</a:t>
            </a:r>
            <a:endParaRPr lang="en-US" altLang="ar-JO" sz="2400" dirty="0"/>
          </a:p>
          <a:p>
            <a:pPr algn="just" eaLnBrk="1" hangingPunct="1">
              <a:defRPr/>
            </a:pPr>
            <a:r>
              <a:rPr lang="en-US" altLang="ar-JO" sz="2400" dirty="0"/>
              <a:t>The female adult worm by their invasion of the intestine cause inflammatory changes in the mucosa of small intestine leading to the development of gastrointestinal symptoms.</a:t>
            </a:r>
          </a:p>
          <a:p>
            <a:pPr algn="just" eaLnBrk="1" hangingPunct="1">
              <a:defRPr/>
            </a:pPr>
            <a:r>
              <a:rPr lang="en-US" altLang="ar-JO" sz="2400" dirty="0"/>
              <a:t>It is usually asymptomatic, in symptomatic cases shows the following phases:</a:t>
            </a:r>
          </a:p>
          <a:p>
            <a:pPr marL="914400" lvl="1" indent="-457200" algn="just">
              <a:buFont typeface="Calibri" panose="020F0502020204030204" pitchFamily="34" charset="0"/>
              <a:buAutoNum type="alphaUcPeriod"/>
              <a:defRPr/>
            </a:pPr>
            <a:r>
              <a:rPr lang="en-US" altLang="ar-JO" b="1" dirty="0">
                <a:solidFill>
                  <a:srgbClr val="0070C0"/>
                </a:solidFill>
              </a:rPr>
              <a:t>Cutaneous phase: </a:t>
            </a:r>
            <a:r>
              <a:rPr lang="en-US" altLang="ar-JO" dirty="0"/>
              <a:t>Infection caused by large number of larva produce itching and erythema at the site of infection within 24 hours of invasion.</a:t>
            </a:r>
          </a:p>
          <a:p>
            <a:pPr marL="914400" lvl="1" indent="-457200" algn="just">
              <a:buFont typeface="Calibri" panose="020F0502020204030204" pitchFamily="34" charset="0"/>
              <a:buAutoNum type="alphaUcPeriod"/>
              <a:defRPr/>
            </a:pPr>
            <a:r>
              <a:rPr lang="en-US" altLang="ar-JO" b="1" dirty="0">
                <a:solidFill>
                  <a:srgbClr val="0070C0"/>
                </a:solidFill>
              </a:rPr>
              <a:t>Pulmonary phase: </a:t>
            </a:r>
            <a:r>
              <a:rPr lang="en-US" altLang="ar-JO" dirty="0"/>
              <a:t>The migratory larva in the lung produces a considerable degree of host damage and injury to the alveoli and bronchial epithelium thereby producing  bronchopneumonia and full blown pneumonitis.</a:t>
            </a:r>
          </a:p>
        </p:txBody>
      </p:sp>
      <p:sp>
        <p:nvSpPr>
          <p:cNvPr id="5" name="Title 1">
            <a:extLst>
              <a:ext uri="{FF2B5EF4-FFF2-40B4-BE49-F238E27FC236}">
                <a16:creationId xmlns:a16="http://schemas.microsoft.com/office/drawing/2014/main" id="{AD16FB97-79D0-47A9-A719-712806B3AC8E}"/>
              </a:ext>
            </a:extLst>
          </p:cNvPr>
          <p:cNvSpPr txBox="1">
            <a:spLocks/>
          </p:cNvSpPr>
          <p:nvPr/>
        </p:nvSpPr>
        <p:spPr>
          <a:xfrm>
            <a:off x="1981200" y="71439"/>
            <a:ext cx="8229600" cy="642937"/>
          </a:xfrm>
          <a:prstGeom prst="rect">
            <a:avLst/>
          </a:prstGeom>
          <a:solidFill>
            <a:schemeClr val="accent6">
              <a:lumMod val="20000"/>
              <a:lumOff val="80000"/>
            </a:schemeClr>
          </a:solidFill>
        </p:spPr>
        <p:txBody>
          <a:bodyPr anchor="ctr">
            <a:normAutofit fontScale="75000" lnSpcReduction="20000"/>
          </a:bodyPr>
          <a:lstStyle/>
          <a:p>
            <a:pPr algn="ctr">
              <a:defRPr/>
            </a:pPr>
            <a:r>
              <a:rPr lang="en-US" altLang="ar-JO" sz="4000" b="1" dirty="0">
                <a:solidFill>
                  <a:srgbClr val="C00000"/>
                </a:solidFill>
              </a:rPr>
              <a:t>Strongyloides </a:t>
            </a:r>
            <a:r>
              <a:rPr lang="en-US" altLang="ar-JO" sz="4000" b="1" dirty="0" err="1">
                <a:solidFill>
                  <a:srgbClr val="C00000"/>
                </a:solidFill>
              </a:rPr>
              <a:t>stercoralis</a:t>
            </a:r>
            <a:r>
              <a:rPr lang="en-US" altLang="ar-JO" sz="4000" b="1" dirty="0">
                <a:solidFill>
                  <a:srgbClr val="C00000"/>
                </a:solidFill>
              </a:rPr>
              <a:t> (The dwarf thread worm)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8C10E-B4DC-4D00-9A06-8339F5579695}"/>
              </a:ext>
            </a:extLst>
          </p:cNvPr>
          <p:cNvSpPr>
            <a:spLocks noGrp="1"/>
          </p:cNvSpPr>
          <p:nvPr>
            <p:ph idx="1"/>
          </p:nvPr>
        </p:nvSpPr>
        <p:spPr>
          <a:xfrm>
            <a:off x="1631951" y="917576"/>
            <a:ext cx="8785225" cy="2003425"/>
          </a:xfrm>
        </p:spPr>
        <p:txBody>
          <a:bodyPr/>
          <a:lstStyle/>
          <a:p>
            <a:pPr lvl="1" algn="just" eaLnBrk="1" hangingPunct="1">
              <a:buFont typeface="Arial" panose="020B0604020202020204" pitchFamily="34" charset="0"/>
              <a:buNone/>
            </a:pPr>
            <a:r>
              <a:rPr lang="en-US" altLang="ar-JO" b="1">
                <a:solidFill>
                  <a:srgbClr val="0070C0"/>
                </a:solidFill>
              </a:rPr>
              <a:t>C. Intestinal phase: </a:t>
            </a:r>
            <a:r>
              <a:rPr lang="en-US" altLang="ar-JO"/>
              <a:t>Invasion by adult worms may produce abdominal  pain and mucus diarrhea. Indigestion, nausea vomiting and anemia may also occur. Heavy infection especially in children may result in malabsorbtion, steatorrhea and dehydration.</a:t>
            </a:r>
          </a:p>
        </p:txBody>
      </p:sp>
      <p:pic>
        <p:nvPicPr>
          <p:cNvPr id="84995" name="Picture 3">
            <a:extLst>
              <a:ext uri="{FF2B5EF4-FFF2-40B4-BE49-F238E27FC236}">
                <a16:creationId xmlns:a16="http://schemas.microsoft.com/office/drawing/2014/main" id="{B07BFBA2-9AF2-4789-BB8C-2746479F95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2438" y="3687763"/>
            <a:ext cx="29591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a:extLst>
              <a:ext uri="{FF2B5EF4-FFF2-40B4-BE49-F238E27FC236}">
                <a16:creationId xmlns:a16="http://schemas.microsoft.com/office/drawing/2014/main" id="{1E789804-5E7B-4FE3-A525-35F75F7C5F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0725" y="3124200"/>
            <a:ext cx="2857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Picture 5">
            <a:extLst>
              <a:ext uri="{FF2B5EF4-FFF2-40B4-BE49-F238E27FC236}">
                <a16:creationId xmlns:a16="http://schemas.microsoft.com/office/drawing/2014/main" id="{3FC1B7AD-1F7F-4FF4-9459-9CF7ECD0D4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6314" y="3327400"/>
            <a:ext cx="28797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E219F309-75D5-477F-91A8-291539D913C3}"/>
              </a:ext>
            </a:extLst>
          </p:cNvPr>
          <p:cNvSpPr txBox="1">
            <a:spLocks/>
          </p:cNvSpPr>
          <p:nvPr/>
        </p:nvSpPr>
        <p:spPr>
          <a:xfrm>
            <a:off x="1981200" y="71439"/>
            <a:ext cx="8229600" cy="642937"/>
          </a:xfrm>
          <a:prstGeom prst="rect">
            <a:avLst/>
          </a:prstGeom>
          <a:solidFill>
            <a:schemeClr val="accent6">
              <a:lumMod val="20000"/>
              <a:lumOff val="80000"/>
            </a:schemeClr>
          </a:solidFill>
        </p:spPr>
        <p:txBody>
          <a:bodyPr anchor="ctr">
            <a:normAutofit fontScale="75000" lnSpcReduction="20000"/>
          </a:bodyPr>
          <a:lstStyle/>
          <a:p>
            <a:pPr algn="ctr">
              <a:defRPr/>
            </a:pPr>
            <a:r>
              <a:rPr lang="en-US" altLang="ar-JO" sz="4000" b="1" dirty="0">
                <a:solidFill>
                  <a:srgbClr val="C00000"/>
                </a:solidFill>
              </a:rPr>
              <a:t>Strongyloides </a:t>
            </a:r>
            <a:r>
              <a:rPr lang="en-US" altLang="ar-JO" sz="4000" b="1" dirty="0" err="1">
                <a:solidFill>
                  <a:srgbClr val="C00000"/>
                </a:solidFill>
              </a:rPr>
              <a:t>stercoralis</a:t>
            </a:r>
            <a:r>
              <a:rPr lang="en-US" altLang="ar-JO" sz="4000" b="1" dirty="0">
                <a:solidFill>
                  <a:srgbClr val="C00000"/>
                </a:solidFill>
              </a:rPr>
              <a:t> (The dwarf thread worm)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84995"/>
                                        </p:tgtEl>
                                        <p:attrNameLst>
                                          <p:attrName>style.visibility</p:attrName>
                                        </p:attrNameLst>
                                      </p:cBhvr>
                                      <p:to>
                                        <p:strVal val="visible"/>
                                      </p:to>
                                    </p:set>
                                    <p:animEffect transition="in" filter="strips(downLeft)">
                                      <p:cBhvr>
                                        <p:cTn id="12" dur="500"/>
                                        <p:tgtEl>
                                          <p:spTgt spid="849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84996"/>
                                        </p:tgtEl>
                                        <p:attrNameLst>
                                          <p:attrName>style.visibility</p:attrName>
                                        </p:attrNameLst>
                                      </p:cBhvr>
                                      <p:to>
                                        <p:strVal val="visible"/>
                                      </p:to>
                                    </p:set>
                                    <p:animEffect transition="in" filter="strips(downLeft)">
                                      <p:cBhvr>
                                        <p:cTn id="17" dur="500"/>
                                        <p:tgtEl>
                                          <p:spTgt spid="849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84997"/>
                                        </p:tgtEl>
                                        <p:attrNameLst>
                                          <p:attrName>style.visibility</p:attrName>
                                        </p:attrNameLst>
                                      </p:cBhvr>
                                      <p:to>
                                        <p:strVal val="visible"/>
                                      </p:to>
                                    </p:set>
                                    <p:animEffect transition="in" filter="strips(downLeft)">
                                      <p:cBhvr>
                                        <p:cTn id="22" dur="5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19240A3-DA78-48C2-8EF9-9B8993B006D3}"/>
              </a:ext>
            </a:extLst>
          </p:cNvPr>
          <p:cNvSpPr>
            <a:spLocks noGrp="1"/>
          </p:cNvSpPr>
          <p:nvPr>
            <p:ph idx="1"/>
          </p:nvPr>
        </p:nvSpPr>
        <p:spPr>
          <a:xfrm>
            <a:off x="1947863" y="908051"/>
            <a:ext cx="8229600" cy="4525963"/>
          </a:xfrm>
        </p:spPr>
        <p:txBody>
          <a:bodyPr/>
          <a:lstStyle/>
          <a:p>
            <a:pPr eaLnBrk="1" hangingPunct="1">
              <a:buFont typeface="Arial" panose="020B0604020202020204" pitchFamily="34" charset="0"/>
              <a:buNone/>
            </a:pPr>
            <a:r>
              <a:rPr lang="en-US" altLang="ar-JO" b="1"/>
              <a:t>Laboratory Diagnosis</a:t>
            </a:r>
          </a:p>
          <a:p>
            <a:pPr lvl="1" eaLnBrk="1" hangingPunct="1"/>
            <a:r>
              <a:rPr lang="en-US" altLang="ar-JO"/>
              <a:t>Finding the larvae in faeces or in duodenal aspirates using direct or concentration method.</a:t>
            </a:r>
          </a:p>
          <a:p>
            <a:pPr lvl="1" eaLnBrk="1" hangingPunct="1"/>
            <a:r>
              <a:rPr lang="en-US" altLang="ar-JO"/>
              <a:t>In hyper-infection syndrome the larva may be found in sputum and in other specimens.</a:t>
            </a:r>
            <a:endParaRPr lang="ar-SA" altLang="ar-JO"/>
          </a:p>
        </p:txBody>
      </p:sp>
      <p:sp>
        <p:nvSpPr>
          <p:cNvPr id="5" name="Title 1">
            <a:extLst>
              <a:ext uri="{FF2B5EF4-FFF2-40B4-BE49-F238E27FC236}">
                <a16:creationId xmlns:a16="http://schemas.microsoft.com/office/drawing/2014/main" id="{EC96C10F-A42F-4739-842A-3EF17420979E}"/>
              </a:ext>
            </a:extLst>
          </p:cNvPr>
          <p:cNvSpPr txBox="1">
            <a:spLocks/>
          </p:cNvSpPr>
          <p:nvPr/>
        </p:nvSpPr>
        <p:spPr>
          <a:xfrm>
            <a:off x="1981200" y="71439"/>
            <a:ext cx="8229600" cy="642937"/>
          </a:xfrm>
          <a:prstGeom prst="rect">
            <a:avLst/>
          </a:prstGeom>
          <a:solidFill>
            <a:schemeClr val="accent6">
              <a:lumMod val="20000"/>
              <a:lumOff val="80000"/>
            </a:schemeClr>
          </a:solidFill>
        </p:spPr>
        <p:txBody>
          <a:bodyPr anchor="ctr">
            <a:normAutofit fontScale="75000" lnSpcReduction="20000"/>
          </a:bodyPr>
          <a:lstStyle/>
          <a:p>
            <a:pPr algn="ctr">
              <a:defRPr/>
            </a:pPr>
            <a:r>
              <a:rPr lang="en-US" altLang="ar-JO" sz="4000" b="1" dirty="0">
                <a:solidFill>
                  <a:srgbClr val="C00000"/>
                </a:solidFill>
              </a:rPr>
              <a:t>Strongyloides </a:t>
            </a:r>
            <a:r>
              <a:rPr lang="en-US" altLang="ar-JO" sz="4000" b="1" dirty="0" err="1">
                <a:solidFill>
                  <a:srgbClr val="C00000"/>
                </a:solidFill>
              </a:rPr>
              <a:t>stercoralis</a:t>
            </a:r>
            <a:r>
              <a:rPr lang="en-US" altLang="ar-JO" sz="4000" b="1" dirty="0">
                <a:solidFill>
                  <a:srgbClr val="C00000"/>
                </a:solidFill>
              </a:rPr>
              <a:t> (The dwarf thread worm)</a:t>
            </a:r>
          </a:p>
        </p:txBody>
      </p:sp>
      <p:pic>
        <p:nvPicPr>
          <p:cNvPr id="4" name="Ankylostome worm  Ancylostoma duodenal.mp4">
            <a:hlinkClick r:id="" action="ppaction://media"/>
            <a:extLst>
              <a:ext uri="{FF2B5EF4-FFF2-40B4-BE49-F238E27FC236}">
                <a16:creationId xmlns:a16="http://schemas.microsoft.com/office/drawing/2014/main" id="{1B7437FA-C51B-44C3-ABBF-AA53D287DD62}"/>
              </a:ext>
            </a:extLst>
          </p:cNvPr>
          <p:cNvPicPr>
            <a:picLocks noChangeAspect="1"/>
          </p:cNvPicPr>
          <p:nvPr>
            <a:videoFile r:link="rId2"/>
            <p:extLst>
              <p:ext uri="{DAA4B4D4-6D71-4841-9C94-3DE7FCFB9230}">
                <p14:media xmlns:p14="http://schemas.microsoft.com/office/powerpoint/2010/main" r:link="rId1"/>
              </p:ext>
            </p:extLst>
          </p:nvPr>
        </p:nvPicPr>
        <p:blipFill>
          <a:blip r:embed="rId4" cstate="print">
            <a:extLst>
              <a:ext uri="{28A0092B-C50C-407E-A947-70E740481C1C}">
                <a14:useLocalDpi xmlns:a14="http://schemas.microsoft.com/office/drawing/2010/main" val="0"/>
              </a:ext>
            </a:extLst>
          </a:blip>
          <a:srcRect/>
          <a:stretch>
            <a:fillRect/>
          </a:stretch>
        </p:blipFill>
        <p:spPr>
          <a:xfrm>
            <a:off x="4156075" y="2876755"/>
            <a:ext cx="4654096" cy="37232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4"/>
                                        </p:tgtEl>
                                      </p:cBhvr>
                                    </p:cmd>
                                  </p:childTnLst>
                                </p:cTn>
                              </p:par>
                            </p:childTnLst>
                          </p:cTn>
                        </p:par>
                      </p:childTnLst>
                    </p:cTn>
                  </p:par>
                </p:childTnLst>
              </p:cTn>
              <p:nextCondLst>
                <p:cond evt="onClick" delay="0">
                  <p:tgtEl>
                    <p:spTgt spid="4"/>
                  </p:tgtEl>
                </p:cond>
              </p:nextCondLst>
            </p:seq>
            <p:video>
              <p:cMediaNode vol="0">
                <p:cTn id="23"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F42345AB-E216-4841-B420-61EBD77C30F1}"/>
              </a:ext>
            </a:extLst>
          </p:cNvPr>
          <p:cNvSpPr>
            <a:spLocks noGrp="1"/>
          </p:cNvSpPr>
          <p:nvPr>
            <p:ph idx="1"/>
          </p:nvPr>
        </p:nvSpPr>
        <p:spPr>
          <a:xfrm>
            <a:off x="2886074" y="2960914"/>
            <a:ext cx="6823983" cy="1262743"/>
          </a:xfrm>
        </p:spPr>
        <p:txBody>
          <a:bodyPr>
            <a:normAutofit fontScale="70000" lnSpcReduction="20000"/>
          </a:bodyPr>
          <a:lstStyle/>
          <a:p>
            <a:pPr marL="0" indent="0">
              <a:buNone/>
            </a:pPr>
            <a:r>
              <a:rPr lang="en-US" altLang="ar-JO" sz="13800" dirty="0">
                <a:solidFill>
                  <a:srgbClr val="00B0F0"/>
                </a:solidFill>
              </a:rPr>
              <a:t>Thank you</a:t>
            </a:r>
            <a:endParaRPr lang="ar-JO" altLang="ar-JO" sz="13800" dirty="0">
              <a:solidFill>
                <a:srgbClr val="00B0F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a:extLst>
              <a:ext uri="{FF2B5EF4-FFF2-40B4-BE49-F238E27FC236}">
                <a16:creationId xmlns:a16="http://schemas.microsoft.com/office/drawing/2014/main" id="{8A90DC40-6C50-49DC-B3C0-D5610E93A1FA}"/>
              </a:ext>
            </a:extLst>
          </p:cNvPr>
          <p:cNvPicPr>
            <a:picLocks noChangeAspect="1" noChangeArrowheads="1"/>
          </p:cNvPicPr>
          <p:nvPr/>
        </p:nvPicPr>
        <p:blipFill>
          <a:blip r:embed="rId2" cstate="print">
            <a:clrChange>
              <a:clrFrom>
                <a:srgbClr val="FFFFFF"/>
              </a:clrFrom>
              <a:clrTo>
                <a:srgbClr val="FFFFFF">
                  <a:alpha val="0"/>
                </a:srgbClr>
              </a:clrTo>
            </a:clrChange>
            <a:lum bright="-36000" contrast="60000"/>
            <a:extLst>
              <a:ext uri="{28A0092B-C50C-407E-A947-70E740481C1C}">
                <a14:useLocalDpi xmlns:a14="http://schemas.microsoft.com/office/drawing/2010/main" val="0"/>
              </a:ext>
            </a:extLst>
          </a:blip>
          <a:srcRect r="3419"/>
          <a:stretch>
            <a:fillRect/>
          </a:stretch>
        </p:blipFill>
        <p:spPr bwMode="auto">
          <a:xfrm>
            <a:off x="1757363" y="530225"/>
            <a:ext cx="3917950"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a:extLst>
              <a:ext uri="{FF2B5EF4-FFF2-40B4-BE49-F238E27FC236}">
                <a16:creationId xmlns:a16="http://schemas.microsoft.com/office/drawing/2014/main" id="{3C6EC0C5-0245-4BED-98A9-7D8DB50F61D8}"/>
              </a:ext>
            </a:extLst>
          </p:cNvPr>
          <p:cNvSpPr txBox="1">
            <a:spLocks noChangeArrowheads="1"/>
          </p:cNvSpPr>
          <p:nvPr/>
        </p:nvSpPr>
        <p:spPr bwMode="auto">
          <a:xfrm>
            <a:off x="1679575" y="87314"/>
            <a:ext cx="65039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ar-JO" sz="2500" b="1">
                <a:solidFill>
                  <a:srgbClr val="000000"/>
                </a:solidFill>
                <a:latin typeface="Comic Sans MS" panose="030F0702030302020204" pitchFamily="66" charset="0"/>
              </a:rPr>
              <a:t>Intestinal nematodes’ general life cycle:</a:t>
            </a:r>
            <a:endParaRPr lang="ar-SA" altLang="ar-JO" sz="2500" b="1">
              <a:solidFill>
                <a:srgbClr val="000000"/>
              </a:solidFill>
              <a:latin typeface="Comic Sans MS" panose="030F0702030302020204" pitchFamily="66"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53D435D9-815E-46D3-A53F-E2BCFCE73F7A}"/>
              </a:ext>
            </a:extLst>
          </p:cNvPr>
          <p:cNvCxnSpPr/>
          <p:nvPr/>
        </p:nvCxnSpPr>
        <p:spPr>
          <a:xfrm>
            <a:off x="1679575" y="549275"/>
            <a:ext cx="6375400" cy="0"/>
          </a:xfrm>
          <a:prstGeom prst="line">
            <a:avLst/>
          </a:prstGeom>
        </p:spPr>
        <p:style>
          <a:lnRef idx="2">
            <a:schemeClr val="accent6"/>
          </a:lnRef>
          <a:fillRef idx="0">
            <a:schemeClr val="accent6"/>
          </a:fillRef>
          <a:effectRef idx="1">
            <a:schemeClr val="accent6"/>
          </a:effectRef>
          <a:fontRef idx="minor">
            <a:schemeClr val="tx1"/>
          </a:fontRef>
        </p:style>
      </p:cxnSp>
      <p:sp>
        <p:nvSpPr>
          <p:cNvPr id="9" name="Rectangle 3">
            <a:extLst>
              <a:ext uri="{FF2B5EF4-FFF2-40B4-BE49-F238E27FC236}">
                <a16:creationId xmlns:a16="http://schemas.microsoft.com/office/drawing/2014/main" id="{B85B0611-AC0C-41DA-B948-02EEB3AA58C9}"/>
              </a:ext>
            </a:extLst>
          </p:cNvPr>
          <p:cNvSpPr>
            <a:spLocks noGrp="1" noChangeArrowheads="1"/>
          </p:cNvSpPr>
          <p:nvPr>
            <p:ph idx="1"/>
          </p:nvPr>
        </p:nvSpPr>
        <p:spPr>
          <a:xfrm>
            <a:off x="5594351" y="701675"/>
            <a:ext cx="4956175" cy="4878388"/>
          </a:xfrm>
        </p:spPr>
        <p:txBody>
          <a:bodyPr rtlCol="0">
            <a:noAutofit/>
          </a:bodyPr>
          <a:lstStyle/>
          <a:p>
            <a:pPr marL="0" indent="0" algn="just">
              <a:spcBef>
                <a:spcPts val="0"/>
              </a:spcBef>
              <a:spcAft>
                <a:spcPts val="600"/>
              </a:spcAft>
              <a:buSzPct val="77000"/>
              <a:buFont typeface="Wingdings" pitchFamily="2" charset="2"/>
              <a:buChar char="Ø"/>
              <a:defRPr/>
            </a:pPr>
            <a:r>
              <a:rPr lang="en-US" sz="2000" kern="0" dirty="0">
                <a:solidFill>
                  <a:prstClr val="black"/>
                </a:solidFill>
                <a:latin typeface="Arial" pitchFamily="34" charset="0"/>
                <a:cs typeface="Arial" pitchFamily="34" charset="0"/>
              </a:rPr>
              <a:t> Infection occurs by:</a:t>
            </a:r>
          </a:p>
          <a:p>
            <a:pPr marL="0" indent="0" algn="just">
              <a:spcBef>
                <a:spcPts val="0"/>
              </a:spcBef>
              <a:spcAft>
                <a:spcPts val="600"/>
              </a:spcAft>
              <a:buSzPct val="77000"/>
              <a:buNone/>
              <a:defRPr/>
            </a:pPr>
            <a:r>
              <a:rPr lang="en-US" sz="2000" b="1" kern="0" dirty="0">
                <a:solidFill>
                  <a:prstClr val="black"/>
                </a:solidFill>
                <a:latin typeface="Arial" pitchFamily="34" charset="0"/>
                <a:cs typeface="Arial" pitchFamily="34" charset="0"/>
              </a:rPr>
              <a:t>(</a:t>
            </a:r>
            <a:r>
              <a:rPr lang="en-US" sz="2000" b="1" kern="0" dirty="0" err="1">
                <a:solidFill>
                  <a:prstClr val="black"/>
                </a:solidFill>
                <a:latin typeface="Arial" pitchFamily="34" charset="0"/>
                <a:cs typeface="Arial" pitchFamily="34" charset="0"/>
              </a:rPr>
              <a:t>i</a:t>
            </a:r>
            <a:r>
              <a:rPr lang="en-US" sz="2000" b="1" kern="0" dirty="0">
                <a:solidFill>
                  <a:prstClr val="black"/>
                </a:solidFill>
                <a:latin typeface="Arial" pitchFamily="34" charset="0"/>
                <a:cs typeface="Arial" pitchFamily="34" charset="0"/>
              </a:rPr>
              <a:t>)</a:t>
            </a:r>
            <a:r>
              <a:rPr lang="en-US" sz="2000" kern="0" dirty="0">
                <a:solidFill>
                  <a:prstClr val="black"/>
                </a:solidFill>
                <a:latin typeface="Arial" pitchFamily="34" charset="0"/>
                <a:cs typeface="Arial" pitchFamily="34" charset="0"/>
              </a:rPr>
              <a:t> ingestion of </a:t>
            </a:r>
            <a:r>
              <a:rPr lang="en-US" sz="2000" i="1" kern="0" dirty="0" err="1">
                <a:solidFill>
                  <a:prstClr val="black"/>
                </a:solidFill>
                <a:latin typeface="Arial" pitchFamily="34" charset="0"/>
                <a:cs typeface="Arial" pitchFamily="34" charset="0"/>
              </a:rPr>
              <a:t>Enterobius</a:t>
            </a:r>
            <a:r>
              <a:rPr lang="en-US" sz="2000" kern="0" dirty="0">
                <a:solidFill>
                  <a:prstClr val="black"/>
                </a:solidFill>
                <a:latin typeface="Arial" pitchFamily="34" charset="0"/>
                <a:cs typeface="Arial" pitchFamily="34" charset="0"/>
              </a:rPr>
              <a:t>, </a:t>
            </a:r>
            <a:r>
              <a:rPr lang="en-US" sz="2000" i="1" kern="0" dirty="0" err="1">
                <a:solidFill>
                  <a:prstClr val="black"/>
                </a:solidFill>
                <a:latin typeface="Arial" pitchFamily="34" charset="0"/>
                <a:cs typeface="Arial" pitchFamily="34" charset="0"/>
              </a:rPr>
              <a:t>Trichuris</a:t>
            </a:r>
            <a:r>
              <a:rPr lang="en-US" sz="2000" kern="0" dirty="0">
                <a:solidFill>
                  <a:prstClr val="black"/>
                </a:solidFill>
                <a:latin typeface="Arial" pitchFamily="34" charset="0"/>
                <a:cs typeface="Arial" pitchFamily="34" charset="0"/>
              </a:rPr>
              <a:t>, and </a:t>
            </a:r>
            <a:r>
              <a:rPr lang="en-US" sz="2000" i="1" kern="0" dirty="0" err="1">
                <a:solidFill>
                  <a:prstClr val="black"/>
                </a:solidFill>
                <a:latin typeface="Arial" pitchFamily="34" charset="0"/>
                <a:cs typeface="Arial" pitchFamily="34" charset="0"/>
              </a:rPr>
              <a:t>Ascaris</a:t>
            </a:r>
            <a:r>
              <a:rPr lang="en-US" sz="2000" kern="0" dirty="0">
                <a:solidFill>
                  <a:prstClr val="black"/>
                </a:solidFill>
                <a:latin typeface="Arial" pitchFamily="34" charset="0"/>
                <a:cs typeface="Arial" pitchFamily="34" charset="0"/>
              </a:rPr>
              <a:t> </a:t>
            </a:r>
            <a:r>
              <a:rPr lang="en-US" sz="2000" kern="0" dirty="0" err="1">
                <a:solidFill>
                  <a:prstClr val="black"/>
                </a:solidFill>
                <a:latin typeface="Arial" pitchFamily="34" charset="0"/>
                <a:cs typeface="Arial" pitchFamily="34" charset="0"/>
              </a:rPr>
              <a:t>emryonated</a:t>
            </a:r>
            <a:r>
              <a:rPr lang="en-US" sz="2000" kern="0" dirty="0">
                <a:solidFill>
                  <a:prstClr val="black"/>
                </a:solidFill>
                <a:latin typeface="Arial" pitchFamily="34" charset="0"/>
                <a:cs typeface="Arial" pitchFamily="34" charset="0"/>
              </a:rPr>
              <a:t> eggs, </a:t>
            </a:r>
          </a:p>
          <a:p>
            <a:pPr marL="0" indent="0" algn="just">
              <a:spcBef>
                <a:spcPts val="0"/>
              </a:spcBef>
              <a:spcAft>
                <a:spcPts val="600"/>
              </a:spcAft>
              <a:buSzPct val="77000"/>
              <a:buNone/>
              <a:defRPr/>
            </a:pPr>
            <a:r>
              <a:rPr lang="en-US" sz="2000" b="1" kern="0" dirty="0">
                <a:solidFill>
                  <a:prstClr val="black"/>
                </a:solidFill>
                <a:latin typeface="Arial" pitchFamily="34" charset="0"/>
                <a:cs typeface="Arial" pitchFamily="34" charset="0"/>
              </a:rPr>
              <a:t>(ii) </a:t>
            </a:r>
            <a:r>
              <a:rPr lang="en-US" sz="2000" kern="0" dirty="0">
                <a:solidFill>
                  <a:prstClr val="black"/>
                </a:solidFill>
                <a:latin typeface="Arial" pitchFamily="34" charset="0"/>
                <a:cs typeface="Arial" pitchFamily="34" charset="0"/>
              </a:rPr>
              <a:t>ingestion of </a:t>
            </a:r>
            <a:r>
              <a:rPr lang="en-US" sz="2000" i="1" kern="0" dirty="0" err="1">
                <a:solidFill>
                  <a:prstClr val="black"/>
                </a:solidFill>
                <a:latin typeface="Arial" pitchFamily="34" charset="0"/>
                <a:cs typeface="Arial" pitchFamily="34" charset="0"/>
              </a:rPr>
              <a:t>Trichenella</a:t>
            </a:r>
            <a:r>
              <a:rPr lang="en-US" sz="2000" kern="0" dirty="0">
                <a:solidFill>
                  <a:prstClr val="black"/>
                </a:solidFill>
                <a:latin typeface="Arial" pitchFamily="34" charset="0"/>
                <a:cs typeface="Arial" pitchFamily="34" charset="0"/>
              </a:rPr>
              <a:t> infective larvae, or</a:t>
            </a:r>
          </a:p>
          <a:p>
            <a:pPr marL="0" indent="0" algn="just">
              <a:spcBef>
                <a:spcPts val="0"/>
              </a:spcBef>
              <a:spcAft>
                <a:spcPts val="2400"/>
              </a:spcAft>
              <a:buSzPct val="77000"/>
              <a:buNone/>
              <a:defRPr/>
            </a:pPr>
            <a:r>
              <a:rPr lang="en-US" sz="2000" b="1" kern="0" dirty="0">
                <a:solidFill>
                  <a:prstClr val="black"/>
                </a:solidFill>
                <a:latin typeface="Arial" pitchFamily="34" charset="0"/>
                <a:cs typeface="Arial" pitchFamily="34" charset="0"/>
              </a:rPr>
              <a:t>(iii)</a:t>
            </a:r>
            <a:r>
              <a:rPr lang="en-US" sz="2000" kern="0" dirty="0">
                <a:solidFill>
                  <a:prstClr val="black"/>
                </a:solidFill>
                <a:latin typeface="Arial" pitchFamily="34" charset="0"/>
                <a:cs typeface="Arial" pitchFamily="34" charset="0"/>
              </a:rPr>
              <a:t> skin penetration of hookworms’ &amp; </a:t>
            </a:r>
            <a:r>
              <a:rPr lang="en-US" sz="2000" i="1" kern="0" dirty="0" err="1">
                <a:solidFill>
                  <a:prstClr val="black"/>
                </a:solidFill>
                <a:latin typeface="Arial" pitchFamily="34" charset="0"/>
                <a:cs typeface="Arial" pitchFamily="34" charset="0"/>
              </a:rPr>
              <a:t>Strongyloides</a:t>
            </a:r>
            <a:r>
              <a:rPr lang="en-US" sz="2000" kern="0" dirty="0">
                <a:solidFill>
                  <a:prstClr val="black"/>
                </a:solidFill>
                <a:latin typeface="Arial" pitchFamily="34" charset="0"/>
                <a:cs typeface="Arial" pitchFamily="34" charset="0"/>
              </a:rPr>
              <a:t>’ </a:t>
            </a:r>
            <a:r>
              <a:rPr lang="en-US" sz="2000" kern="0" dirty="0" err="1">
                <a:solidFill>
                  <a:prstClr val="black"/>
                </a:solidFill>
                <a:latin typeface="Arial" pitchFamily="34" charset="0"/>
                <a:cs typeface="Arial" pitchFamily="34" charset="0"/>
              </a:rPr>
              <a:t>filariform</a:t>
            </a:r>
            <a:r>
              <a:rPr lang="en-US" sz="2000" kern="0" dirty="0">
                <a:solidFill>
                  <a:prstClr val="black"/>
                </a:solidFill>
                <a:latin typeface="Arial" pitchFamily="34" charset="0"/>
                <a:cs typeface="Arial" pitchFamily="34" charset="0"/>
              </a:rPr>
              <a:t> larvae.</a:t>
            </a:r>
          </a:p>
          <a:p>
            <a:pPr marL="0" indent="0" algn="just">
              <a:spcBef>
                <a:spcPts val="0"/>
              </a:spcBef>
              <a:spcAft>
                <a:spcPts val="800"/>
              </a:spcAft>
              <a:buSzPct val="77000"/>
              <a:buFont typeface="Wingdings" pitchFamily="2" charset="2"/>
              <a:buChar char="Ø"/>
              <a:defRPr/>
            </a:pPr>
            <a:r>
              <a:rPr lang="en-US" sz="2000" kern="0" dirty="0">
                <a:solidFill>
                  <a:sysClr val="windowText" lastClr="000000"/>
                </a:solidFill>
                <a:latin typeface="Arial" pitchFamily="34" charset="0"/>
                <a:cs typeface="Arial" pitchFamily="34" charset="0"/>
              </a:rPr>
              <a:t> Hatched and invasive larvae, either:</a:t>
            </a:r>
          </a:p>
          <a:p>
            <a:pPr marL="137160" indent="0" algn="just">
              <a:spcBef>
                <a:spcPts val="0"/>
              </a:spcBef>
              <a:spcAft>
                <a:spcPts val="800"/>
              </a:spcAft>
              <a:buSzPct val="77000"/>
              <a:defRPr/>
            </a:pPr>
            <a:r>
              <a:rPr lang="en-US" sz="2000" kern="0" dirty="0">
                <a:solidFill>
                  <a:sysClr val="windowText" lastClr="000000"/>
                </a:solidFill>
                <a:latin typeface="Arial" pitchFamily="34" charset="0"/>
                <a:cs typeface="Arial" pitchFamily="34" charset="0"/>
              </a:rPr>
              <a:t> maturate in the intestine </a:t>
            </a:r>
            <a:r>
              <a:rPr lang="en-US" sz="2000" kern="0" dirty="0">
                <a:solidFill>
                  <a:srgbClr val="C00000"/>
                </a:solidFill>
                <a:latin typeface="Arial" pitchFamily="34" charset="0"/>
                <a:cs typeface="Arial" pitchFamily="34" charset="0"/>
              </a:rPr>
              <a:t>without migratory phase </a:t>
            </a:r>
            <a:r>
              <a:rPr lang="en-US" sz="2000" kern="0" dirty="0">
                <a:solidFill>
                  <a:sysClr val="windowText" lastClr="000000"/>
                </a:solidFill>
                <a:latin typeface="Arial" pitchFamily="34" charset="0"/>
                <a:cs typeface="Arial" pitchFamily="34" charset="0"/>
              </a:rPr>
              <a:t>(</a:t>
            </a:r>
            <a:r>
              <a:rPr lang="en-US" sz="2000" i="1" kern="0" dirty="0" err="1">
                <a:solidFill>
                  <a:sysClr val="windowText" lastClr="000000"/>
                </a:solidFill>
                <a:latin typeface="Arial" pitchFamily="34" charset="0"/>
                <a:cs typeface="Arial" pitchFamily="34" charset="0"/>
              </a:rPr>
              <a:t>Enterobius</a:t>
            </a:r>
            <a:r>
              <a:rPr lang="en-US" sz="2000" kern="0" dirty="0">
                <a:solidFill>
                  <a:sysClr val="windowText" lastClr="000000"/>
                </a:solidFill>
                <a:latin typeface="Arial" pitchFamily="34" charset="0"/>
                <a:cs typeface="Arial" pitchFamily="34" charset="0"/>
              </a:rPr>
              <a:t> &amp; </a:t>
            </a:r>
            <a:r>
              <a:rPr lang="en-US" sz="2000" i="1" kern="0" dirty="0" err="1">
                <a:solidFill>
                  <a:sysClr val="windowText" lastClr="000000"/>
                </a:solidFill>
                <a:latin typeface="Arial" pitchFamily="34" charset="0"/>
                <a:cs typeface="Arial" pitchFamily="34" charset="0"/>
              </a:rPr>
              <a:t>Trichuris</a:t>
            </a:r>
            <a:r>
              <a:rPr lang="en-US" sz="2000" kern="0" dirty="0">
                <a:solidFill>
                  <a:sysClr val="windowText" lastClr="000000"/>
                </a:solidFill>
                <a:latin typeface="Arial" pitchFamily="34" charset="0"/>
                <a:cs typeface="Arial" pitchFamily="34" charset="0"/>
              </a:rPr>
              <a:t>).</a:t>
            </a:r>
          </a:p>
          <a:p>
            <a:pPr marL="137160" indent="0" algn="just">
              <a:spcBef>
                <a:spcPts val="0"/>
              </a:spcBef>
              <a:spcAft>
                <a:spcPts val="800"/>
              </a:spcAft>
              <a:buSzPct val="77000"/>
              <a:defRPr/>
            </a:pPr>
            <a:r>
              <a:rPr lang="en-US" sz="2000" kern="0" dirty="0">
                <a:solidFill>
                  <a:sysClr val="windowText" lastClr="000000"/>
                </a:solidFill>
                <a:latin typeface="Arial" pitchFamily="34" charset="0"/>
                <a:cs typeface="Arial" pitchFamily="34" charset="0"/>
              </a:rPr>
              <a:t> pass to circulation &amp; </a:t>
            </a:r>
            <a:r>
              <a:rPr lang="en-US" sz="2000" kern="0" dirty="0">
                <a:solidFill>
                  <a:srgbClr val="C00000"/>
                </a:solidFill>
                <a:latin typeface="Arial" pitchFamily="34" charset="0"/>
                <a:cs typeface="Arial" pitchFamily="34" charset="0"/>
              </a:rPr>
              <a:t>undergo</a:t>
            </a:r>
            <a:r>
              <a:rPr lang="en-US" sz="2000" kern="0" dirty="0">
                <a:solidFill>
                  <a:sysClr val="windowText" lastClr="000000"/>
                </a:solidFill>
                <a:latin typeface="Arial" pitchFamily="34" charset="0"/>
                <a:cs typeface="Arial" pitchFamily="34" charset="0"/>
              </a:rPr>
              <a:t> </a:t>
            </a:r>
            <a:r>
              <a:rPr lang="en-US" sz="2000" kern="0" dirty="0">
                <a:solidFill>
                  <a:srgbClr val="C00000"/>
                </a:solidFill>
                <a:latin typeface="Arial" pitchFamily="34" charset="0"/>
                <a:cs typeface="Arial" pitchFamily="34" charset="0"/>
              </a:rPr>
              <a:t>migratory phase </a:t>
            </a:r>
            <a:r>
              <a:rPr lang="en-US" sz="2000" kern="0" dirty="0">
                <a:solidFill>
                  <a:sysClr val="windowText" lastClr="000000"/>
                </a:solidFill>
                <a:latin typeface="Arial" pitchFamily="34" charset="0"/>
                <a:cs typeface="Arial" pitchFamily="34" charset="0"/>
              </a:rPr>
              <a:t>passing to the lung before reaching to final habitat in the intestine (</a:t>
            </a:r>
            <a:r>
              <a:rPr lang="en-US" sz="2000" i="1" kern="0" dirty="0" err="1">
                <a:solidFill>
                  <a:sysClr val="windowText" lastClr="000000"/>
                </a:solidFill>
                <a:latin typeface="Arial" pitchFamily="34" charset="0"/>
                <a:cs typeface="Arial" pitchFamily="34" charset="0"/>
              </a:rPr>
              <a:t>Ascaris</a:t>
            </a:r>
            <a:r>
              <a:rPr lang="en-US" sz="2000" i="1" kern="0" dirty="0">
                <a:solidFill>
                  <a:sysClr val="windowText" lastClr="000000"/>
                </a:solidFill>
                <a:latin typeface="Arial" pitchFamily="34" charset="0"/>
                <a:cs typeface="Arial" pitchFamily="34" charset="0"/>
              </a:rPr>
              <a:t>, </a:t>
            </a:r>
            <a:r>
              <a:rPr lang="en-US" sz="2000" kern="0" dirty="0">
                <a:solidFill>
                  <a:sysClr val="windowText" lastClr="000000"/>
                </a:solidFill>
                <a:latin typeface="Arial" pitchFamily="34" charset="0"/>
                <a:cs typeface="Arial" pitchFamily="34" charset="0"/>
              </a:rPr>
              <a:t>hookworms, &amp;</a:t>
            </a:r>
            <a:r>
              <a:rPr lang="en-US" sz="2000" i="1" kern="0" dirty="0">
                <a:solidFill>
                  <a:sysClr val="windowText" lastClr="000000"/>
                </a:solidFill>
                <a:latin typeface="Arial" pitchFamily="34" charset="0"/>
                <a:cs typeface="Arial" pitchFamily="34" charset="0"/>
              </a:rPr>
              <a:t>  </a:t>
            </a:r>
            <a:r>
              <a:rPr lang="en-US" sz="2000" i="1" kern="0" dirty="0" err="1">
                <a:solidFill>
                  <a:sysClr val="windowText" lastClr="000000"/>
                </a:solidFill>
                <a:latin typeface="Arial" pitchFamily="34" charset="0"/>
                <a:cs typeface="Arial" pitchFamily="34" charset="0"/>
              </a:rPr>
              <a:t>Strongyloides</a:t>
            </a:r>
            <a:r>
              <a:rPr lang="en-US" sz="2000" kern="0" dirty="0">
                <a:solidFill>
                  <a:sysClr val="windowText" lastClr="000000"/>
                </a:solidFill>
                <a:latin typeface="Arial" pitchFamily="34" charset="0"/>
                <a:cs typeface="Arial" pitchFamily="34" charset="0"/>
              </a:rPr>
              <a:t>).</a:t>
            </a:r>
          </a:p>
          <a:p>
            <a:pPr marL="137160" indent="0" algn="just">
              <a:spcBef>
                <a:spcPts val="0"/>
              </a:spcBef>
              <a:spcAft>
                <a:spcPts val="1200"/>
              </a:spcAft>
              <a:buSzPct val="77000"/>
              <a:defRPr/>
            </a:pPr>
            <a:r>
              <a:rPr lang="en-US" sz="2000" kern="0" dirty="0">
                <a:solidFill>
                  <a:sysClr val="windowText" lastClr="000000"/>
                </a:solidFill>
                <a:latin typeface="Arial" pitchFamily="34" charset="0"/>
                <a:cs typeface="Arial" pitchFamily="34" charset="0"/>
              </a:rPr>
              <a:t> or pass to general circulation where larvae encyst in skeletal muscles (</a:t>
            </a:r>
            <a:r>
              <a:rPr lang="en-US" sz="2000" i="1" kern="0" dirty="0" err="1">
                <a:solidFill>
                  <a:sysClr val="windowText" lastClr="000000"/>
                </a:solidFill>
                <a:latin typeface="Arial" pitchFamily="34" charset="0"/>
                <a:cs typeface="Arial" pitchFamily="34" charset="0"/>
              </a:rPr>
              <a:t>Trichenilla</a:t>
            </a:r>
            <a:r>
              <a:rPr lang="en-US" sz="2000" i="1" kern="0" dirty="0">
                <a:solidFill>
                  <a:sysClr val="windowText" lastClr="000000"/>
                </a:solidFill>
                <a:latin typeface="Arial" pitchFamily="34" charset="0"/>
                <a:cs typeface="Arial" pitchFamily="34" charset="0"/>
              </a:rPr>
              <a:t> </a:t>
            </a:r>
            <a:r>
              <a:rPr lang="en-US" sz="2000" kern="0" dirty="0">
                <a:solidFill>
                  <a:sysClr val="windowText" lastClr="000000"/>
                </a:solidFill>
                <a:latin typeface="Arial" pitchFamily="34" charset="0"/>
                <a:cs typeface="Arial" pitchFamily="34" charset="0"/>
              </a:rPr>
              <a:t>).</a:t>
            </a:r>
          </a:p>
        </p:txBody>
      </p:sp>
      <p:grpSp>
        <p:nvGrpSpPr>
          <p:cNvPr id="6150" name="Group 34">
            <a:extLst>
              <a:ext uri="{FF2B5EF4-FFF2-40B4-BE49-F238E27FC236}">
                <a16:creationId xmlns:a16="http://schemas.microsoft.com/office/drawing/2014/main" id="{26DEA149-0E52-4200-BF18-FD8F4F357181}"/>
              </a:ext>
            </a:extLst>
          </p:cNvPr>
          <p:cNvGrpSpPr>
            <a:grpSpLocks/>
          </p:cNvGrpSpPr>
          <p:nvPr/>
        </p:nvGrpSpPr>
        <p:grpSpPr bwMode="auto">
          <a:xfrm>
            <a:off x="3930651" y="5659439"/>
            <a:ext cx="1014413" cy="1119187"/>
            <a:chOff x="2406837" y="5660155"/>
            <a:chExt cx="1014820" cy="1118145"/>
          </a:xfrm>
        </p:grpSpPr>
        <p:grpSp>
          <p:nvGrpSpPr>
            <p:cNvPr id="6158" name="Group 12">
              <a:extLst>
                <a:ext uri="{FF2B5EF4-FFF2-40B4-BE49-F238E27FC236}">
                  <a16:creationId xmlns:a16="http://schemas.microsoft.com/office/drawing/2014/main" id="{E0DB9E98-7BA3-43E2-83B8-A20DADF3DDEE}"/>
                </a:ext>
              </a:extLst>
            </p:cNvPr>
            <p:cNvGrpSpPr>
              <a:grpSpLocks/>
            </p:cNvGrpSpPr>
            <p:nvPr/>
          </p:nvGrpSpPr>
          <p:grpSpPr bwMode="auto">
            <a:xfrm>
              <a:off x="2406837" y="5660155"/>
              <a:ext cx="938010" cy="518405"/>
              <a:chOff x="2328220" y="5771705"/>
              <a:chExt cx="899605" cy="557303"/>
            </a:xfrm>
          </p:grpSpPr>
          <p:pic>
            <p:nvPicPr>
              <p:cNvPr id="6162" name="Picture 3">
                <a:extLst>
                  <a:ext uri="{FF2B5EF4-FFF2-40B4-BE49-F238E27FC236}">
                    <a16:creationId xmlns:a16="http://schemas.microsoft.com/office/drawing/2014/main" id="{541E524C-358C-4683-BFF3-74E66AE9719E}"/>
                  </a:ext>
                </a:extLst>
              </p:cNvPr>
              <p:cNvPicPr>
                <a:picLocks noChangeAspect="1" noChangeArrowheads="1"/>
              </p:cNvPicPr>
              <p:nvPr/>
            </p:nvPicPr>
            <p:blipFill>
              <a:blip r:embed="rId3" cstate="print">
                <a:lum bright="-26000" contrast="30000"/>
                <a:extLst>
                  <a:ext uri="{28A0092B-C50C-407E-A947-70E740481C1C}">
                    <a14:useLocalDpi xmlns:a14="http://schemas.microsoft.com/office/drawing/2010/main" val="0"/>
                  </a:ext>
                </a:extLst>
              </a:blip>
              <a:srcRect/>
              <a:stretch>
                <a:fillRect/>
              </a:stretch>
            </p:blipFill>
            <p:spPr bwMode="auto">
              <a:xfrm>
                <a:off x="2382915" y="5771705"/>
                <a:ext cx="729695" cy="29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39AA700-F2BE-4016-B860-F66B4AACF5E4}"/>
                  </a:ext>
                </a:extLst>
              </p:cNvPr>
              <p:cNvSpPr txBox="1"/>
              <p:nvPr/>
            </p:nvSpPr>
            <p:spPr>
              <a:xfrm>
                <a:off x="2328220" y="6047920"/>
                <a:ext cx="900161" cy="281329"/>
              </a:xfrm>
              <a:prstGeom prst="rect">
                <a:avLst/>
              </a:prstGeom>
              <a:noFill/>
            </p:spPr>
            <p:txBody>
              <a:bodyPr rtlCol="1">
                <a:spAutoFit/>
              </a:bodyPr>
              <a:lstStyle/>
              <a:p>
                <a:pPr>
                  <a:defRPr/>
                </a:pPr>
                <a:r>
                  <a:rPr lang="en-US" sz="1100" b="1" i="1" dirty="0" err="1">
                    <a:solidFill>
                      <a:srgbClr val="9E0000"/>
                    </a:solidFill>
                    <a:latin typeface="Aharoni" pitchFamily="2" charset="-79"/>
                    <a:cs typeface="+mj-cs"/>
                  </a:rPr>
                  <a:t>Trichenella</a:t>
                </a:r>
                <a:endParaRPr lang="ar-SA" sz="1100" b="1" i="1" dirty="0">
                  <a:solidFill>
                    <a:srgbClr val="9E0000"/>
                  </a:solidFill>
                  <a:latin typeface="Aharoni" pitchFamily="2" charset="-79"/>
                  <a:cs typeface="+mj-cs"/>
                </a:endParaRPr>
              </a:p>
            </p:txBody>
          </p:sp>
        </p:grpSp>
        <p:grpSp>
          <p:nvGrpSpPr>
            <p:cNvPr id="6159" name="Group 11">
              <a:extLst>
                <a:ext uri="{FF2B5EF4-FFF2-40B4-BE49-F238E27FC236}">
                  <a16:creationId xmlns:a16="http://schemas.microsoft.com/office/drawing/2014/main" id="{96737D3C-BB4B-4F51-85CC-CB7D88B561B3}"/>
                </a:ext>
              </a:extLst>
            </p:cNvPr>
            <p:cNvGrpSpPr>
              <a:grpSpLocks/>
            </p:cNvGrpSpPr>
            <p:nvPr/>
          </p:nvGrpSpPr>
          <p:grpSpPr bwMode="auto">
            <a:xfrm>
              <a:off x="2423127" y="6270970"/>
              <a:ext cx="998530" cy="507330"/>
              <a:chOff x="2344510" y="6347780"/>
              <a:chExt cx="907170" cy="569971"/>
            </a:xfrm>
          </p:grpSpPr>
          <p:pic>
            <p:nvPicPr>
              <p:cNvPr id="6160" name="Picture 5">
                <a:extLst>
                  <a:ext uri="{FF2B5EF4-FFF2-40B4-BE49-F238E27FC236}">
                    <a16:creationId xmlns:a16="http://schemas.microsoft.com/office/drawing/2014/main" id="{FC9CB8DF-801A-4339-AC6C-881250A8F7F8}"/>
                  </a:ext>
                </a:extLst>
              </p:cNvPr>
              <p:cNvPicPr>
                <a:picLocks noChangeAspect="1" noChangeArrowheads="1"/>
              </p:cNvPicPr>
              <p:nvPr/>
            </p:nvPicPr>
            <p:blipFill>
              <a:blip r:embed="rId4" cstate="print">
                <a:clrChange>
                  <a:clrFrom>
                    <a:srgbClr val="FFFFFF"/>
                  </a:clrFrom>
                  <a:clrTo>
                    <a:srgbClr val="FFFFFF">
                      <a:alpha val="0"/>
                    </a:srgbClr>
                  </a:clrTo>
                </a:clrChange>
                <a:lum bright="-26000" contrast="30000"/>
                <a:extLst>
                  <a:ext uri="{28A0092B-C50C-407E-A947-70E740481C1C}">
                    <a14:useLocalDpi xmlns:a14="http://schemas.microsoft.com/office/drawing/2010/main" val="0"/>
                  </a:ext>
                </a:extLst>
              </a:blip>
              <a:srcRect/>
              <a:stretch>
                <a:fillRect/>
              </a:stretch>
            </p:blipFill>
            <p:spPr bwMode="auto">
              <a:xfrm>
                <a:off x="2344510" y="6347780"/>
                <a:ext cx="907170" cy="345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F4284E18-F178-4AD8-A44E-DB892C3859A8}"/>
                  </a:ext>
                </a:extLst>
              </p:cNvPr>
              <p:cNvSpPr txBox="1"/>
              <p:nvPr/>
            </p:nvSpPr>
            <p:spPr>
              <a:xfrm>
                <a:off x="2383096" y="6623746"/>
                <a:ext cx="832513" cy="294005"/>
              </a:xfrm>
              <a:prstGeom prst="rect">
                <a:avLst/>
              </a:prstGeom>
              <a:noFill/>
            </p:spPr>
            <p:txBody>
              <a:bodyPr rtlCol="1">
                <a:spAutoFit/>
              </a:bodyPr>
              <a:lstStyle/>
              <a:p>
                <a:pPr>
                  <a:defRPr/>
                </a:pPr>
                <a:r>
                  <a:rPr lang="en-US" sz="1100" b="1" i="1" dirty="0" err="1">
                    <a:solidFill>
                      <a:srgbClr val="C00000"/>
                    </a:solidFill>
                    <a:latin typeface="Aharoni" pitchFamily="2" charset="-79"/>
                    <a:cs typeface="+mj-cs"/>
                  </a:rPr>
                  <a:t>Capillaria</a:t>
                </a:r>
                <a:endParaRPr lang="ar-SA" sz="1100" b="1" i="1" dirty="0">
                  <a:solidFill>
                    <a:srgbClr val="C00000"/>
                  </a:solidFill>
                  <a:latin typeface="Aharoni" pitchFamily="2" charset="-79"/>
                  <a:cs typeface="+mj-cs"/>
                </a:endParaRPr>
              </a:p>
            </p:txBody>
          </p:sp>
        </p:grpSp>
      </p:grpSp>
      <p:grpSp>
        <p:nvGrpSpPr>
          <p:cNvPr id="5" name="Group 33">
            <a:extLst>
              <a:ext uri="{FF2B5EF4-FFF2-40B4-BE49-F238E27FC236}">
                <a16:creationId xmlns:a16="http://schemas.microsoft.com/office/drawing/2014/main" id="{4B9BFB53-612D-48F2-AE4D-0488C4637767}"/>
              </a:ext>
            </a:extLst>
          </p:cNvPr>
          <p:cNvGrpSpPr>
            <a:grpSpLocks/>
          </p:cNvGrpSpPr>
          <p:nvPr/>
        </p:nvGrpSpPr>
        <p:grpSpPr bwMode="auto">
          <a:xfrm>
            <a:off x="1603375" y="1085850"/>
            <a:ext cx="4732338" cy="5367338"/>
            <a:chOff x="78615" y="1086294"/>
            <a:chExt cx="4732315" cy="5366636"/>
          </a:xfrm>
        </p:grpSpPr>
        <p:sp>
          <p:nvSpPr>
            <p:cNvPr id="14" name="Arc 13">
              <a:extLst>
                <a:ext uri="{FF2B5EF4-FFF2-40B4-BE49-F238E27FC236}">
                  <a16:creationId xmlns:a16="http://schemas.microsoft.com/office/drawing/2014/main" id="{846E8631-010D-4C57-824F-1B90F94A026E}"/>
                </a:ext>
              </a:extLst>
            </p:cNvPr>
            <p:cNvSpPr/>
            <p:nvPr/>
          </p:nvSpPr>
          <p:spPr>
            <a:xfrm rot="10800000">
              <a:off x="78615" y="1086294"/>
              <a:ext cx="4732315" cy="4685687"/>
            </a:xfrm>
            <a:prstGeom prst="arc">
              <a:avLst>
                <a:gd name="adj1" fmla="val 16272073"/>
                <a:gd name="adj2" fmla="val 4972397"/>
              </a:avLst>
            </a:prstGeom>
            <a:ln w="17780">
              <a:solidFill>
                <a:srgbClr val="C00000"/>
              </a:solidFill>
              <a:tailEnd type="arrow"/>
            </a:ln>
          </p:spPr>
          <p:style>
            <a:lnRef idx="3">
              <a:schemeClr val="dk1"/>
            </a:lnRef>
            <a:fillRef idx="0">
              <a:schemeClr val="dk1"/>
            </a:fillRef>
            <a:effectRef idx="2">
              <a:schemeClr val="dk1"/>
            </a:effectRef>
            <a:fontRef idx="minor">
              <a:schemeClr val="tx1"/>
            </a:fontRef>
          </p:style>
          <p:txBody>
            <a:bodyPr rtlCol="1" anchor="ctr"/>
            <a:lstStyle/>
            <a:p>
              <a:pPr algn="ctr">
                <a:defRPr/>
              </a:pPr>
              <a:endParaRPr lang="ar-SA"/>
            </a:p>
          </p:txBody>
        </p:sp>
        <p:pic>
          <p:nvPicPr>
            <p:cNvPr id="6157" name="Picture 6">
              <a:extLst>
                <a:ext uri="{FF2B5EF4-FFF2-40B4-BE49-F238E27FC236}">
                  <a16:creationId xmlns:a16="http://schemas.microsoft.com/office/drawing/2014/main" id="{2441DF92-53B2-488E-A472-D86BAB895A9E}"/>
                </a:ext>
              </a:extLst>
            </p:cNvPr>
            <p:cNvPicPr>
              <a:picLocks noChangeAspect="1" noChangeArrowheads="1"/>
            </p:cNvPicPr>
            <p:nvPr/>
          </p:nvPicPr>
          <p:blipFill>
            <a:blip r:embed="rId5" cstate="print">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l="12193" t="12218"/>
            <a:stretch>
              <a:fillRect/>
            </a:stretch>
          </p:blipFill>
          <p:spPr bwMode="auto">
            <a:xfrm>
              <a:off x="1169565" y="5349250"/>
              <a:ext cx="1251757" cy="110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6">
            <a:extLst>
              <a:ext uri="{FF2B5EF4-FFF2-40B4-BE49-F238E27FC236}">
                <a16:creationId xmlns:a16="http://schemas.microsoft.com/office/drawing/2014/main" id="{03E76726-6C2D-46C5-921A-3C287AB9ECE7}"/>
              </a:ext>
            </a:extLst>
          </p:cNvPr>
          <p:cNvGrpSpPr/>
          <p:nvPr/>
        </p:nvGrpSpPr>
        <p:grpSpPr>
          <a:xfrm>
            <a:off x="2985196" y="2046420"/>
            <a:ext cx="2150679" cy="2611540"/>
            <a:chOff x="1461195" y="2046420"/>
            <a:chExt cx="2150679" cy="2611540"/>
          </a:xfrm>
          <a:solidFill>
            <a:srgbClr val="FF2121">
              <a:alpha val="20000"/>
            </a:srgbClr>
          </a:solidFill>
        </p:grpSpPr>
        <p:sp>
          <p:nvSpPr>
            <p:cNvPr id="23" name="Oval 22">
              <a:extLst>
                <a:ext uri="{FF2B5EF4-FFF2-40B4-BE49-F238E27FC236}">
                  <a16:creationId xmlns:a16="http://schemas.microsoft.com/office/drawing/2014/main" id="{746E30BD-CC9F-4473-A985-8B9614EE5E0A}"/>
                </a:ext>
              </a:extLst>
            </p:cNvPr>
            <p:cNvSpPr/>
            <p:nvPr/>
          </p:nvSpPr>
          <p:spPr>
            <a:xfrm>
              <a:off x="1461195" y="2084825"/>
              <a:ext cx="2150679" cy="257313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24" name="TextBox 23">
              <a:extLst>
                <a:ext uri="{FF2B5EF4-FFF2-40B4-BE49-F238E27FC236}">
                  <a16:creationId xmlns:a16="http://schemas.microsoft.com/office/drawing/2014/main" id="{3B5282B7-8444-4C1D-BFDB-DD75A9ACF3CA}"/>
                </a:ext>
              </a:extLst>
            </p:cNvPr>
            <p:cNvSpPr txBox="1"/>
            <p:nvPr/>
          </p:nvSpPr>
          <p:spPr>
            <a:xfrm>
              <a:off x="2229295" y="2046420"/>
              <a:ext cx="652885" cy="646331"/>
            </a:xfrm>
            <a:prstGeom prst="rect">
              <a:avLst/>
            </a:prstGeom>
            <a:noFill/>
          </p:spPr>
          <p:txBody>
            <a:bodyPr rtlCol="1">
              <a:spAutoFit/>
            </a:bodyPr>
            <a:lstStyle/>
            <a:p>
              <a:pPr algn="ctr">
                <a:defRPr/>
              </a:pPr>
              <a:r>
                <a:rPr lang="en-US" sz="3600" b="1" dirty="0">
                  <a:solidFill>
                    <a:srgbClr val="9E0000"/>
                  </a:solidFill>
                </a:rPr>
                <a:t>(</a:t>
              </a:r>
              <a:r>
                <a:rPr lang="en-US" sz="3600" b="1" dirty="0" err="1">
                  <a:solidFill>
                    <a:srgbClr val="9E0000"/>
                  </a:solidFill>
                </a:rPr>
                <a:t>i</a:t>
              </a:r>
              <a:r>
                <a:rPr lang="en-US" sz="3600" b="1" dirty="0">
                  <a:solidFill>
                    <a:srgbClr val="9E0000"/>
                  </a:solidFill>
                </a:rPr>
                <a:t>)</a:t>
              </a:r>
              <a:endParaRPr lang="ar-SA" sz="3600" b="1" dirty="0">
                <a:solidFill>
                  <a:srgbClr val="9E0000"/>
                </a:solidFill>
              </a:endParaRPr>
            </a:p>
          </p:txBody>
        </p:sp>
      </p:grpSp>
      <p:grpSp>
        <p:nvGrpSpPr>
          <p:cNvPr id="8" name="Group 27">
            <a:extLst>
              <a:ext uri="{FF2B5EF4-FFF2-40B4-BE49-F238E27FC236}">
                <a16:creationId xmlns:a16="http://schemas.microsoft.com/office/drawing/2014/main" id="{9FF5546D-250C-4B88-9D75-CEAE9FC6DC6B}"/>
              </a:ext>
            </a:extLst>
          </p:cNvPr>
          <p:cNvGrpSpPr/>
          <p:nvPr/>
        </p:nvGrpSpPr>
        <p:grpSpPr>
          <a:xfrm rot="903031">
            <a:off x="1965047" y="4456166"/>
            <a:ext cx="3302052" cy="1161785"/>
            <a:chOff x="1461195" y="1943168"/>
            <a:chExt cx="2150679" cy="2714792"/>
          </a:xfrm>
          <a:solidFill>
            <a:srgbClr val="FF2121">
              <a:alpha val="20000"/>
            </a:srgbClr>
          </a:solidFill>
        </p:grpSpPr>
        <p:sp>
          <p:nvSpPr>
            <p:cNvPr id="29" name="Oval 28">
              <a:extLst>
                <a:ext uri="{FF2B5EF4-FFF2-40B4-BE49-F238E27FC236}">
                  <a16:creationId xmlns:a16="http://schemas.microsoft.com/office/drawing/2014/main" id="{79EB7155-ACAD-4258-9778-516C5DC4F765}"/>
                </a:ext>
              </a:extLst>
            </p:cNvPr>
            <p:cNvSpPr/>
            <p:nvPr/>
          </p:nvSpPr>
          <p:spPr>
            <a:xfrm>
              <a:off x="1461195" y="2084825"/>
              <a:ext cx="2150679" cy="257313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30" name="TextBox 29">
              <a:extLst>
                <a:ext uri="{FF2B5EF4-FFF2-40B4-BE49-F238E27FC236}">
                  <a16:creationId xmlns:a16="http://schemas.microsoft.com/office/drawing/2014/main" id="{41A05D3F-DC4E-4713-A2F9-108460A640CB}"/>
                </a:ext>
              </a:extLst>
            </p:cNvPr>
            <p:cNvSpPr txBox="1"/>
            <p:nvPr/>
          </p:nvSpPr>
          <p:spPr>
            <a:xfrm rot="20696969">
              <a:off x="2055839" y="1943168"/>
              <a:ext cx="768099" cy="1366469"/>
            </a:xfrm>
            <a:prstGeom prst="rect">
              <a:avLst/>
            </a:prstGeom>
            <a:noFill/>
          </p:spPr>
          <p:txBody>
            <a:bodyPr rtlCol="1">
              <a:spAutoFit/>
            </a:bodyPr>
            <a:lstStyle/>
            <a:p>
              <a:pPr algn="ctr">
                <a:defRPr/>
              </a:pPr>
              <a:r>
                <a:rPr lang="en-US" sz="3200" b="1" dirty="0">
                  <a:solidFill>
                    <a:srgbClr val="760000"/>
                  </a:solidFill>
                </a:rPr>
                <a:t>(iii)</a:t>
              </a:r>
              <a:endParaRPr lang="ar-SA" sz="3200" b="1" dirty="0">
                <a:solidFill>
                  <a:srgbClr val="760000"/>
                </a:solidFill>
              </a:endParaRPr>
            </a:p>
          </p:txBody>
        </p:sp>
      </p:grpSp>
      <p:grpSp>
        <p:nvGrpSpPr>
          <p:cNvPr id="12" name="Group 30">
            <a:extLst>
              <a:ext uri="{FF2B5EF4-FFF2-40B4-BE49-F238E27FC236}">
                <a16:creationId xmlns:a16="http://schemas.microsoft.com/office/drawing/2014/main" id="{7F9BAAC9-4002-4BBF-BB8C-7EB09F416F30}"/>
              </a:ext>
            </a:extLst>
          </p:cNvPr>
          <p:cNvGrpSpPr/>
          <p:nvPr/>
        </p:nvGrpSpPr>
        <p:grpSpPr>
          <a:xfrm>
            <a:off x="3254031" y="5694896"/>
            <a:ext cx="2150679" cy="1113745"/>
            <a:chOff x="1461195" y="2084825"/>
            <a:chExt cx="2150679" cy="2573135"/>
          </a:xfrm>
          <a:solidFill>
            <a:srgbClr val="FF2121">
              <a:alpha val="20000"/>
            </a:srgbClr>
          </a:solidFill>
        </p:grpSpPr>
        <p:sp>
          <p:nvSpPr>
            <p:cNvPr id="32" name="Oval 31">
              <a:extLst>
                <a:ext uri="{FF2B5EF4-FFF2-40B4-BE49-F238E27FC236}">
                  <a16:creationId xmlns:a16="http://schemas.microsoft.com/office/drawing/2014/main" id="{1212EF14-FC60-4AA6-9A82-D95E3B956315}"/>
                </a:ext>
              </a:extLst>
            </p:cNvPr>
            <p:cNvSpPr/>
            <p:nvPr/>
          </p:nvSpPr>
          <p:spPr>
            <a:xfrm>
              <a:off x="1461195" y="2084825"/>
              <a:ext cx="2150679" cy="2573135"/>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dirty="0"/>
            </a:p>
          </p:txBody>
        </p:sp>
        <p:sp>
          <p:nvSpPr>
            <p:cNvPr id="33" name="TextBox 32">
              <a:extLst>
                <a:ext uri="{FF2B5EF4-FFF2-40B4-BE49-F238E27FC236}">
                  <a16:creationId xmlns:a16="http://schemas.microsoft.com/office/drawing/2014/main" id="{61C811CD-817C-409B-9425-7A4518CC2A18}"/>
                </a:ext>
              </a:extLst>
            </p:cNvPr>
            <p:cNvSpPr txBox="1"/>
            <p:nvPr/>
          </p:nvSpPr>
          <p:spPr>
            <a:xfrm>
              <a:off x="1461195" y="2262283"/>
              <a:ext cx="844911" cy="1351032"/>
            </a:xfrm>
            <a:prstGeom prst="rect">
              <a:avLst/>
            </a:prstGeom>
            <a:noFill/>
          </p:spPr>
          <p:txBody>
            <a:bodyPr rtlCol="1">
              <a:spAutoFit/>
            </a:bodyPr>
            <a:lstStyle/>
            <a:p>
              <a:pPr algn="ctr">
                <a:defRPr/>
              </a:pPr>
              <a:r>
                <a:rPr lang="en-US" sz="3200" b="1" dirty="0">
                  <a:solidFill>
                    <a:srgbClr val="9E0000"/>
                  </a:solidFill>
                </a:rPr>
                <a:t>(ii)</a:t>
              </a:r>
              <a:endParaRPr lang="ar-SA" sz="3200" b="1" dirty="0">
                <a:solidFill>
                  <a:srgbClr val="9E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blinds(horizontal)">
                                      <p:cBhvr>
                                        <p:cTn id="25" dur="500"/>
                                        <p:tgtEl>
                                          <p:spTgt spid="9">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nodeType="clickEffect">
                                  <p:stCondLst>
                                    <p:cond delay="0"/>
                                  </p:stCondLst>
                                  <p:childTnLst>
                                    <p:animEffect transition="out" filter="blinds(horizontal)">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animEffect transition="in" filter="blinds(horizontal)">
                                      <p:cBhvr>
                                        <p:cTn id="41" dur="500"/>
                                        <p:tgtEl>
                                          <p:spTgt spid="9">
                                            <p:txEl>
                                              <p:pRg st="3" end="3"/>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xit" presetSubtype="10" fill="hold" nodeType="clickEffect">
                                  <p:stCondLst>
                                    <p:cond delay="0"/>
                                  </p:stCondLst>
                                  <p:childTnLst>
                                    <p:animEffect transition="out" filter="blinds(horizontal)">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9">
                                            <p:txEl>
                                              <p:pRg st="4" end="4"/>
                                            </p:txEl>
                                          </p:spTgt>
                                        </p:tgtEl>
                                        <p:attrNameLst>
                                          <p:attrName>style.visibility</p:attrName>
                                        </p:attrNameLst>
                                      </p:cBhvr>
                                      <p:to>
                                        <p:strVal val="visible"/>
                                      </p:to>
                                    </p:set>
                                    <p:animEffect transition="in" filter="blinds(horizontal)">
                                      <p:cBhvr>
                                        <p:cTn id="54" dur="500"/>
                                        <p:tgtEl>
                                          <p:spTgt spid="9">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9">
                                            <p:txEl>
                                              <p:pRg st="5" end="5"/>
                                            </p:txEl>
                                          </p:spTgt>
                                        </p:tgtEl>
                                        <p:attrNameLst>
                                          <p:attrName>style.visibility</p:attrName>
                                        </p:attrNameLst>
                                      </p:cBhvr>
                                      <p:to>
                                        <p:strVal val="visible"/>
                                      </p:to>
                                    </p:set>
                                    <p:animEffect transition="in" filter="blinds(horizontal)">
                                      <p:cBhvr>
                                        <p:cTn id="59" dur="500"/>
                                        <p:tgtEl>
                                          <p:spTgt spid="9">
                                            <p:txEl>
                                              <p:pRg st="5" end="5"/>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9">
                                            <p:txEl>
                                              <p:pRg st="6" end="6"/>
                                            </p:txEl>
                                          </p:spTgt>
                                        </p:tgtEl>
                                        <p:attrNameLst>
                                          <p:attrName>style.visibility</p:attrName>
                                        </p:attrNameLst>
                                      </p:cBhvr>
                                      <p:to>
                                        <p:strVal val="visible"/>
                                      </p:to>
                                    </p:set>
                                    <p:animEffect transition="in" filter="blinds(horizontal)">
                                      <p:cBhvr>
                                        <p:cTn id="64" dur="500"/>
                                        <p:tgtEl>
                                          <p:spTgt spid="9">
                                            <p:txEl>
                                              <p:pRg st="6" end="6"/>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nodeType="clickEffect">
                                  <p:stCondLst>
                                    <p:cond delay="0"/>
                                  </p:stCondLst>
                                  <p:childTnLst>
                                    <p:set>
                                      <p:cBhvr>
                                        <p:cTn id="68" dur="1" fill="hold">
                                          <p:stCondLst>
                                            <p:cond delay="0"/>
                                          </p:stCondLst>
                                        </p:cTn>
                                        <p:tgtEl>
                                          <p:spTgt spid="9">
                                            <p:txEl>
                                              <p:pRg st="7" end="7"/>
                                            </p:txEl>
                                          </p:spTgt>
                                        </p:tgtEl>
                                        <p:attrNameLst>
                                          <p:attrName>style.visibility</p:attrName>
                                        </p:attrNameLst>
                                      </p:cBhvr>
                                      <p:to>
                                        <p:strVal val="visible"/>
                                      </p:to>
                                    </p:set>
                                    <p:animEffect transition="in" filter="blinds(horizontal)">
                                      <p:cBhvr>
                                        <p:cTn id="69"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41CE0-633C-4A82-9391-0F9A32AC6A3B}"/>
              </a:ext>
            </a:extLst>
          </p:cNvPr>
          <p:cNvSpPr>
            <a:spLocks noGrp="1"/>
          </p:cNvSpPr>
          <p:nvPr>
            <p:ph idx="1"/>
          </p:nvPr>
        </p:nvSpPr>
        <p:spPr>
          <a:xfrm>
            <a:off x="1811338" y="908050"/>
            <a:ext cx="8748712" cy="5245100"/>
          </a:xfrm>
        </p:spPr>
        <p:txBody>
          <a:bodyPr rtlCol="0">
            <a:noAutofit/>
          </a:bodyPr>
          <a:lstStyle/>
          <a:p>
            <a:pPr algn="just">
              <a:defRPr/>
            </a:pPr>
            <a:r>
              <a:rPr lang="en-US" sz="2600" b="1" dirty="0">
                <a:solidFill>
                  <a:srgbClr val="FF0000"/>
                </a:solidFill>
              </a:rPr>
              <a:t>Geographical Distribution: </a:t>
            </a:r>
          </a:p>
          <a:p>
            <a:pPr lvl="1" algn="just">
              <a:defRPr/>
            </a:pPr>
            <a:r>
              <a:rPr lang="en-US" sz="2200" dirty="0">
                <a:solidFill>
                  <a:srgbClr val="FF0000"/>
                </a:solidFill>
              </a:rPr>
              <a:t>Cosmopolitans: </a:t>
            </a:r>
            <a:r>
              <a:rPr lang="en-US" sz="2200" i="1" dirty="0">
                <a:solidFill>
                  <a:srgbClr val="FF0000"/>
                </a:solidFill>
              </a:rPr>
              <a:t>A. lumbricoides </a:t>
            </a:r>
            <a:r>
              <a:rPr lang="en-US" sz="2200" dirty="0">
                <a:solidFill>
                  <a:srgbClr val="FF0000"/>
                </a:solidFill>
              </a:rPr>
              <a:t>is one of the commonest and most wide spread of all human parasites.</a:t>
            </a:r>
          </a:p>
          <a:p>
            <a:pPr algn="just">
              <a:defRPr/>
            </a:pPr>
            <a:r>
              <a:rPr lang="en-US" sz="2600" b="1" dirty="0">
                <a:solidFill>
                  <a:srgbClr val="00B0F0"/>
                </a:solidFill>
              </a:rPr>
              <a:t>Habitat:</a:t>
            </a:r>
          </a:p>
          <a:p>
            <a:pPr lvl="2" algn="just">
              <a:defRPr/>
            </a:pPr>
            <a:r>
              <a:rPr lang="en-US" dirty="0">
                <a:solidFill>
                  <a:srgbClr val="00B0F0"/>
                </a:solidFill>
              </a:rPr>
              <a:t> Adult: In the small intestine.</a:t>
            </a:r>
          </a:p>
          <a:p>
            <a:pPr lvl="2" algn="just">
              <a:defRPr/>
            </a:pPr>
            <a:r>
              <a:rPr lang="en-US" dirty="0">
                <a:solidFill>
                  <a:srgbClr val="00B0F0"/>
                </a:solidFill>
              </a:rPr>
              <a:t>Egg: In the faeces.</a:t>
            </a:r>
          </a:p>
          <a:p>
            <a:pPr algn="just">
              <a:defRPr/>
            </a:pPr>
            <a:r>
              <a:rPr lang="en-US" sz="2600" b="1" dirty="0">
                <a:solidFill>
                  <a:schemeClr val="accent4">
                    <a:lumMod val="50000"/>
                  </a:schemeClr>
                </a:solidFill>
              </a:rPr>
              <a:t>Morphology:</a:t>
            </a:r>
          </a:p>
          <a:p>
            <a:pPr lvl="1" algn="just">
              <a:defRPr/>
            </a:pPr>
            <a:r>
              <a:rPr lang="en-US" dirty="0">
                <a:solidFill>
                  <a:schemeClr val="accent4">
                    <a:lumMod val="50000"/>
                  </a:schemeClr>
                </a:solidFill>
              </a:rPr>
              <a:t>Adult: colour: pinkish.</a:t>
            </a:r>
          </a:p>
          <a:p>
            <a:pPr lvl="1" algn="just">
              <a:defRPr/>
            </a:pPr>
            <a:r>
              <a:rPr lang="en-US" dirty="0">
                <a:solidFill>
                  <a:schemeClr val="accent4">
                    <a:lumMod val="50000"/>
                  </a:schemeClr>
                </a:solidFill>
              </a:rPr>
              <a:t>Male: size: about 15-30 cm with curved tail and two spicules of unequal size.</a:t>
            </a:r>
          </a:p>
          <a:p>
            <a:pPr lvl="1" algn="just">
              <a:defRPr/>
            </a:pPr>
            <a:r>
              <a:rPr lang="en-US" dirty="0">
                <a:solidFill>
                  <a:schemeClr val="accent4">
                    <a:lumMod val="50000"/>
                  </a:schemeClr>
                </a:solidFill>
              </a:rPr>
              <a:t>Female: size 20-40 cm , with a straight tail.</a:t>
            </a:r>
          </a:p>
          <a:p>
            <a:pPr>
              <a:defRPr/>
            </a:pPr>
            <a:r>
              <a:rPr lang="en-US" dirty="0"/>
              <a:t>Infective form: </a:t>
            </a:r>
            <a:r>
              <a:rPr lang="en-US" sz="2400" dirty="0" err="1">
                <a:solidFill>
                  <a:schemeClr val="accent4">
                    <a:lumMod val="50000"/>
                  </a:schemeClr>
                </a:solidFill>
              </a:rPr>
              <a:t>Embryonated</a:t>
            </a:r>
            <a:r>
              <a:rPr lang="en-US" sz="2400" dirty="0">
                <a:solidFill>
                  <a:schemeClr val="accent4">
                    <a:lumMod val="50000"/>
                  </a:schemeClr>
                </a:solidFill>
              </a:rPr>
              <a:t> egg</a:t>
            </a:r>
            <a:endParaRPr lang="en-US" sz="2200" dirty="0"/>
          </a:p>
        </p:txBody>
      </p:sp>
      <p:sp>
        <p:nvSpPr>
          <p:cNvPr id="6" name="Title 1">
            <a:extLst>
              <a:ext uri="{FF2B5EF4-FFF2-40B4-BE49-F238E27FC236}">
                <a16:creationId xmlns:a16="http://schemas.microsoft.com/office/drawing/2014/main" id="{9D709E39-4439-490C-9B0B-CC67BAA3333C}"/>
              </a:ext>
            </a:extLst>
          </p:cNvPr>
          <p:cNvSpPr txBox="1">
            <a:spLocks/>
          </p:cNvSpPr>
          <p:nvPr/>
        </p:nvSpPr>
        <p:spPr>
          <a:xfrm>
            <a:off x="1524000" y="-26988"/>
            <a:ext cx="9144000" cy="642938"/>
          </a:xfrm>
          <a:prstGeom prst="rect">
            <a:avLst/>
          </a:prstGeom>
          <a:solidFill>
            <a:schemeClr val="accent3">
              <a:lumMod val="20000"/>
              <a:lumOff val="80000"/>
            </a:schemeClr>
          </a:solidFill>
        </p:spPr>
        <p:txBody>
          <a:bodyPr anchor="ctr">
            <a:normAutofit fontScale="97500"/>
          </a:bodyPr>
          <a:lstStyle/>
          <a:p>
            <a:pPr algn="ctr" eaLnBrk="1" hangingPunct="1">
              <a:defRPr/>
            </a:pPr>
            <a:r>
              <a:rPr lang="en-US" altLang="ar-JO" sz="3600" b="1" i="1" dirty="0">
                <a:solidFill>
                  <a:srgbClr val="000000"/>
                </a:solidFill>
                <a:latin typeface="+mj-lt"/>
              </a:rPr>
              <a:t>Ascaris </a:t>
            </a:r>
            <a:r>
              <a:rPr lang="en-US" altLang="ar-JO" sz="3600" b="1" i="1" dirty="0" err="1">
                <a:solidFill>
                  <a:srgbClr val="000000"/>
                </a:solidFill>
                <a:latin typeface="+mj-lt"/>
              </a:rPr>
              <a:t>Iumbricoides</a:t>
            </a:r>
            <a:endParaRPr lang="en-US" altLang="ar-JO" sz="3600" b="1" i="1" dirty="0">
              <a:solidFill>
                <a:srgbClr val="0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مستطيل 3">
            <a:extLst>
              <a:ext uri="{FF2B5EF4-FFF2-40B4-BE49-F238E27FC236}">
                <a16:creationId xmlns:a16="http://schemas.microsoft.com/office/drawing/2014/main" id="{3CEC143C-A21F-4F37-9C92-81F86D482A40}"/>
              </a:ext>
            </a:extLst>
          </p:cNvPr>
          <p:cNvSpPr>
            <a:spLocks noChangeArrowheads="1"/>
          </p:cNvSpPr>
          <p:nvPr/>
        </p:nvSpPr>
        <p:spPr bwMode="auto">
          <a:xfrm>
            <a:off x="1919289" y="757238"/>
            <a:ext cx="6408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ar-JO" sz="3200" b="1">
                <a:solidFill>
                  <a:srgbClr val="FF0000"/>
                </a:solidFill>
                <a:latin typeface="Calibri" panose="020F0502020204030204" pitchFamily="34" charset="0"/>
              </a:rPr>
              <a:t>(Life cycle)</a:t>
            </a:r>
          </a:p>
        </p:txBody>
      </p:sp>
      <p:pic>
        <p:nvPicPr>
          <p:cNvPr id="8195" name="Picture 2">
            <a:extLst>
              <a:ext uri="{FF2B5EF4-FFF2-40B4-BE49-F238E27FC236}">
                <a16:creationId xmlns:a16="http://schemas.microsoft.com/office/drawing/2014/main" id="{B799DBB4-B2B9-4301-8FFC-B09917A574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938" y="1484314"/>
            <a:ext cx="5903912"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BBF1153A-C99F-42A0-8309-83845CF240D0}"/>
              </a:ext>
            </a:extLst>
          </p:cNvPr>
          <p:cNvSpPr txBox="1">
            <a:spLocks/>
          </p:cNvSpPr>
          <p:nvPr/>
        </p:nvSpPr>
        <p:spPr>
          <a:xfrm>
            <a:off x="1524000" y="-26988"/>
            <a:ext cx="9144000" cy="642938"/>
          </a:xfrm>
          <a:prstGeom prst="rect">
            <a:avLst/>
          </a:prstGeom>
          <a:solidFill>
            <a:schemeClr val="accent3">
              <a:lumMod val="20000"/>
              <a:lumOff val="80000"/>
            </a:schemeClr>
          </a:solidFill>
        </p:spPr>
        <p:txBody>
          <a:bodyPr anchor="ctr">
            <a:normAutofit fontScale="97500"/>
          </a:bodyPr>
          <a:lstStyle/>
          <a:p>
            <a:pPr algn="ctr" eaLnBrk="1" hangingPunct="1">
              <a:defRPr/>
            </a:pPr>
            <a:r>
              <a:rPr lang="en-US" altLang="ar-JO" sz="3600" b="1" i="1" dirty="0">
                <a:solidFill>
                  <a:srgbClr val="000000"/>
                </a:solidFill>
                <a:latin typeface="+mj-lt"/>
              </a:rPr>
              <a:t>Ascaris </a:t>
            </a:r>
            <a:r>
              <a:rPr lang="en-US" altLang="ar-JO" sz="3600" b="1" i="1" dirty="0" err="1">
                <a:solidFill>
                  <a:srgbClr val="000000"/>
                </a:solidFill>
                <a:latin typeface="+mj-lt"/>
              </a:rPr>
              <a:t>Iumbricoides</a:t>
            </a:r>
            <a:endParaRPr lang="en-US" altLang="ar-JO" sz="3600" b="1" i="1" dirty="0">
              <a:solidFill>
                <a:srgbClr val="000000"/>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D4428DA-D159-4E2A-97FB-36488588C81D}"/>
              </a:ext>
            </a:extLst>
          </p:cNvPr>
          <p:cNvSpPr>
            <a:spLocks noGrp="1"/>
          </p:cNvSpPr>
          <p:nvPr>
            <p:ph type="title"/>
          </p:nvPr>
        </p:nvSpPr>
        <p:spPr>
          <a:xfrm>
            <a:off x="2039939" y="549275"/>
            <a:ext cx="5857875" cy="1143000"/>
          </a:xfrm>
        </p:spPr>
        <p:txBody>
          <a:bodyPr/>
          <a:lstStyle/>
          <a:p>
            <a:pPr algn="l" eaLnBrk="1" hangingPunct="1"/>
            <a:r>
              <a:rPr lang="en-US" altLang="ar-JO" sz="3200" b="1">
                <a:solidFill>
                  <a:srgbClr val="FF0000"/>
                </a:solidFill>
              </a:rPr>
              <a:t>Pathogenicity &amp; Clinical Features:</a:t>
            </a:r>
          </a:p>
        </p:txBody>
      </p:sp>
      <p:sp>
        <p:nvSpPr>
          <p:cNvPr id="17411" name="Rectangle 3">
            <a:extLst>
              <a:ext uri="{FF2B5EF4-FFF2-40B4-BE49-F238E27FC236}">
                <a16:creationId xmlns:a16="http://schemas.microsoft.com/office/drawing/2014/main" id="{F588B109-2145-4AF5-AF9C-44B55835CC29}"/>
              </a:ext>
            </a:extLst>
          </p:cNvPr>
          <p:cNvSpPr>
            <a:spLocks noGrp="1"/>
          </p:cNvSpPr>
          <p:nvPr>
            <p:ph type="body" idx="1"/>
          </p:nvPr>
        </p:nvSpPr>
        <p:spPr>
          <a:xfrm>
            <a:off x="1992313" y="1406526"/>
            <a:ext cx="8064500" cy="4949825"/>
          </a:xfrm>
        </p:spPr>
        <p:txBody>
          <a:bodyPr/>
          <a:lstStyle/>
          <a:p>
            <a:pPr marL="609600" indent="-609600" algn="just">
              <a:lnSpc>
                <a:spcPct val="80000"/>
              </a:lnSpc>
              <a:defRPr/>
            </a:pPr>
            <a:r>
              <a:rPr lang="en-US" altLang="ar-JO" dirty="0">
                <a:solidFill>
                  <a:srgbClr val="0000CC"/>
                </a:solidFill>
                <a:latin typeface="+mj-lt"/>
              </a:rPr>
              <a:t>Ascariasis </a:t>
            </a:r>
            <a:r>
              <a:rPr lang="en-US" altLang="ar-JO" dirty="0">
                <a:latin typeface="+mj-lt"/>
              </a:rPr>
              <a:t>– infection of </a:t>
            </a:r>
            <a:r>
              <a:rPr lang="en-US" altLang="ar-JO" i="1" dirty="0">
                <a:latin typeface="+mj-lt"/>
              </a:rPr>
              <a:t>A. </a:t>
            </a:r>
            <a:r>
              <a:rPr lang="en-US" altLang="ar-JO" i="1" dirty="0" err="1">
                <a:latin typeface="+mj-lt"/>
              </a:rPr>
              <a:t>lumbricoides</a:t>
            </a:r>
            <a:r>
              <a:rPr lang="en-US" altLang="ar-JO" i="1" dirty="0">
                <a:latin typeface="+mj-lt"/>
              </a:rPr>
              <a:t>.</a:t>
            </a:r>
          </a:p>
          <a:p>
            <a:pPr marL="609600" indent="-609600" algn="just">
              <a:lnSpc>
                <a:spcPct val="80000"/>
              </a:lnSpc>
              <a:defRPr/>
            </a:pPr>
            <a:r>
              <a:rPr lang="en-US" altLang="ar-JO" dirty="0">
                <a:latin typeface="+mj-lt"/>
              </a:rPr>
              <a:t>Majority of infections are asymptomatic.</a:t>
            </a:r>
          </a:p>
          <a:p>
            <a:pPr marL="609600" indent="-609600" algn="just">
              <a:lnSpc>
                <a:spcPct val="80000"/>
              </a:lnSpc>
              <a:defRPr/>
            </a:pPr>
            <a:r>
              <a:rPr lang="en-US" altLang="ar-JO" dirty="0">
                <a:latin typeface="+mj-lt"/>
              </a:rPr>
              <a:t>Clinical disease is largely restricted to individuals with a high worm load.</a:t>
            </a:r>
          </a:p>
          <a:p>
            <a:pPr marL="609600" indent="-609600" algn="just">
              <a:lnSpc>
                <a:spcPct val="80000"/>
              </a:lnSpc>
              <a:defRPr/>
            </a:pPr>
            <a:r>
              <a:rPr lang="en-US" altLang="ar-JO" dirty="0">
                <a:latin typeface="+mj-lt"/>
              </a:rPr>
              <a:t>Symptoms divided into three groups: those produced by:</a:t>
            </a:r>
          </a:p>
          <a:p>
            <a:pPr marL="990600" lvl="1" indent="-533400" algn="just">
              <a:lnSpc>
                <a:spcPct val="80000"/>
              </a:lnSpc>
              <a:buFont typeface="Wingdings" panose="05000000000000000000" pitchFamily="2" charset="2"/>
              <a:buAutoNum type="arabicPeriod"/>
              <a:defRPr/>
            </a:pPr>
            <a:r>
              <a:rPr lang="en-US" altLang="ar-JO" dirty="0">
                <a:latin typeface="+mj-lt"/>
              </a:rPr>
              <a:t>Migrating larvae.</a:t>
            </a:r>
          </a:p>
          <a:p>
            <a:pPr marL="990600" lvl="1" indent="-533400" algn="just">
              <a:lnSpc>
                <a:spcPct val="80000"/>
              </a:lnSpc>
              <a:buFont typeface="Wingdings" panose="05000000000000000000" pitchFamily="2" charset="2"/>
              <a:buAutoNum type="arabicPeriod"/>
              <a:defRPr/>
            </a:pPr>
            <a:r>
              <a:rPr lang="en-US" b="1" dirty="0">
                <a:solidFill>
                  <a:srgbClr val="0070C0"/>
                </a:solidFill>
                <a:latin typeface="+mj-lt"/>
              </a:rPr>
              <a:t>Intestinal phase.</a:t>
            </a:r>
          </a:p>
          <a:p>
            <a:pPr marL="990600" lvl="1" indent="-533400" algn="just">
              <a:lnSpc>
                <a:spcPct val="80000"/>
              </a:lnSpc>
              <a:buFont typeface="Wingdings" panose="05000000000000000000" pitchFamily="2" charset="2"/>
              <a:buAutoNum type="arabicPeriod"/>
              <a:defRPr/>
            </a:pPr>
            <a:r>
              <a:rPr lang="en-US" altLang="ar-JO" b="1" dirty="0">
                <a:solidFill>
                  <a:srgbClr val="009900"/>
                </a:solidFill>
                <a:latin typeface="+mj-lt"/>
              </a:rPr>
              <a:t>Ectopic Ascariasis</a:t>
            </a:r>
            <a:r>
              <a:rPr lang="en-US" altLang="ar-JO" dirty="0">
                <a:latin typeface="+mj-lt"/>
              </a:rPr>
              <a:t>.</a:t>
            </a:r>
            <a:endParaRPr lang="ar-JO" altLang="ar-JO" dirty="0">
              <a:latin typeface="+mj-lt"/>
            </a:endParaRPr>
          </a:p>
          <a:p>
            <a:pPr marL="990600" lvl="1" indent="-533400" algn="just">
              <a:lnSpc>
                <a:spcPct val="80000"/>
              </a:lnSpc>
              <a:buFont typeface="Wingdings" panose="05000000000000000000" pitchFamily="2" charset="2"/>
              <a:buAutoNum type="arabicPeriod"/>
              <a:defRPr/>
            </a:pPr>
            <a:endParaRPr lang="en-US" altLang="ar-JO" dirty="0">
              <a:latin typeface="+mj-lt"/>
            </a:endParaRPr>
          </a:p>
        </p:txBody>
      </p:sp>
      <p:sp>
        <p:nvSpPr>
          <p:cNvPr id="6" name="Title 1">
            <a:extLst>
              <a:ext uri="{FF2B5EF4-FFF2-40B4-BE49-F238E27FC236}">
                <a16:creationId xmlns:a16="http://schemas.microsoft.com/office/drawing/2014/main" id="{41CD9B5C-AEDE-437B-8AA3-CEC249096407}"/>
              </a:ext>
            </a:extLst>
          </p:cNvPr>
          <p:cNvSpPr txBox="1">
            <a:spLocks/>
          </p:cNvSpPr>
          <p:nvPr/>
        </p:nvSpPr>
        <p:spPr>
          <a:xfrm>
            <a:off x="1524000" y="-26988"/>
            <a:ext cx="9144000" cy="642938"/>
          </a:xfrm>
          <a:prstGeom prst="rect">
            <a:avLst/>
          </a:prstGeom>
          <a:solidFill>
            <a:schemeClr val="accent3">
              <a:lumMod val="20000"/>
              <a:lumOff val="80000"/>
            </a:schemeClr>
          </a:solidFill>
        </p:spPr>
        <p:txBody>
          <a:bodyPr anchor="ctr">
            <a:normAutofit fontScale="97500"/>
          </a:bodyPr>
          <a:lstStyle/>
          <a:p>
            <a:pPr algn="ctr" eaLnBrk="1" hangingPunct="1">
              <a:defRPr/>
            </a:pPr>
            <a:r>
              <a:rPr lang="en-US" altLang="ar-JO" sz="3600" b="1" i="1" dirty="0">
                <a:solidFill>
                  <a:srgbClr val="000000"/>
                </a:solidFill>
                <a:latin typeface="+mj-lt"/>
              </a:rPr>
              <a:t>Ascaris </a:t>
            </a:r>
            <a:r>
              <a:rPr lang="en-US" altLang="ar-JO" sz="3600" b="1" i="1" dirty="0" err="1">
                <a:solidFill>
                  <a:srgbClr val="000000"/>
                </a:solidFill>
                <a:latin typeface="+mj-lt"/>
              </a:rPr>
              <a:t>Iumbricoides</a:t>
            </a:r>
            <a:endParaRPr lang="en-US" altLang="ar-JO" sz="3600" b="1" i="1" dirty="0">
              <a:solidFill>
                <a:srgbClr val="0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wipe(down)">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wipe(down)">
                                      <p:cBhvr>
                                        <p:cTn id="17" dur="500"/>
                                        <p:tgtEl>
                                          <p:spTgt spid="174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wipe(down)">
                                      <p:cBhvr>
                                        <p:cTn id="22" dur="500"/>
                                        <p:tgtEl>
                                          <p:spTgt spid="1741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wipe(down)">
                                      <p:cBhvr>
                                        <p:cTn id="27" dur="500"/>
                                        <p:tgtEl>
                                          <p:spTgt spid="1741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17411">
                                            <p:txEl>
                                              <p:pRg st="4" end="4"/>
                                            </p:txEl>
                                          </p:spTgt>
                                        </p:tgtEl>
                                        <p:attrNameLst>
                                          <p:attrName>style.visibility</p:attrName>
                                        </p:attrNameLst>
                                      </p:cBhvr>
                                      <p:to>
                                        <p:strVal val="visible"/>
                                      </p:to>
                                    </p:set>
                                    <p:animEffect transition="in" filter="barn(inVertical)">
                                      <p:cBhvr>
                                        <p:cTn id="32" dur="500"/>
                                        <p:tgtEl>
                                          <p:spTgt spid="1741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Effect transition="in" filter="barn(inVertical)">
                                      <p:cBhvr>
                                        <p:cTn id="37" dur="500"/>
                                        <p:tgtEl>
                                          <p:spTgt spid="1741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17411">
                                            <p:txEl>
                                              <p:pRg st="6" end="6"/>
                                            </p:txEl>
                                          </p:spTgt>
                                        </p:tgtEl>
                                        <p:attrNameLst>
                                          <p:attrName>style.visibility</p:attrName>
                                        </p:attrNameLst>
                                      </p:cBhvr>
                                      <p:to>
                                        <p:strVal val="visible"/>
                                      </p:to>
                                    </p:set>
                                    <p:animEffect transition="in" filter="barn(inVertical)">
                                      <p:cBhvr>
                                        <p:cTn id="42"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D49E91AF-D06A-4EA5-9ADB-899BE8853D9F}"/>
              </a:ext>
            </a:extLst>
          </p:cNvPr>
          <p:cNvSpPr>
            <a:spLocks noGrp="1"/>
          </p:cNvSpPr>
          <p:nvPr>
            <p:ph type="body" idx="1"/>
          </p:nvPr>
        </p:nvSpPr>
        <p:spPr>
          <a:xfrm>
            <a:off x="1631950" y="2565400"/>
            <a:ext cx="3816350" cy="4419600"/>
          </a:xfrm>
        </p:spPr>
        <p:txBody>
          <a:bodyPr/>
          <a:lstStyle/>
          <a:p>
            <a:pPr marL="0" lvl="1" indent="-533400" algn="just">
              <a:buNone/>
              <a:defRPr/>
            </a:pPr>
            <a:r>
              <a:rPr lang="en-US" altLang="ar-JO" dirty="0">
                <a:solidFill>
                  <a:srgbClr val="009900"/>
                </a:solidFill>
                <a:latin typeface="+mj-lt"/>
              </a:rPr>
              <a:t>1- Pneumonia (</a:t>
            </a:r>
            <a:r>
              <a:rPr lang="en-US" altLang="ar-JO" dirty="0" err="1">
                <a:solidFill>
                  <a:srgbClr val="009900"/>
                </a:solidFill>
                <a:latin typeface="+mj-lt"/>
              </a:rPr>
              <a:t>loeffler’s</a:t>
            </a:r>
            <a:r>
              <a:rPr lang="en-US" altLang="ar-JO" dirty="0">
                <a:solidFill>
                  <a:srgbClr val="009900"/>
                </a:solidFill>
                <a:latin typeface="+mj-lt"/>
              </a:rPr>
              <a:t> syndrome)</a:t>
            </a:r>
            <a:r>
              <a:rPr lang="en-US" altLang="ar-JO" dirty="0">
                <a:latin typeface="+mj-lt"/>
              </a:rPr>
              <a:t> – fever, cough, </a:t>
            </a:r>
            <a:r>
              <a:rPr lang="en-US" altLang="ar-JO" dirty="0" err="1">
                <a:latin typeface="+mj-lt"/>
              </a:rPr>
              <a:t>dyspnoea</a:t>
            </a:r>
            <a:r>
              <a:rPr lang="en-US" altLang="ar-JO" dirty="0">
                <a:latin typeface="+mj-lt"/>
              </a:rPr>
              <a:t>, blood tinged sputum that may contain larva, urticarial rash &amp; </a:t>
            </a:r>
            <a:r>
              <a:rPr lang="en-US" altLang="ar-JO" dirty="0" err="1">
                <a:latin typeface="+mj-lt"/>
              </a:rPr>
              <a:t>eosinophilia</a:t>
            </a:r>
            <a:endParaRPr lang="en-US" altLang="ar-JO" dirty="0">
              <a:latin typeface="+mj-lt"/>
            </a:endParaRPr>
          </a:p>
          <a:p>
            <a:pPr marL="0" lvl="1" indent="-533400" algn="just">
              <a:buNone/>
              <a:defRPr/>
            </a:pPr>
            <a:r>
              <a:rPr lang="en-US" altLang="ar-JO" dirty="0">
                <a:solidFill>
                  <a:srgbClr val="009900"/>
                </a:solidFill>
                <a:latin typeface="+mj-lt"/>
              </a:rPr>
              <a:t>2- Visceral larva </a:t>
            </a:r>
            <a:r>
              <a:rPr lang="en-US" altLang="ar-JO" dirty="0" err="1">
                <a:solidFill>
                  <a:srgbClr val="009900"/>
                </a:solidFill>
                <a:latin typeface="+mj-lt"/>
              </a:rPr>
              <a:t>migrans</a:t>
            </a:r>
            <a:r>
              <a:rPr lang="en-US" altLang="ar-JO" dirty="0">
                <a:latin typeface="+mj-lt"/>
              </a:rPr>
              <a:t> – if larvae enter systemic circulation (from pulmonary capillaries) to reach other organs like brain, spinal cord, heart, kidney.</a:t>
            </a:r>
          </a:p>
        </p:txBody>
      </p:sp>
      <p:sp>
        <p:nvSpPr>
          <p:cNvPr id="4" name="Title 1">
            <a:extLst>
              <a:ext uri="{FF2B5EF4-FFF2-40B4-BE49-F238E27FC236}">
                <a16:creationId xmlns:a16="http://schemas.microsoft.com/office/drawing/2014/main" id="{05B402C2-E9B3-47FE-8E0E-78CC69BE9F35}"/>
              </a:ext>
            </a:extLst>
          </p:cNvPr>
          <p:cNvSpPr txBox="1">
            <a:spLocks/>
          </p:cNvSpPr>
          <p:nvPr/>
        </p:nvSpPr>
        <p:spPr>
          <a:xfrm>
            <a:off x="1524000" y="-26988"/>
            <a:ext cx="9144000" cy="642938"/>
          </a:xfrm>
          <a:prstGeom prst="rect">
            <a:avLst/>
          </a:prstGeom>
          <a:solidFill>
            <a:schemeClr val="accent3">
              <a:lumMod val="20000"/>
              <a:lumOff val="80000"/>
            </a:schemeClr>
          </a:solidFill>
        </p:spPr>
        <p:txBody>
          <a:bodyPr anchor="ctr">
            <a:normAutofit fontScale="97500"/>
          </a:bodyPr>
          <a:lstStyle/>
          <a:p>
            <a:pPr algn="ctr" eaLnBrk="1" hangingPunct="1">
              <a:defRPr/>
            </a:pPr>
            <a:r>
              <a:rPr lang="en-US" altLang="ar-JO" sz="3600" b="1" i="1" dirty="0">
                <a:solidFill>
                  <a:srgbClr val="000000"/>
                </a:solidFill>
                <a:latin typeface="+mj-lt"/>
              </a:rPr>
              <a:t>Ascaris </a:t>
            </a:r>
            <a:r>
              <a:rPr lang="en-US" altLang="ar-JO" sz="3600" b="1" i="1" dirty="0" err="1">
                <a:solidFill>
                  <a:srgbClr val="000000"/>
                </a:solidFill>
                <a:latin typeface="+mj-lt"/>
              </a:rPr>
              <a:t>Iumbricoides</a:t>
            </a:r>
            <a:endParaRPr lang="en-US" altLang="ar-JO" sz="3600" b="1" i="1" dirty="0">
              <a:solidFill>
                <a:srgbClr val="000000"/>
              </a:solidFill>
              <a:latin typeface="+mj-lt"/>
            </a:endParaRPr>
          </a:p>
        </p:txBody>
      </p:sp>
      <p:sp>
        <p:nvSpPr>
          <p:cNvPr id="2" name="Rectangle 1">
            <a:extLst>
              <a:ext uri="{FF2B5EF4-FFF2-40B4-BE49-F238E27FC236}">
                <a16:creationId xmlns:a16="http://schemas.microsoft.com/office/drawing/2014/main" id="{0BCE43DA-7D71-4376-A710-88FF258DB44F}"/>
              </a:ext>
            </a:extLst>
          </p:cNvPr>
          <p:cNvSpPr/>
          <p:nvPr/>
        </p:nvSpPr>
        <p:spPr>
          <a:xfrm>
            <a:off x="3432176" y="692151"/>
            <a:ext cx="4183063" cy="481013"/>
          </a:xfrm>
          <a:prstGeom prst="rect">
            <a:avLst/>
          </a:prstGeom>
        </p:spPr>
        <p:txBody>
          <a:bodyPr wrap="none">
            <a:spAutoFit/>
          </a:bodyPr>
          <a:lstStyle/>
          <a:p>
            <a:pPr eaLnBrk="1" hangingPunct="1">
              <a:lnSpc>
                <a:spcPct val="90000"/>
              </a:lnSpc>
              <a:defRPr/>
            </a:pPr>
            <a:r>
              <a:rPr lang="en-US" altLang="ar-JO" sz="2800" dirty="0">
                <a:solidFill>
                  <a:srgbClr val="FF0000"/>
                </a:solidFill>
                <a:latin typeface="+mj-lt"/>
              </a:rPr>
              <a:t>Symptoms &amp; Complications</a:t>
            </a:r>
          </a:p>
        </p:txBody>
      </p:sp>
      <p:sp>
        <p:nvSpPr>
          <p:cNvPr id="3" name="Rectangle 2">
            <a:extLst>
              <a:ext uri="{FF2B5EF4-FFF2-40B4-BE49-F238E27FC236}">
                <a16:creationId xmlns:a16="http://schemas.microsoft.com/office/drawing/2014/main" id="{E0172518-C7CF-4091-AE71-17C745A9A8AD}"/>
              </a:ext>
            </a:extLst>
          </p:cNvPr>
          <p:cNvSpPr/>
          <p:nvPr/>
        </p:nvSpPr>
        <p:spPr>
          <a:xfrm>
            <a:off x="1992314" y="1619251"/>
            <a:ext cx="2948949" cy="461665"/>
          </a:xfrm>
          <a:prstGeom prst="rect">
            <a:avLst/>
          </a:prstGeom>
        </p:spPr>
        <p:txBody>
          <a:bodyPr wrap="none">
            <a:spAutoFit/>
          </a:bodyPr>
          <a:lstStyle/>
          <a:p>
            <a:pPr>
              <a:defRPr/>
            </a:pPr>
            <a:r>
              <a:rPr lang="en-US" altLang="ar-JO" sz="2400" b="1" dirty="0">
                <a:solidFill>
                  <a:srgbClr val="0070C0"/>
                </a:solidFill>
                <a:latin typeface="+mj-lt"/>
              </a:rPr>
              <a:t>Migrating larvae phase</a:t>
            </a:r>
            <a:endParaRPr lang="ar-JO" sz="2400" b="1" dirty="0">
              <a:solidFill>
                <a:srgbClr val="0070C0"/>
              </a:solidFill>
              <a:latin typeface="+mj-lt"/>
            </a:endParaRPr>
          </a:p>
        </p:txBody>
      </p:sp>
      <p:cxnSp>
        <p:nvCxnSpPr>
          <p:cNvPr id="7" name="Straight Connector 6">
            <a:extLst>
              <a:ext uri="{FF2B5EF4-FFF2-40B4-BE49-F238E27FC236}">
                <a16:creationId xmlns:a16="http://schemas.microsoft.com/office/drawing/2014/main" id="{1B2AF796-6123-4E9C-A2A1-A6622560B666}"/>
              </a:ext>
            </a:extLst>
          </p:cNvPr>
          <p:cNvCxnSpPr/>
          <p:nvPr/>
        </p:nvCxnSpPr>
        <p:spPr>
          <a:xfrm rot="5400000">
            <a:off x="5379244" y="1285081"/>
            <a:ext cx="28575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1975620-68CC-44D3-B88F-EF6090054E65}"/>
              </a:ext>
            </a:extLst>
          </p:cNvPr>
          <p:cNvCxnSpPr>
            <a:cxnSpLocks/>
          </p:cNvCxnSpPr>
          <p:nvPr/>
        </p:nvCxnSpPr>
        <p:spPr>
          <a:xfrm flipV="1">
            <a:off x="5521325" y="1412875"/>
            <a:ext cx="223043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F1DA13-9FF0-4882-A4BE-822C438A4FF8}"/>
              </a:ext>
            </a:extLst>
          </p:cNvPr>
          <p:cNvCxnSpPr>
            <a:cxnSpLocks/>
          </p:cNvCxnSpPr>
          <p:nvPr/>
        </p:nvCxnSpPr>
        <p:spPr>
          <a:xfrm flipH="1">
            <a:off x="3573464" y="1430338"/>
            <a:ext cx="19462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129D9F1-4DBB-4864-9048-09D6AAC5E4B8}"/>
              </a:ext>
            </a:extLst>
          </p:cNvPr>
          <p:cNvCxnSpPr/>
          <p:nvPr/>
        </p:nvCxnSpPr>
        <p:spPr>
          <a:xfrm rot="5400000">
            <a:off x="3465513" y="1535113"/>
            <a:ext cx="214313"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3C43E9-DE81-4FA1-B1F5-EAC1ADC29AB0}"/>
              </a:ext>
            </a:extLst>
          </p:cNvPr>
          <p:cNvCxnSpPr>
            <a:cxnSpLocks/>
          </p:cNvCxnSpPr>
          <p:nvPr/>
        </p:nvCxnSpPr>
        <p:spPr>
          <a:xfrm>
            <a:off x="9480550" y="1428750"/>
            <a:ext cx="0" cy="11811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538AC7-E6C8-470D-925A-A719AD98BFA9}"/>
              </a:ext>
            </a:extLst>
          </p:cNvPr>
          <p:cNvCxnSpPr>
            <a:cxnSpLocks/>
          </p:cNvCxnSpPr>
          <p:nvPr/>
        </p:nvCxnSpPr>
        <p:spPr>
          <a:xfrm flipH="1">
            <a:off x="3502025" y="2081214"/>
            <a:ext cx="1588" cy="52863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848B766-18EE-45DC-AA2B-01B6759081E7}"/>
              </a:ext>
            </a:extLst>
          </p:cNvPr>
          <p:cNvSpPr/>
          <p:nvPr/>
        </p:nvSpPr>
        <p:spPr>
          <a:xfrm>
            <a:off x="6677141" y="1989139"/>
            <a:ext cx="2096856" cy="461665"/>
          </a:xfrm>
          <a:prstGeom prst="rect">
            <a:avLst/>
          </a:prstGeom>
        </p:spPr>
        <p:txBody>
          <a:bodyPr wrap="none">
            <a:spAutoFit/>
          </a:bodyPr>
          <a:lstStyle/>
          <a:p>
            <a:pPr algn="ctr">
              <a:defRPr/>
            </a:pPr>
            <a:r>
              <a:rPr lang="en-US" sz="2400" b="1" dirty="0">
                <a:solidFill>
                  <a:srgbClr val="0070C0"/>
                </a:solidFill>
                <a:latin typeface="+mj-lt"/>
              </a:rPr>
              <a:t>Intestinal phase</a:t>
            </a:r>
            <a:endParaRPr lang="ar-EG" sz="2400" b="1" dirty="0">
              <a:solidFill>
                <a:srgbClr val="0070C0"/>
              </a:solidFill>
              <a:latin typeface="+mj-lt"/>
            </a:endParaRPr>
          </a:p>
        </p:txBody>
      </p:sp>
      <p:sp>
        <p:nvSpPr>
          <p:cNvPr id="20" name="Rectangle 19">
            <a:extLst>
              <a:ext uri="{FF2B5EF4-FFF2-40B4-BE49-F238E27FC236}">
                <a16:creationId xmlns:a16="http://schemas.microsoft.com/office/drawing/2014/main" id="{27B0A0DC-2F9A-4FA8-B5A4-F4F3298CAD66}"/>
              </a:ext>
            </a:extLst>
          </p:cNvPr>
          <p:cNvSpPr>
            <a:spLocks noChangeArrowheads="1"/>
          </p:cNvSpPr>
          <p:nvPr/>
        </p:nvSpPr>
        <p:spPr bwMode="auto">
          <a:xfrm>
            <a:off x="7824789" y="2632075"/>
            <a:ext cx="252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ar-JO" sz="2000" b="1">
                <a:solidFill>
                  <a:srgbClr val="009900"/>
                </a:solidFill>
              </a:rPr>
              <a:t>Ectopic Ascariasis</a:t>
            </a:r>
            <a:r>
              <a:rPr lang="en-US" altLang="ar-JO" sz="2000"/>
              <a:t> </a:t>
            </a:r>
            <a:endParaRPr lang="ar-JO" altLang="ar-JO" sz="2000"/>
          </a:p>
        </p:txBody>
      </p:sp>
      <p:cxnSp>
        <p:nvCxnSpPr>
          <p:cNvPr id="23" name="Straight Arrow Connector 22">
            <a:extLst>
              <a:ext uri="{FF2B5EF4-FFF2-40B4-BE49-F238E27FC236}">
                <a16:creationId xmlns:a16="http://schemas.microsoft.com/office/drawing/2014/main" id="{6DA8EB11-093C-433F-939F-FD6B9707C794}"/>
              </a:ext>
            </a:extLst>
          </p:cNvPr>
          <p:cNvCxnSpPr>
            <a:cxnSpLocks/>
          </p:cNvCxnSpPr>
          <p:nvPr/>
        </p:nvCxnSpPr>
        <p:spPr>
          <a:xfrm>
            <a:off x="7751763" y="1412876"/>
            <a:ext cx="0" cy="65246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DAB0F8-6A68-4DA3-B741-7D92A4ED90DE}"/>
              </a:ext>
            </a:extLst>
          </p:cNvPr>
          <p:cNvCxnSpPr>
            <a:cxnSpLocks/>
          </p:cNvCxnSpPr>
          <p:nvPr/>
        </p:nvCxnSpPr>
        <p:spPr>
          <a:xfrm>
            <a:off x="7751764" y="1412875"/>
            <a:ext cx="172878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257" name="Picture 17">
            <a:extLst>
              <a:ext uri="{FF2B5EF4-FFF2-40B4-BE49-F238E27FC236}">
                <a16:creationId xmlns:a16="http://schemas.microsoft.com/office/drawing/2014/main" id="{285AFA15-B428-448B-85D4-853518A0EB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9739" y="3213101"/>
            <a:ext cx="49688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18">
            <a:extLst>
              <a:ext uri="{FF2B5EF4-FFF2-40B4-BE49-F238E27FC236}">
                <a16:creationId xmlns:a16="http://schemas.microsoft.com/office/drawing/2014/main" id="{213B630B-9CCC-45B5-8403-06F1970546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664" y="6165851"/>
            <a:ext cx="43148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10243">
                                            <p:txEl>
                                              <p:pRg st="0" end="0"/>
                                            </p:txEl>
                                          </p:spTgt>
                                        </p:tgtEl>
                                        <p:attrNameLst>
                                          <p:attrName>style.visibility</p:attrName>
                                        </p:attrNameLst>
                                      </p:cBhvr>
                                      <p:to>
                                        <p:strVal val="visible"/>
                                      </p:to>
                                    </p:set>
                                    <p:animEffect transition="in" filter="barn(inVertical)">
                                      <p:cBhvr>
                                        <p:cTn id="33" dur="500"/>
                                        <p:tgtEl>
                                          <p:spTgt spid="10243">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10243">
                                            <p:txEl>
                                              <p:pRg st="1" end="1"/>
                                            </p:txEl>
                                          </p:spTgt>
                                        </p:tgtEl>
                                        <p:attrNameLst>
                                          <p:attrName>style.visibility</p:attrName>
                                        </p:attrNameLst>
                                      </p:cBhvr>
                                      <p:to>
                                        <p:strVal val="visible"/>
                                      </p:to>
                                    </p:set>
                                    <p:animEffect transition="in" filter="barn(inVertical)">
                                      <p:cBhvr>
                                        <p:cTn id="38" dur="500"/>
                                        <p:tgtEl>
                                          <p:spTgt spid="10243">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10257"/>
                                        </p:tgtEl>
                                        <p:attrNameLst>
                                          <p:attrName>style.visibility</p:attrName>
                                        </p:attrNameLst>
                                      </p:cBhvr>
                                      <p:to>
                                        <p:strVal val="visible"/>
                                      </p:to>
                                    </p:set>
                                    <p:animEffect transition="in" filter="blinds(horizontal)">
                                      <p:cBhvr>
                                        <p:cTn id="65" dur="500"/>
                                        <p:tgtEl>
                                          <p:spTgt spid="1025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10258"/>
                                        </p:tgtEl>
                                        <p:attrNameLst>
                                          <p:attrName>style.visibility</p:attrName>
                                        </p:attrNameLst>
                                      </p:cBhvr>
                                      <p:to>
                                        <p:strVal val="visible"/>
                                      </p:to>
                                    </p:set>
                                    <p:animEffect transition="in" filter="blinds(horizontal)">
                                      <p:cBhvr>
                                        <p:cTn id="70" dur="5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A0E037-81FA-4BFB-AE3A-76832DB82A93}"/>
              </a:ext>
            </a:extLst>
          </p:cNvPr>
          <p:cNvSpPr txBox="1"/>
          <p:nvPr/>
        </p:nvSpPr>
        <p:spPr>
          <a:xfrm>
            <a:off x="4310063" y="671514"/>
            <a:ext cx="3429000" cy="52387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1">
            <a:spAutoFit/>
          </a:bodyPr>
          <a:lstStyle/>
          <a:p>
            <a:pPr algn="ctr">
              <a:defRPr/>
            </a:pPr>
            <a:r>
              <a:rPr lang="en-US" sz="2800" b="1" dirty="0">
                <a:solidFill>
                  <a:srgbClr val="C00000"/>
                </a:solidFill>
                <a:latin typeface="Arial" pitchFamily="34" charset="0"/>
                <a:cs typeface="Arial" pitchFamily="34" charset="0"/>
              </a:rPr>
              <a:t>Intestinal phase</a:t>
            </a:r>
            <a:endParaRPr lang="ar-EG" dirty="0"/>
          </a:p>
        </p:txBody>
      </p:sp>
      <p:cxnSp>
        <p:nvCxnSpPr>
          <p:cNvPr id="6" name="Straight Connector 5">
            <a:extLst>
              <a:ext uri="{FF2B5EF4-FFF2-40B4-BE49-F238E27FC236}">
                <a16:creationId xmlns:a16="http://schemas.microsoft.com/office/drawing/2014/main" id="{84DF0761-8E92-42F3-B57C-B9073CDCA2C2}"/>
              </a:ext>
            </a:extLst>
          </p:cNvPr>
          <p:cNvCxnSpPr/>
          <p:nvPr/>
        </p:nvCxnSpPr>
        <p:spPr>
          <a:xfrm rot="5400000">
            <a:off x="5811044" y="1456531"/>
            <a:ext cx="28575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5052031-F8ED-494E-BDB2-FEDC7020C525}"/>
              </a:ext>
            </a:extLst>
          </p:cNvPr>
          <p:cNvCxnSpPr/>
          <p:nvPr/>
        </p:nvCxnSpPr>
        <p:spPr>
          <a:xfrm>
            <a:off x="5738813" y="1600200"/>
            <a:ext cx="3929062"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5FBEED-11FE-4397-92FC-A45A04216954}"/>
              </a:ext>
            </a:extLst>
          </p:cNvPr>
          <p:cNvCxnSpPr/>
          <p:nvPr/>
        </p:nvCxnSpPr>
        <p:spPr>
          <a:xfrm rot="10800000">
            <a:off x="2381251" y="1600200"/>
            <a:ext cx="3357563"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90C844A-9E7D-4883-ADE3-6F4702118E05}"/>
              </a:ext>
            </a:extLst>
          </p:cNvPr>
          <p:cNvCxnSpPr/>
          <p:nvPr/>
        </p:nvCxnSpPr>
        <p:spPr>
          <a:xfrm rot="5400000">
            <a:off x="2273301" y="1706564"/>
            <a:ext cx="214313"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67B1FD9-A99C-4AEE-8D00-B92B86387E8B}"/>
              </a:ext>
            </a:extLst>
          </p:cNvPr>
          <p:cNvCxnSpPr/>
          <p:nvPr/>
        </p:nvCxnSpPr>
        <p:spPr>
          <a:xfrm rot="5400000">
            <a:off x="4668044" y="1742281"/>
            <a:ext cx="28575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FC93355-D0FB-4DA7-A60F-93ECA5392F63}"/>
              </a:ext>
            </a:extLst>
          </p:cNvPr>
          <p:cNvCxnSpPr/>
          <p:nvPr/>
        </p:nvCxnSpPr>
        <p:spPr>
          <a:xfrm rot="5400000">
            <a:off x="7311232" y="1742282"/>
            <a:ext cx="28575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4E700CC-0964-4571-83C8-5138026ADFF7}"/>
              </a:ext>
            </a:extLst>
          </p:cNvPr>
          <p:cNvCxnSpPr/>
          <p:nvPr/>
        </p:nvCxnSpPr>
        <p:spPr>
          <a:xfrm rot="5400000">
            <a:off x="9526588" y="1741488"/>
            <a:ext cx="284163"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91196FB-1F3F-45C8-99C0-0DF3D80B0D05}"/>
              </a:ext>
            </a:extLst>
          </p:cNvPr>
          <p:cNvSpPr txBox="1"/>
          <p:nvPr/>
        </p:nvSpPr>
        <p:spPr>
          <a:xfrm>
            <a:off x="1738313" y="2028826"/>
            <a:ext cx="1928812" cy="646113"/>
          </a:xfrm>
          <a:prstGeom prst="rect">
            <a:avLst/>
          </a:prstGeom>
          <a:noFill/>
        </p:spPr>
        <p:style>
          <a:lnRef idx="2">
            <a:schemeClr val="accent1"/>
          </a:lnRef>
          <a:fillRef idx="1">
            <a:schemeClr val="lt1"/>
          </a:fillRef>
          <a:effectRef idx="0">
            <a:schemeClr val="accent1"/>
          </a:effectRef>
          <a:fontRef idx="minor">
            <a:schemeClr val="dk1"/>
          </a:fontRef>
        </p:style>
        <p:txBody>
          <a:bodyPr rtlCol="1">
            <a:spAutoFit/>
          </a:bodyPr>
          <a:lstStyle/>
          <a:p>
            <a:pPr algn="ctr">
              <a:defRPr/>
            </a:pPr>
            <a:r>
              <a:rPr lang="en-US" b="1" dirty="0">
                <a:solidFill>
                  <a:srgbClr val="C00000"/>
                </a:solidFill>
                <a:latin typeface="Arial" pitchFamily="34" charset="0"/>
                <a:cs typeface="Arial" pitchFamily="34" charset="0"/>
              </a:rPr>
              <a:t>Light infection </a:t>
            </a:r>
            <a:r>
              <a:rPr lang="en-US" b="1" dirty="0">
                <a:solidFill>
                  <a:srgbClr val="002060"/>
                </a:solidFill>
                <a:latin typeface="Arial" pitchFamily="34" charset="0"/>
                <a:cs typeface="Arial" pitchFamily="34" charset="0"/>
                <a:sym typeface="Wingdings" pitchFamily="2" charset="2"/>
              </a:rPr>
              <a:t></a:t>
            </a:r>
            <a:r>
              <a:rPr lang="en-US" b="1" dirty="0">
                <a:solidFill>
                  <a:srgbClr val="002060"/>
                </a:solidFill>
                <a:latin typeface="Arial" pitchFamily="34" charset="0"/>
                <a:cs typeface="Arial" pitchFamily="34" charset="0"/>
              </a:rPr>
              <a:t> no </a:t>
            </a:r>
            <a:r>
              <a:rPr lang="en-US" b="1" dirty="0" err="1">
                <a:solidFill>
                  <a:srgbClr val="002060"/>
                </a:solidFill>
                <a:latin typeface="Arial" pitchFamily="34" charset="0"/>
                <a:cs typeface="Arial" pitchFamily="34" charset="0"/>
              </a:rPr>
              <a:t>symp</a:t>
            </a:r>
            <a:r>
              <a:rPr lang="en-US" b="1" dirty="0" err="1">
                <a:solidFill>
                  <a:srgbClr val="002060"/>
                </a:solidFill>
              </a:rPr>
              <a:t>tmes</a:t>
            </a:r>
            <a:endParaRPr lang="ar-EG" dirty="0">
              <a:solidFill>
                <a:srgbClr val="002060"/>
              </a:solidFill>
            </a:endParaRPr>
          </a:p>
        </p:txBody>
      </p:sp>
      <p:sp>
        <p:nvSpPr>
          <p:cNvPr id="21" name="TextBox 20">
            <a:extLst>
              <a:ext uri="{FF2B5EF4-FFF2-40B4-BE49-F238E27FC236}">
                <a16:creationId xmlns:a16="http://schemas.microsoft.com/office/drawing/2014/main" id="{6D656F3B-50C2-4C69-9902-B3BB49D9648D}"/>
              </a:ext>
            </a:extLst>
          </p:cNvPr>
          <p:cNvSpPr txBox="1"/>
          <p:nvPr/>
        </p:nvSpPr>
        <p:spPr>
          <a:xfrm>
            <a:off x="3881439" y="1957389"/>
            <a:ext cx="2428875" cy="369887"/>
          </a:xfrm>
          <a:prstGeom prst="rect">
            <a:avLst/>
          </a:prstGeom>
          <a:noFill/>
        </p:spPr>
        <p:style>
          <a:lnRef idx="2">
            <a:schemeClr val="accent1"/>
          </a:lnRef>
          <a:fillRef idx="1">
            <a:schemeClr val="lt1"/>
          </a:fillRef>
          <a:effectRef idx="0">
            <a:schemeClr val="accent1"/>
          </a:effectRef>
          <a:fontRef idx="minor">
            <a:schemeClr val="dk1"/>
          </a:fontRef>
        </p:style>
        <p:txBody>
          <a:bodyPr rtlCol="1">
            <a:spAutoFit/>
          </a:bodyPr>
          <a:lstStyle/>
          <a:p>
            <a:pPr>
              <a:spcBef>
                <a:spcPct val="50000"/>
              </a:spcBef>
              <a:defRPr/>
            </a:pPr>
            <a:r>
              <a:rPr lang="en-US" b="1" dirty="0">
                <a:solidFill>
                  <a:srgbClr val="C00000"/>
                </a:solidFill>
                <a:latin typeface="Arial" pitchFamily="34" charset="0"/>
                <a:cs typeface="Arial" pitchFamily="34" charset="0"/>
              </a:rPr>
              <a:t>Intestinal symptoms</a:t>
            </a:r>
          </a:p>
        </p:txBody>
      </p:sp>
      <p:sp>
        <p:nvSpPr>
          <p:cNvPr id="22" name="TextBox 21">
            <a:extLst>
              <a:ext uri="{FF2B5EF4-FFF2-40B4-BE49-F238E27FC236}">
                <a16:creationId xmlns:a16="http://schemas.microsoft.com/office/drawing/2014/main" id="{B178FC53-A956-40FB-8DEC-101E950411BE}"/>
              </a:ext>
            </a:extLst>
          </p:cNvPr>
          <p:cNvSpPr txBox="1"/>
          <p:nvPr/>
        </p:nvSpPr>
        <p:spPr>
          <a:xfrm>
            <a:off x="6453188" y="1957389"/>
            <a:ext cx="2286000" cy="1754187"/>
          </a:xfrm>
          <a:prstGeom prst="rect">
            <a:avLst/>
          </a:prstGeom>
          <a:noFill/>
        </p:spPr>
        <p:style>
          <a:lnRef idx="2">
            <a:schemeClr val="accent1"/>
          </a:lnRef>
          <a:fillRef idx="1">
            <a:schemeClr val="lt1"/>
          </a:fillRef>
          <a:effectRef idx="0">
            <a:schemeClr val="accent1"/>
          </a:effectRef>
          <a:fontRef idx="minor">
            <a:schemeClr val="dk1"/>
          </a:fontRef>
        </p:style>
        <p:txBody>
          <a:bodyPr rtlCol="1">
            <a:spAutoFit/>
          </a:bodyPr>
          <a:lstStyle/>
          <a:p>
            <a:pPr algn="just">
              <a:lnSpc>
                <a:spcPct val="150000"/>
              </a:lnSpc>
              <a:defRPr/>
            </a:pPr>
            <a:r>
              <a:rPr lang="en-US" b="1" dirty="0">
                <a:solidFill>
                  <a:srgbClr val="C00000"/>
                </a:solidFill>
              </a:rPr>
              <a:t>Malnutrition and underdevelopment </a:t>
            </a:r>
            <a:r>
              <a:rPr lang="en-US" b="1" dirty="0">
                <a:solidFill>
                  <a:srgbClr val="002060"/>
                </a:solidFill>
              </a:rPr>
              <a:t>of children with heavy infection .</a:t>
            </a:r>
            <a:endParaRPr lang="ar-EG" dirty="0"/>
          </a:p>
        </p:txBody>
      </p:sp>
      <p:sp>
        <p:nvSpPr>
          <p:cNvPr id="23" name="TextBox 22">
            <a:extLst>
              <a:ext uri="{FF2B5EF4-FFF2-40B4-BE49-F238E27FC236}">
                <a16:creationId xmlns:a16="http://schemas.microsoft.com/office/drawing/2014/main" id="{F38103C4-6005-4AC6-AE20-972298B5C1F2}"/>
              </a:ext>
            </a:extLst>
          </p:cNvPr>
          <p:cNvSpPr txBox="1"/>
          <p:nvPr/>
        </p:nvSpPr>
        <p:spPr>
          <a:xfrm>
            <a:off x="8810626" y="2028825"/>
            <a:ext cx="1643063" cy="923330"/>
          </a:xfrm>
          <a:prstGeom prst="rect">
            <a:avLst/>
          </a:prstGeom>
          <a:noFill/>
        </p:spPr>
        <p:style>
          <a:lnRef idx="2">
            <a:schemeClr val="accent1"/>
          </a:lnRef>
          <a:fillRef idx="1">
            <a:schemeClr val="lt1"/>
          </a:fillRef>
          <a:effectRef idx="0">
            <a:schemeClr val="accent1"/>
          </a:effectRef>
          <a:fontRef idx="minor">
            <a:schemeClr val="dk1"/>
          </a:fontRef>
        </p:style>
        <p:txBody>
          <a:bodyPr rtlCol="1">
            <a:spAutoFit/>
          </a:bodyPr>
          <a:lstStyle/>
          <a:p>
            <a:pPr>
              <a:defRPr/>
            </a:pPr>
            <a:r>
              <a:rPr lang="en-US" b="1" dirty="0" err="1">
                <a:solidFill>
                  <a:srgbClr val="C00000"/>
                </a:solidFill>
              </a:rPr>
              <a:t>Vit</a:t>
            </a:r>
            <a:r>
              <a:rPr lang="en-US" b="1" dirty="0">
                <a:solidFill>
                  <a:srgbClr val="C00000"/>
                </a:solidFill>
              </a:rPr>
              <a:t>. A deficiency </a:t>
            </a:r>
            <a:r>
              <a:rPr lang="en-US" b="1" dirty="0">
                <a:solidFill>
                  <a:srgbClr val="002060"/>
                </a:solidFill>
                <a:sym typeface="Wingdings" pitchFamily="2" charset="2"/>
              </a:rPr>
              <a:t></a:t>
            </a:r>
            <a:r>
              <a:rPr lang="en-US" b="1" dirty="0">
                <a:solidFill>
                  <a:srgbClr val="002060"/>
                </a:solidFill>
              </a:rPr>
              <a:t> night blindness </a:t>
            </a:r>
            <a:endParaRPr lang="ar-EG" dirty="0"/>
          </a:p>
        </p:txBody>
      </p:sp>
      <p:cxnSp>
        <p:nvCxnSpPr>
          <p:cNvPr id="25" name="Straight Arrow Connector 24">
            <a:extLst>
              <a:ext uri="{FF2B5EF4-FFF2-40B4-BE49-F238E27FC236}">
                <a16:creationId xmlns:a16="http://schemas.microsoft.com/office/drawing/2014/main" id="{C7AB602A-F38D-44F5-8908-32B98B3C8CF3}"/>
              </a:ext>
            </a:extLst>
          </p:cNvPr>
          <p:cNvCxnSpPr/>
          <p:nvPr/>
        </p:nvCxnSpPr>
        <p:spPr>
          <a:xfrm rot="5400000">
            <a:off x="4739482" y="2599532"/>
            <a:ext cx="285750" cy="158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8820736-AAB7-4592-ABC0-D72DFD337EFF}"/>
              </a:ext>
            </a:extLst>
          </p:cNvPr>
          <p:cNvSpPr txBox="1"/>
          <p:nvPr/>
        </p:nvSpPr>
        <p:spPr>
          <a:xfrm>
            <a:off x="3095626" y="2814638"/>
            <a:ext cx="3286125" cy="3371850"/>
          </a:xfrm>
          <a:prstGeom prst="rect">
            <a:avLst/>
          </a:prstGeom>
        </p:spPr>
        <p:style>
          <a:lnRef idx="2">
            <a:schemeClr val="accent1"/>
          </a:lnRef>
          <a:fillRef idx="1">
            <a:schemeClr val="lt1"/>
          </a:fillRef>
          <a:effectRef idx="0">
            <a:schemeClr val="accent1"/>
          </a:effectRef>
          <a:fontRef idx="minor">
            <a:schemeClr val="dk1"/>
          </a:fontRef>
        </p:style>
        <p:txBody>
          <a:bodyPr rtlCol="1">
            <a:spAutoFit/>
          </a:bodyPr>
          <a:lstStyle/>
          <a:p>
            <a:pPr algn="just">
              <a:lnSpc>
                <a:spcPct val="150000"/>
              </a:lnSpc>
              <a:defRPr/>
            </a:pPr>
            <a:r>
              <a:rPr lang="en-US" b="1" dirty="0">
                <a:solidFill>
                  <a:srgbClr val="002060"/>
                </a:solidFill>
              </a:rPr>
              <a:t>Colic     ,      abdominal distension  ,    vomiting, diarrhea or constipation, epigastric pain,  dyspepsia </a:t>
            </a:r>
            <a:r>
              <a:rPr lang="en-US" b="1" dirty="0">
                <a:solidFill>
                  <a:srgbClr val="C00000"/>
                </a:solidFill>
              </a:rPr>
              <a:t>(due  to  anti-pepsin   &amp; anti- trypsin  substances produced by adults  that interfere   with    protein and fat digestion) </a:t>
            </a:r>
            <a:endParaRPr lang="ar-EG" dirty="0">
              <a:solidFill>
                <a:srgbClr val="C00000"/>
              </a:solidFill>
            </a:endParaRPr>
          </a:p>
        </p:txBody>
      </p:sp>
      <p:sp>
        <p:nvSpPr>
          <p:cNvPr id="24" name="Title 1">
            <a:extLst>
              <a:ext uri="{FF2B5EF4-FFF2-40B4-BE49-F238E27FC236}">
                <a16:creationId xmlns:a16="http://schemas.microsoft.com/office/drawing/2014/main" id="{3118F388-35EC-47EB-9FA0-70F4250A7A89}"/>
              </a:ext>
            </a:extLst>
          </p:cNvPr>
          <p:cNvSpPr txBox="1">
            <a:spLocks/>
          </p:cNvSpPr>
          <p:nvPr/>
        </p:nvSpPr>
        <p:spPr>
          <a:xfrm>
            <a:off x="1524000" y="-26988"/>
            <a:ext cx="9144000" cy="642938"/>
          </a:xfrm>
          <a:prstGeom prst="rect">
            <a:avLst/>
          </a:prstGeom>
          <a:solidFill>
            <a:schemeClr val="accent3">
              <a:lumMod val="20000"/>
              <a:lumOff val="80000"/>
            </a:schemeClr>
          </a:solidFill>
        </p:spPr>
        <p:txBody>
          <a:bodyPr anchor="ctr">
            <a:normAutofit fontScale="97500"/>
          </a:bodyPr>
          <a:lstStyle/>
          <a:p>
            <a:pPr algn="ctr" eaLnBrk="1" hangingPunct="1">
              <a:defRPr/>
            </a:pPr>
            <a:r>
              <a:rPr lang="en-US" altLang="ar-JO" sz="3600" b="1" i="1" dirty="0">
                <a:solidFill>
                  <a:srgbClr val="000000"/>
                </a:solidFill>
                <a:latin typeface="+mj-lt"/>
              </a:rPr>
              <a:t>Ascaris </a:t>
            </a:r>
            <a:r>
              <a:rPr lang="en-US" altLang="ar-JO" sz="3600" b="1" i="1" dirty="0" err="1">
                <a:solidFill>
                  <a:srgbClr val="000000"/>
                </a:solidFill>
                <a:latin typeface="+mj-lt"/>
              </a:rPr>
              <a:t>Iumbricoides</a:t>
            </a:r>
            <a:endParaRPr lang="en-US" altLang="ar-JO" sz="3600" b="1" i="1" dirty="0">
              <a:solidFill>
                <a:srgbClr val="000000"/>
              </a:solidFill>
              <a:latin typeface="+mj-l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animBg="1"/>
      <p:bldP spid="21" grpId="0" animBg="1"/>
      <p:bldP spid="22" grpId="0" animBg="1"/>
      <p:bldP spid="23"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4C4D1166-304F-4DAB-AC82-EE12B868059B}"/>
              </a:ext>
            </a:extLst>
          </p:cNvPr>
          <p:cNvSpPr>
            <a:spLocks noGrp="1"/>
          </p:cNvSpPr>
          <p:nvPr>
            <p:ph type="body" sz="half" idx="1"/>
          </p:nvPr>
        </p:nvSpPr>
        <p:spPr>
          <a:xfrm>
            <a:off x="1612901" y="1125538"/>
            <a:ext cx="6715125" cy="4572000"/>
          </a:xfrm>
        </p:spPr>
        <p:txBody>
          <a:bodyPr/>
          <a:lstStyle/>
          <a:p>
            <a:pPr marL="0" indent="-609600" algn="just">
              <a:lnSpc>
                <a:spcPct val="80000"/>
              </a:lnSpc>
              <a:buNone/>
              <a:defRPr/>
            </a:pPr>
            <a:r>
              <a:rPr lang="en-US" altLang="ar-JO" sz="2400" b="1" dirty="0">
                <a:solidFill>
                  <a:srgbClr val="C00000"/>
                </a:solidFill>
                <a:latin typeface="Arial" pitchFamily="34" charset="0"/>
              </a:rPr>
              <a:t>Due to migration of worm up into the stomach. It may :</a:t>
            </a:r>
          </a:p>
          <a:p>
            <a:pPr marL="1371600" lvl="2" indent="-457200">
              <a:defRPr/>
            </a:pPr>
            <a:r>
              <a:rPr lang="en-US" altLang="ar-JO" dirty="0"/>
              <a:t>be vomited out, </a:t>
            </a:r>
          </a:p>
          <a:p>
            <a:pPr marL="1371600" lvl="2" indent="-457200">
              <a:defRPr/>
            </a:pPr>
            <a:r>
              <a:rPr lang="en-US" altLang="ar-JO" dirty="0"/>
              <a:t>pass up through the </a:t>
            </a:r>
            <a:r>
              <a:rPr lang="en-US" altLang="ar-JO" dirty="0" err="1"/>
              <a:t>oesophagus</a:t>
            </a:r>
            <a:r>
              <a:rPr lang="en-US" altLang="ar-JO" dirty="0"/>
              <a:t> at night &amp; comes out through mouth or nose, </a:t>
            </a:r>
          </a:p>
          <a:p>
            <a:pPr marL="1371600" lvl="2" indent="-457200">
              <a:defRPr/>
            </a:pPr>
            <a:r>
              <a:rPr lang="en-US" altLang="ar-JO" dirty="0"/>
              <a:t>enter larynx to cause asphyxia.</a:t>
            </a:r>
          </a:p>
          <a:p>
            <a:pPr marL="1371600" lvl="2" indent="-457200">
              <a:defRPr/>
            </a:pPr>
            <a:r>
              <a:rPr lang="en-US" altLang="ar-JO" dirty="0"/>
              <a:t>migrate to other organs and cause </a:t>
            </a:r>
            <a:r>
              <a:rPr lang="en-US" altLang="ar-JO" b="1" dirty="0">
                <a:solidFill>
                  <a:srgbClr val="009900"/>
                </a:solidFill>
              </a:rPr>
              <a:t>appendicitis, </a:t>
            </a:r>
            <a:r>
              <a:rPr lang="en-US" altLang="ar-JO" dirty="0"/>
              <a:t> cholecystitis, biliary colic, cholangitis, pancreatitis</a:t>
            </a:r>
          </a:p>
          <a:p>
            <a:pPr marL="0" indent="-609600" algn="just">
              <a:lnSpc>
                <a:spcPct val="80000"/>
              </a:lnSpc>
              <a:spcBef>
                <a:spcPts val="0"/>
              </a:spcBef>
              <a:buNone/>
              <a:defRPr/>
            </a:pPr>
            <a:r>
              <a:rPr lang="en-US" altLang="ar-JO" sz="2400" b="1" dirty="0">
                <a:solidFill>
                  <a:srgbClr val="C00000"/>
                </a:solidFill>
                <a:latin typeface="Arial" pitchFamily="34" charset="0"/>
              </a:rPr>
              <a:t>Due to d</a:t>
            </a:r>
            <a:r>
              <a:rPr lang="en-US" sz="2400" b="1" dirty="0">
                <a:solidFill>
                  <a:srgbClr val="C00000"/>
                </a:solidFill>
                <a:latin typeface="Arial" pitchFamily="34" charset="0"/>
                <a:cs typeface="Arial" pitchFamily="34" charset="0"/>
              </a:rPr>
              <a:t>ownward migration</a:t>
            </a:r>
            <a:r>
              <a:rPr lang="en-US" altLang="ar-JO" sz="2400" b="1" dirty="0">
                <a:solidFill>
                  <a:srgbClr val="C00000"/>
                </a:solidFill>
                <a:latin typeface="Arial" pitchFamily="34" charset="0"/>
              </a:rPr>
              <a:t>:</a:t>
            </a:r>
          </a:p>
          <a:p>
            <a:pPr lvl="1">
              <a:lnSpc>
                <a:spcPct val="150000"/>
              </a:lnSpc>
              <a:spcBef>
                <a:spcPts val="0"/>
              </a:spcBef>
              <a:defRPr/>
            </a:pPr>
            <a:r>
              <a:rPr lang="en-US" dirty="0"/>
              <a:t>Obstruction of the appendix </a:t>
            </a:r>
            <a:r>
              <a:rPr lang="en-US" dirty="0">
                <a:sym typeface="Wingdings" pitchFamily="2" charset="2"/>
              </a:rPr>
              <a:t></a:t>
            </a:r>
            <a:r>
              <a:rPr lang="en-US" dirty="0"/>
              <a:t> appendicitis.</a:t>
            </a:r>
          </a:p>
          <a:p>
            <a:pPr lvl="1">
              <a:lnSpc>
                <a:spcPct val="150000"/>
              </a:lnSpc>
              <a:spcBef>
                <a:spcPts val="0"/>
              </a:spcBef>
              <a:defRPr/>
            </a:pPr>
            <a:r>
              <a:rPr lang="en-US" dirty="0"/>
              <a:t>Anus </a:t>
            </a:r>
            <a:r>
              <a:rPr lang="en-US" dirty="0">
                <a:sym typeface="Wingdings" pitchFamily="2" charset="2"/>
              </a:rPr>
              <a:t></a:t>
            </a:r>
            <a:r>
              <a:rPr lang="en-US" dirty="0"/>
              <a:t> may pass with or without defecation.</a:t>
            </a:r>
            <a:endParaRPr lang="ar-EG" dirty="0"/>
          </a:p>
          <a:p>
            <a:pPr marL="1390650" lvl="2" indent="-533400" algn="just">
              <a:lnSpc>
                <a:spcPct val="80000"/>
              </a:lnSpc>
              <a:buFont typeface="Wingdings" panose="05000000000000000000" pitchFamily="2" charset="2"/>
              <a:buAutoNum type="arabicPeriod"/>
              <a:defRPr/>
            </a:pPr>
            <a:endParaRPr lang="en-US" altLang="ar-JO" sz="2800" dirty="0"/>
          </a:p>
        </p:txBody>
      </p:sp>
      <p:pic>
        <p:nvPicPr>
          <p:cNvPr id="13318" name="Picture 6" descr="Ascaris">
            <a:extLst>
              <a:ext uri="{FF2B5EF4-FFF2-40B4-BE49-F238E27FC236}">
                <a16:creationId xmlns:a16="http://schemas.microsoft.com/office/drawing/2014/main" id="{CBC690C1-48AF-48DC-992F-8FDB95527E41}"/>
              </a:ext>
            </a:extLst>
          </p:cNvPr>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8183563" y="1773239"/>
            <a:ext cx="2468562" cy="3095625"/>
          </a:xfrm>
        </p:spPr>
      </p:pic>
      <p:sp>
        <p:nvSpPr>
          <p:cNvPr id="9" name="Title 1">
            <a:extLst>
              <a:ext uri="{FF2B5EF4-FFF2-40B4-BE49-F238E27FC236}">
                <a16:creationId xmlns:a16="http://schemas.microsoft.com/office/drawing/2014/main" id="{19A9B50B-F521-4318-8354-CE93CE6116CE}"/>
              </a:ext>
            </a:extLst>
          </p:cNvPr>
          <p:cNvSpPr txBox="1">
            <a:spLocks/>
          </p:cNvSpPr>
          <p:nvPr/>
        </p:nvSpPr>
        <p:spPr>
          <a:xfrm>
            <a:off x="1524000" y="-26988"/>
            <a:ext cx="9144000" cy="642938"/>
          </a:xfrm>
          <a:prstGeom prst="rect">
            <a:avLst/>
          </a:prstGeom>
          <a:solidFill>
            <a:schemeClr val="accent3">
              <a:lumMod val="20000"/>
              <a:lumOff val="80000"/>
            </a:schemeClr>
          </a:solidFill>
        </p:spPr>
        <p:txBody>
          <a:bodyPr anchor="ctr">
            <a:normAutofit fontScale="97500"/>
          </a:bodyPr>
          <a:lstStyle/>
          <a:p>
            <a:pPr algn="ctr" eaLnBrk="1" hangingPunct="1">
              <a:defRPr/>
            </a:pPr>
            <a:r>
              <a:rPr lang="en-US" altLang="ar-JO" sz="3600" b="1" i="1" dirty="0">
                <a:solidFill>
                  <a:srgbClr val="000000"/>
                </a:solidFill>
                <a:latin typeface="+mj-lt"/>
              </a:rPr>
              <a:t>Ascaris </a:t>
            </a:r>
            <a:r>
              <a:rPr lang="en-US" altLang="ar-JO" sz="3600" b="1" i="1" dirty="0" err="1">
                <a:solidFill>
                  <a:srgbClr val="000000"/>
                </a:solidFill>
                <a:latin typeface="+mj-lt"/>
              </a:rPr>
              <a:t>Iumbricoides</a:t>
            </a:r>
            <a:endParaRPr lang="en-US" altLang="ar-JO" sz="3600" b="1" i="1" dirty="0">
              <a:solidFill>
                <a:srgbClr val="000000"/>
              </a:solidFill>
              <a:latin typeface="+mj-lt"/>
            </a:endParaRPr>
          </a:p>
        </p:txBody>
      </p:sp>
      <p:sp>
        <p:nvSpPr>
          <p:cNvPr id="12293" name="Rectangle 3">
            <a:extLst>
              <a:ext uri="{FF2B5EF4-FFF2-40B4-BE49-F238E27FC236}">
                <a16:creationId xmlns:a16="http://schemas.microsoft.com/office/drawing/2014/main" id="{955BDBAE-8184-4AE6-AC4A-118F419DB81B}"/>
              </a:ext>
            </a:extLst>
          </p:cNvPr>
          <p:cNvSpPr>
            <a:spLocks noChangeArrowheads="1"/>
          </p:cNvSpPr>
          <p:nvPr/>
        </p:nvSpPr>
        <p:spPr bwMode="auto">
          <a:xfrm>
            <a:off x="1731963" y="692151"/>
            <a:ext cx="2995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ar-JO" sz="2400" b="1">
                <a:solidFill>
                  <a:srgbClr val="0070C0"/>
                </a:solidFill>
              </a:rPr>
              <a:t>Ectopic Ascariasis</a:t>
            </a:r>
            <a:r>
              <a:rPr lang="en-US" altLang="ar-JO" sz="2400">
                <a:solidFill>
                  <a:srgbClr val="0070C0"/>
                </a:solidFill>
              </a:rPr>
              <a:t> </a:t>
            </a:r>
            <a:endParaRPr lang="ar-JO" altLang="ar-JO" sz="24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heel(1)">
                                      <p:cBhvr>
                                        <p:cTn id="7" dur="20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27" dur="500"/>
                                        <p:tgtEl>
                                          <p:spTgt spid="194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blinds(horizontal)">
                                      <p:cBhvr>
                                        <p:cTn id="32" dur="500"/>
                                        <p:tgtEl>
                                          <p:spTgt spid="194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blinds(horizontal)">
                                      <p:cBhvr>
                                        <p:cTn id="37" dur="500"/>
                                        <p:tgtEl>
                                          <p:spTgt spid="194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9459">
                                            <p:txEl>
                                              <p:pRg st="7" end="7"/>
                                            </p:txEl>
                                          </p:spTgt>
                                        </p:tgtEl>
                                        <p:attrNameLst>
                                          <p:attrName>style.visibility</p:attrName>
                                        </p:attrNameLst>
                                      </p:cBhvr>
                                      <p:to>
                                        <p:strVal val="visible"/>
                                      </p:to>
                                    </p:set>
                                    <p:animEffect transition="in" filter="blinds(horizontal)">
                                      <p:cBhvr>
                                        <p:cTn id="42" dur="500"/>
                                        <p:tgtEl>
                                          <p:spTgt spid="1945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3318"/>
                                        </p:tgtEl>
                                        <p:attrNameLst>
                                          <p:attrName>style.visibility</p:attrName>
                                        </p:attrNameLst>
                                      </p:cBhvr>
                                      <p:to>
                                        <p:strVal val="visible"/>
                                      </p:to>
                                    </p:set>
                                    <p:anim calcmode="lin" valueType="num">
                                      <p:cBhvr additive="base">
                                        <p:cTn id="47" dur="500" fill="hold"/>
                                        <p:tgtEl>
                                          <p:spTgt spid="13318"/>
                                        </p:tgtEl>
                                        <p:attrNameLst>
                                          <p:attrName>ppt_x</p:attrName>
                                        </p:attrNameLst>
                                      </p:cBhvr>
                                      <p:tavLst>
                                        <p:tav tm="0">
                                          <p:val>
                                            <p:strVal val="#ppt_x"/>
                                          </p:val>
                                        </p:tav>
                                        <p:tav tm="100000">
                                          <p:val>
                                            <p:strVal val="#ppt_x"/>
                                          </p:val>
                                        </p:tav>
                                      </p:tavLst>
                                    </p:anim>
                                    <p:anim calcmode="lin" valueType="num">
                                      <p:cBhvr additive="base">
                                        <p:cTn id="48"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68F840-6FD1-4298-A8C4-E499E1486CCB}">
  <ds:schemaRefs>
    <ds:schemaRef ds:uri="http://schemas.microsoft.com/sharepoint/v3/contenttype/forms"/>
  </ds:schemaRefs>
</ds:datastoreItem>
</file>

<file path=customXml/itemProps2.xml><?xml version="1.0" encoding="utf-8"?>
<ds:datastoreItem xmlns:ds="http://schemas.openxmlformats.org/officeDocument/2006/customXml" ds:itemID="{76C1C8BE-8EF0-4148-96D3-657B17F2C534}">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7AC5AEE6-D067-4DB5-96A7-7D5282CAD7EA}">
  <ds:schemaRefs>
    <ds:schemaRef ds:uri="http://schemas.microsoft.com/office/2006/metadata/contentType"/>
    <ds:schemaRef ds:uri="http://schemas.microsoft.com/office/2006/metadata/properties/metaAttributes"/>
    <ds:schemaRef ds:uri="http://www.w3.org/2000/xmlns/"/>
    <ds:schemaRef ds:uri="http://www.w3.org/2001/XMLSchema"/>
    <ds:schemaRef ds:uri="d04b26b9-50b7-4329-ba0b-d0dc18387505"/>
  </ds:schemaRefs>
</ds:datastoreItem>
</file>

<file path=docProps/app.xml><?xml version="1.0" encoding="utf-8"?>
<Properties xmlns="http://schemas.openxmlformats.org/officeDocument/2006/extended-properties" xmlns:vt="http://schemas.openxmlformats.org/officeDocument/2006/docPropsVTypes">
  <TotalTime>699</TotalTime>
  <Words>2235</Words>
  <Application>Microsoft Office PowerPoint</Application>
  <PresentationFormat>شاشة عريضة</PresentationFormat>
  <Paragraphs>282</Paragraphs>
  <Slides>26</Slides>
  <Notes>5</Notes>
  <HiddenSlides>0</HiddenSlides>
  <MMClips>3</MMClip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Office Theme</vt:lpstr>
      <vt:lpstr>GIT Module  2020-2021  Parasitic Infections (1)</vt:lpstr>
      <vt:lpstr>عرض تقديمي في PowerPoint</vt:lpstr>
      <vt:lpstr>عرض تقديمي في PowerPoint</vt:lpstr>
      <vt:lpstr>عرض تقديمي في PowerPoint</vt:lpstr>
      <vt:lpstr>عرض تقديمي في PowerPoint</vt:lpstr>
      <vt:lpstr>Pathogenicity &amp; Clinical Features:</vt:lpstr>
      <vt:lpstr>عرض تقديمي في PowerPoint</vt:lpstr>
      <vt:lpstr>عرض تقديمي في PowerPoint</vt:lpstr>
      <vt:lpstr>عرض تقديمي في PowerPoint</vt:lpstr>
      <vt:lpstr>عرض تقديمي في PowerPoint</vt:lpstr>
      <vt:lpstr>Laboratory Diagnosis</vt:lpstr>
      <vt:lpstr>Treatment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Ahmad Maaitah</cp:lastModifiedBy>
  <cp:revision>108</cp:revision>
  <dcterms:created xsi:type="dcterms:W3CDTF">2021-03-23T04:45:46Z</dcterms:created>
  <dcterms:modified xsi:type="dcterms:W3CDTF">2021-03-29T08:50:09Z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