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61" r:id="rId4"/>
    <p:sldId id="258" r:id="rId5"/>
    <p:sldId id="259" r:id="rId6"/>
    <p:sldId id="263" r:id="rId7"/>
    <p:sldId id="262" r:id="rId8"/>
    <p:sldId id="264" r:id="rId9"/>
    <p:sldId id="265" r:id="rId10"/>
    <p:sldId id="266" r:id="rId11"/>
    <p:sldId id="267" r:id="rId12"/>
    <p:sldId id="268" r:id="rId13"/>
    <p:sldId id="270" r:id="rId14"/>
    <p:sldId id="272" r:id="rId15"/>
    <p:sldId id="271" r:id="rId16"/>
    <p:sldId id="273" r:id="rId17"/>
    <p:sldId id="274" r:id="rId18"/>
    <p:sldId id="275" r:id="rId19"/>
    <p:sldId id="276" r:id="rId20"/>
    <p:sldId id="277" r:id="rId21"/>
    <p:sldId id="278" r:id="rId22"/>
    <p:sldId id="279" r:id="rId23"/>
    <p:sldId id="286" r:id="rId24"/>
    <p:sldId id="287" r:id="rId25"/>
    <p:sldId id="280" r:id="rId26"/>
    <p:sldId id="281" r:id="rId27"/>
    <p:sldId id="284" r:id="rId28"/>
    <p:sldId id="285" r:id="rId29"/>
    <p:sldId id="282" r:id="rId30"/>
    <p:sldId id="283"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6" r:id="rId46"/>
    <p:sldId id="307" r:id="rId47"/>
    <p:sldId id="302" r:id="rId48"/>
    <p:sldId id="305" r:id="rId49"/>
    <p:sldId id="308" r:id="rId50"/>
    <p:sldId id="309" r:id="rId51"/>
    <p:sldId id="310" r:id="rId52"/>
    <p:sldId id="303" r:id="rId53"/>
    <p:sldId id="304" r:id="rId54"/>
    <p:sldId id="356" r:id="rId55"/>
    <p:sldId id="311" r:id="rId56"/>
    <p:sldId id="313" r:id="rId57"/>
    <p:sldId id="315" r:id="rId58"/>
    <p:sldId id="316" r:id="rId59"/>
    <p:sldId id="319" r:id="rId60"/>
    <p:sldId id="318" r:id="rId61"/>
    <p:sldId id="317" r:id="rId62"/>
    <p:sldId id="320" r:id="rId63"/>
    <p:sldId id="321" r:id="rId64"/>
    <p:sldId id="322" r:id="rId65"/>
    <p:sldId id="323" r:id="rId66"/>
    <p:sldId id="324" r:id="rId67"/>
    <p:sldId id="325" r:id="rId68"/>
    <p:sldId id="327" r:id="rId69"/>
    <p:sldId id="312" r:id="rId70"/>
    <p:sldId id="328" r:id="rId71"/>
    <p:sldId id="330" r:id="rId72"/>
    <p:sldId id="329" r:id="rId73"/>
    <p:sldId id="331" r:id="rId74"/>
    <p:sldId id="332" r:id="rId75"/>
    <p:sldId id="333" r:id="rId76"/>
    <p:sldId id="334" r:id="rId77"/>
    <p:sldId id="335" r:id="rId78"/>
    <p:sldId id="352" r:id="rId79"/>
    <p:sldId id="348" r:id="rId80"/>
    <p:sldId id="349" r:id="rId81"/>
    <p:sldId id="350" r:id="rId82"/>
    <p:sldId id="351" r:id="rId83"/>
    <p:sldId id="336" r:id="rId84"/>
    <p:sldId id="337" r:id="rId85"/>
    <p:sldId id="342" r:id="rId86"/>
    <p:sldId id="343" r:id="rId87"/>
    <p:sldId id="345" r:id="rId88"/>
    <p:sldId id="341" r:id="rId89"/>
    <p:sldId id="339" r:id="rId90"/>
    <p:sldId id="338" r:id="rId91"/>
    <p:sldId id="347" r:id="rId92"/>
    <p:sldId id="340" r:id="rId93"/>
    <p:sldId id="344" r:id="rId94"/>
    <p:sldId id="353" r:id="rId95"/>
    <p:sldId id="354" r:id="rId96"/>
    <p:sldId id="355"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3FA9DDC-9323-4A85-A6F3-409571468195}">
          <p14:sldIdLst>
            <p14:sldId id="256"/>
          </p14:sldIdLst>
        </p14:section>
        <p14:section name="The Basics" id="{72316E82-587B-4003-87CE-F652DDEEF985}">
          <p14:sldIdLst>
            <p14:sldId id="269"/>
            <p14:sldId id="261"/>
            <p14:sldId id="258"/>
            <p14:sldId id="259"/>
            <p14:sldId id="263"/>
            <p14:sldId id="262"/>
            <p14:sldId id="264"/>
            <p14:sldId id="265"/>
            <p14:sldId id="266"/>
            <p14:sldId id="267"/>
            <p14:sldId id="268"/>
            <p14:sldId id="270"/>
            <p14:sldId id="272"/>
            <p14:sldId id="271"/>
            <p14:sldId id="273"/>
            <p14:sldId id="274"/>
            <p14:sldId id="275"/>
            <p14:sldId id="276"/>
          </p14:sldIdLst>
        </p14:section>
        <p14:section name="The 9-Step Method" id="{7880A34D-B20E-4357-91AD-E71297C0502A}">
          <p14:sldIdLst>
            <p14:sldId id="277"/>
            <p14:sldId id="278"/>
            <p14:sldId id="279"/>
            <p14:sldId id="286"/>
            <p14:sldId id="287"/>
            <p14:sldId id="280"/>
            <p14:sldId id="281"/>
            <p14:sldId id="284"/>
            <p14:sldId id="285"/>
            <p14:sldId id="282"/>
            <p14:sldId id="283"/>
          </p14:sldIdLst>
        </p14:section>
        <p14:section name="Rhythm and Arrythmias" id="{75A73771-89A8-45C6-960C-A7A1EA6818FC}">
          <p14:sldIdLst>
            <p14:sldId id="288"/>
            <p14:sldId id="289"/>
            <p14:sldId id="290"/>
            <p14:sldId id="291"/>
            <p14:sldId id="292"/>
            <p14:sldId id="293"/>
            <p14:sldId id="294"/>
            <p14:sldId id="295"/>
            <p14:sldId id="296"/>
            <p14:sldId id="297"/>
            <p14:sldId id="298"/>
            <p14:sldId id="299"/>
            <p14:sldId id="300"/>
            <p14:sldId id="301"/>
            <p14:sldId id="306"/>
            <p14:sldId id="307"/>
            <p14:sldId id="302"/>
            <p14:sldId id="305"/>
            <p14:sldId id="308"/>
            <p14:sldId id="309"/>
            <p14:sldId id="310"/>
            <p14:sldId id="303"/>
            <p14:sldId id="304"/>
            <p14:sldId id="356"/>
          </p14:sldIdLst>
        </p14:section>
        <p14:section name="Conduction Blocks" id="{30CC8E65-49BA-4AE3-9335-9E06DB9B02B5}">
          <p14:sldIdLst>
            <p14:sldId id="311"/>
            <p14:sldId id="313"/>
            <p14:sldId id="315"/>
            <p14:sldId id="316"/>
            <p14:sldId id="319"/>
            <p14:sldId id="318"/>
            <p14:sldId id="317"/>
            <p14:sldId id="320"/>
            <p14:sldId id="321"/>
            <p14:sldId id="322"/>
            <p14:sldId id="323"/>
            <p14:sldId id="324"/>
            <p14:sldId id="325"/>
            <p14:sldId id="327"/>
          </p14:sldIdLst>
        </p14:section>
        <p14:section name="Preexcitation Syndromes" id="{ED613389-17D2-4534-9F73-9FB525DAF345}">
          <p14:sldIdLst>
            <p14:sldId id="312"/>
            <p14:sldId id="328"/>
            <p14:sldId id="330"/>
            <p14:sldId id="329"/>
          </p14:sldIdLst>
        </p14:section>
        <p14:section name="Hypertrophy and Enlargement of the Heart" id="{9F7FF51E-44F9-48D2-996C-5794A219BDF8}">
          <p14:sldIdLst>
            <p14:sldId id="331"/>
            <p14:sldId id="332"/>
            <p14:sldId id="333"/>
            <p14:sldId id="334"/>
          </p14:sldIdLst>
        </p14:section>
        <p14:section name="Myocardial Ischemia" id="{ED42B44D-DBB4-468A-9419-FE4A3FFC1EEA}">
          <p14:sldIdLst>
            <p14:sldId id="335"/>
            <p14:sldId id="352"/>
            <p14:sldId id="348"/>
            <p14:sldId id="349"/>
            <p14:sldId id="350"/>
            <p14:sldId id="351"/>
          </p14:sldIdLst>
        </p14:section>
        <p14:section name="Miscellaneous Conditions" id="{8E888D5E-177F-4B33-86A2-966395738672}">
          <p14:sldIdLst>
            <p14:sldId id="336"/>
            <p14:sldId id="337"/>
            <p14:sldId id="342"/>
            <p14:sldId id="343"/>
            <p14:sldId id="345"/>
            <p14:sldId id="341"/>
            <p14:sldId id="339"/>
            <p14:sldId id="338"/>
            <p14:sldId id="347"/>
            <p14:sldId id="340"/>
          </p14:sldIdLst>
        </p14:section>
        <p14:section name="Putting It All Together" id="{0F1B5649-6636-457F-8E44-5D22BF10EBDD}">
          <p14:sldIdLst>
            <p14:sldId id="344"/>
            <p14:sldId id="353"/>
            <p14:sldId id="354"/>
            <p14:sldId id="3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384"/>
    <a:srgbClr val="45515E"/>
    <a:srgbClr val="FFFFFF"/>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2" autoAdjust="0"/>
    <p:restoredTop sz="94660"/>
  </p:normalViewPr>
  <p:slideViewPr>
    <p:cSldViewPr snapToGrid="0">
      <p:cViewPr varScale="1">
        <p:scale>
          <a:sx n="79" d="100"/>
          <a:sy n="79" d="100"/>
        </p:scale>
        <p:origin x="5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layout">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9BFB55-A802-447E-A910-BBD71F405882}"/>
              </a:ext>
            </a:extLst>
          </p:cNvPr>
          <p:cNvSpPr/>
          <p:nvPr/>
        </p:nvSpPr>
        <p:spPr>
          <a:xfrm>
            <a:off x="0" y="0"/>
            <a:ext cx="12192000" cy="6858000"/>
          </a:xfrm>
          <a:prstGeom prst="rect">
            <a:avLst/>
          </a:prstGeom>
          <a:solidFill>
            <a:srgbClr val="40438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457B7BB-CD07-47C5-9965-2FA032CA8D5B}"/>
              </a:ext>
            </a:extLst>
          </p:cNvPr>
          <p:cNvSpPr/>
          <p:nvPr/>
        </p:nvSpPr>
        <p:spPr>
          <a:xfrm flipH="1">
            <a:off x="8052178" y="0"/>
            <a:ext cx="4139819" cy="6858000"/>
          </a:xfrm>
          <a:prstGeom prst="rtTriangle">
            <a:avLst/>
          </a:prstGeom>
          <a:solidFill>
            <a:srgbClr val="404384">
              <a:alpha val="90000"/>
            </a:srgb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B81EF693-46E2-4180-A982-14109E40CB06}"/>
              </a:ext>
            </a:extLst>
          </p:cNvPr>
          <p:cNvSpPr/>
          <p:nvPr/>
        </p:nvSpPr>
        <p:spPr>
          <a:xfrm rot="10800000" flipH="1">
            <a:off x="4" y="0"/>
            <a:ext cx="4139819" cy="6858000"/>
          </a:xfrm>
          <a:prstGeom prst="rtTriangle">
            <a:avLst/>
          </a:prstGeom>
          <a:solidFill>
            <a:srgbClr val="404384">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682B7D-4C59-C2D7-0450-2C7B697F8349}"/>
              </a:ext>
            </a:extLst>
          </p:cNvPr>
          <p:cNvGrpSpPr/>
          <p:nvPr/>
        </p:nvGrpSpPr>
        <p:grpSpPr>
          <a:xfrm>
            <a:off x="-491345" y="4748022"/>
            <a:ext cx="10267188" cy="2109978"/>
            <a:chOff x="-491345" y="1077822"/>
            <a:chExt cx="10267188" cy="2109978"/>
          </a:xfrm>
        </p:grpSpPr>
        <p:grpSp>
          <p:nvGrpSpPr>
            <p:cNvPr id="6" name="Group 5">
              <a:extLst>
                <a:ext uri="{FF2B5EF4-FFF2-40B4-BE49-F238E27FC236}">
                  <a16:creationId xmlns:a16="http://schemas.microsoft.com/office/drawing/2014/main" id="{3C10304A-96B5-C1E8-D9D6-BF354CA1DA65}"/>
                </a:ext>
              </a:extLst>
            </p:cNvPr>
            <p:cNvGrpSpPr/>
            <p:nvPr/>
          </p:nvGrpSpPr>
          <p:grpSpPr>
            <a:xfrm>
              <a:off x="-491345" y="1077822"/>
              <a:ext cx="10267188" cy="2109978"/>
              <a:chOff x="-491345" y="1077822"/>
              <a:chExt cx="10267188" cy="2109978"/>
            </a:xfrm>
          </p:grpSpPr>
          <p:pic>
            <p:nvPicPr>
              <p:cNvPr id="16" name="Picture 15">
                <a:extLst>
                  <a:ext uri="{FF2B5EF4-FFF2-40B4-BE49-F238E27FC236}">
                    <a16:creationId xmlns:a16="http://schemas.microsoft.com/office/drawing/2014/main" id="{5B61568A-5D55-A15F-0A34-79D7080041AD}"/>
                  </a:ext>
                </a:extLst>
              </p:cNvPr>
              <p:cNvPicPr>
                <a:picLocks noChangeAspect="1"/>
              </p:cNvPicPr>
              <p:nvPr/>
            </p:nvPicPr>
            <p:blipFill>
              <a:blip r:embed="rId3"/>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a:ln/>
            </p:spPr>
          </p:pic>
          <p:sp>
            <p:nvSpPr>
              <p:cNvPr id="17" name="Freeform: Shape 16">
                <a:extLst>
                  <a:ext uri="{FF2B5EF4-FFF2-40B4-BE49-F238E27FC236}">
                    <a16:creationId xmlns:a16="http://schemas.microsoft.com/office/drawing/2014/main" id="{0DA5E7E9-82EF-6C73-1F3B-92803B18E74C}"/>
                  </a:ext>
                </a:extLst>
              </p:cNvPr>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a:extLst>
                  <a:ext uri="{FF2B5EF4-FFF2-40B4-BE49-F238E27FC236}">
                    <a16:creationId xmlns:a16="http://schemas.microsoft.com/office/drawing/2014/main" id="{6F8966C5-F0FF-C508-C5A2-7BE56926B7DF}"/>
                  </a:ext>
                </a:extLst>
              </p:cNvPr>
              <p:cNvPicPr>
                <a:picLocks noChangeAspect="1"/>
              </p:cNvPicPr>
              <p:nvPr/>
            </p:nvPicPr>
            <p:blipFill rotWithShape="1">
              <a:blip r:embed="rId4"/>
              <a:srcRect l="-8934" r="1"/>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a:ln/>
            </p:spPr>
          </p:pic>
          <p:sp>
            <p:nvSpPr>
              <p:cNvPr id="19" name="Freeform: Shape 18">
                <a:extLst>
                  <a:ext uri="{FF2B5EF4-FFF2-40B4-BE49-F238E27FC236}">
                    <a16:creationId xmlns:a16="http://schemas.microsoft.com/office/drawing/2014/main" id="{89B4D101-00A6-231D-BBF9-90424B8900A4}"/>
                  </a:ext>
                </a:extLst>
              </p:cNvPr>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a:extLst>
                  <a:ext uri="{FF2B5EF4-FFF2-40B4-BE49-F238E27FC236}">
                    <a16:creationId xmlns:a16="http://schemas.microsoft.com/office/drawing/2014/main" id="{56CB7EDB-6575-A1BA-91DB-A3ABBCB6FE45}"/>
                  </a:ext>
                </a:extLst>
              </p:cNvPr>
              <p:cNvPicPr>
                <a:picLocks noChangeAspect="1"/>
              </p:cNvPicPr>
              <p:nvPr/>
            </p:nvPicPr>
            <p:blipFill>
              <a:blip r:embed="rId5"/>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1" name="Freeform: Shape 20">
                <a:extLst>
                  <a:ext uri="{FF2B5EF4-FFF2-40B4-BE49-F238E27FC236}">
                    <a16:creationId xmlns:a16="http://schemas.microsoft.com/office/drawing/2014/main" id="{7F1F3747-4DA6-D40B-F133-522C070A3B64}"/>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a:extLst>
                  <a:ext uri="{FF2B5EF4-FFF2-40B4-BE49-F238E27FC236}">
                    <a16:creationId xmlns:a16="http://schemas.microsoft.com/office/drawing/2014/main" id="{ABB7BE77-BC5B-1821-7EB6-C1CA6A09688F}"/>
                  </a:ext>
                </a:extLst>
              </p:cNvPr>
              <p:cNvPicPr>
                <a:picLocks noChangeAspect="1"/>
              </p:cNvPicPr>
              <p:nvPr/>
            </p:nvPicPr>
            <p:blipFill>
              <a:blip r:embed="rId6"/>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3" name="Freeform: Shape 22">
                <a:extLst>
                  <a:ext uri="{FF2B5EF4-FFF2-40B4-BE49-F238E27FC236}">
                    <a16:creationId xmlns:a16="http://schemas.microsoft.com/office/drawing/2014/main" id="{CD0C0549-FD23-9D0A-2EBD-FC1D9A0FD1BE}"/>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A14B83FF-A9B5-BBFA-A143-3C5D107A8B29}"/>
                  </a:ext>
                </a:extLst>
              </p:cNvPr>
              <p:cNvPicPr>
                <a:picLocks noChangeAspect="1"/>
              </p:cNvPicPr>
              <p:nvPr/>
            </p:nvPicPr>
            <p:blipFill>
              <a:blip r:embed="rId7"/>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5" name="Freeform: Shape 24">
                <a:extLst>
                  <a:ext uri="{FF2B5EF4-FFF2-40B4-BE49-F238E27FC236}">
                    <a16:creationId xmlns:a16="http://schemas.microsoft.com/office/drawing/2014/main" id="{C6FDA718-D61A-BC5F-0E23-295344C11FD6}"/>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313CB823-9AA2-D076-A23A-587A0C404A43}"/>
                  </a:ext>
                </a:extLst>
              </p:cNvPr>
              <p:cNvPicPr>
                <a:picLocks noChangeAspect="1"/>
              </p:cNvPicPr>
              <p:nvPr/>
            </p:nvPicPr>
            <p:blipFill>
              <a:blip r:embed="rId8"/>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7" name="Freeform: Shape 26">
                <a:extLst>
                  <a:ext uri="{FF2B5EF4-FFF2-40B4-BE49-F238E27FC236}">
                    <a16:creationId xmlns:a16="http://schemas.microsoft.com/office/drawing/2014/main" id="{66915AD6-039A-3EDF-773D-19B1CE40E32C}"/>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a:extLst>
                  <a:ext uri="{FF2B5EF4-FFF2-40B4-BE49-F238E27FC236}">
                    <a16:creationId xmlns:a16="http://schemas.microsoft.com/office/drawing/2014/main" id="{087B1F71-EC13-9221-C1A3-FA285719B45D}"/>
                  </a:ext>
                </a:extLst>
              </p:cNvPr>
              <p:cNvPicPr>
                <a:picLocks noChangeAspect="1"/>
              </p:cNvPicPr>
              <p:nvPr/>
            </p:nvPicPr>
            <p:blipFill>
              <a:blip r:embed="rId9"/>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9" name="Freeform: Shape 28">
                <a:extLst>
                  <a:ext uri="{FF2B5EF4-FFF2-40B4-BE49-F238E27FC236}">
                    <a16:creationId xmlns:a16="http://schemas.microsoft.com/office/drawing/2014/main" id="{54F78FCF-140F-293D-4590-303119E4814C}"/>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FAF947C0-51FE-8D9A-613D-73D4F4FDEBC6}"/>
                  </a:ext>
                </a:extLst>
              </p:cNvPr>
              <p:cNvPicPr>
                <a:picLocks noChangeAspect="1"/>
              </p:cNvPicPr>
              <p:nvPr/>
            </p:nvPicPr>
            <p:blipFill>
              <a:blip r:embed="rId10"/>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31" name="Freeform: Shape 30">
                <a:extLst>
                  <a:ext uri="{FF2B5EF4-FFF2-40B4-BE49-F238E27FC236}">
                    <a16:creationId xmlns:a16="http://schemas.microsoft.com/office/drawing/2014/main" id="{E6EED200-840C-271B-EA4D-3782BAD64313}"/>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120F4343-9283-3532-B7CA-D57C5A33161F}"/>
                  </a:ext>
                </a:extLst>
              </p:cNvPr>
              <p:cNvPicPr>
                <a:picLocks noChangeAspect="1"/>
              </p:cNvPicPr>
              <p:nvPr/>
            </p:nvPicPr>
            <p:blipFill>
              <a:blip r:embed="rId11"/>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a:ln/>
            </p:spPr>
          </p:pic>
          <p:sp>
            <p:nvSpPr>
              <p:cNvPr id="33" name="Freeform: Shape 32">
                <a:extLst>
                  <a:ext uri="{FF2B5EF4-FFF2-40B4-BE49-F238E27FC236}">
                    <a16:creationId xmlns:a16="http://schemas.microsoft.com/office/drawing/2014/main" id="{0B7092A1-02E3-3FFE-732A-06D32592415C}"/>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E09197F1-58F4-4BF0-B810-053A00CEEE6D}"/>
                  </a:ext>
                </a:extLst>
              </p:cNvPr>
              <p:cNvPicPr>
                <a:picLocks noChangeAspect="1"/>
              </p:cNvPicPr>
              <p:nvPr/>
            </p:nvPicPr>
            <p:blipFill>
              <a:blip r:embed="rId12"/>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5" name="Freeform: Shape 34">
                <a:extLst>
                  <a:ext uri="{FF2B5EF4-FFF2-40B4-BE49-F238E27FC236}">
                    <a16:creationId xmlns:a16="http://schemas.microsoft.com/office/drawing/2014/main" id="{8702FFD1-6AD0-CCF2-22D5-AFB3ADF92E63}"/>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a:extLst>
                  <a:ext uri="{FF2B5EF4-FFF2-40B4-BE49-F238E27FC236}">
                    <a16:creationId xmlns:a16="http://schemas.microsoft.com/office/drawing/2014/main" id="{EB0A1C71-0A48-8395-12E9-C1358C446F85}"/>
                  </a:ext>
                </a:extLst>
              </p:cNvPr>
              <p:cNvPicPr>
                <a:picLocks noChangeAspect="1"/>
              </p:cNvPicPr>
              <p:nvPr/>
            </p:nvPicPr>
            <p:blipFill>
              <a:blip r:embed="rId13"/>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7" name="Freeform: Shape 36">
                <a:extLst>
                  <a:ext uri="{FF2B5EF4-FFF2-40B4-BE49-F238E27FC236}">
                    <a16:creationId xmlns:a16="http://schemas.microsoft.com/office/drawing/2014/main" id="{717960A6-6BAC-7AB1-6D0D-9C9C294AEAE6}"/>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149CE8-15A1-1BB7-DAB1-4625696B7864}"/>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7163B4A-B25A-5F0F-09B6-36B0CE195F4E}"/>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E4497A0-0F2B-0F4A-D545-AE5C22CEF4EA}"/>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B83375-861E-C6F6-C9B7-30F485060B08}"/>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79E29B7-DCD3-B4FD-7DF3-58ADD0C0FB20}"/>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ADDB78-07D4-9263-67F1-76684519E72A}"/>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CEB74DB-8DBA-593E-787D-ED6659B0FECD}"/>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DB98EE-2699-C959-CAD9-7E1C03388B38}"/>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252A1F-A47B-EF7A-B489-85F7493F7CA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EFB34BC-9E28-9F60-878F-C57730E4D339}"/>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4997224-1151-5EF8-1285-A52CB8C96C3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7079EC6-11D8-7A87-3BED-76661B6E34D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E8BD6EC-3F27-AB48-BFA1-1F19D924A4ED}"/>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ADB4639-2D77-05F6-ABB2-EEABAAADB75D}"/>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E014FD2-9309-0448-F3BD-41BE9B7BBC81}"/>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FF1D9D1-38B2-725A-A987-2437CA80F80F}"/>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BC9C966-7B87-AE76-3EA6-F74246FF756F}"/>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4A765A8-E2F9-BC8B-E1DE-667CCA5801BB}"/>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EE39EA8-3777-8546-826B-A269E9AE95A0}"/>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B1706AC-01F1-7122-D73F-AC88363B50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359E182-5E3C-C22C-CEA4-4A594536AF62}"/>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613B99-FFD0-F788-7361-A8343F6879DB}"/>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281631-8387-020C-9BE6-F388C749904A}"/>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80182F0-DEDE-37F4-CD2B-07AEDC220276}"/>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85D4BD5-7180-B4EF-3571-6303EA76F707}"/>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B78F30D-8AA6-0B9C-CCEC-61752E8F3A9E}"/>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F79884C-CFE1-3418-D013-37CE801A62BE}"/>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12EB0-2216-8AC1-0747-BD8D33CD8F3E}"/>
                  </a:ext>
                </a:extLst>
              </p:cNvPr>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0AAD2A2-17A8-839B-8D9B-FD21F680D335}"/>
                  </a:ext>
                </a:extLst>
              </p:cNvPr>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a:extLst>
                <a:ext uri="{FF2B5EF4-FFF2-40B4-BE49-F238E27FC236}">
                  <a16:creationId xmlns:a16="http://schemas.microsoft.com/office/drawing/2014/main" id="{C5A56264-3FB7-F6E9-B5BB-6159F72D2D80}"/>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a:extLst>
                <a:ext uri="{FF2B5EF4-FFF2-40B4-BE49-F238E27FC236}">
                  <a16:creationId xmlns:a16="http://schemas.microsoft.com/office/drawing/2014/main" id="{A07BD8DC-A84C-F7E0-CAA4-BB98195796E5}"/>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a:extLst>
                <a:ext uri="{FF2B5EF4-FFF2-40B4-BE49-F238E27FC236}">
                  <a16:creationId xmlns:a16="http://schemas.microsoft.com/office/drawing/2014/main" id="{55C8602B-A322-E4C3-B226-DEFD07C65B77}"/>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a:extLst>
                <a:ext uri="{FF2B5EF4-FFF2-40B4-BE49-F238E27FC236}">
                  <a16:creationId xmlns:a16="http://schemas.microsoft.com/office/drawing/2014/main" id="{4FD78C94-EE64-26D2-8F74-605A506D704B}"/>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a:extLst>
                <a:ext uri="{FF2B5EF4-FFF2-40B4-BE49-F238E27FC236}">
                  <a16:creationId xmlns:a16="http://schemas.microsoft.com/office/drawing/2014/main" id="{DBF79997-55B8-794C-8A7E-A1C128DD43A7}"/>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99BE0F57-BD8C-00C3-76C9-0E129A8A46D0}"/>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a:extLst>
                <a:ext uri="{FF2B5EF4-FFF2-40B4-BE49-F238E27FC236}">
                  <a16:creationId xmlns:a16="http://schemas.microsoft.com/office/drawing/2014/main" id="{73910664-AD01-A236-903F-C873664A66B3}"/>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a:extLst>
                <a:ext uri="{FF2B5EF4-FFF2-40B4-BE49-F238E27FC236}">
                  <a16:creationId xmlns:a16="http://schemas.microsoft.com/office/drawing/2014/main" id="{895CF526-D0A3-AF35-52F3-9797FC3344E7}"/>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a:extLst>
                <a:ext uri="{FF2B5EF4-FFF2-40B4-BE49-F238E27FC236}">
                  <a16:creationId xmlns:a16="http://schemas.microsoft.com/office/drawing/2014/main" id="{66F73DB2-010D-6701-B2C9-28F8FA615E5D}"/>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69" name="Rectangle 68">
            <a:extLst>
              <a:ext uri="{FF2B5EF4-FFF2-40B4-BE49-F238E27FC236}">
                <a16:creationId xmlns:a16="http://schemas.microsoft.com/office/drawing/2014/main" id="{78F5A287-B7D4-E771-3791-606C40F3F6C0}"/>
              </a:ext>
            </a:extLst>
          </p:cNvPr>
          <p:cNvSpPr/>
          <p:nvPr/>
        </p:nvSpPr>
        <p:spPr>
          <a:xfrm>
            <a:off x="1524000" y="1127145"/>
            <a:ext cx="10667997" cy="2402027"/>
          </a:xfrm>
          <a:prstGeom prst="rect">
            <a:avLst/>
          </a:prstGeom>
          <a:solidFill>
            <a:srgbClr val="4043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endParaRPr lang="en-US" dirty="0"/>
          </a:p>
        </p:txBody>
      </p:sp>
      <p:sp>
        <p:nvSpPr>
          <p:cNvPr id="68" name="Subtitle 2">
            <a:extLst>
              <a:ext uri="{FF2B5EF4-FFF2-40B4-BE49-F238E27FC236}">
                <a16:creationId xmlns:a16="http://schemas.microsoft.com/office/drawing/2014/main" id="{306F2F5F-605D-855F-2454-F9FAB333D138}"/>
              </a:ext>
            </a:extLst>
          </p:cNvPr>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0" name="Picture 69" descr="Logo&#10;&#10;Description automatically generated">
            <a:extLst>
              <a:ext uri="{FF2B5EF4-FFF2-40B4-BE49-F238E27FC236}">
                <a16:creationId xmlns:a16="http://schemas.microsoft.com/office/drawing/2014/main" id="{6AF8CF76-8943-3E11-D229-DEFFB3F59C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73" name="TextBox 72">
            <a:extLst>
              <a:ext uri="{FF2B5EF4-FFF2-40B4-BE49-F238E27FC236}">
                <a16:creationId xmlns:a16="http://schemas.microsoft.com/office/drawing/2014/main" id="{44E14456-BAA7-3DCF-916A-72EEBCA81E01}"/>
              </a:ext>
            </a:extLst>
          </p:cNvPr>
          <p:cNvSpPr txBox="1"/>
          <p:nvPr userDrawn="1"/>
        </p:nvSpPr>
        <p:spPr>
          <a:xfrm>
            <a:off x="179528" y="6178942"/>
            <a:ext cx="2961301" cy="53553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ar-JO"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إعداد محمود بركات</a:t>
            </a:r>
            <a:endParaRPr kumimoji="0" lang="en-US"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768010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D9D7-4C0F-E790-6F71-A1DC9439B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817813-451D-8193-253A-0788FD0E8F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2AEFFB-BA09-DC62-CF86-2D592C6BDBF1}"/>
              </a:ext>
            </a:extLst>
          </p:cNvPr>
          <p:cNvSpPr>
            <a:spLocks noGrp="1"/>
          </p:cNvSpPr>
          <p:nvPr>
            <p:ph type="dt" sz="half" idx="10"/>
          </p:nvPr>
        </p:nvSpPr>
        <p:spPr/>
        <p:txBody>
          <a:bodyPr/>
          <a:lstStyle/>
          <a:p>
            <a:fld id="{662ED6D0-E2C5-4E0B-A33B-6AF1FB07B98E}" type="datetimeFigureOut">
              <a:rPr lang="en-US" smtClean="0"/>
              <a:t>1/25/2024</a:t>
            </a:fld>
            <a:endParaRPr lang="en-US"/>
          </a:p>
        </p:txBody>
      </p:sp>
      <p:sp>
        <p:nvSpPr>
          <p:cNvPr id="5" name="Footer Placeholder 4">
            <a:extLst>
              <a:ext uri="{FF2B5EF4-FFF2-40B4-BE49-F238E27FC236}">
                <a16:creationId xmlns:a16="http://schemas.microsoft.com/office/drawing/2014/main" id="{FC759E71-6DA8-69C1-5643-9AF4C6ED9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0EFEC-4C1B-5FE7-22CF-6C6D4A1A1632}"/>
              </a:ext>
            </a:extLst>
          </p:cNvPr>
          <p:cNvSpPr>
            <a:spLocks noGrp="1"/>
          </p:cNvSpPr>
          <p:nvPr>
            <p:ph type="sldNum" sz="quarter" idx="12"/>
          </p:nvPr>
        </p:nvSpPr>
        <p:spPr/>
        <p:txBody>
          <a:bodyPr/>
          <a:lstStyle/>
          <a:p>
            <a:fld id="{446A514F-B183-4ABD-9789-46816B2222CB}"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7390AAB3-D37F-C09B-A8F0-A23622DD2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35710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70906C-CF43-56C3-871D-FBB74E6E2D6A}"/>
              </a:ext>
            </a:extLst>
          </p:cNvPr>
          <p:cNvSpPr/>
          <p:nvPr userDrawn="1"/>
        </p:nvSpPr>
        <p:spPr>
          <a:xfrm>
            <a:off x="0" y="0"/>
            <a:ext cx="12192000" cy="6858000"/>
          </a:xfrm>
          <a:prstGeom prst="rect">
            <a:avLst/>
          </a:prstGeom>
          <a:solidFill>
            <a:srgbClr val="40438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8CEF-1B96-37CB-FF38-0636FDF65514}"/>
              </a:ext>
            </a:extLst>
          </p:cNvPr>
          <p:cNvSpPr/>
          <p:nvPr userDrawn="1"/>
        </p:nvSpPr>
        <p:spPr>
          <a:xfrm>
            <a:off x="838200" y="2678905"/>
            <a:ext cx="11353797" cy="1500188"/>
          </a:xfrm>
          <a:prstGeom prst="rect">
            <a:avLst/>
          </a:prstGeom>
          <a:solidFill>
            <a:srgbClr val="4043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8200" y="2678906"/>
            <a:ext cx="10515600" cy="1500187"/>
          </a:xfrm>
          <a:solidFill>
            <a:srgbClr val="404384">
              <a:alpha val="75000"/>
            </a:srgbClr>
          </a:solidFill>
        </p:spPr>
        <p:txBody>
          <a:bodyPr anchor="ctr"/>
          <a:lstStyle>
            <a:lvl1pPr>
              <a:defRPr sz="6000">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662ED6D0-E2C5-4E0B-A33B-6AF1FB07B98E}" type="datetimeFigureOut">
              <a:rPr lang="en-US" smtClean="0"/>
              <a:t>1/25/2024</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446A514F-B183-4ABD-9789-46816B2222CB}"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DAA8603-DE27-0F3C-868C-FA06C8F6D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100067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662ED6D0-E2C5-4E0B-A33B-6AF1FB07B98E}" type="datetimeFigureOut">
              <a:rPr lang="en-US" smtClean="0"/>
              <a:t>1/25/2024</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446A514F-B183-4ABD-9789-46816B2222CB}"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E74B61-88C9-B9F3-8FFD-A70F84DF4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361031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662ED6D0-E2C5-4E0B-A33B-6AF1FB07B98E}" type="datetimeFigureOut">
              <a:rPr lang="en-US" smtClean="0"/>
              <a:t>1/25/2024</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446A514F-B183-4ABD-9789-46816B2222CB}"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AD72533C-3E44-831C-CE17-22F9767E4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12639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662ED6D0-E2C5-4E0B-A33B-6AF1FB07B98E}" type="datetimeFigureOut">
              <a:rPr lang="en-US" smtClean="0"/>
              <a:t>1/25/2024</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446A514F-B183-4ABD-9789-46816B2222CB}"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24079BA5-FA6E-3ED1-A053-5A1B732C4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72368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662ED6D0-E2C5-4E0B-A33B-6AF1FB07B98E}" type="datetimeFigureOut">
              <a:rPr lang="en-US" smtClean="0"/>
              <a:t>1/25/2024</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446A514F-B183-4ABD-9789-46816B2222CB}"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B61DDA50-AB87-CA3E-365F-2A610BEF0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165437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ED6D0-E2C5-4E0B-A33B-6AF1FB07B98E}" type="datetimeFigureOut">
              <a:rPr lang="en-US" smtClean="0"/>
              <a:t>1/25/2024</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A514F-B183-4ABD-9789-46816B2222CB}" type="slidenum">
              <a:rPr lang="en-US" smtClean="0"/>
              <a:t>‹#›</a:t>
            </a:fld>
            <a:endParaRPr lang="en-US"/>
          </a:p>
        </p:txBody>
      </p:sp>
    </p:spTree>
    <p:extLst>
      <p:ext uri="{BB962C8B-B14F-4D97-AF65-F5344CB8AC3E}">
        <p14:creationId xmlns:p14="http://schemas.microsoft.com/office/powerpoint/2010/main" val="2248837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 Id="rId4" Type="http://schemas.openxmlformats.org/officeDocument/2006/relationships/image" Target="../media/image117.png"/></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A1A7-1AB8-CCBD-05B6-A9151D71BE02}"/>
              </a:ext>
            </a:extLst>
          </p:cNvPr>
          <p:cNvSpPr>
            <a:spLocks noGrp="1"/>
          </p:cNvSpPr>
          <p:nvPr>
            <p:ph type="ctrTitle"/>
          </p:nvPr>
        </p:nvSpPr>
        <p:spPr/>
        <p:txBody>
          <a:bodyPr/>
          <a:lstStyle/>
          <a:p>
            <a:r>
              <a:rPr lang="en-US"/>
              <a:t>EKG Hacks</a:t>
            </a:r>
            <a:endParaRPr lang="en-US" dirty="0"/>
          </a:p>
        </p:txBody>
      </p:sp>
      <p:sp>
        <p:nvSpPr>
          <p:cNvPr id="3" name="Subtitle 2">
            <a:extLst>
              <a:ext uri="{FF2B5EF4-FFF2-40B4-BE49-F238E27FC236}">
                <a16:creationId xmlns:a16="http://schemas.microsoft.com/office/drawing/2014/main" id="{03C94901-101D-DBFE-EDF3-88CE1F02BD2E}"/>
              </a:ext>
            </a:extLst>
          </p:cNvPr>
          <p:cNvSpPr>
            <a:spLocks noGrp="1"/>
          </p:cNvSpPr>
          <p:nvPr>
            <p:ph type="subTitle" idx="1"/>
          </p:nvPr>
        </p:nvSpPr>
        <p:spPr/>
        <p:txBody>
          <a:bodyPr>
            <a:normAutofit/>
          </a:bodyPr>
          <a:lstStyle/>
          <a:p>
            <a:r>
              <a:rPr lang="en-US" sz="5400" b="1">
                <a:solidFill>
                  <a:prstClr val="white"/>
                </a:solidFill>
              </a:rPr>
              <a:t>2024 Edition</a:t>
            </a:r>
            <a:endParaRPr lang="en-US" sz="5400" b="1" dirty="0">
              <a:solidFill>
                <a:prstClr val="white"/>
              </a:solidFill>
            </a:endParaRPr>
          </a:p>
        </p:txBody>
      </p:sp>
    </p:spTree>
    <p:extLst>
      <p:ext uri="{BB962C8B-B14F-4D97-AF65-F5344CB8AC3E}">
        <p14:creationId xmlns:p14="http://schemas.microsoft.com/office/powerpoint/2010/main" val="2531284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BA06-773F-A0A8-BA7C-026B0B68A6C4}"/>
              </a:ext>
            </a:extLst>
          </p:cNvPr>
          <p:cNvSpPr>
            <a:spLocks noGrp="1"/>
          </p:cNvSpPr>
          <p:nvPr>
            <p:ph type="title"/>
          </p:nvPr>
        </p:nvSpPr>
        <p:spPr>
          <a:xfrm>
            <a:off x="838200" y="365125"/>
            <a:ext cx="10515600" cy="762339"/>
          </a:xfrm>
        </p:spPr>
        <p:txBody>
          <a:bodyPr>
            <a:normAutofit fontScale="90000"/>
          </a:bodyPr>
          <a:lstStyle/>
          <a:p>
            <a:r>
              <a:rPr lang="en-US" dirty="0"/>
              <a:t>What differentiates a segment from an interval? </a:t>
            </a:r>
          </a:p>
        </p:txBody>
      </p:sp>
      <p:sp>
        <p:nvSpPr>
          <p:cNvPr id="3" name="Content Placeholder 2">
            <a:extLst>
              <a:ext uri="{FF2B5EF4-FFF2-40B4-BE49-F238E27FC236}">
                <a16:creationId xmlns:a16="http://schemas.microsoft.com/office/drawing/2014/main" id="{0709E1D2-4E1C-7890-4071-62F35B762886}"/>
              </a:ext>
            </a:extLst>
          </p:cNvPr>
          <p:cNvSpPr>
            <a:spLocks noGrp="1"/>
          </p:cNvSpPr>
          <p:nvPr>
            <p:ph idx="1"/>
          </p:nvPr>
        </p:nvSpPr>
        <p:spPr>
          <a:xfrm>
            <a:off x="838200" y="1305026"/>
            <a:ext cx="10515600" cy="4871938"/>
          </a:xfrm>
        </p:spPr>
        <p:txBody>
          <a:bodyPr/>
          <a:lstStyle/>
          <a:p>
            <a:r>
              <a:rPr lang="en-US" dirty="0"/>
              <a:t>A </a:t>
            </a:r>
            <a:r>
              <a:rPr lang="en-US" b="1" dirty="0"/>
              <a:t>segment</a:t>
            </a:r>
            <a:r>
              <a:rPr lang="en-US" dirty="0"/>
              <a:t> is a straight line connecting two waves</a:t>
            </a:r>
          </a:p>
          <a:p>
            <a:r>
              <a:rPr lang="en-US" dirty="0"/>
              <a:t>An </a:t>
            </a:r>
            <a:r>
              <a:rPr lang="en-US" b="1" dirty="0"/>
              <a:t>interval</a:t>
            </a:r>
            <a:r>
              <a:rPr lang="en-US" dirty="0"/>
              <a:t> encompasses at least one wave plus, in most instances, the connecting straight line. </a:t>
            </a:r>
          </a:p>
        </p:txBody>
      </p:sp>
      <p:pic>
        <p:nvPicPr>
          <p:cNvPr id="7" name="Picture 6">
            <a:extLst>
              <a:ext uri="{FF2B5EF4-FFF2-40B4-BE49-F238E27FC236}">
                <a16:creationId xmlns:a16="http://schemas.microsoft.com/office/drawing/2014/main" id="{F8DB95F4-3375-94DF-4864-E8E0668ECA5F}"/>
              </a:ext>
            </a:extLst>
          </p:cNvPr>
          <p:cNvPicPr>
            <a:picLocks noChangeAspect="1"/>
          </p:cNvPicPr>
          <p:nvPr/>
        </p:nvPicPr>
        <p:blipFill>
          <a:blip r:embed="rId2"/>
          <a:stretch>
            <a:fillRect/>
          </a:stretch>
        </p:blipFill>
        <p:spPr>
          <a:xfrm>
            <a:off x="2785353" y="2746131"/>
            <a:ext cx="6621294" cy="3992110"/>
          </a:xfrm>
          <a:prstGeom prst="rect">
            <a:avLst/>
          </a:prstGeom>
        </p:spPr>
      </p:pic>
    </p:spTree>
    <p:extLst>
      <p:ext uri="{BB962C8B-B14F-4D97-AF65-F5344CB8AC3E}">
        <p14:creationId xmlns:p14="http://schemas.microsoft.com/office/powerpoint/2010/main" val="176280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E72C-EDAD-6ADE-82C6-B593FF03D477}"/>
              </a:ext>
            </a:extLst>
          </p:cNvPr>
          <p:cNvSpPr>
            <a:spLocks noGrp="1"/>
          </p:cNvSpPr>
          <p:nvPr>
            <p:ph type="title"/>
          </p:nvPr>
        </p:nvSpPr>
        <p:spPr/>
        <p:txBody>
          <a:bodyPr/>
          <a:lstStyle/>
          <a:p>
            <a:r>
              <a:rPr lang="en-US" dirty="0"/>
              <a:t>Making Waves</a:t>
            </a:r>
          </a:p>
        </p:txBody>
      </p:sp>
      <p:sp>
        <p:nvSpPr>
          <p:cNvPr id="3" name="Content Placeholder 2">
            <a:extLst>
              <a:ext uri="{FF2B5EF4-FFF2-40B4-BE49-F238E27FC236}">
                <a16:creationId xmlns:a16="http://schemas.microsoft.com/office/drawing/2014/main" id="{D39220D4-97EA-698C-B74C-4DBA2564FFFF}"/>
              </a:ext>
            </a:extLst>
          </p:cNvPr>
          <p:cNvSpPr>
            <a:spLocks noGrp="1"/>
          </p:cNvSpPr>
          <p:nvPr>
            <p:ph idx="1"/>
          </p:nvPr>
        </p:nvSpPr>
        <p:spPr>
          <a:xfrm>
            <a:off x="838200" y="1305026"/>
            <a:ext cx="5372580" cy="4871938"/>
          </a:xfrm>
        </p:spPr>
        <p:txBody>
          <a:bodyPr>
            <a:normAutofit fontScale="77500" lnSpcReduction="20000"/>
          </a:bodyPr>
          <a:lstStyle/>
          <a:p>
            <a:pPr marL="0" indent="0">
              <a:buNone/>
            </a:pPr>
            <a:r>
              <a:rPr lang="en-US" dirty="0"/>
              <a:t>Electrodes can be placed anywhere on the surface of the body to record the heart’s electrical activity.</a:t>
            </a:r>
          </a:p>
          <a:p>
            <a:pPr>
              <a:buFont typeface="Courier New" panose="02070309020205020404" pitchFamily="49" charset="0"/>
              <a:buChar char="o"/>
            </a:pPr>
            <a:r>
              <a:rPr lang="en-US" dirty="0"/>
              <a:t>If a wave of depolarization passing through the heart is moving toward a surface electrode, that electrode will record a positive deflection (electrode A)</a:t>
            </a:r>
          </a:p>
          <a:p>
            <a:pPr>
              <a:buFont typeface="Courier New" panose="02070309020205020404" pitchFamily="49" charset="0"/>
              <a:buChar char="o"/>
            </a:pPr>
            <a:r>
              <a:rPr lang="en-US" dirty="0"/>
              <a:t>If the wave of depolarization is moving away from the electrode, the electrode will record a negative deflection (electrode B)</a:t>
            </a:r>
          </a:p>
          <a:p>
            <a:pPr>
              <a:buFont typeface="Courier New" panose="02070309020205020404" pitchFamily="49" charset="0"/>
              <a:buChar char="o"/>
            </a:pPr>
            <a:r>
              <a:rPr lang="en-US" dirty="0"/>
              <a:t>If the wave of depolarization is moving perpendicularly to the electrode, the electrode will record a biphasic wave (electrode C)</a:t>
            </a:r>
          </a:p>
          <a:p>
            <a:pPr>
              <a:buFont typeface="Courier New" panose="02070309020205020404" pitchFamily="49" charset="0"/>
              <a:buChar char="o"/>
            </a:pPr>
            <a:r>
              <a:rPr lang="en-US" dirty="0"/>
              <a:t>The effects of repolarization are precisely the opposite of those of depolarization, as you would expect</a:t>
            </a:r>
          </a:p>
        </p:txBody>
      </p:sp>
      <p:pic>
        <p:nvPicPr>
          <p:cNvPr id="5" name="Picture 4">
            <a:extLst>
              <a:ext uri="{FF2B5EF4-FFF2-40B4-BE49-F238E27FC236}">
                <a16:creationId xmlns:a16="http://schemas.microsoft.com/office/drawing/2014/main" id="{D4783AAE-0163-DC71-FF1C-6EC2009C05C8}"/>
              </a:ext>
            </a:extLst>
          </p:cNvPr>
          <p:cNvPicPr>
            <a:picLocks noChangeAspect="1"/>
          </p:cNvPicPr>
          <p:nvPr/>
        </p:nvPicPr>
        <p:blipFill>
          <a:blip r:embed="rId2"/>
          <a:stretch>
            <a:fillRect/>
          </a:stretch>
        </p:blipFill>
        <p:spPr>
          <a:xfrm>
            <a:off x="6210780" y="1305027"/>
            <a:ext cx="5143020" cy="4871938"/>
          </a:xfrm>
          <a:prstGeom prst="rect">
            <a:avLst/>
          </a:prstGeom>
        </p:spPr>
      </p:pic>
    </p:spTree>
    <p:extLst>
      <p:ext uri="{BB962C8B-B14F-4D97-AF65-F5344CB8AC3E}">
        <p14:creationId xmlns:p14="http://schemas.microsoft.com/office/powerpoint/2010/main" val="1799000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965D31-4631-A211-FB56-C9E578C79818}"/>
              </a:ext>
            </a:extLst>
          </p:cNvPr>
          <p:cNvSpPr>
            <a:spLocks noGrp="1"/>
          </p:cNvSpPr>
          <p:nvPr>
            <p:ph type="title"/>
          </p:nvPr>
        </p:nvSpPr>
        <p:spPr/>
        <p:txBody>
          <a:bodyPr/>
          <a:lstStyle/>
          <a:p>
            <a:r>
              <a:rPr lang="en-US" dirty="0"/>
              <a:t>The 12 Views of the Heart </a:t>
            </a:r>
          </a:p>
        </p:txBody>
      </p:sp>
      <p:sp>
        <p:nvSpPr>
          <p:cNvPr id="3" name="Content Placeholder 2">
            <a:extLst>
              <a:ext uri="{FF2B5EF4-FFF2-40B4-BE49-F238E27FC236}">
                <a16:creationId xmlns:a16="http://schemas.microsoft.com/office/drawing/2014/main" id="{8BFC21D8-AB59-33C4-9ED4-14848E96409E}"/>
              </a:ext>
            </a:extLst>
          </p:cNvPr>
          <p:cNvSpPr>
            <a:spLocks noGrp="1"/>
          </p:cNvSpPr>
          <p:nvPr>
            <p:ph sz="half" idx="1"/>
          </p:nvPr>
        </p:nvSpPr>
        <p:spPr>
          <a:xfrm>
            <a:off x="838200" y="1306851"/>
            <a:ext cx="7109298" cy="4870112"/>
          </a:xfrm>
        </p:spPr>
        <p:txBody>
          <a:bodyPr>
            <a:normAutofit fontScale="92500" lnSpcReduction="10000"/>
          </a:bodyPr>
          <a:lstStyle/>
          <a:p>
            <a:r>
              <a:rPr lang="en-US" dirty="0"/>
              <a:t>To prepare a patient for a 12-lead EKG, two electrodes are placed on the arms and two on the legs. These provide the basis for the six limb leads, which include the three standard leads and the three augmented leads. </a:t>
            </a:r>
          </a:p>
          <a:p>
            <a:r>
              <a:rPr lang="en-US" dirty="0"/>
              <a:t>Six electrodes are also placed across the chest, forming the six precordial leads. </a:t>
            </a:r>
          </a:p>
          <a:p>
            <a:r>
              <a:rPr lang="en-US" dirty="0"/>
              <a:t>The electrical recordings will vary depending on the precise placement of the electrodes. Therefore, adherence to standard positioning protocols is very important to allow comparison between EKGs taken at different times in different settings. </a:t>
            </a:r>
          </a:p>
        </p:txBody>
      </p:sp>
      <p:pic>
        <p:nvPicPr>
          <p:cNvPr id="7" name="Content Placeholder 6">
            <a:extLst>
              <a:ext uri="{FF2B5EF4-FFF2-40B4-BE49-F238E27FC236}">
                <a16:creationId xmlns:a16="http://schemas.microsoft.com/office/drawing/2014/main" id="{D703F99B-81CB-4851-E590-5971471F7006}"/>
              </a:ext>
            </a:extLst>
          </p:cNvPr>
          <p:cNvPicPr>
            <a:picLocks noGrp="1" noChangeAspect="1"/>
          </p:cNvPicPr>
          <p:nvPr>
            <p:ph sz="half" idx="2"/>
          </p:nvPr>
        </p:nvPicPr>
        <p:blipFill>
          <a:blip r:embed="rId2"/>
          <a:stretch>
            <a:fillRect/>
          </a:stretch>
        </p:blipFill>
        <p:spPr>
          <a:xfrm>
            <a:off x="8020248" y="1306513"/>
            <a:ext cx="3333552" cy="4870450"/>
          </a:xfrm>
        </p:spPr>
      </p:pic>
    </p:spTree>
    <p:extLst>
      <p:ext uri="{BB962C8B-B14F-4D97-AF65-F5344CB8AC3E}">
        <p14:creationId xmlns:p14="http://schemas.microsoft.com/office/powerpoint/2010/main" val="3568694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CBF78-EFF1-F454-7753-5F092F7509C6}"/>
              </a:ext>
            </a:extLst>
          </p:cNvPr>
          <p:cNvSpPr>
            <a:spLocks noGrp="1"/>
          </p:cNvSpPr>
          <p:nvPr>
            <p:ph type="title"/>
          </p:nvPr>
        </p:nvSpPr>
        <p:spPr/>
        <p:txBody>
          <a:bodyPr/>
          <a:lstStyle/>
          <a:p>
            <a:r>
              <a:rPr lang="en-US" dirty="0"/>
              <a:t>The Six Limb Leads</a:t>
            </a:r>
          </a:p>
        </p:txBody>
      </p:sp>
      <p:sp>
        <p:nvSpPr>
          <p:cNvPr id="8" name="Content Placeholder 7">
            <a:extLst>
              <a:ext uri="{FF2B5EF4-FFF2-40B4-BE49-F238E27FC236}">
                <a16:creationId xmlns:a16="http://schemas.microsoft.com/office/drawing/2014/main" id="{CF315B54-AA7B-715F-AE12-334F9B0D41C0}"/>
              </a:ext>
            </a:extLst>
          </p:cNvPr>
          <p:cNvSpPr>
            <a:spLocks noGrp="1"/>
          </p:cNvSpPr>
          <p:nvPr>
            <p:ph sz="half" idx="1"/>
          </p:nvPr>
        </p:nvSpPr>
        <p:spPr>
          <a:xfrm>
            <a:off x="838200" y="1306851"/>
            <a:ext cx="6593732" cy="4996672"/>
          </a:xfrm>
        </p:spPr>
        <p:txBody>
          <a:bodyPr>
            <a:normAutofit fontScale="92500" lnSpcReduction="10000"/>
          </a:bodyPr>
          <a:lstStyle/>
          <a:p>
            <a:r>
              <a:rPr lang="en-US" dirty="0"/>
              <a:t>The limb leads are created by putting electrodes on all four extremities. </a:t>
            </a:r>
          </a:p>
          <a:p>
            <a:r>
              <a:rPr lang="en-US" dirty="0"/>
              <a:t>They view the heart in a vertical plane called the frontal plane. </a:t>
            </a:r>
          </a:p>
          <a:p>
            <a:r>
              <a:rPr lang="en-US" dirty="0"/>
              <a:t>The frontal plane can be envisioned as a giant circle superimposed on the patient’s body. This circle is then marked off in degrees. </a:t>
            </a:r>
          </a:p>
          <a:p>
            <a:r>
              <a:rPr lang="en-US" dirty="0"/>
              <a:t>Each lead has its own specific view of the heart, or angle of orientation. The angle of each lead can be determined by drawing a line from the negative electrode(s) to the positive electrode(s). The resultant angle is then expressed in degrees by superimposing it on the 360° circle of the frontal plane.</a:t>
            </a:r>
          </a:p>
        </p:txBody>
      </p:sp>
      <p:pic>
        <p:nvPicPr>
          <p:cNvPr id="11" name="Content Placeholder 10">
            <a:extLst>
              <a:ext uri="{FF2B5EF4-FFF2-40B4-BE49-F238E27FC236}">
                <a16:creationId xmlns:a16="http://schemas.microsoft.com/office/drawing/2014/main" id="{6973FCD1-1ABA-E814-B516-E08AFBD8DDC0}"/>
              </a:ext>
            </a:extLst>
          </p:cNvPr>
          <p:cNvPicPr>
            <a:picLocks noGrp="1" noChangeAspect="1"/>
          </p:cNvPicPr>
          <p:nvPr>
            <p:ph sz="half" idx="2"/>
          </p:nvPr>
        </p:nvPicPr>
        <p:blipFill>
          <a:blip r:embed="rId2"/>
          <a:stretch>
            <a:fillRect/>
          </a:stretch>
        </p:blipFill>
        <p:spPr>
          <a:xfrm>
            <a:off x="7628114" y="1306513"/>
            <a:ext cx="3725686" cy="4870450"/>
          </a:xfrm>
        </p:spPr>
      </p:pic>
    </p:spTree>
    <p:extLst>
      <p:ext uri="{BB962C8B-B14F-4D97-AF65-F5344CB8AC3E}">
        <p14:creationId xmlns:p14="http://schemas.microsoft.com/office/powerpoint/2010/main" val="315065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28EFE-5773-B4B0-0DF0-39239A2BE507}"/>
              </a:ext>
            </a:extLst>
          </p:cNvPr>
          <p:cNvSpPr>
            <a:spLocks noGrp="1"/>
          </p:cNvSpPr>
          <p:nvPr>
            <p:ph type="title"/>
          </p:nvPr>
        </p:nvSpPr>
        <p:spPr/>
        <p:txBody>
          <a:bodyPr/>
          <a:lstStyle/>
          <a:p>
            <a:r>
              <a:rPr lang="en-US" dirty="0"/>
              <a:t>The Six Limb Leads</a:t>
            </a:r>
          </a:p>
        </p:txBody>
      </p:sp>
      <p:sp>
        <p:nvSpPr>
          <p:cNvPr id="3" name="Content Placeholder 2">
            <a:extLst>
              <a:ext uri="{FF2B5EF4-FFF2-40B4-BE49-F238E27FC236}">
                <a16:creationId xmlns:a16="http://schemas.microsoft.com/office/drawing/2014/main" id="{BB698A96-5DE3-87C8-33CD-B39C46ED946D}"/>
              </a:ext>
            </a:extLst>
          </p:cNvPr>
          <p:cNvSpPr>
            <a:spLocks noGrp="1"/>
          </p:cNvSpPr>
          <p:nvPr>
            <p:ph idx="1"/>
          </p:nvPr>
        </p:nvSpPr>
        <p:spPr>
          <a:xfrm>
            <a:off x="838200" y="1305026"/>
            <a:ext cx="10515600" cy="2879389"/>
          </a:xfrm>
        </p:spPr>
        <p:txBody>
          <a:bodyPr>
            <a:normAutofit/>
          </a:bodyPr>
          <a:lstStyle/>
          <a:p>
            <a:pPr marL="0" indent="0">
              <a:buNone/>
            </a:pPr>
            <a:r>
              <a:rPr lang="en-US" dirty="0"/>
              <a:t>The three standard limb leads are defined as follows:</a:t>
            </a:r>
          </a:p>
          <a:p>
            <a:pPr>
              <a:buFont typeface="Courier New" panose="02070309020205020404" pitchFamily="49" charset="0"/>
              <a:buChar char="o"/>
            </a:pPr>
            <a:r>
              <a:rPr lang="en-US" sz="2400" b="1" dirty="0"/>
              <a:t>Lead I </a:t>
            </a:r>
            <a:r>
              <a:rPr lang="en-US" sz="2400" dirty="0"/>
              <a:t>is created by making the left arm positive and the right arm negative. Its angle of orientation is </a:t>
            </a:r>
            <a:r>
              <a:rPr lang="en-US" sz="2400" dirty="0">
                <a:solidFill>
                  <a:srgbClr val="FF0000"/>
                </a:solidFill>
              </a:rPr>
              <a:t>0°</a:t>
            </a:r>
          </a:p>
          <a:p>
            <a:pPr>
              <a:buFont typeface="Courier New" panose="02070309020205020404" pitchFamily="49" charset="0"/>
              <a:buChar char="o"/>
            </a:pPr>
            <a:r>
              <a:rPr lang="en-US" sz="2400" b="1" dirty="0"/>
              <a:t>Lead II </a:t>
            </a:r>
            <a:r>
              <a:rPr lang="en-US" sz="2400" dirty="0"/>
              <a:t>is created by making the legs positive and the right arm negative. Its angle of orientation is </a:t>
            </a:r>
            <a:r>
              <a:rPr lang="en-US" sz="2400" dirty="0">
                <a:solidFill>
                  <a:srgbClr val="FF0000"/>
                </a:solidFill>
              </a:rPr>
              <a:t>60°</a:t>
            </a:r>
          </a:p>
          <a:p>
            <a:pPr>
              <a:buFont typeface="Courier New" panose="02070309020205020404" pitchFamily="49" charset="0"/>
              <a:buChar char="o"/>
            </a:pPr>
            <a:r>
              <a:rPr lang="en-US" sz="2400" b="1" dirty="0"/>
              <a:t>Lead III </a:t>
            </a:r>
            <a:r>
              <a:rPr lang="en-US" sz="2400" dirty="0"/>
              <a:t>is created by making the legs positive and the left arm negative. Its angle of orientation is </a:t>
            </a:r>
            <a:r>
              <a:rPr lang="en-US" sz="2400" dirty="0">
                <a:solidFill>
                  <a:srgbClr val="FF0000"/>
                </a:solidFill>
              </a:rPr>
              <a:t>120°</a:t>
            </a:r>
          </a:p>
        </p:txBody>
      </p:sp>
      <p:pic>
        <p:nvPicPr>
          <p:cNvPr id="5" name="Picture 4">
            <a:extLst>
              <a:ext uri="{FF2B5EF4-FFF2-40B4-BE49-F238E27FC236}">
                <a16:creationId xmlns:a16="http://schemas.microsoft.com/office/drawing/2014/main" id="{1D190698-EDEB-587F-B7B8-42B60500370E}"/>
              </a:ext>
            </a:extLst>
          </p:cNvPr>
          <p:cNvPicPr>
            <a:picLocks noChangeAspect="1"/>
          </p:cNvPicPr>
          <p:nvPr/>
        </p:nvPicPr>
        <p:blipFill>
          <a:blip r:embed="rId2"/>
          <a:stretch>
            <a:fillRect/>
          </a:stretch>
        </p:blipFill>
        <p:spPr>
          <a:xfrm>
            <a:off x="4048762" y="3910519"/>
            <a:ext cx="4094476" cy="2879389"/>
          </a:xfrm>
          <a:prstGeom prst="rect">
            <a:avLst/>
          </a:prstGeom>
        </p:spPr>
      </p:pic>
      <p:sp>
        <p:nvSpPr>
          <p:cNvPr id="8" name="TextBox 7">
            <a:extLst>
              <a:ext uri="{FF2B5EF4-FFF2-40B4-BE49-F238E27FC236}">
                <a16:creationId xmlns:a16="http://schemas.microsoft.com/office/drawing/2014/main" id="{C041BDB3-52E6-51B2-2989-3668145764FA}"/>
              </a:ext>
            </a:extLst>
          </p:cNvPr>
          <p:cNvSpPr txBox="1"/>
          <p:nvPr/>
        </p:nvSpPr>
        <p:spPr>
          <a:xfrm>
            <a:off x="11253923" y="0"/>
            <a:ext cx="938077" cy="369332"/>
          </a:xfrm>
          <a:prstGeom prst="rect">
            <a:avLst/>
          </a:prstGeom>
          <a:noFill/>
          <a:ln>
            <a:solidFill>
              <a:srgbClr val="404384"/>
            </a:solidFill>
          </a:ln>
        </p:spPr>
        <p:txBody>
          <a:bodyPr wrap="none" rtlCol="0">
            <a:spAutoFit/>
          </a:bodyPr>
          <a:lstStyle/>
          <a:p>
            <a:pPr algn="ctr" rtl="1"/>
            <a:r>
              <a:rPr lang="ar-JO" dirty="0"/>
              <a:t>اه حفظ </a:t>
            </a:r>
            <a:r>
              <a:rPr lang="ar-JO" dirty="0">
                <a:sym typeface="Wingdings" panose="05000000000000000000" pitchFamily="2" charset="2"/>
              </a:rPr>
              <a:t></a:t>
            </a:r>
            <a:endParaRPr lang="en-US" dirty="0"/>
          </a:p>
        </p:txBody>
      </p:sp>
    </p:spTree>
    <p:extLst>
      <p:ext uri="{BB962C8B-B14F-4D97-AF65-F5344CB8AC3E}">
        <p14:creationId xmlns:p14="http://schemas.microsoft.com/office/powerpoint/2010/main" val="142349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D328F-303D-E2BF-28A8-7E710C8CBED6}"/>
              </a:ext>
            </a:extLst>
          </p:cNvPr>
          <p:cNvSpPr>
            <a:spLocks noGrp="1"/>
          </p:cNvSpPr>
          <p:nvPr>
            <p:ph type="title"/>
          </p:nvPr>
        </p:nvSpPr>
        <p:spPr/>
        <p:txBody>
          <a:bodyPr/>
          <a:lstStyle/>
          <a:p>
            <a:r>
              <a:rPr lang="en-US" dirty="0"/>
              <a:t>The Six Limb Leads</a:t>
            </a:r>
          </a:p>
        </p:txBody>
      </p:sp>
      <p:pic>
        <p:nvPicPr>
          <p:cNvPr id="8" name="Picture 7">
            <a:extLst>
              <a:ext uri="{FF2B5EF4-FFF2-40B4-BE49-F238E27FC236}">
                <a16:creationId xmlns:a16="http://schemas.microsoft.com/office/drawing/2014/main" id="{F5432116-74E2-3039-E222-F925B1248AC5}"/>
              </a:ext>
            </a:extLst>
          </p:cNvPr>
          <p:cNvPicPr>
            <a:picLocks noChangeAspect="1"/>
          </p:cNvPicPr>
          <p:nvPr/>
        </p:nvPicPr>
        <p:blipFill>
          <a:blip r:embed="rId2"/>
          <a:stretch>
            <a:fillRect/>
          </a:stretch>
        </p:blipFill>
        <p:spPr>
          <a:xfrm>
            <a:off x="4048763" y="3959159"/>
            <a:ext cx="4094476" cy="2849933"/>
          </a:xfrm>
          <a:prstGeom prst="rect">
            <a:avLst/>
          </a:prstGeom>
        </p:spPr>
      </p:pic>
      <p:sp>
        <p:nvSpPr>
          <p:cNvPr id="5" name="Content Placeholder 4">
            <a:extLst>
              <a:ext uri="{FF2B5EF4-FFF2-40B4-BE49-F238E27FC236}">
                <a16:creationId xmlns:a16="http://schemas.microsoft.com/office/drawing/2014/main" id="{B7E06729-2129-389E-9571-9CC3AB745A26}"/>
              </a:ext>
            </a:extLst>
          </p:cNvPr>
          <p:cNvSpPr>
            <a:spLocks noGrp="1"/>
          </p:cNvSpPr>
          <p:nvPr>
            <p:ph idx="1"/>
          </p:nvPr>
        </p:nvSpPr>
        <p:spPr>
          <a:xfrm>
            <a:off x="838200" y="1305026"/>
            <a:ext cx="10515600" cy="2880360"/>
          </a:xfrm>
        </p:spPr>
        <p:txBody>
          <a:bodyPr/>
          <a:lstStyle/>
          <a:p>
            <a:pPr marL="0" indent="0">
              <a:buNone/>
            </a:pPr>
            <a:r>
              <a:rPr lang="en-US" dirty="0"/>
              <a:t>The three augmented limb leads are defined as follows:</a:t>
            </a:r>
          </a:p>
          <a:p>
            <a:pPr>
              <a:buFont typeface="Courier New" panose="02070309020205020404" pitchFamily="49" charset="0"/>
              <a:buChar char="o"/>
            </a:pPr>
            <a:r>
              <a:rPr lang="en-US" sz="2400" b="1" dirty="0"/>
              <a:t>Lead aVL </a:t>
            </a:r>
            <a:r>
              <a:rPr lang="en-US" sz="2400" dirty="0"/>
              <a:t>is created by making the left arm positive and the other limbs negative. Its angle of orientation is </a:t>
            </a:r>
            <a:r>
              <a:rPr lang="en-US" sz="2400" dirty="0">
                <a:solidFill>
                  <a:srgbClr val="FF0000"/>
                </a:solidFill>
              </a:rPr>
              <a:t>−30°</a:t>
            </a:r>
          </a:p>
          <a:p>
            <a:pPr>
              <a:buFont typeface="Courier New" panose="02070309020205020404" pitchFamily="49" charset="0"/>
              <a:buChar char="o"/>
            </a:pPr>
            <a:r>
              <a:rPr lang="en-US" sz="2400" b="1" dirty="0"/>
              <a:t>Lead aVR </a:t>
            </a:r>
            <a:r>
              <a:rPr lang="en-US" sz="2400" dirty="0"/>
              <a:t>is created by making the right arm positive and the other limbs negative. Its angle of orientation is </a:t>
            </a:r>
            <a:r>
              <a:rPr lang="en-US" sz="2400" dirty="0">
                <a:solidFill>
                  <a:srgbClr val="FF0000"/>
                </a:solidFill>
              </a:rPr>
              <a:t>−150°</a:t>
            </a:r>
          </a:p>
          <a:p>
            <a:pPr>
              <a:buFont typeface="Courier New" panose="02070309020205020404" pitchFamily="49" charset="0"/>
              <a:buChar char="o"/>
            </a:pPr>
            <a:r>
              <a:rPr lang="en-US" sz="2400" b="1" dirty="0"/>
              <a:t>Lead aVF </a:t>
            </a:r>
            <a:r>
              <a:rPr lang="en-US" sz="2400" dirty="0"/>
              <a:t>is created by making the legs positive and the other limbs negative. Its angle of orientation is </a:t>
            </a:r>
            <a:r>
              <a:rPr lang="en-US" sz="2400" dirty="0">
                <a:solidFill>
                  <a:srgbClr val="FF0000"/>
                </a:solidFill>
              </a:rPr>
              <a:t>+90°</a:t>
            </a:r>
          </a:p>
        </p:txBody>
      </p:sp>
      <p:sp>
        <p:nvSpPr>
          <p:cNvPr id="9" name="TextBox 8">
            <a:extLst>
              <a:ext uri="{FF2B5EF4-FFF2-40B4-BE49-F238E27FC236}">
                <a16:creationId xmlns:a16="http://schemas.microsoft.com/office/drawing/2014/main" id="{18875FB1-C0BD-6B50-B2CC-21E38EEBB075}"/>
              </a:ext>
            </a:extLst>
          </p:cNvPr>
          <p:cNvSpPr txBox="1"/>
          <p:nvPr/>
        </p:nvSpPr>
        <p:spPr>
          <a:xfrm>
            <a:off x="8357248" y="4506962"/>
            <a:ext cx="2518276" cy="1754326"/>
          </a:xfrm>
          <a:prstGeom prst="rect">
            <a:avLst/>
          </a:prstGeom>
          <a:solidFill>
            <a:schemeClr val="accent1">
              <a:lumMod val="20000"/>
              <a:lumOff val="80000"/>
            </a:schemeClr>
          </a:solidFill>
        </p:spPr>
        <p:txBody>
          <a:bodyPr wrap="square" rtlCol="0">
            <a:spAutoFit/>
          </a:bodyPr>
          <a:lstStyle/>
          <a:p>
            <a:r>
              <a:rPr lang="en-US" b="1" dirty="0"/>
              <a:t>Note</a:t>
            </a:r>
            <a:r>
              <a:rPr lang="en-US" dirty="0"/>
              <a:t>: They are called augmented leads because the EKG machinery must amplify the tracings to get an adequate recording.</a:t>
            </a:r>
          </a:p>
        </p:txBody>
      </p:sp>
      <p:sp>
        <p:nvSpPr>
          <p:cNvPr id="10" name="TextBox 9">
            <a:extLst>
              <a:ext uri="{FF2B5EF4-FFF2-40B4-BE49-F238E27FC236}">
                <a16:creationId xmlns:a16="http://schemas.microsoft.com/office/drawing/2014/main" id="{83A46D65-8797-3AA4-2C16-49397182C65B}"/>
              </a:ext>
            </a:extLst>
          </p:cNvPr>
          <p:cNvSpPr txBox="1"/>
          <p:nvPr/>
        </p:nvSpPr>
        <p:spPr>
          <a:xfrm>
            <a:off x="11253923" y="0"/>
            <a:ext cx="938077" cy="369332"/>
          </a:xfrm>
          <a:prstGeom prst="rect">
            <a:avLst/>
          </a:prstGeom>
          <a:noFill/>
          <a:ln>
            <a:solidFill>
              <a:srgbClr val="404384"/>
            </a:solidFill>
          </a:ln>
        </p:spPr>
        <p:txBody>
          <a:bodyPr wrap="none" rtlCol="0">
            <a:spAutoFit/>
          </a:bodyPr>
          <a:lstStyle/>
          <a:p>
            <a:pPr algn="ctr" rtl="1"/>
            <a:r>
              <a:rPr lang="ar-JO" dirty="0"/>
              <a:t>اه حفظ </a:t>
            </a:r>
            <a:r>
              <a:rPr lang="ar-JO" dirty="0">
                <a:sym typeface="Wingdings" panose="05000000000000000000" pitchFamily="2" charset="2"/>
              </a:rPr>
              <a:t></a:t>
            </a:r>
            <a:endParaRPr lang="en-US" dirty="0"/>
          </a:p>
        </p:txBody>
      </p:sp>
    </p:spTree>
    <p:extLst>
      <p:ext uri="{BB962C8B-B14F-4D97-AF65-F5344CB8AC3E}">
        <p14:creationId xmlns:p14="http://schemas.microsoft.com/office/powerpoint/2010/main" val="2427475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9E36C-B17A-B2B3-EB91-F641C7317C63}"/>
              </a:ext>
            </a:extLst>
          </p:cNvPr>
          <p:cNvSpPr>
            <a:spLocks noGrp="1"/>
          </p:cNvSpPr>
          <p:nvPr>
            <p:ph type="title"/>
          </p:nvPr>
        </p:nvSpPr>
        <p:spPr/>
        <p:txBody>
          <a:bodyPr/>
          <a:lstStyle/>
          <a:p>
            <a:r>
              <a:rPr lang="en-US" dirty="0"/>
              <a:t>The Six Precordial Leads</a:t>
            </a:r>
          </a:p>
        </p:txBody>
      </p:sp>
      <p:sp>
        <p:nvSpPr>
          <p:cNvPr id="4" name="Content Placeholder 3">
            <a:extLst>
              <a:ext uri="{FF2B5EF4-FFF2-40B4-BE49-F238E27FC236}">
                <a16:creationId xmlns:a16="http://schemas.microsoft.com/office/drawing/2014/main" id="{936F92B2-61A9-90DF-E6ED-67A69FC2276B}"/>
              </a:ext>
            </a:extLst>
          </p:cNvPr>
          <p:cNvSpPr>
            <a:spLocks noGrp="1"/>
          </p:cNvSpPr>
          <p:nvPr>
            <p:ph sz="half" idx="1"/>
          </p:nvPr>
        </p:nvSpPr>
        <p:spPr>
          <a:xfrm>
            <a:off x="838199" y="1306851"/>
            <a:ext cx="7761051" cy="4870112"/>
          </a:xfrm>
        </p:spPr>
        <p:txBody>
          <a:bodyPr>
            <a:normAutofit/>
          </a:bodyPr>
          <a:lstStyle/>
          <a:p>
            <a:pPr marL="0" indent="0">
              <a:buNone/>
            </a:pPr>
            <a:r>
              <a:rPr lang="en-US" dirty="0"/>
              <a:t>The six positive electrodes are positioned as follows:</a:t>
            </a:r>
          </a:p>
          <a:p>
            <a:pPr>
              <a:buFont typeface="Courier New" panose="02070309020205020404" pitchFamily="49" charset="0"/>
              <a:buChar char="o"/>
            </a:pPr>
            <a:r>
              <a:rPr lang="en-US" sz="2400" dirty="0"/>
              <a:t>V1 is placed in the fourth intercostal space to the right of the sternum.</a:t>
            </a:r>
          </a:p>
          <a:p>
            <a:pPr>
              <a:buFont typeface="Courier New" panose="02070309020205020404" pitchFamily="49" charset="0"/>
              <a:buChar char="o"/>
            </a:pPr>
            <a:r>
              <a:rPr lang="en-US" sz="2400" dirty="0"/>
              <a:t>V2 is placed in the fourth intercostal space to the left of the sternum.</a:t>
            </a:r>
          </a:p>
          <a:p>
            <a:pPr>
              <a:buFont typeface="Courier New" panose="02070309020205020404" pitchFamily="49" charset="0"/>
              <a:buChar char="o"/>
            </a:pPr>
            <a:r>
              <a:rPr lang="en-US" sz="2400" dirty="0"/>
              <a:t>V3 is placed between V2 and V4.</a:t>
            </a:r>
          </a:p>
          <a:p>
            <a:pPr>
              <a:buFont typeface="Courier New" panose="02070309020205020404" pitchFamily="49" charset="0"/>
              <a:buChar char="o"/>
            </a:pPr>
            <a:r>
              <a:rPr lang="en-US" sz="2400" dirty="0"/>
              <a:t>V4 is placed in the fifth intercostal space in the midclavicular line.</a:t>
            </a:r>
          </a:p>
          <a:p>
            <a:pPr>
              <a:buFont typeface="Courier New" panose="02070309020205020404" pitchFamily="49" charset="0"/>
              <a:buChar char="o"/>
            </a:pPr>
            <a:r>
              <a:rPr lang="en-US" sz="2400" dirty="0"/>
              <a:t>V5 is placed between V4 and V6.</a:t>
            </a:r>
          </a:p>
          <a:p>
            <a:pPr>
              <a:buFont typeface="Courier New" panose="02070309020205020404" pitchFamily="49" charset="0"/>
              <a:buChar char="o"/>
            </a:pPr>
            <a:r>
              <a:rPr lang="en-US" sz="2400" dirty="0"/>
              <a:t>V6 is placed in the fifth intercostal space in the midaxillary line</a:t>
            </a:r>
          </a:p>
        </p:txBody>
      </p:sp>
      <p:pic>
        <p:nvPicPr>
          <p:cNvPr id="7" name="Content Placeholder 6">
            <a:extLst>
              <a:ext uri="{FF2B5EF4-FFF2-40B4-BE49-F238E27FC236}">
                <a16:creationId xmlns:a16="http://schemas.microsoft.com/office/drawing/2014/main" id="{835E4640-7B07-AF1A-5BA3-B8CBC890AFB3}"/>
              </a:ext>
            </a:extLst>
          </p:cNvPr>
          <p:cNvPicPr>
            <a:picLocks noGrp="1" noChangeAspect="1"/>
          </p:cNvPicPr>
          <p:nvPr>
            <p:ph sz="half" idx="2"/>
          </p:nvPr>
        </p:nvPicPr>
        <p:blipFill>
          <a:blip r:embed="rId2"/>
          <a:stretch>
            <a:fillRect/>
          </a:stretch>
        </p:blipFill>
        <p:spPr>
          <a:xfrm>
            <a:off x="8739968" y="1306851"/>
            <a:ext cx="2613832" cy="4870112"/>
          </a:xfrm>
        </p:spPr>
      </p:pic>
    </p:spTree>
    <p:extLst>
      <p:ext uri="{BB962C8B-B14F-4D97-AF65-F5344CB8AC3E}">
        <p14:creationId xmlns:p14="http://schemas.microsoft.com/office/powerpoint/2010/main" val="3433086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DECF-1D9B-CE5B-C5C4-BE33BE95C417}"/>
              </a:ext>
            </a:extLst>
          </p:cNvPr>
          <p:cNvSpPr>
            <a:spLocks noGrp="1"/>
          </p:cNvSpPr>
          <p:nvPr>
            <p:ph type="title"/>
          </p:nvPr>
        </p:nvSpPr>
        <p:spPr/>
        <p:txBody>
          <a:bodyPr/>
          <a:lstStyle/>
          <a:p>
            <a:r>
              <a:rPr lang="en-US" dirty="0"/>
              <a:t>Leads Grouping</a:t>
            </a:r>
          </a:p>
        </p:txBody>
      </p:sp>
      <p:graphicFrame>
        <p:nvGraphicFramePr>
          <p:cNvPr id="5" name="Content Placeholder 4">
            <a:extLst>
              <a:ext uri="{FF2B5EF4-FFF2-40B4-BE49-F238E27FC236}">
                <a16:creationId xmlns:a16="http://schemas.microsoft.com/office/drawing/2014/main" id="{05DD1466-3F33-79F2-B75C-9A23DA0BD04D}"/>
              </a:ext>
            </a:extLst>
          </p:cNvPr>
          <p:cNvGraphicFramePr>
            <a:graphicFrameLocks noGrp="1"/>
          </p:cNvGraphicFramePr>
          <p:nvPr>
            <p:ph sz="half" idx="1"/>
            <p:extLst>
              <p:ext uri="{D42A27DB-BD31-4B8C-83A1-F6EECF244321}">
                <p14:modId xmlns:p14="http://schemas.microsoft.com/office/powerpoint/2010/main" val="2982128981"/>
              </p:ext>
            </p:extLst>
          </p:nvPr>
        </p:nvGraphicFramePr>
        <p:xfrm>
          <a:off x="838200" y="1306512"/>
          <a:ext cx="6545094" cy="4870112"/>
        </p:xfrm>
        <a:graphic>
          <a:graphicData uri="http://schemas.openxmlformats.org/drawingml/2006/table">
            <a:tbl>
              <a:tblPr firstRow="1" bandRow="1">
                <a:tableStyleId>{5940675A-B579-460E-94D1-54222C63F5DA}</a:tableStyleId>
              </a:tblPr>
              <a:tblGrid>
                <a:gridCol w="3272547">
                  <a:extLst>
                    <a:ext uri="{9D8B030D-6E8A-4147-A177-3AD203B41FA5}">
                      <a16:colId xmlns:a16="http://schemas.microsoft.com/office/drawing/2014/main" val="2776327721"/>
                    </a:ext>
                  </a:extLst>
                </a:gridCol>
                <a:gridCol w="3272547">
                  <a:extLst>
                    <a:ext uri="{9D8B030D-6E8A-4147-A177-3AD203B41FA5}">
                      <a16:colId xmlns:a16="http://schemas.microsoft.com/office/drawing/2014/main" val="3474441113"/>
                    </a:ext>
                  </a:extLst>
                </a:gridCol>
              </a:tblGrid>
              <a:tr h="1063588">
                <a:tc>
                  <a:txBody>
                    <a:bodyPr/>
                    <a:lstStyle/>
                    <a:p>
                      <a:pPr algn="ctr"/>
                      <a:r>
                        <a:rPr lang="en-US" sz="3200" dirty="0">
                          <a:solidFill>
                            <a:srgbClr val="45515E"/>
                          </a:solidFill>
                        </a:rPr>
                        <a:t>Group</a:t>
                      </a:r>
                    </a:p>
                  </a:txBody>
                  <a:tcPr anchor="ctr"/>
                </a:tc>
                <a:tc>
                  <a:txBody>
                    <a:bodyPr/>
                    <a:lstStyle/>
                    <a:p>
                      <a:pPr algn="ctr"/>
                      <a:r>
                        <a:rPr lang="en-US" sz="3200" dirty="0">
                          <a:solidFill>
                            <a:srgbClr val="45515E"/>
                          </a:solidFill>
                        </a:rPr>
                        <a:t>Leads</a:t>
                      </a:r>
                    </a:p>
                  </a:txBody>
                  <a:tcPr anchor="ctr"/>
                </a:tc>
                <a:extLst>
                  <a:ext uri="{0D108BD9-81ED-4DB2-BD59-A6C34878D82A}">
                    <a16:rowId xmlns:a16="http://schemas.microsoft.com/office/drawing/2014/main" val="1044690257"/>
                  </a:ext>
                </a:extLst>
              </a:tr>
              <a:tr h="951631">
                <a:tc>
                  <a:txBody>
                    <a:bodyPr/>
                    <a:lstStyle/>
                    <a:p>
                      <a:pPr algn="ctr"/>
                      <a:r>
                        <a:rPr lang="en-US" sz="2800" dirty="0">
                          <a:solidFill>
                            <a:srgbClr val="45515E"/>
                          </a:solidFill>
                        </a:rPr>
                        <a:t>Anterior</a:t>
                      </a:r>
                    </a:p>
                  </a:txBody>
                  <a:tcPr anchor="ctr"/>
                </a:tc>
                <a:tc>
                  <a:txBody>
                    <a:bodyPr/>
                    <a:lstStyle/>
                    <a:p>
                      <a:pPr algn="ctr"/>
                      <a:r>
                        <a:rPr lang="en-US" sz="2800" dirty="0">
                          <a:solidFill>
                            <a:srgbClr val="45515E"/>
                          </a:solidFill>
                        </a:rPr>
                        <a:t>V2, V3, V4</a:t>
                      </a:r>
                    </a:p>
                  </a:txBody>
                  <a:tcPr anchor="ctr"/>
                </a:tc>
                <a:extLst>
                  <a:ext uri="{0D108BD9-81ED-4DB2-BD59-A6C34878D82A}">
                    <a16:rowId xmlns:a16="http://schemas.microsoft.com/office/drawing/2014/main" val="1968439881"/>
                  </a:ext>
                </a:extLst>
              </a:tr>
              <a:tr h="951631">
                <a:tc>
                  <a:txBody>
                    <a:bodyPr/>
                    <a:lstStyle/>
                    <a:p>
                      <a:pPr algn="ctr"/>
                      <a:r>
                        <a:rPr lang="en-US" sz="2800" dirty="0">
                          <a:solidFill>
                            <a:srgbClr val="45515E"/>
                          </a:solidFill>
                        </a:rPr>
                        <a:t>Left lateral</a:t>
                      </a:r>
                    </a:p>
                  </a:txBody>
                  <a:tcPr anchor="ctr"/>
                </a:tc>
                <a:tc>
                  <a:txBody>
                    <a:bodyPr/>
                    <a:lstStyle/>
                    <a:p>
                      <a:pPr algn="ctr"/>
                      <a:r>
                        <a:rPr lang="en-US" sz="2800" dirty="0">
                          <a:solidFill>
                            <a:srgbClr val="45515E"/>
                          </a:solidFill>
                        </a:rPr>
                        <a:t>I, aVL, V5, V6</a:t>
                      </a:r>
                    </a:p>
                  </a:txBody>
                  <a:tcPr anchor="ctr"/>
                </a:tc>
                <a:extLst>
                  <a:ext uri="{0D108BD9-81ED-4DB2-BD59-A6C34878D82A}">
                    <a16:rowId xmlns:a16="http://schemas.microsoft.com/office/drawing/2014/main" val="2364807942"/>
                  </a:ext>
                </a:extLst>
              </a:tr>
              <a:tr h="951631">
                <a:tc>
                  <a:txBody>
                    <a:bodyPr/>
                    <a:lstStyle/>
                    <a:p>
                      <a:pPr algn="ctr"/>
                      <a:r>
                        <a:rPr lang="en-US" sz="2800" dirty="0">
                          <a:solidFill>
                            <a:srgbClr val="45515E"/>
                          </a:solidFill>
                        </a:rPr>
                        <a:t>Inferior</a:t>
                      </a:r>
                    </a:p>
                  </a:txBody>
                  <a:tcPr anchor="ctr"/>
                </a:tc>
                <a:tc>
                  <a:txBody>
                    <a:bodyPr/>
                    <a:lstStyle/>
                    <a:p>
                      <a:pPr algn="ctr"/>
                      <a:r>
                        <a:rPr lang="en-US" sz="2800" dirty="0">
                          <a:solidFill>
                            <a:srgbClr val="45515E"/>
                          </a:solidFill>
                        </a:rPr>
                        <a:t>II, III, aVF</a:t>
                      </a:r>
                    </a:p>
                  </a:txBody>
                  <a:tcPr anchor="ctr"/>
                </a:tc>
                <a:extLst>
                  <a:ext uri="{0D108BD9-81ED-4DB2-BD59-A6C34878D82A}">
                    <a16:rowId xmlns:a16="http://schemas.microsoft.com/office/drawing/2014/main" val="2644466707"/>
                  </a:ext>
                </a:extLst>
              </a:tr>
              <a:tr h="951631">
                <a:tc>
                  <a:txBody>
                    <a:bodyPr/>
                    <a:lstStyle/>
                    <a:p>
                      <a:pPr algn="ctr"/>
                      <a:r>
                        <a:rPr lang="en-US" sz="2800" dirty="0">
                          <a:solidFill>
                            <a:srgbClr val="45515E"/>
                          </a:solidFill>
                        </a:rPr>
                        <a:t>Right ventricular</a:t>
                      </a:r>
                    </a:p>
                  </a:txBody>
                  <a:tcPr anchor="ctr"/>
                </a:tc>
                <a:tc>
                  <a:txBody>
                    <a:bodyPr/>
                    <a:lstStyle/>
                    <a:p>
                      <a:pPr algn="ctr"/>
                      <a:r>
                        <a:rPr lang="en-US" sz="2800" dirty="0">
                          <a:solidFill>
                            <a:srgbClr val="45515E"/>
                          </a:solidFill>
                        </a:rPr>
                        <a:t>aVR, V1 </a:t>
                      </a:r>
                    </a:p>
                  </a:txBody>
                  <a:tcPr anchor="ctr"/>
                </a:tc>
                <a:extLst>
                  <a:ext uri="{0D108BD9-81ED-4DB2-BD59-A6C34878D82A}">
                    <a16:rowId xmlns:a16="http://schemas.microsoft.com/office/drawing/2014/main" val="943873611"/>
                  </a:ext>
                </a:extLst>
              </a:tr>
            </a:tbl>
          </a:graphicData>
        </a:graphic>
      </p:graphicFrame>
      <p:sp>
        <p:nvSpPr>
          <p:cNvPr id="7" name="TextBox 6">
            <a:extLst>
              <a:ext uri="{FF2B5EF4-FFF2-40B4-BE49-F238E27FC236}">
                <a16:creationId xmlns:a16="http://schemas.microsoft.com/office/drawing/2014/main" id="{D404836E-54F6-96E3-0880-AA5F24176417}"/>
              </a:ext>
            </a:extLst>
          </p:cNvPr>
          <p:cNvSpPr txBox="1"/>
          <p:nvPr/>
        </p:nvSpPr>
        <p:spPr>
          <a:xfrm>
            <a:off x="11689939" y="0"/>
            <a:ext cx="502061" cy="369332"/>
          </a:xfrm>
          <a:prstGeom prst="rect">
            <a:avLst/>
          </a:prstGeom>
          <a:noFill/>
          <a:ln>
            <a:solidFill>
              <a:srgbClr val="404384"/>
            </a:solidFill>
          </a:ln>
        </p:spPr>
        <p:txBody>
          <a:bodyPr wrap="none" rtlCol="0">
            <a:spAutoFit/>
          </a:bodyPr>
          <a:lstStyle/>
          <a:p>
            <a:pPr algn="ctr" rtl="1"/>
            <a:r>
              <a:rPr lang="ar-JO" dirty="0"/>
              <a:t>حفظ</a:t>
            </a:r>
            <a:endParaRPr lang="en-US" dirty="0"/>
          </a:p>
        </p:txBody>
      </p:sp>
      <p:grpSp>
        <p:nvGrpSpPr>
          <p:cNvPr id="13" name="Group 12">
            <a:extLst>
              <a:ext uri="{FF2B5EF4-FFF2-40B4-BE49-F238E27FC236}">
                <a16:creationId xmlns:a16="http://schemas.microsoft.com/office/drawing/2014/main" id="{055448BF-1CE5-4532-5F27-67A51721D292}"/>
              </a:ext>
            </a:extLst>
          </p:cNvPr>
          <p:cNvGrpSpPr/>
          <p:nvPr/>
        </p:nvGrpSpPr>
        <p:grpSpPr>
          <a:xfrm>
            <a:off x="7950290" y="1306513"/>
            <a:ext cx="3403510" cy="4870113"/>
            <a:chOff x="7736419" y="1306513"/>
            <a:chExt cx="3617381" cy="5176143"/>
          </a:xfrm>
        </p:grpSpPr>
        <p:pic>
          <p:nvPicPr>
            <p:cNvPr id="9" name="Picture 8">
              <a:extLst>
                <a:ext uri="{FF2B5EF4-FFF2-40B4-BE49-F238E27FC236}">
                  <a16:creationId xmlns:a16="http://schemas.microsoft.com/office/drawing/2014/main" id="{AF77F6AE-1E5C-58B2-0BAE-952028D5F3B5}"/>
                </a:ext>
              </a:extLst>
            </p:cNvPr>
            <p:cNvPicPr>
              <a:picLocks noChangeAspect="1"/>
            </p:cNvPicPr>
            <p:nvPr/>
          </p:nvPicPr>
          <p:blipFill>
            <a:blip r:embed="rId2"/>
            <a:stretch>
              <a:fillRect/>
            </a:stretch>
          </p:blipFill>
          <p:spPr>
            <a:xfrm>
              <a:off x="7736419" y="1306513"/>
              <a:ext cx="3617381" cy="3032023"/>
            </a:xfrm>
            <a:prstGeom prst="rect">
              <a:avLst/>
            </a:prstGeom>
          </p:spPr>
        </p:pic>
        <p:pic>
          <p:nvPicPr>
            <p:cNvPr id="11" name="Picture 10">
              <a:extLst>
                <a:ext uri="{FF2B5EF4-FFF2-40B4-BE49-F238E27FC236}">
                  <a16:creationId xmlns:a16="http://schemas.microsoft.com/office/drawing/2014/main" id="{F2A36560-F95C-5A9D-C26D-FA2237E032BA}"/>
                </a:ext>
              </a:extLst>
            </p:cNvPr>
            <p:cNvPicPr>
              <a:picLocks noChangeAspect="1"/>
            </p:cNvPicPr>
            <p:nvPr/>
          </p:nvPicPr>
          <p:blipFill>
            <a:blip r:embed="rId3"/>
            <a:stretch>
              <a:fillRect/>
            </a:stretch>
          </p:blipFill>
          <p:spPr>
            <a:xfrm>
              <a:off x="7736419" y="4338536"/>
              <a:ext cx="3617381" cy="2144120"/>
            </a:xfrm>
            <a:prstGeom prst="rect">
              <a:avLst/>
            </a:prstGeom>
          </p:spPr>
        </p:pic>
      </p:grpSp>
    </p:spTree>
    <p:extLst>
      <p:ext uri="{BB962C8B-B14F-4D97-AF65-F5344CB8AC3E}">
        <p14:creationId xmlns:p14="http://schemas.microsoft.com/office/powerpoint/2010/main" val="3679797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F5C19A-EF12-F79A-60D5-D9131BAC8B40}"/>
              </a:ext>
            </a:extLst>
          </p:cNvPr>
          <p:cNvSpPr>
            <a:spLocks noGrp="1"/>
          </p:cNvSpPr>
          <p:nvPr>
            <p:ph type="title"/>
          </p:nvPr>
        </p:nvSpPr>
        <p:spPr/>
        <p:txBody>
          <a:bodyPr>
            <a:normAutofit/>
          </a:bodyPr>
          <a:lstStyle/>
          <a:p>
            <a:r>
              <a:rPr lang="en-US" dirty="0"/>
              <a:t>Keep in mind</a:t>
            </a:r>
          </a:p>
        </p:txBody>
      </p:sp>
      <p:sp>
        <p:nvSpPr>
          <p:cNvPr id="6" name="Content Placeholder 5">
            <a:extLst>
              <a:ext uri="{FF2B5EF4-FFF2-40B4-BE49-F238E27FC236}">
                <a16:creationId xmlns:a16="http://schemas.microsoft.com/office/drawing/2014/main" id="{0690303E-C913-84DE-C8E1-83F38DC0AA7B}"/>
              </a:ext>
            </a:extLst>
          </p:cNvPr>
          <p:cNvSpPr>
            <a:spLocks noGrp="1"/>
          </p:cNvSpPr>
          <p:nvPr>
            <p:ph idx="1"/>
          </p:nvPr>
        </p:nvSpPr>
        <p:spPr>
          <a:xfrm>
            <a:off x="838200" y="1266113"/>
            <a:ext cx="10515600" cy="5037409"/>
          </a:xfrm>
        </p:spPr>
        <p:txBody>
          <a:bodyPr>
            <a:normAutofit fontScale="92500" lnSpcReduction="10000"/>
          </a:bodyPr>
          <a:lstStyle/>
          <a:p>
            <a:r>
              <a:rPr lang="en-US" b="1" dirty="0"/>
              <a:t>What Happens If You Misplace the Electrodes?</a:t>
            </a:r>
          </a:p>
          <a:p>
            <a:pPr lvl="1"/>
            <a:r>
              <a:rPr lang="en-US" dirty="0"/>
              <a:t>Correct placement of electrodes during an EKG is crucial for accurate results. Reversing limb electrodes or misplacing precordial leads can lead to distorted readings, potentially misdiagnosing a healthy patient. Careful electrode placement is essential, especially in challenging situations such as dealing with obese patients or those with large breasts. Neglecting proper adherence of electrodes due to hair can be a common mistake, and it's emphasized to shave the area if needed. Up to 4% of EKGs may have incorrect lead placement due to carelessness or time constraints in fast-paced healthcare settings.</a:t>
            </a:r>
          </a:p>
          <a:p>
            <a:r>
              <a:rPr lang="en-US" b="1" dirty="0"/>
              <a:t>Does My Patient Have To Be Lying Down?</a:t>
            </a:r>
          </a:p>
          <a:p>
            <a:pPr lvl="1"/>
            <a:r>
              <a:rPr lang="en-US" dirty="0"/>
              <a:t>Patients undergoing an EKG should ideally lie flat for accurate results. While exceptions may exist, such as patients with heart failure or neck pain, efforts should be made to keep them as flat as possible. Using a pillow or slightly elevating the head is acceptable, but excessive elevation should be avoided. Body posture changes can impact heart position and affect voltage measurements on the EKG. Subtle changes like variations in ST segments and new Q waves can be crucial in diagnosing a myocardial infarction.</a:t>
            </a:r>
          </a:p>
        </p:txBody>
      </p:sp>
    </p:spTree>
    <p:extLst>
      <p:ext uri="{BB962C8B-B14F-4D97-AF65-F5344CB8AC3E}">
        <p14:creationId xmlns:p14="http://schemas.microsoft.com/office/powerpoint/2010/main" val="1728491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DAA6-9166-02F1-394B-2B2C320256F7}"/>
              </a:ext>
            </a:extLst>
          </p:cNvPr>
          <p:cNvSpPr>
            <a:spLocks noGrp="1"/>
          </p:cNvSpPr>
          <p:nvPr>
            <p:ph type="title"/>
          </p:nvPr>
        </p:nvSpPr>
        <p:spPr/>
        <p:txBody>
          <a:bodyPr/>
          <a:lstStyle/>
          <a:p>
            <a:r>
              <a:rPr lang="en-US" dirty="0"/>
              <a:t>The Normal 12-Lead EKG</a:t>
            </a:r>
          </a:p>
        </p:txBody>
      </p:sp>
      <p:sp>
        <p:nvSpPr>
          <p:cNvPr id="3" name="Content Placeholder 2">
            <a:extLst>
              <a:ext uri="{FF2B5EF4-FFF2-40B4-BE49-F238E27FC236}">
                <a16:creationId xmlns:a16="http://schemas.microsoft.com/office/drawing/2014/main" id="{9037EAB8-0691-8863-CFDA-4C73FD938E54}"/>
              </a:ext>
            </a:extLst>
          </p:cNvPr>
          <p:cNvSpPr>
            <a:spLocks noGrp="1"/>
          </p:cNvSpPr>
          <p:nvPr>
            <p:ph idx="1"/>
          </p:nvPr>
        </p:nvSpPr>
        <p:spPr/>
        <p:txBody>
          <a:bodyPr>
            <a:normAutofit/>
          </a:bodyPr>
          <a:lstStyle/>
          <a:p>
            <a:pPr marL="0" indent="0">
              <a:buNone/>
            </a:pPr>
            <a:r>
              <a:rPr lang="en-US" b="1" dirty="0"/>
              <a:t>Orientation of the Waves of the Normal EKG </a:t>
            </a:r>
          </a:p>
          <a:p>
            <a:pPr>
              <a:buFont typeface="Courier New" panose="02070309020205020404" pitchFamily="49" charset="0"/>
              <a:buChar char="o"/>
            </a:pPr>
            <a:r>
              <a:rPr lang="en-US" sz="2600" dirty="0"/>
              <a:t>The P wave is small and usually positive in the left lateral and inferior leads. It is often biphasic in leads III and V1. It is usually most positive in lead II and most negative in lead aVR</a:t>
            </a:r>
          </a:p>
          <a:p>
            <a:pPr>
              <a:buFont typeface="Courier New" panose="02070309020205020404" pitchFamily="49" charset="0"/>
              <a:buChar char="o"/>
            </a:pPr>
            <a:r>
              <a:rPr lang="en-US" sz="2600" dirty="0"/>
              <a:t>The QRS complex is large, and tall R waves (positive deflections) are usually seen in most left lateral and inferior leads. R-wave progression refers to the sequential enlargement of R waves as one proceeds across the precordial leads from V1 to V5. A small initial Q wave, representing septal depolarization, can often be seen in one or several of the left lateral leads, and sometimes in the inferior leads</a:t>
            </a:r>
          </a:p>
          <a:p>
            <a:pPr>
              <a:buFont typeface="Courier New" panose="02070309020205020404" pitchFamily="49" charset="0"/>
              <a:buChar char="o"/>
            </a:pPr>
            <a:r>
              <a:rPr lang="en-US" sz="2600" dirty="0"/>
              <a:t>The T wave is variable, but it is usually positive in leads with tall R waves</a:t>
            </a:r>
          </a:p>
        </p:txBody>
      </p:sp>
      <p:sp>
        <p:nvSpPr>
          <p:cNvPr id="4" name="TextBox 3">
            <a:extLst>
              <a:ext uri="{FF2B5EF4-FFF2-40B4-BE49-F238E27FC236}">
                <a16:creationId xmlns:a16="http://schemas.microsoft.com/office/drawing/2014/main" id="{69285D7D-8EC0-56BD-A118-AFD9CC0E4F9C}"/>
              </a:ext>
            </a:extLst>
          </p:cNvPr>
          <p:cNvSpPr txBox="1"/>
          <p:nvPr/>
        </p:nvSpPr>
        <p:spPr>
          <a:xfrm>
            <a:off x="11689939" y="0"/>
            <a:ext cx="502061" cy="369332"/>
          </a:xfrm>
          <a:prstGeom prst="rect">
            <a:avLst/>
          </a:prstGeom>
          <a:noFill/>
          <a:ln>
            <a:solidFill>
              <a:srgbClr val="404384"/>
            </a:solidFill>
          </a:ln>
        </p:spPr>
        <p:txBody>
          <a:bodyPr wrap="none" rtlCol="0">
            <a:spAutoFit/>
          </a:bodyPr>
          <a:lstStyle/>
          <a:p>
            <a:pPr algn="ctr" rtl="1"/>
            <a:r>
              <a:rPr lang="ar-JO" dirty="0"/>
              <a:t>حفظ</a:t>
            </a:r>
            <a:endParaRPr lang="en-US" dirty="0"/>
          </a:p>
        </p:txBody>
      </p:sp>
    </p:spTree>
    <p:extLst>
      <p:ext uri="{BB962C8B-B14F-4D97-AF65-F5344CB8AC3E}">
        <p14:creationId xmlns:p14="http://schemas.microsoft.com/office/powerpoint/2010/main" val="3060928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1C50A-B817-5201-6916-644F600ED725}"/>
              </a:ext>
            </a:extLst>
          </p:cNvPr>
          <p:cNvSpPr>
            <a:spLocks noGrp="1"/>
          </p:cNvSpPr>
          <p:nvPr>
            <p:ph type="title"/>
          </p:nvPr>
        </p:nvSpPr>
        <p:spPr/>
        <p:txBody>
          <a:bodyPr/>
          <a:lstStyle/>
          <a:p>
            <a:r>
              <a:rPr lang="en-US" dirty="0"/>
              <a:t>The Basics</a:t>
            </a:r>
          </a:p>
        </p:txBody>
      </p:sp>
      <p:sp>
        <p:nvSpPr>
          <p:cNvPr id="3" name="Text Placeholder 2">
            <a:extLst>
              <a:ext uri="{FF2B5EF4-FFF2-40B4-BE49-F238E27FC236}">
                <a16:creationId xmlns:a16="http://schemas.microsoft.com/office/drawing/2014/main" id="{3405485C-3E1D-20BF-19CE-03D8C22BB5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95258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FC7C-FBBD-A6E0-B3E7-5764E8D9EEB1}"/>
              </a:ext>
            </a:extLst>
          </p:cNvPr>
          <p:cNvSpPr>
            <a:spLocks noGrp="1"/>
          </p:cNvSpPr>
          <p:nvPr>
            <p:ph type="title"/>
          </p:nvPr>
        </p:nvSpPr>
        <p:spPr/>
        <p:txBody>
          <a:bodyPr>
            <a:normAutofit fontScale="90000"/>
          </a:bodyPr>
          <a:lstStyle/>
          <a:p>
            <a:r>
              <a:rPr lang="en-US" dirty="0"/>
              <a:t>The 9-Step Method for Reading EKGs</a:t>
            </a:r>
          </a:p>
        </p:txBody>
      </p:sp>
      <p:sp>
        <p:nvSpPr>
          <p:cNvPr id="3" name="Text Placeholder 2">
            <a:extLst>
              <a:ext uri="{FF2B5EF4-FFF2-40B4-BE49-F238E27FC236}">
                <a16:creationId xmlns:a16="http://schemas.microsoft.com/office/drawing/2014/main" id="{EF6CF054-5683-FC30-067C-FCB0D24264CB}"/>
              </a:ext>
            </a:extLst>
          </p:cNvPr>
          <p:cNvSpPr>
            <a:spLocks noGrp="1"/>
          </p:cNvSpPr>
          <p:nvPr>
            <p:ph type="body" idx="1"/>
          </p:nvPr>
        </p:nvSpPr>
        <p:spPr>
          <a:solidFill>
            <a:srgbClr val="404384">
              <a:alpha val="80000"/>
            </a:srgbClr>
          </a:solidFill>
        </p:spPr>
        <p:txBody>
          <a:bodyPr anchor="ctr"/>
          <a:lstStyle/>
          <a:p>
            <a:pPr algn="ctr"/>
            <a:r>
              <a:rPr lang="en-US" dirty="0"/>
              <a:t>There are as many approaches to reading EKGs as there are cardiologists. Everyone ultimately arrives at a method that works best for him or her. The following 9-Step Method is probably no better and no worse than most others</a:t>
            </a:r>
          </a:p>
        </p:txBody>
      </p:sp>
    </p:spTree>
    <p:extLst>
      <p:ext uri="{BB962C8B-B14F-4D97-AF65-F5344CB8AC3E}">
        <p14:creationId xmlns:p14="http://schemas.microsoft.com/office/powerpoint/2010/main" val="611807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550B0-F3F8-EB9C-6C2F-B885B38102CE}"/>
              </a:ext>
            </a:extLst>
          </p:cNvPr>
          <p:cNvSpPr>
            <a:spLocks noGrp="1"/>
          </p:cNvSpPr>
          <p:nvPr>
            <p:ph type="title"/>
          </p:nvPr>
        </p:nvSpPr>
        <p:spPr/>
        <p:txBody>
          <a:bodyPr/>
          <a:lstStyle/>
          <a:p>
            <a:r>
              <a:rPr lang="en-US" dirty="0"/>
              <a:t>The 9-Step Method for Reading EKGs</a:t>
            </a:r>
          </a:p>
        </p:txBody>
      </p:sp>
      <p:sp>
        <p:nvSpPr>
          <p:cNvPr id="3" name="Content Placeholder 2">
            <a:extLst>
              <a:ext uri="{FF2B5EF4-FFF2-40B4-BE49-F238E27FC236}">
                <a16:creationId xmlns:a16="http://schemas.microsoft.com/office/drawing/2014/main" id="{9C48F296-1506-6392-DB5D-70621E9BB82D}"/>
              </a:ext>
            </a:extLst>
          </p:cNvPr>
          <p:cNvSpPr>
            <a:spLocks noGrp="1"/>
          </p:cNvSpPr>
          <p:nvPr>
            <p:ph idx="1"/>
          </p:nvPr>
        </p:nvSpPr>
        <p:spPr>
          <a:xfrm>
            <a:off x="838200" y="1305026"/>
            <a:ext cx="10515600" cy="4940132"/>
          </a:xfrm>
        </p:spPr>
        <p:txBody>
          <a:bodyPr>
            <a:normAutofit fontScale="85000" lnSpcReduction="20000"/>
          </a:bodyPr>
          <a:lstStyle/>
          <a:p>
            <a:pPr marL="0" indent="0">
              <a:buNone/>
            </a:pPr>
            <a:r>
              <a:rPr lang="en-US" b="1" dirty="0"/>
              <a:t>We will first list down the steps and then start to discuss them one by one</a:t>
            </a:r>
          </a:p>
          <a:p>
            <a:pPr marL="514350" indent="-514350">
              <a:buFont typeface="+mj-lt"/>
              <a:buAutoNum type="arabicPeriod"/>
            </a:pPr>
            <a:r>
              <a:rPr lang="en-US" dirty="0"/>
              <a:t>Determine the heart rate</a:t>
            </a:r>
          </a:p>
          <a:p>
            <a:pPr marL="514350" indent="-514350">
              <a:buFont typeface="+mj-lt"/>
              <a:buAutoNum type="arabicPeriod"/>
            </a:pPr>
            <a:r>
              <a:rPr lang="en-US" dirty="0"/>
              <a:t>Measure the length of the PR and QT intervals and the width of the QRS complexes</a:t>
            </a:r>
          </a:p>
          <a:p>
            <a:pPr marL="514350" indent="-514350">
              <a:buFont typeface="+mj-lt"/>
              <a:buAutoNum type="arabicPeriod"/>
            </a:pPr>
            <a:r>
              <a:rPr lang="en-US" dirty="0"/>
              <a:t>Is the axis of the P waves, QRS complexes, and T waves normal, or is there axis deviation?</a:t>
            </a:r>
          </a:p>
          <a:p>
            <a:pPr marL="514350" indent="-514350">
              <a:buFont typeface="+mj-lt"/>
              <a:buAutoNum type="arabicPeriod"/>
            </a:pPr>
            <a:r>
              <a:rPr lang="en-US" dirty="0"/>
              <a:t>Rhythm. The Four Questions (Discussed in arrythmia section)</a:t>
            </a:r>
          </a:p>
          <a:p>
            <a:pPr marL="514350" indent="-514350">
              <a:buFont typeface="+mj-lt"/>
              <a:buAutoNum type="arabicPeriod"/>
            </a:pPr>
            <a:r>
              <a:rPr lang="en-US" dirty="0"/>
              <a:t>Apply the criteria for conduction blocks (AV blocks </a:t>
            </a:r>
            <a:r>
              <a:rPr lang="en-US" dirty="0">
                <a:sym typeface="Wingdings" panose="05000000000000000000" pitchFamily="2" charset="2"/>
              </a:rPr>
              <a:t></a:t>
            </a:r>
            <a:r>
              <a:rPr lang="en-US" dirty="0"/>
              <a:t> BBB </a:t>
            </a:r>
            <a:r>
              <a:rPr lang="en-US" dirty="0">
                <a:sym typeface="Wingdings" panose="05000000000000000000" pitchFamily="2" charset="2"/>
              </a:rPr>
              <a:t></a:t>
            </a:r>
            <a:r>
              <a:rPr lang="en-US" dirty="0"/>
              <a:t> hemiblocks)</a:t>
            </a:r>
          </a:p>
          <a:p>
            <a:pPr marL="514350" indent="-514350">
              <a:buFont typeface="+mj-lt"/>
              <a:buAutoNum type="arabicPeriod"/>
            </a:pPr>
            <a:r>
              <a:rPr lang="en-US" dirty="0"/>
              <a:t>Apply the criteria for preexcitation</a:t>
            </a:r>
          </a:p>
          <a:p>
            <a:pPr marL="514350" indent="-514350">
              <a:buFont typeface="+mj-lt"/>
              <a:buAutoNum type="arabicPeriod"/>
            </a:pPr>
            <a:r>
              <a:rPr lang="en-US" dirty="0"/>
              <a:t>Apply the criteria for enlargement and hypertrophy</a:t>
            </a:r>
          </a:p>
          <a:p>
            <a:pPr marL="514350" indent="-514350">
              <a:buFont typeface="+mj-lt"/>
              <a:buAutoNum type="arabicPeriod"/>
            </a:pPr>
            <a:r>
              <a:rPr lang="en-US" dirty="0"/>
              <a:t>Apply the criteria for coronary artery disease</a:t>
            </a:r>
          </a:p>
          <a:p>
            <a:pPr marL="514350" indent="-514350">
              <a:buFont typeface="+mj-lt"/>
              <a:buAutoNum type="arabicPeriod"/>
            </a:pPr>
            <a:r>
              <a:rPr lang="en-US" dirty="0"/>
              <a:t>Is there anything on the EKG that suggests one of the other cardiac or noncardiac conditions</a:t>
            </a:r>
          </a:p>
        </p:txBody>
      </p:sp>
    </p:spTree>
    <p:extLst>
      <p:ext uri="{BB962C8B-B14F-4D97-AF65-F5344CB8AC3E}">
        <p14:creationId xmlns:p14="http://schemas.microsoft.com/office/powerpoint/2010/main" val="4203001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508A7-0127-8E77-3217-270FB224EE7D}"/>
              </a:ext>
            </a:extLst>
          </p:cNvPr>
          <p:cNvSpPr>
            <a:spLocks noGrp="1"/>
          </p:cNvSpPr>
          <p:nvPr>
            <p:ph type="title"/>
          </p:nvPr>
        </p:nvSpPr>
        <p:spPr/>
        <p:txBody>
          <a:bodyPr>
            <a:normAutofit/>
          </a:bodyPr>
          <a:lstStyle/>
          <a:p>
            <a:r>
              <a:rPr lang="en-US" dirty="0"/>
              <a:t>Determine the heart rate</a:t>
            </a:r>
          </a:p>
        </p:txBody>
      </p:sp>
      <p:sp>
        <p:nvSpPr>
          <p:cNvPr id="3" name="Content Placeholder 2">
            <a:extLst>
              <a:ext uri="{FF2B5EF4-FFF2-40B4-BE49-F238E27FC236}">
                <a16:creationId xmlns:a16="http://schemas.microsoft.com/office/drawing/2014/main" id="{27C2E7D1-C238-2EA7-537A-1EA822CBD39C}"/>
              </a:ext>
            </a:extLst>
          </p:cNvPr>
          <p:cNvSpPr>
            <a:spLocks noGrp="1"/>
          </p:cNvSpPr>
          <p:nvPr>
            <p:ph sz="half" idx="1"/>
          </p:nvPr>
        </p:nvSpPr>
        <p:spPr>
          <a:xfrm>
            <a:off x="838200" y="1306851"/>
            <a:ext cx="5334000" cy="4870112"/>
          </a:xfrm>
        </p:spPr>
        <p:txBody>
          <a:bodyPr>
            <a:normAutofit fontScale="92500"/>
          </a:bodyPr>
          <a:lstStyle/>
          <a:p>
            <a:r>
              <a:rPr lang="en-US" dirty="0"/>
              <a:t>If the rhythm is regular, we can use the fast method of </a:t>
            </a:r>
            <a:r>
              <a:rPr lang="en-US" dirty="0">
                <a:solidFill>
                  <a:srgbClr val="FF0000"/>
                </a:solidFill>
              </a:rPr>
              <a:t>dividing 300 by the number of large squares between two subsequence R waves </a:t>
            </a:r>
            <a:r>
              <a:rPr lang="en-US" dirty="0"/>
              <a:t>or more precisely by </a:t>
            </a:r>
            <a:r>
              <a:rPr lang="en-US" dirty="0">
                <a:solidFill>
                  <a:srgbClr val="FF0000"/>
                </a:solidFill>
              </a:rPr>
              <a:t>dividing 1500 by the number of small squares</a:t>
            </a:r>
          </a:p>
          <a:p>
            <a:r>
              <a:rPr lang="en-US" dirty="0"/>
              <a:t>Another way to calculate the heart rate that can also be used for irregular rhythms is </a:t>
            </a:r>
            <a:r>
              <a:rPr lang="en-US" dirty="0">
                <a:solidFill>
                  <a:srgbClr val="FF0000"/>
                </a:solidFill>
              </a:rPr>
              <a:t>the number of R waves in 30 large squares × 10 </a:t>
            </a:r>
            <a:r>
              <a:rPr lang="en-US" dirty="0"/>
              <a:t>or more precisely by calculating </a:t>
            </a:r>
            <a:r>
              <a:rPr lang="en-US" dirty="0">
                <a:solidFill>
                  <a:srgbClr val="FF0000"/>
                </a:solidFill>
              </a:rPr>
              <a:t>the number of R waves in 50 large squares × 6</a:t>
            </a:r>
          </a:p>
        </p:txBody>
      </p:sp>
      <p:pic>
        <p:nvPicPr>
          <p:cNvPr id="6" name="Content Placeholder 5">
            <a:extLst>
              <a:ext uri="{FF2B5EF4-FFF2-40B4-BE49-F238E27FC236}">
                <a16:creationId xmlns:a16="http://schemas.microsoft.com/office/drawing/2014/main" id="{AACE6E12-ED9E-D132-EFE6-F05ADA5BCADD}"/>
              </a:ext>
            </a:extLst>
          </p:cNvPr>
          <p:cNvPicPr>
            <a:picLocks noGrp="1" noChangeAspect="1"/>
          </p:cNvPicPr>
          <p:nvPr>
            <p:ph sz="half" idx="2"/>
          </p:nvPr>
        </p:nvPicPr>
        <p:blipFill>
          <a:blip r:embed="rId2"/>
          <a:stretch>
            <a:fillRect/>
          </a:stretch>
        </p:blipFill>
        <p:spPr>
          <a:xfrm>
            <a:off x="6172200" y="1451599"/>
            <a:ext cx="5181600" cy="4580278"/>
          </a:xfrm>
        </p:spPr>
      </p:pic>
    </p:spTree>
    <p:extLst>
      <p:ext uri="{BB962C8B-B14F-4D97-AF65-F5344CB8AC3E}">
        <p14:creationId xmlns:p14="http://schemas.microsoft.com/office/powerpoint/2010/main" val="2361756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544A-2849-0717-513E-9BF3C96452D6}"/>
              </a:ext>
            </a:extLst>
          </p:cNvPr>
          <p:cNvSpPr>
            <a:spLocks noGrp="1"/>
          </p:cNvSpPr>
          <p:nvPr>
            <p:ph type="title"/>
          </p:nvPr>
        </p:nvSpPr>
        <p:spPr/>
        <p:txBody>
          <a:bodyPr/>
          <a:lstStyle/>
          <a:p>
            <a:r>
              <a:rPr lang="en-US" dirty="0"/>
              <a:t>What is the heart rate of the following strips? </a:t>
            </a:r>
          </a:p>
        </p:txBody>
      </p:sp>
      <p:graphicFrame>
        <p:nvGraphicFramePr>
          <p:cNvPr id="11" name="Content Placeholder 10">
            <a:extLst>
              <a:ext uri="{FF2B5EF4-FFF2-40B4-BE49-F238E27FC236}">
                <a16:creationId xmlns:a16="http://schemas.microsoft.com/office/drawing/2014/main" id="{9B68A2B3-D43E-1403-09A6-A83440EB326E}"/>
              </a:ext>
            </a:extLst>
          </p:cNvPr>
          <p:cNvGraphicFramePr>
            <a:graphicFrameLocks noGrp="1"/>
          </p:cNvGraphicFramePr>
          <p:nvPr>
            <p:ph sz="half" idx="2"/>
            <p:extLst>
              <p:ext uri="{D42A27DB-BD31-4B8C-83A1-F6EECF244321}">
                <p14:modId xmlns:p14="http://schemas.microsoft.com/office/powerpoint/2010/main" val="4138705551"/>
              </p:ext>
            </p:extLst>
          </p:nvPr>
        </p:nvGraphicFramePr>
        <p:xfrm>
          <a:off x="6172200" y="1306512"/>
          <a:ext cx="5181600" cy="4568994"/>
        </p:xfrm>
        <a:graphic>
          <a:graphicData uri="http://schemas.openxmlformats.org/drawingml/2006/table">
            <a:tbl>
              <a:tblPr firstRow="1" bandRow="1">
                <a:tableStyleId>{5940675A-B579-460E-94D1-54222C63F5DA}</a:tableStyleId>
              </a:tblPr>
              <a:tblGrid>
                <a:gridCol w="5181600">
                  <a:extLst>
                    <a:ext uri="{9D8B030D-6E8A-4147-A177-3AD203B41FA5}">
                      <a16:colId xmlns:a16="http://schemas.microsoft.com/office/drawing/2014/main" val="4264845483"/>
                    </a:ext>
                  </a:extLst>
                </a:gridCol>
              </a:tblGrid>
              <a:tr h="1522998">
                <a:tc>
                  <a:txBody>
                    <a:bodyPr/>
                    <a:lstStyle/>
                    <a:p>
                      <a:pPr algn="ctr"/>
                      <a:r>
                        <a:rPr lang="en-US" sz="2400" dirty="0"/>
                        <a:t>(A) About 75 beats per minute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2559677"/>
                  </a:ext>
                </a:extLst>
              </a:tr>
              <a:tr h="1522998">
                <a:tc>
                  <a:txBody>
                    <a:bodyPr/>
                    <a:lstStyle/>
                    <a:p>
                      <a:pPr algn="ctr"/>
                      <a:r>
                        <a:rPr lang="en-US" sz="2400" dirty="0"/>
                        <a:t>(B) About 60 beats per minute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6916821"/>
                  </a:ext>
                </a:extLst>
              </a:tr>
              <a:tr h="1522998">
                <a:tc>
                  <a:txBody>
                    <a:bodyPr/>
                    <a:lstStyle/>
                    <a:p>
                      <a:pPr algn="ctr"/>
                      <a:r>
                        <a:rPr lang="en-US" sz="2400" dirty="0"/>
                        <a:t>(C) About 150 beats per minute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2064108"/>
                  </a:ext>
                </a:extLst>
              </a:tr>
            </a:tbl>
          </a:graphicData>
        </a:graphic>
      </p:graphicFrame>
      <p:pic>
        <p:nvPicPr>
          <p:cNvPr id="6" name="Picture 5">
            <a:extLst>
              <a:ext uri="{FF2B5EF4-FFF2-40B4-BE49-F238E27FC236}">
                <a16:creationId xmlns:a16="http://schemas.microsoft.com/office/drawing/2014/main" id="{88E3236E-4F2A-40D3-B5A7-BC393423AA3D}"/>
              </a:ext>
            </a:extLst>
          </p:cNvPr>
          <p:cNvPicPr>
            <a:picLocks noChangeAspect="1"/>
          </p:cNvPicPr>
          <p:nvPr/>
        </p:nvPicPr>
        <p:blipFill>
          <a:blip r:embed="rId2"/>
          <a:stretch>
            <a:fillRect/>
          </a:stretch>
        </p:blipFill>
        <p:spPr>
          <a:xfrm>
            <a:off x="838200" y="1306851"/>
            <a:ext cx="5181600" cy="1671484"/>
          </a:xfrm>
          <a:prstGeom prst="rect">
            <a:avLst/>
          </a:prstGeom>
        </p:spPr>
      </p:pic>
      <p:pic>
        <p:nvPicPr>
          <p:cNvPr id="8" name="Picture 7">
            <a:extLst>
              <a:ext uri="{FF2B5EF4-FFF2-40B4-BE49-F238E27FC236}">
                <a16:creationId xmlns:a16="http://schemas.microsoft.com/office/drawing/2014/main" id="{B03F6521-699F-E76D-652B-E56F960CA447}"/>
              </a:ext>
            </a:extLst>
          </p:cNvPr>
          <p:cNvPicPr>
            <a:picLocks noChangeAspect="1"/>
          </p:cNvPicPr>
          <p:nvPr/>
        </p:nvPicPr>
        <p:blipFill>
          <a:blip r:embed="rId3"/>
          <a:stretch>
            <a:fillRect/>
          </a:stretch>
        </p:blipFill>
        <p:spPr>
          <a:xfrm>
            <a:off x="838200" y="2978335"/>
            <a:ext cx="5181600" cy="1598181"/>
          </a:xfrm>
          <a:prstGeom prst="rect">
            <a:avLst/>
          </a:prstGeom>
        </p:spPr>
      </p:pic>
      <p:pic>
        <p:nvPicPr>
          <p:cNvPr id="10" name="Picture 9">
            <a:extLst>
              <a:ext uri="{FF2B5EF4-FFF2-40B4-BE49-F238E27FC236}">
                <a16:creationId xmlns:a16="http://schemas.microsoft.com/office/drawing/2014/main" id="{CFFFDA7C-F387-7886-76B3-D1E60E3894FF}"/>
              </a:ext>
            </a:extLst>
          </p:cNvPr>
          <p:cNvPicPr>
            <a:picLocks noChangeAspect="1"/>
          </p:cNvPicPr>
          <p:nvPr/>
        </p:nvPicPr>
        <p:blipFill>
          <a:blip r:embed="rId4"/>
          <a:stretch>
            <a:fillRect/>
          </a:stretch>
        </p:blipFill>
        <p:spPr>
          <a:xfrm>
            <a:off x="838200" y="4632342"/>
            <a:ext cx="5181600" cy="1544621"/>
          </a:xfrm>
          <a:prstGeom prst="rect">
            <a:avLst/>
          </a:prstGeom>
        </p:spPr>
      </p:pic>
    </p:spTree>
    <p:extLst>
      <p:ext uri="{BB962C8B-B14F-4D97-AF65-F5344CB8AC3E}">
        <p14:creationId xmlns:p14="http://schemas.microsoft.com/office/powerpoint/2010/main" val="2667429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7C8E1-49D8-8D4D-FD5E-CF3D5C1F6AC9}"/>
              </a:ext>
            </a:extLst>
          </p:cNvPr>
          <p:cNvSpPr>
            <a:spLocks noGrp="1"/>
          </p:cNvSpPr>
          <p:nvPr>
            <p:ph type="title"/>
          </p:nvPr>
        </p:nvSpPr>
        <p:spPr/>
        <p:txBody>
          <a:bodyPr/>
          <a:lstStyle/>
          <a:p>
            <a:r>
              <a:rPr lang="en-US" dirty="0"/>
              <a:t>What is the heart rate of the following strips? </a:t>
            </a:r>
          </a:p>
        </p:txBody>
      </p:sp>
      <p:sp>
        <p:nvSpPr>
          <p:cNvPr id="5" name="Content Placeholder 4">
            <a:extLst>
              <a:ext uri="{FF2B5EF4-FFF2-40B4-BE49-F238E27FC236}">
                <a16:creationId xmlns:a16="http://schemas.microsoft.com/office/drawing/2014/main" id="{E8725B31-C207-8F6B-5CDA-8FB9B57DF501}"/>
              </a:ext>
            </a:extLst>
          </p:cNvPr>
          <p:cNvSpPr>
            <a:spLocks noGrp="1"/>
          </p:cNvSpPr>
          <p:nvPr>
            <p:ph idx="1"/>
          </p:nvPr>
        </p:nvSpPr>
        <p:spPr>
          <a:xfrm>
            <a:off x="838200" y="2461097"/>
            <a:ext cx="10515600" cy="1077207"/>
          </a:xfrm>
        </p:spPr>
        <p:txBody>
          <a:bodyPr>
            <a:normAutofit/>
          </a:bodyPr>
          <a:lstStyle/>
          <a:p>
            <a:pPr marL="0" indent="0">
              <a:buNone/>
            </a:pPr>
            <a:r>
              <a:rPr lang="en-US" sz="2200" dirty="0"/>
              <a:t>The R waves are slightly more than four squares apart—let’s say four and one-quarter. The rate must therefore be between 60 and 75 beats per minute. If you guess 70, you’ll be close. Alternatively, divide 300 by four and one-quarter and get 70.6 beats per minute.</a:t>
            </a:r>
          </a:p>
        </p:txBody>
      </p:sp>
      <p:pic>
        <p:nvPicPr>
          <p:cNvPr id="7" name="Picture 6">
            <a:extLst>
              <a:ext uri="{FF2B5EF4-FFF2-40B4-BE49-F238E27FC236}">
                <a16:creationId xmlns:a16="http://schemas.microsoft.com/office/drawing/2014/main" id="{44877402-FBE1-D2EC-8147-7DF3D15EB7C4}"/>
              </a:ext>
            </a:extLst>
          </p:cNvPr>
          <p:cNvPicPr>
            <a:picLocks noChangeAspect="1"/>
          </p:cNvPicPr>
          <p:nvPr/>
        </p:nvPicPr>
        <p:blipFill>
          <a:blip r:embed="rId2"/>
          <a:stretch>
            <a:fillRect/>
          </a:stretch>
        </p:blipFill>
        <p:spPr>
          <a:xfrm>
            <a:off x="838200" y="1305026"/>
            <a:ext cx="10515600" cy="1077207"/>
          </a:xfrm>
          <a:prstGeom prst="rect">
            <a:avLst/>
          </a:prstGeom>
        </p:spPr>
      </p:pic>
      <p:pic>
        <p:nvPicPr>
          <p:cNvPr id="9" name="Picture 8">
            <a:extLst>
              <a:ext uri="{FF2B5EF4-FFF2-40B4-BE49-F238E27FC236}">
                <a16:creationId xmlns:a16="http://schemas.microsoft.com/office/drawing/2014/main" id="{E5DF7589-20DF-6038-159F-9ECA9BCBE0A4}"/>
              </a:ext>
            </a:extLst>
          </p:cNvPr>
          <p:cNvPicPr>
            <a:picLocks noChangeAspect="1"/>
          </p:cNvPicPr>
          <p:nvPr/>
        </p:nvPicPr>
        <p:blipFill>
          <a:blip r:embed="rId3"/>
          <a:stretch>
            <a:fillRect/>
          </a:stretch>
        </p:blipFill>
        <p:spPr>
          <a:xfrm>
            <a:off x="838198" y="3538304"/>
            <a:ext cx="10515599" cy="1844392"/>
          </a:xfrm>
          <a:prstGeom prst="rect">
            <a:avLst/>
          </a:prstGeom>
        </p:spPr>
      </p:pic>
      <p:sp>
        <p:nvSpPr>
          <p:cNvPr id="10" name="Content Placeholder 4">
            <a:extLst>
              <a:ext uri="{FF2B5EF4-FFF2-40B4-BE49-F238E27FC236}">
                <a16:creationId xmlns:a16="http://schemas.microsoft.com/office/drawing/2014/main" id="{22B85F25-DB81-2CE4-0B45-2522AF11A0F9}"/>
              </a:ext>
            </a:extLst>
          </p:cNvPr>
          <p:cNvSpPr txBox="1">
            <a:spLocks/>
          </p:cNvSpPr>
          <p:nvPr/>
        </p:nvSpPr>
        <p:spPr>
          <a:xfrm>
            <a:off x="838198" y="5415668"/>
            <a:ext cx="10515600" cy="1077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200" dirty="0"/>
              <a:t>Note the small pink slashes at the top of the rhythm strip marking off 3-second intervals. There are about five and one-half cycles within two of the 3-second intervals. The rate is therefore about 55 beats per minute.</a:t>
            </a:r>
          </a:p>
        </p:txBody>
      </p:sp>
    </p:spTree>
    <p:extLst>
      <p:ext uri="{BB962C8B-B14F-4D97-AF65-F5344CB8AC3E}">
        <p14:creationId xmlns:p14="http://schemas.microsoft.com/office/powerpoint/2010/main" val="183637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16D09B-922E-AEAB-0821-2EC6A2093AE5}"/>
              </a:ext>
            </a:extLst>
          </p:cNvPr>
          <p:cNvSpPr>
            <a:spLocks noGrp="1"/>
          </p:cNvSpPr>
          <p:nvPr>
            <p:ph type="title"/>
          </p:nvPr>
        </p:nvSpPr>
        <p:spPr/>
        <p:txBody>
          <a:bodyPr/>
          <a:lstStyle/>
          <a:p>
            <a:r>
              <a:rPr lang="en-US" dirty="0"/>
              <a:t>Measure the length of</a:t>
            </a:r>
          </a:p>
        </p:txBody>
      </p:sp>
      <p:sp>
        <p:nvSpPr>
          <p:cNvPr id="6" name="Content Placeholder 5">
            <a:extLst>
              <a:ext uri="{FF2B5EF4-FFF2-40B4-BE49-F238E27FC236}">
                <a16:creationId xmlns:a16="http://schemas.microsoft.com/office/drawing/2014/main" id="{57D4BD84-11F1-DF18-D67A-92B1FCF839D5}"/>
              </a:ext>
            </a:extLst>
          </p:cNvPr>
          <p:cNvSpPr>
            <a:spLocks noGrp="1"/>
          </p:cNvSpPr>
          <p:nvPr>
            <p:ph idx="1"/>
          </p:nvPr>
        </p:nvSpPr>
        <p:spPr/>
        <p:txBody>
          <a:bodyPr/>
          <a:lstStyle/>
          <a:p>
            <a:r>
              <a:rPr lang="en-US" b="1" dirty="0"/>
              <a:t>PR interval length</a:t>
            </a:r>
          </a:p>
          <a:p>
            <a:pPr lvl="1"/>
            <a:r>
              <a:rPr lang="en-US" dirty="0"/>
              <a:t>The PR interval normally lasts from </a:t>
            </a:r>
            <a:r>
              <a:rPr lang="en-US" dirty="0">
                <a:solidFill>
                  <a:srgbClr val="FF0000"/>
                </a:solidFill>
              </a:rPr>
              <a:t>0.12 </a:t>
            </a:r>
            <a:r>
              <a:rPr lang="en-US" dirty="0"/>
              <a:t>to </a:t>
            </a:r>
            <a:r>
              <a:rPr lang="en-US" dirty="0">
                <a:solidFill>
                  <a:srgbClr val="FF0000"/>
                </a:solidFill>
              </a:rPr>
              <a:t>0.2 seconds </a:t>
            </a:r>
            <a:r>
              <a:rPr lang="en-US" dirty="0"/>
              <a:t>(3 to 5 mm on the EKG paper).</a:t>
            </a:r>
          </a:p>
          <a:p>
            <a:r>
              <a:rPr lang="en-US" b="1" dirty="0"/>
              <a:t>QT interval length</a:t>
            </a:r>
          </a:p>
          <a:p>
            <a:pPr lvl="1"/>
            <a:r>
              <a:rPr lang="en-US" dirty="0"/>
              <a:t>The QT interval constitutes about </a:t>
            </a:r>
            <a:r>
              <a:rPr lang="en-US" dirty="0">
                <a:solidFill>
                  <a:srgbClr val="FF0000"/>
                </a:solidFill>
              </a:rPr>
              <a:t>40% of each cardiac cycle </a:t>
            </a:r>
            <a:r>
              <a:rPr lang="en-US" dirty="0"/>
              <a:t>(R–R interval). </a:t>
            </a:r>
          </a:p>
          <a:p>
            <a:pPr lvl="1"/>
            <a:r>
              <a:rPr lang="en-US" dirty="0"/>
              <a:t>The faster the heart beats, the shorter the QT interval.</a:t>
            </a:r>
          </a:p>
          <a:p>
            <a:r>
              <a:rPr lang="en-US" b="1" dirty="0"/>
              <a:t>QRS complex width</a:t>
            </a:r>
          </a:p>
          <a:p>
            <a:pPr lvl="1"/>
            <a:r>
              <a:rPr lang="en-US" dirty="0"/>
              <a:t>A normal QRS interval, representing the duration of the QRS complex, is </a:t>
            </a:r>
            <a:r>
              <a:rPr lang="en-US" dirty="0">
                <a:solidFill>
                  <a:srgbClr val="FF0000"/>
                </a:solidFill>
              </a:rPr>
              <a:t>0.06 </a:t>
            </a:r>
            <a:r>
              <a:rPr lang="en-US" dirty="0"/>
              <a:t>to </a:t>
            </a:r>
            <a:r>
              <a:rPr lang="en-US" dirty="0">
                <a:solidFill>
                  <a:srgbClr val="FF0000"/>
                </a:solidFill>
              </a:rPr>
              <a:t>0.1 seconds </a:t>
            </a:r>
            <a:r>
              <a:rPr lang="en-US" dirty="0"/>
              <a:t>in duration (1.5 to 2.5 mm on the EKG paper).</a:t>
            </a:r>
          </a:p>
          <a:p>
            <a:pPr>
              <a:buFont typeface="Wingdings" panose="05000000000000000000" pitchFamily="2" charset="2"/>
              <a:buChar char="§"/>
            </a:pPr>
            <a:r>
              <a:rPr lang="en-US" dirty="0"/>
              <a:t>The DDx of abnormalities is discussed in Miscellaneous Conditions</a:t>
            </a:r>
          </a:p>
        </p:txBody>
      </p:sp>
    </p:spTree>
    <p:extLst>
      <p:ext uri="{BB962C8B-B14F-4D97-AF65-F5344CB8AC3E}">
        <p14:creationId xmlns:p14="http://schemas.microsoft.com/office/powerpoint/2010/main" val="1199214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ED48-6915-7873-59B3-0D20C830FE25}"/>
              </a:ext>
            </a:extLst>
          </p:cNvPr>
          <p:cNvSpPr>
            <a:spLocks noGrp="1"/>
          </p:cNvSpPr>
          <p:nvPr>
            <p:ph type="title"/>
          </p:nvPr>
        </p:nvSpPr>
        <p:spPr/>
        <p:txBody>
          <a:bodyPr/>
          <a:lstStyle/>
          <a:p>
            <a:r>
              <a:rPr lang="en-US" dirty="0"/>
              <a:t>Axis summary</a:t>
            </a:r>
          </a:p>
        </p:txBody>
      </p:sp>
      <p:sp>
        <p:nvSpPr>
          <p:cNvPr id="3" name="Content Placeholder 2">
            <a:extLst>
              <a:ext uri="{FF2B5EF4-FFF2-40B4-BE49-F238E27FC236}">
                <a16:creationId xmlns:a16="http://schemas.microsoft.com/office/drawing/2014/main" id="{F0FFF0DF-FEB9-2D1C-9133-F8C8DBA58D58}"/>
              </a:ext>
            </a:extLst>
          </p:cNvPr>
          <p:cNvSpPr>
            <a:spLocks noGrp="1"/>
          </p:cNvSpPr>
          <p:nvPr>
            <p:ph sz="half" idx="1"/>
          </p:nvPr>
        </p:nvSpPr>
        <p:spPr>
          <a:xfrm>
            <a:off x="838200" y="1306851"/>
            <a:ext cx="6146260" cy="4870112"/>
          </a:xfrm>
        </p:spPr>
        <p:txBody>
          <a:bodyPr>
            <a:normAutofit/>
          </a:bodyPr>
          <a:lstStyle/>
          <a:p>
            <a:pPr>
              <a:buFont typeface="Courier New" panose="02070309020205020404" pitchFamily="49" charset="0"/>
              <a:buChar char="o"/>
            </a:pPr>
            <a:r>
              <a:rPr lang="en-US" sz="2600" dirty="0"/>
              <a:t>The term axis refers to the direction of the mean electrical vector, representing the average direction of current flow. It is defined in the frontal plane only</a:t>
            </a:r>
          </a:p>
          <a:p>
            <a:pPr>
              <a:buFont typeface="Courier New" panose="02070309020205020404" pitchFamily="49" charset="0"/>
              <a:buChar char="o"/>
            </a:pPr>
            <a:r>
              <a:rPr lang="en-US" sz="2600" dirty="0"/>
              <a:t>To determine the axis of any wave, find the lead in which the wave is most nearly biphasic. The axis must lie approximately perpendicular to that lead</a:t>
            </a:r>
          </a:p>
          <a:p>
            <a:pPr>
              <a:buFont typeface="Courier New" panose="02070309020205020404" pitchFamily="49" charset="0"/>
              <a:buChar char="o"/>
            </a:pPr>
            <a:r>
              <a:rPr lang="en-US" sz="2600" dirty="0"/>
              <a:t>A quick estimate of the axis can be made by looking at </a:t>
            </a:r>
            <a:r>
              <a:rPr lang="en-US" sz="2600" dirty="0">
                <a:solidFill>
                  <a:srgbClr val="FF0000"/>
                </a:solidFill>
              </a:rPr>
              <a:t>leads I</a:t>
            </a:r>
            <a:r>
              <a:rPr lang="en-US" sz="2600" dirty="0"/>
              <a:t> and </a:t>
            </a:r>
            <a:r>
              <a:rPr lang="en-US" sz="2600" dirty="0">
                <a:solidFill>
                  <a:srgbClr val="FF0000"/>
                </a:solidFill>
              </a:rPr>
              <a:t>aVF</a:t>
            </a:r>
            <a:r>
              <a:rPr lang="en-US" sz="2600" dirty="0"/>
              <a:t>: </a:t>
            </a:r>
            <a:r>
              <a:rPr lang="en-US" sz="2600" dirty="0">
                <a:solidFill>
                  <a:srgbClr val="FF0000"/>
                </a:solidFill>
                <a:sym typeface="Wingdings" panose="05000000000000000000" pitchFamily="2" charset="2"/>
              </a:rPr>
              <a:t> </a:t>
            </a:r>
            <a:endParaRPr lang="en-US" sz="2600" dirty="0">
              <a:solidFill>
                <a:srgbClr val="FF0000"/>
              </a:solidFill>
            </a:endParaRPr>
          </a:p>
          <a:p>
            <a:pPr>
              <a:buFont typeface="Courier New" panose="02070309020205020404" pitchFamily="49" charset="0"/>
              <a:buChar char="o"/>
            </a:pPr>
            <a:r>
              <a:rPr lang="en-US" sz="2600" dirty="0"/>
              <a:t>Things might get clearer with the examples in the next 2 slides </a:t>
            </a:r>
          </a:p>
        </p:txBody>
      </p:sp>
      <p:pic>
        <p:nvPicPr>
          <p:cNvPr id="6" name="Content Placeholder 5">
            <a:extLst>
              <a:ext uri="{FF2B5EF4-FFF2-40B4-BE49-F238E27FC236}">
                <a16:creationId xmlns:a16="http://schemas.microsoft.com/office/drawing/2014/main" id="{1D830CCD-0235-12AB-222D-565F2B89437E}"/>
              </a:ext>
            </a:extLst>
          </p:cNvPr>
          <p:cNvPicPr>
            <a:picLocks noGrp="1" noChangeAspect="1"/>
          </p:cNvPicPr>
          <p:nvPr>
            <p:ph sz="half" idx="2"/>
          </p:nvPr>
        </p:nvPicPr>
        <p:blipFill>
          <a:blip r:embed="rId2"/>
          <a:stretch>
            <a:fillRect/>
          </a:stretch>
        </p:blipFill>
        <p:spPr>
          <a:xfrm>
            <a:off x="7116025" y="1306851"/>
            <a:ext cx="4237775" cy="2593940"/>
          </a:xfrm>
        </p:spPr>
      </p:pic>
      <p:graphicFrame>
        <p:nvGraphicFramePr>
          <p:cNvPr id="9" name="Table 8">
            <a:extLst>
              <a:ext uri="{FF2B5EF4-FFF2-40B4-BE49-F238E27FC236}">
                <a16:creationId xmlns:a16="http://schemas.microsoft.com/office/drawing/2014/main" id="{B97A3A37-7DC2-05D0-EA6D-93D71D066147}"/>
              </a:ext>
            </a:extLst>
          </p:cNvPr>
          <p:cNvGraphicFramePr>
            <a:graphicFrameLocks noGrp="1"/>
          </p:cNvGraphicFramePr>
          <p:nvPr>
            <p:extLst>
              <p:ext uri="{D42A27DB-BD31-4B8C-83A1-F6EECF244321}">
                <p14:modId xmlns:p14="http://schemas.microsoft.com/office/powerpoint/2010/main" val="4034457954"/>
              </p:ext>
            </p:extLst>
          </p:nvPr>
        </p:nvGraphicFramePr>
        <p:xfrm>
          <a:off x="7116025" y="4033967"/>
          <a:ext cx="4237776" cy="2123440"/>
        </p:xfrm>
        <a:graphic>
          <a:graphicData uri="http://schemas.openxmlformats.org/drawingml/2006/table">
            <a:tbl>
              <a:tblPr firstRow="1" bandRow="1">
                <a:tableStyleId>{5940675A-B579-460E-94D1-54222C63F5DA}</a:tableStyleId>
              </a:tblPr>
              <a:tblGrid>
                <a:gridCol w="1986588">
                  <a:extLst>
                    <a:ext uri="{9D8B030D-6E8A-4147-A177-3AD203B41FA5}">
                      <a16:colId xmlns:a16="http://schemas.microsoft.com/office/drawing/2014/main" val="672452211"/>
                    </a:ext>
                  </a:extLst>
                </a:gridCol>
                <a:gridCol w="1125594">
                  <a:extLst>
                    <a:ext uri="{9D8B030D-6E8A-4147-A177-3AD203B41FA5}">
                      <a16:colId xmlns:a16="http://schemas.microsoft.com/office/drawing/2014/main" val="706722183"/>
                    </a:ext>
                  </a:extLst>
                </a:gridCol>
                <a:gridCol w="1125594">
                  <a:extLst>
                    <a:ext uri="{9D8B030D-6E8A-4147-A177-3AD203B41FA5}">
                      <a16:colId xmlns:a16="http://schemas.microsoft.com/office/drawing/2014/main" val="3076154249"/>
                    </a:ext>
                  </a:extLst>
                </a:gridCol>
              </a:tblGrid>
              <a:tr h="370840">
                <a:tc>
                  <a:txBody>
                    <a:bodyPr/>
                    <a:lstStyle/>
                    <a:p>
                      <a:pPr algn="ctr"/>
                      <a:r>
                        <a:rPr lang="en-US" dirty="0"/>
                        <a:t>Axis</a:t>
                      </a:r>
                    </a:p>
                  </a:txBody>
                  <a:tcPr anchor="ctr"/>
                </a:tc>
                <a:tc>
                  <a:txBody>
                    <a:bodyPr/>
                    <a:lstStyle/>
                    <a:p>
                      <a:pPr algn="ctr"/>
                      <a:r>
                        <a:rPr lang="en-US" dirty="0"/>
                        <a:t>Lead I</a:t>
                      </a:r>
                    </a:p>
                  </a:txBody>
                  <a:tcPr anchor="ctr"/>
                </a:tc>
                <a:tc>
                  <a:txBody>
                    <a:bodyPr/>
                    <a:lstStyle/>
                    <a:p>
                      <a:pPr algn="ctr"/>
                      <a:r>
                        <a:rPr lang="en-US" dirty="0"/>
                        <a:t>Lead aVF</a:t>
                      </a:r>
                    </a:p>
                  </a:txBody>
                  <a:tcPr anchor="ctr"/>
                </a:tc>
                <a:extLst>
                  <a:ext uri="{0D108BD9-81ED-4DB2-BD59-A6C34878D82A}">
                    <a16:rowId xmlns:a16="http://schemas.microsoft.com/office/drawing/2014/main" val="2775084370"/>
                  </a:ext>
                </a:extLst>
              </a:tr>
              <a:tr h="370840">
                <a:tc>
                  <a:txBody>
                    <a:bodyPr/>
                    <a:lstStyle/>
                    <a:p>
                      <a:pPr algn="ctr"/>
                      <a:r>
                        <a:rPr lang="en-US" dirty="0"/>
                        <a:t>Normal axis</a:t>
                      </a:r>
                    </a:p>
                  </a:txBody>
                  <a:tcPr anchor="ctr"/>
                </a:tc>
                <a:tc>
                  <a:txBody>
                    <a:bodyPr/>
                    <a:lstStyle/>
                    <a:p>
                      <a:pPr algn="ctr"/>
                      <a:r>
                        <a:rPr lang="en-US" dirty="0"/>
                        <a:t>Positive</a:t>
                      </a:r>
                    </a:p>
                  </a:txBody>
                  <a:tcPr anchor="ctr"/>
                </a:tc>
                <a:tc>
                  <a:txBody>
                    <a:bodyPr/>
                    <a:lstStyle/>
                    <a:p>
                      <a:pPr algn="ctr"/>
                      <a:r>
                        <a:rPr lang="en-US" dirty="0"/>
                        <a:t>Positive</a:t>
                      </a:r>
                    </a:p>
                  </a:txBody>
                  <a:tcPr anchor="ctr"/>
                </a:tc>
                <a:extLst>
                  <a:ext uri="{0D108BD9-81ED-4DB2-BD59-A6C34878D82A}">
                    <a16:rowId xmlns:a16="http://schemas.microsoft.com/office/drawing/2014/main" val="3245536322"/>
                  </a:ext>
                </a:extLst>
              </a:tr>
              <a:tr h="370840">
                <a:tc>
                  <a:txBody>
                    <a:bodyPr/>
                    <a:lstStyle/>
                    <a:p>
                      <a:pPr algn="ctr"/>
                      <a:r>
                        <a:rPr lang="en-US" dirty="0"/>
                        <a:t>Left axis deviation</a:t>
                      </a:r>
                    </a:p>
                  </a:txBody>
                  <a:tcPr anchor="ctr"/>
                </a:tc>
                <a:tc>
                  <a:txBody>
                    <a:bodyPr/>
                    <a:lstStyle/>
                    <a:p>
                      <a:pPr algn="ctr"/>
                      <a:r>
                        <a:rPr lang="en-US" dirty="0"/>
                        <a:t>Positive</a:t>
                      </a:r>
                    </a:p>
                  </a:txBody>
                  <a:tcPr anchor="ctr"/>
                </a:tc>
                <a:tc>
                  <a:txBody>
                    <a:bodyPr/>
                    <a:lstStyle/>
                    <a:p>
                      <a:pPr algn="ctr"/>
                      <a:r>
                        <a:rPr lang="en-US" dirty="0"/>
                        <a:t>Negative</a:t>
                      </a:r>
                    </a:p>
                  </a:txBody>
                  <a:tcPr anchor="ctr"/>
                </a:tc>
                <a:extLst>
                  <a:ext uri="{0D108BD9-81ED-4DB2-BD59-A6C34878D82A}">
                    <a16:rowId xmlns:a16="http://schemas.microsoft.com/office/drawing/2014/main" val="99960938"/>
                  </a:ext>
                </a:extLst>
              </a:tr>
              <a:tr h="370840">
                <a:tc>
                  <a:txBody>
                    <a:bodyPr/>
                    <a:lstStyle/>
                    <a:p>
                      <a:pPr algn="ctr"/>
                      <a:r>
                        <a:rPr lang="en-US" dirty="0"/>
                        <a:t>Right axis deviation</a:t>
                      </a:r>
                    </a:p>
                  </a:txBody>
                  <a:tcPr anchor="ctr"/>
                </a:tc>
                <a:tc>
                  <a:txBody>
                    <a:bodyPr/>
                    <a:lstStyle/>
                    <a:p>
                      <a:pPr algn="ctr"/>
                      <a:r>
                        <a:rPr lang="en-US" dirty="0"/>
                        <a:t>Negative</a:t>
                      </a:r>
                    </a:p>
                  </a:txBody>
                  <a:tcPr anchor="ctr"/>
                </a:tc>
                <a:tc>
                  <a:txBody>
                    <a:bodyPr/>
                    <a:lstStyle/>
                    <a:p>
                      <a:pPr algn="ctr"/>
                      <a:r>
                        <a:rPr lang="en-US" dirty="0"/>
                        <a:t>Positive</a:t>
                      </a:r>
                    </a:p>
                  </a:txBody>
                  <a:tcPr anchor="ctr"/>
                </a:tc>
                <a:extLst>
                  <a:ext uri="{0D108BD9-81ED-4DB2-BD59-A6C34878D82A}">
                    <a16:rowId xmlns:a16="http://schemas.microsoft.com/office/drawing/2014/main" val="2322012727"/>
                  </a:ext>
                </a:extLst>
              </a:tr>
              <a:tr h="370840">
                <a:tc>
                  <a:txBody>
                    <a:bodyPr/>
                    <a:lstStyle/>
                    <a:p>
                      <a:pPr algn="ctr"/>
                      <a:r>
                        <a:rPr lang="en-US" dirty="0"/>
                        <a:t>Extreme right axis deviation </a:t>
                      </a:r>
                    </a:p>
                  </a:txBody>
                  <a:tcPr anchor="ctr"/>
                </a:tc>
                <a:tc>
                  <a:txBody>
                    <a:bodyPr/>
                    <a:lstStyle/>
                    <a:p>
                      <a:pPr algn="ctr"/>
                      <a:r>
                        <a:rPr lang="en-US" dirty="0"/>
                        <a:t>Negative</a:t>
                      </a:r>
                    </a:p>
                  </a:txBody>
                  <a:tcPr anchor="ctr"/>
                </a:tc>
                <a:tc>
                  <a:txBody>
                    <a:bodyPr/>
                    <a:lstStyle/>
                    <a:p>
                      <a:pPr algn="ctr"/>
                      <a:r>
                        <a:rPr lang="en-US" dirty="0"/>
                        <a:t>Negative</a:t>
                      </a:r>
                    </a:p>
                  </a:txBody>
                  <a:tcPr anchor="ctr"/>
                </a:tc>
                <a:extLst>
                  <a:ext uri="{0D108BD9-81ED-4DB2-BD59-A6C34878D82A}">
                    <a16:rowId xmlns:a16="http://schemas.microsoft.com/office/drawing/2014/main" val="1666968030"/>
                  </a:ext>
                </a:extLst>
              </a:tr>
            </a:tbl>
          </a:graphicData>
        </a:graphic>
      </p:graphicFrame>
    </p:spTree>
    <p:extLst>
      <p:ext uri="{BB962C8B-B14F-4D97-AF65-F5344CB8AC3E}">
        <p14:creationId xmlns:p14="http://schemas.microsoft.com/office/powerpoint/2010/main" val="1311909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5C5C-668A-9385-D6CF-08CCCD22EE0E}"/>
              </a:ext>
            </a:extLst>
          </p:cNvPr>
          <p:cNvSpPr>
            <a:spLocks noGrp="1"/>
          </p:cNvSpPr>
          <p:nvPr>
            <p:ph type="title"/>
          </p:nvPr>
        </p:nvSpPr>
        <p:spPr/>
        <p:txBody>
          <a:bodyPr/>
          <a:lstStyle/>
          <a:p>
            <a:r>
              <a:rPr lang="en-US" dirty="0"/>
              <a:t>Axis summary</a:t>
            </a:r>
          </a:p>
        </p:txBody>
      </p:sp>
      <p:pic>
        <p:nvPicPr>
          <p:cNvPr id="6" name="Content Placeholder 5">
            <a:extLst>
              <a:ext uri="{FF2B5EF4-FFF2-40B4-BE49-F238E27FC236}">
                <a16:creationId xmlns:a16="http://schemas.microsoft.com/office/drawing/2014/main" id="{525CBC0B-CE5C-DF3D-BE74-DCA609A57377}"/>
              </a:ext>
            </a:extLst>
          </p:cNvPr>
          <p:cNvPicPr>
            <a:picLocks noGrp="1" noChangeAspect="1"/>
          </p:cNvPicPr>
          <p:nvPr>
            <p:ph sz="half" idx="1"/>
          </p:nvPr>
        </p:nvPicPr>
        <p:blipFill>
          <a:blip r:embed="rId2"/>
          <a:stretch>
            <a:fillRect/>
          </a:stretch>
        </p:blipFill>
        <p:spPr>
          <a:xfrm>
            <a:off x="838200" y="1306851"/>
            <a:ext cx="5270684" cy="4870112"/>
          </a:xfrm>
          <a:ln>
            <a:solidFill>
              <a:srgbClr val="404384"/>
            </a:solidFill>
          </a:ln>
        </p:spPr>
      </p:pic>
      <p:pic>
        <p:nvPicPr>
          <p:cNvPr id="12" name="Picture 11">
            <a:extLst>
              <a:ext uri="{FF2B5EF4-FFF2-40B4-BE49-F238E27FC236}">
                <a16:creationId xmlns:a16="http://schemas.microsoft.com/office/drawing/2014/main" id="{6E6DAC66-1E94-8075-BE40-1AC00B54BCF3}"/>
              </a:ext>
            </a:extLst>
          </p:cNvPr>
          <p:cNvPicPr>
            <a:picLocks noChangeAspect="1"/>
          </p:cNvPicPr>
          <p:nvPr/>
        </p:nvPicPr>
        <p:blipFill rotWithShape="1">
          <a:blip r:embed="rId3"/>
          <a:srcRect t="1" b="-11891"/>
          <a:stretch/>
        </p:blipFill>
        <p:spPr>
          <a:xfrm>
            <a:off x="6172199" y="1306851"/>
            <a:ext cx="5181599" cy="4870112"/>
          </a:xfrm>
          <a:prstGeom prst="rect">
            <a:avLst/>
          </a:prstGeom>
          <a:ln>
            <a:solidFill>
              <a:srgbClr val="404384"/>
            </a:solidFill>
          </a:ln>
        </p:spPr>
      </p:pic>
    </p:spTree>
    <p:extLst>
      <p:ext uri="{BB962C8B-B14F-4D97-AF65-F5344CB8AC3E}">
        <p14:creationId xmlns:p14="http://schemas.microsoft.com/office/powerpoint/2010/main" val="3855476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B910-9581-1F24-F4B0-DA8A9FF9AB30}"/>
              </a:ext>
            </a:extLst>
          </p:cNvPr>
          <p:cNvSpPr>
            <a:spLocks noGrp="1"/>
          </p:cNvSpPr>
          <p:nvPr>
            <p:ph type="title"/>
          </p:nvPr>
        </p:nvSpPr>
        <p:spPr/>
        <p:txBody>
          <a:bodyPr/>
          <a:lstStyle/>
          <a:p>
            <a:r>
              <a:rPr lang="en-US" dirty="0"/>
              <a:t>Axis summary</a:t>
            </a:r>
          </a:p>
        </p:txBody>
      </p:sp>
      <p:pic>
        <p:nvPicPr>
          <p:cNvPr id="5" name="Picture 4">
            <a:extLst>
              <a:ext uri="{FF2B5EF4-FFF2-40B4-BE49-F238E27FC236}">
                <a16:creationId xmlns:a16="http://schemas.microsoft.com/office/drawing/2014/main" id="{F30575B8-8847-12C5-6E13-9CF4BDD64234}"/>
              </a:ext>
            </a:extLst>
          </p:cNvPr>
          <p:cNvPicPr>
            <a:picLocks noChangeAspect="1"/>
          </p:cNvPicPr>
          <p:nvPr/>
        </p:nvPicPr>
        <p:blipFill rotWithShape="1">
          <a:blip r:embed="rId2"/>
          <a:srcRect t="1" b="-10008"/>
          <a:stretch/>
        </p:blipFill>
        <p:spPr>
          <a:xfrm>
            <a:off x="838200" y="1306851"/>
            <a:ext cx="5257800" cy="4870112"/>
          </a:xfrm>
          <a:prstGeom prst="rect">
            <a:avLst/>
          </a:prstGeom>
          <a:ln>
            <a:solidFill>
              <a:srgbClr val="404384"/>
            </a:solidFill>
          </a:ln>
        </p:spPr>
      </p:pic>
      <p:pic>
        <p:nvPicPr>
          <p:cNvPr id="16" name="Picture 15">
            <a:extLst>
              <a:ext uri="{FF2B5EF4-FFF2-40B4-BE49-F238E27FC236}">
                <a16:creationId xmlns:a16="http://schemas.microsoft.com/office/drawing/2014/main" id="{395FCBE8-F2C3-3863-707B-03EFAAC33F79}"/>
              </a:ext>
            </a:extLst>
          </p:cNvPr>
          <p:cNvPicPr>
            <a:picLocks noChangeAspect="1"/>
          </p:cNvPicPr>
          <p:nvPr/>
        </p:nvPicPr>
        <p:blipFill rotWithShape="1">
          <a:blip r:embed="rId3"/>
          <a:srcRect t="1" b="-9803"/>
          <a:stretch/>
        </p:blipFill>
        <p:spPr>
          <a:xfrm>
            <a:off x="6172200" y="1306849"/>
            <a:ext cx="5181600" cy="4870112"/>
          </a:xfrm>
          <a:prstGeom prst="rect">
            <a:avLst/>
          </a:prstGeom>
          <a:ln>
            <a:solidFill>
              <a:srgbClr val="404384"/>
            </a:solidFill>
          </a:ln>
        </p:spPr>
      </p:pic>
      <p:pic>
        <p:nvPicPr>
          <p:cNvPr id="18" name="Picture 17">
            <a:extLst>
              <a:ext uri="{FF2B5EF4-FFF2-40B4-BE49-F238E27FC236}">
                <a16:creationId xmlns:a16="http://schemas.microsoft.com/office/drawing/2014/main" id="{C563F0E7-99A1-AD26-650F-47E06201E318}"/>
              </a:ext>
            </a:extLst>
          </p:cNvPr>
          <p:cNvPicPr>
            <a:picLocks noChangeAspect="1"/>
          </p:cNvPicPr>
          <p:nvPr/>
        </p:nvPicPr>
        <p:blipFill>
          <a:blip r:embed="rId4"/>
          <a:stretch>
            <a:fillRect/>
          </a:stretch>
        </p:blipFill>
        <p:spPr>
          <a:xfrm>
            <a:off x="8628771" y="5321032"/>
            <a:ext cx="2637477" cy="752052"/>
          </a:xfrm>
          <a:prstGeom prst="rect">
            <a:avLst/>
          </a:prstGeom>
        </p:spPr>
      </p:pic>
    </p:spTree>
    <p:extLst>
      <p:ext uri="{BB962C8B-B14F-4D97-AF65-F5344CB8AC3E}">
        <p14:creationId xmlns:p14="http://schemas.microsoft.com/office/powerpoint/2010/main" val="213619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CA66-459E-36D9-6B5F-D0F7E10D33D0}"/>
              </a:ext>
            </a:extLst>
          </p:cNvPr>
          <p:cNvSpPr>
            <a:spLocks noGrp="1"/>
          </p:cNvSpPr>
          <p:nvPr>
            <p:ph type="title"/>
          </p:nvPr>
        </p:nvSpPr>
        <p:spPr/>
        <p:txBody>
          <a:bodyPr>
            <a:normAutofit/>
          </a:bodyPr>
          <a:lstStyle/>
          <a:p>
            <a:r>
              <a:rPr lang="en-US" dirty="0"/>
              <a:t>Exercise 1 </a:t>
            </a:r>
          </a:p>
        </p:txBody>
      </p:sp>
      <p:sp>
        <p:nvSpPr>
          <p:cNvPr id="11" name="Content Placeholder 10">
            <a:extLst>
              <a:ext uri="{FF2B5EF4-FFF2-40B4-BE49-F238E27FC236}">
                <a16:creationId xmlns:a16="http://schemas.microsoft.com/office/drawing/2014/main" id="{40BD20D8-6E75-F43E-4DF8-4DF60BD2466C}"/>
              </a:ext>
            </a:extLst>
          </p:cNvPr>
          <p:cNvSpPr>
            <a:spLocks noGrp="1"/>
          </p:cNvSpPr>
          <p:nvPr>
            <p:ph sz="half" idx="1"/>
          </p:nvPr>
        </p:nvSpPr>
        <p:spPr>
          <a:xfrm>
            <a:off x="838199" y="1306851"/>
            <a:ext cx="6973111" cy="4870112"/>
          </a:xfrm>
        </p:spPr>
        <p:txBody>
          <a:bodyPr>
            <a:normAutofit fontScale="92500"/>
          </a:bodyPr>
          <a:lstStyle/>
          <a:p>
            <a:pPr marL="0" indent="0">
              <a:buNone/>
            </a:pPr>
            <a:r>
              <a:rPr lang="en-US" b="1" dirty="0"/>
              <a:t>Is the QRS axis normal, or is there axis deviation?</a:t>
            </a:r>
          </a:p>
          <a:p>
            <a:pPr>
              <a:buFont typeface="Courier New" panose="02070309020205020404" pitchFamily="49" charset="0"/>
              <a:buChar char="o"/>
            </a:pPr>
            <a:r>
              <a:rPr lang="en-US" sz="2600" dirty="0"/>
              <a:t>This patient has left axis deviation; the QRS complex is predominantly positive in lead I and negative in lead aVF</a:t>
            </a:r>
          </a:p>
          <a:p>
            <a:pPr marL="0" indent="0">
              <a:buNone/>
            </a:pPr>
            <a:r>
              <a:rPr lang="en-US" b="1" dirty="0"/>
              <a:t>Now, can you define the axis more precisely by finding the lead with a biphasic QRS complex?</a:t>
            </a:r>
          </a:p>
          <a:p>
            <a:pPr>
              <a:buFont typeface="Courier New" panose="02070309020205020404" pitchFamily="49" charset="0"/>
              <a:buChar char="o"/>
            </a:pPr>
            <a:r>
              <a:rPr lang="en-US" sz="2600" dirty="0"/>
              <a:t>The QRS complex in lead aVR is approximately biphasic; therefore, the electrical axis must lie nearly perpendicular to it, that is, at either −60° or +120°. Because we already know that the axis falls within the zone of left axis deviation (i.e., between 0° and −90°), the correct axis must be −60°. </a:t>
            </a:r>
          </a:p>
        </p:txBody>
      </p:sp>
      <p:pic>
        <p:nvPicPr>
          <p:cNvPr id="17" name="Content Placeholder 16">
            <a:extLst>
              <a:ext uri="{FF2B5EF4-FFF2-40B4-BE49-F238E27FC236}">
                <a16:creationId xmlns:a16="http://schemas.microsoft.com/office/drawing/2014/main" id="{C5B91000-1388-6B2A-B59E-8ECA0F59BA33}"/>
              </a:ext>
            </a:extLst>
          </p:cNvPr>
          <p:cNvPicPr>
            <a:picLocks noGrp="1" noChangeAspect="1"/>
          </p:cNvPicPr>
          <p:nvPr>
            <p:ph sz="half" idx="2"/>
          </p:nvPr>
        </p:nvPicPr>
        <p:blipFill>
          <a:blip r:embed="rId2"/>
          <a:stretch>
            <a:fillRect/>
          </a:stretch>
        </p:blipFill>
        <p:spPr>
          <a:xfrm>
            <a:off x="7881282" y="1306513"/>
            <a:ext cx="3472518" cy="4870450"/>
          </a:xfrm>
        </p:spPr>
      </p:pic>
    </p:spTree>
    <p:extLst>
      <p:ext uri="{BB962C8B-B14F-4D97-AF65-F5344CB8AC3E}">
        <p14:creationId xmlns:p14="http://schemas.microsoft.com/office/powerpoint/2010/main" val="90032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AE5F-E82B-3C5B-5284-93208DC7A483}"/>
              </a:ext>
            </a:extLst>
          </p:cNvPr>
          <p:cNvSpPr>
            <a:spLocks noGrp="1"/>
          </p:cNvSpPr>
          <p:nvPr>
            <p:ph type="title"/>
          </p:nvPr>
        </p:nvSpPr>
        <p:spPr/>
        <p:txBody>
          <a:bodyPr/>
          <a:lstStyle/>
          <a:p>
            <a:r>
              <a:rPr lang="en-US" dirty="0"/>
              <a:t>Anatomy of the heart conductive system</a:t>
            </a:r>
          </a:p>
        </p:txBody>
      </p:sp>
      <p:pic>
        <p:nvPicPr>
          <p:cNvPr id="7" name="Content Placeholder 6">
            <a:extLst>
              <a:ext uri="{FF2B5EF4-FFF2-40B4-BE49-F238E27FC236}">
                <a16:creationId xmlns:a16="http://schemas.microsoft.com/office/drawing/2014/main" id="{5C7482CE-0DC0-652D-1F65-BDF8056BFD74}"/>
              </a:ext>
            </a:extLst>
          </p:cNvPr>
          <p:cNvPicPr>
            <a:picLocks noGrp="1" noChangeAspect="1"/>
          </p:cNvPicPr>
          <p:nvPr>
            <p:ph sz="half" idx="2"/>
          </p:nvPr>
        </p:nvPicPr>
        <p:blipFill>
          <a:blip r:embed="rId2"/>
          <a:stretch>
            <a:fillRect/>
          </a:stretch>
        </p:blipFill>
        <p:spPr>
          <a:xfrm>
            <a:off x="5989131" y="1306513"/>
            <a:ext cx="5364669" cy="4870450"/>
          </a:xfrm>
        </p:spPr>
      </p:pic>
      <p:pic>
        <p:nvPicPr>
          <p:cNvPr id="1026" name="Picture 2" descr="Diagram of the heart's electrical system.">
            <a:extLst>
              <a:ext uri="{FF2B5EF4-FFF2-40B4-BE49-F238E27FC236}">
                <a16:creationId xmlns:a16="http://schemas.microsoft.com/office/drawing/2014/main" id="{33EC44C9-C347-0383-3314-A54BD1D9845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76769" y="1306513"/>
            <a:ext cx="4504462" cy="487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295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76D49-75B1-6091-7E4D-D34D461DCC5F}"/>
              </a:ext>
            </a:extLst>
          </p:cNvPr>
          <p:cNvSpPr>
            <a:spLocks noGrp="1"/>
          </p:cNvSpPr>
          <p:nvPr>
            <p:ph type="title"/>
          </p:nvPr>
        </p:nvSpPr>
        <p:spPr/>
        <p:txBody>
          <a:bodyPr/>
          <a:lstStyle/>
          <a:p>
            <a:r>
              <a:rPr lang="en-US" dirty="0"/>
              <a:t>Exercise 2</a:t>
            </a:r>
          </a:p>
        </p:txBody>
      </p:sp>
      <p:sp>
        <p:nvSpPr>
          <p:cNvPr id="3" name="Content Placeholder 2">
            <a:extLst>
              <a:ext uri="{FF2B5EF4-FFF2-40B4-BE49-F238E27FC236}">
                <a16:creationId xmlns:a16="http://schemas.microsoft.com/office/drawing/2014/main" id="{0E226AF2-4CF7-DA9B-0C45-628BE428CDCE}"/>
              </a:ext>
            </a:extLst>
          </p:cNvPr>
          <p:cNvSpPr>
            <a:spLocks noGrp="1"/>
          </p:cNvSpPr>
          <p:nvPr>
            <p:ph sz="half" idx="1"/>
          </p:nvPr>
        </p:nvSpPr>
        <p:spPr>
          <a:xfrm>
            <a:off x="836578" y="1306851"/>
            <a:ext cx="6240122" cy="4870112"/>
          </a:xfrm>
        </p:spPr>
        <p:txBody>
          <a:bodyPr>
            <a:normAutofit fontScale="85000" lnSpcReduction="20000"/>
          </a:bodyPr>
          <a:lstStyle/>
          <a:p>
            <a:pPr marL="0" indent="0">
              <a:buNone/>
            </a:pPr>
            <a:r>
              <a:rPr lang="en-US" b="1" dirty="0"/>
              <a:t>Can you identify the axis of the QRS complex, P wave, and T wave on the following EKG? </a:t>
            </a:r>
          </a:p>
          <a:p>
            <a:pPr>
              <a:buFont typeface="Courier New" panose="02070309020205020404" pitchFamily="49" charset="0"/>
              <a:buChar char="o"/>
            </a:pPr>
            <a:r>
              <a:rPr lang="en-US" b="1" dirty="0"/>
              <a:t>The QRS complex</a:t>
            </a:r>
            <a:r>
              <a:rPr lang="en-US" dirty="0"/>
              <a:t>: the QRS axis is about 0°. It is nearly biphasic in aVF, implying an axis of 0° or 180°. Because the QRS complex in lead I has a tall R wave, the axis must be 0°. </a:t>
            </a:r>
          </a:p>
          <a:p>
            <a:pPr>
              <a:buFont typeface="Courier New" panose="02070309020205020404" pitchFamily="49" charset="0"/>
              <a:buChar char="o"/>
            </a:pPr>
            <a:r>
              <a:rPr lang="en-US" b="1" dirty="0"/>
              <a:t>The P wave</a:t>
            </a:r>
            <a:r>
              <a:rPr lang="en-US" dirty="0"/>
              <a:t>: in lead aVL, the P wave is virtually invisible (isoelectric), so the P-wave axis must lie perpendicular to this lead and is either 60° or −120°. Since the P wave is positive in leads I and aVF, the axis must be 60°. </a:t>
            </a:r>
          </a:p>
          <a:p>
            <a:pPr>
              <a:buFont typeface="Courier New" panose="02070309020205020404" pitchFamily="49" charset="0"/>
              <a:buChar char="o"/>
            </a:pPr>
            <a:r>
              <a:rPr lang="en-US" b="1" dirty="0"/>
              <a:t>The T wave</a:t>
            </a:r>
            <a:r>
              <a:rPr lang="en-US" dirty="0"/>
              <a:t>: all of the leads with tall R waves have positive T waves. The T waves are flat in lead III, indicating an axis perpendicular to lead III (either +30° or −150°). Because there is a tall T wave in lead I, the axis must be about +30°.</a:t>
            </a:r>
          </a:p>
        </p:txBody>
      </p:sp>
      <p:pic>
        <p:nvPicPr>
          <p:cNvPr id="6" name="Content Placeholder 5">
            <a:extLst>
              <a:ext uri="{FF2B5EF4-FFF2-40B4-BE49-F238E27FC236}">
                <a16:creationId xmlns:a16="http://schemas.microsoft.com/office/drawing/2014/main" id="{CFBC7E55-DF5F-E011-E328-E5ECF0363D3D}"/>
              </a:ext>
            </a:extLst>
          </p:cNvPr>
          <p:cNvPicPr>
            <a:picLocks noGrp="1" noChangeAspect="1"/>
          </p:cNvPicPr>
          <p:nvPr>
            <p:ph sz="half" idx="2"/>
          </p:nvPr>
        </p:nvPicPr>
        <p:blipFill>
          <a:blip r:embed="rId2"/>
          <a:stretch>
            <a:fillRect/>
          </a:stretch>
        </p:blipFill>
        <p:spPr>
          <a:xfrm>
            <a:off x="7076700" y="1306851"/>
            <a:ext cx="4277099" cy="4549200"/>
          </a:xfrm>
        </p:spPr>
      </p:pic>
    </p:spTree>
    <p:extLst>
      <p:ext uri="{BB962C8B-B14F-4D97-AF65-F5344CB8AC3E}">
        <p14:creationId xmlns:p14="http://schemas.microsoft.com/office/powerpoint/2010/main" val="3615879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F3E9-7D03-AC00-5738-46FD78DF2A4F}"/>
              </a:ext>
            </a:extLst>
          </p:cNvPr>
          <p:cNvSpPr>
            <a:spLocks noGrp="1"/>
          </p:cNvSpPr>
          <p:nvPr>
            <p:ph type="title"/>
          </p:nvPr>
        </p:nvSpPr>
        <p:spPr/>
        <p:txBody>
          <a:bodyPr/>
          <a:lstStyle/>
          <a:p>
            <a:r>
              <a:rPr lang="en-US" dirty="0"/>
              <a:t>Rhythm and Arrythmias</a:t>
            </a:r>
          </a:p>
        </p:txBody>
      </p:sp>
      <p:sp>
        <p:nvSpPr>
          <p:cNvPr id="3" name="Text Placeholder 2">
            <a:extLst>
              <a:ext uri="{FF2B5EF4-FFF2-40B4-BE49-F238E27FC236}">
                <a16:creationId xmlns:a16="http://schemas.microsoft.com/office/drawing/2014/main" id="{7AF6B00D-F29F-967B-638C-6051E9A5E72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30438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B478F754-0A2B-47DB-026D-C2A7725027E9}"/>
              </a:ext>
            </a:extLst>
          </p:cNvPr>
          <p:cNvGrpSpPr/>
          <p:nvPr/>
        </p:nvGrpSpPr>
        <p:grpSpPr>
          <a:xfrm>
            <a:off x="385863" y="145914"/>
            <a:ext cx="11420274" cy="5924147"/>
            <a:chOff x="385863" y="145914"/>
            <a:chExt cx="11420274" cy="5924147"/>
          </a:xfrm>
        </p:grpSpPr>
        <p:sp>
          <p:nvSpPr>
            <p:cNvPr id="10" name="Rectangle 9">
              <a:extLst>
                <a:ext uri="{FF2B5EF4-FFF2-40B4-BE49-F238E27FC236}">
                  <a16:creationId xmlns:a16="http://schemas.microsoft.com/office/drawing/2014/main" id="{626EA177-9710-8344-3818-80A9DA6A1493}"/>
                </a:ext>
              </a:extLst>
            </p:cNvPr>
            <p:cNvSpPr/>
            <p:nvPr/>
          </p:nvSpPr>
          <p:spPr>
            <a:xfrm>
              <a:off x="4724400" y="145914"/>
              <a:ext cx="2743200" cy="54864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Rhythm</a:t>
              </a:r>
            </a:p>
          </p:txBody>
        </p:sp>
        <p:grpSp>
          <p:nvGrpSpPr>
            <p:cNvPr id="15" name="Group 14">
              <a:extLst>
                <a:ext uri="{FF2B5EF4-FFF2-40B4-BE49-F238E27FC236}">
                  <a16:creationId xmlns:a16="http://schemas.microsoft.com/office/drawing/2014/main" id="{9B8CABEC-78AC-E3EB-2B85-D530C421AC12}"/>
                </a:ext>
              </a:extLst>
            </p:cNvPr>
            <p:cNvGrpSpPr/>
            <p:nvPr/>
          </p:nvGrpSpPr>
          <p:grpSpPr>
            <a:xfrm>
              <a:off x="385863" y="1154348"/>
              <a:ext cx="11420274" cy="548640"/>
              <a:chOff x="976009" y="1154348"/>
              <a:chExt cx="11420274" cy="548640"/>
            </a:xfrm>
          </p:grpSpPr>
          <p:sp>
            <p:nvSpPr>
              <p:cNvPr id="11" name="Rectangle 10">
                <a:extLst>
                  <a:ext uri="{FF2B5EF4-FFF2-40B4-BE49-F238E27FC236}">
                    <a16:creationId xmlns:a16="http://schemas.microsoft.com/office/drawing/2014/main" id="{3629A890-6161-0B1D-ACBC-824B080D1D66}"/>
                  </a:ext>
                </a:extLst>
              </p:cNvPr>
              <p:cNvSpPr/>
              <p:nvPr/>
            </p:nvSpPr>
            <p:spPr>
              <a:xfrm>
                <a:off x="976009" y="1154348"/>
                <a:ext cx="2743200" cy="54864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Sinus Rhythm</a:t>
                </a:r>
              </a:p>
            </p:txBody>
          </p:sp>
          <p:sp>
            <p:nvSpPr>
              <p:cNvPr id="12" name="Rectangle 11">
                <a:extLst>
                  <a:ext uri="{FF2B5EF4-FFF2-40B4-BE49-F238E27FC236}">
                    <a16:creationId xmlns:a16="http://schemas.microsoft.com/office/drawing/2014/main" id="{3EC4BB04-983D-0F07-3F58-FDCFC959A4BD}"/>
                  </a:ext>
                </a:extLst>
              </p:cNvPr>
              <p:cNvSpPr/>
              <p:nvPr/>
            </p:nvSpPr>
            <p:spPr>
              <a:xfrm>
                <a:off x="3868367" y="1154348"/>
                <a:ext cx="2743200" cy="54864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Tachyarrhythmia</a:t>
                </a:r>
              </a:p>
            </p:txBody>
          </p:sp>
          <p:sp>
            <p:nvSpPr>
              <p:cNvPr id="13" name="Rectangle 12">
                <a:extLst>
                  <a:ext uri="{FF2B5EF4-FFF2-40B4-BE49-F238E27FC236}">
                    <a16:creationId xmlns:a16="http://schemas.microsoft.com/office/drawing/2014/main" id="{44BEB5B0-052F-DE61-66C5-4F1DA2CCC3F5}"/>
                  </a:ext>
                </a:extLst>
              </p:cNvPr>
              <p:cNvSpPr/>
              <p:nvPr/>
            </p:nvSpPr>
            <p:spPr>
              <a:xfrm>
                <a:off x="6760725" y="1154348"/>
                <a:ext cx="2743200" cy="54864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Bradyarrhythmia</a:t>
                </a:r>
              </a:p>
            </p:txBody>
          </p:sp>
          <p:sp>
            <p:nvSpPr>
              <p:cNvPr id="14" name="Rectangle 13">
                <a:extLst>
                  <a:ext uri="{FF2B5EF4-FFF2-40B4-BE49-F238E27FC236}">
                    <a16:creationId xmlns:a16="http://schemas.microsoft.com/office/drawing/2014/main" id="{3E3B40C2-F3D9-4261-987A-17C03B3A75A5}"/>
                  </a:ext>
                </a:extLst>
              </p:cNvPr>
              <p:cNvSpPr/>
              <p:nvPr/>
            </p:nvSpPr>
            <p:spPr>
              <a:xfrm>
                <a:off x="9653083" y="1154348"/>
                <a:ext cx="2743200" cy="54864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Preexcitation</a:t>
                </a:r>
              </a:p>
            </p:txBody>
          </p:sp>
        </p:grpSp>
        <p:sp>
          <p:nvSpPr>
            <p:cNvPr id="16" name="Rectangle 15">
              <a:extLst>
                <a:ext uri="{FF2B5EF4-FFF2-40B4-BE49-F238E27FC236}">
                  <a16:creationId xmlns:a16="http://schemas.microsoft.com/office/drawing/2014/main" id="{290093DD-F4EB-6749-0068-E53ACC9F9D2D}"/>
                </a:ext>
              </a:extLst>
            </p:cNvPr>
            <p:cNvSpPr/>
            <p:nvPr/>
          </p:nvSpPr>
          <p:spPr>
            <a:xfrm>
              <a:off x="385863" y="2007138"/>
              <a:ext cx="2743200" cy="4062923"/>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a:buFont typeface="+mj-lt"/>
                <a:buAutoNum type="arabicPeriod"/>
              </a:pPr>
              <a:r>
                <a:rPr lang="en-US" sz="2000" dirty="0">
                  <a:solidFill>
                    <a:srgbClr val="45515E"/>
                  </a:solidFill>
                </a:rPr>
                <a:t>Normal Sinus Rhythm</a:t>
              </a:r>
            </a:p>
            <a:p>
              <a:pPr marL="174625" indent="-174625">
                <a:buFont typeface="+mj-lt"/>
                <a:buAutoNum type="arabicPeriod"/>
              </a:pPr>
              <a:r>
                <a:rPr lang="en-US" sz="2000" dirty="0">
                  <a:solidFill>
                    <a:srgbClr val="45515E"/>
                  </a:solidFill>
                </a:rPr>
                <a:t>Arrhythmias of sinus origin (The electrical activity follows the usual conduction pathways we have already outlined, starting with depolarization of the sinus node, but it is too fast, too slow, or irregular)</a:t>
              </a:r>
            </a:p>
          </p:txBody>
        </p:sp>
        <p:cxnSp>
          <p:nvCxnSpPr>
            <p:cNvPr id="18" name="Straight Connector 17">
              <a:extLst>
                <a:ext uri="{FF2B5EF4-FFF2-40B4-BE49-F238E27FC236}">
                  <a16:creationId xmlns:a16="http://schemas.microsoft.com/office/drawing/2014/main" id="{413FC582-DDE5-DED3-2C67-EA06DDDBE7A2}"/>
                </a:ext>
              </a:extLst>
            </p:cNvPr>
            <p:cNvCxnSpPr>
              <a:cxnSpLocks/>
              <a:stCxn id="11" idx="2"/>
              <a:endCxn id="16" idx="0"/>
            </p:cNvCxnSpPr>
            <p:nvPr/>
          </p:nvCxnSpPr>
          <p:spPr>
            <a:xfrm>
              <a:off x="1757463" y="1702988"/>
              <a:ext cx="0" cy="304150"/>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8BBD967F-F79D-C4A1-273D-E5D9C9EF046D}"/>
                </a:ext>
              </a:extLst>
            </p:cNvPr>
            <p:cNvCxnSpPr>
              <a:stCxn id="10" idx="2"/>
              <a:endCxn id="11" idx="0"/>
            </p:cNvCxnSpPr>
            <p:nvPr/>
          </p:nvCxnSpPr>
          <p:spPr>
            <a:xfrm rot="5400000">
              <a:off x="3696835" y="-1244817"/>
              <a:ext cx="459794" cy="4338537"/>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9CFFE265-1451-988A-863D-0F4982ADD3C4}"/>
                </a:ext>
              </a:extLst>
            </p:cNvPr>
            <p:cNvCxnSpPr>
              <a:stCxn id="10" idx="2"/>
              <a:endCxn id="12" idx="0"/>
            </p:cNvCxnSpPr>
            <p:nvPr/>
          </p:nvCxnSpPr>
          <p:spPr>
            <a:xfrm rot="5400000">
              <a:off x="5143014" y="201362"/>
              <a:ext cx="459794" cy="1446179"/>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AB44B9DF-6619-9234-1738-4A77DDFC7E53}"/>
                </a:ext>
              </a:extLst>
            </p:cNvPr>
            <p:cNvCxnSpPr>
              <a:stCxn id="10" idx="2"/>
              <a:endCxn id="13" idx="0"/>
            </p:cNvCxnSpPr>
            <p:nvPr/>
          </p:nvCxnSpPr>
          <p:spPr>
            <a:xfrm rot="16200000" flipH="1">
              <a:off x="6589192" y="201361"/>
              <a:ext cx="459794" cy="1446179"/>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1D64117F-5CE9-AC7E-CD44-8C8483A8AC5C}"/>
                </a:ext>
              </a:extLst>
            </p:cNvPr>
            <p:cNvCxnSpPr>
              <a:stCxn id="10" idx="2"/>
              <a:endCxn id="14" idx="0"/>
            </p:cNvCxnSpPr>
            <p:nvPr/>
          </p:nvCxnSpPr>
          <p:spPr>
            <a:xfrm rot="16200000" flipH="1">
              <a:off x="8035371" y="-1244818"/>
              <a:ext cx="459794" cy="4338537"/>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3539495-B8BC-946F-D518-84AE80F19F3F}"/>
                </a:ext>
              </a:extLst>
            </p:cNvPr>
            <p:cNvSpPr/>
            <p:nvPr/>
          </p:nvSpPr>
          <p:spPr>
            <a:xfrm>
              <a:off x="3278221" y="2007137"/>
              <a:ext cx="2743200" cy="4062923"/>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a:buFont typeface="Courier New" panose="02070309020205020404" pitchFamily="49" charset="0"/>
                <a:buChar char="o"/>
              </a:pPr>
              <a:r>
                <a:rPr lang="en-US" sz="1900" dirty="0">
                  <a:solidFill>
                    <a:srgbClr val="45515E"/>
                  </a:solidFill>
                </a:rPr>
                <a:t>Are either ectopic rhythms or reentrant arrhythmias</a:t>
              </a:r>
            </a:p>
            <a:p>
              <a:pPr marL="174625" indent="-174625">
                <a:buFont typeface="Courier New" panose="02070309020205020404" pitchFamily="49" charset="0"/>
                <a:buChar char="o"/>
              </a:pPr>
              <a:r>
                <a:rPr lang="en-US" sz="2000" dirty="0">
                  <a:solidFill>
                    <a:srgbClr val="45515E"/>
                  </a:solidFill>
                </a:rPr>
                <a:t>Subdivided into supraventricular (atrial and junctional arrythmias) and ventricular arrythmias</a:t>
              </a:r>
            </a:p>
          </p:txBody>
        </p:sp>
        <p:sp>
          <p:nvSpPr>
            <p:cNvPr id="28" name="Rectangle 27">
              <a:extLst>
                <a:ext uri="{FF2B5EF4-FFF2-40B4-BE49-F238E27FC236}">
                  <a16:creationId xmlns:a16="http://schemas.microsoft.com/office/drawing/2014/main" id="{DFC58CCB-FE29-9376-EDB5-F84F3CDF1158}"/>
                </a:ext>
              </a:extLst>
            </p:cNvPr>
            <p:cNvSpPr/>
            <p:nvPr/>
          </p:nvSpPr>
          <p:spPr>
            <a:xfrm>
              <a:off x="6170579" y="2007136"/>
              <a:ext cx="2743200" cy="4062923"/>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a:buFont typeface="Courier New" panose="02070309020205020404" pitchFamily="49" charset="0"/>
                <a:buChar char="o"/>
              </a:pPr>
              <a:r>
                <a:rPr lang="en-US" sz="2000" dirty="0">
                  <a:solidFill>
                    <a:srgbClr val="45515E"/>
                  </a:solidFill>
                </a:rPr>
                <a:t>The electrical activity originates in the sinus node and follows the usual pathways but encounters unexpected blocks and delays.</a:t>
              </a:r>
            </a:p>
            <a:p>
              <a:pPr marL="174625" indent="-174625">
                <a:buFont typeface="Courier New" panose="02070309020205020404" pitchFamily="49" charset="0"/>
                <a:buChar char="o"/>
              </a:pPr>
              <a:r>
                <a:rPr lang="en-US" sz="2000" dirty="0">
                  <a:solidFill>
                    <a:srgbClr val="45515E"/>
                  </a:solidFill>
                </a:rPr>
                <a:t>Heart blocks are subdivided to</a:t>
              </a:r>
            </a:p>
            <a:p>
              <a:pPr marL="515938" lvl="1" indent="-282575">
                <a:buFont typeface="+mj-lt"/>
                <a:buAutoNum type="arabicPeriod"/>
              </a:pPr>
              <a:r>
                <a:rPr lang="en-US" sz="2000" dirty="0">
                  <a:solidFill>
                    <a:srgbClr val="45515E"/>
                  </a:solidFill>
                </a:rPr>
                <a:t>AV block</a:t>
              </a:r>
            </a:p>
            <a:p>
              <a:pPr marL="515938" lvl="1" indent="-282575">
                <a:buFont typeface="+mj-lt"/>
                <a:buAutoNum type="arabicPeriod"/>
              </a:pPr>
              <a:r>
                <a:rPr lang="en-US" sz="2000" dirty="0">
                  <a:solidFill>
                    <a:srgbClr val="45515E"/>
                  </a:solidFill>
                </a:rPr>
                <a:t>Bundle branch block</a:t>
              </a:r>
            </a:p>
            <a:p>
              <a:pPr marL="515938" lvl="1" indent="-282575">
                <a:buFont typeface="+mj-lt"/>
                <a:buAutoNum type="arabicPeriod"/>
              </a:pPr>
              <a:r>
                <a:rPr lang="en-US" sz="2000" dirty="0">
                  <a:solidFill>
                    <a:srgbClr val="45515E"/>
                  </a:solidFill>
                </a:rPr>
                <a:t>Hemiblock</a:t>
              </a:r>
            </a:p>
            <a:p>
              <a:pPr marL="342900" indent="-342900">
                <a:buFont typeface="Courier New" panose="02070309020205020404" pitchFamily="49" charset="0"/>
                <a:buChar char="o"/>
              </a:pPr>
              <a:endParaRPr lang="en-US" sz="1900" dirty="0">
                <a:solidFill>
                  <a:srgbClr val="45515E"/>
                </a:solidFill>
              </a:endParaRPr>
            </a:p>
            <a:p>
              <a:pPr algn="ctr"/>
              <a:endParaRPr lang="en-US" dirty="0">
                <a:solidFill>
                  <a:srgbClr val="45515E"/>
                </a:solidFill>
              </a:endParaRPr>
            </a:p>
          </p:txBody>
        </p:sp>
        <p:sp>
          <p:nvSpPr>
            <p:cNvPr id="29" name="Rectangle 28">
              <a:extLst>
                <a:ext uri="{FF2B5EF4-FFF2-40B4-BE49-F238E27FC236}">
                  <a16:creationId xmlns:a16="http://schemas.microsoft.com/office/drawing/2014/main" id="{5F5B06D8-6F0E-EFAC-E879-602F9B0D7B89}"/>
                </a:ext>
              </a:extLst>
            </p:cNvPr>
            <p:cNvSpPr/>
            <p:nvPr/>
          </p:nvSpPr>
          <p:spPr>
            <a:xfrm>
              <a:off x="9062937" y="2007135"/>
              <a:ext cx="2743200" cy="4062923"/>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a:buFont typeface="Courier New" panose="02070309020205020404" pitchFamily="49" charset="0"/>
                <a:buChar char="o"/>
              </a:pPr>
              <a:r>
                <a:rPr lang="en-US" sz="2000" dirty="0">
                  <a:solidFill>
                    <a:srgbClr val="45515E"/>
                  </a:solidFill>
                </a:rPr>
                <a:t>The electrical activity follows anomalous accessory conduction pathways that bypass the normal ones, providing an electrical shortcut, or short circuit.</a:t>
              </a:r>
            </a:p>
            <a:p>
              <a:pPr marL="174625" indent="-174625">
                <a:buFont typeface="Courier New" panose="02070309020205020404" pitchFamily="49" charset="0"/>
                <a:buChar char="o"/>
              </a:pPr>
              <a:r>
                <a:rPr lang="en-US" sz="2000" dirty="0">
                  <a:solidFill>
                    <a:srgbClr val="45515E"/>
                  </a:solidFill>
                </a:rPr>
                <a:t>The most important syndrome being Wolf-Parkinson-White syndrome</a:t>
              </a:r>
            </a:p>
          </p:txBody>
        </p:sp>
        <p:cxnSp>
          <p:nvCxnSpPr>
            <p:cNvPr id="31" name="Straight Connector 30">
              <a:extLst>
                <a:ext uri="{FF2B5EF4-FFF2-40B4-BE49-F238E27FC236}">
                  <a16:creationId xmlns:a16="http://schemas.microsoft.com/office/drawing/2014/main" id="{4E8424D7-E9CC-15A0-6A8F-AFDE8390D33F}"/>
                </a:ext>
              </a:extLst>
            </p:cNvPr>
            <p:cNvCxnSpPr>
              <a:cxnSpLocks/>
              <a:stCxn id="12" idx="2"/>
              <a:endCxn id="27" idx="0"/>
            </p:cNvCxnSpPr>
            <p:nvPr/>
          </p:nvCxnSpPr>
          <p:spPr>
            <a:xfrm>
              <a:off x="4649821" y="1702988"/>
              <a:ext cx="0" cy="304149"/>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5CD58B-0A18-F47B-856B-484383A11F18}"/>
                </a:ext>
              </a:extLst>
            </p:cNvPr>
            <p:cNvCxnSpPr>
              <a:cxnSpLocks/>
              <a:stCxn id="13" idx="2"/>
              <a:endCxn id="28" idx="0"/>
            </p:cNvCxnSpPr>
            <p:nvPr/>
          </p:nvCxnSpPr>
          <p:spPr>
            <a:xfrm>
              <a:off x="7542179" y="1702988"/>
              <a:ext cx="0" cy="304148"/>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67E2E6D-AE57-0CDC-24AF-7644C64FF938}"/>
                </a:ext>
              </a:extLst>
            </p:cNvPr>
            <p:cNvCxnSpPr>
              <a:cxnSpLocks/>
              <a:stCxn id="14" idx="2"/>
              <a:endCxn id="29" idx="0"/>
            </p:cNvCxnSpPr>
            <p:nvPr/>
          </p:nvCxnSpPr>
          <p:spPr>
            <a:xfrm>
              <a:off x="10434537" y="1702988"/>
              <a:ext cx="0" cy="304147"/>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3778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FEFA-A878-C037-0032-4BFB8014ACE8}"/>
              </a:ext>
            </a:extLst>
          </p:cNvPr>
          <p:cNvSpPr>
            <a:spLocks noGrp="1"/>
          </p:cNvSpPr>
          <p:nvPr>
            <p:ph type="title"/>
          </p:nvPr>
        </p:nvSpPr>
        <p:spPr/>
        <p:txBody>
          <a:bodyPr/>
          <a:lstStyle/>
          <a:p>
            <a:r>
              <a:rPr lang="en-US" dirty="0"/>
              <a:t>Arrhythmias of Sinus Origin</a:t>
            </a:r>
          </a:p>
        </p:txBody>
      </p:sp>
      <p:sp>
        <p:nvSpPr>
          <p:cNvPr id="3" name="Content Placeholder 2">
            <a:extLst>
              <a:ext uri="{FF2B5EF4-FFF2-40B4-BE49-F238E27FC236}">
                <a16:creationId xmlns:a16="http://schemas.microsoft.com/office/drawing/2014/main" id="{6D99F567-27DE-38E8-E91E-74AEC9B986E8}"/>
              </a:ext>
            </a:extLst>
          </p:cNvPr>
          <p:cNvSpPr>
            <a:spLocks noGrp="1"/>
          </p:cNvSpPr>
          <p:nvPr>
            <p:ph sz="half" idx="1"/>
          </p:nvPr>
        </p:nvSpPr>
        <p:spPr>
          <a:xfrm>
            <a:off x="838200" y="1306851"/>
            <a:ext cx="6628360" cy="4870112"/>
          </a:xfrm>
        </p:spPr>
        <p:txBody>
          <a:bodyPr>
            <a:normAutofit fontScale="92500" lnSpcReduction="10000"/>
          </a:bodyPr>
          <a:lstStyle/>
          <a:p>
            <a:r>
              <a:rPr lang="en-US" b="1" dirty="0"/>
              <a:t>Normal sinus rhythm</a:t>
            </a:r>
            <a:r>
              <a:rPr lang="en-US" dirty="0"/>
              <a:t> </a:t>
            </a:r>
          </a:p>
          <a:p>
            <a:pPr lvl="1"/>
            <a:r>
              <a:rPr lang="en-US" dirty="0"/>
              <a:t>Depolarization originates spontaneously within the sinus node. The rate is regular and between </a:t>
            </a:r>
            <a:r>
              <a:rPr lang="en-US" dirty="0">
                <a:solidFill>
                  <a:srgbClr val="FF0000"/>
                </a:solidFill>
              </a:rPr>
              <a:t>60</a:t>
            </a:r>
            <a:r>
              <a:rPr lang="en-US" dirty="0"/>
              <a:t> and </a:t>
            </a:r>
            <a:r>
              <a:rPr lang="en-US" dirty="0">
                <a:solidFill>
                  <a:srgbClr val="FF0000"/>
                </a:solidFill>
              </a:rPr>
              <a:t>100</a:t>
            </a:r>
            <a:r>
              <a:rPr lang="en-US" dirty="0"/>
              <a:t> beats per minute. </a:t>
            </a:r>
          </a:p>
          <a:p>
            <a:pPr lvl="1"/>
            <a:r>
              <a:rPr lang="en-US" b="1" dirty="0"/>
              <a:t>Sinus tachycardia</a:t>
            </a:r>
            <a:r>
              <a:rPr lang="en-US" dirty="0"/>
              <a:t>: Rhythm speeds up beyond 100</a:t>
            </a:r>
          </a:p>
          <a:p>
            <a:pPr lvl="1"/>
            <a:r>
              <a:rPr lang="en-US" b="1" dirty="0"/>
              <a:t>Sinus bradycardia</a:t>
            </a:r>
            <a:r>
              <a:rPr lang="en-US" dirty="0"/>
              <a:t>:</a:t>
            </a:r>
            <a:r>
              <a:rPr lang="en-US" b="1" dirty="0"/>
              <a:t> </a:t>
            </a:r>
            <a:r>
              <a:rPr lang="en-US" dirty="0"/>
              <a:t>It slows down below 60</a:t>
            </a:r>
          </a:p>
          <a:p>
            <a:r>
              <a:rPr lang="en-US" b="1" dirty="0"/>
              <a:t>Sinus Arrhythmia</a:t>
            </a:r>
          </a:p>
          <a:p>
            <a:pPr lvl="1"/>
            <a:r>
              <a:rPr lang="en-US" dirty="0"/>
              <a:t>Sometimes, the EKG shows a rhythm that seems like normal sinus rhythm but is slightly irregular, known as sinus arrhythmia. It's a normal occurrence linked to the natural variation in heart rate during breathing. This effect can be subtle or, in rare cases, pronounced enough to mimic more concerning irregular heartbeats. The heart rate speeds up during inspiration and slows down during expiration.</a:t>
            </a:r>
          </a:p>
        </p:txBody>
      </p:sp>
      <p:pic>
        <p:nvPicPr>
          <p:cNvPr id="6" name="Content Placeholder 5">
            <a:extLst>
              <a:ext uri="{FF2B5EF4-FFF2-40B4-BE49-F238E27FC236}">
                <a16:creationId xmlns:a16="http://schemas.microsoft.com/office/drawing/2014/main" id="{D794BEEC-DFB7-8CF9-C689-1D4FA5644261}"/>
              </a:ext>
            </a:extLst>
          </p:cNvPr>
          <p:cNvPicPr>
            <a:picLocks noGrp="1" noChangeAspect="1"/>
          </p:cNvPicPr>
          <p:nvPr>
            <p:ph sz="half" idx="2"/>
          </p:nvPr>
        </p:nvPicPr>
        <p:blipFill>
          <a:blip r:embed="rId2"/>
          <a:stretch>
            <a:fillRect/>
          </a:stretch>
        </p:blipFill>
        <p:spPr>
          <a:xfrm>
            <a:off x="7466560" y="1306851"/>
            <a:ext cx="3887240" cy="3907175"/>
          </a:xfrm>
        </p:spPr>
      </p:pic>
    </p:spTree>
    <p:extLst>
      <p:ext uri="{BB962C8B-B14F-4D97-AF65-F5344CB8AC3E}">
        <p14:creationId xmlns:p14="http://schemas.microsoft.com/office/powerpoint/2010/main" val="880425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82ED17E-3313-E2F2-70BE-9940961F8F7A}"/>
              </a:ext>
            </a:extLst>
          </p:cNvPr>
          <p:cNvSpPr>
            <a:spLocks noGrp="1"/>
          </p:cNvSpPr>
          <p:nvPr>
            <p:ph type="title"/>
          </p:nvPr>
        </p:nvSpPr>
        <p:spPr/>
        <p:txBody>
          <a:bodyPr>
            <a:normAutofit/>
          </a:bodyPr>
          <a:lstStyle/>
          <a:p>
            <a:r>
              <a:rPr lang="en-US" dirty="0"/>
              <a:t>Sinus Arrhythmia</a:t>
            </a:r>
          </a:p>
        </p:txBody>
      </p:sp>
      <p:pic>
        <p:nvPicPr>
          <p:cNvPr id="17" name="Content Placeholder 16">
            <a:extLst>
              <a:ext uri="{FF2B5EF4-FFF2-40B4-BE49-F238E27FC236}">
                <a16:creationId xmlns:a16="http://schemas.microsoft.com/office/drawing/2014/main" id="{A81AC698-E0CC-0076-AF0A-75781CA502FF}"/>
              </a:ext>
            </a:extLst>
          </p:cNvPr>
          <p:cNvPicPr>
            <a:picLocks noGrp="1" noChangeAspect="1"/>
          </p:cNvPicPr>
          <p:nvPr>
            <p:ph sz="half" idx="1"/>
          </p:nvPr>
        </p:nvPicPr>
        <p:blipFill>
          <a:blip r:embed="rId2"/>
          <a:stretch>
            <a:fillRect/>
          </a:stretch>
        </p:blipFill>
        <p:spPr>
          <a:xfrm>
            <a:off x="838199" y="1306851"/>
            <a:ext cx="6181297" cy="4870112"/>
          </a:xfrm>
        </p:spPr>
      </p:pic>
      <p:sp>
        <p:nvSpPr>
          <p:cNvPr id="15" name="Content Placeholder 14">
            <a:extLst>
              <a:ext uri="{FF2B5EF4-FFF2-40B4-BE49-F238E27FC236}">
                <a16:creationId xmlns:a16="http://schemas.microsoft.com/office/drawing/2014/main" id="{45338BBA-210D-C7C3-CB39-16667C2893A2}"/>
              </a:ext>
            </a:extLst>
          </p:cNvPr>
          <p:cNvSpPr>
            <a:spLocks noGrp="1"/>
          </p:cNvSpPr>
          <p:nvPr>
            <p:ph sz="half" idx="2"/>
          </p:nvPr>
        </p:nvSpPr>
        <p:spPr>
          <a:xfrm>
            <a:off x="7198468" y="1306851"/>
            <a:ext cx="4155332" cy="4870112"/>
          </a:xfrm>
          <a:solidFill>
            <a:schemeClr val="accent1">
              <a:lumMod val="20000"/>
              <a:lumOff val="80000"/>
            </a:schemeClr>
          </a:solidFill>
        </p:spPr>
        <p:txBody>
          <a:bodyPr anchor="t">
            <a:normAutofit fontScale="92500"/>
          </a:bodyPr>
          <a:lstStyle/>
          <a:p>
            <a:pPr marL="0" indent="0">
              <a:buNone/>
            </a:pPr>
            <a:r>
              <a:rPr lang="en-US" b="1" dirty="0"/>
              <a:t>Note</a:t>
            </a:r>
            <a:r>
              <a:rPr lang="en-US" dirty="0"/>
              <a:t>: A loss of sinus arrhythmia may be caused by diminished autonomic feedback to the sinus node. It is therefore often seen in patients with diabetes mellitus, which over time can cause an autonomic neuropathy. Sinus arrhythmia can also be diminished with aging, with obesity, and in patients with long-standing hypertension.</a:t>
            </a:r>
          </a:p>
        </p:txBody>
      </p:sp>
    </p:spTree>
    <p:extLst>
      <p:ext uri="{BB962C8B-B14F-4D97-AF65-F5344CB8AC3E}">
        <p14:creationId xmlns:p14="http://schemas.microsoft.com/office/powerpoint/2010/main" val="3617612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A354-1475-F1C5-EA27-73D86D0374AD}"/>
              </a:ext>
            </a:extLst>
          </p:cNvPr>
          <p:cNvSpPr>
            <a:spLocks noGrp="1"/>
          </p:cNvSpPr>
          <p:nvPr>
            <p:ph type="title"/>
          </p:nvPr>
        </p:nvSpPr>
        <p:spPr/>
        <p:txBody>
          <a:bodyPr/>
          <a:lstStyle/>
          <a:p>
            <a:r>
              <a:rPr lang="en-US" dirty="0"/>
              <a:t>Sinus Arrest, Asystole, and Escape Beats</a:t>
            </a:r>
          </a:p>
        </p:txBody>
      </p:sp>
      <p:sp>
        <p:nvSpPr>
          <p:cNvPr id="5" name="Content Placeholder 4">
            <a:extLst>
              <a:ext uri="{FF2B5EF4-FFF2-40B4-BE49-F238E27FC236}">
                <a16:creationId xmlns:a16="http://schemas.microsoft.com/office/drawing/2014/main" id="{484EEE75-A5DA-4BAD-2849-C03F0B8190B1}"/>
              </a:ext>
            </a:extLst>
          </p:cNvPr>
          <p:cNvSpPr>
            <a:spLocks noGrp="1"/>
          </p:cNvSpPr>
          <p:nvPr>
            <p:ph idx="1"/>
          </p:nvPr>
        </p:nvSpPr>
        <p:spPr>
          <a:xfrm>
            <a:off x="838200" y="1285569"/>
            <a:ext cx="10515600" cy="3763088"/>
          </a:xfrm>
        </p:spPr>
        <p:txBody>
          <a:bodyPr>
            <a:normAutofit fontScale="92500" lnSpcReduction="10000"/>
          </a:bodyPr>
          <a:lstStyle/>
          <a:p>
            <a:r>
              <a:rPr lang="en-US" dirty="0"/>
              <a:t>Sinus arrest happens when the sinus node stops firing, leading to a flat EKG line and potential death. Prolonged electrical inactivity is known as asystole. Fortunately, most heart cells can act as pacemakers. Normally, the sinus node is the fastest pacemaker, but in sinus arrest, other pacemakers (escape beats) can kick in to rescue the heart</a:t>
            </a:r>
          </a:p>
          <a:p>
            <a:r>
              <a:rPr lang="en-US" dirty="0"/>
              <a:t>Like the sinus node, which typically fires between 60 and 100 times each minute, the other potential pacemaker cells of the heart have their own intrinsic rhythm. Atrial pacemakers usually discharge at a rate of 60 to 75 beats per minute. Pacemaker cells located near the AV node, called junctional pacemakers, typically discharge at 40 to 60 beats per minute. Ventricular pacemaker cells usually discharge at 30 to 45 beats per minute. </a:t>
            </a:r>
          </a:p>
        </p:txBody>
      </p:sp>
      <p:pic>
        <p:nvPicPr>
          <p:cNvPr id="7" name="Picture 6">
            <a:extLst>
              <a:ext uri="{FF2B5EF4-FFF2-40B4-BE49-F238E27FC236}">
                <a16:creationId xmlns:a16="http://schemas.microsoft.com/office/drawing/2014/main" id="{13B7E2DE-3A0C-0337-4126-34157DFBC1CD}"/>
              </a:ext>
            </a:extLst>
          </p:cNvPr>
          <p:cNvPicPr>
            <a:picLocks noChangeAspect="1"/>
          </p:cNvPicPr>
          <p:nvPr/>
        </p:nvPicPr>
        <p:blipFill>
          <a:blip r:embed="rId2"/>
          <a:stretch>
            <a:fillRect/>
          </a:stretch>
        </p:blipFill>
        <p:spPr>
          <a:xfrm>
            <a:off x="2774102" y="5068113"/>
            <a:ext cx="6643795" cy="1633302"/>
          </a:xfrm>
          <a:prstGeom prst="rect">
            <a:avLst/>
          </a:prstGeom>
        </p:spPr>
      </p:pic>
    </p:spTree>
    <p:extLst>
      <p:ext uri="{BB962C8B-B14F-4D97-AF65-F5344CB8AC3E}">
        <p14:creationId xmlns:p14="http://schemas.microsoft.com/office/powerpoint/2010/main" val="2522362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4C10-B2F8-54BB-AD5A-EEFACE842968}"/>
              </a:ext>
            </a:extLst>
          </p:cNvPr>
          <p:cNvSpPr>
            <a:spLocks noGrp="1"/>
          </p:cNvSpPr>
          <p:nvPr>
            <p:ph type="title"/>
          </p:nvPr>
        </p:nvSpPr>
        <p:spPr/>
        <p:txBody>
          <a:bodyPr/>
          <a:lstStyle/>
          <a:p>
            <a:r>
              <a:rPr lang="en-US" dirty="0"/>
              <a:t>Sinus Arrest, Asystole, and Escape Beats</a:t>
            </a:r>
          </a:p>
        </p:txBody>
      </p:sp>
      <p:sp>
        <p:nvSpPr>
          <p:cNvPr id="3" name="Content Placeholder 2">
            <a:extLst>
              <a:ext uri="{FF2B5EF4-FFF2-40B4-BE49-F238E27FC236}">
                <a16:creationId xmlns:a16="http://schemas.microsoft.com/office/drawing/2014/main" id="{6C91E3FF-E5D9-F368-D474-A7E0327C31BF}"/>
              </a:ext>
            </a:extLst>
          </p:cNvPr>
          <p:cNvSpPr>
            <a:spLocks noGrp="1"/>
          </p:cNvSpPr>
          <p:nvPr>
            <p:ph idx="1"/>
          </p:nvPr>
        </p:nvSpPr>
        <p:spPr>
          <a:xfrm>
            <a:off x="838200" y="1305026"/>
            <a:ext cx="10515600" cy="3137225"/>
          </a:xfrm>
        </p:spPr>
        <p:txBody>
          <a:bodyPr>
            <a:normAutofit lnSpcReduction="10000"/>
          </a:bodyPr>
          <a:lstStyle/>
          <a:p>
            <a:r>
              <a:rPr lang="en-US" dirty="0"/>
              <a:t>Of all of the available escape mechanisms, junctional escape is by far the most common. </a:t>
            </a:r>
            <a:endParaRPr lang="ar-JO" dirty="0"/>
          </a:p>
          <a:p>
            <a:r>
              <a:rPr lang="en-US" dirty="0"/>
              <a:t>Junctional escape involves depolarization near the AV node, leading to an absence of the usual atrial depolarization pattern. Typically, there's no P wave, but occasionally a retrograde P wave may appear, indicating atrial depolarization moving backward from the AV node into the atria. The retrograde P wave has a reversed mean electrical axis compared to the normal P wave.</a:t>
            </a:r>
          </a:p>
        </p:txBody>
      </p:sp>
      <p:pic>
        <p:nvPicPr>
          <p:cNvPr id="5" name="Picture 4">
            <a:extLst>
              <a:ext uri="{FF2B5EF4-FFF2-40B4-BE49-F238E27FC236}">
                <a16:creationId xmlns:a16="http://schemas.microsoft.com/office/drawing/2014/main" id="{2BD2F707-DC88-72DD-666F-5B149ECFD478}"/>
              </a:ext>
            </a:extLst>
          </p:cNvPr>
          <p:cNvPicPr>
            <a:picLocks noChangeAspect="1"/>
          </p:cNvPicPr>
          <p:nvPr/>
        </p:nvPicPr>
        <p:blipFill>
          <a:blip r:embed="rId2"/>
          <a:stretch>
            <a:fillRect/>
          </a:stretch>
        </p:blipFill>
        <p:spPr>
          <a:xfrm>
            <a:off x="2937236" y="4383883"/>
            <a:ext cx="6317527" cy="2415749"/>
          </a:xfrm>
          <a:prstGeom prst="rect">
            <a:avLst/>
          </a:prstGeom>
        </p:spPr>
      </p:pic>
    </p:spTree>
    <p:extLst>
      <p:ext uri="{BB962C8B-B14F-4D97-AF65-F5344CB8AC3E}">
        <p14:creationId xmlns:p14="http://schemas.microsoft.com/office/powerpoint/2010/main" val="930991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88ACF-023F-F2AD-BF54-C0B80E94F956}"/>
              </a:ext>
            </a:extLst>
          </p:cNvPr>
          <p:cNvSpPr>
            <a:spLocks noGrp="1"/>
          </p:cNvSpPr>
          <p:nvPr>
            <p:ph type="title"/>
          </p:nvPr>
        </p:nvSpPr>
        <p:spPr/>
        <p:txBody>
          <a:bodyPr>
            <a:noAutofit/>
          </a:bodyPr>
          <a:lstStyle/>
          <a:p>
            <a:pPr marL="0" indent="0">
              <a:buNone/>
            </a:pPr>
            <a:r>
              <a:rPr lang="en-US" sz="3200" b="1" dirty="0"/>
              <a:t>The four questions to assess any rhythm disturbance on the EKG</a:t>
            </a:r>
          </a:p>
        </p:txBody>
      </p:sp>
      <p:sp>
        <p:nvSpPr>
          <p:cNvPr id="3" name="Content Placeholder 2">
            <a:extLst>
              <a:ext uri="{FF2B5EF4-FFF2-40B4-BE49-F238E27FC236}">
                <a16:creationId xmlns:a16="http://schemas.microsoft.com/office/drawing/2014/main" id="{FD470A15-17FD-EA55-DA5B-07D54F80846D}"/>
              </a:ext>
            </a:extLst>
          </p:cNvPr>
          <p:cNvSpPr>
            <a:spLocks noGrp="1"/>
          </p:cNvSpPr>
          <p:nvPr>
            <p:ph idx="1"/>
          </p:nvPr>
        </p:nvSpPr>
        <p:spPr/>
        <p:txBody>
          <a:bodyPr>
            <a:normAutofit lnSpcReduction="10000"/>
          </a:bodyPr>
          <a:lstStyle/>
          <a:p>
            <a:r>
              <a:rPr lang="en-US" b="1" dirty="0">
                <a:solidFill>
                  <a:srgbClr val="FF0000"/>
                </a:solidFill>
              </a:rPr>
              <a:t>Are Normal P Waves Present?</a:t>
            </a:r>
          </a:p>
          <a:p>
            <a:pPr lvl="1"/>
            <a:r>
              <a:rPr lang="en-US" dirty="0"/>
              <a:t>If there are normal-appearing P waves with a positive axis in lead II and a negative axis in lead aVR, the arrhythmia likely originates within the atria. If no P waves are present, it probably originated below the atria in the AV node or ventricles. Abnormal P wave axes may indicate activation from a non-sinus atrial focus or retrograde activation from the AV node or ventricles, such as through an accessory pathway connecting the atria and ventricles.</a:t>
            </a:r>
          </a:p>
          <a:p>
            <a:r>
              <a:rPr lang="en-US" b="1" dirty="0">
                <a:solidFill>
                  <a:srgbClr val="FF0000"/>
                </a:solidFill>
              </a:rPr>
              <a:t>Are the QRS Complexes Narrow (0.12 Seconds in Duration)?</a:t>
            </a:r>
          </a:p>
          <a:p>
            <a:pPr lvl="1"/>
            <a:r>
              <a:rPr lang="en-US" dirty="0"/>
              <a:t>A narrow QRS complex suggests efficient ventricular depolarization through the usual pathways (AV node to His bundle to bundle branches to Purkinje cells). It indicates the rhythm originates at or above the AV node. Conversely, a wide QRS complex suggests ventricular depolarization originates within the ventricles, spreading more slowly. However, the distinction between wide and narrow QRS complexes may not always reliably determine the arrhythmia's origin. We’ll see why shortly.</a:t>
            </a:r>
          </a:p>
        </p:txBody>
      </p:sp>
    </p:spTree>
    <p:extLst>
      <p:ext uri="{BB962C8B-B14F-4D97-AF65-F5344CB8AC3E}">
        <p14:creationId xmlns:p14="http://schemas.microsoft.com/office/powerpoint/2010/main" val="1544559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88ACF-023F-F2AD-BF54-C0B80E94F956}"/>
              </a:ext>
            </a:extLst>
          </p:cNvPr>
          <p:cNvSpPr>
            <a:spLocks noGrp="1"/>
          </p:cNvSpPr>
          <p:nvPr>
            <p:ph type="title"/>
          </p:nvPr>
        </p:nvSpPr>
        <p:spPr/>
        <p:txBody>
          <a:bodyPr>
            <a:noAutofit/>
          </a:bodyPr>
          <a:lstStyle/>
          <a:p>
            <a:pPr marL="0" indent="0">
              <a:buNone/>
            </a:pPr>
            <a:r>
              <a:rPr lang="en-US" sz="3200" b="1" dirty="0"/>
              <a:t>The four questions to assess any rhythm disturbance on the EKG</a:t>
            </a:r>
          </a:p>
        </p:txBody>
      </p:sp>
      <p:sp>
        <p:nvSpPr>
          <p:cNvPr id="3" name="Content Placeholder 2">
            <a:extLst>
              <a:ext uri="{FF2B5EF4-FFF2-40B4-BE49-F238E27FC236}">
                <a16:creationId xmlns:a16="http://schemas.microsoft.com/office/drawing/2014/main" id="{FD470A15-17FD-EA55-DA5B-07D54F80846D}"/>
              </a:ext>
            </a:extLst>
          </p:cNvPr>
          <p:cNvSpPr>
            <a:spLocks noGrp="1"/>
          </p:cNvSpPr>
          <p:nvPr>
            <p:ph idx="1"/>
          </p:nvPr>
        </p:nvSpPr>
        <p:spPr/>
        <p:txBody>
          <a:bodyPr>
            <a:normAutofit/>
          </a:bodyPr>
          <a:lstStyle/>
          <a:p>
            <a:r>
              <a:rPr lang="en-US" b="1" dirty="0">
                <a:solidFill>
                  <a:srgbClr val="FF0000"/>
                </a:solidFill>
              </a:rPr>
              <a:t>What Is the Relationship Between the P Waves and the QRS Complexes?</a:t>
            </a:r>
          </a:p>
          <a:p>
            <a:pPr lvl="1"/>
            <a:r>
              <a:rPr lang="en-US" dirty="0"/>
              <a:t>If each P wave consistently precedes a QRS complex in a one-to-one fashion, the rhythm likely originates from the sinus or another atrial source. However, when the atria and ventricles depolarize independently, leading to a lack of correlation between P waves and QRS complexes, it is termed AV dissociation—a potentially dangerous situation, as the two chambers are not synchronizing properly.</a:t>
            </a:r>
          </a:p>
          <a:p>
            <a:r>
              <a:rPr lang="en-US" b="1" dirty="0">
                <a:solidFill>
                  <a:srgbClr val="FF0000"/>
                </a:solidFill>
              </a:rPr>
              <a:t>Is the Rhythm Regular or Irregular?</a:t>
            </a:r>
          </a:p>
          <a:p>
            <a:pPr lvl="1"/>
            <a:r>
              <a:rPr lang="en-US" dirty="0"/>
              <a:t>This is often the most immediately obvious characteristic of a particular rhythm and is sometimes the most critical.</a:t>
            </a:r>
          </a:p>
        </p:txBody>
      </p:sp>
    </p:spTree>
    <p:extLst>
      <p:ext uri="{BB962C8B-B14F-4D97-AF65-F5344CB8AC3E}">
        <p14:creationId xmlns:p14="http://schemas.microsoft.com/office/powerpoint/2010/main" val="3943707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1182-7A70-810D-D201-7516E87FD0F5}"/>
              </a:ext>
            </a:extLst>
          </p:cNvPr>
          <p:cNvSpPr>
            <a:spLocks noGrp="1"/>
          </p:cNvSpPr>
          <p:nvPr>
            <p:ph type="title"/>
          </p:nvPr>
        </p:nvSpPr>
        <p:spPr/>
        <p:txBody>
          <a:bodyPr/>
          <a:lstStyle/>
          <a:p>
            <a:r>
              <a:rPr kumimoji="0" lang="en-US" sz="3200" b="1" i="0" u="none" strike="noStrike" kern="1200" cap="none" spc="0" normalizeH="0" baseline="0" noProof="0" dirty="0">
                <a:ln>
                  <a:noFill/>
                </a:ln>
                <a:solidFill>
                  <a:srgbClr val="45515E"/>
                </a:solidFill>
                <a:effectLst/>
                <a:uLnTx/>
                <a:uFillTx/>
                <a:latin typeface="Calibri Light" panose="020F0302020204030204"/>
                <a:ea typeface="+mj-ea"/>
                <a:cs typeface="+mj-cs"/>
              </a:rPr>
              <a:t>The four questions to assess any rhythm disturbance on the EKG</a:t>
            </a:r>
            <a:endParaRPr lang="en-US" dirty="0"/>
          </a:p>
        </p:txBody>
      </p:sp>
      <p:sp>
        <p:nvSpPr>
          <p:cNvPr id="3" name="Content Placeholder 2">
            <a:extLst>
              <a:ext uri="{FF2B5EF4-FFF2-40B4-BE49-F238E27FC236}">
                <a16:creationId xmlns:a16="http://schemas.microsoft.com/office/drawing/2014/main" id="{D8599BAD-AA59-191C-77FF-6257E0AEE724}"/>
              </a:ext>
            </a:extLst>
          </p:cNvPr>
          <p:cNvSpPr>
            <a:spLocks noGrp="1"/>
          </p:cNvSpPr>
          <p:nvPr>
            <p:ph idx="1"/>
          </p:nvPr>
        </p:nvSpPr>
        <p:spPr/>
        <p:txBody>
          <a:bodyPr/>
          <a:lstStyle/>
          <a:p>
            <a:r>
              <a:rPr lang="en-US" dirty="0"/>
              <a:t>For the sinus rhythm (normal sinus rhythm and arrythmias of sinus origin), the answers are easy:</a:t>
            </a:r>
          </a:p>
          <a:p>
            <a:pPr marL="914400" lvl="1" indent="-457200">
              <a:buFont typeface="+mj-lt"/>
              <a:buAutoNum type="arabicPeriod"/>
            </a:pPr>
            <a:r>
              <a:rPr lang="en-US" dirty="0"/>
              <a:t>Yes, there are normal P waves.</a:t>
            </a:r>
          </a:p>
          <a:p>
            <a:pPr marL="914400" lvl="1" indent="-457200">
              <a:buFont typeface="+mj-lt"/>
              <a:buAutoNum type="arabicPeriod"/>
            </a:pPr>
            <a:r>
              <a:rPr lang="en-US" dirty="0"/>
              <a:t>The QRS complexes are narrow.</a:t>
            </a:r>
          </a:p>
          <a:p>
            <a:pPr marL="914400" lvl="1" indent="-457200">
              <a:buFont typeface="+mj-lt"/>
              <a:buAutoNum type="arabicPeriod"/>
            </a:pPr>
            <a:r>
              <a:rPr lang="en-US" dirty="0"/>
              <a:t>There is one P wave for every QRS complex.</a:t>
            </a:r>
          </a:p>
          <a:p>
            <a:pPr marL="914400" lvl="1" indent="-457200">
              <a:buFont typeface="+mj-lt"/>
              <a:buAutoNum type="arabicPeriod"/>
            </a:pPr>
            <a:r>
              <a:rPr lang="en-US" dirty="0"/>
              <a:t>The rhythm is essentially regular.</a:t>
            </a:r>
          </a:p>
          <a:p>
            <a:pPr lvl="1"/>
            <a:endParaRPr lang="en-US" dirty="0"/>
          </a:p>
        </p:txBody>
      </p:sp>
      <p:pic>
        <p:nvPicPr>
          <p:cNvPr id="5" name="Picture 4">
            <a:extLst>
              <a:ext uri="{FF2B5EF4-FFF2-40B4-BE49-F238E27FC236}">
                <a16:creationId xmlns:a16="http://schemas.microsoft.com/office/drawing/2014/main" id="{B6B236D2-D000-A7DD-0094-6CED234C224D}"/>
              </a:ext>
            </a:extLst>
          </p:cNvPr>
          <p:cNvPicPr>
            <a:picLocks noChangeAspect="1"/>
          </p:cNvPicPr>
          <p:nvPr/>
        </p:nvPicPr>
        <p:blipFill>
          <a:blip r:embed="rId2"/>
          <a:stretch>
            <a:fillRect/>
          </a:stretch>
        </p:blipFill>
        <p:spPr>
          <a:xfrm>
            <a:off x="3476240" y="3951102"/>
            <a:ext cx="5239521" cy="2628266"/>
          </a:xfrm>
          <a:prstGeom prst="rect">
            <a:avLst/>
          </a:prstGeom>
        </p:spPr>
      </p:pic>
    </p:spTree>
    <p:extLst>
      <p:ext uri="{BB962C8B-B14F-4D97-AF65-F5344CB8AC3E}">
        <p14:creationId xmlns:p14="http://schemas.microsoft.com/office/powerpoint/2010/main" val="3638499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7E95-C5E3-276A-BC1E-0B5645E077D7}"/>
              </a:ext>
            </a:extLst>
          </p:cNvPr>
          <p:cNvSpPr>
            <a:spLocks noGrp="1"/>
          </p:cNvSpPr>
          <p:nvPr>
            <p:ph type="title"/>
          </p:nvPr>
        </p:nvSpPr>
        <p:spPr/>
        <p:txBody>
          <a:bodyPr>
            <a:normAutofit/>
          </a:bodyPr>
          <a:lstStyle/>
          <a:p>
            <a:r>
              <a:rPr lang="en-US" dirty="0"/>
              <a:t>EKG Paper</a:t>
            </a:r>
          </a:p>
        </p:txBody>
      </p:sp>
      <p:sp>
        <p:nvSpPr>
          <p:cNvPr id="3" name="Content Placeholder 2">
            <a:extLst>
              <a:ext uri="{FF2B5EF4-FFF2-40B4-BE49-F238E27FC236}">
                <a16:creationId xmlns:a16="http://schemas.microsoft.com/office/drawing/2014/main" id="{B3F95826-60B0-3353-B6F8-068C1F7AD20F}"/>
              </a:ext>
            </a:extLst>
          </p:cNvPr>
          <p:cNvSpPr>
            <a:spLocks noGrp="1"/>
          </p:cNvSpPr>
          <p:nvPr>
            <p:ph idx="1"/>
          </p:nvPr>
        </p:nvSpPr>
        <p:spPr>
          <a:xfrm>
            <a:off x="838200" y="1227203"/>
            <a:ext cx="10515600" cy="3641598"/>
          </a:xfrm>
        </p:spPr>
        <p:txBody>
          <a:bodyPr>
            <a:normAutofit fontScale="92500"/>
          </a:bodyPr>
          <a:lstStyle/>
          <a:p>
            <a:r>
              <a:rPr lang="en-US" dirty="0"/>
              <a:t>EKG paper is a long, continuous roll of graph paper, with light and dark lines running vertically and horizontally. The light lines circumscribe small squares of 1 × 1 mm; the dark lines delineate large squares of 5 × 5 mm.</a:t>
            </a:r>
          </a:p>
          <a:p>
            <a:r>
              <a:rPr lang="en-US" b="1" dirty="0"/>
              <a:t>The horizontal axis measures time</a:t>
            </a:r>
            <a:r>
              <a:rPr lang="en-US" dirty="0"/>
              <a:t>. </a:t>
            </a:r>
          </a:p>
          <a:p>
            <a:pPr lvl="1"/>
            <a:r>
              <a:rPr lang="en-US" dirty="0"/>
              <a:t>The distance across one small square represents </a:t>
            </a:r>
            <a:r>
              <a:rPr lang="en-US" dirty="0">
                <a:solidFill>
                  <a:srgbClr val="FF0000"/>
                </a:solidFill>
              </a:rPr>
              <a:t>0.04 seconds</a:t>
            </a:r>
            <a:r>
              <a:rPr lang="en-US" dirty="0"/>
              <a:t>. </a:t>
            </a:r>
          </a:p>
          <a:p>
            <a:pPr lvl="1"/>
            <a:r>
              <a:rPr lang="en-US" dirty="0"/>
              <a:t>The distance across one large square is five times greater, or </a:t>
            </a:r>
            <a:r>
              <a:rPr lang="en-US" dirty="0">
                <a:solidFill>
                  <a:srgbClr val="FF0000"/>
                </a:solidFill>
              </a:rPr>
              <a:t>0.2 seconds</a:t>
            </a:r>
            <a:r>
              <a:rPr lang="en-US" dirty="0"/>
              <a:t>.</a:t>
            </a:r>
          </a:p>
          <a:p>
            <a:r>
              <a:rPr lang="en-US" b="1" dirty="0"/>
              <a:t>The vertical axis measures voltage</a:t>
            </a:r>
            <a:r>
              <a:rPr lang="en-US" dirty="0"/>
              <a:t>. </a:t>
            </a:r>
          </a:p>
          <a:p>
            <a:pPr lvl="1"/>
            <a:r>
              <a:rPr lang="en-US" dirty="0"/>
              <a:t>The distance along one small square represents </a:t>
            </a:r>
            <a:r>
              <a:rPr lang="en-US" dirty="0">
                <a:solidFill>
                  <a:srgbClr val="FF0000"/>
                </a:solidFill>
              </a:rPr>
              <a:t>0.1 mV</a:t>
            </a:r>
            <a:r>
              <a:rPr lang="en-US" dirty="0"/>
              <a:t>.</a:t>
            </a:r>
          </a:p>
          <a:p>
            <a:pPr lvl="1"/>
            <a:r>
              <a:rPr lang="en-US" dirty="0"/>
              <a:t>The distance across one large square is five times greater, or </a:t>
            </a:r>
            <a:r>
              <a:rPr lang="en-US" dirty="0">
                <a:solidFill>
                  <a:srgbClr val="FF0000"/>
                </a:solidFill>
              </a:rPr>
              <a:t>0.5 mV</a:t>
            </a:r>
            <a:r>
              <a:rPr lang="en-US" dirty="0"/>
              <a:t>.</a:t>
            </a:r>
          </a:p>
          <a:p>
            <a:endParaRPr lang="en-US" dirty="0"/>
          </a:p>
        </p:txBody>
      </p:sp>
      <p:pic>
        <p:nvPicPr>
          <p:cNvPr id="5" name="Picture 4">
            <a:extLst>
              <a:ext uri="{FF2B5EF4-FFF2-40B4-BE49-F238E27FC236}">
                <a16:creationId xmlns:a16="http://schemas.microsoft.com/office/drawing/2014/main" id="{E65F33F2-6F47-DD5E-C5C9-E0E20A48B4B8}"/>
              </a:ext>
            </a:extLst>
          </p:cNvPr>
          <p:cNvPicPr>
            <a:picLocks noChangeAspect="1"/>
          </p:cNvPicPr>
          <p:nvPr/>
        </p:nvPicPr>
        <p:blipFill>
          <a:blip r:embed="rId2"/>
          <a:stretch>
            <a:fillRect/>
          </a:stretch>
        </p:blipFill>
        <p:spPr>
          <a:xfrm>
            <a:off x="2991318" y="4910172"/>
            <a:ext cx="6209363" cy="1917921"/>
          </a:xfrm>
          <a:prstGeom prst="rect">
            <a:avLst/>
          </a:prstGeom>
        </p:spPr>
      </p:pic>
      <p:sp>
        <p:nvSpPr>
          <p:cNvPr id="4" name="TextBox 3">
            <a:extLst>
              <a:ext uri="{FF2B5EF4-FFF2-40B4-BE49-F238E27FC236}">
                <a16:creationId xmlns:a16="http://schemas.microsoft.com/office/drawing/2014/main" id="{705F4910-D826-4CDA-6FC2-BAE9C2D77B3A}"/>
              </a:ext>
            </a:extLst>
          </p:cNvPr>
          <p:cNvSpPr txBox="1"/>
          <p:nvPr/>
        </p:nvSpPr>
        <p:spPr>
          <a:xfrm>
            <a:off x="11689939" y="0"/>
            <a:ext cx="502061" cy="369332"/>
          </a:xfrm>
          <a:prstGeom prst="rect">
            <a:avLst/>
          </a:prstGeom>
          <a:noFill/>
          <a:ln>
            <a:solidFill>
              <a:srgbClr val="404384"/>
            </a:solidFill>
          </a:ln>
        </p:spPr>
        <p:txBody>
          <a:bodyPr wrap="none" rtlCol="0">
            <a:spAutoFit/>
          </a:bodyPr>
          <a:lstStyle/>
          <a:p>
            <a:pPr algn="ctr" rtl="1"/>
            <a:r>
              <a:rPr lang="ar-JO" dirty="0"/>
              <a:t>حفظ</a:t>
            </a:r>
            <a:endParaRPr lang="en-US" dirty="0"/>
          </a:p>
        </p:txBody>
      </p:sp>
    </p:spTree>
    <p:extLst>
      <p:ext uri="{BB962C8B-B14F-4D97-AF65-F5344CB8AC3E}">
        <p14:creationId xmlns:p14="http://schemas.microsoft.com/office/powerpoint/2010/main" val="515317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CA39-3343-2FFE-B714-0EA6346EC5C9}"/>
              </a:ext>
            </a:extLst>
          </p:cNvPr>
          <p:cNvSpPr>
            <a:spLocks noGrp="1"/>
          </p:cNvSpPr>
          <p:nvPr>
            <p:ph type="title"/>
          </p:nvPr>
        </p:nvSpPr>
        <p:spPr>
          <a:xfrm>
            <a:off x="838200" y="365125"/>
            <a:ext cx="10515600" cy="762339"/>
          </a:xfrm>
        </p:spPr>
        <p:txBody>
          <a:bodyPr/>
          <a:lstStyle/>
          <a:p>
            <a:r>
              <a:rPr lang="en-US" dirty="0"/>
              <a:t>Tachyarrhythmia</a:t>
            </a:r>
          </a:p>
        </p:txBody>
      </p:sp>
      <p:sp>
        <p:nvSpPr>
          <p:cNvPr id="5" name="Content Placeholder 4">
            <a:extLst>
              <a:ext uri="{FF2B5EF4-FFF2-40B4-BE49-F238E27FC236}">
                <a16:creationId xmlns:a16="http://schemas.microsoft.com/office/drawing/2014/main" id="{1D502759-6F07-FFF1-C7FB-FB4A45D1C53F}"/>
              </a:ext>
            </a:extLst>
          </p:cNvPr>
          <p:cNvSpPr>
            <a:spLocks noGrp="1"/>
          </p:cNvSpPr>
          <p:nvPr>
            <p:ph idx="1"/>
          </p:nvPr>
        </p:nvSpPr>
        <p:spPr>
          <a:xfrm>
            <a:off x="838200" y="1256386"/>
            <a:ext cx="10515600" cy="548640"/>
          </a:xfrm>
          <a:ln>
            <a:solidFill>
              <a:srgbClr val="404384"/>
            </a:solidFill>
          </a:ln>
        </p:spPr>
        <p:txBody>
          <a:bodyPr anchor="ctr">
            <a:normAutofit/>
          </a:bodyPr>
          <a:lstStyle/>
          <a:p>
            <a:pPr marL="0" indent="0" algn="ctr">
              <a:buNone/>
            </a:pPr>
            <a:r>
              <a:rPr lang="en-US" sz="2200" dirty="0"/>
              <a:t>The two major causes of non-sinus arrhythmias are ectopic rhythms and reentrant rhythms</a:t>
            </a:r>
          </a:p>
        </p:txBody>
      </p:sp>
      <p:sp>
        <p:nvSpPr>
          <p:cNvPr id="7" name="Content Placeholder 4">
            <a:extLst>
              <a:ext uri="{FF2B5EF4-FFF2-40B4-BE49-F238E27FC236}">
                <a16:creationId xmlns:a16="http://schemas.microsoft.com/office/drawing/2014/main" id="{ADA0CE22-6B69-5CEB-09C5-716636E89E24}"/>
              </a:ext>
            </a:extLst>
          </p:cNvPr>
          <p:cNvSpPr txBox="1">
            <a:spLocks/>
          </p:cNvSpPr>
          <p:nvPr/>
        </p:nvSpPr>
        <p:spPr>
          <a:xfrm>
            <a:off x="886840" y="2012111"/>
            <a:ext cx="5154038" cy="548640"/>
          </a:xfrm>
          <a:prstGeom prst="rect">
            <a:avLst/>
          </a:prstGeom>
          <a:ln>
            <a:solidFill>
              <a:srgbClr val="404384"/>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600" dirty="0"/>
              <a:t>Ectopic rhythms</a:t>
            </a:r>
          </a:p>
        </p:txBody>
      </p:sp>
      <p:sp>
        <p:nvSpPr>
          <p:cNvPr id="8" name="Content Placeholder 4">
            <a:extLst>
              <a:ext uri="{FF2B5EF4-FFF2-40B4-BE49-F238E27FC236}">
                <a16:creationId xmlns:a16="http://schemas.microsoft.com/office/drawing/2014/main" id="{AE2DAE1F-7EE4-22A4-C939-039F19337AAD}"/>
              </a:ext>
            </a:extLst>
          </p:cNvPr>
          <p:cNvSpPr txBox="1">
            <a:spLocks/>
          </p:cNvSpPr>
          <p:nvPr/>
        </p:nvSpPr>
        <p:spPr>
          <a:xfrm>
            <a:off x="6151124" y="2012111"/>
            <a:ext cx="5154038" cy="548640"/>
          </a:xfrm>
          <a:prstGeom prst="rect">
            <a:avLst/>
          </a:prstGeom>
          <a:ln>
            <a:solidFill>
              <a:srgbClr val="404384"/>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600" dirty="0"/>
              <a:t>Reentrant rhythms</a:t>
            </a:r>
          </a:p>
        </p:txBody>
      </p:sp>
      <p:sp>
        <p:nvSpPr>
          <p:cNvPr id="9" name="Content Placeholder 4">
            <a:extLst>
              <a:ext uri="{FF2B5EF4-FFF2-40B4-BE49-F238E27FC236}">
                <a16:creationId xmlns:a16="http://schemas.microsoft.com/office/drawing/2014/main" id="{DFA4592B-B01F-849D-549D-E2415C28AA57}"/>
              </a:ext>
            </a:extLst>
          </p:cNvPr>
          <p:cNvSpPr txBox="1">
            <a:spLocks/>
          </p:cNvSpPr>
          <p:nvPr/>
        </p:nvSpPr>
        <p:spPr>
          <a:xfrm>
            <a:off x="886840" y="2767835"/>
            <a:ext cx="5154038" cy="3440811"/>
          </a:xfrm>
          <a:prstGeom prst="rect">
            <a:avLst/>
          </a:prstGeom>
          <a:ln>
            <a:solidFill>
              <a:srgbClr val="404384"/>
            </a:solidFill>
          </a:ln>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174625">
              <a:buFont typeface="Courier New" panose="02070309020205020404" pitchFamily="49" charset="0"/>
              <a:buChar char="o"/>
            </a:pPr>
            <a:r>
              <a:rPr lang="en-US" sz="2200" dirty="0"/>
              <a:t>Ectopic rhythms are abnormal heart rhythms originating outside the sinus node. They can be single isolated beats or sustained arrhythmias. At the cellular level, they result from increased automaticity (intrinsic pacemaker activity) in a non-sinus node site. </a:t>
            </a:r>
          </a:p>
          <a:p>
            <a:pPr marL="174625" indent="-174625">
              <a:buFont typeface="Courier New" panose="02070309020205020404" pitchFamily="49" charset="0"/>
              <a:buChar char="o"/>
            </a:pPr>
            <a:r>
              <a:rPr lang="en-US" sz="2200" dirty="0"/>
              <a:t>Normally, the sinus node is the fastest pacemaker, but in abnormal situations, other scattered pacemakers in the heart can accelerate and establish their own ectopic rhythm. </a:t>
            </a:r>
          </a:p>
          <a:p>
            <a:pPr marL="174625" indent="-174625">
              <a:buFont typeface="Courier New" panose="02070309020205020404" pitchFamily="49" charset="0"/>
              <a:buChar char="o"/>
            </a:pPr>
            <a:r>
              <a:rPr lang="en-US" sz="2200" dirty="0"/>
              <a:t>Causes include digitalis toxicity, beta-adrenergic stimulation from inhalers, caffeine, alcohol, and stimulant drugs like cocaine and amphetamines.</a:t>
            </a:r>
          </a:p>
        </p:txBody>
      </p:sp>
      <p:sp>
        <p:nvSpPr>
          <p:cNvPr id="10" name="Content Placeholder 4">
            <a:extLst>
              <a:ext uri="{FF2B5EF4-FFF2-40B4-BE49-F238E27FC236}">
                <a16:creationId xmlns:a16="http://schemas.microsoft.com/office/drawing/2014/main" id="{BD9FF83A-EA29-0702-7FCD-334C7A649126}"/>
              </a:ext>
            </a:extLst>
          </p:cNvPr>
          <p:cNvSpPr txBox="1">
            <a:spLocks/>
          </p:cNvSpPr>
          <p:nvPr/>
        </p:nvSpPr>
        <p:spPr>
          <a:xfrm>
            <a:off x="6151121" y="2775163"/>
            <a:ext cx="2288893" cy="3440811"/>
          </a:xfrm>
          <a:prstGeom prst="rect">
            <a:avLst/>
          </a:prstGeom>
          <a:ln>
            <a:solidFill>
              <a:srgbClr val="404384"/>
            </a:solidFill>
          </a:ln>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174625">
              <a:buFont typeface="+mj-lt"/>
              <a:buAutoNum type="arabicPeriod"/>
            </a:pPr>
            <a:r>
              <a:rPr lang="en-US" sz="1900" dirty="0"/>
              <a:t>Normally, pathways A and B conduct current equally well.</a:t>
            </a:r>
          </a:p>
          <a:p>
            <a:pPr marL="174625" indent="-174625">
              <a:buFont typeface="+mj-lt"/>
              <a:buAutoNum type="arabicPeriod"/>
            </a:pPr>
            <a:r>
              <a:rPr lang="en-US" sz="1900" dirty="0"/>
              <a:t>Here, however, conduction through pathway B is temporarily slowed. Current passing down A can then turn back and conduct in a retrograde fashion through B. </a:t>
            </a:r>
          </a:p>
          <a:p>
            <a:pPr marL="174625" indent="-174625">
              <a:buFont typeface="+mj-lt"/>
              <a:buAutoNum type="arabicPeriod"/>
            </a:pPr>
            <a:r>
              <a:rPr lang="en-US" sz="1900" dirty="0"/>
              <a:t>The reentry loop is established.</a:t>
            </a:r>
          </a:p>
          <a:p>
            <a:pPr marL="457200" indent="-457200">
              <a:buFont typeface="+mj-lt"/>
              <a:buAutoNum type="arabicPeriod"/>
            </a:pPr>
            <a:endParaRPr lang="en-US" sz="2200" dirty="0"/>
          </a:p>
        </p:txBody>
      </p:sp>
      <p:pic>
        <p:nvPicPr>
          <p:cNvPr id="12" name="Picture 11">
            <a:extLst>
              <a:ext uri="{FF2B5EF4-FFF2-40B4-BE49-F238E27FC236}">
                <a16:creationId xmlns:a16="http://schemas.microsoft.com/office/drawing/2014/main" id="{A213B015-7C52-DD1A-4A92-B7550A6292B1}"/>
              </a:ext>
            </a:extLst>
          </p:cNvPr>
          <p:cNvPicPr>
            <a:picLocks noChangeAspect="1"/>
          </p:cNvPicPr>
          <p:nvPr/>
        </p:nvPicPr>
        <p:blipFill>
          <a:blip r:embed="rId2"/>
          <a:stretch>
            <a:fillRect/>
          </a:stretch>
        </p:blipFill>
        <p:spPr>
          <a:xfrm>
            <a:off x="8440014" y="2767835"/>
            <a:ext cx="2913785" cy="3440811"/>
          </a:xfrm>
          <a:prstGeom prst="rect">
            <a:avLst/>
          </a:prstGeom>
          <a:ln>
            <a:solidFill>
              <a:srgbClr val="404384"/>
            </a:solidFill>
          </a:ln>
        </p:spPr>
      </p:pic>
      <p:cxnSp>
        <p:nvCxnSpPr>
          <p:cNvPr id="14" name="Straight Connector 13">
            <a:extLst>
              <a:ext uri="{FF2B5EF4-FFF2-40B4-BE49-F238E27FC236}">
                <a16:creationId xmlns:a16="http://schemas.microsoft.com/office/drawing/2014/main" id="{265B5E8A-D488-A3EA-CF77-66A189FCF185}"/>
              </a:ext>
            </a:extLst>
          </p:cNvPr>
          <p:cNvCxnSpPr>
            <a:stCxn id="7" idx="2"/>
            <a:endCxn id="9" idx="0"/>
          </p:cNvCxnSpPr>
          <p:nvPr/>
        </p:nvCxnSpPr>
        <p:spPr>
          <a:xfrm>
            <a:off x="3463859" y="2560751"/>
            <a:ext cx="0" cy="207084"/>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06156AB-DED4-BE93-DDAE-DD4E277CCA5B}"/>
              </a:ext>
            </a:extLst>
          </p:cNvPr>
          <p:cNvCxnSpPr>
            <a:cxnSpLocks/>
          </p:cNvCxnSpPr>
          <p:nvPr/>
        </p:nvCxnSpPr>
        <p:spPr>
          <a:xfrm>
            <a:off x="8723282" y="2568079"/>
            <a:ext cx="0" cy="207084"/>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52910D56-D60D-F2B9-BE3F-F786FDAB839A}"/>
              </a:ext>
            </a:extLst>
          </p:cNvPr>
          <p:cNvCxnSpPr>
            <a:stCxn id="5" idx="2"/>
            <a:endCxn id="7" idx="0"/>
          </p:cNvCxnSpPr>
          <p:nvPr/>
        </p:nvCxnSpPr>
        <p:spPr>
          <a:xfrm rot="5400000">
            <a:off x="4676388" y="592498"/>
            <a:ext cx="207085" cy="2632141"/>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B3212EB3-0DCC-282D-AC68-2AE00FCE4F1E}"/>
              </a:ext>
            </a:extLst>
          </p:cNvPr>
          <p:cNvCxnSpPr>
            <a:stCxn id="5" idx="2"/>
            <a:endCxn id="8" idx="0"/>
          </p:cNvCxnSpPr>
          <p:nvPr/>
        </p:nvCxnSpPr>
        <p:spPr>
          <a:xfrm rot="16200000" flipH="1">
            <a:off x="7308529" y="592496"/>
            <a:ext cx="207085" cy="2632143"/>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526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7F3E34-3B4D-87FC-ED0D-64156833F956}"/>
              </a:ext>
            </a:extLst>
          </p:cNvPr>
          <p:cNvSpPr/>
          <p:nvPr/>
        </p:nvSpPr>
        <p:spPr>
          <a:xfrm>
            <a:off x="4724400" y="145914"/>
            <a:ext cx="2743200" cy="54864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Tachyarrhythmia</a:t>
            </a:r>
          </a:p>
        </p:txBody>
      </p:sp>
      <p:sp>
        <p:nvSpPr>
          <p:cNvPr id="5" name="Rectangle 4">
            <a:extLst>
              <a:ext uri="{FF2B5EF4-FFF2-40B4-BE49-F238E27FC236}">
                <a16:creationId xmlns:a16="http://schemas.microsoft.com/office/drawing/2014/main" id="{8616EA5C-A2E7-5F04-A4DD-0E987CF46658}"/>
              </a:ext>
            </a:extLst>
          </p:cNvPr>
          <p:cNvSpPr/>
          <p:nvPr/>
        </p:nvSpPr>
        <p:spPr>
          <a:xfrm>
            <a:off x="1676401" y="1057068"/>
            <a:ext cx="2743200" cy="54864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Supraventricular</a:t>
            </a:r>
          </a:p>
        </p:txBody>
      </p:sp>
      <p:sp>
        <p:nvSpPr>
          <p:cNvPr id="6" name="Rectangle 5">
            <a:extLst>
              <a:ext uri="{FF2B5EF4-FFF2-40B4-BE49-F238E27FC236}">
                <a16:creationId xmlns:a16="http://schemas.microsoft.com/office/drawing/2014/main" id="{66814718-38FC-BAD4-B717-2FC5D90DE263}"/>
              </a:ext>
            </a:extLst>
          </p:cNvPr>
          <p:cNvSpPr/>
          <p:nvPr/>
        </p:nvSpPr>
        <p:spPr>
          <a:xfrm>
            <a:off x="7772399" y="1057068"/>
            <a:ext cx="2743200" cy="54864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Ventricular</a:t>
            </a:r>
          </a:p>
        </p:txBody>
      </p:sp>
      <p:sp>
        <p:nvSpPr>
          <p:cNvPr id="11" name="Rectangle 10">
            <a:extLst>
              <a:ext uri="{FF2B5EF4-FFF2-40B4-BE49-F238E27FC236}">
                <a16:creationId xmlns:a16="http://schemas.microsoft.com/office/drawing/2014/main" id="{724B62D0-F053-83D8-B23A-BF8D9B988AC4}"/>
              </a:ext>
            </a:extLst>
          </p:cNvPr>
          <p:cNvSpPr/>
          <p:nvPr/>
        </p:nvSpPr>
        <p:spPr>
          <a:xfrm>
            <a:off x="6300282" y="1926076"/>
            <a:ext cx="2743200" cy="54864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PVCs</a:t>
            </a:r>
          </a:p>
        </p:txBody>
      </p:sp>
      <p:sp>
        <p:nvSpPr>
          <p:cNvPr id="12" name="Rectangle 11">
            <a:extLst>
              <a:ext uri="{FF2B5EF4-FFF2-40B4-BE49-F238E27FC236}">
                <a16:creationId xmlns:a16="http://schemas.microsoft.com/office/drawing/2014/main" id="{2FEBFB6A-9565-1470-B02E-734F0F424F94}"/>
              </a:ext>
            </a:extLst>
          </p:cNvPr>
          <p:cNvSpPr/>
          <p:nvPr/>
        </p:nvSpPr>
        <p:spPr>
          <a:xfrm>
            <a:off x="9273702" y="1926076"/>
            <a:ext cx="2743200" cy="54864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Sustained</a:t>
            </a:r>
          </a:p>
        </p:txBody>
      </p:sp>
      <p:sp>
        <p:nvSpPr>
          <p:cNvPr id="13" name="Rectangle 12">
            <a:extLst>
              <a:ext uri="{FF2B5EF4-FFF2-40B4-BE49-F238E27FC236}">
                <a16:creationId xmlns:a16="http://schemas.microsoft.com/office/drawing/2014/main" id="{EE685C1D-CDBB-E965-AD63-BA7DAE4B41D3}"/>
              </a:ext>
            </a:extLst>
          </p:cNvPr>
          <p:cNvSpPr/>
          <p:nvPr/>
        </p:nvSpPr>
        <p:spPr>
          <a:xfrm>
            <a:off x="3148519" y="1926075"/>
            <a:ext cx="2743200" cy="548641"/>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Sustained</a:t>
            </a:r>
          </a:p>
        </p:txBody>
      </p:sp>
      <p:sp>
        <p:nvSpPr>
          <p:cNvPr id="14" name="Rectangle 13">
            <a:extLst>
              <a:ext uri="{FF2B5EF4-FFF2-40B4-BE49-F238E27FC236}">
                <a16:creationId xmlns:a16="http://schemas.microsoft.com/office/drawing/2014/main" id="{B8B8BC9D-DADE-C3CF-7D57-BC752BB4E378}"/>
              </a:ext>
            </a:extLst>
          </p:cNvPr>
          <p:cNvSpPr/>
          <p:nvPr/>
        </p:nvSpPr>
        <p:spPr>
          <a:xfrm>
            <a:off x="175098" y="1926076"/>
            <a:ext cx="2743200" cy="54864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PACs</a:t>
            </a:r>
          </a:p>
        </p:txBody>
      </p:sp>
      <p:cxnSp>
        <p:nvCxnSpPr>
          <p:cNvPr id="16" name="Connector: Elbow 15">
            <a:extLst>
              <a:ext uri="{FF2B5EF4-FFF2-40B4-BE49-F238E27FC236}">
                <a16:creationId xmlns:a16="http://schemas.microsoft.com/office/drawing/2014/main" id="{B5EEBB9F-5D96-F898-E1CF-5EDE02C802D6}"/>
              </a:ext>
            </a:extLst>
          </p:cNvPr>
          <p:cNvCxnSpPr>
            <a:stCxn id="4" idx="2"/>
            <a:endCxn id="5" idx="0"/>
          </p:cNvCxnSpPr>
          <p:nvPr/>
        </p:nvCxnSpPr>
        <p:spPr>
          <a:xfrm rot="5400000">
            <a:off x="4390744" y="-648188"/>
            <a:ext cx="362514" cy="3047999"/>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0A286E39-F310-37EB-C242-AE832B6532F6}"/>
              </a:ext>
            </a:extLst>
          </p:cNvPr>
          <p:cNvCxnSpPr>
            <a:stCxn id="4" idx="2"/>
            <a:endCxn id="6" idx="0"/>
          </p:cNvCxnSpPr>
          <p:nvPr/>
        </p:nvCxnSpPr>
        <p:spPr>
          <a:xfrm rot="16200000" flipH="1">
            <a:off x="7438742" y="-648189"/>
            <a:ext cx="362514" cy="3047999"/>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52F2FF83-018E-F5A4-C607-FA6BC7357776}"/>
              </a:ext>
            </a:extLst>
          </p:cNvPr>
          <p:cNvCxnSpPr>
            <a:stCxn id="5" idx="2"/>
            <a:endCxn id="14" idx="0"/>
          </p:cNvCxnSpPr>
          <p:nvPr/>
        </p:nvCxnSpPr>
        <p:spPr>
          <a:xfrm rot="5400000">
            <a:off x="2137166" y="1015241"/>
            <a:ext cx="320368" cy="1501303"/>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595057AC-86AF-D42C-215C-D9FA1ED77731}"/>
              </a:ext>
            </a:extLst>
          </p:cNvPr>
          <p:cNvCxnSpPr>
            <a:stCxn id="5" idx="2"/>
            <a:endCxn id="13" idx="0"/>
          </p:cNvCxnSpPr>
          <p:nvPr/>
        </p:nvCxnSpPr>
        <p:spPr>
          <a:xfrm rot="16200000" flipH="1">
            <a:off x="3623877" y="1029832"/>
            <a:ext cx="320367" cy="1472118"/>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290B7C3-46BD-8F11-8675-6C360946AAE5}"/>
              </a:ext>
            </a:extLst>
          </p:cNvPr>
          <p:cNvCxnSpPr>
            <a:stCxn id="6" idx="2"/>
            <a:endCxn id="11" idx="0"/>
          </p:cNvCxnSpPr>
          <p:nvPr/>
        </p:nvCxnSpPr>
        <p:spPr>
          <a:xfrm rot="5400000">
            <a:off x="8247757" y="1029834"/>
            <a:ext cx="320368" cy="1472117"/>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A421CB6D-270A-F663-881B-654222085588}"/>
              </a:ext>
            </a:extLst>
          </p:cNvPr>
          <p:cNvCxnSpPr>
            <a:stCxn id="6" idx="2"/>
            <a:endCxn id="12" idx="0"/>
          </p:cNvCxnSpPr>
          <p:nvPr/>
        </p:nvCxnSpPr>
        <p:spPr>
          <a:xfrm rot="16200000" flipH="1">
            <a:off x="9734466" y="1015240"/>
            <a:ext cx="320368" cy="1501303"/>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A003093-568A-447E-01A8-11031964F6B8}"/>
              </a:ext>
            </a:extLst>
          </p:cNvPr>
          <p:cNvSpPr/>
          <p:nvPr/>
        </p:nvSpPr>
        <p:spPr>
          <a:xfrm>
            <a:off x="3148519" y="2790217"/>
            <a:ext cx="2743200" cy="548641"/>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Junctional</a:t>
            </a:r>
          </a:p>
        </p:txBody>
      </p:sp>
      <p:sp>
        <p:nvSpPr>
          <p:cNvPr id="28" name="Rectangle 27">
            <a:extLst>
              <a:ext uri="{FF2B5EF4-FFF2-40B4-BE49-F238E27FC236}">
                <a16:creationId xmlns:a16="http://schemas.microsoft.com/office/drawing/2014/main" id="{CBCBCBD7-9B79-A0E2-19B8-2895C951F84F}"/>
              </a:ext>
            </a:extLst>
          </p:cNvPr>
          <p:cNvSpPr/>
          <p:nvPr/>
        </p:nvSpPr>
        <p:spPr>
          <a:xfrm>
            <a:off x="175098" y="2790216"/>
            <a:ext cx="2743200" cy="548641"/>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5515E"/>
                </a:solidFill>
              </a:rPr>
              <a:t>Atrial</a:t>
            </a:r>
          </a:p>
        </p:txBody>
      </p:sp>
      <p:cxnSp>
        <p:nvCxnSpPr>
          <p:cNvPr id="30" name="Straight Connector 29">
            <a:extLst>
              <a:ext uri="{FF2B5EF4-FFF2-40B4-BE49-F238E27FC236}">
                <a16:creationId xmlns:a16="http://schemas.microsoft.com/office/drawing/2014/main" id="{8E3739E7-47BA-A72A-4074-4BE25D328517}"/>
              </a:ext>
            </a:extLst>
          </p:cNvPr>
          <p:cNvCxnSpPr>
            <a:stCxn id="13" idx="2"/>
            <a:endCxn id="27" idx="0"/>
          </p:cNvCxnSpPr>
          <p:nvPr/>
        </p:nvCxnSpPr>
        <p:spPr>
          <a:xfrm>
            <a:off x="4520119" y="2474716"/>
            <a:ext cx="0" cy="315501"/>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334497C3-E9D9-F1EC-B954-F3B4E0963555}"/>
              </a:ext>
            </a:extLst>
          </p:cNvPr>
          <p:cNvCxnSpPr>
            <a:stCxn id="13" idx="2"/>
            <a:endCxn id="28" idx="0"/>
          </p:cNvCxnSpPr>
          <p:nvPr/>
        </p:nvCxnSpPr>
        <p:spPr>
          <a:xfrm rot="5400000">
            <a:off x="2875659" y="1145756"/>
            <a:ext cx="315500" cy="2973421"/>
          </a:xfrm>
          <a:prstGeom prst="bentConnector3">
            <a:avLst/>
          </a:prstGeom>
          <a:ln>
            <a:solidFill>
              <a:srgbClr val="40438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10AE471-08E3-93AC-C807-E45224A3F17D}"/>
              </a:ext>
            </a:extLst>
          </p:cNvPr>
          <p:cNvSpPr/>
          <p:nvPr/>
        </p:nvSpPr>
        <p:spPr>
          <a:xfrm>
            <a:off x="3148519" y="3654359"/>
            <a:ext cx="2743200" cy="2542160"/>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39725" indent="-339725">
              <a:buFont typeface="+mj-lt"/>
              <a:buAutoNum type="arabicPeriod"/>
            </a:pPr>
            <a:r>
              <a:rPr lang="nn-NO" sz="2000" dirty="0">
                <a:solidFill>
                  <a:srgbClr val="45515E"/>
                </a:solidFill>
              </a:rPr>
              <a:t>AV nodal reentrant tachycardia (AVNRT)</a:t>
            </a:r>
            <a:endParaRPr lang="en-US" sz="2000" dirty="0">
              <a:solidFill>
                <a:srgbClr val="45515E"/>
              </a:solidFill>
            </a:endParaRPr>
          </a:p>
          <a:p>
            <a:pPr marL="339725" indent="-339725">
              <a:buFont typeface="+mj-lt"/>
              <a:buAutoNum type="arabicPeriod"/>
            </a:pPr>
            <a:r>
              <a:rPr lang="en-US" sz="2000" dirty="0">
                <a:solidFill>
                  <a:srgbClr val="45515E"/>
                </a:solidFill>
              </a:rPr>
              <a:t>AV reciprocating tachycardia</a:t>
            </a:r>
          </a:p>
        </p:txBody>
      </p:sp>
      <p:sp>
        <p:nvSpPr>
          <p:cNvPr id="34" name="Rectangle 33">
            <a:extLst>
              <a:ext uri="{FF2B5EF4-FFF2-40B4-BE49-F238E27FC236}">
                <a16:creationId xmlns:a16="http://schemas.microsoft.com/office/drawing/2014/main" id="{4B7B83C8-8E99-3AA1-66B7-4F6A6553972F}"/>
              </a:ext>
            </a:extLst>
          </p:cNvPr>
          <p:cNvSpPr/>
          <p:nvPr/>
        </p:nvSpPr>
        <p:spPr>
          <a:xfrm>
            <a:off x="175098" y="3654357"/>
            <a:ext cx="2743200" cy="2542162"/>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39725" indent="-339725">
              <a:buFont typeface="+mj-lt"/>
              <a:buAutoNum type="arabicPeriod"/>
            </a:pPr>
            <a:r>
              <a:rPr lang="en-US" sz="2300" dirty="0">
                <a:solidFill>
                  <a:srgbClr val="45515E"/>
                </a:solidFill>
              </a:rPr>
              <a:t>Atrial flutter</a:t>
            </a:r>
          </a:p>
          <a:p>
            <a:pPr marL="339725" indent="-339725">
              <a:buFont typeface="+mj-lt"/>
              <a:buAutoNum type="arabicPeriod"/>
            </a:pPr>
            <a:r>
              <a:rPr lang="en-US" sz="2300" dirty="0">
                <a:solidFill>
                  <a:srgbClr val="45515E"/>
                </a:solidFill>
              </a:rPr>
              <a:t>Atrial fibrillation</a:t>
            </a:r>
          </a:p>
          <a:p>
            <a:pPr marL="339725" indent="-339725">
              <a:buFont typeface="+mj-lt"/>
              <a:buAutoNum type="arabicPeriod"/>
            </a:pPr>
            <a:r>
              <a:rPr lang="en-US" sz="2300" dirty="0">
                <a:solidFill>
                  <a:srgbClr val="45515E"/>
                </a:solidFill>
              </a:rPr>
              <a:t>Multifocal atrial tachycardia (MAT)</a:t>
            </a:r>
          </a:p>
          <a:p>
            <a:pPr marL="339725" indent="-339725">
              <a:buFont typeface="+mj-lt"/>
              <a:buAutoNum type="arabicPeriod"/>
            </a:pPr>
            <a:r>
              <a:rPr lang="en-US" sz="2300" dirty="0">
                <a:solidFill>
                  <a:srgbClr val="45515E"/>
                </a:solidFill>
              </a:rPr>
              <a:t>Paroxysmal atrial tachycardia (PAT)</a:t>
            </a:r>
          </a:p>
        </p:txBody>
      </p:sp>
      <p:cxnSp>
        <p:nvCxnSpPr>
          <p:cNvPr id="36" name="Straight Connector 35">
            <a:extLst>
              <a:ext uri="{FF2B5EF4-FFF2-40B4-BE49-F238E27FC236}">
                <a16:creationId xmlns:a16="http://schemas.microsoft.com/office/drawing/2014/main" id="{B9F65535-DC4C-6D09-3D02-86FEB62C8923}"/>
              </a:ext>
            </a:extLst>
          </p:cNvPr>
          <p:cNvCxnSpPr>
            <a:cxnSpLocks/>
            <a:stCxn id="28" idx="2"/>
            <a:endCxn id="34" idx="0"/>
          </p:cNvCxnSpPr>
          <p:nvPr/>
        </p:nvCxnSpPr>
        <p:spPr>
          <a:xfrm>
            <a:off x="1546698" y="3338857"/>
            <a:ext cx="0" cy="315500"/>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E90593-8B84-982F-CAF5-FA438468AD84}"/>
              </a:ext>
            </a:extLst>
          </p:cNvPr>
          <p:cNvCxnSpPr>
            <a:cxnSpLocks/>
            <a:stCxn id="27" idx="2"/>
            <a:endCxn id="33" idx="0"/>
          </p:cNvCxnSpPr>
          <p:nvPr/>
        </p:nvCxnSpPr>
        <p:spPr>
          <a:xfrm>
            <a:off x="4520119" y="3338858"/>
            <a:ext cx="0" cy="315501"/>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F0B9E232-3823-5644-1500-E985D8E5F122}"/>
              </a:ext>
            </a:extLst>
          </p:cNvPr>
          <p:cNvSpPr/>
          <p:nvPr/>
        </p:nvSpPr>
        <p:spPr>
          <a:xfrm>
            <a:off x="6300282" y="2790216"/>
            <a:ext cx="2743200" cy="3406303"/>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200" b="1" dirty="0">
                <a:solidFill>
                  <a:srgbClr val="45515E"/>
                </a:solidFill>
              </a:rPr>
              <a:t>Rules of Malignancy for PVCs</a:t>
            </a:r>
          </a:p>
          <a:p>
            <a:pPr marL="233363" indent="-233363">
              <a:buFont typeface="+mj-lt"/>
              <a:buAutoNum type="arabicPeriod"/>
            </a:pPr>
            <a:r>
              <a:rPr lang="en-US" sz="2000" dirty="0">
                <a:solidFill>
                  <a:srgbClr val="45515E"/>
                </a:solidFill>
              </a:rPr>
              <a:t>Frequent PVCs</a:t>
            </a:r>
          </a:p>
          <a:p>
            <a:pPr marL="233363" indent="-233363">
              <a:buFont typeface="+mj-lt"/>
              <a:buAutoNum type="arabicPeriod"/>
            </a:pPr>
            <a:r>
              <a:rPr lang="en-US" sz="2000" dirty="0">
                <a:solidFill>
                  <a:srgbClr val="45515E"/>
                </a:solidFill>
              </a:rPr>
              <a:t>Consecutive PVCs</a:t>
            </a:r>
          </a:p>
          <a:p>
            <a:pPr marL="233363" indent="-233363">
              <a:buFont typeface="+mj-lt"/>
              <a:buAutoNum type="arabicPeriod"/>
            </a:pPr>
            <a:r>
              <a:rPr lang="en-US" sz="2000" dirty="0">
                <a:solidFill>
                  <a:srgbClr val="45515E"/>
                </a:solidFill>
              </a:rPr>
              <a:t>Multiform PVCs</a:t>
            </a:r>
          </a:p>
          <a:p>
            <a:pPr marL="233363" indent="-233363">
              <a:buFont typeface="+mj-lt"/>
              <a:buAutoNum type="arabicPeriod"/>
            </a:pPr>
            <a:r>
              <a:rPr lang="en-US" sz="2000" dirty="0">
                <a:solidFill>
                  <a:srgbClr val="45515E"/>
                </a:solidFill>
              </a:rPr>
              <a:t>R-on-T phenomenon</a:t>
            </a:r>
          </a:p>
          <a:p>
            <a:pPr marL="233363" indent="-233363">
              <a:buFont typeface="+mj-lt"/>
              <a:buAutoNum type="arabicPeriod"/>
            </a:pPr>
            <a:r>
              <a:rPr lang="en-US" sz="2000" dirty="0">
                <a:solidFill>
                  <a:srgbClr val="45515E"/>
                </a:solidFill>
              </a:rPr>
              <a:t>Any PVC occurring during an acute MI (or patient with heart disease)</a:t>
            </a:r>
          </a:p>
          <a:p>
            <a:pPr marL="457200" indent="-457200">
              <a:buFont typeface="+mj-lt"/>
              <a:buAutoNum type="arabicPeriod"/>
            </a:pPr>
            <a:endParaRPr lang="en-US" sz="2400" dirty="0">
              <a:solidFill>
                <a:srgbClr val="45515E"/>
              </a:solidFill>
            </a:endParaRPr>
          </a:p>
        </p:txBody>
      </p:sp>
      <p:sp>
        <p:nvSpPr>
          <p:cNvPr id="43" name="Rectangle 42">
            <a:extLst>
              <a:ext uri="{FF2B5EF4-FFF2-40B4-BE49-F238E27FC236}">
                <a16:creationId xmlns:a16="http://schemas.microsoft.com/office/drawing/2014/main" id="{D3F89A77-71EF-6D24-F0DF-A52DC8686E1A}"/>
              </a:ext>
            </a:extLst>
          </p:cNvPr>
          <p:cNvSpPr/>
          <p:nvPr/>
        </p:nvSpPr>
        <p:spPr>
          <a:xfrm>
            <a:off x="9273702" y="2790215"/>
            <a:ext cx="2743200" cy="3406303"/>
          </a:xfrm>
          <a:prstGeom prst="rect">
            <a:avLst/>
          </a:prstGeom>
          <a:noFill/>
          <a:ln>
            <a:solidFill>
              <a:srgbClr val="40438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33363" indent="-233363">
              <a:buFont typeface="+mj-lt"/>
              <a:buAutoNum type="arabicPeriod"/>
            </a:pPr>
            <a:r>
              <a:rPr lang="en-US" sz="2300" dirty="0">
                <a:solidFill>
                  <a:srgbClr val="45515E"/>
                </a:solidFill>
              </a:rPr>
              <a:t>Ventricular tachycardia</a:t>
            </a:r>
          </a:p>
          <a:p>
            <a:pPr marL="233363" indent="-233363">
              <a:buFont typeface="+mj-lt"/>
              <a:buAutoNum type="arabicPeriod"/>
            </a:pPr>
            <a:r>
              <a:rPr lang="en-US" sz="2300" dirty="0">
                <a:solidFill>
                  <a:srgbClr val="45515E"/>
                </a:solidFill>
              </a:rPr>
              <a:t>Ventricular fibrillation</a:t>
            </a:r>
          </a:p>
          <a:p>
            <a:pPr marL="233363" indent="-233363">
              <a:buFont typeface="+mj-lt"/>
              <a:buAutoNum type="arabicPeriod"/>
            </a:pPr>
            <a:r>
              <a:rPr lang="en-US" sz="2300" dirty="0">
                <a:solidFill>
                  <a:srgbClr val="45515E"/>
                </a:solidFill>
              </a:rPr>
              <a:t>Accelerated idiopathic rhythm</a:t>
            </a:r>
          </a:p>
          <a:p>
            <a:pPr marL="233363" indent="-233363">
              <a:buFont typeface="+mj-lt"/>
              <a:buAutoNum type="arabicPeriod"/>
            </a:pPr>
            <a:r>
              <a:rPr lang="en-US" sz="2300" dirty="0">
                <a:solidFill>
                  <a:srgbClr val="45515E"/>
                </a:solidFill>
              </a:rPr>
              <a:t>Torsades de pointes</a:t>
            </a:r>
          </a:p>
        </p:txBody>
      </p:sp>
      <p:cxnSp>
        <p:nvCxnSpPr>
          <p:cNvPr id="45" name="Straight Connector 44">
            <a:extLst>
              <a:ext uri="{FF2B5EF4-FFF2-40B4-BE49-F238E27FC236}">
                <a16:creationId xmlns:a16="http://schemas.microsoft.com/office/drawing/2014/main" id="{E8FA476C-71F2-5E31-CFD3-4637147CF60B}"/>
              </a:ext>
            </a:extLst>
          </p:cNvPr>
          <p:cNvCxnSpPr>
            <a:stCxn id="11" idx="2"/>
            <a:endCxn id="42" idx="0"/>
          </p:cNvCxnSpPr>
          <p:nvPr/>
        </p:nvCxnSpPr>
        <p:spPr>
          <a:xfrm>
            <a:off x="7671882" y="2474716"/>
            <a:ext cx="0" cy="315500"/>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1A7FCD3-C9C8-2405-0692-E27FBC424CF8}"/>
              </a:ext>
            </a:extLst>
          </p:cNvPr>
          <p:cNvCxnSpPr>
            <a:stCxn id="12" idx="2"/>
            <a:endCxn id="43" idx="0"/>
          </p:cNvCxnSpPr>
          <p:nvPr/>
        </p:nvCxnSpPr>
        <p:spPr>
          <a:xfrm>
            <a:off x="10645302" y="2474716"/>
            <a:ext cx="0" cy="315499"/>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9B32AFF-3400-DD13-D47C-C71C929A6A57}"/>
              </a:ext>
            </a:extLst>
          </p:cNvPr>
          <p:cNvSpPr txBox="1"/>
          <p:nvPr/>
        </p:nvSpPr>
        <p:spPr>
          <a:xfrm>
            <a:off x="181582" y="6250409"/>
            <a:ext cx="5716619" cy="523220"/>
          </a:xfrm>
          <a:prstGeom prst="rect">
            <a:avLst/>
          </a:prstGeom>
          <a:solidFill>
            <a:schemeClr val="accent1">
              <a:lumMod val="20000"/>
              <a:lumOff val="80000"/>
            </a:schemeClr>
          </a:solidFill>
        </p:spPr>
        <p:txBody>
          <a:bodyPr wrap="square">
            <a:spAutoFit/>
          </a:bodyPr>
          <a:lstStyle/>
          <a:p>
            <a:r>
              <a:rPr lang="en-US" sz="1400" b="1" dirty="0"/>
              <a:t>Note</a:t>
            </a:r>
            <a:r>
              <a:rPr lang="en-US" sz="1400" dirty="0"/>
              <a:t>: The key to diagnosing a supraventricular tachyarrhythmia is to look for P waves. They are most likely to be prominent in leads II and V1. </a:t>
            </a:r>
          </a:p>
        </p:txBody>
      </p:sp>
    </p:spTree>
    <p:extLst>
      <p:ext uri="{BB962C8B-B14F-4D97-AF65-F5344CB8AC3E}">
        <p14:creationId xmlns:p14="http://schemas.microsoft.com/office/powerpoint/2010/main" val="4126240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FF0C-3960-D83D-4007-1FEEB2340EB7}"/>
              </a:ext>
            </a:extLst>
          </p:cNvPr>
          <p:cNvSpPr>
            <a:spLocks noGrp="1"/>
          </p:cNvSpPr>
          <p:nvPr>
            <p:ph type="title"/>
          </p:nvPr>
        </p:nvSpPr>
        <p:spPr/>
        <p:txBody>
          <a:bodyPr>
            <a:noAutofit/>
          </a:bodyPr>
          <a:lstStyle/>
          <a:p>
            <a:r>
              <a:rPr lang="en-US" sz="3200" dirty="0"/>
              <a:t>Atrial Premature Beats (PACs) and Junctional Premature Beats</a:t>
            </a:r>
          </a:p>
        </p:txBody>
      </p:sp>
      <p:sp>
        <p:nvSpPr>
          <p:cNvPr id="3" name="Content Placeholder 2">
            <a:extLst>
              <a:ext uri="{FF2B5EF4-FFF2-40B4-BE49-F238E27FC236}">
                <a16:creationId xmlns:a16="http://schemas.microsoft.com/office/drawing/2014/main" id="{4A9BE68D-CFA9-0CB2-5B8A-DCD1DD0906EE}"/>
              </a:ext>
            </a:extLst>
          </p:cNvPr>
          <p:cNvSpPr>
            <a:spLocks noGrp="1"/>
          </p:cNvSpPr>
          <p:nvPr>
            <p:ph sz="half" idx="1"/>
          </p:nvPr>
        </p:nvSpPr>
        <p:spPr>
          <a:xfrm>
            <a:off x="838200" y="1306851"/>
            <a:ext cx="6457546" cy="4870112"/>
          </a:xfrm>
        </p:spPr>
        <p:txBody>
          <a:bodyPr>
            <a:normAutofit fontScale="77500" lnSpcReduction="20000"/>
          </a:bodyPr>
          <a:lstStyle/>
          <a:p>
            <a:r>
              <a:rPr lang="en-US" dirty="0"/>
              <a:t>Single ectopic supraventricular beats can originate in the atria or in the vicinity of the AV node</a:t>
            </a:r>
          </a:p>
          <a:p>
            <a:r>
              <a:rPr lang="en-US" dirty="0"/>
              <a:t>These are common phenomena, neither indicating underlying cardiac disease nor requiring treatment. They can, however, initiate more sustained arrhythmias</a:t>
            </a:r>
          </a:p>
          <a:p>
            <a:r>
              <a:rPr lang="en-US" dirty="0"/>
              <a:t>An atrial premature beat can be distinguished from a normal sinus beat by the contour of the P wave and by the timing of the beat</a:t>
            </a:r>
          </a:p>
          <a:p>
            <a:pPr lvl="1"/>
            <a:r>
              <a:rPr lang="en-US" sz="2600" b="1" dirty="0"/>
              <a:t>The contour </a:t>
            </a:r>
            <a:r>
              <a:rPr lang="en-US" sz="2600" dirty="0"/>
              <a:t>of the P wave differs because the atrial premature beat originates from a site distant from the sinus node. If the origin is far from the sinus node, the axis of the P wave will also differ from normal</a:t>
            </a:r>
          </a:p>
          <a:p>
            <a:pPr lvl="1"/>
            <a:r>
              <a:rPr lang="en-US" sz="2600" dirty="0"/>
              <a:t>In terms of </a:t>
            </a:r>
            <a:r>
              <a:rPr lang="en-US" sz="2600" b="1" dirty="0"/>
              <a:t>timing</a:t>
            </a:r>
            <a:r>
              <a:rPr lang="en-US" sz="2600" dirty="0"/>
              <a:t>, an atrial premature beat occurs too early, interrupting before the expected sinus wave</a:t>
            </a:r>
          </a:p>
          <a:p>
            <a:r>
              <a:rPr lang="en-US" dirty="0"/>
              <a:t>With junctional premature beats, there is usually no visible P wave, but sometimes, a retrograde P wave may be seen</a:t>
            </a:r>
          </a:p>
          <a:p>
            <a:pPr lvl="1"/>
            <a:endParaRPr lang="en-US" sz="2600" dirty="0"/>
          </a:p>
        </p:txBody>
      </p:sp>
      <p:pic>
        <p:nvPicPr>
          <p:cNvPr id="6" name="Content Placeholder 5">
            <a:extLst>
              <a:ext uri="{FF2B5EF4-FFF2-40B4-BE49-F238E27FC236}">
                <a16:creationId xmlns:a16="http://schemas.microsoft.com/office/drawing/2014/main" id="{E50695FC-FDD0-7BA9-F0D5-F1F6CF6B0F9E}"/>
              </a:ext>
            </a:extLst>
          </p:cNvPr>
          <p:cNvPicPr>
            <a:picLocks noGrp="1" noChangeAspect="1"/>
          </p:cNvPicPr>
          <p:nvPr>
            <p:ph sz="half" idx="2"/>
          </p:nvPr>
        </p:nvPicPr>
        <p:blipFill>
          <a:blip r:embed="rId2"/>
          <a:stretch>
            <a:fillRect/>
          </a:stretch>
        </p:blipFill>
        <p:spPr>
          <a:xfrm>
            <a:off x="7551258" y="1306852"/>
            <a:ext cx="3802541" cy="2029735"/>
          </a:xfrm>
        </p:spPr>
      </p:pic>
      <p:pic>
        <p:nvPicPr>
          <p:cNvPr id="12" name="Picture 11">
            <a:extLst>
              <a:ext uri="{FF2B5EF4-FFF2-40B4-BE49-F238E27FC236}">
                <a16:creationId xmlns:a16="http://schemas.microsoft.com/office/drawing/2014/main" id="{047CBA4F-FAD2-BC5D-697C-C2ADBECDF65C}"/>
              </a:ext>
            </a:extLst>
          </p:cNvPr>
          <p:cNvPicPr>
            <a:picLocks noChangeAspect="1"/>
          </p:cNvPicPr>
          <p:nvPr/>
        </p:nvPicPr>
        <p:blipFill>
          <a:blip r:embed="rId3"/>
          <a:stretch>
            <a:fillRect/>
          </a:stretch>
        </p:blipFill>
        <p:spPr>
          <a:xfrm>
            <a:off x="7551258" y="3737263"/>
            <a:ext cx="3802541" cy="1482923"/>
          </a:xfrm>
          <a:prstGeom prst="rect">
            <a:avLst/>
          </a:prstGeom>
        </p:spPr>
      </p:pic>
    </p:spTree>
    <p:extLst>
      <p:ext uri="{BB962C8B-B14F-4D97-AF65-F5344CB8AC3E}">
        <p14:creationId xmlns:p14="http://schemas.microsoft.com/office/powerpoint/2010/main" val="924531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742F-5CF2-76DB-35C0-369968D159F3}"/>
              </a:ext>
            </a:extLst>
          </p:cNvPr>
          <p:cNvSpPr>
            <a:spLocks noGrp="1"/>
          </p:cNvSpPr>
          <p:nvPr>
            <p:ph type="title"/>
          </p:nvPr>
        </p:nvSpPr>
        <p:spPr/>
        <p:txBody>
          <a:bodyPr/>
          <a:lstStyle/>
          <a:p>
            <a:r>
              <a:rPr kumimoji="0" lang="en-US" sz="3200" b="0" i="0" u="none" strike="noStrike" kern="1200" cap="none" spc="0" normalizeH="0" baseline="0" noProof="0" dirty="0">
                <a:ln>
                  <a:noFill/>
                </a:ln>
                <a:solidFill>
                  <a:srgbClr val="45515E"/>
                </a:solidFill>
                <a:effectLst/>
                <a:uLnTx/>
                <a:uFillTx/>
                <a:latin typeface="Calibri Light" panose="020F0302020204030204"/>
                <a:ea typeface="+mj-ea"/>
                <a:cs typeface="+mj-cs"/>
              </a:rPr>
              <a:t>Atrial Premature Beats (PACs) and Junctional Premature Beats</a:t>
            </a:r>
            <a:endParaRPr lang="en-US" dirty="0"/>
          </a:p>
        </p:txBody>
      </p:sp>
      <p:sp>
        <p:nvSpPr>
          <p:cNvPr id="3" name="Content Placeholder 2">
            <a:extLst>
              <a:ext uri="{FF2B5EF4-FFF2-40B4-BE49-F238E27FC236}">
                <a16:creationId xmlns:a16="http://schemas.microsoft.com/office/drawing/2014/main" id="{E8542A27-5046-F9CF-1482-7F402CF1BAEA}"/>
              </a:ext>
            </a:extLst>
          </p:cNvPr>
          <p:cNvSpPr>
            <a:spLocks noGrp="1"/>
          </p:cNvSpPr>
          <p:nvPr>
            <p:ph sz="half" idx="1"/>
          </p:nvPr>
        </p:nvSpPr>
        <p:spPr>
          <a:xfrm>
            <a:off x="838199" y="1306851"/>
            <a:ext cx="6535367" cy="4870112"/>
          </a:xfrm>
        </p:spPr>
        <p:txBody>
          <a:bodyPr>
            <a:normAutofit fontScale="85000" lnSpcReduction="20000"/>
          </a:bodyPr>
          <a:lstStyle/>
          <a:p>
            <a:r>
              <a:rPr lang="en-US" dirty="0"/>
              <a:t>What is the difference between a junctional premature beat and a junctional escape beat? </a:t>
            </a:r>
          </a:p>
          <a:p>
            <a:pPr lvl="1"/>
            <a:r>
              <a:rPr lang="en-US" sz="2600" dirty="0"/>
              <a:t>They look exactly alike, but the junctional premature beat occurs early, prematurely, interposing itself into the normal sinus rhythm. An escape beat occurs late, following a pause when the sinus node has failed to fire.</a:t>
            </a:r>
          </a:p>
          <a:p>
            <a:r>
              <a:rPr lang="en-US" dirty="0"/>
              <a:t>Both atrial and junctional premature beats are usually conducted normally to the ventricles, and the resultant QRS complex is therefore narrow.</a:t>
            </a:r>
          </a:p>
          <a:p>
            <a:r>
              <a:rPr lang="en-US" dirty="0"/>
              <a:t>An atrial premature beat may occur so early that the AV node hasn't fully recovered from the previous beat and can't conduct the atrial premature beat into the ventricles. In such cases, the ECG may display only a P wave without a subsequent QRS complex, referred to as a blocked atrial premature contraction.</a:t>
            </a:r>
          </a:p>
        </p:txBody>
      </p:sp>
      <p:pic>
        <p:nvPicPr>
          <p:cNvPr id="10" name="Content Placeholder 9">
            <a:extLst>
              <a:ext uri="{FF2B5EF4-FFF2-40B4-BE49-F238E27FC236}">
                <a16:creationId xmlns:a16="http://schemas.microsoft.com/office/drawing/2014/main" id="{5E807A0E-32E2-AE72-491A-55015C0536A6}"/>
              </a:ext>
            </a:extLst>
          </p:cNvPr>
          <p:cNvPicPr>
            <a:picLocks noGrp="1" noChangeAspect="1"/>
          </p:cNvPicPr>
          <p:nvPr>
            <p:ph sz="half" idx="2"/>
          </p:nvPr>
        </p:nvPicPr>
        <p:blipFill>
          <a:blip r:embed="rId2"/>
          <a:stretch>
            <a:fillRect/>
          </a:stretch>
        </p:blipFill>
        <p:spPr>
          <a:xfrm>
            <a:off x="7908587" y="1306852"/>
            <a:ext cx="3445213" cy="2754938"/>
          </a:xfrm>
          <a:prstGeom prst="rect">
            <a:avLst/>
          </a:prstGeom>
        </p:spPr>
      </p:pic>
      <p:pic>
        <p:nvPicPr>
          <p:cNvPr id="6" name="Picture 5">
            <a:extLst>
              <a:ext uri="{FF2B5EF4-FFF2-40B4-BE49-F238E27FC236}">
                <a16:creationId xmlns:a16="http://schemas.microsoft.com/office/drawing/2014/main" id="{233AE89E-AD23-4BD7-2174-579F0EDF756D}"/>
              </a:ext>
            </a:extLst>
          </p:cNvPr>
          <p:cNvPicPr>
            <a:picLocks noChangeAspect="1"/>
          </p:cNvPicPr>
          <p:nvPr/>
        </p:nvPicPr>
        <p:blipFill>
          <a:blip r:embed="rId3"/>
          <a:stretch>
            <a:fillRect/>
          </a:stretch>
        </p:blipFill>
        <p:spPr>
          <a:xfrm>
            <a:off x="8084199" y="4101082"/>
            <a:ext cx="3093988" cy="891617"/>
          </a:xfrm>
          <a:prstGeom prst="rect">
            <a:avLst/>
          </a:prstGeom>
        </p:spPr>
      </p:pic>
      <p:sp>
        <p:nvSpPr>
          <p:cNvPr id="7" name="TextBox 6">
            <a:extLst>
              <a:ext uri="{FF2B5EF4-FFF2-40B4-BE49-F238E27FC236}">
                <a16:creationId xmlns:a16="http://schemas.microsoft.com/office/drawing/2014/main" id="{13B8A9A9-891E-D215-34EF-A28461B055A6}"/>
              </a:ext>
            </a:extLst>
          </p:cNvPr>
          <p:cNvSpPr txBox="1"/>
          <p:nvPr/>
        </p:nvSpPr>
        <p:spPr>
          <a:xfrm>
            <a:off x="7908586" y="5031991"/>
            <a:ext cx="3445213" cy="1323439"/>
          </a:xfrm>
          <a:prstGeom prst="rect">
            <a:avLst/>
          </a:prstGeom>
          <a:noFill/>
        </p:spPr>
        <p:txBody>
          <a:bodyPr wrap="square" rtlCol="0">
            <a:spAutoFit/>
          </a:bodyPr>
          <a:lstStyle/>
          <a:p>
            <a:r>
              <a:rPr lang="en-US" sz="1000" dirty="0"/>
              <a:t>Look at the second beat. The T wave looks deformed, clearly different from the preceding T wave. Why? There is a PAC buried within it. At the time of the PAC, the AV node is still repolarizing and is therefore unable to conduct the PAC into the ventricles. This kind of PAC is called a blocked PAC. There is therefore a pause—no QRS complex or T wave can be generated before the next normal P wave at last comes along and reestablishes normal conduction.</a:t>
            </a:r>
          </a:p>
        </p:txBody>
      </p:sp>
    </p:spTree>
    <p:extLst>
      <p:ext uri="{BB962C8B-B14F-4D97-AF65-F5344CB8AC3E}">
        <p14:creationId xmlns:p14="http://schemas.microsoft.com/office/powerpoint/2010/main" val="3895558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4D9EA66-A0A0-0D8F-290C-589792C0265C}"/>
              </a:ext>
            </a:extLst>
          </p:cNvPr>
          <p:cNvGraphicFramePr>
            <a:graphicFrameLocks noGrp="1"/>
          </p:cNvGraphicFramePr>
          <p:nvPr>
            <p:ph idx="4294967295"/>
            <p:extLst>
              <p:ext uri="{D42A27DB-BD31-4B8C-83A1-F6EECF244321}">
                <p14:modId xmlns:p14="http://schemas.microsoft.com/office/powerpoint/2010/main" val="2076243398"/>
              </p:ext>
            </p:extLst>
          </p:nvPr>
        </p:nvGraphicFramePr>
        <p:xfrm>
          <a:off x="1" y="457200"/>
          <a:ext cx="12191996" cy="6400801"/>
        </p:xfrm>
        <a:graphic>
          <a:graphicData uri="http://schemas.openxmlformats.org/drawingml/2006/table">
            <a:tbl>
              <a:tblPr firstRow="1" bandRow="1">
                <a:tableStyleId>{5940675A-B579-460E-94D1-54222C63F5DA}</a:tableStyleId>
              </a:tblPr>
              <a:tblGrid>
                <a:gridCol w="2208178">
                  <a:extLst>
                    <a:ext uri="{9D8B030D-6E8A-4147-A177-3AD203B41FA5}">
                      <a16:colId xmlns:a16="http://schemas.microsoft.com/office/drawing/2014/main" val="4071820643"/>
                    </a:ext>
                  </a:extLst>
                </a:gridCol>
                <a:gridCol w="9983818">
                  <a:extLst>
                    <a:ext uri="{9D8B030D-6E8A-4147-A177-3AD203B41FA5}">
                      <a16:colId xmlns:a16="http://schemas.microsoft.com/office/drawing/2014/main" val="1727585388"/>
                    </a:ext>
                  </a:extLst>
                </a:gridCol>
              </a:tblGrid>
              <a:tr h="428762">
                <a:tc>
                  <a:txBody>
                    <a:bodyPr/>
                    <a:lstStyle/>
                    <a:p>
                      <a:pPr algn="ctr"/>
                      <a:r>
                        <a:rPr lang="en-US" sz="2200" dirty="0"/>
                        <a:t>Arrhythmia</a:t>
                      </a:r>
                    </a:p>
                  </a:txBody>
                  <a:tcPr anchor="ctr"/>
                </a:tc>
                <a:tc>
                  <a:txBody>
                    <a:bodyPr/>
                    <a:lstStyle/>
                    <a:p>
                      <a:pPr algn="ctr"/>
                      <a:r>
                        <a:rPr lang="en-US" sz="2200" dirty="0"/>
                        <a:t>Characteristics</a:t>
                      </a:r>
                    </a:p>
                  </a:txBody>
                  <a:tcPr anchor="ctr"/>
                </a:tc>
                <a:extLst>
                  <a:ext uri="{0D108BD9-81ED-4DB2-BD59-A6C34878D82A}">
                    <a16:rowId xmlns:a16="http://schemas.microsoft.com/office/drawing/2014/main" val="4191059952"/>
                  </a:ext>
                </a:extLst>
              </a:tr>
              <a:tr h="1194408">
                <a:tc>
                  <a:txBody>
                    <a:bodyPr/>
                    <a:lstStyle/>
                    <a:p>
                      <a:pPr algn="ctr"/>
                      <a:r>
                        <a:rPr lang="en-US" sz="2000" b="1" dirty="0">
                          <a:solidFill>
                            <a:srgbClr val="FF0000"/>
                          </a:solidFill>
                        </a:rPr>
                        <a:t>AV nodal reentrant tachycardia</a:t>
                      </a:r>
                    </a:p>
                  </a:txBody>
                  <a:tcPr anchor="ctr"/>
                </a:tc>
                <a:tc>
                  <a:txBody>
                    <a:bodyPr/>
                    <a:lstStyle/>
                    <a:p>
                      <a:pPr marL="342900" indent="-342900" algn="l">
                        <a:buFont typeface="Arial" panose="020B0604020202020204" pitchFamily="34" charset="0"/>
                        <a:buChar char="•"/>
                      </a:pPr>
                      <a:r>
                        <a:rPr lang="en-US" sz="1800" dirty="0"/>
                        <a:t>Regular </a:t>
                      </a:r>
                    </a:p>
                    <a:p>
                      <a:pPr marL="342900" indent="-342900" algn="l">
                        <a:buFont typeface="Arial" panose="020B0604020202020204" pitchFamily="34" charset="0"/>
                        <a:buChar char="•"/>
                      </a:pPr>
                      <a:r>
                        <a:rPr lang="en-US" sz="1800" dirty="0"/>
                        <a:t>P waves are retrograde if visible </a:t>
                      </a:r>
                    </a:p>
                    <a:p>
                      <a:pPr marL="342900" indent="-342900" algn="l">
                        <a:buFont typeface="Arial" panose="020B0604020202020204" pitchFamily="34" charset="0"/>
                        <a:buChar char="•"/>
                      </a:pPr>
                      <a:r>
                        <a:rPr lang="en-US" sz="1800" dirty="0"/>
                        <a:t>Rate: 150–250 bpm </a:t>
                      </a:r>
                    </a:p>
                    <a:p>
                      <a:pPr marL="342900" indent="-342900" algn="l">
                        <a:buFont typeface="Arial" panose="020B0604020202020204" pitchFamily="34" charset="0"/>
                        <a:buChar char="•"/>
                      </a:pPr>
                      <a:r>
                        <a:rPr lang="en-US" sz="1800" dirty="0"/>
                        <a:t>Carotid massage: slows or terminates </a:t>
                      </a:r>
                    </a:p>
                  </a:txBody>
                  <a:tcPr anchor="ctr"/>
                </a:tc>
                <a:extLst>
                  <a:ext uri="{0D108BD9-81ED-4DB2-BD59-A6C34878D82A}">
                    <a16:rowId xmlns:a16="http://schemas.microsoft.com/office/drawing/2014/main" val="1862501634"/>
                  </a:ext>
                </a:extLst>
              </a:tr>
              <a:tr h="1194408">
                <a:tc>
                  <a:txBody>
                    <a:bodyPr/>
                    <a:lstStyle/>
                    <a:p>
                      <a:pPr algn="ctr"/>
                      <a:r>
                        <a:rPr lang="en-US" sz="2000" b="1" dirty="0">
                          <a:solidFill>
                            <a:srgbClr val="FF0000"/>
                          </a:solidFill>
                        </a:rPr>
                        <a:t>Atrial Flutter </a:t>
                      </a:r>
                    </a:p>
                  </a:txBody>
                  <a:tcPr anchor="ctr"/>
                </a:tc>
                <a:tc>
                  <a:txBody>
                    <a:bodyPr/>
                    <a:lstStyle/>
                    <a:p>
                      <a:pPr marL="342900" indent="-342900" algn="l">
                        <a:buFont typeface="Arial" panose="020B0604020202020204" pitchFamily="34" charset="0"/>
                        <a:buChar char="•"/>
                      </a:pPr>
                      <a:r>
                        <a:rPr lang="en-US" sz="1800" dirty="0"/>
                        <a:t>Regular, saw-toothed 2:1, 3:1, 4:1, etc., block </a:t>
                      </a:r>
                    </a:p>
                    <a:p>
                      <a:pPr marL="342900" indent="-342900" algn="l">
                        <a:buFont typeface="Arial" panose="020B0604020202020204" pitchFamily="34" charset="0"/>
                        <a:buChar char="•"/>
                      </a:pPr>
                      <a:r>
                        <a:rPr lang="en-US" sz="1800" dirty="0"/>
                        <a:t>Atrial rate: 250–350 bpm </a:t>
                      </a:r>
                    </a:p>
                    <a:p>
                      <a:pPr marL="342900" indent="-342900" algn="l">
                        <a:buFont typeface="Arial" panose="020B0604020202020204" pitchFamily="34" charset="0"/>
                        <a:buChar char="•"/>
                      </a:pPr>
                      <a:r>
                        <a:rPr lang="en-US" sz="1800" dirty="0"/>
                        <a:t>Ventricular rate: one-half, one-third, one-quarter, etc., of atrial rate </a:t>
                      </a:r>
                    </a:p>
                    <a:p>
                      <a:pPr marL="342900" indent="-342900" algn="l">
                        <a:buFont typeface="Arial" panose="020B0604020202020204" pitchFamily="34" charset="0"/>
                        <a:buChar char="•"/>
                      </a:pPr>
                      <a:r>
                        <a:rPr lang="en-US" sz="1800" dirty="0"/>
                        <a:t>Carotid massage: increases block</a:t>
                      </a:r>
                    </a:p>
                  </a:txBody>
                  <a:tcPr anchor="ctr"/>
                </a:tc>
                <a:extLst>
                  <a:ext uri="{0D108BD9-81ED-4DB2-BD59-A6C34878D82A}">
                    <a16:rowId xmlns:a16="http://schemas.microsoft.com/office/drawing/2014/main" val="2395141290"/>
                  </a:ext>
                </a:extLst>
              </a:tr>
              <a:tr h="1470040">
                <a:tc>
                  <a:txBody>
                    <a:bodyPr/>
                    <a:lstStyle/>
                    <a:p>
                      <a:pPr algn="ctr"/>
                      <a:r>
                        <a:rPr lang="en-US" sz="2000" b="1" dirty="0">
                          <a:solidFill>
                            <a:srgbClr val="FF0000"/>
                          </a:solidFill>
                        </a:rPr>
                        <a:t>Atrial Fibrillation</a:t>
                      </a:r>
                    </a:p>
                  </a:txBody>
                  <a:tcPr anchor="ctr"/>
                </a:tc>
                <a:tc>
                  <a:txBody>
                    <a:bodyPr/>
                    <a:lstStyle/>
                    <a:p>
                      <a:pPr marL="342900" indent="-342900" algn="l">
                        <a:buFont typeface="Arial" panose="020B0604020202020204" pitchFamily="34" charset="0"/>
                        <a:buChar char="•"/>
                      </a:pPr>
                      <a:r>
                        <a:rPr lang="en-US" sz="1800" dirty="0"/>
                        <a:t>Irregular</a:t>
                      </a:r>
                    </a:p>
                    <a:p>
                      <a:pPr marL="342900" indent="-342900" algn="l">
                        <a:buFont typeface="Arial" panose="020B0604020202020204" pitchFamily="34" charset="0"/>
                        <a:buChar char="•"/>
                      </a:pPr>
                      <a:r>
                        <a:rPr lang="en-US" sz="1800" dirty="0"/>
                        <a:t>Undulating baseline</a:t>
                      </a:r>
                    </a:p>
                    <a:p>
                      <a:pPr marL="342900" indent="-342900" algn="l">
                        <a:buFont typeface="Arial" panose="020B0604020202020204" pitchFamily="34" charset="0"/>
                        <a:buChar char="•"/>
                      </a:pPr>
                      <a:r>
                        <a:rPr lang="en-US" sz="1800" dirty="0"/>
                        <a:t>Atrial rate: 350–500 bpm </a:t>
                      </a:r>
                    </a:p>
                    <a:p>
                      <a:pPr marL="342900" indent="-342900" algn="l">
                        <a:buFont typeface="Arial" panose="020B0604020202020204" pitchFamily="34" charset="0"/>
                        <a:buChar char="•"/>
                      </a:pPr>
                      <a:r>
                        <a:rPr lang="en-US" sz="1800" dirty="0"/>
                        <a:t>Ventricular rate: variable </a:t>
                      </a:r>
                    </a:p>
                    <a:p>
                      <a:pPr marL="342900" indent="-342900" algn="l">
                        <a:buFont typeface="Arial" panose="020B0604020202020204" pitchFamily="34" charset="0"/>
                        <a:buChar char="•"/>
                      </a:pPr>
                      <a:r>
                        <a:rPr lang="en-US" sz="1800" dirty="0"/>
                        <a:t>Carotid massage: may slow ventricular rate </a:t>
                      </a:r>
                    </a:p>
                  </a:txBody>
                  <a:tcPr anchor="ctr"/>
                </a:tc>
                <a:extLst>
                  <a:ext uri="{0D108BD9-81ED-4DB2-BD59-A6C34878D82A}">
                    <a16:rowId xmlns:a16="http://schemas.microsoft.com/office/drawing/2014/main" val="1086794621"/>
                  </a:ext>
                </a:extLst>
              </a:tr>
              <a:tr h="1194408">
                <a:tc>
                  <a:txBody>
                    <a:bodyPr/>
                    <a:lstStyle/>
                    <a:p>
                      <a:pPr algn="ctr"/>
                      <a:r>
                        <a:rPr lang="en-US" sz="2000" b="1" dirty="0">
                          <a:solidFill>
                            <a:srgbClr val="FF0000"/>
                          </a:solidFill>
                        </a:rPr>
                        <a:t>Multifocal atrial tachycardia </a:t>
                      </a:r>
                    </a:p>
                  </a:txBody>
                  <a:tcPr anchor="ctr"/>
                </a:tc>
                <a:tc>
                  <a:txBody>
                    <a:bodyPr/>
                    <a:lstStyle/>
                    <a:p>
                      <a:pPr marL="342900" indent="-342900" algn="l">
                        <a:buFont typeface="Arial" panose="020B0604020202020204" pitchFamily="34" charset="0"/>
                        <a:buChar char="•"/>
                      </a:pPr>
                      <a:r>
                        <a:rPr lang="en-US" sz="1800" dirty="0"/>
                        <a:t>Irregular</a:t>
                      </a:r>
                    </a:p>
                    <a:p>
                      <a:pPr marL="342900" indent="-342900" algn="l">
                        <a:buFont typeface="Arial" panose="020B0604020202020204" pitchFamily="34" charset="0"/>
                        <a:buChar char="•"/>
                      </a:pPr>
                      <a:r>
                        <a:rPr lang="en-US" sz="1800" dirty="0"/>
                        <a:t>At least three different P-wave morphologies </a:t>
                      </a:r>
                    </a:p>
                    <a:p>
                      <a:pPr marL="342900" indent="-342900" algn="l">
                        <a:buFont typeface="Arial" panose="020B0604020202020204" pitchFamily="34" charset="0"/>
                        <a:buChar char="•"/>
                      </a:pPr>
                      <a:r>
                        <a:rPr lang="en-US" sz="1800" dirty="0"/>
                        <a:t>Rate: 100–200 bpm; sometimes </a:t>
                      </a:r>
                    </a:p>
                    <a:p>
                      <a:pPr marL="342900" indent="-342900" algn="l">
                        <a:buFont typeface="Arial" panose="020B0604020202020204" pitchFamily="34" charset="0"/>
                        <a:buChar char="•"/>
                      </a:pPr>
                      <a:r>
                        <a:rPr lang="en-US" sz="1800" dirty="0"/>
                        <a:t>Carotid massage: no effect</a:t>
                      </a:r>
                    </a:p>
                  </a:txBody>
                  <a:tcPr anchor="ctr"/>
                </a:tc>
                <a:extLst>
                  <a:ext uri="{0D108BD9-81ED-4DB2-BD59-A6C34878D82A}">
                    <a16:rowId xmlns:a16="http://schemas.microsoft.com/office/drawing/2014/main" val="3534002789"/>
                  </a:ext>
                </a:extLst>
              </a:tr>
              <a:tr h="918775">
                <a:tc>
                  <a:txBody>
                    <a:bodyPr/>
                    <a:lstStyle/>
                    <a:p>
                      <a:pPr algn="ctr"/>
                      <a:r>
                        <a:rPr lang="en-US" sz="2000" b="1" dirty="0">
                          <a:solidFill>
                            <a:srgbClr val="FF0000"/>
                          </a:solidFill>
                        </a:rPr>
                        <a:t>Paroxysmal atrial tachycardia</a:t>
                      </a:r>
                    </a:p>
                  </a:txBody>
                  <a:tcPr anchor="ctr"/>
                </a:tc>
                <a:tc>
                  <a:txBody>
                    <a:bodyPr/>
                    <a:lstStyle/>
                    <a:p>
                      <a:pPr marL="342900" indent="-342900" algn="l">
                        <a:buFont typeface="Arial" panose="020B0604020202020204" pitchFamily="34" charset="0"/>
                        <a:buChar char="•"/>
                      </a:pPr>
                      <a:r>
                        <a:rPr lang="en-US" sz="1800" dirty="0"/>
                        <a:t>Regular Rate: 100–200 bpm </a:t>
                      </a:r>
                    </a:p>
                    <a:p>
                      <a:pPr marL="342900" indent="-342900" algn="l">
                        <a:buFont typeface="Arial" panose="020B0604020202020204" pitchFamily="34" charset="0"/>
                        <a:buChar char="•"/>
                      </a:pPr>
                      <a:r>
                        <a:rPr lang="en-US" sz="1800" dirty="0"/>
                        <a:t>Characteristic warm-up period in the automatic form </a:t>
                      </a:r>
                    </a:p>
                    <a:p>
                      <a:pPr marL="342900" indent="-342900" algn="l">
                        <a:buFont typeface="Arial" panose="020B0604020202020204" pitchFamily="34" charset="0"/>
                        <a:buChar char="•"/>
                      </a:pPr>
                      <a:r>
                        <a:rPr lang="en-US" sz="1800" dirty="0"/>
                        <a:t>Carotid massage: no effect, or only mild slowing </a:t>
                      </a:r>
                    </a:p>
                  </a:txBody>
                  <a:tcPr anchor="ctr"/>
                </a:tc>
                <a:extLst>
                  <a:ext uri="{0D108BD9-81ED-4DB2-BD59-A6C34878D82A}">
                    <a16:rowId xmlns:a16="http://schemas.microsoft.com/office/drawing/2014/main" val="1420778234"/>
                  </a:ext>
                </a:extLst>
              </a:tr>
            </a:tbl>
          </a:graphicData>
        </a:graphic>
      </p:graphicFrame>
      <p:graphicFrame>
        <p:nvGraphicFramePr>
          <p:cNvPr id="7" name="Table 6">
            <a:extLst>
              <a:ext uri="{FF2B5EF4-FFF2-40B4-BE49-F238E27FC236}">
                <a16:creationId xmlns:a16="http://schemas.microsoft.com/office/drawing/2014/main" id="{F521EB48-57B9-71D5-E135-D3934C7B991B}"/>
              </a:ext>
            </a:extLst>
          </p:cNvPr>
          <p:cNvGraphicFramePr>
            <a:graphicFrameLocks noGrp="1"/>
          </p:cNvGraphicFramePr>
          <p:nvPr>
            <p:extLst>
              <p:ext uri="{D42A27DB-BD31-4B8C-83A1-F6EECF244321}">
                <p14:modId xmlns:p14="http://schemas.microsoft.com/office/powerpoint/2010/main" val="3673312423"/>
              </p:ext>
            </p:extLst>
          </p:nvPr>
        </p:nvGraphicFramePr>
        <p:xfrm>
          <a:off x="0" y="0"/>
          <a:ext cx="12192000" cy="457200"/>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265013410"/>
                    </a:ext>
                  </a:extLst>
                </a:gridCol>
              </a:tblGrid>
              <a:tr h="370840">
                <a:tc>
                  <a:txBody>
                    <a:bodyPr/>
                    <a:lstStyle/>
                    <a:p>
                      <a:pPr algn="ctr"/>
                      <a:r>
                        <a:rPr lang="en-US" sz="2400" dirty="0"/>
                        <a:t>Sustained Supraventricular Arrhythmias </a:t>
                      </a:r>
                    </a:p>
                  </a:txBody>
                  <a:tcPr/>
                </a:tc>
                <a:extLst>
                  <a:ext uri="{0D108BD9-81ED-4DB2-BD59-A6C34878D82A}">
                    <a16:rowId xmlns:a16="http://schemas.microsoft.com/office/drawing/2014/main" val="3146842711"/>
                  </a:ext>
                </a:extLst>
              </a:tr>
            </a:tbl>
          </a:graphicData>
        </a:graphic>
      </p:graphicFrame>
      <p:pic>
        <p:nvPicPr>
          <p:cNvPr id="9" name="Picture 8">
            <a:extLst>
              <a:ext uri="{FF2B5EF4-FFF2-40B4-BE49-F238E27FC236}">
                <a16:creationId xmlns:a16="http://schemas.microsoft.com/office/drawing/2014/main" id="{C7529383-C6EF-5B9D-4243-942F273DCBD4}"/>
              </a:ext>
            </a:extLst>
          </p:cNvPr>
          <p:cNvPicPr>
            <a:picLocks noChangeAspect="1"/>
          </p:cNvPicPr>
          <p:nvPr/>
        </p:nvPicPr>
        <p:blipFill>
          <a:blip r:embed="rId2"/>
          <a:stretch>
            <a:fillRect/>
          </a:stretch>
        </p:blipFill>
        <p:spPr>
          <a:xfrm>
            <a:off x="9742337" y="909536"/>
            <a:ext cx="2449662" cy="1162455"/>
          </a:xfrm>
          <a:prstGeom prst="rect">
            <a:avLst/>
          </a:prstGeom>
        </p:spPr>
      </p:pic>
      <p:pic>
        <p:nvPicPr>
          <p:cNvPr id="11" name="Picture 10">
            <a:extLst>
              <a:ext uri="{FF2B5EF4-FFF2-40B4-BE49-F238E27FC236}">
                <a16:creationId xmlns:a16="http://schemas.microsoft.com/office/drawing/2014/main" id="{1386ED7A-A590-AEA6-7669-55F095C1E186}"/>
              </a:ext>
            </a:extLst>
          </p:cNvPr>
          <p:cNvPicPr>
            <a:picLocks noChangeAspect="1"/>
          </p:cNvPicPr>
          <p:nvPr/>
        </p:nvPicPr>
        <p:blipFill>
          <a:blip r:embed="rId3"/>
          <a:stretch>
            <a:fillRect/>
          </a:stretch>
        </p:blipFill>
        <p:spPr>
          <a:xfrm>
            <a:off x="10291863" y="2071992"/>
            <a:ext cx="1900135" cy="1221900"/>
          </a:xfrm>
          <a:prstGeom prst="rect">
            <a:avLst/>
          </a:prstGeom>
        </p:spPr>
      </p:pic>
      <p:pic>
        <p:nvPicPr>
          <p:cNvPr id="13" name="Picture 12">
            <a:extLst>
              <a:ext uri="{FF2B5EF4-FFF2-40B4-BE49-F238E27FC236}">
                <a16:creationId xmlns:a16="http://schemas.microsoft.com/office/drawing/2014/main" id="{FA6D4F17-9A01-F55B-0ECC-FB0B80E6AFE6}"/>
              </a:ext>
            </a:extLst>
          </p:cNvPr>
          <p:cNvPicPr>
            <a:picLocks noChangeAspect="1"/>
          </p:cNvPicPr>
          <p:nvPr/>
        </p:nvPicPr>
        <p:blipFill rotWithShape="1">
          <a:blip r:embed="rId4"/>
          <a:srcRect l="4480"/>
          <a:stretch/>
        </p:blipFill>
        <p:spPr>
          <a:xfrm>
            <a:off x="7110917" y="3274436"/>
            <a:ext cx="5081081" cy="1472119"/>
          </a:xfrm>
          <a:prstGeom prst="rect">
            <a:avLst/>
          </a:prstGeom>
        </p:spPr>
      </p:pic>
      <p:pic>
        <p:nvPicPr>
          <p:cNvPr id="15" name="Picture 14">
            <a:extLst>
              <a:ext uri="{FF2B5EF4-FFF2-40B4-BE49-F238E27FC236}">
                <a16:creationId xmlns:a16="http://schemas.microsoft.com/office/drawing/2014/main" id="{CDEF7AB1-501C-C70F-40E1-7237EAE9AE20}"/>
              </a:ext>
            </a:extLst>
          </p:cNvPr>
          <p:cNvPicPr>
            <a:picLocks noChangeAspect="1"/>
          </p:cNvPicPr>
          <p:nvPr/>
        </p:nvPicPr>
        <p:blipFill>
          <a:blip r:embed="rId5"/>
          <a:stretch>
            <a:fillRect/>
          </a:stretch>
        </p:blipFill>
        <p:spPr>
          <a:xfrm>
            <a:off x="8335124" y="4746554"/>
            <a:ext cx="3856874" cy="1201909"/>
          </a:xfrm>
          <a:prstGeom prst="rect">
            <a:avLst/>
          </a:prstGeom>
        </p:spPr>
      </p:pic>
      <p:pic>
        <p:nvPicPr>
          <p:cNvPr id="17" name="Picture 16">
            <a:extLst>
              <a:ext uri="{FF2B5EF4-FFF2-40B4-BE49-F238E27FC236}">
                <a16:creationId xmlns:a16="http://schemas.microsoft.com/office/drawing/2014/main" id="{4298ED0A-AA64-82D7-2BF7-01EE88B6A2DD}"/>
              </a:ext>
            </a:extLst>
          </p:cNvPr>
          <p:cNvPicPr>
            <a:picLocks noChangeAspect="1"/>
          </p:cNvPicPr>
          <p:nvPr/>
        </p:nvPicPr>
        <p:blipFill>
          <a:blip r:embed="rId6"/>
          <a:stretch>
            <a:fillRect/>
          </a:stretch>
        </p:blipFill>
        <p:spPr>
          <a:xfrm>
            <a:off x="9956210" y="5948087"/>
            <a:ext cx="2235787" cy="909914"/>
          </a:xfrm>
          <a:prstGeom prst="rect">
            <a:avLst/>
          </a:prstGeom>
        </p:spPr>
      </p:pic>
    </p:spTree>
    <p:extLst>
      <p:ext uri="{BB962C8B-B14F-4D97-AF65-F5344CB8AC3E}">
        <p14:creationId xmlns:p14="http://schemas.microsoft.com/office/powerpoint/2010/main" val="3311193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5D08-D196-B2DD-8397-18D101AFD22E}"/>
              </a:ext>
            </a:extLst>
          </p:cNvPr>
          <p:cNvSpPr>
            <a:spLocks noGrp="1"/>
          </p:cNvSpPr>
          <p:nvPr>
            <p:ph type="title"/>
          </p:nvPr>
        </p:nvSpPr>
        <p:spPr/>
        <p:txBody>
          <a:bodyPr/>
          <a:lstStyle/>
          <a:p>
            <a:r>
              <a:rPr lang="en-US" dirty="0"/>
              <a:t>Carotid Massage</a:t>
            </a:r>
          </a:p>
        </p:txBody>
      </p:sp>
      <p:sp>
        <p:nvSpPr>
          <p:cNvPr id="3" name="Content Placeholder 2">
            <a:extLst>
              <a:ext uri="{FF2B5EF4-FFF2-40B4-BE49-F238E27FC236}">
                <a16:creationId xmlns:a16="http://schemas.microsoft.com/office/drawing/2014/main" id="{F99D2677-0123-B8AA-E7D9-6335DEB8670A}"/>
              </a:ext>
            </a:extLst>
          </p:cNvPr>
          <p:cNvSpPr>
            <a:spLocks noGrp="1"/>
          </p:cNvSpPr>
          <p:nvPr>
            <p:ph idx="1"/>
          </p:nvPr>
        </p:nvSpPr>
        <p:spPr>
          <a:xfrm>
            <a:off x="838200" y="1305026"/>
            <a:ext cx="7517860" cy="4871938"/>
          </a:xfrm>
        </p:spPr>
        <p:txBody>
          <a:bodyPr>
            <a:normAutofit fontScale="85000" lnSpcReduction="10000"/>
          </a:bodyPr>
          <a:lstStyle/>
          <a:p>
            <a:r>
              <a:rPr lang="en-US" dirty="0"/>
              <a:t>Massaging the carotid artery can aid in diagnosing and stopping episodes of AVNRT (atrioventricular nodal reentrant tachycardia). </a:t>
            </a:r>
          </a:p>
          <a:p>
            <a:r>
              <a:rPr lang="en-US" dirty="0"/>
              <a:t>Baroreceptors, located at the carotid artery's bifurcation, detect blood pressure changes. When pressure rises, these receptors trigger vagal responses, slowing the sinus node firing and AV node conduction. </a:t>
            </a:r>
          </a:p>
          <a:p>
            <a:r>
              <a:rPr lang="en-US" dirty="0"/>
              <a:t>Gentle external pressure on the carotid artery can trick these baroreceptors into perceiving a blood pressure increase. </a:t>
            </a:r>
          </a:p>
          <a:p>
            <a:r>
              <a:rPr lang="en-US" dirty="0"/>
              <a:t>Carotid massage, a widely used method, stimulates vagal input, potentially interrupting the reentrant circuit causing AVNRT. This may terminate the arrhythmia or, at least, slow it down, facilitating easier diagnosis by revealing P waves.</a:t>
            </a:r>
          </a:p>
        </p:txBody>
      </p:sp>
      <p:pic>
        <p:nvPicPr>
          <p:cNvPr id="9" name="Picture 8">
            <a:extLst>
              <a:ext uri="{FF2B5EF4-FFF2-40B4-BE49-F238E27FC236}">
                <a16:creationId xmlns:a16="http://schemas.microsoft.com/office/drawing/2014/main" id="{DBCFC3AB-486F-2466-182E-9B784D201063}"/>
              </a:ext>
            </a:extLst>
          </p:cNvPr>
          <p:cNvPicPr>
            <a:picLocks noChangeAspect="1"/>
          </p:cNvPicPr>
          <p:nvPr/>
        </p:nvPicPr>
        <p:blipFill>
          <a:blip r:embed="rId2"/>
          <a:stretch>
            <a:fillRect/>
          </a:stretch>
        </p:blipFill>
        <p:spPr>
          <a:xfrm>
            <a:off x="8453968" y="1305026"/>
            <a:ext cx="2899832" cy="4210557"/>
          </a:xfrm>
          <a:prstGeom prst="rect">
            <a:avLst/>
          </a:prstGeom>
        </p:spPr>
      </p:pic>
    </p:spTree>
    <p:extLst>
      <p:ext uri="{BB962C8B-B14F-4D97-AF65-F5344CB8AC3E}">
        <p14:creationId xmlns:p14="http://schemas.microsoft.com/office/powerpoint/2010/main" val="1443738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B6D9C-4FE5-9C07-2651-C6B1BE114D91}"/>
              </a:ext>
            </a:extLst>
          </p:cNvPr>
          <p:cNvSpPr>
            <a:spLocks noGrp="1"/>
          </p:cNvSpPr>
          <p:nvPr>
            <p:ph type="title"/>
          </p:nvPr>
        </p:nvSpPr>
        <p:spPr/>
        <p:txBody>
          <a:bodyPr/>
          <a:lstStyle/>
          <a:p>
            <a:r>
              <a:rPr lang="en-US" dirty="0"/>
              <a:t>How to Do Carotid Massage</a:t>
            </a:r>
          </a:p>
        </p:txBody>
      </p:sp>
      <p:sp>
        <p:nvSpPr>
          <p:cNvPr id="3" name="Content Placeholder 2">
            <a:extLst>
              <a:ext uri="{FF2B5EF4-FFF2-40B4-BE49-F238E27FC236}">
                <a16:creationId xmlns:a16="http://schemas.microsoft.com/office/drawing/2014/main" id="{202FC52C-800D-0792-69B9-6A6FCBDE3796}"/>
              </a:ext>
            </a:extLst>
          </p:cNvPr>
          <p:cNvSpPr>
            <a:spLocks noGrp="1"/>
          </p:cNvSpPr>
          <p:nvPr>
            <p:ph idx="1"/>
          </p:nvPr>
        </p:nvSpPr>
        <p:spPr>
          <a:xfrm>
            <a:off x="838200" y="1266114"/>
            <a:ext cx="10515600" cy="5105502"/>
          </a:xfrm>
        </p:spPr>
        <p:txBody>
          <a:bodyPr>
            <a:normAutofit fontScale="92500" lnSpcReduction="20000"/>
          </a:bodyPr>
          <a:lstStyle/>
          <a:p>
            <a:pPr marL="0" indent="0">
              <a:buNone/>
            </a:pPr>
            <a:r>
              <a:rPr lang="en-US" dirty="0"/>
              <a:t>Carotid massage must be done with great care.</a:t>
            </a:r>
          </a:p>
          <a:p>
            <a:pPr marL="282575" indent="-282575">
              <a:buFont typeface="+mj-lt"/>
              <a:buAutoNum type="arabicPeriod"/>
            </a:pPr>
            <a:r>
              <a:rPr lang="en-US" dirty="0"/>
              <a:t>Auscultate for carotid bruits. You do not want to cut off the last remaining trickle of blood to the brain nor dislodge an atherosclerotic plaque. If there is evidence of significant carotid disease, do not perform carotid massage.</a:t>
            </a:r>
          </a:p>
          <a:p>
            <a:pPr marL="282575" indent="-282575">
              <a:buFont typeface="+mj-lt"/>
              <a:buAutoNum type="arabicPeriod"/>
            </a:pPr>
            <a:r>
              <a:rPr lang="en-US" dirty="0"/>
              <a:t>With the patient lying flat, extend the neck and rotate the head slightly away from you.</a:t>
            </a:r>
          </a:p>
          <a:p>
            <a:pPr marL="282575" indent="-282575">
              <a:buFont typeface="+mj-lt"/>
              <a:buAutoNum type="arabicPeriod"/>
            </a:pPr>
            <a:r>
              <a:rPr lang="en-US" dirty="0"/>
              <a:t>Palpate the carotid artery at the angle of the jaw and apply gentle pressure for 10 to 15 seconds. Press as firmly as would be required to compress a tennis ball.</a:t>
            </a:r>
          </a:p>
          <a:p>
            <a:pPr marL="282575" indent="-282575">
              <a:buFont typeface="+mj-lt"/>
              <a:buAutoNum type="arabicPeriod"/>
            </a:pPr>
            <a:r>
              <a:rPr lang="en-US" dirty="0"/>
              <a:t>Never compress both carotid arteries simultaneously!</a:t>
            </a:r>
          </a:p>
          <a:p>
            <a:pPr marL="282575" indent="-282575">
              <a:buFont typeface="+mj-lt"/>
              <a:buAutoNum type="arabicPeriod"/>
            </a:pPr>
            <a:r>
              <a:rPr lang="en-US" dirty="0"/>
              <a:t>Try the right carotid first because the rate of success is somewhat better on this side. If it fails, however, go ahead and try the left carotid next.</a:t>
            </a:r>
          </a:p>
          <a:p>
            <a:pPr marL="282575" indent="-282575">
              <a:buFont typeface="+mj-lt"/>
              <a:buAutoNum type="arabicPeriod"/>
            </a:pPr>
            <a:r>
              <a:rPr lang="en-US" dirty="0"/>
              <a:t>Have a rhythm strip running during the entire procedure so that you can see what is happening. Always have equipment for resuscitation available; in rare instances, carotid massage may induce sinus arrest. </a:t>
            </a:r>
          </a:p>
        </p:txBody>
      </p:sp>
    </p:spTree>
    <p:extLst>
      <p:ext uri="{BB962C8B-B14F-4D97-AF65-F5344CB8AC3E}">
        <p14:creationId xmlns:p14="http://schemas.microsoft.com/office/powerpoint/2010/main" val="567781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9D776-193E-EFFF-3F6F-D70C4089DF31}"/>
              </a:ext>
            </a:extLst>
          </p:cNvPr>
          <p:cNvSpPr>
            <a:spLocks noGrp="1"/>
          </p:cNvSpPr>
          <p:nvPr>
            <p:ph type="title"/>
          </p:nvPr>
        </p:nvSpPr>
        <p:spPr/>
        <p:txBody>
          <a:bodyPr/>
          <a:lstStyle/>
          <a:p>
            <a:r>
              <a:rPr lang="en-US" dirty="0"/>
              <a:t>Premature Ventricular Contractions</a:t>
            </a:r>
          </a:p>
        </p:txBody>
      </p:sp>
      <p:sp>
        <p:nvSpPr>
          <p:cNvPr id="3" name="Content Placeholder 2">
            <a:extLst>
              <a:ext uri="{FF2B5EF4-FFF2-40B4-BE49-F238E27FC236}">
                <a16:creationId xmlns:a16="http://schemas.microsoft.com/office/drawing/2014/main" id="{587E875F-2203-667B-B5FC-E9045D881CA1}"/>
              </a:ext>
            </a:extLst>
          </p:cNvPr>
          <p:cNvSpPr>
            <a:spLocks noGrp="1"/>
          </p:cNvSpPr>
          <p:nvPr>
            <p:ph idx="1"/>
          </p:nvPr>
        </p:nvSpPr>
        <p:spPr>
          <a:xfrm>
            <a:off x="838200" y="1305026"/>
            <a:ext cx="10515600" cy="3549076"/>
          </a:xfrm>
        </p:spPr>
        <p:txBody>
          <a:bodyPr>
            <a:normAutofit fontScale="70000" lnSpcReduction="20000"/>
          </a:bodyPr>
          <a:lstStyle/>
          <a:p>
            <a:r>
              <a:rPr lang="en-US" dirty="0"/>
              <a:t>Premature ventricular contractions (PVCs) are the most common ventricular arrhythmias. The QRS complex appears wide and unusual because ventricular depolarization deviates from normal conduction pathways. However, QRS width may vary in different leads, so examine the entire 12-lead EKG for an accurate diagnosis. A QRS duration of at least 0.12 seconds in most leads is required to diagnose a PVC. Retrograde P waves may occasionally be seen, but often there is no P wave. A compensatory pause usually follows a PVC before the next beat, but occasionally, PVCs may occur between normally conducted beats without a pause, known as interpolated PVCs.</a:t>
            </a:r>
          </a:p>
          <a:p>
            <a:r>
              <a:rPr lang="en-US" dirty="0"/>
              <a:t>Isolated PVCs are common in normal hearts and typically don't need treatment. However, in the context of an acute myocardial infarction, they can be more concerning as they may trigger life-threatening ventricular arrhythmias like ventricular tachycardia or fibrillation.</a:t>
            </a:r>
          </a:p>
          <a:p>
            <a:r>
              <a:rPr lang="en-US" dirty="0"/>
              <a:t>PVCs usually occur randomly but may alternate with normal sinus beats in a regular pattern. One normal beat followed by one PVC is called bigeminy, two normal beats for every PVC is trigeminy, and so on.</a:t>
            </a:r>
          </a:p>
        </p:txBody>
      </p:sp>
      <p:pic>
        <p:nvPicPr>
          <p:cNvPr id="5" name="Picture 4">
            <a:extLst>
              <a:ext uri="{FF2B5EF4-FFF2-40B4-BE49-F238E27FC236}">
                <a16:creationId xmlns:a16="http://schemas.microsoft.com/office/drawing/2014/main" id="{886FF2A2-C289-AB96-0F89-979E2B124A02}"/>
              </a:ext>
            </a:extLst>
          </p:cNvPr>
          <p:cNvPicPr>
            <a:picLocks noChangeAspect="1"/>
          </p:cNvPicPr>
          <p:nvPr/>
        </p:nvPicPr>
        <p:blipFill>
          <a:blip r:embed="rId2"/>
          <a:stretch>
            <a:fillRect/>
          </a:stretch>
        </p:blipFill>
        <p:spPr>
          <a:xfrm>
            <a:off x="2925805" y="4776280"/>
            <a:ext cx="6340389" cy="1844200"/>
          </a:xfrm>
          <a:prstGeom prst="rect">
            <a:avLst/>
          </a:prstGeom>
        </p:spPr>
      </p:pic>
    </p:spTree>
    <p:extLst>
      <p:ext uri="{BB962C8B-B14F-4D97-AF65-F5344CB8AC3E}">
        <p14:creationId xmlns:p14="http://schemas.microsoft.com/office/powerpoint/2010/main" val="201487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3D93-C0FC-BCDC-BAF8-9ECB3445B24E}"/>
              </a:ext>
            </a:extLst>
          </p:cNvPr>
          <p:cNvSpPr>
            <a:spLocks noGrp="1"/>
          </p:cNvSpPr>
          <p:nvPr>
            <p:ph type="title"/>
          </p:nvPr>
        </p:nvSpPr>
        <p:spPr/>
        <p:txBody>
          <a:bodyPr>
            <a:normAutofit/>
          </a:bodyPr>
          <a:lstStyle/>
          <a:p>
            <a:r>
              <a:rPr lang="en-US" dirty="0"/>
              <a:t>Ventricular Tachycardia</a:t>
            </a:r>
          </a:p>
        </p:txBody>
      </p:sp>
      <p:sp>
        <p:nvSpPr>
          <p:cNvPr id="3" name="Content Placeholder 2">
            <a:extLst>
              <a:ext uri="{FF2B5EF4-FFF2-40B4-BE49-F238E27FC236}">
                <a16:creationId xmlns:a16="http://schemas.microsoft.com/office/drawing/2014/main" id="{210E941D-8620-112B-70A2-14B781A4E9A9}"/>
              </a:ext>
            </a:extLst>
          </p:cNvPr>
          <p:cNvSpPr>
            <a:spLocks noGrp="1"/>
          </p:cNvSpPr>
          <p:nvPr>
            <p:ph idx="1"/>
          </p:nvPr>
        </p:nvSpPr>
        <p:spPr>
          <a:xfrm>
            <a:off x="838200" y="1305026"/>
            <a:ext cx="10515600" cy="3656080"/>
          </a:xfrm>
        </p:spPr>
        <p:txBody>
          <a:bodyPr>
            <a:normAutofit fontScale="85000" lnSpcReduction="20000"/>
          </a:bodyPr>
          <a:lstStyle/>
          <a:p>
            <a:r>
              <a:rPr lang="en-US" dirty="0"/>
              <a:t>A sequence of three or more consecutive premature ventricular contractions (PVCs) is termed ventricular tachycardia. The rate typically ranges from 120 to 200 beats per minute and may show slight irregularity. Sustained ventricular tachycardia, lasting over 30 seconds, or tachycardia linked to hemodynamic instability is considered an emergency, signaling the potential for cardiac arrest and necessitating immediate treatment.</a:t>
            </a:r>
          </a:p>
          <a:p>
            <a:r>
              <a:rPr lang="en-US" dirty="0"/>
              <a:t>Ventricular tachycardia can have a uniform morphology, where each complex looks similar, or a polymorphic morphology, changing appearance from beat to beat. Polymorphic ventricular tachycardia is often linked to acute coronary ischemia, infarction, electrolyte imbalances, and conditions causing prolonged QT intervals. Uniform ventricular tachycardia is more common with healed infarctions, as the scarred myocardium provides the substrate for reentrant ventricular tachycardia.</a:t>
            </a:r>
          </a:p>
        </p:txBody>
      </p:sp>
      <p:pic>
        <p:nvPicPr>
          <p:cNvPr id="5" name="Picture 4">
            <a:extLst>
              <a:ext uri="{FF2B5EF4-FFF2-40B4-BE49-F238E27FC236}">
                <a16:creationId xmlns:a16="http://schemas.microsoft.com/office/drawing/2014/main" id="{E563C2ED-77EA-740F-E87B-69D8DFBA40CB}"/>
              </a:ext>
            </a:extLst>
          </p:cNvPr>
          <p:cNvPicPr>
            <a:picLocks noChangeAspect="1"/>
          </p:cNvPicPr>
          <p:nvPr/>
        </p:nvPicPr>
        <p:blipFill>
          <a:blip r:embed="rId2"/>
          <a:stretch>
            <a:fillRect/>
          </a:stretch>
        </p:blipFill>
        <p:spPr>
          <a:xfrm>
            <a:off x="3500317" y="4975361"/>
            <a:ext cx="5191366" cy="1507786"/>
          </a:xfrm>
          <a:prstGeom prst="rect">
            <a:avLst/>
          </a:prstGeom>
        </p:spPr>
      </p:pic>
    </p:spTree>
    <p:extLst>
      <p:ext uri="{BB962C8B-B14F-4D97-AF65-F5344CB8AC3E}">
        <p14:creationId xmlns:p14="http://schemas.microsoft.com/office/powerpoint/2010/main" val="142556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CC4A-CA30-B641-23C0-768AFD18FC37}"/>
              </a:ext>
            </a:extLst>
          </p:cNvPr>
          <p:cNvSpPr>
            <a:spLocks noGrp="1"/>
          </p:cNvSpPr>
          <p:nvPr>
            <p:ph type="title"/>
          </p:nvPr>
        </p:nvSpPr>
        <p:spPr/>
        <p:txBody>
          <a:bodyPr/>
          <a:lstStyle/>
          <a:p>
            <a:r>
              <a:rPr lang="en-US" dirty="0"/>
              <a:t>Ventricular Fibrillation</a:t>
            </a:r>
          </a:p>
        </p:txBody>
      </p:sp>
      <p:sp>
        <p:nvSpPr>
          <p:cNvPr id="3" name="Content Placeholder 2">
            <a:extLst>
              <a:ext uri="{FF2B5EF4-FFF2-40B4-BE49-F238E27FC236}">
                <a16:creationId xmlns:a16="http://schemas.microsoft.com/office/drawing/2014/main" id="{09578B69-E057-E083-F4B4-571429B91D7D}"/>
              </a:ext>
            </a:extLst>
          </p:cNvPr>
          <p:cNvSpPr>
            <a:spLocks noGrp="1"/>
          </p:cNvSpPr>
          <p:nvPr>
            <p:ph idx="1"/>
          </p:nvPr>
        </p:nvSpPr>
        <p:spPr>
          <a:xfrm>
            <a:off x="838200" y="1305026"/>
            <a:ext cx="10515600" cy="3091876"/>
          </a:xfrm>
        </p:spPr>
        <p:txBody>
          <a:bodyPr>
            <a:normAutofit fontScale="85000" lnSpcReduction="20000"/>
          </a:bodyPr>
          <a:lstStyle/>
          <a:p>
            <a:r>
              <a:rPr lang="en-US" dirty="0"/>
              <a:t>Ventricular fibrillation is a critical event, typically observed in failing hearts and is the most common arrhythmia leading to sudden death in adults. The EKG tracing shows spasmodic jerking (coarse ventricular fibrillation) or gentle undulating (fine ventricular fibrillation) movements with no true QRS complexes. </a:t>
            </a:r>
          </a:p>
          <a:p>
            <a:r>
              <a:rPr lang="en-US" dirty="0"/>
              <a:t>In ventricular fibrillation, the heart produces no cardiac output, requiring immediate cardiopulmonary resuscitation and electrical defibrillation.</a:t>
            </a:r>
          </a:p>
          <a:p>
            <a:r>
              <a:rPr lang="en-US" dirty="0"/>
              <a:t>In many cases, ventricular fibrillation is preceded by ventricular tachycardia</a:t>
            </a:r>
          </a:p>
          <a:p>
            <a:r>
              <a:rPr lang="en-US" dirty="0"/>
              <a:t>Common precipitants of ventricular fibrillation include MI, Heart failure, Hypoxemia or hypercapnia, Hypotension or shock, Electrolyte imbalances, Overdoses of stimulants, especially when used in combination</a:t>
            </a:r>
          </a:p>
        </p:txBody>
      </p:sp>
      <p:pic>
        <p:nvPicPr>
          <p:cNvPr id="5" name="Picture 4">
            <a:extLst>
              <a:ext uri="{FF2B5EF4-FFF2-40B4-BE49-F238E27FC236}">
                <a16:creationId xmlns:a16="http://schemas.microsoft.com/office/drawing/2014/main" id="{4CD32602-8D9E-A6AD-D1E6-25554853D981}"/>
              </a:ext>
            </a:extLst>
          </p:cNvPr>
          <p:cNvPicPr>
            <a:picLocks noChangeAspect="1"/>
          </p:cNvPicPr>
          <p:nvPr/>
        </p:nvPicPr>
        <p:blipFill>
          <a:blip r:embed="rId2"/>
          <a:stretch>
            <a:fillRect/>
          </a:stretch>
        </p:blipFill>
        <p:spPr>
          <a:xfrm>
            <a:off x="3461996" y="4413319"/>
            <a:ext cx="5268008" cy="2298766"/>
          </a:xfrm>
          <a:prstGeom prst="rect">
            <a:avLst/>
          </a:prstGeom>
        </p:spPr>
      </p:pic>
    </p:spTree>
    <p:extLst>
      <p:ext uri="{BB962C8B-B14F-4D97-AF65-F5344CB8AC3E}">
        <p14:creationId xmlns:p14="http://schemas.microsoft.com/office/powerpoint/2010/main" val="2812228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F1EC-7719-D24F-9B21-D1C4ED05D4E4}"/>
              </a:ext>
            </a:extLst>
          </p:cNvPr>
          <p:cNvSpPr>
            <a:spLocks noGrp="1"/>
          </p:cNvSpPr>
          <p:nvPr>
            <p:ph type="title"/>
          </p:nvPr>
        </p:nvSpPr>
        <p:spPr/>
        <p:txBody>
          <a:bodyPr/>
          <a:lstStyle/>
          <a:p>
            <a:r>
              <a:rPr lang="en-US" dirty="0"/>
              <a:t>The basic waves and lines of the standard EKG</a:t>
            </a:r>
          </a:p>
        </p:txBody>
      </p:sp>
      <p:sp>
        <p:nvSpPr>
          <p:cNvPr id="3" name="Content Placeholder 2">
            <a:extLst>
              <a:ext uri="{FF2B5EF4-FFF2-40B4-BE49-F238E27FC236}">
                <a16:creationId xmlns:a16="http://schemas.microsoft.com/office/drawing/2014/main" id="{14B823F7-7F5B-5A9C-F5FB-A12895709729}"/>
              </a:ext>
            </a:extLst>
          </p:cNvPr>
          <p:cNvSpPr>
            <a:spLocks noGrp="1"/>
          </p:cNvSpPr>
          <p:nvPr>
            <p:ph idx="1"/>
          </p:nvPr>
        </p:nvSpPr>
        <p:spPr>
          <a:xfrm>
            <a:off x="838200" y="1305026"/>
            <a:ext cx="7722140" cy="4871938"/>
          </a:xfrm>
        </p:spPr>
        <p:txBody>
          <a:bodyPr>
            <a:normAutofit fontScale="92500" lnSpcReduction="10000"/>
          </a:bodyPr>
          <a:lstStyle/>
          <a:p>
            <a:r>
              <a:rPr lang="en-US" b="1" dirty="0"/>
              <a:t>P wave</a:t>
            </a:r>
          </a:p>
          <a:p>
            <a:pPr lvl="1"/>
            <a:r>
              <a:rPr lang="en-US" dirty="0"/>
              <a:t>Represents atrial depolarization</a:t>
            </a:r>
          </a:p>
          <a:p>
            <a:pPr lvl="1"/>
            <a:r>
              <a:rPr lang="en-US" dirty="0"/>
              <a:t>The </a:t>
            </a:r>
            <a:r>
              <a:rPr lang="en-US" b="1" dirty="0"/>
              <a:t>first part of the P wave</a:t>
            </a:r>
            <a:r>
              <a:rPr lang="en-US" dirty="0"/>
              <a:t> predominantly represents </a:t>
            </a:r>
            <a:r>
              <a:rPr lang="en-US" dirty="0">
                <a:solidFill>
                  <a:srgbClr val="FF0000"/>
                </a:solidFill>
              </a:rPr>
              <a:t>right atrial depolarization</a:t>
            </a:r>
            <a:r>
              <a:rPr lang="en-US" dirty="0"/>
              <a:t>, and </a:t>
            </a:r>
            <a:r>
              <a:rPr lang="en-US" b="1" dirty="0"/>
              <a:t>the second part</a:t>
            </a:r>
            <a:r>
              <a:rPr lang="en-US" dirty="0"/>
              <a:t> </a:t>
            </a:r>
            <a:r>
              <a:rPr lang="en-US" dirty="0">
                <a:solidFill>
                  <a:srgbClr val="FF0000"/>
                </a:solidFill>
              </a:rPr>
              <a:t>left atrial depolarization</a:t>
            </a:r>
            <a:r>
              <a:rPr lang="en-US" dirty="0"/>
              <a:t>, because the sinus node is located in the right atrium, the right atrium begins to depolarize before the left atrium and finishes earlier as well. [First picture]</a:t>
            </a:r>
          </a:p>
          <a:p>
            <a:pPr lvl="1"/>
            <a:r>
              <a:rPr lang="en-US" dirty="0"/>
              <a:t>Once atrial depolarization is complete, the EKG again becomes electrically silent</a:t>
            </a:r>
          </a:p>
          <a:p>
            <a:r>
              <a:rPr lang="en-US" b="1" dirty="0"/>
              <a:t>PR interval </a:t>
            </a:r>
            <a:r>
              <a:rPr lang="en-US" dirty="0"/>
              <a:t>[Second picture]</a:t>
            </a:r>
          </a:p>
          <a:p>
            <a:pPr lvl="1"/>
            <a:r>
              <a:rPr lang="en-US" dirty="0"/>
              <a:t>A Pause Separates Conduction From the Atria to the Ventricles as the AV node slows conduction to a crawl. </a:t>
            </a:r>
          </a:p>
          <a:p>
            <a:pPr lvl="1"/>
            <a:r>
              <a:rPr lang="en-US" dirty="0"/>
              <a:t>This physiologic delay in conduction is essential to allow the atria to finish contracting before the ventricles begin to contract.</a:t>
            </a:r>
          </a:p>
        </p:txBody>
      </p:sp>
      <p:pic>
        <p:nvPicPr>
          <p:cNvPr id="5" name="Picture 4">
            <a:extLst>
              <a:ext uri="{FF2B5EF4-FFF2-40B4-BE49-F238E27FC236}">
                <a16:creationId xmlns:a16="http://schemas.microsoft.com/office/drawing/2014/main" id="{39D9E1A7-F24B-F4E7-D02D-A8C79E383EB7}"/>
              </a:ext>
            </a:extLst>
          </p:cNvPr>
          <p:cNvPicPr>
            <a:picLocks noChangeAspect="1"/>
          </p:cNvPicPr>
          <p:nvPr/>
        </p:nvPicPr>
        <p:blipFill>
          <a:blip r:embed="rId2"/>
          <a:stretch>
            <a:fillRect/>
          </a:stretch>
        </p:blipFill>
        <p:spPr>
          <a:xfrm>
            <a:off x="8677072" y="1305027"/>
            <a:ext cx="2676727" cy="1745282"/>
          </a:xfrm>
          <a:prstGeom prst="rect">
            <a:avLst/>
          </a:prstGeom>
          <a:ln>
            <a:solidFill>
              <a:srgbClr val="404384"/>
            </a:solidFill>
          </a:ln>
        </p:spPr>
      </p:pic>
      <p:pic>
        <p:nvPicPr>
          <p:cNvPr id="7" name="Picture 6">
            <a:extLst>
              <a:ext uri="{FF2B5EF4-FFF2-40B4-BE49-F238E27FC236}">
                <a16:creationId xmlns:a16="http://schemas.microsoft.com/office/drawing/2014/main" id="{002F394F-6D2A-A029-FA2D-060A13E81F56}"/>
              </a:ext>
            </a:extLst>
          </p:cNvPr>
          <p:cNvPicPr>
            <a:picLocks noChangeAspect="1"/>
          </p:cNvPicPr>
          <p:nvPr/>
        </p:nvPicPr>
        <p:blipFill>
          <a:blip r:embed="rId3"/>
          <a:stretch>
            <a:fillRect/>
          </a:stretch>
        </p:blipFill>
        <p:spPr>
          <a:xfrm>
            <a:off x="8677072" y="3143350"/>
            <a:ext cx="2676727" cy="3095632"/>
          </a:xfrm>
          <a:prstGeom prst="rect">
            <a:avLst/>
          </a:prstGeom>
          <a:ln>
            <a:solidFill>
              <a:srgbClr val="404384"/>
            </a:solidFill>
          </a:ln>
        </p:spPr>
      </p:pic>
    </p:spTree>
    <p:extLst>
      <p:ext uri="{BB962C8B-B14F-4D97-AF65-F5344CB8AC3E}">
        <p14:creationId xmlns:p14="http://schemas.microsoft.com/office/powerpoint/2010/main" val="1636898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1F68-09C4-7291-2585-95B1EBBD35FF}"/>
              </a:ext>
            </a:extLst>
          </p:cNvPr>
          <p:cNvSpPr>
            <a:spLocks noGrp="1"/>
          </p:cNvSpPr>
          <p:nvPr>
            <p:ph type="title"/>
          </p:nvPr>
        </p:nvSpPr>
        <p:spPr/>
        <p:txBody>
          <a:bodyPr/>
          <a:lstStyle/>
          <a:p>
            <a:r>
              <a:rPr lang="en-US" dirty="0"/>
              <a:t>Accelerated Idioventricular Rhythm</a:t>
            </a:r>
          </a:p>
        </p:txBody>
      </p:sp>
      <p:sp>
        <p:nvSpPr>
          <p:cNvPr id="3" name="Content Placeholder 2">
            <a:extLst>
              <a:ext uri="{FF2B5EF4-FFF2-40B4-BE49-F238E27FC236}">
                <a16:creationId xmlns:a16="http://schemas.microsoft.com/office/drawing/2014/main" id="{B6B72353-1AF8-DC23-CE04-581A9439D0B5}"/>
              </a:ext>
            </a:extLst>
          </p:cNvPr>
          <p:cNvSpPr>
            <a:spLocks noGrp="1"/>
          </p:cNvSpPr>
          <p:nvPr>
            <p:ph idx="1"/>
          </p:nvPr>
        </p:nvSpPr>
        <p:spPr>
          <a:xfrm>
            <a:off x="838200" y="1305026"/>
            <a:ext cx="10515600" cy="2673587"/>
          </a:xfrm>
        </p:spPr>
        <p:txBody>
          <a:bodyPr>
            <a:normAutofit/>
          </a:bodyPr>
          <a:lstStyle/>
          <a:p>
            <a:pPr marL="0" indent="0">
              <a:buNone/>
            </a:pPr>
            <a:r>
              <a:rPr lang="en-US" sz="2400" dirty="0"/>
              <a:t>Accelerated idioventricular rhythm, often observed during acute infarction or in the early hours post-reperfusion, is a benign rhythm. It occurs regularly at 50 to 100 beats per minute, possibly arising from a ventricular escape focus that has accelerated enough to drive the heart. It is typically short-lived, does not advance to ventricular fibrillation, and seldom necessitates treatment. When the rate drops below 50 beats per minute, it is referred to as an idioventricular rhythm without the term "accelerated."</a:t>
            </a:r>
          </a:p>
        </p:txBody>
      </p:sp>
      <p:pic>
        <p:nvPicPr>
          <p:cNvPr id="5" name="Picture 4">
            <a:extLst>
              <a:ext uri="{FF2B5EF4-FFF2-40B4-BE49-F238E27FC236}">
                <a16:creationId xmlns:a16="http://schemas.microsoft.com/office/drawing/2014/main" id="{B74A0F7D-D625-369F-A796-F0E8F5C1ABE2}"/>
              </a:ext>
            </a:extLst>
          </p:cNvPr>
          <p:cNvPicPr>
            <a:picLocks noChangeAspect="1"/>
          </p:cNvPicPr>
          <p:nvPr/>
        </p:nvPicPr>
        <p:blipFill>
          <a:blip r:embed="rId2"/>
          <a:stretch>
            <a:fillRect/>
          </a:stretch>
        </p:blipFill>
        <p:spPr>
          <a:xfrm>
            <a:off x="3242461" y="3887737"/>
            <a:ext cx="5707078" cy="2673586"/>
          </a:xfrm>
          <a:prstGeom prst="rect">
            <a:avLst/>
          </a:prstGeom>
        </p:spPr>
      </p:pic>
    </p:spTree>
    <p:extLst>
      <p:ext uri="{BB962C8B-B14F-4D97-AF65-F5344CB8AC3E}">
        <p14:creationId xmlns:p14="http://schemas.microsoft.com/office/powerpoint/2010/main" val="2104413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36A1-1699-A53C-C037-EA30D97BE461}"/>
              </a:ext>
            </a:extLst>
          </p:cNvPr>
          <p:cNvSpPr>
            <a:spLocks noGrp="1"/>
          </p:cNvSpPr>
          <p:nvPr>
            <p:ph type="title"/>
          </p:nvPr>
        </p:nvSpPr>
        <p:spPr/>
        <p:txBody>
          <a:bodyPr/>
          <a:lstStyle/>
          <a:p>
            <a:r>
              <a:rPr lang="en-US" dirty="0"/>
              <a:t>Torsade de Pointes</a:t>
            </a:r>
          </a:p>
        </p:txBody>
      </p:sp>
      <p:sp>
        <p:nvSpPr>
          <p:cNvPr id="3" name="Content Placeholder 2">
            <a:extLst>
              <a:ext uri="{FF2B5EF4-FFF2-40B4-BE49-F238E27FC236}">
                <a16:creationId xmlns:a16="http://schemas.microsoft.com/office/drawing/2014/main" id="{FF6D3154-7ED9-C6E4-D56E-659EE64FDFE4}"/>
              </a:ext>
            </a:extLst>
          </p:cNvPr>
          <p:cNvSpPr>
            <a:spLocks noGrp="1"/>
          </p:cNvSpPr>
          <p:nvPr>
            <p:ph idx="1"/>
          </p:nvPr>
        </p:nvSpPr>
        <p:spPr>
          <a:xfrm>
            <a:off x="838200" y="1305025"/>
            <a:ext cx="10515600" cy="3118937"/>
          </a:xfrm>
        </p:spPr>
        <p:txBody>
          <a:bodyPr>
            <a:normAutofit fontScale="85000" lnSpcReduction="10000"/>
          </a:bodyPr>
          <a:lstStyle/>
          <a:p>
            <a:r>
              <a:rPr lang="en-US" sz="2400" dirty="0"/>
              <a:t>Torsade de pointes, meaning "twisting of the points," is a unique form of ventricular tachycardia often observed in individuals with prolonged QT intervals. The QT interval covers the duration from ventricular depolarization to repolarization, typically constituting 40% of the cardiac cycle. </a:t>
            </a:r>
          </a:p>
          <a:p>
            <a:r>
              <a:rPr lang="en-US" sz="2400" dirty="0"/>
              <a:t>Prolonged QT intervals can be congenital, result from electrolyte imbalances, or occur during acute myocardial infarction. Several drugs, including antiarrhythmics, tricyclic antidepressants, phenothiazines, and certain antibiotics with antifungal medications or antihistamines, can also lengthen the QT interval. Prolonged ventricular repolarization, indicated by a lengthened T wave, is a common cause. </a:t>
            </a:r>
          </a:p>
          <a:p>
            <a:r>
              <a:rPr lang="en-US" sz="2400" dirty="0"/>
              <a:t>Torsade de pointes, resembling standard ventricular tachycardia, is distinguished by QRS complexes spiraling around the baseline, altering their axis and amplitude. Differentiating torsade de pointes from typical ventricular tachycardia is crucial for appropriate treatment.</a:t>
            </a:r>
          </a:p>
        </p:txBody>
      </p:sp>
      <p:pic>
        <p:nvPicPr>
          <p:cNvPr id="5" name="Picture 4">
            <a:extLst>
              <a:ext uri="{FF2B5EF4-FFF2-40B4-BE49-F238E27FC236}">
                <a16:creationId xmlns:a16="http://schemas.microsoft.com/office/drawing/2014/main" id="{7F4E1E77-07B3-823A-035A-51E16D1DD433}"/>
              </a:ext>
            </a:extLst>
          </p:cNvPr>
          <p:cNvPicPr>
            <a:picLocks noChangeAspect="1"/>
          </p:cNvPicPr>
          <p:nvPr/>
        </p:nvPicPr>
        <p:blipFill>
          <a:blip r:embed="rId2"/>
          <a:stretch>
            <a:fillRect/>
          </a:stretch>
        </p:blipFill>
        <p:spPr>
          <a:xfrm>
            <a:off x="3452233" y="4423963"/>
            <a:ext cx="5287534" cy="2258021"/>
          </a:xfrm>
          <a:prstGeom prst="rect">
            <a:avLst/>
          </a:prstGeom>
        </p:spPr>
      </p:pic>
    </p:spTree>
    <p:extLst>
      <p:ext uri="{BB962C8B-B14F-4D97-AF65-F5344CB8AC3E}">
        <p14:creationId xmlns:p14="http://schemas.microsoft.com/office/powerpoint/2010/main" val="1501812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7E695-518F-5208-71AE-D5FDA6829DB7}"/>
              </a:ext>
            </a:extLst>
          </p:cNvPr>
          <p:cNvSpPr>
            <a:spLocks noGrp="1"/>
          </p:cNvSpPr>
          <p:nvPr>
            <p:ph type="title"/>
          </p:nvPr>
        </p:nvSpPr>
        <p:spPr/>
        <p:txBody>
          <a:bodyPr>
            <a:normAutofit/>
          </a:bodyPr>
          <a:lstStyle/>
          <a:p>
            <a:r>
              <a:rPr lang="en-US" dirty="0"/>
              <a:t>Supraventricular Tachycardia With Aberrancy</a:t>
            </a:r>
          </a:p>
        </p:txBody>
      </p:sp>
      <p:sp>
        <p:nvSpPr>
          <p:cNvPr id="3" name="Content Placeholder 2">
            <a:extLst>
              <a:ext uri="{FF2B5EF4-FFF2-40B4-BE49-F238E27FC236}">
                <a16:creationId xmlns:a16="http://schemas.microsoft.com/office/drawing/2014/main" id="{F6941251-6A6C-930F-CA3B-A50028FCB462}"/>
              </a:ext>
            </a:extLst>
          </p:cNvPr>
          <p:cNvSpPr>
            <a:spLocks noGrp="1"/>
          </p:cNvSpPr>
          <p:nvPr>
            <p:ph idx="1"/>
          </p:nvPr>
        </p:nvSpPr>
        <p:spPr>
          <a:xfrm>
            <a:off x="838200" y="1305026"/>
            <a:ext cx="6559812" cy="4871938"/>
          </a:xfrm>
        </p:spPr>
        <p:txBody>
          <a:bodyPr>
            <a:normAutofit fontScale="85000" lnSpcReduction="10000"/>
          </a:bodyPr>
          <a:lstStyle/>
          <a:p>
            <a:pPr marL="0" indent="0">
              <a:buNone/>
            </a:pPr>
            <a:r>
              <a:rPr lang="en-US" dirty="0"/>
              <a:t>An atrial premature beat may occur very early in the cardiac cycle, catching the Purkinje fibers in the ventricles before they have fully repolarized. The right bundle branch, known for its slower recovery, can be particularly sluggish. As a result, when the premature atrial impulse reaches the ventricles, the right bundle branch is still in a refractory state. Consequently, the impulse can freely pass down the left bundle branch, causing the areas typically supplied by the right bundle branch to receive electrical activation from the already depolarized areas by the left bundle branch. This leads to an unusually prolonged ventricular depolarization, distorting the vector of current flow and resulting in a wide, abnormal QRS complex resembling a premature ventricular contraction (PVC).</a:t>
            </a:r>
          </a:p>
        </p:txBody>
      </p:sp>
      <p:pic>
        <p:nvPicPr>
          <p:cNvPr id="5" name="Picture 4">
            <a:extLst>
              <a:ext uri="{FF2B5EF4-FFF2-40B4-BE49-F238E27FC236}">
                <a16:creationId xmlns:a16="http://schemas.microsoft.com/office/drawing/2014/main" id="{1B686BCC-241A-FB12-64BB-08BF81BDEC7B}"/>
              </a:ext>
            </a:extLst>
          </p:cNvPr>
          <p:cNvPicPr>
            <a:picLocks noChangeAspect="1"/>
          </p:cNvPicPr>
          <p:nvPr/>
        </p:nvPicPr>
        <p:blipFill>
          <a:blip r:embed="rId2"/>
          <a:stretch>
            <a:fillRect/>
          </a:stretch>
        </p:blipFill>
        <p:spPr>
          <a:xfrm>
            <a:off x="7398012" y="1305027"/>
            <a:ext cx="3955787" cy="4871938"/>
          </a:xfrm>
          <a:prstGeom prst="rect">
            <a:avLst/>
          </a:prstGeom>
        </p:spPr>
      </p:pic>
    </p:spTree>
    <p:extLst>
      <p:ext uri="{BB962C8B-B14F-4D97-AF65-F5344CB8AC3E}">
        <p14:creationId xmlns:p14="http://schemas.microsoft.com/office/powerpoint/2010/main" val="2807378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3F9A-4C57-558B-9CD5-2B5346D0B62B}"/>
              </a:ext>
            </a:extLst>
          </p:cNvPr>
          <p:cNvSpPr>
            <a:spLocks noGrp="1"/>
          </p:cNvSpPr>
          <p:nvPr>
            <p:ph type="title"/>
          </p:nvPr>
        </p:nvSpPr>
        <p:spPr/>
        <p:txBody>
          <a:bodyPr>
            <a:normAutofit fontScale="90000"/>
          </a:bodyPr>
          <a:lstStyle/>
          <a:p>
            <a:r>
              <a:rPr lang="en-US" dirty="0"/>
              <a:t>V Tach Vs Supraventricular Tach With Aberrancy</a:t>
            </a:r>
          </a:p>
        </p:txBody>
      </p:sp>
      <p:sp>
        <p:nvSpPr>
          <p:cNvPr id="3" name="Content Placeholder 2">
            <a:extLst>
              <a:ext uri="{FF2B5EF4-FFF2-40B4-BE49-F238E27FC236}">
                <a16:creationId xmlns:a16="http://schemas.microsoft.com/office/drawing/2014/main" id="{EAC3A1FE-EEA5-AD68-556E-1A955FB1A922}"/>
              </a:ext>
            </a:extLst>
          </p:cNvPr>
          <p:cNvSpPr>
            <a:spLocks noGrp="1"/>
          </p:cNvSpPr>
          <p:nvPr>
            <p:ph idx="1"/>
          </p:nvPr>
        </p:nvSpPr>
        <p:spPr/>
        <p:txBody>
          <a:bodyPr/>
          <a:lstStyle/>
          <a:p>
            <a:pPr marL="0" indent="0">
              <a:buNone/>
            </a:pPr>
            <a:r>
              <a:rPr lang="en-US" dirty="0"/>
              <a:t>How do you tell the two apart?</a:t>
            </a:r>
          </a:p>
        </p:txBody>
      </p:sp>
      <p:graphicFrame>
        <p:nvGraphicFramePr>
          <p:cNvPr id="4" name="Table 3">
            <a:extLst>
              <a:ext uri="{FF2B5EF4-FFF2-40B4-BE49-F238E27FC236}">
                <a16:creationId xmlns:a16="http://schemas.microsoft.com/office/drawing/2014/main" id="{428DE0FE-0412-57B0-35D6-8425377FABF8}"/>
              </a:ext>
            </a:extLst>
          </p:cNvPr>
          <p:cNvGraphicFramePr>
            <a:graphicFrameLocks noGrp="1"/>
          </p:cNvGraphicFramePr>
          <p:nvPr>
            <p:extLst>
              <p:ext uri="{D42A27DB-BD31-4B8C-83A1-F6EECF244321}">
                <p14:modId xmlns:p14="http://schemas.microsoft.com/office/powerpoint/2010/main" val="2764065429"/>
              </p:ext>
            </p:extLst>
          </p:nvPr>
        </p:nvGraphicFramePr>
        <p:xfrm>
          <a:off x="838200" y="1896712"/>
          <a:ext cx="10515600" cy="3566160"/>
        </p:xfrm>
        <a:graphic>
          <a:graphicData uri="http://schemas.openxmlformats.org/drawingml/2006/table">
            <a:tbl>
              <a:tblPr firstRow="1" bandRow="1">
                <a:tableStyleId>{5940675A-B579-460E-94D1-54222C63F5DA}</a:tableStyleId>
              </a:tblPr>
              <a:tblGrid>
                <a:gridCol w="854413">
                  <a:extLst>
                    <a:ext uri="{9D8B030D-6E8A-4147-A177-3AD203B41FA5}">
                      <a16:colId xmlns:a16="http://schemas.microsoft.com/office/drawing/2014/main" val="982746767"/>
                    </a:ext>
                  </a:extLst>
                </a:gridCol>
                <a:gridCol w="2315183">
                  <a:extLst>
                    <a:ext uri="{9D8B030D-6E8A-4147-A177-3AD203B41FA5}">
                      <a16:colId xmlns:a16="http://schemas.microsoft.com/office/drawing/2014/main" val="1831895959"/>
                    </a:ext>
                  </a:extLst>
                </a:gridCol>
                <a:gridCol w="3346315">
                  <a:extLst>
                    <a:ext uri="{9D8B030D-6E8A-4147-A177-3AD203B41FA5}">
                      <a16:colId xmlns:a16="http://schemas.microsoft.com/office/drawing/2014/main" val="2968131738"/>
                    </a:ext>
                  </a:extLst>
                </a:gridCol>
                <a:gridCol w="3999689">
                  <a:extLst>
                    <a:ext uri="{9D8B030D-6E8A-4147-A177-3AD203B41FA5}">
                      <a16:colId xmlns:a16="http://schemas.microsoft.com/office/drawing/2014/main" val="2918596200"/>
                    </a:ext>
                  </a:extLst>
                </a:gridCol>
              </a:tblGrid>
              <a:tr h="370840">
                <a:tc>
                  <a:txBody>
                    <a:bodyPr/>
                    <a:lstStyle/>
                    <a:p>
                      <a:endParaRPr lang="en-US" sz="2400" dirty="0">
                        <a:solidFill>
                          <a:srgbClr val="45515E"/>
                        </a:solidFill>
                      </a:endParaRPr>
                    </a:p>
                  </a:txBody>
                  <a:tcPr/>
                </a:tc>
                <a:tc>
                  <a:txBody>
                    <a:bodyPr/>
                    <a:lstStyle/>
                    <a:p>
                      <a:pPr algn="ctr"/>
                      <a:endParaRPr lang="en-US" sz="2400" dirty="0">
                        <a:solidFill>
                          <a:srgbClr val="45515E"/>
                        </a:solidFill>
                      </a:endParaRPr>
                    </a:p>
                  </a:txBody>
                  <a:tcPr anchor="ctr"/>
                </a:tc>
                <a:tc>
                  <a:txBody>
                    <a:bodyPr/>
                    <a:lstStyle/>
                    <a:p>
                      <a:pPr algn="ctr"/>
                      <a:r>
                        <a:rPr lang="en-US" sz="2400" dirty="0">
                          <a:solidFill>
                            <a:srgbClr val="45515E"/>
                          </a:solidFill>
                        </a:rPr>
                        <a:t>Ventricular Tachycardia </a:t>
                      </a:r>
                    </a:p>
                  </a:txBody>
                  <a:tcPr/>
                </a:tc>
                <a:tc>
                  <a:txBody>
                    <a:bodyPr/>
                    <a:lstStyle/>
                    <a:p>
                      <a:r>
                        <a:rPr lang="en-US" sz="2400" dirty="0">
                          <a:solidFill>
                            <a:srgbClr val="45515E"/>
                          </a:solidFill>
                        </a:rPr>
                        <a:t>Supraventricular Tachycardias</a:t>
                      </a:r>
                    </a:p>
                  </a:txBody>
                  <a:tcPr/>
                </a:tc>
                <a:extLst>
                  <a:ext uri="{0D108BD9-81ED-4DB2-BD59-A6C34878D82A}">
                    <a16:rowId xmlns:a16="http://schemas.microsoft.com/office/drawing/2014/main" val="154041296"/>
                  </a:ext>
                </a:extLst>
              </a:tr>
              <a:tr h="370840">
                <a:tc rowSpan="3">
                  <a:txBody>
                    <a:bodyPr/>
                    <a:lstStyle/>
                    <a:p>
                      <a:pPr algn="ctr"/>
                      <a:r>
                        <a:rPr lang="en-US" sz="2400" dirty="0">
                          <a:solidFill>
                            <a:srgbClr val="45515E"/>
                          </a:solidFill>
                        </a:rPr>
                        <a:t>Clinical Clues </a:t>
                      </a:r>
                    </a:p>
                  </a:txBody>
                  <a:tcPr vert="vert270" anchor="ctr"/>
                </a:tc>
                <a:tc>
                  <a:txBody>
                    <a:bodyPr/>
                    <a:lstStyle/>
                    <a:p>
                      <a:pPr algn="ctr"/>
                      <a:r>
                        <a:rPr lang="en-US" sz="2400" dirty="0">
                          <a:solidFill>
                            <a:srgbClr val="45515E"/>
                          </a:solidFill>
                        </a:rPr>
                        <a:t>Clinical history</a:t>
                      </a:r>
                    </a:p>
                  </a:txBody>
                  <a:tcPr anchor="ctr"/>
                </a:tc>
                <a:tc>
                  <a:txBody>
                    <a:bodyPr/>
                    <a:lstStyle/>
                    <a:p>
                      <a:pPr algn="ctr"/>
                      <a:r>
                        <a:rPr lang="en-US" sz="2400" dirty="0">
                          <a:solidFill>
                            <a:srgbClr val="45515E"/>
                          </a:solidFill>
                        </a:rPr>
                        <a:t>Diseased heart</a:t>
                      </a:r>
                    </a:p>
                  </a:txBody>
                  <a:tcPr anchor="ctr"/>
                </a:tc>
                <a:tc>
                  <a:txBody>
                    <a:bodyPr/>
                    <a:lstStyle/>
                    <a:p>
                      <a:pPr algn="ctr"/>
                      <a:r>
                        <a:rPr lang="en-US" sz="2400" dirty="0">
                          <a:solidFill>
                            <a:srgbClr val="45515E"/>
                          </a:solidFill>
                        </a:rPr>
                        <a:t>Usually, healthy heart</a:t>
                      </a:r>
                    </a:p>
                  </a:txBody>
                  <a:tcPr anchor="ctr"/>
                </a:tc>
                <a:extLst>
                  <a:ext uri="{0D108BD9-81ED-4DB2-BD59-A6C34878D82A}">
                    <a16:rowId xmlns:a16="http://schemas.microsoft.com/office/drawing/2014/main" val="524173751"/>
                  </a:ext>
                </a:extLst>
              </a:tr>
              <a:tr h="370840">
                <a:tc vMerge="1">
                  <a:txBody>
                    <a:bodyPr/>
                    <a:lstStyle/>
                    <a:p>
                      <a:endParaRPr lang="en-US" dirty="0"/>
                    </a:p>
                  </a:txBody>
                  <a:tcPr/>
                </a:tc>
                <a:tc>
                  <a:txBody>
                    <a:bodyPr/>
                    <a:lstStyle/>
                    <a:p>
                      <a:pPr algn="ctr"/>
                      <a:r>
                        <a:rPr lang="en-US" sz="2400" dirty="0">
                          <a:solidFill>
                            <a:srgbClr val="45515E"/>
                          </a:solidFill>
                        </a:rPr>
                        <a:t>Carotid massage</a:t>
                      </a:r>
                    </a:p>
                  </a:txBody>
                  <a:tcPr anchor="ctr"/>
                </a:tc>
                <a:tc>
                  <a:txBody>
                    <a:bodyPr/>
                    <a:lstStyle/>
                    <a:p>
                      <a:pPr algn="ctr"/>
                      <a:r>
                        <a:rPr lang="en-US" sz="2400" dirty="0">
                          <a:solidFill>
                            <a:srgbClr val="45515E"/>
                          </a:solidFill>
                        </a:rPr>
                        <a:t>No response</a:t>
                      </a:r>
                    </a:p>
                  </a:txBody>
                  <a:tcPr anchor="ctr"/>
                </a:tc>
                <a:tc>
                  <a:txBody>
                    <a:bodyPr/>
                    <a:lstStyle/>
                    <a:p>
                      <a:pPr algn="ctr"/>
                      <a:r>
                        <a:rPr lang="en-US" sz="2400" dirty="0">
                          <a:solidFill>
                            <a:srgbClr val="45515E"/>
                          </a:solidFill>
                        </a:rPr>
                        <a:t>May terminate</a:t>
                      </a:r>
                    </a:p>
                  </a:txBody>
                  <a:tcPr anchor="ctr"/>
                </a:tc>
                <a:extLst>
                  <a:ext uri="{0D108BD9-81ED-4DB2-BD59-A6C34878D82A}">
                    <a16:rowId xmlns:a16="http://schemas.microsoft.com/office/drawing/2014/main" val="1473772099"/>
                  </a:ext>
                </a:extLst>
              </a:tr>
              <a:tr h="370840">
                <a:tc vMerge="1">
                  <a:txBody>
                    <a:bodyPr/>
                    <a:lstStyle/>
                    <a:p>
                      <a:endParaRPr lang="en-US" dirty="0"/>
                    </a:p>
                  </a:txBody>
                  <a:tcPr/>
                </a:tc>
                <a:tc>
                  <a:txBody>
                    <a:bodyPr/>
                    <a:lstStyle/>
                    <a:p>
                      <a:pPr algn="ctr"/>
                      <a:r>
                        <a:rPr lang="en-US" sz="2400" dirty="0">
                          <a:solidFill>
                            <a:srgbClr val="45515E"/>
                          </a:solidFill>
                        </a:rPr>
                        <a:t>Cannon A waves </a:t>
                      </a:r>
                    </a:p>
                  </a:txBody>
                  <a:tcPr anchor="ctr"/>
                </a:tc>
                <a:tc>
                  <a:txBody>
                    <a:bodyPr/>
                    <a:lstStyle/>
                    <a:p>
                      <a:pPr algn="ctr"/>
                      <a:r>
                        <a:rPr lang="en-US" sz="2400" dirty="0">
                          <a:solidFill>
                            <a:srgbClr val="45515E"/>
                          </a:solidFill>
                        </a:rPr>
                        <a:t>May be present</a:t>
                      </a:r>
                    </a:p>
                  </a:txBody>
                  <a:tcPr anchor="ctr"/>
                </a:tc>
                <a:tc>
                  <a:txBody>
                    <a:bodyPr/>
                    <a:lstStyle/>
                    <a:p>
                      <a:pPr algn="ctr"/>
                      <a:r>
                        <a:rPr lang="en-US" sz="2400" dirty="0">
                          <a:solidFill>
                            <a:srgbClr val="45515E"/>
                          </a:solidFill>
                        </a:rPr>
                        <a:t>Not seen</a:t>
                      </a:r>
                    </a:p>
                  </a:txBody>
                  <a:tcPr anchor="ctr"/>
                </a:tc>
                <a:extLst>
                  <a:ext uri="{0D108BD9-81ED-4DB2-BD59-A6C34878D82A}">
                    <a16:rowId xmlns:a16="http://schemas.microsoft.com/office/drawing/2014/main" val="4019902295"/>
                  </a:ext>
                </a:extLst>
              </a:tr>
              <a:tr h="370840">
                <a:tc rowSpan="3">
                  <a:txBody>
                    <a:bodyPr/>
                    <a:lstStyle/>
                    <a:p>
                      <a:pPr algn="ctr"/>
                      <a:r>
                        <a:rPr lang="en-US" sz="2400" dirty="0">
                          <a:solidFill>
                            <a:srgbClr val="45515E"/>
                          </a:solidFill>
                        </a:rPr>
                        <a:t>EKG Clues </a:t>
                      </a:r>
                    </a:p>
                  </a:txBody>
                  <a:tcPr vert="vert270" anchor="ctr"/>
                </a:tc>
                <a:tc>
                  <a:txBody>
                    <a:bodyPr/>
                    <a:lstStyle/>
                    <a:p>
                      <a:pPr algn="ctr"/>
                      <a:r>
                        <a:rPr lang="en-US" sz="2400" dirty="0">
                          <a:solidFill>
                            <a:srgbClr val="45515E"/>
                          </a:solidFill>
                        </a:rPr>
                        <a:t>AV dissociation</a:t>
                      </a:r>
                    </a:p>
                  </a:txBody>
                  <a:tcPr anchor="ctr"/>
                </a:tc>
                <a:tc>
                  <a:txBody>
                    <a:bodyPr/>
                    <a:lstStyle/>
                    <a:p>
                      <a:pPr algn="ctr"/>
                      <a:r>
                        <a:rPr lang="en-US" sz="2400" dirty="0">
                          <a:solidFill>
                            <a:srgbClr val="45515E"/>
                          </a:solidFill>
                        </a:rPr>
                        <a:t>May be seen</a:t>
                      </a:r>
                    </a:p>
                  </a:txBody>
                  <a:tcPr anchor="ctr"/>
                </a:tc>
                <a:tc>
                  <a:txBody>
                    <a:bodyPr/>
                    <a:lstStyle/>
                    <a:p>
                      <a:pPr algn="ctr"/>
                      <a:r>
                        <a:rPr lang="en-US" sz="2400" dirty="0">
                          <a:solidFill>
                            <a:srgbClr val="45515E"/>
                          </a:solidFill>
                        </a:rPr>
                        <a:t>Not seen</a:t>
                      </a:r>
                    </a:p>
                  </a:txBody>
                  <a:tcPr anchor="ctr"/>
                </a:tc>
                <a:extLst>
                  <a:ext uri="{0D108BD9-81ED-4DB2-BD59-A6C34878D82A}">
                    <a16:rowId xmlns:a16="http://schemas.microsoft.com/office/drawing/2014/main" val="1790578597"/>
                  </a:ext>
                </a:extLst>
              </a:tr>
              <a:tr h="370840">
                <a:tc vMerge="1">
                  <a:txBody>
                    <a:bodyPr/>
                    <a:lstStyle/>
                    <a:p>
                      <a:endParaRPr lang="en-US"/>
                    </a:p>
                  </a:txBody>
                  <a:tcPr/>
                </a:tc>
                <a:tc>
                  <a:txBody>
                    <a:bodyPr/>
                    <a:lstStyle/>
                    <a:p>
                      <a:pPr algn="ctr"/>
                      <a:r>
                        <a:rPr lang="en-US" sz="2400" dirty="0">
                          <a:solidFill>
                            <a:srgbClr val="45515E"/>
                          </a:solidFill>
                        </a:rPr>
                        <a:t>Fusion beats </a:t>
                      </a:r>
                    </a:p>
                  </a:txBody>
                  <a:tcPr anchor="ctr"/>
                </a:tc>
                <a:tc>
                  <a:txBody>
                    <a:bodyPr/>
                    <a:lstStyle/>
                    <a:p>
                      <a:pPr algn="ctr"/>
                      <a:r>
                        <a:rPr lang="en-US" sz="2400" dirty="0">
                          <a:solidFill>
                            <a:srgbClr val="45515E"/>
                          </a:solidFill>
                        </a:rPr>
                        <a:t>May be seen</a:t>
                      </a:r>
                    </a:p>
                  </a:txBody>
                  <a:tcPr anchor="ctr"/>
                </a:tc>
                <a:tc>
                  <a:txBody>
                    <a:bodyPr/>
                    <a:lstStyle/>
                    <a:p>
                      <a:pPr algn="ctr"/>
                      <a:r>
                        <a:rPr lang="en-US" sz="2400" dirty="0">
                          <a:solidFill>
                            <a:srgbClr val="45515E"/>
                          </a:solidFill>
                        </a:rPr>
                        <a:t>Not seen</a:t>
                      </a:r>
                    </a:p>
                  </a:txBody>
                  <a:tcPr anchor="ctr"/>
                </a:tc>
                <a:extLst>
                  <a:ext uri="{0D108BD9-81ED-4DB2-BD59-A6C34878D82A}">
                    <a16:rowId xmlns:a16="http://schemas.microsoft.com/office/drawing/2014/main" val="961746962"/>
                  </a:ext>
                </a:extLst>
              </a:tr>
              <a:tr h="370840">
                <a:tc vMerge="1">
                  <a:txBody>
                    <a:bodyPr/>
                    <a:lstStyle/>
                    <a:p>
                      <a:endParaRPr lang="en-US" dirty="0"/>
                    </a:p>
                  </a:txBody>
                  <a:tcPr/>
                </a:tc>
                <a:tc>
                  <a:txBody>
                    <a:bodyPr/>
                    <a:lstStyle/>
                    <a:p>
                      <a:pPr algn="ctr"/>
                      <a:r>
                        <a:rPr lang="en-US" sz="2400" dirty="0">
                          <a:solidFill>
                            <a:srgbClr val="45515E"/>
                          </a:solidFill>
                        </a:rPr>
                        <a:t>Initial QRS deflection</a:t>
                      </a:r>
                    </a:p>
                  </a:txBody>
                  <a:tcPr anchor="ctr"/>
                </a:tc>
                <a:tc>
                  <a:txBody>
                    <a:bodyPr/>
                    <a:lstStyle/>
                    <a:p>
                      <a:pPr algn="ctr"/>
                      <a:r>
                        <a:rPr lang="en-US" sz="2400" dirty="0">
                          <a:solidFill>
                            <a:srgbClr val="45515E"/>
                          </a:solidFill>
                        </a:rPr>
                        <a:t>May differ from normal QRS complex </a:t>
                      </a:r>
                    </a:p>
                  </a:txBody>
                  <a:tcPr anchor="ctr"/>
                </a:tc>
                <a:tc>
                  <a:txBody>
                    <a:bodyPr/>
                    <a:lstStyle/>
                    <a:p>
                      <a:pPr algn="ctr"/>
                      <a:r>
                        <a:rPr lang="en-US" sz="2400" dirty="0">
                          <a:solidFill>
                            <a:srgbClr val="45515E"/>
                          </a:solidFill>
                        </a:rPr>
                        <a:t>Same as normal QRS complex</a:t>
                      </a:r>
                    </a:p>
                  </a:txBody>
                  <a:tcPr anchor="ctr"/>
                </a:tc>
                <a:extLst>
                  <a:ext uri="{0D108BD9-81ED-4DB2-BD59-A6C34878D82A}">
                    <a16:rowId xmlns:a16="http://schemas.microsoft.com/office/drawing/2014/main" val="1536243041"/>
                  </a:ext>
                </a:extLst>
              </a:tr>
            </a:tbl>
          </a:graphicData>
        </a:graphic>
      </p:graphicFrame>
    </p:spTree>
    <p:extLst>
      <p:ext uri="{BB962C8B-B14F-4D97-AF65-F5344CB8AC3E}">
        <p14:creationId xmlns:p14="http://schemas.microsoft.com/office/powerpoint/2010/main" val="4288995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E12D-D02E-D14A-15D7-06813F37A61B}"/>
              </a:ext>
            </a:extLst>
          </p:cNvPr>
          <p:cNvSpPr>
            <a:spLocks noGrp="1"/>
          </p:cNvSpPr>
          <p:nvPr>
            <p:ph type="title"/>
          </p:nvPr>
        </p:nvSpPr>
        <p:spPr/>
        <p:txBody>
          <a:bodyPr/>
          <a:lstStyle/>
          <a:p>
            <a:r>
              <a:rPr lang="en-US" dirty="0"/>
              <a:t>What are the arrythmias seen bellow ?</a:t>
            </a:r>
          </a:p>
        </p:txBody>
      </p:sp>
      <p:graphicFrame>
        <p:nvGraphicFramePr>
          <p:cNvPr id="21" name="Content Placeholder 20">
            <a:extLst>
              <a:ext uri="{FF2B5EF4-FFF2-40B4-BE49-F238E27FC236}">
                <a16:creationId xmlns:a16="http://schemas.microsoft.com/office/drawing/2014/main" id="{AE3C113C-D519-5D2E-547C-6EECEC8B808B}"/>
              </a:ext>
            </a:extLst>
          </p:cNvPr>
          <p:cNvGraphicFramePr>
            <a:graphicFrameLocks noGrp="1"/>
          </p:cNvGraphicFramePr>
          <p:nvPr>
            <p:ph sz="half" idx="2"/>
            <p:extLst>
              <p:ext uri="{D42A27DB-BD31-4B8C-83A1-F6EECF244321}">
                <p14:modId xmlns:p14="http://schemas.microsoft.com/office/powerpoint/2010/main" val="331251090"/>
              </p:ext>
            </p:extLst>
          </p:nvPr>
        </p:nvGraphicFramePr>
        <p:xfrm>
          <a:off x="838200" y="4267151"/>
          <a:ext cx="10515600" cy="1981200"/>
        </p:xfrm>
        <a:graphic>
          <a:graphicData uri="http://schemas.openxmlformats.org/drawingml/2006/table">
            <a:tbl>
              <a:tblPr firstRow="1" bandRow="1">
                <a:tableStyleId>{5940675A-B579-460E-94D1-54222C63F5DA}</a:tableStyleId>
              </a:tblPr>
              <a:tblGrid>
                <a:gridCol w="1477921">
                  <a:extLst>
                    <a:ext uri="{9D8B030D-6E8A-4147-A177-3AD203B41FA5}">
                      <a16:colId xmlns:a16="http://schemas.microsoft.com/office/drawing/2014/main" val="1646742896"/>
                    </a:ext>
                  </a:extLst>
                </a:gridCol>
                <a:gridCol w="9037679">
                  <a:extLst>
                    <a:ext uri="{9D8B030D-6E8A-4147-A177-3AD203B41FA5}">
                      <a16:colId xmlns:a16="http://schemas.microsoft.com/office/drawing/2014/main" val="101948678"/>
                    </a:ext>
                  </a:extLst>
                </a:gridCol>
              </a:tblGrid>
              <a:tr h="200869">
                <a:tc>
                  <a:txBody>
                    <a:bodyPr/>
                    <a:lstStyle/>
                    <a:p>
                      <a:pPr algn="ctr"/>
                      <a:r>
                        <a:rPr lang="en-US" sz="2000" dirty="0"/>
                        <a:t>A</a:t>
                      </a:r>
                    </a:p>
                  </a:txBody>
                  <a:tcPr anchor="ctr"/>
                </a:tc>
                <a:tc>
                  <a:txBody>
                    <a:bodyPr/>
                    <a:lstStyle/>
                    <a:p>
                      <a:pPr algn="l"/>
                      <a:r>
                        <a:rPr lang="en-US" sz="2000" dirty="0"/>
                        <a:t>Atrial fibrillation</a:t>
                      </a:r>
                    </a:p>
                  </a:txBody>
                  <a:tcPr anchor="ctr"/>
                </a:tc>
                <a:extLst>
                  <a:ext uri="{0D108BD9-81ED-4DB2-BD59-A6C34878D82A}">
                    <a16:rowId xmlns:a16="http://schemas.microsoft.com/office/drawing/2014/main" val="3875521044"/>
                  </a:ext>
                </a:extLst>
              </a:tr>
              <a:tr h="200869">
                <a:tc>
                  <a:txBody>
                    <a:bodyPr/>
                    <a:lstStyle/>
                    <a:p>
                      <a:pPr algn="ctr"/>
                      <a:r>
                        <a:rPr lang="en-US" sz="2000" dirty="0"/>
                        <a:t>B</a:t>
                      </a:r>
                    </a:p>
                  </a:txBody>
                  <a:tcPr anchor="ctr"/>
                </a:tc>
                <a:tc>
                  <a:txBody>
                    <a:bodyPr/>
                    <a:lstStyle/>
                    <a:p>
                      <a:pPr algn="l"/>
                      <a:r>
                        <a:rPr lang="en-US" sz="2000" dirty="0"/>
                        <a:t>Ventricular tachycardia</a:t>
                      </a:r>
                    </a:p>
                  </a:txBody>
                  <a:tcPr anchor="ctr"/>
                </a:tc>
                <a:extLst>
                  <a:ext uri="{0D108BD9-81ED-4DB2-BD59-A6C34878D82A}">
                    <a16:rowId xmlns:a16="http://schemas.microsoft.com/office/drawing/2014/main" val="1008136844"/>
                  </a:ext>
                </a:extLst>
              </a:tr>
              <a:tr h="200869">
                <a:tc>
                  <a:txBody>
                    <a:bodyPr/>
                    <a:lstStyle/>
                    <a:p>
                      <a:pPr algn="ctr"/>
                      <a:r>
                        <a:rPr lang="en-US" sz="2000" dirty="0"/>
                        <a:t>C</a:t>
                      </a:r>
                    </a:p>
                  </a:txBody>
                  <a:tcPr anchor="ctr"/>
                </a:tc>
                <a:tc>
                  <a:txBody>
                    <a:bodyPr/>
                    <a:lstStyle/>
                    <a:p>
                      <a:pPr algn="l"/>
                      <a:r>
                        <a:rPr lang="en-US" sz="2000" dirty="0"/>
                        <a:t>Sinus bradycardia</a:t>
                      </a:r>
                    </a:p>
                  </a:txBody>
                  <a:tcPr anchor="ctr"/>
                </a:tc>
                <a:extLst>
                  <a:ext uri="{0D108BD9-81ED-4DB2-BD59-A6C34878D82A}">
                    <a16:rowId xmlns:a16="http://schemas.microsoft.com/office/drawing/2014/main" val="1044962904"/>
                  </a:ext>
                </a:extLst>
              </a:tr>
              <a:tr h="200869">
                <a:tc>
                  <a:txBody>
                    <a:bodyPr/>
                    <a:lstStyle/>
                    <a:p>
                      <a:pPr algn="ctr"/>
                      <a:r>
                        <a:rPr lang="en-US" sz="2000" dirty="0"/>
                        <a:t>D</a:t>
                      </a:r>
                    </a:p>
                  </a:txBody>
                  <a:tcPr anchor="ctr"/>
                </a:tc>
                <a:tc>
                  <a:txBody>
                    <a:bodyPr/>
                    <a:lstStyle/>
                    <a:p>
                      <a:pPr algn="l"/>
                      <a:r>
                        <a:rPr lang="en-US" sz="2000" dirty="0"/>
                        <a:t>Ventricular tachycardia degenerating into ventricular fibrillation</a:t>
                      </a:r>
                    </a:p>
                  </a:txBody>
                  <a:tcPr anchor="ctr"/>
                </a:tc>
                <a:extLst>
                  <a:ext uri="{0D108BD9-81ED-4DB2-BD59-A6C34878D82A}">
                    <a16:rowId xmlns:a16="http://schemas.microsoft.com/office/drawing/2014/main" val="2596682195"/>
                  </a:ext>
                </a:extLst>
              </a:tr>
              <a:tr h="200869">
                <a:tc>
                  <a:txBody>
                    <a:bodyPr/>
                    <a:lstStyle/>
                    <a:p>
                      <a:pPr algn="ctr"/>
                      <a:r>
                        <a:rPr lang="en-US" sz="2000" dirty="0"/>
                        <a:t>E</a:t>
                      </a:r>
                    </a:p>
                  </a:txBody>
                  <a:tcPr anchor="ctr"/>
                </a:tc>
                <a:tc>
                  <a:txBody>
                    <a:bodyPr/>
                    <a:lstStyle/>
                    <a:p>
                      <a:pPr algn="l"/>
                      <a:r>
                        <a:rPr lang="en-US" sz="2000" dirty="0"/>
                        <a:t>AVNRT</a:t>
                      </a:r>
                    </a:p>
                  </a:txBody>
                  <a:tcPr anchor="ctr"/>
                </a:tc>
                <a:extLst>
                  <a:ext uri="{0D108BD9-81ED-4DB2-BD59-A6C34878D82A}">
                    <a16:rowId xmlns:a16="http://schemas.microsoft.com/office/drawing/2014/main" val="3557876519"/>
                  </a:ext>
                </a:extLst>
              </a:tr>
            </a:tbl>
          </a:graphicData>
        </a:graphic>
      </p:graphicFrame>
      <p:grpSp>
        <p:nvGrpSpPr>
          <p:cNvPr id="25" name="Group 24">
            <a:extLst>
              <a:ext uri="{FF2B5EF4-FFF2-40B4-BE49-F238E27FC236}">
                <a16:creationId xmlns:a16="http://schemas.microsoft.com/office/drawing/2014/main" id="{B9215072-33E5-1F40-38CF-289250D23514}"/>
              </a:ext>
            </a:extLst>
          </p:cNvPr>
          <p:cNvGrpSpPr/>
          <p:nvPr/>
        </p:nvGrpSpPr>
        <p:grpSpPr>
          <a:xfrm>
            <a:off x="838199" y="1277667"/>
            <a:ext cx="7605409" cy="2960242"/>
            <a:chOff x="838200" y="1306851"/>
            <a:chExt cx="6226766" cy="2423635"/>
          </a:xfrm>
        </p:grpSpPr>
        <p:pic>
          <p:nvPicPr>
            <p:cNvPr id="7" name="Picture 6">
              <a:extLst>
                <a:ext uri="{FF2B5EF4-FFF2-40B4-BE49-F238E27FC236}">
                  <a16:creationId xmlns:a16="http://schemas.microsoft.com/office/drawing/2014/main" id="{FDA6A127-9F50-7604-632A-FFC4041CD5E2}"/>
                </a:ext>
              </a:extLst>
            </p:cNvPr>
            <p:cNvPicPr>
              <a:picLocks noChangeAspect="1"/>
            </p:cNvPicPr>
            <p:nvPr/>
          </p:nvPicPr>
          <p:blipFill>
            <a:blip r:embed="rId2"/>
            <a:stretch>
              <a:fillRect/>
            </a:stretch>
          </p:blipFill>
          <p:spPr>
            <a:xfrm>
              <a:off x="838200" y="1306851"/>
              <a:ext cx="3274995" cy="1142836"/>
            </a:xfrm>
            <a:prstGeom prst="rect">
              <a:avLst/>
            </a:prstGeom>
          </p:spPr>
        </p:pic>
        <p:pic>
          <p:nvPicPr>
            <p:cNvPr id="11" name="Picture 10">
              <a:extLst>
                <a:ext uri="{FF2B5EF4-FFF2-40B4-BE49-F238E27FC236}">
                  <a16:creationId xmlns:a16="http://schemas.microsoft.com/office/drawing/2014/main" id="{B87B65EB-0B83-89DB-EB5E-69BFAAD884E2}"/>
                </a:ext>
              </a:extLst>
            </p:cNvPr>
            <p:cNvPicPr>
              <a:picLocks noChangeAspect="1"/>
            </p:cNvPicPr>
            <p:nvPr/>
          </p:nvPicPr>
          <p:blipFill>
            <a:blip r:embed="rId3"/>
            <a:stretch>
              <a:fillRect/>
            </a:stretch>
          </p:blipFill>
          <p:spPr>
            <a:xfrm>
              <a:off x="4191017" y="1308050"/>
              <a:ext cx="2473303" cy="1159894"/>
            </a:xfrm>
            <a:prstGeom prst="rect">
              <a:avLst/>
            </a:prstGeom>
          </p:spPr>
        </p:pic>
        <p:pic>
          <p:nvPicPr>
            <p:cNvPr id="13" name="Picture 12">
              <a:extLst>
                <a:ext uri="{FF2B5EF4-FFF2-40B4-BE49-F238E27FC236}">
                  <a16:creationId xmlns:a16="http://schemas.microsoft.com/office/drawing/2014/main" id="{2B70228E-4BAF-CA8B-8F10-4E42F21A438D}"/>
                </a:ext>
              </a:extLst>
            </p:cNvPr>
            <p:cNvPicPr>
              <a:picLocks noChangeAspect="1"/>
            </p:cNvPicPr>
            <p:nvPr/>
          </p:nvPicPr>
          <p:blipFill>
            <a:blip r:embed="rId4"/>
            <a:stretch>
              <a:fillRect/>
            </a:stretch>
          </p:blipFill>
          <p:spPr>
            <a:xfrm>
              <a:off x="838200" y="2485306"/>
              <a:ext cx="3471153" cy="1245180"/>
            </a:xfrm>
            <a:prstGeom prst="rect">
              <a:avLst/>
            </a:prstGeom>
          </p:spPr>
        </p:pic>
        <p:pic>
          <p:nvPicPr>
            <p:cNvPr id="17" name="Picture 16">
              <a:extLst>
                <a:ext uri="{FF2B5EF4-FFF2-40B4-BE49-F238E27FC236}">
                  <a16:creationId xmlns:a16="http://schemas.microsoft.com/office/drawing/2014/main" id="{C537B2AC-6431-5BD1-33CD-59FBC8992387}"/>
                </a:ext>
              </a:extLst>
            </p:cNvPr>
            <p:cNvPicPr>
              <a:picLocks noChangeAspect="1"/>
            </p:cNvPicPr>
            <p:nvPr/>
          </p:nvPicPr>
          <p:blipFill>
            <a:blip r:embed="rId5"/>
            <a:stretch>
              <a:fillRect/>
            </a:stretch>
          </p:blipFill>
          <p:spPr>
            <a:xfrm>
              <a:off x="4348265" y="2487400"/>
              <a:ext cx="895506" cy="1151365"/>
            </a:xfrm>
            <a:prstGeom prst="rect">
              <a:avLst/>
            </a:prstGeom>
          </p:spPr>
        </p:pic>
        <p:pic>
          <p:nvPicPr>
            <p:cNvPr id="19" name="Picture 18">
              <a:extLst>
                <a:ext uri="{FF2B5EF4-FFF2-40B4-BE49-F238E27FC236}">
                  <a16:creationId xmlns:a16="http://schemas.microsoft.com/office/drawing/2014/main" id="{980CE6A8-4B99-7173-D242-A16C716587A2}"/>
                </a:ext>
              </a:extLst>
            </p:cNvPr>
            <p:cNvPicPr>
              <a:picLocks noChangeAspect="1"/>
            </p:cNvPicPr>
            <p:nvPr/>
          </p:nvPicPr>
          <p:blipFill>
            <a:blip r:embed="rId6"/>
            <a:stretch>
              <a:fillRect/>
            </a:stretch>
          </p:blipFill>
          <p:spPr>
            <a:xfrm>
              <a:off x="5308068" y="2523712"/>
              <a:ext cx="1756898" cy="1125779"/>
            </a:xfrm>
            <a:prstGeom prst="rect">
              <a:avLst/>
            </a:prstGeom>
          </p:spPr>
        </p:pic>
      </p:grpSp>
    </p:spTree>
    <p:extLst>
      <p:ext uri="{BB962C8B-B14F-4D97-AF65-F5344CB8AC3E}">
        <p14:creationId xmlns:p14="http://schemas.microsoft.com/office/powerpoint/2010/main" val="1022015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3CAF-043D-62C9-9D63-1859DEB8C11B}"/>
              </a:ext>
            </a:extLst>
          </p:cNvPr>
          <p:cNvSpPr>
            <a:spLocks noGrp="1"/>
          </p:cNvSpPr>
          <p:nvPr>
            <p:ph type="title"/>
          </p:nvPr>
        </p:nvSpPr>
        <p:spPr/>
        <p:txBody>
          <a:bodyPr/>
          <a:lstStyle/>
          <a:p>
            <a:r>
              <a:rPr lang="en-US" dirty="0"/>
              <a:t>Conduction Blocks</a:t>
            </a:r>
          </a:p>
        </p:txBody>
      </p:sp>
      <p:sp>
        <p:nvSpPr>
          <p:cNvPr id="3" name="Text Placeholder 2">
            <a:extLst>
              <a:ext uri="{FF2B5EF4-FFF2-40B4-BE49-F238E27FC236}">
                <a16:creationId xmlns:a16="http://schemas.microsoft.com/office/drawing/2014/main" id="{8F0B41A5-A681-C20B-B0E2-D3945396785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32166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8F6ADB3-B826-B3DD-8115-8C252B713025}"/>
              </a:ext>
            </a:extLst>
          </p:cNvPr>
          <p:cNvGraphicFramePr>
            <a:graphicFrameLocks noGrp="1"/>
          </p:cNvGraphicFramePr>
          <p:nvPr>
            <p:extLst>
              <p:ext uri="{D42A27DB-BD31-4B8C-83A1-F6EECF244321}">
                <p14:modId xmlns:p14="http://schemas.microsoft.com/office/powerpoint/2010/main" val="2606251432"/>
              </p:ext>
            </p:extLst>
          </p:nvPr>
        </p:nvGraphicFramePr>
        <p:xfrm>
          <a:off x="0" y="0"/>
          <a:ext cx="12192000" cy="6867332"/>
        </p:xfrm>
        <a:graphic>
          <a:graphicData uri="http://schemas.openxmlformats.org/drawingml/2006/table">
            <a:tbl>
              <a:tblPr firstRow="1" bandRow="1">
                <a:tableStyleId>{5940675A-B579-460E-94D1-54222C63F5DA}</a:tableStyleId>
              </a:tblPr>
              <a:tblGrid>
                <a:gridCol w="1945532">
                  <a:extLst>
                    <a:ext uri="{9D8B030D-6E8A-4147-A177-3AD203B41FA5}">
                      <a16:colId xmlns:a16="http://schemas.microsoft.com/office/drawing/2014/main" val="635518731"/>
                    </a:ext>
                  </a:extLst>
                </a:gridCol>
                <a:gridCol w="4348264">
                  <a:extLst>
                    <a:ext uri="{9D8B030D-6E8A-4147-A177-3AD203B41FA5}">
                      <a16:colId xmlns:a16="http://schemas.microsoft.com/office/drawing/2014/main" val="1764325461"/>
                    </a:ext>
                  </a:extLst>
                </a:gridCol>
                <a:gridCol w="5898204">
                  <a:extLst>
                    <a:ext uri="{9D8B030D-6E8A-4147-A177-3AD203B41FA5}">
                      <a16:colId xmlns:a16="http://schemas.microsoft.com/office/drawing/2014/main" val="2380090297"/>
                    </a:ext>
                  </a:extLst>
                </a:gridCol>
              </a:tblGrid>
              <a:tr h="508830">
                <a:tc>
                  <a:txBody>
                    <a:bodyPr/>
                    <a:lstStyle/>
                    <a:p>
                      <a:pPr algn="ctr"/>
                      <a:r>
                        <a:rPr lang="en-US" sz="2600" dirty="0">
                          <a:solidFill>
                            <a:srgbClr val="45515E"/>
                          </a:solidFill>
                        </a:rPr>
                        <a:t>AV Blocks</a:t>
                      </a:r>
                    </a:p>
                  </a:txBody>
                  <a:tcPr anchor="ctr">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Note</a:t>
                      </a:r>
                      <a:r>
                        <a:rPr lang="en-US" sz="1300" dirty="0"/>
                        <a:t>: Different degrees of AV block can coexist in the same patient (</a:t>
                      </a:r>
                      <a:r>
                        <a:rPr lang="en-US" sz="1400" dirty="0"/>
                        <a:t>for example, a patient can have both first-degree and Mobitz type II heart blocks</a:t>
                      </a:r>
                      <a:r>
                        <a:rPr lang="en-US" sz="1300" dirty="0"/>
                        <a:t>). Blocks also can be transient—a patient with Lyme carditis can bounce back and forth between different degrees of AV block within seconds! </a:t>
                      </a:r>
                    </a:p>
                  </a:txBody>
                  <a:tcPr anchor="ctr">
                    <a:solidFill>
                      <a:schemeClr val="accent1">
                        <a:lumMod val="20000"/>
                        <a:lumOff val="80000"/>
                      </a:schemeClr>
                    </a:solidFill>
                  </a:tcPr>
                </a:tc>
                <a:tc hMerge="1">
                  <a:txBody>
                    <a:bodyPr/>
                    <a:lstStyle/>
                    <a:p>
                      <a:pPr algn="ctr"/>
                      <a:endParaRPr lang="en-US" sz="2600" dirty="0">
                        <a:solidFill>
                          <a:srgbClr val="45515E"/>
                        </a:solidFill>
                      </a:endParaRPr>
                    </a:p>
                  </a:txBody>
                  <a:tcPr anchor="ctr">
                    <a:solidFill>
                      <a:schemeClr val="bg1"/>
                    </a:solidFill>
                  </a:tcPr>
                </a:tc>
                <a:extLst>
                  <a:ext uri="{0D108BD9-81ED-4DB2-BD59-A6C34878D82A}">
                    <a16:rowId xmlns:a16="http://schemas.microsoft.com/office/drawing/2014/main" val="262491602"/>
                  </a:ext>
                </a:extLst>
              </a:tr>
              <a:tr h="1587293">
                <a:tc>
                  <a:txBody>
                    <a:bodyPr/>
                    <a:lstStyle/>
                    <a:p>
                      <a:pPr algn="ctr"/>
                      <a:r>
                        <a:rPr lang="en-US" sz="2200" b="1" dirty="0">
                          <a:solidFill>
                            <a:srgbClr val="FF0000"/>
                          </a:solidFill>
                        </a:rPr>
                        <a:t>First degree</a:t>
                      </a:r>
                    </a:p>
                  </a:txBody>
                  <a:tcPr anchor="ctr">
                    <a:solidFill>
                      <a:schemeClr val="bg1"/>
                    </a:solidFill>
                  </a:tcPr>
                </a:tc>
                <a:tc>
                  <a:txBody>
                    <a:bodyPr/>
                    <a:lstStyle/>
                    <a:p>
                      <a:pPr marL="174625" indent="-174625" algn="l">
                        <a:buFont typeface="Arial" panose="020B0604020202020204" pitchFamily="34" charset="0"/>
                        <a:buChar char="•"/>
                      </a:pPr>
                      <a:r>
                        <a:rPr lang="en-US" sz="1800" dirty="0">
                          <a:solidFill>
                            <a:srgbClr val="45515E"/>
                          </a:solidFill>
                        </a:rPr>
                        <a:t>The PR interval is greater than 0.2 seconds; all beats are conducted through to the ventricles.</a:t>
                      </a:r>
                    </a:p>
                    <a:p>
                      <a:pPr marL="174625" indent="-174625" algn="l">
                        <a:buFont typeface="Arial" panose="020B0604020202020204" pitchFamily="34" charset="0"/>
                        <a:buChar char="•"/>
                      </a:pPr>
                      <a:r>
                        <a:rPr lang="en-US" sz="1800" kern="1200" dirty="0">
                          <a:solidFill>
                            <a:srgbClr val="45515E"/>
                          </a:solidFill>
                          <a:latin typeface="+mn-lt"/>
                          <a:ea typeface="+mn-ea"/>
                          <a:cs typeface="+mn-cs"/>
                        </a:rPr>
                        <a:t>It is a common finding in normal hearts</a:t>
                      </a:r>
                    </a:p>
                  </a:txBody>
                  <a:tcPr anchor="ctr">
                    <a:solidFill>
                      <a:schemeClr val="bg1"/>
                    </a:solidFill>
                  </a:tcPr>
                </a:tc>
                <a:tc>
                  <a:txBody>
                    <a:bodyPr/>
                    <a:lstStyle/>
                    <a:p>
                      <a:pPr algn="ctr"/>
                      <a:endParaRPr lang="en-US" sz="2000" dirty="0">
                        <a:solidFill>
                          <a:srgbClr val="45515E"/>
                        </a:solidFill>
                      </a:endParaRPr>
                    </a:p>
                  </a:txBody>
                  <a:tcPr anchor="ctr">
                    <a:solidFill>
                      <a:schemeClr val="bg1"/>
                    </a:solidFill>
                  </a:tcPr>
                </a:tc>
                <a:extLst>
                  <a:ext uri="{0D108BD9-81ED-4DB2-BD59-A6C34878D82A}">
                    <a16:rowId xmlns:a16="http://schemas.microsoft.com/office/drawing/2014/main" val="1828956488"/>
                  </a:ext>
                </a:extLst>
              </a:tr>
              <a:tr h="1587293">
                <a:tc>
                  <a:txBody>
                    <a:bodyPr/>
                    <a:lstStyle/>
                    <a:p>
                      <a:pPr algn="ctr"/>
                      <a:r>
                        <a:rPr lang="en-US" sz="2200" b="1" dirty="0">
                          <a:solidFill>
                            <a:srgbClr val="FF0000"/>
                          </a:solidFill>
                        </a:rPr>
                        <a:t>Second degree Mobitz type I</a:t>
                      </a:r>
                    </a:p>
                  </a:txBody>
                  <a:tcPr anchor="ctr">
                    <a:solidFill>
                      <a:schemeClr val="bg1"/>
                    </a:solidFill>
                  </a:tcPr>
                </a:tc>
                <a:tc>
                  <a:txBody>
                    <a:bodyPr/>
                    <a:lstStyle/>
                    <a:p>
                      <a:pPr algn="l"/>
                      <a:r>
                        <a:rPr lang="en-US" sz="1800" dirty="0">
                          <a:solidFill>
                            <a:srgbClr val="45515E"/>
                          </a:solidFill>
                        </a:rPr>
                        <a:t>Progressive lengthening of each successive PR interval until one P wave fails to conduct through the AV node and is therefore not followed by a QRS complex</a:t>
                      </a:r>
                    </a:p>
                  </a:txBody>
                  <a:tcPr anchor="ctr">
                    <a:solidFill>
                      <a:schemeClr val="bg1"/>
                    </a:solidFill>
                  </a:tcPr>
                </a:tc>
                <a:tc>
                  <a:txBody>
                    <a:bodyPr/>
                    <a:lstStyle/>
                    <a:p>
                      <a:pPr algn="ctr"/>
                      <a:endParaRPr lang="en-US" sz="2000" dirty="0">
                        <a:solidFill>
                          <a:srgbClr val="45515E"/>
                        </a:solidFill>
                      </a:endParaRPr>
                    </a:p>
                  </a:txBody>
                  <a:tcPr anchor="ctr">
                    <a:solidFill>
                      <a:schemeClr val="bg1"/>
                    </a:solidFill>
                  </a:tcPr>
                </a:tc>
                <a:extLst>
                  <a:ext uri="{0D108BD9-81ED-4DB2-BD59-A6C34878D82A}">
                    <a16:rowId xmlns:a16="http://schemas.microsoft.com/office/drawing/2014/main" val="3076695559"/>
                  </a:ext>
                </a:extLst>
              </a:tr>
              <a:tr h="1587293">
                <a:tc>
                  <a:txBody>
                    <a:bodyPr/>
                    <a:lstStyle/>
                    <a:p>
                      <a:pPr algn="ctr"/>
                      <a:r>
                        <a:rPr lang="en-US" sz="2200" b="1" dirty="0">
                          <a:solidFill>
                            <a:srgbClr val="FF0000"/>
                          </a:solidFill>
                        </a:rPr>
                        <a:t>Second degree Mobitz type II</a:t>
                      </a:r>
                    </a:p>
                  </a:txBody>
                  <a:tcPr anchor="ctr">
                    <a:solidFill>
                      <a:schemeClr val="bg1"/>
                    </a:solidFill>
                  </a:tcPr>
                </a:tc>
                <a:tc>
                  <a:txBody>
                    <a:bodyPr/>
                    <a:lstStyle/>
                    <a:p>
                      <a:pPr marL="174625" indent="-174625" algn="l">
                        <a:buFont typeface="Arial" panose="020B0604020202020204" pitchFamily="34" charset="0"/>
                        <a:buChar char="•"/>
                      </a:pPr>
                      <a:r>
                        <a:rPr lang="en-US" sz="1800" dirty="0">
                          <a:solidFill>
                            <a:srgbClr val="45515E"/>
                          </a:solidFill>
                        </a:rPr>
                        <a:t>All-or-nothing conduction, in which QRS complexes are periodically dropped without prolongation of the PR interval</a:t>
                      </a:r>
                    </a:p>
                    <a:p>
                      <a:pPr marL="174625" indent="-174625" algn="l">
                        <a:buFont typeface="Arial" panose="020B0604020202020204" pitchFamily="34" charset="0"/>
                        <a:buChar char="•"/>
                      </a:pPr>
                      <a:r>
                        <a:rPr lang="en-US" sz="1800" dirty="0">
                          <a:solidFill>
                            <a:srgbClr val="45515E"/>
                          </a:solidFill>
                        </a:rPr>
                        <a:t>Usually due to a block below the AV node in the His bundle</a:t>
                      </a:r>
                    </a:p>
                  </a:txBody>
                  <a:tcPr anchor="ctr">
                    <a:solidFill>
                      <a:schemeClr val="bg1"/>
                    </a:solidFill>
                  </a:tcPr>
                </a:tc>
                <a:tc>
                  <a:txBody>
                    <a:bodyPr/>
                    <a:lstStyle/>
                    <a:p>
                      <a:pPr algn="ctr"/>
                      <a:endParaRPr lang="en-US" sz="2000" dirty="0">
                        <a:solidFill>
                          <a:srgbClr val="45515E"/>
                        </a:solidFill>
                      </a:endParaRPr>
                    </a:p>
                  </a:txBody>
                  <a:tcPr anchor="ctr">
                    <a:solidFill>
                      <a:schemeClr val="bg1"/>
                    </a:solidFill>
                  </a:tcPr>
                </a:tc>
                <a:extLst>
                  <a:ext uri="{0D108BD9-81ED-4DB2-BD59-A6C34878D82A}">
                    <a16:rowId xmlns:a16="http://schemas.microsoft.com/office/drawing/2014/main" val="150348810"/>
                  </a:ext>
                </a:extLst>
              </a:tr>
              <a:tr h="1587293">
                <a:tc>
                  <a:txBody>
                    <a:bodyPr/>
                    <a:lstStyle/>
                    <a:p>
                      <a:pPr algn="ctr"/>
                      <a:r>
                        <a:rPr lang="en-US" sz="2200" b="1" dirty="0">
                          <a:solidFill>
                            <a:srgbClr val="FF0000"/>
                          </a:solidFill>
                        </a:rPr>
                        <a:t>Third degree</a:t>
                      </a:r>
                    </a:p>
                  </a:txBody>
                  <a:tcPr anchor="ctr">
                    <a:solidFill>
                      <a:schemeClr val="bg1"/>
                    </a:solidFill>
                  </a:tcPr>
                </a:tc>
                <a:tc>
                  <a:txBody>
                    <a:bodyPr/>
                    <a:lstStyle/>
                    <a:p>
                      <a:pPr algn="l"/>
                      <a:r>
                        <a:rPr lang="en-US" sz="1800" dirty="0">
                          <a:solidFill>
                            <a:srgbClr val="45515E"/>
                          </a:solidFill>
                        </a:rPr>
                        <a:t>No beats are conducted through to the ventricles. There is complete heart block with AV dissociation. No impulses reach the ventricles from above, and the ventricles are driven by a ventricular escape rhythm</a:t>
                      </a:r>
                    </a:p>
                  </a:txBody>
                  <a:tcPr anchor="ctr">
                    <a:solidFill>
                      <a:schemeClr val="bg1"/>
                    </a:solidFill>
                  </a:tcPr>
                </a:tc>
                <a:tc>
                  <a:txBody>
                    <a:bodyPr/>
                    <a:lstStyle/>
                    <a:p>
                      <a:pPr algn="ctr"/>
                      <a:endParaRPr lang="en-US" sz="2000" dirty="0">
                        <a:solidFill>
                          <a:srgbClr val="45515E"/>
                        </a:solidFill>
                      </a:endParaRPr>
                    </a:p>
                  </a:txBody>
                  <a:tcPr anchor="ctr">
                    <a:solidFill>
                      <a:schemeClr val="bg1"/>
                    </a:solidFill>
                  </a:tcPr>
                </a:tc>
                <a:extLst>
                  <a:ext uri="{0D108BD9-81ED-4DB2-BD59-A6C34878D82A}">
                    <a16:rowId xmlns:a16="http://schemas.microsoft.com/office/drawing/2014/main" val="3526373014"/>
                  </a:ext>
                </a:extLst>
              </a:tr>
            </a:tbl>
          </a:graphicData>
        </a:graphic>
      </p:graphicFrame>
      <p:pic>
        <p:nvPicPr>
          <p:cNvPr id="20" name="Picture 19">
            <a:extLst>
              <a:ext uri="{FF2B5EF4-FFF2-40B4-BE49-F238E27FC236}">
                <a16:creationId xmlns:a16="http://schemas.microsoft.com/office/drawing/2014/main" id="{6D3E3E99-DCFF-5089-91F4-6E296A040BDA}"/>
              </a:ext>
            </a:extLst>
          </p:cNvPr>
          <p:cNvPicPr>
            <a:picLocks noChangeAspect="1"/>
          </p:cNvPicPr>
          <p:nvPr/>
        </p:nvPicPr>
        <p:blipFill>
          <a:blip r:embed="rId2"/>
          <a:stretch>
            <a:fillRect/>
          </a:stretch>
        </p:blipFill>
        <p:spPr>
          <a:xfrm>
            <a:off x="6352264" y="560623"/>
            <a:ext cx="1701052" cy="1519901"/>
          </a:xfrm>
          <a:prstGeom prst="rect">
            <a:avLst/>
          </a:prstGeom>
        </p:spPr>
      </p:pic>
      <p:pic>
        <p:nvPicPr>
          <p:cNvPr id="22" name="Picture 21">
            <a:extLst>
              <a:ext uri="{FF2B5EF4-FFF2-40B4-BE49-F238E27FC236}">
                <a16:creationId xmlns:a16="http://schemas.microsoft.com/office/drawing/2014/main" id="{6EB11ED8-B348-BA36-7DF8-5B46292BAA60}"/>
              </a:ext>
            </a:extLst>
          </p:cNvPr>
          <p:cNvPicPr>
            <a:picLocks noChangeAspect="1"/>
          </p:cNvPicPr>
          <p:nvPr/>
        </p:nvPicPr>
        <p:blipFill>
          <a:blip r:embed="rId3"/>
          <a:stretch>
            <a:fillRect/>
          </a:stretch>
        </p:blipFill>
        <p:spPr>
          <a:xfrm>
            <a:off x="9812578" y="542363"/>
            <a:ext cx="2315613" cy="1519900"/>
          </a:xfrm>
          <a:prstGeom prst="rect">
            <a:avLst/>
          </a:prstGeom>
        </p:spPr>
      </p:pic>
      <p:pic>
        <p:nvPicPr>
          <p:cNvPr id="27" name="Picture 26">
            <a:extLst>
              <a:ext uri="{FF2B5EF4-FFF2-40B4-BE49-F238E27FC236}">
                <a16:creationId xmlns:a16="http://schemas.microsoft.com/office/drawing/2014/main" id="{56370FC9-956E-BBB6-CA4D-724DDEE089D1}"/>
              </a:ext>
            </a:extLst>
          </p:cNvPr>
          <p:cNvPicPr>
            <a:picLocks noChangeAspect="1"/>
          </p:cNvPicPr>
          <p:nvPr/>
        </p:nvPicPr>
        <p:blipFill>
          <a:blip r:embed="rId4"/>
          <a:stretch>
            <a:fillRect/>
          </a:stretch>
        </p:blipFill>
        <p:spPr>
          <a:xfrm>
            <a:off x="6332808" y="2138056"/>
            <a:ext cx="1606406" cy="1516158"/>
          </a:xfrm>
          <a:prstGeom prst="rect">
            <a:avLst/>
          </a:prstGeom>
        </p:spPr>
      </p:pic>
      <p:pic>
        <p:nvPicPr>
          <p:cNvPr id="29" name="Picture 28">
            <a:extLst>
              <a:ext uri="{FF2B5EF4-FFF2-40B4-BE49-F238E27FC236}">
                <a16:creationId xmlns:a16="http://schemas.microsoft.com/office/drawing/2014/main" id="{CF4A8691-189C-EDFC-6F7F-ADE15EEB9E4F}"/>
              </a:ext>
            </a:extLst>
          </p:cNvPr>
          <p:cNvPicPr>
            <a:picLocks noChangeAspect="1"/>
          </p:cNvPicPr>
          <p:nvPr/>
        </p:nvPicPr>
        <p:blipFill>
          <a:blip r:embed="rId5"/>
          <a:stretch>
            <a:fillRect/>
          </a:stretch>
        </p:blipFill>
        <p:spPr>
          <a:xfrm>
            <a:off x="8053316" y="2352066"/>
            <a:ext cx="4074875" cy="1116220"/>
          </a:xfrm>
          <a:prstGeom prst="rect">
            <a:avLst/>
          </a:prstGeom>
        </p:spPr>
      </p:pic>
      <p:pic>
        <p:nvPicPr>
          <p:cNvPr id="31" name="Picture 30">
            <a:extLst>
              <a:ext uri="{FF2B5EF4-FFF2-40B4-BE49-F238E27FC236}">
                <a16:creationId xmlns:a16="http://schemas.microsoft.com/office/drawing/2014/main" id="{E0BD21C1-C062-BE00-9167-86E2127B897F}"/>
              </a:ext>
            </a:extLst>
          </p:cNvPr>
          <p:cNvPicPr>
            <a:picLocks noChangeAspect="1"/>
          </p:cNvPicPr>
          <p:nvPr/>
        </p:nvPicPr>
        <p:blipFill>
          <a:blip r:embed="rId6"/>
          <a:stretch>
            <a:fillRect/>
          </a:stretch>
        </p:blipFill>
        <p:spPr>
          <a:xfrm>
            <a:off x="6336232" y="3707259"/>
            <a:ext cx="1403285" cy="1516158"/>
          </a:xfrm>
          <a:prstGeom prst="rect">
            <a:avLst/>
          </a:prstGeom>
        </p:spPr>
      </p:pic>
      <p:pic>
        <p:nvPicPr>
          <p:cNvPr id="33" name="Picture 32">
            <a:extLst>
              <a:ext uri="{FF2B5EF4-FFF2-40B4-BE49-F238E27FC236}">
                <a16:creationId xmlns:a16="http://schemas.microsoft.com/office/drawing/2014/main" id="{5BA3B034-1853-AAD9-956F-7D51C96292B9}"/>
              </a:ext>
            </a:extLst>
          </p:cNvPr>
          <p:cNvPicPr>
            <a:picLocks noChangeAspect="1"/>
          </p:cNvPicPr>
          <p:nvPr/>
        </p:nvPicPr>
        <p:blipFill>
          <a:blip r:embed="rId7"/>
          <a:stretch>
            <a:fillRect/>
          </a:stretch>
        </p:blipFill>
        <p:spPr>
          <a:xfrm>
            <a:off x="7850221" y="3893350"/>
            <a:ext cx="4277970" cy="1139074"/>
          </a:xfrm>
          <a:prstGeom prst="rect">
            <a:avLst/>
          </a:prstGeom>
        </p:spPr>
      </p:pic>
      <p:pic>
        <p:nvPicPr>
          <p:cNvPr id="35" name="Picture 34">
            <a:extLst>
              <a:ext uri="{FF2B5EF4-FFF2-40B4-BE49-F238E27FC236}">
                <a16:creationId xmlns:a16="http://schemas.microsoft.com/office/drawing/2014/main" id="{DF7E9581-A848-6286-F973-0D77D2E6E9CA}"/>
              </a:ext>
            </a:extLst>
          </p:cNvPr>
          <p:cNvPicPr>
            <a:picLocks noChangeAspect="1"/>
          </p:cNvPicPr>
          <p:nvPr/>
        </p:nvPicPr>
        <p:blipFill>
          <a:blip r:embed="rId8"/>
          <a:stretch>
            <a:fillRect/>
          </a:stretch>
        </p:blipFill>
        <p:spPr>
          <a:xfrm>
            <a:off x="6332808" y="5296407"/>
            <a:ext cx="1606406" cy="1557230"/>
          </a:xfrm>
          <a:prstGeom prst="rect">
            <a:avLst/>
          </a:prstGeom>
        </p:spPr>
      </p:pic>
      <p:pic>
        <p:nvPicPr>
          <p:cNvPr id="37" name="Picture 36">
            <a:extLst>
              <a:ext uri="{FF2B5EF4-FFF2-40B4-BE49-F238E27FC236}">
                <a16:creationId xmlns:a16="http://schemas.microsoft.com/office/drawing/2014/main" id="{BFE09B6F-76B2-45C5-E802-CF219794DDA5}"/>
              </a:ext>
            </a:extLst>
          </p:cNvPr>
          <p:cNvPicPr>
            <a:picLocks noChangeAspect="1"/>
          </p:cNvPicPr>
          <p:nvPr/>
        </p:nvPicPr>
        <p:blipFill>
          <a:blip r:embed="rId9"/>
          <a:stretch>
            <a:fillRect/>
          </a:stretch>
        </p:blipFill>
        <p:spPr>
          <a:xfrm>
            <a:off x="7929486" y="5461137"/>
            <a:ext cx="4213978" cy="1293810"/>
          </a:xfrm>
          <a:prstGeom prst="rect">
            <a:avLst/>
          </a:prstGeom>
        </p:spPr>
      </p:pic>
    </p:spTree>
    <p:extLst>
      <p:ext uri="{BB962C8B-B14F-4D97-AF65-F5344CB8AC3E}">
        <p14:creationId xmlns:p14="http://schemas.microsoft.com/office/powerpoint/2010/main" val="1703277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544A-2849-0717-513E-9BF3C96452D6}"/>
              </a:ext>
            </a:extLst>
          </p:cNvPr>
          <p:cNvSpPr>
            <a:spLocks noGrp="1"/>
          </p:cNvSpPr>
          <p:nvPr>
            <p:ph type="title"/>
          </p:nvPr>
        </p:nvSpPr>
        <p:spPr/>
        <p:txBody>
          <a:bodyPr>
            <a:normAutofit fontScale="90000"/>
          </a:bodyPr>
          <a:lstStyle/>
          <a:p>
            <a:r>
              <a:rPr lang="en-US" dirty="0"/>
              <a:t>Is It a Wenckebach Block or a Mobitz Type II Block?</a:t>
            </a:r>
          </a:p>
        </p:txBody>
      </p:sp>
      <p:graphicFrame>
        <p:nvGraphicFramePr>
          <p:cNvPr id="11" name="Content Placeholder 10">
            <a:extLst>
              <a:ext uri="{FF2B5EF4-FFF2-40B4-BE49-F238E27FC236}">
                <a16:creationId xmlns:a16="http://schemas.microsoft.com/office/drawing/2014/main" id="{9B68A2B3-D43E-1403-09A6-A83440EB326E}"/>
              </a:ext>
            </a:extLst>
          </p:cNvPr>
          <p:cNvGraphicFramePr>
            <a:graphicFrameLocks noGrp="1"/>
          </p:cNvGraphicFramePr>
          <p:nvPr>
            <p:ph sz="half" idx="2"/>
            <p:extLst>
              <p:ext uri="{D42A27DB-BD31-4B8C-83A1-F6EECF244321}">
                <p14:modId xmlns:p14="http://schemas.microsoft.com/office/powerpoint/2010/main" val="1053623609"/>
              </p:ext>
            </p:extLst>
          </p:nvPr>
        </p:nvGraphicFramePr>
        <p:xfrm>
          <a:off x="6172200" y="1306512"/>
          <a:ext cx="5181600" cy="4783356"/>
        </p:xfrm>
        <a:graphic>
          <a:graphicData uri="http://schemas.openxmlformats.org/drawingml/2006/table">
            <a:tbl>
              <a:tblPr firstRow="1" bandRow="1">
                <a:tableStyleId>{5940675A-B579-460E-94D1-54222C63F5DA}</a:tableStyleId>
              </a:tblPr>
              <a:tblGrid>
                <a:gridCol w="5181600">
                  <a:extLst>
                    <a:ext uri="{9D8B030D-6E8A-4147-A177-3AD203B41FA5}">
                      <a16:colId xmlns:a16="http://schemas.microsoft.com/office/drawing/2014/main" val="4264845483"/>
                    </a:ext>
                  </a:extLst>
                </a:gridCol>
              </a:tblGrid>
              <a:tr h="1522998">
                <a:tc>
                  <a:txBody>
                    <a:bodyPr/>
                    <a:lstStyle/>
                    <a:p>
                      <a:pPr algn="l"/>
                      <a:r>
                        <a:rPr lang="en-US" sz="2400" dirty="0"/>
                        <a:t>(A) Wenckebach block, with progressive lengthening of the PR interval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2559677"/>
                  </a:ext>
                </a:extLst>
              </a:tr>
              <a:tr h="1522998">
                <a:tc>
                  <a:txBody>
                    <a:bodyPr/>
                    <a:lstStyle/>
                    <a:p>
                      <a:pPr algn="l"/>
                      <a:r>
                        <a:rPr lang="en-US" sz="2400" dirty="0"/>
                        <a:t>(B) Mobitz type II block, in which the PR interval is constant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6916821"/>
                  </a:ext>
                </a:extLst>
              </a:tr>
              <a:tr h="1522998">
                <a:tc>
                  <a:txBody>
                    <a:bodyPr/>
                    <a:lstStyle/>
                    <a:p>
                      <a:pPr algn="l"/>
                      <a:r>
                        <a:rPr lang="en-US" sz="1800" b="0" i="0" kern="1200" dirty="0">
                          <a:solidFill>
                            <a:schemeClr val="tx1"/>
                          </a:solidFill>
                          <a:effectLst/>
                          <a:latin typeface="+mn-lt"/>
                          <a:ea typeface="+mn-ea"/>
                          <a:cs typeface="+mn-cs"/>
                        </a:rPr>
                        <a:t>(C) Indeed, it's a classic example of second-degree heart block with a P wave–to–QRS complex ratio of 2:1. However, determining whether it's Wenckebach block or Mobitz type II block is impossible in this case due to the 2:1 ratio without clear PR lengthening. It's more accurate to label it as 2:1 AV block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2064108"/>
                  </a:ext>
                </a:extLst>
              </a:tr>
            </a:tbl>
          </a:graphicData>
        </a:graphic>
      </p:graphicFrame>
      <p:pic>
        <p:nvPicPr>
          <p:cNvPr id="5" name="Picture 4">
            <a:extLst>
              <a:ext uri="{FF2B5EF4-FFF2-40B4-BE49-F238E27FC236}">
                <a16:creationId xmlns:a16="http://schemas.microsoft.com/office/drawing/2014/main" id="{8BE6FC95-E751-7BE9-F329-1D8E81A2833B}"/>
              </a:ext>
            </a:extLst>
          </p:cNvPr>
          <p:cNvPicPr>
            <a:picLocks noChangeAspect="1"/>
          </p:cNvPicPr>
          <p:nvPr/>
        </p:nvPicPr>
        <p:blipFill>
          <a:blip r:embed="rId2"/>
          <a:stretch>
            <a:fillRect/>
          </a:stretch>
        </p:blipFill>
        <p:spPr>
          <a:xfrm>
            <a:off x="837751" y="1306512"/>
            <a:ext cx="5182049" cy="1688738"/>
          </a:xfrm>
          <a:prstGeom prst="rect">
            <a:avLst/>
          </a:prstGeom>
        </p:spPr>
      </p:pic>
      <p:pic>
        <p:nvPicPr>
          <p:cNvPr id="12" name="Picture 11">
            <a:extLst>
              <a:ext uri="{FF2B5EF4-FFF2-40B4-BE49-F238E27FC236}">
                <a16:creationId xmlns:a16="http://schemas.microsoft.com/office/drawing/2014/main" id="{23C6409F-8920-1A63-5D40-FB7DADF1D697}"/>
              </a:ext>
            </a:extLst>
          </p:cNvPr>
          <p:cNvPicPr>
            <a:picLocks noChangeAspect="1"/>
          </p:cNvPicPr>
          <p:nvPr/>
        </p:nvPicPr>
        <p:blipFill>
          <a:blip r:embed="rId3"/>
          <a:stretch>
            <a:fillRect/>
          </a:stretch>
        </p:blipFill>
        <p:spPr>
          <a:xfrm>
            <a:off x="828022" y="3015151"/>
            <a:ext cx="5182049" cy="1597290"/>
          </a:xfrm>
          <a:prstGeom prst="rect">
            <a:avLst/>
          </a:prstGeom>
        </p:spPr>
      </p:pic>
      <p:pic>
        <p:nvPicPr>
          <p:cNvPr id="15" name="Picture 14">
            <a:extLst>
              <a:ext uri="{FF2B5EF4-FFF2-40B4-BE49-F238E27FC236}">
                <a16:creationId xmlns:a16="http://schemas.microsoft.com/office/drawing/2014/main" id="{EF8F131C-74FB-9009-2397-C52A61A1112A}"/>
              </a:ext>
            </a:extLst>
          </p:cNvPr>
          <p:cNvPicPr>
            <a:picLocks noChangeAspect="1"/>
          </p:cNvPicPr>
          <p:nvPr/>
        </p:nvPicPr>
        <p:blipFill>
          <a:blip r:embed="rId4"/>
          <a:stretch>
            <a:fillRect/>
          </a:stretch>
        </p:blipFill>
        <p:spPr>
          <a:xfrm>
            <a:off x="837751" y="4780277"/>
            <a:ext cx="5066215" cy="1542422"/>
          </a:xfrm>
          <a:prstGeom prst="rect">
            <a:avLst/>
          </a:prstGeom>
        </p:spPr>
      </p:pic>
    </p:spTree>
    <p:extLst>
      <p:ext uri="{BB962C8B-B14F-4D97-AF65-F5344CB8AC3E}">
        <p14:creationId xmlns:p14="http://schemas.microsoft.com/office/powerpoint/2010/main" val="28064623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EADA6C-72CC-0477-CE0A-A28F1093F340}"/>
              </a:ext>
            </a:extLst>
          </p:cNvPr>
          <p:cNvSpPr>
            <a:spLocks noGrp="1"/>
          </p:cNvSpPr>
          <p:nvPr>
            <p:ph type="title"/>
          </p:nvPr>
        </p:nvSpPr>
        <p:spPr/>
        <p:txBody>
          <a:bodyPr/>
          <a:lstStyle/>
          <a:p>
            <a:r>
              <a:rPr lang="en-US" dirty="0"/>
              <a:t>Bundle Branch Block</a:t>
            </a:r>
          </a:p>
        </p:txBody>
      </p:sp>
      <p:sp>
        <p:nvSpPr>
          <p:cNvPr id="6" name="Content Placeholder 5">
            <a:extLst>
              <a:ext uri="{FF2B5EF4-FFF2-40B4-BE49-F238E27FC236}">
                <a16:creationId xmlns:a16="http://schemas.microsoft.com/office/drawing/2014/main" id="{2F4AA739-C1FD-1C27-A46A-90363AB700D1}"/>
              </a:ext>
            </a:extLst>
          </p:cNvPr>
          <p:cNvSpPr>
            <a:spLocks noGrp="1"/>
          </p:cNvSpPr>
          <p:nvPr>
            <p:ph idx="1"/>
          </p:nvPr>
        </p:nvSpPr>
        <p:spPr/>
        <p:txBody>
          <a:bodyPr>
            <a:normAutofit fontScale="92500" lnSpcReduction="10000"/>
          </a:bodyPr>
          <a:lstStyle/>
          <a:p>
            <a:pPr marL="0" indent="0">
              <a:buNone/>
            </a:pPr>
            <a:r>
              <a:rPr lang="en-US" dirty="0"/>
              <a:t>Bundle branch block is diagnosed by looking at the width and configuration of the QRS complexes</a:t>
            </a:r>
          </a:p>
          <a:p>
            <a:r>
              <a:rPr lang="en-US" b="1" dirty="0">
                <a:solidFill>
                  <a:srgbClr val="FF0000"/>
                </a:solidFill>
              </a:rPr>
              <a:t>Criteria for Right Bundle Branch Block</a:t>
            </a:r>
          </a:p>
          <a:p>
            <a:pPr marL="739775" lvl="1" indent="-282575">
              <a:buFont typeface="+mj-lt"/>
              <a:buAutoNum type="arabicPeriod"/>
            </a:pPr>
            <a:r>
              <a:rPr lang="en-US" dirty="0"/>
              <a:t>QRS complex widened to greater than 0.12 seconds</a:t>
            </a:r>
          </a:p>
          <a:p>
            <a:pPr marL="739775" lvl="1" indent="-282575">
              <a:buFont typeface="+mj-lt"/>
              <a:buAutoNum type="arabicPeriod"/>
            </a:pPr>
            <a:r>
              <a:rPr lang="en-US" dirty="0"/>
              <a:t>RSR′ (rabbit ears) </a:t>
            </a:r>
            <a:r>
              <a:rPr lang="en-US" dirty="0">
                <a:solidFill>
                  <a:srgbClr val="FF0000"/>
                </a:solidFill>
              </a:rPr>
              <a:t>or</a:t>
            </a:r>
            <a:r>
              <a:rPr lang="en-US" dirty="0"/>
              <a:t> a tall R wave in V1 and V2 with ST-segment depression and T-wave inversion </a:t>
            </a:r>
            <a:r>
              <a:rPr lang="en-US" dirty="0">
                <a:solidFill>
                  <a:schemeClr val="accent1">
                    <a:lumMod val="50000"/>
                  </a:schemeClr>
                </a:solidFill>
              </a:rPr>
              <a:t>[you will not always see a beautiful pair of rabbit ears with RBBB]</a:t>
            </a:r>
          </a:p>
          <a:p>
            <a:pPr marL="739775" lvl="1" indent="-282575">
              <a:buFont typeface="+mj-lt"/>
              <a:buAutoNum type="arabicPeriod"/>
            </a:pPr>
            <a:r>
              <a:rPr lang="en-US" dirty="0"/>
              <a:t>Reciprocal changes in V5, V6, I, and aVL</a:t>
            </a:r>
          </a:p>
          <a:p>
            <a:pPr lvl="1"/>
            <a:r>
              <a:rPr lang="en-US" b="1" dirty="0"/>
              <a:t>Note</a:t>
            </a:r>
            <a:r>
              <a:rPr lang="en-US" dirty="0"/>
              <a:t>: Right bundle branch block doesn’t cause right axis deviation</a:t>
            </a:r>
          </a:p>
          <a:p>
            <a:r>
              <a:rPr lang="en-US" b="1" dirty="0">
                <a:solidFill>
                  <a:srgbClr val="FF0000"/>
                </a:solidFill>
              </a:rPr>
              <a:t>Criteria for Left Bundle Branch Block</a:t>
            </a:r>
          </a:p>
          <a:p>
            <a:pPr marL="739775" lvl="1" indent="-282575">
              <a:buFont typeface="+mj-lt"/>
              <a:buAutoNum type="arabicPeriod"/>
            </a:pPr>
            <a:r>
              <a:rPr lang="en-US" dirty="0"/>
              <a:t>QRS complex widened to greater than 0.12 seconds</a:t>
            </a:r>
          </a:p>
          <a:p>
            <a:pPr marL="739775" lvl="1" indent="-282575">
              <a:buFont typeface="+mj-lt"/>
              <a:buAutoNum type="arabicPeriod"/>
            </a:pPr>
            <a:r>
              <a:rPr lang="en-US" dirty="0"/>
              <a:t>Broad or notched R wave with prolonged upstroke in leads V5, V6, I, and aVL, with ST-segment depression and T-wave inversion</a:t>
            </a:r>
          </a:p>
          <a:p>
            <a:pPr marL="739775" lvl="1" indent="-282575">
              <a:buFont typeface="+mj-lt"/>
              <a:buAutoNum type="arabicPeriod"/>
            </a:pPr>
            <a:r>
              <a:rPr lang="en-US" dirty="0"/>
              <a:t>Reciprocal changes in V1 and V2</a:t>
            </a:r>
          </a:p>
          <a:p>
            <a:pPr marL="739775" lvl="1" indent="-282575">
              <a:buFont typeface="+mj-lt"/>
              <a:buAutoNum type="arabicPeriod"/>
            </a:pPr>
            <a:r>
              <a:rPr lang="en-US" dirty="0"/>
              <a:t>Left axis deviation may be present</a:t>
            </a:r>
          </a:p>
        </p:txBody>
      </p:sp>
    </p:spTree>
    <p:extLst>
      <p:ext uri="{BB962C8B-B14F-4D97-AF65-F5344CB8AC3E}">
        <p14:creationId xmlns:p14="http://schemas.microsoft.com/office/powerpoint/2010/main" val="3024625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697C-7222-370A-9214-510866881471}"/>
              </a:ext>
            </a:extLst>
          </p:cNvPr>
          <p:cNvSpPr>
            <a:spLocks noGrp="1"/>
          </p:cNvSpPr>
          <p:nvPr>
            <p:ph type="title"/>
          </p:nvPr>
        </p:nvSpPr>
        <p:spPr/>
        <p:txBody>
          <a:bodyPr/>
          <a:lstStyle/>
          <a:p>
            <a:r>
              <a:rPr lang="en-US" dirty="0"/>
              <a:t>Right Bundle Branch Block</a:t>
            </a:r>
          </a:p>
        </p:txBody>
      </p:sp>
      <p:pic>
        <p:nvPicPr>
          <p:cNvPr id="5" name="Content Placeholder 4">
            <a:extLst>
              <a:ext uri="{FF2B5EF4-FFF2-40B4-BE49-F238E27FC236}">
                <a16:creationId xmlns:a16="http://schemas.microsoft.com/office/drawing/2014/main" id="{B8CC5B87-72E8-263A-8CAC-9B51CAD6F0A5}"/>
              </a:ext>
            </a:extLst>
          </p:cNvPr>
          <p:cNvPicPr>
            <a:picLocks noGrp="1" noChangeAspect="1"/>
          </p:cNvPicPr>
          <p:nvPr>
            <p:ph idx="1"/>
          </p:nvPr>
        </p:nvPicPr>
        <p:blipFill>
          <a:blip r:embed="rId2"/>
          <a:stretch>
            <a:fillRect/>
          </a:stretch>
        </p:blipFill>
        <p:spPr>
          <a:xfrm>
            <a:off x="1287716" y="1225908"/>
            <a:ext cx="9616568" cy="5577840"/>
          </a:xfrm>
        </p:spPr>
      </p:pic>
    </p:spTree>
    <p:extLst>
      <p:ext uri="{BB962C8B-B14F-4D97-AF65-F5344CB8AC3E}">
        <p14:creationId xmlns:p14="http://schemas.microsoft.com/office/powerpoint/2010/main" val="153943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91C37-1825-4146-021E-0B50E2B7DC21}"/>
              </a:ext>
            </a:extLst>
          </p:cNvPr>
          <p:cNvSpPr>
            <a:spLocks noGrp="1"/>
          </p:cNvSpPr>
          <p:nvPr>
            <p:ph type="title"/>
          </p:nvPr>
        </p:nvSpPr>
        <p:spPr/>
        <p:txBody>
          <a:bodyPr/>
          <a:lstStyle/>
          <a:p>
            <a:r>
              <a:rPr lang="en-US" dirty="0"/>
              <a:t>The basic waves and lines of the standard EKG</a:t>
            </a:r>
          </a:p>
        </p:txBody>
      </p:sp>
      <p:sp>
        <p:nvSpPr>
          <p:cNvPr id="3" name="Content Placeholder 2">
            <a:extLst>
              <a:ext uri="{FF2B5EF4-FFF2-40B4-BE49-F238E27FC236}">
                <a16:creationId xmlns:a16="http://schemas.microsoft.com/office/drawing/2014/main" id="{AC956383-17EF-4A26-D4F8-8568F70F30D8}"/>
              </a:ext>
            </a:extLst>
          </p:cNvPr>
          <p:cNvSpPr>
            <a:spLocks noGrp="1"/>
          </p:cNvSpPr>
          <p:nvPr>
            <p:ph idx="1"/>
          </p:nvPr>
        </p:nvSpPr>
        <p:spPr>
          <a:xfrm>
            <a:off x="838200" y="1305025"/>
            <a:ext cx="8218251" cy="4959587"/>
          </a:xfrm>
        </p:spPr>
        <p:txBody>
          <a:bodyPr>
            <a:normAutofit fontScale="92500"/>
          </a:bodyPr>
          <a:lstStyle/>
          <a:p>
            <a:r>
              <a:rPr lang="en-US" b="1" dirty="0"/>
              <a:t>QRS complex</a:t>
            </a:r>
          </a:p>
          <a:p>
            <a:pPr lvl="1"/>
            <a:r>
              <a:rPr lang="en-US" dirty="0"/>
              <a:t>Ventricular myocardial depolarization causes ventricular contraction. </a:t>
            </a:r>
          </a:p>
          <a:p>
            <a:pPr lvl="1"/>
            <a:r>
              <a:rPr lang="en-US" dirty="0"/>
              <a:t>The amplitude of the QRS complex is much greater than that of the atrial P wave because the ventricles have so much more muscle mass than the atria. </a:t>
            </a:r>
          </a:p>
          <a:p>
            <a:pPr lvl="1"/>
            <a:r>
              <a:rPr lang="en-US" dirty="0"/>
              <a:t>The earliest part of the QRS complex represents depolarization of the interventricular septum by the septal fascicle of the left bundle branch. The right and left ventricles then depolarize at about the same time, but most of what we see on the EKG represents left ventricular activation because the muscle mass of the left ventricle is about three times that of the right ventricle</a:t>
            </a:r>
          </a:p>
          <a:p>
            <a:pPr lvl="1"/>
            <a:r>
              <a:rPr lang="en-US" dirty="0"/>
              <a:t>The QRS complex is also more complicated and variable in shape than the P wave, reflecting the greater intricacy of the pathway of ventricular depolarization. (See next slide)</a:t>
            </a:r>
          </a:p>
        </p:txBody>
      </p:sp>
      <p:pic>
        <p:nvPicPr>
          <p:cNvPr id="5" name="Picture 4">
            <a:extLst>
              <a:ext uri="{FF2B5EF4-FFF2-40B4-BE49-F238E27FC236}">
                <a16:creationId xmlns:a16="http://schemas.microsoft.com/office/drawing/2014/main" id="{D716029B-8AC1-5B26-128E-BE6A55683A2E}"/>
              </a:ext>
            </a:extLst>
          </p:cNvPr>
          <p:cNvPicPr>
            <a:picLocks noChangeAspect="1"/>
          </p:cNvPicPr>
          <p:nvPr/>
        </p:nvPicPr>
        <p:blipFill>
          <a:blip r:embed="rId2"/>
          <a:stretch>
            <a:fillRect/>
          </a:stretch>
        </p:blipFill>
        <p:spPr>
          <a:xfrm>
            <a:off x="9345289" y="1305026"/>
            <a:ext cx="2008511" cy="2586038"/>
          </a:xfrm>
          <a:prstGeom prst="rect">
            <a:avLst/>
          </a:prstGeom>
        </p:spPr>
      </p:pic>
      <p:pic>
        <p:nvPicPr>
          <p:cNvPr id="9" name="Picture 8">
            <a:extLst>
              <a:ext uri="{FF2B5EF4-FFF2-40B4-BE49-F238E27FC236}">
                <a16:creationId xmlns:a16="http://schemas.microsoft.com/office/drawing/2014/main" id="{8D836E4C-0771-AC3D-3026-FBA5595342BB}"/>
              </a:ext>
            </a:extLst>
          </p:cNvPr>
          <p:cNvPicPr>
            <a:picLocks noChangeAspect="1"/>
          </p:cNvPicPr>
          <p:nvPr/>
        </p:nvPicPr>
        <p:blipFill>
          <a:blip r:embed="rId3"/>
          <a:stretch>
            <a:fillRect/>
          </a:stretch>
        </p:blipFill>
        <p:spPr>
          <a:xfrm>
            <a:off x="9153794" y="4068626"/>
            <a:ext cx="2200006" cy="2108338"/>
          </a:xfrm>
          <a:prstGeom prst="rect">
            <a:avLst/>
          </a:prstGeom>
        </p:spPr>
      </p:pic>
    </p:spTree>
    <p:extLst>
      <p:ext uri="{BB962C8B-B14F-4D97-AF65-F5344CB8AC3E}">
        <p14:creationId xmlns:p14="http://schemas.microsoft.com/office/powerpoint/2010/main" val="716664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1C06-EA6C-C46D-F5B2-856E363C218C}"/>
              </a:ext>
            </a:extLst>
          </p:cNvPr>
          <p:cNvSpPr>
            <a:spLocks noGrp="1"/>
          </p:cNvSpPr>
          <p:nvPr>
            <p:ph type="title"/>
          </p:nvPr>
        </p:nvSpPr>
        <p:spPr/>
        <p:txBody>
          <a:bodyPr/>
          <a:lstStyle/>
          <a:p>
            <a:r>
              <a:rPr lang="en-US" dirty="0"/>
              <a:t>Left Bundle Branch Block</a:t>
            </a:r>
          </a:p>
        </p:txBody>
      </p:sp>
      <p:pic>
        <p:nvPicPr>
          <p:cNvPr id="5" name="Content Placeholder 4">
            <a:extLst>
              <a:ext uri="{FF2B5EF4-FFF2-40B4-BE49-F238E27FC236}">
                <a16:creationId xmlns:a16="http://schemas.microsoft.com/office/drawing/2014/main" id="{41C04413-508D-A9C0-CE1E-E084CDDE48EB}"/>
              </a:ext>
            </a:extLst>
          </p:cNvPr>
          <p:cNvPicPr>
            <a:picLocks noGrp="1" noChangeAspect="1"/>
          </p:cNvPicPr>
          <p:nvPr>
            <p:ph idx="1"/>
          </p:nvPr>
        </p:nvPicPr>
        <p:blipFill rotWithShape="1">
          <a:blip r:embed="rId2"/>
          <a:srcRect b="4779"/>
          <a:stretch/>
        </p:blipFill>
        <p:spPr>
          <a:xfrm>
            <a:off x="1637489" y="1166376"/>
            <a:ext cx="8917022" cy="5578540"/>
          </a:xfrm>
        </p:spPr>
      </p:pic>
    </p:spTree>
    <p:extLst>
      <p:ext uri="{BB962C8B-B14F-4D97-AF65-F5344CB8AC3E}">
        <p14:creationId xmlns:p14="http://schemas.microsoft.com/office/powerpoint/2010/main" val="3299089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EE22D-BE12-0933-B006-899D2ABE66D6}"/>
              </a:ext>
            </a:extLst>
          </p:cNvPr>
          <p:cNvSpPr>
            <a:spLocks noGrp="1"/>
          </p:cNvSpPr>
          <p:nvPr>
            <p:ph type="title"/>
          </p:nvPr>
        </p:nvSpPr>
        <p:spPr/>
        <p:txBody>
          <a:bodyPr/>
          <a:lstStyle/>
          <a:p>
            <a:r>
              <a:rPr lang="en-US"/>
              <a:t>Bundle Branch Block</a:t>
            </a:r>
            <a:endParaRPr lang="en-US" dirty="0"/>
          </a:p>
        </p:txBody>
      </p:sp>
      <p:sp>
        <p:nvSpPr>
          <p:cNvPr id="3" name="Content Placeholder 2">
            <a:extLst>
              <a:ext uri="{FF2B5EF4-FFF2-40B4-BE49-F238E27FC236}">
                <a16:creationId xmlns:a16="http://schemas.microsoft.com/office/drawing/2014/main" id="{A483F482-F1B6-29A8-CEEA-FC8AEC83040D}"/>
              </a:ext>
            </a:extLst>
          </p:cNvPr>
          <p:cNvSpPr>
            <a:spLocks noGrp="1"/>
          </p:cNvSpPr>
          <p:nvPr>
            <p:ph idx="1"/>
          </p:nvPr>
        </p:nvSpPr>
        <p:spPr/>
        <p:txBody>
          <a:bodyPr>
            <a:normAutofit fontScale="77500" lnSpcReduction="20000"/>
          </a:bodyPr>
          <a:lstStyle/>
          <a:p>
            <a:pPr>
              <a:buFont typeface="Courier New" panose="02070309020205020404" pitchFamily="49" charset="0"/>
              <a:buChar char="o"/>
            </a:pPr>
            <a:r>
              <a:rPr lang="en-US" b="1"/>
              <a:t>Note 1</a:t>
            </a:r>
            <a:r>
              <a:rPr lang="en-US"/>
              <a:t>: Because bundle branch block affects the size and appearance of R waves, the criteria for ventricular hypertrophy (discussed later) cannot be used if bundle branch block is present. Specifically, right bundle branch block precludes the diagnosis of right ventricular hypertrophy, and left bundle branch block precludes the diagnosis of left ventricular hypertrophy. In addition, the diagnosis of a myocardial infarction can be extremely difficult in the presence of left bundle branch block.</a:t>
            </a:r>
          </a:p>
          <a:p>
            <a:pPr>
              <a:buFont typeface="Courier New" panose="02070309020205020404" pitchFamily="49" charset="0"/>
              <a:buChar char="o"/>
            </a:pPr>
            <a:r>
              <a:rPr lang="en-US" b="1"/>
              <a:t>Note 2</a:t>
            </a:r>
            <a:r>
              <a:rPr lang="en-US"/>
              <a:t>: While right bundle branch block can result from conducting system diseases, it's also quite common in hearts that are otherwise normal. In contrast, left bundle branch block is infrequent in normal hearts and typically indicates substantial underlying cardiac issues, like degenerative conduction system disease or ischemic coronary artery disease.</a:t>
            </a:r>
          </a:p>
          <a:p>
            <a:pPr>
              <a:buFont typeface="Courier New" panose="02070309020205020404" pitchFamily="49" charset="0"/>
              <a:buChar char="o"/>
            </a:pPr>
            <a:r>
              <a:rPr lang="en-US" b="1"/>
              <a:t>Note 3</a:t>
            </a:r>
            <a:r>
              <a:rPr lang="en-US"/>
              <a:t>: Both right and left bundle branch blocks can be either intermittent or fixed. For some individuals, bundle branch block only manifests at a specific heart rate, known as the critical rate. In simpler terms, electrical impulses are conducted normally at slow heart rates, but above a certain rate, bundle branch block occurs. The occurrence of rate-related bundle branch block is directly linked to the time it takes for a specific bundle branch to repolarize and prepare for the next electrical impulse. If the heart rate is too rapid for a bundle branch to repolarize in time, a temporary block to conduction occurs, presenting the characteristic EKG appearance of rate-related bundle branch block.</a:t>
            </a:r>
            <a:endParaRPr lang="en-US" dirty="0"/>
          </a:p>
        </p:txBody>
      </p:sp>
    </p:spTree>
    <p:extLst>
      <p:ext uri="{BB962C8B-B14F-4D97-AF65-F5344CB8AC3E}">
        <p14:creationId xmlns:p14="http://schemas.microsoft.com/office/powerpoint/2010/main" val="22828343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EE3D-4414-770A-720C-3DED40EF1F3E}"/>
              </a:ext>
            </a:extLst>
          </p:cNvPr>
          <p:cNvSpPr>
            <a:spLocks noGrp="1"/>
          </p:cNvSpPr>
          <p:nvPr>
            <p:ph type="title"/>
          </p:nvPr>
        </p:nvSpPr>
        <p:spPr/>
        <p:txBody>
          <a:bodyPr/>
          <a:lstStyle/>
          <a:p>
            <a:r>
              <a:rPr lang="en-US" dirty="0"/>
              <a:t>Hemiblocks</a:t>
            </a:r>
          </a:p>
        </p:txBody>
      </p:sp>
      <p:sp>
        <p:nvSpPr>
          <p:cNvPr id="3" name="Content Placeholder 2">
            <a:extLst>
              <a:ext uri="{FF2B5EF4-FFF2-40B4-BE49-F238E27FC236}">
                <a16:creationId xmlns:a16="http://schemas.microsoft.com/office/drawing/2014/main" id="{EB6B1AAD-3DF3-5407-4192-79A3D520F6D5}"/>
              </a:ext>
            </a:extLst>
          </p:cNvPr>
          <p:cNvSpPr>
            <a:spLocks noGrp="1"/>
          </p:cNvSpPr>
          <p:nvPr>
            <p:ph idx="1"/>
          </p:nvPr>
        </p:nvSpPr>
        <p:spPr/>
        <p:txBody>
          <a:bodyPr>
            <a:normAutofit/>
          </a:bodyPr>
          <a:lstStyle/>
          <a:p>
            <a:pPr marL="0" indent="0">
              <a:buNone/>
            </a:pPr>
            <a:r>
              <a:rPr lang="en-US" dirty="0"/>
              <a:t>Hemiblocks Do Not Prolong the QRS Complex</a:t>
            </a:r>
          </a:p>
          <a:p>
            <a:pPr marL="0" indent="0">
              <a:buNone/>
            </a:pPr>
            <a:r>
              <a:rPr lang="en-US" dirty="0"/>
              <a:t>Hemiblocks Cause Axis Deviation and is diagnosed by looking for left or right axis deviation:</a:t>
            </a:r>
          </a:p>
          <a:p>
            <a:pPr>
              <a:buFont typeface="Courier New" panose="02070309020205020404" pitchFamily="49" charset="0"/>
              <a:buChar char="o"/>
            </a:pPr>
            <a:r>
              <a:rPr lang="en-US" b="1" dirty="0">
                <a:solidFill>
                  <a:srgbClr val="FF0000"/>
                </a:solidFill>
              </a:rPr>
              <a:t>Left Anterior Hemiblock </a:t>
            </a:r>
            <a:r>
              <a:rPr lang="en-US" sz="2600" dirty="0"/>
              <a:t>(More common &amp; can be seen in normal hearts)</a:t>
            </a:r>
            <a:endParaRPr lang="en-US" sz="2600" b="1" dirty="0"/>
          </a:p>
          <a:p>
            <a:pPr marL="796925" lvl="1" indent="-339725">
              <a:buFont typeface="+mj-lt"/>
              <a:buAutoNum type="arabicPeriod"/>
            </a:pPr>
            <a:r>
              <a:rPr lang="en-US" dirty="0"/>
              <a:t>Normal QRS duration and no ST-segment or T-wave changes.</a:t>
            </a:r>
          </a:p>
          <a:p>
            <a:pPr marL="796925" lvl="1" indent="-339725">
              <a:buFont typeface="+mj-lt"/>
              <a:buAutoNum type="arabicPeriod"/>
            </a:pPr>
            <a:r>
              <a:rPr lang="en-US" dirty="0"/>
              <a:t>Left axis deviation between −30° and −90°.</a:t>
            </a:r>
          </a:p>
          <a:p>
            <a:pPr marL="796925" lvl="1" indent="-339725">
              <a:buFont typeface="+mj-lt"/>
              <a:buAutoNum type="arabicPeriod"/>
            </a:pPr>
            <a:r>
              <a:rPr lang="en-US" dirty="0"/>
              <a:t>No other cause of left axis deviation is present.</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b="1" dirty="0">
                <a:solidFill>
                  <a:srgbClr val="FF0000"/>
                </a:solidFill>
              </a:rPr>
              <a:t>Left Posterior Hemiblock</a:t>
            </a:r>
            <a:r>
              <a:rPr lang="en-US" dirty="0">
                <a:solidFill>
                  <a:srgbClr val="FF0000"/>
                </a:solidFill>
              </a:rPr>
              <a:t> </a:t>
            </a:r>
            <a:r>
              <a:rPr kumimoji="0" lang="en-US" sz="2600" b="0" i="0" u="none" strike="noStrike" kern="1200" cap="none" spc="0" normalizeH="0" baseline="0" noProof="0" dirty="0">
                <a:ln>
                  <a:noFill/>
                </a:ln>
                <a:solidFill>
                  <a:srgbClr val="45515E"/>
                </a:solidFill>
                <a:effectLst/>
                <a:uLnTx/>
                <a:uFillTx/>
                <a:latin typeface="Calibri" panose="020F0502020204030204"/>
                <a:ea typeface="+mn-ea"/>
                <a:cs typeface="+mn-cs"/>
              </a:rPr>
              <a:t>(Less common &amp; only seen in diseased hearts)</a:t>
            </a:r>
            <a:endParaRPr lang="en-US" b="1" dirty="0"/>
          </a:p>
          <a:p>
            <a:pPr marL="796925" lvl="1" indent="-339725">
              <a:buFont typeface="+mj-lt"/>
              <a:buAutoNum type="arabicPeriod"/>
            </a:pPr>
            <a:r>
              <a:rPr lang="en-US" dirty="0"/>
              <a:t>Normal QRS duration and no ST-segment or T-wave changes.</a:t>
            </a:r>
          </a:p>
          <a:p>
            <a:pPr marL="796925" lvl="1" indent="-339725">
              <a:buFont typeface="+mj-lt"/>
              <a:buAutoNum type="arabicPeriod"/>
            </a:pPr>
            <a:r>
              <a:rPr lang="en-US" dirty="0"/>
              <a:t>Right axis deviation.</a:t>
            </a:r>
          </a:p>
          <a:p>
            <a:pPr marL="796925" lvl="1" indent="-339725">
              <a:buFont typeface="+mj-lt"/>
              <a:buAutoNum type="arabicPeriod"/>
            </a:pPr>
            <a:r>
              <a:rPr lang="en-US" dirty="0"/>
              <a:t>No other cause of right axis deviation is present.</a:t>
            </a:r>
          </a:p>
          <a:p>
            <a:pPr marL="796925" lvl="1" indent="-339725">
              <a:buFont typeface="+mj-lt"/>
              <a:buAutoNum type="arabicPeriod"/>
            </a:pPr>
            <a:endParaRPr lang="en-US" dirty="0"/>
          </a:p>
        </p:txBody>
      </p:sp>
    </p:spTree>
    <p:extLst>
      <p:ext uri="{BB962C8B-B14F-4D97-AF65-F5344CB8AC3E}">
        <p14:creationId xmlns:p14="http://schemas.microsoft.com/office/powerpoint/2010/main" val="3824390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87CA-F798-E431-E9DE-92E101DD0AC4}"/>
              </a:ext>
            </a:extLst>
          </p:cNvPr>
          <p:cNvSpPr>
            <a:spLocks noGrp="1"/>
          </p:cNvSpPr>
          <p:nvPr>
            <p:ph type="title"/>
          </p:nvPr>
        </p:nvSpPr>
        <p:spPr/>
        <p:txBody>
          <a:bodyPr/>
          <a:lstStyle/>
          <a:p>
            <a:r>
              <a:rPr lang="en-US" dirty="0"/>
              <a:t>Left Anterior Hemiblock</a:t>
            </a:r>
          </a:p>
        </p:txBody>
      </p:sp>
      <p:pic>
        <p:nvPicPr>
          <p:cNvPr id="5" name="Content Placeholder 4">
            <a:extLst>
              <a:ext uri="{FF2B5EF4-FFF2-40B4-BE49-F238E27FC236}">
                <a16:creationId xmlns:a16="http://schemas.microsoft.com/office/drawing/2014/main" id="{36209C6A-F567-EF76-3DA8-1C064873318F}"/>
              </a:ext>
            </a:extLst>
          </p:cNvPr>
          <p:cNvPicPr>
            <a:picLocks noGrp="1" noChangeAspect="1"/>
          </p:cNvPicPr>
          <p:nvPr>
            <p:ph idx="1"/>
          </p:nvPr>
        </p:nvPicPr>
        <p:blipFill>
          <a:blip r:embed="rId2"/>
          <a:stretch>
            <a:fillRect/>
          </a:stretch>
        </p:blipFill>
        <p:spPr>
          <a:xfrm>
            <a:off x="1866688" y="1227663"/>
            <a:ext cx="8458625" cy="5486400"/>
          </a:xfrm>
        </p:spPr>
      </p:pic>
    </p:spTree>
    <p:extLst>
      <p:ext uri="{BB962C8B-B14F-4D97-AF65-F5344CB8AC3E}">
        <p14:creationId xmlns:p14="http://schemas.microsoft.com/office/powerpoint/2010/main" val="3965915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7A29-2A9E-B237-8320-3E8DB4D96203}"/>
              </a:ext>
            </a:extLst>
          </p:cNvPr>
          <p:cNvSpPr>
            <a:spLocks noGrp="1"/>
          </p:cNvSpPr>
          <p:nvPr>
            <p:ph type="title"/>
          </p:nvPr>
        </p:nvSpPr>
        <p:spPr/>
        <p:txBody>
          <a:bodyPr>
            <a:normAutofit/>
          </a:bodyPr>
          <a:lstStyle/>
          <a:p>
            <a:r>
              <a:rPr lang="en-US" dirty="0"/>
              <a:t>Left Posterior Hemiblock</a:t>
            </a:r>
          </a:p>
        </p:txBody>
      </p:sp>
      <p:pic>
        <p:nvPicPr>
          <p:cNvPr id="7" name="Content Placeholder 6">
            <a:extLst>
              <a:ext uri="{FF2B5EF4-FFF2-40B4-BE49-F238E27FC236}">
                <a16:creationId xmlns:a16="http://schemas.microsoft.com/office/drawing/2014/main" id="{66C72641-FDDB-E26B-E90F-B520329B3410}"/>
              </a:ext>
            </a:extLst>
          </p:cNvPr>
          <p:cNvPicPr>
            <a:picLocks noGrp="1" noChangeAspect="1"/>
          </p:cNvPicPr>
          <p:nvPr>
            <p:ph idx="1"/>
          </p:nvPr>
        </p:nvPicPr>
        <p:blipFill>
          <a:blip r:embed="rId2"/>
          <a:stretch>
            <a:fillRect/>
          </a:stretch>
        </p:blipFill>
        <p:spPr>
          <a:xfrm>
            <a:off x="2543963" y="1217376"/>
            <a:ext cx="7104075" cy="5486400"/>
          </a:xfrm>
          <a:prstGeom prst="rect">
            <a:avLst/>
          </a:prstGeom>
        </p:spPr>
      </p:pic>
    </p:spTree>
    <p:extLst>
      <p:ext uri="{BB962C8B-B14F-4D97-AF65-F5344CB8AC3E}">
        <p14:creationId xmlns:p14="http://schemas.microsoft.com/office/powerpoint/2010/main" val="22465780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DD1E-1592-A624-078F-81E212F8BD76}"/>
              </a:ext>
            </a:extLst>
          </p:cNvPr>
          <p:cNvSpPr>
            <a:spLocks noGrp="1"/>
          </p:cNvSpPr>
          <p:nvPr>
            <p:ph type="title"/>
          </p:nvPr>
        </p:nvSpPr>
        <p:spPr/>
        <p:txBody>
          <a:bodyPr/>
          <a:lstStyle/>
          <a:p>
            <a:r>
              <a:rPr lang="en-US" dirty="0"/>
              <a:t>Bifascicular block</a:t>
            </a:r>
          </a:p>
        </p:txBody>
      </p:sp>
      <p:sp>
        <p:nvSpPr>
          <p:cNvPr id="3" name="Content Placeholder 2">
            <a:extLst>
              <a:ext uri="{FF2B5EF4-FFF2-40B4-BE49-F238E27FC236}">
                <a16:creationId xmlns:a16="http://schemas.microsoft.com/office/drawing/2014/main" id="{80BFC152-3A17-010F-AA43-A8E8A59BE269}"/>
              </a:ext>
            </a:extLst>
          </p:cNvPr>
          <p:cNvSpPr>
            <a:spLocks noGrp="1"/>
          </p:cNvSpPr>
          <p:nvPr>
            <p:ph idx="1"/>
          </p:nvPr>
        </p:nvSpPr>
        <p:spPr>
          <a:xfrm>
            <a:off x="838200" y="1305026"/>
            <a:ext cx="10515600" cy="1759187"/>
          </a:xfrm>
        </p:spPr>
        <p:txBody>
          <a:bodyPr>
            <a:noAutofit/>
          </a:bodyPr>
          <a:lstStyle/>
          <a:p>
            <a:r>
              <a:rPr lang="en-US" sz="2300" dirty="0"/>
              <a:t>Right bundle branch block and hemiblocks can occur together. The term bifascicular block refers to the combination of right bundle branch block with either left anterior or left posterior hemiblock</a:t>
            </a:r>
          </a:p>
          <a:p>
            <a:r>
              <a:rPr lang="en-US" sz="2300" dirty="0">
                <a:solidFill>
                  <a:srgbClr val="FF0000"/>
                </a:solidFill>
              </a:rPr>
              <a:t>The EKG findings include a combination of features of both hemiblock and right bundle branch block</a:t>
            </a:r>
          </a:p>
        </p:txBody>
      </p:sp>
      <p:pic>
        <p:nvPicPr>
          <p:cNvPr id="7" name="Picture 6">
            <a:extLst>
              <a:ext uri="{FF2B5EF4-FFF2-40B4-BE49-F238E27FC236}">
                <a16:creationId xmlns:a16="http://schemas.microsoft.com/office/drawing/2014/main" id="{AE40D45B-B47B-0527-A033-E093983CD130}"/>
              </a:ext>
            </a:extLst>
          </p:cNvPr>
          <p:cNvPicPr>
            <a:picLocks noChangeAspect="1"/>
          </p:cNvPicPr>
          <p:nvPr/>
        </p:nvPicPr>
        <p:blipFill>
          <a:blip r:embed="rId2"/>
          <a:stretch>
            <a:fillRect/>
          </a:stretch>
        </p:blipFill>
        <p:spPr>
          <a:xfrm>
            <a:off x="1080030" y="3083669"/>
            <a:ext cx="6363251" cy="3497883"/>
          </a:xfrm>
          <a:prstGeom prst="rect">
            <a:avLst/>
          </a:prstGeom>
        </p:spPr>
      </p:pic>
      <p:sp>
        <p:nvSpPr>
          <p:cNvPr id="9" name="TextBox 8">
            <a:extLst>
              <a:ext uri="{FF2B5EF4-FFF2-40B4-BE49-F238E27FC236}">
                <a16:creationId xmlns:a16="http://schemas.microsoft.com/office/drawing/2014/main" id="{27834803-CA25-7BC7-C0FD-E63887AB72E3}"/>
              </a:ext>
            </a:extLst>
          </p:cNvPr>
          <p:cNvSpPr txBox="1"/>
          <p:nvPr/>
        </p:nvSpPr>
        <p:spPr>
          <a:xfrm>
            <a:off x="7607030" y="3112853"/>
            <a:ext cx="3746770" cy="3308598"/>
          </a:xfrm>
          <a:prstGeom prst="rect">
            <a:avLst/>
          </a:prstGeom>
          <a:noFill/>
        </p:spPr>
        <p:txBody>
          <a:bodyPr wrap="square">
            <a:spAutoFit/>
          </a:bodyPr>
          <a:lstStyle/>
          <a:p>
            <a:r>
              <a:rPr lang="en-US" sz="1900" dirty="0">
                <a:solidFill>
                  <a:srgbClr val="45515E"/>
                </a:solidFill>
              </a:rPr>
              <a:t>This is an example of right bundle branch block combined with left anterior hemiblock. Note the widened QRS complex and rabbit ears in leads V1 and V2, characteristic of right bundle branch block, and the left axis deviation in the limb leads (the QRS complex is predominantly positive in lead I and negative in leads aVF and II) that suggests left anterior hemiblock</a:t>
            </a:r>
          </a:p>
        </p:txBody>
      </p:sp>
    </p:spTree>
    <p:extLst>
      <p:ext uri="{BB962C8B-B14F-4D97-AF65-F5344CB8AC3E}">
        <p14:creationId xmlns:p14="http://schemas.microsoft.com/office/powerpoint/2010/main" val="1679158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C8843-3562-A9C2-3C22-30CF918F4081}"/>
              </a:ext>
            </a:extLst>
          </p:cNvPr>
          <p:cNvSpPr>
            <a:spLocks noGrp="1"/>
          </p:cNvSpPr>
          <p:nvPr>
            <p:ph type="title"/>
          </p:nvPr>
        </p:nvSpPr>
        <p:spPr/>
        <p:txBody>
          <a:bodyPr/>
          <a:lstStyle/>
          <a:p>
            <a:r>
              <a:rPr lang="en-US" dirty="0"/>
              <a:t>Blocks That Underachieve</a:t>
            </a:r>
          </a:p>
        </p:txBody>
      </p:sp>
      <p:sp>
        <p:nvSpPr>
          <p:cNvPr id="3" name="Content Placeholder 2">
            <a:extLst>
              <a:ext uri="{FF2B5EF4-FFF2-40B4-BE49-F238E27FC236}">
                <a16:creationId xmlns:a16="http://schemas.microsoft.com/office/drawing/2014/main" id="{9455CD6A-9BE7-10A8-6B2B-1D2D3292BA61}"/>
              </a:ext>
            </a:extLst>
          </p:cNvPr>
          <p:cNvSpPr>
            <a:spLocks noGrp="1"/>
          </p:cNvSpPr>
          <p:nvPr>
            <p:ph idx="1"/>
          </p:nvPr>
        </p:nvSpPr>
        <p:spPr>
          <a:xfrm>
            <a:off x="838200" y="1305028"/>
            <a:ext cx="10515600" cy="2897322"/>
          </a:xfrm>
        </p:spPr>
        <p:txBody>
          <a:bodyPr>
            <a:normAutofit fontScale="92500" lnSpcReduction="20000"/>
          </a:bodyPr>
          <a:lstStyle/>
          <a:p>
            <a:pPr marL="0" indent="0">
              <a:buNone/>
            </a:pPr>
            <a:r>
              <a:rPr lang="en-US" sz="2600" dirty="0"/>
              <a:t>Not every conduction block meets all the criteria for a bundle branch block or bifascicular block. These are extremely common and generally fall into two types: </a:t>
            </a:r>
          </a:p>
          <a:p>
            <a:pPr>
              <a:buFont typeface="Courier New" panose="02070309020205020404" pitchFamily="49" charset="0"/>
              <a:buChar char="o"/>
            </a:pPr>
            <a:r>
              <a:rPr lang="en-US" sz="2400" b="1" dirty="0"/>
              <a:t>A nonspecific intraventricular conduction delay </a:t>
            </a:r>
            <a:r>
              <a:rPr lang="en-US" sz="2400" dirty="0"/>
              <a:t>occurs when there is QRS widening greater than 0.10 seconds without the other criteria for either bundle branch block or bifascicular block. </a:t>
            </a:r>
          </a:p>
          <a:p>
            <a:pPr>
              <a:buFont typeface="Courier New" panose="02070309020205020404" pitchFamily="49" charset="0"/>
              <a:buChar char="o"/>
            </a:pPr>
            <a:r>
              <a:rPr lang="en-US" sz="2400" b="1" dirty="0"/>
              <a:t>An incomplete bundle branch block </a:t>
            </a:r>
            <a:r>
              <a:rPr lang="en-US" sz="2400" dirty="0"/>
              <a:t>occurs when the EKG tracing shows a left or right bundle branch appearance (e.g., rabbit ears in V1 in right bundle branch block), but the QRS duration is between 0.10 and 0.12 seconds.</a:t>
            </a:r>
          </a:p>
          <a:p>
            <a:pPr>
              <a:buFont typeface="Courier New" panose="02070309020205020404" pitchFamily="49" charset="0"/>
              <a:buChar char="o"/>
            </a:pPr>
            <a:r>
              <a:rPr lang="en-US" sz="2400" dirty="0"/>
              <a:t>These conduction blocks are caused by the same disease processes that cause the other conduction blocks. </a:t>
            </a:r>
          </a:p>
        </p:txBody>
      </p:sp>
      <p:pic>
        <p:nvPicPr>
          <p:cNvPr id="5" name="Picture 4">
            <a:extLst>
              <a:ext uri="{FF2B5EF4-FFF2-40B4-BE49-F238E27FC236}">
                <a16:creationId xmlns:a16="http://schemas.microsoft.com/office/drawing/2014/main" id="{297FA6F1-CAED-F2DF-7663-D1F215F3D988}"/>
              </a:ext>
            </a:extLst>
          </p:cNvPr>
          <p:cNvPicPr>
            <a:picLocks noChangeAspect="1"/>
          </p:cNvPicPr>
          <p:nvPr/>
        </p:nvPicPr>
        <p:blipFill>
          <a:blip r:embed="rId2"/>
          <a:stretch>
            <a:fillRect/>
          </a:stretch>
        </p:blipFill>
        <p:spPr>
          <a:xfrm>
            <a:off x="3419664" y="4124526"/>
            <a:ext cx="5352672" cy="2620918"/>
          </a:xfrm>
          <a:prstGeom prst="rect">
            <a:avLst/>
          </a:prstGeom>
        </p:spPr>
      </p:pic>
    </p:spTree>
    <p:extLst>
      <p:ext uri="{BB962C8B-B14F-4D97-AF65-F5344CB8AC3E}">
        <p14:creationId xmlns:p14="http://schemas.microsoft.com/office/powerpoint/2010/main" val="32011911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6840EF-8E43-C53B-2C8A-5422CF51751C}"/>
              </a:ext>
            </a:extLst>
          </p:cNvPr>
          <p:cNvSpPr>
            <a:spLocks noGrp="1"/>
          </p:cNvSpPr>
          <p:nvPr>
            <p:ph type="title"/>
          </p:nvPr>
        </p:nvSpPr>
        <p:spPr/>
        <p:txBody>
          <a:bodyPr>
            <a:noAutofit/>
          </a:bodyPr>
          <a:lstStyle/>
          <a:p>
            <a:r>
              <a:rPr lang="en-US" sz="3100" b="1" dirty="0"/>
              <a:t>Can you identify the different conduction blocks that are present ?</a:t>
            </a:r>
          </a:p>
        </p:txBody>
      </p:sp>
      <p:pic>
        <p:nvPicPr>
          <p:cNvPr id="8" name="Content Placeholder 7">
            <a:extLst>
              <a:ext uri="{FF2B5EF4-FFF2-40B4-BE49-F238E27FC236}">
                <a16:creationId xmlns:a16="http://schemas.microsoft.com/office/drawing/2014/main" id="{F4C5A27C-B22D-D76A-194B-0330A1B22E71}"/>
              </a:ext>
            </a:extLst>
          </p:cNvPr>
          <p:cNvPicPr>
            <a:picLocks noGrp="1" noChangeAspect="1"/>
          </p:cNvPicPr>
          <p:nvPr>
            <p:ph sz="half" idx="1"/>
          </p:nvPr>
        </p:nvPicPr>
        <p:blipFill>
          <a:blip r:embed="rId2"/>
          <a:stretch>
            <a:fillRect/>
          </a:stretch>
        </p:blipFill>
        <p:spPr>
          <a:xfrm>
            <a:off x="1110817" y="1306513"/>
            <a:ext cx="4636365" cy="4870450"/>
          </a:xfrm>
        </p:spPr>
      </p:pic>
      <p:sp>
        <p:nvSpPr>
          <p:cNvPr id="6" name="Content Placeholder 5">
            <a:extLst>
              <a:ext uri="{FF2B5EF4-FFF2-40B4-BE49-F238E27FC236}">
                <a16:creationId xmlns:a16="http://schemas.microsoft.com/office/drawing/2014/main" id="{6BC231D1-38AA-23D1-63F7-EB47AC76B130}"/>
              </a:ext>
            </a:extLst>
          </p:cNvPr>
          <p:cNvSpPr>
            <a:spLocks noGrp="1"/>
          </p:cNvSpPr>
          <p:nvPr>
            <p:ph sz="half" idx="2"/>
          </p:nvPr>
        </p:nvSpPr>
        <p:spPr/>
        <p:txBody>
          <a:bodyPr>
            <a:normAutofit lnSpcReduction="10000"/>
          </a:bodyPr>
          <a:lstStyle/>
          <a:p>
            <a:pPr marL="0" indent="0">
              <a:buNone/>
            </a:pPr>
            <a:r>
              <a:rPr lang="en-US" b="1" dirty="0"/>
              <a:t>An orderly approach is essential</a:t>
            </a:r>
          </a:p>
          <a:p>
            <a:pPr marL="339725" indent="-339725">
              <a:buFont typeface="+mj-lt"/>
              <a:buAutoNum type="arabicPeriod"/>
            </a:pPr>
            <a:r>
              <a:rPr lang="en-US" sz="2600" dirty="0"/>
              <a:t>Is there an AV block?</a:t>
            </a:r>
          </a:p>
          <a:p>
            <a:pPr marL="339725" indent="-339725">
              <a:buFont typeface="+mj-lt"/>
              <a:buAutoNum type="arabicPeriod"/>
            </a:pPr>
            <a:r>
              <a:rPr lang="en-US" sz="2600" dirty="0"/>
              <a:t>Is there a bundle branch block?</a:t>
            </a:r>
          </a:p>
          <a:p>
            <a:pPr marL="339725" indent="-339725">
              <a:buFont typeface="+mj-lt"/>
              <a:buAutoNum type="arabicPeriod"/>
            </a:pPr>
            <a:r>
              <a:rPr lang="en-US" sz="2600" dirty="0"/>
              <a:t>Is there a hemiblock?</a:t>
            </a:r>
          </a:p>
          <a:p>
            <a:pPr marL="0" indent="0">
              <a:buNone/>
            </a:pPr>
            <a:r>
              <a:rPr lang="en-US" b="1" dirty="0"/>
              <a:t>This EKG shows</a:t>
            </a:r>
            <a:r>
              <a:rPr lang="en-US" dirty="0"/>
              <a:t>:</a:t>
            </a:r>
          </a:p>
          <a:p>
            <a:pPr marL="339725" indent="-339725">
              <a:buFont typeface="+mj-lt"/>
              <a:buAutoNum type="arabicPeriod"/>
            </a:pPr>
            <a:r>
              <a:rPr lang="en-US" sz="2600" dirty="0"/>
              <a:t>first-degree AV block (the PR interval exceeds 0.20 seconds)</a:t>
            </a:r>
          </a:p>
          <a:p>
            <a:pPr marL="339725" indent="-339725">
              <a:buFont typeface="+mj-lt"/>
              <a:buAutoNum type="arabicPeriod"/>
            </a:pPr>
            <a:r>
              <a:rPr lang="en-US" sz="2600" dirty="0"/>
              <a:t>right bundle branch block (there are wide QRS complexes with rabbit ears in leads V1 through V4)</a:t>
            </a:r>
          </a:p>
          <a:p>
            <a:pPr marL="339725" indent="-339725">
              <a:buFont typeface="+mj-lt"/>
              <a:buAutoNum type="arabicPeriod"/>
            </a:pPr>
            <a:r>
              <a:rPr lang="en-US" sz="2600" dirty="0"/>
              <a:t>left anterior hemiblock (left axis deviation is present)</a:t>
            </a:r>
          </a:p>
        </p:txBody>
      </p:sp>
    </p:spTree>
    <p:extLst>
      <p:ext uri="{BB962C8B-B14F-4D97-AF65-F5344CB8AC3E}">
        <p14:creationId xmlns:p14="http://schemas.microsoft.com/office/powerpoint/2010/main" val="3577312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C8AD-5556-9031-002E-31F418DD0415}"/>
              </a:ext>
            </a:extLst>
          </p:cNvPr>
          <p:cNvSpPr>
            <a:spLocks noGrp="1"/>
          </p:cNvSpPr>
          <p:nvPr>
            <p:ph type="title"/>
          </p:nvPr>
        </p:nvSpPr>
        <p:spPr/>
        <p:txBody>
          <a:bodyPr/>
          <a:lstStyle/>
          <a:p>
            <a:r>
              <a:rPr lang="en-US" dirty="0"/>
              <a:t>Pacemakers</a:t>
            </a:r>
          </a:p>
        </p:txBody>
      </p:sp>
      <p:graphicFrame>
        <p:nvGraphicFramePr>
          <p:cNvPr id="4" name="Content Placeholder 3">
            <a:extLst>
              <a:ext uri="{FF2B5EF4-FFF2-40B4-BE49-F238E27FC236}">
                <a16:creationId xmlns:a16="http://schemas.microsoft.com/office/drawing/2014/main" id="{BF3A4A22-6444-54BF-B337-CD5E74DBC35B}"/>
              </a:ext>
            </a:extLst>
          </p:cNvPr>
          <p:cNvGraphicFramePr>
            <a:graphicFrameLocks noGrp="1"/>
          </p:cNvGraphicFramePr>
          <p:nvPr>
            <p:ph idx="1"/>
            <p:extLst>
              <p:ext uri="{D42A27DB-BD31-4B8C-83A1-F6EECF244321}">
                <p14:modId xmlns:p14="http://schemas.microsoft.com/office/powerpoint/2010/main" val="2440629026"/>
              </p:ext>
            </p:extLst>
          </p:nvPr>
        </p:nvGraphicFramePr>
        <p:xfrm>
          <a:off x="838200" y="1304925"/>
          <a:ext cx="10515597" cy="4943307"/>
        </p:xfrm>
        <a:graphic>
          <a:graphicData uri="http://schemas.openxmlformats.org/drawingml/2006/table">
            <a:tbl>
              <a:tblPr firstRow="1" bandRow="1">
                <a:tableStyleId>{5940675A-B579-460E-94D1-54222C63F5DA}</a:tableStyleId>
              </a:tblPr>
              <a:tblGrid>
                <a:gridCol w="1593715">
                  <a:extLst>
                    <a:ext uri="{9D8B030D-6E8A-4147-A177-3AD203B41FA5}">
                      <a16:colId xmlns:a16="http://schemas.microsoft.com/office/drawing/2014/main" val="468510915"/>
                    </a:ext>
                  </a:extLst>
                </a:gridCol>
                <a:gridCol w="6926094">
                  <a:extLst>
                    <a:ext uri="{9D8B030D-6E8A-4147-A177-3AD203B41FA5}">
                      <a16:colId xmlns:a16="http://schemas.microsoft.com/office/drawing/2014/main" val="1169397371"/>
                    </a:ext>
                  </a:extLst>
                </a:gridCol>
                <a:gridCol w="1995788">
                  <a:extLst>
                    <a:ext uri="{9D8B030D-6E8A-4147-A177-3AD203B41FA5}">
                      <a16:colId xmlns:a16="http://schemas.microsoft.com/office/drawing/2014/main" val="1369775299"/>
                    </a:ext>
                  </a:extLst>
                </a:gridCol>
              </a:tblGrid>
              <a:tr h="163952">
                <a:tc>
                  <a:txBody>
                    <a:bodyPr/>
                    <a:lstStyle/>
                    <a:p>
                      <a:pPr algn="ctr"/>
                      <a:r>
                        <a:rPr lang="en-US" sz="2400" dirty="0">
                          <a:solidFill>
                            <a:srgbClr val="45515E"/>
                          </a:solidFill>
                        </a:rPr>
                        <a:t>Pacemaker</a:t>
                      </a:r>
                      <a:endParaRPr lang="en-US" sz="2400" dirty="0"/>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200" dirty="0">
                          <a:solidFill>
                            <a:srgbClr val="45515E"/>
                          </a:solidFill>
                          <a:latin typeface="+mn-lt"/>
                          <a:ea typeface="+mn-ea"/>
                          <a:cs typeface="+mn-cs"/>
                        </a:rPr>
                        <a:t>When a pacemaker fires, a small spike can be seen on the EKG.</a:t>
                      </a:r>
                      <a:endParaRPr lang="en-US" sz="2400" dirty="0"/>
                    </a:p>
                  </a:txBody>
                  <a:tcPr anchor="ctr"/>
                </a:tc>
                <a:tc hMerge="1">
                  <a:txBody>
                    <a:bodyPr/>
                    <a:lstStyle/>
                    <a:p>
                      <a:pPr algn="ctr"/>
                      <a:endParaRPr lang="en-US" sz="2400" dirty="0"/>
                    </a:p>
                  </a:txBody>
                  <a:tcPr/>
                </a:tc>
                <a:extLst>
                  <a:ext uri="{0D108BD9-81ED-4DB2-BD59-A6C34878D82A}">
                    <a16:rowId xmlns:a16="http://schemas.microsoft.com/office/drawing/2014/main" val="1162650336"/>
                  </a:ext>
                </a:extLst>
              </a:tr>
              <a:tr h="1007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5515E"/>
                          </a:solidFill>
                        </a:rPr>
                        <a:t>Ventricular Pacemaker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5515E"/>
                          </a:solidFill>
                        </a:rPr>
                        <a:t>The ensuing QRS complex will be wide and bizarre, just like a PVC</a:t>
                      </a:r>
                    </a:p>
                  </a:txBody>
                  <a:tcPr anchor="ctr"/>
                </a:tc>
                <a:tc>
                  <a:txBody>
                    <a:bodyPr/>
                    <a:lstStyle/>
                    <a:p>
                      <a:pPr algn="ctr"/>
                      <a:endParaRPr lang="en-US" sz="2400"/>
                    </a:p>
                  </a:txBody>
                  <a:tcPr anchor="ctr"/>
                </a:tc>
                <a:extLst>
                  <a:ext uri="{0D108BD9-81ED-4DB2-BD59-A6C34878D82A}">
                    <a16:rowId xmlns:a16="http://schemas.microsoft.com/office/drawing/2014/main" val="1467597414"/>
                  </a:ext>
                </a:extLst>
              </a:tr>
              <a:tr h="1007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5515E"/>
                          </a:solidFill>
                        </a:rPr>
                        <a:t>Atrial Pacemaker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5515E"/>
                          </a:solidFill>
                        </a:rPr>
                        <a:t>Generate a spike followed by a P wave, a normal PR Interval, and a normal QRS complex</a:t>
                      </a:r>
                    </a:p>
                  </a:txBody>
                  <a:tcPr anchor="ctr"/>
                </a:tc>
                <a:tc>
                  <a:txBody>
                    <a:bodyPr/>
                    <a:lstStyle/>
                    <a:p>
                      <a:pPr algn="ctr"/>
                      <a:endParaRPr lang="en-US" sz="2400" dirty="0"/>
                    </a:p>
                  </a:txBody>
                  <a:tcPr anchor="ctr"/>
                </a:tc>
                <a:extLst>
                  <a:ext uri="{0D108BD9-81ED-4DB2-BD59-A6C34878D82A}">
                    <a16:rowId xmlns:a16="http://schemas.microsoft.com/office/drawing/2014/main" val="1651663156"/>
                  </a:ext>
                </a:extLst>
              </a:tr>
              <a:tr h="1007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5515E"/>
                          </a:solidFill>
                        </a:rPr>
                        <a:t>Sequential Pacemaker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5515E"/>
                          </a:solidFill>
                        </a:rPr>
                        <a:t>Two spikes will be seen, one preceding a P wave and one preceding a wide, bizarre QRS complex</a:t>
                      </a:r>
                    </a:p>
                  </a:txBody>
                  <a:tcPr anchor="ctr"/>
                </a:tc>
                <a:tc>
                  <a:txBody>
                    <a:bodyPr/>
                    <a:lstStyle/>
                    <a:p>
                      <a:pPr algn="ctr"/>
                      <a:endParaRPr lang="en-US" sz="2400" dirty="0"/>
                    </a:p>
                  </a:txBody>
                  <a:tcPr anchor="ctr"/>
                </a:tc>
                <a:extLst>
                  <a:ext uri="{0D108BD9-81ED-4DB2-BD59-A6C34878D82A}">
                    <a16:rowId xmlns:a16="http://schemas.microsoft.com/office/drawing/2014/main" val="3213465708"/>
                  </a:ext>
                </a:extLst>
              </a:tr>
              <a:tr h="146304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rgbClr val="45515E"/>
                          </a:solidFill>
                          <a:effectLst/>
                          <a:latin typeface="+mn-lt"/>
                          <a:ea typeface="+mn-ea"/>
                          <a:cs typeface="+mn-cs"/>
                        </a:rPr>
                        <a:t>Note</a:t>
                      </a:r>
                      <a:r>
                        <a:rPr lang="en-US" sz="1800" b="0" i="0" kern="1200" dirty="0">
                          <a:solidFill>
                            <a:srgbClr val="45515E"/>
                          </a:solidFill>
                          <a:effectLst/>
                          <a:latin typeface="+mn-lt"/>
                          <a:ea typeface="+mn-ea"/>
                          <a:cs typeface="+mn-cs"/>
                        </a:rPr>
                        <a:t>: In certain cases, pacemaker spikes may be challenging to discern on a standard EKG due to their low amplitude, sometimes less than 1 mV. When analyzing an EKG with wide QRS complexes and left axis deviation from an unfamiliar patient, suspicion of a pacemaker is warranted even if the small pacemaker spikes are not visible. Obviously, examination of the patient or—if the patient is lucid—a simple question or two will reveal the presence or absence of an electrical pacemaker</a:t>
                      </a:r>
                      <a:endParaRPr lang="en-US" sz="2400" dirty="0">
                        <a:solidFill>
                          <a:srgbClr val="45515E"/>
                        </a:solidFill>
                      </a:endParaRPr>
                    </a:p>
                  </a:txBody>
                  <a:tcPr>
                    <a:solidFill>
                      <a:schemeClr val="accent1">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5515E"/>
                        </a:solidFill>
                      </a:endParaRPr>
                    </a:p>
                  </a:txBody>
                  <a:tcPr/>
                </a:tc>
                <a:tc hMerge="1">
                  <a:txBody>
                    <a:bodyPr/>
                    <a:lstStyle/>
                    <a:p>
                      <a:pPr algn="ctr"/>
                      <a:endParaRPr lang="en-US" sz="2400" dirty="0"/>
                    </a:p>
                  </a:txBody>
                  <a:tcPr/>
                </a:tc>
                <a:extLst>
                  <a:ext uri="{0D108BD9-81ED-4DB2-BD59-A6C34878D82A}">
                    <a16:rowId xmlns:a16="http://schemas.microsoft.com/office/drawing/2014/main" val="1888954818"/>
                  </a:ext>
                </a:extLst>
              </a:tr>
            </a:tbl>
          </a:graphicData>
        </a:graphic>
      </p:graphicFrame>
      <p:pic>
        <p:nvPicPr>
          <p:cNvPr id="5" name="Picture 4">
            <a:extLst>
              <a:ext uri="{FF2B5EF4-FFF2-40B4-BE49-F238E27FC236}">
                <a16:creationId xmlns:a16="http://schemas.microsoft.com/office/drawing/2014/main" id="{E93ECD93-1F8B-F15F-A4FE-37BF577F7B61}"/>
              </a:ext>
            </a:extLst>
          </p:cNvPr>
          <p:cNvPicPr>
            <a:picLocks noChangeAspect="1"/>
          </p:cNvPicPr>
          <p:nvPr/>
        </p:nvPicPr>
        <p:blipFill>
          <a:blip r:embed="rId2"/>
          <a:stretch>
            <a:fillRect/>
          </a:stretch>
        </p:blipFill>
        <p:spPr>
          <a:xfrm>
            <a:off x="9387191" y="1768611"/>
            <a:ext cx="1966606" cy="996591"/>
          </a:xfrm>
          <a:prstGeom prst="rect">
            <a:avLst/>
          </a:prstGeom>
        </p:spPr>
      </p:pic>
      <p:pic>
        <p:nvPicPr>
          <p:cNvPr id="6" name="Picture 5">
            <a:extLst>
              <a:ext uri="{FF2B5EF4-FFF2-40B4-BE49-F238E27FC236}">
                <a16:creationId xmlns:a16="http://schemas.microsoft.com/office/drawing/2014/main" id="{06E28AE8-85E4-6C8E-8C74-2796083F8DAE}"/>
              </a:ext>
            </a:extLst>
          </p:cNvPr>
          <p:cNvPicPr>
            <a:picLocks noChangeAspect="1"/>
          </p:cNvPicPr>
          <p:nvPr/>
        </p:nvPicPr>
        <p:blipFill>
          <a:blip r:embed="rId3"/>
          <a:stretch>
            <a:fillRect/>
          </a:stretch>
        </p:blipFill>
        <p:spPr>
          <a:xfrm>
            <a:off x="9587934" y="2774930"/>
            <a:ext cx="1565119" cy="996592"/>
          </a:xfrm>
          <a:prstGeom prst="rect">
            <a:avLst/>
          </a:prstGeom>
        </p:spPr>
      </p:pic>
      <p:pic>
        <p:nvPicPr>
          <p:cNvPr id="7" name="Picture 6">
            <a:extLst>
              <a:ext uri="{FF2B5EF4-FFF2-40B4-BE49-F238E27FC236}">
                <a16:creationId xmlns:a16="http://schemas.microsoft.com/office/drawing/2014/main" id="{5E062D37-9A6B-8537-5AFE-FB988A1B854B}"/>
              </a:ext>
            </a:extLst>
          </p:cNvPr>
          <p:cNvPicPr>
            <a:picLocks noChangeAspect="1"/>
          </p:cNvPicPr>
          <p:nvPr/>
        </p:nvPicPr>
        <p:blipFill>
          <a:blip r:embed="rId4"/>
          <a:stretch>
            <a:fillRect/>
          </a:stretch>
        </p:blipFill>
        <p:spPr>
          <a:xfrm>
            <a:off x="9735995" y="3781250"/>
            <a:ext cx="1268995" cy="996593"/>
          </a:xfrm>
          <a:prstGeom prst="rect">
            <a:avLst/>
          </a:prstGeom>
        </p:spPr>
      </p:pic>
    </p:spTree>
    <p:extLst>
      <p:ext uri="{BB962C8B-B14F-4D97-AF65-F5344CB8AC3E}">
        <p14:creationId xmlns:p14="http://schemas.microsoft.com/office/powerpoint/2010/main" val="1972733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020EE-28C3-5C08-4579-25E7B46E3546}"/>
              </a:ext>
            </a:extLst>
          </p:cNvPr>
          <p:cNvSpPr>
            <a:spLocks noGrp="1"/>
          </p:cNvSpPr>
          <p:nvPr>
            <p:ph type="title"/>
          </p:nvPr>
        </p:nvSpPr>
        <p:spPr/>
        <p:txBody>
          <a:bodyPr/>
          <a:lstStyle/>
          <a:p>
            <a:r>
              <a:rPr lang="en-US" dirty="0"/>
              <a:t>Preexcitation Syndromes</a:t>
            </a:r>
          </a:p>
        </p:txBody>
      </p:sp>
      <p:sp>
        <p:nvSpPr>
          <p:cNvPr id="3" name="Text Placeholder 2">
            <a:extLst>
              <a:ext uri="{FF2B5EF4-FFF2-40B4-BE49-F238E27FC236}">
                <a16:creationId xmlns:a16="http://schemas.microsoft.com/office/drawing/2014/main" id="{93EFA808-CF38-EE40-6057-19317E93F2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09029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482A-B11D-463D-8E48-8DC4500E8EE0}"/>
              </a:ext>
            </a:extLst>
          </p:cNvPr>
          <p:cNvSpPr>
            <a:spLocks noGrp="1"/>
          </p:cNvSpPr>
          <p:nvPr>
            <p:ph type="title"/>
          </p:nvPr>
        </p:nvSpPr>
        <p:spPr/>
        <p:txBody>
          <a:bodyPr/>
          <a:lstStyle/>
          <a:p>
            <a:r>
              <a:rPr lang="en-US" dirty="0"/>
              <a:t>QRS complex configurations</a:t>
            </a:r>
          </a:p>
        </p:txBody>
      </p:sp>
      <p:sp>
        <p:nvSpPr>
          <p:cNvPr id="3" name="Content Placeholder 2">
            <a:extLst>
              <a:ext uri="{FF2B5EF4-FFF2-40B4-BE49-F238E27FC236}">
                <a16:creationId xmlns:a16="http://schemas.microsoft.com/office/drawing/2014/main" id="{6119C545-DF17-FAE1-4EAC-F2EBEE08D25D}"/>
              </a:ext>
            </a:extLst>
          </p:cNvPr>
          <p:cNvSpPr>
            <a:spLocks noGrp="1"/>
          </p:cNvSpPr>
          <p:nvPr>
            <p:ph sz="half" idx="1"/>
          </p:nvPr>
        </p:nvSpPr>
        <p:spPr>
          <a:xfrm>
            <a:off x="838199" y="2161279"/>
            <a:ext cx="6574278" cy="4015683"/>
          </a:xfrm>
        </p:spPr>
        <p:txBody>
          <a:bodyPr>
            <a:normAutofit fontScale="77500" lnSpcReduction="20000"/>
          </a:bodyPr>
          <a:lstStyle/>
          <a:p>
            <a:pPr marL="514350" indent="-514350">
              <a:buFont typeface="+mj-lt"/>
              <a:buAutoNum type="arabicPeriod"/>
            </a:pPr>
            <a:r>
              <a:rPr lang="en-US" dirty="0"/>
              <a:t>If the first deflection is downward, that part of the QRS complex is called a Q wave</a:t>
            </a:r>
          </a:p>
          <a:p>
            <a:pPr marL="514350" indent="-514350">
              <a:buFont typeface="+mj-lt"/>
              <a:buAutoNum type="arabicPeriod"/>
            </a:pPr>
            <a:r>
              <a:rPr lang="en-US" dirty="0"/>
              <a:t>The first upward deflection is called an R wave</a:t>
            </a:r>
          </a:p>
          <a:p>
            <a:pPr marL="514350" indent="-514350">
              <a:buFont typeface="+mj-lt"/>
              <a:buAutoNum type="arabicPeriod"/>
            </a:pPr>
            <a:r>
              <a:rPr lang="en-US" dirty="0"/>
              <a:t>If there is a second upward deflection, it is called R′ (“R-prime”)</a:t>
            </a:r>
          </a:p>
          <a:p>
            <a:pPr marL="514350" indent="-514350">
              <a:buFont typeface="+mj-lt"/>
              <a:buAutoNum type="arabicPeriod"/>
            </a:pPr>
            <a:r>
              <a:rPr lang="en-US" dirty="0"/>
              <a:t>The first downward deflection following an upward deflection is called an S wave. Therefore, if the first wave of the complex is an R wave, the ensuing downward deflection is called an S wave, not a Q wave. A downward deflection can only be called a Q wave if it is the first wave of the complex. Any other downward deflection is called an S wave</a:t>
            </a:r>
          </a:p>
          <a:p>
            <a:pPr marL="514350" indent="-514350">
              <a:buFont typeface="+mj-lt"/>
              <a:buAutoNum type="arabicPeriod"/>
            </a:pPr>
            <a:r>
              <a:rPr lang="en-US" dirty="0"/>
              <a:t>If the entire configuration consists solely of one downward deflection, the wave is called a QS wave</a:t>
            </a:r>
          </a:p>
          <a:p>
            <a:pPr marL="514350" indent="-514350">
              <a:buFont typeface="+mj-lt"/>
              <a:buAutoNum type="arabicPeriod"/>
            </a:pPr>
            <a:endParaRPr lang="en-US" dirty="0"/>
          </a:p>
        </p:txBody>
      </p:sp>
      <p:sp>
        <p:nvSpPr>
          <p:cNvPr id="8" name="TextBox 7">
            <a:extLst>
              <a:ext uri="{FF2B5EF4-FFF2-40B4-BE49-F238E27FC236}">
                <a16:creationId xmlns:a16="http://schemas.microsoft.com/office/drawing/2014/main" id="{7E075E11-6C99-9BAC-019B-99DF59FEA8AF}"/>
              </a:ext>
            </a:extLst>
          </p:cNvPr>
          <p:cNvSpPr txBox="1"/>
          <p:nvPr/>
        </p:nvSpPr>
        <p:spPr>
          <a:xfrm>
            <a:off x="838199" y="1198096"/>
            <a:ext cx="10515599" cy="892552"/>
          </a:xfrm>
          <a:prstGeom prst="rect">
            <a:avLst/>
          </a:prstGeom>
          <a:noFill/>
        </p:spPr>
        <p:txBody>
          <a:bodyPr wrap="square">
            <a:spAutoFit/>
          </a:bodyPr>
          <a:lstStyle/>
          <a:p>
            <a:r>
              <a:rPr kumimoji="0" lang="en-US" sz="2600" b="0" i="0" u="none" strike="noStrike" kern="1200" cap="none" spc="0" normalizeH="0" baseline="0" noProof="0" dirty="0">
                <a:ln>
                  <a:noFill/>
                </a:ln>
                <a:solidFill>
                  <a:srgbClr val="45515E"/>
                </a:solidFill>
                <a:effectLst/>
                <a:uLnTx/>
                <a:uFillTx/>
                <a:ea typeface="+mn-ea"/>
                <a:cs typeface="+mn-cs"/>
              </a:rPr>
              <a:t>Because the precise configuration of the QRS complex can vary so greatly, a standard format for naming each component has been devised</a:t>
            </a:r>
            <a:endParaRPr lang="en-US" sz="2600" dirty="0"/>
          </a:p>
        </p:txBody>
      </p:sp>
      <p:pic>
        <p:nvPicPr>
          <p:cNvPr id="9" name="Content Placeholder 6">
            <a:extLst>
              <a:ext uri="{FF2B5EF4-FFF2-40B4-BE49-F238E27FC236}">
                <a16:creationId xmlns:a16="http://schemas.microsoft.com/office/drawing/2014/main" id="{48DB0CA1-8D1C-E7C9-B496-80FE1BF250B2}"/>
              </a:ext>
            </a:extLst>
          </p:cNvPr>
          <p:cNvPicPr>
            <a:picLocks noGrp="1" noChangeAspect="1"/>
          </p:cNvPicPr>
          <p:nvPr>
            <p:ph sz="half" idx="2"/>
          </p:nvPr>
        </p:nvPicPr>
        <p:blipFill>
          <a:blip r:embed="rId2"/>
          <a:stretch>
            <a:fillRect/>
          </a:stretch>
        </p:blipFill>
        <p:spPr>
          <a:xfrm>
            <a:off x="7507982" y="2161279"/>
            <a:ext cx="3845816" cy="4016375"/>
          </a:xfrm>
        </p:spPr>
      </p:pic>
    </p:spTree>
    <p:extLst>
      <p:ext uri="{BB962C8B-B14F-4D97-AF65-F5344CB8AC3E}">
        <p14:creationId xmlns:p14="http://schemas.microsoft.com/office/powerpoint/2010/main" val="15461624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87A22-B08A-C0FF-0E40-108CB5CDA2AA}"/>
              </a:ext>
            </a:extLst>
          </p:cNvPr>
          <p:cNvSpPr>
            <a:spLocks noGrp="1"/>
          </p:cNvSpPr>
          <p:nvPr>
            <p:ph type="title"/>
          </p:nvPr>
        </p:nvSpPr>
        <p:spPr/>
        <p:txBody>
          <a:bodyPr/>
          <a:lstStyle/>
          <a:p>
            <a:r>
              <a:rPr lang="en-US" dirty="0"/>
              <a:t>Preexcitation Syndromes</a:t>
            </a:r>
          </a:p>
        </p:txBody>
      </p:sp>
      <p:sp>
        <p:nvSpPr>
          <p:cNvPr id="3" name="Content Placeholder 2">
            <a:extLst>
              <a:ext uri="{FF2B5EF4-FFF2-40B4-BE49-F238E27FC236}">
                <a16:creationId xmlns:a16="http://schemas.microsoft.com/office/drawing/2014/main" id="{132472C2-AD7F-8B14-6D51-D8242AE9D4CD}"/>
              </a:ext>
            </a:extLst>
          </p:cNvPr>
          <p:cNvSpPr>
            <a:spLocks noGrp="1"/>
          </p:cNvSpPr>
          <p:nvPr>
            <p:ph idx="1"/>
          </p:nvPr>
        </p:nvSpPr>
        <p:spPr>
          <a:xfrm>
            <a:off x="838200" y="1305026"/>
            <a:ext cx="7868055" cy="4871938"/>
          </a:xfrm>
        </p:spPr>
        <p:txBody>
          <a:bodyPr>
            <a:normAutofit fontScale="92500" lnSpcReduction="20000"/>
          </a:bodyPr>
          <a:lstStyle/>
          <a:p>
            <a:r>
              <a:rPr lang="en-US" dirty="0"/>
              <a:t>The diagnosis of preexcitation is made by looking for a short PR interval.</a:t>
            </a:r>
          </a:p>
          <a:p>
            <a:r>
              <a:rPr lang="en-US" dirty="0"/>
              <a:t>The most important preexcitation syndrome is Wolf –Parkinson–White</a:t>
            </a:r>
          </a:p>
          <a:p>
            <a:r>
              <a:rPr lang="en-US" b="1" dirty="0">
                <a:solidFill>
                  <a:srgbClr val="FF0000"/>
                </a:solidFill>
              </a:rPr>
              <a:t>Criteria for WPW</a:t>
            </a:r>
          </a:p>
          <a:p>
            <a:pPr marL="914400" lvl="1" indent="-457200">
              <a:buFont typeface="+mj-lt"/>
              <a:buAutoNum type="arabicPeriod"/>
            </a:pPr>
            <a:r>
              <a:rPr lang="en-US" dirty="0"/>
              <a:t>PR interval less than 0.12 seconds</a:t>
            </a:r>
          </a:p>
          <a:p>
            <a:pPr marL="914400" lvl="1" indent="-457200">
              <a:buFont typeface="+mj-lt"/>
              <a:buAutoNum type="arabicPeriod"/>
            </a:pPr>
            <a:r>
              <a:rPr lang="en-US" dirty="0"/>
              <a:t>Wide QRS complexes</a:t>
            </a:r>
          </a:p>
          <a:p>
            <a:pPr marL="914400" lvl="1" indent="-457200">
              <a:buFont typeface="+mj-lt"/>
              <a:buAutoNum type="arabicPeriod"/>
            </a:pPr>
            <a:r>
              <a:rPr lang="en-US" dirty="0"/>
              <a:t>Delta wave seen in some leads</a:t>
            </a:r>
          </a:p>
          <a:p>
            <a:r>
              <a:rPr lang="en-US" dirty="0"/>
              <a:t>Even more common than WPW is the presence of a short PR interval without an accompanying delta wave. </a:t>
            </a:r>
          </a:p>
          <a:p>
            <a:pPr lvl="1"/>
            <a:r>
              <a:rPr lang="en-US" dirty="0"/>
              <a:t>This finding, lacking a consistently identified anatomic pathway, likely results from various structural abnormalities. Some individuals may possess a small bypass pathway within or very close to the AV node, while others may have an AV node that conducts more rapidly than normal.</a:t>
            </a:r>
          </a:p>
        </p:txBody>
      </p:sp>
      <p:pic>
        <p:nvPicPr>
          <p:cNvPr id="7" name="Picture 6">
            <a:extLst>
              <a:ext uri="{FF2B5EF4-FFF2-40B4-BE49-F238E27FC236}">
                <a16:creationId xmlns:a16="http://schemas.microsoft.com/office/drawing/2014/main" id="{FE01AC60-2E44-7CD2-437C-7EA1137CBB0E}"/>
              </a:ext>
            </a:extLst>
          </p:cNvPr>
          <p:cNvPicPr>
            <a:picLocks noChangeAspect="1"/>
          </p:cNvPicPr>
          <p:nvPr/>
        </p:nvPicPr>
        <p:blipFill>
          <a:blip r:embed="rId2"/>
          <a:stretch>
            <a:fillRect/>
          </a:stretch>
        </p:blipFill>
        <p:spPr>
          <a:xfrm>
            <a:off x="8781989" y="1713587"/>
            <a:ext cx="2571811" cy="1837008"/>
          </a:xfrm>
          <a:prstGeom prst="rect">
            <a:avLst/>
          </a:prstGeom>
        </p:spPr>
      </p:pic>
      <p:pic>
        <p:nvPicPr>
          <p:cNvPr id="11" name="Picture 10">
            <a:extLst>
              <a:ext uri="{FF2B5EF4-FFF2-40B4-BE49-F238E27FC236}">
                <a16:creationId xmlns:a16="http://schemas.microsoft.com/office/drawing/2014/main" id="{C99DFFCB-E237-5041-E7BB-82C4CF1D8D13}"/>
              </a:ext>
            </a:extLst>
          </p:cNvPr>
          <p:cNvPicPr>
            <a:picLocks noChangeAspect="1"/>
          </p:cNvPicPr>
          <p:nvPr/>
        </p:nvPicPr>
        <p:blipFill>
          <a:blip r:embed="rId3"/>
          <a:stretch>
            <a:fillRect/>
          </a:stretch>
        </p:blipFill>
        <p:spPr>
          <a:xfrm>
            <a:off x="8781988" y="3616563"/>
            <a:ext cx="2571811" cy="254114"/>
          </a:xfrm>
          <a:prstGeom prst="rect">
            <a:avLst/>
          </a:prstGeom>
        </p:spPr>
      </p:pic>
      <p:pic>
        <p:nvPicPr>
          <p:cNvPr id="13" name="Picture 12">
            <a:extLst>
              <a:ext uri="{FF2B5EF4-FFF2-40B4-BE49-F238E27FC236}">
                <a16:creationId xmlns:a16="http://schemas.microsoft.com/office/drawing/2014/main" id="{D4F780A1-BD6B-EEBC-2057-E2398F4AEA83}"/>
              </a:ext>
            </a:extLst>
          </p:cNvPr>
          <p:cNvPicPr>
            <a:picLocks noChangeAspect="1"/>
          </p:cNvPicPr>
          <p:nvPr/>
        </p:nvPicPr>
        <p:blipFill>
          <a:blip r:embed="rId4"/>
          <a:stretch>
            <a:fillRect/>
          </a:stretch>
        </p:blipFill>
        <p:spPr>
          <a:xfrm>
            <a:off x="8778597" y="3941221"/>
            <a:ext cx="2575202" cy="2152869"/>
          </a:xfrm>
          <a:prstGeom prst="rect">
            <a:avLst/>
          </a:prstGeom>
        </p:spPr>
      </p:pic>
    </p:spTree>
    <p:extLst>
      <p:ext uri="{BB962C8B-B14F-4D97-AF65-F5344CB8AC3E}">
        <p14:creationId xmlns:p14="http://schemas.microsoft.com/office/powerpoint/2010/main" val="18603359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A3A6A-DE29-A238-6605-D6448E0CF88D}"/>
              </a:ext>
            </a:extLst>
          </p:cNvPr>
          <p:cNvSpPr>
            <a:spLocks noGrp="1"/>
          </p:cNvSpPr>
          <p:nvPr>
            <p:ph type="title"/>
          </p:nvPr>
        </p:nvSpPr>
        <p:spPr/>
        <p:txBody>
          <a:bodyPr/>
          <a:lstStyle/>
          <a:p>
            <a:r>
              <a:rPr lang="en-US" dirty="0"/>
              <a:t>Why Do We Care About Preexcitation?</a:t>
            </a:r>
          </a:p>
        </p:txBody>
      </p:sp>
      <p:sp>
        <p:nvSpPr>
          <p:cNvPr id="3" name="Content Placeholder 2">
            <a:extLst>
              <a:ext uri="{FF2B5EF4-FFF2-40B4-BE49-F238E27FC236}">
                <a16:creationId xmlns:a16="http://schemas.microsoft.com/office/drawing/2014/main" id="{F02E620F-3617-8D90-8287-DC9D207CA52B}"/>
              </a:ext>
            </a:extLst>
          </p:cNvPr>
          <p:cNvSpPr>
            <a:spLocks noGrp="1"/>
          </p:cNvSpPr>
          <p:nvPr>
            <p:ph idx="1"/>
          </p:nvPr>
        </p:nvSpPr>
        <p:spPr>
          <a:xfrm>
            <a:off x="838200" y="1305026"/>
            <a:ext cx="6905017" cy="4871938"/>
          </a:xfrm>
        </p:spPr>
        <p:txBody>
          <a:bodyPr>
            <a:normAutofit fontScale="92500" lnSpcReduction="20000"/>
          </a:bodyPr>
          <a:lstStyle/>
          <a:p>
            <a:r>
              <a:rPr lang="en-US" sz="2600" dirty="0"/>
              <a:t>In many individuals with WPW, preexcitation poses few, if any, clinical problems. However, preexcitation does predispose to various tachyarrhythmias. </a:t>
            </a:r>
          </a:p>
          <a:p>
            <a:r>
              <a:rPr lang="en-US" sz="2600" dirty="0"/>
              <a:t>Arrhythmias commonly seen include the following:</a:t>
            </a:r>
          </a:p>
          <a:p>
            <a:pPr marL="914400" lvl="1" indent="-457200">
              <a:buFont typeface="+mj-lt"/>
              <a:buAutoNum type="arabicPeriod"/>
            </a:pPr>
            <a:r>
              <a:rPr lang="en-US" b="1" dirty="0"/>
              <a:t>AV reciprocating tachycardia</a:t>
            </a:r>
            <a:r>
              <a:rPr lang="en-US" dirty="0"/>
              <a:t>: </a:t>
            </a:r>
          </a:p>
          <a:p>
            <a:pPr lvl="2">
              <a:buFont typeface="Courier New" panose="02070309020205020404" pitchFamily="49" charset="0"/>
              <a:buChar char="o"/>
            </a:pPr>
            <a:r>
              <a:rPr lang="en-US" dirty="0"/>
              <a:t>When the tachycardia activates the ventricles in an antegrade manner through the AV node, generating a narrow QRS complex, the arrhythmia is further subcategorized as an </a:t>
            </a:r>
            <a:r>
              <a:rPr lang="en-US" b="1" dirty="0"/>
              <a:t>orthodromic tachycardia</a:t>
            </a:r>
            <a:r>
              <a:rPr lang="en-US" dirty="0"/>
              <a:t>. (more common)</a:t>
            </a:r>
          </a:p>
          <a:p>
            <a:pPr lvl="2">
              <a:buFont typeface="Courier New" panose="02070309020205020404" pitchFamily="49" charset="0"/>
              <a:buChar char="o"/>
            </a:pPr>
            <a:r>
              <a:rPr lang="en-US" dirty="0"/>
              <a:t>Reciprocating tachycardias that activate the ventricles through the accessory pathway, generating a wide QRS complex, are subcategorized as </a:t>
            </a:r>
            <a:r>
              <a:rPr lang="en-US" b="1" dirty="0"/>
              <a:t>antidromic tachycardia</a:t>
            </a:r>
            <a:r>
              <a:rPr lang="en-US" dirty="0"/>
              <a:t>. </a:t>
            </a:r>
          </a:p>
          <a:p>
            <a:pPr marL="914400" lvl="1" indent="-457200">
              <a:buFont typeface="+mj-lt"/>
              <a:buAutoNum type="arabicPeriod"/>
            </a:pPr>
            <a:r>
              <a:rPr lang="en-US" b="1" dirty="0"/>
              <a:t>Atrial fibrillation</a:t>
            </a:r>
            <a:r>
              <a:rPr lang="en-US" dirty="0"/>
              <a:t>: </a:t>
            </a:r>
          </a:p>
          <a:p>
            <a:pPr lvl="2">
              <a:buFont typeface="Courier New" panose="02070309020205020404" pitchFamily="49" charset="0"/>
              <a:buChar char="o"/>
            </a:pPr>
            <a:r>
              <a:rPr lang="en-US" dirty="0"/>
              <a:t>Can be very rapid and rarely can lead to ventricular fibrillation (it must be considered a diagnostic possibility in patients who have been resuscitated from an episode of sudden death or syncope and are found to have preexcitation on their cardiograms)</a:t>
            </a:r>
          </a:p>
        </p:txBody>
      </p:sp>
      <p:pic>
        <p:nvPicPr>
          <p:cNvPr id="5" name="Picture 4">
            <a:extLst>
              <a:ext uri="{FF2B5EF4-FFF2-40B4-BE49-F238E27FC236}">
                <a16:creationId xmlns:a16="http://schemas.microsoft.com/office/drawing/2014/main" id="{F48CE751-3F6C-8E96-CD17-27A0EBADECF5}"/>
              </a:ext>
            </a:extLst>
          </p:cNvPr>
          <p:cNvPicPr>
            <a:picLocks noChangeAspect="1"/>
          </p:cNvPicPr>
          <p:nvPr/>
        </p:nvPicPr>
        <p:blipFill>
          <a:blip r:embed="rId2"/>
          <a:stretch>
            <a:fillRect/>
          </a:stretch>
        </p:blipFill>
        <p:spPr>
          <a:xfrm>
            <a:off x="7787354" y="1305026"/>
            <a:ext cx="3566446" cy="2303936"/>
          </a:xfrm>
          <a:prstGeom prst="rect">
            <a:avLst/>
          </a:prstGeom>
        </p:spPr>
      </p:pic>
      <p:pic>
        <p:nvPicPr>
          <p:cNvPr id="7" name="Picture 6">
            <a:extLst>
              <a:ext uri="{FF2B5EF4-FFF2-40B4-BE49-F238E27FC236}">
                <a16:creationId xmlns:a16="http://schemas.microsoft.com/office/drawing/2014/main" id="{44B977F7-FCF5-A8F7-BE00-44C7764C5200}"/>
              </a:ext>
            </a:extLst>
          </p:cNvPr>
          <p:cNvPicPr>
            <a:picLocks noChangeAspect="1"/>
          </p:cNvPicPr>
          <p:nvPr/>
        </p:nvPicPr>
        <p:blipFill>
          <a:blip r:embed="rId3"/>
          <a:stretch>
            <a:fillRect/>
          </a:stretch>
        </p:blipFill>
        <p:spPr>
          <a:xfrm>
            <a:off x="8453336" y="3638146"/>
            <a:ext cx="2900463" cy="2410843"/>
          </a:xfrm>
          <a:prstGeom prst="rect">
            <a:avLst/>
          </a:prstGeom>
        </p:spPr>
      </p:pic>
    </p:spTree>
    <p:extLst>
      <p:ext uri="{BB962C8B-B14F-4D97-AF65-F5344CB8AC3E}">
        <p14:creationId xmlns:p14="http://schemas.microsoft.com/office/powerpoint/2010/main" val="28440174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CE8F-89F7-7BAA-A277-318C3C082A50}"/>
              </a:ext>
            </a:extLst>
          </p:cNvPr>
          <p:cNvSpPr>
            <a:spLocks noGrp="1"/>
          </p:cNvSpPr>
          <p:nvPr>
            <p:ph type="title"/>
          </p:nvPr>
        </p:nvSpPr>
        <p:spPr/>
        <p:txBody>
          <a:bodyPr/>
          <a:lstStyle/>
          <a:p>
            <a:r>
              <a:rPr lang="en-US" dirty="0"/>
              <a:t>Notes</a:t>
            </a:r>
          </a:p>
        </p:txBody>
      </p:sp>
      <p:sp>
        <p:nvSpPr>
          <p:cNvPr id="3" name="Content Placeholder 2">
            <a:extLst>
              <a:ext uri="{FF2B5EF4-FFF2-40B4-BE49-F238E27FC236}">
                <a16:creationId xmlns:a16="http://schemas.microsoft.com/office/drawing/2014/main" id="{EBA67804-B83A-27D8-D1A0-313E7037999D}"/>
              </a:ext>
            </a:extLst>
          </p:cNvPr>
          <p:cNvSpPr>
            <a:spLocks noGrp="1"/>
          </p:cNvSpPr>
          <p:nvPr>
            <p:ph idx="1"/>
          </p:nvPr>
        </p:nvSpPr>
        <p:spPr/>
        <p:txBody>
          <a:bodyPr>
            <a:normAutofit lnSpcReduction="10000"/>
          </a:bodyPr>
          <a:lstStyle/>
          <a:p>
            <a:pPr>
              <a:buFont typeface="Wingdings" panose="05000000000000000000" pitchFamily="2" charset="2"/>
              <a:buChar char="§"/>
            </a:pPr>
            <a:r>
              <a:rPr lang="en-US" b="1" dirty="0"/>
              <a:t>Note 1</a:t>
            </a:r>
            <a:r>
              <a:rPr lang="en-US" dirty="0"/>
              <a:t>: Because the presence of an accessory pathway in WPW alters the vectors of current flow to at least some degree, you cannot assess axis or amplitude with any precision, and hence, any attempt to determine the presence of ventricular hypertrophy or bundle branch block is bound to be unreliable.</a:t>
            </a:r>
            <a:endParaRPr lang="en-US" b="1" dirty="0"/>
          </a:p>
          <a:p>
            <a:pPr>
              <a:buFont typeface="Wingdings" panose="05000000000000000000" pitchFamily="2" charset="2"/>
              <a:buChar char="§"/>
            </a:pPr>
            <a:r>
              <a:rPr lang="en-US" b="1" dirty="0"/>
              <a:t>Note 2</a:t>
            </a:r>
            <a:r>
              <a:rPr lang="en-US" dirty="0"/>
              <a:t>: </a:t>
            </a:r>
            <a:r>
              <a:rPr lang="en-US" b="1" dirty="0"/>
              <a:t>DDx of Wide Complex Tachycardias</a:t>
            </a:r>
            <a:r>
              <a:rPr lang="en-US" dirty="0"/>
              <a:t>: Ventricular tachycardia, Supraventricular tachycardia with aberrant conduction, AV reciprocating tachycardia (antidromic tachycardia) in a patient with preexcitation, Paced rhythms</a:t>
            </a:r>
          </a:p>
          <a:p>
            <a:pPr>
              <a:buFont typeface="Wingdings" panose="05000000000000000000" pitchFamily="2" charset="2"/>
              <a:buChar char="§"/>
            </a:pPr>
            <a:r>
              <a:rPr lang="en-US" b="1" dirty="0"/>
              <a:t>Note 3</a:t>
            </a:r>
            <a:r>
              <a:rPr lang="en-US" dirty="0"/>
              <a:t>: When you see what appears to be a wide complex tachycardia and you did not run the EKG yourself—for example, if you are looking at the tracing on a hospital monitor—make sure you are not seeing an artifact caused by the patient’s activity</a:t>
            </a:r>
          </a:p>
        </p:txBody>
      </p:sp>
    </p:spTree>
    <p:extLst>
      <p:ext uri="{BB962C8B-B14F-4D97-AF65-F5344CB8AC3E}">
        <p14:creationId xmlns:p14="http://schemas.microsoft.com/office/powerpoint/2010/main" val="14070016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C41B0-621A-B17A-3EEA-7C052F747485}"/>
              </a:ext>
            </a:extLst>
          </p:cNvPr>
          <p:cNvSpPr>
            <a:spLocks noGrp="1"/>
          </p:cNvSpPr>
          <p:nvPr>
            <p:ph type="title"/>
          </p:nvPr>
        </p:nvSpPr>
        <p:spPr/>
        <p:txBody>
          <a:bodyPr>
            <a:normAutofit fontScale="90000"/>
          </a:bodyPr>
          <a:lstStyle/>
          <a:p>
            <a:r>
              <a:rPr lang="en-US" dirty="0"/>
              <a:t>Hypertrophy and Enlargement</a:t>
            </a:r>
            <a:br>
              <a:rPr lang="en-US" dirty="0"/>
            </a:br>
            <a:r>
              <a:rPr lang="en-US" dirty="0"/>
              <a:t>of the Heart</a:t>
            </a:r>
          </a:p>
        </p:txBody>
      </p:sp>
      <p:sp>
        <p:nvSpPr>
          <p:cNvPr id="3" name="Text Placeholder 2">
            <a:extLst>
              <a:ext uri="{FF2B5EF4-FFF2-40B4-BE49-F238E27FC236}">
                <a16:creationId xmlns:a16="http://schemas.microsoft.com/office/drawing/2014/main" id="{01CFD4CE-2FA1-1A9B-E97F-263FF17F41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921205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0A7C-FC06-BE82-341F-1D29E631B4D9}"/>
              </a:ext>
            </a:extLst>
          </p:cNvPr>
          <p:cNvSpPr>
            <a:spLocks noGrp="1"/>
          </p:cNvSpPr>
          <p:nvPr>
            <p:ph type="title"/>
          </p:nvPr>
        </p:nvSpPr>
        <p:spPr/>
        <p:txBody>
          <a:bodyPr/>
          <a:lstStyle/>
          <a:p>
            <a:r>
              <a:rPr lang="en-US" dirty="0"/>
              <a:t>Atrial Enlargement</a:t>
            </a:r>
          </a:p>
        </p:txBody>
      </p:sp>
      <p:sp>
        <p:nvSpPr>
          <p:cNvPr id="3" name="Content Placeholder 2">
            <a:extLst>
              <a:ext uri="{FF2B5EF4-FFF2-40B4-BE49-F238E27FC236}">
                <a16:creationId xmlns:a16="http://schemas.microsoft.com/office/drawing/2014/main" id="{A949E2B0-46B9-BDF9-0AA1-3670E70351EA}"/>
              </a:ext>
            </a:extLst>
          </p:cNvPr>
          <p:cNvSpPr>
            <a:spLocks noGrp="1"/>
          </p:cNvSpPr>
          <p:nvPr>
            <p:ph idx="1"/>
          </p:nvPr>
        </p:nvSpPr>
        <p:spPr/>
        <p:txBody>
          <a:bodyPr>
            <a:normAutofit/>
          </a:bodyPr>
          <a:lstStyle/>
          <a:p>
            <a:r>
              <a:rPr lang="en-US" sz="2700" dirty="0"/>
              <a:t>To diagnose atrial enlargement, look at leads II and V1.</a:t>
            </a:r>
          </a:p>
          <a:p>
            <a:r>
              <a:rPr lang="en-US" sz="2700" b="1" dirty="0">
                <a:solidFill>
                  <a:srgbClr val="FF0000"/>
                </a:solidFill>
              </a:rPr>
              <a:t>Right atrial enlargement is characterized by the following:</a:t>
            </a:r>
          </a:p>
          <a:p>
            <a:pPr marL="739775" lvl="1" indent="-282575">
              <a:buFont typeface="+mj-lt"/>
              <a:buAutoNum type="arabicPeriod"/>
            </a:pPr>
            <a:r>
              <a:rPr lang="en-US" sz="2300" dirty="0"/>
              <a:t>P waves with an amplitude exceeding 2.5 mm in the inferior leads</a:t>
            </a:r>
          </a:p>
          <a:p>
            <a:pPr marL="739775" lvl="1" indent="-282575">
              <a:buFont typeface="+mj-lt"/>
              <a:buAutoNum type="arabicPeriod"/>
            </a:pPr>
            <a:r>
              <a:rPr lang="en-US" sz="2300" dirty="0"/>
              <a:t>No change in the duration of the P wave</a:t>
            </a:r>
          </a:p>
          <a:p>
            <a:pPr marL="739775" lvl="1" indent="-282575">
              <a:buFont typeface="+mj-lt"/>
              <a:buAutoNum type="arabicPeriod"/>
            </a:pPr>
            <a:r>
              <a:rPr lang="en-US" sz="2300" dirty="0"/>
              <a:t>Possible right axis deviation of the P wave</a:t>
            </a:r>
          </a:p>
          <a:p>
            <a:r>
              <a:rPr lang="en-US" sz="2700" b="1" dirty="0">
                <a:solidFill>
                  <a:srgbClr val="FF0000"/>
                </a:solidFill>
              </a:rPr>
              <a:t>Left atrial enlargement is characterized by the following:</a:t>
            </a:r>
          </a:p>
          <a:p>
            <a:pPr marL="739775" lvl="1" indent="-282575">
              <a:buFont typeface="+mj-lt"/>
              <a:buAutoNum type="arabicPeriod"/>
            </a:pPr>
            <a:r>
              <a:rPr lang="en-US" sz="2300" dirty="0"/>
              <a:t>The amplitude of the terminal (negative) component of the P wave may be increased and must descend at least 1 mm below the isoelectric line in lead V1.</a:t>
            </a:r>
          </a:p>
          <a:p>
            <a:pPr marL="739775" lvl="1" indent="-282575">
              <a:buFont typeface="+mj-lt"/>
              <a:buAutoNum type="arabicPeriod"/>
            </a:pPr>
            <a:r>
              <a:rPr lang="en-US" sz="2300" dirty="0"/>
              <a:t>The duration of the P wave is increased, and the terminal (negative) portion of the P wave must be at least 1 small block (0.04 second) in width.</a:t>
            </a:r>
          </a:p>
          <a:p>
            <a:pPr marL="739775" lvl="1" indent="-282575">
              <a:buFont typeface="+mj-lt"/>
              <a:buAutoNum type="arabicPeriod"/>
            </a:pPr>
            <a:r>
              <a:rPr lang="en-US" sz="2300" dirty="0"/>
              <a:t>No significant axis deviation is seen because the left atrium is normally electrically dominant.</a:t>
            </a:r>
          </a:p>
          <a:p>
            <a:pPr marL="914400" lvl="1" indent="-457200">
              <a:buFont typeface="+mj-lt"/>
              <a:buAutoNum type="arabicPeriod"/>
            </a:pPr>
            <a:endParaRPr lang="en-US" dirty="0"/>
          </a:p>
        </p:txBody>
      </p:sp>
    </p:spTree>
    <p:extLst>
      <p:ext uri="{BB962C8B-B14F-4D97-AF65-F5344CB8AC3E}">
        <p14:creationId xmlns:p14="http://schemas.microsoft.com/office/powerpoint/2010/main" val="36934635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6770-F146-DE8A-011B-31A1C23487BA}"/>
              </a:ext>
            </a:extLst>
          </p:cNvPr>
          <p:cNvSpPr>
            <a:spLocks noGrp="1"/>
          </p:cNvSpPr>
          <p:nvPr>
            <p:ph type="title"/>
          </p:nvPr>
        </p:nvSpPr>
        <p:spPr/>
        <p:txBody>
          <a:bodyPr/>
          <a:lstStyle/>
          <a:p>
            <a:r>
              <a:rPr lang="en-US" dirty="0"/>
              <a:t>Atrial Enlargement</a:t>
            </a:r>
          </a:p>
        </p:txBody>
      </p:sp>
      <p:pic>
        <p:nvPicPr>
          <p:cNvPr id="7" name="Content Placeholder 6">
            <a:extLst>
              <a:ext uri="{FF2B5EF4-FFF2-40B4-BE49-F238E27FC236}">
                <a16:creationId xmlns:a16="http://schemas.microsoft.com/office/drawing/2014/main" id="{26828EF9-164B-6789-B6F7-609A8A31FFE0}"/>
              </a:ext>
            </a:extLst>
          </p:cNvPr>
          <p:cNvPicPr>
            <a:picLocks noGrp="1" noChangeAspect="1"/>
          </p:cNvPicPr>
          <p:nvPr>
            <p:ph sz="half" idx="1"/>
          </p:nvPr>
        </p:nvPicPr>
        <p:blipFill>
          <a:blip r:embed="rId2"/>
          <a:stretch>
            <a:fillRect/>
          </a:stretch>
        </p:blipFill>
        <p:spPr>
          <a:xfrm>
            <a:off x="940293" y="1535708"/>
            <a:ext cx="4977414" cy="4861854"/>
          </a:xfrm>
        </p:spPr>
      </p:pic>
      <p:pic>
        <p:nvPicPr>
          <p:cNvPr id="9" name="Content Placeholder 8">
            <a:extLst>
              <a:ext uri="{FF2B5EF4-FFF2-40B4-BE49-F238E27FC236}">
                <a16:creationId xmlns:a16="http://schemas.microsoft.com/office/drawing/2014/main" id="{F7EE9B3C-4904-1187-C096-6CFB7E73AA19}"/>
              </a:ext>
            </a:extLst>
          </p:cNvPr>
          <p:cNvPicPr>
            <a:picLocks noGrp="1" noChangeAspect="1"/>
          </p:cNvPicPr>
          <p:nvPr>
            <p:ph sz="half" idx="2"/>
          </p:nvPr>
        </p:nvPicPr>
        <p:blipFill>
          <a:blip r:embed="rId3"/>
          <a:stretch>
            <a:fillRect/>
          </a:stretch>
        </p:blipFill>
        <p:spPr>
          <a:xfrm>
            <a:off x="6274294" y="1516252"/>
            <a:ext cx="4977412" cy="4715010"/>
          </a:xfrm>
        </p:spPr>
      </p:pic>
      <p:sp>
        <p:nvSpPr>
          <p:cNvPr id="13" name="TextBox 12">
            <a:extLst>
              <a:ext uri="{FF2B5EF4-FFF2-40B4-BE49-F238E27FC236}">
                <a16:creationId xmlns:a16="http://schemas.microsoft.com/office/drawing/2014/main" id="{FA3672A7-4EA6-DB0E-C446-45675495882D}"/>
              </a:ext>
            </a:extLst>
          </p:cNvPr>
          <p:cNvSpPr txBox="1"/>
          <p:nvPr/>
        </p:nvSpPr>
        <p:spPr>
          <a:xfrm>
            <a:off x="2194880" y="1146920"/>
            <a:ext cx="2468240" cy="369332"/>
          </a:xfrm>
          <a:prstGeom prst="rect">
            <a:avLst/>
          </a:prstGeom>
          <a:noFill/>
        </p:spPr>
        <p:txBody>
          <a:bodyPr wrap="none" rtlCol="0">
            <a:spAutoFit/>
          </a:bodyPr>
          <a:lstStyle/>
          <a:p>
            <a:r>
              <a:rPr lang="en-US" dirty="0"/>
              <a:t>Right Atrial Enlargement</a:t>
            </a:r>
          </a:p>
        </p:txBody>
      </p:sp>
      <p:sp>
        <p:nvSpPr>
          <p:cNvPr id="17" name="TextBox 16">
            <a:extLst>
              <a:ext uri="{FF2B5EF4-FFF2-40B4-BE49-F238E27FC236}">
                <a16:creationId xmlns:a16="http://schemas.microsoft.com/office/drawing/2014/main" id="{D3C22045-E86E-8050-99DD-C58EC2C479E5}"/>
              </a:ext>
            </a:extLst>
          </p:cNvPr>
          <p:cNvSpPr txBox="1"/>
          <p:nvPr/>
        </p:nvSpPr>
        <p:spPr>
          <a:xfrm>
            <a:off x="7528880" y="1166376"/>
            <a:ext cx="2468240" cy="369332"/>
          </a:xfrm>
          <a:prstGeom prst="rect">
            <a:avLst/>
          </a:prstGeom>
          <a:noFill/>
        </p:spPr>
        <p:txBody>
          <a:bodyPr wrap="square">
            <a:spAutoFit/>
          </a:bodyPr>
          <a:lstStyle/>
          <a:p>
            <a:pPr algn="ctr"/>
            <a:r>
              <a:rPr lang="en-US" dirty="0"/>
              <a:t>Left Atrial Enlargement</a:t>
            </a:r>
          </a:p>
        </p:txBody>
      </p:sp>
      <p:cxnSp>
        <p:nvCxnSpPr>
          <p:cNvPr id="19" name="Straight Connector 18">
            <a:extLst>
              <a:ext uri="{FF2B5EF4-FFF2-40B4-BE49-F238E27FC236}">
                <a16:creationId xmlns:a16="http://schemas.microsoft.com/office/drawing/2014/main" id="{98955523-F778-D361-42B0-B771A3861FA8}"/>
              </a:ext>
            </a:extLst>
          </p:cNvPr>
          <p:cNvCxnSpPr/>
          <p:nvPr/>
        </p:nvCxnSpPr>
        <p:spPr>
          <a:xfrm>
            <a:off x="6096000" y="1351042"/>
            <a:ext cx="0" cy="5205401"/>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2164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4ACA-3600-E481-68FC-2537312E4845}"/>
              </a:ext>
            </a:extLst>
          </p:cNvPr>
          <p:cNvSpPr>
            <a:spLocks noGrp="1"/>
          </p:cNvSpPr>
          <p:nvPr>
            <p:ph type="title"/>
          </p:nvPr>
        </p:nvSpPr>
        <p:spPr/>
        <p:txBody>
          <a:bodyPr/>
          <a:lstStyle/>
          <a:p>
            <a:r>
              <a:rPr lang="en-US" dirty="0"/>
              <a:t>Ventricular Hypertrophy</a:t>
            </a:r>
          </a:p>
        </p:txBody>
      </p:sp>
      <p:sp>
        <p:nvSpPr>
          <p:cNvPr id="5" name="Content Placeholder 4">
            <a:extLst>
              <a:ext uri="{FF2B5EF4-FFF2-40B4-BE49-F238E27FC236}">
                <a16:creationId xmlns:a16="http://schemas.microsoft.com/office/drawing/2014/main" id="{49CCCCD0-C8F8-B398-575E-1868C0374713}"/>
              </a:ext>
            </a:extLst>
          </p:cNvPr>
          <p:cNvSpPr>
            <a:spLocks noGrp="1"/>
          </p:cNvSpPr>
          <p:nvPr>
            <p:ph idx="1"/>
          </p:nvPr>
        </p:nvSpPr>
        <p:spPr/>
        <p:txBody>
          <a:bodyPr>
            <a:normAutofit lnSpcReduction="10000"/>
          </a:bodyPr>
          <a:lstStyle/>
          <a:p>
            <a:r>
              <a:rPr lang="en-US" b="1" dirty="0">
                <a:solidFill>
                  <a:srgbClr val="FF0000"/>
                </a:solidFill>
              </a:rPr>
              <a:t>Right ventricular hypertrophy is characterized by the following:</a:t>
            </a:r>
          </a:p>
          <a:p>
            <a:pPr marL="739775" lvl="1" indent="-282575">
              <a:buFont typeface="+mj-lt"/>
              <a:buAutoNum type="arabicPeriod"/>
            </a:pPr>
            <a:r>
              <a:rPr lang="en-US" dirty="0"/>
              <a:t>Right axis deviation is present, with the QRS axis exceeding +100°.</a:t>
            </a:r>
          </a:p>
          <a:p>
            <a:pPr marL="739775" lvl="1" indent="-282575">
              <a:buFont typeface="+mj-lt"/>
              <a:buAutoNum type="arabicPeriod"/>
            </a:pPr>
            <a:r>
              <a:rPr lang="en-US" dirty="0"/>
              <a:t>The R wave is larger than the S wave in V1, whereas the S wave is larger than the R wave in V6.</a:t>
            </a:r>
          </a:p>
          <a:p>
            <a:r>
              <a:rPr lang="en-US" b="1" dirty="0">
                <a:solidFill>
                  <a:srgbClr val="FF0000"/>
                </a:solidFill>
              </a:rPr>
              <a:t>Left ventricular hypertrophy is characterized by </a:t>
            </a:r>
            <a:r>
              <a:rPr lang="en-US" dirty="0"/>
              <a:t>voltage criteria and, not infrequently, secondary repolarization abnormalities. The most useful criteria are the following:</a:t>
            </a:r>
          </a:p>
          <a:p>
            <a:pPr marL="739775" lvl="1" indent="-282575">
              <a:buFont typeface="+mj-lt"/>
              <a:buAutoNum type="arabicPeriod"/>
            </a:pPr>
            <a:r>
              <a:rPr lang="en-US" dirty="0"/>
              <a:t>The R wave in V5 or V6 plus the S wave in V1 or V2 exceeds 35 mm.</a:t>
            </a:r>
          </a:p>
          <a:p>
            <a:pPr marL="739775" lvl="1" indent="-282575">
              <a:buFont typeface="+mj-lt"/>
              <a:buAutoNum type="arabicPeriod"/>
            </a:pPr>
            <a:r>
              <a:rPr lang="en-US" dirty="0"/>
              <a:t>The R wave in aVL is 11 mm.</a:t>
            </a:r>
          </a:p>
          <a:p>
            <a:pPr marL="739775" lvl="1" indent="-282575">
              <a:buFont typeface="+mj-lt"/>
              <a:buAutoNum type="arabicPeriod"/>
            </a:pPr>
            <a:r>
              <a:rPr lang="en-US" dirty="0"/>
              <a:t>The R wave in aVL plus the S wave in V3 exceeds 20 in women and 28 in men.</a:t>
            </a:r>
          </a:p>
          <a:p>
            <a:pPr marL="739775" lvl="1" indent="-282575">
              <a:buFont typeface="+mj-lt"/>
              <a:buAutoNum type="arabicPeriod"/>
            </a:pPr>
            <a:r>
              <a:rPr lang="en-US" dirty="0"/>
              <a:t>Left axis deviation exceeding −15° is also often present.</a:t>
            </a:r>
          </a:p>
          <a:p>
            <a:r>
              <a:rPr lang="en-US" dirty="0"/>
              <a:t>Secondary repolarization abnormalities include asymmetric, T-wave inversion and down-sloping ST-segment depression.</a:t>
            </a:r>
          </a:p>
        </p:txBody>
      </p:sp>
    </p:spTree>
    <p:extLst>
      <p:ext uri="{BB962C8B-B14F-4D97-AF65-F5344CB8AC3E}">
        <p14:creationId xmlns:p14="http://schemas.microsoft.com/office/powerpoint/2010/main" val="23054688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EA569-82E7-FC86-D2D8-C68999DB358D}"/>
              </a:ext>
            </a:extLst>
          </p:cNvPr>
          <p:cNvSpPr>
            <a:spLocks noGrp="1"/>
          </p:cNvSpPr>
          <p:nvPr>
            <p:ph type="title"/>
          </p:nvPr>
        </p:nvSpPr>
        <p:spPr/>
        <p:txBody>
          <a:bodyPr>
            <a:normAutofit fontScale="90000"/>
          </a:bodyPr>
          <a:lstStyle/>
          <a:p>
            <a:r>
              <a:rPr lang="en-US" dirty="0"/>
              <a:t>Myocardial Ischemia and Infarction</a:t>
            </a:r>
          </a:p>
        </p:txBody>
      </p:sp>
      <p:sp>
        <p:nvSpPr>
          <p:cNvPr id="3" name="Text Placeholder 2">
            <a:extLst>
              <a:ext uri="{FF2B5EF4-FFF2-40B4-BE49-F238E27FC236}">
                <a16:creationId xmlns:a16="http://schemas.microsoft.com/office/drawing/2014/main" id="{257476FC-68AD-8156-689A-ACED0041115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951007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7B8D6-1B38-8931-A078-65EA0092CBCB}"/>
              </a:ext>
            </a:extLst>
          </p:cNvPr>
          <p:cNvSpPr>
            <a:spLocks noGrp="1"/>
          </p:cNvSpPr>
          <p:nvPr>
            <p:ph type="title"/>
          </p:nvPr>
        </p:nvSpPr>
        <p:spPr/>
        <p:txBody>
          <a:bodyPr>
            <a:noAutofit/>
          </a:bodyPr>
          <a:lstStyle/>
          <a:p>
            <a:r>
              <a:rPr lang="en-US" sz="3200" b="1" dirty="0">
                <a:solidFill>
                  <a:srgbClr val="FF0000"/>
                </a:solidFill>
              </a:rPr>
              <a:t>During an acute STEMI, the EKG may evolve through 3 stages</a:t>
            </a:r>
          </a:p>
        </p:txBody>
      </p:sp>
      <p:sp>
        <p:nvSpPr>
          <p:cNvPr id="3" name="Content Placeholder 2">
            <a:extLst>
              <a:ext uri="{FF2B5EF4-FFF2-40B4-BE49-F238E27FC236}">
                <a16:creationId xmlns:a16="http://schemas.microsoft.com/office/drawing/2014/main" id="{A8CE5F1D-8F6E-D7CE-5146-546BB36C5D10}"/>
              </a:ext>
            </a:extLst>
          </p:cNvPr>
          <p:cNvSpPr>
            <a:spLocks noGrp="1"/>
          </p:cNvSpPr>
          <p:nvPr>
            <p:ph idx="1"/>
          </p:nvPr>
        </p:nvSpPr>
        <p:spPr>
          <a:xfrm>
            <a:off x="838200" y="1305026"/>
            <a:ext cx="6661826" cy="4871938"/>
          </a:xfrm>
        </p:spPr>
        <p:txBody>
          <a:bodyPr>
            <a:normAutofit fontScale="92500" lnSpcReduction="10000"/>
          </a:bodyPr>
          <a:lstStyle/>
          <a:p>
            <a:r>
              <a:rPr lang="en-US" sz="2600" dirty="0"/>
              <a:t>The T wave peaks (A) and then inverts (B)</a:t>
            </a:r>
          </a:p>
          <a:p>
            <a:pPr lvl="1"/>
            <a:r>
              <a:rPr lang="en-US" sz="2200" dirty="0"/>
              <a:t>Inverted T waves can be normal in leads V1 through V3 in children and can persist into adulthood in some patients; an isolated inverted T wave in lead III is also a common normal variant</a:t>
            </a:r>
          </a:p>
          <a:p>
            <a:r>
              <a:rPr lang="en-US" sz="2600" dirty="0"/>
              <a:t>The ST segment elevates (C)</a:t>
            </a:r>
          </a:p>
          <a:p>
            <a:pPr lvl="1"/>
            <a:r>
              <a:rPr lang="en-US" sz="2200" dirty="0"/>
              <a:t>Distinguishing ST Elevation of Ischemia from J Point Elevation</a:t>
            </a:r>
          </a:p>
          <a:p>
            <a:r>
              <a:rPr lang="en-US" sz="2600" dirty="0"/>
              <a:t>Q waves appear (D)</a:t>
            </a:r>
          </a:p>
          <a:p>
            <a:pPr lvl="1"/>
            <a:r>
              <a:rPr lang="en-US" sz="2200" dirty="0"/>
              <a:t>Ischemic Q waves are almost never isolated to a single lead</a:t>
            </a:r>
          </a:p>
          <a:p>
            <a:pPr lvl="1"/>
            <a:r>
              <a:rPr lang="en-US" sz="2400" b="1" dirty="0"/>
              <a:t>Note</a:t>
            </a:r>
            <a:r>
              <a:rPr lang="en-US" sz="2400" dirty="0"/>
              <a:t>: Because lead aVR occupies a unique position on the frontal plane, it normally has a very deep Q wave. Lead aVR should not be considered when using Q waves to look for possible infarction. </a:t>
            </a:r>
          </a:p>
        </p:txBody>
      </p:sp>
      <p:pic>
        <p:nvPicPr>
          <p:cNvPr id="5" name="Picture 4">
            <a:extLst>
              <a:ext uri="{FF2B5EF4-FFF2-40B4-BE49-F238E27FC236}">
                <a16:creationId xmlns:a16="http://schemas.microsoft.com/office/drawing/2014/main" id="{755428A6-B85D-9D02-5CD7-3DBB4EC7B88A}"/>
              </a:ext>
            </a:extLst>
          </p:cNvPr>
          <p:cNvPicPr>
            <a:picLocks noChangeAspect="1"/>
          </p:cNvPicPr>
          <p:nvPr/>
        </p:nvPicPr>
        <p:blipFill>
          <a:blip r:embed="rId2"/>
          <a:stretch>
            <a:fillRect/>
          </a:stretch>
        </p:blipFill>
        <p:spPr>
          <a:xfrm>
            <a:off x="7393421" y="1305026"/>
            <a:ext cx="3960379" cy="1652183"/>
          </a:xfrm>
          <a:prstGeom prst="rect">
            <a:avLst/>
          </a:prstGeom>
        </p:spPr>
      </p:pic>
      <p:pic>
        <p:nvPicPr>
          <p:cNvPr id="7" name="Picture 6">
            <a:extLst>
              <a:ext uri="{FF2B5EF4-FFF2-40B4-BE49-F238E27FC236}">
                <a16:creationId xmlns:a16="http://schemas.microsoft.com/office/drawing/2014/main" id="{1A78F804-D2A5-742E-6554-461DD22DB82F}"/>
              </a:ext>
            </a:extLst>
          </p:cNvPr>
          <p:cNvPicPr>
            <a:picLocks noChangeAspect="1"/>
          </p:cNvPicPr>
          <p:nvPr/>
        </p:nvPicPr>
        <p:blipFill>
          <a:blip r:embed="rId3"/>
          <a:stretch>
            <a:fillRect/>
          </a:stretch>
        </p:blipFill>
        <p:spPr>
          <a:xfrm>
            <a:off x="7393021" y="3134771"/>
            <a:ext cx="3960379" cy="1024098"/>
          </a:xfrm>
          <a:prstGeom prst="rect">
            <a:avLst/>
          </a:prstGeom>
        </p:spPr>
      </p:pic>
    </p:spTree>
    <p:extLst>
      <p:ext uri="{BB962C8B-B14F-4D97-AF65-F5344CB8AC3E}">
        <p14:creationId xmlns:p14="http://schemas.microsoft.com/office/powerpoint/2010/main" val="25204717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0A29-039A-9D25-CB72-9F5D9DB3EB23}"/>
              </a:ext>
            </a:extLst>
          </p:cNvPr>
          <p:cNvSpPr>
            <a:spLocks noGrp="1"/>
          </p:cNvSpPr>
          <p:nvPr>
            <p:ph type="title"/>
          </p:nvPr>
        </p:nvSpPr>
        <p:spPr/>
        <p:txBody>
          <a:bodyPr/>
          <a:lstStyle/>
          <a:p>
            <a:r>
              <a:rPr lang="en-US" b="1" dirty="0">
                <a:solidFill>
                  <a:srgbClr val="FF0000"/>
                </a:solidFill>
              </a:rPr>
              <a:t>Localizing the Infarct</a:t>
            </a:r>
          </a:p>
        </p:txBody>
      </p:sp>
      <p:sp>
        <p:nvSpPr>
          <p:cNvPr id="3" name="Content Placeholder 2">
            <a:extLst>
              <a:ext uri="{FF2B5EF4-FFF2-40B4-BE49-F238E27FC236}">
                <a16:creationId xmlns:a16="http://schemas.microsoft.com/office/drawing/2014/main" id="{3139A42B-3CA4-71EB-1155-D91FE45B87DD}"/>
              </a:ext>
            </a:extLst>
          </p:cNvPr>
          <p:cNvSpPr>
            <a:spLocks noGrp="1"/>
          </p:cNvSpPr>
          <p:nvPr>
            <p:ph idx="1"/>
          </p:nvPr>
        </p:nvSpPr>
        <p:spPr>
          <a:xfrm>
            <a:off x="838200" y="1256385"/>
            <a:ext cx="10515600" cy="5348694"/>
          </a:xfrm>
        </p:spPr>
        <p:txBody>
          <a:bodyPr>
            <a:normAutofit fontScale="77500" lnSpcReduction="20000"/>
          </a:bodyPr>
          <a:lstStyle/>
          <a:p>
            <a:pPr marL="0" indent="0">
              <a:buNone/>
            </a:pPr>
            <a:r>
              <a:rPr lang="en-US" dirty="0"/>
              <a:t>The characteristic electrocardiographic changes of infarction occur only in those leads overlying or near the site of infarction:</a:t>
            </a:r>
          </a:p>
          <a:p>
            <a:pPr marL="514350" indent="-514350">
              <a:buFont typeface="+mj-lt"/>
              <a:buAutoNum type="arabicPeriod"/>
            </a:pPr>
            <a:r>
              <a:rPr lang="en-US" dirty="0"/>
              <a:t>Inferior infarction involves the diaphragmatic surface of the heart. It is often caused by occlusion of the right coronary artery or its descending branch. The characteristic electrocardiographic changes of infarction can be seen in the inferior leads II, III, and aVF. </a:t>
            </a:r>
          </a:p>
          <a:p>
            <a:pPr marL="514350" indent="-514350">
              <a:buFont typeface="+mj-lt"/>
              <a:buAutoNum type="arabicPeriod"/>
            </a:pPr>
            <a:r>
              <a:rPr lang="en-US" dirty="0"/>
              <a:t>Lateral infarction involves the left lateral wall of the heart. It is most often due to occlusion of the left circumflex artery. Changes will occur in the left lateral leads I, aVL, V5, and V6. </a:t>
            </a:r>
          </a:p>
          <a:p>
            <a:pPr marL="514350" indent="-514350">
              <a:buFont typeface="+mj-lt"/>
              <a:buAutoNum type="arabicPeriod"/>
            </a:pPr>
            <a:r>
              <a:rPr lang="en-US" dirty="0"/>
              <a:t>Anterior infarction involves the anterior surface of the left ventricle and is usually caused by occlusion of the left anterior descending (LAD) artery. Any of the precordial leads (V1 through V6) may show changes. Occlusion of the left main artery will characteristically cause an extensive anterolateral infarction with changes in the precordial leads plus leads I and aVL.</a:t>
            </a:r>
          </a:p>
          <a:p>
            <a:pPr marL="514350" indent="-514350">
              <a:buFont typeface="+mj-lt"/>
              <a:buAutoNum type="arabicPeriod"/>
            </a:pPr>
            <a:r>
              <a:rPr lang="en-US" dirty="0"/>
              <a:t>Posterior infarction involves the posterior surface of the heart and is usually caused by occlusion of the right coronary artery. Posterior infarctions rarely occur in isolation, but usually accompany an inferior infarction or, less commonly, a lateral infarction. There are no leads directly overlying the posterior wall. The diagnosis must therefore be made by looking for reciprocal changes in the anterior leads, for example, a tall R wave in leads V1, V2, or V3.</a:t>
            </a:r>
          </a:p>
        </p:txBody>
      </p:sp>
    </p:spTree>
    <p:extLst>
      <p:ext uri="{BB962C8B-B14F-4D97-AF65-F5344CB8AC3E}">
        <p14:creationId xmlns:p14="http://schemas.microsoft.com/office/powerpoint/2010/main" val="3189144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E0D285-9275-D15A-EDC9-E067546328BF}"/>
              </a:ext>
            </a:extLst>
          </p:cNvPr>
          <p:cNvSpPr>
            <a:spLocks noGrp="1"/>
          </p:cNvSpPr>
          <p:nvPr>
            <p:ph type="title"/>
          </p:nvPr>
        </p:nvSpPr>
        <p:spPr/>
        <p:txBody>
          <a:bodyPr/>
          <a:lstStyle/>
          <a:p>
            <a:r>
              <a:rPr lang="en-US" dirty="0"/>
              <a:t>The basic waves and lines of the standard EKG</a:t>
            </a:r>
          </a:p>
        </p:txBody>
      </p:sp>
      <p:sp>
        <p:nvSpPr>
          <p:cNvPr id="6" name="Content Placeholder 5">
            <a:extLst>
              <a:ext uri="{FF2B5EF4-FFF2-40B4-BE49-F238E27FC236}">
                <a16:creationId xmlns:a16="http://schemas.microsoft.com/office/drawing/2014/main" id="{AB27B692-0E9E-38D6-BDBD-59D87A9B7198}"/>
              </a:ext>
            </a:extLst>
          </p:cNvPr>
          <p:cNvSpPr>
            <a:spLocks noGrp="1"/>
          </p:cNvSpPr>
          <p:nvPr>
            <p:ph idx="1"/>
          </p:nvPr>
        </p:nvSpPr>
        <p:spPr>
          <a:xfrm>
            <a:off x="838200" y="1305026"/>
            <a:ext cx="7400358" cy="4871938"/>
          </a:xfrm>
        </p:spPr>
        <p:txBody>
          <a:bodyPr>
            <a:normAutofit fontScale="92500" lnSpcReduction="10000"/>
          </a:bodyPr>
          <a:lstStyle/>
          <a:p>
            <a:r>
              <a:rPr lang="en-US" dirty="0"/>
              <a:t>T wave (Repolarization)</a:t>
            </a:r>
          </a:p>
          <a:p>
            <a:pPr lvl="1"/>
            <a:r>
              <a:rPr lang="en-US" dirty="0"/>
              <a:t>After myocardial cells depolarize, they pass through a brief refractory period during which they are resistant to further stimulation.  [QT segment]</a:t>
            </a:r>
          </a:p>
          <a:p>
            <a:pPr lvl="1"/>
            <a:r>
              <a:rPr lang="en-US" dirty="0"/>
              <a:t>They then repolarize; that is, they restore the electronegativity of their interiors so that they can be restimulated. Just as there is a wave of depolarization, there is also a wave of repolarization. This, too, can be seen on the EKG. Ventricular repolarization inscribes a third wave on the EKG, the T wave.</a:t>
            </a:r>
          </a:p>
          <a:p>
            <a:pPr lvl="1"/>
            <a:r>
              <a:rPr lang="en-US" dirty="0"/>
              <a:t>Ventricular repolarization is a much slower process than ventricular depolarization. Therefore, the T wave is broader than the QRS complex. Its configuration is also simpler and more rounded, like the silhouette of a gentle hill compared to the sharp, jagged, and often intricate contour of the QRS complex.</a:t>
            </a:r>
          </a:p>
        </p:txBody>
      </p:sp>
      <p:pic>
        <p:nvPicPr>
          <p:cNvPr id="8" name="Picture 7">
            <a:extLst>
              <a:ext uri="{FF2B5EF4-FFF2-40B4-BE49-F238E27FC236}">
                <a16:creationId xmlns:a16="http://schemas.microsoft.com/office/drawing/2014/main" id="{1FBB41D7-D15C-49A8-E3E3-D37681CC2468}"/>
              </a:ext>
            </a:extLst>
          </p:cNvPr>
          <p:cNvPicPr>
            <a:picLocks noChangeAspect="1"/>
          </p:cNvPicPr>
          <p:nvPr/>
        </p:nvPicPr>
        <p:blipFill>
          <a:blip r:embed="rId2"/>
          <a:stretch>
            <a:fillRect/>
          </a:stretch>
        </p:blipFill>
        <p:spPr>
          <a:xfrm>
            <a:off x="8238558" y="1305027"/>
            <a:ext cx="3115242" cy="2741680"/>
          </a:xfrm>
          <a:prstGeom prst="rect">
            <a:avLst/>
          </a:prstGeom>
        </p:spPr>
      </p:pic>
      <p:sp>
        <p:nvSpPr>
          <p:cNvPr id="9" name="TextBox 8">
            <a:extLst>
              <a:ext uri="{FF2B5EF4-FFF2-40B4-BE49-F238E27FC236}">
                <a16:creationId xmlns:a16="http://schemas.microsoft.com/office/drawing/2014/main" id="{C4C2F7A1-F952-213F-9A6E-6DACE806E398}"/>
              </a:ext>
            </a:extLst>
          </p:cNvPr>
          <p:cNvSpPr txBox="1"/>
          <p:nvPr/>
        </p:nvSpPr>
        <p:spPr>
          <a:xfrm>
            <a:off x="8238557" y="4234672"/>
            <a:ext cx="3115243" cy="1754326"/>
          </a:xfrm>
          <a:prstGeom prst="rect">
            <a:avLst/>
          </a:prstGeom>
          <a:solidFill>
            <a:schemeClr val="accent1">
              <a:lumMod val="20000"/>
              <a:lumOff val="80000"/>
            </a:schemeClr>
          </a:solidFill>
        </p:spPr>
        <p:txBody>
          <a:bodyPr wrap="square" rtlCol="0">
            <a:spAutoFit/>
          </a:bodyPr>
          <a:lstStyle/>
          <a:p>
            <a:r>
              <a:rPr lang="en-US" b="1" dirty="0"/>
              <a:t>Note</a:t>
            </a:r>
            <a:r>
              <a:rPr lang="en-US" dirty="0"/>
              <a:t>: There is a wave of atrial repolarization as well, but it coincides with ventricular depolarization and is hidden by the much more prominent QRS complex. </a:t>
            </a:r>
          </a:p>
        </p:txBody>
      </p:sp>
    </p:spTree>
    <p:extLst>
      <p:ext uri="{BB962C8B-B14F-4D97-AF65-F5344CB8AC3E}">
        <p14:creationId xmlns:p14="http://schemas.microsoft.com/office/powerpoint/2010/main" val="42814343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5CB1-7022-5246-1B91-5A599FB0ADB3}"/>
              </a:ext>
            </a:extLst>
          </p:cNvPr>
          <p:cNvSpPr>
            <a:spLocks noGrp="1"/>
          </p:cNvSpPr>
          <p:nvPr>
            <p:ph type="title"/>
          </p:nvPr>
        </p:nvSpPr>
        <p:spPr/>
        <p:txBody>
          <a:bodyPr/>
          <a:lstStyle/>
          <a:p>
            <a:r>
              <a:rPr lang="en-US" dirty="0"/>
              <a:t>Anterior STEMIs</a:t>
            </a:r>
          </a:p>
        </p:txBody>
      </p:sp>
      <p:sp>
        <p:nvSpPr>
          <p:cNvPr id="3" name="Content Placeholder 2">
            <a:extLst>
              <a:ext uri="{FF2B5EF4-FFF2-40B4-BE49-F238E27FC236}">
                <a16:creationId xmlns:a16="http://schemas.microsoft.com/office/drawing/2014/main" id="{8AB5122B-F71A-C813-BE0B-81F6BDAD4E7F}"/>
              </a:ext>
            </a:extLst>
          </p:cNvPr>
          <p:cNvSpPr>
            <a:spLocks noGrp="1"/>
          </p:cNvSpPr>
          <p:nvPr>
            <p:ph idx="1"/>
          </p:nvPr>
        </p:nvSpPr>
        <p:spPr>
          <a:xfrm>
            <a:off x="838200" y="1305026"/>
            <a:ext cx="6798013" cy="4871938"/>
          </a:xfrm>
        </p:spPr>
        <p:txBody>
          <a:bodyPr>
            <a:normAutofit fontScale="85000" lnSpcReduction="20000"/>
          </a:bodyPr>
          <a:lstStyle/>
          <a:p>
            <a:pPr marL="0" indent="0">
              <a:buNone/>
            </a:pPr>
            <a:r>
              <a:rPr lang="en-US" dirty="0"/>
              <a:t>Anterior STEMIs have serious consequences, affecting much of the left ventricular myocardium. Early recognition is vital. </a:t>
            </a:r>
          </a:p>
          <a:p>
            <a:pPr marL="0" indent="0">
              <a:buNone/>
            </a:pPr>
            <a:r>
              <a:rPr lang="en-US" dirty="0"/>
              <a:t>Two T-wave abnormalities signal left anterior descending artery occlusion and an impending anterior myocardial infarction:</a:t>
            </a:r>
          </a:p>
          <a:p>
            <a:pPr marL="514350" indent="-514350">
              <a:buFont typeface="+mj-lt"/>
              <a:buAutoNum type="arabicPeriod"/>
            </a:pPr>
            <a:r>
              <a:rPr lang="en-US" sz="2400" b="1" dirty="0" err="1"/>
              <a:t>deWinter’s</a:t>
            </a:r>
            <a:r>
              <a:rPr lang="en-US" sz="2400" b="1" dirty="0"/>
              <a:t> T waves</a:t>
            </a:r>
            <a:r>
              <a:rPr lang="en-US" sz="2400" dirty="0"/>
              <a:t>: In a patient with chest pain, upsloping ST depression leading into tall, symmetric, hyperacute T waves in the precordial leads can be the first sign of an anterior infarction. </a:t>
            </a:r>
          </a:p>
          <a:p>
            <a:pPr marL="514350" indent="-514350">
              <a:buFont typeface="+mj-lt"/>
              <a:buAutoNum type="arabicPeriod"/>
            </a:pPr>
            <a:r>
              <a:rPr lang="en-US" sz="2400" b="1" dirty="0"/>
              <a:t>Wellens’ waves</a:t>
            </a:r>
            <a:r>
              <a:rPr lang="en-US" sz="2400" dirty="0"/>
              <a:t>: Deeply inverted or biphasic T waves in leads V2, V3 and sometimes V4 predict a proximal occlusion of the left anterior descending artery and are cause for concern. When you see biphasic T waves in these leads, a tip-off that these may be </a:t>
            </a:r>
            <a:r>
              <a:rPr lang="en-US" sz="2400" dirty="0" err="1"/>
              <a:t>Wellen’s</a:t>
            </a:r>
            <a:r>
              <a:rPr lang="en-US" sz="2400" dirty="0"/>
              <a:t> waves is that the upright portion of the T wave occurs first, followed by inversion of the terminal portion. There may or may not be ST-segment elevation. </a:t>
            </a:r>
          </a:p>
        </p:txBody>
      </p:sp>
      <p:pic>
        <p:nvPicPr>
          <p:cNvPr id="5" name="Picture 4">
            <a:extLst>
              <a:ext uri="{FF2B5EF4-FFF2-40B4-BE49-F238E27FC236}">
                <a16:creationId xmlns:a16="http://schemas.microsoft.com/office/drawing/2014/main" id="{85C046FF-01CB-68E5-804C-DD54BC7AE2D7}"/>
              </a:ext>
            </a:extLst>
          </p:cNvPr>
          <p:cNvPicPr>
            <a:picLocks noChangeAspect="1"/>
          </p:cNvPicPr>
          <p:nvPr/>
        </p:nvPicPr>
        <p:blipFill>
          <a:blip r:embed="rId2"/>
          <a:stretch>
            <a:fillRect/>
          </a:stretch>
        </p:blipFill>
        <p:spPr>
          <a:xfrm>
            <a:off x="7718745" y="1305026"/>
            <a:ext cx="3635055" cy="1745131"/>
          </a:xfrm>
          <a:prstGeom prst="rect">
            <a:avLst/>
          </a:prstGeom>
        </p:spPr>
      </p:pic>
      <p:pic>
        <p:nvPicPr>
          <p:cNvPr id="7" name="Picture 6">
            <a:extLst>
              <a:ext uri="{FF2B5EF4-FFF2-40B4-BE49-F238E27FC236}">
                <a16:creationId xmlns:a16="http://schemas.microsoft.com/office/drawing/2014/main" id="{07F0E876-825D-523A-E75E-53BD9456AD4A}"/>
              </a:ext>
            </a:extLst>
          </p:cNvPr>
          <p:cNvPicPr>
            <a:picLocks noChangeAspect="1"/>
          </p:cNvPicPr>
          <p:nvPr/>
        </p:nvPicPr>
        <p:blipFill>
          <a:blip r:embed="rId3"/>
          <a:stretch>
            <a:fillRect/>
          </a:stretch>
        </p:blipFill>
        <p:spPr>
          <a:xfrm>
            <a:off x="7711124" y="3133458"/>
            <a:ext cx="3642676" cy="1486029"/>
          </a:xfrm>
          <a:prstGeom prst="rect">
            <a:avLst/>
          </a:prstGeom>
        </p:spPr>
      </p:pic>
    </p:spTree>
    <p:extLst>
      <p:ext uri="{BB962C8B-B14F-4D97-AF65-F5344CB8AC3E}">
        <p14:creationId xmlns:p14="http://schemas.microsoft.com/office/powerpoint/2010/main" val="4682241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93B8-0648-B5B6-666B-9B9ED6783A45}"/>
              </a:ext>
            </a:extLst>
          </p:cNvPr>
          <p:cNvSpPr>
            <a:spLocks noGrp="1"/>
          </p:cNvSpPr>
          <p:nvPr>
            <p:ph type="title"/>
          </p:nvPr>
        </p:nvSpPr>
        <p:spPr/>
        <p:txBody>
          <a:bodyPr/>
          <a:lstStyle/>
          <a:p>
            <a:r>
              <a:rPr lang="en-US" dirty="0"/>
              <a:t>Right Ventricular Infarctions</a:t>
            </a:r>
          </a:p>
        </p:txBody>
      </p:sp>
      <p:sp>
        <p:nvSpPr>
          <p:cNvPr id="3" name="Content Placeholder 2">
            <a:extLst>
              <a:ext uri="{FF2B5EF4-FFF2-40B4-BE49-F238E27FC236}">
                <a16:creationId xmlns:a16="http://schemas.microsoft.com/office/drawing/2014/main" id="{B691646A-9453-70A2-06E7-75333F0594C7}"/>
              </a:ext>
            </a:extLst>
          </p:cNvPr>
          <p:cNvSpPr>
            <a:spLocks noGrp="1"/>
          </p:cNvSpPr>
          <p:nvPr>
            <p:ph idx="1"/>
          </p:nvPr>
        </p:nvSpPr>
        <p:spPr/>
        <p:txBody>
          <a:bodyPr>
            <a:normAutofit/>
          </a:bodyPr>
          <a:lstStyle/>
          <a:p>
            <a:r>
              <a:rPr lang="en-US" sz="2500" dirty="0"/>
              <a:t>Right ventricular infarctions typically accompany inferior infarctions. Expect changes in leads II, III, and aVF indicating an inferior infarction, along with T-wave alterations and ST-segment elevation in the rightward anterior lead, V1. If ST elevation appears in lead V2, it's usually of smaller magnitude than in V1, with possible ST depression in V2. In limb leads, a clue to a right ventricular STEMI accompanying an inferior infarction is greater ST elevation in lead III than in lead II, given the far-right positioning of lead III.</a:t>
            </a:r>
          </a:p>
          <a:p>
            <a:r>
              <a:rPr lang="en-US" sz="2500" dirty="0"/>
              <a:t>Does it make any difference clinically whether or not an infarction of the inferior wall of the left ventricle is accompanied by right ventricular infarction? Yes, indeed it does. Patients with right ventricular infarctions are “preload sensitive,” that is, they require high fluid volumes to maintain an adequate cardiac output and blood pressure, and they can become extremely hypotensive if they are treated with nitrates</a:t>
            </a:r>
          </a:p>
        </p:txBody>
      </p:sp>
    </p:spTree>
    <p:extLst>
      <p:ext uri="{BB962C8B-B14F-4D97-AF65-F5344CB8AC3E}">
        <p14:creationId xmlns:p14="http://schemas.microsoft.com/office/powerpoint/2010/main" val="28399895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69EA8-8917-AD66-C165-0E57C872B23D}"/>
              </a:ext>
            </a:extLst>
          </p:cNvPr>
          <p:cNvSpPr>
            <a:spLocks noGrp="1"/>
          </p:cNvSpPr>
          <p:nvPr>
            <p:ph type="title"/>
          </p:nvPr>
        </p:nvSpPr>
        <p:spPr/>
        <p:txBody>
          <a:bodyPr/>
          <a:lstStyle/>
          <a:p>
            <a:r>
              <a:rPr lang="en-US" b="1" dirty="0">
                <a:solidFill>
                  <a:srgbClr val="FF0000"/>
                </a:solidFill>
              </a:rPr>
              <a:t>Sorting Out the Different Ischemic Syndromes</a:t>
            </a:r>
          </a:p>
        </p:txBody>
      </p:sp>
      <p:graphicFrame>
        <p:nvGraphicFramePr>
          <p:cNvPr id="4" name="Content Placeholder 3">
            <a:extLst>
              <a:ext uri="{FF2B5EF4-FFF2-40B4-BE49-F238E27FC236}">
                <a16:creationId xmlns:a16="http://schemas.microsoft.com/office/drawing/2014/main" id="{866CD284-B02A-9413-D647-F436E5661D89}"/>
              </a:ext>
            </a:extLst>
          </p:cNvPr>
          <p:cNvGraphicFramePr>
            <a:graphicFrameLocks noGrp="1"/>
          </p:cNvGraphicFramePr>
          <p:nvPr>
            <p:ph idx="1"/>
            <p:extLst>
              <p:ext uri="{D42A27DB-BD31-4B8C-83A1-F6EECF244321}">
                <p14:modId xmlns:p14="http://schemas.microsoft.com/office/powerpoint/2010/main" val="2577261297"/>
              </p:ext>
            </p:extLst>
          </p:nvPr>
        </p:nvGraphicFramePr>
        <p:xfrm>
          <a:off x="838200" y="1304925"/>
          <a:ext cx="10515598" cy="3931920"/>
        </p:xfrm>
        <a:graphic>
          <a:graphicData uri="http://schemas.openxmlformats.org/drawingml/2006/table">
            <a:tbl>
              <a:tblPr firstRow="1" bandRow="1">
                <a:tableStyleId>{5940675A-B579-460E-94D1-54222C63F5DA}</a:tableStyleId>
              </a:tblPr>
              <a:tblGrid>
                <a:gridCol w="4619017">
                  <a:extLst>
                    <a:ext uri="{9D8B030D-6E8A-4147-A177-3AD203B41FA5}">
                      <a16:colId xmlns:a16="http://schemas.microsoft.com/office/drawing/2014/main" val="330348049"/>
                    </a:ext>
                  </a:extLst>
                </a:gridCol>
                <a:gridCol w="2992065">
                  <a:extLst>
                    <a:ext uri="{9D8B030D-6E8A-4147-A177-3AD203B41FA5}">
                      <a16:colId xmlns:a16="http://schemas.microsoft.com/office/drawing/2014/main" val="1857918868"/>
                    </a:ext>
                  </a:extLst>
                </a:gridCol>
                <a:gridCol w="2904516">
                  <a:extLst>
                    <a:ext uri="{9D8B030D-6E8A-4147-A177-3AD203B41FA5}">
                      <a16:colId xmlns:a16="http://schemas.microsoft.com/office/drawing/2014/main" val="1289622000"/>
                    </a:ext>
                  </a:extLst>
                </a:gridCol>
              </a:tblGrid>
              <a:tr h="370840">
                <a:tc>
                  <a:txBody>
                    <a:bodyPr/>
                    <a:lstStyle/>
                    <a:p>
                      <a:pPr algn="ctr"/>
                      <a:r>
                        <a:rPr lang="en-US" sz="2600" dirty="0"/>
                        <a:t>Symptom or Syndrome</a:t>
                      </a:r>
                    </a:p>
                  </a:txBody>
                  <a:tcPr anchor="ctr"/>
                </a:tc>
                <a:tc>
                  <a:txBody>
                    <a:bodyPr/>
                    <a:lstStyle/>
                    <a:p>
                      <a:pPr algn="ctr"/>
                      <a:r>
                        <a:rPr lang="en-US" sz="2600" dirty="0"/>
                        <a:t>ST-Segment Changes</a:t>
                      </a:r>
                    </a:p>
                  </a:txBody>
                  <a:tcPr anchor="ctr"/>
                </a:tc>
                <a:tc>
                  <a:txBody>
                    <a:bodyPr/>
                    <a:lstStyle/>
                    <a:p>
                      <a:pPr algn="ctr"/>
                      <a:r>
                        <a:rPr lang="en-US" sz="2600" dirty="0"/>
                        <a:t>Cardiac Enzymes</a:t>
                      </a:r>
                    </a:p>
                  </a:txBody>
                  <a:tcPr anchor="ctr"/>
                </a:tc>
                <a:extLst>
                  <a:ext uri="{0D108BD9-81ED-4DB2-BD59-A6C34878D82A}">
                    <a16:rowId xmlns:a16="http://schemas.microsoft.com/office/drawing/2014/main" val="640819987"/>
                  </a:ext>
                </a:extLst>
              </a:tr>
              <a:tr h="370840">
                <a:tc>
                  <a:txBody>
                    <a:bodyPr/>
                    <a:lstStyle/>
                    <a:p>
                      <a:pPr algn="ctr"/>
                      <a:r>
                        <a:rPr lang="en-US" sz="2400" dirty="0"/>
                        <a:t>Stable angina without infarction </a:t>
                      </a:r>
                    </a:p>
                  </a:txBody>
                  <a:tcPr anchor="ctr"/>
                </a:tc>
                <a:tc>
                  <a:txBody>
                    <a:bodyPr/>
                    <a:lstStyle/>
                    <a:p>
                      <a:pPr algn="ctr"/>
                      <a:r>
                        <a:rPr lang="en-US" sz="2400" dirty="0"/>
                        <a:t>ST depression </a:t>
                      </a:r>
                    </a:p>
                  </a:txBody>
                  <a:tcPr anchor="ctr"/>
                </a:tc>
                <a:tc>
                  <a:txBody>
                    <a:bodyPr/>
                    <a:lstStyle/>
                    <a:p>
                      <a:pPr algn="ctr"/>
                      <a:r>
                        <a:rPr lang="en-US" sz="2400" dirty="0"/>
                        <a:t>Normal*</a:t>
                      </a:r>
                    </a:p>
                  </a:txBody>
                  <a:tcPr anchor="ctr"/>
                </a:tc>
                <a:extLst>
                  <a:ext uri="{0D108BD9-81ED-4DB2-BD59-A6C34878D82A}">
                    <a16:rowId xmlns:a16="http://schemas.microsoft.com/office/drawing/2014/main" val="2857460085"/>
                  </a:ext>
                </a:extLst>
              </a:tr>
              <a:tr h="370840">
                <a:tc>
                  <a:txBody>
                    <a:bodyPr/>
                    <a:lstStyle/>
                    <a:p>
                      <a:pPr algn="ctr"/>
                      <a:r>
                        <a:rPr lang="en-US" sz="2400" dirty="0"/>
                        <a:t>Unstable angina without infarction</a:t>
                      </a:r>
                    </a:p>
                  </a:txBody>
                  <a:tcPr anchor="ctr"/>
                </a:tc>
                <a:tc>
                  <a:txBody>
                    <a:bodyPr/>
                    <a:lstStyle/>
                    <a:p>
                      <a:pPr algn="ctr"/>
                      <a:r>
                        <a:rPr lang="en-US" sz="2400" dirty="0"/>
                        <a:t>ST depression </a:t>
                      </a:r>
                    </a:p>
                  </a:txBody>
                  <a:tcPr anchor="ctr"/>
                </a:tc>
                <a:tc>
                  <a:txBody>
                    <a:bodyPr/>
                    <a:lstStyle/>
                    <a:p>
                      <a:pPr algn="ctr"/>
                      <a:r>
                        <a:rPr lang="en-US" sz="2400" dirty="0"/>
                        <a:t>Normal*</a:t>
                      </a:r>
                    </a:p>
                  </a:txBody>
                  <a:tcPr anchor="ctr"/>
                </a:tc>
                <a:extLst>
                  <a:ext uri="{0D108BD9-81ED-4DB2-BD59-A6C34878D82A}">
                    <a16:rowId xmlns:a16="http://schemas.microsoft.com/office/drawing/2014/main" val="3961673058"/>
                  </a:ext>
                </a:extLst>
              </a:tr>
              <a:tr h="370840">
                <a:tc>
                  <a:txBody>
                    <a:bodyPr/>
                    <a:lstStyle/>
                    <a:p>
                      <a:pPr algn="ctr"/>
                      <a:r>
                        <a:rPr lang="en-US" sz="2400" dirty="0"/>
                        <a:t>STEMI</a:t>
                      </a:r>
                    </a:p>
                  </a:txBody>
                  <a:tcPr anchor="ctr"/>
                </a:tc>
                <a:tc>
                  <a:txBody>
                    <a:bodyPr/>
                    <a:lstStyle/>
                    <a:p>
                      <a:pPr algn="ctr"/>
                      <a:r>
                        <a:rPr lang="en-US" sz="2400" dirty="0"/>
                        <a:t>ST elevation</a:t>
                      </a:r>
                    </a:p>
                  </a:txBody>
                  <a:tcPr anchor="ctr"/>
                </a:tc>
                <a:tc>
                  <a:txBody>
                    <a:bodyPr/>
                    <a:lstStyle/>
                    <a:p>
                      <a:pPr algn="ctr"/>
                      <a:r>
                        <a:rPr lang="en-US" sz="2400" dirty="0"/>
                        <a:t>Elevated</a:t>
                      </a:r>
                    </a:p>
                  </a:txBody>
                  <a:tcPr anchor="ctr"/>
                </a:tc>
                <a:extLst>
                  <a:ext uri="{0D108BD9-81ED-4DB2-BD59-A6C34878D82A}">
                    <a16:rowId xmlns:a16="http://schemas.microsoft.com/office/drawing/2014/main" val="2605700101"/>
                  </a:ext>
                </a:extLst>
              </a:tr>
              <a:tr h="370840">
                <a:tc>
                  <a:txBody>
                    <a:bodyPr/>
                    <a:lstStyle/>
                    <a:p>
                      <a:pPr algn="ctr"/>
                      <a:r>
                        <a:rPr lang="en-US" sz="2400" dirty="0"/>
                        <a:t>Non-STEMI</a:t>
                      </a:r>
                    </a:p>
                  </a:txBody>
                  <a:tcPr anchor="ctr"/>
                </a:tc>
                <a:tc>
                  <a:txBody>
                    <a:bodyPr/>
                    <a:lstStyle/>
                    <a:p>
                      <a:pPr algn="ctr"/>
                      <a:r>
                        <a:rPr lang="en-US" sz="2400" dirty="0"/>
                        <a:t>ST depression </a:t>
                      </a:r>
                    </a:p>
                  </a:txBody>
                  <a:tcPr anchor="ctr"/>
                </a:tc>
                <a:tc>
                  <a:txBody>
                    <a:bodyPr/>
                    <a:lstStyle/>
                    <a:p>
                      <a:pPr algn="ctr"/>
                      <a:r>
                        <a:rPr lang="en-US" sz="2400" dirty="0"/>
                        <a:t>Elevated</a:t>
                      </a:r>
                    </a:p>
                  </a:txBody>
                  <a:tcPr anchor="ctr"/>
                </a:tc>
                <a:extLst>
                  <a:ext uri="{0D108BD9-81ED-4DB2-BD59-A6C34878D82A}">
                    <a16:rowId xmlns:a16="http://schemas.microsoft.com/office/drawing/2014/main" val="3005560778"/>
                  </a:ext>
                </a:extLst>
              </a:tr>
              <a:tr h="370840">
                <a:tc>
                  <a:txBody>
                    <a:bodyPr/>
                    <a:lstStyle/>
                    <a:p>
                      <a:pPr algn="ctr"/>
                      <a:r>
                        <a:rPr lang="en-US" sz="2400" dirty="0"/>
                        <a:t>Takotsubo cardiomyopathy</a:t>
                      </a:r>
                    </a:p>
                  </a:txBody>
                  <a:tcPr anchor="ctr"/>
                </a:tc>
                <a:tc>
                  <a:txBody>
                    <a:bodyPr/>
                    <a:lstStyle/>
                    <a:p>
                      <a:pPr algn="ctr"/>
                      <a:r>
                        <a:rPr lang="en-US" sz="2400" dirty="0"/>
                        <a:t>ST elevation</a:t>
                      </a:r>
                    </a:p>
                  </a:txBody>
                  <a:tcPr anchor="ctr"/>
                </a:tc>
                <a:tc>
                  <a:txBody>
                    <a:bodyPr/>
                    <a:lstStyle/>
                    <a:p>
                      <a:pPr algn="ctr"/>
                      <a:r>
                        <a:rPr lang="en-US" sz="2400" dirty="0"/>
                        <a:t>Elevated**</a:t>
                      </a:r>
                    </a:p>
                  </a:txBody>
                  <a:tcPr anchor="ctr"/>
                </a:tc>
                <a:extLst>
                  <a:ext uri="{0D108BD9-81ED-4DB2-BD59-A6C34878D82A}">
                    <a16:rowId xmlns:a16="http://schemas.microsoft.com/office/drawing/2014/main" val="1674789631"/>
                  </a:ext>
                </a:extLst>
              </a:tr>
              <a:tr h="370840">
                <a:tc>
                  <a:txBody>
                    <a:bodyPr/>
                    <a:lstStyle/>
                    <a:p>
                      <a:pPr algn="ctr"/>
                      <a:r>
                        <a:rPr lang="en-US" sz="2400" dirty="0" err="1"/>
                        <a:t>Prinzmetal’s</a:t>
                      </a:r>
                      <a:r>
                        <a:rPr lang="en-US" sz="2400" dirty="0"/>
                        <a:t> angina </a:t>
                      </a:r>
                    </a:p>
                  </a:txBody>
                  <a:tcPr anchor="ctr"/>
                </a:tc>
                <a:tc>
                  <a:txBody>
                    <a:bodyPr/>
                    <a:lstStyle/>
                    <a:p>
                      <a:pPr algn="ctr"/>
                      <a:r>
                        <a:rPr lang="en-US" sz="2400" dirty="0"/>
                        <a:t>ST elevation</a:t>
                      </a:r>
                    </a:p>
                  </a:txBody>
                  <a:tcPr anchor="ctr"/>
                </a:tc>
                <a:tc>
                  <a:txBody>
                    <a:bodyPr/>
                    <a:lstStyle/>
                    <a:p>
                      <a:pPr algn="ctr"/>
                      <a:r>
                        <a:rPr lang="en-US" sz="2400" dirty="0"/>
                        <a:t>Normal</a:t>
                      </a:r>
                    </a:p>
                  </a:txBody>
                  <a:tcPr anchor="ctr"/>
                </a:tc>
                <a:extLst>
                  <a:ext uri="{0D108BD9-81ED-4DB2-BD59-A6C34878D82A}">
                    <a16:rowId xmlns:a16="http://schemas.microsoft.com/office/drawing/2014/main" val="4012815305"/>
                  </a:ext>
                </a:extLst>
              </a:tr>
              <a:tr h="370840">
                <a:tc gridSpan="3">
                  <a:txBody>
                    <a:bodyPr/>
                    <a:lstStyle/>
                    <a:p>
                      <a:pPr algn="l"/>
                      <a:r>
                        <a:rPr lang="en-US" sz="2000" dirty="0"/>
                        <a:t>*Stable and unstable angina are distinguished by the clinical history as described earlier. </a:t>
                      </a:r>
                    </a:p>
                    <a:p>
                      <a:pPr algn="l"/>
                      <a:r>
                        <a:rPr lang="en-US" sz="2000" dirty="0"/>
                        <a:t>**Patients often have to undergo cardiac catheterization to distinguish this from infarction. </a:t>
                      </a:r>
                    </a:p>
                  </a:txBody>
                  <a:tcPr anchor="ctr"/>
                </a:tc>
                <a:tc hMerge="1">
                  <a:txBody>
                    <a:bodyPr/>
                    <a:lstStyle/>
                    <a:p>
                      <a:pPr algn="ctr"/>
                      <a:endParaRPr lang="en-US" sz="2400" dirty="0"/>
                    </a:p>
                  </a:txBody>
                  <a:tcPr anchor="ctr"/>
                </a:tc>
                <a:tc hMerge="1">
                  <a:txBody>
                    <a:bodyPr/>
                    <a:lstStyle/>
                    <a:p>
                      <a:pPr algn="ctr"/>
                      <a:endParaRPr lang="en-US" sz="2400" dirty="0"/>
                    </a:p>
                  </a:txBody>
                  <a:tcPr anchor="ctr"/>
                </a:tc>
                <a:extLst>
                  <a:ext uri="{0D108BD9-81ED-4DB2-BD59-A6C34878D82A}">
                    <a16:rowId xmlns:a16="http://schemas.microsoft.com/office/drawing/2014/main" val="1404081233"/>
                  </a:ext>
                </a:extLst>
              </a:tr>
            </a:tbl>
          </a:graphicData>
        </a:graphic>
      </p:graphicFrame>
    </p:spTree>
    <p:extLst>
      <p:ext uri="{BB962C8B-B14F-4D97-AF65-F5344CB8AC3E}">
        <p14:creationId xmlns:p14="http://schemas.microsoft.com/office/powerpoint/2010/main" val="3743394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DB84-9FD7-09A0-BFC7-20AF724A9875}"/>
              </a:ext>
            </a:extLst>
          </p:cNvPr>
          <p:cNvSpPr>
            <a:spLocks noGrp="1"/>
          </p:cNvSpPr>
          <p:nvPr>
            <p:ph type="title"/>
          </p:nvPr>
        </p:nvSpPr>
        <p:spPr/>
        <p:txBody>
          <a:bodyPr>
            <a:normAutofit/>
          </a:bodyPr>
          <a:lstStyle/>
          <a:p>
            <a:r>
              <a:rPr lang="en-US" dirty="0"/>
              <a:t>Miscellaneous Conditions</a:t>
            </a:r>
          </a:p>
        </p:txBody>
      </p:sp>
      <p:sp>
        <p:nvSpPr>
          <p:cNvPr id="3" name="Text Placeholder 2">
            <a:extLst>
              <a:ext uri="{FF2B5EF4-FFF2-40B4-BE49-F238E27FC236}">
                <a16:creationId xmlns:a16="http://schemas.microsoft.com/office/drawing/2014/main" id="{63D06182-C9BD-154A-D9EE-C436B17D62F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30440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D0D28-A41A-D21F-D566-96A4E77A065F}"/>
              </a:ext>
            </a:extLst>
          </p:cNvPr>
          <p:cNvSpPr>
            <a:spLocks noGrp="1"/>
          </p:cNvSpPr>
          <p:nvPr>
            <p:ph type="title"/>
          </p:nvPr>
        </p:nvSpPr>
        <p:spPr/>
        <p:txBody>
          <a:bodyPr/>
          <a:lstStyle/>
          <a:p>
            <a:r>
              <a:rPr lang="en-US" dirty="0"/>
              <a:t>Electrolyte Disturbances</a:t>
            </a:r>
          </a:p>
        </p:txBody>
      </p:sp>
      <p:sp>
        <p:nvSpPr>
          <p:cNvPr id="3" name="Content Placeholder 2">
            <a:extLst>
              <a:ext uri="{FF2B5EF4-FFF2-40B4-BE49-F238E27FC236}">
                <a16:creationId xmlns:a16="http://schemas.microsoft.com/office/drawing/2014/main" id="{8D356FFF-5F61-06FD-1619-D1C3F4FEF25A}"/>
              </a:ext>
            </a:extLst>
          </p:cNvPr>
          <p:cNvSpPr>
            <a:spLocks noGrp="1"/>
          </p:cNvSpPr>
          <p:nvPr>
            <p:ph sz="half" idx="1"/>
          </p:nvPr>
        </p:nvSpPr>
        <p:spPr>
          <a:xfrm>
            <a:off x="838200" y="1306851"/>
            <a:ext cx="7411412" cy="3430519"/>
          </a:xfrm>
        </p:spPr>
        <p:txBody>
          <a:bodyPr>
            <a:normAutofit fontScale="92500" lnSpcReduction="10000"/>
          </a:bodyPr>
          <a:lstStyle/>
          <a:p>
            <a:r>
              <a:rPr lang="en-US" b="1" dirty="0">
                <a:solidFill>
                  <a:srgbClr val="FF0000"/>
                </a:solidFill>
              </a:rPr>
              <a:t>Hypokalemia</a:t>
            </a:r>
            <a:r>
              <a:rPr lang="en-US" dirty="0"/>
              <a:t>: ST depression, T-wave flattening, U waves. When severe, prolonged QT interval</a:t>
            </a:r>
          </a:p>
          <a:p>
            <a:r>
              <a:rPr lang="en-US" b="1" dirty="0">
                <a:solidFill>
                  <a:srgbClr val="FF0000"/>
                </a:solidFill>
              </a:rPr>
              <a:t>Hyperkalemia</a:t>
            </a:r>
            <a:r>
              <a:rPr lang="en-US" dirty="0"/>
              <a:t>:</a:t>
            </a:r>
          </a:p>
          <a:p>
            <a:pPr lvl="1"/>
            <a:r>
              <a:rPr lang="en-US" dirty="0"/>
              <a:t>Evolution of (1) peaked T waves, (2) PR prolongation and P-wave flattening, and (3) QRS widening</a:t>
            </a:r>
          </a:p>
          <a:p>
            <a:pPr lvl="1"/>
            <a:r>
              <a:rPr lang="en-US" dirty="0"/>
              <a:t>Ultimately, the QRS complexes and T waves merge to form a sine wave, and ventricular fibrillation may develop</a:t>
            </a:r>
          </a:p>
          <a:p>
            <a:r>
              <a:rPr lang="en-US" b="1" dirty="0"/>
              <a:t>Hypocalcemia</a:t>
            </a:r>
            <a:r>
              <a:rPr lang="en-US" dirty="0"/>
              <a:t>: Prolonged QT interval</a:t>
            </a:r>
          </a:p>
          <a:p>
            <a:r>
              <a:rPr lang="en-US" b="1" dirty="0"/>
              <a:t>Hypercalcemia</a:t>
            </a:r>
            <a:r>
              <a:rPr lang="en-US" dirty="0"/>
              <a:t>: Shortened QT interval</a:t>
            </a:r>
          </a:p>
          <a:p>
            <a:endParaRPr lang="en-US" dirty="0"/>
          </a:p>
        </p:txBody>
      </p:sp>
      <p:pic>
        <p:nvPicPr>
          <p:cNvPr id="14" name="Picture 13">
            <a:extLst>
              <a:ext uri="{FF2B5EF4-FFF2-40B4-BE49-F238E27FC236}">
                <a16:creationId xmlns:a16="http://schemas.microsoft.com/office/drawing/2014/main" id="{266725F2-972B-4901-DA0C-229072E4A985}"/>
              </a:ext>
            </a:extLst>
          </p:cNvPr>
          <p:cNvPicPr>
            <a:picLocks noChangeAspect="1"/>
          </p:cNvPicPr>
          <p:nvPr/>
        </p:nvPicPr>
        <p:blipFill>
          <a:blip r:embed="rId2"/>
          <a:stretch>
            <a:fillRect/>
          </a:stretch>
        </p:blipFill>
        <p:spPr>
          <a:xfrm>
            <a:off x="2106317" y="4737370"/>
            <a:ext cx="4875178" cy="1962059"/>
          </a:xfrm>
          <a:prstGeom prst="rect">
            <a:avLst/>
          </a:prstGeom>
        </p:spPr>
      </p:pic>
      <p:pic>
        <p:nvPicPr>
          <p:cNvPr id="16" name="Picture 15">
            <a:extLst>
              <a:ext uri="{FF2B5EF4-FFF2-40B4-BE49-F238E27FC236}">
                <a16:creationId xmlns:a16="http://schemas.microsoft.com/office/drawing/2014/main" id="{0293C764-F712-A054-2A5A-081D49997F92}"/>
              </a:ext>
            </a:extLst>
          </p:cNvPr>
          <p:cNvPicPr>
            <a:picLocks noChangeAspect="1"/>
          </p:cNvPicPr>
          <p:nvPr/>
        </p:nvPicPr>
        <p:blipFill>
          <a:blip r:embed="rId3"/>
          <a:stretch>
            <a:fillRect/>
          </a:stretch>
        </p:blipFill>
        <p:spPr>
          <a:xfrm>
            <a:off x="8249612" y="1306851"/>
            <a:ext cx="3104188" cy="3988340"/>
          </a:xfrm>
          <a:prstGeom prst="rect">
            <a:avLst/>
          </a:prstGeom>
        </p:spPr>
      </p:pic>
    </p:spTree>
    <p:extLst>
      <p:ext uri="{BB962C8B-B14F-4D97-AF65-F5344CB8AC3E}">
        <p14:creationId xmlns:p14="http://schemas.microsoft.com/office/powerpoint/2010/main" val="3348459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12AA-B4F5-23AB-7296-ACCBA17F4C39}"/>
              </a:ext>
            </a:extLst>
          </p:cNvPr>
          <p:cNvSpPr>
            <a:spLocks noGrp="1"/>
          </p:cNvSpPr>
          <p:nvPr>
            <p:ph type="title"/>
          </p:nvPr>
        </p:nvSpPr>
        <p:spPr/>
        <p:txBody>
          <a:bodyPr/>
          <a:lstStyle/>
          <a:p>
            <a:r>
              <a:rPr lang="en-US" dirty="0"/>
              <a:t>Other Conditions</a:t>
            </a:r>
          </a:p>
        </p:txBody>
      </p:sp>
      <p:sp>
        <p:nvSpPr>
          <p:cNvPr id="3" name="Content Placeholder 2">
            <a:extLst>
              <a:ext uri="{FF2B5EF4-FFF2-40B4-BE49-F238E27FC236}">
                <a16:creationId xmlns:a16="http://schemas.microsoft.com/office/drawing/2014/main" id="{4EF6DE6B-80BE-1967-03FD-440BD8345B30}"/>
              </a:ext>
            </a:extLst>
          </p:cNvPr>
          <p:cNvSpPr>
            <a:spLocks noGrp="1"/>
          </p:cNvSpPr>
          <p:nvPr>
            <p:ph sz="half" idx="1"/>
          </p:nvPr>
        </p:nvSpPr>
        <p:spPr>
          <a:xfrm>
            <a:off x="838199" y="1306851"/>
            <a:ext cx="6534827" cy="4870112"/>
          </a:xfrm>
        </p:spPr>
        <p:txBody>
          <a:bodyPr>
            <a:normAutofit/>
          </a:bodyPr>
          <a:lstStyle/>
          <a:p>
            <a:r>
              <a:rPr lang="en-US" b="1" dirty="0"/>
              <a:t>Hypothermia</a:t>
            </a:r>
          </a:p>
          <a:p>
            <a:pPr lvl="1"/>
            <a:r>
              <a:rPr lang="en-US" dirty="0"/>
              <a:t>Osborn waves (It consists of an abrupt ascent right at the J point and then an equally sudden plunge back to baseline), prolonged intervals, sinus bradycardia, slow junctional rhythms, and slow atrial fibrillation. </a:t>
            </a:r>
          </a:p>
          <a:p>
            <a:pPr lvl="1"/>
            <a:r>
              <a:rPr lang="en-US" dirty="0"/>
              <a:t>Beware of muscle tremor artifact.</a:t>
            </a:r>
          </a:p>
          <a:p>
            <a:r>
              <a:rPr lang="en-US" b="1" dirty="0">
                <a:solidFill>
                  <a:srgbClr val="FF0000"/>
                </a:solidFill>
              </a:rPr>
              <a:t>Digitalis</a:t>
            </a:r>
            <a:endParaRPr lang="en-US" dirty="0">
              <a:solidFill>
                <a:srgbClr val="FF0000"/>
              </a:solidFill>
            </a:endParaRPr>
          </a:p>
          <a:p>
            <a:pPr lvl="1"/>
            <a:r>
              <a:rPr lang="en-US" dirty="0"/>
              <a:t>Therapeutic levels are associated with ST-segment and T-wave changes in leads with tall R waves; toxic levels are associated with tachyarrhythmias and conduction blocks; PAT with block is most characteristic.</a:t>
            </a:r>
          </a:p>
          <a:p>
            <a:pPr lvl="1"/>
            <a:endParaRPr lang="en-US" dirty="0"/>
          </a:p>
        </p:txBody>
      </p:sp>
      <p:pic>
        <p:nvPicPr>
          <p:cNvPr id="6" name="Picture 5">
            <a:extLst>
              <a:ext uri="{FF2B5EF4-FFF2-40B4-BE49-F238E27FC236}">
                <a16:creationId xmlns:a16="http://schemas.microsoft.com/office/drawing/2014/main" id="{ED0A8DA0-197D-9D31-014A-8A174DA84A7F}"/>
              </a:ext>
            </a:extLst>
          </p:cNvPr>
          <p:cNvPicPr>
            <a:picLocks noChangeAspect="1"/>
          </p:cNvPicPr>
          <p:nvPr/>
        </p:nvPicPr>
        <p:blipFill>
          <a:blip r:embed="rId2"/>
          <a:stretch>
            <a:fillRect/>
          </a:stretch>
        </p:blipFill>
        <p:spPr>
          <a:xfrm>
            <a:off x="8025319" y="1306852"/>
            <a:ext cx="3328481" cy="1476876"/>
          </a:xfrm>
          <a:prstGeom prst="rect">
            <a:avLst/>
          </a:prstGeom>
        </p:spPr>
      </p:pic>
      <p:pic>
        <p:nvPicPr>
          <p:cNvPr id="8" name="Picture 7">
            <a:extLst>
              <a:ext uri="{FF2B5EF4-FFF2-40B4-BE49-F238E27FC236}">
                <a16:creationId xmlns:a16="http://schemas.microsoft.com/office/drawing/2014/main" id="{3AEFB2EB-0C41-520A-06AF-0E5646322B10}"/>
              </a:ext>
            </a:extLst>
          </p:cNvPr>
          <p:cNvPicPr>
            <a:picLocks noChangeAspect="1"/>
          </p:cNvPicPr>
          <p:nvPr/>
        </p:nvPicPr>
        <p:blipFill>
          <a:blip r:embed="rId3"/>
          <a:stretch>
            <a:fillRect/>
          </a:stretch>
        </p:blipFill>
        <p:spPr>
          <a:xfrm>
            <a:off x="7373026" y="2838604"/>
            <a:ext cx="3980774" cy="1217828"/>
          </a:xfrm>
          <a:prstGeom prst="rect">
            <a:avLst/>
          </a:prstGeom>
        </p:spPr>
      </p:pic>
      <p:pic>
        <p:nvPicPr>
          <p:cNvPr id="10" name="Picture 9">
            <a:extLst>
              <a:ext uri="{FF2B5EF4-FFF2-40B4-BE49-F238E27FC236}">
                <a16:creationId xmlns:a16="http://schemas.microsoft.com/office/drawing/2014/main" id="{238EA9D5-99E2-EE8C-DA44-7361D31EBAF8}"/>
              </a:ext>
            </a:extLst>
          </p:cNvPr>
          <p:cNvPicPr>
            <a:picLocks noChangeAspect="1"/>
          </p:cNvPicPr>
          <p:nvPr/>
        </p:nvPicPr>
        <p:blipFill>
          <a:blip r:embed="rId4"/>
          <a:stretch>
            <a:fillRect/>
          </a:stretch>
        </p:blipFill>
        <p:spPr>
          <a:xfrm>
            <a:off x="7604435" y="4359365"/>
            <a:ext cx="3749365" cy="1486029"/>
          </a:xfrm>
          <a:prstGeom prst="rect">
            <a:avLst/>
          </a:prstGeom>
        </p:spPr>
      </p:pic>
    </p:spTree>
    <p:extLst>
      <p:ext uri="{BB962C8B-B14F-4D97-AF65-F5344CB8AC3E}">
        <p14:creationId xmlns:p14="http://schemas.microsoft.com/office/powerpoint/2010/main" val="11922353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96A5-C86B-EA0C-93D4-9EEE1BA74C62}"/>
              </a:ext>
            </a:extLst>
          </p:cNvPr>
          <p:cNvSpPr>
            <a:spLocks noGrp="1"/>
          </p:cNvSpPr>
          <p:nvPr>
            <p:ph type="title"/>
          </p:nvPr>
        </p:nvSpPr>
        <p:spPr/>
        <p:txBody>
          <a:bodyPr/>
          <a:lstStyle/>
          <a:p>
            <a:r>
              <a:rPr lang="en-US" dirty="0"/>
              <a:t>Other Disorders</a:t>
            </a:r>
          </a:p>
        </p:txBody>
      </p:sp>
      <p:sp>
        <p:nvSpPr>
          <p:cNvPr id="3" name="Content Placeholder 2">
            <a:extLst>
              <a:ext uri="{FF2B5EF4-FFF2-40B4-BE49-F238E27FC236}">
                <a16:creationId xmlns:a16="http://schemas.microsoft.com/office/drawing/2014/main" id="{2068A7E1-04D4-5480-4CE4-B35856BA78B9}"/>
              </a:ext>
            </a:extLst>
          </p:cNvPr>
          <p:cNvSpPr>
            <a:spLocks noGrp="1"/>
          </p:cNvSpPr>
          <p:nvPr>
            <p:ph sz="half" idx="1"/>
          </p:nvPr>
        </p:nvSpPr>
        <p:spPr>
          <a:xfrm>
            <a:off x="838200" y="1306850"/>
            <a:ext cx="6146260" cy="2525847"/>
          </a:xfrm>
        </p:spPr>
        <p:txBody>
          <a:bodyPr>
            <a:normAutofit fontScale="85000" lnSpcReduction="10000"/>
          </a:bodyPr>
          <a:lstStyle/>
          <a:p>
            <a:r>
              <a:rPr lang="en-US" b="1" dirty="0"/>
              <a:t>Pericarditis</a:t>
            </a:r>
            <a:r>
              <a:rPr lang="en-US" dirty="0"/>
              <a:t>: Diffuse ST-segment and T-wave changes, PR depression. A large effusion can cause low voltage and electrical alternans.</a:t>
            </a:r>
          </a:p>
          <a:p>
            <a:r>
              <a:rPr lang="en-US" b="1" dirty="0"/>
              <a:t>Myocarditis</a:t>
            </a:r>
            <a:r>
              <a:rPr lang="en-US" dirty="0"/>
              <a:t>: Conduction blocks.</a:t>
            </a:r>
          </a:p>
          <a:p>
            <a:r>
              <a:rPr lang="en-US" b="1" dirty="0"/>
              <a:t>Hypertrophic cardiomyopathy</a:t>
            </a:r>
            <a:r>
              <a:rPr lang="en-US" dirty="0"/>
              <a:t>: Ventricular hypertrophy, left axis deviation, inferior and lateral Q waves</a:t>
            </a:r>
          </a:p>
        </p:txBody>
      </p:sp>
      <p:pic>
        <p:nvPicPr>
          <p:cNvPr id="14" name="Picture 13">
            <a:extLst>
              <a:ext uri="{FF2B5EF4-FFF2-40B4-BE49-F238E27FC236}">
                <a16:creationId xmlns:a16="http://schemas.microsoft.com/office/drawing/2014/main" id="{F078B41B-18BF-2456-85D3-2CF31D78DA13}"/>
              </a:ext>
            </a:extLst>
          </p:cNvPr>
          <p:cNvPicPr>
            <a:picLocks noChangeAspect="1"/>
          </p:cNvPicPr>
          <p:nvPr/>
        </p:nvPicPr>
        <p:blipFill>
          <a:blip r:embed="rId2"/>
          <a:stretch>
            <a:fillRect/>
          </a:stretch>
        </p:blipFill>
        <p:spPr>
          <a:xfrm>
            <a:off x="838200" y="4149890"/>
            <a:ext cx="6073666" cy="1592718"/>
          </a:xfrm>
          <a:prstGeom prst="rect">
            <a:avLst/>
          </a:prstGeom>
          <a:ln>
            <a:solidFill>
              <a:srgbClr val="404384"/>
            </a:solidFill>
          </a:ln>
        </p:spPr>
      </p:pic>
      <p:pic>
        <p:nvPicPr>
          <p:cNvPr id="16" name="Picture 15">
            <a:extLst>
              <a:ext uri="{FF2B5EF4-FFF2-40B4-BE49-F238E27FC236}">
                <a16:creationId xmlns:a16="http://schemas.microsoft.com/office/drawing/2014/main" id="{CE7CBFD9-097F-2AC2-0FE5-33BE0936D310}"/>
              </a:ext>
            </a:extLst>
          </p:cNvPr>
          <p:cNvPicPr>
            <a:picLocks noChangeAspect="1"/>
          </p:cNvPicPr>
          <p:nvPr/>
        </p:nvPicPr>
        <p:blipFill>
          <a:blip r:embed="rId3"/>
          <a:stretch>
            <a:fillRect/>
          </a:stretch>
        </p:blipFill>
        <p:spPr>
          <a:xfrm>
            <a:off x="7110616" y="1306850"/>
            <a:ext cx="4243184" cy="4438273"/>
          </a:xfrm>
          <a:prstGeom prst="rect">
            <a:avLst/>
          </a:prstGeom>
          <a:ln>
            <a:solidFill>
              <a:srgbClr val="404384"/>
            </a:solidFill>
          </a:ln>
        </p:spPr>
      </p:pic>
    </p:spTree>
    <p:extLst>
      <p:ext uri="{BB962C8B-B14F-4D97-AF65-F5344CB8AC3E}">
        <p14:creationId xmlns:p14="http://schemas.microsoft.com/office/powerpoint/2010/main" val="33519694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913C-94F6-4002-ABF5-349D478BE3C5}"/>
              </a:ext>
            </a:extLst>
          </p:cNvPr>
          <p:cNvSpPr>
            <a:spLocks noGrp="1"/>
          </p:cNvSpPr>
          <p:nvPr>
            <p:ph type="title"/>
          </p:nvPr>
        </p:nvSpPr>
        <p:spPr/>
        <p:txBody>
          <a:bodyPr/>
          <a:lstStyle/>
          <a:p>
            <a:r>
              <a:rPr lang="en-US" dirty="0"/>
              <a:t>Other Disorders</a:t>
            </a:r>
          </a:p>
        </p:txBody>
      </p:sp>
      <p:sp>
        <p:nvSpPr>
          <p:cNvPr id="3" name="Content Placeholder 2">
            <a:extLst>
              <a:ext uri="{FF2B5EF4-FFF2-40B4-BE49-F238E27FC236}">
                <a16:creationId xmlns:a16="http://schemas.microsoft.com/office/drawing/2014/main" id="{F7A34BCF-06B8-2614-8F63-DA84A2C9E785}"/>
              </a:ext>
            </a:extLst>
          </p:cNvPr>
          <p:cNvSpPr>
            <a:spLocks noGrp="1"/>
          </p:cNvSpPr>
          <p:nvPr>
            <p:ph sz="half" idx="1"/>
          </p:nvPr>
        </p:nvSpPr>
        <p:spPr>
          <a:xfrm>
            <a:off x="838199" y="1306851"/>
            <a:ext cx="6525639" cy="4870112"/>
          </a:xfrm>
        </p:spPr>
        <p:txBody>
          <a:bodyPr>
            <a:normAutofit fontScale="92500" lnSpcReduction="20000"/>
          </a:bodyPr>
          <a:lstStyle/>
          <a:p>
            <a:r>
              <a:rPr lang="en-US" b="1" dirty="0"/>
              <a:t>Atrial septal defect</a:t>
            </a:r>
            <a:r>
              <a:rPr lang="en-US" dirty="0"/>
              <a:t>: </a:t>
            </a:r>
          </a:p>
          <a:p>
            <a:pPr lvl="1"/>
            <a:r>
              <a:rPr lang="en-US" dirty="0"/>
              <a:t>First-degree AV block, atrial tachyarrhythmias, incomplete right bundle branch block, right axis deviation, QRS complex </a:t>
            </a:r>
            <a:r>
              <a:rPr lang="en-US" dirty="0" err="1"/>
              <a:t>crochetage</a:t>
            </a:r>
            <a:r>
              <a:rPr lang="en-US" dirty="0"/>
              <a:t>.</a:t>
            </a:r>
            <a:endParaRPr lang="en-US" b="1" dirty="0"/>
          </a:p>
          <a:p>
            <a:r>
              <a:rPr lang="en-US" b="1" dirty="0"/>
              <a:t>Pulmonary Disorders</a:t>
            </a:r>
          </a:p>
          <a:p>
            <a:pPr lvl="1"/>
            <a:r>
              <a:rPr lang="en-US" b="1" dirty="0"/>
              <a:t>COPD</a:t>
            </a:r>
            <a:r>
              <a:rPr lang="en-US" dirty="0"/>
              <a:t>: Low voltage, right axis deviation, and poor R-wave progression. Chronic </a:t>
            </a:r>
            <a:r>
              <a:rPr lang="en-US" dirty="0" err="1"/>
              <a:t>cor</a:t>
            </a:r>
            <a:r>
              <a:rPr lang="en-US" dirty="0"/>
              <a:t> pulmonale can produce P pulmonale and right ventricular hypertrophy with repolarization abnormalities.</a:t>
            </a:r>
          </a:p>
          <a:p>
            <a:pPr lvl="1"/>
            <a:r>
              <a:rPr lang="en-US" b="1" dirty="0"/>
              <a:t>Acute pulmonary embolism</a:t>
            </a:r>
            <a:r>
              <a:rPr lang="en-US" dirty="0"/>
              <a:t>: Right ventricular hypertrophy with repolarization abnormalities, right bundle branch block, S1Q3 or S1Q3T3. Sinus tachycardia and atrial fibrillation are the most common arrhythmias.</a:t>
            </a:r>
          </a:p>
          <a:p>
            <a:r>
              <a:rPr lang="en-US" b="1" dirty="0"/>
              <a:t>CNS Disease</a:t>
            </a:r>
            <a:endParaRPr lang="en-US" dirty="0"/>
          </a:p>
          <a:p>
            <a:pPr lvl="1"/>
            <a:r>
              <a:rPr lang="en-US" dirty="0"/>
              <a:t>Diffuse T-wave inversion, with T waves typically wide and deep; U waves</a:t>
            </a:r>
          </a:p>
          <a:p>
            <a:endParaRPr lang="en-US" dirty="0"/>
          </a:p>
        </p:txBody>
      </p:sp>
      <p:pic>
        <p:nvPicPr>
          <p:cNvPr id="6" name="Picture 5">
            <a:extLst>
              <a:ext uri="{FF2B5EF4-FFF2-40B4-BE49-F238E27FC236}">
                <a16:creationId xmlns:a16="http://schemas.microsoft.com/office/drawing/2014/main" id="{C394C5F4-E0F8-5B21-83D2-C2DF68BD225C}"/>
              </a:ext>
            </a:extLst>
          </p:cNvPr>
          <p:cNvPicPr>
            <a:picLocks noChangeAspect="1"/>
          </p:cNvPicPr>
          <p:nvPr/>
        </p:nvPicPr>
        <p:blipFill>
          <a:blip r:embed="rId2"/>
          <a:stretch>
            <a:fillRect/>
          </a:stretch>
        </p:blipFill>
        <p:spPr>
          <a:xfrm>
            <a:off x="7636212" y="1306851"/>
            <a:ext cx="3717587" cy="1221301"/>
          </a:xfrm>
          <a:prstGeom prst="rect">
            <a:avLst/>
          </a:prstGeom>
        </p:spPr>
      </p:pic>
      <p:pic>
        <p:nvPicPr>
          <p:cNvPr id="8" name="Picture 7">
            <a:extLst>
              <a:ext uri="{FF2B5EF4-FFF2-40B4-BE49-F238E27FC236}">
                <a16:creationId xmlns:a16="http://schemas.microsoft.com/office/drawing/2014/main" id="{5B1A3E72-58EF-FA33-29CB-794F96A55EE6}"/>
              </a:ext>
            </a:extLst>
          </p:cNvPr>
          <p:cNvPicPr>
            <a:picLocks noChangeAspect="1"/>
          </p:cNvPicPr>
          <p:nvPr/>
        </p:nvPicPr>
        <p:blipFill>
          <a:blip r:embed="rId3"/>
          <a:stretch>
            <a:fillRect/>
          </a:stretch>
        </p:blipFill>
        <p:spPr>
          <a:xfrm>
            <a:off x="7636212" y="2795088"/>
            <a:ext cx="3722762" cy="1854733"/>
          </a:xfrm>
          <a:prstGeom prst="rect">
            <a:avLst/>
          </a:prstGeom>
        </p:spPr>
      </p:pic>
      <p:pic>
        <p:nvPicPr>
          <p:cNvPr id="10" name="Picture 9">
            <a:extLst>
              <a:ext uri="{FF2B5EF4-FFF2-40B4-BE49-F238E27FC236}">
                <a16:creationId xmlns:a16="http://schemas.microsoft.com/office/drawing/2014/main" id="{B961D058-A977-FB4E-F5FC-6DBAB19FB086}"/>
              </a:ext>
            </a:extLst>
          </p:cNvPr>
          <p:cNvPicPr>
            <a:picLocks noChangeAspect="1"/>
          </p:cNvPicPr>
          <p:nvPr/>
        </p:nvPicPr>
        <p:blipFill>
          <a:blip r:embed="rId4"/>
          <a:stretch>
            <a:fillRect/>
          </a:stretch>
        </p:blipFill>
        <p:spPr>
          <a:xfrm>
            <a:off x="7579362" y="4795736"/>
            <a:ext cx="3774437" cy="1697139"/>
          </a:xfrm>
          <a:prstGeom prst="rect">
            <a:avLst/>
          </a:prstGeom>
        </p:spPr>
      </p:pic>
    </p:spTree>
    <p:extLst>
      <p:ext uri="{BB962C8B-B14F-4D97-AF65-F5344CB8AC3E}">
        <p14:creationId xmlns:p14="http://schemas.microsoft.com/office/powerpoint/2010/main" val="8524322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1C727-20DC-A9F5-21CA-DCA43C5A7846}"/>
              </a:ext>
            </a:extLst>
          </p:cNvPr>
          <p:cNvSpPr>
            <a:spLocks noGrp="1"/>
          </p:cNvSpPr>
          <p:nvPr>
            <p:ph type="title"/>
          </p:nvPr>
        </p:nvSpPr>
        <p:spPr/>
        <p:txBody>
          <a:bodyPr>
            <a:normAutofit fontScale="90000"/>
          </a:bodyPr>
          <a:lstStyle/>
          <a:p>
            <a:r>
              <a:rPr lang="en-US" dirty="0"/>
              <a:t>The Athlete’s Heart &amp; Preparticipation Screening</a:t>
            </a:r>
          </a:p>
        </p:txBody>
      </p:sp>
      <p:sp>
        <p:nvSpPr>
          <p:cNvPr id="3" name="Content Placeholder 2">
            <a:extLst>
              <a:ext uri="{FF2B5EF4-FFF2-40B4-BE49-F238E27FC236}">
                <a16:creationId xmlns:a16="http://schemas.microsoft.com/office/drawing/2014/main" id="{D4A56417-8C72-4FF7-0995-E05BA451996B}"/>
              </a:ext>
            </a:extLst>
          </p:cNvPr>
          <p:cNvSpPr>
            <a:spLocks noGrp="1"/>
          </p:cNvSpPr>
          <p:nvPr>
            <p:ph idx="1"/>
          </p:nvPr>
        </p:nvSpPr>
        <p:spPr/>
        <p:txBody>
          <a:bodyPr>
            <a:normAutofit lnSpcReduction="10000"/>
          </a:bodyPr>
          <a:lstStyle/>
          <a:p>
            <a:r>
              <a:rPr lang="en-US" b="1" dirty="0"/>
              <a:t>The Athlete’s Heart</a:t>
            </a:r>
          </a:p>
          <a:p>
            <a:pPr lvl="1"/>
            <a:r>
              <a:rPr lang="en-US" dirty="0"/>
              <a:t>Nonpathologic findings can include sinus bradycardia, junctional rhythms and a wandering atrial pacemaker, nonspecific ST-segment and T-wave changes, left and right ventricular hypertrophy, incomplete right bundle branch block, first-degree or Wenckebach AV block, and a notched QRS complex in lead V1.</a:t>
            </a:r>
          </a:p>
          <a:p>
            <a:r>
              <a:rPr lang="en-US" dirty="0"/>
              <a:t>Preparticipation Screening for Athletes, Findings that require further evaluation: </a:t>
            </a:r>
          </a:p>
          <a:p>
            <a:pPr lvl="1"/>
            <a:r>
              <a:rPr lang="en-US" dirty="0"/>
              <a:t>T-wave inversion beyond lead V2 in white athletes or beyond V4 in African American or Caribbean athletes</a:t>
            </a:r>
          </a:p>
          <a:p>
            <a:pPr lvl="1"/>
            <a:r>
              <a:rPr lang="en-US" dirty="0"/>
              <a:t>T-wave inversion in the lateral leads</a:t>
            </a:r>
          </a:p>
          <a:p>
            <a:pPr lvl="1"/>
            <a:r>
              <a:rPr lang="en-US" dirty="0"/>
              <a:t>ST-segment depression in any lead</a:t>
            </a:r>
          </a:p>
          <a:p>
            <a:pPr lvl="1"/>
            <a:r>
              <a:rPr lang="en-US" dirty="0"/>
              <a:t>Evidence of a congenital heart condition such as hypertrophic cardiomyopathy, long QT syndrome, Wolff–Parkinson–White syndrome, Brugada syndrome, and arrhythmogenic right ventricular cardiomyopathy</a:t>
            </a:r>
          </a:p>
        </p:txBody>
      </p:sp>
    </p:spTree>
    <p:extLst>
      <p:ext uri="{BB962C8B-B14F-4D97-AF65-F5344CB8AC3E}">
        <p14:creationId xmlns:p14="http://schemas.microsoft.com/office/powerpoint/2010/main" val="30980650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1C07E-9D58-C76C-3FD1-4F3E24184213}"/>
              </a:ext>
            </a:extLst>
          </p:cNvPr>
          <p:cNvSpPr>
            <a:spLocks noGrp="1"/>
          </p:cNvSpPr>
          <p:nvPr>
            <p:ph type="title"/>
          </p:nvPr>
        </p:nvSpPr>
        <p:spPr/>
        <p:txBody>
          <a:bodyPr>
            <a:normAutofit/>
          </a:bodyPr>
          <a:lstStyle/>
          <a:p>
            <a:r>
              <a:rPr lang="en-US" dirty="0"/>
              <a:t>DDx of Wide Complex Tachycardias</a:t>
            </a:r>
          </a:p>
        </p:txBody>
      </p:sp>
      <p:sp>
        <p:nvSpPr>
          <p:cNvPr id="3" name="Content Placeholder 2">
            <a:extLst>
              <a:ext uri="{FF2B5EF4-FFF2-40B4-BE49-F238E27FC236}">
                <a16:creationId xmlns:a16="http://schemas.microsoft.com/office/drawing/2014/main" id="{848D3C6B-2CA5-67E3-3D8F-FAA35EA0B984}"/>
              </a:ext>
            </a:extLst>
          </p:cNvPr>
          <p:cNvSpPr>
            <a:spLocks noGrp="1"/>
          </p:cNvSpPr>
          <p:nvPr>
            <p:ph idx="1"/>
          </p:nvPr>
        </p:nvSpPr>
        <p:spPr/>
        <p:txBody>
          <a:bodyPr/>
          <a:lstStyle/>
          <a:p>
            <a:pPr marL="514350" indent="-514350">
              <a:buFont typeface="+mj-lt"/>
              <a:buAutoNum type="arabicPeriod"/>
            </a:pPr>
            <a:r>
              <a:rPr lang="en-US" dirty="0"/>
              <a:t>Ventricular tachycardia</a:t>
            </a:r>
          </a:p>
          <a:p>
            <a:pPr marL="514350" indent="-514350">
              <a:buFont typeface="+mj-lt"/>
              <a:buAutoNum type="arabicPeriod"/>
            </a:pPr>
            <a:r>
              <a:rPr lang="en-US" dirty="0"/>
              <a:t>A supraventricular tachycardia with aberrant conduction (e.g., supraventricular tachycardia with underlying bundle branch block); often rate-related, appearing only with fast heart rates</a:t>
            </a:r>
          </a:p>
          <a:p>
            <a:pPr marL="514350" indent="-514350">
              <a:buFont typeface="+mj-lt"/>
              <a:buAutoNum type="arabicPeriod"/>
            </a:pPr>
            <a:r>
              <a:rPr lang="en-US" dirty="0"/>
              <a:t>AV reciprocating tachycardia (antidromic tachycardia) in a patient with preexcitation</a:t>
            </a:r>
          </a:p>
          <a:p>
            <a:pPr marL="514350" indent="-514350">
              <a:buFont typeface="+mj-lt"/>
              <a:buAutoNum type="arabicPeriod"/>
            </a:pPr>
            <a:r>
              <a:rPr lang="en-US" dirty="0"/>
              <a:t>Paced rhythms</a:t>
            </a:r>
          </a:p>
        </p:txBody>
      </p:sp>
    </p:spTree>
    <p:extLst>
      <p:ext uri="{BB962C8B-B14F-4D97-AF65-F5344CB8AC3E}">
        <p14:creationId xmlns:p14="http://schemas.microsoft.com/office/powerpoint/2010/main" val="1920274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A66F2-F8C5-0238-C1A6-150EA12993DF}"/>
              </a:ext>
            </a:extLst>
          </p:cNvPr>
          <p:cNvSpPr>
            <a:spLocks noGrp="1"/>
          </p:cNvSpPr>
          <p:nvPr>
            <p:ph type="title"/>
          </p:nvPr>
        </p:nvSpPr>
        <p:spPr/>
        <p:txBody>
          <a:bodyPr/>
          <a:lstStyle/>
          <a:p>
            <a:r>
              <a:rPr lang="en-US" dirty="0"/>
              <a:t>The basic waves and lines of the standard EKG</a:t>
            </a:r>
          </a:p>
        </p:txBody>
      </p:sp>
      <p:sp>
        <p:nvSpPr>
          <p:cNvPr id="3" name="Content Placeholder 2">
            <a:extLst>
              <a:ext uri="{FF2B5EF4-FFF2-40B4-BE49-F238E27FC236}">
                <a16:creationId xmlns:a16="http://schemas.microsoft.com/office/drawing/2014/main" id="{58C02228-B81B-11EB-E8D6-706025A4E2EF}"/>
              </a:ext>
            </a:extLst>
          </p:cNvPr>
          <p:cNvSpPr>
            <a:spLocks noGrp="1"/>
          </p:cNvSpPr>
          <p:nvPr>
            <p:ph idx="1"/>
          </p:nvPr>
        </p:nvSpPr>
        <p:spPr/>
        <p:txBody>
          <a:bodyPr>
            <a:normAutofit/>
          </a:bodyPr>
          <a:lstStyle/>
          <a:p>
            <a:pPr marL="0" indent="0">
              <a:buNone/>
            </a:pPr>
            <a:r>
              <a:rPr lang="en-US" sz="2750" dirty="0"/>
              <a:t>Various segments and intervals describe the time between these events:</a:t>
            </a:r>
          </a:p>
          <a:p>
            <a:pPr marL="514350" indent="-514350">
              <a:buFont typeface="+mj-lt"/>
              <a:buAutoNum type="alphaLcPeriod"/>
            </a:pPr>
            <a:r>
              <a:rPr lang="en-US" sz="2600" dirty="0"/>
              <a:t>The PR interval measures the time from the start of atrial depolarization to the start of ventricular depolarization</a:t>
            </a:r>
          </a:p>
          <a:p>
            <a:pPr marL="514350" indent="-514350">
              <a:buFont typeface="+mj-lt"/>
              <a:buAutoNum type="alphaLcPeriod"/>
            </a:pPr>
            <a:r>
              <a:rPr lang="en-US" sz="2600" dirty="0"/>
              <a:t>The PR segment measures the time from the end of atrial depolarization to the start of ventricular depolarization</a:t>
            </a:r>
          </a:p>
          <a:p>
            <a:pPr marL="514350" indent="-514350">
              <a:buFont typeface="+mj-lt"/>
              <a:buAutoNum type="alphaLcPeriod"/>
            </a:pPr>
            <a:r>
              <a:rPr lang="en-US" sz="2600" dirty="0"/>
              <a:t>The ST segment records the time from the end of ventricular depolarization to the start of ventricular repolarization</a:t>
            </a:r>
          </a:p>
          <a:p>
            <a:pPr marL="514350" indent="-514350">
              <a:buFont typeface="+mj-lt"/>
              <a:buAutoNum type="alphaLcPeriod"/>
            </a:pPr>
            <a:r>
              <a:rPr lang="en-US" sz="2600" dirty="0"/>
              <a:t>The QT interval measures the time from the start of ventricular depolarization to the end of ventricular repolarization</a:t>
            </a:r>
          </a:p>
          <a:p>
            <a:pPr marL="514350" indent="-514350">
              <a:buFont typeface="+mj-lt"/>
              <a:buAutoNum type="alphaLcPeriod"/>
            </a:pPr>
            <a:r>
              <a:rPr lang="en-US" sz="2600" dirty="0"/>
              <a:t>The QRS interval measures the time of ventricular depolarization</a:t>
            </a:r>
          </a:p>
        </p:txBody>
      </p:sp>
    </p:spTree>
    <p:extLst>
      <p:ext uri="{BB962C8B-B14F-4D97-AF65-F5344CB8AC3E}">
        <p14:creationId xmlns:p14="http://schemas.microsoft.com/office/powerpoint/2010/main" val="12648746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7C279-2ACA-BBDC-D176-4477169917C8}"/>
              </a:ext>
            </a:extLst>
          </p:cNvPr>
          <p:cNvSpPr>
            <a:spLocks noGrp="1"/>
          </p:cNvSpPr>
          <p:nvPr>
            <p:ph type="title"/>
          </p:nvPr>
        </p:nvSpPr>
        <p:spPr/>
        <p:txBody>
          <a:bodyPr>
            <a:normAutofit/>
          </a:bodyPr>
          <a:lstStyle/>
          <a:p>
            <a:r>
              <a:rPr lang="en-US"/>
              <a:t>DDx of QT Interval abnormalities</a:t>
            </a:r>
            <a:endParaRPr lang="en-US" dirty="0"/>
          </a:p>
        </p:txBody>
      </p:sp>
      <p:sp>
        <p:nvSpPr>
          <p:cNvPr id="3" name="Content Placeholder 2">
            <a:extLst>
              <a:ext uri="{FF2B5EF4-FFF2-40B4-BE49-F238E27FC236}">
                <a16:creationId xmlns:a16="http://schemas.microsoft.com/office/drawing/2014/main" id="{55C59ED5-43C1-BD49-20BD-8B556A55F0C4}"/>
              </a:ext>
            </a:extLst>
          </p:cNvPr>
          <p:cNvSpPr>
            <a:spLocks noGrp="1"/>
          </p:cNvSpPr>
          <p:nvPr>
            <p:ph sz="half" idx="1"/>
          </p:nvPr>
        </p:nvSpPr>
        <p:spPr>
          <a:xfrm>
            <a:off x="838200" y="1306851"/>
            <a:ext cx="4677383" cy="4870112"/>
          </a:xfrm>
        </p:spPr>
        <p:txBody>
          <a:bodyPr>
            <a:normAutofit/>
          </a:bodyPr>
          <a:lstStyle/>
          <a:p>
            <a:r>
              <a:rPr lang="en-US" sz="2600" dirty="0"/>
              <a:t>DDx of a Prolonged QT Interval</a:t>
            </a:r>
          </a:p>
          <a:p>
            <a:pPr marL="914400" lvl="1" indent="-457200">
              <a:buFont typeface="+mj-lt"/>
              <a:buAutoNum type="arabicPeriod"/>
            </a:pPr>
            <a:r>
              <a:rPr lang="en-US" dirty="0"/>
              <a:t>Hypocalcemia</a:t>
            </a:r>
          </a:p>
          <a:p>
            <a:pPr marL="914400" lvl="1" indent="-457200">
              <a:buFont typeface="+mj-lt"/>
              <a:buAutoNum type="arabicPeriod"/>
            </a:pPr>
            <a:r>
              <a:rPr lang="en-US" dirty="0"/>
              <a:t>Hypomagnesemia</a:t>
            </a:r>
          </a:p>
          <a:p>
            <a:pPr marL="914400" lvl="1" indent="-457200">
              <a:buFont typeface="+mj-lt"/>
              <a:buAutoNum type="arabicPeriod"/>
            </a:pPr>
            <a:r>
              <a:rPr lang="en-US" dirty="0"/>
              <a:t>Severe hypokalemia</a:t>
            </a:r>
          </a:p>
          <a:p>
            <a:pPr marL="914400" lvl="1" indent="-457200">
              <a:buFont typeface="+mj-lt"/>
              <a:buAutoNum type="arabicPeriod"/>
            </a:pPr>
            <a:r>
              <a:rPr lang="en-US" dirty="0"/>
              <a:t>Congenital heart disorders</a:t>
            </a:r>
          </a:p>
          <a:p>
            <a:pPr marL="914400" lvl="1" indent="-457200">
              <a:buFont typeface="+mj-lt"/>
              <a:buAutoNum type="arabicPeriod"/>
            </a:pPr>
            <a:r>
              <a:rPr lang="en-US" dirty="0"/>
              <a:t>Many medications </a:t>
            </a:r>
          </a:p>
          <a:p>
            <a:pPr marL="914400" lvl="1" indent="-457200">
              <a:buFont typeface="+mj-lt"/>
              <a:buAutoNum type="arabicPeriod"/>
            </a:pPr>
            <a:r>
              <a:rPr lang="en-US" dirty="0"/>
              <a:t>Hypothermia</a:t>
            </a:r>
          </a:p>
          <a:p>
            <a:r>
              <a:rPr lang="en-US" sz="2600" dirty="0"/>
              <a:t>DDx of a Shortened QT Interval</a:t>
            </a:r>
          </a:p>
          <a:p>
            <a:pPr marL="914400" lvl="1" indent="-457200">
              <a:buFont typeface="+mj-lt"/>
              <a:buAutoNum type="arabicPeriod"/>
            </a:pPr>
            <a:r>
              <a:rPr lang="en-US" dirty="0"/>
              <a:t>Hypercalcemia</a:t>
            </a:r>
          </a:p>
          <a:p>
            <a:pPr marL="914400" lvl="1" indent="-457200">
              <a:buFont typeface="+mj-lt"/>
              <a:buAutoNum type="arabicPeriod"/>
            </a:pPr>
            <a:r>
              <a:rPr lang="en-US" dirty="0"/>
              <a:t>Hyperkalemia</a:t>
            </a:r>
          </a:p>
          <a:p>
            <a:pPr marL="914400" lvl="1" indent="-457200">
              <a:buFont typeface="+mj-lt"/>
              <a:buAutoNum type="arabicPeriod"/>
            </a:pPr>
            <a:r>
              <a:rPr lang="en-US" dirty="0"/>
              <a:t>Congenital heart disorders</a:t>
            </a:r>
          </a:p>
        </p:txBody>
      </p:sp>
      <p:pic>
        <p:nvPicPr>
          <p:cNvPr id="8" name="Content Placeholder 7">
            <a:extLst>
              <a:ext uri="{FF2B5EF4-FFF2-40B4-BE49-F238E27FC236}">
                <a16:creationId xmlns:a16="http://schemas.microsoft.com/office/drawing/2014/main" id="{98B67688-E9E3-733C-2268-CB7A4305212A}"/>
              </a:ext>
            </a:extLst>
          </p:cNvPr>
          <p:cNvPicPr>
            <a:picLocks noGrp="1" noChangeAspect="1"/>
          </p:cNvPicPr>
          <p:nvPr>
            <p:ph sz="half" idx="2"/>
          </p:nvPr>
        </p:nvPicPr>
        <p:blipFill>
          <a:blip r:embed="rId2"/>
          <a:stretch>
            <a:fillRect/>
          </a:stretch>
        </p:blipFill>
        <p:spPr>
          <a:xfrm>
            <a:off x="5587292" y="1306851"/>
            <a:ext cx="5766508" cy="4870112"/>
          </a:xfrm>
          <a:ln>
            <a:solidFill>
              <a:srgbClr val="404384"/>
            </a:solidFill>
          </a:ln>
        </p:spPr>
      </p:pic>
    </p:spTree>
    <p:extLst>
      <p:ext uri="{BB962C8B-B14F-4D97-AF65-F5344CB8AC3E}">
        <p14:creationId xmlns:p14="http://schemas.microsoft.com/office/powerpoint/2010/main" val="27963755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F9E0-6BC0-B78E-DFC7-A5E0DBF195B5}"/>
              </a:ext>
            </a:extLst>
          </p:cNvPr>
          <p:cNvSpPr>
            <a:spLocks noGrp="1"/>
          </p:cNvSpPr>
          <p:nvPr>
            <p:ph type="title"/>
          </p:nvPr>
        </p:nvSpPr>
        <p:spPr/>
        <p:txBody>
          <a:bodyPr/>
          <a:lstStyle/>
          <a:p>
            <a:r>
              <a:rPr lang="en-US" dirty="0"/>
              <a:t>ST-Segment abnormalities</a:t>
            </a:r>
          </a:p>
        </p:txBody>
      </p:sp>
      <p:sp>
        <p:nvSpPr>
          <p:cNvPr id="3" name="Content Placeholder 2">
            <a:extLst>
              <a:ext uri="{FF2B5EF4-FFF2-40B4-BE49-F238E27FC236}">
                <a16:creationId xmlns:a16="http://schemas.microsoft.com/office/drawing/2014/main" id="{5B4A1DBD-27B8-67A6-0F44-A11ED12FDD86}"/>
              </a:ext>
            </a:extLst>
          </p:cNvPr>
          <p:cNvSpPr>
            <a:spLocks noGrp="1"/>
          </p:cNvSpPr>
          <p:nvPr>
            <p:ph sz="half" idx="1"/>
          </p:nvPr>
        </p:nvSpPr>
        <p:spPr>
          <a:xfrm>
            <a:off x="838200" y="1799617"/>
            <a:ext cx="5181600" cy="4377346"/>
          </a:xfrm>
        </p:spPr>
        <p:txBody>
          <a:bodyPr numCol="2">
            <a:normAutofit fontScale="92500" lnSpcReduction="10000"/>
          </a:bodyPr>
          <a:lstStyle/>
          <a:p>
            <a:pPr marL="457200" indent="-457200">
              <a:buFont typeface="+mj-lt"/>
              <a:buAutoNum type="arabicPeriod"/>
            </a:pPr>
            <a:r>
              <a:rPr lang="en-US" sz="2400" dirty="0"/>
              <a:t>An evolving STEMI</a:t>
            </a:r>
          </a:p>
          <a:p>
            <a:pPr marL="457200" indent="-457200">
              <a:buFont typeface="+mj-lt"/>
              <a:buAutoNum type="arabicPeriod"/>
            </a:pPr>
            <a:r>
              <a:rPr lang="en-US" sz="2400" dirty="0" err="1"/>
              <a:t>Prinzmetal’s</a:t>
            </a:r>
            <a:r>
              <a:rPr lang="en-US" sz="2400" dirty="0"/>
              <a:t> angina</a:t>
            </a:r>
          </a:p>
          <a:p>
            <a:pPr marL="457200" indent="-457200">
              <a:buFont typeface="+mj-lt"/>
              <a:buAutoNum type="arabicPeriod"/>
            </a:pPr>
            <a:r>
              <a:rPr lang="en-US" sz="2400" dirty="0"/>
              <a:t>J point elevation/early repolarization</a:t>
            </a:r>
          </a:p>
          <a:p>
            <a:pPr marL="457200" indent="-457200">
              <a:buFont typeface="+mj-lt"/>
              <a:buAutoNum type="arabicPeriod"/>
            </a:pPr>
            <a:r>
              <a:rPr lang="en-US" sz="2400" dirty="0"/>
              <a:t>Takotsubo cardiomyopathy</a:t>
            </a:r>
          </a:p>
          <a:p>
            <a:pPr marL="457200" indent="-457200">
              <a:buFont typeface="+mj-lt"/>
              <a:buAutoNum type="arabicPeriod"/>
            </a:pPr>
            <a:r>
              <a:rPr lang="en-US" sz="2400" dirty="0"/>
              <a:t>Acute pericarditis</a:t>
            </a:r>
          </a:p>
          <a:p>
            <a:pPr marL="457200" indent="-457200">
              <a:buFont typeface="+mj-lt"/>
              <a:buAutoNum type="arabicPeriod"/>
            </a:pPr>
            <a:r>
              <a:rPr lang="en-US" sz="2400" dirty="0"/>
              <a:t>Acute myocarditis</a:t>
            </a:r>
          </a:p>
          <a:p>
            <a:pPr marL="457200" indent="-457200">
              <a:buFont typeface="+mj-lt"/>
              <a:buAutoNum type="arabicPeriod"/>
            </a:pPr>
            <a:r>
              <a:rPr lang="en-US" sz="2400" dirty="0"/>
              <a:t>Pulmonary embolism</a:t>
            </a:r>
          </a:p>
          <a:p>
            <a:pPr marL="457200" indent="-457200">
              <a:buFont typeface="+mj-lt"/>
              <a:buAutoNum type="arabicPeriod"/>
            </a:pPr>
            <a:r>
              <a:rPr lang="en-US" sz="2400" dirty="0"/>
              <a:t>Brugada pattern</a:t>
            </a:r>
          </a:p>
          <a:p>
            <a:pPr marL="457200" indent="-457200">
              <a:buFont typeface="+mj-lt"/>
              <a:buAutoNum type="arabicPeriod"/>
            </a:pPr>
            <a:r>
              <a:rPr lang="en-US" sz="2400" dirty="0"/>
              <a:t>Hypothermia (Osborne waves)</a:t>
            </a:r>
          </a:p>
          <a:p>
            <a:pPr marL="457200" indent="-457200">
              <a:buFont typeface="+mj-lt"/>
              <a:buAutoNum type="arabicPeriod"/>
            </a:pPr>
            <a:r>
              <a:rPr lang="en-US" sz="2400" dirty="0"/>
              <a:t>Ventricular aneurysm</a:t>
            </a:r>
          </a:p>
          <a:p>
            <a:pPr marL="457200" indent="-457200">
              <a:buFont typeface="+mj-lt"/>
              <a:buAutoNum type="arabicPeriod"/>
            </a:pPr>
            <a:r>
              <a:rPr lang="en-US" sz="2400" dirty="0"/>
              <a:t>CNS catastrophes</a:t>
            </a:r>
          </a:p>
          <a:p>
            <a:pPr marL="457200" indent="-457200">
              <a:buFont typeface="+mj-lt"/>
              <a:buAutoNum type="arabicPeriod"/>
            </a:pPr>
            <a:r>
              <a:rPr lang="en-US" sz="2400" dirty="0" err="1"/>
              <a:t>Postcardioversion</a:t>
            </a:r>
            <a:endParaRPr lang="en-US" sz="2400" dirty="0"/>
          </a:p>
          <a:p>
            <a:pPr marL="457200" indent="-457200">
              <a:buFont typeface="+mj-lt"/>
              <a:buAutoNum type="arabicPeriod"/>
            </a:pPr>
            <a:r>
              <a:rPr lang="en-US" sz="2400" dirty="0"/>
              <a:t>Left bundle branch block</a:t>
            </a:r>
          </a:p>
          <a:p>
            <a:pPr marL="457200" indent="-457200">
              <a:buFont typeface="+mj-lt"/>
              <a:buAutoNum type="arabicPeriod"/>
            </a:pPr>
            <a:r>
              <a:rPr lang="en-US" sz="2400" dirty="0"/>
              <a:t>Left ventricular hypertrophy</a:t>
            </a:r>
          </a:p>
          <a:p>
            <a:pPr marL="457200" indent="-457200">
              <a:buFont typeface="+mj-lt"/>
              <a:buAutoNum type="arabicPeriod"/>
            </a:pPr>
            <a:r>
              <a:rPr lang="en-US" sz="2400" dirty="0"/>
              <a:t>Paced rhythms</a:t>
            </a:r>
          </a:p>
        </p:txBody>
      </p:sp>
      <p:sp>
        <p:nvSpPr>
          <p:cNvPr id="4" name="Content Placeholder 3">
            <a:extLst>
              <a:ext uri="{FF2B5EF4-FFF2-40B4-BE49-F238E27FC236}">
                <a16:creationId xmlns:a16="http://schemas.microsoft.com/office/drawing/2014/main" id="{F5813B86-F095-22E4-B92C-234A7E04F22B}"/>
              </a:ext>
            </a:extLst>
          </p:cNvPr>
          <p:cNvSpPr>
            <a:spLocks noGrp="1"/>
          </p:cNvSpPr>
          <p:nvPr>
            <p:ph sz="half" idx="2"/>
          </p:nvPr>
        </p:nvSpPr>
        <p:spPr>
          <a:xfrm>
            <a:off x="6172200" y="1799615"/>
            <a:ext cx="5181600" cy="4377347"/>
          </a:xfrm>
        </p:spPr>
        <p:txBody>
          <a:bodyPr>
            <a:normAutofit fontScale="92500" lnSpcReduction="10000"/>
          </a:bodyPr>
          <a:lstStyle/>
          <a:p>
            <a:pPr marL="457200" indent="-457200">
              <a:buFont typeface="+mj-lt"/>
              <a:buAutoNum type="arabicPeriod"/>
            </a:pPr>
            <a:r>
              <a:rPr lang="en-US" sz="2400" dirty="0"/>
              <a:t>Stable and unstable angina without infarction</a:t>
            </a:r>
          </a:p>
          <a:p>
            <a:pPr marL="457200" indent="-457200">
              <a:buFont typeface="+mj-lt"/>
              <a:buAutoNum type="arabicPeriod"/>
            </a:pPr>
            <a:r>
              <a:rPr lang="en-US" sz="2400" dirty="0"/>
              <a:t>Non-STEMI</a:t>
            </a:r>
          </a:p>
          <a:p>
            <a:pPr marL="457200" indent="-457200">
              <a:buFont typeface="+mj-lt"/>
              <a:buAutoNum type="arabicPeriod"/>
            </a:pPr>
            <a:r>
              <a:rPr lang="en-US" sz="2400" dirty="0"/>
              <a:t>Supraventricular tachycardias—ST depression in this setting does not imply coexisting ischemic disease</a:t>
            </a:r>
          </a:p>
          <a:p>
            <a:pPr marL="457200" indent="-457200">
              <a:buFont typeface="+mj-lt"/>
              <a:buAutoNum type="arabicPeriod"/>
            </a:pPr>
            <a:r>
              <a:rPr lang="en-US" sz="2400" dirty="0"/>
              <a:t>Typically seen in leads V1–V3 with right bundle branch block</a:t>
            </a:r>
          </a:p>
          <a:p>
            <a:pPr marL="457200" indent="-457200">
              <a:buFont typeface="+mj-lt"/>
              <a:buAutoNum type="arabicPeriod"/>
            </a:pPr>
            <a:r>
              <a:rPr lang="en-US" sz="2400" dirty="0"/>
              <a:t>Hypokalemia</a:t>
            </a:r>
          </a:p>
        </p:txBody>
      </p:sp>
      <p:sp>
        <p:nvSpPr>
          <p:cNvPr id="5" name="Content Placeholder 2">
            <a:extLst>
              <a:ext uri="{FF2B5EF4-FFF2-40B4-BE49-F238E27FC236}">
                <a16:creationId xmlns:a16="http://schemas.microsoft.com/office/drawing/2014/main" id="{888AD941-F523-E22F-205F-03D4184973A1}"/>
              </a:ext>
            </a:extLst>
          </p:cNvPr>
          <p:cNvSpPr txBox="1">
            <a:spLocks/>
          </p:cNvSpPr>
          <p:nvPr/>
        </p:nvSpPr>
        <p:spPr>
          <a:xfrm>
            <a:off x="838200" y="1306851"/>
            <a:ext cx="5181600" cy="492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b="1" dirty="0"/>
              <a:t>Causes of ST-Segment Elevation </a:t>
            </a:r>
          </a:p>
        </p:txBody>
      </p:sp>
      <p:sp>
        <p:nvSpPr>
          <p:cNvPr id="6" name="Content Placeholder 2">
            <a:extLst>
              <a:ext uri="{FF2B5EF4-FFF2-40B4-BE49-F238E27FC236}">
                <a16:creationId xmlns:a16="http://schemas.microsoft.com/office/drawing/2014/main" id="{DF20B35A-98A3-309A-CAC1-836CDC6C0C6A}"/>
              </a:ext>
            </a:extLst>
          </p:cNvPr>
          <p:cNvSpPr txBox="1">
            <a:spLocks/>
          </p:cNvSpPr>
          <p:nvPr/>
        </p:nvSpPr>
        <p:spPr>
          <a:xfrm>
            <a:off x="6172200" y="1306849"/>
            <a:ext cx="5181600" cy="492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b="1" dirty="0"/>
              <a:t>Causes of ST-Segment Depression </a:t>
            </a:r>
          </a:p>
        </p:txBody>
      </p:sp>
      <p:cxnSp>
        <p:nvCxnSpPr>
          <p:cNvPr id="7" name="Straight Connector 6">
            <a:extLst>
              <a:ext uri="{FF2B5EF4-FFF2-40B4-BE49-F238E27FC236}">
                <a16:creationId xmlns:a16="http://schemas.microsoft.com/office/drawing/2014/main" id="{CD755EDB-070B-4735-A7C5-533033834889}"/>
              </a:ext>
            </a:extLst>
          </p:cNvPr>
          <p:cNvCxnSpPr/>
          <p:nvPr/>
        </p:nvCxnSpPr>
        <p:spPr>
          <a:xfrm>
            <a:off x="6096000" y="1351042"/>
            <a:ext cx="0" cy="5205401"/>
          </a:xfrm>
          <a:prstGeom prst="line">
            <a:avLst/>
          </a:prstGeom>
          <a:ln>
            <a:solidFill>
              <a:srgbClr val="4043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9038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A01F4-750C-854C-EFF4-2307774577F4}"/>
              </a:ext>
            </a:extLst>
          </p:cNvPr>
          <p:cNvSpPr>
            <a:spLocks noGrp="1"/>
          </p:cNvSpPr>
          <p:nvPr>
            <p:ph type="title"/>
          </p:nvPr>
        </p:nvSpPr>
        <p:spPr/>
        <p:txBody>
          <a:bodyPr/>
          <a:lstStyle/>
          <a:p>
            <a:r>
              <a:rPr lang="en-US" dirty="0"/>
              <a:t>Causes of Sudden Cardiac Death</a:t>
            </a:r>
          </a:p>
        </p:txBody>
      </p:sp>
      <p:sp>
        <p:nvSpPr>
          <p:cNvPr id="3" name="Content Placeholder 2">
            <a:extLst>
              <a:ext uri="{FF2B5EF4-FFF2-40B4-BE49-F238E27FC236}">
                <a16:creationId xmlns:a16="http://schemas.microsoft.com/office/drawing/2014/main" id="{AAEF3495-1610-DB4F-4212-B4B112BD83ED}"/>
              </a:ext>
            </a:extLst>
          </p:cNvPr>
          <p:cNvSpPr>
            <a:spLocks noGrp="1"/>
          </p:cNvSpPr>
          <p:nvPr>
            <p:ph idx="1"/>
          </p:nvPr>
        </p:nvSpPr>
        <p:spPr/>
        <p:txBody>
          <a:bodyPr>
            <a:normAutofit fontScale="85000" lnSpcReduction="20000"/>
          </a:bodyPr>
          <a:lstStyle/>
          <a:p>
            <a:pPr marL="514350" indent="-514350">
              <a:buFont typeface="+mj-lt"/>
              <a:buAutoNum type="arabicPeriod"/>
            </a:pPr>
            <a:r>
              <a:rPr lang="en-US" dirty="0"/>
              <a:t>Coronary artery disease</a:t>
            </a:r>
          </a:p>
          <a:p>
            <a:pPr marL="514350" indent="-514350">
              <a:buFont typeface="+mj-lt"/>
              <a:buAutoNum type="arabicPeriod"/>
            </a:pPr>
            <a:r>
              <a:rPr lang="en-US" dirty="0"/>
              <a:t>Hypertrophic cardiomyopathy</a:t>
            </a:r>
          </a:p>
          <a:p>
            <a:pPr marL="514350" indent="-514350">
              <a:buFont typeface="+mj-lt"/>
              <a:buAutoNum type="arabicPeriod"/>
            </a:pPr>
            <a:r>
              <a:rPr lang="en-US" dirty="0"/>
              <a:t>Long QT syndrome</a:t>
            </a:r>
          </a:p>
          <a:p>
            <a:pPr marL="514350" indent="-514350">
              <a:buFont typeface="+mj-lt"/>
              <a:buAutoNum type="arabicPeriod"/>
            </a:pPr>
            <a:r>
              <a:rPr lang="en-US" dirty="0"/>
              <a:t>Wolff–Parkinson–White syndrome</a:t>
            </a:r>
          </a:p>
          <a:p>
            <a:pPr marL="514350" indent="-514350">
              <a:buFont typeface="+mj-lt"/>
              <a:buAutoNum type="arabicPeriod"/>
            </a:pPr>
            <a:r>
              <a:rPr lang="en-US" dirty="0"/>
              <a:t>Viral pericarditis/myocarditis</a:t>
            </a:r>
          </a:p>
          <a:p>
            <a:pPr marL="514350" indent="-514350">
              <a:buFont typeface="+mj-lt"/>
              <a:buAutoNum type="arabicPeriod"/>
            </a:pPr>
            <a:r>
              <a:rPr lang="en-US" dirty="0"/>
              <a:t>Infiltrative diseases of the myocardium</a:t>
            </a:r>
          </a:p>
          <a:p>
            <a:pPr marL="514350" indent="-514350">
              <a:buFont typeface="+mj-lt"/>
              <a:buAutoNum type="arabicPeriod"/>
            </a:pPr>
            <a:r>
              <a:rPr lang="en-US" dirty="0"/>
              <a:t>Valvular heart disease</a:t>
            </a:r>
          </a:p>
          <a:p>
            <a:pPr marL="514350" indent="-514350">
              <a:buFont typeface="+mj-lt"/>
              <a:buAutoNum type="arabicPeriod"/>
            </a:pPr>
            <a:r>
              <a:rPr lang="en-US" dirty="0"/>
              <a:t>Drug abuse (especially stimulants)</a:t>
            </a:r>
          </a:p>
          <a:p>
            <a:pPr marL="514350" indent="-514350">
              <a:buFont typeface="+mj-lt"/>
              <a:buAutoNum type="arabicPeriod"/>
            </a:pPr>
            <a:r>
              <a:rPr lang="en-US" dirty="0"/>
              <a:t>Trauma (commotio cordis)</a:t>
            </a:r>
          </a:p>
          <a:p>
            <a:pPr marL="514350" indent="-514350">
              <a:buFont typeface="+mj-lt"/>
              <a:buAutoNum type="arabicPeriod"/>
            </a:pPr>
            <a:r>
              <a:rPr lang="en-US" dirty="0"/>
              <a:t>Anomalous origin of the coronary arteries</a:t>
            </a:r>
          </a:p>
          <a:p>
            <a:pPr marL="514350" indent="-514350">
              <a:buFont typeface="+mj-lt"/>
              <a:buAutoNum type="arabicPeriod"/>
            </a:pPr>
            <a:r>
              <a:rPr lang="en-US" dirty="0"/>
              <a:t>Brugada syndrome: right bundle branch pattern with ST elevation in V1-V3</a:t>
            </a:r>
          </a:p>
          <a:p>
            <a:pPr marL="514350" indent="-514350">
              <a:buFont typeface="+mj-lt"/>
              <a:buAutoNum type="arabicPeriod"/>
            </a:pPr>
            <a:r>
              <a:rPr lang="en-US" dirty="0"/>
              <a:t>Arrhythmogenic right ventricular cardiomyopathy—may see an epsilon wave in terminal portion of QRS</a:t>
            </a:r>
          </a:p>
        </p:txBody>
      </p:sp>
      <p:grpSp>
        <p:nvGrpSpPr>
          <p:cNvPr id="8" name="Group 7">
            <a:extLst>
              <a:ext uri="{FF2B5EF4-FFF2-40B4-BE49-F238E27FC236}">
                <a16:creationId xmlns:a16="http://schemas.microsoft.com/office/drawing/2014/main" id="{F6BA1512-1213-A3A3-B786-D98D635310D2}"/>
              </a:ext>
            </a:extLst>
          </p:cNvPr>
          <p:cNvGrpSpPr/>
          <p:nvPr/>
        </p:nvGrpSpPr>
        <p:grpSpPr>
          <a:xfrm>
            <a:off x="7985814" y="1305026"/>
            <a:ext cx="3367985" cy="3753357"/>
            <a:chOff x="7840494" y="1305026"/>
            <a:chExt cx="3513306" cy="3915308"/>
          </a:xfrm>
        </p:grpSpPr>
        <p:pic>
          <p:nvPicPr>
            <p:cNvPr id="5" name="Picture 4">
              <a:extLst>
                <a:ext uri="{FF2B5EF4-FFF2-40B4-BE49-F238E27FC236}">
                  <a16:creationId xmlns:a16="http://schemas.microsoft.com/office/drawing/2014/main" id="{B04A4AC0-71B1-F15B-40F8-C02E085EB1BE}"/>
                </a:ext>
              </a:extLst>
            </p:cNvPr>
            <p:cNvPicPr>
              <a:picLocks noChangeAspect="1"/>
            </p:cNvPicPr>
            <p:nvPr/>
          </p:nvPicPr>
          <p:blipFill>
            <a:blip r:embed="rId2"/>
            <a:stretch>
              <a:fillRect/>
            </a:stretch>
          </p:blipFill>
          <p:spPr>
            <a:xfrm>
              <a:off x="7840494" y="1305026"/>
              <a:ext cx="3513306" cy="2020811"/>
            </a:xfrm>
            <a:prstGeom prst="rect">
              <a:avLst/>
            </a:prstGeom>
            <a:ln>
              <a:solidFill>
                <a:srgbClr val="404384"/>
              </a:solidFill>
            </a:ln>
          </p:spPr>
        </p:pic>
        <p:pic>
          <p:nvPicPr>
            <p:cNvPr id="7" name="Picture 6">
              <a:extLst>
                <a:ext uri="{FF2B5EF4-FFF2-40B4-BE49-F238E27FC236}">
                  <a16:creationId xmlns:a16="http://schemas.microsoft.com/office/drawing/2014/main" id="{A5F76178-1D7B-6B0F-7F6E-7CFED5FDE5FE}"/>
                </a:ext>
              </a:extLst>
            </p:cNvPr>
            <p:cNvPicPr>
              <a:picLocks noChangeAspect="1"/>
            </p:cNvPicPr>
            <p:nvPr/>
          </p:nvPicPr>
          <p:blipFill>
            <a:blip r:embed="rId3"/>
            <a:stretch>
              <a:fillRect/>
            </a:stretch>
          </p:blipFill>
          <p:spPr>
            <a:xfrm>
              <a:off x="7840494" y="3386723"/>
              <a:ext cx="3513306" cy="1833611"/>
            </a:xfrm>
            <a:prstGeom prst="rect">
              <a:avLst/>
            </a:prstGeom>
            <a:ln>
              <a:solidFill>
                <a:srgbClr val="404384"/>
              </a:solidFill>
            </a:ln>
          </p:spPr>
        </p:pic>
      </p:grpSp>
    </p:spTree>
    <p:extLst>
      <p:ext uri="{BB962C8B-B14F-4D97-AF65-F5344CB8AC3E}">
        <p14:creationId xmlns:p14="http://schemas.microsoft.com/office/powerpoint/2010/main" val="1521344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90A2-05B2-D82C-B355-888C98031F3B}"/>
              </a:ext>
            </a:extLst>
          </p:cNvPr>
          <p:cNvSpPr>
            <a:spLocks noGrp="1"/>
          </p:cNvSpPr>
          <p:nvPr>
            <p:ph type="title"/>
          </p:nvPr>
        </p:nvSpPr>
        <p:spPr/>
        <p:txBody>
          <a:bodyPr/>
          <a:lstStyle/>
          <a:p>
            <a:r>
              <a:rPr lang="en-US" dirty="0"/>
              <a:t>Putting It All Together</a:t>
            </a:r>
          </a:p>
        </p:txBody>
      </p:sp>
      <p:sp>
        <p:nvSpPr>
          <p:cNvPr id="4" name="Text Placeholder 2">
            <a:extLst>
              <a:ext uri="{FF2B5EF4-FFF2-40B4-BE49-F238E27FC236}">
                <a16:creationId xmlns:a16="http://schemas.microsoft.com/office/drawing/2014/main" id="{547486F6-048B-36BE-358F-AB2ECD986852}"/>
              </a:ext>
            </a:extLst>
          </p:cNvPr>
          <p:cNvSpPr>
            <a:spLocks noGrp="1"/>
          </p:cNvSpPr>
          <p:nvPr>
            <p:ph type="body" idx="1"/>
          </p:nvPr>
        </p:nvSpPr>
        <p:spPr>
          <a:xfrm>
            <a:off x="831850" y="4589463"/>
            <a:ext cx="10515600" cy="1500187"/>
          </a:xfrm>
          <a:solidFill>
            <a:srgbClr val="404384">
              <a:alpha val="80000"/>
            </a:srgbClr>
          </a:solidFill>
        </p:spPr>
        <p:txBody>
          <a:bodyPr anchor="ctr">
            <a:normAutofit/>
          </a:bodyPr>
          <a:lstStyle/>
          <a:p>
            <a:pPr algn="ctr"/>
            <a:r>
              <a:rPr lang="en-US" sz="2800" dirty="0"/>
              <a:t>After we have viewed everything now it’s time to revisit our 9-Step method</a:t>
            </a:r>
          </a:p>
        </p:txBody>
      </p:sp>
    </p:spTree>
    <p:extLst>
      <p:ext uri="{BB962C8B-B14F-4D97-AF65-F5344CB8AC3E}">
        <p14:creationId xmlns:p14="http://schemas.microsoft.com/office/powerpoint/2010/main" val="40732219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D94B-B73B-A913-5724-7268233492B2}"/>
              </a:ext>
            </a:extLst>
          </p:cNvPr>
          <p:cNvSpPr>
            <a:spLocks noGrp="1"/>
          </p:cNvSpPr>
          <p:nvPr>
            <p:ph type="title"/>
          </p:nvPr>
        </p:nvSpPr>
        <p:spPr/>
        <p:txBody>
          <a:bodyPr/>
          <a:lstStyle/>
          <a:p>
            <a:r>
              <a:rPr lang="en-US" dirty="0"/>
              <a:t>The 9-Step Method for Reading EKGs</a:t>
            </a:r>
          </a:p>
        </p:txBody>
      </p:sp>
      <p:sp>
        <p:nvSpPr>
          <p:cNvPr id="3" name="Content Placeholder 2">
            <a:extLst>
              <a:ext uri="{FF2B5EF4-FFF2-40B4-BE49-F238E27FC236}">
                <a16:creationId xmlns:a16="http://schemas.microsoft.com/office/drawing/2014/main" id="{94F6FFFC-B52B-34A8-90F4-C969E19CAA42}"/>
              </a:ext>
            </a:extLst>
          </p:cNvPr>
          <p:cNvSpPr>
            <a:spLocks noGrp="1"/>
          </p:cNvSpPr>
          <p:nvPr>
            <p:ph idx="1"/>
          </p:nvPr>
        </p:nvSpPr>
        <p:spPr/>
        <p:txBody>
          <a:bodyPr>
            <a:normAutofit fontScale="92500"/>
          </a:bodyPr>
          <a:lstStyle/>
          <a:p>
            <a:pPr marL="0" indent="0">
              <a:buNone/>
            </a:pPr>
            <a:r>
              <a:rPr lang="en-US" sz="2700" dirty="0"/>
              <a:t>Before you start, make sure the standardization mark on the EKG paper is 10 mm high so that 10 mm = 1 mV. Also make sure that the paper speed is correct.</a:t>
            </a:r>
          </a:p>
          <a:p>
            <a:pPr marL="514350" indent="-514350">
              <a:buFont typeface="+mj-lt"/>
              <a:buAutoNum type="arabicPeriod"/>
            </a:pPr>
            <a:r>
              <a:rPr lang="en-US" sz="2700" b="1" dirty="0"/>
              <a:t>Determine the heart rate</a:t>
            </a:r>
            <a:r>
              <a:rPr lang="en-US" sz="2700" dirty="0"/>
              <a:t>. (300/# of large squares)</a:t>
            </a:r>
          </a:p>
          <a:p>
            <a:pPr marL="514350" indent="-514350">
              <a:buFont typeface="+mj-lt"/>
              <a:buAutoNum type="arabicPeriod"/>
            </a:pPr>
            <a:r>
              <a:rPr lang="en-US" sz="2700" dirty="0"/>
              <a:t>Measure the length of the </a:t>
            </a:r>
            <a:r>
              <a:rPr lang="en-US" sz="2700" b="1" dirty="0"/>
              <a:t>PR</a:t>
            </a:r>
            <a:r>
              <a:rPr lang="en-US" sz="2700" dirty="0"/>
              <a:t> and </a:t>
            </a:r>
            <a:r>
              <a:rPr lang="en-US" sz="2700" b="1" dirty="0"/>
              <a:t>QT intervals </a:t>
            </a:r>
            <a:r>
              <a:rPr lang="en-US" sz="2700" dirty="0"/>
              <a:t>and the width of the </a:t>
            </a:r>
            <a:r>
              <a:rPr lang="en-US" sz="2700" b="1" dirty="0"/>
              <a:t>QRS complexes</a:t>
            </a:r>
            <a:r>
              <a:rPr lang="en-US" sz="2700" dirty="0"/>
              <a:t>.</a:t>
            </a:r>
          </a:p>
          <a:p>
            <a:pPr marL="514350" indent="-514350">
              <a:buFont typeface="+mj-lt"/>
              <a:buAutoNum type="arabicPeriod"/>
            </a:pPr>
            <a:r>
              <a:rPr lang="en-US" sz="2700" dirty="0"/>
              <a:t>Is the </a:t>
            </a:r>
            <a:r>
              <a:rPr lang="en-US" sz="2700" b="1" dirty="0"/>
              <a:t>axis</a:t>
            </a:r>
            <a:r>
              <a:rPr lang="en-US" sz="2700" dirty="0"/>
              <a:t> of the P waves, QRS complexes, and T waves normal, or is there axis deviation? (look at lead I &amp; aVF)</a:t>
            </a:r>
          </a:p>
          <a:p>
            <a:pPr marL="514350" indent="-514350">
              <a:buFont typeface="+mj-lt"/>
              <a:buAutoNum type="arabicPeriod"/>
            </a:pPr>
            <a:r>
              <a:rPr lang="en-US" sz="2700" b="1" dirty="0"/>
              <a:t>Rhythm</a:t>
            </a:r>
            <a:r>
              <a:rPr lang="en-US" sz="2700" dirty="0"/>
              <a:t>. Always ask The Four Questions:</a:t>
            </a:r>
          </a:p>
          <a:p>
            <a:pPr marL="971550" lvl="1" indent="-514350">
              <a:buFont typeface="+mj-lt"/>
              <a:buAutoNum type="alphaLcPeriod"/>
            </a:pPr>
            <a:r>
              <a:rPr lang="en-US" dirty="0"/>
              <a:t>Are there normal P waves present?</a:t>
            </a:r>
          </a:p>
          <a:p>
            <a:pPr marL="971550" lvl="1" indent="-514350">
              <a:buFont typeface="+mj-lt"/>
              <a:buAutoNum type="alphaLcPeriod"/>
            </a:pPr>
            <a:r>
              <a:rPr lang="en-US" dirty="0"/>
              <a:t>Are the QRS complexes wide or narrow?</a:t>
            </a:r>
          </a:p>
          <a:p>
            <a:pPr marL="971550" lvl="1" indent="-514350">
              <a:buFont typeface="+mj-lt"/>
              <a:buAutoNum type="alphaLcPeriod"/>
            </a:pPr>
            <a:r>
              <a:rPr lang="en-US" dirty="0"/>
              <a:t>What is the relationship between the P waves and QRS complexes?</a:t>
            </a:r>
          </a:p>
          <a:p>
            <a:pPr marL="971550" lvl="1" indent="-514350">
              <a:buFont typeface="+mj-lt"/>
              <a:buAutoNum type="alphaLcPeriod"/>
            </a:pPr>
            <a:r>
              <a:rPr lang="en-US" dirty="0"/>
              <a:t>Is the rhythm regular or irregular?</a:t>
            </a:r>
          </a:p>
        </p:txBody>
      </p:sp>
    </p:spTree>
    <p:extLst>
      <p:ext uri="{BB962C8B-B14F-4D97-AF65-F5344CB8AC3E}">
        <p14:creationId xmlns:p14="http://schemas.microsoft.com/office/powerpoint/2010/main" val="9941402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D94B-B73B-A913-5724-7268233492B2}"/>
              </a:ext>
            </a:extLst>
          </p:cNvPr>
          <p:cNvSpPr>
            <a:spLocks noGrp="1"/>
          </p:cNvSpPr>
          <p:nvPr>
            <p:ph type="title"/>
          </p:nvPr>
        </p:nvSpPr>
        <p:spPr/>
        <p:txBody>
          <a:bodyPr/>
          <a:lstStyle/>
          <a:p>
            <a:r>
              <a:rPr lang="en-US" dirty="0"/>
              <a:t>The 9-Step Method for Reading EKGs</a:t>
            </a:r>
          </a:p>
        </p:txBody>
      </p:sp>
      <p:sp>
        <p:nvSpPr>
          <p:cNvPr id="3" name="Content Placeholder 2">
            <a:extLst>
              <a:ext uri="{FF2B5EF4-FFF2-40B4-BE49-F238E27FC236}">
                <a16:creationId xmlns:a16="http://schemas.microsoft.com/office/drawing/2014/main" id="{94F6FFFC-B52B-34A8-90F4-C969E19CAA42}"/>
              </a:ext>
            </a:extLst>
          </p:cNvPr>
          <p:cNvSpPr>
            <a:spLocks noGrp="1"/>
          </p:cNvSpPr>
          <p:nvPr>
            <p:ph idx="1"/>
          </p:nvPr>
        </p:nvSpPr>
        <p:spPr/>
        <p:txBody>
          <a:bodyPr>
            <a:normAutofit/>
          </a:bodyPr>
          <a:lstStyle/>
          <a:p>
            <a:pPr marL="514350" indent="-514350">
              <a:buFont typeface="+mj-lt"/>
              <a:buAutoNum type="arabicPeriod" startAt="5"/>
            </a:pPr>
            <a:r>
              <a:rPr lang="en-US" sz="2500" b="1" dirty="0"/>
              <a:t>Conduction blocks</a:t>
            </a:r>
          </a:p>
          <a:p>
            <a:pPr marL="971550" lvl="1" indent="-514350">
              <a:buFont typeface="+mj-lt"/>
              <a:buAutoNum type="alphaLcPeriod"/>
            </a:pPr>
            <a:r>
              <a:rPr lang="en-US" sz="2200" dirty="0"/>
              <a:t>Atrioventricular (AV) block.</a:t>
            </a:r>
          </a:p>
          <a:p>
            <a:pPr marL="971550" lvl="1" indent="-514350">
              <a:buFont typeface="+mj-lt"/>
              <a:buAutoNum type="alphaLcPeriod"/>
            </a:pPr>
            <a:r>
              <a:rPr lang="en-US" sz="2200" dirty="0"/>
              <a:t>Bundle branch block (</a:t>
            </a:r>
            <a:r>
              <a:rPr lang="en-US" sz="2400" dirty="0"/>
              <a:t>QRS complex widened</a:t>
            </a:r>
            <a:r>
              <a:rPr lang="en-US" sz="2200" dirty="0"/>
              <a:t>) or hemiblock (</a:t>
            </a:r>
            <a:r>
              <a:rPr lang="en-US" sz="2400" dirty="0"/>
              <a:t>Axis Deviation</a:t>
            </a:r>
            <a:r>
              <a:rPr lang="en-US" sz="2200" dirty="0"/>
              <a:t>).</a:t>
            </a:r>
          </a:p>
          <a:p>
            <a:pPr marL="514350" indent="-514350">
              <a:buFont typeface="+mj-lt"/>
              <a:buAutoNum type="arabicPeriod" startAt="5"/>
            </a:pPr>
            <a:r>
              <a:rPr lang="en-US" sz="2500" b="1" dirty="0"/>
              <a:t>Preexcitation</a:t>
            </a:r>
            <a:r>
              <a:rPr lang="en-US" sz="2500" dirty="0"/>
              <a:t>, Criteria for WPW (PR interval less than 0.12 seconds, Wide QRS complexes, Delta wave seen in some leads).</a:t>
            </a:r>
          </a:p>
          <a:p>
            <a:pPr marL="514350" indent="-514350">
              <a:buFont typeface="+mj-lt"/>
              <a:buAutoNum type="arabicPeriod" startAt="5"/>
            </a:pPr>
            <a:r>
              <a:rPr lang="en-US" sz="2500" dirty="0"/>
              <a:t>Apply the criteria for both </a:t>
            </a:r>
            <a:r>
              <a:rPr lang="en-US" sz="2500" b="1" dirty="0"/>
              <a:t>atrial enlargement </a:t>
            </a:r>
            <a:r>
              <a:rPr lang="en-US" sz="2500" dirty="0"/>
              <a:t>and </a:t>
            </a:r>
            <a:r>
              <a:rPr lang="en-US" sz="2500" b="1" dirty="0"/>
              <a:t>ventricular hypertrophy</a:t>
            </a:r>
            <a:r>
              <a:rPr lang="en-US" sz="2500" dirty="0"/>
              <a:t>.</a:t>
            </a:r>
          </a:p>
          <a:p>
            <a:pPr marL="514350" indent="-514350">
              <a:buFont typeface="+mj-lt"/>
              <a:buAutoNum type="arabicPeriod" startAt="5"/>
            </a:pPr>
            <a:r>
              <a:rPr lang="en-US" sz="2500" b="1" dirty="0"/>
              <a:t>Coronary artery disease</a:t>
            </a:r>
            <a:r>
              <a:rPr lang="en-US" sz="2500" dirty="0"/>
              <a:t>: Look for Q waves and the ST-segment and T-wave changes. Remember that not all such changes reflect coronary artery disease; know your differential diagnoses.</a:t>
            </a:r>
          </a:p>
          <a:p>
            <a:pPr marL="514350" indent="-514350">
              <a:buFont typeface="+mj-lt"/>
              <a:buAutoNum type="arabicPeriod" startAt="5"/>
            </a:pPr>
            <a:r>
              <a:rPr lang="en-US" sz="2500" dirty="0"/>
              <a:t>Other conditions. Is there anything on the EKG that suggests one of the other cardiac or noncardiac conditions discussed in the miscellaneous conditions? Are you totally lost? Never hesitate to ask for assistance.</a:t>
            </a:r>
          </a:p>
        </p:txBody>
      </p:sp>
    </p:spTree>
    <p:extLst>
      <p:ext uri="{BB962C8B-B14F-4D97-AF65-F5344CB8AC3E}">
        <p14:creationId xmlns:p14="http://schemas.microsoft.com/office/powerpoint/2010/main" val="24007081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5596CE-538D-91F9-0776-479061C89B92}"/>
              </a:ext>
            </a:extLst>
          </p:cNvPr>
          <p:cNvPicPr>
            <a:picLocks noChangeAspect="1"/>
          </p:cNvPicPr>
          <p:nvPr/>
        </p:nvPicPr>
        <p:blipFill>
          <a:blip r:embed="rId2"/>
          <a:stretch>
            <a:fillRect/>
          </a:stretch>
        </p:blipFill>
        <p:spPr>
          <a:xfrm>
            <a:off x="6511637" y="0"/>
            <a:ext cx="5680364" cy="6858000"/>
          </a:xfrm>
          <a:prstGeom prst="rect">
            <a:avLst/>
          </a:prstGeom>
        </p:spPr>
      </p:pic>
      <p:sp>
        <p:nvSpPr>
          <p:cNvPr id="3" name="Content Placeholder 2">
            <a:extLst>
              <a:ext uri="{FF2B5EF4-FFF2-40B4-BE49-F238E27FC236}">
                <a16:creationId xmlns:a16="http://schemas.microsoft.com/office/drawing/2014/main" id="{A7E67F09-FD67-ACEF-2145-7E5A289A3C60}"/>
              </a:ext>
            </a:extLst>
          </p:cNvPr>
          <p:cNvSpPr>
            <a:spLocks noGrp="1"/>
          </p:cNvSpPr>
          <p:nvPr>
            <p:ph idx="4294967295"/>
          </p:nvPr>
        </p:nvSpPr>
        <p:spPr>
          <a:xfrm>
            <a:off x="615496" y="447473"/>
            <a:ext cx="5064868" cy="5963054"/>
          </a:xfrm>
        </p:spPr>
        <p:txBody>
          <a:bodyPr anchor="ctr">
            <a:normAutofit/>
          </a:bodyPr>
          <a:lstStyle/>
          <a:p>
            <a:pPr marL="0" indent="0" algn="ctr">
              <a:buNone/>
            </a:pPr>
            <a:r>
              <a:rPr lang="en-US" sz="4000" dirty="0"/>
              <a:t>And if you are still thinking, “Is this really all I need to know?” The answer—reminding you that information only becomes knowledge with wisdom and experience—is, “Yes!” </a:t>
            </a:r>
          </a:p>
        </p:txBody>
      </p:sp>
    </p:spTree>
    <p:extLst>
      <p:ext uri="{BB962C8B-B14F-4D97-AF65-F5344CB8AC3E}">
        <p14:creationId xmlns:p14="http://schemas.microsoft.com/office/powerpoint/2010/main" val="32284103"/>
      </p:ext>
    </p:extLst>
  </p:cSld>
  <p:clrMapOvr>
    <a:masterClrMapping/>
  </p:clrMapOvr>
</p:sld>
</file>

<file path=ppt/theme/theme1.xml><?xml version="1.0" encoding="utf-8"?>
<a:theme xmlns:a="http://schemas.openxmlformats.org/drawingml/2006/main" name="MB - Lagne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B - Lagneh" id="{AC434D15-D1DA-42BC-85E4-2D915A6CAE6C}" vid="{66CA60BF-F0E7-4B13-9A68-1CFAB4E3CD8F}"/>
    </a:ext>
  </a:extLst>
</a:theme>
</file>

<file path=docProps/app.xml><?xml version="1.0" encoding="utf-8"?>
<Properties xmlns="http://schemas.openxmlformats.org/officeDocument/2006/extended-properties" xmlns:vt="http://schemas.openxmlformats.org/officeDocument/2006/docPropsVTypes">
  <Template>MB - Lagneh</Template>
  <TotalTime>880</TotalTime>
  <Words>9556</Words>
  <Application>Microsoft Office PowerPoint</Application>
  <PresentationFormat>Widescreen</PresentationFormat>
  <Paragraphs>643</Paragraphs>
  <Slides>96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96</vt:i4>
      </vt:variant>
    </vt:vector>
  </HeadingPairs>
  <TitlesOfParts>
    <vt:vector size="104" baseType="lpstr">
      <vt:lpstr>Arial</vt:lpstr>
      <vt:lpstr>Arial Black</vt:lpstr>
      <vt:lpstr>Arial Nova</vt:lpstr>
      <vt:lpstr>Calibri</vt:lpstr>
      <vt:lpstr>Calibri Light</vt:lpstr>
      <vt:lpstr>Courier New</vt:lpstr>
      <vt:lpstr>Wingdings</vt:lpstr>
      <vt:lpstr>MB - Lagneh</vt:lpstr>
      <vt:lpstr>EKG Hacks</vt:lpstr>
      <vt:lpstr>The Basics</vt:lpstr>
      <vt:lpstr>Anatomy of the heart conductive system</vt:lpstr>
      <vt:lpstr>EKG Paper</vt:lpstr>
      <vt:lpstr>The basic waves and lines of the standard EKG</vt:lpstr>
      <vt:lpstr>The basic waves and lines of the standard EKG</vt:lpstr>
      <vt:lpstr>QRS complex configurations</vt:lpstr>
      <vt:lpstr>The basic waves and lines of the standard EKG</vt:lpstr>
      <vt:lpstr>The basic waves and lines of the standard EKG</vt:lpstr>
      <vt:lpstr>What differentiates a segment from an interval? </vt:lpstr>
      <vt:lpstr>Making Waves</vt:lpstr>
      <vt:lpstr>The 12 Views of the Heart </vt:lpstr>
      <vt:lpstr>The Six Limb Leads</vt:lpstr>
      <vt:lpstr>The Six Limb Leads</vt:lpstr>
      <vt:lpstr>The Six Limb Leads</vt:lpstr>
      <vt:lpstr>The Six Precordial Leads</vt:lpstr>
      <vt:lpstr>Leads Grouping</vt:lpstr>
      <vt:lpstr>Keep in mind</vt:lpstr>
      <vt:lpstr>The Normal 12-Lead EKG</vt:lpstr>
      <vt:lpstr>The 9-Step Method for Reading EKGs</vt:lpstr>
      <vt:lpstr>The 9-Step Method for Reading EKGs</vt:lpstr>
      <vt:lpstr>Determine the heart rate</vt:lpstr>
      <vt:lpstr>What is the heart rate of the following strips? </vt:lpstr>
      <vt:lpstr>What is the heart rate of the following strips? </vt:lpstr>
      <vt:lpstr>Measure the length of</vt:lpstr>
      <vt:lpstr>Axis summary</vt:lpstr>
      <vt:lpstr>Axis summary</vt:lpstr>
      <vt:lpstr>Axis summary</vt:lpstr>
      <vt:lpstr>Exercise 1 </vt:lpstr>
      <vt:lpstr>Exercise 2</vt:lpstr>
      <vt:lpstr>Rhythm and Arrythmias</vt:lpstr>
      <vt:lpstr>PowerPoint Presentation</vt:lpstr>
      <vt:lpstr>Arrhythmias of Sinus Origin</vt:lpstr>
      <vt:lpstr>Sinus Arrhythmia</vt:lpstr>
      <vt:lpstr>Sinus Arrest, Asystole, and Escape Beats</vt:lpstr>
      <vt:lpstr>Sinus Arrest, Asystole, and Escape Beats</vt:lpstr>
      <vt:lpstr>The four questions to assess any rhythm disturbance on the EKG</vt:lpstr>
      <vt:lpstr>The four questions to assess any rhythm disturbance on the EKG</vt:lpstr>
      <vt:lpstr>The four questions to assess any rhythm disturbance on the EKG</vt:lpstr>
      <vt:lpstr>Tachyarrhythmia</vt:lpstr>
      <vt:lpstr>PowerPoint Presentation</vt:lpstr>
      <vt:lpstr>Atrial Premature Beats (PACs) and Junctional Premature Beats</vt:lpstr>
      <vt:lpstr>Atrial Premature Beats (PACs) and Junctional Premature Beats</vt:lpstr>
      <vt:lpstr>PowerPoint Presentation</vt:lpstr>
      <vt:lpstr>Carotid Massage</vt:lpstr>
      <vt:lpstr>How to Do Carotid Massage</vt:lpstr>
      <vt:lpstr>Premature Ventricular Contractions</vt:lpstr>
      <vt:lpstr>Ventricular Tachycardia</vt:lpstr>
      <vt:lpstr>Ventricular Fibrillation</vt:lpstr>
      <vt:lpstr>Accelerated Idioventricular Rhythm</vt:lpstr>
      <vt:lpstr>Torsade de Pointes</vt:lpstr>
      <vt:lpstr>Supraventricular Tachycardia With Aberrancy</vt:lpstr>
      <vt:lpstr>V Tach Vs Supraventricular Tach With Aberrancy</vt:lpstr>
      <vt:lpstr>What are the arrythmias seen bellow ?</vt:lpstr>
      <vt:lpstr>Conduction Blocks</vt:lpstr>
      <vt:lpstr>PowerPoint Presentation</vt:lpstr>
      <vt:lpstr>Is It a Wenckebach Block or a Mobitz Type II Block?</vt:lpstr>
      <vt:lpstr>Bundle Branch Block</vt:lpstr>
      <vt:lpstr>Right Bundle Branch Block</vt:lpstr>
      <vt:lpstr>Left Bundle Branch Block</vt:lpstr>
      <vt:lpstr>Bundle Branch Block</vt:lpstr>
      <vt:lpstr>Hemiblocks</vt:lpstr>
      <vt:lpstr>Left Anterior Hemiblock</vt:lpstr>
      <vt:lpstr>Left Posterior Hemiblock</vt:lpstr>
      <vt:lpstr>Bifascicular block</vt:lpstr>
      <vt:lpstr>Blocks That Underachieve</vt:lpstr>
      <vt:lpstr>Can you identify the different conduction blocks that are present ?</vt:lpstr>
      <vt:lpstr>Pacemakers</vt:lpstr>
      <vt:lpstr>Preexcitation Syndromes</vt:lpstr>
      <vt:lpstr>Preexcitation Syndromes</vt:lpstr>
      <vt:lpstr>Why Do We Care About Preexcitation?</vt:lpstr>
      <vt:lpstr>Notes</vt:lpstr>
      <vt:lpstr>Hypertrophy and Enlargement of the Heart</vt:lpstr>
      <vt:lpstr>Atrial Enlargement</vt:lpstr>
      <vt:lpstr>Atrial Enlargement</vt:lpstr>
      <vt:lpstr>Ventricular Hypertrophy</vt:lpstr>
      <vt:lpstr>Myocardial Ischemia and Infarction</vt:lpstr>
      <vt:lpstr>During an acute STEMI, the EKG may evolve through 3 stages</vt:lpstr>
      <vt:lpstr>Localizing the Infarct</vt:lpstr>
      <vt:lpstr>Anterior STEMIs</vt:lpstr>
      <vt:lpstr>Right Ventricular Infarctions</vt:lpstr>
      <vt:lpstr>Sorting Out the Different Ischemic Syndromes</vt:lpstr>
      <vt:lpstr>Miscellaneous Conditions</vt:lpstr>
      <vt:lpstr>Electrolyte Disturbances</vt:lpstr>
      <vt:lpstr>Other Conditions</vt:lpstr>
      <vt:lpstr>Other Disorders</vt:lpstr>
      <vt:lpstr>Other Disorders</vt:lpstr>
      <vt:lpstr>The Athlete’s Heart &amp; Preparticipation Screening</vt:lpstr>
      <vt:lpstr>DDx of Wide Complex Tachycardias</vt:lpstr>
      <vt:lpstr>DDx of QT Interval abnormalities</vt:lpstr>
      <vt:lpstr>ST-Segment abnormalities</vt:lpstr>
      <vt:lpstr>Causes of Sudden Cardiac Death</vt:lpstr>
      <vt:lpstr>Putting It All Together</vt:lpstr>
      <vt:lpstr>The 9-Step Method for Reading EKGs</vt:lpstr>
      <vt:lpstr>The 9-Step Method for Reading EKGs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EKG Hacks</dc:title>
  <dc:creator>mahmoud barakat</dc:creator>
  <cp:lastModifiedBy>mahmoud barakat</cp:lastModifiedBy>
  <cp:revision>102</cp:revision>
  <dcterms:created xsi:type="dcterms:W3CDTF">2024-01-21T19:13:25Z</dcterms:created>
  <dcterms:modified xsi:type="dcterms:W3CDTF">2024-01-25T16:39:37Z</dcterms:modified>
</cp:coreProperties>
</file>