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theme/theme14.xml" ContentType="application/vnd.openxmlformats-officedocument.theme+xml"/>
  <Override PartName="/ppt/slideLayouts/slideLayout25.xml" ContentType="application/vnd.openxmlformats-officedocument.presentationml.slideLayout+xml"/>
  <Override PartName="/ppt/theme/theme15.xml" ContentType="application/vnd.openxmlformats-officedocument.theme+xml"/>
  <Override PartName="/ppt/slideLayouts/slideLayout26.xml" ContentType="application/vnd.openxmlformats-officedocument.presentationml.slideLayout+xml"/>
  <Override PartName="/ppt/theme/theme16.xml" ContentType="application/vnd.openxmlformats-officedocument.theme+xml"/>
  <Override PartName="/ppt/slideLayouts/slideLayout27.xml" ContentType="application/vnd.openxmlformats-officedocument.presentationml.slideLayout+xml"/>
  <Override PartName="/ppt/theme/theme17.xml" ContentType="application/vnd.openxmlformats-officedocument.theme+xml"/>
  <Override PartName="/ppt/slideLayouts/slideLayout28.xml" ContentType="application/vnd.openxmlformats-officedocument.presentationml.slideLayout+xml"/>
  <Override PartName="/ppt/theme/theme18.xml" ContentType="application/vnd.openxmlformats-officedocument.theme+xml"/>
  <Override PartName="/ppt/slideLayouts/slideLayout29.xml" ContentType="application/vnd.openxmlformats-officedocument.presentationml.slideLayout+xml"/>
  <Override PartName="/ppt/theme/theme19.xml" ContentType="application/vnd.openxmlformats-officedocument.theme+xml"/>
  <Override PartName="/ppt/slideLayouts/slideLayout30.xml" ContentType="application/vnd.openxmlformats-officedocument.presentationml.slideLayout+xml"/>
  <Override PartName="/ppt/theme/theme20.xml" ContentType="application/vnd.openxmlformats-officedocument.theme+xml"/>
  <Override PartName="/ppt/slideLayouts/slideLayout31.xml" ContentType="application/vnd.openxmlformats-officedocument.presentationml.slideLayout+xml"/>
  <Override PartName="/ppt/theme/theme21.xml" ContentType="application/vnd.openxmlformats-officedocument.theme+xml"/>
  <Override PartName="/ppt/slideLayouts/slideLayout32.xml" ContentType="application/vnd.openxmlformats-officedocument.presentationml.slideLayout+xml"/>
  <Override PartName="/ppt/theme/theme22.xml" ContentType="application/vnd.openxmlformats-officedocument.theme+xml"/>
  <Override PartName="/ppt/slideLayouts/slideLayout33.xml" ContentType="application/vnd.openxmlformats-officedocument.presentationml.slideLayout+xml"/>
  <Override PartName="/ppt/theme/theme23.xml" ContentType="application/vnd.openxmlformats-officedocument.theme+xml"/>
  <Override PartName="/ppt/slideLayouts/slideLayout34.xml" ContentType="application/vnd.openxmlformats-officedocument.presentationml.slideLayout+xml"/>
  <Override PartName="/ppt/theme/theme24.xml" ContentType="application/vnd.openxmlformats-officedocument.theme+xml"/>
  <Override PartName="/ppt/slideLayouts/slideLayout35.xml" ContentType="application/vnd.openxmlformats-officedocument.presentationml.slideLayout+xml"/>
  <Override PartName="/ppt/theme/theme25.xml" ContentType="application/vnd.openxmlformats-officedocument.theme+xml"/>
  <Override PartName="/ppt/slideLayouts/slideLayout36.xml" ContentType="application/vnd.openxmlformats-officedocument.presentationml.slideLayout+xml"/>
  <Override PartName="/ppt/theme/theme26.xml" ContentType="application/vnd.openxmlformats-officedocument.theme+xml"/>
  <Override PartName="/ppt/slideLayouts/slideLayout37.xml" ContentType="application/vnd.openxmlformats-officedocument.presentationml.slideLayout+xml"/>
  <Override PartName="/ppt/theme/theme27.xml" ContentType="application/vnd.openxmlformats-officedocument.theme+xml"/>
  <Override PartName="/ppt/slideLayouts/slideLayout38.xml" ContentType="application/vnd.openxmlformats-officedocument.presentationml.slideLayout+xml"/>
  <Override PartName="/ppt/theme/theme28.xml" ContentType="application/vnd.openxmlformats-officedocument.theme+xml"/>
  <Override PartName="/ppt/slideLayouts/slideLayout3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  <p:sldMasterId id="2147483676" r:id="rId13"/>
    <p:sldMasterId id="2147483678" r:id="rId14"/>
    <p:sldMasterId id="2147483680" r:id="rId15"/>
    <p:sldMasterId id="2147483682" r:id="rId16"/>
    <p:sldMasterId id="2147483684" r:id="rId17"/>
    <p:sldMasterId id="2147483686" r:id="rId18"/>
    <p:sldMasterId id="2147483688" r:id="rId19"/>
    <p:sldMasterId id="2147483690" r:id="rId20"/>
    <p:sldMasterId id="2147483692" r:id="rId21"/>
    <p:sldMasterId id="2147483694" r:id="rId22"/>
    <p:sldMasterId id="2147483696" r:id="rId23"/>
    <p:sldMasterId id="2147483698" r:id="rId24"/>
    <p:sldMasterId id="2147483700" r:id="rId25"/>
    <p:sldMasterId id="2147483702" r:id="rId26"/>
    <p:sldMasterId id="2147483704" r:id="rId27"/>
    <p:sldMasterId id="2147483706" r:id="rId28"/>
    <p:sldMasterId id="2147483708" r:id="rId29"/>
    <p:sldMasterId id="2147483710" r:id="rId30"/>
    <p:sldMasterId id="2147483712" r:id="rId31"/>
    <p:sldMasterId id="2147483714" r:id="rId32"/>
  </p:sldMasterIdLst>
  <p:notesMasterIdLst>
    <p:notesMasterId r:id="rId69"/>
  </p:notesMasterIdLst>
  <p:sldIdLst>
    <p:sldId id="256" r:id="rId33"/>
    <p:sldId id="257" r:id="rId34"/>
    <p:sldId id="258" r:id="rId35"/>
    <p:sldId id="273" r:id="rId36"/>
    <p:sldId id="274" r:id="rId37"/>
    <p:sldId id="275" r:id="rId38"/>
    <p:sldId id="282" r:id="rId39"/>
    <p:sldId id="283" r:id="rId40"/>
    <p:sldId id="276" r:id="rId41"/>
    <p:sldId id="265" r:id="rId42"/>
    <p:sldId id="277" r:id="rId43"/>
    <p:sldId id="278" r:id="rId44"/>
    <p:sldId id="279" r:id="rId45"/>
    <p:sldId id="280" r:id="rId46"/>
    <p:sldId id="281" r:id="rId47"/>
    <p:sldId id="271" r:id="rId48"/>
    <p:sldId id="272" r:id="rId49"/>
    <p:sldId id="297" r:id="rId50"/>
    <p:sldId id="298" r:id="rId51"/>
    <p:sldId id="299" r:id="rId52"/>
    <p:sldId id="284" r:id="rId53"/>
    <p:sldId id="285" r:id="rId54"/>
    <p:sldId id="286" r:id="rId55"/>
    <p:sldId id="302" r:id="rId56"/>
    <p:sldId id="287" r:id="rId57"/>
    <p:sldId id="303" r:id="rId58"/>
    <p:sldId id="304" r:id="rId59"/>
    <p:sldId id="288" r:id="rId60"/>
    <p:sldId id="289" r:id="rId61"/>
    <p:sldId id="290" r:id="rId62"/>
    <p:sldId id="291" r:id="rId63"/>
    <p:sldId id="292" r:id="rId64"/>
    <p:sldId id="293" r:id="rId65"/>
    <p:sldId id="294" r:id="rId66"/>
    <p:sldId id="295" r:id="rId67"/>
    <p:sldId id="29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 /><Relationship Id="rId18" Type="http://schemas.openxmlformats.org/officeDocument/2006/relationships/slideMaster" Target="slideMasters/slideMaster15.xml" /><Relationship Id="rId26" Type="http://schemas.openxmlformats.org/officeDocument/2006/relationships/slideMaster" Target="slideMasters/slideMaster23.xml" /><Relationship Id="rId39" Type="http://schemas.openxmlformats.org/officeDocument/2006/relationships/slide" Target="slides/slide7.xml" /><Relationship Id="rId21" Type="http://schemas.openxmlformats.org/officeDocument/2006/relationships/slideMaster" Target="slideMasters/slideMaster18.xml" /><Relationship Id="rId34" Type="http://schemas.openxmlformats.org/officeDocument/2006/relationships/slide" Target="slides/slide2.xml" /><Relationship Id="rId42" Type="http://schemas.openxmlformats.org/officeDocument/2006/relationships/slide" Target="slides/slide10.xml" /><Relationship Id="rId47" Type="http://schemas.openxmlformats.org/officeDocument/2006/relationships/slide" Target="slides/slide15.xml" /><Relationship Id="rId50" Type="http://schemas.openxmlformats.org/officeDocument/2006/relationships/slide" Target="slides/slide18.xml" /><Relationship Id="rId55" Type="http://schemas.openxmlformats.org/officeDocument/2006/relationships/slide" Target="slides/slide23.xml" /><Relationship Id="rId63" Type="http://schemas.openxmlformats.org/officeDocument/2006/relationships/slide" Target="slides/slide31.xml" /><Relationship Id="rId68" Type="http://schemas.openxmlformats.org/officeDocument/2006/relationships/slide" Target="slides/slide36.xml" /><Relationship Id="rId7" Type="http://schemas.openxmlformats.org/officeDocument/2006/relationships/slideMaster" Target="slideMasters/slideMaster4.xml" /><Relationship Id="rId71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Master" Target="slideMasters/slideMaster13.xml" /><Relationship Id="rId29" Type="http://schemas.openxmlformats.org/officeDocument/2006/relationships/slideMaster" Target="slideMasters/slideMaster26.xml" /><Relationship Id="rId11" Type="http://schemas.openxmlformats.org/officeDocument/2006/relationships/slideMaster" Target="slideMasters/slideMaster8.xml" /><Relationship Id="rId24" Type="http://schemas.openxmlformats.org/officeDocument/2006/relationships/slideMaster" Target="slideMasters/slideMaster21.xml" /><Relationship Id="rId32" Type="http://schemas.openxmlformats.org/officeDocument/2006/relationships/slideMaster" Target="slideMasters/slideMaster29.xml" /><Relationship Id="rId37" Type="http://schemas.openxmlformats.org/officeDocument/2006/relationships/slide" Target="slides/slide5.xml" /><Relationship Id="rId40" Type="http://schemas.openxmlformats.org/officeDocument/2006/relationships/slide" Target="slides/slide8.xml" /><Relationship Id="rId45" Type="http://schemas.openxmlformats.org/officeDocument/2006/relationships/slide" Target="slides/slide13.xml" /><Relationship Id="rId53" Type="http://schemas.openxmlformats.org/officeDocument/2006/relationships/slide" Target="slides/slide21.xml" /><Relationship Id="rId58" Type="http://schemas.openxmlformats.org/officeDocument/2006/relationships/slide" Target="slides/slide26.xml" /><Relationship Id="rId66" Type="http://schemas.openxmlformats.org/officeDocument/2006/relationships/slide" Target="slides/slide34.xml" /><Relationship Id="rId5" Type="http://schemas.openxmlformats.org/officeDocument/2006/relationships/slideMaster" Target="slideMasters/slideMaster2.xml" /><Relationship Id="rId15" Type="http://schemas.openxmlformats.org/officeDocument/2006/relationships/slideMaster" Target="slideMasters/slideMaster12.xml" /><Relationship Id="rId23" Type="http://schemas.openxmlformats.org/officeDocument/2006/relationships/slideMaster" Target="slideMasters/slideMaster20.xml" /><Relationship Id="rId28" Type="http://schemas.openxmlformats.org/officeDocument/2006/relationships/slideMaster" Target="slideMasters/slideMaster25.xml" /><Relationship Id="rId36" Type="http://schemas.openxmlformats.org/officeDocument/2006/relationships/slide" Target="slides/slide4.xml" /><Relationship Id="rId49" Type="http://schemas.openxmlformats.org/officeDocument/2006/relationships/slide" Target="slides/slide17.xml" /><Relationship Id="rId57" Type="http://schemas.openxmlformats.org/officeDocument/2006/relationships/slide" Target="slides/slide25.xml" /><Relationship Id="rId61" Type="http://schemas.openxmlformats.org/officeDocument/2006/relationships/slide" Target="slides/slide29.xml" /><Relationship Id="rId10" Type="http://schemas.openxmlformats.org/officeDocument/2006/relationships/slideMaster" Target="slideMasters/slideMaster7.xml" /><Relationship Id="rId19" Type="http://schemas.openxmlformats.org/officeDocument/2006/relationships/slideMaster" Target="slideMasters/slideMaster16.xml" /><Relationship Id="rId31" Type="http://schemas.openxmlformats.org/officeDocument/2006/relationships/slideMaster" Target="slideMasters/slideMaster28.xml" /><Relationship Id="rId44" Type="http://schemas.openxmlformats.org/officeDocument/2006/relationships/slide" Target="slides/slide12.xml" /><Relationship Id="rId52" Type="http://schemas.openxmlformats.org/officeDocument/2006/relationships/slide" Target="slides/slide20.xml" /><Relationship Id="rId60" Type="http://schemas.openxmlformats.org/officeDocument/2006/relationships/slide" Target="slides/slide28.xml" /><Relationship Id="rId65" Type="http://schemas.openxmlformats.org/officeDocument/2006/relationships/slide" Target="slides/slide33.xml" /><Relationship Id="rId73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Master" Target="slideMasters/slideMaster6.xml" /><Relationship Id="rId14" Type="http://schemas.openxmlformats.org/officeDocument/2006/relationships/slideMaster" Target="slideMasters/slideMaster11.xml" /><Relationship Id="rId22" Type="http://schemas.openxmlformats.org/officeDocument/2006/relationships/slideMaster" Target="slideMasters/slideMaster19.xml" /><Relationship Id="rId27" Type="http://schemas.openxmlformats.org/officeDocument/2006/relationships/slideMaster" Target="slideMasters/slideMaster24.xml" /><Relationship Id="rId30" Type="http://schemas.openxmlformats.org/officeDocument/2006/relationships/slideMaster" Target="slideMasters/slideMaster27.xml" /><Relationship Id="rId35" Type="http://schemas.openxmlformats.org/officeDocument/2006/relationships/slide" Target="slides/slide3.xml" /><Relationship Id="rId43" Type="http://schemas.openxmlformats.org/officeDocument/2006/relationships/slide" Target="slides/slide11.xml" /><Relationship Id="rId48" Type="http://schemas.openxmlformats.org/officeDocument/2006/relationships/slide" Target="slides/slide16.xml" /><Relationship Id="rId56" Type="http://schemas.openxmlformats.org/officeDocument/2006/relationships/slide" Target="slides/slide24.xml" /><Relationship Id="rId64" Type="http://schemas.openxmlformats.org/officeDocument/2006/relationships/slide" Target="slides/slide32.xml" /><Relationship Id="rId69" Type="http://schemas.openxmlformats.org/officeDocument/2006/relationships/notesMaster" Target="notesMasters/notesMaster1.xml" /><Relationship Id="rId8" Type="http://schemas.openxmlformats.org/officeDocument/2006/relationships/slideMaster" Target="slideMasters/slideMaster5.xml" /><Relationship Id="rId51" Type="http://schemas.openxmlformats.org/officeDocument/2006/relationships/slide" Target="slides/slide19.xml" /><Relationship Id="rId72" Type="http://schemas.openxmlformats.org/officeDocument/2006/relationships/theme" Target="theme/theme1.xml" /><Relationship Id="rId3" Type="http://schemas.openxmlformats.org/officeDocument/2006/relationships/customXml" Target="../customXml/item3.xml" /><Relationship Id="rId12" Type="http://schemas.openxmlformats.org/officeDocument/2006/relationships/slideMaster" Target="slideMasters/slideMaster9.xml" /><Relationship Id="rId17" Type="http://schemas.openxmlformats.org/officeDocument/2006/relationships/slideMaster" Target="slideMasters/slideMaster14.xml" /><Relationship Id="rId25" Type="http://schemas.openxmlformats.org/officeDocument/2006/relationships/slideMaster" Target="slideMasters/slideMaster22.xml" /><Relationship Id="rId33" Type="http://schemas.openxmlformats.org/officeDocument/2006/relationships/slide" Target="slides/slide1.xml" /><Relationship Id="rId38" Type="http://schemas.openxmlformats.org/officeDocument/2006/relationships/slide" Target="slides/slide6.xml" /><Relationship Id="rId46" Type="http://schemas.openxmlformats.org/officeDocument/2006/relationships/slide" Target="slides/slide14.xml" /><Relationship Id="rId59" Type="http://schemas.openxmlformats.org/officeDocument/2006/relationships/slide" Target="slides/slide27.xml" /><Relationship Id="rId67" Type="http://schemas.openxmlformats.org/officeDocument/2006/relationships/slide" Target="slides/slide35.xml" /><Relationship Id="rId20" Type="http://schemas.openxmlformats.org/officeDocument/2006/relationships/slideMaster" Target="slideMasters/slideMaster17.xml" /><Relationship Id="rId41" Type="http://schemas.openxmlformats.org/officeDocument/2006/relationships/slide" Target="slides/slide9.xml" /><Relationship Id="rId54" Type="http://schemas.openxmlformats.org/officeDocument/2006/relationships/slide" Target="slides/slide22.xml" /><Relationship Id="rId62" Type="http://schemas.openxmlformats.org/officeDocument/2006/relationships/slide" Target="slides/slide30.xml" /><Relationship Id="rId7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4865-5CF6-445D-AFD2-D24E01F0CD8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70CD8-F66A-4680-AADE-2A4A4991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9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7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7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1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8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7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10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9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0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14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7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7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6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55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47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7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32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93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1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58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57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30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00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5BA0-9593-4854-AAC3-2E622A1043B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8904-F666-48E7-B2F8-288ACEE2C7F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7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1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2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 /><Relationship Id="rId1" Type="http://schemas.openxmlformats.org/officeDocument/2006/relationships/slideLayout" Target="../slideLayouts/slideLayout20.xml" 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 /><Relationship Id="rId1" Type="http://schemas.openxmlformats.org/officeDocument/2006/relationships/slideLayout" Target="../slideLayouts/slideLayout21.xml" 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 /><Relationship Id="rId1" Type="http://schemas.openxmlformats.org/officeDocument/2006/relationships/slideLayout" Target="../slideLayouts/slideLayout22.xml" 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 /><Relationship Id="rId1" Type="http://schemas.openxmlformats.org/officeDocument/2006/relationships/slideLayout" Target="../slideLayouts/slideLayout23.xml" 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 /><Relationship Id="rId1" Type="http://schemas.openxmlformats.org/officeDocument/2006/relationships/slideLayout" Target="../slideLayouts/slideLayout24.xml" 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 /><Relationship Id="rId1" Type="http://schemas.openxmlformats.org/officeDocument/2006/relationships/slideLayout" Target="../slideLayouts/slideLayout25.xml" 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 /><Relationship Id="rId1" Type="http://schemas.openxmlformats.org/officeDocument/2006/relationships/slideLayout" Target="../slideLayouts/slideLayout26.xml" 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 /><Relationship Id="rId1" Type="http://schemas.openxmlformats.org/officeDocument/2006/relationships/slideLayout" Target="../slideLayouts/slideLayout27.xml" 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 /><Relationship Id="rId1" Type="http://schemas.openxmlformats.org/officeDocument/2006/relationships/slideLayout" Target="../slideLayouts/slideLayout28.xml" 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 /><Relationship Id="rId1" Type="http://schemas.openxmlformats.org/officeDocument/2006/relationships/slideLayout" Target="../slideLayouts/slideLayout29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12.xml" 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 /><Relationship Id="rId1" Type="http://schemas.openxmlformats.org/officeDocument/2006/relationships/slideLayout" Target="../slideLayouts/slideLayout30.xml" 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 /><Relationship Id="rId1" Type="http://schemas.openxmlformats.org/officeDocument/2006/relationships/slideLayout" Target="../slideLayouts/slideLayout31.xml" 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 /><Relationship Id="rId1" Type="http://schemas.openxmlformats.org/officeDocument/2006/relationships/slideLayout" Target="../slideLayouts/slideLayout32.xml" 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 /><Relationship Id="rId1" Type="http://schemas.openxmlformats.org/officeDocument/2006/relationships/slideLayout" Target="../slideLayouts/slideLayout33.xml" 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 /><Relationship Id="rId1" Type="http://schemas.openxmlformats.org/officeDocument/2006/relationships/slideLayout" Target="../slideLayouts/slideLayout34.xml" 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 /><Relationship Id="rId1" Type="http://schemas.openxmlformats.org/officeDocument/2006/relationships/slideLayout" Target="../slideLayouts/slideLayout35.xml" 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 /><Relationship Id="rId1" Type="http://schemas.openxmlformats.org/officeDocument/2006/relationships/slideLayout" Target="../slideLayouts/slideLayout36.xml" 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 /><Relationship Id="rId1" Type="http://schemas.openxmlformats.org/officeDocument/2006/relationships/slideLayout" Target="../slideLayouts/slideLayout37.xml" 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 /><Relationship Id="rId1" Type="http://schemas.openxmlformats.org/officeDocument/2006/relationships/slideLayout" Target="../slideLayouts/slideLayout38.xml" 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 /><Relationship Id="rId1" Type="http://schemas.openxmlformats.org/officeDocument/2006/relationships/slideLayout" Target="../slideLayouts/slideLayout39.xml" 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13.xml" 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14.xml" 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 /><Relationship Id="rId1" Type="http://schemas.openxmlformats.org/officeDocument/2006/relationships/slideLayout" Target="../slideLayouts/slideLayout15.xml" 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 /><Relationship Id="rId1" Type="http://schemas.openxmlformats.org/officeDocument/2006/relationships/slideLayout" Target="../slideLayouts/slideLayout16.xml" 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 /><Relationship Id="rId1" Type="http://schemas.openxmlformats.org/officeDocument/2006/relationships/slideLayout" Target="../slideLayouts/slideLayout17.xml" 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 /><Relationship Id="rId1" Type="http://schemas.openxmlformats.org/officeDocument/2006/relationships/slideLayout" Target="../slideLayouts/slideLayout18.xml" 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 /><Relationship Id="rId1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D570-E689-4FC4-A6CC-0EEE90A309E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345F8-AF34-4936-8E05-2EC7ADF7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6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6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9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6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1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0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4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3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7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6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5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AEBB5A-C843-48CD-8A25-87C892366BB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09/05/1442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E2926-8766-43ED-B2C0-34467D3E7AC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6.xml" /><Relationship Id="rId4" Type="http://schemas.openxmlformats.org/officeDocument/2006/relationships/image" Target="../media/image10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6.xml" /><Relationship Id="rId4" Type="http://schemas.openxmlformats.org/officeDocument/2006/relationships/image" Target="../media/image13.pn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8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hyperlink" Target="http://www.google.jo/url?sa=i&amp;rct=j&amp;q=&amp;esrc=s&amp;frm=1&amp;source=images&amp;cd=&amp;cad=rja&amp;docid=3dsiTriyO_Z90M&amp;tbnid=f-n80brTY_1bFM:&amp;ved=0CAUQjRw&amp;url=http://cardiac.surgery.ucsf.edu/conditons--procedures/aortic--mitral-valve-disease.aspx&amp;ei=N514UqGUFqaJ0AXlh4GACA&amp;bvm=bv.55980276,d.d2k&amp;psig=AFQjCNHfpU96SBBLXS5Eb-5q3QW3EYy82g&amp;ust=1383722588011572" TargetMode="External" /><Relationship Id="rId1" Type="http://schemas.openxmlformats.org/officeDocument/2006/relationships/slideLayout" Target="../slideLayouts/slideLayout2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System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we0212\Documents\Mistovich\Mistovich PU jpg\IMAGES-FINAL_M04\fig04_23B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9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Vessels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Pipes that circulate blood through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Three types:  1- Arteries           2- Capillaries           3- Veins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Lumen is the channel within blood vessels.</a:t>
            </a: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Arteries</a:t>
            </a: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Large thick-walled vessels.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Wall contains smooth muscle and can dilate or constrict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As arteries travel through body they branch into                       progressively smaller vessels called arterioles.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away from heart towards either lungs or cells of    the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artery carries deoxygenated blood to lungs.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Aorta carries oxygenated blood to body.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Coronary arteries supply myocardium.</a:t>
            </a:r>
          </a:p>
        </p:txBody>
      </p:sp>
    </p:spTree>
    <p:extLst>
      <p:ext uri="{BB962C8B-B14F-4D97-AF65-F5344CB8AC3E}">
        <p14:creationId xmlns:p14="http://schemas.microsoft.com/office/powerpoint/2010/main" val="285345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Capillaries</a:t>
            </a: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Network of tiny, thin-walled blood vessels called a capillary    bed.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Connecting unit between arteries and veins.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Arterial blood flows into capillary bed and venous blood 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flows out of capillary bed.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Location for: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Oxygen and nutrients to diffuse out.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Carbon dioxide and wastes to diffuse in.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Veins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thinner walls than arteries.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Much lower pressure system than in arteries.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Have valves to insure blood flows only towards heart.</a:t>
            </a:r>
          </a:p>
        </p:txBody>
      </p:sp>
    </p:spTree>
    <p:extLst>
      <p:ext uri="{BB962C8B-B14F-4D97-AF65-F5344CB8AC3E}">
        <p14:creationId xmlns:p14="http://schemas.microsoft.com/office/powerpoint/2010/main" val="4896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Squeezing by skeletal muscles also assists blood return to  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Smallest veins are called </a:t>
            </a:r>
            <a:r>
              <a:rPr lang="en-US" alt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Carry blood towards the heart from either the lungs or the         cells and tissues of body.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Pulmonary veins carry oxygenated blood from lungs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 and inferior vena cava carry deoxygenated blood   from body</a:t>
            </a:r>
          </a:p>
        </p:txBody>
      </p:sp>
    </p:spTree>
    <p:extLst>
      <p:ext uri="{BB962C8B-B14F-4D97-AF65-F5344CB8AC3E}">
        <p14:creationId xmlns:p14="http://schemas.microsoft.com/office/powerpoint/2010/main" val="199066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Pressure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force exerted by blood against walls of a        vessel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systole, blood is under great pressure to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give highest pressure: systolic (top number of blood       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pressure reading).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During ventricular diastole, blood isn’t being pushed from        heart at all, so, blood pressure drops to lowest point-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diastolic (bottom number of blood pressure reading).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Pulse pressure = difference between systolic and diastolic    blood pressure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Measurement of blood pressure;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Sphygmomanometer (an instrument)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Stethoscope</a:t>
            </a:r>
          </a:p>
        </p:txBody>
      </p:sp>
    </p:spTree>
    <p:extLst>
      <p:ext uri="{BB962C8B-B14F-4D97-AF65-F5344CB8AC3E}">
        <p14:creationId xmlns:p14="http://schemas.microsoft.com/office/powerpoint/2010/main" val="192337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8316913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Korotkoff’s sounds – they are five sounds can be heard </a:t>
            </a:r>
          </a:p>
          <a:p>
            <a:pP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during measurement of blood pressure, the first sound is the </a:t>
            </a:r>
          </a:p>
          <a:p>
            <a:pP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snapping sound first heard at the systolic pressure, while ,the</a:t>
            </a:r>
            <a:r>
              <a:rPr lang="ar-JO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fifth sound is silence is considered diastolic blood pressure.</a:t>
            </a:r>
            <a:endParaRPr 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>
              <a:defRPr/>
            </a:pPr>
            <a:r>
              <a:rPr 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blood’s path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Superior, inferior vena cava 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and coronary sinus</a:t>
            </a: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Rt. atrium </a:t>
            </a: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→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Rt. ventricle </a:t>
            </a: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artery </a:t>
            </a: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veins </a:t>
            </a: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atrium </a:t>
            </a: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Lt. ventricle </a:t>
            </a: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→ </a:t>
            </a:r>
          </a:p>
          <a:p>
            <a:pPr marL="514350" indent="-514350">
              <a:defRPr/>
            </a:pPr>
            <a:r>
              <a:rPr lang="en-US" sz="280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aorta</a:t>
            </a:r>
            <a:endParaRPr 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45720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916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763713" y="765175"/>
            <a:ext cx="6030912" cy="573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177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combining forms</a:t>
            </a:r>
          </a:p>
        </p:txBody>
      </p:sp>
      <p:graphicFrame>
        <p:nvGraphicFramePr>
          <p:cNvPr id="35939" name="Group 99"/>
          <p:cNvGraphicFramePr>
            <a:graphicFrameLocks noGrp="1"/>
          </p:cNvGraphicFramePr>
          <p:nvPr/>
        </p:nvGraphicFramePr>
        <p:xfrm>
          <a:off x="0" y="571500"/>
          <a:ext cx="9144000" cy="5076825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hemangi/o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thromb/o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vas/o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vessel, 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ventricul/o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manometer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to measure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24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angi/o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aort/o &amp; arteri/o</a:t>
            </a:r>
            <a:endParaRPr lang="en-US" altLang="en-US" sz="24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charset="0"/>
              </a:rPr>
              <a:t>	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84089" name="Group 121"/>
          <p:cNvGraphicFramePr>
            <a:graphicFrameLocks noGrp="1"/>
          </p:cNvGraphicFramePr>
          <p:nvPr/>
        </p:nvGraphicFramePr>
        <p:xfrm>
          <a:off x="34925" y="771525"/>
          <a:ext cx="9109075" cy="2373313"/>
        </p:xfrm>
        <a:graphic>
          <a:graphicData uri="http://schemas.openxmlformats.org/drawingml/2006/table">
            <a:tbl>
              <a:tblPr/>
              <a:tblGrid>
                <a:gridCol w="161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–gram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angiogram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angiitis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vessel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–plasty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angioplasty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–spasm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angiospasm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involuntary muscle contraction in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–stenosis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angiostenosis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narrowing of a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087" name="Group 119"/>
          <p:cNvGraphicFramePr>
            <a:graphicFrameLocks noGrp="1"/>
          </p:cNvGraphicFramePr>
          <p:nvPr/>
        </p:nvGraphicFramePr>
        <p:xfrm>
          <a:off x="0" y="4214813"/>
          <a:ext cx="9144000" cy="1371600"/>
        </p:xfrm>
        <a:graphic>
          <a:graphicData uri="http://schemas.openxmlformats.org/drawingml/2006/table">
            <a:tbl>
              <a:tblPr/>
              <a:tblGrid>
                <a:gridCol w="16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ar-JO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an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arteriole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artery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aortic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aorta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5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ather/o &amp; atri/o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cardi/o</a:t>
            </a:r>
          </a:p>
        </p:txBody>
      </p:sp>
      <p:graphicFrame>
        <p:nvGraphicFramePr>
          <p:cNvPr id="85256" name="Group 264"/>
          <p:cNvGraphicFramePr>
            <a:graphicFrameLocks noGrp="1"/>
          </p:cNvGraphicFramePr>
          <p:nvPr/>
        </p:nvGraphicFramePr>
        <p:xfrm>
          <a:off x="0" y="549275"/>
          <a:ext cx="9144000" cy="195580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-ectomy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atherectomy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removal of fatty substance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atheroma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substance tumor/growth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interatrial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the atrium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5400" name="Group 408"/>
          <p:cNvGraphicFramePr>
            <a:graphicFrameLocks noGrp="1"/>
          </p:cNvGraphicFramePr>
          <p:nvPr/>
        </p:nvGraphicFramePr>
        <p:xfrm>
          <a:off x="0" y="3068638"/>
          <a:ext cx="9144000" cy="3657600"/>
        </p:xfrm>
        <a:graphic>
          <a:graphicData uri="http://schemas.openxmlformats.org/drawingml/2006/table">
            <a:tbl>
              <a:tblPr/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brady-  -ia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bradycardia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slow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electr/o   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electrocardiogram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heart’s electricity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-megaly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cardiomegaly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enlarged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My/o        -al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myocardial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heart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-ologist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cardiologist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heart specialist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-rrhexis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cardiorrhexis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ruptured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  -</a:t>
                      </a:r>
                      <a:r>
                        <a:rPr kumimoji="0" lang="en-US" sz="24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tachycardia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fast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86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cardiovascular system (also, called circulatory system) is a series of tubes and a muscular pump that provides a one-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way traffic for blood, oxygen, and nutrients through blood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vessels (arteries, veins, and capillaries).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lymphatic system is responsible for draining excess fluid from the tissues and returning it to the circulatory system.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Terminology related to the heart (</a:t>
            </a:r>
            <a:r>
              <a:rPr lang="en-US" altLang="en-US" sz="2800" b="1" u="sng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is often presented as “</a:t>
            </a:r>
            <a:r>
              <a:rPr lang="en-US" altLang="en-US" sz="2800" b="1" u="sng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</a:t>
            </a: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or “cardio”</a:t>
            </a:r>
            <a:endParaRPr lang="en-US" altLang="en-US" sz="28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logy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Electro</a:t>
            </a: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gram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Tachy</a:t>
            </a: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cardia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Peri</a:t>
            </a: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cardium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coron/o, phleb/o, and vascul/o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valv/o &amp; valvul/o</a:t>
            </a: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Word building with ven/o &amp; ventricul/o</a:t>
            </a:r>
          </a:p>
        </p:txBody>
      </p:sp>
      <p:graphicFrame>
        <p:nvGraphicFramePr>
          <p:cNvPr id="86061" name="Group 45"/>
          <p:cNvGraphicFramePr>
            <a:graphicFrameLocks noGrp="1"/>
          </p:cNvGraphicFramePr>
          <p:nvPr/>
        </p:nvGraphicFramePr>
        <p:xfrm>
          <a:off x="0" y="549275"/>
          <a:ext cx="9144000" cy="1371600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coronary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the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vascular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blood vessel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104" name="Group 88"/>
          <p:cNvGraphicFramePr>
            <a:graphicFrameLocks noGrp="1"/>
          </p:cNvGraphicFramePr>
          <p:nvPr/>
        </p:nvGraphicFramePr>
        <p:xfrm>
          <a:off x="0" y="2349500"/>
          <a:ext cx="9144000" cy="1417638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-plasy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valvoplasty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surgical repair of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-itis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valvulitis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valvular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a valve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161" name="Group 145"/>
          <p:cNvGraphicFramePr>
            <a:graphicFrameLocks noGrp="1"/>
          </p:cNvGraphicFramePr>
          <p:nvPr/>
        </p:nvGraphicFramePr>
        <p:xfrm>
          <a:off x="0" y="4221163"/>
          <a:ext cx="9144000" cy="2520951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1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venule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-gram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record of a vein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Inter-  -ar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interventricular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pertaining to between ventricles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68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vocabulary</a:t>
            </a:r>
          </a:p>
        </p:txBody>
      </p:sp>
      <p:graphicFrame>
        <p:nvGraphicFramePr>
          <p:cNvPr id="78938" name="Group 90"/>
          <p:cNvGraphicFramePr>
            <a:graphicFrameLocks noGrp="1"/>
          </p:cNvGraphicFramePr>
          <p:nvPr/>
        </p:nvGraphicFramePr>
        <p:xfrm>
          <a:off x="36513" y="571500"/>
          <a:ext cx="8999537" cy="6134100"/>
        </p:xfrm>
        <a:graphic>
          <a:graphicData uri="http://schemas.openxmlformats.org/drawingml/2006/table">
            <a:tbl>
              <a:tblPr/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auscultation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listening to sounds within body using a stethoscope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branch of medicine for diagnosis and treatment of cardiovascular disease; physician is a cardiologist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catheter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flexible tube inserted in body to move fluids into or out of body; may be used to place dye into a vein to view blood vessels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infarct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area of necrotic tissue due to loss of blood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ischemia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local and temporary deficiency of blood supply due to a circulatory obstruction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murmur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abnormal heart sound such as soft blowing sound or a harsh click; also called a bruit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orthostatic hypotension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sudden drop in blood pressure when standing up suddenly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palpitation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pounding, racing heart beats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yellow, fatty deposit of lipids in an artery; hallmark of atherosclerosis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0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04" name="Group 32"/>
          <p:cNvGraphicFramePr>
            <a:graphicFrameLocks noGrp="1"/>
          </p:cNvGraphicFramePr>
          <p:nvPr/>
        </p:nvGraphicFramePr>
        <p:xfrm>
          <a:off x="0" y="119063"/>
          <a:ext cx="9144000" cy="3667125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regurgitation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flow backwards; in CV system refers to backflow of blood through a valve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sphygmomanometer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pressure cuff; measures blood pressure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stent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stainless steel tube placed within blood vessel to widen the lumen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stethoscope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instrument for listening to body sounds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cyanosis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bluish discoloration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pallor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paleness or absence of color in the skin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diaphoresis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perfused perspiration; as with fever, physical exertion, and mental </a:t>
                      </a:r>
                    </a:p>
                    <a:p>
                      <a:pPr marL="342900" indent="-34290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or emotional stress.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724" name="Rectangle 33"/>
          <p:cNvSpPr>
            <a:spLocks noChangeArrowheads="1"/>
          </p:cNvSpPr>
          <p:nvPr/>
        </p:nvSpPr>
        <p:spPr bwMode="auto">
          <a:xfrm>
            <a:off x="34925" y="3643313"/>
            <a:ext cx="9109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pathology</a:t>
            </a:r>
          </a:p>
        </p:txBody>
      </p:sp>
      <p:graphicFrame>
        <p:nvGraphicFramePr>
          <p:cNvPr id="79928" name="Group 56"/>
          <p:cNvGraphicFramePr>
            <a:graphicFrameLocks noGrp="1"/>
          </p:cNvGraphicFramePr>
          <p:nvPr/>
        </p:nvGraphicFramePr>
        <p:xfrm>
          <a:off x="0" y="4214813"/>
          <a:ext cx="9144000" cy="2500312"/>
        </p:xfrm>
        <a:graphic>
          <a:graphicData uri="http://schemas.openxmlformats.org/drawingml/2006/table">
            <a:tbl>
              <a:tblPr/>
              <a:tblGrid>
                <a:gridCol w="26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angina pectoris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severe pain and sensation of constriction around heart; caused by myocardial ischemia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Arrhythmia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irregularity in heartbeat; some are mild and others are life threatening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Bundle branch block</a:t>
                      </a:r>
                      <a:endParaRPr kumimoji="0" lang="ar-JO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(BBB)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impulse is blocked from traveling down bundle branches; results in ventricles beating at different rate than atria; also called heart block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112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91" name="Group 47"/>
          <p:cNvGraphicFramePr>
            <a:graphicFrameLocks noGrp="1"/>
          </p:cNvGraphicFramePr>
          <p:nvPr/>
        </p:nvGraphicFramePr>
        <p:xfrm>
          <a:off x="0" y="171450"/>
          <a:ext cx="9144000" cy="4400551"/>
        </p:xfrm>
        <a:graphic>
          <a:graphicData uri="http://schemas.openxmlformats.org/drawingml/2006/table">
            <a:tbl>
              <a:tblPr/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hypotension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decrease in blood pressure; may be due to shock or anemia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patent ductus arteriosus (PDA)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congenital heart anomaly where fetal connection between pulmonary artery and aorta fails to close at birth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thrombophlepitis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inflammation of vein resulting in blood clots within a vein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thrombus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clot within a blood vessel; may partially or completely occlude blood vessel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varicose veins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swollen and distended veins; often in the legs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1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arterial occlusive disease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ischemia usually to the legs</a:t>
                      </a:r>
                      <a:r>
                        <a:rPr lang="en-US" sz="2200" baseline="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and feet</a:t>
                      </a:r>
                      <a:endParaRPr lang="en-US" sz="22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Raynaud’s disease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an episodic arteriospastic disease</a:t>
                      </a:r>
                      <a:r>
                        <a:rPr lang="en-US" sz="22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precipitated </a:t>
                      </a:r>
                    </a:p>
                    <a:p>
                      <a:pPr marL="342900" lvl="0" indent="-342900"/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by cold or stress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643446"/>
            <a:ext cx="2786082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5720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2" descr="C:\Users\Mohamed\Desktop\heart 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286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28956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Clinical laboratory tests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3370263"/>
          <a:ext cx="9144000" cy="3416506"/>
        </p:xfrm>
        <a:graphic>
          <a:graphicData uri="http://schemas.openxmlformats.org/drawingml/2006/table">
            <a:tbl>
              <a:tblPr/>
              <a:tblGrid>
                <a:gridCol w="3500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1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enzymes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test determines level of enzymes specific to heart muscle in blood as CK-MB; an increase may indicate heart muscle damage as MI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1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serum lipoprotein level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test measures amount of cholesterol and triglycerides in blood; indicator of atherosclerosis risk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9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troponin test 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used also for diagnosis of MI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9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activated partial thromboplastin time (APTT)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 for blood coagulation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71438"/>
            <a:ext cx="2643188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71438"/>
            <a:ext cx="2643188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2" descr="C:\Users\Mohamed\Desktop\heart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369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Cardiac function tests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29" name="Group 21"/>
          <p:cNvGraphicFramePr>
            <a:graphicFrameLocks noGrp="1"/>
          </p:cNvGraphicFramePr>
          <p:nvPr/>
        </p:nvGraphicFramePr>
        <p:xfrm>
          <a:off x="0" y="549275"/>
          <a:ext cx="9144000" cy="4297644"/>
        </p:xfrm>
        <a:graphic>
          <a:graphicData uri="http://schemas.openxmlformats.org/drawingml/2006/table">
            <a:tbl>
              <a:tblPr/>
              <a:tblGrid>
                <a:gridCol w="271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cardiac catheterization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catheter is threaded through blood vessel to heart; detects abnormalities, collects cardiac blood samples, and determines blood pressure inside heart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electrocardiography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 of recording electrical activity of heart; able to diagnose arrhythmias and myocardial damage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3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stress testing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evaluates cardiovascular fitness; patient exercises on treadmill or bicycle with a steadily increasing work load; EKC and oxygen levels are monitored throughout the test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87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4450"/>
          <a:ext cx="9144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coronary artery bypass graft (CABG)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using a portion</a:t>
                      </a:r>
                      <a:r>
                        <a:rPr lang="en-US" sz="22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a vein to bypass an occluded  coronary artery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heart transplantation</a:t>
                      </a:r>
                      <a:endParaRPr lang="en-US" sz="22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200">
                          <a:latin typeface="Times New Roman" pitchFamily="18" charset="0"/>
                          <a:cs typeface="Times New Roman" pitchFamily="18" charset="0"/>
                        </a:rPr>
                        <a:t>the replacement of the diseased heart with the healthy heart of a brain-dead donor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5" name="Rectangle 2"/>
          <p:cNvSpPr>
            <a:spLocks noChangeArrowheads="1"/>
          </p:cNvSpPr>
          <p:nvPr/>
        </p:nvSpPr>
        <p:spPr bwMode="auto">
          <a:xfrm>
            <a:off x="0" y="1571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pharmacology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071688"/>
          <a:ext cx="4714875" cy="45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579"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Antianginal</a:t>
                      </a: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the cases of angina pectoris </a:t>
                      </a:r>
                    </a:p>
                  </a:txBody>
                  <a:tcPr marT="45713" marB="4571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ACE inhibitors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treatment</a:t>
                      </a:r>
                      <a:r>
                        <a:rPr lang="en-US" sz="22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hypertension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64"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Adrenergic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cases of hypotension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746"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Statins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used to ↓ cholesterol production in the liver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Thrombolytic therapy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itchFamily="18" charset="0"/>
                          <a:cs typeface="Times New Roman" pitchFamily="18" charset="0"/>
                        </a:rPr>
                        <a:t>used to dissolve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clots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579"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Nitrates 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22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treating</a:t>
                      </a:r>
                      <a:r>
                        <a:rPr lang="en-US" sz="2200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angina and given sublingually</a:t>
                      </a:r>
                      <a:endParaRPr lang="en-US" sz="22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829" name="Picture 3" descr="C:\Users\Mohamed\Desktop\heart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071688"/>
            <a:ext cx="43576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42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Blood components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1- Plasma (about 55% of whole blood, contains 90–92% water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 and the remaining 8–10% is dissolved substances).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 including: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 a- Plasma proteins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- Albumin: helps transport fatty substances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- Globulin: γ globulins are antibodies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- Fibrinogen: blood clotting protein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 b- Additional important substances as K+, Na+, glucose,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     A. A.s, fats urea, uric acid and creatinine.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2- Blood cells (erythrocytes, platelets and leukocytes)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produced in red bone marrow by a process called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   hematopoiesis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- Average adult has about five liters of blood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0" y="2540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Red Blood Cells (RBCs) (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erythrocytes)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Enucleated  (No nucleus)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Biconcave disk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- 5 million per cubic millimeter of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Hemoglobin (Hb) gives red color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Pigment containing iron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Responsible for oxygen transport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Life span of 120 days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Spleen removes worn out ones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Iron can be reused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Bilirubin is disposed of by liver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White Blood Cells (WBC) (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leukocytes)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Spherical, with large nucleus (8,000/ cubic ml of blood)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Provide protection against pathogens and foreign materials</a:t>
            </a:r>
          </a:p>
        </p:txBody>
      </p:sp>
      <p:pic>
        <p:nvPicPr>
          <p:cNvPr id="35843" name="Picture 9" descr="AAIGMKA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4288"/>
            <a:ext cx="3143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AAIGMKA0 copy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928938"/>
            <a:ext cx="32146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910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Leukocyte Classification: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 Granulocytes (have granules in cytoplasm)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Basophils      release histamine and heparin to damaged tissue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Eosinophils   destroy parasites and ↑ during allergic reaction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Neutrophils   important for phagocytosis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Agranulocytes (no granules in cytoplasm)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Monocytes	Important for phagocytosis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- Lymphocytes	Provide protection through immunity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(thrombocytes)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Smallest of all blood elements (plate-like)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- 200,000-300,000 per cubic millimeter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Critical in blood clotting  (hemostasis)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Agglutinate into small clusters when blood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vessel is damaged leading to the formation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thrombin which converts fibrinogen to fibrin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resulting in the formation of mesh-like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blood clot.</a:t>
            </a:r>
          </a:p>
        </p:txBody>
      </p:sp>
      <p:pic>
        <p:nvPicPr>
          <p:cNvPr id="36867" name="Picture 7" descr="AAIGMKA0 copy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071813"/>
            <a:ext cx="3286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2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Functions of cardiovascular (CV) system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Maintain distribution of blood throughout body.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Delivery of oxygen and nutrients like glucose and amino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acids to cells.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Disposal of wastes from body (carbon dioxide and other 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waste products) through lungs, liver, and kidneys.</a:t>
            </a: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Cardiovascular  system components</a:t>
            </a:r>
            <a:r>
              <a:rPr lang="en-US" altLang="en-US" sz="1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is composed of heart and blood vessels (arteries-arterioles-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capillaries -</a:t>
            </a:r>
            <a:r>
              <a:rPr lang="en-US" alt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venules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-veins).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Divided into:</a:t>
            </a:r>
          </a:p>
          <a:p>
            <a:pPr marL="0" lvl="0" indent="0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A- Systemic circulation 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body cells).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- Carries oxygenated blood away from left side of heart to 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body and deoxygenated blood from body to right side of </a:t>
            </a:r>
          </a:p>
          <a:p>
            <a:pPr marL="0" lvl="0" indent="0" rtl="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heart.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0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typing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Each person’s blood is different from others’ due to presence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of marker proteins on surface of erythrocytes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Must do blood typing test before blood transfusion to make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sure that donated blood is compatible with recipient’s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many different blood markers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Two most important ones for transfusions are ABO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system and Rh factor</a:t>
            </a: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ABO system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There are two possible RBC markers, A and B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 blood has anti-B antibodies to attack blood types B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B blood has anti-A antibodies to attack blood types A and  AB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has no markers but contains anti-A and anti-B antibodies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that attacks blood types A, B, and AB.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both markers but no antibodies, therefore,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attack any other blood types.</a:t>
            </a:r>
          </a:p>
        </p:txBody>
      </p:sp>
    </p:spTree>
    <p:extLst>
      <p:ext uri="{BB962C8B-B14F-4D97-AF65-F5344CB8AC3E}">
        <p14:creationId xmlns:p14="http://schemas.microsoft.com/office/powerpoint/2010/main" val="3557794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0" y="71438"/>
            <a:ext cx="91440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donor (type O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O blood does not have either marker A or B, so, it will not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react with anti-A or anti-B antibodies found in other blood types.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In an emergency, type O blood may be given to a person with any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other blood type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Universal recipient (type AB blood)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Type AB blood has no antibodies against other blood types, it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react with other blood. In an emergency, a person with type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AB blood may receive any type of blood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Rh factor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 Rh factor on red blood cells is  Rh-positive (Rh+) will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not make anti-Rh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 without Rh factor is Rh-negative  (Rh-) will produce anti-Rh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antibodies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Rh+ person may receive either Rh+ or Rh- transfusion, but Rh-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person can receive only Rh- blood</a:t>
            </a:r>
          </a:p>
        </p:txBody>
      </p:sp>
    </p:spTree>
    <p:extLst>
      <p:ext uri="{BB962C8B-B14F-4D97-AF65-F5344CB8AC3E}">
        <p14:creationId xmlns:p14="http://schemas.microsoft.com/office/powerpoint/2010/main" val="427770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vocabulary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57" name="Group 33"/>
          <p:cNvGraphicFramePr>
            <a:graphicFrameLocks noGrp="1"/>
          </p:cNvGraphicFramePr>
          <p:nvPr/>
        </p:nvGraphicFramePr>
        <p:xfrm>
          <a:off x="0" y="571500"/>
          <a:ext cx="9144000" cy="5121276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clot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hard collection of fibrin, blood cells, and tissue debris; end result of hemostasis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coagulate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convert a liquid to a solid; as in blood clotting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dyscrasia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general term for disease affecting blood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hematology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branch of medicine specializing in blood conditions; physician is a hematologist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hematoma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collection of blood under skin as a result of blood escaping into tissue from damaged blood vessels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hemostasis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to stop bleeding or stagnation of blood flow through tissues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packed cells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transfusion of only blood cells without plasma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whole blood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mixture of both plasma and formed elements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38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66" name="Group 18"/>
          <p:cNvGraphicFramePr>
            <a:graphicFrameLocks noGrp="1"/>
          </p:cNvGraphicFramePr>
          <p:nvPr/>
        </p:nvGraphicFramePr>
        <p:xfrm>
          <a:off x="0" y="603250"/>
          <a:ext cx="9144000" cy="2468814"/>
        </p:xfrm>
        <a:graphic>
          <a:graphicData uri="http://schemas.openxmlformats.org/drawingml/2006/table">
            <a:tbl>
              <a:tblPr/>
              <a:tblGrid>
                <a:gridCol w="22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hemophilia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disorder; blood fails to clot due to lack of one clotting factor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hyperlipidemia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excessive level of lipids in the blood stream; risk factor for atherosclerosis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septicemia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having bacteria or their toxins in the bloodstream; also called blood poisoning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76" name="Rectangle 2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Blood pathology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Erythrocytes pathology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586163"/>
          <a:ext cx="9144000" cy="3200400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group of conditions characterized by a reduction in number of RBCs or the amount of hemoglobin; results in less oxygen reaching tissues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aplastic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severe anemia in which red bone marrow stops making sufficient blood cells; may require bone marrow transplant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excessive loss of RBCs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746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9" name="Group 27"/>
          <p:cNvGraphicFramePr>
            <a:graphicFrameLocks noGrp="1"/>
          </p:cNvGraphicFramePr>
          <p:nvPr/>
        </p:nvGraphicFramePr>
        <p:xfrm>
          <a:off x="0" y="0"/>
          <a:ext cx="9144000" cy="2835274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hemolytic reaction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destruction of RBCs when patient receives mismatched blood transfusion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hypochromic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hemoglobin in RBCs; unable to transport sufficient oxygen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 deficiency anemia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results from insufficient amount of iron to make hemoglobin for RBCs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857500"/>
          <a:ext cx="9144000" cy="3292476"/>
        </p:xfrm>
        <a:graphic>
          <a:graphicData uri="http://schemas.openxmlformats.org/drawingml/2006/table">
            <a:tbl>
              <a:tblPr/>
              <a:tblGrid>
                <a:gridCol w="1928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polycythemia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condition of having too many RBCs; blood is too thick and flows sluggishly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sickle cell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RBCs take on abnormal sickle shape; become more fragile leading to hemolytic anemia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thalassemia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genetic disorder where unable to produce functioning hemoglobin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pernicious anemia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insufficient absorption of vitamin B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; unable to make enough RBCs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47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u="sng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Leukocyte pathology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55325" name="Group 29"/>
          <p:cNvGraphicFramePr>
            <a:graphicFrameLocks noGrp="1"/>
          </p:cNvGraphicFramePr>
          <p:nvPr/>
        </p:nvGraphicFramePr>
        <p:xfrm>
          <a:off x="0" y="428625"/>
          <a:ext cx="9144000" cy="1097230"/>
        </p:xfrm>
        <a:graphic>
          <a:graphicData uri="http://schemas.openxmlformats.org/drawingml/2006/table">
            <a:tbl>
              <a:tblPr/>
              <a:tblGrid>
                <a:gridCol w="1571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2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leukemia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cancer of white blood cell-forming portion of red bone marrow; results in large number of abnormal and immature WBCs circulating in blood stream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9" name="Rectangle 4"/>
          <p:cNvSpPr>
            <a:spLocks noChangeArrowheads="1"/>
          </p:cNvSpPr>
          <p:nvPr/>
        </p:nvSpPr>
        <p:spPr bwMode="auto">
          <a:xfrm>
            <a:off x="0" y="142875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Clinical laboratory tests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993900"/>
          <a:ext cx="9144000" cy="4792663"/>
        </p:xfrm>
        <a:graphic>
          <a:graphicData uri="http://schemas.openxmlformats.org/drawingml/2006/table">
            <a:tbl>
              <a:tblPr/>
              <a:tblGrid>
                <a:gridCol w="342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culture and sensitivity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blood is incubated to identify infecting bacteria and then test determines best antibiotic to use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complete blood count (CBC)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set of blood tests: RBC count, WBC count, hemoglobin, hematocrite, white blood cell differential, and platelet count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erythrocyte sedimentation rate (ESR)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determines rate at which RBCs settle in a test tube; indicates presence of inflammation in body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hematocrite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volume of RBCs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hemoglobin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amount of hemoglobin present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platelet count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determines number of platelets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prothrombin time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how long needed for blood to coagulate and form a clot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76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1706760"/>
        </p:xfrm>
        <a:graphic>
          <a:graphicData uri="http://schemas.openxmlformats.org/drawingml/2006/table">
            <a:tbl>
              <a:tblPr/>
              <a:tblGrid>
                <a:gridCol w="37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blood cell count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number of RBCs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blood cell morphology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examines RBCs for abnormalities in shape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 blood cell count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measures number of leukocytes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white blood  cell differential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determines the number of each type of WBC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52" name="Rectangle 4"/>
          <p:cNvSpPr>
            <a:spLocks noChangeArrowheads="1"/>
          </p:cNvSpPr>
          <p:nvPr/>
        </p:nvSpPr>
        <p:spPr bwMode="auto">
          <a:xfrm>
            <a:off x="0" y="1643063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u="sng">
                <a:solidFill>
                  <a:prstClr val="black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Medical procedures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2214563"/>
          <a:ext cx="9144000" cy="4237037"/>
        </p:xfrm>
        <a:graphic>
          <a:graphicData uri="http://schemas.openxmlformats.org/drawingml/2006/table">
            <a:tbl>
              <a:tblPr/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5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marrow aspiration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bone marrow sample aspirated and examined for diseases as leukemia and aplastic anemia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phlebotomy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incision into vein in order to withdraw blood for testing; also called venipuncture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blood transfusion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artificial transfer of blood into the bloodstream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bone marrow transplant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patient receives red bone marrow from donor after patient’s own bone marrow has been destroyed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homologous transfusion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replacement blood with blood from another person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plasmapheresis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6666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removal of whole blood, separation of plasma from formed elements; formed elements returned to patient with donor plasma transfusion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5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91440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altLang="en-US" sz="28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circulation 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(between heart and lungs).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Carries deoxygenated blood away from right side of heart to 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lungs and oxygenated blood from 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lungs to left side of heart.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Muscular pump, made up of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cardiac muscle fibers (called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 muscle instead of an organ).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It beats 60-80 beats/minute.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Located in the mediastinum,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more to left side of chest.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About size of a fist.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Tip of heart at lower edge (called the apex).</a:t>
            </a:r>
          </a:p>
        </p:txBody>
      </p:sp>
      <p:pic>
        <p:nvPicPr>
          <p:cNvPr id="11267" name="Picture 10" descr="AAIGMJI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62967"/>
            <a:ext cx="4572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3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three distinct layers of heart wall</a:t>
            </a:r>
          </a:p>
          <a:p>
            <a:pPr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Endocardium (deepest layer), thin layer lines the heart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chambers and covers its valves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Myocardium (the heart thick muscle) (middle layer)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Epicardium (outermost layer, it is the visceral layer of the </a:t>
            </a:r>
          </a:p>
          <a:p>
            <a:pPr marL="514350" indent="-514350"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pericardium).      </a:t>
            </a:r>
          </a:p>
          <a:p>
            <a:pPr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  <a:defRPr/>
            </a:pPr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12291" name="Picture 11" descr="AAIGMJK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307679"/>
            <a:ext cx="41290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AAIGMJJ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572"/>
            <a:ext cx="48577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929189" y="6143625"/>
            <a:ext cx="4035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Location of the heart within the mediastinum of the thoracic cavity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571875" y="5857875"/>
            <a:ext cx="1643063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chambers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Divided into four chambers, two atria and two ventricles.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is divided into right and left sides by a wall called the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septum.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Atria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upper chambers (receiving chambers).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returns to atria in veins (superior, inferior vena cava 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and pulmonary veins).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endParaRPr lang="en-US" altLang="en-US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Ventricles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Left and right lower chambers (pumping chambers).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Thick myocardium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Blood exits ventricles into arteries (aorta and pulmonary 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artery).</a:t>
            </a:r>
          </a:p>
        </p:txBody>
      </p:sp>
    </p:spTree>
    <p:extLst>
      <p:ext uri="{BB962C8B-B14F-4D97-AF65-F5344CB8AC3E}">
        <p14:creationId xmlns:p14="http://schemas.microsoft.com/office/powerpoint/2010/main" val="313733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9525" y="0"/>
            <a:ext cx="9134475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Heart valves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 valves in heart (tricuspid,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pulmonary, mitral and aortic).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Found at entrance and exit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Allow blood to flow only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forward direction by blocking 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from returning back.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Tricuspid valve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An atrioventricular valve which has 3 leaflets or cusps.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Between right atrium and right ventricle to prevent blood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 from flowing back into atrium.</a:t>
            </a:r>
          </a:p>
        </p:txBody>
      </p:sp>
      <p:pic>
        <p:nvPicPr>
          <p:cNvPr id="4" name="Picture 2" descr="http://cardiac.surgery.ucsf.edu/media/2708228/heart_val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0"/>
            <a:ext cx="421481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31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4925" y="44450"/>
            <a:ext cx="91090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Pulmonary valve</a:t>
            </a:r>
            <a:r>
              <a:rPr lang="en-US" alt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(looks like half moon)</a:t>
            </a: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right ventricle and pulmonary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artery to prevent blood in artery from flowing back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ventricle.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Mitral valve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(has two cusps) (bicuspid)</a:t>
            </a: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atrioventricular valve between left atrium and ventricle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prevent blood in ventricle from flowing back into atrium.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Aortic Valve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semilunar valve between left ventricle and aorta to prevent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blood in aorta from flowing back into ventricle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endParaRPr lang="en-US" altLang="en-US" sz="2800" b="1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Systole and diastole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Heart chambers alternate between: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Relaxing to fill and contracting to push blood forward.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Relaxation phase is diastole and contraction phase is systole.</a:t>
            </a:r>
          </a:p>
        </p:txBody>
      </p:sp>
    </p:spTree>
    <p:extLst>
      <p:ext uri="{BB962C8B-B14F-4D97-AF65-F5344CB8AC3E}">
        <p14:creationId xmlns:p14="http://schemas.microsoft.com/office/powerpoint/2010/main" val="176346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pacemaker and the conduction system of the heart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Autonomic nervous system controls heart rate, therefore, no    voluntary control over heart.</a:t>
            </a:r>
          </a:p>
          <a:p>
            <a:pPr rtl="1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Special heart tissue conducts electrical impulses to stimulate   different chambers to contract in correct order.</a:t>
            </a:r>
          </a:p>
          <a:p>
            <a:pPr lvl="1" rtl="1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conduction system pathway</a:t>
            </a:r>
          </a:p>
          <a:p>
            <a:pPr lvl="1" rt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1- Sinoatrial (SA) node, or pacemaker, where electrical       impulse begins where a wave of electricity travels   </a:t>
            </a:r>
          </a:p>
          <a:p>
            <a:pPr lvl="1" rt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through atria causing them to contract (go into systole).</a:t>
            </a:r>
          </a:p>
          <a:p>
            <a:pPr rt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Next, atrioventricular node (AV) is stimulated to transfer </a:t>
            </a:r>
          </a:p>
          <a:p>
            <a:pPr rtl="1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stimulation wave to bundle of His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3- Electrical wave travels down right and left bundle 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branches within interventricular septum           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Finally, </a:t>
            </a:r>
            <a:r>
              <a:rPr lang="en-US" altLang="en-US" sz="28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purkinje</a:t>
            </a: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fibers in ventricular </a:t>
            </a:r>
            <a:r>
              <a:rPr lang="en-US" alt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myocardium are</a:t>
            </a:r>
          </a:p>
          <a:p>
            <a:pPr rtl="1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stimulated resulting in ventricular systole.</a:t>
            </a:r>
          </a:p>
        </p:txBody>
      </p:sp>
    </p:spTree>
    <p:extLst>
      <p:ext uri="{BB962C8B-B14F-4D97-AF65-F5344CB8AC3E}">
        <p14:creationId xmlns:p14="http://schemas.microsoft.com/office/powerpoint/2010/main" val="16906854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3" ma:contentTypeDescription="إنشاء مستند جديد." ma:contentTypeScope="" ma:versionID="c4e0787a1e96115fbf53b6550aba7f31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a3bd1af75b3c913f6b27a2ecaeb47709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5A980-CF0D-4D6F-8EA2-04503C05934F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35D36D6-2EEF-4050-9BE5-65FD3A11EB9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customXml/itemProps3.xml><?xml version="1.0" encoding="utf-8"?>
<ds:datastoreItem xmlns:ds="http://schemas.openxmlformats.org/officeDocument/2006/customXml" ds:itemID="{79DC220E-B4EC-438D-BD3E-33B78CEC4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(4:3)</PresentationFormat>
  <Slides>36</Slides>
  <Notes>0</Notes>
  <HiddenSlides>0</HiddenSlides>
  <ScaleCrop>false</ScaleCrop>
  <HeadingPairs>
    <vt:vector size="4" baseType="variant">
      <vt:variant>
        <vt:lpstr>نسق</vt:lpstr>
      </vt:variant>
      <vt:variant>
        <vt:i4>29</vt:i4>
      </vt:variant>
      <vt:variant>
        <vt:lpstr>عناوين الشرائح</vt:lpstr>
      </vt:variant>
      <vt:variant>
        <vt:i4>36</vt:i4>
      </vt:variant>
    </vt:vector>
  </HeadingPairs>
  <TitlesOfParts>
    <vt:vector size="65" baseType="lpstr">
      <vt:lpstr>نسق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Cardiovascular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MCC</dc:creator>
  <cp:lastModifiedBy>مؤنس مد الله علي الطراونه</cp:lastModifiedBy>
  <cp:revision>2</cp:revision>
  <dcterms:created xsi:type="dcterms:W3CDTF">2020-12-22T13:17:16Z</dcterms:created>
  <dcterms:modified xsi:type="dcterms:W3CDTF">2020-12-23T21:47:25Z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