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8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98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93062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2446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6399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1449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200599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40040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260036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42850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718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15632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78077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066F2-A1CD-40CA-A882-199B8A17B0BE}" type="datetimeFigureOut">
              <a:rPr lang="en-US" smtClean="0"/>
              <a:pPr/>
              <a:t>04-Aug-19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34C07D69-84CB-47AA-894E-67BF6355913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27083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20320" y="802300"/>
            <a:ext cx="5930263" cy="2541431"/>
          </a:xfrm>
        </p:spPr>
        <p:txBody>
          <a:bodyPr>
            <a:normAutofit/>
          </a:bodyPr>
          <a:lstStyle/>
          <a:p>
            <a:r>
              <a:rPr lang="en-US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Urinary </a:t>
            </a:r>
            <a:r>
              <a:rPr lang="en-US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catheterizayion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Done by :</a:t>
            </a:r>
          </a:p>
          <a:p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Ahmad al-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shraideh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72383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0722" y="804519"/>
            <a:ext cx="9603275" cy="104923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Indwelling catheters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204959"/>
          </a:xfrm>
        </p:spPr>
        <p:txBody>
          <a:bodyPr>
            <a:normAutofit/>
          </a:bodyPr>
          <a:lstStyle/>
          <a:p>
            <a:r>
              <a:rPr lang="en-US" sz="2400" dirty="0"/>
              <a:t>An indwelling catheter is similar to an intermittent catheter but remains in place for a period of days or weeks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One end of the indwelling catheter has a deflated balloon attached. A healthcare provider will insert this end into the bladder and then inflate the balloon with sterile water to hold the catheter in place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There are two main types of indwelling </a:t>
            </a:r>
            <a:r>
              <a:rPr lang="en-US" sz="2400" dirty="0" smtClean="0"/>
              <a:t>catheter : </a:t>
            </a:r>
          </a:p>
          <a:p>
            <a:pPr lvl="1"/>
            <a:r>
              <a:rPr lang="en-US" sz="2400" dirty="0"/>
              <a:t>Urethral catheter. </a:t>
            </a:r>
          </a:p>
          <a:p>
            <a:pPr lvl="1"/>
            <a:r>
              <a:rPr lang="en-US" sz="2400" dirty="0"/>
              <a:t>Suprapubic catheter. </a:t>
            </a:r>
          </a:p>
        </p:txBody>
      </p:sp>
    </p:spTree>
    <p:extLst>
      <p:ext uri="{BB962C8B-B14F-4D97-AF65-F5344CB8AC3E}">
        <p14:creationId xmlns:p14="http://schemas.microsoft.com/office/powerpoint/2010/main" xmlns="" val="4211783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0851" y="1288475"/>
            <a:ext cx="9603275" cy="4538090"/>
          </a:xfrm>
        </p:spPr>
        <p:txBody>
          <a:bodyPr>
            <a:noAutofit/>
          </a:bodyPr>
          <a:lstStyle/>
          <a:p>
            <a:r>
              <a:rPr lang="en-US" sz="2400" dirty="0"/>
              <a:t>Urethral catheter (Foley’s catheter) :flexible tube that is passed through the urethra and into the </a:t>
            </a:r>
            <a:r>
              <a:rPr lang="en-US" sz="2400" dirty="0" smtClean="0"/>
              <a:t>bladder. </a:t>
            </a:r>
          </a:p>
          <a:p>
            <a:r>
              <a:rPr lang="en-US" sz="2400" dirty="0" smtClean="0"/>
              <a:t>Two-way catheter</a:t>
            </a:r>
            <a:endParaRPr lang="en-US" sz="2400" dirty="0"/>
          </a:p>
          <a:p>
            <a:r>
              <a:rPr lang="en-US" sz="2400" dirty="0"/>
              <a:t>The tube has two separated channels, running down its length. </a:t>
            </a:r>
            <a:endParaRPr lang="en-US" sz="2400" dirty="0" smtClean="0"/>
          </a:p>
          <a:p>
            <a:r>
              <a:rPr lang="en-US" sz="2400" dirty="0" smtClean="0"/>
              <a:t>One </a:t>
            </a:r>
            <a:r>
              <a:rPr lang="en-US" sz="2400" dirty="0"/>
              <a:t>lumen is open at both ends, and allows urine to drain out into a collection bag.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other lumen has a valve on the outside end and connects to a balloon at the tip; the balloon is inflated with sterile saline when it lies inside the bladder, in order to stop it from slipping out.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5126867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052946"/>
            <a:ext cx="9603275" cy="451658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Three-way catheter</a:t>
            </a:r>
          </a:p>
          <a:p>
            <a:r>
              <a:rPr lang="en-US" sz="2400" dirty="0"/>
              <a:t>Has a third channel (in addition to the balloon inflation and drainage channels) that allows fluid to be run into the bladder at the same time as it is drained from the </a:t>
            </a:r>
            <a:r>
              <a:rPr lang="en-US" sz="2400" dirty="0" smtClean="0"/>
              <a:t>bladder. </a:t>
            </a:r>
          </a:p>
          <a:p>
            <a:r>
              <a:rPr lang="en-US" sz="2400" dirty="0"/>
              <a:t> Indication :</a:t>
            </a:r>
            <a:br>
              <a:rPr lang="en-US" sz="2400" dirty="0"/>
            </a:br>
            <a:r>
              <a:rPr lang="en-US" sz="2400" dirty="0"/>
              <a:t>1) After bladder /prostate surgery to wash out blood </a:t>
            </a:r>
            <a:br>
              <a:rPr lang="en-US" sz="2400" dirty="0"/>
            </a:br>
            <a:r>
              <a:rPr lang="en-US" sz="2400" dirty="0"/>
              <a:t>2) Gross </a:t>
            </a:r>
            <a:r>
              <a:rPr lang="en-US" sz="2400" dirty="0" err="1"/>
              <a:t>hematouria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3)Endoscopic procedure </a:t>
            </a:r>
            <a:br>
              <a:rPr lang="en-US" sz="2400" dirty="0"/>
            </a:br>
            <a:r>
              <a:rPr lang="en-US" sz="2400" dirty="0"/>
              <a:t>4)</a:t>
            </a:r>
            <a:r>
              <a:rPr lang="en-US" sz="2400" dirty="0" err="1"/>
              <a:t>Baldder</a:t>
            </a:r>
            <a:r>
              <a:rPr lang="en-US" sz="2400" dirty="0"/>
              <a:t> </a:t>
            </a:r>
            <a:r>
              <a:rPr lang="en-US" sz="2400" dirty="0" smtClean="0"/>
              <a:t>insufficiency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57996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858982"/>
            <a:ext cx="9603275" cy="460736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5" descr="http://img.weiku.com/photo/9126/912626/product/Standard_Latex_Foley_Catheter_201211120593330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9235" y="858982"/>
            <a:ext cx="6788727" cy="52093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638484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025236"/>
            <a:ext cx="9603275" cy="444110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Contraindications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Urethral injuries :  occur in patients with multisystem injuries and pelvic factures.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If this is suspected, one must perform a genital and rectal exam first. 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perform ascending urethrogram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5392420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094510"/>
            <a:ext cx="9603275" cy="4274854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Complications</a:t>
            </a:r>
          </a:p>
          <a:p>
            <a:pPr lvl="1"/>
            <a:r>
              <a:rPr lang="en-US" sz="2400" dirty="0"/>
              <a:t>Tissue trauma </a:t>
            </a:r>
          </a:p>
          <a:p>
            <a:pPr lvl="1"/>
            <a:r>
              <a:rPr lang="en-US" sz="2400" dirty="0"/>
              <a:t>Infection. After 48 hours of catheterization, most catheters are colonized with bacteria, thus leading to possible </a:t>
            </a:r>
            <a:r>
              <a:rPr lang="en-US" sz="2400" dirty="0" err="1"/>
              <a:t>bacteruria</a:t>
            </a:r>
            <a:r>
              <a:rPr lang="en-US" sz="2400" dirty="0"/>
              <a:t> .</a:t>
            </a:r>
          </a:p>
          <a:p>
            <a:pPr lvl="1"/>
            <a:r>
              <a:rPr lang="en-US" sz="2400" dirty="0"/>
              <a:t>Renal inflammation, </a:t>
            </a:r>
            <a:r>
              <a:rPr lang="en-US" sz="2400" dirty="0" err="1"/>
              <a:t>nephro</a:t>
            </a:r>
            <a:r>
              <a:rPr lang="en-US" sz="2400" dirty="0"/>
              <a:t>-cysto-</a:t>
            </a:r>
            <a:r>
              <a:rPr lang="en-US" sz="2400" dirty="0" err="1"/>
              <a:t>lithiasis</a:t>
            </a:r>
            <a:r>
              <a:rPr lang="en-US" sz="2400" dirty="0"/>
              <a:t>, and pyelonephritis if left in for prolonged periods. </a:t>
            </a:r>
          </a:p>
          <a:p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8008887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108364"/>
            <a:ext cx="9603275" cy="5043054"/>
          </a:xfrm>
        </p:spPr>
        <p:txBody>
          <a:bodyPr>
            <a:normAutofit lnSpcReduction="10000"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Suprapubic catheter</a:t>
            </a:r>
          </a:p>
          <a:p>
            <a:r>
              <a:rPr lang="en-US" sz="2400" dirty="0"/>
              <a:t>Suprapubic catheter is a type of indwelling catheter. The suprapubic catheter is inserted into the bladder through a surgical incision made in the abdominal wall, right above the pubic </a:t>
            </a:r>
            <a:r>
              <a:rPr lang="en-US" sz="2400" dirty="0" smtClean="0"/>
              <a:t>bone.</a:t>
            </a:r>
          </a:p>
          <a:p>
            <a:r>
              <a:rPr lang="en-US" sz="2400" dirty="0"/>
              <a:t>Suprapubic aspiration :procedure in which a needle is inserted into the bladder above  the symphysis pubis  to drain urine. </a:t>
            </a:r>
            <a:endParaRPr lang="en-US" sz="2400" dirty="0" smtClean="0"/>
          </a:p>
          <a:p>
            <a:r>
              <a:rPr lang="en-US" sz="2400" dirty="0"/>
              <a:t>use a portable ultrasound device to identify the structures in the abdomen so  the needle is not placed in bowel or other organ. </a:t>
            </a:r>
            <a:endParaRPr lang="en-US" sz="2400" dirty="0" smtClean="0"/>
          </a:p>
          <a:p>
            <a:r>
              <a:rPr lang="en-US" sz="2400" dirty="0"/>
              <a:t>Successful placement of the suprapubic — urine begins to flow into the connected syringe.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41519037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4109" y="2085089"/>
            <a:ext cx="8672946" cy="3156952"/>
          </a:xfrm>
        </p:spPr>
      </p:pic>
    </p:spTree>
    <p:extLst>
      <p:ext uri="{BB962C8B-B14F-4D97-AF65-F5344CB8AC3E}">
        <p14:creationId xmlns:p14="http://schemas.microsoft.com/office/powerpoint/2010/main" xmlns="" val="31655901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011382"/>
            <a:ext cx="9603275" cy="4454963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Any child (regardless of age) who is unable to void on request, who requires a urine specimen for the diagnosis or exclusion of UTI.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Suprapubic aspirates are the gold standard for obtaining urine specimens for culture. It is a simple, safe, rapid and effective technique.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Failed urethral catheterization in urinary retention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3740900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094508"/>
            <a:ext cx="9603275" cy="4696691"/>
          </a:xfrm>
        </p:spPr>
        <p:txBody>
          <a:bodyPr>
            <a:normAutofit fontScale="92500" lnSpcReduction="10000"/>
          </a:bodyPr>
          <a:lstStyle/>
          <a:p>
            <a:r>
              <a:rPr lang="en-US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Contraindications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Contraindications: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Abdominal distension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Massive </a:t>
            </a:r>
            <a:r>
              <a:rPr lang="en-US" sz="2600" dirty="0" err="1"/>
              <a:t>organomegaly</a:t>
            </a:r>
            <a:endParaRPr lang="en-US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Bleeding diathesis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Bladder tumors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Infection at site of aspiration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600" dirty="0"/>
              <a:t>Patients with lower midline incisions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729188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definition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 urinary catheter is a flexible tube for draining urine from the bladder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It may be necessary for a person </a:t>
            </a:r>
            <a:r>
              <a:rPr lang="en-US" sz="2400" dirty="0" smtClean="0"/>
              <a:t>has </a:t>
            </a:r>
            <a:r>
              <a:rPr lang="en-US" sz="2400" dirty="0"/>
              <a:t>difficulty passing urine naturally.</a:t>
            </a:r>
          </a:p>
        </p:txBody>
      </p:sp>
    </p:spTree>
    <p:extLst>
      <p:ext uri="{BB962C8B-B14F-4D97-AF65-F5344CB8AC3E}">
        <p14:creationId xmlns:p14="http://schemas.microsoft.com/office/powerpoint/2010/main" xmlns="" val="7885704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9288" y="1025236"/>
            <a:ext cx="9603275" cy="458585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Complications</a:t>
            </a:r>
          </a:p>
          <a:p>
            <a:r>
              <a:rPr lang="en-US" sz="2400" dirty="0"/>
              <a:t>Macroscopic </a:t>
            </a:r>
            <a:r>
              <a:rPr lang="en-US" sz="2400" dirty="0" err="1"/>
              <a:t>haematuria</a:t>
            </a:r>
            <a:r>
              <a:rPr lang="en-US" sz="2400" dirty="0"/>
              <a:t> (infrequent — not usually clinically significant)</a:t>
            </a:r>
          </a:p>
          <a:p>
            <a:r>
              <a:rPr lang="en-US" sz="2400" dirty="0"/>
              <a:t>Bladder </a:t>
            </a:r>
            <a:r>
              <a:rPr lang="en-US" sz="2400" dirty="0" err="1"/>
              <a:t>haematoma</a:t>
            </a:r>
            <a:r>
              <a:rPr lang="en-US" sz="2400" dirty="0"/>
              <a:t> (rare)</a:t>
            </a:r>
          </a:p>
          <a:p>
            <a:r>
              <a:rPr lang="en-US" sz="2400" dirty="0"/>
              <a:t>Bladder </a:t>
            </a:r>
            <a:r>
              <a:rPr lang="en-US" sz="2400" dirty="0" err="1"/>
              <a:t>haemorrhage</a:t>
            </a:r>
            <a:r>
              <a:rPr lang="en-US" sz="2400" dirty="0"/>
              <a:t> (very rare)</a:t>
            </a:r>
          </a:p>
          <a:p>
            <a:r>
              <a:rPr lang="en-US" sz="2400" dirty="0"/>
              <a:t>Intestinal perforation (rare — not usually clinically significant)</a:t>
            </a:r>
          </a:p>
          <a:p>
            <a:r>
              <a:rPr lang="en-US" sz="2400" dirty="0"/>
              <a:t>Anaerobic </a:t>
            </a:r>
            <a:r>
              <a:rPr lang="en-US" sz="2400" dirty="0" err="1"/>
              <a:t>bacteraemia</a:t>
            </a:r>
            <a:r>
              <a:rPr lang="en-US" sz="2400" dirty="0"/>
              <a:t> or abscess formation (very rare)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1913865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Double J catheter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 thin, hollow tube placed inside the ureter during surgery to ensure drainage of urine from the kidney into the bladder.</a:t>
            </a:r>
          </a:p>
          <a:p>
            <a:r>
              <a:rPr lang="en-US" sz="2400" dirty="0"/>
              <a:t> J shaped curls are present at both ends to hold the tube in place and prevent </a:t>
            </a:r>
            <a:r>
              <a:rPr lang="en-US" sz="2400" dirty="0" smtClean="0"/>
              <a:t>migration.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823098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706582"/>
            <a:ext cx="9603275" cy="5777346"/>
          </a:xfrm>
        </p:spPr>
        <p:txBody>
          <a:bodyPr>
            <a:normAutofit fontScale="47500" lnSpcReduction="20000"/>
          </a:bodyPr>
          <a:lstStyle/>
          <a:p>
            <a:r>
              <a:rPr lang="en-US" sz="7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Ureteral Obstruction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post major surgeries , Ureteral injury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Ureteral strictures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To  identify ureter during major surgeries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To decrease ureteric pain (pain resistance to analgesia)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Post intervention to the ureter due to </a:t>
            </a:r>
            <a:r>
              <a:rPr lang="en-US" sz="5100" dirty="0" err="1"/>
              <a:t>Oedema</a:t>
            </a:r>
            <a:endParaRPr lang="en-US" sz="51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Before Extra corporal shockwave lithotripsy to prevent obstruction from stones more than 2 cm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Treatment  of PUJ (junction between renal pelvis and ureter) obstruction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5100" dirty="0"/>
              <a:t>Renal failure due to obstruction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1113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748145"/>
            <a:ext cx="9603275" cy="5500255"/>
          </a:xfrm>
        </p:spPr>
        <p:txBody>
          <a:bodyPr>
            <a:normAutofit fontScale="92500" lnSpcReduction="20000"/>
          </a:bodyPr>
          <a:lstStyle/>
          <a:p>
            <a:r>
              <a:rPr lang="en-US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Complications</a:t>
            </a:r>
            <a:r>
              <a:rPr lang="en-US" sz="3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en-US" sz="2800" dirty="0"/>
              <a:t>Infection</a:t>
            </a:r>
          </a:p>
          <a:p>
            <a:r>
              <a:rPr lang="en-US" sz="2800" dirty="0"/>
              <a:t>Reflux</a:t>
            </a:r>
          </a:p>
          <a:p>
            <a:r>
              <a:rPr lang="en-US" sz="2800" dirty="0"/>
              <a:t>Stent symptoms(suprapubic pain, lower urinary tract symptoms (frequency, urgency), </a:t>
            </a:r>
            <a:r>
              <a:rPr lang="en-US" sz="2800" dirty="0" err="1"/>
              <a:t>haematuria</a:t>
            </a:r>
            <a:r>
              <a:rPr lang="en-US" sz="2800" dirty="0"/>
              <a:t>, inability to work).</a:t>
            </a:r>
          </a:p>
          <a:p>
            <a:r>
              <a:rPr lang="en-US" sz="2800" dirty="0" err="1"/>
              <a:t>Crustation</a:t>
            </a:r>
            <a:r>
              <a:rPr lang="en-US" sz="2800" dirty="0"/>
              <a:t> &amp; stones formation &gt;3 months</a:t>
            </a:r>
          </a:p>
          <a:p>
            <a:r>
              <a:rPr lang="en-US" sz="2800" dirty="0"/>
              <a:t>Hematuria</a:t>
            </a:r>
          </a:p>
          <a:p>
            <a:r>
              <a:rPr lang="en-US" sz="2800" dirty="0"/>
              <a:t>Prolapse or migration </a:t>
            </a:r>
          </a:p>
          <a:p>
            <a:r>
              <a:rPr lang="en-US" sz="2800" dirty="0"/>
              <a:t>Ureter perforation during insertion</a:t>
            </a:r>
          </a:p>
          <a:p>
            <a:r>
              <a:rPr lang="en-US" sz="2800" dirty="0"/>
              <a:t>Left less than 3 months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0583260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Condom catheter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Consists </a:t>
            </a:r>
            <a:r>
              <a:rPr lang="en-US" sz="2400" dirty="0"/>
              <a:t>of a soft plastic or rubber sheath, tubing, and a collection bag for the urine. </a:t>
            </a:r>
            <a:endParaRPr lang="en-US" sz="2400" dirty="0" smtClean="0"/>
          </a:p>
          <a:p>
            <a:r>
              <a:rPr lang="en-US" sz="2400" dirty="0" smtClean="0"/>
              <a:t>The </a:t>
            </a:r>
            <a:r>
              <a:rPr lang="en-US" sz="2400" dirty="0"/>
              <a:t>sheath is placed over the penis and the collection bag is attached to the leg. </a:t>
            </a:r>
            <a:endParaRPr lang="en-US" sz="2400" dirty="0" smtClean="0"/>
          </a:p>
          <a:p>
            <a:r>
              <a:rPr lang="en-US" sz="2400" dirty="0" smtClean="0"/>
              <a:t>Collects </a:t>
            </a:r>
            <a:r>
              <a:rPr lang="en-US" sz="2400" dirty="0"/>
              <a:t>urine when there is no need for catheter insertion.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26487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590800" y="1853754"/>
            <a:ext cx="6268748" cy="4088314"/>
          </a:xfrm>
        </p:spPr>
      </p:pic>
    </p:spTree>
    <p:extLst>
      <p:ext uri="{BB962C8B-B14F-4D97-AF65-F5344CB8AC3E}">
        <p14:creationId xmlns:p14="http://schemas.microsoft.com/office/powerpoint/2010/main" xmlns="" val="2246911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528350"/>
            <a:ext cx="9603275" cy="34506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adley Hand ITC" panose="03070402050302030203" pitchFamily="66" charset="0"/>
              </a:rPr>
              <a:t>Thank you</a:t>
            </a:r>
            <a:endParaRPr lang="en-US" sz="9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0849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classification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عنصر نائب للنص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عنصر نائب للمحتوى 3" descr="67713921_880551012331771_6209010194333040640_n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1702189" y="1308784"/>
            <a:ext cx="3432517" cy="4849472"/>
          </a:xfrm>
        </p:spPr>
      </p:pic>
      <p:sp>
        <p:nvSpPr>
          <p:cNvPr id="6" name="عنصر نائب للنص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" name="عنصر نائب للمحتوى 9" descr="67674115_2437926139623545_4418266770456969216_n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6484207" y="2447779"/>
            <a:ext cx="5487131" cy="2641785"/>
          </a:xfrm>
        </p:spPr>
      </p:pic>
    </p:spTree>
    <p:extLst>
      <p:ext uri="{BB962C8B-B14F-4D97-AF65-F5344CB8AC3E}">
        <p14:creationId xmlns:p14="http://schemas.microsoft.com/office/powerpoint/2010/main" xmlns="" val="831553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579" y="721392"/>
            <a:ext cx="9603275" cy="1049235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80" y="1770627"/>
            <a:ext cx="9603274" cy="4436210"/>
          </a:xfrm>
        </p:spPr>
        <p:txBody>
          <a:bodyPr>
            <a:normAutofit/>
          </a:bodyPr>
          <a:lstStyle/>
          <a:p>
            <a:r>
              <a:rPr lang="en-US" sz="2400" dirty="0"/>
              <a:t>a blockage in the urethra, which is the tube that carries urine out of the </a:t>
            </a:r>
            <a:r>
              <a:rPr lang="en-US" sz="2400" dirty="0" smtClean="0"/>
              <a:t>bladder</a:t>
            </a:r>
            <a:endParaRPr lang="en-US" sz="2400" dirty="0"/>
          </a:p>
          <a:p>
            <a:r>
              <a:rPr lang="en-US" sz="2400" dirty="0"/>
              <a:t>an enlarged prostate in males</a:t>
            </a:r>
          </a:p>
          <a:p>
            <a:r>
              <a:rPr lang="en-US" sz="2400" dirty="0"/>
              <a:t>birth defects affecting the urinary tract</a:t>
            </a:r>
          </a:p>
          <a:p>
            <a:r>
              <a:rPr lang="en-US" sz="2400" dirty="0"/>
              <a:t>kidney, ureter, or bladder </a:t>
            </a:r>
            <a:r>
              <a:rPr lang="en-US" sz="2400" dirty="0" smtClean="0"/>
              <a:t>stones</a:t>
            </a:r>
            <a:endParaRPr lang="en-US" sz="2400" dirty="0"/>
          </a:p>
          <a:p>
            <a:r>
              <a:rPr lang="en-US" sz="2400" dirty="0"/>
              <a:t>bladder weakness or nerve </a:t>
            </a:r>
            <a:r>
              <a:rPr lang="en-US" sz="2400" dirty="0" smtClean="0"/>
              <a:t>damage (neurogenic bladder)</a:t>
            </a:r>
            <a:endParaRPr lang="en-US" sz="2400" dirty="0"/>
          </a:p>
          <a:p>
            <a:r>
              <a:rPr lang="en-US" sz="2400" dirty="0"/>
              <a:t>tumors within the urinary tract or reproductive organs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75626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Indications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80" y="2015734"/>
            <a:ext cx="9299548" cy="4024849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to accurately measure urine output in critically ill people</a:t>
            </a:r>
          </a:p>
          <a:p>
            <a:r>
              <a:rPr lang="en-US" sz="2400" dirty="0"/>
              <a:t>to drain the bladder before, during, or after a person has surgery</a:t>
            </a:r>
          </a:p>
          <a:p>
            <a:r>
              <a:rPr lang="en-US" sz="2400" dirty="0"/>
              <a:t>during childbirth, to drain the women's bladder after an epidural anesthetic</a:t>
            </a:r>
          </a:p>
          <a:p>
            <a:r>
              <a:rPr lang="en-US" sz="2400" dirty="0"/>
              <a:t>to deliver medication directly into a person's </a:t>
            </a:r>
            <a:r>
              <a:rPr lang="en-US" sz="2400" dirty="0" smtClean="0"/>
              <a:t>bladder (E.G. </a:t>
            </a:r>
            <a:r>
              <a:rPr lang="en-US" sz="2400" dirty="0" err="1" smtClean="0"/>
              <a:t>intravesical</a:t>
            </a:r>
            <a:r>
              <a:rPr lang="en-US" sz="2400" smtClean="0"/>
              <a:t> chemotherapy)</a:t>
            </a:r>
            <a:endParaRPr lang="en-US" sz="2400" dirty="0"/>
          </a:p>
          <a:p>
            <a:r>
              <a:rPr lang="en-US" sz="2400" dirty="0"/>
              <a:t>for treating a person with 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urinary incontinence</a:t>
            </a:r>
            <a:r>
              <a:rPr lang="en-US" sz="2400" dirty="0"/>
              <a:t> if other treatments have not been successful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0716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TYPES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Intermittent </a:t>
            </a:r>
            <a:r>
              <a:rPr lang="en-US" sz="2400" b="1" dirty="0" smtClean="0"/>
              <a:t>catheter</a:t>
            </a:r>
          </a:p>
          <a:p>
            <a:r>
              <a:rPr lang="en-US" sz="2400" b="1" dirty="0"/>
              <a:t>Indwelling </a:t>
            </a:r>
            <a:r>
              <a:rPr lang="en-US" sz="2400" b="1" dirty="0" smtClean="0"/>
              <a:t>catheters</a:t>
            </a:r>
          </a:p>
          <a:p>
            <a:pPr lvl="1"/>
            <a:r>
              <a:rPr lang="en-US" sz="2400" b="1" dirty="0"/>
              <a:t>Urethral catheter</a:t>
            </a:r>
            <a:r>
              <a:rPr lang="en-US" sz="2400" dirty="0" smtClean="0"/>
              <a:t>.</a:t>
            </a:r>
          </a:p>
          <a:p>
            <a:pPr lvl="1"/>
            <a:r>
              <a:rPr lang="en-US" sz="2400" b="1" dirty="0"/>
              <a:t>Suprapubic catheter</a:t>
            </a:r>
            <a:r>
              <a:rPr lang="en-US" sz="2400" dirty="0" smtClean="0"/>
              <a:t>. </a:t>
            </a:r>
          </a:p>
          <a:p>
            <a:r>
              <a:rPr lang="en-US" sz="2400" b="1" dirty="0"/>
              <a:t>External catheters</a:t>
            </a:r>
          </a:p>
          <a:p>
            <a:endParaRPr lang="en-US" sz="2400" b="1" dirty="0"/>
          </a:p>
          <a:p>
            <a:endParaRPr lang="en-US" sz="24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07439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Intermittent (</a:t>
            </a:r>
            <a:r>
              <a:rPr lang="en-US" sz="3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robinson’s</a:t>
            </a: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catheter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761613"/>
          </a:xfrm>
        </p:spPr>
        <p:txBody>
          <a:bodyPr>
            <a:noAutofit/>
          </a:bodyPr>
          <a:lstStyle/>
          <a:p>
            <a:r>
              <a:rPr lang="en-US" sz="2400" dirty="0"/>
              <a:t>The intermittent catheter, or a standard catheter, is a thin, flexible tube that a person temporarily inserts into their bladder through the urethra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The external end of the tube may be left open, allowing the urine to drain into a receptacle. Another option is to attach the tube to an external drainage bag, which collects the urine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Once a person has emptied their bladder, they need to remove the catheter. It is necessary to remove the old catheter and insert a new one several times per day to empty the </a:t>
            </a:r>
            <a:r>
              <a:rPr lang="en-US" sz="2400" dirty="0" smtClean="0"/>
              <a:t>bladder,  a </a:t>
            </a:r>
            <a:r>
              <a:rPr lang="en-US" sz="2400" dirty="0"/>
              <a:t>healthcare provider will teach the person how to do this correctly.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1256261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434" y="914401"/>
            <a:ext cx="9603275" cy="4274854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ndalus" panose="02020603050405020304" pitchFamily="18" charset="-78"/>
              </a:rPr>
              <a:t>Indications </a:t>
            </a:r>
            <a:r>
              <a:rPr lang="en-US" alt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cs typeface="Andalus" panose="02020603050405020304" pitchFamily="18" charset="-78"/>
              </a:rPr>
              <a:t>:</a:t>
            </a:r>
          </a:p>
          <a:p>
            <a:pPr marL="0" indent="0">
              <a:buNone/>
            </a:pPr>
            <a:r>
              <a:rPr lang="en-US" altLang="en-US" dirty="0">
                <a:latin typeface="Gill Sans MT" panose="020B0502020104020203" pitchFamily="34" charset="0"/>
                <a:cs typeface="Andalus" panose="02020603050405020304" pitchFamily="18" charset="-78"/>
              </a:rPr>
              <a:t/>
            </a:r>
            <a:br>
              <a:rPr lang="en-US" altLang="en-US" dirty="0">
                <a:latin typeface="Gill Sans MT" panose="020B0502020104020203" pitchFamily="34" charset="0"/>
                <a:cs typeface="Andalus" panose="02020603050405020304" pitchFamily="18" charset="-78"/>
              </a:rPr>
            </a:br>
            <a:r>
              <a:rPr lang="en-US" altLang="en-US" sz="2800" dirty="0" smtClean="0">
                <a:latin typeface="Gill Sans MT" panose="020B0502020104020203" pitchFamily="34" charset="0"/>
                <a:cs typeface="Andalus" panose="02020603050405020304" pitchFamily="18" charset="-78"/>
              </a:rPr>
              <a:t>    - neurogenic </a:t>
            </a:r>
            <a:r>
              <a:rPr lang="en-US" altLang="en-US" sz="2800" dirty="0">
                <a:latin typeface="Gill Sans MT" panose="020B0502020104020203" pitchFamily="34" charset="0"/>
                <a:cs typeface="Andalus" panose="02020603050405020304" pitchFamily="18" charset="-78"/>
              </a:rPr>
              <a:t>bladder </a:t>
            </a:r>
            <a:br>
              <a:rPr lang="en-US" altLang="en-US" sz="2800" dirty="0">
                <a:latin typeface="Gill Sans MT" panose="020B0502020104020203" pitchFamily="34" charset="0"/>
                <a:cs typeface="Andalus" panose="02020603050405020304" pitchFamily="18" charset="-78"/>
              </a:rPr>
            </a:br>
            <a:r>
              <a:rPr lang="en-US" altLang="en-US" sz="2800" dirty="0" smtClean="0">
                <a:latin typeface="Gill Sans MT" panose="020B0502020104020203" pitchFamily="34" charset="0"/>
                <a:cs typeface="Andalus" panose="02020603050405020304" pitchFamily="18" charset="-78"/>
              </a:rPr>
              <a:t>    - chronic </a:t>
            </a:r>
            <a:r>
              <a:rPr lang="en-US" altLang="en-US" sz="2800" dirty="0">
                <a:latin typeface="Gill Sans MT" panose="020B0502020104020203" pitchFamily="34" charset="0"/>
                <a:cs typeface="Andalus" panose="02020603050405020304" pitchFamily="18" charset="-78"/>
              </a:rPr>
              <a:t>retention</a:t>
            </a:r>
            <a:br>
              <a:rPr lang="en-US" altLang="en-US" sz="2800" dirty="0">
                <a:latin typeface="Gill Sans MT" panose="020B0502020104020203" pitchFamily="34" charset="0"/>
                <a:cs typeface="Andalus" panose="02020603050405020304" pitchFamily="18" charset="-78"/>
              </a:rPr>
            </a:br>
            <a:r>
              <a:rPr lang="en-US" altLang="en-US" sz="2800" dirty="0" smtClean="0">
                <a:latin typeface="Gill Sans MT" panose="020B0502020104020203" pitchFamily="34" charset="0"/>
                <a:cs typeface="Andalus" panose="02020603050405020304" pitchFamily="18" charset="-78"/>
              </a:rPr>
              <a:t>    - Female </a:t>
            </a:r>
            <a:r>
              <a:rPr lang="en-US" altLang="en-US" sz="2800" dirty="0">
                <a:latin typeface="Gill Sans MT" panose="020B0502020104020203" pitchFamily="34" charset="0"/>
                <a:cs typeface="Andalus" panose="02020603050405020304" pitchFamily="18" charset="-78"/>
              </a:rPr>
              <a:t>after gynecological surgery</a:t>
            </a:r>
            <a:br>
              <a:rPr lang="en-US" altLang="en-US" sz="2800" dirty="0">
                <a:latin typeface="Gill Sans MT" panose="020B0502020104020203" pitchFamily="34" charset="0"/>
                <a:cs typeface="Andalus" panose="02020603050405020304" pitchFamily="18" charset="-78"/>
              </a:rPr>
            </a:br>
            <a:r>
              <a:rPr lang="en-US" altLang="en-US" sz="2800" dirty="0" smtClean="0">
                <a:latin typeface="Gill Sans MT" panose="020B0502020104020203" pitchFamily="34" charset="0"/>
                <a:cs typeface="Andalus" panose="02020603050405020304" pitchFamily="18" charset="-78"/>
              </a:rPr>
              <a:t>    - post </a:t>
            </a:r>
            <a:r>
              <a:rPr lang="en-US" altLang="en-US" sz="2800" dirty="0">
                <a:latin typeface="Gill Sans MT" panose="020B0502020104020203" pitchFamily="34" charset="0"/>
                <a:cs typeface="Andalus" panose="02020603050405020304" pitchFamily="18" charset="-78"/>
              </a:rPr>
              <a:t>– void residual volume </a:t>
            </a:r>
            <a:r>
              <a:rPr lang="en-US" altLang="en-US" sz="2800" dirty="0" err="1">
                <a:latin typeface="Gill Sans MT" panose="020B0502020104020203" pitchFamily="34" charset="0"/>
                <a:cs typeface="Andalus" panose="02020603050405020304" pitchFamily="18" charset="-78"/>
              </a:rPr>
              <a:t>measurment</a:t>
            </a:r>
            <a:endParaRPr lang="en-US" sz="2800" dirty="0">
              <a:latin typeface="Gill Sans MT" panose="020B05020201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3739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914400"/>
            <a:ext cx="9603275" cy="512618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Complications : </a:t>
            </a:r>
          </a:p>
          <a:p>
            <a:pPr>
              <a:buFontTx/>
              <a:buChar char="-"/>
            </a:pP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Urinary </a:t>
            </a:r>
            <a:r>
              <a:rPr lang="en-US" sz="2400" dirty="0"/>
              <a:t>tract infections (UTIs): The risk of developing a UTI increases with longer-term use of the catheter.</a:t>
            </a:r>
            <a:endParaRPr lang="en-US" sz="2400" dirty="0" smtClean="0"/>
          </a:p>
          <a:p>
            <a:pPr>
              <a:buFontTx/>
              <a:buChar char="-"/>
            </a:pPr>
            <a:r>
              <a:rPr lang="en-US" sz="2400" dirty="0" smtClean="0"/>
              <a:t>Hematuria : It is </a:t>
            </a:r>
            <a:r>
              <a:rPr lang="en-US" sz="2400" dirty="0"/>
              <a:t>common when a person first starts using an intermittent catheter, but persistent hematuria may indicate a UTI</a:t>
            </a:r>
            <a:r>
              <a:rPr lang="en-US" sz="2400" dirty="0" smtClean="0"/>
              <a:t>.</a:t>
            </a:r>
          </a:p>
          <a:p>
            <a:pPr>
              <a:buFontTx/>
              <a:buChar char="-"/>
            </a:pPr>
            <a:r>
              <a:rPr lang="en-US" sz="2400" dirty="0"/>
              <a:t>Bladder stones :  in people who use an intermittent catheter on a long-term basis</a:t>
            </a:r>
            <a:r>
              <a:rPr lang="en-US" sz="2400" dirty="0" smtClean="0"/>
              <a:t>.</a:t>
            </a:r>
          </a:p>
          <a:p>
            <a:pPr>
              <a:buFontTx/>
              <a:buChar char="-"/>
            </a:pPr>
            <a:r>
              <a:rPr lang="en-US" sz="2400" dirty="0"/>
              <a:t>Urethral strictures : can result from repeated trauma. </a:t>
            </a:r>
          </a:p>
        </p:txBody>
      </p:sp>
    </p:spTree>
    <p:extLst>
      <p:ext uri="{BB962C8B-B14F-4D97-AF65-F5344CB8AC3E}">
        <p14:creationId xmlns:p14="http://schemas.microsoft.com/office/powerpoint/2010/main" xmlns="" val="3932916483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TM10001114[[fn=Gallery]]</Template>
  <TotalTime>182</TotalTime>
  <Words>1026</Words>
  <Application>Microsoft Office PowerPoint</Application>
  <PresentationFormat>مخصص</PresentationFormat>
  <Paragraphs>111</Paragraphs>
  <Slides>26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26</vt:i4>
      </vt:variant>
    </vt:vector>
  </HeadingPairs>
  <TitlesOfParts>
    <vt:vector size="27" baseType="lpstr">
      <vt:lpstr>Gallery</vt:lpstr>
      <vt:lpstr>Urinary catheterizayion</vt:lpstr>
      <vt:lpstr>definition</vt:lpstr>
      <vt:lpstr>classification</vt:lpstr>
      <vt:lpstr>indications</vt:lpstr>
      <vt:lpstr>Indications </vt:lpstr>
      <vt:lpstr>TYPES</vt:lpstr>
      <vt:lpstr>Intermittent (robinson’s) catheter</vt:lpstr>
      <vt:lpstr>الشريحة 8</vt:lpstr>
      <vt:lpstr>الشريحة 9</vt:lpstr>
      <vt:lpstr>Indwelling catheters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Double J catheter</vt:lpstr>
      <vt:lpstr>الشريحة 22</vt:lpstr>
      <vt:lpstr>الشريحة 23</vt:lpstr>
      <vt:lpstr>Condom catheter</vt:lpstr>
      <vt:lpstr>الشريحة 25</vt:lpstr>
      <vt:lpstr>الشريحة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Urinary catheterizayion</dc:title>
  <dc:creator>DR.Ahmad</dc:creator>
  <cp:lastModifiedBy>admin</cp:lastModifiedBy>
  <cp:revision>29</cp:revision>
  <dcterms:created xsi:type="dcterms:W3CDTF">2019-07-18T12:18:18Z</dcterms:created>
  <dcterms:modified xsi:type="dcterms:W3CDTF">2019-08-04T20:36:50Z</dcterms:modified>
</cp:coreProperties>
</file>