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70" r:id="rId5"/>
    <p:sldId id="263" r:id="rId6"/>
    <p:sldId id="264" r:id="rId7"/>
    <p:sldId id="265" r:id="rId8"/>
    <p:sldId id="266" r:id="rId9"/>
    <p:sldId id="267"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EDF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659" autoAdjust="0"/>
    <p:restoredTop sz="94660"/>
  </p:normalViewPr>
  <p:slideViewPr>
    <p:cSldViewPr snapToGrid="0">
      <p:cViewPr varScale="1">
        <p:scale>
          <a:sx n="88" d="100"/>
          <a:sy n="88" d="100"/>
        </p:scale>
        <p:origin x="-34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2246690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267660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3476524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44341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1957534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195244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57703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378334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3056551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88266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384987-9C50-40D1-8F19-F70589B6C1CF}" type="datetimeFigureOut">
              <a:rPr lang="en-US" smtClean="0"/>
              <a:pPr/>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1292117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84987-9C50-40D1-8F19-F70589B6C1CF}" type="datetimeFigureOut">
              <a:rPr lang="en-US" smtClean="0"/>
              <a:pPr/>
              <a:t>10/26/2023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C1E69A-F286-4077-AE57-E2C14D042D09}" type="slidenum">
              <a:rPr lang="en-US" smtClean="0"/>
              <a:pPr/>
              <a:t>‹#›</a:t>
            </a:fld>
            <a:endParaRPr lang="en-US"/>
          </a:p>
        </p:txBody>
      </p:sp>
    </p:spTree>
    <p:extLst>
      <p:ext uri="{BB962C8B-B14F-4D97-AF65-F5344CB8AC3E}">
        <p14:creationId xmlns="" xmlns:p14="http://schemas.microsoft.com/office/powerpoint/2010/main" val="4250227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NvF_SPLOnXc" TargetMode="External"/><Relationship Id="rId2" Type="http://schemas.openxmlformats.org/officeDocument/2006/relationships/hyperlink" Target="https://youtu.be/LmBSZlUZH_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XjsRMjHrfeQ"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youtu.be/SFnWlqQ1z6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6747" y="1658087"/>
            <a:ext cx="9144000" cy="2387600"/>
          </a:xfrm>
          <a:noFill/>
        </p:spPr>
        <p:txBody>
          <a:bodyPr/>
          <a:lstStyle/>
          <a:p>
            <a:r>
              <a:rPr lang="en-US" b="1" dirty="0" smtClean="0">
                <a:solidFill>
                  <a:schemeClr val="accent6">
                    <a:lumMod val="50000"/>
                  </a:schemeClr>
                </a:solidFill>
                <a:effectLst>
                  <a:outerShdw blurRad="38100" dist="38100" dir="2700000" algn="tl">
                    <a:srgbClr val="000000">
                      <a:alpha val="43137"/>
                    </a:srgbClr>
                  </a:outerShdw>
                </a:effectLst>
                <a:latin typeface="Bell MT" pitchFamily="18" charset="0"/>
                <a:cs typeface="MV Boli" pitchFamily="2" charset="0"/>
              </a:rPr>
              <a:t>Movement</a:t>
            </a:r>
            <a:r>
              <a:rPr lang="en-US" b="1" dirty="0">
                <a:solidFill>
                  <a:schemeClr val="accent6">
                    <a:lumMod val="50000"/>
                  </a:schemeClr>
                </a:solidFill>
                <a:effectLst>
                  <a:outerShdw blurRad="38100" dist="38100" dir="2700000" algn="tl">
                    <a:srgbClr val="000000">
                      <a:alpha val="43137"/>
                    </a:srgbClr>
                  </a:outerShdw>
                </a:effectLst>
                <a:latin typeface="Bell MT" pitchFamily="18" charset="0"/>
                <a:cs typeface="MV Boli" pitchFamily="2" charset="0"/>
              </a:rPr>
              <a:t> </a:t>
            </a:r>
            <a:r>
              <a:rPr lang="en-US" b="1" dirty="0" smtClean="0">
                <a:solidFill>
                  <a:schemeClr val="accent6">
                    <a:lumMod val="50000"/>
                  </a:schemeClr>
                </a:solidFill>
                <a:effectLst>
                  <a:outerShdw blurRad="38100" dist="38100" dir="2700000" algn="tl">
                    <a:srgbClr val="000000">
                      <a:alpha val="43137"/>
                    </a:srgbClr>
                  </a:outerShdw>
                </a:effectLst>
                <a:latin typeface="Bell MT" pitchFamily="18" charset="0"/>
                <a:cs typeface="MV Boli" pitchFamily="2" charset="0"/>
              </a:rPr>
              <a:t>Disorders</a:t>
            </a:r>
            <a:br>
              <a:rPr lang="en-US" b="1" dirty="0" smtClean="0">
                <a:solidFill>
                  <a:schemeClr val="accent6">
                    <a:lumMod val="50000"/>
                  </a:schemeClr>
                </a:solidFill>
                <a:effectLst>
                  <a:outerShdw blurRad="38100" dist="38100" dir="2700000" algn="tl">
                    <a:srgbClr val="000000">
                      <a:alpha val="43137"/>
                    </a:srgbClr>
                  </a:outerShdw>
                </a:effectLst>
                <a:latin typeface="Bell MT" pitchFamily="18" charset="0"/>
                <a:cs typeface="MV Boli" pitchFamily="2" charset="0"/>
              </a:rPr>
            </a:br>
            <a:r>
              <a:rPr lang="en-US" sz="2800" b="1" dirty="0" smtClean="0">
                <a:solidFill>
                  <a:schemeClr val="accent6">
                    <a:lumMod val="50000"/>
                  </a:schemeClr>
                </a:solidFill>
                <a:effectLst>
                  <a:outerShdw blurRad="38100" dist="38100" dir="2700000" algn="tl">
                    <a:srgbClr val="000000">
                      <a:alpha val="43137"/>
                    </a:srgbClr>
                  </a:outerShdw>
                </a:effectLst>
                <a:latin typeface="Bell MT" pitchFamily="18" charset="0"/>
                <a:cs typeface="MV Boli" pitchFamily="2" charset="0"/>
              </a:rPr>
              <a:t>Mona </a:t>
            </a:r>
            <a:r>
              <a:rPr lang="en-US" sz="2800" b="1" dirty="0" smtClean="0">
                <a:solidFill>
                  <a:schemeClr val="accent6">
                    <a:lumMod val="50000"/>
                  </a:schemeClr>
                </a:solidFill>
                <a:effectLst>
                  <a:outerShdw blurRad="38100" dist="38100" dir="2700000" algn="tl">
                    <a:srgbClr val="000000">
                      <a:alpha val="43137"/>
                    </a:srgbClr>
                  </a:outerShdw>
                </a:effectLst>
                <a:latin typeface="Bell MT" pitchFamily="18" charset="0"/>
                <a:cs typeface="MV Boli" pitchFamily="2" charset="0"/>
              </a:rPr>
              <a:t>A</a:t>
            </a:r>
            <a:r>
              <a:rPr lang="en-US" sz="2800" b="1" dirty="0" smtClean="0">
                <a:solidFill>
                  <a:schemeClr val="accent6">
                    <a:lumMod val="50000"/>
                  </a:schemeClr>
                </a:solidFill>
                <a:effectLst>
                  <a:outerShdw blurRad="38100" dist="38100" dir="2700000" algn="tl">
                    <a:srgbClr val="000000">
                      <a:alpha val="43137"/>
                    </a:srgbClr>
                  </a:outerShdw>
                </a:effectLst>
                <a:latin typeface="Bell MT" pitchFamily="18" charset="0"/>
                <a:cs typeface="MV Boli" pitchFamily="2" charset="0"/>
              </a:rPr>
              <a:t>lzoubi</a:t>
            </a:r>
            <a:endParaRPr lang="en-US" b="1" dirty="0">
              <a:solidFill>
                <a:schemeClr val="accent6">
                  <a:lumMod val="50000"/>
                </a:schemeClr>
              </a:solidFill>
              <a:effectLst>
                <a:outerShdw blurRad="38100" dist="38100" dir="2700000" algn="tl">
                  <a:srgbClr val="000000">
                    <a:alpha val="43137"/>
                  </a:srgbClr>
                </a:outerShdw>
              </a:effectLst>
              <a:latin typeface="Bell MT" pitchFamily="18" charset="0"/>
              <a:cs typeface="MV Boli" pitchFamily="2" charset="0"/>
            </a:endParaRPr>
          </a:p>
        </p:txBody>
      </p:sp>
    </p:spTree>
    <p:extLst>
      <p:ext uri="{BB962C8B-B14F-4D97-AF65-F5344CB8AC3E}">
        <p14:creationId xmlns="" xmlns:p14="http://schemas.microsoft.com/office/powerpoint/2010/main" val="1607481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983" y="1360394"/>
            <a:ext cx="10515600" cy="3982340"/>
          </a:xfrm>
          <a:solidFill>
            <a:srgbClr val="92D050"/>
          </a:solidFill>
        </p:spPr>
        <p:txBody>
          <a:bodyPr>
            <a:normAutofit/>
          </a:bodyPr>
          <a:lstStyle/>
          <a:p>
            <a:pPr algn="ctr"/>
            <a:r>
              <a:rPr lang="en-US" sz="8800" dirty="0" smtClean="0">
                <a:solidFill>
                  <a:schemeClr val="accent6">
                    <a:lumMod val="50000"/>
                  </a:schemeClr>
                </a:solidFill>
                <a:latin typeface="Bell MT" pitchFamily="18" charset="0"/>
              </a:rPr>
              <a:t>Thank You </a:t>
            </a:r>
            <a:endParaRPr lang="en-US" sz="8800" dirty="0">
              <a:solidFill>
                <a:schemeClr val="accent6">
                  <a:lumMod val="50000"/>
                </a:schemeClr>
              </a:solidFill>
              <a:latin typeface="Bell MT" pitchFamily="18" charset="0"/>
            </a:endParaRPr>
          </a:p>
        </p:txBody>
      </p:sp>
    </p:spTree>
    <p:extLst>
      <p:ext uri="{BB962C8B-B14F-4D97-AF65-F5344CB8AC3E}">
        <p14:creationId xmlns="" xmlns:p14="http://schemas.microsoft.com/office/powerpoint/2010/main" val="136536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p:spPr>
        <p:txBody>
          <a:bodyPr/>
          <a:lstStyle/>
          <a:p>
            <a:r>
              <a:rPr lang="en-US" dirty="0" smtClean="0">
                <a:solidFill>
                  <a:schemeClr val="accent6">
                    <a:lumMod val="50000"/>
                  </a:schemeClr>
                </a:solidFill>
                <a:latin typeface="MV Boli" panose="02000500030200090000" pitchFamily="2" charset="0"/>
                <a:cs typeface="MV Boli" panose="02000500030200090000" pitchFamily="2" charset="0"/>
              </a:rPr>
              <a:t>"movement disorders</a:t>
            </a:r>
            <a:r>
              <a:rPr lang="en-US" dirty="0" smtClean="0">
                <a:solidFill>
                  <a:schemeClr val="accent6">
                    <a:lumMod val="50000"/>
                  </a:schemeClr>
                </a:solidFill>
                <a:latin typeface="MV Boli" panose="02000500030200090000" pitchFamily="2" charset="0"/>
                <a:cs typeface="MV Boli" panose="02000500030200090000" pitchFamily="2" charset="0"/>
              </a:rPr>
              <a:t>": </a:t>
            </a:r>
            <a:r>
              <a:rPr lang="en-US" dirty="0" smtClean="0">
                <a:solidFill>
                  <a:schemeClr val="accent6">
                    <a:lumMod val="50000"/>
                  </a:schemeClr>
                </a:solidFill>
                <a:latin typeface="MV Boli" panose="02000500030200090000" pitchFamily="2" charset="0"/>
                <a:cs typeface="MV Boli" panose="02000500030200090000" pitchFamily="2" charset="0"/>
              </a:rPr>
              <a:t>a group of nervous system (neurological) conditions that cause abnormal increased </a:t>
            </a:r>
            <a:r>
              <a:rPr lang="en-US" dirty="0" smtClean="0">
                <a:solidFill>
                  <a:schemeClr val="accent6">
                    <a:lumMod val="50000"/>
                  </a:schemeClr>
                </a:solidFill>
                <a:latin typeface="MV Boli" panose="02000500030200090000" pitchFamily="2" charset="0"/>
                <a:cs typeface="MV Boli" panose="02000500030200090000" pitchFamily="2" charset="0"/>
              </a:rPr>
              <a:t>movements, which </a:t>
            </a:r>
            <a:r>
              <a:rPr lang="en-US" dirty="0" smtClean="0">
                <a:solidFill>
                  <a:schemeClr val="accent6">
                    <a:lumMod val="50000"/>
                  </a:schemeClr>
                </a:solidFill>
                <a:latin typeface="MV Boli" panose="02000500030200090000" pitchFamily="2" charset="0"/>
                <a:cs typeface="MV Boli" panose="02000500030200090000" pitchFamily="2" charset="0"/>
              </a:rPr>
              <a:t>may be voluntary or </a:t>
            </a:r>
            <a:r>
              <a:rPr lang="en-US" dirty="0" smtClean="0">
                <a:solidFill>
                  <a:schemeClr val="accent6">
                    <a:lumMod val="50000"/>
                  </a:schemeClr>
                </a:solidFill>
                <a:latin typeface="MV Boli" panose="02000500030200090000" pitchFamily="2" charset="0"/>
                <a:cs typeface="MV Boli" panose="02000500030200090000" pitchFamily="2" charset="0"/>
              </a:rPr>
              <a:t>involuntary. </a:t>
            </a:r>
            <a:r>
              <a:rPr lang="en-US" dirty="0" smtClean="0">
                <a:solidFill>
                  <a:schemeClr val="accent6">
                    <a:lumMod val="50000"/>
                  </a:schemeClr>
                </a:solidFill>
                <a:latin typeface="MV Boli" panose="02000500030200090000" pitchFamily="2" charset="0"/>
                <a:cs typeface="MV Boli" panose="02000500030200090000" pitchFamily="2" charset="0"/>
              </a:rPr>
              <a:t>Movement disorders can also cause reduced or slow movements.</a:t>
            </a:r>
            <a:endParaRPr lang="en-US" dirty="0">
              <a:solidFill>
                <a:schemeClr val="accent6">
                  <a:lumMod val="50000"/>
                </a:schemeClr>
              </a:solidFill>
              <a:latin typeface="MV Boli" panose="02000500030200090000" pitchFamily="2" charset="0"/>
              <a:cs typeface="MV Boli" panose="02000500030200090000" pitchFamily="2" charset="0"/>
            </a:endParaRPr>
          </a:p>
        </p:txBody>
      </p:sp>
    </p:spTree>
    <p:extLst>
      <p:ext uri="{BB962C8B-B14F-4D97-AF65-F5344CB8AC3E}">
        <p14:creationId xmlns="" xmlns:p14="http://schemas.microsoft.com/office/powerpoint/2010/main" val="1377059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dirty="0" smtClean="0">
                <a:solidFill>
                  <a:schemeClr val="accent6">
                    <a:lumMod val="50000"/>
                  </a:schemeClr>
                </a:solidFill>
                <a:latin typeface="MV Boli" panose="02000500030200090000" pitchFamily="2" charset="0"/>
                <a:cs typeface="MV Boli" panose="02000500030200090000" pitchFamily="2" charset="0"/>
              </a:rPr>
              <a:t>Common types of movement disorders include:</a:t>
            </a:r>
            <a:endParaRPr lang="en-US" dirty="0">
              <a:solidFill>
                <a:schemeClr val="accent6">
                  <a:lumMod val="50000"/>
                </a:schemeClr>
              </a:solidFill>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838200" y="1948441"/>
            <a:ext cx="10515600" cy="4228522"/>
          </a:xfrm>
          <a:noFill/>
        </p:spPr>
        <p:txBody>
          <a:bodyPr/>
          <a:lstStyle/>
          <a:p>
            <a:r>
              <a:rPr lang="en-US" b="1" dirty="0" smtClean="0">
                <a:solidFill>
                  <a:schemeClr val="accent6">
                    <a:lumMod val="50000"/>
                  </a:schemeClr>
                </a:solidFill>
                <a:latin typeface="MV Boli" panose="02000500030200090000" pitchFamily="2" charset="0"/>
                <a:cs typeface="MV Boli" panose="02000500030200090000" pitchFamily="2" charset="0"/>
              </a:rPr>
              <a:t>Ataxia</a:t>
            </a:r>
            <a:r>
              <a:rPr lang="en-US" dirty="0" smtClean="0">
                <a:solidFill>
                  <a:schemeClr val="accent6">
                    <a:lumMod val="50000"/>
                  </a:schemeClr>
                </a:solidFill>
                <a:latin typeface="MV Boli" panose="02000500030200090000" pitchFamily="2" charset="0"/>
                <a:cs typeface="MV Boli" panose="02000500030200090000" pitchFamily="2" charset="0"/>
              </a:rPr>
              <a:t> : This movement disorder affects the part of the brain that controls </a:t>
            </a:r>
            <a:r>
              <a:rPr lang="en-US" b="1" dirty="0" smtClean="0">
                <a:solidFill>
                  <a:schemeClr val="accent6">
                    <a:lumMod val="50000"/>
                  </a:schemeClr>
                </a:solidFill>
                <a:latin typeface="MV Boli" panose="02000500030200090000" pitchFamily="2" charset="0"/>
                <a:cs typeface="MV Boli" panose="02000500030200090000" pitchFamily="2" charset="0"/>
              </a:rPr>
              <a:t>coordinated movement (cerebellum). </a:t>
            </a:r>
            <a:r>
              <a:rPr lang="en-US" dirty="0" smtClean="0">
                <a:solidFill>
                  <a:schemeClr val="accent6">
                    <a:lumMod val="50000"/>
                  </a:schemeClr>
                </a:solidFill>
                <a:latin typeface="MV Boli" panose="02000500030200090000" pitchFamily="2" charset="0"/>
                <a:cs typeface="MV Boli" panose="02000500030200090000" pitchFamily="2" charset="0"/>
              </a:rPr>
              <a:t>Ataxia may cause uncoordinated or clumsy </a:t>
            </a:r>
            <a:r>
              <a:rPr lang="en-US" dirty="0">
                <a:solidFill>
                  <a:schemeClr val="accent6">
                    <a:lumMod val="50000"/>
                  </a:schemeClr>
                </a:solidFill>
                <a:latin typeface="MV Boli" panose="02000500030200090000" pitchFamily="2" charset="0"/>
                <a:cs typeface="MV Boli" panose="02000500030200090000" pitchFamily="2" charset="0"/>
              </a:rPr>
              <a:t>balance , difficulties with speech, eye movement and swallowing</a:t>
            </a:r>
            <a:r>
              <a:rPr lang="en-US" dirty="0" smtClean="0">
                <a:solidFill>
                  <a:schemeClr val="accent6">
                    <a:lumMod val="50000"/>
                  </a:schemeClr>
                </a:solidFill>
                <a:latin typeface="MV Boli" panose="02000500030200090000" pitchFamily="2" charset="0"/>
                <a:cs typeface="MV Boli" panose="02000500030200090000" pitchFamily="2" charset="0"/>
              </a:rPr>
              <a:t>.</a:t>
            </a:r>
            <a:endParaRPr lang="en-US" dirty="0" smtClean="0">
              <a:solidFill>
                <a:schemeClr val="accent6">
                  <a:lumMod val="50000"/>
                </a:schemeClr>
              </a:solidFill>
              <a:latin typeface="MV Boli" panose="02000500030200090000" pitchFamily="2" charset="0"/>
              <a:cs typeface="MV Boli" panose="02000500030200090000" pitchFamily="2" charset="0"/>
            </a:endParaRPr>
          </a:p>
          <a:p>
            <a:endParaRPr lang="en-US" dirty="0" smtClean="0">
              <a:solidFill>
                <a:schemeClr val="bg2"/>
              </a:solidFill>
              <a:latin typeface="MV Boli" panose="02000500030200090000" pitchFamily="2" charset="0"/>
              <a:cs typeface="MV Boli" panose="02000500030200090000" pitchFamily="2" charset="0"/>
            </a:endParaRPr>
          </a:p>
          <a:p>
            <a:r>
              <a:rPr lang="en-US" b="1" dirty="0" err="1" smtClean="0">
                <a:solidFill>
                  <a:schemeClr val="accent6">
                    <a:lumMod val="50000"/>
                  </a:schemeClr>
                </a:solidFill>
                <a:latin typeface="MV Boli" pitchFamily="2" charset="0"/>
                <a:cs typeface="MV Boli" pitchFamily="2" charset="0"/>
              </a:rPr>
              <a:t>Akathisia</a:t>
            </a:r>
            <a:r>
              <a:rPr lang="en-US" dirty="0" smtClean="0">
                <a:solidFill>
                  <a:schemeClr val="accent6">
                    <a:lumMod val="50000"/>
                  </a:schemeClr>
                </a:solidFill>
                <a:latin typeface="MV Boli" pitchFamily="2" charset="0"/>
                <a:cs typeface="MV Boli" pitchFamily="2" charset="0"/>
              </a:rPr>
              <a:t>: Restlessness and intense urge to </a:t>
            </a:r>
            <a:r>
              <a:rPr lang="en-US" dirty="0" smtClean="0">
                <a:solidFill>
                  <a:schemeClr val="accent6">
                    <a:lumMod val="50000"/>
                  </a:schemeClr>
                </a:solidFill>
                <a:latin typeface="MV Boli" pitchFamily="2" charset="0"/>
                <a:cs typeface="MV Boli" pitchFamily="2" charset="0"/>
              </a:rPr>
              <a:t>move. Can </a:t>
            </a:r>
            <a:r>
              <a:rPr lang="en-US" dirty="0" smtClean="0">
                <a:solidFill>
                  <a:schemeClr val="accent6">
                    <a:lumMod val="50000"/>
                  </a:schemeClr>
                </a:solidFill>
                <a:latin typeface="MV Boli" pitchFamily="2" charset="0"/>
                <a:cs typeface="MV Boli" pitchFamily="2" charset="0"/>
              </a:rPr>
              <a:t>be seen with </a:t>
            </a:r>
            <a:r>
              <a:rPr lang="en-US" dirty="0" err="1" smtClean="0">
                <a:solidFill>
                  <a:schemeClr val="accent6">
                    <a:lumMod val="50000"/>
                  </a:schemeClr>
                </a:solidFill>
                <a:latin typeface="MV Boli" pitchFamily="2" charset="0"/>
                <a:cs typeface="MV Boli" pitchFamily="2" charset="0"/>
              </a:rPr>
              <a:t>neuroleptic</a:t>
            </a:r>
            <a:r>
              <a:rPr lang="en-US" dirty="0" smtClean="0">
                <a:solidFill>
                  <a:schemeClr val="accent6">
                    <a:lumMod val="50000"/>
                  </a:schemeClr>
                </a:solidFill>
                <a:latin typeface="MV Boli" pitchFamily="2" charset="0"/>
                <a:cs typeface="MV Boli" pitchFamily="2" charset="0"/>
              </a:rPr>
              <a:t> use or as a side effect of Parkinson treatment</a:t>
            </a:r>
            <a:endParaRPr lang="en-US" dirty="0" smtClean="0">
              <a:solidFill>
                <a:schemeClr val="accent6">
                  <a:lumMod val="50000"/>
                </a:schemeClr>
              </a:solidFill>
              <a:latin typeface="MV Boli" pitchFamily="2" charset="0"/>
              <a:cs typeface="MV Boli" pitchFamily="2" charset="0"/>
            </a:endParaRPr>
          </a:p>
        </p:txBody>
      </p:sp>
    </p:spTree>
    <p:extLst>
      <p:ext uri="{BB962C8B-B14F-4D97-AF65-F5344CB8AC3E}">
        <p14:creationId xmlns="" xmlns:p14="http://schemas.microsoft.com/office/powerpoint/2010/main" val="2423508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97308"/>
            <a:ext cx="10515600" cy="5279655"/>
          </a:xfrm>
          <a:noFill/>
        </p:spPr>
        <p:txBody>
          <a:bodyPr>
            <a:normAutofit/>
          </a:bodyPr>
          <a:lstStyle/>
          <a:p>
            <a:r>
              <a:rPr lang="en-US" b="1" dirty="0">
                <a:solidFill>
                  <a:schemeClr val="accent6">
                    <a:lumMod val="50000"/>
                  </a:schemeClr>
                </a:solidFill>
                <a:latin typeface="MV Boli" pitchFamily="2" charset="0"/>
                <a:cs typeface="MV Boli" pitchFamily="2" charset="0"/>
              </a:rPr>
              <a:t>Chorea</a:t>
            </a:r>
            <a:r>
              <a:rPr lang="en-US" dirty="0">
                <a:solidFill>
                  <a:schemeClr val="accent6">
                    <a:lumMod val="50000"/>
                  </a:schemeClr>
                </a:solidFill>
                <a:latin typeface="MV Boli" pitchFamily="2" charset="0"/>
                <a:cs typeface="MV Boli" pitchFamily="2" charset="0"/>
              </a:rPr>
              <a:t> </a:t>
            </a:r>
            <a:r>
              <a:rPr lang="en-US" dirty="0" smtClean="0">
                <a:solidFill>
                  <a:schemeClr val="accent6">
                    <a:lumMod val="50000"/>
                  </a:schemeClr>
                </a:solidFill>
                <a:latin typeface="MV Boli" pitchFamily="2" charset="0"/>
                <a:cs typeface="MV Boli" pitchFamily="2" charset="0"/>
              </a:rPr>
              <a:t>: </a:t>
            </a:r>
            <a:r>
              <a:rPr lang="en-US" dirty="0" smtClean="0">
                <a:solidFill>
                  <a:schemeClr val="accent6">
                    <a:lumMod val="50000"/>
                  </a:schemeClr>
                </a:solidFill>
                <a:latin typeface="MV Boli" pitchFamily="2" charset="0"/>
                <a:cs typeface="MV Boli" pitchFamily="2" charset="0"/>
              </a:rPr>
              <a:t>Sudden</a:t>
            </a:r>
            <a:r>
              <a:rPr lang="en-US" dirty="0" smtClean="0">
                <a:solidFill>
                  <a:schemeClr val="accent6">
                    <a:lumMod val="50000"/>
                  </a:schemeClr>
                </a:solidFill>
                <a:latin typeface="MV Boli" pitchFamily="2" charset="0"/>
                <a:cs typeface="MV Boli" pitchFamily="2" charset="0"/>
              </a:rPr>
              <a:t>, jerky, purposeless </a:t>
            </a:r>
            <a:r>
              <a:rPr lang="en-US" dirty="0" smtClean="0">
                <a:solidFill>
                  <a:schemeClr val="accent6">
                    <a:lumMod val="50000"/>
                  </a:schemeClr>
                </a:solidFill>
                <a:latin typeface="MV Boli" pitchFamily="2" charset="0"/>
                <a:cs typeface="MV Boli" pitchFamily="2" charset="0"/>
              </a:rPr>
              <a:t>movements. Seen </a:t>
            </a:r>
            <a:r>
              <a:rPr lang="en-US" dirty="0" smtClean="0">
                <a:solidFill>
                  <a:schemeClr val="accent6">
                    <a:lumMod val="50000"/>
                  </a:schemeClr>
                </a:solidFill>
                <a:latin typeface="MV Boli" pitchFamily="2" charset="0"/>
                <a:cs typeface="MV Boli" pitchFamily="2" charset="0"/>
              </a:rPr>
              <a:t>in </a:t>
            </a:r>
            <a:r>
              <a:rPr lang="en-US" b="1" dirty="0" smtClean="0">
                <a:solidFill>
                  <a:schemeClr val="accent6">
                    <a:lumMod val="50000"/>
                  </a:schemeClr>
                </a:solidFill>
                <a:latin typeface="MV Boli" pitchFamily="2" charset="0"/>
                <a:cs typeface="MV Boli" pitchFamily="2" charset="0"/>
              </a:rPr>
              <a:t>Huntington</a:t>
            </a:r>
            <a:r>
              <a:rPr lang="en-US" dirty="0" smtClean="0">
                <a:solidFill>
                  <a:schemeClr val="accent6">
                    <a:lumMod val="50000"/>
                  </a:schemeClr>
                </a:solidFill>
                <a:latin typeface="MV Boli" pitchFamily="2" charset="0"/>
                <a:cs typeface="MV Boli" pitchFamily="2" charset="0"/>
              </a:rPr>
              <a:t> </a:t>
            </a:r>
            <a:r>
              <a:rPr lang="en-US" b="1" dirty="0" smtClean="0">
                <a:solidFill>
                  <a:schemeClr val="accent6">
                    <a:lumMod val="50000"/>
                  </a:schemeClr>
                </a:solidFill>
                <a:latin typeface="MV Boli" pitchFamily="2" charset="0"/>
                <a:cs typeface="MV Boli" pitchFamily="2" charset="0"/>
              </a:rPr>
              <a:t>disease</a:t>
            </a:r>
            <a:r>
              <a:rPr lang="en-US" dirty="0" smtClean="0">
                <a:solidFill>
                  <a:schemeClr val="accent6">
                    <a:lumMod val="50000"/>
                  </a:schemeClr>
                </a:solidFill>
                <a:latin typeface="MV Boli" pitchFamily="2" charset="0"/>
                <a:cs typeface="MV Boli" pitchFamily="2" charset="0"/>
              </a:rPr>
              <a:t> and in acute rheumatic fever (Sydenham chorea) </a:t>
            </a:r>
            <a:r>
              <a:rPr lang="en-US" sz="1600" u="sng" dirty="0" smtClean="0">
                <a:solidFill>
                  <a:schemeClr val="accent1">
                    <a:lumMod val="75000"/>
                  </a:schemeClr>
                </a:solidFill>
                <a:latin typeface="MV Boli" pitchFamily="2" charset="0"/>
                <a:cs typeface="MV Boli" pitchFamily="2" charset="0"/>
              </a:rPr>
              <a:t>https</a:t>
            </a:r>
            <a:r>
              <a:rPr lang="en-US" sz="1600" u="sng" dirty="0" smtClean="0">
                <a:solidFill>
                  <a:schemeClr val="accent1">
                    <a:lumMod val="75000"/>
                  </a:schemeClr>
                </a:solidFill>
                <a:latin typeface="MV Boli" pitchFamily="2" charset="0"/>
                <a:cs typeface="MV Boli" pitchFamily="2" charset="0"/>
              </a:rPr>
              <a:t>://youtu.be/IJ-mSD_Y5Q4?si=WN0yk3HWtWDhfPKp</a:t>
            </a:r>
            <a:endParaRPr lang="en-US" sz="1600" u="sng" dirty="0" smtClean="0">
              <a:solidFill>
                <a:schemeClr val="accent1">
                  <a:lumMod val="75000"/>
                </a:schemeClr>
              </a:solidFill>
              <a:latin typeface="MV Boli" pitchFamily="2" charset="0"/>
              <a:cs typeface="MV Boli" pitchFamily="2" charset="0"/>
            </a:endParaRPr>
          </a:p>
          <a:p>
            <a:endParaRPr lang="en-US" sz="1600" dirty="0">
              <a:solidFill>
                <a:schemeClr val="accent6">
                  <a:lumMod val="50000"/>
                </a:schemeClr>
              </a:solidFill>
              <a:latin typeface="MV Boli" pitchFamily="2" charset="0"/>
              <a:cs typeface="MV Boli" pitchFamily="2" charset="0"/>
            </a:endParaRPr>
          </a:p>
          <a:p>
            <a:r>
              <a:rPr lang="en-US" b="1" dirty="0" smtClean="0">
                <a:solidFill>
                  <a:schemeClr val="accent6">
                    <a:lumMod val="50000"/>
                  </a:schemeClr>
                </a:solidFill>
                <a:latin typeface="MV Boli" panose="02000500030200090000" pitchFamily="2" charset="0"/>
                <a:cs typeface="MV Boli" panose="02000500030200090000" pitchFamily="2" charset="0"/>
              </a:rPr>
              <a:t>Athetosis</a:t>
            </a:r>
            <a:r>
              <a:rPr lang="en-US" dirty="0" smtClean="0">
                <a:solidFill>
                  <a:schemeClr val="accent6">
                    <a:lumMod val="50000"/>
                  </a:schemeClr>
                </a:solidFill>
                <a:latin typeface="MV Boli" panose="02000500030200090000" pitchFamily="2" charset="0"/>
                <a:cs typeface="MV Boli" panose="02000500030200090000" pitchFamily="2" charset="0"/>
              </a:rPr>
              <a:t> : </a:t>
            </a:r>
            <a:r>
              <a:rPr lang="en-US" dirty="0">
                <a:solidFill>
                  <a:schemeClr val="accent6">
                    <a:lumMod val="50000"/>
                  </a:schemeClr>
                </a:solidFill>
                <a:latin typeface="MV Boli" panose="02000500030200090000" pitchFamily="2" charset="0"/>
                <a:cs typeface="MV Boli" panose="02000500030200090000" pitchFamily="2" charset="0"/>
              </a:rPr>
              <a:t>is a continuous stream of slow, twisting </a:t>
            </a:r>
            <a:r>
              <a:rPr lang="en-US" dirty="0" smtClean="0">
                <a:solidFill>
                  <a:schemeClr val="accent6">
                    <a:lumMod val="50000"/>
                  </a:schemeClr>
                </a:solidFill>
                <a:latin typeface="MV Boli" panose="02000500030200090000" pitchFamily="2" charset="0"/>
                <a:cs typeface="MV Boli" panose="02000500030200090000" pitchFamily="2" charset="0"/>
              </a:rPr>
              <a:t>usually </a:t>
            </a:r>
            <a:r>
              <a:rPr lang="en-US" dirty="0">
                <a:solidFill>
                  <a:schemeClr val="accent6">
                    <a:lumMod val="50000"/>
                  </a:schemeClr>
                </a:solidFill>
                <a:latin typeface="MV Boli" panose="02000500030200090000" pitchFamily="2" charset="0"/>
                <a:cs typeface="MV Boli" panose="02000500030200090000" pitchFamily="2" charset="0"/>
              </a:rPr>
              <a:t>involving the hands and </a:t>
            </a:r>
            <a:r>
              <a:rPr lang="en-US" dirty="0" smtClean="0">
                <a:solidFill>
                  <a:schemeClr val="accent6">
                    <a:lumMod val="50000"/>
                  </a:schemeClr>
                </a:solidFill>
                <a:latin typeface="MV Boli" panose="02000500030200090000" pitchFamily="2" charset="0"/>
                <a:cs typeface="MV Boli" panose="02000500030200090000" pitchFamily="2" charset="0"/>
              </a:rPr>
              <a:t>feet, </a:t>
            </a:r>
            <a:r>
              <a:rPr lang="en-US" dirty="0" smtClean="0">
                <a:solidFill>
                  <a:schemeClr val="accent6">
                    <a:lumMod val="50000"/>
                  </a:schemeClr>
                </a:solidFill>
                <a:latin typeface="MV Boli" pitchFamily="2" charset="0"/>
                <a:cs typeface="MV Boli" pitchFamily="2" charset="0"/>
              </a:rPr>
              <a:t>Seen </a:t>
            </a:r>
            <a:r>
              <a:rPr lang="en-US" dirty="0" smtClean="0">
                <a:solidFill>
                  <a:schemeClr val="accent6">
                    <a:lumMod val="50000"/>
                  </a:schemeClr>
                </a:solidFill>
                <a:latin typeface="MV Boli" pitchFamily="2" charset="0"/>
                <a:cs typeface="MV Boli" pitchFamily="2" charset="0"/>
              </a:rPr>
              <a:t>in Huntington disease </a:t>
            </a:r>
            <a:r>
              <a:rPr lang="en-US" dirty="0" smtClean="0">
                <a:solidFill>
                  <a:schemeClr val="accent6">
                    <a:lumMod val="50000"/>
                  </a:schemeClr>
                </a:solidFill>
                <a:latin typeface="MV Boli" pitchFamily="2" charset="0"/>
                <a:cs typeface="MV Boli" pitchFamily="2" charset="0"/>
              </a:rPr>
              <a:t> </a:t>
            </a:r>
            <a:r>
              <a:rPr lang="en-US" sz="1600" dirty="0">
                <a:solidFill>
                  <a:schemeClr val="accent6">
                    <a:lumMod val="50000"/>
                  </a:schemeClr>
                </a:solidFill>
                <a:latin typeface="MV Boli" panose="02000500030200090000" pitchFamily="2" charset="0"/>
                <a:cs typeface="MV Boli" panose="02000500030200090000" pitchFamily="2" charset="0"/>
                <a:hlinkClick r:id="rId2"/>
              </a:rPr>
              <a:t>https://</a:t>
            </a:r>
            <a:r>
              <a:rPr lang="en-US" sz="1600" dirty="0" smtClean="0">
                <a:solidFill>
                  <a:schemeClr val="accent6">
                    <a:lumMod val="50000"/>
                  </a:schemeClr>
                </a:solidFill>
                <a:latin typeface="MV Boli" panose="02000500030200090000" pitchFamily="2" charset="0"/>
                <a:cs typeface="MV Boli" panose="02000500030200090000" pitchFamily="2" charset="0"/>
                <a:hlinkClick r:id="rId2"/>
              </a:rPr>
              <a:t>youtu.be/LmBSZlUZH_M</a:t>
            </a:r>
            <a:r>
              <a:rPr lang="en-US" sz="1600" dirty="0" smtClean="0">
                <a:solidFill>
                  <a:schemeClr val="accent6">
                    <a:lumMod val="50000"/>
                  </a:schemeClr>
                </a:solidFill>
                <a:latin typeface="MV Boli" panose="02000500030200090000" pitchFamily="2" charset="0"/>
                <a:cs typeface="MV Boli" panose="02000500030200090000" pitchFamily="2" charset="0"/>
              </a:rPr>
              <a:t> </a:t>
            </a:r>
            <a:endParaRPr lang="en-US" sz="1600" dirty="0" smtClean="0">
              <a:solidFill>
                <a:schemeClr val="accent6">
                  <a:lumMod val="50000"/>
                </a:schemeClr>
              </a:solidFill>
              <a:latin typeface="MV Boli" panose="02000500030200090000" pitchFamily="2" charset="0"/>
              <a:cs typeface="MV Boli" panose="02000500030200090000" pitchFamily="2" charset="0"/>
            </a:endParaRPr>
          </a:p>
          <a:p>
            <a:endParaRPr lang="en-US" sz="1600" dirty="0">
              <a:solidFill>
                <a:schemeClr val="accent6">
                  <a:lumMod val="50000"/>
                </a:schemeClr>
              </a:solidFill>
              <a:latin typeface="MV Boli" panose="02000500030200090000" pitchFamily="2" charset="0"/>
              <a:cs typeface="MV Boli" panose="02000500030200090000" pitchFamily="2" charset="0"/>
            </a:endParaRPr>
          </a:p>
          <a:p>
            <a:r>
              <a:rPr lang="en-US" b="1" dirty="0" smtClean="0">
                <a:solidFill>
                  <a:schemeClr val="accent6">
                    <a:lumMod val="50000"/>
                  </a:schemeClr>
                </a:solidFill>
                <a:latin typeface="MV Boli" panose="02000500030200090000" pitchFamily="2" charset="0"/>
                <a:cs typeface="MV Boli" panose="02000500030200090000" pitchFamily="2" charset="0"/>
              </a:rPr>
              <a:t>Ballismus</a:t>
            </a:r>
            <a:r>
              <a:rPr lang="en-US" dirty="0" smtClean="0">
                <a:solidFill>
                  <a:schemeClr val="accent6">
                    <a:lumMod val="50000"/>
                  </a:schemeClr>
                </a:solidFill>
                <a:latin typeface="MV Boli" panose="02000500030200090000" pitchFamily="2" charset="0"/>
                <a:cs typeface="MV Boli" panose="02000500030200090000" pitchFamily="2" charset="0"/>
              </a:rPr>
              <a:t> : involuntary sudden contraction of proximal muscle of limb causing flying or swinging movement of </a:t>
            </a:r>
            <a:r>
              <a:rPr lang="en-US" dirty="0" smtClean="0">
                <a:solidFill>
                  <a:schemeClr val="accent6">
                    <a:lumMod val="50000"/>
                  </a:schemeClr>
                </a:solidFill>
                <a:latin typeface="MV Boli" panose="02000500030200090000" pitchFamily="2" charset="0"/>
                <a:cs typeface="MV Boli" panose="02000500030200090000" pitchFamily="2" charset="0"/>
              </a:rPr>
              <a:t>limb. </a:t>
            </a:r>
            <a:r>
              <a:rPr lang="en-US" dirty="0">
                <a:solidFill>
                  <a:schemeClr val="accent6">
                    <a:lumMod val="50000"/>
                  </a:schemeClr>
                </a:solidFill>
                <a:latin typeface="MV Boli" panose="02000500030200090000" pitchFamily="2" charset="0"/>
                <a:cs typeface="MV Boli" panose="02000500030200090000" pitchFamily="2" charset="0"/>
              </a:rPr>
              <a:t>Usually the movements only affect one side of the body (</a:t>
            </a:r>
            <a:r>
              <a:rPr lang="en-US" b="1" dirty="0" err="1" smtClean="0">
                <a:solidFill>
                  <a:schemeClr val="accent6">
                    <a:lumMod val="50000"/>
                  </a:schemeClr>
                </a:solidFill>
                <a:latin typeface="MV Boli" panose="02000500030200090000" pitchFamily="2" charset="0"/>
                <a:cs typeface="MV Boli" panose="02000500030200090000" pitchFamily="2" charset="0"/>
              </a:rPr>
              <a:t>hemiballisum</a:t>
            </a:r>
            <a:r>
              <a:rPr lang="en-US" dirty="0" smtClean="0">
                <a:solidFill>
                  <a:schemeClr val="accent6">
                    <a:lumMod val="50000"/>
                  </a:schemeClr>
                </a:solidFill>
                <a:latin typeface="MV Boli" panose="02000500030200090000" pitchFamily="2" charset="0"/>
                <a:cs typeface="MV Boli" panose="02000500030200090000" pitchFamily="2" charset="0"/>
              </a:rPr>
              <a:t>), due to </a:t>
            </a:r>
            <a:r>
              <a:rPr lang="en-US" dirty="0" smtClean="0">
                <a:solidFill>
                  <a:schemeClr val="accent6">
                    <a:lumMod val="50000"/>
                  </a:schemeClr>
                </a:solidFill>
                <a:latin typeface="MV Boli" pitchFamily="2" charset="0"/>
                <a:cs typeface="MV Boli" pitchFamily="2" charset="0"/>
              </a:rPr>
              <a:t>Contralateral </a:t>
            </a:r>
            <a:r>
              <a:rPr lang="en-US" dirty="0" smtClean="0">
                <a:solidFill>
                  <a:schemeClr val="accent6">
                    <a:lumMod val="50000"/>
                  </a:schemeClr>
                </a:solidFill>
                <a:latin typeface="MV Boli" pitchFamily="2" charset="0"/>
                <a:cs typeface="MV Boli" pitchFamily="2" charset="0"/>
              </a:rPr>
              <a:t>subthalamic </a:t>
            </a:r>
            <a:r>
              <a:rPr lang="en-US" dirty="0" smtClean="0">
                <a:solidFill>
                  <a:schemeClr val="accent6">
                    <a:lumMod val="50000"/>
                  </a:schemeClr>
                </a:solidFill>
                <a:latin typeface="MV Boli" pitchFamily="2" charset="0"/>
                <a:cs typeface="MV Boli" pitchFamily="2" charset="0"/>
              </a:rPr>
              <a:t>nucleus lesion</a:t>
            </a:r>
            <a:r>
              <a:rPr lang="en-US" dirty="0" smtClean="0">
                <a:solidFill>
                  <a:schemeClr val="accent6">
                    <a:lumMod val="50000"/>
                  </a:schemeClr>
                </a:solidFill>
                <a:latin typeface="MV Boli" pitchFamily="2" charset="0"/>
                <a:cs typeface="MV Boli" pitchFamily="2" charset="0"/>
              </a:rPr>
              <a:t>. </a:t>
            </a:r>
            <a:r>
              <a:rPr lang="en-US" sz="1600" dirty="0" smtClean="0">
                <a:solidFill>
                  <a:schemeClr val="accent6">
                    <a:lumMod val="50000"/>
                  </a:schemeClr>
                </a:solidFill>
                <a:latin typeface="MV Boli" panose="02000500030200090000" pitchFamily="2" charset="0"/>
                <a:cs typeface="MV Boli" panose="02000500030200090000" pitchFamily="2" charset="0"/>
                <a:hlinkClick r:id="rId3"/>
              </a:rPr>
              <a:t>https</a:t>
            </a:r>
            <a:r>
              <a:rPr lang="en-US" sz="1600" dirty="0">
                <a:solidFill>
                  <a:schemeClr val="accent6">
                    <a:lumMod val="50000"/>
                  </a:schemeClr>
                </a:solidFill>
                <a:latin typeface="MV Boli" panose="02000500030200090000" pitchFamily="2" charset="0"/>
                <a:cs typeface="MV Boli" panose="02000500030200090000" pitchFamily="2" charset="0"/>
                <a:hlinkClick r:id="rId3"/>
              </a:rPr>
              <a:t>://</a:t>
            </a:r>
            <a:r>
              <a:rPr lang="en-US" sz="1600" dirty="0" smtClean="0">
                <a:solidFill>
                  <a:schemeClr val="accent6">
                    <a:lumMod val="50000"/>
                  </a:schemeClr>
                </a:solidFill>
                <a:latin typeface="MV Boli" panose="02000500030200090000" pitchFamily="2" charset="0"/>
                <a:cs typeface="MV Boli" panose="02000500030200090000" pitchFamily="2" charset="0"/>
                <a:hlinkClick r:id="rId3"/>
              </a:rPr>
              <a:t>youtu.be/NvF_SPLOnXc</a:t>
            </a:r>
            <a:r>
              <a:rPr lang="en-US" sz="1600" dirty="0" smtClean="0">
                <a:solidFill>
                  <a:schemeClr val="accent6">
                    <a:lumMod val="50000"/>
                  </a:schemeClr>
                </a:solidFill>
                <a:latin typeface="MV Boli" panose="02000500030200090000" pitchFamily="2" charset="0"/>
                <a:cs typeface="MV Boli" panose="02000500030200090000" pitchFamily="2" charset="0"/>
              </a:rPr>
              <a:t> </a:t>
            </a:r>
            <a:r>
              <a:rPr lang="en-US" sz="1600" dirty="0" smtClean="0">
                <a:solidFill>
                  <a:schemeClr val="accent6">
                    <a:lumMod val="50000"/>
                  </a:schemeClr>
                </a:solidFill>
                <a:latin typeface="MV Boli" panose="02000500030200090000" pitchFamily="2" charset="0"/>
                <a:cs typeface="MV Boli" panose="02000500030200090000" pitchFamily="2" charset="0"/>
              </a:rPr>
              <a:t> </a:t>
            </a:r>
            <a:endParaRPr lang="en-US" sz="1600" dirty="0" smtClean="0">
              <a:solidFill>
                <a:schemeClr val="accent6">
                  <a:lumMod val="50000"/>
                </a:schemeClr>
              </a:solidFill>
              <a:latin typeface="MV Boli" panose="02000500030200090000" pitchFamily="2" charset="0"/>
              <a:cs typeface="MV Boli" panose="02000500030200090000" pitchFamily="2" charset="0"/>
            </a:endParaRPr>
          </a:p>
          <a:p>
            <a:endParaRPr lang="en-US" dirty="0"/>
          </a:p>
        </p:txBody>
      </p:sp>
    </p:spTree>
    <p:extLst>
      <p:ext uri="{BB962C8B-B14F-4D97-AF65-F5344CB8AC3E}">
        <p14:creationId xmlns="" xmlns:p14="http://schemas.microsoft.com/office/powerpoint/2010/main" val="281235011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0576"/>
            <a:ext cx="10515600" cy="5416387"/>
          </a:xfrm>
          <a:noFill/>
        </p:spPr>
        <p:txBody>
          <a:bodyPr>
            <a:normAutofit/>
          </a:bodyPr>
          <a:lstStyle/>
          <a:p>
            <a:r>
              <a:rPr lang="en-US" b="1" dirty="0" smtClean="0">
                <a:solidFill>
                  <a:schemeClr val="accent6">
                    <a:lumMod val="50000"/>
                  </a:schemeClr>
                </a:solidFill>
                <a:latin typeface="MV Boli" panose="02000500030200090000" pitchFamily="2" charset="0"/>
                <a:cs typeface="MV Boli" panose="02000500030200090000" pitchFamily="2" charset="0"/>
              </a:rPr>
              <a:t>Dystonia</a:t>
            </a:r>
            <a:r>
              <a:rPr lang="en-US" dirty="0" smtClean="0">
                <a:solidFill>
                  <a:schemeClr val="accent6">
                    <a:lumMod val="50000"/>
                  </a:schemeClr>
                </a:solidFill>
                <a:latin typeface="MV Boli" panose="02000500030200090000" pitchFamily="2" charset="0"/>
                <a:cs typeface="MV Boli" panose="02000500030200090000" pitchFamily="2" charset="0"/>
              </a:rPr>
              <a:t> : This condition involves sustained involuntary muscle </a:t>
            </a:r>
            <a:r>
              <a:rPr lang="en-US" dirty="0" smtClean="0">
                <a:solidFill>
                  <a:schemeClr val="accent6">
                    <a:lumMod val="50000"/>
                  </a:schemeClr>
                </a:solidFill>
                <a:latin typeface="MV Boli" panose="02000500030200090000" pitchFamily="2" charset="0"/>
                <a:cs typeface="MV Boli" panose="02000500030200090000" pitchFamily="2" charset="0"/>
              </a:rPr>
              <a:t>contractions. </a:t>
            </a:r>
            <a:r>
              <a:rPr lang="en-US" dirty="0" smtClean="0">
                <a:solidFill>
                  <a:schemeClr val="accent6">
                    <a:lumMod val="50000"/>
                  </a:schemeClr>
                </a:solidFill>
                <a:latin typeface="MV Boli" panose="02000500030200090000" pitchFamily="2" charset="0"/>
                <a:cs typeface="MV Boli" panose="02000500030200090000" pitchFamily="2" charset="0"/>
              </a:rPr>
              <a:t>Dystonia may affect the entire body (generalized dystonia) or one part of the body (focal </a:t>
            </a:r>
            <a:r>
              <a:rPr lang="en-US" dirty="0" err="1" smtClean="0">
                <a:solidFill>
                  <a:schemeClr val="accent6">
                    <a:lumMod val="50000"/>
                  </a:schemeClr>
                </a:solidFill>
                <a:latin typeface="MV Boli" panose="02000500030200090000" pitchFamily="2" charset="0"/>
                <a:cs typeface="MV Boli" panose="02000500030200090000" pitchFamily="2" charset="0"/>
              </a:rPr>
              <a:t>dystonia</a:t>
            </a:r>
            <a:r>
              <a:rPr lang="en-US" dirty="0" smtClean="0">
                <a:solidFill>
                  <a:schemeClr val="accent6">
                    <a:lumMod val="50000"/>
                  </a:schemeClr>
                </a:solidFill>
                <a:latin typeface="MV Boli" panose="02000500030200090000" pitchFamily="2" charset="0"/>
                <a:cs typeface="MV Boli" panose="02000500030200090000" pitchFamily="2" charset="0"/>
              </a:rPr>
              <a:t>). </a:t>
            </a:r>
            <a:r>
              <a:rPr lang="en-US" sz="1400" u="sng" dirty="0" smtClean="0">
                <a:solidFill>
                  <a:schemeClr val="accent1">
                    <a:lumMod val="75000"/>
                  </a:schemeClr>
                </a:solidFill>
                <a:latin typeface="MV Boli" panose="02000500030200090000" pitchFamily="2" charset="0"/>
                <a:cs typeface="MV Boli" panose="02000500030200090000" pitchFamily="2" charset="0"/>
              </a:rPr>
              <a:t>https://</a:t>
            </a:r>
            <a:r>
              <a:rPr lang="en-US" sz="1400" u="sng" dirty="0" smtClean="0">
                <a:solidFill>
                  <a:schemeClr val="accent1">
                    <a:lumMod val="75000"/>
                  </a:schemeClr>
                </a:solidFill>
                <a:latin typeface="MV Boli" panose="02000500030200090000" pitchFamily="2" charset="0"/>
                <a:cs typeface="MV Boli" panose="02000500030200090000" pitchFamily="2" charset="0"/>
              </a:rPr>
              <a:t>youtube.com/shorts/0VrVAwWSnUo?si=5SomVoREoXwgVOEH</a:t>
            </a:r>
            <a:endParaRPr lang="en-US" sz="1800" dirty="0" smtClean="0">
              <a:solidFill>
                <a:schemeClr val="accent1">
                  <a:lumMod val="75000"/>
                </a:schemeClr>
              </a:solidFill>
              <a:latin typeface="MV Boli" panose="02000500030200090000" pitchFamily="2" charset="0"/>
              <a:cs typeface="MV Boli" panose="02000500030200090000" pitchFamily="2" charset="0"/>
            </a:endParaRPr>
          </a:p>
          <a:p>
            <a:endParaRPr lang="en-US" sz="1800" dirty="0" smtClean="0">
              <a:solidFill>
                <a:schemeClr val="accent6">
                  <a:lumMod val="50000"/>
                </a:schemeClr>
              </a:solidFill>
              <a:latin typeface="MV Boli" panose="02000500030200090000" pitchFamily="2" charset="0"/>
              <a:cs typeface="MV Boli" panose="02000500030200090000" pitchFamily="2" charset="0"/>
            </a:endParaRPr>
          </a:p>
          <a:p>
            <a:r>
              <a:rPr lang="en-US" b="1" dirty="0" err="1" smtClean="0">
                <a:solidFill>
                  <a:schemeClr val="accent6">
                    <a:lumMod val="50000"/>
                  </a:schemeClr>
                </a:solidFill>
                <a:latin typeface="MV Boli" panose="02000500030200090000" pitchFamily="2" charset="0"/>
                <a:cs typeface="MV Boli" panose="02000500030200090000" pitchFamily="2" charset="0"/>
              </a:rPr>
              <a:t>Myoclonus</a:t>
            </a:r>
            <a:r>
              <a:rPr lang="en-US" dirty="0" smtClean="0">
                <a:solidFill>
                  <a:schemeClr val="accent6">
                    <a:lumMod val="50000"/>
                  </a:schemeClr>
                </a:solidFill>
                <a:latin typeface="MV Boli" panose="02000500030200090000" pitchFamily="2" charset="0"/>
                <a:cs typeface="MV Boli" panose="02000500030200090000" pitchFamily="2" charset="0"/>
              </a:rPr>
              <a:t> : jerks, shakes or spasms that are </a:t>
            </a:r>
            <a:r>
              <a:rPr lang="en-US" dirty="0" smtClean="0">
                <a:solidFill>
                  <a:schemeClr val="accent6">
                    <a:lumMod val="50000"/>
                  </a:schemeClr>
                </a:solidFill>
                <a:latin typeface="MV Boli" panose="02000500030200090000" pitchFamily="2" charset="0"/>
                <a:cs typeface="MV Boli" panose="02000500030200090000" pitchFamily="2" charset="0"/>
              </a:rPr>
              <a:t>Sudden, Brief, Involuntary, Shock-like, </a:t>
            </a:r>
            <a:r>
              <a:rPr lang="en-US" dirty="0" smtClean="0">
                <a:solidFill>
                  <a:schemeClr val="accent6">
                    <a:lumMod val="50000"/>
                  </a:schemeClr>
                </a:solidFill>
                <a:latin typeface="MV Boli" panose="02000500030200090000" pitchFamily="2" charset="0"/>
                <a:cs typeface="MV Boli" panose="02000500030200090000" pitchFamily="2" charset="0"/>
              </a:rPr>
              <a:t>Variable in intensity and </a:t>
            </a:r>
            <a:r>
              <a:rPr lang="en-US" dirty="0" smtClean="0">
                <a:solidFill>
                  <a:schemeClr val="accent6">
                    <a:lumMod val="50000"/>
                  </a:schemeClr>
                </a:solidFill>
                <a:latin typeface="MV Boli" panose="02000500030200090000" pitchFamily="2" charset="0"/>
                <a:cs typeface="MV Boli" panose="02000500030200090000" pitchFamily="2" charset="0"/>
              </a:rPr>
              <a:t>frequency, </a:t>
            </a:r>
            <a:r>
              <a:rPr lang="en-US" dirty="0" smtClean="0">
                <a:solidFill>
                  <a:schemeClr val="accent6">
                    <a:lumMod val="50000"/>
                  </a:schemeClr>
                </a:solidFill>
                <a:latin typeface="MV Boli" panose="02000500030200090000" pitchFamily="2" charset="0"/>
                <a:cs typeface="MV Boli" panose="02000500030200090000" pitchFamily="2" charset="0"/>
              </a:rPr>
              <a:t>Sometimes severe enough to interfere with eating, speaking or </a:t>
            </a:r>
            <a:r>
              <a:rPr lang="en-US" dirty="0" smtClean="0">
                <a:solidFill>
                  <a:schemeClr val="accent6">
                    <a:lumMod val="50000"/>
                  </a:schemeClr>
                </a:solidFill>
                <a:latin typeface="MV Boli" panose="02000500030200090000" pitchFamily="2" charset="0"/>
                <a:cs typeface="MV Boli" panose="02000500030200090000" pitchFamily="2" charset="0"/>
              </a:rPr>
              <a:t>walking. </a:t>
            </a:r>
            <a:r>
              <a:rPr lang="en-US" sz="1600" dirty="0" smtClean="0">
                <a:solidFill>
                  <a:schemeClr val="accent6">
                    <a:lumMod val="50000"/>
                  </a:schemeClr>
                </a:solidFill>
                <a:latin typeface="MV Boli" panose="02000500030200090000" pitchFamily="2" charset="0"/>
                <a:cs typeface="MV Boli" panose="02000500030200090000" pitchFamily="2" charset="0"/>
                <a:hlinkClick r:id="rId2"/>
              </a:rPr>
              <a:t>https://youtu.be/XjsRMjHrfeQ</a:t>
            </a:r>
            <a:r>
              <a:rPr lang="en-US" sz="1600" dirty="0" smtClean="0">
                <a:solidFill>
                  <a:schemeClr val="accent6">
                    <a:lumMod val="50000"/>
                  </a:schemeClr>
                </a:solidFill>
                <a:latin typeface="MV Boli" panose="02000500030200090000" pitchFamily="2" charset="0"/>
                <a:cs typeface="MV Boli" panose="02000500030200090000" pitchFamily="2" charset="0"/>
              </a:rPr>
              <a:t> </a:t>
            </a:r>
            <a:r>
              <a:rPr lang="en-US" sz="1600" dirty="0" smtClean="0">
                <a:solidFill>
                  <a:schemeClr val="accent6">
                    <a:lumMod val="50000"/>
                  </a:schemeClr>
                </a:solidFill>
                <a:latin typeface="MV Boli" panose="02000500030200090000" pitchFamily="2" charset="0"/>
                <a:cs typeface="MV Boli" panose="02000500030200090000" pitchFamily="2" charset="0"/>
              </a:rPr>
              <a:t> done</a:t>
            </a:r>
            <a:endParaRPr lang="en-US" sz="1600" dirty="0" smtClean="0">
              <a:solidFill>
                <a:schemeClr val="accent6">
                  <a:lumMod val="50000"/>
                </a:schemeClr>
              </a:solidFill>
              <a:latin typeface="MV Boli" panose="02000500030200090000" pitchFamily="2" charset="0"/>
              <a:cs typeface="MV Boli" panose="02000500030200090000" pitchFamily="2" charset="0"/>
            </a:endParaRPr>
          </a:p>
          <a:p>
            <a:endParaRPr lang="en-US" dirty="0" smtClean="0">
              <a:solidFill>
                <a:schemeClr val="accent6">
                  <a:lumMod val="50000"/>
                </a:schemeClr>
              </a:solidFill>
              <a:latin typeface="MV Boli" panose="02000500030200090000" pitchFamily="2" charset="0"/>
              <a:cs typeface="MV Boli" panose="02000500030200090000" pitchFamily="2" charset="0"/>
            </a:endParaRPr>
          </a:p>
          <a:p>
            <a:endParaRPr lang="en-US" dirty="0" smtClean="0">
              <a:solidFill>
                <a:schemeClr val="bg2"/>
              </a:solidFill>
              <a:latin typeface="MV Boli" panose="02000500030200090000" pitchFamily="2" charset="0"/>
              <a:cs typeface="MV Boli" panose="02000500030200090000" pitchFamily="2" charset="0"/>
            </a:endParaRPr>
          </a:p>
        </p:txBody>
      </p:sp>
    </p:spTree>
    <p:extLst>
      <p:ext uri="{BB962C8B-B14F-4D97-AF65-F5344CB8AC3E}">
        <p14:creationId xmlns="" xmlns:p14="http://schemas.microsoft.com/office/powerpoint/2010/main" val="422407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0576"/>
            <a:ext cx="10515600" cy="5416387"/>
          </a:xfrm>
          <a:noFill/>
        </p:spPr>
        <p:txBody>
          <a:bodyPr>
            <a:normAutofit/>
          </a:bodyPr>
          <a:lstStyle/>
          <a:p>
            <a:pPr>
              <a:buNone/>
            </a:pPr>
            <a:endParaRPr lang="en-US" sz="1600" dirty="0" smtClean="0">
              <a:solidFill>
                <a:schemeClr val="accent6">
                  <a:lumMod val="50000"/>
                </a:schemeClr>
              </a:solidFill>
              <a:latin typeface="MV Boli" panose="02000500030200090000" pitchFamily="2" charset="0"/>
              <a:cs typeface="MV Boli" panose="02000500030200090000" pitchFamily="2" charset="0"/>
            </a:endParaRPr>
          </a:p>
          <a:p>
            <a:r>
              <a:rPr lang="en-US" b="1" dirty="0" err="1" smtClean="0">
                <a:solidFill>
                  <a:schemeClr val="accent6">
                    <a:lumMod val="50000"/>
                  </a:schemeClr>
                </a:solidFill>
                <a:latin typeface="MV Boli" panose="02000500030200090000" pitchFamily="2" charset="0"/>
                <a:cs typeface="MV Boli" panose="02000500030200090000" pitchFamily="2" charset="0"/>
              </a:rPr>
              <a:t>Tourette</a:t>
            </a:r>
            <a:r>
              <a:rPr lang="en-US" b="1" dirty="0" smtClean="0">
                <a:solidFill>
                  <a:schemeClr val="accent6">
                    <a:lumMod val="50000"/>
                  </a:schemeClr>
                </a:solidFill>
                <a:latin typeface="MV Boli" panose="02000500030200090000" pitchFamily="2" charset="0"/>
                <a:cs typeface="MV Boli" panose="02000500030200090000" pitchFamily="2" charset="0"/>
              </a:rPr>
              <a:t> syndrome </a:t>
            </a:r>
            <a:r>
              <a:rPr lang="en-US" dirty="0" smtClean="0">
                <a:solidFill>
                  <a:schemeClr val="accent6">
                    <a:lumMod val="50000"/>
                  </a:schemeClr>
                </a:solidFill>
                <a:latin typeface="MV Boli" panose="02000500030200090000" pitchFamily="2" charset="0"/>
                <a:cs typeface="MV Boli" panose="02000500030200090000" pitchFamily="2" charset="0"/>
              </a:rPr>
              <a:t>: is a condition of the nervous system causes people to have “tics</a:t>
            </a:r>
            <a:r>
              <a:rPr lang="en-US" dirty="0" smtClean="0">
                <a:solidFill>
                  <a:schemeClr val="accent6">
                    <a:lumMod val="50000"/>
                  </a:schemeClr>
                </a:solidFill>
                <a:latin typeface="MV Boli" panose="02000500030200090000" pitchFamily="2" charset="0"/>
                <a:cs typeface="MV Boli" panose="02000500030200090000" pitchFamily="2" charset="0"/>
              </a:rPr>
              <a:t>”.</a:t>
            </a:r>
          </a:p>
          <a:p>
            <a:endParaRPr lang="en-US" dirty="0" smtClean="0">
              <a:solidFill>
                <a:schemeClr val="accent6">
                  <a:lumMod val="50000"/>
                </a:schemeClr>
              </a:solidFill>
              <a:latin typeface="MV Boli" panose="02000500030200090000" pitchFamily="2" charset="0"/>
              <a:cs typeface="MV Boli" panose="02000500030200090000" pitchFamily="2" charset="0"/>
            </a:endParaRPr>
          </a:p>
          <a:p>
            <a:r>
              <a:rPr lang="en-US" dirty="0" smtClean="0">
                <a:solidFill>
                  <a:schemeClr val="accent6">
                    <a:lumMod val="50000"/>
                  </a:schemeClr>
                </a:solidFill>
                <a:latin typeface="MV Boli" panose="02000500030200090000" pitchFamily="2" charset="0"/>
                <a:cs typeface="MV Boli" panose="02000500030200090000" pitchFamily="2" charset="0"/>
              </a:rPr>
              <a:t> </a:t>
            </a:r>
            <a:r>
              <a:rPr lang="en-US" b="1" dirty="0" smtClean="0">
                <a:solidFill>
                  <a:schemeClr val="accent6">
                    <a:lumMod val="50000"/>
                  </a:schemeClr>
                </a:solidFill>
                <a:latin typeface="MV Boli" pitchFamily="2" charset="0"/>
                <a:cs typeface="MV Boli" pitchFamily="2" charset="0"/>
              </a:rPr>
              <a:t>Tic</a:t>
            </a:r>
            <a:r>
              <a:rPr lang="en-US" dirty="0" smtClean="0">
                <a:solidFill>
                  <a:schemeClr val="accent6">
                    <a:lumMod val="50000"/>
                  </a:schemeClr>
                </a:solidFill>
                <a:latin typeface="MV Boli" pitchFamily="2" charset="0"/>
                <a:cs typeface="MV Boli" pitchFamily="2" charset="0"/>
              </a:rPr>
              <a:t> </a:t>
            </a:r>
            <a:r>
              <a:rPr lang="en-US" b="1" dirty="0" smtClean="0">
                <a:solidFill>
                  <a:schemeClr val="accent6">
                    <a:lumMod val="50000"/>
                  </a:schemeClr>
                </a:solidFill>
                <a:latin typeface="MV Boli" pitchFamily="2" charset="0"/>
                <a:cs typeface="MV Boli" pitchFamily="2" charset="0"/>
              </a:rPr>
              <a:t>disorder:</a:t>
            </a:r>
            <a:r>
              <a:rPr lang="en-US" dirty="0" smtClean="0">
                <a:solidFill>
                  <a:schemeClr val="accent6">
                    <a:lumMod val="50000"/>
                  </a:schemeClr>
                </a:solidFill>
                <a:latin typeface="MV Boli" pitchFamily="2" charset="0"/>
                <a:cs typeface="MV Boli" pitchFamily="2" charset="0"/>
              </a:rPr>
              <a:t> Repetitive, sudden semi-voluntary movement of a muscle or group of muscles, the patient can inhibit it but not for long time </a:t>
            </a:r>
            <a:r>
              <a:rPr lang="en-US" sz="1600" u="sng" dirty="0" smtClean="0">
                <a:solidFill>
                  <a:schemeClr val="accent1">
                    <a:lumMod val="75000"/>
                  </a:schemeClr>
                </a:solidFill>
                <a:latin typeface="MV Boli" pitchFamily="2" charset="0"/>
                <a:cs typeface="MV Boli" pitchFamily="2" charset="0"/>
              </a:rPr>
              <a:t>https://youtu.be/3QpqhgRc-ro?si=Tf1y3FPLJ8ncw3oI</a:t>
            </a:r>
          </a:p>
          <a:p>
            <a:endParaRPr lang="en-US" sz="1600" dirty="0">
              <a:solidFill>
                <a:schemeClr val="accent6">
                  <a:lumMod val="50000"/>
                </a:schemeClr>
              </a:solidFill>
              <a:latin typeface="MV Boli" panose="02000500030200090000" pitchFamily="2" charset="0"/>
              <a:cs typeface="MV Boli" panose="02000500030200090000" pitchFamily="2" charset="0"/>
            </a:endParaRPr>
          </a:p>
        </p:txBody>
      </p:sp>
    </p:spTree>
    <p:extLst>
      <p:ext uri="{BB962C8B-B14F-4D97-AF65-F5344CB8AC3E}">
        <p14:creationId xmlns="" xmlns:p14="http://schemas.microsoft.com/office/powerpoint/2010/main" val="78623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9121"/>
            <a:ext cx="10515600" cy="5407842"/>
          </a:xfrm>
          <a:noFill/>
          <a:ln>
            <a:solidFill>
              <a:schemeClr val="bg1"/>
            </a:solidFill>
          </a:ln>
        </p:spPr>
        <p:txBody>
          <a:bodyPr/>
          <a:lstStyle/>
          <a:p>
            <a:r>
              <a:rPr lang="en-US" b="1" dirty="0" smtClean="0">
                <a:solidFill>
                  <a:schemeClr val="accent6">
                    <a:lumMod val="50000"/>
                  </a:schemeClr>
                </a:solidFill>
                <a:latin typeface="MV Boli" panose="02000500030200090000" pitchFamily="2" charset="0"/>
                <a:cs typeface="MV Boli" panose="02000500030200090000" pitchFamily="2" charset="0"/>
              </a:rPr>
              <a:t>Restless legs syndrome </a:t>
            </a:r>
            <a:r>
              <a:rPr lang="en-US" dirty="0" smtClean="0">
                <a:solidFill>
                  <a:schemeClr val="accent6">
                    <a:lumMod val="50000"/>
                  </a:schemeClr>
                </a:solidFill>
                <a:latin typeface="MV Boli" panose="02000500030200090000" pitchFamily="2" charset="0"/>
                <a:cs typeface="MV Boli" panose="02000500030200090000" pitchFamily="2" charset="0"/>
              </a:rPr>
              <a:t>: This movement disorder causes unpleasant, abnormal feelings in the legs while relaxing or lying down, often relieved by movement.</a:t>
            </a:r>
          </a:p>
          <a:p>
            <a:r>
              <a:rPr lang="en-US" dirty="0">
                <a:solidFill>
                  <a:schemeClr val="accent6">
                    <a:lumMod val="50000"/>
                  </a:schemeClr>
                </a:solidFill>
                <a:latin typeface="MV Boli" panose="02000500030200090000" pitchFamily="2" charset="0"/>
                <a:cs typeface="MV Boli" panose="02000500030200090000" pitchFamily="2" charset="0"/>
              </a:rPr>
              <a:t>is a condition that causes an uncontrollable urge to move your legs, usually because of an uncomfortable sensation. It typically happens in the evening or nighttime hours when you're sitting or lying down. Moving eases the unpleasant feeling temporarily.</a:t>
            </a:r>
          </a:p>
        </p:txBody>
      </p:sp>
    </p:spTree>
    <p:extLst>
      <p:ext uri="{BB962C8B-B14F-4D97-AF65-F5344CB8AC3E}">
        <p14:creationId xmlns="" xmlns:p14="http://schemas.microsoft.com/office/powerpoint/2010/main" val="1889332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604" y="553703"/>
            <a:ext cx="11940396" cy="4389233"/>
          </a:xfrm>
          <a:noFill/>
        </p:spPr>
        <p:txBody>
          <a:bodyPr>
            <a:normAutofit/>
          </a:bodyPr>
          <a:lstStyle/>
          <a:p>
            <a:r>
              <a:rPr lang="en-US" b="1" dirty="0" smtClean="0">
                <a:solidFill>
                  <a:schemeClr val="accent6">
                    <a:lumMod val="50000"/>
                  </a:schemeClr>
                </a:solidFill>
                <a:latin typeface="MV Boli" panose="02000500030200090000" pitchFamily="2" charset="0"/>
                <a:cs typeface="MV Boli" panose="02000500030200090000" pitchFamily="2" charset="0"/>
              </a:rPr>
              <a:t>Tremor</a:t>
            </a:r>
            <a:r>
              <a:rPr lang="en-US" dirty="0" smtClean="0">
                <a:solidFill>
                  <a:schemeClr val="accent6">
                    <a:lumMod val="50000"/>
                  </a:schemeClr>
                </a:solidFill>
                <a:latin typeface="MV Boli" panose="02000500030200090000" pitchFamily="2" charset="0"/>
                <a:cs typeface="MV Boli" panose="02000500030200090000" pitchFamily="2" charset="0"/>
              </a:rPr>
              <a:t> </a:t>
            </a:r>
            <a:r>
              <a:rPr lang="en-US" dirty="0" smtClean="0">
                <a:solidFill>
                  <a:schemeClr val="accent6">
                    <a:lumMod val="50000"/>
                  </a:schemeClr>
                </a:solidFill>
                <a:latin typeface="MV Boli" panose="02000500030200090000" pitchFamily="2" charset="0"/>
                <a:cs typeface="MV Boli" panose="02000500030200090000" pitchFamily="2" charset="0"/>
              </a:rPr>
              <a:t>: </a:t>
            </a:r>
            <a:r>
              <a:rPr lang="en-US" dirty="0">
                <a:solidFill>
                  <a:schemeClr val="accent6">
                    <a:lumMod val="50000"/>
                  </a:schemeClr>
                </a:solidFill>
                <a:latin typeface="MV Boli" panose="02000500030200090000" pitchFamily="2" charset="0"/>
                <a:cs typeface="MV Boli" panose="02000500030200090000" pitchFamily="2" charset="0"/>
              </a:rPr>
              <a:t>is a rhythmic shaking </a:t>
            </a:r>
            <a:r>
              <a:rPr lang="en-US" dirty="0" smtClean="0">
                <a:solidFill>
                  <a:schemeClr val="accent6">
                    <a:lumMod val="50000"/>
                  </a:schemeClr>
                </a:solidFill>
                <a:latin typeface="MV Boli" panose="02000500030200090000" pitchFamily="2" charset="0"/>
                <a:cs typeface="MV Boli" panose="02000500030200090000" pitchFamily="2" charset="0"/>
              </a:rPr>
              <a:t>involuntary </a:t>
            </a:r>
            <a:r>
              <a:rPr lang="en-US" dirty="0" smtClean="0">
                <a:solidFill>
                  <a:schemeClr val="accent6">
                    <a:lumMod val="50000"/>
                  </a:schemeClr>
                </a:solidFill>
                <a:latin typeface="MV Boli" panose="02000500030200090000" pitchFamily="2" charset="0"/>
                <a:cs typeface="MV Boli" panose="02000500030200090000" pitchFamily="2" charset="0"/>
              </a:rPr>
              <a:t>movement due to </a:t>
            </a:r>
            <a:r>
              <a:rPr lang="en-US" dirty="0">
                <a:solidFill>
                  <a:schemeClr val="accent6">
                    <a:lumMod val="50000"/>
                  </a:schemeClr>
                </a:solidFill>
                <a:latin typeface="MV Boli" panose="02000500030200090000" pitchFamily="2" charset="0"/>
                <a:cs typeface="MV Boli" panose="02000500030200090000" pitchFamily="2" charset="0"/>
              </a:rPr>
              <a:t>muscle </a:t>
            </a:r>
            <a:r>
              <a:rPr lang="en-US" dirty="0" smtClean="0">
                <a:solidFill>
                  <a:schemeClr val="accent6">
                    <a:lumMod val="50000"/>
                  </a:schemeClr>
                </a:solidFill>
                <a:latin typeface="MV Boli" panose="02000500030200090000" pitchFamily="2" charset="0"/>
                <a:cs typeface="MV Boli" panose="02000500030200090000" pitchFamily="2" charset="0"/>
              </a:rPr>
              <a:t>contractions. The most common type is essential </a:t>
            </a:r>
            <a:r>
              <a:rPr lang="en-US" dirty="0" smtClean="0">
                <a:solidFill>
                  <a:schemeClr val="accent6">
                    <a:lumMod val="50000"/>
                  </a:schemeClr>
                </a:solidFill>
                <a:latin typeface="MV Boli" panose="02000500030200090000" pitchFamily="2" charset="0"/>
                <a:cs typeface="MV Boli" panose="02000500030200090000" pitchFamily="2" charset="0"/>
              </a:rPr>
              <a:t>tremor. </a:t>
            </a:r>
            <a:r>
              <a:rPr lang="en-US" sz="2000" dirty="0" smtClean="0">
                <a:solidFill>
                  <a:schemeClr val="accent6">
                    <a:lumMod val="50000"/>
                  </a:schemeClr>
                </a:solidFill>
                <a:latin typeface="MV Boli" panose="02000500030200090000" pitchFamily="2" charset="0"/>
                <a:cs typeface="MV Boli" panose="02000500030200090000" pitchFamily="2" charset="0"/>
              </a:rPr>
              <a:t>done </a:t>
            </a:r>
            <a:endParaRPr lang="en-US" sz="1600" dirty="0">
              <a:solidFill>
                <a:schemeClr val="accent6">
                  <a:lumMod val="50000"/>
                </a:schemeClr>
              </a:solidFill>
              <a:latin typeface="MV Boli" panose="02000500030200090000" pitchFamily="2" charset="0"/>
              <a:cs typeface="MV Boli" panose="02000500030200090000" pitchFamily="2" charset="0"/>
            </a:endParaRPr>
          </a:p>
        </p:txBody>
      </p:sp>
      <p:graphicFrame>
        <p:nvGraphicFramePr>
          <p:cNvPr id="4" name="جدول 3"/>
          <p:cNvGraphicFramePr>
            <a:graphicFrameLocks noGrp="1"/>
          </p:cNvGraphicFramePr>
          <p:nvPr/>
        </p:nvGraphicFramePr>
        <p:xfrm>
          <a:off x="453362" y="1849215"/>
          <a:ext cx="10062238" cy="3754120"/>
        </p:xfrm>
        <a:graphic>
          <a:graphicData uri="http://schemas.openxmlformats.org/drawingml/2006/table">
            <a:tbl>
              <a:tblPr rtl="1" firstRow="1" bandRow="1">
                <a:tableStyleId>{93296810-A885-4BE3-A3E7-6D5BEEA58F35}</a:tableStyleId>
              </a:tblPr>
              <a:tblGrid>
                <a:gridCol w="2019286"/>
                <a:gridCol w="4688873"/>
                <a:gridCol w="3354079"/>
              </a:tblGrid>
              <a:tr h="370840">
                <a:tc>
                  <a:txBody>
                    <a:bodyPr/>
                    <a:lstStyle/>
                    <a:p>
                      <a:pPr rtl="1"/>
                      <a:endParaRPr lang="ar-JO" dirty="0"/>
                    </a:p>
                  </a:txBody>
                  <a:tcPr/>
                </a:tc>
                <a:tc>
                  <a:txBody>
                    <a:bodyPr/>
                    <a:lstStyle/>
                    <a:p>
                      <a:pPr rtl="1"/>
                      <a:endParaRPr lang="ar-JO" dirty="0"/>
                    </a:p>
                  </a:txBody>
                  <a:tcPr/>
                </a:tc>
                <a:tc>
                  <a:txBody>
                    <a:bodyPr/>
                    <a:lstStyle/>
                    <a:p>
                      <a:pPr rtl="1"/>
                      <a:endParaRPr lang="ar-JO"/>
                    </a:p>
                  </a:txBody>
                  <a:tcPr/>
                </a:tc>
              </a:tr>
              <a:tr h="370840">
                <a:tc>
                  <a:txBody>
                    <a:bodyPr/>
                    <a:lstStyle/>
                    <a:p>
                      <a:pPr rtl="1"/>
                      <a:r>
                        <a:rPr lang="en-US" sz="1400" dirty="0" smtClean="0">
                          <a:solidFill>
                            <a:schemeClr val="accent6">
                              <a:lumMod val="50000"/>
                            </a:schemeClr>
                          </a:solidFill>
                          <a:latin typeface="MV Boli" panose="02000500030200090000" pitchFamily="2" charset="0"/>
                          <a:cs typeface="MV Boli" panose="02000500030200090000" pitchFamily="2" charset="0"/>
                          <a:hlinkClick r:id="rId2"/>
                        </a:rPr>
                        <a:t>https://youtu.be/SFnWlqQ1z60</a:t>
                      </a:r>
                      <a:r>
                        <a:rPr lang="en-US" sz="1400" dirty="0" smtClean="0">
                          <a:solidFill>
                            <a:schemeClr val="accent6">
                              <a:lumMod val="50000"/>
                            </a:schemeClr>
                          </a:solidFill>
                          <a:latin typeface="MV Boli" panose="02000500030200090000" pitchFamily="2" charset="0"/>
                          <a:cs typeface="MV Boli" panose="02000500030200090000" pitchFamily="2" charset="0"/>
                        </a:rPr>
                        <a:t> </a:t>
                      </a:r>
                      <a:endParaRPr lang="ar-JO" sz="1400" dirty="0"/>
                    </a:p>
                  </a:txBody>
                  <a:tcPr/>
                </a:tc>
                <a:tc>
                  <a:txBody>
                    <a:bodyPr/>
                    <a:lstStyle/>
                    <a:p>
                      <a:pPr rtl="1"/>
                      <a:r>
                        <a:rPr lang="en-US" sz="1600" b="0" i="0" kern="1200" dirty="0" smtClean="0">
                          <a:solidFill>
                            <a:schemeClr val="dk1"/>
                          </a:solidFill>
                          <a:latin typeface="+mn-lt"/>
                          <a:ea typeface="+mn-ea"/>
                          <a:cs typeface="+mn-cs"/>
                        </a:rPr>
                        <a:t>typically </a:t>
                      </a:r>
                      <a:r>
                        <a:rPr lang="en-US" sz="1600" b="1" i="0" kern="1200" dirty="0" smtClean="0">
                          <a:solidFill>
                            <a:schemeClr val="dk1"/>
                          </a:solidFill>
                          <a:latin typeface="+mn-lt"/>
                          <a:ea typeface="+mn-ea"/>
                          <a:cs typeface="+mn-cs"/>
                        </a:rPr>
                        <a:t>bilateral</a:t>
                      </a:r>
                      <a:r>
                        <a:rPr lang="en-US" sz="1600" b="0" i="0" kern="1200" dirty="0" smtClean="0">
                          <a:solidFill>
                            <a:schemeClr val="dk1"/>
                          </a:solidFill>
                          <a:latin typeface="+mn-lt"/>
                          <a:ea typeface="+mn-ea"/>
                          <a:cs typeface="+mn-cs"/>
                        </a:rPr>
                        <a:t>,</a:t>
                      </a:r>
                      <a:r>
                        <a:rPr lang="en-US" sz="1600" b="0" i="0" kern="1200" baseline="0" dirty="0" smtClean="0">
                          <a:solidFill>
                            <a:schemeClr val="dk1"/>
                          </a:solidFill>
                          <a:latin typeface="+mn-lt"/>
                          <a:ea typeface="+mn-ea"/>
                          <a:cs typeface="+mn-cs"/>
                        </a:rPr>
                        <a:t> worsens with stress and movement</a:t>
                      </a:r>
                      <a:endParaRPr lang="ar-JO" sz="1600" dirty="0"/>
                    </a:p>
                  </a:txBody>
                  <a:tcPr/>
                </a:tc>
                <a:tc>
                  <a:txBody>
                    <a:bodyPr/>
                    <a:lstStyle/>
                    <a:p>
                      <a:pPr rtl="1"/>
                      <a:r>
                        <a:rPr lang="en-US" sz="1800" b="0" i="0" kern="1200" dirty="0" smtClean="0">
                          <a:solidFill>
                            <a:schemeClr val="dk1"/>
                          </a:solidFill>
                          <a:latin typeface="+mn-lt"/>
                          <a:ea typeface="+mn-ea"/>
                          <a:cs typeface="+mn-cs"/>
                        </a:rPr>
                        <a:t>Essential tremor</a:t>
                      </a:r>
                      <a:endParaRPr lang="ar-JO" dirty="0"/>
                    </a:p>
                  </a:txBody>
                  <a:tcPr/>
                </a:tc>
              </a:tr>
              <a:tr h="370840">
                <a:tc>
                  <a:txBody>
                    <a:bodyPr/>
                    <a:lstStyle/>
                    <a:p>
                      <a:pPr rtl="1"/>
                      <a:r>
                        <a:rPr lang="en-US" sz="1400" i="0" u="sng" dirty="0" smtClean="0">
                          <a:solidFill>
                            <a:schemeClr val="accent5"/>
                          </a:solidFill>
                          <a:latin typeface="MV Boli" pitchFamily="2" charset="0"/>
                          <a:cs typeface="MV Boli" pitchFamily="2" charset="0"/>
                        </a:rPr>
                        <a:t>https://youtu.be/-Mwy9twhF-M?si=QmG7kPFNwCyPKcwP</a:t>
                      </a:r>
                      <a:endParaRPr lang="ar-JO" sz="1400" i="0" u="sng" dirty="0">
                        <a:solidFill>
                          <a:schemeClr val="accent5"/>
                        </a:solidFill>
                        <a:latin typeface="MV Boli" pitchFamily="2" charset="0"/>
                      </a:endParaRPr>
                    </a:p>
                  </a:txBody>
                  <a:tcPr/>
                </a:tc>
                <a:tc>
                  <a:txBody>
                    <a:bodyPr/>
                    <a:lstStyle/>
                    <a:p>
                      <a:pPr fontAlgn="base"/>
                      <a:r>
                        <a:rPr lang="en-US" sz="1600" b="0" i="0" kern="1200" dirty="0" smtClean="0">
                          <a:solidFill>
                            <a:schemeClr val="dk1"/>
                          </a:solidFill>
                          <a:latin typeface="+mn-lt"/>
                          <a:ea typeface="+mn-ea"/>
                          <a:cs typeface="+mn-cs"/>
                        </a:rPr>
                        <a:t>when using their extremity towards a target there is</a:t>
                      </a:r>
                      <a:r>
                        <a:rPr lang="en-US" sz="1600" b="0" i="0" kern="1200" baseline="0" dirty="0" smtClean="0">
                          <a:solidFill>
                            <a:schemeClr val="dk1"/>
                          </a:solidFill>
                          <a:latin typeface="+mn-lt"/>
                          <a:ea typeface="+mn-ea"/>
                          <a:cs typeface="+mn-cs"/>
                        </a:rPr>
                        <a:t> </a:t>
                      </a:r>
                      <a:r>
                        <a:rPr lang="en-US" sz="1600" b="0" i="0" kern="1200" dirty="0" smtClean="0">
                          <a:solidFill>
                            <a:schemeClr val="dk1"/>
                          </a:solidFill>
                          <a:latin typeface="+mn-lt"/>
                          <a:ea typeface="+mn-ea"/>
                          <a:cs typeface="+mn-cs"/>
                        </a:rPr>
                        <a:t>irregular and oscillating movement,</a:t>
                      </a:r>
                      <a:r>
                        <a:rPr lang="en-US" sz="1600" b="0" i="0" kern="1200" baseline="0" dirty="0" smtClean="0">
                          <a:solidFill>
                            <a:schemeClr val="dk1"/>
                          </a:solidFill>
                          <a:latin typeface="+mn-lt"/>
                          <a:ea typeface="+mn-ea"/>
                          <a:cs typeface="+mn-cs"/>
                        </a:rPr>
                        <a:t> </a:t>
                      </a:r>
                      <a:r>
                        <a:rPr lang="en-US" sz="1600" b="0" i="0" kern="1200" dirty="0" smtClean="0">
                          <a:solidFill>
                            <a:schemeClr val="dk1"/>
                          </a:solidFill>
                          <a:latin typeface="+mn-lt"/>
                          <a:ea typeface="+mn-ea"/>
                          <a:cs typeface="+mn-cs"/>
                        </a:rPr>
                        <a:t>associated with </a:t>
                      </a:r>
                      <a:r>
                        <a:rPr lang="en-US" sz="1600" b="1" i="0" kern="1200" dirty="0" err="1" smtClean="0">
                          <a:solidFill>
                            <a:schemeClr val="dk1"/>
                          </a:solidFill>
                          <a:latin typeface="+mn-lt"/>
                          <a:ea typeface="+mn-ea"/>
                          <a:cs typeface="+mn-cs"/>
                        </a:rPr>
                        <a:t>cerebellar</a:t>
                      </a:r>
                      <a:r>
                        <a:rPr lang="en-US" sz="1600" b="0" i="0" kern="1200" dirty="0" smtClean="0">
                          <a:solidFill>
                            <a:schemeClr val="dk1"/>
                          </a:solidFill>
                          <a:latin typeface="+mn-lt"/>
                          <a:ea typeface="+mn-ea"/>
                          <a:cs typeface="+mn-cs"/>
                        </a:rPr>
                        <a:t> </a:t>
                      </a:r>
                      <a:r>
                        <a:rPr lang="en-US" sz="1600" b="1" i="0" kern="1200" dirty="0" smtClean="0">
                          <a:solidFill>
                            <a:schemeClr val="dk1"/>
                          </a:solidFill>
                          <a:latin typeface="+mn-lt"/>
                          <a:ea typeface="+mn-ea"/>
                          <a:cs typeface="+mn-cs"/>
                        </a:rPr>
                        <a:t>disorders</a:t>
                      </a:r>
                    </a:p>
                  </a:txBody>
                  <a:tcPr/>
                </a:tc>
                <a:tc>
                  <a:txBody>
                    <a:bodyPr/>
                    <a:lstStyle/>
                    <a:p>
                      <a:pPr rtl="1"/>
                      <a:r>
                        <a:rPr lang="en-US" sz="1800" b="0" i="0" kern="1200" dirty="0" smtClean="0">
                          <a:solidFill>
                            <a:schemeClr val="dk1"/>
                          </a:solidFill>
                          <a:latin typeface="+mn-lt"/>
                          <a:ea typeface="+mn-ea"/>
                          <a:cs typeface="+mn-cs"/>
                        </a:rPr>
                        <a:t>Intention tremor</a:t>
                      </a:r>
                      <a:endParaRPr lang="ar-JO" dirty="0"/>
                    </a:p>
                  </a:txBody>
                  <a:tcPr/>
                </a:tc>
              </a:tr>
              <a:tr h="370840">
                <a:tc>
                  <a:txBody>
                    <a:bodyPr/>
                    <a:lstStyle/>
                    <a:p>
                      <a:pPr rtl="1"/>
                      <a:endParaRPr lang="ar-JO"/>
                    </a:p>
                  </a:txBody>
                  <a:tcPr/>
                </a:tc>
                <a:tc>
                  <a:txBody>
                    <a:bodyPr/>
                    <a:lstStyle/>
                    <a:p>
                      <a:pPr fontAlgn="base"/>
                      <a:r>
                        <a:rPr lang="en-US" sz="1600" b="0" i="0" kern="1200" dirty="0" smtClean="0">
                          <a:solidFill>
                            <a:schemeClr val="dk1"/>
                          </a:solidFill>
                          <a:latin typeface="+mn-lt"/>
                          <a:ea typeface="+mn-ea"/>
                          <a:cs typeface="+mn-cs"/>
                        </a:rPr>
                        <a:t>affects all people but may become visible with:</a:t>
                      </a:r>
                      <a:r>
                        <a:rPr lang="en-US" sz="1600" b="0" i="0" kern="1200" baseline="0" dirty="0" smtClean="0">
                          <a:solidFill>
                            <a:schemeClr val="dk1"/>
                          </a:solidFill>
                          <a:latin typeface="+mn-lt"/>
                          <a:ea typeface="+mn-ea"/>
                          <a:cs typeface="+mn-cs"/>
                        </a:rPr>
                        <a:t> </a:t>
                      </a:r>
                      <a:r>
                        <a:rPr lang="en-US" sz="1600" b="0" i="0" kern="1200" dirty="0" smtClean="0">
                          <a:solidFill>
                            <a:schemeClr val="dk1"/>
                          </a:solidFill>
                          <a:latin typeface="+mn-lt"/>
                          <a:ea typeface="+mn-ea"/>
                          <a:cs typeface="+mn-cs"/>
                        </a:rPr>
                        <a:t>Caffeine,</a:t>
                      </a:r>
                      <a:r>
                        <a:rPr lang="en-US" sz="1600" b="0" i="0" kern="1200" baseline="0" dirty="0" smtClean="0">
                          <a:solidFill>
                            <a:schemeClr val="dk1"/>
                          </a:solidFill>
                          <a:latin typeface="+mn-lt"/>
                          <a:ea typeface="+mn-ea"/>
                          <a:cs typeface="+mn-cs"/>
                        </a:rPr>
                        <a:t> </a:t>
                      </a:r>
                      <a:r>
                        <a:rPr lang="en-US" sz="1600" b="0" i="0" kern="1200" dirty="0" smtClean="0">
                          <a:solidFill>
                            <a:schemeClr val="dk1"/>
                          </a:solidFill>
                          <a:latin typeface="+mn-lt"/>
                          <a:ea typeface="+mn-ea"/>
                          <a:cs typeface="+mn-cs"/>
                        </a:rPr>
                        <a:t>Hypoglycemia,</a:t>
                      </a:r>
                      <a:r>
                        <a:rPr lang="en-US" sz="1600" b="0" i="0" kern="1200" baseline="0" dirty="0" smtClean="0">
                          <a:solidFill>
                            <a:schemeClr val="dk1"/>
                          </a:solidFill>
                          <a:latin typeface="+mn-lt"/>
                          <a:ea typeface="+mn-ea"/>
                          <a:cs typeface="+mn-cs"/>
                        </a:rPr>
                        <a:t> </a:t>
                      </a:r>
                      <a:r>
                        <a:rPr lang="en-US" sz="1600" b="0" i="0" kern="1200" dirty="0" smtClean="0">
                          <a:solidFill>
                            <a:schemeClr val="dk1"/>
                          </a:solidFill>
                          <a:latin typeface="+mn-lt"/>
                          <a:ea typeface="+mn-ea"/>
                          <a:cs typeface="+mn-cs"/>
                        </a:rPr>
                        <a:t>Anxiety,</a:t>
                      </a:r>
                      <a:r>
                        <a:rPr lang="en-US" sz="1600" b="0" i="0" kern="1200" baseline="0" dirty="0" smtClean="0">
                          <a:solidFill>
                            <a:schemeClr val="dk1"/>
                          </a:solidFill>
                          <a:latin typeface="+mn-lt"/>
                          <a:ea typeface="+mn-ea"/>
                          <a:cs typeface="+mn-cs"/>
                        </a:rPr>
                        <a:t> A</a:t>
                      </a:r>
                      <a:r>
                        <a:rPr lang="en-US" sz="1600" b="0" i="0" kern="1200" dirty="0" smtClean="0">
                          <a:solidFill>
                            <a:schemeClr val="dk1"/>
                          </a:solidFill>
                          <a:latin typeface="+mn-lt"/>
                          <a:ea typeface="+mn-ea"/>
                          <a:cs typeface="+mn-cs"/>
                        </a:rPr>
                        <a:t>lcohol and opioid withdrawal</a:t>
                      </a:r>
                      <a:r>
                        <a:rPr lang="en-US" sz="1600" b="0" i="0" kern="1200" baseline="0" dirty="0" smtClean="0">
                          <a:solidFill>
                            <a:schemeClr val="dk1"/>
                          </a:solidFill>
                          <a:latin typeface="+mn-lt"/>
                          <a:ea typeface="+mn-ea"/>
                          <a:cs typeface="+mn-cs"/>
                        </a:rPr>
                        <a:t>, </a:t>
                      </a:r>
                      <a:r>
                        <a:rPr lang="en-US" sz="1600" b="0" i="0" kern="1200" dirty="0" err="1" smtClean="0">
                          <a:solidFill>
                            <a:schemeClr val="dk1"/>
                          </a:solidFill>
                          <a:latin typeface="+mn-lt"/>
                          <a:ea typeface="+mn-ea"/>
                          <a:cs typeface="+mn-cs"/>
                        </a:rPr>
                        <a:t>thyrotoxicosis</a:t>
                      </a:r>
                      <a:endParaRPr lang="en-US" sz="1600" b="0" i="0" kern="1200" dirty="0" smtClean="0">
                        <a:solidFill>
                          <a:schemeClr val="dk1"/>
                        </a:solidFill>
                        <a:latin typeface="+mn-lt"/>
                        <a:ea typeface="+mn-ea"/>
                        <a:cs typeface="+mn-cs"/>
                      </a:endParaRPr>
                    </a:p>
                  </a:txBody>
                  <a:tcPr/>
                </a:tc>
                <a:tc>
                  <a:txBody>
                    <a:bodyPr/>
                    <a:lstStyle/>
                    <a:p>
                      <a:pPr fontAlgn="base"/>
                      <a:r>
                        <a:rPr lang="en-US" sz="1800" b="0" i="0" kern="1200" dirty="0" smtClean="0">
                          <a:solidFill>
                            <a:schemeClr val="dk1"/>
                          </a:solidFill>
                          <a:latin typeface="+mn-lt"/>
                          <a:ea typeface="+mn-ea"/>
                          <a:cs typeface="+mn-cs"/>
                        </a:rPr>
                        <a:t>Physiologic tremor</a:t>
                      </a:r>
                    </a:p>
                  </a:txBody>
                  <a:tcPr/>
                </a:tc>
              </a:tr>
              <a:tr h="370840">
                <a:tc>
                  <a:txBody>
                    <a:bodyPr/>
                    <a:lstStyle/>
                    <a:p>
                      <a:pPr rtl="1"/>
                      <a:r>
                        <a:rPr lang="en-US" sz="1400" i="0" u="sng" dirty="0" smtClean="0">
                          <a:solidFill>
                            <a:schemeClr val="accent5"/>
                          </a:solidFill>
                          <a:latin typeface="MV Boli" pitchFamily="2" charset="0"/>
                          <a:cs typeface="MV Boli" pitchFamily="2" charset="0"/>
                        </a:rPr>
                        <a:t>https://youtu.be/7uhT2ipQpKs?si=MvtEEGbL7Zkn3lu1</a:t>
                      </a:r>
                      <a:endParaRPr lang="ar-JO" sz="1400" i="0" u="sng" dirty="0">
                        <a:solidFill>
                          <a:schemeClr val="accent5"/>
                        </a:solidFill>
                        <a:latin typeface="MV Boli" pitchFamily="2" charset="0"/>
                      </a:endParaRPr>
                    </a:p>
                  </a:txBody>
                  <a:tcPr/>
                </a:tc>
                <a:tc>
                  <a:txBody>
                    <a:bodyPr/>
                    <a:lstStyle/>
                    <a:p>
                      <a:pPr fontAlgn="base"/>
                      <a:r>
                        <a:rPr lang="en-US" sz="1600" b="0" i="0" kern="1200" dirty="0" smtClean="0">
                          <a:solidFill>
                            <a:schemeClr val="dk1"/>
                          </a:solidFill>
                          <a:latin typeface="+mn-lt"/>
                          <a:ea typeface="+mn-ea"/>
                          <a:cs typeface="+mn-cs"/>
                        </a:rPr>
                        <a:t>tremor that occurs when the limbs are relaxed,</a:t>
                      </a:r>
                      <a:r>
                        <a:rPr lang="en-US" sz="1600" b="0" i="0" kern="1200" baseline="0" dirty="0" smtClean="0">
                          <a:solidFill>
                            <a:schemeClr val="dk1"/>
                          </a:solidFill>
                          <a:latin typeface="+mn-lt"/>
                          <a:ea typeface="+mn-ea"/>
                          <a:cs typeface="+mn-cs"/>
                        </a:rPr>
                        <a:t> </a:t>
                      </a:r>
                      <a:r>
                        <a:rPr lang="en-US" sz="1600" b="0" i="0" kern="1200" dirty="0" smtClean="0">
                          <a:solidFill>
                            <a:schemeClr val="dk1"/>
                          </a:solidFill>
                          <a:latin typeface="+mn-lt"/>
                          <a:ea typeface="+mn-ea"/>
                          <a:cs typeface="+mn-cs"/>
                        </a:rPr>
                        <a:t>improves when the patient moves their limbs,</a:t>
                      </a:r>
                      <a:r>
                        <a:rPr lang="en-US" sz="1600" b="0" i="0" kern="1200" baseline="0" dirty="0" smtClean="0">
                          <a:solidFill>
                            <a:schemeClr val="dk1"/>
                          </a:solidFill>
                          <a:latin typeface="+mn-lt"/>
                          <a:ea typeface="+mn-ea"/>
                          <a:cs typeface="+mn-cs"/>
                        </a:rPr>
                        <a:t> </a:t>
                      </a:r>
                      <a:r>
                        <a:rPr lang="en-US" sz="1600" b="0" i="0" kern="1200" dirty="0" smtClean="0">
                          <a:solidFill>
                            <a:schemeClr val="dk1"/>
                          </a:solidFill>
                          <a:latin typeface="+mn-lt"/>
                          <a:ea typeface="+mn-ea"/>
                          <a:cs typeface="+mn-cs"/>
                        </a:rPr>
                        <a:t>"pill rolling“,</a:t>
                      </a:r>
                      <a:r>
                        <a:rPr lang="en-US" sz="1600" b="0" i="0" kern="1200" baseline="0" dirty="0" smtClean="0">
                          <a:solidFill>
                            <a:schemeClr val="dk1"/>
                          </a:solidFill>
                          <a:latin typeface="+mn-lt"/>
                          <a:ea typeface="+mn-ea"/>
                          <a:cs typeface="+mn-cs"/>
                        </a:rPr>
                        <a:t> </a:t>
                      </a:r>
                      <a:r>
                        <a:rPr lang="en-US" sz="1600" b="1" i="0" kern="1200" dirty="0" smtClean="0">
                          <a:solidFill>
                            <a:schemeClr val="dk1"/>
                          </a:solidFill>
                          <a:latin typeface="+mn-lt"/>
                          <a:ea typeface="+mn-ea"/>
                          <a:cs typeface="+mn-cs"/>
                        </a:rPr>
                        <a:t>Parkinson's</a:t>
                      </a:r>
                      <a:r>
                        <a:rPr lang="en-US" sz="1600" b="0" i="0" kern="1200" dirty="0" smtClean="0">
                          <a:solidFill>
                            <a:schemeClr val="dk1"/>
                          </a:solidFill>
                          <a:latin typeface="+mn-lt"/>
                          <a:ea typeface="+mn-ea"/>
                          <a:cs typeface="+mn-cs"/>
                        </a:rPr>
                        <a:t> </a:t>
                      </a:r>
                      <a:r>
                        <a:rPr lang="en-US" sz="1600" b="1" i="0" kern="1200" dirty="0" smtClean="0">
                          <a:solidFill>
                            <a:schemeClr val="dk1"/>
                          </a:solidFill>
                          <a:latin typeface="+mn-lt"/>
                          <a:ea typeface="+mn-ea"/>
                          <a:cs typeface="+mn-cs"/>
                        </a:rPr>
                        <a:t>disease</a:t>
                      </a:r>
                    </a:p>
                    <a:p>
                      <a:pPr rtl="1"/>
                      <a:endParaRPr lang="ar-JO" dirty="0"/>
                    </a:p>
                  </a:txBody>
                  <a:tcPr/>
                </a:tc>
                <a:tc>
                  <a:txBody>
                    <a:bodyPr/>
                    <a:lstStyle/>
                    <a:p>
                      <a:pPr rtl="1"/>
                      <a:r>
                        <a:rPr lang="en-US" dirty="0" smtClean="0"/>
                        <a:t>Resting tremor </a:t>
                      </a:r>
                      <a:endParaRPr lang="ar-JO" dirty="0"/>
                    </a:p>
                  </a:txBody>
                  <a:tcPr/>
                </a:tc>
              </a:tr>
            </a:tbl>
          </a:graphicData>
        </a:graphic>
      </p:graphicFrame>
    </p:spTree>
    <p:extLst>
      <p:ext uri="{BB962C8B-B14F-4D97-AF65-F5344CB8AC3E}">
        <p14:creationId xmlns="" xmlns:p14="http://schemas.microsoft.com/office/powerpoint/2010/main" val="1871451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0576"/>
            <a:ext cx="10515600" cy="5416387"/>
          </a:xfrm>
          <a:noFill/>
        </p:spPr>
        <p:txBody>
          <a:bodyPr>
            <a:normAutofit/>
          </a:bodyPr>
          <a:lstStyle/>
          <a:p>
            <a:r>
              <a:rPr lang="en-US" b="1" dirty="0" err="1" smtClean="0">
                <a:solidFill>
                  <a:schemeClr val="accent6">
                    <a:lumMod val="50000"/>
                  </a:schemeClr>
                </a:solidFill>
                <a:latin typeface="MV Boli" pitchFamily="2" charset="0"/>
                <a:cs typeface="MV Boli" pitchFamily="2" charset="0"/>
              </a:rPr>
              <a:t>Akinesia</a:t>
            </a:r>
            <a:r>
              <a:rPr lang="en-US" dirty="0" smtClean="0">
                <a:solidFill>
                  <a:schemeClr val="accent6">
                    <a:lumMod val="50000"/>
                  </a:schemeClr>
                </a:solidFill>
                <a:latin typeface="MV Boli" pitchFamily="2" charset="0"/>
                <a:cs typeface="MV Boli" pitchFamily="2" charset="0"/>
              </a:rPr>
              <a:t>: inability to initiate movement, in </a:t>
            </a:r>
            <a:r>
              <a:rPr lang="en-US" dirty="0" smtClean="0">
                <a:solidFill>
                  <a:schemeClr val="accent6">
                    <a:lumMod val="50000"/>
                  </a:schemeClr>
                </a:solidFill>
                <a:latin typeface="MV Boli" pitchFamily="2" charset="0"/>
                <a:cs typeface="MV Boli" pitchFamily="2" charset="0"/>
              </a:rPr>
              <a:t>Parkinsonism</a:t>
            </a:r>
          </a:p>
          <a:p>
            <a:r>
              <a:rPr lang="en-US" b="1" dirty="0" err="1" smtClean="0">
                <a:solidFill>
                  <a:schemeClr val="accent6">
                    <a:lumMod val="50000"/>
                  </a:schemeClr>
                </a:solidFill>
                <a:latin typeface="MV Boli" pitchFamily="2" charset="0"/>
                <a:cs typeface="MV Boli" pitchFamily="2" charset="0"/>
              </a:rPr>
              <a:t>Bradykinesia</a:t>
            </a:r>
            <a:r>
              <a:rPr lang="en-US" dirty="0" smtClean="0">
                <a:solidFill>
                  <a:schemeClr val="accent6">
                    <a:lumMod val="50000"/>
                  </a:schemeClr>
                </a:solidFill>
                <a:latin typeface="MV Boli" pitchFamily="2" charset="0"/>
                <a:cs typeface="MV Boli" pitchFamily="2" charset="0"/>
              </a:rPr>
              <a:t>: Reduced movement, in Parkinsonism </a:t>
            </a:r>
            <a:r>
              <a:rPr lang="en-US" dirty="0" smtClean="0">
                <a:solidFill>
                  <a:schemeClr val="accent6">
                    <a:lumMod val="50000"/>
                  </a:schemeClr>
                </a:solidFill>
                <a:latin typeface="MV Boli" pitchFamily="2" charset="0"/>
                <a:cs typeface="MV Boli" pitchFamily="2" charset="0"/>
              </a:rPr>
              <a:t>and Hypothyroidism </a:t>
            </a:r>
          </a:p>
          <a:p>
            <a:endParaRPr lang="en-US" dirty="0" smtClean="0">
              <a:solidFill>
                <a:schemeClr val="accent6">
                  <a:lumMod val="50000"/>
                </a:schemeClr>
              </a:solidFill>
              <a:latin typeface="MV Boli" pitchFamily="2" charset="0"/>
              <a:cs typeface="MV Boli" pitchFamily="2" charset="0"/>
            </a:endParaRPr>
          </a:p>
          <a:p>
            <a:r>
              <a:rPr lang="en-US" b="1" dirty="0" smtClean="0">
                <a:solidFill>
                  <a:schemeClr val="accent6">
                    <a:lumMod val="50000"/>
                  </a:schemeClr>
                </a:solidFill>
                <a:latin typeface="MV Boli" pitchFamily="2" charset="0"/>
                <a:cs typeface="MV Boli" pitchFamily="2" charset="0"/>
              </a:rPr>
              <a:t>Cataplexy</a:t>
            </a:r>
            <a:r>
              <a:rPr lang="en-US" dirty="0" smtClean="0">
                <a:solidFill>
                  <a:schemeClr val="accent6">
                    <a:lumMod val="50000"/>
                  </a:schemeClr>
                </a:solidFill>
                <a:latin typeface="MV Boli" pitchFamily="2" charset="0"/>
                <a:cs typeface="MV Boli" pitchFamily="2" charset="0"/>
              </a:rPr>
              <a:t>: general or partial weakness of muscles in response to emotional stimulus (crying or laughing), in Narcolepsy. </a:t>
            </a:r>
            <a:r>
              <a:rPr lang="en-US" sz="1600" u="sng" dirty="0" smtClean="0">
                <a:solidFill>
                  <a:schemeClr val="accent1">
                    <a:lumMod val="75000"/>
                  </a:schemeClr>
                </a:solidFill>
                <a:latin typeface="MV Boli" pitchFamily="2" charset="0"/>
                <a:cs typeface="MV Boli" pitchFamily="2" charset="0"/>
              </a:rPr>
              <a:t>https://youtu.be/zTS-xbm1vWY?si=zm6Jp2VBIzoXcKIj</a:t>
            </a:r>
            <a:endParaRPr lang="en-US" sz="1600" u="sng" dirty="0" smtClean="0">
              <a:solidFill>
                <a:schemeClr val="accent1">
                  <a:lumMod val="75000"/>
                </a:schemeClr>
              </a:solidFill>
              <a:latin typeface="MV Boli" pitchFamily="2" charset="0"/>
              <a:cs typeface="MV Boli" pitchFamily="2" charset="0"/>
            </a:endParaRPr>
          </a:p>
          <a:p>
            <a:pPr>
              <a:buNone/>
            </a:pPr>
            <a:endParaRPr lang="en-US" dirty="0" smtClean="0">
              <a:solidFill>
                <a:schemeClr val="accent6">
                  <a:lumMod val="50000"/>
                </a:schemeClr>
              </a:solidFill>
              <a:latin typeface="MV Boli" pitchFamily="2" charset="0"/>
              <a:cs typeface="MV Boli" pitchFamily="2" charset="0"/>
            </a:endParaRPr>
          </a:p>
          <a:p>
            <a:r>
              <a:rPr lang="en-US" b="1" dirty="0" smtClean="0">
                <a:solidFill>
                  <a:schemeClr val="accent6">
                    <a:lumMod val="50000"/>
                  </a:schemeClr>
                </a:solidFill>
                <a:latin typeface="MV Boli" pitchFamily="2" charset="0"/>
                <a:cs typeface="MV Boli" pitchFamily="2" charset="0"/>
              </a:rPr>
              <a:t>Freezing</a:t>
            </a:r>
            <a:r>
              <a:rPr lang="en-US" dirty="0" smtClean="0">
                <a:solidFill>
                  <a:schemeClr val="accent6">
                    <a:lumMod val="50000"/>
                  </a:schemeClr>
                </a:solidFill>
                <a:latin typeface="MV Boli" pitchFamily="2" charset="0"/>
                <a:cs typeface="MV Boli" pitchFamily="2" charset="0"/>
              </a:rPr>
              <a:t> </a:t>
            </a:r>
            <a:r>
              <a:rPr lang="en-US" b="1" dirty="0" smtClean="0">
                <a:solidFill>
                  <a:schemeClr val="accent6">
                    <a:lumMod val="50000"/>
                  </a:schemeClr>
                </a:solidFill>
                <a:latin typeface="MV Boli" pitchFamily="2" charset="0"/>
                <a:cs typeface="MV Boli" pitchFamily="2" charset="0"/>
              </a:rPr>
              <a:t>phenomenon</a:t>
            </a:r>
            <a:r>
              <a:rPr lang="en-US" dirty="0" smtClean="0">
                <a:solidFill>
                  <a:schemeClr val="accent6">
                    <a:lumMod val="50000"/>
                  </a:schemeClr>
                </a:solidFill>
                <a:latin typeface="MV Boli" pitchFamily="2" charset="0"/>
                <a:cs typeface="MV Boli" pitchFamily="2" charset="0"/>
              </a:rPr>
              <a:t> in Parkinsonism</a:t>
            </a:r>
            <a:endParaRPr lang="en-US" dirty="0">
              <a:solidFill>
                <a:schemeClr val="accent6">
                  <a:lumMod val="50000"/>
                </a:schemeClr>
              </a:solidFill>
              <a:latin typeface="MV Boli" pitchFamily="2" charset="0"/>
              <a:cs typeface="MV Boli" pitchFamily="2" charset="0"/>
            </a:endParaRPr>
          </a:p>
        </p:txBody>
      </p:sp>
    </p:spTree>
    <p:extLst>
      <p:ext uri="{BB962C8B-B14F-4D97-AF65-F5344CB8AC3E}">
        <p14:creationId xmlns="" xmlns:p14="http://schemas.microsoft.com/office/powerpoint/2010/main" val="1785868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6917</TotalTime>
  <Words>540</Words>
  <Application>Microsoft Office PowerPoint</Application>
  <PresentationFormat>مخصص</PresentationFormat>
  <Paragraphs>39</Paragraphs>
  <Slides>10</Slides>
  <Notes>0</Notes>
  <HiddenSlides>1</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Office Theme</vt:lpstr>
      <vt:lpstr>Movement Disorders Mona Alzoubi</vt:lpstr>
      <vt:lpstr>الشريحة 2</vt:lpstr>
      <vt:lpstr>Common types of movement disorders include:</vt:lpstr>
      <vt:lpstr>الشريحة 4</vt:lpstr>
      <vt:lpstr>الشريحة 5</vt:lpstr>
      <vt:lpstr>الشريحة 6</vt:lpstr>
      <vt:lpstr>الشريحة 7</vt:lpstr>
      <vt:lpstr>الشريحة 8</vt:lpstr>
      <vt:lpstr>الشريحة 9</vt:lpstr>
      <vt:lpstr>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Movement Disorders</dc:title>
  <dc:creator>user</dc:creator>
  <cp:lastModifiedBy>user</cp:lastModifiedBy>
  <cp:revision>28</cp:revision>
  <dcterms:created xsi:type="dcterms:W3CDTF">2021-07-14T13:59:12Z</dcterms:created>
  <dcterms:modified xsi:type="dcterms:W3CDTF">2023-10-26T15:54:34Z</dcterms:modified>
</cp:coreProperties>
</file>