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87" r:id="rId3"/>
    <p:sldId id="265" r:id="rId4"/>
    <p:sldId id="267" r:id="rId5"/>
    <p:sldId id="269" r:id="rId6"/>
    <p:sldId id="325" r:id="rId7"/>
    <p:sldId id="326" r:id="rId8"/>
    <p:sldId id="275" r:id="rId9"/>
    <p:sldId id="277" r:id="rId10"/>
    <p:sldId id="279" r:id="rId11"/>
    <p:sldId id="316" r:id="rId12"/>
    <p:sldId id="317" r:id="rId13"/>
    <p:sldId id="318" r:id="rId14"/>
    <p:sldId id="327" r:id="rId15"/>
    <p:sldId id="319" r:id="rId16"/>
    <p:sldId id="320" r:id="rId17"/>
    <p:sldId id="288" r:id="rId18"/>
    <p:sldId id="289" r:id="rId19"/>
    <p:sldId id="290"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21" r:id="rId38"/>
    <p:sldId id="322" r:id="rId39"/>
    <p:sldId id="323" r:id="rId40"/>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74" autoAdjust="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8T14:08:03.128" idx="1">
    <p:pos x="10" y="10"/>
    <p:text>HBT; Human Blood tween agar</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D4F572F-E751-45C1-AFE4-0B7B382C9F7A}" type="datetimeFigureOut">
              <a:rPr lang="ar-JO" smtClean="0"/>
              <a:t>24/10/1444</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A096B25-F8D8-48BB-BBD2-005E9375D9B5}" type="slidenum">
              <a:rPr lang="ar-JO" smtClean="0"/>
              <a:t>‹#›</a:t>
            </a:fld>
            <a:endParaRPr lang="ar-JO"/>
          </a:p>
        </p:txBody>
      </p:sp>
    </p:spTree>
    <p:extLst>
      <p:ext uri="{BB962C8B-B14F-4D97-AF65-F5344CB8AC3E}">
        <p14:creationId xmlns:p14="http://schemas.microsoft.com/office/powerpoint/2010/main" val="400265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HBT (Human Blood Tween) Bilayer Medium</a:t>
            </a:r>
            <a:endParaRPr lang="ar-JO" dirty="0"/>
          </a:p>
        </p:txBody>
      </p:sp>
      <p:sp>
        <p:nvSpPr>
          <p:cNvPr id="4" name="Slide Number Placeholder 3"/>
          <p:cNvSpPr>
            <a:spLocks noGrp="1"/>
          </p:cNvSpPr>
          <p:nvPr>
            <p:ph type="sldNum" sz="quarter" idx="10"/>
          </p:nvPr>
        </p:nvSpPr>
        <p:spPr/>
        <p:txBody>
          <a:bodyPr/>
          <a:lstStyle/>
          <a:p>
            <a:fld id="{AA096B25-F8D8-48BB-BBD2-005E9375D9B5}" type="slidenum">
              <a:rPr lang="ar-JO" smtClean="0"/>
              <a:t>3</a:t>
            </a:fld>
            <a:endParaRPr lang="ar-JO"/>
          </a:p>
        </p:txBody>
      </p:sp>
    </p:spTree>
    <p:extLst>
      <p:ext uri="{BB962C8B-B14F-4D97-AF65-F5344CB8AC3E}">
        <p14:creationId xmlns:p14="http://schemas.microsoft.com/office/powerpoint/2010/main" val="239886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19AA7F-2D4B-472E-8866-937DA126FC8A}" type="slidenum">
              <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smtClean="0">
              <a:latin typeface="Times New Roman" panose="02020603050405020304" pitchFamily="18" charset="0"/>
            </a:endParaRPr>
          </a:p>
        </p:txBody>
      </p:sp>
    </p:spTree>
    <p:extLst>
      <p:ext uri="{BB962C8B-B14F-4D97-AF65-F5344CB8AC3E}">
        <p14:creationId xmlns:p14="http://schemas.microsoft.com/office/powerpoint/2010/main" val="274636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A49AE6-1B67-496E-9335-0A3853527D3E}" type="slidenum">
              <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sz="8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9647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2F5779-F772-4B22-A1BD-6175E577A6EC}"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242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A6B1CB-F15D-4B08-BCFF-13B81DA7641E}"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5454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8E5BC3-009C-46F7-AD9A-79A915261E54}"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202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24558D-8564-48D6-8D22-27A2E16E99AE}"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6555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7994F3-3FA4-4ABC-82CD-8A51050C25DA}"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9628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4AA7F0-913B-4C4B-968F-621427263184}" type="slidenum">
              <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ar-JO" smtClean="0">
              <a:latin typeface="Times New Roman" panose="02020603050405020304" pitchFamily="18" charset="0"/>
            </a:endParaRPr>
          </a:p>
        </p:txBody>
      </p:sp>
    </p:spTree>
    <p:extLst>
      <p:ext uri="{BB962C8B-B14F-4D97-AF65-F5344CB8AC3E}">
        <p14:creationId xmlns:p14="http://schemas.microsoft.com/office/powerpoint/2010/main" val="356754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i="0" dirty="0" smtClean="0">
                <a:solidFill>
                  <a:srgbClr val="202124"/>
                </a:solidFill>
                <a:effectLst/>
                <a:latin typeface="arial" panose="020B0604020202020204" pitchFamily="34" charset="0"/>
              </a:rPr>
              <a:t>The infectious form of </a:t>
            </a:r>
            <a:r>
              <a:rPr lang="en-US" b="1" i="0" dirty="0" smtClean="0">
                <a:solidFill>
                  <a:srgbClr val="202124"/>
                </a:solidFill>
                <a:effectLst/>
                <a:latin typeface="arial" panose="020B0604020202020204" pitchFamily="34" charset="0"/>
              </a:rPr>
              <a:t>Chlamydia</a:t>
            </a:r>
            <a:r>
              <a:rPr lang="en-US" b="0" i="0" dirty="0" smtClean="0">
                <a:solidFill>
                  <a:srgbClr val="202124"/>
                </a:solidFill>
                <a:effectLst/>
                <a:latin typeface="arial" panose="020B0604020202020204" pitchFamily="34" charset="0"/>
              </a:rPr>
              <a:t>, the elementary </a:t>
            </a:r>
            <a:r>
              <a:rPr lang="en-US" b="1" i="0" dirty="0" smtClean="0">
                <a:solidFill>
                  <a:srgbClr val="202124"/>
                </a:solidFill>
                <a:effectLst/>
                <a:latin typeface="arial" panose="020B0604020202020204" pitchFamily="34" charset="0"/>
              </a:rPr>
              <a:t>body</a:t>
            </a:r>
            <a:r>
              <a:rPr lang="en-US" b="0" i="0" dirty="0" smtClean="0">
                <a:solidFill>
                  <a:srgbClr val="202124"/>
                </a:solidFill>
                <a:effectLst/>
                <a:latin typeface="arial" panose="020B0604020202020204" pitchFamily="34" charset="0"/>
              </a:rPr>
              <a:t> (EB) enters into the host cell via endocytosis. Upon entry, the EB convert into the metabolically active, non-infectious reticulate </a:t>
            </a:r>
            <a:r>
              <a:rPr lang="en-US" b="1" i="0" dirty="0" smtClean="0">
                <a:solidFill>
                  <a:srgbClr val="202124"/>
                </a:solidFill>
                <a:effectLst/>
                <a:latin typeface="arial" panose="020B0604020202020204" pitchFamily="34" charset="0"/>
              </a:rPr>
              <a:t>body</a:t>
            </a:r>
            <a:r>
              <a:rPr lang="en-US" b="0" i="0" dirty="0" smtClean="0">
                <a:solidFill>
                  <a:srgbClr val="202124"/>
                </a:solidFill>
                <a:effectLst/>
                <a:latin typeface="arial" panose="020B0604020202020204" pitchFamily="34" charset="0"/>
              </a:rPr>
              <a:t> (RB), which replicates within a </a:t>
            </a:r>
            <a:r>
              <a:rPr lang="en-US" b="0" i="0" dirty="0" err="1" smtClean="0">
                <a:solidFill>
                  <a:srgbClr val="202124"/>
                </a:solidFill>
                <a:effectLst/>
                <a:latin typeface="arial" panose="020B0604020202020204" pitchFamily="34" charset="0"/>
              </a:rPr>
              <a:t>vaculolar</a:t>
            </a:r>
            <a:r>
              <a:rPr lang="en-US" b="0" i="0" dirty="0" smtClean="0">
                <a:solidFill>
                  <a:srgbClr val="202124"/>
                </a:solidFill>
                <a:effectLst/>
                <a:latin typeface="arial" panose="020B0604020202020204" pitchFamily="34" charset="0"/>
              </a:rPr>
              <a:t> compartment, termed the inclusion.</a:t>
            </a:r>
            <a:endParaRPr lang="ar-JO" altLang="ar-JO" dirty="0" smtClean="0">
              <a:latin typeface="Times New Roman" panose="02020603050405020304" pitchFamily="18" charset="0"/>
            </a:endParaRPr>
          </a:p>
        </p:txBody>
      </p:sp>
    </p:spTree>
    <p:extLst>
      <p:ext uri="{BB962C8B-B14F-4D97-AF65-F5344CB8AC3E}">
        <p14:creationId xmlns:p14="http://schemas.microsoft.com/office/powerpoint/2010/main" val="32911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ar-JO"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036F9E-F3C7-4862-A226-AF181D4ADF2E}"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286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JO" altLang="ar-JO"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381E7-E125-42C9-9850-B4FEC25FB982}"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8888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3432F0-30AC-433C-9633-909D0C73DFB1}" type="slidenum">
              <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ar-JO"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ar-JO" smtClean="0">
              <a:latin typeface="Times New Roman" panose="02020603050405020304" pitchFamily="18" charset="0"/>
            </a:endParaRPr>
          </a:p>
        </p:txBody>
      </p:sp>
    </p:spTree>
    <p:extLst>
      <p:ext uri="{BB962C8B-B14F-4D97-AF65-F5344CB8AC3E}">
        <p14:creationId xmlns:p14="http://schemas.microsoft.com/office/powerpoint/2010/main" val="238588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JO" dirty="0" smtClean="0"/>
              <a:t>Genital </a:t>
            </a:r>
            <a:r>
              <a:rPr lang="en-US" altLang="ar-JO" i="1" dirty="0" smtClean="0"/>
              <a:t>C. trachomatis</a:t>
            </a:r>
            <a:r>
              <a:rPr lang="en-US" altLang="ar-JO" dirty="0" smtClean="0"/>
              <a:t> infections typically last for many months in women. This has been attributed to several strategies by which </a:t>
            </a:r>
            <a:r>
              <a:rPr lang="en-US" altLang="ar-JO" i="1" dirty="0" smtClean="0"/>
              <a:t>C. trachomatis</a:t>
            </a:r>
            <a:r>
              <a:rPr lang="en-US" altLang="ar-JO" dirty="0" smtClean="0"/>
              <a:t> evades immune detection, including well-described methods by which </a:t>
            </a:r>
            <a:r>
              <a:rPr lang="en-US" altLang="ar-JO" i="1" dirty="0" smtClean="0"/>
              <a:t>C. trachomatis</a:t>
            </a:r>
            <a:r>
              <a:rPr lang="en-US" altLang="ar-JO" dirty="0" smtClean="0"/>
              <a:t> decreases the cell surface expression of the antigen presenting molecules major histocompatibility complex (MHC) class I, MHC class II, and CD1d in infected genital epithelial cells.</a:t>
            </a:r>
          </a:p>
          <a:p>
            <a:endParaRPr lang="ar-SA" altLang="ar-JO" dirty="0" smtClean="0"/>
          </a:p>
          <a:p>
            <a:endParaRPr lang="en-US" altLang="ar-JO"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2959D1-3E07-4C61-95C2-DFE7E65D314E}"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6446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JO"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A5675D-530E-4A85-845E-BA6AEA3F96C5}" type="slidenum">
              <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ar-J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6259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F090EB6B-28E2-4E3E-9089-11B755E6AAA4}" type="datetimeFigureOut">
              <a:rPr lang="ar-JO" smtClean="0"/>
              <a:t>24/10/1444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245150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F090EB6B-28E2-4E3E-9089-11B755E6AAA4}" type="datetimeFigureOut">
              <a:rPr lang="ar-JO" smtClean="0"/>
              <a:t>24/10/1444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242683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F090EB6B-28E2-4E3E-9089-11B755E6AAA4}" type="datetimeFigureOut">
              <a:rPr lang="ar-JO" smtClean="0"/>
              <a:t>24/10/1444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61810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F118D8-E29F-4B8C-9CCE-4F85FE277FB2}"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5FB14F7-FB2F-4D2C-8441-E61C1C0F41BF}"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2071752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17F7E-C43D-48D6-B9C2-AA0A37F29C52}"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3FAB9C5-CE91-49D9-8FE4-EF70F88BE2AD}"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380616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827296-C2C9-4F6D-AB0C-C5D4AF64C366}"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321AAA0-FFE1-4F1C-BDE4-038E8C298A76}"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3362451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611B57-0D05-4DD4-8901-B742BE636F26}"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B465B809-E632-4B2E-9EEB-9D7BA32E077E}"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122778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EF926C-65C3-476F-A546-A2A89EA8C5A5}"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2246F3F-D6E7-4AF5-8EF2-E337E6BD922E}"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14060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73BAC3-392F-4CBC-BAEA-AA474A0E5A2F}"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F287A85-E0EE-485D-BE06-A559E593DF28}"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028944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6C9DCA-9B11-4121-AA09-F024302BD189}"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D3613830-1E4C-4DC9-B86F-BAACC7EA0CDA}"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102552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FD1610-4193-4A68-8236-6AABAD91B263}"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9B7B2DB6-AD86-4FDA-A743-D8245FCB1763}"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0149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F090EB6B-28E2-4E3E-9089-11B755E6AAA4}" type="datetimeFigureOut">
              <a:rPr lang="ar-JO" smtClean="0"/>
              <a:t>24/10/1444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3149527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07E6C8-D154-467E-8019-1C97377B4579}"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A28F7A9-45FA-4FAB-A79B-F8F21B4064B0}"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1692766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6DA93-4B6D-40F9-9ADC-48EDA158BF4D}"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8A621BC-085F-4816-BB0B-E4AE1407DB91}"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1653057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4E84A-58AE-49B6-9037-FA4D73A51223}"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50FE11A-6B70-4297-A503-C78BC72BF192}"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2361560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CF8DFC5-46BE-49AA-A745-AB7162C7A82F}"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2240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90EB6B-28E2-4E3E-9089-11B755E6AAA4}" type="datetimeFigureOut">
              <a:rPr lang="ar-JO" smtClean="0"/>
              <a:t>24/10/1444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29013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F090EB6B-28E2-4E3E-9089-11B755E6AAA4}" type="datetimeFigureOut">
              <a:rPr lang="ar-JO" smtClean="0"/>
              <a:t>24/10/1444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394437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F090EB6B-28E2-4E3E-9089-11B755E6AAA4}" type="datetimeFigureOut">
              <a:rPr lang="ar-JO" smtClean="0"/>
              <a:t>24/10/1444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3809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F090EB6B-28E2-4E3E-9089-11B755E6AAA4}" type="datetimeFigureOut">
              <a:rPr lang="ar-JO" smtClean="0"/>
              <a:t>24/10/1444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8975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0EB6B-28E2-4E3E-9089-11B755E6AAA4}" type="datetimeFigureOut">
              <a:rPr lang="ar-JO" smtClean="0"/>
              <a:t>24/10/1444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232529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90EB6B-28E2-4E3E-9089-11B755E6AAA4}" type="datetimeFigureOut">
              <a:rPr lang="ar-JO" smtClean="0"/>
              <a:t>24/10/1444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75110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90EB6B-28E2-4E3E-9089-11B755E6AAA4}" type="datetimeFigureOut">
              <a:rPr lang="ar-JO" smtClean="0"/>
              <a:t>24/10/1444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A11546D-6887-4A51-AD13-9CB633901D81}" type="slidenum">
              <a:rPr lang="ar-JO" smtClean="0"/>
              <a:t>‹#›</a:t>
            </a:fld>
            <a:endParaRPr lang="ar-JO"/>
          </a:p>
        </p:txBody>
      </p:sp>
    </p:spTree>
    <p:extLst>
      <p:ext uri="{BB962C8B-B14F-4D97-AF65-F5344CB8AC3E}">
        <p14:creationId xmlns:p14="http://schemas.microsoft.com/office/powerpoint/2010/main" val="262908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0EB6B-28E2-4E3E-9089-11B755E6AAA4}" type="datetimeFigureOut">
              <a:rPr lang="ar-JO" smtClean="0"/>
              <a:t>24/10/1444</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1546D-6887-4A51-AD13-9CB633901D81}" type="slidenum">
              <a:rPr lang="ar-JO" smtClean="0"/>
              <a:t>‹#›</a:t>
            </a:fld>
            <a:endParaRPr lang="ar-JO"/>
          </a:p>
        </p:txBody>
      </p:sp>
    </p:spTree>
    <p:extLst>
      <p:ext uri="{BB962C8B-B14F-4D97-AF65-F5344CB8AC3E}">
        <p14:creationId xmlns:p14="http://schemas.microsoft.com/office/powerpoint/2010/main" val="2035564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508BB16-ED12-4A61-9C7B-BA6AC32430A8}" type="datetimeFigureOut">
              <a:rPr lang="en-US" smtClean="0">
                <a:solidFill>
                  <a:prstClr val="black">
                    <a:tint val="75000"/>
                  </a:prstClr>
                </a:solidFill>
              </a:rPr>
              <a:pPr>
                <a:defRPr/>
              </a:pPr>
              <a:t>14/05/2023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09F03CB-73C5-4550-A3E4-F3B934BA9B79}" type="slidenum">
              <a:rPr lang="en-US" altLang="ar-JO" smtClean="0"/>
              <a:pPr fontAlgn="base">
                <a:spcBef>
                  <a:spcPct val="0"/>
                </a:spcBef>
                <a:spcAft>
                  <a:spcPct val="0"/>
                </a:spcAft>
                <a:defRPr/>
              </a:pPr>
              <a:t>‹#›</a:t>
            </a:fld>
            <a:endParaRPr lang="en-US" altLang="ar-JO"/>
          </a:p>
        </p:txBody>
      </p:sp>
    </p:spTree>
    <p:extLst>
      <p:ext uri="{BB962C8B-B14F-4D97-AF65-F5344CB8AC3E}">
        <p14:creationId xmlns:p14="http://schemas.microsoft.com/office/powerpoint/2010/main" val="471351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8.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39.pn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2216872"/>
            <a:ext cx="9144000" cy="23876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Urogenital </a:t>
            </a:r>
            <a:r>
              <a:rPr lang="en-GB" dirty="0"/>
              <a:t>Tract</a:t>
            </a:r>
            <a:r>
              <a:rPr lang="ar-OM" dirty="0"/>
              <a:t> </a:t>
            </a:r>
            <a:r>
              <a:rPr lang="en-US" dirty="0" smtClean="0"/>
              <a:t>Module</a:t>
            </a:r>
            <a:br>
              <a:rPr lang="en-US" dirty="0" smtClean="0"/>
            </a:br>
            <a:r>
              <a:rPr lang="en-US" dirty="0" err="1" smtClean="0"/>
              <a:t>Chlaymdia</a:t>
            </a:r>
            <a:r>
              <a:rPr lang="en-US" dirty="0" smtClean="0"/>
              <a:t>, Gardenella and </a:t>
            </a:r>
            <a:r>
              <a:rPr lang="en-US" dirty="0" err="1" smtClean="0"/>
              <a:t>ureaplasma</a:t>
            </a:r>
            <a:r>
              <a:rPr lang="en-GB" dirty="0"/>
              <a:t/>
            </a:r>
            <a:br>
              <a:rPr lang="en-GB" dirty="0"/>
            </a:br>
            <a:r>
              <a:rPr lang="en-US" dirty="0" smtClean="0"/>
              <a:t>Dr. </a:t>
            </a:r>
            <a:r>
              <a:rPr lang="en-US" dirty="0" err="1" smtClean="0"/>
              <a:t>Eman</a:t>
            </a:r>
            <a:r>
              <a:rPr lang="en-US" dirty="0" smtClean="0"/>
              <a:t> </a:t>
            </a:r>
            <a:r>
              <a:rPr lang="en-US" dirty="0" err="1" smtClean="0"/>
              <a:t>Albataineh</a:t>
            </a:r>
            <a:r>
              <a:rPr lang="en-US" dirty="0" smtClean="0"/>
              <a:t/>
            </a:r>
            <a:br>
              <a:rPr lang="en-US" dirty="0" smtClean="0"/>
            </a:br>
            <a:r>
              <a:rPr lang="en-US" smtClean="0"/>
              <a:t>Assonciate</a:t>
            </a:r>
            <a:r>
              <a:rPr lang="en-US" dirty="0" smtClean="0"/>
              <a:t> </a:t>
            </a:r>
            <a:r>
              <a:rPr lang="en-US" dirty="0" smtClean="0"/>
              <a:t>Prof. Immunology</a:t>
            </a:r>
            <a:endParaRPr lang="ar-JO" dirty="0"/>
          </a:p>
        </p:txBody>
      </p:sp>
      <p:sp>
        <p:nvSpPr>
          <p:cNvPr id="3" name="Subtitle 2"/>
          <p:cNvSpPr>
            <a:spLocks noGrp="1"/>
          </p:cNvSpPr>
          <p:nvPr>
            <p:ph type="subTitle" idx="1"/>
          </p:nvPr>
        </p:nvSpPr>
        <p:spPr>
          <a:xfrm>
            <a:off x="1274619" y="4745038"/>
            <a:ext cx="9144000" cy="1655762"/>
          </a:xfrm>
        </p:spPr>
        <p:txBody>
          <a:bodyPr>
            <a:normAutofit/>
          </a:bodyPr>
          <a:lstStyle/>
          <a:p>
            <a:r>
              <a:rPr lang="en-US" sz="4800" dirty="0" smtClean="0"/>
              <a:t>Department of Microbiology</a:t>
            </a:r>
          </a:p>
          <a:p>
            <a:r>
              <a:rPr lang="en-US" sz="4800" dirty="0" err="1" smtClean="0"/>
              <a:t>Mutah</a:t>
            </a:r>
            <a:r>
              <a:rPr lang="en-US" sz="4800" dirty="0" smtClean="0"/>
              <a:t> University</a:t>
            </a:r>
            <a:endParaRPr lang="ar-JO" sz="4800" dirty="0"/>
          </a:p>
        </p:txBody>
      </p:sp>
    </p:spTree>
    <p:extLst>
      <p:ext uri="{BB962C8B-B14F-4D97-AF65-F5344CB8AC3E}">
        <p14:creationId xmlns:p14="http://schemas.microsoft.com/office/powerpoint/2010/main" val="9756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erfect test&#10;• There is no perfect test,&#10;but if you have three of&#10;the following four criteria,&#10;it is highly likely t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810" y="869322"/>
            <a:ext cx="9376353" cy="527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8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iagnosis&#10;• 2 pH test of vaginal&#10;discharge that shows low&#10;acidity (pH greater than&#10;4.5)&#10;• 3 Fishy odor when a&#10;sample of 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775855"/>
            <a:ext cx="9517837" cy="53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lue cells&#10;•4 Clue cells&#10;(vaginal skin cells&#10;that are coated&#10;with bacteria)&#10;visible on&#10;microscopic exam&#10;of vaginal fluid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38" y="817418"/>
            <a:ext cx="9690191" cy="545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48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Clue cells</a:t>
            </a:r>
            <a:endParaRPr lang="ar-JO" dirty="0"/>
          </a:p>
        </p:txBody>
      </p:sp>
      <p:pic>
        <p:nvPicPr>
          <p:cNvPr id="4" name="Content Placeholder 3"/>
          <p:cNvPicPr>
            <a:picLocks noGrp="1" noChangeAspect="1"/>
          </p:cNvPicPr>
          <p:nvPr>
            <p:ph idx="1"/>
          </p:nvPr>
        </p:nvPicPr>
        <p:blipFill>
          <a:blip r:embed="rId2"/>
          <a:stretch>
            <a:fillRect/>
          </a:stretch>
        </p:blipFill>
        <p:spPr>
          <a:xfrm>
            <a:off x="3542001" y="1313511"/>
            <a:ext cx="5380327" cy="5380327"/>
          </a:xfrm>
          <a:prstGeom prst="rect">
            <a:avLst/>
          </a:prstGeom>
        </p:spPr>
      </p:pic>
    </p:spTree>
    <p:extLst>
      <p:ext uri="{BB962C8B-B14F-4D97-AF65-F5344CB8AC3E}">
        <p14:creationId xmlns:p14="http://schemas.microsoft.com/office/powerpoint/2010/main" val="418200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Newer methods in diagnosis of&#10;Genital Infections&#10;• DNA probes have been developed to directly detect the&#10;presence of can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392" y="706582"/>
            <a:ext cx="9739432" cy="548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1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reatment&#10;• Commonly treat bacterial vaginosis with&#10;metronidazole (Flagyl or MetroGel-Vaginal) or&#10;clindamycin (Cleocin). 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28" y="780982"/>
            <a:ext cx="9459481" cy="532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2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190500"/>
            <a:ext cx="9144000" cy="762000"/>
          </a:xfrm>
        </p:spPr>
        <p:txBody>
          <a:bodyPr/>
          <a:lstStyle/>
          <a:p>
            <a:pPr eaLnBrk="1" hangingPunct="1"/>
            <a:r>
              <a:rPr lang="en-US" altLang="zh-CN" b="1" smtClean="0">
                <a:latin typeface="Prestige 12cpi" charset="0"/>
              </a:rPr>
              <a:t>GENITAL MYCOPLASMAS</a:t>
            </a:r>
          </a:p>
        </p:txBody>
      </p:sp>
      <p:sp>
        <p:nvSpPr>
          <p:cNvPr id="37891" name="Rectangle 3"/>
          <p:cNvSpPr>
            <a:spLocks noGrp="1" noChangeArrowheads="1"/>
          </p:cNvSpPr>
          <p:nvPr>
            <p:ph type="body" idx="1"/>
          </p:nvPr>
        </p:nvSpPr>
        <p:spPr>
          <a:xfrm>
            <a:off x="1524000" y="1052513"/>
            <a:ext cx="9144000" cy="5486400"/>
          </a:xfrm>
        </p:spPr>
        <p:txBody>
          <a:bodyPr>
            <a:normAutofit/>
          </a:bodyPr>
          <a:lstStyle/>
          <a:p>
            <a:pPr algn="just"/>
            <a:r>
              <a:rPr lang="en-US" altLang="en-US" sz="2400" dirty="0"/>
              <a:t>Three Mycoplasma species,</a:t>
            </a:r>
            <a:endParaRPr lang="tr-TR" altLang="en-US" sz="2400" dirty="0"/>
          </a:p>
          <a:p>
            <a:pPr lvl="1" algn="just"/>
            <a:r>
              <a:rPr lang="en-US" altLang="en-US" i="1" dirty="0"/>
              <a:t>Mycoplasma </a:t>
            </a:r>
            <a:r>
              <a:rPr lang="en-US" altLang="en-US" i="1" dirty="0" err="1"/>
              <a:t>hominis</a:t>
            </a:r>
            <a:r>
              <a:rPr lang="en-US" altLang="en-US" i="1" dirty="0"/>
              <a:t>,</a:t>
            </a:r>
            <a:endParaRPr lang="tr-TR" altLang="en-US" i="1" dirty="0"/>
          </a:p>
          <a:p>
            <a:pPr lvl="1" algn="just"/>
            <a:r>
              <a:rPr lang="en-US" altLang="en-US" i="1" dirty="0"/>
              <a:t>Mycoplasma </a:t>
            </a:r>
            <a:r>
              <a:rPr lang="en-US" altLang="en-US" i="1" dirty="0" err="1"/>
              <a:t>genitalium</a:t>
            </a:r>
            <a:r>
              <a:rPr lang="en-US" altLang="en-US" i="1" dirty="0"/>
              <a:t>, </a:t>
            </a:r>
            <a:endParaRPr lang="tr-TR" altLang="en-US" i="1" dirty="0"/>
          </a:p>
          <a:p>
            <a:pPr lvl="1" algn="just"/>
            <a:r>
              <a:rPr lang="en-US" altLang="en-US" i="1" dirty="0"/>
              <a:t>Ureaplasma </a:t>
            </a:r>
            <a:r>
              <a:rPr lang="en-US" altLang="en-US" i="1" dirty="0" err="1"/>
              <a:t>urealyticum</a:t>
            </a:r>
            <a:r>
              <a:rPr lang="tr-TR" altLang="en-US" i="1" dirty="0"/>
              <a:t>.</a:t>
            </a:r>
          </a:p>
          <a:p>
            <a:pPr lvl="1" algn="just"/>
            <a:endParaRPr lang="en-US" altLang="en-US" i="1" dirty="0"/>
          </a:p>
          <a:p>
            <a:pPr algn="just"/>
            <a:r>
              <a:rPr lang="en-US" altLang="en-US" sz="2400" dirty="0"/>
              <a:t>are human urogenital pathogens. They are often associated with</a:t>
            </a:r>
            <a:r>
              <a:rPr lang="tr-TR" altLang="en-US" sz="2400" dirty="0"/>
              <a:t> </a:t>
            </a:r>
            <a:r>
              <a:rPr lang="en-US" altLang="en-US" sz="2400" dirty="0"/>
              <a:t>sexually transmitted infections, </a:t>
            </a:r>
            <a:r>
              <a:rPr lang="en-US" altLang="en-US" sz="2400" dirty="0" smtClean="0"/>
              <a:t>or </a:t>
            </a:r>
            <a:r>
              <a:rPr lang="en-US" altLang="en-US" sz="2400" dirty="0"/>
              <a:t>puerperal infections</a:t>
            </a:r>
            <a:r>
              <a:rPr lang="tr-TR" altLang="en-US" sz="2400" dirty="0"/>
              <a:t> </a:t>
            </a:r>
            <a:r>
              <a:rPr lang="en-US" altLang="en-US" sz="2400" dirty="0"/>
              <a:t>(that is, infections connected with, or occurring during childbirth or the</a:t>
            </a:r>
            <a:r>
              <a:rPr lang="tr-TR" altLang="en-US" sz="2400" dirty="0"/>
              <a:t> </a:t>
            </a:r>
            <a:r>
              <a:rPr lang="en-US" altLang="en-US" sz="2400" dirty="0"/>
              <a:t>period immediately following childbirth).</a:t>
            </a:r>
            <a:endParaRPr lang="tr-TR" altLang="en-US" sz="2400" dirty="0"/>
          </a:p>
        </p:txBody>
      </p:sp>
    </p:spTree>
    <p:extLst>
      <p:ext uri="{BB962C8B-B14F-4D97-AF65-F5344CB8AC3E}">
        <p14:creationId xmlns:p14="http://schemas.microsoft.com/office/powerpoint/2010/main" val="62673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16125" y="-381000"/>
            <a:ext cx="8229600" cy="1143000"/>
          </a:xfrm>
        </p:spPr>
        <p:txBody>
          <a:bodyPr/>
          <a:lstStyle/>
          <a:p>
            <a:r>
              <a:rPr lang="en-US" altLang="ar-JO" sz="3200" i="1" dirty="0"/>
              <a:t>Ureaplasma </a:t>
            </a:r>
            <a:r>
              <a:rPr lang="en-US" altLang="ar-JO" sz="3200" i="1" dirty="0" err="1"/>
              <a:t>urealyticum</a:t>
            </a:r>
            <a:endParaRPr lang="en-US" altLang="ar-JO" sz="3200" dirty="0"/>
          </a:p>
        </p:txBody>
      </p:sp>
      <p:sp>
        <p:nvSpPr>
          <p:cNvPr id="38915" name="Content Placeholder 2"/>
          <p:cNvSpPr>
            <a:spLocks noGrp="1"/>
          </p:cNvSpPr>
          <p:nvPr>
            <p:ph idx="1"/>
          </p:nvPr>
        </p:nvSpPr>
        <p:spPr>
          <a:xfrm>
            <a:off x="1648980" y="905018"/>
            <a:ext cx="8305800" cy="5952982"/>
          </a:xfrm>
        </p:spPr>
        <p:txBody>
          <a:bodyPr>
            <a:normAutofit fontScale="77500" lnSpcReduction="20000"/>
          </a:bodyPr>
          <a:lstStyle/>
          <a:p>
            <a:pPr algn="just"/>
            <a:r>
              <a:rPr lang="en-US" altLang="ar-JO" sz="3400" dirty="0"/>
              <a:t>is part of the normal genital flora of both men and </a:t>
            </a:r>
            <a:r>
              <a:rPr lang="en-US" altLang="ar-JO" sz="3400" dirty="0" smtClean="0"/>
              <a:t>women in </a:t>
            </a:r>
            <a:r>
              <a:rPr lang="en-US" altLang="ar-JO" sz="3400" dirty="0"/>
              <a:t>about 70% of sexually active humans.</a:t>
            </a:r>
            <a:r>
              <a:rPr lang="en-US" altLang="ar-JO" sz="3400" baseline="30000" dirty="0" smtClean="0"/>
              <a:t> </a:t>
            </a:r>
            <a:endParaRPr lang="en-US" altLang="ar-JO" sz="3400" baseline="30000" dirty="0"/>
          </a:p>
          <a:p>
            <a:pPr algn="just"/>
            <a:r>
              <a:rPr lang="en-US" altLang="ar-JO" sz="3400" dirty="0"/>
              <a:t>It stains gram negative, </a:t>
            </a:r>
            <a:r>
              <a:rPr lang="en-US" altLang="ar-JO" sz="3400" dirty="0" smtClean="0"/>
              <a:t>that </a:t>
            </a:r>
            <a:r>
              <a:rPr lang="en-US" altLang="ar-JO" sz="3400" dirty="0"/>
              <a:t>is because it lacks a cell wall. </a:t>
            </a:r>
            <a:endParaRPr lang="en-US" altLang="ar-JO" sz="3400" baseline="30000" dirty="0"/>
          </a:p>
          <a:p>
            <a:pPr algn="just"/>
            <a:r>
              <a:rPr lang="en-US" altLang="ar-JO" sz="3400" dirty="0" smtClean="0"/>
              <a:t>Symptoms </a:t>
            </a:r>
            <a:r>
              <a:rPr lang="en-US" altLang="ar-JO" sz="3400" dirty="0"/>
              <a:t>can be "silent" or can cause noticeable symptoms such as </a:t>
            </a:r>
            <a:r>
              <a:rPr lang="en-US" altLang="ar-JO" sz="3400" dirty="0" smtClean="0"/>
              <a:t>fishy odor discharge</a:t>
            </a:r>
            <a:r>
              <a:rPr lang="en-US" altLang="ar-JO" sz="3400" dirty="0"/>
              <a:t>, </a:t>
            </a:r>
            <a:r>
              <a:rPr lang="en-US" altLang="ar-JO" sz="3400" dirty="0" smtClean="0"/>
              <a:t>NGU and bacterial </a:t>
            </a:r>
            <a:r>
              <a:rPr lang="en-US" altLang="ar-JO" sz="3400" dirty="0"/>
              <a:t>v</a:t>
            </a:r>
            <a:r>
              <a:rPr lang="en-US" altLang="ar-JO" sz="3400" dirty="0" smtClean="0"/>
              <a:t>aginosis.</a:t>
            </a:r>
            <a:r>
              <a:rPr lang="en-US" altLang="en-US" sz="3400" i="1" dirty="0" smtClean="0"/>
              <a:t> </a:t>
            </a:r>
            <a:endParaRPr lang="en-US" altLang="en-US" sz="3400" i="1" dirty="0"/>
          </a:p>
          <a:p>
            <a:pPr algn="just"/>
            <a:r>
              <a:rPr lang="en-US" altLang="en-US" sz="3400" i="1" dirty="0"/>
              <a:t>U</a:t>
            </a:r>
            <a:r>
              <a:rPr lang="tr-TR" altLang="en-US" sz="3400" i="1" dirty="0"/>
              <a:t>reaplasma</a:t>
            </a:r>
            <a:r>
              <a:rPr lang="en-US" altLang="en-US" sz="3400" i="1" dirty="0"/>
              <a:t> </a:t>
            </a:r>
            <a:r>
              <a:rPr lang="en-US" altLang="en-US" sz="3400" i="1" dirty="0" err="1"/>
              <a:t>urealyticum</a:t>
            </a:r>
            <a:r>
              <a:rPr lang="en-US" altLang="en-US" sz="3400" dirty="0"/>
              <a:t> is a common cause of urethritis when neither gonococcus nor chlamydia can be demonstrated, particularly in men.</a:t>
            </a:r>
            <a:endParaRPr lang="tr-TR" altLang="en-US" sz="3400" dirty="0"/>
          </a:p>
          <a:p>
            <a:pPr algn="just"/>
            <a:r>
              <a:rPr lang="en-US" altLang="en-US" sz="3400" dirty="0"/>
              <a:t>In women, the organism</a:t>
            </a:r>
            <a:r>
              <a:rPr lang="tr-TR" altLang="en-US" sz="3400" dirty="0"/>
              <a:t> </a:t>
            </a:r>
            <a:r>
              <a:rPr lang="en-US" altLang="en-US" sz="3400" dirty="0"/>
              <a:t>has been isolated from the endometrium of patients with </a:t>
            </a:r>
            <a:r>
              <a:rPr lang="en-US" altLang="en-US" sz="3400" dirty="0" err="1"/>
              <a:t>endometritis</a:t>
            </a:r>
            <a:r>
              <a:rPr lang="en-US" altLang="en-US" sz="3400" dirty="0"/>
              <a:t> and from vaginal secretions of women who undergo premature labor or deliver low-birth-weight babies.</a:t>
            </a:r>
            <a:endParaRPr lang="tr-TR" altLang="en-US" sz="3400" dirty="0"/>
          </a:p>
          <a:p>
            <a:pPr algn="just"/>
            <a:r>
              <a:rPr lang="en-US" altLang="en-US" sz="3400" dirty="0"/>
              <a:t>The infants are often colonized, and </a:t>
            </a:r>
            <a:r>
              <a:rPr lang="en-US" altLang="en-US" sz="3400" i="1" dirty="0"/>
              <a:t>U</a:t>
            </a:r>
            <a:r>
              <a:rPr lang="tr-TR" altLang="en-US" sz="3400" i="1" dirty="0"/>
              <a:t>reaplasma</a:t>
            </a:r>
            <a:r>
              <a:rPr lang="en-US" altLang="en-US" sz="3400" i="1" dirty="0"/>
              <a:t> </a:t>
            </a:r>
            <a:r>
              <a:rPr lang="en-US" altLang="en-US" sz="3400" i="1" dirty="0" err="1"/>
              <a:t>urealyticum</a:t>
            </a:r>
            <a:r>
              <a:rPr lang="en-US" altLang="en-US" sz="3400" dirty="0"/>
              <a:t> has been isolated from the infant’s lower respiratory tract and CNS both with and without evidence of inflammatory response.</a:t>
            </a:r>
            <a:endParaRPr lang="en-US" altLang="ar-JO" sz="3400" dirty="0"/>
          </a:p>
          <a:p>
            <a:pPr algn="just"/>
            <a:endParaRPr lang="en-US" altLang="ar-JO" sz="2600" dirty="0"/>
          </a:p>
          <a:p>
            <a:pPr algn="just"/>
            <a:endParaRPr lang="en-US" altLang="ar-JO" sz="2600" dirty="0"/>
          </a:p>
        </p:txBody>
      </p:sp>
    </p:spTree>
    <p:extLst>
      <p:ext uri="{BB962C8B-B14F-4D97-AF65-F5344CB8AC3E}">
        <p14:creationId xmlns:p14="http://schemas.microsoft.com/office/powerpoint/2010/main" val="168244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9144000" cy="762000"/>
          </a:xfrm>
        </p:spPr>
        <p:txBody>
          <a:bodyPr/>
          <a:lstStyle/>
          <a:p>
            <a:pPr eaLnBrk="1" hangingPunct="1"/>
            <a:r>
              <a:rPr lang="en-US" altLang="ar-JO" i="1" dirty="0" smtClean="0"/>
              <a:t>Ureaplasma </a:t>
            </a:r>
            <a:r>
              <a:rPr lang="en-US" altLang="ar-JO" i="1" dirty="0" err="1" smtClean="0"/>
              <a:t>urealyticum</a:t>
            </a:r>
            <a:endParaRPr lang="en-US" altLang="zh-CN" b="1" dirty="0" smtClean="0">
              <a:latin typeface="Prestige 12cpi" charset="0"/>
            </a:endParaRPr>
          </a:p>
        </p:txBody>
      </p:sp>
      <p:sp>
        <p:nvSpPr>
          <p:cNvPr id="39939" name="Rectangle 3"/>
          <p:cNvSpPr>
            <a:spLocks noGrp="1" noChangeArrowheads="1"/>
          </p:cNvSpPr>
          <p:nvPr>
            <p:ph type="body" idx="1"/>
          </p:nvPr>
        </p:nvSpPr>
        <p:spPr>
          <a:xfrm>
            <a:off x="840816" y="777429"/>
            <a:ext cx="9144000" cy="5486400"/>
          </a:xfrm>
        </p:spPr>
        <p:txBody>
          <a:bodyPr>
            <a:normAutofit fontScale="92500"/>
          </a:bodyPr>
          <a:lstStyle/>
          <a:p>
            <a:pPr algn="just"/>
            <a:endParaRPr lang="tr-TR" altLang="en-US" sz="2000" dirty="0"/>
          </a:p>
          <a:p>
            <a:pPr algn="just"/>
            <a:r>
              <a:rPr lang="en-US" altLang="ar-JO" sz="2400" dirty="0"/>
              <a:t>It had been associated with a number of diseases, including non-specific urethritis (NSU), infertility, stillbirth, premature birth.</a:t>
            </a:r>
          </a:p>
          <a:p>
            <a:pPr algn="just"/>
            <a:r>
              <a:rPr lang="en-US" altLang="ar-JO" sz="2400" dirty="0" smtClean="0"/>
              <a:t>They </a:t>
            </a:r>
            <a:r>
              <a:rPr lang="en-US" altLang="ar-JO" sz="2400" dirty="0"/>
              <a:t>grow more rapidly than M. </a:t>
            </a:r>
            <a:r>
              <a:rPr lang="en-US" altLang="ar-JO" sz="2400" dirty="0" err="1"/>
              <a:t>pneumoniae</a:t>
            </a:r>
            <a:r>
              <a:rPr lang="en-US" altLang="ar-JO" sz="2400" dirty="0"/>
              <a:t> and can be distinguished by their carbon utilization patterns: M. </a:t>
            </a:r>
            <a:r>
              <a:rPr lang="en-US" altLang="ar-JO" sz="2400" dirty="0" err="1"/>
              <a:t>hominis</a:t>
            </a:r>
            <a:r>
              <a:rPr lang="en-US" altLang="ar-JO" sz="2400" dirty="0"/>
              <a:t> degrades arginine, whereas U. </a:t>
            </a:r>
            <a:r>
              <a:rPr lang="en-US" altLang="ar-JO" sz="2400" dirty="0" err="1"/>
              <a:t>urealyticum</a:t>
            </a:r>
            <a:r>
              <a:rPr lang="en-US" altLang="ar-JO" sz="2400" dirty="0"/>
              <a:t> hydrolyses urea.</a:t>
            </a:r>
          </a:p>
          <a:p>
            <a:pPr algn="just"/>
            <a:r>
              <a:rPr lang="en-US" altLang="en-US" b="1" dirty="0"/>
              <a:t>Diagnosis; </a:t>
            </a:r>
            <a:r>
              <a:rPr lang="en-US" altLang="en-US" sz="2600" dirty="0"/>
              <a:t>A biopsy or swab, which is tested in a </a:t>
            </a:r>
            <a:r>
              <a:rPr lang="en-US" altLang="en-US" sz="2600" dirty="0" smtClean="0"/>
              <a:t>lab plus symptoms and signs of infection, </a:t>
            </a:r>
            <a:r>
              <a:rPr lang="en-US" altLang="en-US" sz="2600" dirty="0"/>
              <a:t>is used to diagnose Ureaplasma. The biopsy or swab may be taken from the vagina, uterine lining, urethra, or urine sample. Due to its small size, Ureaplasma is nearly impossible to see under a microscope. The urine sample or swab is subjected to a PCR test that looks for the DNA of the bacteria</a:t>
            </a:r>
            <a:endParaRPr lang="tr-TR" altLang="en-US" sz="2600" dirty="0"/>
          </a:p>
          <a:p>
            <a:pPr algn="just"/>
            <a:r>
              <a:rPr lang="tr-TR" altLang="en-US" dirty="0" smtClean="0"/>
              <a:t>Treatment:</a:t>
            </a:r>
          </a:p>
          <a:p>
            <a:pPr algn="just"/>
            <a:endParaRPr lang="tr-TR" altLang="en-US" sz="2000" dirty="0"/>
          </a:p>
          <a:p>
            <a:pPr lvl="1"/>
            <a:r>
              <a:rPr lang="en-US" altLang="en-US" sz="2000" dirty="0"/>
              <a:t>A tetracycline, such</a:t>
            </a:r>
            <a:r>
              <a:rPr lang="tr-TR" altLang="en-US" sz="2000" dirty="0"/>
              <a:t> </a:t>
            </a:r>
            <a:r>
              <a:rPr lang="en-US" altLang="en-US" sz="2000" dirty="0"/>
              <a:t>as </a:t>
            </a:r>
            <a:r>
              <a:rPr lang="en-US" altLang="en-US" sz="2000" dirty="0" err="1"/>
              <a:t>doxycyline</a:t>
            </a:r>
            <a:r>
              <a:rPr lang="en-US" altLang="en-US" sz="2000" dirty="0"/>
              <a:t>, is effective for specific treatment</a:t>
            </a:r>
            <a:endParaRPr lang="tr-TR" altLang="en-US" sz="2000" dirty="0"/>
          </a:p>
        </p:txBody>
      </p:sp>
    </p:spTree>
    <p:extLst>
      <p:ext uri="{BB962C8B-B14F-4D97-AF65-F5344CB8AC3E}">
        <p14:creationId xmlns:p14="http://schemas.microsoft.com/office/powerpoint/2010/main" val="284278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82982" y="0"/>
            <a:ext cx="5541818" cy="685800"/>
          </a:xfrm>
          <a:prstGeom prst="rect">
            <a:avLst/>
          </a:prstGeom>
        </p:spPr>
        <p:txBody>
          <a:bodyPr/>
          <a:lstStyle/>
          <a:p>
            <a:pPr>
              <a:defRPr/>
            </a:pPr>
            <a:r>
              <a:rPr lang="en-US" sz="3600" b="1" dirty="0" smtClean="0">
                <a:solidFill>
                  <a:srgbClr val="C00000"/>
                </a:solidFill>
                <a:cs typeface="Arial" charset="0"/>
              </a:rPr>
              <a:t>Chlamydia, Epidemiology</a:t>
            </a:r>
            <a:r>
              <a:rPr lang="en-US" sz="3600" b="1" dirty="0" smtClean="0">
                <a:solidFill>
                  <a:srgbClr val="C00000"/>
                </a:solidFill>
                <a:latin typeface="Calibri"/>
                <a:cs typeface="Arial" panose="020B0604020202020204" pitchFamily="34" charset="0"/>
              </a:rPr>
              <a:t> </a:t>
            </a:r>
            <a:endParaRPr lang="en-US" sz="3600" b="1" dirty="0">
              <a:solidFill>
                <a:srgbClr val="C00000"/>
              </a:solidFill>
              <a:latin typeface="Calibri"/>
              <a:cs typeface="Arial" panose="020B0604020202020204" pitchFamily="34" charset="0"/>
            </a:endParaRPr>
          </a:p>
        </p:txBody>
      </p:sp>
      <p:sp>
        <p:nvSpPr>
          <p:cNvPr id="6" name="Content Placeholder 2"/>
          <p:cNvSpPr txBox="1">
            <a:spLocks/>
          </p:cNvSpPr>
          <p:nvPr/>
        </p:nvSpPr>
        <p:spPr>
          <a:xfrm>
            <a:off x="1905000" y="762001"/>
            <a:ext cx="8229600" cy="5745163"/>
          </a:xfrm>
          <a:prstGeom prst="rect">
            <a:avLst/>
          </a:prstGeom>
        </p:spPr>
        <p:txBody>
          <a:bodyPr/>
          <a:lstStyle/>
          <a:p>
            <a:pPr marL="342900" indent="-342900" algn="just" eaLnBrk="0" fontAlgn="base" hangingPunct="0">
              <a:spcBef>
                <a:spcPct val="20000"/>
              </a:spcBef>
              <a:spcAft>
                <a:spcPct val="0"/>
              </a:spcAft>
              <a:buFont typeface="Wingdings" pitchFamily="2" charset="2"/>
              <a:buChar char="Ø"/>
              <a:defRPr/>
            </a:pPr>
            <a:r>
              <a:rPr lang="en-US" sz="2200" dirty="0" smtClean="0">
                <a:solidFill>
                  <a:prstClr val="black"/>
                </a:solidFill>
                <a:latin typeface="Calibri"/>
                <a:cs typeface="Arial" panose="020B0604020202020204" pitchFamily="34" charset="0"/>
              </a:rPr>
              <a:t>Is a STDs</a:t>
            </a:r>
            <a:endParaRPr lang="en-US" sz="2200" dirty="0">
              <a:solidFill>
                <a:prstClr val="black"/>
              </a:solidFill>
              <a:latin typeface="Calibri"/>
              <a:cs typeface="Arial" panose="020B0604020202020204" pitchFamily="34" charset="0"/>
            </a:endParaRPr>
          </a:p>
          <a:p>
            <a:pPr marL="342900" indent="-342900" algn="just" eaLnBrk="0" fontAlgn="base" hangingPunct="0">
              <a:spcBef>
                <a:spcPct val="20000"/>
              </a:spcBef>
              <a:spcAft>
                <a:spcPct val="0"/>
              </a:spcAft>
              <a:buFont typeface="Wingdings" pitchFamily="2" charset="2"/>
              <a:buChar char="Ø"/>
              <a:defRPr/>
            </a:pPr>
            <a:r>
              <a:rPr lang="en-US" sz="2200" dirty="0">
                <a:solidFill>
                  <a:prstClr val="black"/>
                </a:solidFill>
                <a:latin typeface="Calibri"/>
                <a:cs typeface="Arial" panose="020B0604020202020204" pitchFamily="34" charset="0"/>
              </a:rPr>
              <a:t>In USA over 900,000 cases are reported each year, which is three times the number for gonorrhea (2004)</a:t>
            </a:r>
          </a:p>
          <a:p>
            <a:pPr marL="342900" indent="-342900" algn="just" eaLnBrk="0" fontAlgn="base" hangingPunct="0">
              <a:spcBef>
                <a:spcPct val="20000"/>
              </a:spcBef>
              <a:spcAft>
                <a:spcPct val="0"/>
              </a:spcAft>
              <a:buFont typeface="Wingdings" pitchFamily="2" charset="2"/>
              <a:buChar char="Ø"/>
              <a:defRPr/>
            </a:pPr>
            <a:r>
              <a:rPr lang="en-US" sz="2200" dirty="0">
                <a:solidFill>
                  <a:prstClr val="black"/>
                </a:solidFill>
                <a:latin typeface="Calibri"/>
                <a:cs typeface="Arial" panose="020B0604020202020204" pitchFamily="34" charset="0"/>
              </a:rPr>
              <a:t>The cases among males and females are higher than in gonorrhea</a:t>
            </a:r>
          </a:p>
          <a:p>
            <a:pPr marL="342900" indent="-342900" algn="just" eaLnBrk="0" fontAlgn="base" hangingPunct="0">
              <a:spcBef>
                <a:spcPct val="20000"/>
              </a:spcBef>
              <a:spcAft>
                <a:spcPct val="0"/>
              </a:spcAft>
              <a:buFont typeface="Wingdings" pitchFamily="2" charset="2"/>
              <a:buChar char="Ø"/>
              <a:defRPr/>
            </a:pPr>
            <a:r>
              <a:rPr lang="en-US" sz="2200" dirty="0">
                <a:solidFill>
                  <a:prstClr val="black"/>
                </a:solidFill>
                <a:latin typeface="Calibri"/>
                <a:cs typeface="Arial" panose="020B0604020202020204" pitchFamily="34" charset="0"/>
              </a:rPr>
              <a:t>Prevalence in pregnant women 6% - 12%</a:t>
            </a:r>
          </a:p>
          <a:p>
            <a:pPr marL="342900" indent="-342900" algn="just" eaLnBrk="0" fontAlgn="base" hangingPunct="0">
              <a:spcBef>
                <a:spcPct val="20000"/>
              </a:spcBef>
              <a:spcAft>
                <a:spcPct val="0"/>
              </a:spcAft>
              <a:buFont typeface="Wingdings" pitchFamily="2" charset="2"/>
              <a:buChar char="Ø"/>
              <a:defRPr/>
            </a:pPr>
            <a:r>
              <a:rPr lang="en-US" sz="2200" dirty="0">
                <a:solidFill>
                  <a:prstClr val="black"/>
                </a:solidFill>
                <a:latin typeface="Calibri"/>
                <a:cs typeface="Arial" panose="020B0604020202020204" pitchFamily="34" charset="0"/>
              </a:rPr>
              <a:t>Reinfection  is frequent</a:t>
            </a:r>
          </a:p>
        </p:txBody>
      </p:sp>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1"/>
            <a:ext cx="40449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038600" y="6248400"/>
            <a:ext cx="6172200" cy="338138"/>
          </a:xfrm>
          <a:prstGeom prst="rect">
            <a:avLst/>
          </a:prstGeom>
        </p:spPr>
        <p:txBody>
          <a:bodyPr>
            <a:spAutoFit/>
          </a:bodyPr>
          <a:lstStyle/>
          <a:p>
            <a:pPr fontAlgn="base">
              <a:spcBef>
                <a:spcPct val="0"/>
              </a:spcBef>
              <a:spcAft>
                <a:spcPct val="0"/>
              </a:spcAft>
              <a:defRPr/>
            </a:pPr>
            <a:r>
              <a:rPr lang="en-US" sz="1600" b="1" dirty="0">
                <a:solidFill>
                  <a:srgbClr val="C00000"/>
                </a:solidFill>
                <a:latin typeface="Calibri"/>
                <a:cs typeface="Arial" charset="0"/>
              </a:rPr>
              <a:t>Reported Sexually Transmitted Diseases, United States, 2004</a:t>
            </a:r>
          </a:p>
        </p:txBody>
      </p:sp>
      <p:cxnSp>
        <p:nvCxnSpPr>
          <p:cNvPr id="8" name="Straight Connector 7"/>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963924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to="" calcmode="lin" valueType="num">
                                      <p:cBhvr>
                                        <p:cTn id="20" dur="1" fill="hold"/>
                                        <p:tgtEl>
                                          <p:spTgt spid="6">
                                            <p:txEl>
                                              <p:pRg st="1" end="1"/>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to="" calcmode="lin" valueType="num">
                                      <p:cBhvr>
                                        <p:cTn id="25" dur="1" fill="hold"/>
                                        <p:tgtEl>
                                          <p:spTgt spid="6">
                                            <p:txEl>
                                              <p:pRg st="2" end="2"/>
                                            </p:txEl>
                                          </p:spTgt>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to="" calcmode="lin" valueType="num">
                                      <p:cBhvr>
                                        <p:cTn id="30" dur="1" fill="hold"/>
                                        <p:tgtEl>
                                          <p:spTgt spid="6">
                                            <p:txEl>
                                              <p:pRg st="3" end="3"/>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to="" calcmode="lin" valueType="num">
                                      <p:cBhvr>
                                        <p:cTn id="35"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3" y="739004"/>
            <a:ext cx="9924184" cy="5584298"/>
          </a:xfrm>
          <a:prstGeom prst="rect">
            <a:avLst/>
          </a:prstGeom>
        </p:spPr>
      </p:pic>
    </p:spTree>
    <p:extLst>
      <p:ext uri="{BB962C8B-B14F-4D97-AF65-F5344CB8AC3E}">
        <p14:creationId xmlns:p14="http://schemas.microsoft.com/office/powerpoint/2010/main" val="176105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body" idx="1"/>
          </p:nvPr>
        </p:nvSpPr>
        <p:spPr>
          <a:xfrm>
            <a:off x="1981200" y="762000"/>
            <a:ext cx="8305800" cy="2209800"/>
          </a:xfrm>
        </p:spPr>
        <p:txBody>
          <a:bodyPr/>
          <a:lstStyle/>
          <a:p>
            <a:pPr algn="just" eaLnBrk="1" hangingPunct="1">
              <a:lnSpc>
                <a:spcPct val="120000"/>
              </a:lnSpc>
              <a:buFont typeface="Wingdings" panose="05000000000000000000" pitchFamily="2" charset="2"/>
              <a:buChar char="Ø"/>
            </a:pPr>
            <a:r>
              <a:rPr lang="en-US" altLang="ar-JO" sz="2400"/>
              <a:t>Obligatory intracellular bacteria</a:t>
            </a:r>
          </a:p>
          <a:p>
            <a:pPr algn="just" eaLnBrk="1" hangingPunct="1">
              <a:lnSpc>
                <a:spcPct val="120000"/>
              </a:lnSpc>
              <a:buFont typeface="Wingdings" panose="05000000000000000000" pitchFamily="2" charset="2"/>
              <a:buChar char="Ø"/>
            </a:pPr>
            <a:r>
              <a:rPr lang="en-US" altLang="ar-JO" sz="2400"/>
              <a:t>Intracellular replication that results in the death of the cell</a:t>
            </a:r>
          </a:p>
          <a:p>
            <a:pPr algn="just" eaLnBrk="1" hangingPunct="1">
              <a:lnSpc>
                <a:spcPct val="120000"/>
              </a:lnSpc>
              <a:buFont typeface="Wingdings" panose="05000000000000000000" pitchFamily="2" charset="2"/>
              <a:buChar char="Ø"/>
            </a:pPr>
            <a:r>
              <a:rPr lang="en-US" altLang="ar-JO" sz="2400"/>
              <a:t>weakly Gram-negative bacterium. It is ovoid in shape and nonmotile</a:t>
            </a:r>
          </a:p>
          <a:p>
            <a:pPr algn="just" eaLnBrk="1" hangingPunct="1">
              <a:lnSpc>
                <a:spcPct val="120000"/>
              </a:lnSpc>
              <a:buFont typeface="Wingdings" panose="05000000000000000000" pitchFamily="2" charset="2"/>
              <a:buChar char="Ø"/>
            </a:pPr>
            <a:r>
              <a:rPr lang="en-US" altLang="ar-JO" sz="2400"/>
              <a:t>Three species:  </a:t>
            </a:r>
            <a:r>
              <a:rPr lang="en-US" altLang="ar-JO" sz="2400" b="1" i="1">
                <a:solidFill>
                  <a:srgbClr val="FF0000"/>
                </a:solidFill>
              </a:rPr>
              <a:t>C. trachomatis,  </a:t>
            </a:r>
            <a:r>
              <a:rPr lang="en-US" altLang="ar-JO" sz="2400" i="1"/>
              <a:t>C. psittaci,  C. pneumoniae</a:t>
            </a:r>
          </a:p>
        </p:txBody>
      </p:sp>
      <p:sp>
        <p:nvSpPr>
          <p:cNvPr id="9220" name="Rectangle 3"/>
          <p:cNvSpPr>
            <a:spLocks noChangeArrowheads="1"/>
          </p:cNvSpPr>
          <p:nvPr/>
        </p:nvSpPr>
        <p:spPr bwMode="auto">
          <a:xfrm>
            <a:off x="3962400" y="1"/>
            <a:ext cx="2205219" cy="646331"/>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i="1" dirty="0" smtClean="0">
                <a:solidFill>
                  <a:srgbClr val="C00000"/>
                </a:solidFill>
                <a:latin typeface="Calibri"/>
                <a:cs typeface="Arial" charset="0"/>
              </a:rPr>
              <a:t>Chlamydia</a:t>
            </a:r>
            <a:endParaRPr lang="en-US" sz="3600" b="1" dirty="0">
              <a:solidFill>
                <a:srgbClr val="C00000"/>
              </a:solidFill>
              <a:latin typeface="Calibri"/>
              <a:cs typeface="Arial" charset="0"/>
            </a:endParaRPr>
          </a:p>
        </p:txBody>
      </p:sp>
      <p:cxnSp>
        <p:nvCxnSpPr>
          <p:cNvPr id="5" name="Straight Connector 4"/>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5000" y="3768726"/>
            <a:ext cx="8305800" cy="2936875"/>
          </a:xfrm>
          <a:prstGeom prst="rect">
            <a:avLst/>
          </a:prstGeom>
        </p:spPr>
        <p:txBody>
          <a:bodyPr>
            <a:spAutoFit/>
          </a:bodyPr>
          <a:lstStyle/>
          <a:p>
            <a:pPr indent="-342900" algn="just" eaLnBrk="0" fontAlgn="base" hangingPunct="0">
              <a:spcBef>
                <a:spcPct val="20000"/>
              </a:spcBef>
              <a:spcAft>
                <a:spcPct val="0"/>
              </a:spcAft>
              <a:defRPr/>
            </a:pPr>
            <a:r>
              <a:rPr lang="en-US" sz="2800" dirty="0">
                <a:solidFill>
                  <a:prstClr val="black"/>
                </a:solidFill>
                <a:latin typeface="Calibri"/>
                <a:cs typeface="Arial" charset="0"/>
              </a:rPr>
              <a:t>Q: Why </a:t>
            </a:r>
            <a:r>
              <a:rPr lang="en-US" sz="2800" i="1" dirty="0">
                <a:solidFill>
                  <a:prstClr val="black"/>
                </a:solidFill>
                <a:latin typeface="Calibri"/>
                <a:cs typeface="Arial" charset="0"/>
              </a:rPr>
              <a:t>Chlamydia </a:t>
            </a:r>
            <a:r>
              <a:rPr lang="en-US" sz="2800" dirty="0">
                <a:solidFill>
                  <a:prstClr val="black"/>
                </a:solidFill>
                <a:latin typeface="Calibri"/>
                <a:cs typeface="Arial" charset="0"/>
              </a:rPr>
              <a:t> is an obligatory intracellular parasite?</a:t>
            </a:r>
          </a:p>
          <a:p>
            <a:pPr marL="342900" indent="-342900" algn="just" eaLnBrk="0" fontAlgn="base" hangingPunct="0">
              <a:spcBef>
                <a:spcPct val="20000"/>
              </a:spcBef>
              <a:spcAft>
                <a:spcPct val="0"/>
              </a:spcAft>
              <a:buFont typeface="Wingdings" pitchFamily="2" charset="2"/>
              <a:buChar char="Ø"/>
              <a:defRPr/>
            </a:pPr>
            <a:r>
              <a:rPr lang="en-US" sz="2800" dirty="0">
                <a:solidFill>
                  <a:prstClr val="black"/>
                </a:solidFill>
                <a:latin typeface="Calibri"/>
                <a:cs typeface="Arial" charset="0"/>
              </a:rPr>
              <a:t>No flavoproteins or cytochromes, therefore, lacking ATP-generating ability</a:t>
            </a:r>
          </a:p>
          <a:p>
            <a:pPr marL="342900" indent="-342900" algn="just" eaLnBrk="0" fontAlgn="base" hangingPunct="0">
              <a:spcBef>
                <a:spcPct val="20000"/>
              </a:spcBef>
              <a:spcAft>
                <a:spcPct val="0"/>
              </a:spcAft>
              <a:buFont typeface="Wingdings" pitchFamily="2" charset="2"/>
              <a:buChar char="Ø"/>
              <a:defRPr/>
            </a:pPr>
            <a:r>
              <a:rPr lang="en-US" sz="2800" dirty="0">
                <a:solidFill>
                  <a:prstClr val="black"/>
                </a:solidFill>
                <a:latin typeface="Calibri"/>
                <a:cs typeface="Arial" charset="0"/>
              </a:rPr>
              <a:t>Need to obtain ATP from the host cell.</a:t>
            </a:r>
          </a:p>
          <a:p>
            <a:pPr marL="342900" indent="-342900" algn="just" eaLnBrk="0" fontAlgn="base" hangingPunct="0">
              <a:spcBef>
                <a:spcPct val="20000"/>
              </a:spcBef>
              <a:spcAft>
                <a:spcPct val="0"/>
              </a:spcAft>
              <a:buFont typeface="Wingdings" pitchFamily="2" charset="2"/>
              <a:buChar char="Ø"/>
              <a:defRPr/>
            </a:pPr>
            <a:r>
              <a:rPr lang="en-US" sz="2800" dirty="0">
                <a:solidFill>
                  <a:prstClr val="black"/>
                </a:solidFill>
                <a:latin typeface="Calibri"/>
                <a:cs typeface="Arial" charset="0"/>
              </a:rPr>
              <a:t>Called energy parasites  </a:t>
            </a:r>
          </a:p>
        </p:txBody>
      </p:sp>
      <p:cxnSp>
        <p:nvCxnSpPr>
          <p:cNvPr id="8" name="Straight Connector 7"/>
          <p:cNvCxnSpPr/>
          <p:nvPr/>
        </p:nvCxnSpPr>
        <p:spPr>
          <a:xfrm>
            <a:off x="3733800" y="3657600"/>
            <a:ext cx="4038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53355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to="" calcmode="lin" valueType="num">
                                      <p:cBhvr>
                                        <p:cTn id="7" dur="1" fill="hold"/>
                                        <p:tgtEl>
                                          <p:spTgt spid="921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 to="" calcmode="lin" valueType="num">
                                      <p:cBhvr>
                                        <p:cTn id="12" dur="1" fill="hold"/>
                                        <p:tgtEl>
                                          <p:spTgt spid="921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 to="" calcmode="lin" valueType="num">
                                      <p:cBhvr>
                                        <p:cTn id="17" dur="1" fill="hold"/>
                                        <p:tgtEl>
                                          <p:spTgt spid="9218">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 to="" calcmode="lin" valueType="num">
                                      <p:cBhvr>
                                        <p:cTn id="22" dur="1" fill="hold"/>
                                        <p:tgtEl>
                                          <p:spTgt spid="9218">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to="" calcmode="lin" valueType="num">
                                      <p:cBhvr>
                                        <p:cTn id="27" dur="1" fill="hold"/>
                                        <p:tgtEl>
                                          <p:spTgt spid="7">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to="" calcmode="lin" valueType="num">
                                      <p:cBhvr>
                                        <p:cTn id="32" dur="1" fill="hold"/>
                                        <p:tgtEl>
                                          <p:spTgt spid="7">
                                            <p:txEl>
                                              <p:pRg st="1" end="1"/>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to="" calcmode="lin" valueType="num">
                                      <p:cBhvr>
                                        <p:cTn id="37" dur="1" fill="hold"/>
                                        <p:tgtEl>
                                          <p:spTgt spid="7">
                                            <p:txEl>
                                              <p:pRg st="2" end="2"/>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to="" calcmode="lin" valueType="num">
                                      <p:cBhvr>
                                        <p:cTn id="42" dur="1" fill="hold"/>
                                        <p:tgtEl>
                                          <p:spTgt spid="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762000" y="381000"/>
            <a:ext cx="7772400" cy="1143000"/>
          </a:xfrm>
        </p:spPr>
        <p:txBody>
          <a:bodyPr/>
          <a:lstStyle/>
          <a:p>
            <a:pPr eaLnBrk="1" hangingPunct="1">
              <a:defRPr/>
            </a:pPr>
            <a:r>
              <a:rPr lang="en-US" sz="2800" b="1" dirty="0">
                <a:solidFill>
                  <a:srgbClr val="C00000"/>
                </a:solidFill>
                <a:latin typeface="+mn-lt"/>
              </a:rPr>
              <a:t>Chlamydial Morphologies and life cycle</a:t>
            </a:r>
          </a:p>
        </p:txBody>
      </p:sp>
      <p:sp>
        <p:nvSpPr>
          <p:cNvPr id="9219" name="Rectangle 5"/>
          <p:cNvSpPr>
            <a:spLocks noGrp="1" noChangeArrowheads="1"/>
          </p:cNvSpPr>
          <p:nvPr>
            <p:ph type="body" idx="1"/>
          </p:nvPr>
        </p:nvSpPr>
        <p:spPr>
          <a:xfrm>
            <a:off x="1600200" y="1066800"/>
            <a:ext cx="7772400" cy="5105400"/>
          </a:xfrm>
        </p:spPr>
        <p:txBody>
          <a:bodyPr/>
          <a:lstStyle/>
          <a:p>
            <a:pPr eaLnBrk="1" hangingPunct="1">
              <a:lnSpc>
                <a:spcPct val="120000"/>
              </a:lnSpc>
              <a:buFont typeface="Arial" panose="020B0604020202020204" pitchFamily="34" charset="0"/>
              <a:buNone/>
            </a:pPr>
            <a:r>
              <a:rPr lang="en-US" altLang="ar-JO" sz="2600" b="1"/>
              <a:t>Takes on two forms in its life cycle:</a:t>
            </a:r>
          </a:p>
          <a:p>
            <a:pPr eaLnBrk="1" hangingPunct="1">
              <a:buFont typeface="Arial" panose="020B0604020202020204" pitchFamily="34" charset="0"/>
              <a:buNone/>
            </a:pPr>
            <a:r>
              <a:rPr lang="en-US" altLang="ar-JO" sz="2600" b="1"/>
              <a:t>1- </a:t>
            </a:r>
            <a:r>
              <a:rPr lang="en-US" altLang="ar-JO" sz="2600" b="1" u="sng"/>
              <a:t>Elementary body</a:t>
            </a:r>
          </a:p>
          <a:p>
            <a:pPr lvl="1" eaLnBrk="1" hangingPunct="1"/>
            <a:r>
              <a:rPr lang="en-US" altLang="ar-JO" sz="2600"/>
              <a:t>about 0.3 um in diameter</a:t>
            </a:r>
          </a:p>
          <a:p>
            <a:pPr lvl="1" eaLnBrk="1" hangingPunct="1"/>
            <a:r>
              <a:rPr lang="en-US" altLang="ar-JO" sz="2600"/>
              <a:t>infectious nonreplicating </a:t>
            </a:r>
          </a:p>
          <a:p>
            <a:pPr lvl="1" eaLnBrk="1" hangingPunct="1"/>
            <a:r>
              <a:rPr lang="en-US" altLang="ar-JO" sz="2600"/>
              <a:t>condensed genetic material </a:t>
            </a:r>
          </a:p>
          <a:p>
            <a:pPr lvl="1" eaLnBrk="1" hangingPunct="1"/>
            <a:r>
              <a:rPr lang="en-US" altLang="ar-JO" sz="2600"/>
              <a:t>released from ruptured infected cells</a:t>
            </a:r>
            <a:endParaRPr lang="ar-OM" altLang="ar-JO" sz="2600"/>
          </a:p>
          <a:p>
            <a:pPr lvl="1" eaLnBrk="1" hangingPunct="1"/>
            <a:endParaRPr lang="en-US" altLang="ar-JO" sz="2600"/>
          </a:p>
          <a:p>
            <a:pPr eaLnBrk="1" hangingPunct="1">
              <a:buFont typeface="Arial" panose="020B0604020202020204" pitchFamily="34" charset="0"/>
              <a:buNone/>
            </a:pPr>
            <a:r>
              <a:rPr lang="en-US" altLang="ar-JO" sz="2600" b="1"/>
              <a:t>2- </a:t>
            </a:r>
            <a:r>
              <a:rPr lang="en-US" altLang="ar-JO" sz="2600" b="1" u="sng"/>
              <a:t>Reticulate Body </a:t>
            </a:r>
          </a:p>
          <a:p>
            <a:pPr lvl="1" eaLnBrk="1" hangingPunct="1"/>
            <a:r>
              <a:rPr lang="en-US" altLang="ar-JO" sz="2600"/>
              <a:t>intracytoplasmic form 0.5 - 1.0 um</a:t>
            </a:r>
            <a:endParaRPr lang="ar-OM" altLang="ar-JO" sz="2600"/>
          </a:p>
          <a:p>
            <a:pPr lvl="1" eaLnBrk="1" hangingPunct="1"/>
            <a:r>
              <a:rPr lang="en-US" altLang="ar-JO" sz="2600"/>
              <a:t>non-infectious replicating form</a:t>
            </a:r>
            <a:endParaRPr lang="ar-OM" altLang="ar-JO" sz="2600"/>
          </a:p>
          <a:p>
            <a:pPr lvl="1" eaLnBrk="1" hangingPunct="1"/>
            <a:r>
              <a:rPr lang="en-US" altLang="ar-JO" sz="2600"/>
              <a:t>replication and growth in an inclusion body</a:t>
            </a:r>
            <a:endParaRPr lang="ar-OM" altLang="ar-JO" sz="2600"/>
          </a:p>
          <a:p>
            <a:pPr lvl="1" eaLnBrk="1" hangingPunct="1"/>
            <a:r>
              <a:rPr lang="en-US" altLang="ar-JO" sz="2600"/>
              <a:t>diffuse genetic material </a:t>
            </a:r>
          </a:p>
        </p:txBody>
      </p:sp>
      <p:sp>
        <p:nvSpPr>
          <p:cNvPr id="7" name="Rectangle 3"/>
          <p:cNvSpPr>
            <a:spLocks noChangeArrowheads="1"/>
          </p:cNvSpPr>
          <p:nvPr/>
        </p:nvSpPr>
        <p:spPr bwMode="auto">
          <a:xfrm>
            <a:off x="3962400" y="1"/>
            <a:ext cx="2205219" cy="646331"/>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i="1" dirty="0" smtClean="0">
                <a:solidFill>
                  <a:srgbClr val="C00000"/>
                </a:solidFill>
                <a:latin typeface="Calibri"/>
                <a:cs typeface="Arial" charset="0"/>
              </a:rPr>
              <a:t>Chlamydia</a:t>
            </a:r>
            <a:endParaRPr lang="en-US" sz="3600" b="1" dirty="0">
              <a:solidFill>
                <a:srgbClr val="C00000"/>
              </a:solidFill>
              <a:latin typeface="Calibri"/>
              <a:cs typeface="Arial" charset="0"/>
            </a:endParaRPr>
          </a:p>
        </p:txBody>
      </p:sp>
      <p:cxnSp>
        <p:nvCxnSpPr>
          <p:cNvPr id="8" name="Straight Connector 7"/>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352800"/>
            <a:ext cx="2647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8382000" y="5924550"/>
            <a:ext cx="2286000" cy="400050"/>
          </a:xfrm>
          <a:prstGeom prst="rect">
            <a:avLst/>
          </a:prstGeom>
          <a:noFill/>
          <a:ln w="9525">
            <a:noFill/>
            <a:miter lim="800000"/>
            <a:headEnd/>
            <a:tailEnd/>
          </a:ln>
        </p:spPr>
        <p:txBody>
          <a:bodyPr>
            <a:spAutoFit/>
          </a:bodyPr>
          <a:lstStyle/>
          <a:p>
            <a:pPr fontAlgn="base">
              <a:spcBef>
                <a:spcPct val="0"/>
              </a:spcBef>
              <a:spcAft>
                <a:spcPct val="0"/>
              </a:spcAft>
              <a:defRPr/>
            </a:pPr>
            <a:r>
              <a:rPr lang="en-US" sz="2000" b="1" dirty="0">
                <a:solidFill>
                  <a:srgbClr val="C00000"/>
                </a:solidFill>
                <a:latin typeface="Calibri"/>
                <a:cs typeface="Arial" charset="0"/>
              </a:rPr>
              <a:t>48h post infection</a:t>
            </a:r>
          </a:p>
        </p:txBody>
      </p:sp>
      <p:grpSp>
        <p:nvGrpSpPr>
          <p:cNvPr id="2" name="مجموعة 10"/>
          <p:cNvGrpSpPr>
            <a:grpSpLocks/>
          </p:cNvGrpSpPr>
          <p:nvPr/>
        </p:nvGrpSpPr>
        <p:grpSpPr bwMode="auto">
          <a:xfrm>
            <a:off x="7924800" y="1219200"/>
            <a:ext cx="2677752" cy="2123520"/>
            <a:chOff x="76200" y="1295400"/>
            <a:chExt cx="4979315" cy="4601629"/>
          </a:xfrm>
        </p:grpSpPr>
        <p:pic>
          <p:nvPicPr>
            <p:cNvPr id="102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54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9"/>
            <p:cNvCxnSpPr/>
            <p:nvPr/>
          </p:nvCxnSpPr>
          <p:spPr>
            <a:xfrm flipH="1" flipV="1">
              <a:off x="3580198" y="4191950"/>
              <a:ext cx="611058" cy="6088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1"/>
            <p:cNvSpPr txBox="1">
              <a:spLocks noChangeArrowheads="1"/>
            </p:cNvSpPr>
            <p:nvPr/>
          </p:nvSpPr>
          <p:spPr bwMode="auto">
            <a:xfrm>
              <a:off x="3816356" y="4656363"/>
              <a:ext cx="879933" cy="867031"/>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000" b="1" dirty="0">
                  <a:solidFill>
                    <a:srgbClr val="FF0000"/>
                  </a:solidFill>
                  <a:latin typeface="Calibri"/>
                  <a:cs typeface="Arial" charset="0"/>
                </a:rPr>
                <a:t>RB</a:t>
              </a:r>
            </a:p>
          </p:txBody>
        </p:sp>
        <p:cxnSp>
          <p:nvCxnSpPr>
            <p:cNvPr id="14" name="Straight Arrow Connector 10"/>
            <p:cNvCxnSpPr/>
            <p:nvPr/>
          </p:nvCxnSpPr>
          <p:spPr>
            <a:xfrm flipH="1" flipV="1">
              <a:off x="2741836" y="4800846"/>
              <a:ext cx="307006" cy="45753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2133729" y="5096693"/>
              <a:ext cx="2921786" cy="800336"/>
            </a:xfrm>
            <a:prstGeom prst="rect">
              <a:avLst/>
            </a:prstGeom>
            <a:noFill/>
            <a:ln w="9525">
              <a:noFill/>
              <a:miter lim="800000"/>
              <a:headEnd/>
              <a:tailEnd/>
            </a:ln>
          </p:spPr>
          <p:txBody>
            <a:bodyPr wrap="none">
              <a:spAutoFit/>
            </a:bodyPr>
            <a:lstStyle/>
            <a:p>
              <a:pPr fontAlgn="base">
                <a:spcBef>
                  <a:spcPct val="0"/>
                </a:spcBef>
                <a:spcAft>
                  <a:spcPct val="0"/>
                </a:spcAft>
                <a:defRPr/>
              </a:pPr>
              <a:r>
                <a:rPr lang="en-US" b="1" dirty="0">
                  <a:solidFill>
                    <a:srgbClr val="FF0000"/>
                  </a:solidFill>
                  <a:latin typeface="Calibri"/>
                  <a:cs typeface="Arial" charset="0"/>
                </a:rPr>
                <a:t>Inclusion body</a:t>
              </a:r>
            </a:p>
          </p:txBody>
        </p:sp>
        <p:sp>
          <p:nvSpPr>
            <p:cNvPr id="16" name="TextBox 15"/>
            <p:cNvSpPr txBox="1">
              <a:spLocks noChangeArrowheads="1"/>
            </p:cNvSpPr>
            <p:nvPr/>
          </p:nvSpPr>
          <p:spPr bwMode="auto">
            <a:xfrm>
              <a:off x="1065113" y="1429564"/>
              <a:ext cx="2708598" cy="1133808"/>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800" b="1" dirty="0">
                  <a:solidFill>
                    <a:srgbClr val="FF0000"/>
                  </a:solidFill>
                  <a:latin typeface="Calibri"/>
                  <a:cs typeface="Arial" charset="0"/>
                </a:rPr>
                <a:t>Host cell</a:t>
              </a:r>
            </a:p>
          </p:txBody>
        </p:sp>
      </p:grpSp>
    </p:spTree>
    <p:custDataLst>
      <p:tags r:id="rId1"/>
    </p:custDataLst>
    <p:extLst>
      <p:ext uri="{BB962C8B-B14F-4D97-AF65-F5344CB8AC3E}">
        <p14:creationId xmlns:p14="http://schemas.microsoft.com/office/powerpoint/2010/main" val="33663470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9219">
                                            <p:txEl>
                                              <p:pRg st="0" end="0"/>
                                            </p:txEl>
                                          </p:spTgt>
                                        </p:tgtEl>
                                        <p:attrNameLst>
                                          <p:attrName>style.visibility</p:attrName>
                                        </p:attrNameLst>
                                      </p:cBhvr>
                                      <p:to>
                                        <p:strVal val="visible"/>
                                      </p:to>
                                    </p:set>
                                    <p:animEffect transition="in" filter="slide(fromBottom)">
                                      <p:cBhvr>
                                        <p:cTn id="25" dur="500"/>
                                        <p:tgtEl>
                                          <p:spTgt spid="921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9219">
                                            <p:txEl>
                                              <p:pRg st="1" end="1"/>
                                            </p:txEl>
                                          </p:spTgt>
                                        </p:tgtEl>
                                        <p:attrNameLst>
                                          <p:attrName>style.visibility</p:attrName>
                                        </p:attrNameLst>
                                      </p:cBhvr>
                                      <p:to>
                                        <p:strVal val="visible"/>
                                      </p:to>
                                    </p:set>
                                    <p:animEffect transition="in" filter="fade">
                                      <p:cBhvr>
                                        <p:cTn id="30" dur="2000"/>
                                        <p:tgtEl>
                                          <p:spTgt spid="9219">
                                            <p:txEl>
                                              <p:pRg st="1" end="1"/>
                                            </p:txEl>
                                          </p:spTgt>
                                        </p:tgtEl>
                                      </p:cBhvr>
                                    </p:animEffect>
                                    <p:anim calcmode="lin" valueType="num">
                                      <p:cBhvr>
                                        <p:cTn id="31" dur="2000" fill="hold"/>
                                        <p:tgtEl>
                                          <p:spTgt spid="9219">
                                            <p:txEl>
                                              <p:pRg st="1" end="1"/>
                                            </p:txEl>
                                          </p:spTgt>
                                        </p:tgtEl>
                                        <p:attrNameLst>
                                          <p:attrName>style.rotation</p:attrName>
                                        </p:attrNameLst>
                                      </p:cBhvr>
                                      <p:tavLst>
                                        <p:tav tm="0">
                                          <p:val>
                                            <p:fltVal val="720"/>
                                          </p:val>
                                        </p:tav>
                                        <p:tav tm="100000">
                                          <p:val>
                                            <p:fltVal val="0"/>
                                          </p:val>
                                        </p:tav>
                                      </p:tavLst>
                                    </p:anim>
                                    <p:anim calcmode="lin" valueType="num">
                                      <p:cBhvr>
                                        <p:cTn id="32" dur="2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921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9219">
                                            <p:txEl>
                                              <p:pRg st="2" end="2"/>
                                            </p:txEl>
                                          </p:spTgt>
                                        </p:tgtEl>
                                        <p:attrNameLst>
                                          <p:attrName>style.visibility</p:attrName>
                                        </p:attrNameLst>
                                      </p:cBhvr>
                                      <p:to>
                                        <p:strVal val="visible"/>
                                      </p:to>
                                    </p:set>
                                    <p:animEffect transition="in" filter="slide(fromBottom)">
                                      <p:cBhvr>
                                        <p:cTn id="38" dur="500"/>
                                        <p:tgtEl>
                                          <p:spTgt spid="9219">
                                            <p:txEl>
                                              <p:pRg st="2" end="2"/>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9219">
                                            <p:txEl>
                                              <p:pRg st="3" end="3"/>
                                            </p:txEl>
                                          </p:spTgt>
                                        </p:tgtEl>
                                        <p:attrNameLst>
                                          <p:attrName>style.visibility</p:attrName>
                                        </p:attrNameLst>
                                      </p:cBhvr>
                                      <p:to>
                                        <p:strVal val="visible"/>
                                      </p:to>
                                    </p:set>
                                    <p:animEffect transition="in" filter="slide(fromBottom)">
                                      <p:cBhvr>
                                        <p:cTn id="41" dur="500"/>
                                        <p:tgtEl>
                                          <p:spTgt spid="9219">
                                            <p:txEl>
                                              <p:pRg st="3" end="3"/>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9219">
                                            <p:txEl>
                                              <p:pRg st="4" end="4"/>
                                            </p:txEl>
                                          </p:spTgt>
                                        </p:tgtEl>
                                        <p:attrNameLst>
                                          <p:attrName>style.visibility</p:attrName>
                                        </p:attrNameLst>
                                      </p:cBhvr>
                                      <p:to>
                                        <p:strVal val="visible"/>
                                      </p:to>
                                    </p:set>
                                    <p:animEffect transition="in" filter="slide(fromBottom)">
                                      <p:cBhvr>
                                        <p:cTn id="44" dur="500"/>
                                        <p:tgtEl>
                                          <p:spTgt spid="9219">
                                            <p:txEl>
                                              <p:pRg st="4" end="4"/>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9219">
                                            <p:txEl>
                                              <p:pRg st="5" end="5"/>
                                            </p:txEl>
                                          </p:spTgt>
                                        </p:tgtEl>
                                        <p:attrNameLst>
                                          <p:attrName>style.visibility</p:attrName>
                                        </p:attrNameLst>
                                      </p:cBhvr>
                                      <p:to>
                                        <p:strVal val="visible"/>
                                      </p:to>
                                    </p:set>
                                    <p:animEffect transition="in" filter="slide(fromBottom)">
                                      <p:cBhvr>
                                        <p:cTn id="47" dur="500"/>
                                        <p:tgtEl>
                                          <p:spTgt spid="9219">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9219">
                                            <p:txEl>
                                              <p:pRg st="7" end="7"/>
                                            </p:txEl>
                                          </p:spTgt>
                                        </p:tgtEl>
                                        <p:attrNameLst>
                                          <p:attrName>style.visibility</p:attrName>
                                        </p:attrNameLst>
                                      </p:cBhvr>
                                      <p:to>
                                        <p:strVal val="visible"/>
                                      </p:to>
                                    </p:set>
                                    <p:animEffect transition="in" filter="slide(fromBottom)">
                                      <p:cBhvr>
                                        <p:cTn id="52" dur="500"/>
                                        <p:tgtEl>
                                          <p:spTgt spid="9219">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nodeType="clickEffect">
                                  <p:stCondLst>
                                    <p:cond delay="0"/>
                                  </p:stCondLst>
                                  <p:childTnLst>
                                    <p:set>
                                      <p:cBhvr>
                                        <p:cTn id="56" dur="1" fill="hold">
                                          <p:stCondLst>
                                            <p:cond delay="0"/>
                                          </p:stCondLst>
                                        </p:cTn>
                                        <p:tgtEl>
                                          <p:spTgt spid="9219">
                                            <p:txEl>
                                              <p:pRg st="8" end="8"/>
                                            </p:txEl>
                                          </p:spTgt>
                                        </p:tgtEl>
                                        <p:attrNameLst>
                                          <p:attrName>style.visibility</p:attrName>
                                        </p:attrNameLst>
                                      </p:cBhvr>
                                      <p:to>
                                        <p:strVal val="visible"/>
                                      </p:to>
                                    </p:set>
                                    <p:animEffect transition="in" filter="slide(fromBottom)">
                                      <p:cBhvr>
                                        <p:cTn id="57" dur="500"/>
                                        <p:tgtEl>
                                          <p:spTgt spid="9219">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9219">
                                            <p:txEl>
                                              <p:pRg st="9" end="9"/>
                                            </p:txEl>
                                          </p:spTgt>
                                        </p:tgtEl>
                                        <p:attrNameLst>
                                          <p:attrName>style.visibility</p:attrName>
                                        </p:attrNameLst>
                                      </p:cBhvr>
                                      <p:to>
                                        <p:strVal val="visible"/>
                                      </p:to>
                                    </p:set>
                                    <p:animEffect transition="in" filter="slide(fromBottom)">
                                      <p:cBhvr>
                                        <p:cTn id="62" dur="500"/>
                                        <p:tgtEl>
                                          <p:spTgt spid="9219">
                                            <p:txEl>
                                              <p:pRg st="9" end="9"/>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nodeType="clickEffect">
                                  <p:stCondLst>
                                    <p:cond delay="0"/>
                                  </p:stCondLst>
                                  <p:childTnLst>
                                    <p:set>
                                      <p:cBhvr>
                                        <p:cTn id="66" dur="1" fill="hold">
                                          <p:stCondLst>
                                            <p:cond delay="0"/>
                                          </p:stCondLst>
                                        </p:cTn>
                                        <p:tgtEl>
                                          <p:spTgt spid="9219">
                                            <p:txEl>
                                              <p:pRg st="10" end="10"/>
                                            </p:txEl>
                                          </p:spTgt>
                                        </p:tgtEl>
                                        <p:attrNameLst>
                                          <p:attrName>style.visibility</p:attrName>
                                        </p:attrNameLst>
                                      </p:cBhvr>
                                      <p:to>
                                        <p:strVal val="visible"/>
                                      </p:to>
                                    </p:set>
                                    <p:animEffect transition="in" filter="slide(fromBottom)">
                                      <p:cBhvr>
                                        <p:cTn id="67" dur="500"/>
                                        <p:tgtEl>
                                          <p:spTgt spid="9219">
                                            <p:txEl>
                                              <p:pRg st="10" end="1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nodeType="clickEffect">
                                  <p:stCondLst>
                                    <p:cond delay="0"/>
                                  </p:stCondLst>
                                  <p:childTnLst>
                                    <p:set>
                                      <p:cBhvr>
                                        <p:cTn id="71" dur="1" fill="hold">
                                          <p:stCondLst>
                                            <p:cond delay="0"/>
                                          </p:stCondLst>
                                        </p:cTn>
                                        <p:tgtEl>
                                          <p:spTgt spid="9219">
                                            <p:txEl>
                                              <p:pRg st="11" end="11"/>
                                            </p:txEl>
                                          </p:spTgt>
                                        </p:tgtEl>
                                        <p:attrNameLst>
                                          <p:attrName>style.visibility</p:attrName>
                                        </p:attrNameLst>
                                      </p:cBhvr>
                                      <p:to>
                                        <p:strVal val="visible"/>
                                      </p:to>
                                    </p:set>
                                    <p:animEffect transition="in" filter="slide(fromBottom)">
                                      <p:cBhvr>
                                        <p:cTn id="72" dur="500"/>
                                        <p:tgtEl>
                                          <p:spTgt spid="9219">
                                            <p:txEl>
                                              <p:pRg st="11" end="1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slide(fromBottom)">
                                      <p:cBhvr>
                                        <p:cTn id="77" dur="500"/>
                                        <p:tgtEl>
                                          <p:spTgt spid="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4"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slide(fromBottom)">
                                      <p:cBhvr>
                                        <p:cTn id="82" dur="500"/>
                                        <p:tgtEl>
                                          <p:spTgt spid="6"/>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slide(fromBottom)">
                                      <p:cBhvr>
                                        <p:cTn id="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flipH="1">
            <a:off x="5105400" y="5638800"/>
            <a:ext cx="8382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338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676400"/>
            <a:ext cx="28479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1"/>
            <a:ext cx="34290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1" y="1143001"/>
            <a:ext cx="1057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950" y="1828801"/>
            <a:ext cx="1314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3725" y="2562226"/>
            <a:ext cx="2209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2101" y="2895601"/>
            <a:ext cx="1800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24926" y="3114676"/>
            <a:ext cx="1209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4894264"/>
            <a:ext cx="19812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1" y="5018089"/>
            <a:ext cx="14573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1" y="5656264"/>
            <a:ext cx="1895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4"/>
          <p:cNvSpPr txBox="1">
            <a:spLocks noChangeArrowheads="1"/>
          </p:cNvSpPr>
          <p:nvPr/>
        </p:nvSpPr>
        <p:spPr>
          <a:xfrm>
            <a:off x="1066800" y="304800"/>
            <a:ext cx="3048000" cy="1143000"/>
          </a:xfrm>
          <a:prstGeom prst="rect">
            <a:avLst/>
          </a:prstGeom>
        </p:spPr>
        <p:txBody>
          <a:bodyPr/>
          <a:lstStyle/>
          <a:p>
            <a:pPr algn="ctr" fontAlgn="base">
              <a:spcBef>
                <a:spcPct val="0"/>
              </a:spcBef>
              <a:spcAft>
                <a:spcPct val="0"/>
              </a:spcAft>
              <a:defRPr/>
            </a:pPr>
            <a:r>
              <a:rPr lang="en-US" sz="2800" b="1" dirty="0">
                <a:solidFill>
                  <a:srgbClr val="C00000"/>
                </a:solidFill>
                <a:latin typeface="Baskerville Old Face" pitchFamily="18" charset="0"/>
                <a:cs typeface="Arial" panose="020B0604020202020204" pitchFamily="34" charset="0"/>
              </a:rPr>
              <a:t>                                       Life cycle</a:t>
            </a:r>
          </a:p>
        </p:txBody>
      </p:sp>
      <p:sp>
        <p:nvSpPr>
          <p:cNvPr id="14352" name="Rectangle 20"/>
          <p:cNvSpPr>
            <a:spLocks noChangeArrowheads="1"/>
          </p:cNvSpPr>
          <p:nvPr/>
        </p:nvSpPr>
        <p:spPr bwMode="auto">
          <a:xfrm>
            <a:off x="2260601" y="6019800"/>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ar-JO" sz="2000" b="1">
                <a:solidFill>
                  <a:srgbClr val="C00000"/>
                </a:solidFill>
                <a:latin typeface="Baskerville Old Face" panose="02020602080505020303" pitchFamily="18" charset="0"/>
                <a:cs typeface="Arial" panose="020B0604020202020204" pitchFamily="34" charset="0"/>
              </a:rPr>
              <a:t>48-72 hr</a:t>
            </a:r>
          </a:p>
        </p:txBody>
      </p:sp>
      <p:sp>
        <p:nvSpPr>
          <p:cNvPr id="18" name="Rectangle 3"/>
          <p:cNvSpPr>
            <a:spLocks noChangeArrowheads="1"/>
          </p:cNvSpPr>
          <p:nvPr/>
        </p:nvSpPr>
        <p:spPr bwMode="auto">
          <a:xfrm>
            <a:off x="3962400" y="1"/>
            <a:ext cx="2205219" cy="646331"/>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i="1" dirty="0" smtClean="0">
                <a:solidFill>
                  <a:srgbClr val="C00000"/>
                </a:solidFill>
                <a:latin typeface="Calibri"/>
                <a:cs typeface="Arial" charset="0"/>
              </a:rPr>
              <a:t>Chlamydia</a:t>
            </a:r>
            <a:endParaRPr lang="en-US" sz="3600" b="1" dirty="0">
              <a:solidFill>
                <a:srgbClr val="C00000"/>
              </a:solidFill>
              <a:latin typeface="Calibri"/>
              <a:cs typeface="Arial" charset="0"/>
            </a:endParaRPr>
          </a:p>
        </p:txBody>
      </p:sp>
      <p:cxnSp>
        <p:nvCxnSpPr>
          <p:cNvPr id="19" name="Straight Connector 18"/>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12543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checkerboard(across)">
                                      <p:cBhvr>
                                        <p:cTn id="7" dur="500"/>
                                        <p:tgtEl>
                                          <p:spTgt spid="33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checkerboard(across)">
                                      <p:cBhvr>
                                        <p:cTn id="12" dur="500"/>
                                        <p:tgtEl>
                                          <p:spTgt spid="33804"/>
                                        </p:tgtEl>
                                      </p:cBhvr>
                                    </p:animEffect>
                                  </p:childTnLst>
                                </p:cTn>
                              </p:par>
                              <p:par>
                                <p:cTn id="13" presetID="5"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par>
                                <p:cTn id="16" presetID="5" presetClass="entr" presetSubtype="10" fill="hold" nodeType="withEffect">
                                  <p:stCondLst>
                                    <p:cond delay="0"/>
                                  </p:stCondLst>
                                  <p:childTnLst>
                                    <p:set>
                                      <p:cBhvr>
                                        <p:cTn id="17" dur="1" fill="hold">
                                          <p:stCondLst>
                                            <p:cond delay="0"/>
                                          </p:stCondLst>
                                        </p:cTn>
                                        <p:tgtEl>
                                          <p:spTgt spid="33805"/>
                                        </p:tgtEl>
                                        <p:attrNameLst>
                                          <p:attrName>style.visibility</p:attrName>
                                        </p:attrNameLst>
                                      </p:cBhvr>
                                      <p:to>
                                        <p:strVal val="visible"/>
                                      </p:to>
                                    </p:set>
                                    <p:animEffect transition="in" filter="checkerboard(across)">
                                      <p:cBhvr>
                                        <p:cTn id="18" dur="500"/>
                                        <p:tgtEl>
                                          <p:spTgt spid="338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3807"/>
                                        </p:tgtEl>
                                        <p:attrNameLst>
                                          <p:attrName>style.visibility</p:attrName>
                                        </p:attrNameLst>
                                      </p:cBhvr>
                                      <p:to>
                                        <p:strVal val="visible"/>
                                      </p:to>
                                    </p:set>
                                    <p:animEffect transition="in" filter="checkerboard(across)">
                                      <p:cBhvr>
                                        <p:cTn id="23" dur="500"/>
                                        <p:tgtEl>
                                          <p:spTgt spid="33807"/>
                                        </p:tgtEl>
                                      </p:cBhvr>
                                    </p:animEffect>
                                  </p:childTnLst>
                                </p:cTn>
                              </p:par>
                              <p:par>
                                <p:cTn id="24" presetID="5" presetClass="entr" presetSubtype="10" fill="hold" nodeType="withEffect">
                                  <p:stCondLst>
                                    <p:cond delay="0"/>
                                  </p:stCondLst>
                                  <p:childTnLst>
                                    <p:set>
                                      <p:cBhvr>
                                        <p:cTn id="25" dur="1" fill="hold">
                                          <p:stCondLst>
                                            <p:cond delay="0"/>
                                          </p:stCondLst>
                                        </p:cTn>
                                        <p:tgtEl>
                                          <p:spTgt spid="33806"/>
                                        </p:tgtEl>
                                        <p:attrNameLst>
                                          <p:attrName>style.visibility</p:attrName>
                                        </p:attrNameLst>
                                      </p:cBhvr>
                                      <p:to>
                                        <p:strVal val="visible"/>
                                      </p:to>
                                    </p:set>
                                    <p:animEffect transition="in" filter="checkerboard(across)">
                                      <p:cBhvr>
                                        <p:cTn id="26" dur="500"/>
                                        <p:tgtEl>
                                          <p:spTgt spid="338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3809"/>
                                        </p:tgtEl>
                                        <p:attrNameLst>
                                          <p:attrName>style.visibility</p:attrName>
                                        </p:attrNameLst>
                                      </p:cBhvr>
                                      <p:to>
                                        <p:strVal val="visible"/>
                                      </p:to>
                                    </p:set>
                                    <p:animEffect transition="in" filter="checkerboard(across)">
                                      <p:cBhvr>
                                        <p:cTn id="31" dur="500"/>
                                        <p:tgtEl>
                                          <p:spTgt spid="33809"/>
                                        </p:tgtEl>
                                      </p:cBhvr>
                                    </p:animEffect>
                                  </p:childTnLst>
                                </p:cTn>
                              </p:par>
                              <p:par>
                                <p:cTn id="32" presetID="5" presetClass="entr" presetSubtype="10" fill="hold" nodeType="withEffect">
                                  <p:stCondLst>
                                    <p:cond delay="0"/>
                                  </p:stCondLst>
                                  <p:childTnLst>
                                    <p:set>
                                      <p:cBhvr>
                                        <p:cTn id="33" dur="1" fill="hold">
                                          <p:stCondLst>
                                            <p:cond delay="0"/>
                                          </p:stCondLst>
                                        </p:cTn>
                                        <p:tgtEl>
                                          <p:spTgt spid="33808"/>
                                        </p:tgtEl>
                                        <p:attrNameLst>
                                          <p:attrName>style.visibility</p:attrName>
                                        </p:attrNameLst>
                                      </p:cBhvr>
                                      <p:to>
                                        <p:strVal val="visible"/>
                                      </p:to>
                                    </p:set>
                                    <p:animEffect transition="in" filter="checkerboard(across)">
                                      <p:cBhvr>
                                        <p:cTn id="34" dur="500"/>
                                        <p:tgtEl>
                                          <p:spTgt spid="33808"/>
                                        </p:tgtEl>
                                      </p:cBhvr>
                                    </p:animEffect>
                                  </p:childTnLst>
                                </p:cTn>
                              </p:par>
                              <p:par>
                                <p:cTn id="35" presetID="5" presetClass="entr" presetSubtype="10" fill="hold" nodeType="withEffect">
                                  <p:stCondLst>
                                    <p:cond delay="0"/>
                                  </p:stCondLst>
                                  <p:childTnLst>
                                    <p:set>
                                      <p:cBhvr>
                                        <p:cTn id="36" dur="1" fill="hold">
                                          <p:stCondLst>
                                            <p:cond delay="0"/>
                                          </p:stCondLst>
                                        </p:cTn>
                                        <p:tgtEl>
                                          <p:spTgt spid="33810"/>
                                        </p:tgtEl>
                                        <p:attrNameLst>
                                          <p:attrName>style.visibility</p:attrName>
                                        </p:attrNameLst>
                                      </p:cBhvr>
                                      <p:to>
                                        <p:strVal val="visible"/>
                                      </p:to>
                                    </p:set>
                                    <p:animEffect transition="in" filter="checkerboard(across)">
                                      <p:cBhvr>
                                        <p:cTn id="37" dur="500"/>
                                        <p:tgtEl>
                                          <p:spTgt spid="338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33802"/>
                                        </p:tgtEl>
                                        <p:attrNameLst>
                                          <p:attrName>style.visibility</p:attrName>
                                        </p:attrNameLst>
                                      </p:cBhvr>
                                      <p:to>
                                        <p:strVal val="visible"/>
                                      </p:to>
                                    </p:set>
                                    <p:animEffect transition="in" filter="checkerboard(across)">
                                      <p:cBhvr>
                                        <p:cTn id="45" dur="500"/>
                                        <p:tgtEl>
                                          <p:spTgt spid="3380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352"/>
                                        </p:tgtEl>
                                        <p:attrNameLst>
                                          <p:attrName>style.visibility</p:attrName>
                                        </p:attrNameLst>
                                      </p:cBhvr>
                                      <p:to>
                                        <p:strVal val="visible"/>
                                      </p:to>
                                    </p:set>
                                    <p:animEffect transition="in" filter="checkerboard(across)">
                                      <p:cBhvr>
                                        <p:cTn id="48"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09800" y="457200"/>
            <a:ext cx="77724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200" b="1" dirty="0">
                <a:solidFill>
                  <a:srgbClr val="C00000"/>
                </a:solidFill>
                <a:latin typeface="Calibri"/>
                <a:cs typeface="Arial" panose="020B0604020202020204" pitchFamily="34" charset="0"/>
              </a:rPr>
              <a:t>Strains causing human diseases</a:t>
            </a:r>
          </a:p>
        </p:txBody>
      </p:sp>
      <p:graphicFrame>
        <p:nvGraphicFramePr>
          <p:cNvPr id="5" name="Group 127"/>
          <p:cNvGraphicFramePr>
            <a:graphicFrameLocks/>
          </p:cNvGraphicFramePr>
          <p:nvPr/>
        </p:nvGraphicFramePr>
        <p:xfrm>
          <a:off x="2362200" y="1744664"/>
          <a:ext cx="7696200" cy="4527557"/>
        </p:xfrm>
        <a:graphic>
          <a:graphicData uri="http://schemas.openxmlformats.org/drawingml/2006/table">
            <a:tbl>
              <a:tblPr/>
              <a:tblGrid>
                <a:gridCol w="35052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095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rgbClr val="7030A0"/>
                          </a:solidFill>
                          <a:effectLst/>
                          <a:latin typeface="+mn-lt"/>
                        </a:rPr>
                        <a:t>C. trachomatis  </a:t>
                      </a:r>
                      <a:r>
                        <a:rPr kumimoji="0" lang="en-US" sz="2400" b="1" i="0" u="none" strike="noStrike" cap="none" normalizeH="0" baseline="0" dirty="0" smtClean="0">
                          <a:ln>
                            <a:noFill/>
                          </a:ln>
                          <a:solidFill>
                            <a:srgbClr val="7030A0"/>
                          </a:solidFill>
                          <a:effectLst/>
                          <a:latin typeface="+mn-lt"/>
                        </a:rPr>
                        <a:t>strains </a:t>
                      </a:r>
                    </a:p>
                  </a:txBody>
                  <a:tcPr marT="45713" marB="45713"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030A0"/>
                          </a:solidFill>
                          <a:effectLst/>
                          <a:latin typeface="+mn-lt"/>
                        </a:rPr>
                        <a:t>Associated diseases</a:t>
                      </a:r>
                    </a:p>
                  </a:txBody>
                  <a:tcPr marT="45713" marB="45713"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185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Ocular strains (A, B, </a:t>
                      </a:r>
                      <a:r>
                        <a:rPr kumimoji="0" lang="en-US" sz="2400" b="0" i="0" u="none" strike="noStrike" cap="none" normalizeH="0" baseline="0" dirty="0" err="1" smtClean="0">
                          <a:ln>
                            <a:noFill/>
                          </a:ln>
                          <a:solidFill>
                            <a:schemeClr val="tx1"/>
                          </a:solidFill>
                          <a:effectLst/>
                          <a:latin typeface="+mn-lt"/>
                        </a:rPr>
                        <a:t>Ba</a:t>
                      </a:r>
                      <a:r>
                        <a:rPr kumimoji="0" lang="en-US" sz="2400" b="0" i="0" u="none" strike="noStrike" cap="none" normalizeH="0" baseline="0" dirty="0" smtClean="0">
                          <a:ln>
                            <a:noFill/>
                          </a:ln>
                          <a:solidFill>
                            <a:schemeClr val="tx1"/>
                          </a:solidFill>
                          <a:effectLst/>
                          <a:latin typeface="+mn-lt"/>
                        </a:rPr>
                        <a:t>, C)</a:t>
                      </a:r>
                    </a:p>
                  </a:txBody>
                  <a:tcPr marT="45713" marB="457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Conjunctivitis, trachoma, infant pneumonia,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endParaRPr>
                    </a:p>
                  </a:txBody>
                  <a:tcPr marT="45713" marB="457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61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mn-lt"/>
                        </a:rPr>
                        <a:t>Genital strains (D-K)</a:t>
                      </a:r>
                    </a:p>
                  </a:txBody>
                  <a:tcPr marT="45713" marB="457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n-lt"/>
                        </a:rPr>
                        <a:t>Nongonoccocal</a:t>
                      </a:r>
                      <a:r>
                        <a:rPr kumimoji="0" lang="en-US" sz="2400" b="0" i="0" u="none" strike="noStrike" cap="none" normalizeH="0" baseline="0" dirty="0" smtClean="0">
                          <a:ln>
                            <a:noFill/>
                          </a:ln>
                          <a:solidFill>
                            <a:schemeClr val="tx1"/>
                          </a:solidFill>
                          <a:effectLst/>
                          <a:latin typeface="+mn-lt"/>
                        </a:rPr>
                        <a:t> </a:t>
                      </a:r>
                      <a:r>
                        <a:rPr kumimoji="0" lang="en-US" sz="2400" b="0" i="0" u="none" strike="noStrike" cap="none" normalizeH="0" baseline="0" dirty="0" err="1" smtClean="0">
                          <a:ln>
                            <a:noFill/>
                          </a:ln>
                          <a:solidFill>
                            <a:schemeClr val="tx1"/>
                          </a:solidFill>
                          <a:effectLst/>
                          <a:latin typeface="+mn-lt"/>
                        </a:rPr>
                        <a:t>urithritis</a:t>
                      </a:r>
                      <a:r>
                        <a:rPr kumimoji="0" lang="en-US" sz="2400" b="0" i="0" u="none" strike="noStrike" cap="none" normalizeH="0" baseline="0" dirty="0" smtClean="0">
                          <a:ln>
                            <a:noFill/>
                          </a:ln>
                          <a:solidFill>
                            <a:schemeClr val="tx1"/>
                          </a:solidFill>
                          <a:effectLst/>
                          <a:latin typeface="+mn-lt"/>
                        </a:rPr>
                        <a:t>, </a:t>
                      </a:r>
                      <a:r>
                        <a:rPr lang="en-US" sz="2400" dirty="0" smtClean="0">
                          <a:latin typeface="+mn-lt"/>
                        </a:rPr>
                        <a:t>Mucopurulent </a:t>
                      </a:r>
                      <a:r>
                        <a:rPr lang="en-US" sz="2400" dirty="0" err="1" smtClean="0">
                          <a:latin typeface="+mn-lt"/>
                        </a:rPr>
                        <a:t>cervicitis</a:t>
                      </a:r>
                      <a:r>
                        <a:rPr kumimoji="0" lang="en-US" sz="2400" b="0" i="0" u="none" strike="noStrike" cap="none" normalizeH="0" baseline="0" dirty="0" smtClean="0">
                          <a:ln>
                            <a:noFill/>
                          </a:ln>
                          <a:solidFill>
                            <a:schemeClr val="tx1"/>
                          </a:solidFill>
                          <a:effectLst/>
                          <a:latin typeface="+mn-lt"/>
                        </a:rPr>
                        <a:t>, pelvic inflammatory disease (PID)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endParaRPr>
                    </a:p>
                  </a:txBody>
                  <a:tcPr marT="45713" marB="457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562">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mn-lt"/>
                        </a:rPr>
                        <a:t>Genital strains (L1, L2, L3)</a:t>
                      </a:r>
                    </a:p>
                  </a:txBody>
                  <a:tcPr marT="45713" marB="45713"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kern="1200" dirty="0" smtClean="0">
                          <a:solidFill>
                            <a:schemeClr val="tx1"/>
                          </a:solidFill>
                          <a:latin typeface="+mn-lt"/>
                          <a:ea typeface="+mn-ea"/>
                          <a:cs typeface="+mn-cs"/>
                        </a:rPr>
                        <a:t>Lymphogranuloma venereum </a:t>
                      </a:r>
                      <a:r>
                        <a:rPr kumimoji="0" lang="en-US" sz="2400" b="0" i="0" u="none" strike="noStrike" cap="none" normalizeH="0" baseline="0" dirty="0" smtClean="0">
                          <a:ln>
                            <a:noFill/>
                          </a:ln>
                          <a:solidFill>
                            <a:schemeClr val="tx1"/>
                          </a:solidFill>
                          <a:effectLst/>
                          <a:latin typeface="+mn-lt"/>
                        </a:rPr>
                        <a:t>(LGV)</a:t>
                      </a:r>
                    </a:p>
                  </a:txBody>
                  <a:tcPr marT="45713" marB="45713"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402"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cxnSp>
        <p:nvCxnSpPr>
          <p:cNvPr id="7" name="Straight Connector 6"/>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39063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52600" y="609600"/>
            <a:ext cx="8686800" cy="838200"/>
          </a:xfrm>
        </p:spPr>
        <p:txBody>
          <a:bodyPr/>
          <a:lstStyle/>
          <a:p>
            <a:pPr eaLnBrk="1" hangingPunct="1"/>
            <a:r>
              <a:rPr lang="en-US" altLang="ar-JO" sz="3200" b="1">
                <a:solidFill>
                  <a:srgbClr val="C00000"/>
                </a:solidFill>
                <a:latin typeface="Baskerville Old Face" panose="02020602080505020303" pitchFamily="18" charset="0"/>
              </a:rPr>
              <a:t>Clinical syndromes caused by </a:t>
            </a:r>
            <a:r>
              <a:rPr lang="en-US" altLang="ar-JO" sz="3200" b="1" i="1">
                <a:solidFill>
                  <a:srgbClr val="C00000"/>
                </a:solidFill>
                <a:latin typeface="Baskerville Old Face" panose="02020602080505020303" pitchFamily="18" charset="0"/>
              </a:rPr>
              <a:t>C. trachomatis</a:t>
            </a:r>
          </a:p>
        </p:txBody>
      </p:sp>
      <p:grpSp>
        <p:nvGrpSpPr>
          <p:cNvPr id="2" name="Group 35"/>
          <p:cNvGrpSpPr>
            <a:grpSpLocks/>
          </p:cNvGrpSpPr>
          <p:nvPr/>
        </p:nvGrpSpPr>
        <p:grpSpPr bwMode="auto">
          <a:xfrm>
            <a:off x="1676400" y="3865564"/>
            <a:ext cx="1697038" cy="688975"/>
            <a:chOff x="0" y="2400"/>
            <a:chExt cx="1069" cy="434"/>
          </a:xfrm>
        </p:grpSpPr>
        <p:sp>
          <p:nvSpPr>
            <p:cNvPr id="16400" name="AutoShape 36"/>
            <p:cNvSpPr>
              <a:spLocks noChangeArrowheads="1"/>
            </p:cNvSpPr>
            <p:nvPr/>
          </p:nvSpPr>
          <p:spPr bwMode="auto">
            <a:xfrm>
              <a:off x="35" y="2400"/>
              <a:ext cx="1034" cy="434"/>
            </a:xfrm>
            <a:prstGeom prst="rightArrowCallout">
              <a:avLst>
                <a:gd name="adj1" fmla="val 25000"/>
                <a:gd name="adj2" fmla="val 25000"/>
                <a:gd name="adj3" fmla="val 39708"/>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ar-JO" altLang="ar-JO" sz="1800">
                <a:solidFill>
                  <a:prstClr val="black"/>
                </a:solidFill>
                <a:latin typeface="Baskerville Old Face" panose="02020602080505020303" pitchFamily="18" charset="0"/>
                <a:cs typeface="Arial" panose="020B0604020202020204" pitchFamily="34" charset="0"/>
              </a:endParaRPr>
            </a:p>
          </p:txBody>
        </p:sp>
        <p:sp>
          <p:nvSpPr>
            <p:cNvPr id="16401" name="Text Box 37"/>
            <p:cNvSpPr txBox="1">
              <a:spLocks noChangeArrowheads="1"/>
            </p:cNvSpPr>
            <p:nvPr/>
          </p:nvSpPr>
          <p:spPr bwMode="auto">
            <a:xfrm>
              <a:off x="0" y="245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ar-JO" sz="2400">
                  <a:solidFill>
                    <a:prstClr val="black"/>
                  </a:solidFill>
                  <a:latin typeface="Baskerville Old Face" panose="02020602080505020303" pitchFamily="18" charset="0"/>
                  <a:cs typeface="Arial" panose="020B0604020202020204" pitchFamily="34" charset="0"/>
                </a:rPr>
                <a:t>Women</a:t>
              </a:r>
            </a:p>
          </p:txBody>
        </p:sp>
      </p:grpSp>
      <p:cxnSp>
        <p:nvCxnSpPr>
          <p:cNvPr id="17" name="Straight Connector 16"/>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1744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1600201"/>
            <a:ext cx="7153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2"/>
          <p:cNvGrpSpPr>
            <a:grpSpLocks/>
          </p:cNvGrpSpPr>
          <p:nvPr/>
        </p:nvGrpSpPr>
        <p:grpSpPr bwMode="auto">
          <a:xfrm>
            <a:off x="1731964" y="2362201"/>
            <a:ext cx="1641475" cy="688975"/>
            <a:chOff x="720" y="1344"/>
            <a:chExt cx="1248" cy="528"/>
          </a:xfrm>
        </p:grpSpPr>
        <p:sp>
          <p:nvSpPr>
            <p:cNvPr id="16398" name="AutoShape 33"/>
            <p:cNvSpPr>
              <a:spLocks noChangeArrowheads="1"/>
            </p:cNvSpPr>
            <p:nvPr/>
          </p:nvSpPr>
          <p:spPr bwMode="auto">
            <a:xfrm>
              <a:off x="720" y="1344"/>
              <a:ext cx="1248" cy="528"/>
            </a:xfrm>
            <a:prstGeom prst="rightArrowCallout">
              <a:avLst>
                <a:gd name="adj1" fmla="val 25000"/>
                <a:gd name="adj2" fmla="val 25000"/>
                <a:gd name="adj3" fmla="val 39394"/>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ar-JO" altLang="ar-JO" sz="1800">
                <a:solidFill>
                  <a:prstClr val="black"/>
                </a:solidFill>
                <a:latin typeface="Baskerville Old Face" panose="02020602080505020303" pitchFamily="18" charset="0"/>
                <a:cs typeface="Arial" panose="020B0604020202020204" pitchFamily="34" charset="0"/>
              </a:endParaRPr>
            </a:p>
          </p:txBody>
        </p:sp>
        <p:sp>
          <p:nvSpPr>
            <p:cNvPr id="16399" name="Text Box 34"/>
            <p:cNvSpPr txBox="1">
              <a:spLocks noChangeArrowheads="1"/>
            </p:cNvSpPr>
            <p:nvPr/>
          </p:nvSpPr>
          <p:spPr bwMode="auto">
            <a:xfrm>
              <a:off x="768" y="1440"/>
              <a:ext cx="72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ar-JO" sz="2400">
                  <a:solidFill>
                    <a:prstClr val="black"/>
                  </a:solidFill>
                  <a:latin typeface="Baskerville Old Face" panose="02020602080505020303" pitchFamily="18" charset="0"/>
                  <a:cs typeface="Arial" panose="020B0604020202020204" pitchFamily="34" charset="0"/>
                </a:rPr>
                <a:t>Men</a:t>
              </a:r>
            </a:p>
          </p:txBody>
        </p:sp>
      </p:grpSp>
      <p:pic>
        <p:nvPicPr>
          <p:cNvPr id="17443"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6" y="3457576"/>
            <a:ext cx="70199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1" y="5248276"/>
            <a:ext cx="71913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8"/>
          <p:cNvGrpSpPr>
            <a:grpSpLocks/>
          </p:cNvGrpSpPr>
          <p:nvPr/>
        </p:nvGrpSpPr>
        <p:grpSpPr bwMode="auto">
          <a:xfrm>
            <a:off x="1700214" y="5462589"/>
            <a:ext cx="1697037" cy="688975"/>
            <a:chOff x="0" y="2400"/>
            <a:chExt cx="1069" cy="434"/>
          </a:xfrm>
        </p:grpSpPr>
        <p:sp>
          <p:nvSpPr>
            <p:cNvPr id="16396" name="AutoShape 39"/>
            <p:cNvSpPr>
              <a:spLocks noChangeArrowheads="1"/>
            </p:cNvSpPr>
            <p:nvPr/>
          </p:nvSpPr>
          <p:spPr bwMode="auto">
            <a:xfrm>
              <a:off x="35" y="2400"/>
              <a:ext cx="1034" cy="434"/>
            </a:xfrm>
            <a:prstGeom prst="rightArrowCallout">
              <a:avLst>
                <a:gd name="adj1" fmla="val 25000"/>
                <a:gd name="adj2" fmla="val 25000"/>
                <a:gd name="adj3" fmla="val 39708"/>
                <a:gd name="adj4" fmla="val 6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ar-JO" altLang="ar-JO" sz="1800">
                <a:solidFill>
                  <a:prstClr val="black"/>
                </a:solidFill>
                <a:latin typeface="Baskerville Old Face" panose="02020602080505020303" pitchFamily="18" charset="0"/>
                <a:cs typeface="Arial" panose="020B0604020202020204" pitchFamily="34" charset="0"/>
              </a:endParaRPr>
            </a:p>
          </p:txBody>
        </p:sp>
        <p:sp>
          <p:nvSpPr>
            <p:cNvPr id="16397" name="Text Box 40"/>
            <p:cNvSpPr txBox="1">
              <a:spLocks noChangeArrowheads="1"/>
            </p:cNvSpPr>
            <p:nvPr/>
          </p:nvSpPr>
          <p:spPr bwMode="auto">
            <a:xfrm>
              <a:off x="0" y="245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ar-JO" sz="2400">
                  <a:solidFill>
                    <a:prstClr val="black"/>
                  </a:solidFill>
                  <a:latin typeface="Baskerville Old Face" panose="02020602080505020303" pitchFamily="18" charset="0"/>
                  <a:cs typeface="Arial" panose="020B0604020202020204" pitchFamily="34" charset="0"/>
                </a:rPr>
                <a:t>Infants</a:t>
              </a:r>
            </a:p>
          </p:txBody>
        </p:sp>
      </p:grpSp>
      <p:sp>
        <p:nvSpPr>
          <p:cNvPr id="27"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spTree>
    <p:custDataLst>
      <p:tags r:id="rId1"/>
    </p:custDataLst>
    <p:extLst>
      <p:ext uri="{BB962C8B-B14F-4D97-AF65-F5344CB8AC3E}">
        <p14:creationId xmlns:p14="http://schemas.microsoft.com/office/powerpoint/2010/main" val="30954032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42"/>
                                        </p:tgtEl>
                                        <p:attrNameLst>
                                          <p:attrName>style.visibility</p:attrName>
                                        </p:attrNameLst>
                                      </p:cBhvr>
                                      <p:to>
                                        <p:strVal val="visible"/>
                                      </p:to>
                                    </p:set>
                                    <p:anim to="" calcmode="lin" valueType="num">
                                      <p:cBhvr>
                                        <p:cTn id="12" dur="1" fill="hold"/>
                                        <p:tgtEl>
                                          <p:spTgt spid="1744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7443"/>
                                        </p:tgtEl>
                                        <p:attrNameLst>
                                          <p:attrName>style.visibility</p:attrName>
                                        </p:attrNameLst>
                                      </p:cBhvr>
                                      <p:to>
                                        <p:strVal val="visible"/>
                                      </p:to>
                                    </p:set>
                                    <p:animEffect transition="in" filter="slide(fromBottom)">
                                      <p:cBhvr>
                                        <p:cTn id="22" dur="500"/>
                                        <p:tgtEl>
                                          <p:spTgt spid="174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7444"/>
                                        </p:tgtEl>
                                        <p:attrNameLst>
                                          <p:attrName>style.visibility</p:attrName>
                                        </p:attrNameLst>
                                      </p:cBhvr>
                                      <p:to>
                                        <p:strVal val="visible"/>
                                      </p:to>
                                    </p:set>
                                    <p:anim to="" calcmode="lin" valueType="num">
                                      <p:cBhvr>
                                        <p:cTn id="32" dur="1" fill="hold"/>
                                        <p:tgtEl>
                                          <p:spTgt spid="174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676400" y="762001"/>
            <a:ext cx="8686800" cy="4525963"/>
          </a:xfrm>
        </p:spPr>
        <p:txBody>
          <a:bodyPr/>
          <a:lstStyle/>
          <a:p>
            <a:pPr algn="just">
              <a:buFont typeface="Arial" charset="0"/>
              <a:buChar char="•"/>
              <a:defRPr/>
            </a:pPr>
            <a:r>
              <a:rPr lang="en-US" sz="2400">
                <a:latin typeface="+mj-lt"/>
              </a:rPr>
              <a:t>Chlamydiae have a tropism for epithelial cells of the endocervix and upper genital tract of women, and the urethra, rectum and conjunctiva of both sexes. </a:t>
            </a:r>
          </a:p>
          <a:p>
            <a:pPr algn="just">
              <a:buFont typeface="Arial" charset="0"/>
              <a:buChar char="•"/>
              <a:defRPr/>
            </a:pPr>
            <a:endParaRPr lang="en-US" sz="2400">
              <a:latin typeface="+mj-lt"/>
            </a:endParaRPr>
          </a:p>
          <a:p>
            <a:pPr algn="just">
              <a:buFont typeface="Arial" charset="0"/>
              <a:buChar char="•"/>
              <a:defRPr/>
            </a:pPr>
            <a:r>
              <a:rPr lang="en-US" sz="2400">
                <a:latin typeface="+mj-lt"/>
              </a:rPr>
              <a:t>Once infection is established, there is a release of  proinflammatory cytokines by infected epithelial cells.</a:t>
            </a:r>
          </a:p>
          <a:p>
            <a:pPr algn="just">
              <a:buFont typeface="Arial" charset="0"/>
              <a:buChar char="•"/>
              <a:defRPr/>
            </a:pPr>
            <a:endParaRPr lang="en-US" sz="2400">
              <a:latin typeface="+mj-lt"/>
            </a:endParaRPr>
          </a:p>
          <a:p>
            <a:pPr algn="just">
              <a:buFont typeface="Arial" charset="0"/>
              <a:buChar char="•"/>
              <a:defRPr/>
            </a:pPr>
            <a:r>
              <a:rPr lang="en-US" sz="2400">
                <a:latin typeface="+mj-lt"/>
              </a:rPr>
              <a:t>This results in early tissue infiltration by PMNs, later followed by lymphocytes, macrophages, plasma cells and eosinophils.</a:t>
            </a:r>
          </a:p>
          <a:p>
            <a:pPr algn="just">
              <a:buFont typeface="Arial" charset="0"/>
              <a:buChar char="•"/>
              <a:defRPr/>
            </a:pPr>
            <a:endParaRPr lang="en-US" sz="2400">
              <a:latin typeface="+mj-lt"/>
            </a:endParaRPr>
          </a:p>
          <a:p>
            <a:pPr algn="just">
              <a:buFont typeface="Arial" charset="0"/>
              <a:buChar char="•"/>
              <a:defRPr/>
            </a:pPr>
            <a:r>
              <a:rPr lang="en-US" sz="2400">
                <a:latin typeface="+mj-lt"/>
              </a:rPr>
              <a:t>If the infection progresses further (because of lack of treatment and/or failure of immune control), aggregates of lymphocytes and macrophages (lymphoid follicles) may form in the submucosa; these can progress to necrosis, followed by fibrosis and scarring.</a:t>
            </a:r>
            <a:r>
              <a:rPr lang="en-US" sz="2400" b="1">
                <a:latin typeface="+mj-lt"/>
              </a:rPr>
              <a:t> </a:t>
            </a:r>
            <a:endParaRPr lang="en-US" sz="2400">
              <a:latin typeface="+mj-lt"/>
            </a:endParaRPr>
          </a:p>
          <a:p>
            <a:pPr algn="just">
              <a:buFont typeface="Arial" charset="0"/>
              <a:buChar char="•"/>
              <a:defRPr/>
            </a:pPr>
            <a:endParaRPr lang="en-US" sz="2400">
              <a:latin typeface="+mj-lt"/>
            </a:endParaRPr>
          </a:p>
        </p:txBody>
      </p:sp>
      <p:sp>
        <p:nvSpPr>
          <p:cNvPr id="16387" name="Rectangle 3"/>
          <p:cNvSpPr>
            <a:spLocks noChangeArrowheads="1"/>
          </p:cNvSpPr>
          <p:nvPr/>
        </p:nvSpPr>
        <p:spPr bwMode="auto">
          <a:xfrm>
            <a:off x="4648200" y="39688"/>
            <a:ext cx="2711450" cy="646112"/>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a:solidFill>
                  <a:srgbClr val="C00000"/>
                </a:solidFill>
                <a:latin typeface="Calibri"/>
                <a:cs typeface="Arial" charset="0"/>
              </a:rPr>
              <a:t>Pathogenesis</a:t>
            </a:r>
          </a:p>
        </p:txBody>
      </p:sp>
      <p:cxnSp>
        <p:nvCxnSpPr>
          <p:cNvPr id="6" name="Straight Connector 5"/>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39708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to="" calcmode="lin" valueType="num">
                                      <p:cBhvr>
                                        <p:cTn id="7" dur="1" fill="hold"/>
                                        <p:tgtEl>
                                          <p:spTgt spid="2457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 to="" calcmode="lin" valueType="num">
                                      <p:cBhvr>
                                        <p:cTn id="12" dur="1" fill="hold"/>
                                        <p:tgtEl>
                                          <p:spTgt spid="24578">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4578">
                                            <p:txEl>
                                              <p:pRg st="4" end="4"/>
                                            </p:txEl>
                                          </p:spTgt>
                                        </p:tgtEl>
                                        <p:attrNameLst>
                                          <p:attrName>style.visibility</p:attrName>
                                        </p:attrNameLst>
                                      </p:cBhvr>
                                      <p:to>
                                        <p:strVal val="visible"/>
                                      </p:to>
                                    </p:set>
                                    <p:anim to="" calcmode="lin" valueType="num">
                                      <p:cBhvr>
                                        <p:cTn id="17" dur="1" fill="hold"/>
                                        <p:tgtEl>
                                          <p:spTgt spid="24578">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4578">
                                            <p:txEl>
                                              <p:pRg st="6" end="6"/>
                                            </p:txEl>
                                          </p:spTgt>
                                        </p:tgtEl>
                                        <p:attrNameLst>
                                          <p:attrName>style.visibility</p:attrName>
                                        </p:attrNameLst>
                                      </p:cBhvr>
                                      <p:to>
                                        <p:strVal val="visible"/>
                                      </p:to>
                                    </p:set>
                                    <p:anim to="" calcmode="lin" valueType="num">
                                      <p:cBhvr>
                                        <p:cTn id="22" dur="1" fill="hold"/>
                                        <p:tgtEl>
                                          <p:spTgt spid="2457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648201" y="39688"/>
            <a:ext cx="2538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12800" indent="-812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ar-JO" sz="3600" b="1">
                <a:solidFill>
                  <a:srgbClr val="C00000"/>
                </a:solidFill>
                <a:latin typeface="Baskerville Old Face" panose="02020602080505020303" pitchFamily="18" charset="0"/>
                <a:cs typeface="Arial" panose="020B0604020202020204" pitchFamily="34" charset="0"/>
              </a:rPr>
              <a:t>Pathogenesis</a:t>
            </a:r>
          </a:p>
        </p:txBody>
      </p:sp>
      <p:pic>
        <p:nvPicPr>
          <p:cNvPr id="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295400"/>
            <a:ext cx="3394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433764" y="757238"/>
            <a:ext cx="129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ar-JO" sz="2400" b="1">
                <a:solidFill>
                  <a:srgbClr val="FF0000"/>
                </a:solidFill>
                <a:latin typeface="Baskerville Old Face" panose="02020602080505020303" pitchFamily="18" charset="0"/>
                <a:cs typeface="Arial" panose="020B0604020202020204" pitchFamily="34" charset="0"/>
              </a:rPr>
              <a:t> </a:t>
            </a:r>
            <a:r>
              <a:rPr lang="en-US" altLang="ar-JO" sz="2400" b="1">
                <a:solidFill>
                  <a:srgbClr val="00B050"/>
                </a:solidFill>
                <a:latin typeface="Baskerville Old Face" panose="02020602080505020303" pitchFamily="18" charset="0"/>
                <a:cs typeface="Arial" panose="020B0604020202020204" pitchFamily="34" charset="0"/>
              </a:rPr>
              <a:t>Normal</a:t>
            </a:r>
            <a:r>
              <a:rPr lang="en-US" altLang="ar-JO" sz="2400" b="1">
                <a:solidFill>
                  <a:srgbClr val="FF0000"/>
                </a:solidFill>
                <a:latin typeface="Baskerville Old Face" panose="02020602080505020303" pitchFamily="18" charset="0"/>
                <a:cs typeface="Arial" panose="020B0604020202020204" pitchFamily="34" charset="0"/>
              </a:rPr>
              <a:t> </a:t>
            </a:r>
            <a:endParaRPr lang="en-US" altLang="ar-JO" sz="1800">
              <a:solidFill>
                <a:prstClr val="black"/>
              </a:solidFill>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1295401"/>
            <a:ext cx="458946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6656388" y="762001"/>
            <a:ext cx="134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ar-JO" sz="2400" b="1">
                <a:solidFill>
                  <a:srgbClr val="FF0000"/>
                </a:solidFill>
                <a:latin typeface="Baskerville Old Face" panose="02020602080505020303" pitchFamily="18" charset="0"/>
                <a:cs typeface="Arial" panose="020B0604020202020204" pitchFamily="34" charset="0"/>
              </a:rPr>
              <a:t>Infected  </a:t>
            </a:r>
          </a:p>
        </p:txBody>
      </p:sp>
      <p:cxnSp>
        <p:nvCxnSpPr>
          <p:cNvPr id="8" name="Straight Connector 7"/>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898487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676400" y="762001"/>
            <a:ext cx="8229600" cy="4525963"/>
          </a:xfrm>
        </p:spPr>
        <p:txBody>
          <a:bodyPr/>
          <a:lstStyle/>
          <a:p>
            <a:pPr algn="just">
              <a:buFont typeface="Arial" panose="020B0604020202020204" pitchFamily="34" charset="0"/>
              <a:buNone/>
            </a:pPr>
            <a:r>
              <a:rPr lang="en-US" altLang="ar-JO" sz="2800" b="1">
                <a:solidFill>
                  <a:srgbClr val="C00000"/>
                </a:solidFill>
              </a:rPr>
              <a:t>How does Chlamydia affect pregnancy? </a:t>
            </a:r>
            <a:endParaRPr lang="en-US" altLang="ar-JO" sz="2800"/>
          </a:p>
          <a:p>
            <a:pPr algn="just"/>
            <a:r>
              <a:rPr lang="en-US" altLang="ar-JO" sz="2600"/>
              <a:t>Chlamydia can cause a </a:t>
            </a:r>
            <a:r>
              <a:rPr lang="en-US" altLang="ar-JO" sz="2600" b="1">
                <a:solidFill>
                  <a:srgbClr val="00B0F0"/>
                </a:solidFill>
              </a:rPr>
              <a:t>pregnant </a:t>
            </a:r>
            <a:r>
              <a:rPr lang="en-US" altLang="ar-JO" sz="2600"/>
              <a:t>woman to go </a:t>
            </a:r>
            <a:r>
              <a:rPr lang="en-US" altLang="ar-JO" sz="2600" b="1">
                <a:solidFill>
                  <a:srgbClr val="00B0F0"/>
                </a:solidFill>
              </a:rPr>
              <a:t>into labor </a:t>
            </a:r>
            <a:r>
              <a:rPr lang="en-US" altLang="ar-JO" sz="2600"/>
              <a:t>early or </a:t>
            </a:r>
            <a:r>
              <a:rPr lang="en-US" altLang="ar-JO" sz="2600" b="1">
                <a:solidFill>
                  <a:srgbClr val="00B0F0"/>
                </a:solidFill>
              </a:rPr>
              <a:t>deliver a low-birth weight baby</a:t>
            </a:r>
            <a:r>
              <a:rPr lang="en-US" altLang="ar-JO" sz="2600"/>
              <a:t>.</a:t>
            </a:r>
          </a:p>
          <a:p>
            <a:pPr algn="just"/>
            <a:r>
              <a:rPr lang="en-US" altLang="ar-JO" sz="2600"/>
              <a:t>Chlamydia can spread fr</a:t>
            </a:r>
            <a:r>
              <a:rPr lang="en-US" altLang="ar-JO" sz="2600" b="1">
                <a:solidFill>
                  <a:srgbClr val="00B0F0"/>
                </a:solidFill>
              </a:rPr>
              <a:t>om mother to baby during birth</a:t>
            </a:r>
            <a:r>
              <a:rPr lang="en-US" altLang="ar-JO" sz="2600"/>
              <a:t>. This can cause </a:t>
            </a:r>
            <a:r>
              <a:rPr lang="en-US" altLang="ar-JO" sz="2600" b="1">
                <a:solidFill>
                  <a:srgbClr val="00B0F0"/>
                </a:solidFill>
              </a:rPr>
              <a:t>pneumonia</a:t>
            </a:r>
            <a:r>
              <a:rPr lang="en-US" altLang="ar-JO" sz="2600"/>
              <a:t> or a </a:t>
            </a:r>
            <a:r>
              <a:rPr lang="en-US" altLang="ar-JO" sz="2600" b="1">
                <a:solidFill>
                  <a:srgbClr val="00B0F0"/>
                </a:solidFill>
              </a:rPr>
              <a:t>serious infection</a:t>
            </a:r>
            <a:r>
              <a:rPr lang="en-US" altLang="ar-JO" sz="2600"/>
              <a:t> in the baby’s eye that may lead to </a:t>
            </a:r>
            <a:r>
              <a:rPr lang="en-US" altLang="ar-JO" sz="2600" b="1">
                <a:solidFill>
                  <a:srgbClr val="00B0F0"/>
                </a:solidFill>
              </a:rPr>
              <a:t>blindness</a:t>
            </a:r>
            <a:r>
              <a:rPr lang="en-US" altLang="ar-JO" sz="2600"/>
              <a:t>. </a:t>
            </a:r>
          </a:p>
          <a:p>
            <a:pPr algn="just"/>
            <a:r>
              <a:rPr lang="en-US" altLang="ar-JO" sz="2600"/>
              <a:t>A pregnant woman can be </a:t>
            </a:r>
            <a:r>
              <a:rPr lang="en-US" altLang="ar-JO" sz="2600" b="1">
                <a:solidFill>
                  <a:srgbClr val="00B0F0"/>
                </a:solidFill>
              </a:rPr>
              <a:t>treated</a:t>
            </a:r>
            <a:r>
              <a:rPr lang="en-US" altLang="ar-JO" sz="2600"/>
              <a:t> to prevent transmission to the baby. </a:t>
            </a:r>
          </a:p>
          <a:p>
            <a:pPr algn="just"/>
            <a:endParaRPr lang="en-US" altLang="ar-JO" sz="2800"/>
          </a:p>
        </p:txBody>
      </p:sp>
      <p:pic>
        <p:nvPicPr>
          <p:cNvPr id="27651" name="Picture 2" descr="http://ts3.mm.bing.net/th?id=HN.608014824897316594&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38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4648200" y="39688"/>
            <a:ext cx="2711450" cy="646112"/>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Pathogenesis</a:t>
            </a:r>
          </a:p>
        </p:txBody>
      </p:sp>
      <p:cxnSp>
        <p:nvCxnSpPr>
          <p:cNvPr id="8" name="Straight Connector 7"/>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05004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to="" calcmode="lin" valueType="num">
                                      <p:cBhvr>
                                        <p:cTn id="7" dur="1" fill="hold"/>
                                        <p:tgtEl>
                                          <p:spTgt spid="2765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 to="" calcmode="lin" valueType="num">
                                      <p:cBhvr>
                                        <p:cTn id="12" dur="1" fill="hold"/>
                                        <p:tgtEl>
                                          <p:spTgt spid="27650">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 to="" calcmode="lin" valueType="num">
                                      <p:cBhvr>
                                        <p:cTn id="17" dur="1" fill="hold"/>
                                        <p:tgtEl>
                                          <p:spTgt spid="27650">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 to="" calcmode="lin" valueType="num">
                                      <p:cBhvr>
                                        <p:cTn id="22" dur="1" fill="hold"/>
                                        <p:tgtEl>
                                          <p:spTgt spid="27650">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7651"/>
                                        </p:tgtEl>
                                        <p:attrNameLst>
                                          <p:attrName>style.visibility</p:attrName>
                                        </p:attrNameLst>
                                      </p:cBhvr>
                                      <p:to>
                                        <p:strVal val="visible"/>
                                      </p:to>
                                    </p:set>
                                    <p:anim to="" calcmode="lin" valueType="num">
                                      <p:cBhvr>
                                        <p:cTn id="27" dur="1" fill="hold"/>
                                        <p:tgtEl>
                                          <p:spTgt spid="276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14400"/>
            <a:ext cx="8610600" cy="5943600"/>
          </a:xfrm>
        </p:spPr>
        <p:txBody>
          <a:bodyPr/>
          <a:lstStyle/>
          <a:p>
            <a:pPr marL="342900" lvl="1" indent="-342900" algn="just">
              <a:buNone/>
              <a:defRPr/>
            </a:pPr>
            <a:r>
              <a:rPr lang="en-US" b="1" dirty="0" smtClean="0">
                <a:solidFill>
                  <a:srgbClr val="C00000"/>
                </a:solidFill>
              </a:rPr>
              <a:t>Urethritis</a:t>
            </a:r>
          </a:p>
          <a:p>
            <a:pPr marL="342900" lvl="1" indent="-342900" algn="just">
              <a:buFont typeface="Wingdings" pitchFamily="2" charset="2"/>
              <a:buChar char="Ø"/>
              <a:defRPr/>
            </a:pPr>
            <a:r>
              <a:rPr lang="en-US" sz="2400" dirty="0"/>
              <a:t>The most </a:t>
            </a:r>
            <a:r>
              <a:rPr lang="en-US" sz="2400" b="1" dirty="0">
                <a:solidFill>
                  <a:srgbClr val="00B0F0"/>
                </a:solidFill>
              </a:rPr>
              <a:t>common cause of </a:t>
            </a:r>
            <a:r>
              <a:rPr lang="en-US" sz="2400" b="1" dirty="0" err="1">
                <a:solidFill>
                  <a:srgbClr val="00B0F0"/>
                </a:solidFill>
              </a:rPr>
              <a:t>nongonococcal</a:t>
            </a:r>
            <a:r>
              <a:rPr lang="en-US" sz="2400" b="1" dirty="0">
                <a:solidFill>
                  <a:srgbClr val="00B0F0"/>
                </a:solidFill>
              </a:rPr>
              <a:t> </a:t>
            </a:r>
            <a:r>
              <a:rPr lang="en-US" sz="2400" b="1" dirty="0" err="1">
                <a:solidFill>
                  <a:srgbClr val="00B0F0"/>
                </a:solidFill>
              </a:rPr>
              <a:t>urethritis</a:t>
            </a:r>
            <a:r>
              <a:rPr lang="en-US" sz="2400" b="1" dirty="0">
                <a:solidFill>
                  <a:srgbClr val="00B0F0"/>
                </a:solidFill>
              </a:rPr>
              <a:t> (NGU) </a:t>
            </a:r>
            <a:r>
              <a:rPr lang="en-US" sz="2400" dirty="0"/>
              <a:t>in men (40 to 96 percent)</a:t>
            </a:r>
          </a:p>
          <a:p>
            <a:pPr marL="342900" lvl="1" indent="-342900" algn="just">
              <a:buFont typeface="Wingdings" pitchFamily="2" charset="2"/>
              <a:buChar char="Ø"/>
              <a:defRPr/>
            </a:pPr>
            <a:r>
              <a:rPr lang="en-US" sz="2400" dirty="0"/>
              <a:t>More common than gonococcal infection</a:t>
            </a:r>
          </a:p>
          <a:p>
            <a:pPr marL="342900" lvl="1" indent="-342900" algn="just">
              <a:buFont typeface="Wingdings" pitchFamily="2" charset="2"/>
              <a:buChar char="Ø"/>
              <a:defRPr/>
            </a:pPr>
            <a:r>
              <a:rPr lang="en-US" sz="2400" dirty="0"/>
              <a:t>Majority (&gt;50%) are  asymptomatic</a:t>
            </a:r>
          </a:p>
          <a:p>
            <a:pPr marL="342900" lvl="1" indent="-342900" algn="just">
              <a:buFont typeface="Wingdings" pitchFamily="2" charset="2"/>
              <a:buChar char="Ø"/>
              <a:defRPr/>
            </a:pPr>
            <a:r>
              <a:rPr lang="en-US" sz="2400" dirty="0"/>
              <a:t>The </a:t>
            </a:r>
            <a:r>
              <a:rPr lang="en-US" sz="2400" b="1" dirty="0">
                <a:solidFill>
                  <a:srgbClr val="00B0F0"/>
                </a:solidFill>
              </a:rPr>
              <a:t>incubation</a:t>
            </a:r>
            <a:r>
              <a:rPr lang="en-US" sz="2400" dirty="0"/>
              <a:t> period is variable but is typically </a:t>
            </a:r>
            <a:r>
              <a:rPr lang="en-US" sz="2400" b="1" dirty="0">
                <a:solidFill>
                  <a:srgbClr val="00B0F0"/>
                </a:solidFill>
              </a:rPr>
              <a:t>5 to 10 </a:t>
            </a:r>
            <a:r>
              <a:rPr lang="en-US" sz="2400" dirty="0"/>
              <a:t>days after exposure </a:t>
            </a:r>
          </a:p>
          <a:p>
            <a:pPr marL="342900" lvl="1" indent="-342900" algn="just">
              <a:buFont typeface="Wingdings" pitchFamily="2" charset="2"/>
              <a:buChar char="Ø"/>
              <a:defRPr/>
            </a:pPr>
            <a:r>
              <a:rPr lang="en-US" sz="2400" dirty="0"/>
              <a:t>Symptoms</a:t>
            </a:r>
          </a:p>
          <a:p>
            <a:pPr lvl="1" algn="just">
              <a:buFont typeface="Wingdings" pitchFamily="2" charset="2"/>
              <a:buChar char="ü"/>
              <a:defRPr/>
            </a:pPr>
            <a:r>
              <a:rPr lang="en-US" sz="2400" dirty="0"/>
              <a:t>mucoid or clear urethral discharge with bad smell</a:t>
            </a:r>
          </a:p>
          <a:p>
            <a:pPr lvl="1" algn="just">
              <a:buFont typeface="Wingdings" pitchFamily="2" charset="2"/>
              <a:buChar char="ü"/>
              <a:defRPr/>
            </a:pPr>
            <a:r>
              <a:rPr lang="en-US" sz="2400" dirty="0" err="1"/>
              <a:t>dysuria</a:t>
            </a:r>
            <a:r>
              <a:rPr lang="en-US" sz="2400" dirty="0"/>
              <a:t> </a:t>
            </a:r>
          </a:p>
          <a:p>
            <a:pPr algn="just">
              <a:buFont typeface="Wingdings" pitchFamily="2" charset="2"/>
              <a:buChar char="Ø"/>
              <a:defRPr/>
            </a:pPr>
            <a:r>
              <a:rPr lang="en-US" sz="2400" dirty="0"/>
              <a:t>Sometimes the </a:t>
            </a:r>
            <a:r>
              <a:rPr lang="en-US" sz="2400" b="1" dirty="0">
                <a:solidFill>
                  <a:srgbClr val="00B0F0"/>
                </a:solidFill>
              </a:rPr>
              <a:t>discharge is so </a:t>
            </a:r>
            <a:r>
              <a:rPr lang="en-US" sz="2400" b="1" dirty="0" smtClean="0">
                <a:solidFill>
                  <a:srgbClr val="00B0F0"/>
                </a:solidFill>
              </a:rPr>
              <a:t>scant (thick</a:t>
            </a:r>
            <a:r>
              <a:rPr lang="en-US" sz="2400" b="1" dirty="0">
                <a:solidFill>
                  <a:srgbClr val="00B0F0"/>
                </a:solidFill>
              </a:rPr>
              <a:t>, white, odorless, and curd-like) like cottage cheese </a:t>
            </a:r>
            <a:r>
              <a:rPr lang="en-US" sz="2400" dirty="0" smtClean="0"/>
              <a:t>. </a:t>
            </a:r>
            <a:r>
              <a:rPr lang="en-US" sz="2400" dirty="0"/>
              <a:t>This is in contrast to the more copious and purulent urethral discharge and shorter (two to seven days) incubation period for gonococcal urethritis</a:t>
            </a:r>
          </a:p>
        </p:txBody>
      </p:sp>
      <p:sp>
        <p:nvSpPr>
          <p:cNvPr id="6" name="Rectangle 5"/>
          <p:cNvSpPr txBox="1">
            <a:spLocks noChangeArrowheads="1"/>
          </p:cNvSpPr>
          <p:nvPr/>
        </p:nvSpPr>
        <p:spPr bwMode="auto">
          <a:xfrm>
            <a:off x="4953000" y="304800"/>
            <a:ext cx="22098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200" b="1" dirty="0">
                <a:solidFill>
                  <a:srgbClr val="C00000"/>
                </a:solidFill>
                <a:latin typeface="Calibri"/>
                <a:cs typeface="Arial" panose="020B0604020202020204" pitchFamily="34" charset="0"/>
              </a:rPr>
              <a:t>In Men</a:t>
            </a:r>
          </a:p>
        </p:txBody>
      </p:sp>
      <p:cxnSp>
        <p:nvCxnSpPr>
          <p:cNvPr id="8" name="Straight Connector 7"/>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spTree>
    <p:custDataLst>
      <p:tags r:id="rId1"/>
    </p:custDataLst>
    <p:extLst>
      <p:ext uri="{BB962C8B-B14F-4D97-AF65-F5344CB8AC3E}">
        <p14:creationId xmlns:p14="http://schemas.microsoft.com/office/powerpoint/2010/main" val="21455672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to="" calcmode="lin" valueType="num">
                                      <p:cBhvr>
                                        <p:cTn id="32" dur="1" fill="hold"/>
                                        <p:tgtEl>
                                          <p:spTgt spid="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to="" calcmode="lin" valueType="num">
                                      <p:cBhvr>
                                        <p:cTn id="37" dur="1" fill="hold"/>
                                        <p:tgtEl>
                                          <p:spTgt spid="3">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to="" calcmode="lin" valueType="num">
                                      <p:cBhvr>
                                        <p:cTn id="42" dur="1" fill="hold"/>
                                        <p:tgtEl>
                                          <p:spTgt spid="3">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to="" calcmode="lin" valueType="num">
                                      <p:cBhvr>
                                        <p:cTn id="47" dur="1" fill="hold"/>
                                        <p:tgtEl>
                                          <p:spTgt spid="3">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to="" calcmode="lin" valueType="num">
                                      <p:cBhvr>
                                        <p:cTn id="5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752600" y="1189038"/>
            <a:ext cx="8763000" cy="4525962"/>
          </a:xfrm>
        </p:spPr>
        <p:txBody>
          <a:bodyPr/>
          <a:lstStyle/>
          <a:p>
            <a:pPr algn="just">
              <a:buFont typeface="Arial" panose="020B0604020202020204" pitchFamily="34" charset="0"/>
              <a:buNone/>
            </a:pPr>
            <a:r>
              <a:rPr lang="en-US" altLang="ar-JO" sz="2800" b="1">
                <a:solidFill>
                  <a:srgbClr val="C00000"/>
                </a:solidFill>
              </a:rPr>
              <a:t>Epididymitis </a:t>
            </a:r>
          </a:p>
          <a:p>
            <a:pPr algn="just">
              <a:buFont typeface="Arial" panose="020B0604020202020204" pitchFamily="34" charset="0"/>
              <a:buNone/>
            </a:pPr>
            <a:r>
              <a:rPr lang="en-US" altLang="ar-JO" sz="2800"/>
              <a:t>    Men with acute epididymitis typically have testicular pain and tenderness, hydrocele, and palpable swelling of the epididymis.</a:t>
            </a:r>
          </a:p>
          <a:p>
            <a:pPr algn="just">
              <a:buFont typeface="Arial" panose="020B0604020202020204" pitchFamily="34" charset="0"/>
              <a:buNone/>
            </a:pPr>
            <a:endParaRPr lang="en-US" altLang="ar-JO" sz="2800"/>
          </a:p>
          <a:p>
            <a:pPr algn="just">
              <a:buFont typeface="Arial" panose="020B0604020202020204" pitchFamily="34" charset="0"/>
              <a:buNone/>
            </a:pPr>
            <a:r>
              <a:rPr lang="en-US" altLang="ar-JO" sz="2800" b="1">
                <a:solidFill>
                  <a:srgbClr val="C00000"/>
                </a:solidFill>
              </a:rPr>
              <a:t>Prostatitis</a:t>
            </a:r>
          </a:p>
          <a:p>
            <a:pPr algn="just">
              <a:buFont typeface="Arial" panose="020B0604020202020204" pitchFamily="34" charset="0"/>
              <a:buNone/>
            </a:pPr>
            <a:r>
              <a:rPr lang="en-US" altLang="ar-JO" sz="2800"/>
              <a:t> Symptoms included</a:t>
            </a:r>
          </a:p>
          <a:p>
            <a:pPr lvl="1" algn="just"/>
            <a:r>
              <a:rPr lang="en-US" altLang="ar-JO" smtClean="0"/>
              <a:t> dysuria</a:t>
            </a:r>
          </a:p>
          <a:p>
            <a:pPr lvl="1" algn="just"/>
            <a:r>
              <a:rPr lang="en-US" altLang="ar-JO" smtClean="0"/>
              <a:t>urinary dysfunction</a:t>
            </a:r>
          </a:p>
          <a:p>
            <a:pPr lvl="1" algn="just"/>
            <a:r>
              <a:rPr lang="en-US" altLang="ar-JO" smtClean="0"/>
              <a:t>pain with ejaculation</a:t>
            </a:r>
          </a:p>
          <a:p>
            <a:pPr lvl="1" algn="just"/>
            <a:r>
              <a:rPr lang="en-US" altLang="ar-JO" smtClean="0"/>
              <a:t>pelvic pain</a:t>
            </a:r>
          </a:p>
          <a:p>
            <a:pPr algn="just"/>
            <a:endParaRPr lang="en-US" altLang="ar-JO" sz="2800"/>
          </a:p>
        </p:txBody>
      </p:sp>
      <p:sp>
        <p:nvSpPr>
          <p:cNvPr id="7" name="Rectangle 5"/>
          <p:cNvSpPr txBox="1">
            <a:spLocks noChangeArrowheads="1"/>
          </p:cNvSpPr>
          <p:nvPr/>
        </p:nvSpPr>
        <p:spPr bwMode="auto">
          <a:xfrm>
            <a:off x="4953000" y="304800"/>
            <a:ext cx="22098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200" b="1" dirty="0">
                <a:solidFill>
                  <a:srgbClr val="C00000"/>
                </a:solidFill>
                <a:latin typeface="Calibri"/>
                <a:cs typeface="Arial" panose="020B0604020202020204" pitchFamily="34" charset="0"/>
              </a:rPr>
              <a:t>In Men</a:t>
            </a:r>
          </a:p>
        </p:txBody>
      </p:sp>
      <p:cxnSp>
        <p:nvCxnSpPr>
          <p:cNvPr id="9" name="Straight Connector 8"/>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spTree>
    <p:custDataLst>
      <p:tags r:id="rId1"/>
    </p:custDataLst>
    <p:extLst>
      <p:ext uri="{BB962C8B-B14F-4D97-AF65-F5344CB8AC3E}">
        <p14:creationId xmlns:p14="http://schemas.microsoft.com/office/powerpoint/2010/main" val="33803746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to="" calcmode="lin" valueType="num">
                                      <p:cBhvr>
                                        <p:cTn id="7" dur="1" fill="hold"/>
                                        <p:tgtEl>
                                          <p:spTgt spid="1945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 to="" calcmode="lin" valueType="num">
                                      <p:cBhvr>
                                        <p:cTn id="12" dur="1" fill="hold"/>
                                        <p:tgtEl>
                                          <p:spTgt spid="1945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 to="" calcmode="lin" valueType="num">
                                      <p:cBhvr>
                                        <p:cTn id="17" dur="1" fill="hold"/>
                                        <p:tgtEl>
                                          <p:spTgt spid="19458">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9458">
                                            <p:txEl>
                                              <p:pRg st="4" end="4"/>
                                            </p:txEl>
                                          </p:spTgt>
                                        </p:tgtEl>
                                        <p:attrNameLst>
                                          <p:attrName>style.visibility</p:attrName>
                                        </p:attrNameLst>
                                      </p:cBhvr>
                                      <p:to>
                                        <p:strVal val="visible"/>
                                      </p:to>
                                    </p:set>
                                    <p:anim to="" calcmode="lin" valueType="num">
                                      <p:cBhvr>
                                        <p:cTn id="22" dur="1" fill="hold"/>
                                        <p:tgtEl>
                                          <p:spTgt spid="19458">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 to="" calcmode="lin" valueType="num">
                                      <p:cBhvr>
                                        <p:cTn id="27" dur="1" fill="hold"/>
                                        <p:tgtEl>
                                          <p:spTgt spid="19458">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9458">
                                            <p:txEl>
                                              <p:pRg st="6" end="6"/>
                                            </p:txEl>
                                          </p:spTgt>
                                        </p:tgtEl>
                                        <p:attrNameLst>
                                          <p:attrName>style.visibility</p:attrName>
                                        </p:attrNameLst>
                                      </p:cBhvr>
                                      <p:to>
                                        <p:strVal val="visible"/>
                                      </p:to>
                                    </p:set>
                                    <p:anim to="" calcmode="lin" valueType="num">
                                      <p:cBhvr>
                                        <p:cTn id="32" dur="1" fill="hold"/>
                                        <p:tgtEl>
                                          <p:spTgt spid="19458">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9458">
                                            <p:txEl>
                                              <p:pRg st="7" end="7"/>
                                            </p:txEl>
                                          </p:spTgt>
                                        </p:tgtEl>
                                        <p:attrNameLst>
                                          <p:attrName>style.visibility</p:attrName>
                                        </p:attrNameLst>
                                      </p:cBhvr>
                                      <p:to>
                                        <p:strVal val="visible"/>
                                      </p:to>
                                    </p:set>
                                    <p:anim to="" calcmode="lin" valueType="num">
                                      <p:cBhvr>
                                        <p:cTn id="37" dur="1" fill="hold"/>
                                        <p:tgtEl>
                                          <p:spTgt spid="19458">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9458">
                                            <p:txEl>
                                              <p:pRg st="8" end="8"/>
                                            </p:txEl>
                                          </p:spTgt>
                                        </p:tgtEl>
                                        <p:attrNameLst>
                                          <p:attrName>style.visibility</p:attrName>
                                        </p:attrNameLst>
                                      </p:cBhvr>
                                      <p:to>
                                        <p:strVal val="visible"/>
                                      </p:to>
                                    </p:set>
                                    <p:anim to="" calcmode="lin" valueType="num">
                                      <p:cBhvr>
                                        <p:cTn id="42" dur="1" fill="hold"/>
                                        <p:tgtEl>
                                          <p:spTgt spid="1945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32316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body" idx="1"/>
          </p:nvPr>
        </p:nvSpPr>
        <p:spPr>
          <a:xfrm>
            <a:off x="1524000" y="1036638"/>
            <a:ext cx="4953000" cy="5287962"/>
          </a:xfrm>
        </p:spPr>
        <p:txBody>
          <a:bodyPr/>
          <a:lstStyle/>
          <a:p>
            <a:pPr eaLnBrk="1" hangingPunct="1">
              <a:buFont typeface="Arial" panose="020B0604020202020204" pitchFamily="34" charset="0"/>
              <a:buNone/>
            </a:pPr>
            <a:r>
              <a:rPr lang="en-US" altLang="ar-JO" sz="2300" b="1" u="sng">
                <a:solidFill>
                  <a:srgbClr val="C00000"/>
                </a:solidFill>
              </a:rPr>
              <a:t>Urethritis</a:t>
            </a:r>
          </a:p>
          <a:p>
            <a:pPr lvl="1" eaLnBrk="1" hangingPunct="1">
              <a:spcBef>
                <a:spcPct val="0"/>
              </a:spcBef>
            </a:pPr>
            <a:r>
              <a:rPr lang="en-US" altLang="ar-JO" sz="2200"/>
              <a:t>Usually asymptomatic</a:t>
            </a:r>
          </a:p>
          <a:p>
            <a:pPr lvl="1" eaLnBrk="1" hangingPunct="1">
              <a:spcBef>
                <a:spcPct val="0"/>
              </a:spcBef>
            </a:pPr>
            <a:r>
              <a:rPr lang="en-US" altLang="ar-JO" sz="2200"/>
              <a:t>Signs/symptoms, when present, include dysuria, frequency, pyuria</a:t>
            </a:r>
          </a:p>
          <a:p>
            <a:pPr eaLnBrk="1" hangingPunct="1">
              <a:buFont typeface="Arial" panose="020B0604020202020204" pitchFamily="34" charset="0"/>
              <a:buNone/>
            </a:pPr>
            <a:r>
              <a:rPr lang="en-US" altLang="ar-JO" sz="2300" b="1" u="sng">
                <a:solidFill>
                  <a:srgbClr val="C00000"/>
                </a:solidFill>
              </a:rPr>
              <a:t>Cervicitis</a:t>
            </a:r>
          </a:p>
          <a:p>
            <a:pPr lvl="1" eaLnBrk="1" hangingPunct="1"/>
            <a:r>
              <a:rPr lang="en-US" altLang="ar-JO" sz="2200"/>
              <a:t>Majority (70%-80%) are asymptomatic</a:t>
            </a:r>
          </a:p>
          <a:p>
            <a:pPr lvl="1" eaLnBrk="1" hangingPunct="1"/>
            <a:r>
              <a:rPr lang="en-US" altLang="ar-JO" sz="2200"/>
              <a:t>Local signs of infection, when present, include: </a:t>
            </a:r>
          </a:p>
          <a:p>
            <a:pPr lvl="2" eaLnBrk="1" hangingPunct="1"/>
            <a:r>
              <a:rPr lang="en-US" altLang="ar-JO" sz="2200"/>
              <a:t>mucopurulent endocervical discharge</a:t>
            </a:r>
          </a:p>
          <a:p>
            <a:pPr lvl="2" eaLnBrk="1" hangingPunct="1"/>
            <a:r>
              <a:rPr lang="en-US" altLang="ar-JO" sz="2200"/>
              <a:t>cervical edema with erythema and friability</a:t>
            </a:r>
          </a:p>
        </p:txBody>
      </p:sp>
      <p:sp>
        <p:nvSpPr>
          <p:cNvPr id="10" name="Rectangle 5"/>
          <p:cNvSpPr txBox="1">
            <a:spLocks noChangeArrowheads="1"/>
          </p:cNvSpPr>
          <p:nvPr/>
        </p:nvSpPr>
        <p:spPr bwMode="auto">
          <a:xfrm>
            <a:off x="5105400" y="304800"/>
            <a:ext cx="22098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600" b="1" dirty="0">
                <a:solidFill>
                  <a:srgbClr val="C00000"/>
                </a:solidFill>
                <a:latin typeface="Calibri"/>
                <a:cs typeface="Arial" panose="020B0604020202020204" pitchFamily="34" charset="0"/>
              </a:rPr>
              <a:t>In</a:t>
            </a:r>
            <a:r>
              <a:rPr lang="en-US" sz="3600" dirty="0">
                <a:solidFill>
                  <a:srgbClr val="C00000"/>
                </a:solidFill>
                <a:latin typeface="Calibri"/>
                <a:cs typeface="Arial" panose="020B0604020202020204" pitchFamily="34" charset="0"/>
              </a:rPr>
              <a:t> </a:t>
            </a:r>
            <a:r>
              <a:rPr lang="en-US" sz="3600" b="1" dirty="0">
                <a:solidFill>
                  <a:srgbClr val="C00000"/>
                </a:solidFill>
                <a:latin typeface="Calibri"/>
                <a:cs typeface="Arial" panose="020B0604020202020204" pitchFamily="34" charset="0"/>
              </a:rPr>
              <a:t>woman </a:t>
            </a:r>
          </a:p>
        </p:txBody>
      </p:sp>
      <p:cxnSp>
        <p:nvCxnSpPr>
          <p:cNvPr id="6" name="Straight Connector 5"/>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pic>
        <p:nvPicPr>
          <p:cNvPr id="13" name="Picture 1031" descr="Mucopurulent cervicitis due to chlamydia showing ectopy, edema, and discharge.&#10;"/>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267200"/>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4" name="Rectangle 13"/>
          <p:cNvSpPr/>
          <p:nvPr/>
        </p:nvSpPr>
        <p:spPr>
          <a:xfrm>
            <a:off x="8858251" y="3867150"/>
            <a:ext cx="1120775" cy="400050"/>
          </a:xfrm>
          <a:prstGeom prst="rect">
            <a:avLst/>
          </a:prstGeom>
        </p:spPr>
        <p:txBody>
          <a:bodyPr wrap="none">
            <a:spAutoFit/>
          </a:bodyPr>
          <a:lstStyle/>
          <a:p>
            <a:pPr algn="ctr" fontAlgn="base">
              <a:spcBef>
                <a:spcPct val="0"/>
              </a:spcBef>
              <a:spcAft>
                <a:spcPct val="0"/>
              </a:spcAft>
              <a:defRPr/>
            </a:pPr>
            <a:r>
              <a:rPr lang="en-US" sz="2000" b="1" dirty="0">
                <a:solidFill>
                  <a:srgbClr val="FF0000"/>
                </a:solidFill>
                <a:latin typeface="Baskerville Old Face" pitchFamily="18" charset="0"/>
                <a:cs typeface="Arial" panose="020B0604020202020204" pitchFamily="34" charset="0"/>
              </a:rPr>
              <a:t>Cervicitis</a:t>
            </a:r>
          </a:p>
        </p:txBody>
      </p:sp>
    </p:spTree>
    <p:custDataLst>
      <p:tags r:id="rId1"/>
    </p:custDataLst>
    <p:extLst>
      <p:ext uri="{BB962C8B-B14F-4D97-AF65-F5344CB8AC3E}">
        <p14:creationId xmlns:p14="http://schemas.microsoft.com/office/powerpoint/2010/main" val="6194458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2">
                                            <p:txEl>
                                              <p:pRg st="0" end="0"/>
                                            </p:txEl>
                                          </p:spTgt>
                                        </p:tgtEl>
                                        <p:attrNameLst>
                                          <p:attrName>style.visibility</p:attrName>
                                        </p:attrNameLst>
                                      </p:cBhvr>
                                      <p:to>
                                        <p:strVal val="visible"/>
                                      </p:to>
                                    </p:set>
                                    <p:anim to="" calcmode="lin" valueType="num">
                                      <p:cBhvr>
                                        <p:cTn id="12" dur="1" fill="hold"/>
                                        <p:tgtEl>
                                          <p:spTgt spid="2048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0482">
                                            <p:txEl>
                                              <p:pRg st="1" end="1"/>
                                            </p:txEl>
                                          </p:spTgt>
                                        </p:tgtEl>
                                        <p:attrNameLst>
                                          <p:attrName>style.visibility</p:attrName>
                                        </p:attrNameLst>
                                      </p:cBhvr>
                                      <p:to>
                                        <p:strVal val="visible"/>
                                      </p:to>
                                    </p:set>
                                    <p:anim to="" calcmode="lin" valueType="num">
                                      <p:cBhvr>
                                        <p:cTn id="17" dur="1" fill="hold"/>
                                        <p:tgtEl>
                                          <p:spTgt spid="20482">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0482">
                                            <p:txEl>
                                              <p:pRg st="2" end="2"/>
                                            </p:txEl>
                                          </p:spTgt>
                                        </p:tgtEl>
                                        <p:attrNameLst>
                                          <p:attrName>style.visibility</p:attrName>
                                        </p:attrNameLst>
                                      </p:cBhvr>
                                      <p:to>
                                        <p:strVal val="visible"/>
                                      </p:to>
                                    </p:set>
                                    <p:anim to="" calcmode="lin" valueType="num">
                                      <p:cBhvr>
                                        <p:cTn id="22" dur="1" fill="hold"/>
                                        <p:tgtEl>
                                          <p:spTgt spid="20482">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0482">
                                            <p:txEl>
                                              <p:pRg st="3" end="3"/>
                                            </p:txEl>
                                          </p:spTgt>
                                        </p:tgtEl>
                                        <p:attrNameLst>
                                          <p:attrName>style.visibility</p:attrName>
                                        </p:attrNameLst>
                                      </p:cBhvr>
                                      <p:to>
                                        <p:strVal val="visible"/>
                                      </p:to>
                                    </p:set>
                                    <p:anim to="" calcmode="lin" valueType="num">
                                      <p:cBhvr>
                                        <p:cTn id="27" dur="1" fill="hold"/>
                                        <p:tgtEl>
                                          <p:spTgt spid="20482">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20482">
                                            <p:txEl>
                                              <p:pRg st="4" end="4"/>
                                            </p:txEl>
                                          </p:spTgt>
                                        </p:tgtEl>
                                        <p:attrNameLst>
                                          <p:attrName>style.visibility</p:attrName>
                                        </p:attrNameLst>
                                      </p:cBhvr>
                                      <p:to>
                                        <p:strVal val="visible"/>
                                      </p:to>
                                    </p:set>
                                    <p:anim to="" calcmode="lin" valueType="num">
                                      <p:cBhvr>
                                        <p:cTn id="32" dur="1" fill="hold"/>
                                        <p:tgtEl>
                                          <p:spTgt spid="20482">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20482">
                                            <p:txEl>
                                              <p:pRg st="5" end="5"/>
                                            </p:txEl>
                                          </p:spTgt>
                                        </p:tgtEl>
                                        <p:attrNameLst>
                                          <p:attrName>style.visibility</p:attrName>
                                        </p:attrNameLst>
                                      </p:cBhvr>
                                      <p:to>
                                        <p:strVal val="visible"/>
                                      </p:to>
                                    </p:set>
                                    <p:anim to="" calcmode="lin" valueType="num">
                                      <p:cBhvr>
                                        <p:cTn id="37" dur="1" fill="hold"/>
                                        <p:tgtEl>
                                          <p:spTgt spid="20482">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20482">
                                            <p:txEl>
                                              <p:pRg st="6" end="6"/>
                                            </p:txEl>
                                          </p:spTgt>
                                        </p:tgtEl>
                                        <p:attrNameLst>
                                          <p:attrName>style.visibility</p:attrName>
                                        </p:attrNameLst>
                                      </p:cBhvr>
                                      <p:to>
                                        <p:strVal val="visible"/>
                                      </p:to>
                                    </p:set>
                                    <p:anim to="" calcmode="lin" valueType="num">
                                      <p:cBhvr>
                                        <p:cTn id="42" dur="1" fill="hold"/>
                                        <p:tgtEl>
                                          <p:spTgt spid="20482">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20482">
                                            <p:txEl>
                                              <p:pRg st="7" end="7"/>
                                            </p:txEl>
                                          </p:spTgt>
                                        </p:tgtEl>
                                        <p:attrNameLst>
                                          <p:attrName>style.visibility</p:attrName>
                                        </p:attrNameLst>
                                      </p:cBhvr>
                                      <p:to>
                                        <p:strVal val="visible"/>
                                      </p:to>
                                    </p:set>
                                    <p:anim to="" calcmode="lin" valueType="num">
                                      <p:cBhvr>
                                        <p:cTn id="47" dur="1" fill="hold"/>
                                        <p:tgtEl>
                                          <p:spTgt spid="20482">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to="" calcmode="lin" valueType="num">
                                      <p:cBhvr>
                                        <p:cTn id="55"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1371600" y="685800"/>
            <a:ext cx="5257800" cy="1143000"/>
          </a:xfrm>
        </p:spPr>
        <p:txBody>
          <a:bodyPr/>
          <a:lstStyle/>
          <a:p>
            <a:pPr eaLnBrk="1" hangingPunct="1"/>
            <a:r>
              <a:rPr lang="en-US" altLang="ar-JO" sz="2800" b="1">
                <a:solidFill>
                  <a:srgbClr val="C00000"/>
                </a:solidFill>
              </a:rPr>
              <a:t> Complications in Women</a:t>
            </a:r>
          </a:p>
        </p:txBody>
      </p:sp>
      <p:sp>
        <p:nvSpPr>
          <p:cNvPr id="22531" name="Rectangle 6"/>
          <p:cNvSpPr>
            <a:spLocks noGrp="1" noChangeArrowheads="1"/>
          </p:cNvSpPr>
          <p:nvPr>
            <p:ph type="body" idx="1"/>
          </p:nvPr>
        </p:nvSpPr>
        <p:spPr>
          <a:xfrm>
            <a:off x="2057400" y="1752600"/>
            <a:ext cx="8153400" cy="3733800"/>
          </a:xfrm>
        </p:spPr>
        <p:txBody>
          <a:bodyPr/>
          <a:lstStyle/>
          <a:p>
            <a:pPr eaLnBrk="1" hangingPunct="1"/>
            <a:r>
              <a:rPr lang="en-US" altLang="ar-JO" smtClean="0"/>
              <a:t>Pelvic Inflammatory Disease (PID)</a:t>
            </a:r>
          </a:p>
          <a:p>
            <a:pPr lvl="1" eaLnBrk="1" hangingPunct="1"/>
            <a:r>
              <a:rPr lang="en-US" altLang="ar-JO" smtClean="0"/>
              <a:t>Salpingitis</a:t>
            </a:r>
            <a:endParaRPr lang="en-US" altLang="ar-JO" i="1" smtClean="0"/>
          </a:p>
          <a:p>
            <a:pPr lvl="1" eaLnBrk="1" hangingPunct="1"/>
            <a:r>
              <a:rPr lang="en-US" altLang="ar-JO" smtClean="0"/>
              <a:t>Endometritis</a:t>
            </a:r>
          </a:p>
        </p:txBody>
      </p:sp>
      <p:sp>
        <p:nvSpPr>
          <p:cNvPr id="7" name="Rectangle 5"/>
          <p:cNvSpPr txBox="1">
            <a:spLocks noChangeArrowheads="1"/>
          </p:cNvSpPr>
          <p:nvPr/>
        </p:nvSpPr>
        <p:spPr bwMode="auto">
          <a:xfrm>
            <a:off x="5105400" y="304800"/>
            <a:ext cx="2209800" cy="1143000"/>
          </a:xfrm>
          <a:prstGeom prst="rect">
            <a:avLst/>
          </a:prstGeom>
          <a:noFill/>
          <a:ln w="9525">
            <a:noFill/>
            <a:miter lim="800000"/>
            <a:headEnd/>
            <a:tailEnd/>
          </a:ln>
        </p:spPr>
        <p:txBody>
          <a:bodyPr anchor="ctr"/>
          <a:lstStyle/>
          <a:p>
            <a:pPr algn="ctr" fontAlgn="base">
              <a:spcBef>
                <a:spcPct val="0"/>
              </a:spcBef>
              <a:spcAft>
                <a:spcPct val="0"/>
              </a:spcAft>
              <a:defRPr/>
            </a:pPr>
            <a:r>
              <a:rPr lang="en-US" sz="3600" b="1" dirty="0">
                <a:solidFill>
                  <a:srgbClr val="C00000"/>
                </a:solidFill>
                <a:latin typeface="Calibri"/>
                <a:cs typeface="Arial" panose="020B0604020202020204" pitchFamily="34" charset="0"/>
              </a:rPr>
              <a:t>In</a:t>
            </a:r>
            <a:r>
              <a:rPr lang="en-US" sz="3600" dirty="0">
                <a:solidFill>
                  <a:srgbClr val="C00000"/>
                </a:solidFill>
                <a:latin typeface="Calibri"/>
                <a:cs typeface="Arial" panose="020B0604020202020204" pitchFamily="34" charset="0"/>
              </a:rPr>
              <a:t> </a:t>
            </a:r>
            <a:r>
              <a:rPr lang="en-US" sz="3600" b="1" dirty="0">
                <a:solidFill>
                  <a:srgbClr val="C00000"/>
                </a:solidFill>
                <a:latin typeface="Calibri"/>
                <a:cs typeface="Arial" panose="020B0604020202020204" pitchFamily="34" charset="0"/>
              </a:rPr>
              <a:t>woman </a:t>
            </a:r>
          </a:p>
        </p:txBody>
      </p:sp>
      <p:cxnSp>
        <p:nvCxnSpPr>
          <p:cNvPr id="9" name="Straight Connector 8"/>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10"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grpSp>
        <p:nvGrpSpPr>
          <p:cNvPr id="2" name="مجموعة 7"/>
          <p:cNvGrpSpPr>
            <a:grpSpLocks/>
          </p:cNvGrpSpPr>
          <p:nvPr/>
        </p:nvGrpSpPr>
        <p:grpSpPr bwMode="auto">
          <a:xfrm>
            <a:off x="1524000" y="3962400"/>
            <a:ext cx="3276600" cy="2133600"/>
            <a:chOff x="685800" y="1524000"/>
            <a:chExt cx="4572000" cy="2971800"/>
          </a:xfrm>
        </p:grpSpPr>
        <p:pic>
          <p:nvPicPr>
            <p:cNvPr id="276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674813"/>
              <a:ext cx="29210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685800" y="1524000"/>
              <a:ext cx="4572000" cy="762851"/>
            </a:xfrm>
            <a:prstGeom prst="rect">
              <a:avLst/>
            </a:prstGeom>
            <a:noFill/>
            <a:ln w="9525">
              <a:noFill/>
              <a:miter lim="800000"/>
              <a:headEnd/>
              <a:tailEnd/>
            </a:ln>
          </p:spPr>
          <p:txBody>
            <a:bodyPr anchor="ctr"/>
            <a:lstStyle/>
            <a:p>
              <a:pPr algn="ctr" fontAlgn="base">
                <a:spcBef>
                  <a:spcPct val="0"/>
                </a:spcBef>
                <a:spcAft>
                  <a:spcPct val="0"/>
                </a:spcAft>
                <a:defRPr/>
              </a:pPr>
              <a:r>
                <a:rPr lang="en-US" b="1" dirty="0">
                  <a:solidFill>
                    <a:srgbClr val="FFFF00"/>
                  </a:solidFill>
                  <a:latin typeface="Calibri"/>
                  <a:cs typeface="Arial" panose="020B0604020202020204" pitchFamily="34" charset="0"/>
                </a:rPr>
                <a:t>Normal fallopian tube</a:t>
              </a:r>
            </a:p>
          </p:txBody>
        </p:sp>
      </p:grpSp>
      <p:grpSp>
        <p:nvGrpSpPr>
          <p:cNvPr id="3" name="مجموعة 12"/>
          <p:cNvGrpSpPr>
            <a:grpSpLocks/>
          </p:cNvGrpSpPr>
          <p:nvPr/>
        </p:nvGrpSpPr>
        <p:grpSpPr bwMode="auto">
          <a:xfrm>
            <a:off x="3733800" y="3962400"/>
            <a:ext cx="3581400" cy="2133600"/>
            <a:chOff x="4038600" y="1520825"/>
            <a:chExt cx="4648200" cy="2974975"/>
          </a:xfrm>
        </p:grpSpPr>
        <p:pic>
          <p:nvPicPr>
            <p:cNvPr id="27661" name="Picture 3" descr="C. trachomatis Infection (PID)"/>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6764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4038600" y="1520825"/>
              <a:ext cx="4648200" cy="686192"/>
            </a:xfrm>
            <a:prstGeom prst="rect">
              <a:avLst/>
            </a:prstGeom>
            <a:noFill/>
            <a:ln w="9525">
              <a:noFill/>
              <a:miter lim="800000"/>
              <a:headEnd/>
              <a:tailEnd/>
            </a:ln>
          </p:spPr>
          <p:txBody>
            <a:bodyPr anchor="ctr"/>
            <a:lstStyle/>
            <a:p>
              <a:pPr algn="ctr" fontAlgn="base">
                <a:spcBef>
                  <a:spcPct val="0"/>
                </a:spcBef>
                <a:spcAft>
                  <a:spcPct val="0"/>
                </a:spcAft>
                <a:defRPr/>
              </a:pPr>
              <a:r>
                <a:rPr lang="en-US" sz="1400" b="1" i="1" dirty="0">
                  <a:solidFill>
                    <a:srgbClr val="FFFF00"/>
                  </a:solidFill>
                  <a:latin typeface="Calibri"/>
                  <a:cs typeface="Arial" panose="020B0604020202020204" pitchFamily="34" charset="0"/>
                </a:rPr>
                <a:t>C. trachomatis</a:t>
              </a:r>
              <a:r>
                <a:rPr lang="en-US" sz="1400" b="1" dirty="0">
                  <a:solidFill>
                    <a:srgbClr val="FFFF00"/>
                  </a:solidFill>
                  <a:latin typeface="Calibri"/>
                  <a:cs typeface="Arial" panose="020B0604020202020204" pitchFamily="34" charset="0"/>
                </a:rPr>
                <a:t> infection (PID)</a:t>
              </a:r>
            </a:p>
          </p:txBody>
        </p:sp>
      </p:grpSp>
      <p:grpSp>
        <p:nvGrpSpPr>
          <p:cNvPr id="4" name="مجموعة 15"/>
          <p:cNvGrpSpPr>
            <a:grpSpLocks/>
          </p:cNvGrpSpPr>
          <p:nvPr/>
        </p:nvGrpSpPr>
        <p:grpSpPr bwMode="auto">
          <a:xfrm>
            <a:off x="6781801" y="4114800"/>
            <a:ext cx="2989263" cy="1963738"/>
            <a:chOff x="2573338" y="4589463"/>
            <a:chExt cx="3751262" cy="2116137"/>
          </a:xfrm>
        </p:grpSpPr>
        <p:pic>
          <p:nvPicPr>
            <p:cNvPr id="27659" name="Picture 1036" descr="Acute Salpingit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589463"/>
              <a:ext cx="3657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26"/>
            <p:cNvSpPr txBox="1">
              <a:spLocks noChangeArrowheads="1"/>
            </p:cNvSpPr>
            <p:nvPr/>
          </p:nvSpPr>
          <p:spPr bwMode="auto">
            <a:xfrm>
              <a:off x="2573338" y="4664734"/>
              <a:ext cx="3446459" cy="441361"/>
            </a:xfrm>
            <a:prstGeom prst="rect">
              <a:avLst/>
            </a:prstGeom>
            <a:noFill/>
            <a:ln w="9525">
              <a:noFill/>
              <a:miter lim="800000"/>
              <a:headEnd/>
              <a:tailEnd/>
            </a:ln>
          </p:spPr>
          <p:txBody>
            <a:bodyPr anchor="ctr"/>
            <a:lstStyle/>
            <a:p>
              <a:pPr algn="ctr" fontAlgn="base">
                <a:spcBef>
                  <a:spcPct val="0"/>
                </a:spcBef>
                <a:spcAft>
                  <a:spcPct val="0"/>
                </a:spcAft>
                <a:defRPr/>
              </a:pPr>
              <a:r>
                <a:rPr lang="en-US" sz="2400" b="1" dirty="0">
                  <a:solidFill>
                    <a:prstClr val="black"/>
                  </a:solidFill>
                  <a:latin typeface="Calibri"/>
                  <a:cs typeface="Arial" panose="020B0604020202020204" pitchFamily="34" charset="0"/>
                </a:rPr>
                <a:t>Acute Salpingitis</a:t>
              </a:r>
            </a:p>
          </p:txBody>
        </p:sp>
      </p:grpSp>
    </p:spTree>
    <p:custDataLst>
      <p:tags r:id="rId1"/>
    </p:custDataLst>
    <p:extLst>
      <p:ext uri="{BB962C8B-B14F-4D97-AF65-F5344CB8AC3E}">
        <p14:creationId xmlns:p14="http://schemas.microsoft.com/office/powerpoint/2010/main" val="53910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to="" calcmode="lin" valueType="num">
                                      <p:cBhvr>
                                        <p:cTn id="12" dur="1" fill="hold"/>
                                        <p:tgtEl>
                                          <p:spTgt spid="2253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to="" calcmode="lin" valueType="num">
                                      <p:cBhvr>
                                        <p:cTn id="17" dur="1" fill="hold"/>
                                        <p:tgtEl>
                                          <p:spTgt spid="22531">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 to="" calcmode="lin" valueType="num">
                                      <p:cBhvr>
                                        <p:cTn id="22" dur="1" fill="hold"/>
                                        <p:tgtEl>
                                          <p:spTgt spid="2253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lide(fromBottom)">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lide(fromBottom)">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905000" y="685800"/>
            <a:ext cx="8534400" cy="5486400"/>
          </a:xfrm>
        </p:spPr>
        <p:txBody>
          <a:bodyPr/>
          <a:lstStyle/>
          <a:p>
            <a:pPr algn="just">
              <a:buFont typeface="Arial" charset="0"/>
              <a:buNone/>
              <a:defRPr/>
            </a:pPr>
            <a:r>
              <a:rPr lang="en-US" b="1" dirty="0" err="1" smtClean="0">
                <a:solidFill>
                  <a:srgbClr val="C00000"/>
                </a:solidFill>
              </a:rPr>
              <a:t>Proctitis</a:t>
            </a:r>
            <a:r>
              <a:rPr lang="en-US" sz="2800" dirty="0"/>
              <a:t> </a:t>
            </a:r>
          </a:p>
          <a:p>
            <a:pPr algn="just">
              <a:buFont typeface="Wingdings" pitchFamily="2" charset="2"/>
              <a:buChar char="Ø"/>
              <a:defRPr/>
            </a:pPr>
            <a:r>
              <a:rPr lang="en-US" sz="2800" dirty="0"/>
              <a:t>Defined as inflammation of the distal rectal mucosa</a:t>
            </a:r>
          </a:p>
          <a:p>
            <a:pPr algn="just">
              <a:buFont typeface="Wingdings" pitchFamily="2" charset="2"/>
              <a:buChar char="Ø"/>
              <a:defRPr/>
            </a:pPr>
            <a:r>
              <a:rPr lang="en-US" sz="2800" dirty="0"/>
              <a:t>The clinical presentation depends on the infecting chlamydial serovars</a:t>
            </a:r>
          </a:p>
          <a:p>
            <a:pPr lvl="1" algn="just">
              <a:buFont typeface="Arial" charset="0"/>
              <a:buChar char="–"/>
              <a:defRPr/>
            </a:pPr>
            <a:r>
              <a:rPr lang="en-US" sz="2400" dirty="0"/>
              <a:t>LGV serovars: </a:t>
            </a:r>
            <a:r>
              <a:rPr lang="en-US" sz="2400" dirty="0" err="1"/>
              <a:t>anorectal</a:t>
            </a:r>
            <a:r>
              <a:rPr lang="en-US" sz="2400" dirty="0"/>
              <a:t> pain, </a:t>
            </a:r>
            <a:r>
              <a:rPr lang="en-US" sz="2400" dirty="0" err="1"/>
              <a:t>mucopurulent</a:t>
            </a:r>
            <a:r>
              <a:rPr lang="en-US" sz="2400" dirty="0"/>
              <a:t> </a:t>
            </a:r>
            <a:r>
              <a:rPr lang="en-US" sz="2400" dirty="0" err="1"/>
              <a:t>exudate</a:t>
            </a:r>
            <a:r>
              <a:rPr lang="en-US" sz="2400" dirty="0"/>
              <a:t>, tenesmus, rectal bleeding and constipation. If left untreated, can lead to rectal fistulae and strictures</a:t>
            </a:r>
          </a:p>
          <a:p>
            <a:pPr lvl="1" algn="just">
              <a:buFont typeface="Arial" charset="0"/>
              <a:buChar char="–"/>
              <a:defRPr/>
            </a:pPr>
            <a:r>
              <a:rPr lang="en-US" sz="2400" dirty="0"/>
              <a:t>The non-LGV: the infections are usually asymptomatic</a:t>
            </a:r>
          </a:p>
          <a:p>
            <a:pPr algn="just">
              <a:buFont typeface="Arial" charset="0"/>
              <a:buNone/>
              <a:defRPr/>
            </a:pPr>
            <a:r>
              <a:rPr lang="en-US" b="1" dirty="0" smtClean="0">
                <a:solidFill>
                  <a:srgbClr val="C00000"/>
                </a:solidFill>
              </a:rPr>
              <a:t>Reiter’s Syndrome (reactive arthritis )</a:t>
            </a:r>
          </a:p>
          <a:p>
            <a:pPr marL="0" algn="just">
              <a:buNone/>
              <a:defRPr/>
            </a:pPr>
            <a:r>
              <a:rPr lang="en-US" sz="2800" dirty="0"/>
              <a:t>Characterized by a triad of </a:t>
            </a:r>
          </a:p>
          <a:p>
            <a:pPr marL="400050" lvl="1" algn="just">
              <a:buFont typeface="Arial" charset="0"/>
              <a:buChar char="–"/>
              <a:defRPr/>
            </a:pPr>
            <a:r>
              <a:rPr lang="en-US" sz="2400" dirty="0"/>
              <a:t>Arthritis</a:t>
            </a:r>
          </a:p>
          <a:p>
            <a:pPr marL="400050" lvl="1" algn="just">
              <a:buFont typeface="Arial" charset="0"/>
              <a:buChar char="–"/>
              <a:defRPr/>
            </a:pPr>
            <a:r>
              <a:rPr lang="en-US" sz="2400" dirty="0" err="1"/>
              <a:t>nongonococcal</a:t>
            </a:r>
            <a:r>
              <a:rPr lang="en-US" sz="2400" dirty="0"/>
              <a:t> urethritis</a:t>
            </a:r>
          </a:p>
          <a:p>
            <a:pPr marL="400050" lvl="1" algn="just">
              <a:buFont typeface="Arial" charset="0"/>
              <a:buChar char="–"/>
              <a:defRPr/>
            </a:pPr>
            <a:r>
              <a:rPr lang="en-US" sz="2400" dirty="0"/>
              <a:t>conjunctivitis</a:t>
            </a:r>
          </a:p>
        </p:txBody>
      </p:sp>
      <p:cxnSp>
        <p:nvCxnSpPr>
          <p:cNvPr id="7" name="Straight Connector 6"/>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spTree>
    <p:custDataLst>
      <p:tags r:id="rId1"/>
    </p:custDataLst>
    <p:extLst>
      <p:ext uri="{BB962C8B-B14F-4D97-AF65-F5344CB8AC3E}">
        <p14:creationId xmlns:p14="http://schemas.microsoft.com/office/powerpoint/2010/main" val="1037340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 to="" calcmode="lin" valueType="num">
                                      <p:cBhvr>
                                        <p:cTn id="12" dur="1" fill="hold"/>
                                        <p:tgtEl>
                                          <p:spTgt spid="29698">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 to="" calcmode="lin" valueType="num">
                                      <p:cBhvr>
                                        <p:cTn id="17" dur="1" fill="hold"/>
                                        <p:tgtEl>
                                          <p:spTgt spid="29698">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 to="" calcmode="lin" valueType="num">
                                      <p:cBhvr>
                                        <p:cTn id="22" dur="1" fill="hold"/>
                                        <p:tgtEl>
                                          <p:spTgt spid="29698">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 to="" calcmode="lin" valueType="num">
                                      <p:cBhvr>
                                        <p:cTn id="27" dur="1" fill="hold"/>
                                        <p:tgtEl>
                                          <p:spTgt spid="29698">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blinds(horizontal)">
                                      <p:cBhvr>
                                        <p:cTn id="32" dur="500"/>
                                        <p:tgtEl>
                                          <p:spTgt spid="296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9698">
                                            <p:txEl>
                                              <p:pRg st="6" end="6"/>
                                            </p:txEl>
                                          </p:spTgt>
                                        </p:tgtEl>
                                        <p:attrNameLst>
                                          <p:attrName>style.visibility</p:attrName>
                                        </p:attrNameLst>
                                      </p:cBhvr>
                                      <p:to>
                                        <p:strVal val="visible"/>
                                      </p:to>
                                    </p:set>
                                    <p:animEffect transition="in" filter="blinds(horizontal)">
                                      <p:cBhvr>
                                        <p:cTn id="37" dur="500"/>
                                        <p:tgtEl>
                                          <p:spTgt spid="2969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9698">
                                            <p:txEl>
                                              <p:pRg st="7" end="7"/>
                                            </p:txEl>
                                          </p:spTgt>
                                        </p:tgtEl>
                                        <p:attrNameLst>
                                          <p:attrName>style.visibility</p:attrName>
                                        </p:attrNameLst>
                                      </p:cBhvr>
                                      <p:to>
                                        <p:strVal val="visible"/>
                                      </p:to>
                                    </p:set>
                                    <p:animEffect transition="in" filter="blinds(horizontal)">
                                      <p:cBhvr>
                                        <p:cTn id="42" dur="500"/>
                                        <p:tgtEl>
                                          <p:spTgt spid="2969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9698">
                                            <p:txEl>
                                              <p:pRg st="8" end="8"/>
                                            </p:txEl>
                                          </p:spTgt>
                                        </p:tgtEl>
                                        <p:attrNameLst>
                                          <p:attrName>style.visibility</p:attrName>
                                        </p:attrNameLst>
                                      </p:cBhvr>
                                      <p:to>
                                        <p:strVal val="visible"/>
                                      </p:to>
                                    </p:set>
                                    <p:animEffect transition="in" filter="blinds(horizontal)">
                                      <p:cBhvr>
                                        <p:cTn id="47" dur="500"/>
                                        <p:tgtEl>
                                          <p:spTgt spid="2969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9698">
                                            <p:txEl>
                                              <p:pRg st="9" end="9"/>
                                            </p:txEl>
                                          </p:spTgt>
                                        </p:tgtEl>
                                        <p:attrNameLst>
                                          <p:attrName>style.visibility</p:attrName>
                                        </p:attrNameLst>
                                      </p:cBhvr>
                                      <p:to>
                                        <p:strVal val="visible"/>
                                      </p:to>
                                    </p:set>
                                    <p:animEffect transition="in" filter="blinds(horizontal)">
                                      <p:cBhvr>
                                        <p:cTn id="52" dur="500"/>
                                        <p:tgtEl>
                                          <p:spTgt spid="296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828800" y="609600"/>
            <a:ext cx="8229600" cy="5943600"/>
          </a:xfrm>
        </p:spPr>
        <p:txBody>
          <a:bodyPr/>
          <a:lstStyle/>
          <a:p>
            <a:pPr marL="342900" lvl="1" indent="-342900" algn="just">
              <a:buNone/>
            </a:pPr>
            <a:r>
              <a:rPr lang="en-US" altLang="ar-JO" b="1" smtClean="0">
                <a:solidFill>
                  <a:srgbClr val="C00000"/>
                </a:solidFill>
              </a:rPr>
              <a:t>Lymphogranuloma venereum (LGV)</a:t>
            </a:r>
            <a:endParaRPr lang="en-US" altLang="ar-JO" smtClean="0"/>
          </a:p>
          <a:p>
            <a:pPr algn="just">
              <a:buFont typeface="Wingdings" panose="05000000000000000000" pitchFamily="2" charset="2"/>
              <a:buChar char="Ø"/>
            </a:pPr>
            <a:r>
              <a:rPr lang="en-US" altLang="ar-JO" sz="2400"/>
              <a:t>primarily an infection of lymphatics and lymph nodes</a:t>
            </a:r>
          </a:p>
          <a:p>
            <a:pPr algn="just">
              <a:buFont typeface="Wingdings" panose="05000000000000000000" pitchFamily="2" charset="2"/>
              <a:buChar char="Ø"/>
            </a:pPr>
            <a:r>
              <a:rPr lang="en-US" altLang="ar-JO" sz="2400"/>
              <a:t>It gains entrance through breaks in the skin, or it can cross the epithelial cell layer of mucous membranes. </a:t>
            </a:r>
          </a:p>
          <a:p>
            <a:pPr algn="just">
              <a:buFont typeface="Wingdings" panose="05000000000000000000" pitchFamily="2" charset="2"/>
              <a:buChar char="Ø"/>
            </a:pPr>
            <a:r>
              <a:rPr lang="en-US" altLang="ar-JO" sz="2400"/>
              <a:t>The organism travels  down  to multiply in the lymph nodes</a:t>
            </a:r>
          </a:p>
          <a:p>
            <a:pPr algn="just">
              <a:buFont typeface="Wingdings" panose="05000000000000000000" pitchFamily="2" charset="2"/>
              <a:buChar char="Ø"/>
            </a:pPr>
            <a:endParaRPr lang="en-US" altLang="ar-JO" sz="2400"/>
          </a:p>
          <a:p>
            <a:pPr algn="just">
              <a:buFont typeface="Arial" panose="020B0604020202020204" pitchFamily="34" charset="0"/>
              <a:buNone/>
            </a:pPr>
            <a:r>
              <a:rPr lang="en-US" altLang="ar-JO" sz="2800" b="1" u="sng"/>
              <a:t>Stages</a:t>
            </a:r>
          </a:p>
          <a:p>
            <a:pPr algn="just">
              <a:buFont typeface="Arial" panose="020B0604020202020204" pitchFamily="34" charset="0"/>
              <a:buNone/>
            </a:pPr>
            <a:r>
              <a:rPr lang="en-US" altLang="ar-JO" sz="2400" b="1"/>
              <a:t>Primary stage</a:t>
            </a:r>
          </a:p>
          <a:p>
            <a:pPr algn="just">
              <a:buFont typeface="Wingdings" panose="05000000000000000000" pitchFamily="2" charset="2"/>
              <a:buChar char="Ø"/>
            </a:pPr>
            <a:r>
              <a:rPr lang="en-US" altLang="ar-JO" sz="2400">
                <a:solidFill>
                  <a:srgbClr val="0070C0"/>
                </a:solidFill>
              </a:rPr>
              <a:t>A self-limited painless genital ulcer </a:t>
            </a:r>
            <a:r>
              <a:rPr lang="en-US" altLang="ar-JO" sz="2400"/>
              <a:t>that occurs at the contact site 3–12 days after infection</a:t>
            </a:r>
          </a:p>
          <a:p>
            <a:pPr algn="just">
              <a:buFont typeface="Wingdings" panose="05000000000000000000" pitchFamily="2" charset="2"/>
              <a:buChar char="Ø"/>
            </a:pPr>
            <a:r>
              <a:rPr lang="en-US" altLang="ar-JO" sz="2400"/>
              <a:t> Unobserved in most cases</a:t>
            </a:r>
          </a:p>
          <a:p>
            <a:pPr algn="just">
              <a:buFont typeface="Wingdings" panose="05000000000000000000" pitchFamily="2" charset="2"/>
              <a:buChar char="Ø"/>
            </a:pPr>
            <a:r>
              <a:rPr lang="en-US" altLang="ar-JO" sz="2400"/>
              <a:t>Heals in a few days</a:t>
            </a:r>
          </a:p>
        </p:txBody>
      </p:sp>
      <p:cxnSp>
        <p:nvCxnSpPr>
          <p:cNvPr id="6" name="Straight Connector 5"/>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spTree>
    <p:custDataLst>
      <p:tags r:id="rId1"/>
    </p:custDataLst>
    <p:extLst>
      <p:ext uri="{BB962C8B-B14F-4D97-AF65-F5344CB8AC3E}">
        <p14:creationId xmlns:p14="http://schemas.microsoft.com/office/powerpoint/2010/main" val="2717877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 to="" calcmode="lin" valueType="num">
                                      <p:cBhvr>
                                        <p:cTn id="12" dur="1" fill="hold"/>
                                        <p:tgtEl>
                                          <p:spTgt spid="3072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 to="" calcmode="lin" valueType="num">
                                      <p:cBhvr>
                                        <p:cTn id="17" dur="1" fill="hold"/>
                                        <p:tgtEl>
                                          <p:spTgt spid="3072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 to="" calcmode="lin" valueType="num">
                                      <p:cBhvr>
                                        <p:cTn id="22" dur="1" fill="hold"/>
                                        <p:tgtEl>
                                          <p:spTgt spid="30722">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 to="" calcmode="lin" valueType="num">
                                      <p:cBhvr>
                                        <p:cTn id="27" dur="1" fill="hold"/>
                                        <p:tgtEl>
                                          <p:spTgt spid="30722">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0722">
                                            <p:txEl>
                                              <p:pRg st="6" end="6"/>
                                            </p:txEl>
                                          </p:spTgt>
                                        </p:tgtEl>
                                        <p:attrNameLst>
                                          <p:attrName>style.visibility</p:attrName>
                                        </p:attrNameLst>
                                      </p:cBhvr>
                                      <p:to>
                                        <p:strVal val="visible"/>
                                      </p:to>
                                    </p:set>
                                    <p:anim to="" calcmode="lin" valueType="num">
                                      <p:cBhvr>
                                        <p:cTn id="32" dur="1" fill="hold"/>
                                        <p:tgtEl>
                                          <p:spTgt spid="30722">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0722">
                                            <p:txEl>
                                              <p:pRg st="7" end="7"/>
                                            </p:txEl>
                                          </p:spTgt>
                                        </p:tgtEl>
                                        <p:attrNameLst>
                                          <p:attrName>style.visibility</p:attrName>
                                        </p:attrNameLst>
                                      </p:cBhvr>
                                      <p:to>
                                        <p:strVal val="visible"/>
                                      </p:to>
                                    </p:set>
                                    <p:anim to="" calcmode="lin" valueType="num">
                                      <p:cBhvr>
                                        <p:cTn id="37" dur="1" fill="hold"/>
                                        <p:tgtEl>
                                          <p:spTgt spid="30722">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0722">
                                            <p:txEl>
                                              <p:pRg st="8" end="8"/>
                                            </p:txEl>
                                          </p:spTgt>
                                        </p:tgtEl>
                                        <p:attrNameLst>
                                          <p:attrName>style.visibility</p:attrName>
                                        </p:attrNameLst>
                                      </p:cBhvr>
                                      <p:to>
                                        <p:strVal val="visible"/>
                                      </p:to>
                                    </p:set>
                                    <p:anim to="" calcmode="lin" valueType="num">
                                      <p:cBhvr>
                                        <p:cTn id="42" dur="1" fill="hold"/>
                                        <p:tgtEl>
                                          <p:spTgt spid="30722">
                                            <p:txEl>
                                              <p:pRg st="8" end="8"/>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0722">
                                            <p:txEl>
                                              <p:pRg st="9" end="9"/>
                                            </p:txEl>
                                          </p:spTgt>
                                        </p:tgtEl>
                                        <p:attrNameLst>
                                          <p:attrName>style.visibility</p:attrName>
                                        </p:attrNameLst>
                                      </p:cBhvr>
                                      <p:to>
                                        <p:strVal val="visible"/>
                                      </p:to>
                                    </p:set>
                                    <p:anim to="" calcmode="lin" valueType="num">
                                      <p:cBhvr>
                                        <p:cTn id="47" dur="1" fill="hold"/>
                                        <p:tgtEl>
                                          <p:spTgt spid="30722">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981200" y="762000"/>
            <a:ext cx="7010400" cy="5715000"/>
          </a:xfrm>
        </p:spPr>
        <p:txBody>
          <a:bodyPr/>
          <a:lstStyle/>
          <a:p>
            <a:pPr>
              <a:buFont typeface="Arial" panose="020B0604020202020204" pitchFamily="34" charset="0"/>
              <a:buNone/>
            </a:pPr>
            <a:r>
              <a:rPr lang="en-US" altLang="ar-JO" sz="2400" b="1" u="sng"/>
              <a:t>Secondary stage</a:t>
            </a:r>
            <a:endParaRPr lang="en-US" altLang="ar-JO" sz="2400" u="sng"/>
          </a:p>
          <a:p>
            <a:r>
              <a:rPr lang="en-US" altLang="ar-JO" sz="2200"/>
              <a:t>occurs </a:t>
            </a:r>
            <a:r>
              <a:rPr lang="en-US" altLang="ar-JO" sz="2200" b="1">
                <a:solidFill>
                  <a:srgbClr val="0070C0"/>
                </a:solidFill>
              </a:rPr>
              <a:t>10–30 days later</a:t>
            </a:r>
            <a:r>
              <a:rPr lang="en-US" altLang="ar-JO" sz="2200"/>
              <a:t>, but can present up to six months.</a:t>
            </a:r>
          </a:p>
          <a:p>
            <a:r>
              <a:rPr lang="en-US" altLang="ar-JO" sz="2200"/>
              <a:t>The infection </a:t>
            </a:r>
            <a:r>
              <a:rPr lang="en-US" altLang="ar-JO" sz="2200" b="1">
                <a:solidFill>
                  <a:srgbClr val="0070C0"/>
                </a:solidFill>
              </a:rPr>
              <a:t>spreads</a:t>
            </a:r>
            <a:r>
              <a:rPr lang="en-US" altLang="ar-JO" sz="2200"/>
              <a:t> to the </a:t>
            </a:r>
            <a:r>
              <a:rPr lang="en-US" altLang="ar-JO" sz="2200" b="1">
                <a:solidFill>
                  <a:srgbClr val="0070C0"/>
                </a:solidFill>
              </a:rPr>
              <a:t>lymph nodes </a:t>
            </a:r>
            <a:r>
              <a:rPr lang="en-US" altLang="ar-JO" sz="2200"/>
              <a:t>through lymphatic drainage pathways. </a:t>
            </a:r>
          </a:p>
          <a:p>
            <a:r>
              <a:rPr lang="en-US" altLang="ar-JO" sz="2200"/>
              <a:t>causing </a:t>
            </a:r>
            <a:r>
              <a:rPr lang="en-US" altLang="ar-JO" sz="2200" b="1">
                <a:solidFill>
                  <a:srgbClr val="FF0000"/>
                </a:solidFill>
              </a:rPr>
              <a:t>tender</a:t>
            </a:r>
            <a:r>
              <a:rPr lang="en-US" altLang="ar-JO" sz="2200"/>
              <a:t> inguinal and/or femoral Lymphadenopathy</a:t>
            </a:r>
          </a:p>
          <a:p>
            <a:r>
              <a:rPr lang="en-US" altLang="ar-JO" sz="2200"/>
              <a:t>These changes may progress to </a:t>
            </a:r>
            <a:r>
              <a:rPr lang="en-US" altLang="ar-JO" sz="2200" b="1">
                <a:solidFill>
                  <a:srgbClr val="0070C0"/>
                </a:solidFill>
              </a:rPr>
              <a:t>necrosis</a:t>
            </a:r>
          </a:p>
          <a:p>
            <a:endParaRPr lang="en-US" altLang="ar-JO" sz="2400"/>
          </a:p>
          <a:p>
            <a:pPr>
              <a:buFont typeface="Arial" panose="020B0604020202020204" pitchFamily="34" charset="0"/>
              <a:buNone/>
            </a:pPr>
            <a:r>
              <a:rPr lang="en-US" altLang="ar-JO" sz="2400" b="1" u="sng"/>
              <a:t>Third stage</a:t>
            </a:r>
          </a:p>
          <a:p>
            <a:r>
              <a:rPr lang="en-US" altLang="ar-JO" sz="2200"/>
              <a:t>Healing of necrosis takes place by </a:t>
            </a:r>
            <a:r>
              <a:rPr lang="en-US" altLang="ar-JO" sz="2200" b="1">
                <a:solidFill>
                  <a:srgbClr val="0070C0"/>
                </a:solidFill>
              </a:rPr>
              <a:t>fibrosis</a:t>
            </a:r>
            <a:r>
              <a:rPr lang="en-US" altLang="ar-JO" sz="2200"/>
              <a:t>.</a:t>
            </a:r>
            <a:endParaRPr lang="en-US" altLang="ar-JO" sz="2200" b="1"/>
          </a:p>
          <a:p>
            <a:r>
              <a:rPr lang="en-US" altLang="ar-JO" sz="2200"/>
              <a:t>This can result in varying degrees of lymphatic obstruction and chronic edema</a:t>
            </a:r>
          </a:p>
          <a:p>
            <a:r>
              <a:rPr lang="en-US" altLang="ar-JO" sz="2200"/>
              <a:t>Causing genital elephantiasis </a:t>
            </a:r>
          </a:p>
          <a:p>
            <a:endParaRPr lang="en-US" altLang="ar-JO" sz="2400"/>
          </a:p>
        </p:txBody>
      </p:sp>
      <p:pic>
        <p:nvPicPr>
          <p:cNvPr id="33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00400"/>
            <a:ext cx="27066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4495800" y="1"/>
            <a:ext cx="3849688" cy="646113"/>
          </a:xfrm>
          <a:prstGeom prst="rect">
            <a:avLst/>
          </a:prstGeom>
          <a:noFill/>
          <a:ln w="9525">
            <a:noFill/>
            <a:miter lim="800000"/>
            <a:headEnd/>
            <a:tailEnd/>
          </a:ln>
        </p:spPr>
        <p:txBody>
          <a:bodyPr wrap="none">
            <a:spAutoFit/>
          </a:bodyPr>
          <a:lstStyle/>
          <a:p>
            <a:pPr marL="812800" indent="-812800" fontAlgn="base">
              <a:spcBef>
                <a:spcPct val="20000"/>
              </a:spcBef>
              <a:spcAft>
                <a:spcPct val="0"/>
              </a:spcAft>
              <a:defRPr/>
            </a:pPr>
            <a:r>
              <a:rPr lang="en-US" sz="3600" b="1" dirty="0">
                <a:solidFill>
                  <a:srgbClr val="C00000"/>
                </a:solidFill>
                <a:latin typeface="Calibri"/>
                <a:cs typeface="Arial" charset="0"/>
              </a:rPr>
              <a:t>Clinical syndromes </a:t>
            </a:r>
          </a:p>
        </p:txBody>
      </p:sp>
      <p:pic>
        <p:nvPicPr>
          <p:cNvPr id="2" name="Audio 1">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07083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to="" calcmode="lin" valueType="num">
                                      <p:cBhvr>
                                        <p:cTn id="7" dur="1" fill="hold"/>
                                        <p:tgtEl>
                                          <p:spTgt spid="31746">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 to="" calcmode="lin" valueType="num">
                                      <p:cBhvr>
                                        <p:cTn id="12" dur="1" fill="hold"/>
                                        <p:tgtEl>
                                          <p:spTgt spid="31746">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 to="" calcmode="lin" valueType="num">
                                      <p:cBhvr>
                                        <p:cTn id="17" dur="1" fill="hold"/>
                                        <p:tgtEl>
                                          <p:spTgt spid="31746">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 to="" calcmode="lin" valueType="num">
                                      <p:cBhvr>
                                        <p:cTn id="22" dur="1" fill="hold"/>
                                        <p:tgtEl>
                                          <p:spTgt spid="31746">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 to="" calcmode="lin" valueType="num">
                                      <p:cBhvr>
                                        <p:cTn id="27" dur="1" fill="hold"/>
                                        <p:tgtEl>
                                          <p:spTgt spid="31746">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31746">
                                            <p:txEl>
                                              <p:pRg st="6" end="6"/>
                                            </p:txEl>
                                          </p:spTgt>
                                        </p:tgtEl>
                                        <p:attrNameLst>
                                          <p:attrName>style.visibility</p:attrName>
                                        </p:attrNameLst>
                                      </p:cBhvr>
                                      <p:to>
                                        <p:strVal val="visible"/>
                                      </p:to>
                                    </p:set>
                                    <p:anim to="" calcmode="lin" valueType="num">
                                      <p:cBhvr>
                                        <p:cTn id="32" dur="1" fill="hold"/>
                                        <p:tgtEl>
                                          <p:spTgt spid="31746">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31746">
                                            <p:txEl>
                                              <p:pRg st="7" end="7"/>
                                            </p:txEl>
                                          </p:spTgt>
                                        </p:tgtEl>
                                        <p:attrNameLst>
                                          <p:attrName>style.visibility</p:attrName>
                                        </p:attrNameLst>
                                      </p:cBhvr>
                                      <p:to>
                                        <p:strVal val="visible"/>
                                      </p:to>
                                    </p:set>
                                    <p:anim to="" calcmode="lin" valueType="num">
                                      <p:cBhvr>
                                        <p:cTn id="37" dur="1" fill="hold"/>
                                        <p:tgtEl>
                                          <p:spTgt spid="31746">
                                            <p:txEl>
                                              <p:pRg st="7" end="7"/>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31746">
                                            <p:txEl>
                                              <p:pRg st="8" end="8"/>
                                            </p:txEl>
                                          </p:spTgt>
                                        </p:tgtEl>
                                        <p:attrNameLst>
                                          <p:attrName>style.visibility</p:attrName>
                                        </p:attrNameLst>
                                      </p:cBhvr>
                                      <p:to>
                                        <p:strVal val="visible"/>
                                      </p:to>
                                    </p:set>
                                    <p:anim to="" calcmode="lin" valueType="num">
                                      <p:cBhvr>
                                        <p:cTn id="42" dur="1" fill="hold"/>
                                        <p:tgtEl>
                                          <p:spTgt spid="31746">
                                            <p:txEl>
                                              <p:pRg st="8" end="8"/>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31746">
                                            <p:txEl>
                                              <p:pRg st="9" end="9"/>
                                            </p:txEl>
                                          </p:spTgt>
                                        </p:tgtEl>
                                        <p:attrNameLst>
                                          <p:attrName>style.visibility</p:attrName>
                                        </p:attrNameLst>
                                      </p:cBhvr>
                                      <p:to>
                                        <p:strVal val="visible"/>
                                      </p:to>
                                    </p:set>
                                    <p:anim to="" calcmode="lin" valueType="num">
                                      <p:cBhvr>
                                        <p:cTn id="47" dur="1" fill="hold"/>
                                        <p:tgtEl>
                                          <p:spTgt spid="31746">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905000" y="830263"/>
          <a:ext cx="8458200" cy="5718176"/>
        </p:xfrm>
        <a:graphic>
          <a:graphicData uri="http://schemas.openxmlformats.org/drawingml/2006/table">
            <a:tbl>
              <a:tblPr firstRow="1" bandRow="1">
                <a:tableStyleId>{C083E6E3-FA7D-4D7B-A595-EF9225AFEA82}</a:tableStyleId>
              </a:tblPr>
              <a:tblGrid>
                <a:gridCol w="1953256">
                  <a:extLst>
                    <a:ext uri="{9D8B030D-6E8A-4147-A177-3AD203B41FA5}">
                      <a16:colId xmlns:a16="http://schemas.microsoft.com/office/drawing/2014/main" val="20000"/>
                    </a:ext>
                  </a:extLst>
                </a:gridCol>
                <a:gridCol w="6504944">
                  <a:extLst>
                    <a:ext uri="{9D8B030D-6E8A-4147-A177-3AD203B41FA5}">
                      <a16:colId xmlns:a16="http://schemas.microsoft.com/office/drawing/2014/main" val="20001"/>
                    </a:ext>
                  </a:extLst>
                </a:gridCol>
              </a:tblGrid>
              <a:tr h="1310670">
                <a:tc>
                  <a:txBody>
                    <a:bodyPr/>
                    <a:lstStyle/>
                    <a:p>
                      <a:r>
                        <a:rPr lang="en-US" sz="2000" b="1" dirty="0" smtClean="0">
                          <a:solidFill>
                            <a:srgbClr val="FF0000"/>
                          </a:solidFill>
                          <a:latin typeface="+mn-lt"/>
                        </a:rPr>
                        <a:t>Syphilis</a:t>
                      </a:r>
                      <a:endParaRPr lang="en-US" sz="2000" b="1" dirty="0">
                        <a:solidFill>
                          <a:srgbClr val="FF0000"/>
                        </a:solidFill>
                        <a:latin typeface="+mn-lt"/>
                      </a:endParaRPr>
                    </a:p>
                  </a:txBody>
                  <a:tcPr marT="45721" marB="45721"/>
                </a:tc>
                <a:tc>
                  <a:txBody>
                    <a:bodyPr/>
                    <a:lstStyle/>
                    <a:p>
                      <a:pPr algn="just">
                        <a:buFont typeface="Wingdings" pitchFamily="2" charset="2"/>
                        <a:buChar char="§"/>
                      </a:pPr>
                      <a:r>
                        <a:rPr lang="en-US" sz="2000" b="0" dirty="0" smtClean="0">
                          <a:latin typeface="+mn-lt"/>
                        </a:rPr>
                        <a:t> firm painless ulceration</a:t>
                      </a:r>
                    </a:p>
                    <a:p>
                      <a:pPr algn="just">
                        <a:buFont typeface="Wingdings" pitchFamily="2" charset="2"/>
                        <a:buChar char="§"/>
                      </a:pPr>
                      <a:r>
                        <a:rPr lang="en-US" sz="2000" b="0" dirty="0" smtClean="0">
                          <a:latin typeface="+mn-lt"/>
                        </a:rPr>
                        <a:t> 5–15 mm and sharply demarcated</a:t>
                      </a:r>
                    </a:p>
                    <a:p>
                      <a:pPr algn="just">
                        <a:buFont typeface="Wingdings" pitchFamily="2" charset="2"/>
                        <a:buChar char="§"/>
                      </a:pPr>
                      <a:r>
                        <a:rPr lang="en-US" sz="2000" b="0" dirty="0" smtClean="0">
                          <a:latin typeface="+mn-lt"/>
                        </a:rPr>
                        <a:t> often, a painless </a:t>
                      </a:r>
                      <a:r>
                        <a:rPr lang="en-US" sz="2000" b="0" dirty="0" err="1" smtClean="0">
                          <a:latin typeface="+mn-lt"/>
                        </a:rPr>
                        <a:t>nontender</a:t>
                      </a:r>
                      <a:r>
                        <a:rPr lang="en-US" sz="2000" b="0" dirty="0" smtClean="0">
                          <a:latin typeface="+mn-lt"/>
                        </a:rPr>
                        <a:t> inguinal </a:t>
                      </a:r>
                      <a:r>
                        <a:rPr lang="en-US" sz="2000" b="0" dirty="0" err="1" smtClean="0">
                          <a:latin typeface="+mn-lt"/>
                        </a:rPr>
                        <a:t>lymphadenopathy</a:t>
                      </a:r>
                      <a:r>
                        <a:rPr lang="en-US" sz="2000" b="0" dirty="0" smtClean="0">
                          <a:latin typeface="+mn-lt"/>
                        </a:rPr>
                        <a:t> </a:t>
                      </a:r>
                    </a:p>
                    <a:p>
                      <a:pPr algn="just"/>
                      <a:endParaRPr lang="en-US" sz="2000" b="0" dirty="0">
                        <a:solidFill>
                          <a:schemeClr val="tx1"/>
                        </a:solidFill>
                        <a:latin typeface="+mn-lt"/>
                      </a:endParaRPr>
                    </a:p>
                  </a:txBody>
                  <a:tcPr marT="45721" marB="45721"/>
                </a:tc>
                <a:extLst>
                  <a:ext uri="{0D108BD9-81ED-4DB2-BD59-A6C34878D82A}">
                    <a16:rowId xmlns:a16="http://schemas.microsoft.com/office/drawing/2014/main" val="10000"/>
                  </a:ext>
                </a:extLst>
              </a:tr>
              <a:tr h="1310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rgbClr val="FF0000"/>
                          </a:solidFill>
                          <a:latin typeface="+mn-lt"/>
                        </a:rPr>
                        <a:t/>
                      </a:r>
                      <a:br>
                        <a:rPr lang="en-US" sz="2000" b="1" i="1" dirty="0" smtClean="0">
                          <a:solidFill>
                            <a:srgbClr val="FF0000"/>
                          </a:solidFill>
                          <a:latin typeface="+mn-lt"/>
                        </a:rPr>
                      </a:br>
                      <a:r>
                        <a:rPr lang="en-US" sz="2000" b="1" i="1" dirty="0" smtClean="0">
                          <a:solidFill>
                            <a:srgbClr val="FF0000"/>
                          </a:solidFill>
                          <a:latin typeface="+mn-lt"/>
                        </a:rPr>
                        <a:t>Herpes </a:t>
                      </a:r>
                      <a:r>
                        <a:rPr lang="en-US" sz="2000" b="1" i="0" dirty="0" err="1" smtClean="0">
                          <a:solidFill>
                            <a:srgbClr val="FF0000"/>
                          </a:solidFill>
                          <a:latin typeface="+mn-lt"/>
                        </a:rPr>
                        <a:t>genitalis</a:t>
                      </a:r>
                      <a:endParaRPr lang="en-US" sz="2000" b="1" i="0" dirty="0" smtClean="0">
                        <a:solidFill>
                          <a:srgbClr val="FF0000"/>
                        </a:solidFill>
                        <a:latin typeface="+mn-lt"/>
                      </a:endParaRPr>
                    </a:p>
                    <a:p>
                      <a:endParaRPr lang="en-US" sz="2000" b="1" dirty="0">
                        <a:solidFill>
                          <a:srgbClr val="FF0000"/>
                        </a:solidFill>
                        <a:latin typeface="+mn-lt"/>
                      </a:endParaRPr>
                    </a:p>
                  </a:txBody>
                  <a:tcPr marT="45721" marB="45721"/>
                </a:tc>
                <a:tc>
                  <a:txBody>
                    <a:bodyPr/>
                    <a:lstStyle/>
                    <a:p>
                      <a:pPr algn="just">
                        <a:buFont typeface="Wingdings" pitchFamily="2" charset="2"/>
                        <a:buChar char="§"/>
                      </a:pPr>
                      <a:r>
                        <a:rPr lang="en-US" sz="2000" dirty="0" smtClean="0">
                          <a:latin typeface="+mn-lt"/>
                        </a:rPr>
                        <a:t> group of vesicles on an </a:t>
                      </a:r>
                      <a:r>
                        <a:rPr lang="en-US" sz="2000" dirty="0" err="1" smtClean="0">
                          <a:latin typeface="+mn-lt"/>
                        </a:rPr>
                        <a:t>erythematous</a:t>
                      </a:r>
                      <a:r>
                        <a:rPr lang="en-US" sz="2000" dirty="0" smtClean="0">
                          <a:latin typeface="+mn-lt"/>
                        </a:rPr>
                        <a:t> base</a:t>
                      </a:r>
                    </a:p>
                    <a:p>
                      <a:pPr algn="just">
                        <a:buFont typeface="Wingdings" pitchFamily="2" charset="2"/>
                        <a:buChar char="§"/>
                      </a:pPr>
                      <a:r>
                        <a:rPr lang="en-US" sz="2000" dirty="0" smtClean="0">
                          <a:latin typeface="+mn-lt"/>
                        </a:rPr>
                        <a:t> after rupturing, they form an ulcer</a:t>
                      </a:r>
                    </a:p>
                    <a:p>
                      <a:pPr algn="just">
                        <a:buFont typeface="Wingdings" pitchFamily="2" charset="2"/>
                        <a:buChar char="§"/>
                      </a:pPr>
                      <a:r>
                        <a:rPr lang="en-US" sz="2000" dirty="0" smtClean="0">
                          <a:latin typeface="+mn-lt"/>
                        </a:rPr>
                        <a:t> heal within 1–4 weeks</a:t>
                      </a:r>
                    </a:p>
                    <a:p>
                      <a:pPr algn="just">
                        <a:buFont typeface="Wingdings" pitchFamily="2" charset="2"/>
                        <a:buNone/>
                      </a:pPr>
                      <a:r>
                        <a:rPr lang="en-US" sz="2000" dirty="0" smtClean="0">
                          <a:latin typeface="+mn-lt"/>
                        </a:rPr>
                        <a:t> </a:t>
                      </a:r>
                      <a:endParaRPr lang="en-US" sz="2000" b="0" dirty="0">
                        <a:solidFill>
                          <a:schemeClr val="tx1"/>
                        </a:solidFill>
                        <a:latin typeface="+mn-lt"/>
                      </a:endParaRPr>
                    </a:p>
                  </a:txBody>
                  <a:tcPr marT="45721" marB="45721"/>
                </a:tc>
                <a:extLst>
                  <a:ext uri="{0D108BD9-81ED-4DB2-BD59-A6C34878D82A}">
                    <a16:rowId xmlns:a16="http://schemas.microsoft.com/office/drawing/2014/main" val="10001"/>
                  </a:ext>
                </a:extLst>
              </a:tr>
              <a:tr h="1615477">
                <a:tc>
                  <a:txBody>
                    <a:bodyPr/>
                    <a:lstStyle/>
                    <a:p>
                      <a:r>
                        <a:rPr lang="en-US" sz="2000" b="1" i="1" dirty="0" smtClean="0">
                          <a:solidFill>
                            <a:srgbClr val="FF0000"/>
                          </a:solidFill>
                          <a:latin typeface="+mn-lt"/>
                        </a:rPr>
                        <a:t>H. </a:t>
                      </a:r>
                      <a:r>
                        <a:rPr lang="en-US" sz="2000" b="1" i="1" dirty="0" err="1" smtClean="0">
                          <a:solidFill>
                            <a:srgbClr val="FF0000"/>
                          </a:solidFill>
                          <a:latin typeface="+mn-lt"/>
                        </a:rPr>
                        <a:t>ducruyi</a:t>
                      </a:r>
                      <a:endParaRPr lang="en-US" sz="2000" b="1" i="1" dirty="0">
                        <a:solidFill>
                          <a:srgbClr val="FF0000"/>
                        </a:solidFill>
                        <a:latin typeface="+mn-lt"/>
                      </a:endParaRPr>
                    </a:p>
                  </a:txBody>
                  <a:tcPr marT="45721" marB="45721"/>
                </a:tc>
                <a:tc>
                  <a:txBody>
                    <a:bodyPr/>
                    <a:lstStyle/>
                    <a:p>
                      <a:pPr algn="just">
                        <a:buFont typeface="Wingdings" pitchFamily="2" charset="2"/>
                        <a:buChar char="§"/>
                      </a:pPr>
                      <a:r>
                        <a:rPr lang="en-US" sz="2000" dirty="0" smtClean="0">
                          <a:latin typeface="+mn-lt"/>
                        </a:rPr>
                        <a:t> soft Painful deep purulent ulcers (2–20 mm)</a:t>
                      </a:r>
                      <a:endParaRPr lang="en-US" sz="2000" kern="1200" dirty="0" smtClean="0">
                        <a:solidFill>
                          <a:schemeClr val="tx1"/>
                        </a:solidFill>
                        <a:latin typeface="+mn-lt"/>
                        <a:ea typeface="+mn-ea"/>
                        <a:cs typeface="+mn-cs"/>
                      </a:endParaRPr>
                    </a:p>
                    <a:p>
                      <a:pPr algn="just">
                        <a:buFont typeface="Wingdings" pitchFamily="2" charset="2"/>
                        <a:buChar char="§"/>
                      </a:pP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painfull</a:t>
                      </a:r>
                      <a:r>
                        <a:rPr lang="en-US" sz="2000" kern="1200" dirty="0" smtClean="0">
                          <a:solidFill>
                            <a:schemeClr val="tx1"/>
                          </a:solidFill>
                          <a:latin typeface="+mn-lt"/>
                          <a:ea typeface="+mn-ea"/>
                          <a:cs typeface="+mn-cs"/>
                        </a:rPr>
                        <a:t> Lymphadenopathy.</a:t>
                      </a:r>
                    </a:p>
                    <a:p>
                      <a:pPr algn="just">
                        <a:buFont typeface="Wingdings" pitchFamily="2" charset="2"/>
                        <a:buChar char="§"/>
                      </a:pPr>
                      <a:r>
                        <a:rPr lang="en-US" sz="2000" dirty="0" smtClean="0"/>
                        <a:t> Swollen lymph nodes can break through the skin and lead to large abscesses (collections of pus) that drain</a:t>
                      </a:r>
                      <a:endParaRPr lang="en-US" sz="2000" kern="1200" dirty="0" smtClean="0">
                        <a:solidFill>
                          <a:schemeClr val="tx1"/>
                        </a:solidFill>
                        <a:latin typeface="+mn-lt"/>
                        <a:ea typeface="+mn-ea"/>
                        <a:cs typeface="+mn-cs"/>
                      </a:endParaRPr>
                    </a:p>
                    <a:p>
                      <a:pPr algn="just"/>
                      <a:endParaRPr lang="en-US" sz="2000" b="0" dirty="0">
                        <a:solidFill>
                          <a:schemeClr val="tx1"/>
                        </a:solidFill>
                        <a:latin typeface="+mn-lt"/>
                      </a:endParaRPr>
                    </a:p>
                  </a:txBody>
                  <a:tcPr marT="45721" marB="45721"/>
                </a:tc>
                <a:extLst>
                  <a:ext uri="{0D108BD9-81ED-4DB2-BD59-A6C34878D82A}">
                    <a16:rowId xmlns:a16="http://schemas.microsoft.com/office/drawing/2014/main" val="10002"/>
                  </a:ext>
                </a:extLst>
              </a:tr>
              <a:tr h="1481359">
                <a:tc>
                  <a:txBody>
                    <a:bodyPr/>
                    <a:lstStyle/>
                    <a:p>
                      <a:r>
                        <a:rPr lang="en-US" sz="2000" b="1" dirty="0" smtClean="0">
                          <a:solidFill>
                            <a:srgbClr val="FF0000"/>
                          </a:solidFill>
                          <a:latin typeface="+mn-lt"/>
                        </a:rPr>
                        <a:t>LGV</a:t>
                      </a:r>
                      <a:endParaRPr lang="en-US" sz="2000" b="1" dirty="0">
                        <a:solidFill>
                          <a:srgbClr val="FF0000"/>
                        </a:solidFill>
                        <a:latin typeface="+mn-lt"/>
                      </a:endParaRPr>
                    </a:p>
                  </a:txBody>
                  <a:tcPr marT="45721" marB="45721"/>
                </a:tc>
                <a:tc>
                  <a:txBody>
                    <a:bodyPr/>
                    <a:lstStyle/>
                    <a:p>
                      <a:pPr algn="just" eaLnBrk="0" hangingPunct="0">
                        <a:spcBef>
                          <a:spcPct val="30000"/>
                        </a:spcBef>
                        <a:buFont typeface="Arial" pitchFamily="34" charset="0"/>
                        <a:buChar char="•"/>
                        <a:defRPr/>
                      </a:pPr>
                      <a:r>
                        <a:rPr lang="en-US" sz="2000" dirty="0" smtClean="0">
                          <a:solidFill>
                            <a:srgbClr val="FF0000"/>
                          </a:solidFill>
                          <a:latin typeface="+mn-lt"/>
                        </a:rPr>
                        <a:t>painless</a:t>
                      </a:r>
                      <a:r>
                        <a:rPr lang="en-US" sz="2000" baseline="0" dirty="0" smtClean="0">
                          <a:solidFill>
                            <a:srgbClr val="FF0000"/>
                          </a:solidFill>
                          <a:latin typeface="+mn-lt"/>
                        </a:rPr>
                        <a:t> </a:t>
                      </a:r>
                      <a:r>
                        <a:rPr lang="en-US" sz="2000" dirty="0" smtClean="0">
                          <a:solidFill>
                            <a:srgbClr val="FF0000"/>
                          </a:solidFill>
                          <a:latin typeface="+mn-lt"/>
                        </a:rPr>
                        <a:t> ulcer (2–10 mm).</a:t>
                      </a:r>
                    </a:p>
                    <a:p>
                      <a:pPr algn="just">
                        <a:buFont typeface="Arial" pitchFamily="34" charset="0"/>
                        <a:buChar char="•"/>
                      </a:pPr>
                      <a:r>
                        <a:rPr lang="en-US" sz="2000" dirty="0" smtClean="0">
                          <a:solidFill>
                            <a:srgbClr val="FF0000"/>
                          </a:solidFill>
                          <a:latin typeface="+mn-lt"/>
                        </a:rPr>
                        <a:t> the  genital ulcers heal spontaneously.</a:t>
                      </a:r>
                    </a:p>
                    <a:p>
                      <a:pPr algn="just">
                        <a:buFont typeface="Arial" pitchFamily="34" charset="0"/>
                        <a:buChar char="•"/>
                      </a:pPr>
                      <a:r>
                        <a:rPr lang="en-US" sz="2000" dirty="0" smtClean="0">
                          <a:solidFill>
                            <a:srgbClr val="FF0000"/>
                          </a:solidFill>
                          <a:latin typeface="+mn-lt"/>
                        </a:rPr>
                        <a:t>tender and painful </a:t>
                      </a:r>
                      <a:r>
                        <a:rPr lang="en-US" sz="2000" dirty="0" err="1" smtClean="0">
                          <a:solidFill>
                            <a:srgbClr val="FF0000"/>
                          </a:solidFill>
                          <a:latin typeface="+mn-lt"/>
                        </a:rPr>
                        <a:t>lymphadenopathy</a:t>
                      </a:r>
                      <a:r>
                        <a:rPr lang="en-US" sz="2000" dirty="0" smtClean="0">
                          <a:solidFill>
                            <a:srgbClr val="FF0000"/>
                          </a:solidFill>
                          <a:latin typeface="+mn-lt"/>
                        </a:rPr>
                        <a:t> is a typically symptom of </a:t>
                      </a:r>
                      <a:r>
                        <a:rPr lang="en-US" sz="2000" baseline="0" dirty="0" smtClean="0">
                          <a:solidFill>
                            <a:srgbClr val="FF0000"/>
                          </a:solidFill>
                          <a:latin typeface="+mn-lt"/>
                        </a:rPr>
                        <a:t> LGV</a:t>
                      </a:r>
                      <a:endParaRPr lang="en-US" sz="2000" b="0" dirty="0">
                        <a:solidFill>
                          <a:srgbClr val="FF0000"/>
                        </a:solidFill>
                        <a:latin typeface="+mn-lt"/>
                      </a:endParaRPr>
                    </a:p>
                  </a:txBody>
                  <a:tcPr marT="45721" marB="45721"/>
                </a:tc>
                <a:extLst>
                  <a:ext uri="{0D108BD9-81ED-4DB2-BD59-A6C34878D82A}">
                    <a16:rowId xmlns:a16="http://schemas.microsoft.com/office/drawing/2014/main" val="10003"/>
                  </a:ext>
                </a:extLst>
              </a:tr>
            </a:tbl>
          </a:graphicData>
        </a:graphic>
      </p:graphicFrame>
      <p:sp>
        <p:nvSpPr>
          <p:cNvPr id="4" name="TextBox 2"/>
          <p:cNvSpPr txBox="1">
            <a:spLocks noChangeArrowheads="1"/>
          </p:cNvSpPr>
          <p:nvPr/>
        </p:nvSpPr>
        <p:spPr bwMode="auto">
          <a:xfrm>
            <a:off x="4495800" y="-76200"/>
            <a:ext cx="3562350" cy="646113"/>
          </a:xfrm>
          <a:prstGeom prst="rect">
            <a:avLst/>
          </a:prstGeom>
          <a:noFill/>
          <a:ln w="9525">
            <a:noFill/>
            <a:miter lim="800000"/>
            <a:headEnd/>
            <a:tailEnd/>
          </a:ln>
        </p:spPr>
        <p:txBody>
          <a:bodyPr wrap="none">
            <a:spAutoFit/>
          </a:bodyPr>
          <a:lstStyle/>
          <a:p>
            <a:pPr fontAlgn="base">
              <a:spcBef>
                <a:spcPct val="0"/>
              </a:spcBef>
              <a:spcAft>
                <a:spcPct val="0"/>
              </a:spcAft>
              <a:defRPr/>
            </a:pPr>
            <a:r>
              <a:rPr lang="en-US" sz="3600" b="1" dirty="0">
                <a:solidFill>
                  <a:srgbClr val="C00000"/>
                </a:solidFill>
                <a:latin typeface="Calibri"/>
                <a:cs typeface="Arial" panose="020B0604020202020204" pitchFamily="34" charset="0"/>
              </a:rPr>
              <a:t>STDs comparison </a:t>
            </a:r>
          </a:p>
        </p:txBody>
      </p:sp>
      <p:cxnSp>
        <p:nvCxnSpPr>
          <p:cNvPr id="5" name="Straight Connector 4"/>
          <p:cNvCxnSpPr/>
          <p:nvPr/>
        </p:nvCxnSpPr>
        <p:spPr>
          <a:xfrm>
            <a:off x="1905000" y="609600"/>
            <a:ext cx="8229600" cy="0"/>
          </a:xfrm>
          <a:prstGeom prst="line">
            <a:avLst/>
          </a:prstGeom>
          <a:ln w="31750" cmpd="tri">
            <a:prstDash val="dashDot"/>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20341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JO" dirty="0"/>
          </a:p>
        </p:txBody>
      </p:sp>
      <p:sp>
        <p:nvSpPr>
          <p:cNvPr id="3" name="Content Placeholder 2"/>
          <p:cNvSpPr>
            <a:spLocks noGrp="1"/>
          </p:cNvSpPr>
          <p:nvPr>
            <p:ph idx="1"/>
          </p:nvPr>
        </p:nvSpPr>
        <p:spPr/>
        <p:txBody>
          <a:bodyPr/>
          <a:lstStyle/>
          <a:p>
            <a:r>
              <a:rPr lang="en-US" b="0" i="0" dirty="0" smtClean="0">
                <a:solidFill>
                  <a:srgbClr val="202124"/>
                </a:solidFill>
                <a:effectLst/>
                <a:latin typeface="arial" panose="020B0604020202020204" pitchFamily="34" charset="0"/>
              </a:rPr>
              <a:t>The preferred method for chlamydia testing is the nucleic acid amplification test (</a:t>
            </a:r>
            <a:r>
              <a:rPr lang="en-US" b="1" i="0" dirty="0" smtClean="0">
                <a:solidFill>
                  <a:srgbClr val="202124"/>
                </a:solidFill>
                <a:effectLst/>
                <a:latin typeface="arial" panose="020B0604020202020204" pitchFamily="34" charset="0"/>
              </a:rPr>
              <a:t>NAAT</a:t>
            </a:r>
            <a:r>
              <a:rPr lang="en-US" b="0" i="0" dirty="0" smtClean="0">
                <a:solidFill>
                  <a:srgbClr val="202124"/>
                </a:solidFill>
                <a:effectLst/>
                <a:latin typeface="arial" panose="020B0604020202020204" pitchFamily="34" charset="0"/>
              </a:rPr>
              <a:t>) that detects the genetic material (DNA) of Chlamydia trachomatis</a:t>
            </a:r>
          </a:p>
          <a:p>
            <a:r>
              <a:rPr lang="en-US" b="1" i="0" dirty="0" smtClean="0">
                <a:solidFill>
                  <a:srgbClr val="111111"/>
                </a:solidFill>
                <a:effectLst/>
                <a:latin typeface="Helvetica" panose="020B0604020202020204" pitchFamily="34" charset="0"/>
              </a:rPr>
              <a:t>A urine test.</a:t>
            </a:r>
            <a:r>
              <a:rPr lang="en-US" b="0" i="0" dirty="0" smtClean="0">
                <a:solidFill>
                  <a:srgbClr val="111111"/>
                </a:solidFill>
                <a:effectLst/>
                <a:latin typeface="Helvetica" panose="020B0604020202020204" pitchFamily="34" charset="0"/>
              </a:rPr>
              <a:t> A sample of your urine is analyzed in the laboratory for presence </a:t>
            </a:r>
            <a:r>
              <a:rPr lang="en-US" b="0" i="0" dirty="0" err="1" smtClean="0">
                <a:solidFill>
                  <a:srgbClr val="111111"/>
                </a:solidFill>
                <a:effectLst/>
                <a:latin typeface="Helvetica" panose="020B0604020202020204" pitchFamily="34" charset="0"/>
              </a:rPr>
              <a:t>pyurea</a:t>
            </a:r>
            <a:r>
              <a:rPr lang="en-US" b="0" i="0" dirty="0" smtClean="0">
                <a:solidFill>
                  <a:srgbClr val="111111"/>
                </a:solidFill>
                <a:effectLst/>
                <a:latin typeface="Helvetica" panose="020B0604020202020204" pitchFamily="34" charset="0"/>
              </a:rPr>
              <a:t> but no bacteria.</a:t>
            </a:r>
          </a:p>
          <a:p>
            <a:r>
              <a:rPr lang="en-US" b="1" i="0" dirty="0" smtClean="0">
                <a:solidFill>
                  <a:srgbClr val="111111"/>
                </a:solidFill>
                <a:effectLst/>
                <a:latin typeface="Helvetica" panose="020B0604020202020204" pitchFamily="34" charset="0"/>
              </a:rPr>
              <a:t>A swab.</a:t>
            </a:r>
            <a:r>
              <a:rPr lang="en-US" b="0" i="0" dirty="0" smtClean="0">
                <a:solidFill>
                  <a:srgbClr val="111111"/>
                </a:solidFill>
                <a:effectLst/>
                <a:latin typeface="Helvetica" panose="020B0604020202020204" pitchFamily="34" charset="0"/>
              </a:rPr>
              <a:t> For women, your doctor takes a swab of the discharge from your cervix for culture or antigen testing for chlamydia.</a:t>
            </a:r>
          </a:p>
          <a:p>
            <a:endParaRPr lang="ar-JO" dirty="0"/>
          </a:p>
        </p:txBody>
      </p:sp>
    </p:spTree>
    <p:extLst>
      <p:ext uri="{BB962C8B-B14F-4D97-AF65-F5344CB8AC3E}">
        <p14:creationId xmlns:p14="http://schemas.microsoft.com/office/powerpoint/2010/main" val="53922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ar-JO" dirty="0"/>
          </a:p>
        </p:txBody>
      </p:sp>
      <p:sp>
        <p:nvSpPr>
          <p:cNvPr id="3" name="Content Placeholder 2"/>
          <p:cNvSpPr>
            <a:spLocks noGrp="1"/>
          </p:cNvSpPr>
          <p:nvPr>
            <p:ph idx="1"/>
          </p:nvPr>
        </p:nvSpPr>
        <p:spPr/>
        <p:txBody>
          <a:bodyPr/>
          <a:lstStyle/>
          <a:p>
            <a:r>
              <a:rPr lang="en-US" sz="2800" b="0" i="0" dirty="0" smtClean="0">
                <a:solidFill>
                  <a:srgbClr val="333333"/>
                </a:solidFill>
                <a:effectLst/>
                <a:latin typeface="Arial" panose="020B0604020202020204" pitchFamily="34" charset="0"/>
              </a:rPr>
              <a:t>Typical intracytoplasmic inclusions in Giemsa-stained cell.</a:t>
            </a:r>
          </a:p>
          <a:p>
            <a:r>
              <a:rPr lang="en-US" sz="2800" b="0" i="0" dirty="0" smtClean="0">
                <a:solidFill>
                  <a:srgbClr val="333333"/>
                </a:solidFill>
                <a:effectLst/>
                <a:latin typeface="Arial" panose="020B0604020202020204" pitchFamily="34" charset="0"/>
              </a:rPr>
              <a:t>Positive culture in McCoy or HeLa cells of body fluids or secretions.</a:t>
            </a:r>
          </a:p>
          <a:p>
            <a:r>
              <a:rPr lang="en-US" sz="2800" b="0" i="0" dirty="0" smtClean="0">
                <a:solidFill>
                  <a:srgbClr val="333333"/>
                </a:solidFill>
                <a:effectLst/>
                <a:latin typeface="Arial" panose="020B0604020202020204" pitchFamily="34" charset="0"/>
              </a:rPr>
              <a:t>Serology test in patients with presumed lymphogranuloma </a:t>
            </a:r>
            <a:r>
              <a:rPr lang="en-US" sz="2800" b="0" i="0" dirty="0" err="1" smtClean="0">
                <a:solidFill>
                  <a:srgbClr val="333333"/>
                </a:solidFill>
                <a:effectLst/>
                <a:latin typeface="Arial" panose="020B0604020202020204" pitchFamily="34" charset="0"/>
              </a:rPr>
              <a:t>venereum</a:t>
            </a:r>
            <a:r>
              <a:rPr lang="en-US" sz="2800" b="0" i="0" dirty="0" smtClean="0">
                <a:solidFill>
                  <a:srgbClr val="333333"/>
                </a:solidFill>
                <a:effectLst/>
                <a:latin typeface="Arial" panose="020B0604020202020204" pitchFamily="34" charset="0"/>
              </a:rPr>
              <a:t>.</a:t>
            </a:r>
          </a:p>
          <a:p>
            <a:endParaRPr lang="ar-JO" dirty="0"/>
          </a:p>
        </p:txBody>
      </p:sp>
    </p:spTree>
    <p:extLst>
      <p:ext uri="{BB962C8B-B14F-4D97-AF65-F5344CB8AC3E}">
        <p14:creationId xmlns:p14="http://schemas.microsoft.com/office/powerpoint/2010/main" val="314502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JO" dirty="0"/>
          </a:p>
        </p:txBody>
      </p:sp>
      <p:sp>
        <p:nvSpPr>
          <p:cNvPr id="3" name="Content Placeholder 2"/>
          <p:cNvSpPr>
            <a:spLocks noGrp="1"/>
          </p:cNvSpPr>
          <p:nvPr>
            <p:ph idx="1"/>
          </p:nvPr>
        </p:nvSpPr>
        <p:spPr/>
        <p:txBody>
          <a:bodyPr/>
          <a:lstStyle/>
          <a:p>
            <a:r>
              <a:rPr lang="en-US" dirty="0" smtClean="0"/>
              <a:t>Tetracycline</a:t>
            </a:r>
          </a:p>
          <a:p>
            <a:r>
              <a:rPr lang="en-US" dirty="0" smtClean="0"/>
              <a:t>Azithromycin</a:t>
            </a:r>
          </a:p>
          <a:p>
            <a:r>
              <a:rPr lang="en-US" dirty="0" smtClean="0"/>
              <a:t>Erythromycin in children</a:t>
            </a:r>
          </a:p>
          <a:p>
            <a:endParaRPr lang="ar-JO" dirty="0"/>
          </a:p>
        </p:txBody>
      </p:sp>
    </p:spTree>
    <p:extLst>
      <p:ext uri="{BB962C8B-B14F-4D97-AF65-F5344CB8AC3E}">
        <p14:creationId xmlns:p14="http://schemas.microsoft.com/office/powerpoint/2010/main" val="20356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21847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233" y="0"/>
            <a:ext cx="9934867" cy="5590309"/>
          </a:xfrm>
          <a:prstGeom prst="rect">
            <a:avLst/>
          </a:prstGeom>
        </p:spPr>
      </p:pic>
    </p:spTree>
    <p:extLst>
      <p:ext uri="{BB962C8B-B14F-4D97-AF65-F5344CB8AC3E}">
        <p14:creationId xmlns:p14="http://schemas.microsoft.com/office/powerpoint/2010/main" val="29293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635" y="493134"/>
            <a:ext cx="10305184" cy="5798685"/>
          </a:xfrm>
          <a:prstGeom prst="rect">
            <a:avLst/>
          </a:prstGeom>
        </p:spPr>
      </p:pic>
    </p:spTree>
    <p:extLst>
      <p:ext uri="{BB962C8B-B14F-4D97-AF65-F5344CB8AC3E}">
        <p14:creationId xmlns:p14="http://schemas.microsoft.com/office/powerpoint/2010/main" val="1869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724090"/>
            <a:ext cx="10900929" cy="6133909"/>
          </a:xfrm>
          <a:prstGeom prst="rect">
            <a:avLst/>
          </a:prstGeom>
        </p:spPr>
      </p:pic>
    </p:spTree>
    <p:extLst>
      <p:ext uri="{BB962C8B-B14F-4D97-AF65-F5344CB8AC3E}">
        <p14:creationId xmlns:p14="http://schemas.microsoft.com/office/powerpoint/2010/main" val="206587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873" y="476527"/>
            <a:ext cx="10464511" cy="5888338"/>
          </a:xfrm>
          <a:prstGeom prst="rect">
            <a:avLst/>
          </a:prstGeom>
        </p:spPr>
      </p:pic>
    </p:spTree>
    <p:extLst>
      <p:ext uri="{BB962C8B-B14F-4D97-AF65-F5344CB8AC3E}">
        <p14:creationId xmlns:p14="http://schemas.microsoft.com/office/powerpoint/2010/main" val="410888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09" y="933793"/>
            <a:ext cx="10132002" cy="5701236"/>
          </a:xfrm>
          <a:prstGeom prst="rect">
            <a:avLst/>
          </a:prstGeom>
        </p:spPr>
      </p:pic>
    </p:spTree>
    <p:extLst>
      <p:ext uri="{BB962C8B-B14F-4D97-AF65-F5344CB8AC3E}">
        <p14:creationId xmlns:p14="http://schemas.microsoft.com/office/powerpoint/2010/main" val="293436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4|2.8|2.5|0.9|18"/>
</p:tagLst>
</file>

<file path=ppt/tags/tag10.xml><?xml version="1.0" encoding="utf-8"?>
<p:tagLst xmlns:a="http://schemas.openxmlformats.org/drawingml/2006/main" xmlns:r="http://schemas.openxmlformats.org/officeDocument/2006/relationships" xmlns:p="http://schemas.openxmlformats.org/presentationml/2006/main">
  <p:tag name="TIMING" val="|0.6|1.2|1.6|5.9|2.8|0.5|7.3|1.4|0.8|1.4"/>
</p:tagLst>
</file>

<file path=ppt/tags/tag11.xml><?xml version="1.0" encoding="utf-8"?>
<p:tagLst xmlns:a="http://schemas.openxmlformats.org/drawingml/2006/main" xmlns:r="http://schemas.openxmlformats.org/officeDocument/2006/relationships" xmlns:p="http://schemas.openxmlformats.org/presentationml/2006/main">
  <p:tag name="TIMING" val="|0.5|1.1|1.3|10.3|1.5|1.1|2.2|0.7"/>
</p:tagLst>
</file>

<file path=ppt/tags/tag12.xml><?xml version="1.0" encoding="utf-8"?>
<p:tagLst xmlns:a="http://schemas.openxmlformats.org/drawingml/2006/main" xmlns:r="http://schemas.openxmlformats.org/officeDocument/2006/relationships" xmlns:p="http://schemas.openxmlformats.org/presentationml/2006/main">
  <p:tag name="TIMING" val="|0.6|0.9|1.3|1.4|3.3|1.3|3.6|4.7|0.6|7.1|1.7"/>
</p:tagLst>
</file>

<file path=ppt/tags/tag13.xml><?xml version="1.0" encoding="utf-8"?>
<p:tagLst xmlns:a="http://schemas.openxmlformats.org/drawingml/2006/main" xmlns:r="http://schemas.openxmlformats.org/officeDocument/2006/relationships" xmlns:p="http://schemas.openxmlformats.org/presentationml/2006/main">
  <p:tag name="TIMING" val="|0.7|1.6|2.6|1.5|0.9|1.2|1.3"/>
</p:tagLst>
</file>

<file path=ppt/tags/tag14.xml><?xml version="1.0" encoding="utf-8"?>
<p:tagLst xmlns:a="http://schemas.openxmlformats.org/drawingml/2006/main" xmlns:r="http://schemas.openxmlformats.org/officeDocument/2006/relationships" xmlns:p="http://schemas.openxmlformats.org/presentationml/2006/main">
  <p:tag name="TIMING" val="|0.6|0.8|5.9|0.6|16|0.7|5.5|1.1|2|1.5"/>
</p:tagLst>
</file>

<file path=ppt/tags/tag15.xml><?xml version="1.0" encoding="utf-8"?>
<p:tagLst xmlns:a="http://schemas.openxmlformats.org/drawingml/2006/main" xmlns:r="http://schemas.openxmlformats.org/officeDocument/2006/relationships" xmlns:p="http://schemas.openxmlformats.org/presentationml/2006/main">
  <p:tag name="TIMING" val="|0.6|0.5|1.2|8.2|11.8|3.5|1.8|9.4|2.4"/>
</p:tagLst>
</file>

<file path=ppt/tags/tag16.xml><?xml version="1.0" encoding="utf-8"?>
<p:tagLst xmlns:a="http://schemas.openxmlformats.org/drawingml/2006/main" xmlns:r="http://schemas.openxmlformats.org/officeDocument/2006/relationships" xmlns:p="http://schemas.openxmlformats.org/presentationml/2006/main">
  <p:tag name="TIMING" val="|1.7|0.6|2.3|0.7|11|2.2|1.9|2.9|6.7"/>
</p:tagLst>
</file>

<file path=ppt/tags/tag2.xml><?xml version="1.0" encoding="utf-8"?>
<p:tagLst xmlns:a="http://schemas.openxmlformats.org/drawingml/2006/main" xmlns:r="http://schemas.openxmlformats.org/officeDocument/2006/relationships" xmlns:p="http://schemas.openxmlformats.org/presentationml/2006/main">
  <p:tag name="TIMING" val="|0.5|0.7|1.4|4.3|14.3|2.7|1.4|16.8"/>
</p:tagLst>
</file>

<file path=ppt/tags/tag3.xml><?xml version="1.0" encoding="utf-8"?>
<p:tagLst xmlns:a="http://schemas.openxmlformats.org/drawingml/2006/main" xmlns:r="http://schemas.openxmlformats.org/officeDocument/2006/relationships" xmlns:p="http://schemas.openxmlformats.org/presentationml/2006/main">
  <p:tag name="TIMING" val="|0.7|0.7|1.4|1|2.2|2.2|13.6|7.1|5.3|3.8|0.7"/>
</p:tagLst>
</file>

<file path=ppt/tags/tag4.xml><?xml version="1.0" encoding="utf-8"?>
<p:tagLst xmlns:a="http://schemas.openxmlformats.org/drawingml/2006/main" xmlns:r="http://schemas.openxmlformats.org/officeDocument/2006/relationships" xmlns:p="http://schemas.openxmlformats.org/presentationml/2006/main">
  <p:tag name="TIMING" val="|0.7|1.4|0.9|0.6|28.7"/>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6|1.1|14.1|6|22.6|1.3"/>
</p:tagLst>
</file>

<file path=ppt/tags/tag7.xml><?xml version="1.0" encoding="utf-8"?>
<p:tagLst xmlns:a="http://schemas.openxmlformats.org/drawingml/2006/main" xmlns:r="http://schemas.openxmlformats.org/officeDocument/2006/relationships" xmlns:p="http://schemas.openxmlformats.org/presentationml/2006/main">
  <p:tag name="TIMING" val="|0.5|0.5|1.1|16.4"/>
</p:tagLst>
</file>

<file path=ppt/tags/tag8.xml><?xml version="1.0" encoding="utf-8"?>
<p:tagLst xmlns:a="http://schemas.openxmlformats.org/drawingml/2006/main" xmlns:r="http://schemas.openxmlformats.org/officeDocument/2006/relationships" xmlns:p="http://schemas.openxmlformats.org/presentationml/2006/main">
  <p:tag name="TIMING" val="|0.6|0.4"/>
</p:tagLst>
</file>

<file path=ppt/tags/tag9.xml><?xml version="1.0" encoding="utf-8"?>
<p:tagLst xmlns:a="http://schemas.openxmlformats.org/drawingml/2006/main" xmlns:r="http://schemas.openxmlformats.org/officeDocument/2006/relationships" xmlns:p="http://schemas.openxmlformats.org/presentationml/2006/main">
  <p:tag name="TIMING" val="|0.6|0.8|4.5|12.9|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1268</Words>
  <Application>Microsoft Office PowerPoint</Application>
  <PresentationFormat>Widescreen</PresentationFormat>
  <Paragraphs>216</Paragraphs>
  <Slides>38</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arial</vt:lpstr>
      <vt:lpstr>Baskerville Old Face</vt:lpstr>
      <vt:lpstr>Calibri</vt:lpstr>
      <vt:lpstr>Calibri Light</vt:lpstr>
      <vt:lpstr>等线 Light</vt:lpstr>
      <vt:lpstr>Helvetica</vt:lpstr>
      <vt:lpstr>Prestige 12cpi</vt:lpstr>
      <vt:lpstr>Times New Roman</vt:lpstr>
      <vt:lpstr>Wingdings</vt:lpstr>
      <vt:lpstr>Office Theme</vt:lpstr>
      <vt:lpstr>1_Office Theme</vt:lpstr>
      <vt:lpstr>   Urogenital Tract Module Chlaymdia, Gardenella and ureaplasma Dr. Eman Albataineh Assonciate Prof. Immunology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Clue cells</vt:lpstr>
      <vt:lpstr>PowerPoint Presentation</vt:lpstr>
      <vt:lpstr>PowerPoint Presentation</vt:lpstr>
      <vt:lpstr>GENITAL MYCOPLASMAS</vt:lpstr>
      <vt:lpstr>Ureaplasma urealyticum</vt:lpstr>
      <vt:lpstr>Ureaplasma urealyticum</vt:lpstr>
      <vt:lpstr>PowerPoint Presentation</vt:lpstr>
      <vt:lpstr>PowerPoint Presentation</vt:lpstr>
      <vt:lpstr>Chlamydial Morphologies and life cycle</vt:lpstr>
      <vt:lpstr>PowerPoint Presentation</vt:lpstr>
      <vt:lpstr>PowerPoint Presentation</vt:lpstr>
      <vt:lpstr>Clinical syndromes caused by C. trachomatis</vt:lpstr>
      <vt:lpstr>PowerPoint Presentation</vt:lpstr>
      <vt:lpstr>PowerPoint Presentation</vt:lpstr>
      <vt:lpstr>PowerPoint Presentation</vt:lpstr>
      <vt:lpstr>PowerPoint Presentation</vt:lpstr>
      <vt:lpstr>PowerPoint Presentation</vt:lpstr>
      <vt:lpstr>PowerPoint Presentation</vt:lpstr>
      <vt:lpstr> Complications in Women</vt:lpstr>
      <vt:lpstr>PowerPoint Presentation</vt:lpstr>
      <vt:lpstr>PowerPoint Presentation</vt:lpstr>
      <vt:lpstr>PowerPoint Presentation</vt:lpstr>
      <vt:lpstr>PowerPoint Presentation</vt:lpstr>
      <vt:lpstr>diagnosis</vt:lpstr>
      <vt:lpstr>diagnosis</vt:lpstr>
      <vt:lpstr>Treatment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34</cp:revision>
  <dcterms:created xsi:type="dcterms:W3CDTF">2020-03-18T09:54:01Z</dcterms:created>
  <dcterms:modified xsi:type="dcterms:W3CDTF">2023-05-14T06:04:49Z</dcterms:modified>
</cp:coreProperties>
</file>