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latinLnBrk="0">
      <a:defRPr sz="1200">
        <a:latin typeface="+mn-lt"/>
        <a:ea typeface="+mn-ea"/>
        <a:cs typeface="+mn-cs"/>
        <a:sym typeface="Calibri"/>
      </a:defRPr>
    </a:lvl1pPr>
    <a:lvl2pPr indent="228600" algn="r" latinLnBrk="0">
      <a:defRPr sz="1200">
        <a:latin typeface="+mn-lt"/>
        <a:ea typeface="+mn-ea"/>
        <a:cs typeface="+mn-cs"/>
        <a:sym typeface="Calibri"/>
      </a:defRPr>
    </a:lvl2pPr>
    <a:lvl3pPr indent="457200" algn="r" latinLnBrk="0">
      <a:defRPr sz="1200">
        <a:latin typeface="+mn-lt"/>
        <a:ea typeface="+mn-ea"/>
        <a:cs typeface="+mn-cs"/>
        <a:sym typeface="Calibri"/>
      </a:defRPr>
    </a:lvl3pPr>
    <a:lvl4pPr indent="685800" algn="r" latinLnBrk="0">
      <a:defRPr sz="1200">
        <a:latin typeface="+mn-lt"/>
        <a:ea typeface="+mn-ea"/>
        <a:cs typeface="+mn-cs"/>
        <a:sym typeface="Calibri"/>
      </a:defRPr>
    </a:lvl4pPr>
    <a:lvl5pPr indent="914400" algn="r" latinLnBrk="0">
      <a:defRPr sz="1200">
        <a:latin typeface="+mn-lt"/>
        <a:ea typeface="+mn-ea"/>
        <a:cs typeface="+mn-cs"/>
        <a:sym typeface="Calibri"/>
      </a:defRPr>
    </a:lvl5pPr>
    <a:lvl6pPr indent="1143000" algn="r" latinLnBrk="0">
      <a:defRPr sz="1200">
        <a:latin typeface="+mn-lt"/>
        <a:ea typeface="+mn-ea"/>
        <a:cs typeface="+mn-cs"/>
        <a:sym typeface="Calibri"/>
      </a:defRPr>
    </a:lvl6pPr>
    <a:lvl7pPr indent="1371600" algn="r" latinLnBrk="0">
      <a:defRPr sz="1200">
        <a:latin typeface="+mn-lt"/>
        <a:ea typeface="+mn-ea"/>
        <a:cs typeface="+mn-cs"/>
        <a:sym typeface="Calibri"/>
      </a:defRPr>
    </a:lvl7pPr>
    <a:lvl8pPr indent="1600200" algn="r" latinLnBrk="0">
      <a:defRPr sz="1200">
        <a:latin typeface="+mn-lt"/>
        <a:ea typeface="+mn-ea"/>
        <a:cs typeface="+mn-cs"/>
        <a:sym typeface="Calibri"/>
      </a:defRPr>
    </a:lvl8pPr>
    <a:lvl9pPr indent="1828800" algn="r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8" name="Shape 16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(hyponatremia and hyperkalemia in Addison’s disease and normal in secondary adrenal insufficiency)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xfrm>
            <a:off x="1143000" y="1699022"/>
            <a:ext cx="6858000" cy="1790701"/>
          </a:xfrm>
          <a:prstGeom prst="rect">
            <a:avLst/>
          </a:prstGeom>
        </p:spPr>
        <p:txBody>
          <a:bodyPr lIns="34289" tIns="34289" rIns="34289" bIns="34289" anchor="b"/>
          <a:lstStyle>
            <a:lvl1pPr>
              <a:lnSpc>
                <a:spcPct val="90000"/>
              </a:lnSpc>
              <a:defRPr sz="6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143000" y="3558778"/>
            <a:ext cx="6858000" cy="1241822"/>
          </a:xfrm>
          <a:prstGeom prst="rect">
            <a:avLst/>
          </a:prstGeom>
        </p:spPr>
        <p:txBody>
          <a:bodyPr lIns="34289" tIns="34289" rIns="34289" bIns="34289"/>
          <a:lstStyle>
            <a:lvl1pPr marL="0" indent="0" algn="ctr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2400"/>
            </a:lvl1pPr>
            <a:lvl2pPr marL="0" indent="457200" algn="ctr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2400"/>
            </a:lvl2pPr>
            <a:lvl3pPr marL="0" indent="914400" algn="ctr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2400"/>
            </a:lvl3pPr>
            <a:lvl4pPr marL="0" indent="1371600" algn="ctr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2400"/>
            </a:lvl4pPr>
            <a:lvl5pPr marL="0" indent="1828800" algn="ctr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xfrm>
            <a:off x="8279586" y="5648711"/>
            <a:ext cx="235765" cy="225446"/>
          </a:xfrm>
          <a:prstGeom prst="rect">
            <a:avLst/>
          </a:prstGeom>
        </p:spPr>
        <p:txBody>
          <a:bodyPr lIns="34289" tIns="34289" rIns="34289" bIns="34289"/>
          <a:lstStyle>
            <a:lvl1pPr algn="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629841" y="1131093"/>
            <a:ext cx="7886701" cy="994174"/>
          </a:xfrm>
          <a:prstGeom prst="rect">
            <a:avLst/>
          </a:prstGeom>
        </p:spPr>
        <p:txBody>
          <a:bodyPr lIns="34289" tIns="34289" rIns="34289" bIns="34289"/>
          <a:lstStyle>
            <a:lvl1pPr algn="l">
              <a:lnSpc>
                <a:spcPct val="90000"/>
              </a:lnSpc>
              <a:defRPr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sz="quarter" idx="1"/>
          </p:nvPr>
        </p:nvSpPr>
        <p:spPr>
          <a:xfrm>
            <a:off x="629841" y="2118122"/>
            <a:ext cx="3868341" cy="617935"/>
          </a:xfrm>
          <a:prstGeom prst="rect">
            <a:avLst/>
          </a:prstGeom>
        </p:spPr>
        <p:txBody>
          <a:bodyPr lIns="34289" tIns="34289" rIns="34289" bIns="34289" anchor="b"/>
          <a:lstStyle>
            <a:lvl1pPr marL="0" indent="0" algn="l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b="1" sz="2400"/>
            </a:lvl1pPr>
            <a:lvl2pPr marL="0" indent="457200" algn="l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b="1" sz="2400"/>
            </a:lvl2pPr>
            <a:lvl3pPr marL="0" indent="914400" algn="l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b="1" sz="2400"/>
            </a:lvl3pPr>
            <a:lvl4pPr marL="0" indent="1371600" algn="l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b="1" sz="2400"/>
            </a:lvl4pPr>
            <a:lvl5pPr marL="0" indent="1828800" algn="l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Text Placeholder 4"/>
          <p:cNvSpPr/>
          <p:nvPr>
            <p:ph type="body" sz="quarter" idx="21"/>
          </p:nvPr>
        </p:nvSpPr>
        <p:spPr>
          <a:xfrm>
            <a:off x="4629150" y="2118122"/>
            <a:ext cx="3887392" cy="617935"/>
          </a:xfrm>
          <a:prstGeom prst="rect">
            <a:avLst/>
          </a:prstGeom>
        </p:spPr>
        <p:txBody>
          <a:bodyPr lIns="34289" tIns="34289" rIns="34289" bIns="34289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xfrm>
            <a:off x="8279586" y="5648711"/>
            <a:ext cx="235765" cy="225446"/>
          </a:xfrm>
          <a:prstGeom prst="rect">
            <a:avLst/>
          </a:prstGeom>
        </p:spPr>
        <p:txBody>
          <a:bodyPr lIns="34289" tIns="34289" rIns="34289" bIns="34289"/>
          <a:lstStyle>
            <a:lvl1pPr algn="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رابط مستقيم 15"/>
          <p:cNvSpPr/>
          <p:nvPr/>
        </p:nvSpPr>
        <p:spPr>
          <a:xfrm flipH="1">
            <a:off x="7715249" y="857250"/>
            <a:ext cx="1" cy="5143500"/>
          </a:xfrm>
          <a:prstGeom prst="line">
            <a:avLst/>
          </a:prstGeom>
          <a:ln w="25400">
            <a:solidFill>
              <a:srgbClr val="FEC2AC">
                <a:alpha val="93000"/>
              </a:srgbClr>
            </a:solidFill>
          </a:ln>
        </p:spPr>
        <p:txBody>
          <a:bodyPr lIns="34289" tIns="34289" rIns="34289" bIns="34289"/>
          <a:lstStyle/>
          <a:p>
            <a:pPr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12" name="رابط مستقيم 6"/>
          <p:cNvSpPr/>
          <p:nvPr/>
        </p:nvSpPr>
        <p:spPr>
          <a:xfrm flipH="1">
            <a:off x="1200149" y="857250"/>
            <a:ext cx="2" cy="5143500"/>
          </a:xfrm>
          <a:prstGeom prst="line">
            <a:avLst/>
          </a:prstGeom>
          <a:ln w="38100">
            <a:solidFill>
              <a:srgbClr val="FEC2AC"/>
            </a:solidFill>
          </a:ln>
        </p:spPr>
        <p:txBody>
          <a:bodyPr lIns="34289" tIns="34289" rIns="34289" bIns="34289"/>
          <a:lstStyle/>
          <a:p>
            <a:pPr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13" name="رابط مستقيم 8"/>
          <p:cNvSpPr/>
          <p:nvPr/>
        </p:nvSpPr>
        <p:spPr>
          <a:xfrm flipH="1">
            <a:off x="7886699" y="857250"/>
            <a:ext cx="1" cy="5143500"/>
          </a:xfrm>
          <a:prstGeom prst="line">
            <a:avLst/>
          </a:prstGeom>
          <a:ln w="3175">
            <a:solidFill>
              <a:srgbClr val="FE8637"/>
            </a:solidFill>
          </a:ln>
        </p:spPr>
        <p:txBody>
          <a:bodyPr lIns="34289" tIns="34289" rIns="34289" bIns="34289"/>
          <a:lstStyle/>
          <a:p>
            <a:pPr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14" name="مستطيل 9"/>
          <p:cNvSpPr/>
          <p:nvPr/>
        </p:nvSpPr>
        <p:spPr>
          <a:xfrm>
            <a:off x="7772400" y="857250"/>
            <a:ext cx="228600" cy="5143500"/>
          </a:xfrm>
          <a:prstGeom prst="rect">
            <a:avLst/>
          </a:prstGeom>
          <a:solidFill>
            <a:srgbClr val="FEC2AC">
              <a:alpha val="87000"/>
            </a:srgbClr>
          </a:solidFill>
          <a:ln w="12700">
            <a:miter lim="400000"/>
          </a:ln>
        </p:spPr>
        <p:txBody>
          <a:bodyPr lIns="34289" tIns="34289" rIns="34289" bIns="34289" anchor="ctr"/>
          <a:lstStyle/>
          <a:p>
            <a:pPr algn="ctr">
              <a:defRPr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15" name="رابط مستقيم 10"/>
          <p:cNvSpPr/>
          <p:nvPr/>
        </p:nvSpPr>
        <p:spPr>
          <a:xfrm flipH="1">
            <a:off x="7829549" y="857250"/>
            <a:ext cx="1" cy="5143500"/>
          </a:xfrm>
          <a:prstGeom prst="line">
            <a:avLst/>
          </a:prstGeom>
          <a:ln w="3175">
            <a:solidFill>
              <a:srgbClr val="FE8637"/>
            </a:solidFill>
          </a:ln>
        </p:spPr>
        <p:txBody>
          <a:bodyPr lIns="34289" tIns="34289" rIns="34289" bIns="34289"/>
          <a:lstStyle/>
          <a:p>
            <a:pPr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16" name="شكل بيضاوي 11"/>
          <p:cNvSpPr/>
          <p:nvPr/>
        </p:nvSpPr>
        <p:spPr>
          <a:xfrm>
            <a:off x="7260335" y="5143500"/>
            <a:ext cx="411481" cy="411481"/>
          </a:xfrm>
          <a:prstGeom prst="ellipse">
            <a:avLst/>
          </a:prstGeom>
          <a:solidFill>
            <a:srgbClr val="FE8637"/>
          </a:solidFill>
          <a:ln w="12700">
            <a:miter lim="400000"/>
          </a:ln>
        </p:spPr>
        <p:txBody>
          <a:bodyPr lIns="34289" tIns="34289" rIns="34289" bIns="34289" anchor="ctr"/>
          <a:lstStyle/>
          <a:p>
            <a:pPr algn="ctr">
              <a:defRPr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17" name="Title Text"/>
          <p:cNvSpPr txBox="1"/>
          <p:nvPr>
            <p:ph type="title"/>
          </p:nvPr>
        </p:nvSpPr>
        <p:spPr>
          <a:xfrm>
            <a:off x="1485900" y="1063228"/>
            <a:ext cx="5600700" cy="857251"/>
          </a:xfrm>
          <a:prstGeom prst="rect">
            <a:avLst/>
          </a:prstGeom>
        </p:spPr>
        <p:txBody>
          <a:bodyPr lIns="34289" tIns="34289" rIns="34289" bIns="34289" anchor="b"/>
          <a:lstStyle>
            <a:lvl1pPr algn="l">
              <a:defRPr cap="small"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sz="half" idx="1"/>
          </p:nvPr>
        </p:nvSpPr>
        <p:spPr>
          <a:xfrm>
            <a:off x="1485900" y="2057400"/>
            <a:ext cx="5600700" cy="3655315"/>
          </a:xfrm>
          <a:prstGeom prst="rect">
            <a:avLst/>
          </a:prstGeom>
        </p:spPr>
        <p:txBody>
          <a:bodyPr lIns="34289" tIns="34289" rIns="34289" bIns="34289"/>
          <a:lstStyle>
            <a:lvl1pPr marL="274320" indent="-274320">
              <a:spcBef>
                <a:spcPts val="600"/>
              </a:spcBef>
              <a:buClr>
                <a:srgbClr val="FE8637"/>
              </a:buClr>
              <a:buSzPct val="70000"/>
              <a:buFontTx/>
              <a:buChar char="○"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679268" indent="-313508">
              <a:spcBef>
                <a:spcPts val="600"/>
              </a:spcBef>
              <a:buClr>
                <a:srgbClr val="FE8637"/>
              </a:buClr>
              <a:buSzPct val="80000"/>
              <a:buFontTx/>
              <a:buChar char="●"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975360" indent="-243840">
              <a:spcBef>
                <a:spcPts val="600"/>
              </a:spcBef>
              <a:buClr>
                <a:srgbClr val="FE8637"/>
              </a:buClr>
              <a:buSzPct val="60000"/>
              <a:buFontTx/>
              <a:buChar char="○"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249679" indent="-243839">
              <a:spcBef>
                <a:spcPts val="600"/>
              </a:spcBef>
              <a:buClr>
                <a:srgbClr val="FE8637"/>
              </a:buClr>
              <a:buSzPct val="60000"/>
              <a:buFontTx/>
              <a:buChar char="○"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1554479" indent="-274319">
              <a:spcBef>
                <a:spcPts val="600"/>
              </a:spcBef>
              <a:buClr>
                <a:srgbClr val="FE8637"/>
              </a:buClr>
              <a:buSzPct val="68000"/>
              <a:buFontTx/>
              <a:buChar char="●"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xfrm>
            <a:off x="7325625" y="5211000"/>
            <a:ext cx="285474" cy="284481"/>
          </a:xfrm>
          <a:prstGeom prst="rect">
            <a:avLst/>
          </a:prstGeom>
        </p:spPr>
        <p:txBody>
          <a:bodyPr lIns="34289" tIns="34289" rIns="34289" bIns="34289"/>
          <a:lstStyle>
            <a:lvl1pPr algn="ctr">
              <a:defRPr b="1" sz="14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xfrm>
            <a:off x="628650" y="1131093"/>
            <a:ext cx="7886700" cy="994174"/>
          </a:xfrm>
          <a:prstGeom prst="rect">
            <a:avLst/>
          </a:prstGeom>
        </p:spPr>
        <p:txBody>
          <a:bodyPr lIns="34289" tIns="34289" rIns="34289" bIns="34289"/>
          <a:lstStyle>
            <a:lvl1pPr algn="l">
              <a:lnSpc>
                <a:spcPct val="90000"/>
              </a:lnSpc>
              <a:defRPr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idx="1"/>
          </p:nvPr>
        </p:nvSpPr>
        <p:spPr>
          <a:xfrm>
            <a:off x="628650" y="2226468"/>
            <a:ext cx="7886700" cy="3263505"/>
          </a:xfrm>
          <a:prstGeom prst="rect">
            <a:avLst/>
          </a:prstGeom>
        </p:spPr>
        <p:txBody>
          <a:bodyPr lIns="34289" tIns="34289" rIns="34289" bIns="34289"/>
          <a:lstStyle>
            <a:lvl1pPr marL="228600" indent="-228600" algn="l">
              <a:lnSpc>
                <a:spcPct val="90000"/>
              </a:lnSpc>
              <a:spcBef>
                <a:spcPts val="1000"/>
              </a:spcBef>
              <a:defRPr sz="2800"/>
            </a:lvl1pPr>
            <a:lvl2pPr marL="723900" indent="-266700" algn="l">
              <a:lnSpc>
                <a:spcPct val="90000"/>
              </a:lnSpc>
              <a:spcBef>
                <a:spcPts val="1000"/>
              </a:spcBef>
              <a:buChar char="•"/>
              <a:defRPr sz="2800"/>
            </a:lvl2pPr>
            <a:lvl3pPr marL="1234439" indent="-320039" algn="l">
              <a:lnSpc>
                <a:spcPct val="90000"/>
              </a:lnSpc>
              <a:spcBef>
                <a:spcPts val="1000"/>
              </a:spcBef>
              <a:defRPr sz="2800"/>
            </a:lvl3pPr>
            <a:lvl4pPr marL="1727200" indent="-355600" algn="l">
              <a:lnSpc>
                <a:spcPct val="90000"/>
              </a:lnSpc>
              <a:spcBef>
                <a:spcPts val="1000"/>
              </a:spcBef>
              <a:buChar char="•"/>
              <a:defRPr sz="2800"/>
            </a:lvl4pPr>
            <a:lvl5pPr marL="2184400" indent="-355600" algn="l">
              <a:lnSpc>
                <a:spcPct val="90000"/>
              </a:lnSpc>
              <a:spcBef>
                <a:spcPts val="1000"/>
              </a:spcBef>
              <a:buChar char="•"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xfrm>
            <a:off x="8279586" y="5648711"/>
            <a:ext cx="235765" cy="225446"/>
          </a:xfrm>
          <a:prstGeom prst="rect">
            <a:avLst/>
          </a:prstGeom>
        </p:spPr>
        <p:txBody>
          <a:bodyPr lIns="34289" tIns="34289" rIns="34289" bIns="34289"/>
          <a:lstStyle>
            <a:lvl1pPr algn="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r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عنصر نائب للنص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r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عنصر نائب للنص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r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عنصر نائب للصورة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457200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l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عنوان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Adrenal crisis </a:t>
            </a:r>
          </a:p>
        </p:txBody>
      </p:sp>
      <p:sp>
        <p:nvSpPr>
          <p:cNvPr id="138" name="عنوان فرعي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itle 1"/>
          <p:cNvSpPr txBox="1"/>
          <p:nvPr>
            <p:ph type="title"/>
          </p:nvPr>
        </p:nvSpPr>
        <p:spPr>
          <a:xfrm>
            <a:off x="755866" y="77074"/>
            <a:ext cx="7886701" cy="99417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C00000"/>
                </a:solidFill>
              </a:defRPr>
            </a:lvl1pPr>
          </a:lstStyle>
          <a:p>
            <a:pPr/>
            <a:r>
              <a:t>Investigations</a:t>
            </a:r>
          </a:p>
        </p:txBody>
      </p:sp>
      <p:sp>
        <p:nvSpPr>
          <p:cNvPr id="165" name="Content Placeholder 2"/>
          <p:cNvSpPr txBox="1"/>
          <p:nvPr>
            <p:ph type="body" idx="1"/>
          </p:nvPr>
        </p:nvSpPr>
        <p:spPr>
          <a:xfrm>
            <a:off x="628650" y="996032"/>
            <a:ext cx="7886700" cy="326350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E75B6"/>
                </a:solidFill>
              </a:defRPr>
            </a:pPr>
            <a:r>
              <a:t>Immediate laboratory work up: </a:t>
            </a:r>
          </a:p>
          <a:p>
            <a:pPr>
              <a:defRPr>
                <a:solidFill>
                  <a:srgbClr val="2E75B6"/>
                </a:solidFill>
              </a:defRPr>
            </a:pPr>
            <a:r>
              <a:rPr>
                <a:solidFill>
                  <a:srgbClr val="000000"/>
                </a:solidFill>
              </a:rPr>
              <a:t>Electrolytes and glucose</a:t>
            </a:r>
            <a:r>
              <a:t> </a:t>
            </a:r>
          </a:p>
          <a:p>
            <a:pPr marL="293914" indent="-293914" defTabSz="457200">
              <a:lnSpc>
                <a:spcPct val="100000"/>
              </a:lnSpc>
              <a:spcBef>
                <a:spcPts val="0"/>
              </a:spcBef>
              <a:buFontTx/>
              <a:buAutoNum type="arabicPeriod" startAt="1"/>
              <a:defRPr sz="1600">
                <a:latin typeface="+mj-lt"/>
                <a:ea typeface="+mj-ea"/>
                <a:cs typeface="+mj-cs"/>
                <a:sym typeface="Helvetica"/>
              </a:defRPr>
            </a:pPr>
            <a:r>
              <a:t>Hyponatremia</a:t>
            </a:r>
          </a:p>
          <a:p>
            <a:pPr marL="293914" indent="-293914" defTabSz="457200">
              <a:lnSpc>
                <a:spcPct val="100000"/>
              </a:lnSpc>
              <a:spcBef>
                <a:spcPts val="0"/>
              </a:spcBef>
              <a:buFontTx/>
              <a:buAutoNum type="arabicPeriod" startAt="1"/>
              <a:defRPr sz="1600">
                <a:latin typeface="+mj-lt"/>
                <a:ea typeface="+mj-ea"/>
                <a:cs typeface="+mj-cs"/>
                <a:sym typeface="Helvetica"/>
              </a:defRPr>
            </a:pPr>
            <a:r>
              <a:t>Hypoglycemia</a:t>
            </a:r>
          </a:p>
          <a:p>
            <a:pPr marL="293914" indent="-293914" defTabSz="457200">
              <a:lnSpc>
                <a:spcPct val="100000"/>
              </a:lnSpc>
              <a:spcBef>
                <a:spcPts val="0"/>
              </a:spcBef>
              <a:buFontTx/>
              <a:buAutoNum type="arabicPeriod" startAt="1"/>
              <a:defRPr sz="1600">
                <a:latin typeface="+mj-lt"/>
                <a:ea typeface="+mj-ea"/>
                <a:cs typeface="+mj-cs"/>
                <a:sym typeface="Helvetica"/>
              </a:defRPr>
            </a:pPr>
            <a:r>
              <a:t>Hypercalcemia </a:t>
            </a:r>
          </a:p>
          <a:p>
            <a:pPr marL="293914" indent="-293914" defTabSz="457200">
              <a:lnSpc>
                <a:spcPct val="100000"/>
              </a:lnSpc>
              <a:spcBef>
                <a:spcPts val="0"/>
              </a:spcBef>
              <a:buFontTx/>
              <a:buAutoNum type="arabicPeriod" startAt="1"/>
              <a:defRPr sz="1600">
                <a:latin typeface="+mj-lt"/>
                <a:ea typeface="+mj-ea"/>
                <a:cs typeface="+mj-cs"/>
                <a:sym typeface="Helvetica"/>
              </a:defRPr>
            </a:pPr>
            <a:r>
              <a:t>Hyperkalaemia</a:t>
            </a:r>
          </a:p>
        </p:txBody>
      </p:sp>
      <p:sp>
        <p:nvSpPr>
          <p:cNvPr id="166" name="Baseline Cortisol and ACTH…"/>
          <p:cNvSpPr txBox="1"/>
          <p:nvPr/>
        </p:nvSpPr>
        <p:spPr>
          <a:xfrm>
            <a:off x="451578" y="3538293"/>
            <a:ext cx="7785338" cy="1875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89" tIns="34289" rIns="34289" bIns="34289">
            <a:sp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defRPr sz="2800"/>
            </a:pPr>
            <a:r>
              <a:t>Baseline Cortisol and ACTH</a:t>
            </a:r>
          </a:p>
          <a:p>
            <a:pPr algn="l"/>
            <a:r>
              <a:t>- Send immediately (before steroid administration)</a:t>
            </a:r>
          </a:p>
          <a:p>
            <a:pPr algn="l"/>
            <a:r>
              <a:t>- Send in early morning sample if pt is stable with</a:t>
            </a:r>
          </a:p>
          <a:p>
            <a:pPr algn="l"/>
            <a:r>
              <a:t>suspected chronic adrenal insufficiency</a:t>
            </a:r>
          </a:p>
          <a:p>
            <a:pPr algn="l"/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Work up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 cap="small"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pPr/>
            <a:r>
              <a:t>Work up?</a:t>
            </a:r>
          </a:p>
        </p:txBody>
      </p:sp>
      <p:sp>
        <p:nvSpPr>
          <p:cNvPr id="171" name="8:00 am serum cortisol level , if &lt;3 µg/dL diagnoses cortisol deficiency and values &gt;15 µg/dL exclude the diagnosi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6712" indent="-216712" algn="l" defTabSz="722376">
              <a:lnSpc>
                <a:spcPct val="80000"/>
              </a:lnSpc>
              <a:spcBef>
                <a:spcPts val="400"/>
              </a:spcBef>
              <a:buClr>
                <a:srgbClr val="FE8637"/>
              </a:buClr>
              <a:buSzPct val="70000"/>
              <a:buFontTx/>
              <a:buChar char="○"/>
              <a:defRPr sz="1738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  <a:p>
            <a:pPr marL="216712" indent="-216712" algn="l" defTabSz="722376">
              <a:lnSpc>
                <a:spcPct val="80000"/>
              </a:lnSpc>
              <a:spcBef>
                <a:spcPts val="400"/>
              </a:spcBef>
              <a:buClr>
                <a:srgbClr val="FE8637"/>
              </a:buClr>
              <a:buSzPct val="70000"/>
              <a:buFontTx/>
              <a:buChar char="○"/>
              <a:defRPr b="1" sz="1738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8:00 am serum cortisol level </a:t>
            </a:r>
            <a:r>
              <a:rPr b="0">
                <a:solidFill>
                  <a:srgbClr val="000000"/>
                </a:solidFill>
              </a:rPr>
              <a:t>, if &lt;3 µg/dL diagnoses cortisol deficiency and values &gt;15 µg/dL exclude the diagnosis.</a:t>
            </a:r>
          </a:p>
          <a:p>
            <a:pPr marL="216712" indent="-216712" algn="l" defTabSz="722376">
              <a:lnSpc>
                <a:spcPct val="80000"/>
              </a:lnSpc>
              <a:spcBef>
                <a:spcPts val="400"/>
              </a:spcBef>
              <a:buClr>
                <a:srgbClr val="FE8637"/>
              </a:buClr>
              <a:buSzPct val="70000"/>
              <a:buFontTx/>
              <a:buChar char="○"/>
              <a:defRPr b="1" sz="1738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Cosyntropin stimulation test</a:t>
            </a:r>
            <a:r>
              <a:rPr b="0">
                <a:solidFill>
                  <a:srgbClr val="000000"/>
                </a:solidFill>
              </a:rPr>
              <a:t> with baseline cortisol and ACTH. </a:t>
            </a:r>
            <a:r>
              <a:rPr b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b="0">
                <a:solidFill>
                  <a:srgbClr val="000000"/>
                </a:solidFill>
              </a:rPr>
              <a:t>For non diagnostic cortisol values (3-15 </a:t>
            </a:r>
            <a:r>
              <a:rPr b="0">
                <a:solidFill>
                  <a:srgbClr val="000000"/>
                </a:solidFill>
              </a:rPr>
              <a:t>µg/dL)</a:t>
            </a:r>
            <a:r>
              <a:rPr b="0">
                <a:solidFill>
                  <a:srgbClr val="000000"/>
                </a:solidFill>
              </a:rPr>
              <a:t> , select stimulation testing with synthetic ACTH (cosyntropin) </a:t>
            </a:r>
            <a:r>
              <a:rPr b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b="0">
                <a:solidFill>
                  <a:srgbClr val="000000"/>
                </a:solidFill>
              </a:rPr>
              <a:t>A stimulated serum cortisol  &gt;18 µg/dL excludes adrenal insufficiency (all types), values &lt; 18 confirms the diagnosis .</a:t>
            </a:r>
          </a:p>
          <a:p>
            <a:pPr marL="216712" indent="-216712" algn="l" defTabSz="722376">
              <a:lnSpc>
                <a:spcPct val="80000"/>
              </a:lnSpc>
              <a:spcBef>
                <a:spcPts val="400"/>
              </a:spcBef>
              <a:buClr>
                <a:srgbClr val="FE8637"/>
              </a:buClr>
              <a:buSzPct val="70000"/>
              <a:buFontTx/>
              <a:buChar char="○"/>
              <a:defRPr b="1" sz="1738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Morning ACTH level </a:t>
            </a:r>
            <a:r>
              <a:rPr b="0">
                <a:solidFill>
                  <a:srgbClr val="000000"/>
                </a:solidFill>
              </a:rPr>
              <a:t>can help ditinguish primary from secondary adrenal deficiency</a:t>
            </a:r>
          </a:p>
          <a:p>
            <a:pPr marL="216712" indent="-216712" algn="l" defTabSz="722376">
              <a:lnSpc>
                <a:spcPct val="80000"/>
              </a:lnSpc>
              <a:spcBef>
                <a:spcPts val="400"/>
              </a:spcBef>
              <a:buClr>
                <a:srgbClr val="FE8637"/>
              </a:buClr>
              <a:buSzPct val="70000"/>
              <a:buFontTx/>
              <a:buChar char="○"/>
              <a:defRPr b="1" sz="1738" u="sng">
                <a:solidFill>
                  <a:srgbClr val="00B0F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Imaging</a:t>
            </a:r>
            <a:r>
              <a:rPr b="0" u="none">
                <a:solidFill>
                  <a:srgbClr val="000000"/>
                </a:solidFill>
              </a:rPr>
              <a:t>:</a:t>
            </a:r>
          </a:p>
          <a:p>
            <a:pPr marL="361188" indent="-270890" algn="l" defTabSz="722376">
              <a:lnSpc>
                <a:spcPct val="80000"/>
              </a:lnSpc>
              <a:spcBef>
                <a:spcPts val="400"/>
              </a:spcBef>
              <a:buClr>
                <a:srgbClr val="FE8637"/>
              </a:buClr>
              <a:buSzPct val="70000"/>
              <a:buFontTx/>
              <a:buChar char="➢"/>
              <a:defRPr sz="1738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If morning ACTH is elevated (&gt;20pg/ml)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Primary hypoadrenalism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Do Adrenal CT </a:t>
            </a:r>
          </a:p>
          <a:p>
            <a:pPr marL="361188" indent="-270890" algn="l" defTabSz="722376">
              <a:lnSpc>
                <a:spcPct val="80000"/>
              </a:lnSpc>
              <a:spcBef>
                <a:spcPts val="400"/>
              </a:spcBef>
              <a:buClr>
                <a:srgbClr val="FE8637"/>
              </a:buClr>
              <a:buSzPct val="70000"/>
              <a:buFontTx/>
              <a:buChar char="➢"/>
              <a:defRPr sz="1738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If morning ACTH is suppressed or normal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Secondary hypoadrenalism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Do Pituitary MRI</a:t>
            </a:r>
          </a:p>
          <a:p>
            <a:pPr marL="361188" indent="-270890" algn="l" defTabSz="722376">
              <a:lnSpc>
                <a:spcPct val="80000"/>
              </a:lnSpc>
              <a:spcBef>
                <a:spcPts val="400"/>
              </a:spcBef>
              <a:buClr>
                <a:srgbClr val="FE8637"/>
              </a:buClr>
              <a:buSzPct val="70000"/>
              <a:buFontTx/>
              <a:buChar char="○"/>
              <a:defRPr sz="1738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21 hydroxylase antibodies </a:t>
            </a:r>
          </a:p>
          <a:p>
            <a:pPr marL="361188" indent="-270890" algn="l" defTabSz="722376">
              <a:lnSpc>
                <a:spcPct val="80000"/>
              </a:lnSpc>
              <a:spcBef>
                <a:spcPts val="400"/>
              </a:spcBef>
              <a:buClr>
                <a:srgbClr val="FE8637"/>
              </a:buClr>
              <a:buSzPct val="70000"/>
              <a:buFontTx/>
              <a:buChar char="○"/>
              <a:defRPr sz="1738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Chest x ray and tuberclin skin test if TB is suspected</a:t>
            </a:r>
          </a:p>
          <a:p>
            <a:pPr marL="361188" indent="-270890" algn="l" defTabSz="722376">
              <a:lnSpc>
                <a:spcPct val="80000"/>
              </a:lnSpc>
              <a:spcBef>
                <a:spcPts val="400"/>
              </a:spcBef>
              <a:buClr>
                <a:srgbClr val="FE8637"/>
              </a:buClr>
              <a:buSzPct val="70000"/>
              <a:buFontTx/>
              <a:buChar char="○"/>
              <a:defRPr sz="1738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ALDOSTERONE  And RENIN (LOW ALDOSTERONE and HIGH PLASMA RENIN ACTIVITY in primary adrenal insufficiency)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Double-tap to edi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4" name="Delayed treatment of adrenal crises will increase morbidity and mortality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46888" indent="-246888" algn="l" defTabSz="822959">
              <a:spcBef>
                <a:spcPts val="500"/>
              </a:spcBef>
              <a:buClr>
                <a:srgbClr val="FE8637"/>
              </a:buClr>
              <a:buSzTx/>
              <a:buFont typeface="Wingdings"/>
              <a:buNone/>
              <a:defRPr b="1" i="1" sz="3239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  <a:p>
            <a:pPr marL="246888" indent="-246888" algn="l" defTabSz="822959">
              <a:spcBef>
                <a:spcPts val="500"/>
              </a:spcBef>
              <a:buClr>
                <a:srgbClr val="FE8637"/>
              </a:buClr>
              <a:buSzPct val="70000"/>
              <a:buFontTx/>
              <a:buChar char="○"/>
              <a:defRPr sz="2520">
                <a:solidFill>
                  <a:srgbClr val="00B0F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Delayed treatment </a:t>
            </a:r>
            <a:r>
              <a:rPr>
                <a:solidFill>
                  <a:srgbClr val="000000"/>
                </a:solidFill>
              </a:rPr>
              <a:t>of adrenal crises will </a:t>
            </a:r>
            <a:r>
              <a:t>increase morbidity and mortality.</a:t>
            </a:r>
            <a:r>
              <a:rPr>
                <a:solidFill>
                  <a:srgbClr val="000000"/>
                </a:solidFill>
              </a:rPr>
              <a:t> </a:t>
            </a:r>
          </a:p>
          <a:p>
            <a:pPr marL="246888" indent="-246888" algn="l" defTabSz="822959">
              <a:spcBef>
                <a:spcPts val="500"/>
              </a:spcBef>
              <a:buClr>
                <a:srgbClr val="FE8637"/>
              </a:buClr>
              <a:buSzPct val="70000"/>
              <a:buFontTx/>
              <a:buChar char="○"/>
              <a:defRPr sz="252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Treatment shouldn’t be delayed for doing investigations but Ideally, this should be done immediately after a blood sample is taken for later measurement of plasma cortisol. </a:t>
            </a:r>
          </a:p>
          <a:p>
            <a:pPr marL="246888" indent="-246888" algn="l" defTabSz="822959">
              <a:spcBef>
                <a:spcPts val="500"/>
              </a:spcBef>
              <a:buClr>
                <a:srgbClr val="FE8637"/>
              </a:buClr>
              <a:buSzPct val="70000"/>
              <a:buFontTx/>
              <a:buChar char="○"/>
              <a:defRPr sz="252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Full investigation should be delayed until emergency treatment  has improved the patient’s condition</a:t>
            </a:r>
          </a:p>
          <a:p>
            <a:pPr marL="246888" indent="-246888" algn="l" defTabSz="822959">
              <a:spcBef>
                <a:spcPts val="500"/>
              </a:spcBef>
              <a:buClr>
                <a:srgbClr val="FE8637"/>
              </a:buClr>
              <a:buSzTx/>
              <a:buFont typeface="Wingdings"/>
              <a:buNone/>
              <a:defRPr sz="252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reatment of acute adrenal insufficiency"/>
          <p:cNvSpPr txBox="1"/>
          <p:nvPr>
            <p:ph type="title"/>
          </p:nvPr>
        </p:nvSpPr>
        <p:spPr>
          <a:xfrm>
            <a:off x="173410" y="417711"/>
            <a:ext cx="7886701" cy="99417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A1D8"/>
                </a:solidFill>
              </a:defRPr>
            </a:lvl1pPr>
          </a:lstStyle>
          <a:p>
            <a:pPr/>
            <a:r>
              <a:t>Treatment of acute adrenal insufficiency </a:t>
            </a:r>
          </a:p>
        </p:txBody>
      </p:sp>
      <p:sp>
        <p:nvSpPr>
          <p:cNvPr id="177" name="Emergency measures…"/>
          <p:cNvSpPr txBox="1"/>
          <p:nvPr>
            <p:ph type="body" idx="1"/>
          </p:nvPr>
        </p:nvSpPr>
        <p:spPr>
          <a:xfrm>
            <a:off x="328628" y="1687782"/>
            <a:ext cx="8718944" cy="3937945"/>
          </a:xfrm>
          <a:prstGeom prst="rect">
            <a:avLst/>
          </a:prstGeom>
        </p:spPr>
        <p:txBody>
          <a:bodyPr/>
          <a:lstStyle/>
          <a:p>
            <a:pPr marL="0" indent="0" defTabSz="713231">
              <a:spcBef>
                <a:spcPts val="700"/>
              </a:spcBef>
              <a:buSzTx/>
              <a:buFontTx/>
              <a:buNone/>
              <a:defRPr b="1" sz="2184"/>
            </a:pPr>
            <a:r>
              <a:t>Emergency measures</a:t>
            </a:r>
          </a:p>
          <a:p>
            <a:pPr marL="0" indent="0" defTabSz="713231">
              <a:spcBef>
                <a:spcPts val="700"/>
              </a:spcBef>
              <a:buSzTx/>
              <a:buFontTx/>
              <a:buNone/>
              <a:defRPr sz="2184"/>
            </a:pPr>
            <a:r>
              <a:t>1. Establish intravenous access with a large-gauge needle.</a:t>
            </a:r>
          </a:p>
          <a:p>
            <a:pPr marL="0" indent="0" defTabSz="713231">
              <a:spcBef>
                <a:spcPts val="700"/>
              </a:spcBef>
              <a:buSzTx/>
              <a:buFontTx/>
              <a:buNone/>
              <a:defRPr sz="2184"/>
            </a:pPr>
            <a:r>
              <a:t>2. Draw blood for immediate serum electrolytes and glucose and routine measurement of plasma cortisol and ACTH. Do not wait for laboratory results.</a:t>
            </a:r>
          </a:p>
          <a:p>
            <a:pPr marL="0" indent="0" defTabSz="713231">
              <a:spcBef>
                <a:spcPts val="700"/>
              </a:spcBef>
              <a:buSzTx/>
              <a:buFontTx/>
              <a:buNone/>
              <a:defRPr sz="2184"/>
            </a:pPr>
            <a:r>
              <a:t>3. Infuse 2 to 3 liters of isotonic saline or 5% dextrose in isotonic saline as quickly as possible. Frequent hemodynamic monitoring and measurement of serum electrolytes should be performed to avoid iatrogenic fluid overload.</a:t>
            </a:r>
          </a:p>
          <a:p>
            <a:pPr marL="0" indent="0" defTabSz="713231">
              <a:spcBef>
                <a:spcPts val="700"/>
              </a:spcBef>
              <a:buSzTx/>
              <a:buFontTx/>
              <a:buNone/>
              <a:defRPr sz="2184"/>
            </a:pPr>
            <a:r>
              <a:t>4. Give hydrocortisone (100 mg intravenous bolus), followed by 50 mg intravenously every 6 hours (or 200 mg/24 hours as a continuous intravenous infusion for the first 24 hours).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ubacute measures after stabilization of the patient…"/>
          <p:cNvSpPr txBox="1"/>
          <p:nvPr>
            <p:ph type="body" idx="1"/>
          </p:nvPr>
        </p:nvSpPr>
        <p:spPr>
          <a:xfrm>
            <a:off x="628650" y="1368027"/>
            <a:ext cx="7886700" cy="5039794"/>
          </a:xfrm>
          <a:prstGeom prst="rect">
            <a:avLst/>
          </a:prstGeom>
        </p:spPr>
        <p:txBody>
          <a:bodyPr/>
          <a:lstStyle/>
          <a:p>
            <a:pPr marL="0" indent="0" defTabSz="658368">
              <a:spcBef>
                <a:spcPts val="700"/>
              </a:spcBef>
              <a:buSzTx/>
              <a:buFontTx/>
              <a:buNone/>
              <a:defRPr b="1" sz="2016"/>
            </a:pPr>
            <a:r>
              <a:t>Subacute measures after stabilization of the patient</a:t>
            </a:r>
          </a:p>
          <a:p>
            <a:pPr marL="0" indent="0" defTabSz="658368">
              <a:spcBef>
                <a:spcPts val="700"/>
              </a:spcBef>
              <a:buSzTx/>
              <a:buFontTx/>
              <a:buNone/>
              <a:defRPr sz="2016"/>
            </a:pPr>
            <a:r>
              <a:t>1. Continue intravenous isotonic saline at a slower rate for next 24 to 48 hours.</a:t>
            </a:r>
          </a:p>
          <a:p>
            <a:pPr marL="0" indent="0" defTabSz="658368">
              <a:spcBef>
                <a:spcPts val="700"/>
              </a:spcBef>
              <a:buSzTx/>
              <a:buFontTx/>
              <a:buNone/>
              <a:defRPr sz="2016"/>
            </a:pPr>
            <a:r>
              <a:t>2. Search for and treat possible infectious precipitating causes of the adrenal crisis.</a:t>
            </a:r>
          </a:p>
          <a:p>
            <a:pPr marL="0" indent="0" defTabSz="658368">
              <a:spcBef>
                <a:spcPts val="700"/>
              </a:spcBef>
              <a:buSzTx/>
              <a:buFontTx/>
              <a:buNone/>
              <a:defRPr sz="2016"/>
            </a:pPr>
            <a:r>
              <a:t>3. Perform a short ACTH stimulation test to confirm the diagnosis of adrenal insufficiency, if patient does not have known adrenal insufficiency.</a:t>
            </a:r>
          </a:p>
          <a:p>
            <a:pPr marL="0" indent="0" defTabSz="658368">
              <a:spcBef>
                <a:spcPts val="700"/>
              </a:spcBef>
              <a:buSzTx/>
              <a:buFontTx/>
              <a:buNone/>
              <a:defRPr sz="2016"/>
            </a:pPr>
            <a:r>
              <a:t>4. Determine the type of adrenal insufficiency and its cause if not already known.</a:t>
            </a:r>
          </a:p>
          <a:p>
            <a:pPr marL="0" indent="0" defTabSz="658368">
              <a:spcBef>
                <a:spcPts val="700"/>
              </a:spcBef>
              <a:buSzTx/>
              <a:buFontTx/>
              <a:buNone/>
              <a:defRPr sz="2016"/>
            </a:pPr>
            <a:r>
              <a:t>5. Taper parenteral glucocorticoid over 1 to 3 days, if precipitating or complicating illness permits, to oral glucocorticoid maintenance dose.</a:t>
            </a:r>
          </a:p>
          <a:p>
            <a:pPr marL="0" indent="0" defTabSz="658368">
              <a:spcBef>
                <a:spcPts val="700"/>
              </a:spcBef>
              <a:buSzTx/>
              <a:buFontTx/>
              <a:buNone/>
              <a:defRPr sz="2016"/>
            </a:pPr>
            <a:r>
              <a:t>6. For patients with primary adrenal insufficiency, begin mineralocorticoid replacement with fludrocortisone, 0.1 mg by mouth daily, when saline infusion is stopped.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1"/>
          <p:cNvSpPr txBox="1"/>
          <p:nvPr>
            <p:ph type="title"/>
          </p:nvPr>
        </p:nvSpPr>
        <p:spPr>
          <a:xfrm>
            <a:off x="1323474" y="2057400"/>
            <a:ext cx="6677526" cy="1241821"/>
          </a:xfrm>
          <a:prstGeom prst="rect">
            <a:avLst/>
          </a:prstGeom>
        </p:spPr>
        <p:txBody>
          <a:bodyPr/>
          <a:lstStyle>
            <a:lvl1pPr>
              <a:defRPr sz="7200">
                <a:solidFill>
                  <a:srgbClr val="C00000"/>
                </a:solidFill>
              </a:defRPr>
            </a:lvl1pPr>
          </a:lstStyle>
          <a:p>
            <a:pPr/>
            <a:r>
              <a:t>Addisonian crisis</a:t>
            </a:r>
          </a:p>
        </p:txBody>
      </p:sp>
      <p:pic>
        <p:nvPicPr>
          <p:cNvPr id="182" name="IMG_4252-104.jpeg" descr="IMG_4252-10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63600"/>
            <a:ext cx="9144000" cy="5130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Long term replacement therap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 cap="small" sz="32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pPr/>
            <a:r>
              <a:t>Long term replacement therapy</a:t>
            </a:r>
          </a:p>
        </p:txBody>
      </p:sp>
      <p:sp>
        <p:nvSpPr>
          <p:cNvPr id="185" name="Glucocorticoid Replace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11430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Tx/>
              <a:buFont typeface="Wingdings"/>
              <a:buNone/>
              <a:defRPr b="1" sz="2200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Glucocorticoid Replacement</a:t>
            </a:r>
          </a:p>
          <a:p>
            <a:pPr marL="0" indent="11430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Tx/>
              <a:buFont typeface="Wingdings"/>
              <a:buNone/>
              <a:defRPr sz="22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 </a:t>
            </a:r>
          </a:p>
          <a:p>
            <a:pPr marL="0" indent="11430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Tx/>
              <a:buFont typeface="Wingdings"/>
              <a:buNone/>
              <a:defRPr sz="22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   •     Hydrocortisone 10 mg on awakening and 5 to 10 mg in early afternoon.</a:t>
            </a:r>
          </a:p>
          <a:p>
            <a:pPr marL="0" indent="11430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Tx/>
              <a:buFont typeface="Wingdings"/>
              <a:buNone/>
              <a:defRPr sz="22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   •     Monitor clinical symptoms and morning plasma ACTH.</a:t>
            </a:r>
          </a:p>
          <a:p>
            <a:pPr marL="0" indent="11430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Tx/>
              <a:buFont typeface="Wingdings"/>
              <a:buNone/>
              <a:defRPr sz="22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 </a:t>
            </a:r>
            <a:endParaRPr b="1">
              <a:solidFill>
                <a:srgbClr val="FF0000"/>
              </a:solidFill>
            </a:endParaRPr>
          </a:p>
          <a:p>
            <a:pPr marL="0" indent="11430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Tx/>
              <a:buFont typeface="Wingdings"/>
              <a:buNone/>
              <a:defRPr b="1" sz="2200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    Mineralocorticoid Replacement</a:t>
            </a:r>
          </a:p>
          <a:p>
            <a:pPr marL="0" indent="11430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Tx/>
              <a:buFont typeface="Wingdings"/>
              <a:buNone/>
              <a:defRPr sz="22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 </a:t>
            </a:r>
          </a:p>
          <a:p>
            <a:pPr marL="0" indent="11430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Tx/>
              <a:buFont typeface="Wingdings"/>
              <a:buNone/>
              <a:defRPr sz="22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   •     Fludrocortisone 0.1 (0.05 to 0.2) mg orally.</a:t>
            </a:r>
          </a:p>
          <a:p>
            <a:pPr marL="0" indent="11430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Tx/>
              <a:buFont typeface="Wingdings"/>
              <a:buNone/>
              <a:defRPr sz="22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   •     Liberal salt intake.</a:t>
            </a:r>
          </a:p>
          <a:p>
            <a:pPr marL="0" indent="11430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Tx/>
              <a:buFont typeface="Wingdings"/>
              <a:buNone/>
              <a:defRPr sz="22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   •     Monitor lying and standing blood pressure and pulse, edema, serum potassium, and plasma renin activity.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atient advi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 cap="small" sz="3000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pPr/>
            <a:r>
              <a:t>Patient advice </a:t>
            </a:r>
          </a:p>
        </p:txBody>
      </p:sp>
      <p:sp>
        <p:nvSpPr>
          <p:cNvPr id="188" name="All patients requiring replacement steroids should:…"/>
          <p:cNvSpPr txBox="1"/>
          <p:nvPr>
            <p:ph type="body" idx="1"/>
          </p:nvPr>
        </p:nvSpPr>
        <p:spPr>
          <a:xfrm>
            <a:off x="213792" y="2046446"/>
            <a:ext cx="8229601" cy="4525964"/>
          </a:xfrm>
          <a:prstGeom prst="rect">
            <a:avLst/>
          </a:prstGeom>
        </p:spPr>
        <p:txBody>
          <a:bodyPr/>
          <a:lstStyle/>
          <a:p>
            <a:pPr marL="274320" indent="-27432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FontTx/>
              <a:buChar char="○"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All patients requiring replacement steroids should:</a:t>
            </a:r>
          </a:p>
          <a:p>
            <a:pPr marL="274320" indent="-27432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FontTx/>
              <a:buChar char="○"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Know how to increase steroid replacement by doubling the dose for intercurrent illness</a:t>
            </a:r>
          </a:p>
          <a:p>
            <a:pPr marL="274320" indent="-27432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FontTx/>
              <a:buChar char="○"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Carry a ‘steroid card’	</a:t>
            </a:r>
          </a:p>
          <a:p>
            <a:pPr marL="274320" indent="-27432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FontTx/>
              <a:buChar char="○"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Wear a MedicAlert bracelet (or similar),	which	gives details of their condition so that emergency replacement therapy can be given if found unconscious	</a:t>
            </a:r>
          </a:p>
          <a:p>
            <a:pPr marL="274320" indent="-274320" algn="l">
              <a:lnSpc>
                <a:spcPct val="90000"/>
              </a:lnSpc>
              <a:spcBef>
                <a:spcPts val="600"/>
              </a:spcBef>
              <a:buClr>
                <a:srgbClr val="FE8637"/>
              </a:buClr>
              <a:buSzPct val="70000"/>
              <a:buFontTx/>
              <a:buChar char="○"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pPr>
            <a:r>
              <a:t>Keep an ampoule	 of hydrocortisone at home in case	oral therapy is impossible, for administration by self, family, ambulance or doctor. </a:t>
            </a:r>
          </a:p>
        </p:txBody>
      </p:sp>
      <p:pic>
        <p:nvPicPr>
          <p:cNvPr id="189" name="IMG_4261-311.png" descr="IMG_4261-31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45494" y="250609"/>
            <a:ext cx="2533632" cy="16417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Definition</a:t>
            </a:r>
          </a:p>
        </p:txBody>
      </p:sp>
      <p:sp>
        <p:nvSpPr>
          <p:cNvPr id="141" name="عنصر نائب للمحتوى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600"/>
              </a:spcBef>
              <a:buSzTx/>
              <a:buNone/>
              <a:defRPr sz="2800"/>
            </a:lvl1pPr>
          </a:lstStyle>
          <a:p>
            <a:pPr/>
            <a:r>
              <a:t>Adrenal crisis or acute adrenal insufficiency is a life threatening condition that requires immediate treatment. It can manifest with vomiting, abdominal pain, and hypovolemic shock.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Etiology:</a:t>
            </a:r>
          </a:p>
        </p:txBody>
      </p:sp>
      <p:sp>
        <p:nvSpPr>
          <p:cNvPr id="144" name="عنصر نائب للمحتوى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l" defTabSz="896111">
              <a:lnSpc>
                <a:spcPct val="90000"/>
              </a:lnSpc>
              <a:spcBef>
                <a:spcPts val="400"/>
              </a:spcBef>
              <a:buSzTx/>
              <a:buNone/>
              <a:defRPr sz="1960"/>
            </a:pPr>
            <a:r>
              <a:t>Adrenal crisis is caused by a deficiency of cortisol resulting from:</a:t>
            </a:r>
          </a:p>
          <a:p>
            <a:pPr marL="448055" indent="-336042" algn="l" defTabSz="896111">
              <a:lnSpc>
                <a:spcPct val="90000"/>
              </a:lnSpc>
              <a:spcBef>
                <a:spcPts val="400"/>
              </a:spcBef>
              <a:buFontTx/>
              <a:buAutoNum type="arabicPeriod" startAt="1"/>
              <a:defRPr b="1" sz="1960"/>
            </a:pPr>
            <a:r>
              <a:t>Primary adrenal insufficiency:</a:t>
            </a:r>
            <a:r>
              <a:rPr u="sng">
                <a:solidFill>
                  <a:srgbClr val="FF0000"/>
                </a:solidFill>
              </a:rPr>
              <a:t> </a:t>
            </a:r>
            <a:r>
              <a:rPr b="0"/>
              <a:t>Autoimmune (Addison’s disease) Polyglandular autoimmune syndrome type I and II, TB, Disseminated fungal infection, Histoplasmosis, HIV, Syphilis, Malignancy, Adrenal hemorrhage or infarction, Ketoconazole, Rifampin, Phenytoin, Barbiturates and Congenital adrenal hypoplasia.</a:t>
            </a:r>
            <a:endParaRPr b="0"/>
          </a:p>
          <a:p>
            <a:pPr marL="448055" indent="-336042" algn="l" defTabSz="896111">
              <a:lnSpc>
                <a:spcPct val="90000"/>
              </a:lnSpc>
              <a:spcBef>
                <a:spcPts val="400"/>
              </a:spcBef>
              <a:buFontTx/>
              <a:buAutoNum type="arabicPeriod" startAt="1"/>
              <a:defRPr b="1" sz="1960"/>
            </a:pPr>
            <a:r>
              <a:t>Secondary adrenal insufficiency:  </a:t>
            </a:r>
            <a:r>
              <a:rPr b="0"/>
              <a:t>Hypopituitarism, granulomatous disease (TB, sarcoid, eosinophilic granuloma), Secondary tumor deposits (breast, bronchus), Sheehan's syndrome, Pituitary irradiation, isolated Adrenocorticotropic hormone ACTH deficiency or idiopathic</a:t>
            </a:r>
            <a:endParaRPr b="0"/>
          </a:p>
          <a:p>
            <a:pPr marL="448055" indent="-336042" algn="l" defTabSz="896111">
              <a:lnSpc>
                <a:spcPct val="90000"/>
              </a:lnSpc>
              <a:spcBef>
                <a:spcPts val="400"/>
              </a:spcBef>
              <a:buFontTx/>
              <a:buAutoNum type="arabicPeriod" startAt="1"/>
              <a:defRPr b="1" sz="1960"/>
            </a:pPr>
            <a:r>
              <a:t>Tertiary adrenal insufficiency: </a:t>
            </a:r>
            <a:r>
              <a:rPr b="0"/>
              <a:t>Abrupt cessation of high-dose glucocorticoid therapy and Correction (cure) of hypercortisolism (Cushing's syndrome)</a:t>
            </a:r>
            <a:endParaRPr b="0"/>
          </a:p>
          <a:p>
            <a:pPr marL="448055" indent="-336042" algn="l" defTabSz="896111">
              <a:lnSpc>
                <a:spcPct val="90000"/>
              </a:lnSpc>
              <a:buFontTx/>
              <a:buAutoNum type="arabicPeriod" startAt="1"/>
              <a:defRPr sz="1960"/>
            </a:pPr>
          </a:p>
          <a:p>
            <a:pPr marL="0" indent="0" algn="l" defTabSz="896111">
              <a:lnSpc>
                <a:spcPct val="90000"/>
              </a:lnSpc>
              <a:spcBef>
                <a:spcPts val="400"/>
              </a:spcBef>
              <a:buSzTx/>
              <a:buNone/>
              <a:defRPr b="1" sz="1960"/>
            </a:pPr>
            <a:r>
              <a:t>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Etiology:</a:t>
            </a:r>
          </a:p>
        </p:txBody>
      </p:sp>
      <p:sp>
        <p:nvSpPr>
          <p:cNvPr id="147" name="عنصر نائب للمحتوى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500"/>
              </a:spcBef>
              <a:defRPr sz="2200"/>
            </a:pPr>
            <a:r>
              <a:t>In chronic primary adrenal insufficiency, when patients experience serious infection or other acute major stress. Adrenal crisis may be the initial presentation in a previously undiagnosed patient, in whom the stressor appears to tip the balance to frank hypotension.</a:t>
            </a:r>
          </a:p>
          <a:p>
            <a:pPr algn="l">
              <a:defRPr sz="2200"/>
            </a:pPr>
          </a:p>
          <a:p>
            <a:pPr algn="l">
              <a:spcBef>
                <a:spcPts val="500"/>
              </a:spcBef>
              <a:defRPr sz="2200"/>
            </a:pPr>
            <a:r>
              <a:t>It may also occur in patients with known primary or secondary adrenal insufficiency who are under-replaced, either because of: 1) insufficient daily doses of glucocorticoid and/or mineralocorticoid; 2) failure to take more glucocorticoid during an infection or other major illness; or 3) persistent vomiting or diarrhea caused by viral gastroenteritis or other gastrointestinal disorders, leading to decreased absorption.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Etiology:</a:t>
            </a:r>
          </a:p>
        </p:txBody>
      </p:sp>
      <p:sp>
        <p:nvSpPr>
          <p:cNvPr id="150" name="عنصر نائب للمحتوى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500"/>
              </a:spcBef>
              <a:defRPr sz="2200"/>
            </a:pPr>
            <a:r>
              <a:t>An acute cause of adrenal gland destruction, such as bilateral infarction or hemorrhage, may precipitate adrenal crisis. </a:t>
            </a:r>
          </a:p>
          <a:p>
            <a:pPr marL="0" indent="0" algn="l">
              <a:buSzTx/>
              <a:buNone/>
              <a:defRPr sz="2200"/>
            </a:pPr>
          </a:p>
          <a:p>
            <a:pPr algn="l">
              <a:spcBef>
                <a:spcPts val="500"/>
              </a:spcBef>
              <a:defRPr sz="2200"/>
            </a:pPr>
            <a:r>
              <a:t>Development of an acute cause of secondary or tertiary adrenal insufficiency, such as pituitary infarction. </a:t>
            </a:r>
          </a:p>
          <a:p>
            <a:pPr marL="0" indent="0" algn="l">
              <a:buSzTx/>
              <a:buNone/>
              <a:defRPr sz="2200"/>
            </a:pPr>
          </a:p>
          <a:p>
            <a:pPr algn="l">
              <a:spcBef>
                <a:spcPts val="500"/>
              </a:spcBef>
              <a:defRPr sz="2200"/>
            </a:pPr>
            <a:r>
              <a:t>Unmasking of secondary adrenal insufficiency in patients who are abruptly withdrawn from supraphysiologic doses of glucocorticoid. Importantly, this includes not only oral but inhaled medications, and any formulation having systemic.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Presentation:</a:t>
            </a:r>
          </a:p>
        </p:txBody>
      </p:sp>
      <p:sp>
        <p:nvSpPr>
          <p:cNvPr id="153" name="عنصر نائب للمحتوى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114300" algn="l">
              <a:spcBef>
                <a:spcPts val="500"/>
              </a:spcBef>
              <a:buSzTx/>
              <a:buNone/>
              <a:defRPr sz="2400"/>
            </a:pPr>
            <a:r>
              <a:t>Clinical findings suggesting adrenal crisis:</a:t>
            </a:r>
          </a:p>
          <a:p>
            <a:pPr marL="0" indent="114300" algn="l">
              <a:spcBef>
                <a:spcPts val="500"/>
              </a:spcBef>
              <a:buSzTx/>
              <a:buNone/>
              <a:defRPr sz="2400"/>
            </a:pPr>
            <a:r>
              <a:t>Dehydration</a:t>
            </a:r>
          </a:p>
          <a:p>
            <a:pPr marL="0" indent="114300" algn="l">
              <a:spcBef>
                <a:spcPts val="500"/>
              </a:spcBef>
              <a:buSzTx/>
              <a:buNone/>
              <a:defRPr sz="2400"/>
            </a:pPr>
            <a:r>
              <a:t>Hypotension, or shock out of proportion to severity of current illness</a:t>
            </a:r>
          </a:p>
          <a:p>
            <a:pPr marL="0" indent="114300" algn="l">
              <a:spcBef>
                <a:spcPts val="500"/>
              </a:spcBef>
              <a:buSzTx/>
              <a:buNone/>
              <a:defRPr sz="2400"/>
            </a:pPr>
            <a:r>
              <a:t>Nausea and vomiting with a history of weight loss and anorexia</a:t>
            </a:r>
          </a:p>
          <a:p>
            <a:pPr marL="0" indent="114300" algn="l">
              <a:spcBef>
                <a:spcPts val="500"/>
              </a:spcBef>
              <a:buSzTx/>
              <a:buNone/>
              <a:defRPr sz="2400"/>
            </a:pPr>
            <a:r>
              <a:t>Abdominal pain</a:t>
            </a:r>
          </a:p>
          <a:p>
            <a:pPr marL="0" indent="114300" algn="l">
              <a:spcBef>
                <a:spcPts val="500"/>
              </a:spcBef>
              <a:buSzTx/>
              <a:buNone/>
              <a:defRPr sz="2400"/>
            </a:pPr>
            <a:r>
              <a:t>Unexplained hypoglycemia</a:t>
            </a:r>
          </a:p>
          <a:p>
            <a:pPr marL="0" indent="114300" algn="l">
              <a:spcBef>
                <a:spcPts val="500"/>
              </a:spcBef>
              <a:buSzTx/>
              <a:buNone/>
              <a:defRPr sz="2400"/>
            </a:pPr>
            <a:r>
              <a:t>Unexplained fever</a:t>
            </a:r>
          </a:p>
          <a:p>
            <a:pPr marL="0" indent="114300" algn="l">
              <a:spcBef>
                <a:spcPts val="500"/>
              </a:spcBef>
              <a:buSzTx/>
              <a:buNone/>
              <a:defRPr sz="2400"/>
            </a:pPr>
            <a:r>
              <a:t>Hyperpigmentation or vitiligo</a:t>
            </a:r>
          </a:p>
          <a:p>
            <a:pPr marL="0" indent="0" algn="l">
              <a:spcBef>
                <a:spcPts val="500"/>
              </a:spcBef>
              <a:buSzTx/>
              <a:buNone/>
              <a:defRPr b="1" sz="2400"/>
            </a:pPr>
            <a:r>
              <a:t>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Presentation upon etiology:</a:t>
            </a:r>
          </a:p>
        </p:txBody>
      </p:sp>
      <p:sp>
        <p:nvSpPr>
          <p:cNvPr id="156" name="عنصر نائب للمحتوى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l" defTabSz="905255">
              <a:spcBef>
                <a:spcPts val="500"/>
              </a:spcBef>
              <a:buSzTx/>
              <a:buNone/>
              <a:defRPr b="1" sz="2178"/>
            </a:pPr>
            <a:r>
              <a:t>Autoimmune primary adrenal insufficiency : </a:t>
            </a:r>
            <a:r>
              <a:rPr b="0"/>
              <a:t>most commonly presents as shock . In addition to shock, other features may include:</a:t>
            </a:r>
            <a:endParaRPr sz="2376"/>
          </a:p>
          <a:p>
            <a:pPr marL="0" indent="0" algn="l" defTabSz="905255">
              <a:spcBef>
                <a:spcPts val="500"/>
              </a:spcBef>
              <a:buSzTx/>
              <a:buNone/>
              <a:defRPr sz="2178"/>
            </a:pPr>
            <a:r>
              <a:t>●Abdominal tenderness, which may be elicited on deep palpation and is usually generalized. The cause is unknown. </a:t>
            </a:r>
            <a:endParaRPr sz="2376"/>
          </a:p>
          <a:p>
            <a:pPr marL="0" indent="0" algn="l" defTabSz="905255">
              <a:spcBef>
                <a:spcPts val="600"/>
              </a:spcBef>
              <a:buSzTx/>
              <a:buNone/>
              <a:defRPr sz="2376"/>
            </a:pPr>
          </a:p>
          <a:p>
            <a:pPr marL="0" indent="0" algn="l" defTabSz="905255">
              <a:spcBef>
                <a:spcPts val="500"/>
              </a:spcBef>
              <a:buSzTx/>
              <a:buNone/>
              <a:defRPr sz="2178"/>
            </a:pPr>
            <a:r>
              <a:t>●Patients with longstanding primary adrenal insufficiency who present in crisis may be hyperpigmented (due to chronic corticotropin [ACTH] hypersecretion) and have weight loss, serum electrolyte abnormalities.</a:t>
            </a:r>
            <a:endParaRPr sz="2376"/>
          </a:p>
          <a:p>
            <a:pPr marL="0" indent="0" algn="l" defTabSz="905255">
              <a:spcBef>
                <a:spcPts val="600"/>
              </a:spcBef>
              <a:buSzTx/>
              <a:buNone/>
              <a:defRPr sz="2376"/>
            </a:pPr>
          </a:p>
          <a:p>
            <a:pPr marL="0" indent="0" algn="l" defTabSz="905255">
              <a:spcBef>
                <a:spcPts val="500"/>
              </a:spcBef>
              <a:buSzTx/>
              <a:buNone/>
              <a:defRPr sz="2178"/>
            </a:pPr>
            <a:r>
              <a:t>●Fever, which is usually caused by infection and may be exaggerated by hypocortisolemia. It should be assumed that fever indicates infection that must be identified and treated.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Presentation upon etiology:</a:t>
            </a:r>
          </a:p>
        </p:txBody>
      </p:sp>
      <p:sp>
        <p:nvSpPr>
          <p:cNvPr id="159" name="عنصر نائب للمحتوى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l" defTabSz="877823">
              <a:spcBef>
                <a:spcPts val="400"/>
              </a:spcBef>
              <a:buSzTx/>
              <a:buNone/>
              <a:defRPr b="1" sz="1919"/>
            </a:pPr>
            <a:r>
              <a:t>Bilateral adrenal injury, hemorrhage, and infarction </a:t>
            </a:r>
            <a:r>
              <a:rPr b="0"/>
              <a:t>: Presenting symptoms:</a:t>
            </a:r>
          </a:p>
          <a:p>
            <a:pPr marL="0" indent="0" algn="l" defTabSz="877823">
              <a:spcBef>
                <a:spcPts val="400"/>
              </a:spcBef>
              <a:buSzTx/>
              <a:buNone/>
              <a:defRPr sz="1919"/>
            </a:pPr>
            <a:r>
              <a:t>•Hypotension or shock</a:t>
            </a:r>
          </a:p>
          <a:p>
            <a:pPr marL="0" indent="0" algn="l" defTabSz="877823">
              <a:spcBef>
                <a:spcPts val="400"/>
              </a:spcBef>
              <a:buSzTx/>
              <a:buNone/>
              <a:defRPr sz="1919"/>
            </a:pPr>
            <a:r>
              <a:t>•Abdominal, flank, back, or lower chest pain</a:t>
            </a:r>
          </a:p>
          <a:p>
            <a:pPr marL="0" indent="0" algn="l" defTabSz="877823">
              <a:spcBef>
                <a:spcPts val="400"/>
              </a:spcBef>
              <a:buSzTx/>
              <a:buNone/>
              <a:defRPr sz="1919"/>
            </a:pPr>
            <a:r>
              <a:t>•Fever </a:t>
            </a:r>
          </a:p>
          <a:p>
            <a:pPr marL="0" indent="0" algn="l" defTabSz="877823">
              <a:spcBef>
                <a:spcPts val="400"/>
              </a:spcBef>
              <a:buSzTx/>
              <a:buNone/>
              <a:defRPr sz="1919"/>
            </a:pPr>
            <a:r>
              <a:t>•Anorexia, nausea, or vomiting</a:t>
            </a:r>
          </a:p>
          <a:p>
            <a:pPr marL="0" indent="0" algn="l" defTabSz="877823">
              <a:spcBef>
                <a:spcPts val="400"/>
              </a:spcBef>
              <a:buSzTx/>
              <a:buNone/>
              <a:defRPr sz="1919"/>
            </a:pPr>
            <a:r>
              <a:t>•Neuropsychiatric symptoms such as confusion or disorientation </a:t>
            </a:r>
          </a:p>
          <a:p>
            <a:pPr marL="0" indent="0" algn="l" defTabSz="877823">
              <a:spcBef>
                <a:spcPts val="400"/>
              </a:spcBef>
              <a:buSzTx/>
              <a:buNone/>
              <a:defRPr sz="1919"/>
            </a:pPr>
            <a:r>
              <a:t>•Abdominal rigidity or rebound tenderness </a:t>
            </a:r>
          </a:p>
          <a:p>
            <a:pPr marL="0" indent="0" algn="l" defTabSz="877823">
              <a:spcBef>
                <a:spcPts val="400"/>
              </a:spcBef>
              <a:buSzTx/>
              <a:buNone/>
              <a:defRPr sz="1919"/>
            </a:pPr>
            <a:r>
              <a:t>**Evidence of occult hemorrhage, such as a sudden fall in hemoglobin and hematocrit with progressive hyperkalemia, hyponatremia, and volume contraction, are other signs that should suggest the diagnosis.</a:t>
            </a:r>
          </a:p>
          <a:p>
            <a:pPr marL="0" indent="0" algn="l" defTabSz="877823">
              <a:spcBef>
                <a:spcPts val="400"/>
              </a:spcBef>
              <a:buSzTx/>
              <a:buNone/>
              <a:defRPr sz="1919"/>
            </a:pPr>
            <a:r>
              <a:t>**Adrenal hemorrhage and often death have been associated with meningococcemia (Waterhouse-Friderichsen syndrome) Waterhouse-Friderichsen syndrome should be considered in a patient with fever and petechiae.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عنوان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Presentation upon etiology:</a:t>
            </a:r>
          </a:p>
        </p:txBody>
      </p:sp>
      <p:sp>
        <p:nvSpPr>
          <p:cNvPr id="162" name="عنصر نائب للمحتوى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l">
              <a:spcBef>
                <a:spcPts val="400"/>
              </a:spcBef>
              <a:buSzTx/>
              <a:buNone/>
              <a:defRPr b="1" sz="2000"/>
            </a:pPr>
            <a:r>
              <a:t>Secondary/tertiary adrenal insufficiency: </a:t>
            </a:r>
            <a:r>
              <a:rPr b="0"/>
              <a:t>These patients may have symptoms and </a:t>
            </a:r>
            <a:r>
              <a:rPr b="0">
                <a:solidFill>
                  <a:srgbClr val="FF0000"/>
                </a:solidFill>
              </a:rPr>
              <a:t>signs of chronic adrenal insufficiency </a:t>
            </a:r>
            <a:r>
              <a:rPr b="0"/>
              <a:t>or of </a:t>
            </a:r>
            <a:r>
              <a:rPr b="0">
                <a:solidFill>
                  <a:srgbClr val="FF0000"/>
                </a:solidFill>
              </a:rPr>
              <a:t>deficient secretion of other anterior pituitary hormones</a:t>
            </a:r>
            <a:r>
              <a:rPr b="0"/>
              <a:t>. </a:t>
            </a:r>
            <a:r>
              <a:rPr b="0">
                <a:solidFill>
                  <a:srgbClr val="FF0000"/>
                </a:solidFill>
              </a:rPr>
              <a:t>Hypoglycemia</a:t>
            </a:r>
            <a:r>
              <a:rPr b="0"/>
              <a:t> is a rare presenting manifestation of acute adrenal insufficiency; it is more common in secondary adrenal insufficiency caused by isolated ACTH deficiency.</a:t>
            </a:r>
          </a:p>
          <a:p>
            <a:pPr marL="0" indent="0" algn="l">
              <a:spcBef>
                <a:spcPts val="400"/>
              </a:spcBef>
              <a:buSzTx/>
              <a:buNone/>
              <a:defRPr sz="2000"/>
            </a:pPr>
            <a:r>
              <a:t>However, adrenal crisis can occur when the loss of pituitary function is sudden and severe, as in pituitary apoplexy (pituitary infarction); the symptoms in these patients are due mainly to acute cortisol deficiency. </a:t>
            </a:r>
          </a:p>
          <a:p>
            <a:pPr marL="0" indent="0" algn="l">
              <a:spcBef>
                <a:spcPts val="400"/>
              </a:spcBef>
              <a:buSzTx/>
              <a:buNone/>
              <a:defRPr sz="2000"/>
            </a:pPr>
            <a:r>
              <a:t>Patients with pituitary apoplexy resulting from infarction of a large tumor usually complain of </a:t>
            </a:r>
            <a:r>
              <a:rPr>
                <a:solidFill>
                  <a:srgbClr val="FF0000"/>
                </a:solidFill>
              </a:rPr>
              <a:t>severe headache; they may also have acute visual loss or reduction in visual fields. </a:t>
            </a:r>
            <a:r>
              <a:t>However, because glucocorticoids have a role in maintaining peripheral vascular adrenergic tone, sudden loss of ACTH secretion, particularly in conjunction with other serious illness, can lead to </a:t>
            </a:r>
            <a:r>
              <a:rPr>
                <a:solidFill>
                  <a:srgbClr val="FF0000"/>
                </a:solidFill>
              </a:rPr>
              <a:t>hypotension and shock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نسق Office">
  <a:themeElements>
    <a:clrScheme name="نسق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نسق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نسق Office">
  <a:themeElements>
    <a:clrScheme name="نسق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نسق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