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  <p:sldId id="267" r:id="rId13"/>
    <p:sldId id="279" r:id="rId14"/>
    <p:sldId id="283" r:id="rId15"/>
    <p:sldId id="280" r:id="rId16"/>
    <p:sldId id="281" r:id="rId17"/>
    <p:sldId id="282" r:id="rId18"/>
    <p:sldId id="284" r:id="rId19"/>
    <p:sldId id="285" r:id="rId20"/>
    <p:sldId id="287" r:id="rId21"/>
    <p:sldId id="268" r:id="rId22"/>
    <p:sldId id="286" r:id="rId23"/>
    <p:sldId id="288" r:id="rId24"/>
    <p:sldId id="295" r:id="rId25"/>
    <p:sldId id="290" r:id="rId26"/>
    <p:sldId id="289" r:id="rId27"/>
    <p:sldId id="291" r:id="rId28"/>
    <p:sldId id="270" r:id="rId29"/>
    <p:sldId id="294" r:id="rId30"/>
    <p:sldId id="271" r:id="rId31"/>
    <p:sldId id="292" r:id="rId32"/>
    <p:sldId id="272" r:id="rId33"/>
    <p:sldId id="273" r:id="rId34"/>
    <p:sldId id="275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56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382CED-6891-4B0C-BCE8-9C6961107A33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7FC4B-58FF-4919-92AF-33150E1E0F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382CED-6891-4B0C-BCE8-9C6961107A33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7FC4B-58FF-4919-92AF-33150E1E0F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382CED-6891-4B0C-BCE8-9C6961107A33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7FC4B-58FF-4919-92AF-33150E1E0F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382CED-6891-4B0C-BCE8-9C6961107A33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7FC4B-58FF-4919-92AF-33150E1E0F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382CED-6891-4B0C-BCE8-9C6961107A33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7FC4B-58FF-4919-92AF-33150E1E0F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382CED-6891-4B0C-BCE8-9C6961107A33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7FC4B-58FF-4919-92AF-33150E1E0F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382CED-6891-4B0C-BCE8-9C6961107A33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7FC4B-58FF-4919-92AF-33150E1E0F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382CED-6891-4B0C-BCE8-9C6961107A33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7FC4B-58FF-4919-92AF-33150E1E0F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382CED-6891-4B0C-BCE8-9C6961107A33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7FC4B-58FF-4919-92AF-33150E1E0F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382CED-6891-4B0C-BCE8-9C6961107A33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7FC4B-58FF-4919-92AF-33150E1E0F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382CED-6891-4B0C-BCE8-9C6961107A33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7FC4B-58FF-4919-92AF-33150E1E0F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C382CED-6891-4B0C-BCE8-9C6961107A33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037FC4B-58FF-4919-92AF-33150E1E0F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686800" cy="3502153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Preterm labor and Preterm </a:t>
            </a:r>
            <a:br>
              <a:rPr lang="en-US" dirty="0" smtClean="0"/>
            </a:br>
            <a:r>
              <a:rPr lang="en-US" dirty="0" smtClean="0"/>
              <a:t>Prelabor Rupture of Membranes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724400"/>
            <a:ext cx="6324600" cy="1600200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/>
              <a:t>D</a:t>
            </a:r>
            <a:r>
              <a:rPr lang="en-US" dirty="0" smtClean="0"/>
              <a:t>r. Omar </a:t>
            </a:r>
            <a:r>
              <a:rPr lang="en-US" dirty="0" err="1" smtClean="0"/>
              <a:t>Aldabbas</a:t>
            </a:r>
            <a:r>
              <a:rPr lang="en-US" dirty="0" smtClean="0"/>
              <a:t> </a:t>
            </a:r>
          </a:p>
          <a:p>
            <a:r>
              <a:rPr lang="en-US" dirty="0"/>
              <a:t>Mutah </a:t>
            </a:r>
            <a:r>
              <a:rPr lang="en-US" dirty="0" smtClean="0"/>
              <a:t>University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School of </a:t>
            </a:r>
            <a:r>
              <a:rPr lang="en-US" dirty="0" smtClean="0"/>
              <a:t>Medicine  </a:t>
            </a:r>
            <a:r>
              <a:rPr lang="en-US" dirty="0" smtClean="0"/>
              <a:t>2021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0154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Risk factors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Uterine causes: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Uterine abnormality 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Overdistension (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multiple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pregnancy. Polyhydramnios)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Traum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:</a:t>
            </a:r>
          </a:p>
          <a:p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Smoking </a:t>
            </a:r>
          </a:p>
          <a:p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aternal age &lt;18 &gt;40</a:t>
            </a:r>
          </a:p>
          <a:p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Low pregnancy weight</a:t>
            </a:r>
          </a:p>
          <a:p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Short pregnancy interval</a:t>
            </a:r>
          </a:p>
          <a:p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8709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Other: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APH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Uteroplacental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insufficency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487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History establish best dating </a:t>
            </a:r>
            <a:r>
              <a:rPr lang="en-US" sz="1600" dirty="0" smtClean="0"/>
              <a:t>risk factors</a:t>
            </a:r>
            <a:r>
              <a:rPr lang="en-US" dirty="0" smtClean="0"/>
              <a:t> </a:t>
            </a:r>
          </a:p>
          <a:p>
            <a:r>
              <a:rPr lang="en-US" dirty="0"/>
              <a:t>Vital signs(temperature&gt;38 fever ,hypotension with abruption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Abdominal pain –tenderness—localized—PTL </a:t>
            </a:r>
            <a:r>
              <a:rPr lang="en-US" dirty="0"/>
              <a:t>true-</a:t>
            </a:r>
            <a:r>
              <a:rPr lang="en-US" dirty="0" smtClean="0"/>
              <a:t>-Braxton hicks??</a:t>
            </a:r>
          </a:p>
          <a:p>
            <a:r>
              <a:rPr lang="en-US" dirty="0" smtClean="0"/>
              <a:t>Assessment of presentation </a:t>
            </a:r>
          </a:p>
          <a:p>
            <a:r>
              <a:rPr lang="en-US" dirty="0" smtClean="0"/>
              <a:t>Assessment of engagement </a:t>
            </a:r>
          </a:p>
          <a:p>
            <a:r>
              <a:rPr lang="en-US" dirty="0" smtClean="0"/>
              <a:t>Sterile speculum (</a:t>
            </a:r>
            <a:r>
              <a:rPr lang="en-US" sz="2000" dirty="0" smtClean="0"/>
              <a:t>swab </a:t>
            </a:r>
            <a:r>
              <a:rPr lang="en-US" sz="2000" dirty="0" err="1" smtClean="0"/>
              <a:t>vaginal..strep</a:t>
            </a:r>
            <a:r>
              <a:rPr lang="en-US" sz="2000" dirty="0" smtClean="0"/>
              <a:t> group B)</a:t>
            </a:r>
            <a:endParaRPr lang="en-US" dirty="0" smtClean="0"/>
          </a:p>
          <a:p>
            <a:r>
              <a:rPr lang="en-US" dirty="0" smtClean="0"/>
              <a:t>Discharge offensive and possible pooling liquor</a:t>
            </a:r>
          </a:p>
          <a:p>
            <a:r>
              <a:rPr lang="en-US" dirty="0" smtClean="0"/>
              <a:t>CTG</a:t>
            </a:r>
          </a:p>
          <a:p>
            <a:r>
              <a:rPr lang="en-US" dirty="0" smtClean="0"/>
              <a:t>Ultrasound 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4174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Screening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History PTL  is</a:t>
            </a:r>
            <a:r>
              <a:rPr lang="en-US" dirty="0"/>
              <a:t> </a:t>
            </a:r>
            <a:r>
              <a:rPr lang="en-US" dirty="0" smtClean="0"/>
              <a:t>a commonest risk factor</a:t>
            </a:r>
          </a:p>
          <a:p>
            <a:r>
              <a:rPr lang="en-US" dirty="0" smtClean="0"/>
              <a:t>Cervical length:&lt;25 mm –high risk</a:t>
            </a:r>
          </a:p>
          <a:p>
            <a:r>
              <a:rPr lang="en-US" dirty="0" smtClean="0"/>
              <a:t>Fetal fibronectin :</a:t>
            </a:r>
            <a:r>
              <a:rPr lang="en-US" sz="2400" dirty="0" smtClean="0"/>
              <a:t>optional –clinical management</a:t>
            </a:r>
            <a:r>
              <a:rPr lang="en-US" dirty="0" smtClean="0"/>
              <a:t> </a:t>
            </a:r>
          </a:p>
          <a:p>
            <a:r>
              <a:rPr lang="en-US" sz="2400" dirty="0" smtClean="0"/>
              <a:t>Collect 24-34 weeks with PTL signs and symptoms from posterior fornix</a:t>
            </a:r>
          </a:p>
          <a:p>
            <a:r>
              <a:rPr lang="en-US" sz="2400" dirty="0" smtClean="0"/>
              <a:t>Invalid: vaginal bleeding ,</a:t>
            </a:r>
            <a:r>
              <a:rPr lang="en-US" sz="2400" dirty="0" err="1" smtClean="0"/>
              <a:t>ROM,intercourese</a:t>
            </a:r>
            <a:r>
              <a:rPr lang="en-US" sz="2400" dirty="0" smtClean="0"/>
              <a:t> within 24 hours</a:t>
            </a:r>
          </a:p>
          <a:p>
            <a:r>
              <a:rPr lang="en-US" sz="2400" dirty="0" smtClean="0"/>
              <a:t>Has a negative predictive value 99% for delivery within 7 days</a:t>
            </a:r>
          </a:p>
          <a:p>
            <a:r>
              <a:rPr lang="en-US" sz="2400" dirty="0" smtClean="0"/>
              <a:t>Positive predictive value 14% within 7 days 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405809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68544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Goals :</a:t>
            </a:r>
          </a:p>
          <a:p>
            <a:r>
              <a:rPr lang="en-US" sz="2400" dirty="0" smtClean="0"/>
              <a:t>delay delivery </a:t>
            </a:r>
          </a:p>
          <a:p>
            <a:r>
              <a:rPr lang="en-US" sz="2400" dirty="0" smtClean="0"/>
              <a:t>Administration of steroids </a:t>
            </a:r>
          </a:p>
          <a:p>
            <a:r>
              <a:rPr lang="en-US" sz="2400" dirty="0" smtClean="0"/>
              <a:t>GBs prophylaxis</a:t>
            </a:r>
          </a:p>
          <a:p>
            <a:r>
              <a:rPr lang="en-US" dirty="0" smtClean="0"/>
              <a:t>Oral or IV hydration… </a:t>
            </a:r>
            <a:r>
              <a:rPr lang="en-US" sz="1600" dirty="0" smtClean="0"/>
              <a:t>randomized trial not reduce incidence </a:t>
            </a:r>
          </a:p>
          <a:p>
            <a:r>
              <a:rPr lang="en-US" dirty="0" smtClean="0"/>
              <a:t>Bed rest : </a:t>
            </a:r>
            <a:r>
              <a:rPr lang="en-US" sz="2000" dirty="0" smtClean="0"/>
              <a:t>Braxton hikes … increase risk of DVT…no evidence support</a:t>
            </a:r>
          </a:p>
          <a:p>
            <a:r>
              <a:rPr lang="en-US" dirty="0" smtClean="0"/>
              <a:t>Corticosteroids: </a:t>
            </a:r>
            <a:r>
              <a:rPr lang="en-US" sz="2400" dirty="0" smtClean="0"/>
              <a:t>24-34 weeks</a:t>
            </a:r>
            <a:r>
              <a:rPr lang="en-US" dirty="0" smtClean="0"/>
              <a:t> </a:t>
            </a:r>
          </a:p>
          <a:p>
            <a:r>
              <a:rPr lang="en-US" sz="2000" dirty="0" smtClean="0"/>
              <a:t>Betamethasone or dexamethasone </a:t>
            </a:r>
          </a:p>
          <a:p>
            <a:r>
              <a:rPr lang="en-US" sz="2000" dirty="0" smtClean="0"/>
              <a:t>(reduces risk RDS.. intraventricular hemorrhage …necrotizing enterocolitis and neonatal death)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667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Tocolysis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071546"/>
            <a:ext cx="7498080" cy="5176854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Patients with following complications are not candidate for </a:t>
            </a:r>
            <a:r>
              <a:rPr lang="en-US" dirty="0" err="1" smtClean="0"/>
              <a:t>tocolysis</a:t>
            </a:r>
            <a:r>
              <a:rPr lang="en-US" dirty="0" smtClean="0"/>
              <a:t>:</a:t>
            </a:r>
          </a:p>
          <a:p>
            <a:r>
              <a:rPr lang="en-US" dirty="0" smtClean="0"/>
              <a:t>1. APH    2. Infections 3.advanced labour active phase 4. with PROM 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2262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 -mimetics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Ritodrine</a:t>
            </a:r>
            <a:r>
              <a:rPr lang="en-US" dirty="0" smtClean="0"/>
              <a:t> and salbutamol </a:t>
            </a:r>
          </a:p>
          <a:p>
            <a:r>
              <a:rPr lang="en-US" dirty="0" smtClean="0"/>
              <a:t>Stimulate B2 receptors and relax smooth muscle (uterus)</a:t>
            </a:r>
          </a:p>
          <a:p>
            <a:r>
              <a:rPr lang="en-US" dirty="0" smtClean="0"/>
              <a:t>Highly side effects :tremor ,nausea, hyperglycemia, 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pulmonary edema</a:t>
            </a:r>
            <a:r>
              <a:rPr lang="en-US" dirty="0" smtClean="0"/>
              <a:t>  </a:t>
            </a: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59874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Calcium channel blockers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Nifedipne ---inhibit myometrial contractions </a:t>
            </a:r>
          </a:p>
          <a:p>
            <a:r>
              <a:rPr lang="en-US" dirty="0" smtClean="0"/>
              <a:t>Effective –reduce PTD within 7 days and decreased RDS </a:t>
            </a:r>
          </a:p>
          <a:p>
            <a:r>
              <a:rPr lang="en-US" dirty="0" smtClean="0"/>
              <a:t>Fewer side effects comparing B-agonist </a:t>
            </a:r>
          </a:p>
          <a:p>
            <a:r>
              <a:rPr lang="en-US" dirty="0" smtClean="0"/>
              <a:t>Inexpensive and easy to use</a:t>
            </a:r>
          </a:p>
          <a:p>
            <a:r>
              <a:rPr lang="en-US" dirty="0" smtClean="0"/>
              <a:t>Side effects : hypotension ,flushing. diarrhea, constipation ,headaches.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7145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NSAIDs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Indomethacin :Prostaglandin inhibitor (PGf2a)—50-100 mg orally </a:t>
            </a:r>
          </a:p>
          <a:p>
            <a:r>
              <a:rPr lang="en-US" dirty="0" smtClean="0"/>
              <a:t>Side effects ---oligohydramnios , constriction of the ducts  arteriosus, renal effect </a:t>
            </a:r>
          </a:p>
          <a:p>
            <a:r>
              <a:rPr lang="en-US" b="1" dirty="0" smtClean="0"/>
              <a:t>MGSO4 :</a:t>
            </a:r>
            <a:r>
              <a:rPr lang="en-US" sz="2800" dirty="0" smtClean="0"/>
              <a:t>decreased uterine contractions by decreased calcium entry to muscles</a:t>
            </a:r>
          </a:p>
          <a:p>
            <a:r>
              <a:rPr lang="en-US" sz="2800" dirty="0" smtClean="0"/>
              <a:t>Dose 4-6 gram maintenance then 2-4 g l hour</a:t>
            </a:r>
          </a:p>
          <a:p>
            <a:r>
              <a:rPr lang="en-US" sz="2800" b="1" dirty="0" smtClean="0"/>
              <a:t>Side effects: </a:t>
            </a:r>
            <a:r>
              <a:rPr lang="en-US" sz="2800" dirty="0" smtClean="0"/>
              <a:t>respiratory depression, flushing …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146285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Case scenario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 30 years old woman ,</a:t>
            </a:r>
            <a:r>
              <a:rPr lang="en-US" sz="2400" dirty="0" err="1" smtClean="0"/>
              <a:t>para</a:t>
            </a:r>
            <a:r>
              <a:rPr lang="en-US" sz="2400" dirty="0" smtClean="0"/>
              <a:t> 0 ,presented to ER with labor like pain regular and passage of watery vaginal discharge at 32 weeks gestation </a:t>
            </a:r>
          </a:p>
          <a:p>
            <a:pPr marL="82296" indent="0">
              <a:buNone/>
            </a:pPr>
            <a:endParaRPr lang="en-US" sz="2400" dirty="0" smtClean="0"/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nitial assessment? Full history ?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Threatened PTL?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Examination?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 options?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Investigations ?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62582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Atosiban (tractocile)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Oxytocin-vasopressin antagonist</a:t>
            </a:r>
          </a:p>
          <a:p>
            <a:r>
              <a:rPr lang="en-US" dirty="0" smtClean="0"/>
              <a:t>Fewer side </a:t>
            </a:r>
            <a:r>
              <a:rPr lang="en-US" dirty="0"/>
              <a:t>effects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most common side effect with </a:t>
            </a:r>
            <a:r>
              <a:rPr lang="en-US" dirty="0" err="1"/>
              <a:t>Tractocile</a:t>
            </a:r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dirty="0"/>
              <a:t>nausea </a:t>
            </a:r>
            <a:endParaRPr lang="en-US" dirty="0" smtClean="0"/>
          </a:p>
          <a:p>
            <a:r>
              <a:rPr lang="en-US" dirty="0" smtClean="0"/>
              <a:t>Expensive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5222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Cervical length less than 25 mm should be given progesterone </a:t>
            </a:r>
          </a:p>
          <a:p>
            <a:r>
              <a:rPr lang="en-US" dirty="0" smtClean="0"/>
              <a:t>If they </a:t>
            </a:r>
            <a:r>
              <a:rPr lang="en-US" dirty="0"/>
              <a:t>h</a:t>
            </a:r>
            <a:r>
              <a:rPr lang="en-US" dirty="0" smtClean="0"/>
              <a:t>ave history of PTD or history of ROM  and cervical length less 25mm  cervical </a:t>
            </a:r>
            <a:r>
              <a:rPr lang="en-US" dirty="0" err="1" smtClean="0"/>
              <a:t>cercalge</a:t>
            </a:r>
            <a:r>
              <a:rPr lang="en-US" dirty="0" smtClean="0"/>
              <a:t> should be performed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2116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NICE guidelines 2017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choice of either prophylactic vaginal progesterone or prophylactic cervical cerclage to women:</a:t>
            </a:r>
          </a:p>
          <a:p>
            <a:endParaRPr lang="en-US" dirty="0"/>
          </a:p>
          <a:p>
            <a:r>
              <a:rPr lang="en-US" dirty="0"/>
              <a:t>With a history of spontaneous preterm birth or mid-trimester loss between 16+0 and 34+0 weeks of pregnancy and</a:t>
            </a:r>
          </a:p>
          <a:p>
            <a:r>
              <a:rPr lang="en-US" dirty="0"/>
              <a:t>In whom a transvaginal ultrasound scan has been carried out between 16+0 and 34+0 weeks of pregnancy that reveals a cervical length of less than 25 mm.</a:t>
            </a:r>
          </a:p>
          <a:p>
            <a:endParaRPr lang="en-US" dirty="0"/>
          </a:p>
          <a:p>
            <a:r>
              <a:rPr lang="en-US" dirty="0"/>
              <a:t>1.2.2 Offer prophylactic vaginal progesterone to women with no history of spontaneous preterm birth or mid-trimester loss in whom a transvaginal ultrasound scan has been carried out between 16+0 and 34+0 weeks of pregnancy that reveals a cervical length of less than 25 mm.</a:t>
            </a:r>
          </a:p>
        </p:txBody>
      </p:sp>
    </p:spTree>
    <p:extLst>
      <p:ext uri="{BB962C8B-B14F-4D97-AF65-F5344CB8AC3E}">
        <p14:creationId xmlns="" xmlns:p14="http://schemas.microsoft.com/office/powerpoint/2010/main" val="378376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Preterm prelabor rupture of membranes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>
              <a:buNone/>
            </a:pPr>
            <a:endParaRPr lang="en-US" sz="2400" dirty="0" smtClean="0"/>
          </a:p>
          <a:p>
            <a:r>
              <a:rPr lang="en-US" sz="2400" dirty="0" smtClean="0"/>
              <a:t>Spontaneous rupture of </a:t>
            </a:r>
            <a:r>
              <a:rPr lang="en-US" sz="2400" dirty="0"/>
              <a:t>t</a:t>
            </a:r>
            <a:r>
              <a:rPr lang="en-US" sz="2400" dirty="0" smtClean="0"/>
              <a:t>he amnion and chorion membranes before onset of labor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 factors:</a:t>
            </a:r>
          </a:p>
          <a:p>
            <a:r>
              <a:rPr lang="en-US" dirty="0" smtClean="0"/>
              <a:t>1.Infection 2.placenta abruption</a:t>
            </a:r>
          </a:p>
          <a:p>
            <a:r>
              <a:rPr lang="en-US" dirty="0" smtClean="0"/>
              <a:t>3.Uterine Overdistension </a:t>
            </a:r>
          </a:p>
          <a:p>
            <a:r>
              <a:rPr lang="en-US" dirty="0" smtClean="0"/>
              <a:t>4.Smoking 5. Drug use 6. history of PPROM</a:t>
            </a:r>
          </a:p>
          <a:p>
            <a:r>
              <a:rPr lang="en-US" dirty="0" smtClean="0"/>
              <a:t>The commonest risk factor is infection( </a:t>
            </a:r>
            <a:r>
              <a:rPr lang="en-US" sz="2400" dirty="0" smtClean="0"/>
              <a:t>microorganisms cause of weakness of the membranes)</a:t>
            </a:r>
          </a:p>
          <a:p>
            <a:r>
              <a:rPr lang="en-US" sz="2400" dirty="0" smtClean="0"/>
              <a:t>BV ,Chlamydia, gonorrhea)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1432529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Pathogenesis Rupture of membrane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term: programmed cell death and activation of catabolic enzymes---collagenase and mechanical forces</a:t>
            </a:r>
          </a:p>
          <a:p>
            <a:r>
              <a:rPr lang="en-US" dirty="0" smtClean="0"/>
              <a:t>PPROM– same mechanism due to premature activation </a:t>
            </a:r>
            <a:r>
              <a:rPr lang="en-US" smtClean="0"/>
              <a:t>--- inflammations </a:t>
            </a:r>
            <a:r>
              <a:rPr lang="en-US" dirty="0" smtClean="0"/>
              <a:t>and or infections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029840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Incidence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50% PPROM before 26 weeks will labor within 1 week</a:t>
            </a:r>
          </a:p>
          <a:p>
            <a:r>
              <a:rPr lang="en-US" dirty="0" smtClean="0"/>
              <a:t>50% PPROM between 28-34 weeks will labor within 24 hour ….80%-90% within 1 week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8834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 </a:t>
            </a:r>
          </a:p>
          <a:p>
            <a:r>
              <a:rPr lang="en-US" dirty="0" smtClean="0"/>
              <a:t>(</a:t>
            </a:r>
            <a:r>
              <a:rPr lang="en-US" sz="2400" dirty="0"/>
              <a:t> </a:t>
            </a:r>
            <a:r>
              <a:rPr lang="en-US" sz="2400" dirty="0" smtClean="0"/>
              <a:t>sudden gush of fluid , soaking clothes, dampness of underwear mistaken urinary incontinence)</a:t>
            </a:r>
          </a:p>
          <a:p>
            <a:r>
              <a:rPr lang="en-US" sz="2400" dirty="0" smtClean="0"/>
              <a:t>Odder and color </a:t>
            </a:r>
          </a:p>
          <a:p>
            <a:r>
              <a:rPr lang="en-US" sz="2400" dirty="0" smtClean="0"/>
              <a:t>Abdominal pain , contractions </a:t>
            </a:r>
          </a:p>
          <a:p>
            <a:r>
              <a:rPr lang="en-US" sz="2400" dirty="0" smtClean="0"/>
              <a:t>Mild pyrexia , feeling unwell ,,abnormal vaginal discharge</a:t>
            </a:r>
          </a:p>
          <a:p>
            <a:r>
              <a:rPr lang="en-US" sz="2400" dirty="0" smtClean="0"/>
              <a:t>Vaginal bleeding</a:t>
            </a:r>
          </a:p>
          <a:p>
            <a:r>
              <a:rPr lang="en-US" sz="2400" dirty="0" smtClean="0"/>
              <a:t>Dysuria</a:t>
            </a:r>
          </a:p>
          <a:p>
            <a:r>
              <a:rPr lang="en-US" sz="2400" dirty="0" smtClean="0"/>
              <a:t>Cord prolapse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95923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Examination and evaluation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diagnosis made on history and speculum </a:t>
            </a:r>
            <a:r>
              <a:rPr lang="en-US" sz="2400" b="1" u="sng" dirty="0" smtClean="0"/>
              <a:t>not scan</a:t>
            </a:r>
            <a:r>
              <a:rPr lang="en-US" sz="2400" dirty="0" smtClean="0"/>
              <a:t> </a:t>
            </a:r>
          </a:p>
          <a:p>
            <a:r>
              <a:rPr lang="en-US" sz="2800" dirty="0" smtClean="0"/>
              <a:t>Vital signs : temperature and PR</a:t>
            </a:r>
          </a:p>
          <a:p>
            <a:r>
              <a:rPr lang="en-US" sz="2800" dirty="0" smtClean="0"/>
              <a:t>Abdominal exam : tender</a:t>
            </a:r>
          </a:p>
          <a:p>
            <a:r>
              <a:rPr lang="en-US" sz="2800" dirty="0" smtClean="0"/>
              <a:t>Sterile speculum: cough or pooling signs</a:t>
            </a:r>
          </a:p>
          <a:p>
            <a:r>
              <a:rPr lang="en-US" sz="2800" dirty="0" smtClean="0"/>
              <a:t>If cord prolapse crash cesarean </a:t>
            </a:r>
          </a:p>
          <a:p>
            <a:r>
              <a:rPr lang="en-US" sz="2800" b="1" u="sng" dirty="0" smtClean="0"/>
              <a:t>DON’T do PV exam ;</a:t>
            </a:r>
            <a:r>
              <a:rPr lang="en-US" sz="2400" dirty="0" smtClean="0"/>
              <a:t> unless immanent delivery </a:t>
            </a:r>
          </a:p>
          <a:p>
            <a:r>
              <a:rPr lang="en-US" sz="2400" b="1" u="sng" dirty="0" smtClean="0"/>
              <a:t>CTG </a:t>
            </a:r>
            <a:r>
              <a:rPr lang="en-US" sz="2800" b="1" u="sng" dirty="0" smtClean="0"/>
              <a:t> </a:t>
            </a:r>
            <a:endParaRPr lang="en-US" sz="2800" b="1" u="sng" dirty="0"/>
          </a:p>
        </p:txBody>
      </p:sp>
    </p:spTree>
    <p:extLst>
      <p:ext uri="{BB962C8B-B14F-4D97-AF65-F5344CB8AC3E}">
        <p14:creationId xmlns="" xmlns:p14="http://schemas.microsoft.com/office/powerpoint/2010/main" val="85698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48249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 Other conditions that may present similarly to premature rupture of membranes are the following: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2400" dirty="0"/>
          </a:p>
          <a:p>
            <a:r>
              <a:rPr lang="en-US" sz="2400" dirty="0"/>
              <a:t>Urinary incontinence: leakage of small amounts of urine is common in the last part of pregnancy.</a:t>
            </a:r>
          </a:p>
          <a:p>
            <a:r>
              <a:rPr lang="en-US" sz="2400" dirty="0"/>
              <a:t>Normal vaginal secretions of pregnancy.</a:t>
            </a:r>
          </a:p>
          <a:p>
            <a:r>
              <a:rPr lang="en-US" sz="2400" dirty="0"/>
              <a:t>Increased sweat or moisture around the perineum.</a:t>
            </a:r>
          </a:p>
          <a:p>
            <a:r>
              <a:rPr lang="en-US" sz="2400" dirty="0"/>
              <a:t>Increased cervical </a:t>
            </a:r>
            <a:r>
              <a:rPr lang="en-US" sz="2400" dirty="0" smtClean="0"/>
              <a:t>discharge</a:t>
            </a:r>
            <a:endParaRPr lang="en-US" sz="2400" dirty="0"/>
          </a:p>
          <a:p>
            <a:r>
              <a:rPr lang="en-US" sz="2400" dirty="0"/>
              <a:t>Semen.</a:t>
            </a:r>
          </a:p>
          <a:p>
            <a:r>
              <a:rPr lang="en-US" sz="2400" dirty="0"/>
              <a:t>Douching.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2750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Preterm labor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occurrence of regular uterine contraction associated with cervical changes before 37 completed weeks</a:t>
            </a:r>
          </a:p>
          <a:p>
            <a:pPr marL="82296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Threatened PTL: regular uterine contractions without cervical changes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7804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CBC </a:t>
            </a:r>
          </a:p>
          <a:p>
            <a:r>
              <a:rPr lang="en-US" dirty="0" smtClean="0"/>
              <a:t>Urinalysis</a:t>
            </a:r>
          </a:p>
          <a:p>
            <a:r>
              <a:rPr lang="en-US" dirty="0" smtClean="0"/>
              <a:t>High vaginal swab</a:t>
            </a:r>
          </a:p>
          <a:p>
            <a:r>
              <a:rPr lang="en-US" dirty="0" smtClean="0"/>
              <a:t>CRP</a:t>
            </a:r>
          </a:p>
          <a:p>
            <a:r>
              <a:rPr lang="en-US" dirty="0" smtClean="0"/>
              <a:t>US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7392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Detect chorioamnionitis (</a:t>
            </a:r>
            <a:r>
              <a:rPr lang="en-US" sz="2000" dirty="0" smtClean="0"/>
              <a:t> clinical and sub clinical )</a:t>
            </a:r>
          </a:p>
          <a:p>
            <a:r>
              <a:rPr lang="en-US" sz="2000" dirty="0" smtClean="0"/>
              <a:t>If detected delivery regardless of gestational age </a:t>
            </a:r>
          </a:p>
          <a:p>
            <a:r>
              <a:rPr lang="en-US" sz="2800" dirty="0" smtClean="0"/>
              <a:t>Non vertex presentation  not well applied bed rest ?</a:t>
            </a:r>
          </a:p>
          <a:p>
            <a:r>
              <a:rPr lang="en-US" sz="2800" dirty="0" smtClean="0"/>
              <a:t>Role of corticosteroids</a:t>
            </a:r>
          </a:p>
          <a:p>
            <a:r>
              <a:rPr lang="en-US" sz="2800" dirty="0" smtClean="0"/>
              <a:t>Tocolysis is not recommended 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225849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Delivery  </a:t>
            </a:r>
            <a:r>
              <a:rPr lang="en-US" dirty="0" err="1" smtClean="0"/>
              <a:t>vs</a:t>
            </a:r>
            <a:r>
              <a:rPr lang="en-US" dirty="0" smtClean="0"/>
              <a:t> expectant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PPROM  &lt; 24 weeks very poor with high risk of severe morbidity (</a:t>
            </a:r>
            <a:r>
              <a:rPr lang="en-US" sz="1800" dirty="0" smtClean="0"/>
              <a:t>termination </a:t>
            </a:r>
            <a:r>
              <a:rPr lang="en-US" sz="1800" dirty="0" err="1" smtClean="0"/>
              <a:t>vs</a:t>
            </a:r>
            <a:r>
              <a:rPr lang="en-US" sz="1800" dirty="0" smtClean="0"/>
              <a:t> expectant)</a:t>
            </a:r>
          </a:p>
          <a:p>
            <a:r>
              <a:rPr lang="en-US" sz="2800" dirty="0" smtClean="0"/>
              <a:t>PPROM  24-34 weeks  expectant with monitoring ?? Home ?? Hospital on antibiotics </a:t>
            </a:r>
          </a:p>
          <a:p>
            <a:r>
              <a:rPr lang="en-US" sz="2800" dirty="0" smtClean="0"/>
              <a:t>After 34 weeks ----delivery 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399880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ORACLE trial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Oracle 1  ---4826 women randomized &lt;37 weeks with  PPROM </a:t>
            </a:r>
          </a:p>
          <a:p>
            <a:r>
              <a:rPr lang="en-US" dirty="0" smtClean="0"/>
              <a:t>Erythromycin 250 mg *4 for 10 days</a:t>
            </a:r>
          </a:p>
          <a:p>
            <a:r>
              <a:rPr lang="en-US" sz="2400" dirty="0" smtClean="0"/>
              <a:t>1. reduce the chance of delivery within 7 days </a:t>
            </a:r>
          </a:p>
          <a:p>
            <a:r>
              <a:rPr lang="en-US" sz="2400" dirty="0" smtClean="0"/>
              <a:t>2.reduce neonatal surfactant use</a:t>
            </a:r>
          </a:p>
          <a:p>
            <a:r>
              <a:rPr lang="en-US" sz="2400" dirty="0" smtClean="0"/>
              <a:t>3. reduce chronic lung disease</a:t>
            </a:r>
          </a:p>
          <a:p>
            <a:r>
              <a:rPr lang="en-US" sz="2400" dirty="0"/>
              <a:t>4. reduce </a:t>
            </a:r>
            <a:r>
              <a:rPr lang="en-US" sz="2400" dirty="0" smtClean="0"/>
              <a:t>major cerebral damage and death</a:t>
            </a:r>
          </a:p>
          <a:p>
            <a:r>
              <a:rPr lang="en-US" dirty="0" smtClean="0"/>
              <a:t>Co-</a:t>
            </a:r>
            <a:r>
              <a:rPr lang="en-US" dirty="0" err="1" smtClean="0"/>
              <a:t>amoxiclav</a:t>
            </a:r>
            <a:r>
              <a:rPr lang="en-US" dirty="0" smtClean="0"/>
              <a:t> :  significant increase in the risk of necrotizing enterocolitis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This drug should be avoid in labor 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211445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242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Preterm labor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/>
              <a:t> *** 7-12% of all deliveries</a:t>
            </a:r>
          </a:p>
          <a:p>
            <a:r>
              <a:rPr lang="en-US" dirty="0" smtClean="0"/>
              <a:t>85% accounts of perinatal mortality and morbidity (</a:t>
            </a:r>
            <a:r>
              <a:rPr lang="en-US" sz="2400" dirty="0" smtClean="0"/>
              <a:t>short and long term complications…RDS +cerebral palsy +retinopathy of prematurity)</a:t>
            </a:r>
            <a:r>
              <a:rPr lang="en-US" dirty="0" smtClean="0"/>
              <a:t> </a:t>
            </a:r>
          </a:p>
          <a:p>
            <a:r>
              <a:rPr lang="en-US" sz="2800" dirty="0" smtClean="0"/>
              <a:t>2/3rd</a:t>
            </a:r>
            <a:r>
              <a:rPr lang="en-US" dirty="0" smtClean="0"/>
              <a:t> with PROM </a:t>
            </a:r>
          </a:p>
          <a:p>
            <a:r>
              <a:rPr lang="en-US" dirty="0" smtClean="0"/>
              <a:t>The incidence increased with multiple gestations (assisted reproduction)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6506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Initial 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Risk scoring</a:t>
            </a:r>
          </a:p>
          <a:p>
            <a:pPr marL="82296" indent="0">
              <a:buNone/>
            </a:pPr>
            <a:r>
              <a:rPr lang="en-US" dirty="0" smtClean="0"/>
              <a:t>Fetal fibronectin testing</a:t>
            </a:r>
          </a:p>
          <a:p>
            <a:pPr marL="82296" indent="0">
              <a:buNone/>
            </a:pPr>
            <a:r>
              <a:rPr lang="en-US" dirty="0" smtClean="0"/>
              <a:t>Cervical sonographeic assessment </a:t>
            </a:r>
          </a:p>
          <a:p>
            <a:pPr marL="82296" indent="0">
              <a:buNone/>
            </a:pPr>
            <a:r>
              <a:rPr lang="en-US" dirty="0" smtClean="0"/>
              <a:t>Genital tract infections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9621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Risk factors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Strongest predictor and most significant</a:t>
            </a:r>
            <a:r>
              <a:rPr lang="en-US" dirty="0" smtClean="0"/>
              <a:t> </a:t>
            </a:r>
          </a:p>
          <a:p>
            <a:pPr marL="82296" indent="0">
              <a:buNone/>
            </a:pPr>
            <a:r>
              <a:rPr lang="en-US" dirty="0" smtClean="0"/>
              <a:t>***is previous PTL ***</a:t>
            </a:r>
          </a:p>
          <a:p>
            <a:pPr marL="82296" indent="0">
              <a:buNone/>
            </a:pPr>
            <a:endParaRPr lang="en-US" dirty="0" smtClean="0"/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Previous 1 PTL recurrence 15 %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Previous 2 PTL 30 %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Previous 3 PTL 45 %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598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Risk factors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Infections</a:t>
            </a:r>
            <a:r>
              <a:rPr lang="en-US" dirty="0" smtClean="0"/>
              <a:t> * Intrauterine</a:t>
            </a:r>
          </a:p>
          <a:p>
            <a:pPr marL="82296" indent="0">
              <a:buNone/>
            </a:pPr>
            <a:r>
              <a:rPr lang="en-US" dirty="0" smtClean="0"/>
              <a:t>                  *Extrauterine</a:t>
            </a:r>
          </a:p>
          <a:p>
            <a:pPr marL="82296" indent="0">
              <a:buNone/>
            </a:pPr>
            <a:r>
              <a:rPr lang="en-US" dirty="0" smtClean="0"/>
              <a:t>Intrauterine : </a:t>
            </a:r>
          </a:p>
          <a:p>
            <a:pPr marL="596646" indent="-514350">
              <a:buAutoNum type="arabicPeriod"/>
            </a:pPr>
            <a:r>
              <a:rPr lang="en-US" dirty="0" smtClean="0"/>
              <a:t>commonest cause –ascending from genital tract </a:t>
            </a:r>
          </a:p>
          <a:p>
            <a:pPr marL="596646" indent="-514350">
              <a:buAutoNum type="arabicPeriod"/>
            </a:pPr>
            <a:r>
              <a:rPr lang="en-US" dirty="0" smtClean="0"/>
              <a:t>Transplacental from maternal blood </a:t>
            </a:r>
          </a:p>
          <a:p>
            <a:pPr marL="596646" indent="-514350">
              <a:buAutoNum type="arabicPeriod"/>
            </a:pPr>
            <a:r>
              <a:rPr lang="en-US" dirty="0" smtClean="0"/>
              <a:t>Trans-fallopian (abdominal cavity)</a:t>
            </a:r>
          </a:p>
          <a:p>
            <a:pPr marL="596646" indent="-514350">
              <a:buAutoNum type="arabicPeriod"/>
            </a:pPr>
            <a:r>
              <a:rPr lang="en-US" dirty="0" smtClean="0"/>
              <a:t>Following invasive procedures </a:t>
            </a:r>
          </a:p>
          <a:p>
            <a:pPr marL="82296" indent="0">
              <a:buNone/>
            </a:pPr>
            <a:r>
              <a:rPr lang="en-US" dirty="0" smtClean="0"/>
              <a:t>**Extrauterine:</a:t>
            </a:r>
          </a:p>
          <a:p>
            <a:pPr marL="596646" indent="-514350">
              <a:buAutoNum type="arabicPeriod"/>
            </a:pPr>
            <a:r>
              <a:rPr lang="en-US" dirty="0" smtClean="0"/>
              <a:t>Asymptomatic bacteruria</a:t>
            </a:r>
          </a:p>
          <a:p>
            <a:pPr marL="596646" indent="-514350">
              <a:buAutoNum type="arabicPeriod"/>
            </a:pPr>
            <a:r>
              <a:rPr lang="en-US" dirty="0" smtClean="0"/>
              <a:t> pyelonephritis</a:t>
            </a:r>
          </a:p>
          <a:p>
            <a:pPr marL="596646" indent="-514350">
              <a:buAutoNum type="arabicPeriod"/>
            </a:pPr>
            <a:r>
              <a:rPr lang="en-US" dirty="0" smtClean="0"/>
              <a:t>Infections like typhoid, malaria</a:t>
            </a:r>
          </a:p>
          <a:p>
            <a:pPr marL="82296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5987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Infections ?? </a:t>
            </a:r>
          </a:p>
          <a:p>
            <a:r>
              <a:rPr lang="en-US" dirty="0" smtClean="0"/>
              <a:t>Pathogens (</a:t>
            </a:r>
            <a:r>
              <a:rPr lang="en-US" sz="1800" dirty="0" err="1" smtClean="0"/>
              <a:t>mycoplasma,gardnerella</a:t>
            </a:r>
            <a:r>
              <a:rPr lang="en-US" dirty="0" smtClean="0"/>
              <a:t>,….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Release of cytokines from endothelial cells…. Interleukin-1 and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TNF-----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stimulates  a cascade of prostaglandin----contractions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396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Cervical causes:</a:t>
            </a:r>
          </a:p>
          <a:p>
            <a:r>
              <a:rPr lang="en-US" dirty="0"/>
              <a:t>*</a:t>
            </a:r>
            <a:r>
              <a:rPr lang="en-US" dirty="0" smtClean="0"/>
              <a:t> previous terminations of pregnancy</a:t>
            </a:r>
          </a:p>
          <a:p>
            <a:r>
              <a:rPr lang="en-US" dirty="0" smtClean="0"/>
              <a:t>*cervical surgery LEEP or knife cone</a:t>
            </a:r>
          </a:p>
          <a:p>
            <a:r>
              <a:rPr lang="en-US" dirty="0" smtClean="0"/>
              <a:t>*cervical trauma in previous deliveries</a:t>
            </a:r>
          </a:p>
          <a:p>
            <a:r>
              <a:rPr lang="en-US" dirty="0" smtClean="0"/>
              <a:t>*</a:t>
            </a:r>
            <a:r>
              <a:rPr lang="en-US" dirty="0"/>
              <a:t>S</a:t>
            </a:r>
            <a:r>
              <a:rPr lang="en-US" dirty="0" smtClean="0"/>
              <a:t>hort cervix  </a:t>
            </a:r>
          </a:p>
          <a:p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Fetal :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Congenital abnormality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Chromosomal abnormality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27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464</TotalTime>
  <Words>1171</Words>
  <Application>Microsoft Office PowerPoint</Application>
  <PresentationFormat>عرض على الشاشة (3:4)‏</PresentationFormat>
  <Paragraphs>208</Paragraphs>
  <Slides>34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34</vt:i4>
      </vt:variant>
    </vt:vector>
  </HeadingPairs>
  <TitlesOfParts>
    <vt:vector size="35" baseType="lpstr">
      <vt:lpstr>Solstice</vt:lpstr>
      <vt:lpstr> Preterm labor and Preterm  Prelabor Rupture of Membranes</vt:lpstr>
      <vt:lpstr>Case scenario </vt:lpstr>
      <vt:lpstr>Preterm labor </vt:lpstr>
      <vt:lpstr>Preterm labor </vt:lpstr>
      <vt:lpstr>Initial assessment </vt:lpstr>
      <vt:lpstr>Risk factors </vt:lpstr>
      <vt:lpstr>Risk factors </vt:lpstr>
      <vt:lpstr>Question: </vt:lpstr>
      <vt:lpstr>Risk factors</vt:lpstr>
      <vt:lpstr>Risk factors </vt:lpstr>
      <vt:lpstr>Risk factors</vt:lpstr>
      <vt:lpstr>Examination</vt:lpstr>
      <vt:lpstr>Screening  </vt:lpstr>
      <vt:lpstr>الشريحة 14</vt:lpstr>
      <vt:lpstr>Management </vt:lpstr>
      <vt:lpstr>Tocolysis </vt:lpstr>
      <vt:lpstr>B -mimetics </vt:lpstr>
      <vt:lpstr>Calcium channel blockers </vt:lpstr>
      <vt:lpstr>NSAIDs</vt:lpstr>
      <vt:lpstr>Atosiban (tractocile) </vt:lpstr>
      <vt:lpstr>Prevention </vt:lpstr>
      <vt:lpstr>NICE guidelines 2017 </vt:lpstr>
      <vt:lpstr>Preterm prelabor rupture of membranes </vt:lpstr>
      <vt:lpstr>Pathogenesis Rupture of membrane  </vt:lpstr>
      <vt:lpstr>Incidence </vt:lpstr>
      <vt:lpstr>Clinical evaluation</vt:lpstr>
      <vt:lpstr>Examination and evaluation </vt:lpstr>
      <vt:lpstr>الشريحة 28</vt:lpstr>
      <vt:lpstr> Other conditions that may present similarly to premature rupture of membranes are the following: </vt:lpstr>
      <vt:lpstr>Investigations </vt:lpstr>
      <vt:lpstr>Management </vt:lpstr>
      <vt:lpstr>Delivery  vs expectant </vt:lpstr>
      <vt:lpstr>ORACLE trial</vt:lpstr>
      <vt:lpstr>الشريحة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Preterm labor and Preterm Premature Rupture of Membranes</dc:title>
  <dc:creator>Malik Alqasim</dc:creator>
  <cp:lastModifiedBy>naim.alhusaini@gmail.com</cp:lastModifiedBy>
  <cp:revision>48</cp:revision>
  <dcterms:created xsi:type="dcterms:W3CDTF">2019-06-24T16:51:57Z</dcterms:created>
  <dcterms:modified xsi:type="dcterms:W3CDTF">2021-07-14T22:17:14Z</dcterms:modified>
</cp:coreProperties>
</file>