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3" r:id="rId15"/>
    <p:sldId id="338" r:id="rId16"/>
    <p:sldId id="339" r:id="rId17"/>
    <p:sldId id="341" r:id="rId18"/>
    <p:sldId id="342" r:id="rId19"/>
    <p:sldId id="343" r:id="rId20"/>
    <p:sldId id="344" r:id="rId21"/>
    <p:sldId id="345" r:id="rId22"/>
    <p:sldId id="346" r:id="rId23"/>
    <p:sldId id="347" r:id="rId24"/>
    <p:sldId id="271" r:id="rId25"/>
    <p:sldId id="272" r:id="rId26"/>
    <p:sldId id="348" r:id="rId27"/>
    <p:sldId id="349" r:id="rId28"/>
    <p:sldId id="289" r:id="rId29"/>
    <p:sldId id="290" r:id="rId30"/>
    <p:sldId id="291" r:id="rId31"/>
    <p:sldId id="292" r:id="rId32"/>
    <p:sldId id="293" r:id="rId33"/>
    <p:sldId id="337" r:id="rId34"/>
    <p:sldId id="296" r:id="rId35"/>
    <p:sldId id="274" r:id="rId36"/>
    <p:sldId id="275" r:id="rId37"/>
    <p:sldId id="297" r:id="rId38"/>
    <p:sldId id="299" r:id="rId39"/>
    <p:sldId id="298" r:id="rId40"/>
    <p:sldId id="300" r:id="rId41"/>
    <p:sldId id="301" r:id="rId42"/>
    <p:sldId id="276" r:id="rId43"/>
    <p:sldId id="277" r:id="rId44"/>
    <p:sldId id="282" r:id="rId45"/>
    <p:sldId id="278" r:id="rId46"/>
    <p:sldId id="279" r:id="rId47"/>
    <p:sldId id="295" r:id="rId48"/>
    <p:sldId id="288" r:id="rId49"/>
    <p:sldId id="280" r:id="rId50"/>
    <p:sldId id="281" r:id="rId51"/>
    <p:sldId id="283" r:id="rId52"/>
    <p:sldId id="284" r:id="rId53"/>
    <p:sldId id="285" r:id="rId54"/>
    <p:sldId id="286" r:id="rId55"/>
    <p:sldId id="287" r:id="rId56"/>
    <p:sldId id="302" r:id="rId57"/>
    <p:sldId id="304" r:id="rId58"/>
    <p:sldId id="305" r:id="rId59"/>
    <p:sldId id="307" r:id="rId60"/>
    <p:sldId id="308" r:id="rId61"/>
    <p:sldId id="309" r:id="rId62"/>
    <p:sldId id="310" r:id="rId63"/>
    <p:sldId id="311" r:id="rId64"/>
    <p:sldId id="312" r:id="rId65"/>
    <p:sldId id="313" r:id="rId66"/>
    <p:sldId id="314" r:id="rId67"/>
    <p:sldId id="315" r:id="rId68"/>
    <p:sldId id="317" r:id="rId69"/>
    <p:sldId id="320" r:id="rId70"/>
    <p:sldId id="321" r:id="rId71"/>
    <p:sldId id="322" r:id="rId72"/>
    <p:sldId id="323" r:id="rId73"/>
    <p:sldId id="325" r:id="rId74"/>
    <p:sldId id="326" r:id="rId75"/>
    <p:sldId id="327" r:id="rId76"/>
    <p:sldId id="350" r:id="rId77"/>
    <p:sldId id="333" r:id="rId78"/>
    <p:sldId id="329" r:id="rId79"/>
    <p:sldId id="335" r:id="rId80"/>
    <p:sldId id="334" r:id="rId81"/>
    <p:sldId id="352" r:id="rId82"/>
    <p:sldId id="303" r:id="rId83"/>
    <p:sldId id="351"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29" autoAdjust="0"/>
    <p:restoredTop sz="86635" autoAdjust="0"/>
  </p:normalViewPr>
  <p:slideViewPr>
    <p:cSldViewPr snapToGrid="0">
      <p:cViewPr varScale="1">
        <p:scale>
          <a:sx n="63" d="100"/>
          <a:sy n="63" d="100"/>
        </p:scale>
        <p:origin x="-97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61C55-6BC0-41FC-A640-82DE377B5142}" type="datetimeFigureOut">
              <a:rPr lang="en-US" smtClean="0"/>
              <a:pPr/>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0F0D7-B5FD-451F-BE7A-9B22154397D6}" type="slidenum">
              <a:rPr lang="en-US" smtClean="0"/>
              <a:pPr/>
              <a:t>‹#›</a:t>
            </a:fld>
            <a:endParaRPr lang="en-US"/>
          </a:p>
        </p:txBody>
      </p:sp>
    </p:spTree>
    <p:extLst>
      <p:ext uri="{BB962C8B-B14F-4D97-AF65-F5344CB8AC3E}">
        <p14:creationId xmlns:p14="http://schemas.microsoft.com/office/powerpoint/2010/main" xmlns="" val="104922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In the </a:t>
            </a:r>
            <a:r>
              <a:rPr lang="en-US" b="1" i="0" dirty="0">
                <a:solidFill>
                  <a:srgbClr val="202124"/>
                </a:solidFill>
                <a:effectLst/>
                <a:latin typeface="arial" panose="020B0604020202020204" pitchFamily="34" charset="0"/>
              </a:rPr>
              <a:t>placenta</a:t>
            </a:r>
            <a:r>
              <a:rPr lang="en-US" b="0" i="0" dirty="0">
                <a:solidFill>
                  <a:srgbClr val="202124"/>
                </a:solidFill>
                <a:effectLst/>
                <a:latin typeface="arial" panose="020B0604020202020204" pitchFamily="34" charset="0"/>
              </a:rPr>
              <a:t>, </a:t>
            </a:r>
            <a:r>
              <a:rPr lang="en-US" b="1" i="0" dirty="0">
                <a:solidFill>
                  <a:srgbClr val="202124"/>
                </a:solidFill>
                <a:effectLst/>
                <a:latin typeface="arial" panose="020B0604020202020204" pitchFamily="34" charset="0"/>
              </a:rPr>
              <a:t>CRH</a:t>
            </a:r>
            <a:r>
              <a:rPr lang="en-US" b="0" i="0" dirty="0">
                <a:solidFill>
                  <a:srgbClr val="202124"/>
                </a:solidFill>
                <a:effectLst/>
                <a:latin typeface="arial" panose="020B0604020202020204" pitchFamily="34" charset="0"/>
              </a:rPr>
              <a:t> is a marker that determines the length of gestation and the timing of parturition and delivery. A rapid increase in circulating levels of </a:t>
            </a:r>
            <a:r>
              <a:rPr lang="en-US" b="1" i="0" dirty="0">
                <a:solidFill>
                  <a:srgbClr val="202124"/>
                </a:solidFill>
                <a:effectLst/>
                <a:latin typeface="arial" panose="020B0604020202020204" pitchFamily="34" charset="0"/>
              </a:rPr>
              <a:t>CRH</a:t>
            </a:r>
            <a:r>
              <a:rPr lang="en-US" b="0" i="0" dirty="0">
                <a:solidFill>
                  <a:srgbClr val="202124"/>
                </a:solidFill>
                <a:effectLst/>
                <a:latin typeface="arial" panose="020B0604020202020204" pitchFamily="34" charset="0"/>
              </a:rPr>
              <a:t> occurs at the onset of parturition, suggesting that, in addition to its metabolic functions, </a:t>
            </a:r>
            <a:r>
              <a:rPr lang="en-US" b="1" i="0" dirty="0">
                <a:solidFill>
                  <a:srgbClr val="202124"/>
                </a:solidFill>
                <a:effectLst/>
                <a:latin typeface="arial" panose="020B0604020202020204" pitchFamily="34" charset="0"/>
              </a:rPr>
              <a:t>CRH</a:t>
            </a:r>
            <a:r>
              <a:rPr lang="en-US" b="0" i="0" dirty="0">
                <a:solidFill>
                  <a:srgbClr val="202124"/>
                </a:solidFill>
                <a:effectLst/>
                <a:latin typeface="arial" panose="020B0604020202020204" pitchFamily="34" charset="0"/>
              </a:rPr>
              <a:t> may act as a trigger for parturition</a:t>
            </a:r>
          </a:p>
          <a:p>
            <a:r>
              <a:rPr lang="en-US" b="0" i="0" dirty="0">
                <a:solidFill>
                  <a:srgbClr val="4D5156"/>
                </a:solidFill>
                <a:effectLst/>
                <a:latin typeface="arial" panose="020B0604020202020204" pitchFamily="34" charset="0"/>
              </a:rPr>
              <a:t>oxytocin receptor (</a:t>
            </a:r>
            <a:r>
              <a:rPr lang="en-US" b="1" i="0" dirty="0">
                <a:solidFill>
                  <a:srgbClr val="5F6368"/>
                </a:solidFill>
                <a:effectLst/>
                <a:latin typeface="arial" panose="020B0604020202020204" pitchFamily="34" charset="0"/>
              </a:rPr>
              <a:t>OTR</a:t>
            </a:r>
            <a:r>
              <a:rPr lang="en-US" b="0" i="0" dirty="0">
                <a:solidFill>
                  <a:srgbClr val="4D5156"/>
                </a:solidFill>
                <a:effectLst/>
                <a:latin typeface="arial" panose="020B0604020202020204" pitchFamily="34" charset="0"/>
              </a:rPr>
              <a:t>)</a:t>
            </a:r>
            <a:r>
              <a:rPr lang="en-US" b="1" i="0" dirty="0">
                <a:solidFill>
                  <a:srgbClr val="5F6368"/>
                </a:solidFill>
                <a:effectLst/>
                <a:latin typeface="arial" panose="020B0604020202020204" pitchFamily="34" charset="0"/>
              </a:rPr>
              <a:t> Myosin light-chain kinase</a:t>
            </a:r>
            <a:r>
              <a:rPr lang="en-US" b="0" i="0" dirty="0">
                <a:solidFill>
                  <a:srgbClr val="4D5156"/>
                </a:solidFill>
                <a:effectLst/>
                <a:latin typeface="arial" panose="020B0604020202020204" pitchFamily="34" charset="0"/>
              </a:rPr>
              <a:t> also known as MYLK or </a:t>
            </a:r>
            <a:r>
              <a:rPr lang="en-US" b="1" i="0" dirty="0">
                <a:solidFill>
                  <a:srgbClr val="5F6368"/>
                </a:solidFill>
                <a:effectLst/>
                <a:latin typeface="arial" panose="020B0604020202020204" pitchFamily="34" charset="0"/>
              </a:rPr>
              <a:t>MLCK</a:t>
            </a:r>
            <a:r>
              <a:rPr lang="en-US" b="0" i="0" dirty="0">
                <a:solidFill>
                  <a:srgbClr val="4D5156"/>
                </a:solidFill>
                <a:effectLst/>
                <a:latin typeface="arial" panose="020B0604020202020204" pitchFamily="34" charset="0"/>
              </a:rPr>
              <a:t> </a:t>
            </a:r>
            <a:r>
              <a:rPr lang="en-US" b="0" i="0" dirty="0" err="1">
                <a:solidFill>
                  <a:srgbClr val="4D5156"/>
                </a:solidFill>
                <a:effectLst/>
                <a:latin typeface="arial" panose="020B0604020202020204" pitchFamily="34" charset="0"/>
              </a:rPr>
              <a:t>i</a:t>
            </a:r>
            <a:endParaRPr lang="en-US" dirty="0"/>
          </a:p>
        </p:txBody>
      </p:sp>
      <p:sp>
        <p:nvSpPr>
          <p:cNvPr id="4" name="Slide Number Placeholder 3"/>
          <p:cNvSpPr>
            <a:spLocks noGrp="1"/>
          </p:cNvSpPr>
          <p:nvPr>
            <p:ph type="sldNum" sz="quarter" idx="5"/>
          </p:nvPr>
        </p:nvSpPr>
        <p:spPr/>
        <p:txBody>
          <a:bodyPr/>
          <a:lstStyle/>
          <a:p>
            <a:fld id="{9920F0D7-B5FD-451F-BE7A-9B22154397D6}" type="slidenum">
              <a:rPr lang="en-US" smtClean="0"/>
              <a:pPr/>
              <a:t>4</a:t>
            </a:fld>
            <a:endParaRPr lang="en-US"/>
          </a:p>
        </p:txBody>
      </p:sp>
    </p:spTree>
    <p:extLst>
      <p:ext uri="{BB962C8B-B14F-4D97-AF65-F5344CB8AC3E}">
        <p14:creationId xmlns:p14="http://schemas.microsoft.com/office/powerpoint/2010/main" xmlns="" val="248442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Perinatal mortality</a:t>
            </a:r>
          </a:p>
        </p:txBody>
      </p:sp>
      <p:sp>
        <p:nvSpPr>
          <p:cNvPr id="4" name="Slide Number Placeholder 3"/>
          <p:cNvSpPr>
            <a:spLocks noGrp="1"/>
          </p:cNvSpPr>
          <p:nvPr>
            <p:ph type="sldNum" sz="quarter" idx="5"/>
          </p:nvPr>
        </p:nvSpPr>
        <p:spPr/>
        <p:txBody>
          <a:bodyPr/>
          <a:lstStyle/>
          <a:p>
            <a:fld id="{9920F0D7-B5FD-451F-BE7A-9B22154397D6}" type="slidenum">
              <a:rPr lang="en-US" smtClean="0"/>
              <a:pPr/>
              <a:t>5</a:t>
            </a:fld>
            <a:endParaRPr lang="en-US"/>
          </a:p>
        </p:txBody>
      </p:sp>
    </p:spTree>
    <p:extLst>
      <p:ext uri="{BB962C8B-B14F-4D97-AF65-F5344CB8AC3E}">
        <p14:creationId xmlns:p14="http://schemas.microsoft.com/office/powerpoint/2010/main" xmlns="" val="214749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Vernix caseosa</a:t>
            </a:r>
            <a:r>
              <a:rPr lang="en-US" b="0" i="0" dirty="0">
                <a:solidFill>
                  <a:srgbClr val="202124"/>
                </a:solidFill>
                <a:effectLst/>
                <a:latin typeface="arial" panose="020B0604020202020204" pitchFamily="34" charset="0"/>
              </a:rPr>
              <a:t>, also known as </a:t>
            </a:r>
            <a:r>
              <a:rPr lang="en-US" b="1" i="0" dirty="0">
                <a:solidFill>
                  <a:srgbClr val="202124"/>
                </a:solidFill>
                <a:effectLst/>
                <a:latin typeface="arial" panose="020B0604020202020204" pitchFamily="34" charset="0"/>
              </a:rPr>
              <a:t>vernix</a:t>
            </a:r>
            <a:r>
              <a:rPr lang="en-US" b="0" i="0" dirty="0">
                <a:solidFill>
                  <a:srgbClr val="202124"/>
                </a:solidFill>
                <a:effectLst/>
                <a:latin typeface="arial" panose="020B0604020202020204" pitchFamily="34" charset="0"/>
              </a:rPr>
              <a:t>, is the waxy white substance found coating the skin of newborn human babies. It is produced by dedicated cells and is thought to have some protective roles during fetal development and for a few hours after birth.</a:t>
            </a:r>
            <a:endParaRPr lang="en-US" dirty="0"/>
          </a:p>
        </p:txBody>
      </p:sp>
      <p:sp>
        <p:nvSpPr>
          <p:cNvPr id="4" name="Slide Number Placeholder 3"/>
          <p:cNvSpPr>
            <a:spLocks noGrp="1"/>
          </p:cNvSpPr>
          <p:nvPr>
            <p:ph type="sldNum" sz="quarter" idx="5"/>
          </p:nvPr>
        </p:nvSpPr>
        <p:spPr/>
        <p:txBody>
          <a:bodyPr/>
          <a:lstStyle/>
          <a:p>
            <a:fld id="{9920F0D7-B5FD-451F-BE7A-9B22154397D6}" type="slidenum">
              <a:rPr lang="en-US" smtClean="0"/>
              <a:pPr/>
              <a:t>10</a:t>
            </a:fld>
            <a:endParaRPr lang="en-US"/>
          </a:p>
        </p:txBody>
      </p:sp>
    </p:spTree>
    <p:extLst>
      <p:ext uri="{BB962C8B-B14F-4D97-AF65-F5344CB8AC3E}">
        <p14:creationId xmlns:p14="http://schemas.microsoft.com/office/powerpoint/2010/main" xmlns="" val="3478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65375-D152-46B2-89C1-47AF703C5588}"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9E2E-2AF6-4511-B7DE-8B6660B496FA}"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0689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65375-D152-46B2-89C1-47AF703C5588}"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291470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65375-D152-46B2-89C1-47AF703C5588}"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295547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65375-D152-46B2-89C1-47AF703C5588}"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118471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65375-D152-46B2-89C1-47AF703C5588}"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9E2E-2AF6-4511-B7DE-8B6660B496FA}"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476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65375-D152-46B2-89C1-47AF703C5588}"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42902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65375-D152-46B2-89C1-47AF703C5588}" type="datetimeFigureOut">
              <a:rPr lang="en-US" smtClean="0"/>
              <a:pPr/>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383952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65375-D152-46B2-89C1-47AF703C5588}" type="datetimeFigureOut">
              <a:rPr lang="en-US" smtClean="0"/>
              <a:pPr/>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345042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A65375-D152-46B2-89C1-47AF703C5588}" type="datetimeFigureOut">
              <a:rPr lang="en-US" smtClean="0"/>
              <a:pPr/>
              <a:t>3/22/2021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286324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A65375-D152-46B2-89C1-47AF703C5588}" type="datetimeFigureOut">
              <a:rPr lang="en-US" smtClean="0"/>
              <a:pPr/>
              <a:t>3/22/2021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102039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A65375-D152-46B2-89C1-47AF703C5588}"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29E2E-2AF6-4511-B7DE-8B6660B496FA}" type="slidenum">
              <a:rPr lang="en-US" smtClean="0"/>
              <a:pPr/>
              <a:t>‹#›</a:t>
            </a:fld>
            <a:endParaRPr lang="en-US"/>
          </a:p>
        </p:txBody>
      </p:sp>
    </p:spTree>
    <p:extLst>
      <p:ext uri="{BB962C8B-B14F-4D97-AF65-F5344CB8AC3E}">
        <p14:creationId xmlns:p14="http://schemas.microsoft.com/office/powerpoint/2010/main" xmlns="" val="188387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A65375-D152-46B2-89C1-47AF703C5588}" type="datetimeFigureOut">
              <a:rPr lang="en-US" smtClean="0"/>
              <a:pPr/>
              <a:t>3/22/2021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029E2E-2AF6-4511-B7DE-8B6660B496FA}"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74775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ptodate.com/contents/postterm-pregnancy-beyond-the-basics" TargetMode="External"/><Relationship Id="rId2" Type="http://schemas.openxmlformats.org/officeDocument/2006/relationships/hyperlink" Target="https://www.ncbi.nlm.nih.gov/pmc/articles/PMC3991404/" TargetMode="External"/><Relationship Id="rId1" Type="http://schemas.openxmlformats.org/officeDocument/2006/relationships/slideLayout" Target="../slideLayouts/slideLayout2.xml"/><Relationship Id="rId5" Type="http://schemas.openxmlformats.org/officeDocument/2006/relationships/hyperlink" Target="https://www.stanfordchildrens.org/en/topic/default?id=post-term-pregnancy-90-P02487" TargetMode="External"/><Relationship Id="rId4" Type="http://schemas.openxmlformats.org/officeDocument/2006/relationships/hyperlink" Target="https://emedicine.medscape.com/article/261369-over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737DE-F402-4F94-AA96-A031325DD372}"/>
              </a:ext>
            </a:extLst>
          </p:cNvPr>
          <p:cNvSpPr>
            <a:spLocks noGrp="1"/>
          </p:cNvSpPr>
          <p:nvPr>
            <p:ph type="ctrTitle"/>
          </p:nvPr>
        </p:nvSpPr>
        <p:spPr>
          <a:xfrm>
            <a:off x="1789935" y="1878887"/>
            <a:ext cx="8918908" cy="2150719"/>
          </a:xfrm>
          <a:noFill/>
        </p:spPr>
        <p:txBody>
          <a:bodyPr anchor="ctr">
            <a:normAutofit/>
          </a:bodyPr>
          <a:lstStyle/>
          <a:p>
            <a:r>
              <a:rPr lang="en-US" sz="3600" b="1" dirty="0">
                <a:solidFill>
                  <a:srgbClr val="080808"/>
                </a:solidFill>
              </a:rPr>
              <a:t>Post-term pregnancy and induction of labor</a:t>
            </a:r>
          </a:p>
        </p:txBody>
      </p:sp>
      <p:sp>
        <p:nvSpPr>
          <p:cNvPr id="3" name="Subtitle 2">
            <a:extLst>
              <a:ext uri="{FF2B5EF4-FFF2-40B4-BE49-F238E27FC236}">
                <a16:creationId xmlns:a16="http://schemas.microsoft.com/office/drawing/2014/main" xmlns="" id="{5D49ACE4-046C-460F-8DB8-7218CDD703D9}"/>
              </a:ext>
            </a:extLst>
          </p:cNvPr>
          <p:cNvSpPr>
            <a:spLocks noGrp="1"/>
          </p:cNvSpPr>
          <p:nvPr>
            <p:ph type="subTitle" idx="1"/>
          </p:nvPr>
        </p:nvSpPr>
        <p:spPr>
          <a:xfrm>
            <a:off x="3036980" y="4353339"/>
            <a:ext cx="4951057" cy="2235107"/>
          </a:xfrm>
          <a:noFill/>
        </p:spPr>
        <p:txBody>
          <a:bodyPr>
            <a:normAutofit/>
          </a:bodyPr>
          <a:lstStyle/>
          <a:p>
            <a:r>
              <a:rPr lang="en-US" sz="2000" b="1" u="sng" dirty="0">
                <a:solidFill>
                  <a:srgbClr val="080808"/>
                </a:solidFill>
              </a:rPr>
              <a:t>Done by : </a:t>
            </a:r>
          </a:p>
          <a:p>
            <a:r>
              <a:rPr lang="en-US" sz="2000" dirty="0">
                <a:solidFill>
                  <a:srgbClr val="080808"/>
                </a:solidFill>
              </a:rPr>
              <a:t>Rawia Aburumman</a:t>
            </a:r>
          </a:p>
          <a:p>
            <a:r>
              <a:rPr lang="en-US" sz="2000" dirty="0">
                <a:solidFill>
                  <a:srgbClr val="080808"/>
                </a:solidFill>
              </a:rPr>
              <a:t>Omar </a:t>
            </a:r>
            <a:r>
              <a:rPr lang="en-US" sz="2000" dirty="0" err="1">
                <a:solidFill>
                  <a:srgbClr val="080808"/>
                </a:solidFill>
              </a:rPr>
              <a:t>Rawashdeh</a:t>
            </a:r>
            <a:r>
              <a:rPr lang="en-US" sz="2000" dirty="0">
                <a:solidFill>
                  <a:srgbClr val="080808"/>
                </a:solidFill>
              </a:rPr>
              <a:t> </a:t>
            </a:r>
          </a:p>
          <a:p>
            <a:r>
              <a:rPr lang="en-US" sz="2000" dirty="0">
                <a:solidFill>
                  <a:srgbClr val="080808"/>
                </a:solidFill>
              </a:rPr>
              <a:t>Baha </a:t>
            </a:r>
            <a:r>
              <a:rPr lang="en-US" sz="2000" dirty="0" err="1">
                <a:solidFill>
                  <a:srgbClr val="080808"/>
                </a:solidFill>
              </a:rPr>
              <a:t>Alhorani</a:t>
            </a:r>
            <a:endParaRPr lang="en-US" sz="2000" dirty="0">
              <a:solidFill>
                <a:srgbClr val="080808"/>
              </a:solidFill>
            </a:endParaRPr>
          </a:p>
        </p:txBody>
      </p:sp>
      <p:sp>
        <p:nvSpPr>
          <p:cNvPr id="4" name="TextBox 3">
            <a:extLst>
              <a:ext uri="{FF2B5EF4-FFF2-40B4-BE49-F238E27FC236}">
                <a16:creationId xmlns:a16="http://schemas.microsoft.com/office/drawing/2014/main" xmlns="" id="{D0B6E466-B2AC-4BB4-9703-4E021645DD31}"/>
              </a:ext>
            </a:extLst>
          </p:cNvPr>
          <p:cNvSpPr txBox="1"/>
          <p:nvPr/>
        </p:nvSpPr>
        <p:spPr>
          <a:xfrm>
            <a:off x="6249389" y="4353619"/>
            <a:ext cx="4121240" cy="707886"/>
          </a:xfrm>
          <a:prstGeom prst="rect">
            <a:avLst/>
          </a:prstGeom>
          <a:noFill/>
        </p:spPr>
        <p:txBody>
          <a:bodyPr wrap="square" rtlCol="0">
            <a:spAutoFit/>
          </a:bodyPr>
          <a:lstStyle/>
          <a:p>
            <a:r>
              <a:rPr lang="en-US" sz="2000" b="1" u="sng" dirty="0">
                <a:solidFill>
                  <a:srgbClr val="080808"/>
                </a:solidFill>
                <a:latin typeface="+mj-lt"/>
              </a:rPr>
              <a:t>Supervised by :</a:t>
            </a:r>
          </a:p>
          <a:p>
            <a:r>
              <a:rPr lang="en-US" sz="2000" dirty="0">
                <a:solidFill>
                  <a:srgbClr val="080808"/>
                </a:solidFill>
                <a:latin typeface="+mj-lt"/>
              </a:rPr>
              <a:t>Dr. </a:t>
            </a:r>
            <a:r>
              <a:rPr lang="en-US" sz="2000" dirty="0" err="1">
                <a:solidFill>
                  <a:srgbClr val="080808"/>
                </a:solidFill>
                <a:latin typeface="+mj-lt"/>
              </a:rPr>
              <a:t>seham</a:t>
            </a:r>
            <a:endParaRPr lang="en-US" sz="2000" dirty="0">
              <a:solidFill>
                <a:srgbClr val="080808"/>
              </a:solidFill>
              <a:latin typeface="+mj-lt"/>
            </a:endParaRPr>
          </a:p>
        </p:txBody>
      </p:sp>
    </p:spTree>
    <p:extLst>
      <p:ext uri="{BB962C8B-B14F-4D97-AF65-F5344CB8AC3E}">
        <p14:creationId xmlns:p14="http://schemas.microsoft.com/office/powerpoint/2010/main" xmlns="" val="35184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BC702AB-74E4-40CD-92D9-CC633BBAA1D9}"/>
              </a:ext>
            </a:extLst>
          </p:cNvPr>
          <p:cNvSpPr>
            <a:spLocks noGrp="1"/>
          </p:cNvSpPr>
          <p:nvPr>
            <p:ph idx="1"/>
          </p:nvPr>
        </p:nvSpPr>
        <p:spPr>
          <a:xfrm>
            <a:off x="180304" y="1445507"/>
            <a:ext cx="6928834" cy="6887124"/>
          </a:xfrm>
        </p:spPr>
        <p:txBody>
          <a:bodyPr/>
          <a:lstStyle/>
          <a:p>
            <a:r>
              <a:rPr lang="en-US" b="1" u="sng" dirty="0"/>
              <a:t>Qualitative Changes in Amniotic fluid :</a:t>
            </a:r>
          </a:p>
          <a:p>
            <a:r>
              <a:rPr lang="en-US" dirty="0"/>
              <a:t> AF become milky and cloudy because of presence of abundant flakes of vernix caseosa. </a:t>
            </a:r>
          </a:p>
          <a:p>
            <a:r>
              <a:rPr lang="en-US" dirty="0"/>
              <a:t> The Phospholipids composition changes due to presence of large number of lamellar bodies released from fetal lungs. Vernix raises the lecithin, Sphingomyelin ratio to    4: 1 &amp; more </a:t>
            </a:r>
          </a:p>
          <a:p>
            <a:r>
              <a:rPr lang="en-US" dirty="0"/>
              <a:t> The liquor may be meconium stained.</a:t>
            </a:r>
          </a:p>
          <a:p>
            <a:endParaRPr lang="en-US" dirty="0"/>
          </a:p>
        </p:txBody>
      </p:sp>
      <p:pic>
        <p:nvPicPr>
          <p:cNvPr id="4" name="Picture 3">
            <a:extLst>
              <a:ext uri="{FF2B5EF4-FFF2-40B4-BE49-F238E27FC236}">
                <a16:creationId xmlns:a16="http://schemas.microsoft.com/office/drawing/2014/main" xmlns="" id="{F3268CE4-0DB6-4B38-A2B8-84B678F84436}"/>
              </a:ext>
            </a:extLst>
          </p:cNvPr>
          <p:cNvPicPr>
            <a:picLocks noChangeAspect="1"/>
          </p:cNvPicPr>
          <p:nvPr/>
        </p:nvPicPr>
        <p:blipFill>
          <a:blip r:embed="rId3"/>
          <a:stretch>
            <a:fillRect/>
          </a:stretch>
        </p:blipFill>
        <p:spPr>
          <a:xfrm>
            <a:off x="7769382" y="1287649"/>
            <a:ext cx="3491519" cy="4282701"/>
          </a:xfrm>
          <a:prstGeom prst="rect">
            <a:avLst/>
          </a:prstGeom>
        </p:spPr>
      </p:pic>
    </p:spTree>
    <p:extLst>
      <p:ext uri="{BB962C8B-B14F-4D97-AF65-F5344CB8AC3E}">
        <p14:creationId xmlns:p14="http://schemas.microsoft.com/office/powerpoint/2010/main" xmlns="" val="79599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1A7EA3-6FE3-4CD8-9A9D-054A30C97266}"/>
              </a:ext>
            </a:extLst>
          </p:cNvPr>
          <p:cNvSpPr>
            <a:spLocks noGrp="1"/>
          </p:cNvSpPr>
          <p:nvPr>
            <p:ph idx="1"/>
          </p:nvPr>
        </p:nvSpPr>
        <p:spPr>
          <a:xfrm>
            <a:off x="168499" y="190008"/>
            <a:ext cx="6399727" cy="4351338"/>
          </a:xfrm>
        </p:spPr>
        <p:txBody>
          <a:bodyPr/>
          <a:lstStyle/>
          <a:p>
            <a:r>
              <a:rPr lang="en-US" b="1" u="sng" dirty="0"/>
              <a:t>Placental Changes :</a:t>
            </a:r>
          </a:p>
          <a:p>
            <a:r>
              <a:rPr lang="en-US" dirty="0"/>
              <a:t> USG findings: -Indentation in chorionic plate become more marked, - Appearance of hemorrhagic infarct &amp; Calcification</a:t>
            </a:r>
          </a:p>
          <a:p>
            <a:endParaRPr lang="en-US" dirty="0"/>
          </a:p>
        </p:txBody>
      </p:sp>
      <p:pic>
        <p:nvPicPr>
          <p:cNvPr id="4" name="Picture 3">
            <a:extLst>
              <a:ext uri="{FF2B5EF4-FFF2-40B4-BE49-F238E27FC236}">
                <a16:creationId xmlns:a16="http://schemas.microsoft.com/office/drawing/2014/main" xmlns="" id="{CD0E9EEB-D1E5-46E1-8E55-39F8BE3E1E60}"/>
              </a:ext>
            </a:extLst>
          </p:cNvPr>
          <p:cNvPicPr>
            <a:picLocks noChangeAspect="1"/>
          </p:cNvPicPr>
          <p:nvPr/>
        </p:nvPicPr>
        <p:blipFill>
          <a:blip r:embed="rId2"/>
          <a:stretch>
            <a:fillRect/>
          </a:stretch>
        </p:blipFill>
        <p:spPr>
          <a:xfrm>
            <a:off x="369194" y="2028260"/>
            <a:ext cx="5726806" cy="4279196"/>
          </a:xfrm>
          <a:prstGeom prst="rect">
            <a:avLst/>
          </a:prstGeom>
        </p:spPr>
      </p:pic>
      <p:pic>
        <p:nvPicPr>
          <p:cNvPr id="5" name="Picture 4">
            <a:extLst>
              <a:ext uri="{FF2B5EF4-FFF2-40B4-BE49-F238E27FC236}">
                <a16:creationId xmlns:a16="http://schemas.microsoft.com/office/drawing/2014/main" xmlns="" id="{0114CA3B-62FB-404E-83E3-63FF28F73878}"/>
              </a:ext>
            </a:extLst>
          </p:cNvPr>
          <p:cNvPicPr>
            <a:picLocks noChangeAspect="1"/>
          </p:cNvPicPr>
          <p:nvPr/>
        </p:nvPicPr>
        <p:blipFill>
          <a:blip r:embed="rId3" cstate="print"/>
          <a:stretch>
            <a:fillRect/>
          </a:stretch>
        </p:blipFill>
        <p:spPr>
          <a:xfrm>
            <a:off x="6895564" y="190008"/>
            <a:ext cx="4927242" cy="6112771"/>
          </a:xfrm>
          <a:prstGeom prst="rect">
            <a:avLst/>
          </a:prstGeom>
        </p:spPr>
      </p:pic>
    </p:spTree>
    <p:extLst>
      <p:ext uri="{BB962C8B-B14F-4D97-AF65-F5344CB8AC3E}">
        <p14:creationId xmlns:p14="http://schemas.microsoft.com/office/powerpoint/2010/main" xmlns="" val="415742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6A039-F3AD-4194-8A3F-9850F3B6DE50}"/>
              </a:ext>
            </a:extLst>
          </p:cNvPr>
          <p:cNvSpPr>
            <a:spLocks noGrp="1"/>
          </p:cNvSpPr>
          <p:nvPr>
            <p:ph type="title"/>
          </p:nvPr>
        </p:nvSpPr>
        <p:spPr/>
        <p:txBody>
          <a:bodyPr/>
          <a:lstStyle/>
          <a:p>
            <a:r>
              <a:rPr lang="en-US" b="1" dirty="0"/>
              <a:t>MANAGEMENT</a:t>
            </a:r>
            <a:endParaRPr lang="en-US" dirty="0"/>
          </a:p>
        </p:txBody>
      </p:sp>
      <p:sp>
        <p:nvSpPr>
          <p:cNvPr id="3" name="Content Placeholder 2">
            <a:extLst>
              <a:ext uri="{FF2B5EF4-FFF2-40B4-BE49-F238E27FC236}">
                <a16:creationId xmlns:a16="http://schemas.microsoft.com/office/drawing/2014/main" xmlns="" id="{7C677174-1168-4BF8-A20C-FE1144E6A2AE}"/>
              </a:ext>
            </a:extLst>
          </p:cNvPr>
          <p:cNvSpPr>
            <a:spLocks noGrp="1"/>
          </p:cNvSpPr>
          <p:nvPr>
            <p:ph idx="1"/>
          </p:nvPr>
        </p:nvSpPr>
        <p:spPr>
          <a:xfrm>
            <a:off x="30480" y="1998109"/>
            <a:ext cx="12192000" cy="4573288"/>
          </a:xfrm>
        </p:spPr>
        <p:txBody>
          <a:bodyPr>
            <a:normAutofit/>
          </a:bodyPr>
          <a:lstStyle/>
          <a:p>
            <a:r>
              <a:rPr lang="en-US" sz="2600" dirty="0"/>
              <a:t>1.induction of labor/CS</a:t>
            </a:r>
          </a:p>
          <a:p>
            <a:r>
              <a:rPr lang="en-US" sz="2600" dirty="0"/>
              <a:t>2.expectant management for 41+0-42 weeks singleton cephalic with reassuring fetal assessment</a:t>
            </a:r>
          </a:p>
          <a:p>
            <a:r>
              <a:rPr lang="en-US" sz="2600" dirty="0"/>
              <a:t>3.</a:t>
            </a:r>
            <a:r>
              <a:rPr lang="en-US" sz="2800" dirty="0">
                <a:solidFill>
                  <a:srgbClr val="FF0000"/>
                </a:solidFill>
              </a:rPr>
              <a:t> American College of Obstetricians and Gynecologists recommendation to induce labor by 42+6 weeks of gestation in all pregnancies</a:t>
            </a:r>
          </a:p>
          <a:p>
            <a:endParaRPr lang="en-US" dirty="0"/>
          </a:p>
        </p:txBody>
      </p:sp>
    </p:spTree>
    <p:extLst>
      <p:ext uri="{BB962C8B-B14F-4D97-AF65-F5344CB8AC3E}">
        <p14:creationId xmlns:p14="http://schemas.microsoft.com/office/powerpoint/2010/main" xmlns="" val="131521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97DEC-812C-4753-AE63-915B18577CD8}"/>
              </a:ext>
            </a:extLst>
          </p:cNvPr>
          <p:cNvSpPr>
            <a:spLocks noGrp="1"/>
          </p:cNvSpPr>
          <p:nvPr>
            <p:ph type="title"/>
          </p:nvPr>
        </p:nvSpPr>
        <p:spPr/>
        <p:txBody>
          <a:bodyPr/>
          <a:lstStyle/>
          <a:p>
            <a:r>
              <a:rPr lang="en-US" b="1" dirty="0"/>
              <a:t>Expectant management with fetal monitoring</a:t>
            </a:r>
            <a:endParaRPr lang="en-US" dirty="0"/>
          </a:p>
        </p:txBody>
      </p:sp>
      <p:sp>
        <p:nvSpPr>
          <p:cNvPr id="3" name="Content Placeholder 2">
            <a:extLst>
              <a:ext uri="{FF2B5EF4-FFF2-40B4-BE49-F238E27FC236}">
                <a16:creationId xmlns:a16="http://schemas.microsoft.com/office/drawing/2014/main" xmlns="" id="{047CA75E-48EE-458F-94D5-A5C757399A20}"/>
              </a:ext>
            </a:extLst>
          </p:cNvPr>
          <p:cNvSpPr>
            <a:spLocks noGrp="1"/>
          </p:cNvSpPr>
          <p:nvPr>
            <p:ph idx="1"/>
          </p:nvPr>
        </p:nvSpPr>
        <p:spPr/>
        <p:txBody>
          <a:bodyPr>
            <a:normAutofit fontScale="92500" lnSpcReduction="20000"/>
          </a:bodyPr>
          <a:lstStyle/>
          <a:p>
            <a:r>
              <a:rPr lang="en-US" sz="2800" dirty="0"/>
              <a:t>Expectantly managed pregnancies typically undergo </a:t>
            </a:r>
            <a:r>
              <a:rPr lang="en-US" sz="2800" dirty="0">
                <a:solidFill>
                  <a:srgbClr val="FF0000"/>
                </a:solidFill>
              </a:rPr>
              <a:t>twice-weekly</a:t>
            </a:r>
            <a:r>
              <a:rPr lang="en-US" sz="2800" dirty="0"/>
              <a:t> fetal assessment beginning at 41+0</a:t>
            </a:r>
            <a:r>
              <a:rPr lang="en-US" sz="2800" baseline="30000" dirty="0"/>
              <a:t> </a:t>
            </a:r>
            <a:r>
              <a:rPr lang="en-US" sz="2800" dirty="0"/>
              <a:t>weeks (or shortly thereafter), with intervention if spontaneous labor does not begin by a predefined gestational age or fetal assessment testing is abnormal</a:t>
            </a:r>
          </a:p>
          <a:p>
            <a:endParaRPr lang="en-US" sz="2800" dirty="0"/>
          </a:p>
          <a:p>
            <a:r>
              <a:rPr lang="en-US" sz="2800" dirty="0"/>
              <a:t> Either a </a:t>
            </a:r>
            <a:r>
              <a:rPr lang="en-US" sz="2800" dirty="0">
                <a:solidFill>
                  <a:srgbClr val="FF0000"/>
                </a:solidFill>
              </a:rPr>
              <a:t>nonstress</a:t>
            </a:r>
            <a:r>
              <a:rPr lang="en-US" sz="2800" dirty="0"/>
              <a:t> </a:t>
            </a:r>
            <a:r>
              <a:rPr lang="en-US" sz="2800" dirty="0">
                <a:solidFill>
                  <a:srgbClr val="FF0000"/>
                </a:solidFill>
              </a:rPr>
              <a:t>test</a:t>
            </a:r>
            <a:r>
              <a:rPr lang="en-US" sz="2800" dirty="0"/>
              <a:t> plus assessment of </a:t>
            </a:r>
            <a:r>
              <a:rPr lang="en-US" sz="2800" dirty="0">
                <a:solidFill>
                  <a:srgbClr val="FF0000"/>
                </a:solidFill>
              </a:rPr>
              <a:t>amniotic fluid volume </a:t>
            </a:r>
            <a:r>
              <a:rPr lang="en-US" sz="2800" dirty="0"/>
              <a:t>or the </a:t>
            </a:r>
            <a:r>
              <a:rPr lang="en-US" sz="2800" dirty="0">
                <a:solidFill>
                  <a:srgbClr val="FF0000"/>
                </a:solidFill>
              </a:rPr>
              <a:t>biophysical profile </a:t>
            </a:r>
            <a:r>
              <a:rPr lang="en-US" sz="2800" dirty="0"/>
              <a:t>can be used for antenatal monitoring; there is </a:t>
            </a:r>
            <a:r>
              <a:rPr lang="en-US" sz="2800" u="sng" dirty="0"/>
              <a:t>no convincing evidence that one method is superior to the other</a:t>
            </a:r>
          </a:p>
          <a:p>
            <a:r>
              <a:rPr lang="en-US" sz="2800" dirty="0"/>
              <a:t>monitoring the </a:t>
            </a:r>
            <a:r>
              <a:rPr lang="en-US" sz="2800" dirty="0" err="1"/>
              <a:t>postterm</a:t>
            </a:r>
            <a:r>
              <a:rPr lang="en-US" sz="2800" dirty="0"/>
              <a:t> fetus with Doppler ultrasonography of the umbilical artery has no proven </a:t>
            </a:r>
            <a:r>
              <a:rPr lang="en-US" sz="2800" dirty="0" err="1"/>
              <a:t>benefit.Evaluation</a:t>
            </a:r>
            <a:r>
              <a:rPr lang="en-US" sz="2800" dirty="0"/>
              <a:t> of </a:t>
            </a:r>
            <a:r>
              <a:rPr lang="en-US" sz="2800" dirty="0" err="1"/>
              <a:t>pulsatility</a:t>
            </a:r>
            <a:r>
              <a:rPr lang="en-US" sz="2800" dirty="0"/>
              <a:t> indices of the uterine arteries, middle cerebral artery, descending aorta, ductus venosus, and inferior vena cava is also not useful.</a:t>
            </a:r>
          </a:p>
          <a:p>
            <a:endParaRPr lang="en-US" sz="2800" u="sng" dirty="0"/>
          </a:p>
          <a:p>
            <a:endParaRPr lang="en-US" dirty="0"/>
          </a:p>
        </p:txBody>
      </p:sp>
    </p:spTree>
    <p:extLst>
      <p:ext uri="{BB962C8B-B14F-4D97-AF65-F5344CB8AC3E}">
        <p14:creationId xmlns:p14="http://schemas.microsoft.com/office/powerpoint/2010/main" xmlns="" val="124888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DB247-335D-4D01-B6C9-53BC6B2D48F7}"/>
              </a:ext>
            </a:extLst>
          </p:cNvPr>
          <p:cNvSpPr>
            <a:spLocks noGrp="1"/>
          </p:cNvSpPr>
          <p:nvPr>
            <p:ph type="title"/>
          </p:nvPr>
        </p:nvSpPr>
        <p:spPr/>
        <p:txBody>
          <a:bodyPr/>
          <a:lstStyle/>
          <a:p>
            <a:r>
              <a:rPr lang="en-US" b="1" u="sng" dirty="0" err="1"/>
              <a:t>Refrences</a:t>
            </a:r>
            <a:r>
              <a:rPr lang="en-US" b="1" u="sng" dirty="0"/>
              <a:t>:</a:t>
            </a:r>
          </a:p>
        </p:txBody>
      </p:sp>
      <p:sp>
        <p:nvSpPr>
          <p:cNvPr id="3" name="Content Placeholder 2">
            <a:extLst>
              <a:ext uri="{FF2B5EF4-FFF2-40B4-BE49-F238E27FC236}">
                <a16:creationId xmlns:a16="http://schemas.microsoft.com/office/drawing/2014/main" xmlns="" id="{65AE21E3-CE27-43A8-B8DA-655FFB33A1B7}"/>
              </a:ext>
            </a:extLst>
          </p:cNvPr>
          <p:cNvSpPr>
            <a:spLocks noGrp="1"/>
          </p:cNvSpPr>
          <p:nvPr>
            <p:ph idx="1"/>
          </p:nvPr>
        </p:nvSpPr>
        <p:spPr/>
        <p:txBody>
          <a:bodyPr/>
          <a:lstStyle/>
          <a:p>
            <a:r>
              <a:rPr lang="en-US" dirty="0">
                <a:hlinkClick r:id="rId2">
                  <a:extLst>
                    <a:ext uri="{A12FA001-AC4F-418D-AE19-62706E023703}">
                      <ahyp:hlinkClr xmlns:ahyp="http://schemas.microsoft.com/office/drawing/2018/hyperlinkcolor" xmlns="" val="tx"/>
                    </a:ext>
                  </a:extLst>
                </a:hlinkClick>
              </a:rPr>
              <a:t>https://www.ncbi.nlm.nih.gov/pmc/articles/PMC3991404/</a:t>
            </a:r>
            <a:endParaRPr lang="en-US" dirty="0"/>
          </a:p>
          <a:p>
            <a:r>
              <a:rPr lang="en-US" dirty="0">
                <a:hlinkClick r:id="rId3">
                  <a:extLst>
                    <a:ext uri="{A12FA001-AC4F-418D-AE19-62706E023703}">
                      <ahyp:hlinkClr xmlns:ahyp="http://schemas.microsoft.com/office/drawing/2018/hyperlinkcolor" xmlns="" val="tx"/>
                    </a:ext>
                  </a:extLst>
                </a:hlinkClick>
              </a:rPr>
              <a:t>https://www.uptodate.com/contents/postterm-pregnancy-beyond-the-basics</a:t>
            </a:r>
            <a:endParaRPr lang="en-US" dirty="0"/>
          </a:p>
          <a:p>
            <a:r>
              <a:rPr lang="en-US" dirty="0">
                <a:hlinkClick r:id="rId4">
                  <a:extLst>
                    <a:ext uri="{A12FA001-AC4F-418D-AE19-62706E023703}">
                      <ahyp:hlinkClr xmlns:ahyp="http://schemas.microsoft.com/office/drawing/2018/hyperlinkcolor" xmlns="" val="tx"/>
                    </a:ext>
                  </a:extLst>
                </a:hlinkClick>
              </a:rPr>
              <a:t>https://emedicine.medscape.com/article/261369-overview</a:t>
            </a:r>
            <a:endParaRPr lang="en-US" dirty="0"/>
          </a:p>
          <a:p>
            <a:r>
              <a:rPr lang="en-US" dirty="0">
                <a:hlinkClick r:id="rId5">
                  <a:extLst>
                    <a:ext uri="{A12FA001-AC4F-418D-AE19-62706E023703}">
                      <ahyp:hlinkClr xmlns:ahyp="http://schemas.microsoft.com/office/drawing/2018/hyperlinkcolor" xmlns="" val="tx"/>
                    </a:ext>
                  </a:extLst>
                </a:hlinkClick>
              </a:rPr>
              <a:t>https://www.stanfordchildrens.org/en/topic/default?id=post-term-pregnancy-90-P02487</a:t>
            </a:r>
            <a:endParaRPr lang="en-US" dirty="0"/>
          </a:p>
          <a:p>
            <a:endParaRPr lang="en-US" dirty="0"/>
          </a:p>
        </p:txBody>
      </p:sp>
    </p:spTree>
    <p:extLst>
      <p:ext uri="{BB962C8B-B14F-4D97-AF65-F5344CB8AC3E}">
        <p14:creationId xmlns:p14="http://schemas.microsoft.com/office/powerpoint/2010/main" xmlns="" val="103303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1">
            <a:extLst>
              <a:ext uri="{FF2B5EF4-FFF2-40B4-BE49-F238E27FC236}">
                <a16:creationId xmlns:a16="http://schemas.microsoft.com/office/drawing/2014/main" xmlns="" id="{6C627F00-CDB3-4327-8C27-D3DB00DBF1E6}"/>
              </a:ext>
            </a:extLst>
          </p:cNvPr>
          <p:cNvSpPr txBox="1">
            <a:spLocks noGrp="1"/>
          </p:cNvSpPr>
          <p:nvPr>
            <p:ph type="title"/>
          </p:nvPr>
        </p:nvSpPr>
        <p:spPr>
          <a:xfrm>
            <a:off x="2621280" y="915036"/>
            <a:ext cx="10058400" cy="822325"/>
          </a:xfrm>
          <a:prstGeom prst="rect">
            <a:avLst/>
          </a:prstGeom>
          <a:noFill/>
        </p:spPr>
        <p:txBody>
          <a:bodyPr vert="horz" wrap="square" lIns="121714" tIns="60857" rIns="121714" bIns="60857" rtlCol="0" anchor="b">
            <a:spAutoFit/>
          </a:bodyPr>
          <a:lstStyle>
            <a:defPPr>
              <a:defRPr lang="en-US"/>
            </a:defPPr>
            <a:lvl1pPr marL="0" algn="l" defTabSz="456279" rtl="0" eaLnBrk="1" latinLnBrk="0" hangingPunct="1">
              <a:defRPr sz="1900" kern="1200">
                <a:solidFill>
                  <a:schemeClr val="tx1"/>
                </a:solidFill>
                <a:latin typeface="+mn-lt"/>
                <a:ea typeface="+mn-ea"/>
                <a:cs typeface="+mn-cs"/>
              </a:defRPr>
            </a:lvl1pPr>
            <a:lvl2pPr marL="456279" algn="l" defTabSz="456279" rtl="0" eaLnBrk="1" latinLnBrk="0" hangingPunct="1">
              <a:defRPr sz="1900" kern="1200">
                <a:solidFill>
                  <a:schemeClr val="tx1"/>
                </a:solidFill>
                <a:latin typeface="+mn-lt"/>
                <a:ea typeface="+mn-ea"/>
                <a:cs typeface="+mn-cs"/>
              </a:defRPr>
            </a:lvl2pPr>
            <a:lvl3pPr marL="912655" algn="l" defTabSz="456279" rtl="0" eaLnBrk="1" latinLnBrk="0" hangingPunct="1">
              <a:defRPr sz="1900" kern="1200">
                <a:solidFill>
                  <a:schemeClr val="tx1"/>
                </a:solidFill>
                <a:latin typeface="+mn-lt"/>
                <a:ea typeface="+mn-ea"/>
                <a:cs typeface="+mn-cs"/>
              </a:defRPr>
            </a:lvl3pPr>
            <a:lvl4pPr marL="1368982" algn="l" defTabSz="456279" rtl="0" eaLnBrk="1" latinLnBrk="0" hangingPunct="1">
              <a:defRPr sz="1900" kern="1200">
                <a:solidFill>
                  <a:schemeClr val="tx1"/>
                </a:solidFill>
                <a:latin typeface="+mn-lt"/>
                <a:ea typeface="+mn-ea"/>
                <a:cs typeface="+mn-cs"/>
              </a:defRPr>
            </a:lvl4pPr>
            <a:lvl5pPr marL="1825309" algn="l" defTabSz="456279" rtl="0" eaLnBrk="1" latinLnBrk="0" hangingPunct="1">
              <a:defRPr sz="1900" kern="1200">
                <a:solidFill>
                  <a:schemeClr val="tx1"/>
                </a:solidFill>
                <a:latin typeface="+mn-lt"/>
                <a:ea typeface="+mn-ea"/>
                <a:cs typeface="+mn-cs"/>
              </a:defRPr>
            </a:lvl5pPr>
            <a:lvl6pPr marL="2281686" algn="l" defTabSz="456279" rtl="0" eaLnBrk="1" latinLnBrk="0" hangingPunct="1">
              <a:defRPr sz="1900" kern="1200">
                <a:solidFill>
                  <a:schemeClr val="tx1"/>
                </a:solidFill>
                <a:latin typeface="+mn-lt"/>
                <a:ea typeface="+mn-ea"/>
                <a:cs typeface="+mn-cs"/>
              </a:defRPr>
            </a:lvl6pPr>
            <a:lvl7pPr marL="2737962" algn="l" defTabSz="456279" rtl="0" eaLnBrk="1" latinLnBrk="0" hangingPunct="1">
              <a:defRPr sz="1900" kern="1200">
                <a:solidFill>
                  <a:schemeClr val="tx1"/>
                </a:solidFill>
                <a:latin typeface="+mn-lt"/>
                <a:ea typeface="+mn-ea"/>
                <a:cs typeface="+mn-cs"/>
              </a:defRPr>
            </a:lvl7pPr>
            <a:lvl8pPr marL="3194240" algn="l" defTabSz="456279" rtl="0" eaLnBrk="1" latinLnBrk="0" hangingPunct="1">
              <a:defRPr sz="1900" kern="1200">
                <a:solidFill>
                  <a:schemeClr val="tx1"/>
                </a:solidFill>
                <a:latin typeface="+mn-lt"/>
                <a:ea typeface="+mn-ea"/>
                <a:cs typeface="+mn-cs"/>
              </a:defRPr>
            </a:lvl8pPr>
            <a:lvl9pPr marL="3650519" algn="l" defTabSz="456279" rtl="0" eaLnBrk="1" latinLnBrk="0" hangingPunct="1">
              <a:defRPr sz="1900" kern="1200">
                <a:solidFill>
                  <a:schemeClr val="tx1"/>
                </a:solidFill>
                <a:latin typeface="+mn-lt"/>
                <a:ea typeface="+mn-ea"/>
                <a:cs typeface="+mn-cs"/>
              </a:defRPr>
            </a:lvl9pPr>
          </a:lstStyle>
          <a:p>
            <a:pPr algn="ctr"/>
            <a:r>
              <a:rPr lang="en-US" sz="5300" dirty="0"/>
              <a:t>Induction Of Labor (IOL)</a:t>
            </a:r>
          </a:p>
        </p:txBody>
      </p:sp>
      <p:sp>
        <p:nvSpPr>
          <p:cNvPr id="5" name="مربع نص 2">
            <a:extLst>
              <a:ext uri="{FF2B5EF4-FFF2-40B4-BE49-F238E27FC236}">
                <a16:creationId xmlns:a16="http://schemas.microsoft.com/office/drawing/2014/main" xmlns="" id="{75955DE0-DF05-403A-A6B3-D09D6ABDDCE7}"/>
              </a:ext>
            </a:extLst>
          </p:cNvPr>
          <p:cNvSpPr txBox="1">
            <a:spLocks noGrp="1"/>
          </p:cNvSpPr>
          <p:nvPr>
            <p:ph idx="1"/>
          </p:nvPr>
        </p:nvSpPr>
        <p:spPr>
          <a:xfrm>
            <a:off x="1752600" y="1600200"/>
            <a:ext cx="8458200" cy="3803910"/>
          </a:xfrm>
          <a:prstGeom prst="rect">
            <a:avLst/>
          </a:prstGeom>
          <a:noFill/>
        </p:spPr>
        <p:txBody>
          <a:bodyPr vert="horz" wrap="square" lIns="121714" tIns="60857" rIns="121714" bIns="60857" rtlCol="0">
            <a:spAutoFit/>
          </a:bodyPr>
          <a:lstStyle>
            <a:defPPr>
              <a:defRPr lang="en-US"/>
            </a:defPPr>
            <a:lvl1pPr marL="0" algn="l" defTabSz="456279" rtl="0" eaLnBrk="1" latinLnBrk="0" hangingPunct="1">
              <a:defRPr sz="1900" kern="1200">
                <a:solidFill>
                  <a:schemeClr val="tx1"/>
                </a:solidFill>
                <a:latin typeface="+mn-lt"/>
                <a:ea typeface="+mn-ea"/>
                <a:cs typeface="+mn-cs"/>
              </a:defRPr>
            </a:lvl1pPr>
            <a:lvl2pPr marL="456279" algn="l" defTabSz="456279" rtl="0" eaLnBrk="1" latinLnBrk="0" hangingPunct="1">
              <a:defRPr sz="1900" kern="1200">
                <a:solidFill>
                  <a:schemeClr val="tx1"/>
                </a:solidFill>
                <a:latin typeface="+mn-lt"/>
                <a:ea typeface="+mn-ea"/>
                <a:cs typeface="+mn-cs"/>
              </a:defRPr>
            </a:lvl2pPr>
            <a:lvl3pPr marL="912655" algn="l" defTabSz="456279" rtl="0" eaLnBrk="1" latinLnBrk="0" hangingPunct="1">
              <a:defRPr sz="1900" kern="1200">
                <a:solidFill>
                  <a:schemeClr val="tx1"/>
                </a:solidFill>
                <a:latin typeface="+mn-lt"/>
                <a:ea typeface="+mn-ea"/>
                <a:cs typeface="+mn-cs"/>
              </a:defRPr>
            </a:lvl3pPr>
            <a:lvl4pPr marL="1368982" algn="l" defTabSz="456279" rtl="0" eaLnBrk="1" latinLnBrk="0" hangingPunct="1">
              <a:defRPr sz="1900" kern="1200">
                <a:solidFill>
                  <a:schemeClr val="tx1"/>
                </a:solidFill>
                <a:latin typeface="+mn-lt"/>
                <a:ea typeface="+mn-ea"/>
                <a:cs typeface="+mn-cs"/>
              </a:defRPr>
            </a:lvl4pPr>
            <a:lvl5pPr marL="1825309" algn="l" defTabSz="456279" rtl="0" eaLnBrk="1" latinLnBrk="0" hangingPunct="1">
              <a:defRPr sz="1900" kern="1200">
                <a:solidFill>
                  <a:schemeClr val="tx1"/>
                </a:solidFill>
                <a:latin typeface="+mn-lt"/>
                <a:ea typeface="+mn-ea"/>
                <a:cs typeface="+mn-cs"/>
              </a:defRPr>
            </a:lvl5pPr>
            <a:lvl6pPr marL="2281686" algn="l" defTabSz="456279" rtl="0" eaLnBrk="1" latinLnBrk="0" hangingPunct="1">
              <a:defRPr sz="1900" kern="1200">
                <a:solidFill>
                  <a:schemeClr val="tx1"/>
                </a:solidFill>
                <a:latin typeface="+mn-lt"/>
                <a:ea typeface="+mn-ea"/>
                <a:cs typeface="+mn-cs"/>
              </a:defRPr>
            </a:lvl6pPr>
            <a:lvl7pPr marL="2737962" algn="l" defTabSz="456279" rtl="0" eaLnBrk="1" latinLnBrk="0" hangingPunct="1">
              <a:defRPr sz="1900" kern="1200">
                <a:solidFill>
                  <a:schemeClr val="tx1"/>
                </a:solidFill>
                <a:latin typeface="+mn-lt"/>
                <a:ea typeface="+mn-ea"/>
                <a:cs typeface="+mn-cs"/>
              </a:defRPr>
            </a:lvl7pPr>
            <a:lvl8pPr marL="3194240" algn="l" defTabSz="456279" rtl="0" eaLnBrk="1" latinLnBrk="0" hangingPunct="1">
              <a:defRPr sz="1900" kern="1200">
                <a:solidFill>
                  <a:schemeClr val="tx1"/>
                </a:solidFill>
                <a:latin typeface="+mn-lt"/>
                <a:ea typeface="+mn-ea"/>
                <a:cs typeface="+mn-cs"/>
              </a:defRPr>
            </a:lvl8pPr>
            <a:lvl9pPr marL="3650519" algn="l" defTabSz="456279" rtl="0" eaLnBrk="1" latinLnBrk="0" hangingPunct="1">
              <a:defRPr sz="1900" kern="1200">
                <a:solidFill>
                  <a:schemeClr val="tx1"/>
                </a:solidFill>
                <a:latin typeface="+mn-lt"/>
                <a:ea typeface="+mn-ea"/>
                <a:cs typeface="+mn-cs"/>
              </a:defRPr>
            </a:lvl9pPr>
          </a:lstStyle>
          <a:p>
            <a:r>
              <a:rPr lang="en-US" altLang="en-US" sz="3700" dirty="0"/>
              <a:t> </a:t>
            </a:r>
            <a:r>
              <a:rPr lang="en-US" altLang="en-US" sz="3200" b="1" dirty="0">
                <a:solidFill>
                  <a:srgbClr val="FF0000"/>
                </a:solidFill>
              </a:rPr>
              <a:t>Induction of labor:</a:t>
            </a:r>
            <a:r>
              <a:rPr lang="en-US" altLang="en-US" sz="2400" b="1" dirty="0">
                <a:solidFill>
                  <a:srgbClr val="FF0000"/>
                </a:solidFill>
                <a:latin typeface="Utopia-Bold"/>
                <a:sym typeface="Roboto"/>
              </a:rPr>
              <a:t> </a:t>
            </a:r>
            <a:r>
              <a:rPr lang="en-US" sz="2800" dirty="0">
                <a:latin typeface="Utopia-Regular"/>
                <a:ea typeface="Roboto"/>
                <a:cs typeface="Roboto"/>
                <a:sym typeface="Roboto"/>
              </a:rPr>
              <a:t>artificial</a:t>
            </a:r>
            <a:r>
              <a:rPr lang="en-US" sz="2400" dirty="0">
                <a:latin typeface="Utopia-Regular"/>
                <a:ea typeface="Roboto"/>
                <a:cs typeface="Roboto"/>
                <a:sym typeface="Roboto"/>
              </a:rPr>
              <a:t> </a:t>
            </a:r>
            <a:r>
              <a:rPr lang="en-US" sz="2800" dirty="0">
                <a:solidFill>
                  <a:srgbClr val="FF0000"/>
                </a:solidFill>
                <a:latin typeface="Utopia-Regular"/>
                <a:ea typeface="Roboto"/>
                <a:cs typeface="Roboto"/>
                <a:sym typeface="Roboto"/>
              </a:rPr>
              <a:t>initiation</a:t>
            </a:r>
            <a:r>
              <a:rPr lang="en-US" sz="2400" dirty="0">
                <a:latin typeface="Utopia-Regular"/>
                <a:ea typeface="Roboto"/>
                <a:cs typeface="Roboto"/>
                <a:sym typeface="Roboto"/>
              </a:rPr>
              <a:t> </a:t>
            </a:r>
            <a:r>
              <a:rPr lang="en-US" sz="2800" dirty="0">
                <a:latin typeface="Utopia-Regular"/>
                <a:ea typeface="Roboto"/>
                <a:cs typeface="Roboto"/>
                <a:sym typeface="Roboto"/>
              </a:rPr>
              <a:t>of labor </a:t>
            </a:r>
            <a:r>
              <a:rPr lang="en-US" sz="2400" dirty="0">
                <a:latin typeface="Utopia-Regular"/>
                <a:ea typeface="Roboto"/>
                <a:cs typeface="Roboto"/>
                <a:sym typeface="Roboto"/>
              </a:rPr>
              <a:t>.</a:t>
            </a:r>
            <a:endParaRPr lang="en-US" altLang="en-US" sz="3200" dirty="0"/>
          </a:p>
          <a:p>
            <a:endParaRPr lang="en-US" altLang="en-US" sz="3200" dirty="0"/>
          </a:p>
          <a:p>
            <a:r>
              <a:rPr lang="en-US" altLang="en-US" sz="3200" b="1" dirty="0">
                <a:solidFill>
                  <a:srgbClr val="FF0000"/>
                </a:solidFill>
              </a:rPr>
              <a:t>Augmentation of labor : </a:t>
            </a:r>
            <a:r>
              <a:rPr lang="en-US" altLang="en-US" sz="2700" dirty="0"/>
              <a:t>is the process of stimulating the uterus to </a:t>
            </a:r>
            <a:r>
              <a:rPr lang="en-US" altLang="en-US" sz="2700" dirty="0">
                <a:solidFill>
                  <a:srgbClr val="FF0000"/>
                </a:solidFill>
              </a:rPr>
              <a:t>increase</a:t>
            </a:r>
            <a:r>
              <a:rPr lang="en-US" altLang="en-US" sz="2700" dirty="0"/>
              <a:t> the frequency, duration and intensity of contractions after the onset of </a:t>
            </a:r>
            <a:r>
              <a:rPr lang="en-US" altLang="en-US" sz="2700" dirty="0">
                <a:solidFill>
                  <a:srgbClr val="FF0000"/>
                </a:solidFill>
              </a:rPr>
              <a:t>spontaneous</a:t>
            </a:r>
            <a:r>
              <a:rPr lang="en-US" altLang="en-US" sz="2700" dirty="0"/>
              <a:t> labor.</a:t>
            </a:r>
            <a:endParaRPr lang="en-GB" altLang="en-US" sz="2700" dirty="0"/>
          </a:p>
          <a:p>
            <a:endParaRPr lang="en-US" sz="3700" dirty="0"/>
          </a:p>
        </p:txBody>
      </p:sp>
    </p:spTree>
    <p:extLst>
      <p:ext uri="{BB962C8B-B14F-4D97-AF65-F5344CB8AC3E}">
        <p14:creationId xmlns:p14="http://schemas.microsoft.com/office/powerpoint/2010/main" xmlns="" val="916322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2">
            <a:extLst>
              <a:ext uri="{FF2B5EF4-FFF2-40B4-BE49-F238E27FC236}">
                <a16:creationId xmlns:a16="http://schemas.microsoft.com/office/drawing/2014/main" xmlns="" id="{3D133E62-233E-448D-9DD4-B34A8602E83B}"/>
              </a:ext>
            </a:extLst>
          </p:cNvPr>
          <p:cNvSpPr txBox="1">
            <a:spLocks noGrp="1"/>
          </p:cNvSpPr>
          <p:nvPr>
            <p:ph idx="1"/>
          </p:nvPr>
        </p:nvSpPr>
        <p:spPr>
          <a:xfrm>
            <a:off x="1533378" y="785794"/>
            <a:ext cx="9134622" cy="427612"/>
          </a:xfrm>
          <a:prstGeom prst="rect">
            <a:avLst/>
          </a:prstGeom>
          <a:noFill/>
        </p:spPr>
        <p:txBody>
          <a:bodyPr vert="horz" wrap="square" lIns="121725" tIns="60862" rIns="121725" bIns="60862" rtlCol="0">
            <a:spAutoFit/>
          </a:bodyPr>
          <a:lstStyle/>
          <a:p>
            <a:pPr marL="0" indent="0">
              <a:buClr>
                <a:srgbClr val="C00000"/>
              </a:buClr>
              <a:buNone/>
            </a:pPr>
            <a:endParaRPr lang="en-US" sz="2200" dirty="0"/>
          </a:p>
        </p:txBody>
      </p:sp>
      <p:sp>
        <p:nvSpPr>
          <p:cNvPr id="5" name="مربع نص 1">
            <a:extLst>
              <a:ext uri="{FF2B5EF4-FFF2-40B4-BE49-F238E27FC236}">
                <a16:creationId xmlns:a16="http://schemas.microsoft.com/office/drawing/2014/main" xmlns="" id="{7BCC4E5F-3413-4E30-BC50-4E7991A6F7C6}"/>
              </a:ext>
            </a:extLst>
          </p:cNvPr>
          <p:cNvSpPr txBox="1">
            <a:spLocks noGrp="1"/>
          </p:cNvSpPr>
          <p:nvPr>
            <p:ph type="title"/>
          </p:nvPr>
        </p:nvSpPr>
        <p:spPr>
          <a:xfrm>
            <a:off x="1981200" y="224024"/>
            <a:ext cx="8229600" cy="690376"/>
          </a:xfrm>
          <a:prstGeom prst="rect">
            <a:avLst/>
          </a:prstGeom>
          <a:noFill/>
        </p:spPr>
        <p:txBody>
          <a:bodyPr vert="horz" wrap="square" lIns="121725" tIns="60862" rIns="121725" bIns="60862" rtlCol="0" anchor="b">
            <a:spAutoFit/>
          </a:bodyPr>
          <a:lstStyle/>
          <a:p>
            <a:r>
              <a:rPr lang="en-US" sz="4300" b="1" u="sng" dirty="0">
                <a:solidFill>
                  <a:srgbClr val="FF0000"/>
                </a:solidFill>
              </a:rPr>
              <a:t>Indications:</a:t>
            </a:r>
          </a:p>
        </p:txBody>
      </p:sp>
      <p:pic>
        <p:nvPicPr>
          <p:cNvPr id="1026" name="Picture 2" descr="C:\Users\DELL\Pictures\bbbbb.PNG"/>
          <p:cNvPicPr>
            <a:picLocks noChangeAspect="1" noChangeArrowheads="1"/>
          </p:cNvPicPr>
          <p:nvPr/>
        </p:nvPicPr>
        <p:blipFill>
          <a:blip r:embed="rId2"/>
          <a:srcRect/>
          <a:stretch>
            <a:fillRect/>
          </a:stretch>
        </p:blipFill>
        <p:spPr bwMode="auto">
          <a:xfrm>
            <a:off x="1666844" y="777630"/>
            <a:ext cx="9001156" cy="6080370"/>
          </a:xfrm>
          <a:prstGeom prst="rect">
            <a:avLst/>
          </a:prstGeom>
          <a:noFill/>
        </p:spPr>
      </p:pic>
    </p:spTree>
    <p:extLst>
      <p:ext uri="{BB962C8B-B14F-4D97-AF65-F5344CB8AC3E}">
        <p14:creationId xmlns:p14="http://schemas.microsoft.com/office/powerpoint/2010/main" xmlns="" val="78189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C1AB8B78-3575-4A3A-9544-E7294C8E82B3}"/>
              </a:ext>
            </a:extLst>
          </p:cNvPr>
          <p:cNvSpPr>
            <a:spLocks noGrp="1"/>
          </p:cNvSpPr>
          <p:nvPr>
            <p:ph idx="1"/>
          </p:nvPr>
        </p:nvSpPr>
        <p:spPr>
          <a:xfrm>
            <a:off x="1738282" y="1"/>
            <a:ext cx="8572560" cy="510717"/>
          </a:xfrm>
          <a:prstGeom prst="rect">
            <a:avLst/>
          </a:prstGeom>
        </p:spPr>
        <p:txBody>
          <a:bodyPr vert="horz" wrap="square" lIns="121730" tIns="60865" rIns="121730" bIns="60865" rtlCol="0">
            <a:spAutoFit/>
          </a:bodyPr>
          <a:lstStyle/>
          <a:p>
            <a:pPr algn="ctr" rtl="0"/>
            <a:r>
              <a:rPr lang="en-US" sz="2800" dirty="0">
                <a:solidFill>
                  <a:srgbClr val="FF0000"/>
                </a:solidFill>
              </a:rPr>
              <a:t>Contraindications:</a:t>
            </a:r>
          </a:p>
        </p:txBody>
      </p:sp>
      <p:sp>
        <p:nvSpPr>
          <p:cNvPr id="6" name="مستطيل 5"/>
          <p:cNvSpPr/>
          <p:nvPr/>
        </p:nvSpPr>
        <p:spPr>
          <a:xfrm>
            <a:off x="2166910" y="642919"/>
            <a:ext cx="7929618" cy="4401205"/>
          </a:xfrm>
          <a:prstGeom prst="rect">
            <a:avLst/>
          </a:prstGeom>
        </p:spPr>
        <p:txBody>
          <a:bodyPr wrap="square">
            <a:spAutoFit/>
          </a:bodyPr>
          <a:lstStyle/>
          <a:p>
            <a:r>
              <a:rPr lang="en-US" sz="2000" b="1" dirty="0">
                <a:solidFill>
                  <a:srgbClr val="C00000"/>
                </a:solidFill>
              </a:rPr>
              <a:t>Absolute</a:t>
            </a:r>
            <a:r>
              <a:rPr lang="en-US" sz="2000" b="1" dirty="0"/>
              <a:t> </a:t>
            </a:r>
            <a:r>
              <a:rPr lang="en-US" sz="2000" b="1" dirty="0">
                <a:solidFill>
                  <a:srgbClr val="C00000"/>
                </a:solidFill>
              </a:rPr>
              <a:t>Contraindications</a:t>
            </a:r>
          </a:p>
          <a:p>
            <a:endParaRPr lang="en-US" sz="2000" b="1" dirty="0">
              <a:solidFill>
                <a:schemeClr val="accent4">
                  <a:lumMod val="95000"/>
                  <a:lumOff val="5000"/>
                </a:schemeClr>
              </a:solidFill>
            </a:endParaRPr>
          </a:p>
          <a:p>
            <a:r>
              <a:rPr lang="en-US" sz="2000" b="1" dirty="0">
                <a:solidFill>
                  <a:schemeClr val="accent4">
                    <a:lumMod val="95000"/>
                    <a:lumOff val="5000"/>
                  </a:schemeClr>
                </a:solidFill>
              </a:rPr>
              <a:t>• Placenta </a:t>
            </a:r>
            <a:r>
              <a:rPr lang="en-US" sz="2000" b="1" dirty="0" err="1">
                <a:solidFill>
                  <a:schemeClr val="accent4">
                    <a:lumMod val="95000"/>
                    <a:lumOff val="5000"/>
                  </a:schemeClr>
                </a:solidFill>
              </a:rPr>
              <a:t>previa</a:t>
            </a:r>
            <a:r>
              <a:rPr lang="en-US" sz="2000" b="1" dirty="0">
                <a:solidFill>
                  <a:schemeClr val="accent4">
                    <a:lumMod val="95000"/>
                    <a:lumOff val="5000"/>
                  </a:schemeClr>
                </a:solidFill>
              </a:rPr>
              <a:t> and </a:t>
            </a:r>
            <a:r>
              <a:rPr lang="en-US" sz="2000" b="1" dirty="0" err="1">
                <a:solidFill>
                  <a:schemeClr val="accent4">
                    <a:lumMod val="95000"/>
                    <a:lumOff val="5000"/>
                  </a:schemeClr>
                </a:solidFill>
              </a:rPr>
              <a:t>vasa</a:t>
            </a:r>
            <a:r>
              <a:rPr lang="en-US" sz="2000" b="1" dirty="0">
                <a:solidFill>
                  <a:schemeClr val="accent4">
                    <a:lumMod val="95000"/>
                    <a:lumOff val="5000"/>
                  </a:schemeClr>
                </a:solidFill>
              </a:rPr>
              <a:t> </a:t>
            </a:r>
            <a:r>
              <a:rPr lang="en-US" sz="2000" b="1" dirty="0" err="1">
                <a:solidFill>
                  <a:schemeClr val="accent4">
                    <a:lumMod val="95000"/>
                    <a:lumOff val="5000"/>
                  </a:schemeClr>
                </a:solidFill>
              </a:rPr>
              <a:t>previa</a:t>
            </a:r>
            <a:endParaRPr lang="en-US" sz="2000" b="1" dirty="0">
              <a:solidFill>
                <a:schemeClr val="accent4">
                  <a:lumMod val="95000"/>
                  <a:lumOff val="5000"/>
                </a:schemeClr>
              </a:solidFill>
            </a:endParaRPr>
          </a:p>
          <a:p>
            <a:endParaRPr lang="en-US" sz="2000" b="1" dirty="0">
              <a:solidFill>
                <a:schemeClr val="accent4">
                  <a:lumMod val="95000"/>
                  <a:lumOff val="5000"/>
                </a:schemeClr>
              </a:solidFill>
            </a:endParaRPr>
          </a:p>
          <a:p>
            <a:r>
              <a:rPr lang="en-US" sz="2000" b="1" dirty="0">
                <a:solidFill>
                  <a:schemeClr val="accent4">
                    <a:lumMod val="95000"/>
                    <a:lumOff val="5000"/>
                  </a:schemeClr>
                </a:solidFill>
              </a:rPr>
              <a:t>• Umbilical cord </a:t>
            </a:r>
            <a:r>
              <a:rPr lang="en-US" sz="2000" b="1" dirty="0" err="1">
                <a:solidFill>
                  <a:schemeClr val="accent4">
                    <a:lumMod val="95000"/>
                    <a:lumOff val="5000"/>
                  </a:schemeClr>
                </a:solidFill>
              </a:rPr>
              <a:t>prolapse</a:t>
            </a:r>
            <a:r>
              <a:rPr lang="en-US" sz="2000" b="1" dirty="0">
                <a:solidFill>
                  <a:schemeClr val="accent4">
                    <a:lumMod val="95000"/>
                    <a:lumOff val="5000"/>
                  </a:schemeClr>
                </a:solidFill>
              </a:rPr>
              <a:t> and fetal distress</a:t>
            </a:r>
          </a:p>
          <a:p>
            <a:r>
              <a:rPr lang="en-US" sz="2000" b="1" dirty="0">
                <a:solidFill>
                  <a:schemeClr val="accent4">
                    <a:lumMod val="95000"/>
                    <a:lumOff val="5000"/>
                  </a:schemeClr>
                </a:solidFill>
              </a:rPr>
              <a:t> </a:t>
            </a:r>
          </a:p>
          <a:p>
            <a:r>
              <a:rPr lang="en-US" sz="2000" b="1" dirty="0">
                <a:solidFill>
                  <a:schemeClr val="accent4">
                    <a:lumMod val="95000"/>
                    <a:lumOff val="5000"/>
                  </a:schemeClr>
                </a:solidFill>
              </a:rPr>
              <a:t>• Previous classical Cesarean section or other </a:t>
            </a:r>
            <a:r>
              <a:rPr lang="en-US" sz="2000" b="1" dirty="0" err="1">
                <a:solidFill>
                  <a:schemeClr val="accent4">
                    <a:lumMod val="95000"/>
                    <a:lumOff val="5000"/>
                  </a:schemeClr>
                </a:solidFill>
              </a:rPr>
              <a:t>transfundal</a:t>
            </a:r>
            <a:r>
              <a:rPr lang="en-US" sz="2000" b="1" dirty="0">
                <a:solidFill>
                  <a:schemeClr val="accent4">
                    <a:lumMod val="95000"/>
                    <a:lumOff val="5000"/>
                  </a:schemeClr>
                </a:solidFill>
              </a:rPr>
              <a:t> uterine surgery </a:t>
            </a:r>
          </a:p>
          <a:p>
            <a:endParaRPr lang="en-US" sz="2000" b="1" dirty="0">
              <a:solidFill>
                <a:schemeClr val="accent4">
                  <a:lumMod val="95000"/>
                  <a:lumOff val="5000"/>
                </a:schemeClr>
              </a:solidFill>
            </a:endParaRPr>
          </a:p>
          <a:p>
            <a:r>
              <a:rPr lang="en-US" sz="2000" b="1" dirty="0">
                <a:solidFill>
                  <a:schemeClr val="accent4">
                    <a:lumMod val="95000"/>
                    <a:lumOff val="5000"/>
                  </a:schemeClr>
                </a:solidFill>
              </a:rPr>
              <a:t>• Active herpes infection </a:t>
            </a:r>
          </a:p>
          <a:p>
            <a:endParaRPr lang="en-US" sz="2000" b="1" dirty="0">
              <a:solidFill>
                <a:schemeClr val="accent4">
                  <a:lumMod val="95000"/>
                  <a:lumOff val="5000"/>
                </a:schemeClr>
              </a:solidFill>
            </a:endParaRPr>
          </a:p>
          <a:p>
            <a:r>
              <a:rPr lang="en-US" sz="2000" b="1" dirty="0">
                <a:solidFill>
                  <a:schemeClr val="accent4">
                    <a:lumMod val="95000"/>
                    <a:lumOff val="5000"/>
                  </a:schemeClr>
                </a:solidFill>
              </a:rPr>
              <a:t>• Pelvic structural abnormality</a:t>
            </a:r>
          </a:p>
          <a:p>
            <a:endParaRPr lang="en-US" sz="2000" b="1" dirty="0">
              <a:solidFill>
                <a:schemeClr val="accent4">
                  <a:lumMod val="95000"/>
                  <a:lumOff val="5000"/>
                </a:schemeClr>
              </a:solidFill>
            </a:endParaRPr>
          </a:p>
          <a:p>
            <a:r>
              <a:rPr lang="en-US" sz="2000" b="1" dirty="0">
                <a:solidFill>
                  <a:schemeClr val="accent4">
                    <a:lumMod val="95000"/>
                    <a:lumOff val="5000"/>
                  </a:schemeClr>
                </a:solidFill>
              </a:rPr>
              <a:t>• Invasive cervical cancer </a:t>
            </a:r>
          </a:p>
          <a:p>
            <a:endParaRPr lang="en-US" sz="2000" dirty="0">
              <a:solidFill>
                <a:schemeClr val="accent4">
                  <a:lumMod val="95000"/>
                  <a:lumOff val="5000"/>
                </a:schemeClr>
              </a:solidFill>
            </a:endParaRPr>
          </a:p>
        </p:txBody>
      </p:sp>
    </p:spTree>
    <p:extLst>
      <p:ext uri="{BB962C8B-B14F-4D97-AF65-F5344CB8AC3E}">
        <p14:creationId xmlns:p14="http://schemas.microsoft.com/office/powerpoint/2010/main" xmlns="" val="44871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381489" y="1071546"/>
            <a:ext cx="3198311" cy="369332"/>
          </a:xfrm>
          <a:prstGeom prst="rect">
            <a:avLst/>
          </a:prstGeom>
        </p:spPr>
        <p:txBody>
          <a:bodyPr wrap="square">
            <a:spAutoFit/>
          </a:bodyPr>
          <a:lstStyle/>
          <a:p>
            <a:r>
              <a:rPr lang="en-US" b="1" dirty="0">
                <a:solidFill>
                  <a:srgbClr val="C00000"/>
                </a:solidFill>
              </a:rPr>
              <a:t> </a:t>
            </a:r>
          </a:p>
        </p:txBody>
      </p:sp>
      <p:sp>
        <p:nvSpPr>
          <p:cNvPr id="6" name="مستطيل 5"/>
          <p:cNvSpPr/>
          <p:nvPr/>
        </p:nvSpPr>
        <p:spPr>
          <a:xfrm>
            <a:off x="4638658" y="214290"/>
            <a:ext cx="2836674" cy="523220"/>
          </a:xfrm>
          <a:prstGeom prst="rect">
            <a:avLst/>
          </a:prstGeom>
        </p:spPr>
        <p:txBody>
          <a:bodyPr wrap="none">
            <a:spAutoFit/>
          </a:bodyPr>
          <a:lstStyle/>
          <a:p>
            <a:pPr algn="ctr"/>
            <a:r>
              <a:rPr lang="en-US" sz="2800" dirty="0">
                <a:solidFill>
                  <a:srgbClr val="FF0000"/>
                </a:solidFill>
              </a:rPr>
              <a:t>Contraindications:</a:t>
            </a:r>
          </a:p>
        </p:txBody>
      </p:sp>
      <p:sp>
        <p:nvSpPr>
          <p:cNvPr id="7" name="مستطيل 6"/>
          <p:cNvSpPr/>
          <p:nvPr/>
        </p:nvSpPr>
        <p:spPr>
          <a:xfrm>
            <a:off x="2595538" y="857233"/>
            <a:ext cx="6476966" cy="5139869"/>
          </a:xfrm>
          <a:prstGeom prst="rect">
            <a:avLst/>
          </a:prstGeom>
        </p:spPr>
        <p:txBody>
          <a:bodyPr wrap="square">
            <a:spAutoFit/>
          </a:bodyPr>
          <a:lstStyle/>
          <a:p>
            <a:r>
              <a:rPr lang="en-US" sz="2000" b="1" dirty="0">
                <a:solidFill>
                  <a:srgbClr val="C00000"/>
                </a:solidFill>
              </a:rPr>
              <a:t> Relative Maternal</a:t>
            </a:r>
          </a:p>
          <a:p>
            <a:endParaRPr lang="en-US" dirty="0">
              <a:solidFill>
                <a:srgbClr val="FF0000"/>
              </a:solidFill>
            </a:endParaRPr>
          </a:p>
          <a:p>
            <a:pPr>
              <a:buFont typeface="Arial" pitchFamily="34" charset="0"/>
              <a:buChar char="•"/>
            </a:pPr>
            <a:r>
              <a:rPr lang="en-US" b="1" dirty="0"/>
              <a:t>Relative Prior uterine surgery (Most common)</a:t>
            </a:r>
          </a:p>
          <a:p>
            <a:pPr>
              <a:buFont typeface="Arial" pitchFamily="34" charset="0"/>
              <a:buChar char="•"/>
            </a:pPr>
            <a:endParaRPr lang="en-US" b="1" dirty="0"/>
          </a:p>
          <a:p>
            <a:pPr>
              <a:buFont typeface="Arial" pitchFamily="34" charset="0"/>
              <a:buChar char="•"/>
            </a:pPr>
            <a:r>
              <a:rPr lang="en-US" b="1" dirty="0"/>
              <a:t>Classic cesarean delivery </a:t>
            </a:r>
          </a:p>
          <a:p>
            <a:pPr>
              <a:buFont typeface="Arial" pitchFamily="34" charset="0"/>
              <a:buChar char="•"/>
            </a:pPr>
            <a:endParaRPr lang="en-US" b="1" dirty="0"/>
          </a:p>
          <a:p>
            <a:pPr>
              <a:buFont typeface="Arial" pitchFamily="34" charset="0"/>
              <a:buChar char="•"/>
            </a:pPr>
            <a:r>
              <a:rPr lang="en-US" b="1" dirty="0"/>
              <a:t>Complete </a:t>
            </a:r>
            <a:r>
              <a:rPr lang="en-US" b="1" dirty="0" err="1"/>
              <a:t>transection</a:t>
            </a:r>
            <a:r>
              <a:rPr lang="en-US" b="1" dirty="0"/>
              <a:t> of uterus (</a:t>
            </a:r>
            <a:r>
              <a:rPr lang="en-US" b="1" dirty="0" err="1"/>
              <a:t>myomectomy</a:t>
            </a:r>
            <a:r>
              <a:rPr lang="en-US" b="1" dirty="0"/>
              <a:t>, reconstruction)</a:t>
            </a:r>
          </a:p>
          <a:p>
            <a:pPr>
              <a:buFont typeface="Arial" pitchFamily="34" charset="0"/>
              <a:buChar char="•"/>
            </a:pPr>
            <a:endParaRPr lang="en-US" b="1" dirty="0"/>
          </a:p>
          <a:p>
            <a:pPr>
              <a:buFont typeface="Arial" pitchFamily="34" charset="0"/>
              <a:buChar char="•"/>
            </a:pPr>
            <a:r>
              <a:rPr lang="en-US" b="1" dirty="0"/>
              <a:t> </a:t>
            </a:r>
            <a:r>
              <a:rPr lang="en-US" b="1" dirty="0" err="1"/>
              <a:t>Overdistended</a:t>
            </a:r>
            <a:r>
              <a:rPr lang="en-US" b="1" dirty="0"/>
              <a:t> uterus</a:t>
            </a:r>
          </a:p>
          <a:p>
            <a:endParaRPr lang="en-US" dirty="0"/>
          </a:p>
          <a:p>
            <a:r>
              <a:rPr lang="en-US" sz="2000" b="1" dirty="0" err="1">
                <a:solidFill>
                  <a:srgbClr val="C00000"/>
                </a:solidFill>
              </a:rPr>
              <a:t>Fetoplacental</a:t>
            </a:r>
            <a:r>
              <a:rPr lang="en-US" sz="2000" b="1" dirty="0">
                <a:solidFill>
                  <a:srgbClr val="C00000"/>
                </a:solidFill>
              </a:rPr>
              <a:t> </a:t>
            </a:r>
          </a:p>
          <a:p>
            <a:endParaRPr lang="en-US" dirty="0">
              <a:solidFill>
                <a:srgbClr val="FF0000"/>
              </a:solidFill>
            </a:endParaRPr>
          </a:p>
          <a:p>
            <a:pPr>
              <a:buFont typeface="Arial" pitchFamily="34" charset="0"/>
              <a:buChar char="•"/>
            </a:pPr>
            <a:r>
              <a:rPr lang="en-US" b="1" dirty="0"/>
              <a:t>Preterm fetus without lung maturity </a:t>
            </a:r>
          </a:p>
          <a:p>
            <a:pPr>
              <a:buFont typeface="Arial" pitchFamily="34" charset="0"/>
              <a:buChar char="•"/>
            </a:pPr>
            <a:endParaRPr lang="en-US" b="1" dirty="0"/>
          </a:p>
          <a:p>
            <a:pPr>
              <a:buFont typeface="Arial" pitchFamily="34" charset="0"/>
              <a:buChar char="•"/>
            </a:pPr>
            <a:r>
              <a:rPr lang="en-US" b="1" dirty="0"/>
              <a:t>Acute fetal distress </a:t>
            </a:r>
          </a:p>
          <a:p>
            <a:pPr>
              <a:buFont typeface="Arial" pitchFamily="34" charset="0"/>
              <a:buChar char="•"/>
            </a:pPr>
            <a:endParaRPr lang="en-US" b="1" dirty="0"/>
          </a:p>
          <a:p>
            <a:pPr>
              <a:buFont typeface="Arial" pitchFamily="34" charset="0"/>
              <a:buChar char="•"/>
            </a:pPr>
            <a:r>
              <a:rPr lang="en-US" b="1" dirty="0"/>
              <a:t>Abnormal presentation </a:t>
            </a:r>
          </a:p>
          <a:p>
            <a:endParaRPr lang="ar-JO" dirty="0"/>
          </a:p>
        </p:txBody>
      </p:sp>
    </p:spTree>
    <p:extLst>
      <p:ext uri="{BB962C8B-B14F-4D97-AF65-F5344CB8AC3E}">
        <p14:creationId xmlns:p14="http://schemas.microsoft.com/office/powerpoint/2010/main" xmlns="" val="193882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771"/>
            <a:ext cx="8839200" cy="914400"/>
          </a:xfrm>
        </p:spPr>
        <p:txBody>
          <a:bodyPr/>
          <a:lstStyle/>
          <a:p>
            <a:r>
              <a:rPr lang="en-US" sz="3600" dirty="0"/>
              <a:t>predicting successful induction of labor</a:t>
            </a:r>
            <a:endParaRPr lang="ar-SA" sz="3600" dirty="0"/>
          </a:p>
        </p:txBody>
      </p:sp>
      <p:sp>
        <p:nvSpPr>
          <p:cNvPr id="6" name="TextBox 5"/>
          <p:cNvSpPr txBox="1"/>
          <p:nvPr/>
        </p:nvSpPr>
        <p:spPr>
          <a:xfrm>
            <a:off x="1952596" y="1571613"/>
            <a:ext cx="8491794" cy="2554545"/>
          </a:xfrm>
          <a:prstGeom prst="rect">
            <a:avLst/>
          </a:prstGeom>
          <a:noFill/>
        </p:spPr>
        <p:txBody>
          <a:bodyPr wrap="square" rtlCol="1">
            <a:spAutoFit/>
          </a:bodyPr>
          <a:lstStyle/>
          <a:p>
            <a:pPr>
              <a:buFont typeface="Arial" pitchFamily="34" charset="0"/>
              <a:buChar char="•"/>
            </a:pPr>
            <a:r>
              <a:rPr lang="en-US" sz="3200" b="1" dirty="0"/>
              <a:t>Modified Bishop scoring system</a:t>
            </a:r>
          </a:p>
          <a:p>
            <a:pPr>
              <a:buFont typeface="Arial" pitchFamily="34" charset="0"/>
              <a:buChar char="•"/>
            </a:pPr>
            <a:endParaRPr lang="en-US" sz="3200" b="1" dirty="0"/>
          </a:p>
          <a:p>
            <a:endParaRPr lang="en-US" sz="3200" b="1" dirty="0"/>
          </a:p>
          <a:p>
            <a:pPr>
              <a:buFont typeface="Arial" pitchFamily="34" charset="0"/>
              <a:buChar char="•"/>
            </a:pPr>
            <a:r>
              <a:rPr lang="en-US" sz="3200" b="1" dirty="0"/>
              <a:t>USG</a:t>
            </a:r>
            <a:r>
              <a:rPr lang="en-GB" sz="3200" b="1" dirty="0"/>
              <a:t> </a:t>
            </a:r>
          </a:p>
          <a:p>
            <a:endParaRPr lang="ar-SA" sz="3200" dirty="0"/>
          </a:p>
        </p:txBody>
      </p:sp>
    </p:spTree>
    <p:extLst>
      <p:ext uri="{BB962C8B-B14F-4D97-AF65-F5344CB8AC3E}">
        <p14:creationId xmlns:p14="http://schemas.microsoft.com/office/powerpoint/2010/main" xmlns="" val="52922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AB011-3750-4B71-B522-2C98CA2A85E9}"/>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xmlns="" id="{59B5BCD7-D909-4993-AD03-5F08B66C67DE}"/>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Post-term pregnancy is defined as pregnancy that has extended to or beyond 42 weeks of gestation (294 days) </a:t>
            </a:r>
            <a:r>
              <a:rPr lang="en-US" b="0" i="0" dirty="0">
                <a:solidFill>
                  <a:srgbClr val="202124"/>
                </a:solidFill>
                <a:effectLst/>
                <a:latin typeface="arial" panose="020B0604020202020204" pitchFamily="34" charset="0"/>
              </a:rPr>
              <a:t>(ACOG).</a:t>
            </a:r>
            <a:endParaRPr lang="en-US" b="0" i="0" dirty="0">
              <a:solidFill>
                <a:srgbClr val="000000"/>
              </a:solidFill>
              <a:effectLst/>
              <a:latin typeface="Times New Roman" panose="02020603050405020304" pitchFamily="18" charset="0"/>
            </a:endParaRPr>
          </a:p>
          <a:p>
            <a:r>
              <a:rPr lang="en-US" b="0" i="0" dirty="0">
                <a:solidFill>
                  <a:srgbClr val="202124"/>
                </a:solidFill>
                <a:effectLst/>
                <a:latin typeface="arial" panose="020B0604020202020204" pitchFamily="34" charset="0"/>
              </a:rPr>
              <a:t> whereas a </a:t>
            </a:r>
            <a:r>
              <a:rPr lang="en-US" b="1" i="0" dirty="0">
                <a:solidFill>
                  <a:srgbClr val="202124"/>
                </a:solidFill>
                <a:effectLst/>
                <a:latin typeface="arial" panose="020B0604020202020204" pitchFamily="34" charset="0"/>
              </a:rPr>
              <a:t>late</a:t>
            </a:r>
            <a:r>
              <a:rPr lang="en-US" b="0" i="0" dirty="0">
                <a:solidFill>
                  <a:srgbClr val="202124"/>
                </a:solidFill>
                <a:effectLst/>
                <a:latin typeface="arial" panose="020B0604020202020204" pitchFamily="34" charset="0"/>
              </a:rPr>
              <a:t>-</a:t>
            </a:r>
            <a:r>
              <a:rPr lang="en-US" b="1" i="0" dirty="0">
                <a:solidFill>
                  <a:srgbClr val="202124"/>
                </a:solidFill>
                <a:effectLst/>
                <a:latin typeface="arial" panose="020B0604020202020204" pitchFamily="34" charset="0"/>
              </a:rPr>
              <a:t>term pregnancy</a:t>
            </a:r>
            <a:r>
              <a:rPr lang="en-US" b="0" i="0" dirty="0">
                <a:solidFill>
                  <a:srgbClr val="202124"/>
                </a:solidFill>
                <a:effectLst/>
                <a:latin typeface="arial" panose="020B0604020202020204" pitchFamily="34" charset="0"/>
              </a:rPr>
              <a:t> is defined as one that has reached between 41 0/7 weeks and 41 6/7 weeks of </a:t>
            </a:r>
            <a:r>
              <a:rPr lang="en-US" b="1" i="0" dirty="0">
                <a:solidFill>
                  <a:srgbClr val="202124"/>
                </a:solidFill>
                <a:effectLst/>
                <a:latin typeface="arial" panose="020B0604020202020204" pitchFamily="34" charset="0"/>
              </a:rPr>
              <a:t>gestation.</a:t>
            </a:r>
          </a:p>
          <a:p>
            <a:r>
              <a:rPr lang="en-US" b="0" i="0" dirty="0">
                <a:solidFill>
                  <a:srgbClr val="202124"/>
                </a:solidFill>
                <a:effectLst/>
                <a:latin typeface="arial" panose="020B0604020202020204" pitchFamily="34" charset="0"/>
              </a:rPr>
              <a:t> The term prolonged pregnancy , post date and </a:t>
            </a:r>
            <a:r>
              <a:rPr lang="en-US" b="0" i="0" dirty="0" err="1">
                <a:solidFill>
                  <a:srgbClr val="202124"/>
                </a:solidFill>
                <a:effectLst/>
                <a:latin typeface="arial" panose="020B0604020202020204" pitchFamily="34" charset="0"/>
              </a:rPr>
              <a:t>postdatism</a:t>
            </a:r>
            <a:r>
              <a:rPr lang="en-US" b="0" i="0" dirty="0">
                <a:solidFill>
                  <a:srgbClr val="202124"/>
                </a:solidFill>
                <a:effectLst/>
                <a:latin typeface="arial" panose="020B0604020202020204" pitchFamily="34" charset="0"/>
              </a:rPr>
              <a:t> are synonymously used to describe the same condition. </a:t>
            </a:r>
          </a:p>
          <a:p>
            <a:r>
              <a:rPr lang="en-US" b="0" i="0" dirty="0">
                <a:solidFill>
                  <a:srgbClr val="202124"/>
                </a:solidFill>
                <a:effectLst/>
                <a:latin typeface="arial" panose="020B0604020202020204" pitchFamily="34" charset="0"/>
              </a:rPr>
              <a:t>The reported frequency of </a:t>
            </a:r>
            <a:r>
              <a:rPr lang="en-US" b="1" i="0" dirty="0" err="1">
                <a:solidFill>
                  <a:srgbClr val="202124"/>
                </a:solidFill>
                <a:effectLst/>
                <a:latin typeface="arial" panose="020B0604020202020204" pitchFamily="34" charset="0"/>
              </a:rPr>
              <a:t>postterm</a:t>
            </a:r>
            <a:r>
              <a:rPr lang="en-US" b="1" i="0" dirty="0">
                <a:solidFill>
                  <a:srgbClr val="202124"/>
                </a:solidFill>
                <a:effectLst/>
                <a:latin typeface="arial" panose="020B0604020202020204" pitchFamily="34" charset="0"/>
              </a:rPr>
              <a:t> pregnancy</a:t>
            </a:r>
            <a:r>
              <a:rPr lang="en-US" b="0" i="0" dirty="0">
                <a:solidFill>
                  <a:srgbClr val="202124"/>
                </a:solidFill>
                <a:effectLst/>
                <a:latin typeface="arial" panose="020B0604020202020204" pitchFamily="34" charset="0"/>
              </a:rPr>
              <a:t> is approximately 3-12%.</a:t>
            </a:r>
            <a:endParaRPr lang="en-US" dirty="0"/>
          </a:p>
        </p:txBody>
      </p:sp>
    </p:spTree>
    <p:extLst>
      <p:ext uri="{BB962C8B-B14F-4D97-AF65-F5344CB8AC3E}">
        <p14:creationId xmlns:p14="http://schemas.microsoft.com/office/powerpoint/2010/main" xmlns="" val="174572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6BF2F090-B1C1-4C60-BAFD-F3B40AAEA24C}"/>
              </a:ext>
            </a:extLst>
          </p:cNvPr>
          <p:cNvSpPr txBox="1">
            <a:spLocks noGrp="1"/>
          </p:cNvSpPr>
          <p:nvPr>
            <p:ph idx="1"/>
          </p:nvPr>
        </p:nvSpPr>
        <p:spPr>
          <a:xfrm>
            <a:off x="1981200" y="152401"/>
            <a:ext cx="8229600" cy="4136327"/>
          </a:xfrm>
          <a:prstGeom prst="rect">
            <a:avLst/>
          </a:prstGeom>
          <a:noFill/>
        </p:spPr>
        <p:txBody>
          <a:bodyPr vert="horz" wrap="square" lIns="121733" tIns="60866" rIns="121733" bIns="60866" rtlCol="0">
            <a:spAutoFit/>
          </a:bodyPr>
          <a:lstStyle/>
          <a:p>
            <a:pPr algn="l" rtl="0"/>
            <a:r>
              <a:rPr lang="en-US" b="1" dirty="0">
                <a:solidFill>
                  <a:srgbClr val="FF0000"/>
                </a:solidFill>
              </a:rPr>
              <a:t>Complications of induction</a:t>
            </a:r>
          </a:p>
          <a:p>
            <a:pPr marL="0" indent="0">
              <a:buNone/>
            </a:pPr>
            <a:endParaRPr lang="en-US" sz="2400" dirty="0"/>
          </a:p>
          <a:p>
            <a:pPr algn="l" rtl="0">
              <a:buSzPct val="100000"/>
              <a:buFont typeface="Arial" pitchFamily="34" charset="0"/>
              <a:buChar char="•"/>
            </a:pPr>
            <a:r>
              <a:rPr lang="en-US" sz="2400" dirty="0"/>
              <a:t>Failure and increased risk for c/s</a:t>
            </a:r>
          </a:p>
          <a:p>
            <a:pPr algn="l" rtl="0">
              <a:buSzPct val="100000"/>
              <a:buFont typeface="Arial" pitchFamily="34" charset="0"/>
              <a:buChar char="•"/>
            </a:pPr>
            <a:r>
              <a:rPr lang="en-US" sz="2400" dirty="0"/>
              <a:t>Uterine </a:t>
            </a:r>
            <a:r>
              <a:rPr lang="en-US" sz="2400" dirty="0" err="1"/>
              <a:t>hyperstimulation</a:t>
            </a:r>
            <a:r>
              <a:rPr lang="en-US" sz="2400" dirty="0"/>
              <a:t> and risk for rupture and fetal distress</a:t>
            </a:r>
          </a:p>
          <a:p>
            <a:pPr algn="l" rtl="0">
              <a:buSzPct val="100000"/>
              <a:buFont typeface="Arial" pitchFamily="34" charset="0"/>
              <a:buChar char="•"/>
            </a:pPr>
            <a:r>
              <a:rPr lang="en-US" sz="2400" dirty="0"/>
              <a:t>Uterine muscle fatigue and </a:t>
            </a:r>
            <a:r>
              <a:rPr lang="en-US" sz="2400" dirty="0" err="1"/>
              <a:t>postdelivary</a:t>
            </a:r>
            <a:r>
              <a:rPr lang="en-US" sz="2400" dirty="0"/>
              <a:t> uterine </a:t>
            </a:r>
            <a:r>
              <a:rPr lang="en-US" sz="2400" dirty="0" err="1"/>
              <a:t>atony</a:t>
            </a:r>
            <a:r>
              <a:rPr lang="en-US" sz="2400" dirty="0"/>
              <a:t> which can increase the risk of postpartum hemorrhage</a:t>
            </a:r>
          </a:p>
          <a:p>
            <a:pPr algn="l" rtl="0">
              <a:buSzPct val="100000"/>
              <a:buFont typeface="Arial" pitchFamily="34" charset="0"/>
              <a:buChar char="•"/>
            </a:pPr>
            <a:r>
              <a:rPr lang="en-US" sz="2400" dirty="0"/>
              <a:t>Higher incidence Infection ( endometritis from recurrent PV)</a:t>
            </a:r>
          </a:p>
          <a:p>
            <a:pPr algn="l" rtl="0">
              <a:buSzPct val="100000"/>
              <a:buFont typeface="Arial" pitchFamily="34" charset="0"/>
              <a:buChar char="•"/>
            </a:pPr>
            <a:r>
              <a:rPr lang="en-US" sz="2400" dirty="0"/>
              <a:t>Strong contractions - &gt; Premature separation of placenta -&gt; PPH</a:t>
            </a:r>
          </a:p>
        </p:txBody>
      </p:sp>
    </p:spTree>
    <p:extLst>
      <p:ext uri="{BB962C8B-B14F-4D97-AF65-F5344CB8AC3E}">
        <p14:creationId xmlns:p14="http://schemas.microsoft.com/office/powerpoint/2010/main" xmlns="" val="176145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1066800"/>
          </a:xfrm>
        </p:spPr>
        <p:txBody>
          <a:bodyPr/>
          <a:lstStyle/>
          <a:p>
            <a:r>
              <a:rPr lang="en-US" dirty="0"/>
              <a:t>Bishop Score</a:t>
            </a:r>
            <a:endParaRPr lang="ar-SA" dirty="0"/>
          </a:p>
        </p:txBody>
      </p:sp>
      <p:sp>
        <p:nvSpPr>
          <p:cNvPr id="3" name="Content Placeholder 2"/>
          <p:cNvSpPr>
            <a:spLocks noGrp="1"/>
          </p:cNvSpPr>
          <p:nvPr>
            <p:ph idx="1"/>
          </p:nvPr>
        </p:nvSpPr>
        <p:spPr>
          <a:xfrm>
            <a:off x="1600200" y="1219200"/>
            <a:ext cx="8915400" cy="5486400"/>
          </a:xfrm>
        </p:spPr>
        <p:txBody>
          <a:bodyPr/>
          <a:lstStyle/>
          <a:p>
            <a:pPr algn="l"/>
            <a:r>
              <a:rPr lang="en-US" sz="2400" dirty="0"/>
              <a:t>As the time of spontaneous </a:t>
            </a:r>
            <a:r>
              <a:rPr lang="en-US" sz="2400" dirty="0" err="1"/>
              <a:t>labour</a:t>
            </a:r>
            <a:r>
              <a:rPr lang="en-US" sz="2400" dirty="0"/>
              <a:t> approaches, the cervix becomes softer, shortens, moves forward, effaces and starts to dilate. This reflects the natural preparation for </a:t>
            </a:r>
            <a:r>
              <a:rPr lang="en-US" sz="2400" dirty="0" err="1"/>
              <a:t>labour</a:t>
            </a:r>
            <a:r>
              <a:rPr lang="en-US" sz="2400" dirty="0"/>
              <a:t>. If </a:t>
            </a:r>
            <a:r>
              <a:rPr lang="en-US" sz="2400" dirty="0" err="1"/>
              <a:t>labour</a:t>
            </a:r>
            <a:r>
              <a:rPr lang="en-US" sz="2400" dirty="0"/>
              <a:t> is induced before this process has occurred, the induction process will tend to take longer. Bishop produced a scoring system to quantify how far this process had progressed prior to the IOL. High scores (a ‘</a:t>
            </a:r>
            <a:r>
              <a:rPr lang="en-US" sz="2400" dirty="0" err="1"/>
              <a:t>favourable</a:t>
            </a:r>
            <a:r>
              <a:rPr lang="en-US" sz="2400" dirty="0"/>
              <a:t>’ cervix) are associated with an easier, shorter induction process that is less likely to fail. Low scores (an ‘</a:t>
            </a:r>
            <a:r>
              <a:rPr lang="en-US" sz="2400" dirty="0" err="1"/>
              <a:t>unfavourable</a:t>
            </a:r>
            <a:r>
              <a:rPr lang="en-US" sz="2400" dirty="0"/>
              <a:t>’ cervix) point to a longer </a:t>
            </a:r>
            <a:r>
              <a:rPr lang="en-US" sz="2400" dirty="0" err="1"/>
              <a:t>IOLthat</a:t>
            </a:r>
            <a:r>
              <a:rPr lang="en-US" sz="2400" dirty="0"/>
              <a:t> is more likely to fail and result in caesarean section. </a:t>
            </a:r>
            <a:endParaRPr lang="ar-SA" sz="2400" dirty="0"/>
          </a:p>
        </p:txBody>
      </p:sp>
    </p:spTree>
    <p:extLst>
      <p:ext uri="{BB962C8B-B14F-4D97-AF65-F5344CB8AC3E}">
        <p14:creationId xmlns:p14="http://schemas.microsoft.com/office/powerpoint/2010/main" xmlns="" val="276933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886"/>
            <a:ext cx="8839200" cy="1055914"/>
          </a:xfrm>
        </p:spPr>
        <p:txBody>
          <a:bodyPr/>
          <a:lstStyle/>
          <a:p>
            <a:r>
              <a:rPr lang="en-US" dirty="0"/>
              <a:t>Bishop Score</a:t>
            </a:r>
            <a:endParaRPr lang="ar-SA" dirty="0"/>
          </a:p>
        </p:txBody>
      </p:sp>
      <p:pic>
        <p:nvPicPr>
          <p:cNvPr id="4098" name="Picture 2" descr="C:\Users\DELL\Pictures\0000000000.PNG"/>
          <p:cNvPicPr>
            <a:picLocks noChangeAspect="1" noChangeArrowheads="1"/>
          </p:cNvPicPr>
          <p:nvPr/>
        </p:nvPicPr>
        <p:blipFill>
          <a:blip r:embed="rId2"/>
          <a:srcRect/>
          <a:stretch>
            <a:fillRect/>
          </a:stretch>
        </p:blipFill>
        <p:spPr bwMode="auto">
          <a:xfrm>
            <a:off x="1524000" y="1071546"/>
            <a:ext cx="9144000" cy="5786454"/>
          </a:xfrm>
          <a:prstGeom prst="rect">
            <a:avLst/>
          </a:prstGeom>
          <a:noFill/>
        </p:spPr>
      </p:pic>
    </p:spTree>
    <p:extLst>
      <p:ext uri="{BB962C8B-B14F-4D97-AF65-F5344CB8AC3E}">
        <p14:creationId xmlns:p14="http://schemas.microsoft.com/office/powerpoint/2010/main" xmlns="" val="34410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400"/>
            <a:ext cx="8839200" cy="965200"/>
          </a:xfrm>
        </p:spPr>
        <p:txBody>
          <a:bodyPr/>
          <a:lstStyle/>
          <a:p>
            <a:r>
              <a:rPr lang="en-US" dirty="0"/>
              <a:t>Bishop Score</a:t>
            </a:r>
            <a:endParaRPr lang="ar-SA" dirty="0"/>
          </a:p>
        </p:txBody>
      </p:sp>
      <p:sp>
        <p:nvSpPr>
          <p:cNvPr id="3" name="Content Placeholder 2"/>
          <p:cNvSpPr>
            <a:spLocks noGrp="1"/>
          </p:cNvSpPr>
          <p:nvPr>
            <p:ph idx="1"/>
          </p:nvPr>
        </p:nvSpPr>
        <p:spPr>
          <a:xfrm>
            <a:off x="1676400" y="1219200"/>
            <a:ext cx="8839200" cy="5486400"/>
          </a:xfrm>
        </p:spPr>
        <p:txBody>
          <a:bodyPr/>
          <a:lstStyle/>
          <a:p>
            <a:pPr algn="l"/>
            <a:r>
              <a:rPr lang="en-US" sz="2400" dirty="0"/>
              <a:t>According to ACOG :</a:t>
            </a:r>
          </a:p>
          <a:p>
            <a:pPr algn="l"/>
            <a:r>
              <a:rPr lang="en-US" sz="2400" dirty="0"/>
              <a:t>If the Bishop score is 8 or greater the chances of having a vaginal delivery are good and the cervix is said to be favorable or "ripe" for induction.   If the Bishop score is 6 or less  the chances of having a vaginal  delivery are low and the cervix is said to be unfavorable or "unripe" for induction.</a:t>
            </a:r>
          </a:p>
          <a:p>
            <a:pPr algn="l"/>
            <a:endParaRPr lang="en-US" sz="2400" dirty="0"/>
          </a:p>
          <a:p>
            <a:pPr algn="l"/>
            <a:r>
              <a:rPr lang="en-US" sz="2400" dirty="0"/>
              <a:t>According to Hacker :</a:t>
            </a:r>
          </a:p>
          <a:p>
            <a:pPr algn="l"/>
            <a:r>
              <a:rPr lang="en-US" sz="2400" dirty="0"/>
              <a:t>A high score (9 to 13) is associated with a high likelihood of a vaginal delivery, whereas a low score (&lt;5) is associated with a decreased likelihood of success (65-80%).</a:t>
            </a:r>
            <a:endParaRPr lang="ar-SA" sz="2400" dirty="0"/>
          </a:p>
        </p:txBody>
      </p:sp>
    </p:spTree>
    <p:extLst>
      <p:ext uri="{BB962C8B-B14F-4D97-AF65-F5344CB8AC3E}">
        <p14:creationId xmlns:p14="http://schemas.microsoft.com/office/powerpoint/2010/main" xmlns="" val="330974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129496"/>
            <a:ext cx="8991599" cy="1013505"/>
          </a:xfrm>
        </p:spPr>
        <p:txBody>
          <a:bodyPr/>
          <a:lstStyle/>
          <a:p>
            <a:r>
              <a:rPr lang="en-US" dirty="0"/>
              <a:t>Bishop Score</a:t>
            </a:r>
            <a:endParaRPr lang="ar-SA" dirty="0"/>
          </a:p>
        </p:txBody>
      </p:sp>
      <p:sp>
        <p:nvSpPr>
          <p:cNvPr id="3" name="Content Placeholder 2"/>
          <p:cNvSpPr>
            <a:spLocks noGrp="1"/>
          </p:cNvSpPr>
          <p:nvPr>
            <p:ph idx="1"/>
          </p:nvPr>
        </p:nvSpPr>
        <p:spPr>
          <a:xfrm>
            <a:off x="1676400" y="1371600"/>
            <a:ext cx="8839200" cy="5334000"/>
          </a:xfrm>
        </p:spPr>
        <p:txBody>
          <a:bodyPr/>
          <a:lstStyle/>
          <a:p>
            <a:pPr algn="l"/>
            <a:r>
              <a:rPr lang="en-US" sz="2400" dirty="0"/>
              <a:t> </a:t>
            </a:r>
          </a:p>
          <a:p>
            <a:pPr algn="l"/>
            <a:r>
              <a:rPr lang="en-US" sz="2400" dirty="0"/>
              <a:t>Before induction is begun, the patient’s blood  must be typed and screened for antibodies. A blood  specimen  should  be  held  in  the  laboratory  in  case  </a:t>
            </a:r>
            <a:r>
              <a:rPr lang="en-US" sz="2400" dirty="0" err="1"/>
              <a:t>crossmatching</a:t>
            </a:r>
            <a:r>
              <a:rPr lang="en-US" sz="2400" dirty="0"/>
              <a:t> becomes necessary. Continuous electronic monitoring of the fetal heart rate and uterine activity is required during induction.  An  internal  uterine catheter for monitoring uterine pressure is suggested if intensity cannot be adequately assessed. </a:t>
            </a:r>
            <a:endParaRPr lang="ar-SA" sz="2400" dirty="0"/>
          </a:p>
        </p:txBody>
      </p:sp>
    </p:spTree>
    <p:extLst>
      <p:ext uri="{BB962C8B-B14F-4D97-AF65-F5344CB8AC3E}">
        <p14:creationId xmlns:p14="http://schemas.microsoft.com/office/powerpoint/2010/main" xmlns="" val="64716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fld id="{00000000-1234-1234-1234-123412341234}" type="slidenum">
              <a:rPr lang="en" smtClean="0">
                <a:solidFill>
                  <a:srgbClr val="9FC5E8"/>
                </a:solidFill>
              </a:rPr>
              <a:pPr/>
              <a:t>25</a:t>
            </a:fld>
            <a:endParaRPr lang="en">
              <a:solidFill>
                <a:srgbClr val="9FC5E8"/>
              </a:solidFill>
            </a:endParaRPr>
          </a:p>
        </p:txBody>
      </p:sp>
      <p:sp>
        <p:nvSpPr>
          <p:cNvPr id="3" name="TextBox 2"/>
          <p:cNvSpPr txBox="1"/>
          <p:nvPr/>
        </p:nvSpPr>
        <p:spPr>
          <a:xfrm>
            <a:off x="1881158" y="1"/>
            <a:ext cx="8534400" cy="1200329"/>
          </a:xfrm>
          <a:prstGeom prst="rect">
            <a:avLst/>
          </a:prstGeom>
          <a:noFill/>
        </p:spPr>
        <p:txBody>
          <a:bodyPr wrap="square" rtlCol="1">
            <a:spAutoFit/>
          </a:bodyPr>
          <a:lstStyle/>
          <a:p>
            <a:r>
              <a:rPr lang="en-US" sz="2400" dirty="0"/>
              <a:t>Cervical ripening : refers to the softening of the cervix that typically begins prior to the onset of labor contractions and is necessary for cervical dilation and the passage of the fetus</a:t>
            </a:r>
            <a:r>
              <a:rPr lang="en-US" dirty="0"/>
              <a:t>.</a:t>
            </a:r>
            <a:endParaRPr lang="ar-SA" dirty="0"/>
          </a:p>
        </p:txBody>
      </p:sp>
      <p:pic>
        <p:nvPicPr>
          <p:cNvPr id="5122" name="Picture 2" descr="C:\Users\DELL\Desktop\56.jpg"/>
          <p:cNvPicPr>
            <a:picLocks noChangeAspect="1" noChangeArrowheads="1"/>
          </p:cNvPicPr>
          <p:nvPr/>
        </p:nvPicPr>
        <p:blipFill>
          <a:blip r:embed="rId2"/>
          <a:srcRect/>
          <a:stretch>
            <a:fillRect/>
          </a:stretch>
        </p:blipFill>
        <p:spPr bwMode="auto">
          <a:xfrm>
            <a:off x="1557338" y="1636713"/>
            <a:ext cx="9048750" cy="3810000"/>
          </a:xfrm>
          <a:prstGeom prst="rect">
            <a:avLst/>
          </a:prstGeom>
          <a:noFill/>
        </p:spPr>
      </p:pic>
    </p:spTree>
    <p:extLst>
      <p:ext uri="{BB962C8B-B14F-4D97-AF65-F5344CB8AC3E}">
        <p14:creationId xmlns:p14="http://schemas.microsoft.com/office/powerpoint/2010/main" xmlns="" val="14858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0" y="1905000"/>
            <a:ext cx="9144000" cy="4953000"/>
          </a:xfr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0" y="0"/>
            <a:ext cx="9144000" cy="1905000"/>
          </a:xfrm>
          <a:prstGeom prst="rect">
            <a:avLst/>
          </a:prstGeom>
        </p:spPr>
      </p:pic>
    </p:spTree>
    <p:extLst>
      <p:ext uri="{BB962C8B-B14F-4D97-AF65-F5344CB8AC3E}">
        <p14:creationId xmlns:p14="http://schemas.microsoft.com/office/powerpoint/2010/main" xmlns="" val="1236251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763000" cy="990600"/>
          </a:xfrm>
        </p:spPr>
        <p:txBody>
          <a:bodyPr/>
          <a:lstStyle/>
          <a:p>
            <a:r>
              <a:rPr lang="en-US" dirty="0"/>
              <a:t>Pharmacological methods</a:t>
            </a:r>
            <a:endParaRPr lang="ar-SA" dirty="0"/>
          </a:p>
        </p:txBody>
      </p:sp>
      <p:sp>
        <p:nvSpPr>
          <p:cNvPr id="3" name="Content Placeholder 2"/>
          <p:cNvSpPr>
            <a:spLocks noGrp="1"/>
          </p:cNvSpPr>
          <p:nvPr>
            <p:ph idx="1"/>
          </p:nvPr>
        </p:nvSpPr>
        <p:spPr>
          <a:xfrm>
            <a:off x="1676400" y="1143000"/>
            <a:ext cx="8839200" cy="5562600"/>
          </a:xfrm>
        </p:spPr>
        <p:txBody>
          <a:bodyPr/>
          <a:lstStyle/>
          <a:p>
            <a:pPr algn="l">
              <a:buNone/>
            </a:pPr>
            <a:r>
              <a:rPr lang="en-US" dirty="0">
                <a:solidFill>
                  <a:srgbClr val="C00000"/>
                </a:solidFill>
              </a:rPr>
              <a:t>Mainly</a:t>
            </a:r>
            <a:r>
              <a:rPr lang="en-US" dirty="0"/>
              <a:t> :</a:t>
            </a:r>
          </a:p>
          <a:p>
            <a:pPr algn="l">
              <a:buNone/>
            </a:pPr>
            <a:r>
              <a:rPr lang="en-US" b="1" dirty="0"/>
              <a:t>1- </a:t>
            </a:r>
            <a:r>
              <a:rPr lang="en-US" b="1" dirty="0" err="1"/>
              <a:t>Oxytocin</a:t>
            </a:r>
            <a:r>
              <a:rPr lang="en-US" b="1" dirty="0"/>
              <a:t> </a:t>
            </a:r>
            <a:br>
              <a:rPr lang="en-US" b="1" dirty="0"/>
            </a:br>
            <a:r>
              <a:rPr lang="en-US" b="1" dirty="0"/>
              <a:t>2- Prostaglandins</a:t>
            </a:r>
          </a:p>
          <a:p>
            <a:pPr algn="l">
              <a:buNone/>
            </a:pPr>
            <a:endParaRPr lang="en-US" dirty="0"/>
          </a:p>
          <a:p>
            <a:pPr algn="l">
              <a:buNone/>
            </a:pPr>
            <a:r>
              <a:rPr lang="en-US" dirty="0">
                <a:solidFill>
                  <a:srgbClr val="C00000"/>
                </a:solidFill>
              </a:rPr>
              <a:t>Other debatable Methods :</a:t>
            </a:r>
          </a:p>
          <a:p>
            <a:pPr algn="l">
              <a:buNone/>
            </a:pPr>
            <a:r>
              <a:rPr lang="en-US" dirty="0"/>
              <a:t>1- </a:t>
            </a:r>
            <a:r>
              <a:rPr lang="en-US" dirty="0" err="1"/>
              <a:t>Antiprogesterone</a:t>
            </a:r>
            <a:r>
              <a:rPr lang="en-US" dirty="0"/>
              <a:t> : mifepristone</a:t>
            </a:r>
          </a:p>
          <a:p>
            <a:pPr algn="l">
              <a:buNone/>
            </a:pPr>
            <a:r>
              <a:rPr lang="en-US" dirty="0"/>
              <a:t>2- Nitric oxide donors : </a:t>
            </a:r>
            <a:r>
              <a:rPr lang="en-US" dirty="0" err="1"/>
              <a:t>isosorbide</a:t>
            </a:r>
            <a:r>
              <a:rPr lang="en-US" dirty="0"/>
              <a:t> </a:t>
            </a:r>
            <a:r>
              <a:rPr lang="en-US" dirty="0" err="1"/>
              <a:t>mononitrate</a:t>
            </a:r>
            <a:r>
              <a:rPr lang="en-US" dirty="0"/>
              <a:t> and </a:t>
            </a:r>
            <a:r>
              <a:rPr lang="en-US" dirty="0" err="1"/>
              <a:t>glyceryl</a:t>
            </a:r>
            <a:r>
              <a:rPr lang="en-US" dirty="0"/>
              <a:t> </a:t>
            </a:r>
            <a:r>
              <a:rPr lang="en-US" dirty="0" err="1"/>
              <a:t>trinitrate</a:t>
            </a:r>
            <a:endParaRPr lang="en-US" dirty="0"/>
          </a:p>
          <a:p>
            <a:pPr algn="l">
              <a:buNone/>
            </a:pPr>
            <a:r>
              <a:rPr lang="en-US" dirty="0"/>
              <a:t>3- </a:t>
            </a:r>
            <a:r>
              <a:rPr lang="en-US" dirty="0" err="1"/>
              <a:t>Relaxin</a:t>
            </a:r>
            <a:endParaRPr lang="ar-SA" dirty="0"/>
          </a:p>
        </p:txBody>
      </p:sp>
    </p:spTree>
    <p:extLst>
      <p:ext uri="{BB962C8B-B14F-4D97-AF65-F5344CB8AC3E}">
        <p14:creationId xmlns:p14="http://schemas.microsoft.com/office/powerpoint/2010/main" xmlns="" val="2464255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1066800"/>
          </a:xfrm>
        </p:spPr>
        <p:txBody>
          <a:bodyPr/>
          <a:lstStyle/>
          <a:p>
            <a:r>
              <a:rPr lang="en-US" dirty="0"/>
              <a:t>Oxytocin</a:t>
            </a:r>
            <a:endParaRPr lang="ar-SA" dirty="0"/>
          </a:p>
        </p:txBody>
      </p:sp>
      <p:sp>
        <p:nvSpPr>
          <p:cNvPr id="3" name="Content Placeholder 2"/>
          <p:cNvSpPr>
            <a:spLocks noGrp="1"/>
          </p:cNvSpPr>
          <p:nvPr>
            <p:ph idx="1"/>
          </p:nvPr>
        </p:nvSpPr>
        <p:spPr>
          <a:xfrm>
            <a:off x="1676400" y="1371600"/>
            <a:ext cx="8839200" cy="5334000"/>
          </a:xfrm>
        </p:spPr>
        <p:txBody>
          <a:bodyPr/>
          <a:lstStyle/>
          <a:p>
            <a:pPr algn="l"/>
            <a:r>
              <a:rPr lang="en-US" sz="2400" dirty="0"/>
              <a:t> A hormone made in a part of the brain called the hypothalamus that causes the uterus to contract and milk to be released into the milk ducts of the breast during breastfeeding. A synthetic form of oxytocin can be given as a drug to induce labor contractions or make them </a:t>
            </a:r>
            <a:endParaRPr lang="ar-SA" sz="2400" dirty="0"/>
          </a:p>
          <a:p>
            <a:pPr marL="0" indent="0">
              <a:buNone/>
            </a:pPr>
            <a:r>
              <a:rPr lang="en-US" sz="2400" dirty="0"/>
              <a:t>stronger.(ACOG)</a:t>
            </a:r>
          </a:p>
          <a:p>
            <a:pPr marL="0" indent="0">
              <a:buNone/>
            </a:pPr>
            <a:endParaRPr lang="en-US" sz="2400" dirty="0"/>
          </a:p>
          <a:p>
            <a:pPr marL="0" indent="0">
              <a:buNone/>
            </a:pPr>
            <a:r>
              <a:rPr lang="en-US" sz="2400" dirty="0"/>
              <a:t>Metabolism : liver and other </a:t>
            </a:r>
            <a:r>
              <a:rPr lang="en-US" sz="2400" dirty="0" err="1"/>
              <a:t>oxytocinases</a:t>
            </a:r>
            <a:endParaRPr lang="en-US" sz="2400" dirty="0"/>
          </a:p>
          <a:p>
            <a:pPr marL="0" indent="0">
              <a:buNone/>
            </a:pPr>
            <a:r>
              <a:rPr lang="en-US" sz="2400" dirty="0"/>
              <a:t>Half life : 1-6 min (IV) and 2 hours (intranasal)</a:t>
            </a:r>
          </a:p>
          <a:p>
            <a:pPr marL="0" indent="0">
              <a:buNone/>
            </a:pPr>
            <a:r>
              <a:rPr lang="en-US" sz="2400" dirty="0"/>
              <a:t>Excretion : Biliary and kidney</a:t>
            </a:r>
          </a:p>
        </p:txBody>
      </p:sp>
    </p:spTree>
    <p:extLst>
      <p:ext uri="{BB962C8B-B14F-4D97-AF65-F5344CB8AC3E}">
        <p14:creationId xmlns:p14="http://schemas.microsoft.com/office/powerpoint/2010/main" xmlns="" val="3412112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14400"/>
          </a:xfrm>
        </p:spPr>
        <p:txBody>
          <a:bodyPr/>
          <a:lstStyle/>
          <a:p>
            <a:r>
              <a:rPr lang="en-US" dirty="0"/>
              <a:t>Oxytocin</a:t>
            </a:r>
            <a:endParaRPr lang="ar-SA" dirty="0"/>
          </a:p>
        </p:txBody>
      </p:sp>
      <p:sp>
        <p:nvSpPr>
          <p:cNvPr id="3" name="Content Placeholder 2"/>
          <p:cNvSpPr>
            <a:spLocks noGrp="1"/>
          </p:cNvSpPr>
          <p:nvPr>
            <p:ph idx="1"/>
          </p:nvPr>
        </p:nvSpPr>
        <p:spPr>
          <a:xfrm>
            <a:off x="1676400" y="1219200"/>
            <a:ext cx="8839200" cy="5486400"/>
          </a:xfrm>
        </p:spPr>
        <p:txBody>
          <a:bodyPr/>
          <a:lstStyle/>
          <a:p>
            <a:pPr algn="l"/>
            <a:r>
              <a:rPr lang="en-US" sz="2400" dirty="0"/>
              <a:t>How does it work?</a:t>
            </a:r>
          </a:p>
          <a:p>
            <a:pPr algn="l"/>
            <a:r>
              <a:rPr lang="en-US" sz="2400" dirty="0"/>
              <a:t>Binds to receptors on </a:t>
            </a:r>
            <a:r>
              <a:rPr lang="en-US" sz="2400" dirty="0" err="1"/>
              <a:t>myometrial</a:t>
            </a:r>
            <a:r>
              <a:rPr lang="en-US" sz="2400" dirty="0"/>
              <a:t> smooth muscle cells causes a calcium influx within the cells         </a:t>
            </a:r>
            <a:r>
              <a:rPr lang="en-US" sz="2400" dirty="0" err="1"/>
              <a:t>cells</a:t>
            </a:r>
            <a:r>
              <a:rPr lang="en-US" sz="2400" dirty="0"/>
              <a:t> contract     Regular uterine contractions</a:t>
            </a:r>
          </a:p>
          <a:p>
            <a:pPr algn="l"/>
            <a:endParaRPr lang="en-US" sz="2400" dirty="0"/>
          </a:p>
          <a:p>
            <a:pPr algn="l"/>
            <a:r>
              <a:rPr lang="en-US" sz="2400" dirty="0"/>
              <a:t>These receptors increase as the gestational age increases increased uterine smooth muscle cell sensitivity to oxytocin.**</a:t>
            </a:r>
          </a:p>
          <a:p>
            <a:pPr algn="l"/>
            <a:r>
              <a:rPr lang="en-US" sz="2400" dirty="0"/>
              <a:t>Immature uterus is resistant to oxytocin</a:t>
            </a:r>
          </a:p>
          <a:p>
            <a:pPr marL="0" indent="0">
              <a:buNone/>
            </a:pPr>
            <a:endParaRPr lang="en-US" sz="2400" dirty="0"/>
          </a:p>
        </p:txBody>
      </p:sp>
      <p:sp>
        <p:nvSpPr>
          <p:cNvPr id="4" name="سهم إلى اليمين 3"/>
          <p:cNvSpPr/>
          <p:nvPr/>
        </p:nvSpPr>
        <p:spPr bwMode="auto">
          <a:xfrm>
            <a:off x="9167834" y="1714488"/>
            <a:ext cx="571504" cy="357190"/>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defTabSz="914400" fontAlgn="base">
              <a:spcBef>
                <a:spcPct val="0"/>
              </a:spcBef>
              <a:spcAft>
                <a:spcPct val="0"/>
              </a:spcAft>
            </a:pPr>
            <a:endParaRPr lang="ar-JO">
              <a:latin typeface="Arial" pitchFamily="34" charset="0"/>
              <a:cs typeface="Arial" pitchFamily="34" charset="0"/>
            </a:endParaRPr>
          </a:p>
        </p:txBody>
      </p:sp>
      <p:sp>
        <p:nvSpPr>
          <p:cNvPr id="5" name="سهم إلى اليمين 4"/>
          <p:cNvSpPr/>
          <p:nvPr/>
        </p:nvSpPr>
        <p:spPr bwMode="auto">
          <a:xfrm>
            <a:off x="7096132" y="2071678"/>
            <a:ext cx="571504" cy="42862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defTabSz="914400" fontAlgn="base">
              <a:spcBef>
                <a:spcPct val="0"/>
              </a:spcBef>
              <a:spcAft>
                <a:spcPct val="0"/>
              </a:spcAft>
            </a:pPr>
            <a:endParaRPr lang="ar-JO">
              <a:latin typeface="Arial" pitchFamily="34" charset="0"/>
              <a:cs typeface="Arial" pitchFamily="34" charset="0"/>
            </a:endParaRPr>
          </a:p>
        </p:txBody>
      </p:sp>
      <p:sp>
        <p:nvSpPr>
          <p:cNvPr id="6" name="سهم إلى اليمين 5"/>
          <p:cNvSpPr/>
          <p:nvPr/>
        </p:nvSpPr>
        <p:spPr bwMode="auto">
          <a:xfrm>
            <a:off x="9667900" y="2071678"/>
            <a:ext cx="571504" cy="3571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defTabSz="914400" fontAlgn="base">
              <a:spcBef>
                <a:spcPct val="0"/>
              </a:spcBef>
              <a:spcAft>
                <a:spcPct val="0"/>
              </a:spcAft>
            </a:pPr>
            <a:endParaRPr lang="ar-JO">
              <a:latin typeface="Arial" pitchFamily="34" charset="0"/>
              <a:cs typeface="Arial" pitchFamily="34" charset="0"/>
            </a:endParaRPr>
          </a:p>
        </p:txBody>
      </p:sp>
      <p:sp>
        <p:nvSpPr>
          <p:cNvPr id="7" name="سهم إلى اليمين 6"/>
          <p:cNvSpPr/>
          <p:nvPr/>
        </p:nvSpPr>
        <p:spPr bwMode="auto">
          <a:xfrm>
            <a:off x="9739338" y="3286124"/>
            <a:ext cx="500066" cy="3571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defTabSz="914400" fontAlgn="base">
              <a:spcBef>
                <a:spcPct val="0"/>
              </a:spcBef>
              <a:spcAft>
                <a:spcPct val="0"/>
              </a:spcAft>
            </a:pPr>
            <a:endParaRPr lang="ar-JO">
              <a:latin typeface="Arial" pitchFamily="34" charset="0"/>
              <a:cs typeface="Arial" pitchFamily="34" charset="0"/>
            </a:endParaRPr>
          </a:p>
        </p:txBody>
      </p:sp>
    </p:spTree>
    <p:extLst>
      <p:ext uri="{BB962C8B-B14F-4D97-AF65-F5344CB8AC3E}">
        <p14:creationId xmlns:p14="http://schemas.microsoft.com/office/powerpoint/2010/main" xmlns="" val="12604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A93FB-0357-4EA3-B70E-5DA0D6F72416}"/>
              </a:ext>
            </a:extLst>
          </p:cNvPr>
          <p:cNvSpPr>
            <a:spLocks noGrp="1"/>
          </p:cNvSpPr>
          <p:nvPr>
            <p:ph type="title"/>
          </p:nvPr>
        </p:nvSpPr>
        <p:spPr>
          <a:xfrm>
            <a:off x="1083733" y="25223"/>
            <a:ext cx="10515600" cy="1325563"/>
          </a:xfrm>
        </p:spPr>
        <p:txBody>
          <a:bodyPr/>
          <a:lstStyle/>
          <a:p>
            <a:r>
              <a:rPr lang="en-US" dirty="0"/>
              <a:t>Causes:</a:t>
            </a:r>
          </a:p>
        </p:txBody>
      </p:sp>
      <p:sp>
        <p:nvSpPr>
          <p:cNvPr id="3" name="Content Placeholder 2">
            <a:extLst>
              <a:ext uri="{FF2B5EF4-FFF2-40B4-BE49-F238E27FC236}">
                <a16:creationId xmlns:a16="http://schemas.microsoft.com/office/drawing/2014/main" xmlns="" id="{7D7F940B-E9D4-4A5B-B81C-E27D5CC07F53}"/>
              </a:ext>
            </a:extLst>
          </p:cNvPr>
          <p:cNvSpPr>
            <a:spLocks noGrp="1"/>
          </p:cNvSpPr>
          <p:nvPr>
            <p:ph idx="1"/>
          </p:nvPr>
        </p:nvSpPr>
        <p:spPr>
          <a:xfrm>
            <a:off x="966989" y="1917236"/>
            <a:ext cx="10515600" cy="5714031"/>
          </a:xfrm>
        </p:spPr>
        <p:txBody>
          <a:bodyPr>
            <a:normAutofit/>
          </a:bodyPr>
          <a:lstStyle/>
          <a:p>
            <a:r>
              <a:rPr lang="en-US" b="1" i="0" dirty="0">
                <a:solidFill>
                  <a:srgbClr val="232323"/>
                </a:solidFill>
                <a:effectLst/>
                <a:latin typeface="Arial" panose="020B0604020202020204" pitchFamily="34" charset="0"/>
              </a:rPr>
              <a:t>Inaccurate dating </a:t>
            </a:r>
            <a:r>
              <a:rPr lang="en-US" b="0" i="0" dirty="0">
                <a:solidFill>
                  <a:srgbClr val="232323"/>
                </a:solidFill>
                <a:effectLst/>
                <a:latin typeface="Arial" panose="020B0604020202020204" pitchFamily="34" charset="0"/>
              </a:rPr>
              <a:t>based on the last menstrual period is the most common cause of </a:t>
            </a:r>
            <a:r>
              <a:rPr lang="en-US" b="0" i="0" dirty="0" err="1">
                <a:solidFill>
                  <a:srgbClr val="232323"/>
                </a:solidFill>
                <a:effectLst/>
                <a:latin typeface="Arial" panose="020B0604020202020204" pitchFamily="34" charset="0"/>
              </a:rPr>
              <a:t>postterm</a:t>
            </a:r>
            <a:r>
              <a:rPr lang="en-US" b="0" i="0" dirty="0">
                <a:solidFill>
                  <a:srgbClr val="232323"/>
                </a:solidFill>
                <a:effectLst/>
                <a:latin typeface="Arial" panose="020B0604020202020204" pitchFamily="34" charset="0"/>
              </a:rPr>
              <a:t> pregnancy.</a:t>
            </a:r>
          </a:p>
          <a:p>
            <a:r>
              <a:rPr lang="en-US" b="0" i="0" dirty="0">
                <a:solidFill>
                  <a:srgbClr val="232323"/>
                </a:solidFill>
                <a:effectLst/>
                <a:latin typeface="Arial" panose="020B0604020202020204" pitchFamily="34" charset="0"/>
              </a:rPr>
              <a:t>In accurately dated pregnancies, the cause of </a:t>
            </a:r>
            <a:r>
              <a:rPr lang="en-US" b="0" i="0" dirty="0" err="1">
                <a:solidFill>
                  <a:srgbClr val="232323"/>
                </a:solidFill>
                <a:effectLst/>
                <a:latin typeface="Arial" panose="020B0604020202020204" pitchFamily="34" charset="0"/>
              </a:rPr>
              <a:t>postterm</a:t>
            </a:r>
            <a:r>
              <a:rPr lang="en-US" b="0" i="0" dirty="0">
                <a:solidFill>
                  <a:srgbClr val="232323"/>
                </a:solidFill>
                <a:effectLst/>
                <a:latin typeface="Arial" panose="020B0604020202020204" pitchFamily="34" charset="0"/>
              </a:rPr>
              <a:t> pregnancy is usually </a:t>
            </a:r>
            <a:r>
              <a:rPr lang="en-US" b="1" i="0" dirty="0">
                <a:solidFill>
                  <a:srgbClr val="232323"/>
                </a:solidFill>
                <a:effectLst/>
                <a:latin typeface="Arial" panose="020B0604020202020204" pitchFamily="34" charset="0"/>
              </a:rPr>
              <a:t>unknown</a:t>
            </a:r>
            <a:r>
              <a:rPr lang="en-US" b="0" i="0" dirty="0">
                <a:solidFill>
                  <a:srgbClr val="232323"/>
                </a:solidFill>
                <a:effectLst/>
                <a:latin typeface="Arial" panose="020B0604020202020204" pitchFamily="34" charset="0"/>
              </a:rPr>
              <a:t>. There are some factors that place a woman at increased risk. The incidence is higher in:</a:t>
            </a:r>
          </a:p>
          <a:p>
            <a:r>
              <a:rPr lang="en-US" dirty="0">
                <a:solidFill>
                  <a:srgbClr val="232323"/>
                </a:solidFill>
                <a:latin typeface="Arial" panose="020B0604020202020204" pitchFamily="34" charset="0"/>
              </a:rPr>
              <a:t>1.</a:t>
            </a:r>
            <a:r>
              <a:rPr lang="en-US" b="0" i="0" dirty="0">
                <a:solidFill>
                  <a:srgbClr val="232323"/>
                </a:solidFill>
                <a:effectLst/>
                <a:latin typeface="Arial" panose="020B0604020202020204" pitchFamily="34" charset="0"/>
              </a:rPr>
              <a:t> first pregnancies(primigravida).</a:t>
            </a:r>
          </a:p>
          <a:p>
            <a:r>
              <a:rPr lang="en-US" dirty="0">
                <a:solidFill>
                  <a:srgbClr val="232323"/>
                </a:solidFill>
                <a:latin typeface="Arial" panose="020B0604020202020204" pitchFamily="34" charset="0"/>
              </a:rPr>
              <a:t>2.</a:t>
            </a:r>
            <a:r>
              <a:rPr lang="en-US" b="0" i="0" dirty="0">
                <a:solidFill>
                  <a:srgbClr val="232323"/>
                </a:solidFill>
                <a:effectLst/>
                <a:latin typeface="Arial" panose="020B0604020202020204" pitchFamily="34" charset="0"/>
              </a:rPr>
              <a:t> in women who have had a previous </a:t>
            </a:r>
            <a:r>
              <a:rPr lang="en-US" b="0" i="0" dirty="0" err="1">
                <a:solidFill>
                  <a:srgbClr val="232323"/>
                </a:solidFill>
                <a:effectLst/>
                <a:latin typeface="Arial" panose="020B0604020202020204" pitchFamily="34" charset="0"/>
              </a:rPr>
              <a:t>postterm</a:t>
            </a:r>
            <a:r>
              <a:rPr lang="en-US" b="0" i="0" dirty="0">
                <a:solidFill>
                  <a:srgbClr val="232323"/>
                </a:solidFill>
                <a:effectLst/>
                <a:latin typeface="Arial" panose="020B0604020202020204" pitchFamily="34" charset="0"/>
              </a:rPr>
              <a:t> pregnancy.</a:t>
            </a:r>
          </a:p>
          <a:p>
            <a:r>
              <a:rPr lang="en-US" dirty="0">
                <a:solidFill>
                  <a:srgbClr val="232323"/>
                </a:solidFill>
                <a:latin typeface="Arial" panose="020B0604020202020204" pitchFamily="34" charset="0"/>
              </a:rPr>
              <a:t>3.</a:t>
            </a:r>
            <a:r>
              <a:rPr lang="en-US" b="0" i="0" dirty="0">
                <a:solidFill>
                  <a:srgbClr val="232323"/>
                </a:solidFill>
                <a:effectLst/>
                <a:latin typeface="Arial" panose="020B0604020202020204" pitchFamily="34" charset="0"/>
              </a:rPr>
              <a:t>Genetic factors seem to also play a role/family history.</a:t>
            </a:r>
          </a:p>
          <a:p>
            <a:r>
              <a:rPr lang="en-US" dirty="0">
                <a:solidFill>
                  <a:srgbClr val="232323"/>
                </a:solidFill>
                <a:latin typeface="Arial" panose="020B0604020202020204" pitchFamily="34" charset="0"/>
              </a:rPr>
              <a:t>4. obesity.</a:t>
            </a:r>
          </a:p>
          <a:p>
            <a:r>
              <a:rPr lang="en-US" b="0" i="0" dirty="0">
                <a:solidFill>
                  <a:srgbClr val="232323"/>
                </a:solidFill>
                <a:effectLst/>
                <a:latin typeface="Arial" panose="020B0604020202020204" pitchFamily="34" charset="0"/>
              </a:rPr>
              <a:t>5. irregular menstrual cycle(increase risk of wrong dating).</a:t>
            </a:r>
          </a:p>
          <a:p>
            <a:r>
              <a:rPr lang="en-US" dirty="0">
                <a:solidFill>
                  <a:srgbClr val="232323"/>
                </a:solidFill>
                <a:latin typeface="Arial" panose="020B0604020202020204" pitchFamily="34" charset="0"/>
              </a:rPr>
              <a:t>6.rare causes :fetal anencephaly/congenital fetal adrenal hypoplasia/deficiency of placental sulfatase/male gender.</a:t>
            </a:r>
            <a:endParaRPr lang="en-US" b="0" i="0" dirty="0">
              <a:solidFill>
                <a:srgbClr val="232323"/>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xmlns="" val="3047793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Oxytocin</a:t>
            </a:r>
            <a:endParaRPr lang="ar-SA" dirty="0"/>
          </a:p>
        </p:txBody>
      </p:sp>
      <p:sp>
        <p:nvSpPr>
          <p:cNvPr id="3" name="Content Placeholder 2"/>
          <p:cNvSpPr>
            <a:spLocks noGrp="1"/>
          </p:cNvSpPr>
          <p:nvPr>
            <p:ph idx="1"/>
          </p:nvPr>
        </p:nvSpPr>
        <p:spPr>
          <a:xfrm>
            <a:off x="1676400" y="1219200"/>
            <a:ext cx="8839200" cy="5486400"/>
          </a:xfrm>
        </p:spPr>
        <p:txBody>
          <a:bodyPr/>
          <a:lstStyle/>
          <a:p>
            <a:pPr algn="l"/>
            <a:r>
              <a:rPr lang="en-US" sz="2400" dirty="0"/>
              <a:t>used for :</a:t>
            </a:r>
          </a:p>
          <a:p>
            <a:pPr algn="l"/>
            <a:r>
              <a:rPr lang="en-US" sz="2400" dirty="0"/>
              <a:t>-Induction of </a:t>
            </a:r>
            <a:r>
              <a:rPr lang="en-US" sz="2400" dirty="0" err="1"/>
              <a:t>labour</a:t>
            </a:r>
            <a:r>
              <a:rPr lang="en-US" sz="2400" dirty="0"/>
              <a:t> (start uterine contractions if not obtained after 1-2 h of AROM)</a:t>
            </a:r>
          </a:p>
          <a:p>
            <a:pPr algn="l"/>
            <a:r>
              <a:rPr lang="en-US" sz="2400" dirty="0"/>
              <a:t>-Augmentation of </a:t>
            </a:r>
            <a:r>
              <a:rPr lang="en-US" sz="2400" dirty="0" err="1"/>
              <a:t>labour</a:t>
            </a:r>
            <a:r>
              <a:rPr lang="en-US" sz="2400" dirty="0"/>
              <a:t> (strengthen already existing contractions)</a:t>
            </a:r>
          </a:p>
          <a:p>
            <a:pPr algn="l"/>
            <a:endParaRPr lang="en-US" sz="2400" dirty="0"/>
          </a:p>
          <a:p>
            <a:pPr algn="l"/>
            <a:r>
              <a:rPr lang="en-US" sz="2400" dirty="0"/>
              <a:t>conditions for using oxytocin to induce </a:t>
            </a:r>
            <a:r>
              <a:rPr lang="en-US" sz="2400" dirty="0" err="1"/>
              <a:t>labour</a:t>
            </a:r>
            <a:r>
              <a:rPr lang="en-US" sz="2400" dirty="0"/>
              <a:t> contractions :</a:t>
            </a:r>
          </a:p>
          <a:p>
            <a:pPr algn="l"/>
            <a:r>
              <a:rPr lang="en-US" sz="2400" dirty="0"/>
              <a:t>1- </a:t>
            </a:r>
            <a:r>
              <a:rPr lang="en-US" sz="2400" dirty="0" err="1"/>
              <a:t>Favourable</a:t>
            </a:r>
            <a:r>
              <a:rPr lang="en-US" sz="2400" dirty="0"/>
              <a:t> cervix.</a:t>
            </a:r>
          </a:p>
          <a:p>
            <a:pPr algn="l"/>
            <a:r>
              <a:rPr lang="en-US" sz="2400" dirty="0"/>
              <a:t>2- Ruptured membranes.</a:t>
            </a:r>
          </a:p>
          <a:p>
            <a:pPr algn="l"/>
            <a:endParaRPr lang="ar-SA" sz="2400" dirty="0"/>
          </a:p>
        </p:txBody>
      </p:sp>
    </p:spTree>
    <p:extLst>
      <p:ext uri="{BB962C8B-B14F-4D97-AF65-F5344CB8AC3E}">
        <p14:creationId xmlns:p14="http://schemas.microsoft.com/office/powerpoint/2010/main" xmlns="" val="2716901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Oxytocin</a:t>
            </a:r>
            <a:endParaRPr lang="ar-SA" dirty="0"/>
          </a:p>
        </p:txBody>
      </p:sp>
      <p:sp>
        <p:nvSpPr>
          <p:cNvPr id="3" name="Content Placeholder 2"/>
          <p:cNvSpPr>
            <a:spLocks noGrp="1"/>
          </p:cNvSpPr>
          <p:nvPr>
            <p:ph idx="1"/>
          </p:nvPr>
        </p:nvSpPr>
        <p:spPr>
          <a:xfrm>
            <a:off x="1676400" y="1219200"/>
            <a:ext cx="8839200" cy="5486400"/>
          </a:xfrm>
        </p:spPr>
        <p:txBody>
          <a:bodyPr/>
          <a:lstStyle/>
          <a:p>
            <a:pPr algn="l"/>
            <a:r>
              <a:rPr lang="en-US" sz="2400" dirty="0"/>
              <a:t>Several principles should be followed when oxytocin is  used to induce or augment labor:</a:t>
            </a:r>
          </a:p>
          <a:p>
            <a:pPr marL="0" indent="0">
              <a:buNone/>
            </a:pPr>
            <a:r>
              <a:rPr lang="en-US" sz="2400" dirty="0"/>
              <a:t> </a:t>
            </a:r>
          </a:p>
          <a:p>
            <a:pPr algn="l"/>
            <a:r>
              <a:rPr lang="en-US" sz="2400" dirty="0"/>
              <a:t>1. Oxytocin must be given intravenously to allow it to  be discontinued quickly if a complication such as  uterine  </a:t>
            </a:r>
            <a:r>
              <a:rPr lang="en-US" sz="2400" dirty="0" err="1"/>
              <a:t>hypertonus</a:t>
            </a:r>
            <a:r>
              <a:rPr lang="en-US" sz="2400" dirty="0"/>
              <a:t>  or  fetal  distress  develops.  Because oxytocin has a half-life of 3 to 5 minutes, its  physiologic effect will diminish quickly (within 15 to  30 minutes) after discontinuation.</a:t>
            </a:r>
          </a:p>
          <a:p>
            <a:pPr algn="l"/>
            <a:endParaRPr lang="en-US" sz="2400" dirty="0"/>
          </a:p>
          <a:p>
            <a:pPr algn="l"/>
            <a:r>
              <a:rPr lang="en-US" sz="2400" dirty="0"/>
              <a:t> 2. A dilute infusion must be used and “piggybacked” into the main intravenous (IV) line so that it can be  stopped quickly if necessary, without interrupting  the main IV route. </a:t>
            </a:r>
            <a:endParaRPr lang="ar-SA" sz="2400" dirty="0"/>
          </a:p>
        </p:txBody>
      </p:sp>
    </p:spTree>
    <p:extLst>
      <p:ext uri="{BB962C8B-B14F-4D97-AF65-F5344CB8AC3E}">
        <p14:creationId xmlns:p14="http://schemas.microsoft.com/office/powerpoint/2010/main" xmlns="" val="2339384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15400" cy="990600"/>
          </a:xfrm>
        </p:spPr>
        <p:txBody>
          <a:bodyPr/>
          <a:lstStyle/>
          <a:p>
            <a:r>
              <a:rPr lang="en-US" dirty="0" err="1"/>
              <a:t>Oxytocine</a:t>
            </a:r>
            <a:endParaRPr lang="ar-SA" dirty="0"/>
          </a:p>
        </p:txBody>
      </p:sp>
      <p:sp>
        <p:nvSpPr>
          <p:cNvPr id="3" name="Content Placeholder 2"/>
          <p:cNvSpPr>
            <a:spLocks noGrp="1"/>
          </p:cNvSpPr>
          <p:nvPr>
            <p:ph idx="1"/>
          </p:nvPr>
        </p:nvSpPr>
        <p:spPr>
          <a:xfrm>
            <a:off x="1676400" y="1295400"/>
            <a:ext cx="8839200" cy="5410200"/>
          </a:xfrm>
        </p:spPr>
        <p:txBody>
          <a:bodyPr/>
          <a:lstStyle/>
          <a:p>
            <a:pPr algn="l"/>
            <a:r>
              <a:rPr lang="en-US" sz="2400" dirty="0"/>
              <a:t>3.  The drug is best infused with a calibrated infusion pump  that  can  be  easily  adjusted  to  deliver  the  required infusion rate accurately.</a:t>
            </a:r>
          </a:p>
          <a:p>
            <a:pPr algn="l"/>
            <a:endParaRPr lang="en-US" sz="2400" dirty="0"/>
          </a:p>
          <a:p>
            <a:pPr algn="l"/>
            <a:r>
              <a:rPr lang="en-US" sz="2400" dirty="0"/>
              <a:t>4. The induction of labor for a specific indication generally should not exceed 72 hours. In patients  with a low Bishop score, it is not unusual for an  induction to progress slowly. If the cervix effaces and  dilates, it is recommended that the membranes be  ruptured on the third day. If adequate progress is not  made within 12 hours of rupturing the membranes,  a cesarean delivery may be performed.</a:t>
            </a:r>
            <a:endParaRPr lang="ar-SA" sz="2400" dirty="0"/>
          </a:p>
        </p:txBody>
      </p:sp>
    </p:spTree>
    <p:extLst>
      <p:ext uri="{BB962C8B-B14F-4D97-AF65-F5344CB8AC3E}">
        <p14:creationId xmlns:p14="http://schemas.microsoft.com/office/powerpoint/2010/main" xmlns="" val="3665102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Oxytocin</a:t>
            </a:r>
            <a:endParaRPr lang="ar-S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1" y="1295400"/>
            <a:ext cx="9143999"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144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1066800"/>
          </a:xfrm>
        </p:spPr>
        <p:txBody>
          <a:bodyPr/>
          <a:lstStyle/>
          <a:p>
            <a:r>
              <a:rPr lang="en-US" dirty="0"/>
              <a:t>Oxytocin</a:t>
            </a:r>
            <a:endParaRPr lang="ar-SA" dirty="0"/>
          </a:p>
        </p:txBody>
      </p:sp>
      <p:sp>
        <p:nvSpPr>
          <p:cNvPr id="3" name="Content Placeholder 2"/>
          <p:cNvSpPr>
            <a:spLocks noGrp="1"/>
          </p:cNvSpPr>
          <p:nvPr>
            <p:ph idx="1"/>
          </p:nvPr>
        </p:nvSpPr>
        <p:spPr>
          <a:xfrm>
            <a:off x="1676400" y="1371600"/>
            <a:ext cx="8839200" cy="5410200"/>
          </a:xfrm>
        </p:spPr>
        <p:txBody>
          <a:bodyPr/>
          <a:lstStyle/>
          <a:p>
            <a:pPr algn="l"/>
            <a:r>
              <a:rPr lang="en-US" sz="2400" dirty="0"/>
              <a:t>5.  If adequate labor is established, the infusion rate and the concentration may be reduced, especially  during the second stage of labor. Adherence to this  principle avoids the risks of </a:t>
            </a:r>
            <a:r>
              <a:rPr lang="en-US" sz="2400" dirty="0" err="1"/>
              <a:t>hyperstimulation</a:t>
            </a:r>
            <a:r>
              <a:rPr lang="en-US" sz="2400" dirty="0"/>
              <a:t> and  fetal distress, which frequently occur once labor has  been established</a:t>
            </a:r>
            <a:endParaRPr lang="ar-SA" sz="2400" dirty="0"/>
          </a:p>
        </p:txBody>
      </p:sp>
    </p:spTree>
    <p:extLst>
      <p:ext uri="{BB962C8B-B14F-4D97-AF65-F5344CB8AC3E}">
        <p14:creationId xmlns:p14="http://schemas.microsoft.com/office/powerpoint/2010/main" xmlns="" val="2336386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286"/>
            <a:ext cx="8839200" cy="1030514"/>
          </a:xfrm>
        </p:spPr>
        <p:txBody>
          <a:bodyPr/>
          <a:lstStyle/>
          <a:p>
            <a:r>
              <a:rPr lang="en-US" dirty="0" err="1"/>
              <a:t>Prostaglandines</a:t>
            </a:r>
            <a:endParaRPr lang="ar-SA" dirty="0"/>
          </a:p>
        </p:txBody>
      </p:sp>
      <p:sp>
        <p:nvSpPr>
          <p:cNvPr id="3" name="Content Placeholder 2"/>
          <p:cNvSpPr>
            <a:spLocks noGrp="1"/>
          </p:cNvSpPr>
          <p:nvPr>
            <p:ph idx="1"/>
          </p:nvPr>
        </p:nvSpPr>
        <p:spPr>
          <a:xfrm>
            <a:off x="1600200" y="1600200"/>
            <a:ext cx="8915400" cy="5105400"/>
          </a:xfrm>
        </p:spPr>
        <p:txBody>
          <a:bodyPr/>
          <a:lstStyle/>
          <a:p>
            <a:pPr algn="l"/>
            <a:r>
              <a:rPr lang="en-US" sz="2400" dirty="0"/>
              <a:t>Definition : One of a number of hormone-like substances that participate in a wide range of body functions such as the contraction and relaxation of smooth muscle, the dilation and constriction of blood vessels, control of blood pressure, and modulation of inflammation. Prostaglandins are derived from </a:t>
            </a:r>
            <a:endParaRPr lang="ar-SA" sz="2400" dirty="0"/>
          </a:p>
          <a:p>
            <a:pPr marL="0" indent="0">
              <a:buNone/>
            </a:pPr>
            <a:r>
              <a:rPr lang="en-US" sz="2400" dirty="0"/>
              <a:t>a chemical called </a:t>
            </a:r>
            <a:r>
              <a:rPr lang="en-US" sz="2400" dirty="0" err="1"/>
              <a:t>arachidonic</a:t>
            </a:r>
            <a:r>
              <a:rPr lang="en-US" sz="2400" dirty="0"/>
              <a:t> acid.</a:t>
            </a:r>
            <a:endParaRPr lang="ar-SA" sz="2400" dirty="0"/>
          </a:p>
        </p:txBody>
      </p:sp>
    </p:spTree>
    <p:extLst>
      <p:ext uri="{BB962C8B-B14F-4D97-AF65-F5344CB8AC3E}">
        <p14:creationId xmlns:p14="http://schemas.microsoft.com/office/powerpoint/2010/main" xmlns="" val="1650997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990600"/>
          </a:xfrm>
        </p:spPr>
        <p:txBody>
          <a:bodyPr/>
          <a:lstStyle/>
          <a:p>
            <a:r>
              <a:rPr lang="en-US" dirty="0" err="1"/>
              <a:t>Prostaglandines</a:t>
            </a:r>
            <a:endParaRPr lang="ar-SA" dirty="0"/>
          </a:p>
        </p:txBody>
      </p:sp>
      <p:sp>
        <p:nvSpPr>
          <p:cNvPr id="3" name="Content Placeholder 2"/>
          <p:cNvSpPr>
            <a:spLocks noGrp="1"/>
          </p:cNvSpPr>
          <p:nvPr>
            <p:ph idx="1"/>
          </p:nvPr>
        </p:nvSpPr>
        <p:spPr>
          <a:xfrm>
            <a:off x="1676400" y="1219200"/>
            <a:ext cx="8839200" cy="5486400"/>
          </a:xfrm>
        </p:spPr>
        <p:txBody>
          <a:bodyPr/>
          <a:lstStyle/>
          <a:p>
            <a:pPr algn="l"/>
            <a:r>
              <a:rPr lang="en-GB" sz="2400" dirty="0"/>
              <a:t>Types used for induction of labour :</a:t>
            </a:r>
          </a:p>
          <a:p>
            <a:pPr algn="l"/>
            <a:endParaRPr lang="en-GB" sz="2400" dirty="0"/>
          </a:p>
          <a:p>
            <a:pPr algn="l"/>
            <a:r>
              <a:rPr lang="en-GB" sz="2400" dirty="0"/>
              <a:t>1- Misoprostol ( PGE1 analogue)</a:t>
            </a:r>
          </a:p>
          <a:p>
            <a:pPr algn="l"/>
            <a:endParaRPr lang="en-GB" sz="2400" dirty="0"/>
          </a:p>
          <a:p>
            <a:pPr algn="l"/>
            <a:r>
              <a:rPr lang="en-GB" sz="2400" dirty="0"/>
              <a:t>2- </a:t>
            </a:r>
            <a:r>
              <a:rPr lang="en-GB" sz="2400" dirty="0" err="1"/>
              <a:t>Dinoprostone</a:t>
            </a:r>
            <a:r>
              <a:rPr lang="en-GB" sz="2400" dirty="0"/>
              <a:t> ( PGE2 analogue)</a:t>
            </a:r>
            <a:endParaRPr lang="ar-SA" sz="2400" dirty="0"/>
          </a:p>
        </p:txBody>
      </p:sp>
    </p:spTree>
    <p:extLst>
      <p:ext uri="{BB962C8B-B14F-4D97-AF65-F5344CB8AC3E}">
        <p14:creationId xmlns:p14="http://schemas.microsoft.com/office/powerpoint/2010/main" xmlns="" val="2952256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763000" cy="990600"/>
          </a:xfrm>
        </p:spPr>
        <p:txBody>
          <a:bodyPr/>
          <a:lstStyle/>
          <a:p>
            <a:r>
              <a:rPr lang="en-US" dirty="0"/>
              <a:t>Oxytocin</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76401" y="1219200"/>
            <a:ext cx="8839200" cy="5486400"/>
          </a:xfrm>
        </p:spPr>
      </p:pic>
      <p:sp>
        <p:nvSpPr>
          <p:cNvPr id="3" name="TextBox 2">
            <a:extLst>
              <a:ext uri="{FF2B5EF4-FFF2-40B4-BE49-F238E27FC236}">
                <a16:creationId xmlns:a16="http://schemas.microsoft.com/office/drawing/2014/main" xmlns="" id="{F55EDE04-9131-4809-ACE8-7AEC03767B36}"/>
              </a:ext>
            </a:extLst>
          </p:cNvPr>
          <p:cNvSpPr txBox="1"/>
          <p:nvPr/>
        </p:nvSpPr>
        <p:spPr>
          <a:xfrm>
            <a:off x="4572000" y="1676400"/>
            <a:ext cx="2057400" cy="369332"/>
          </a:xfrm>
          <a:prstGeom prst="rect">
            <a:avLst/>
          </a:prstGeom>
          <a:noFill/>
        </p:spPr>
        <p:txBody>
          <a:bodyPr wrap="square" rtlCol="0">
            <a:spAutoFit/>
          </a:bodyPr>
          <a:lstStyle/>
          <a:p>
            <a:r>
              <a:rPr lang="en-US" dirty="0"/>
              <a:t>Multiparous</a:t>
            </a:r>
          </a:p>
        </p:txBody>
      </p:sp>
      <p:sp>
        <p:nvSpPr>
          <p:cNvPr id="5" name="TextBox 4">
            <a:extLst>
              <a:ext uri="{FF2B5EF4-FFF2-40B4-BE49-F238E27FC236}">
                <a16:creationId xmlns:a16="http://schemas.microsoft.com/office/drawing/2014/main" xmlns="" id="{67C4E7C0-9287-4F7A-827C-8FB15FA73DF7}"/>
              </a:ext>
            </a:extLst>
          </p:cNvPr>
          <p:cNvSpPr txBox="1"/>
          <p:nvPr/>
        </p:nvSpPr>
        <p:spPr>
          <a:xfrm>
            <a:off x="7391400" y="1676400"/>
            <a:ext cx="2057400" cy="369332"/>
          </a:xfrm>
          <a:prstGeom prst="rect">
            <a:avLst/>
          </a:prstGeom>
          <a:noFill/>
        </p:spPr>
        <p:txBody>
          <a:bodyPr wrap="square" rtlCol="0">
            <a:spAutoFit/>
          </a:bodyPr>
          <a:lstStyle/>
          <a:p>
            <a:r>
              <a:rPr lang="en-US" dirty="0"/>
              <a:t>Nulliparous</a:t>
            </a:r>
          </a:p>
        </p:txBody>
      </p:sp>
    </p:spTree>
    <p:extLst>
      <p:ext uri="{BB962C8B-B14F-4D97-AF65-F5344CB8AC3E}">
        <p14:creationId xmlns:p14="http://schemas.microsoft.com/office/powerpoint/2010/main" xmlns="" val="3624708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915400" cy="990600"/>
          </a:xfrm>
        </p:spPr>
        <p:txBody>
          <a:bodyPr/>
          <a:lstStyle/>
          <a:p>
            <a:r>
              <a:rPr lang="en-GB" dirty="0"/>
              <a:t>Oxytocin</a:t>
            </a:r>
            <a:endParaRPr lang="ar-SA"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0" y="1143000"/>
            <a:ext cx="9144000" cy="5715000"/>
          </a:xfrm>
          <a:prstGeom prst="rect">
            <a:avLst/>
          </a:prstGeom>
          <a:noFill/>
          <a:ln>
            <a:noFill/>
          </a:ln>
          <a:effectLst/>
          <a:extLst>
            <a:ext uri="{909E8E84-426E-40DD-AFC4-6F175D3DCCD1}">
              <a14:hiddenFill xmlns:a14="http://schemas.microsoft.com/office/drawing/2010/main" xmlns="">
                <a:gradFill rotWithShape="1">
                  <a:gsLst>
                    <a:gs pos="0">
                      <a:schemeClr val="bg1"/>
                    </a:gs>
                    <a:gs pos="100000">
                      <a:schemeClr val="accent1">
                        <a:alpha val="14999"/>
                      </a:schemeClr>
                    </a:gs>
                  </a:gsLst>
                  <a:lin ang="5400000" scaled="1"/>
                </a:gra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130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15400" cy="990600"/>
          </a:xfrm>
        </p:spPr>
        <p:txBody>
          <a:bodyPr/>
          <a:lstStyle/>
          <a:p>
            <a:r>
              <a:rPr lang="en-GB" dirty="0"/>
              <a:t>Oxytocin</a:t>
            </a:r>
            <a:endParaRPr lang="ar-S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00201" y="1295400"/>
            <a:ext cx="8915401" cy="5410200"/>
          </a:xfrm>
          <a:prstGeom prst="rect">
            <a:avLst/>
          </a:prstGeom>
          <a:noFill/>
          <a:ln>
            <a:noFill/>
          </a:ln>
          <a:effectLst/>
          <a:extLst>
            <a:ext uri="{909E8E84-426E-40DD-AFC4-6F175D3DCCD1}">
              <a14:hiddenFill xmlns:a14="http://schemas.microsoft.com/office/drawing/2010/main" xmlns="">
                <a:gradFill rotWithShape="1">
                  <a:gsLst>
                    <a:gs pos="0">
                      <a:schemeClr val="bg1"/>
                    </a:gs>
                    <a:gs pos="100000">
                      <a:schemeClr val="accent1">
                        <a:alpha val="14999"/>
                      </a:schemeClr>
                    </a:gs>
                  </a:gsLst>
                  <a:lin ang="5400000" scaled="1"/>
                </a:gra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116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B088C6E-82E0-4BBF-A943-CF6A347718F3}"/>
              </a:ext>
            </a:extLst>
          </p:cNvPr>
          <p:cNvSpPr>
            <a:spLocks noGrp="1"/>
          </p:cNvSpPr>
          <p:nvPr>
            <p:ph type="title"/>
          </p:nvPr>
        </p:nvSpPr>
        <p:spPr>
          <a:xfrm>
            <a:off x="5761905" y="90311"/>
            <a:ext cx="5878688" cy="762868"/>
          </a:xfrm>
        </p:spPr>
        <p:txBody>
          <a:bodyPr>
            <a:normAutofit/>
          </a:bodyPr>
          <a:lstStyle/>
          <a:p>
            <a:r>
              <a:rPr lang="en-US" sz="2800" b="1" dirty="0">
                <a:solidFill>
                  <a:srgbClr val="FF0000"/>
                </a:solidFill>
              </a:rPr>
              <a:t>maternal fetal parturition </a:t>
            </a:r>
            <a:r>
              <a:rPr lang="en-US" sz="2800" b="1" dirty="0" err="1">
                <a:solidFill>
                  <a:srgbClr val="FF0000"/>
                </a:solidFill>
              </a:rPr>
              <a:t>hpa</a:t>
            </a:r>
            <a:r>
              <a:rPr lang="en-US" sz="2800" b="1" dirty="0">
                <a:solidFill>
                  <a:srgbClr val="FF0000"/>
                </a:solidFill>
              </a:rPr>
              <a:t> axis</a:t>
            </a:r>
          </a:p>
        </p:txBody>
      </p:sp>
      <p:sp>
        <p:nvSpPr>
          <p:cNvPr id="3" name="Content Placeholder 2">
            <a:extLst>
              <a:ext uri="{FF2B5EF4-FFF2-40B4-BE49-F238E27FC236}">
                <a16:creationId xmlns:a16="http://schemas.microsoft.com/office/drawing/2014/main" xmlns="" id="{EE8C2253-F1ED-41E9-B1C5-F7FFA9CBD5BE}"/>
              </a:ext>
            </a:extLst>
          </p:cNvPr>
          <p:cNvSpPr>
            <a:spLocks noGrp="1"/>
          </p:cNvSpPr>
          <p:nvPr>
            <p:ph idx="1"/>
          </p:nvPr>
        </p:nvSpPr>
        <p:spPr>
          <a:xfrm>
            <a:off x="0" y="248356"/>
            <a:ext cx="4617156" cy="6858000"/>
          </a:xfrm>
        </p:spPr>
        <p:txBody>
          <a:bodyPr>
            <a:normAutofit/>
          </a:bodyPr>
          <a:lstStyle/>
          <a:p>
            <a:r>
              <a:rPr lang="en-US" sz="2800" dirty="0"/>
              <a:t>Abnormal fetal pituitary adrenal axis (seen in anencephaly) or congenital adrenal hypoplasia &gt;&gt;&gt;deficiency in dehydroepiandrosterone&gt;&gt;&gt;reduced fetal cortisol response .</a:t>
            </a:r>
          </a:p>
          <a:p>
            <a:r>
              <a:rPr lang="en-US" sz="2800" dirty="0"/>
              <a:t>Placental sulfatase deficiency&gt;&gt;&gt;this enzyme plays an essential role in placental estrogen production which are necessary for the expression of oxytocin and PG receptors in myometrial cells </a:t>
            </a:r>
          </a:p>
        </p:txBody>
      </p:sp>
      <p:pic>
        <p:nvPicPr>
          <p:cNvPr id="4" name="Picture 3">
            <a:extLst>
              <a:ext uri="{FF2B5EF4-FFF2-40B4-BE49-F238E27FC236}">
                <a16:creationId xmlns:a16="http://schemas.microsoft.com/office/drawing/2014/main" xmlns="" id="{87ACE0B7-51E6-45D5-9611-BB5EF180D94F}"/>
              </a:ext>
            </a:extLst>
          </p:cNvPr>
          <p:cNvPicPr>
            <a:picLocks noChangeAspect="1"/>
          </p:cNvPicPr>
          <p:nvPr/>
        </p:nvPicPr>
        <p:blipFill>
          <a:blip r:embed="rId3"/>
          <a:stretch>
            <a:fillRect/>
          </a:stretch>
        </p:blipFill>
        <p:spPr>
          <a:xfrm>
            <a:off x="4874659" y="1170782"/>
            <a:ext cx="7042359" cy="5013148"/>
          </a:xfrm>
          <a:prstGeom prst="rect">
            <a:avLst/>
          </a:prstGeom>
        </p:spPr>
      </p:pic>
    </p:spTree>
    <p:extLst>
      <p:ext uri="{BB962C8B-B14F-4D97-AF65-F5344CB8AC3E}">
        <p14:creationId xmlns:p14="http://schemas.microsoft.com/office/powerpoint/2010/main" xmlns="" val="2730259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Oxytocin</a:t>
            </a:r>
            <a:endParaRPr lang="ar-SA" dirty="0"/>
          </a:p>
        </p:txBody>
      </p:sp>
      <p:sp>
        <p:nvSpPr>
          <p:cNvPr id="3" name="Content Placeholder 2"/>
          <p:cNvSpPr>
            <a:spLocks noGrp="1"/>
          </p:cNvSpPr>
          <p:nvPr>
            <p:ph idx="1"/>
          </p:nvPr>
        </p:nvSpPr>
        <p:spPr>
          <a:xfrm>
            <a:off x="1676400" y="1295400"/>
            <a:ext cx="8839200" cy="5410200"/>
          </a:xfrm>
        </p:spPr>
        <p:txBody>
          <a:bodyPr/>
          <a:lstStyle/>
          <a:p>
            <a:pPr algn="l"/>
            <a:r>
              <a:rPr lang="en-US" sz="2400" dirty="0"/>
              <a:t>If the woman develops </a:t>
            </a:r>
            <a:r>
              <a:rPr lang="en-US" sz="2400" dirty="0" err="1"/>
              <a:t>tachysystole</a:t>
            </a:r>
            <a:r>
              <a:rPr lang="en-US" sz="2400" dirty="0"/>
              <a:t> just discontinue the IV infusion.</a:t>
            </a:r>
          </a:p>
          <a:p>
            <a:pPr algn="l"/>
            <a:r>
              <a:rPr lang="en-US" sz="2400" dirty="0"/>
              <a:t>She should go back to normal in a few minutes due to the short half-life.</a:t>
            </a:r>
          </a:p>
          <a:p>
            <a:pPr algn="l"/>
            <a:endParaRPr lang="en-US" sz="2400" dirty="0"/>
          </a:p>
          <a:p>
            <a:pPr algn="l"/>
            <a:r>
              <a:rPr lang="en-US" sz="2400" dirty="0"/>
              <a:t>Uterine </a:t>
            </a:r>
            <a:r>
              <a:rPr lang="en-US" sz="2400" dirty="0" err="1"/>
              <a:t>tachysystole</a:t>
            </a:r>
            <a:r>
              <a:rPr lang="en-US" sz="2400" dirty="0"/>
              <a:t> is defined as 6 contractions in a 10-minute period.</a:t>
            </a:r>
            <a:endParaRPr lang="ar-SA" sz="2400" dirty="0"/>
          </a:p>
        </p:txBody>
      </p:sp>
    </p:spTree>
    <p:extLst>
      <p:ext uri="{BB962C8B-B14F-4D97-AF65-F5344CB8AC3E}">
        <p14:creationId xmlns:p14="http://schemas.microsoft.com/office/powerpoint/2010/main" xmlns="" val="1028664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Oxytocin</a:t>
            </a:r>
            <a:endParaRPr lang="ar-SA"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0" y="1219200"/>
            <a:ext cx="9144000" cy="5638800"/>
          </a:xfrm>
          <a:prstGeom prst="rect">
            <a:avLst/>
          </a:prstGeom>
          <a:noFill/>
          <a:ln>
            <a:noFill/>
          </a:ln>
          <a:effectLst/>
          <a:extLst>
            <a:ext uri="{909E8E84-426E-40DD-AFC4-6F175D3DCCD1}">
              <a14:hiddenFill xmlns:a14="http://schemas.microsoft.com/office/drawing/2010/main" xmlns="">
                <a:gradFill rotWithShape="1">
                  <a:gsLst>
                    <a:gs pos="0">
                      <a:schemeClr val="bg1"/>
                    </a:gs>
                    <a:gs pos="100000">
                      <a:schemeClr val="accent1">
                        <a:alpha val="14999"/>
                      </a:schemeClr>
                    </a:gs>
                  </a:gsLst>
                  <a:lin ang="5400000" scaled="1"/>
                </a:gra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789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990600"/>
          </a:xfrm>
        </p:spPr>
        <p:txBody>
          <a:bodyPr/>
          <a:lstStyle/>
          <a:p>
            <a:r>
              <a:rPr lang="en-US" dirty="0"/>
              <a:t>Misoprostol</a:t>
            </a:r>
            <a:endParaRPr lang="ar-SA" dirty="0"/>
          </a:p>
        </p:txBody>
      </p:sp>
      <p:sp>
        <p:nvSpPr>
          <p:cNvPr id="3" name="Content Placeholder 2"/>
          <p:cNvSpPr>
            <a:spLocks noGrp="1"/>
          </p:cNvSpPr>
          <p:nvPr>
            <p:ph idx="1"/>
          </p:nvPr>
        </p:nvSpPr>
        <p:spPr>
          <a:xfrm>
            <a:off x="1676400" y="1295400"/>
            <a:ext cx="8839200" cy="5410200"/>
          </a:xfrm>
        </p:spPr>
        <p:txBody>
          <a:bodyPr/>
          <a:lstStyle/>
          <a:p>
            <a:pPr algn="l"/>
            <a:r>
              <a:rPr lang="en-US" sz="2400" dirty="0"/>
              <a:t>This is a synthetic prostaglandin, which is marketed as an antiulcer agent under the trade name </a:t>
            </a:r>
            <a:r>
              <a:rPr lang="en-US" sz="2400" dirty="0" err="1"/>
              <a:t>Cytotec</a:t>
            </a:r>
            <a:r>
              <a:rPr lang="en-US" sz="2400" dirty="0"/>
              <a:t>. One quarter of a tablet (25 mcg), which can be crushed and placed on the cervix, has been shown in many studies to be quite effective in inducing cervical ripening and labor. The application of the medication can be repeated every 4 hours.</a:t>
            </a:r>
          </a:p>
          <a:p>
            <a:pPr algn="l"/>
            <a:endParaRPr lang="en-US" sz="2400" dirty="0"/>
          </a:p>
          <a:p>
            <a:pPr algn="l"/>
            <a:endParaRPr lang="ar-SA"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29001" y="3657600"/>
            <a:ext cx="7010400" cy="3048000"/>
          </a:xfrm>
          <a:prstGeom prst="rect">
            <a:avLst/>
          </a:prstGeom>
        </p:spPr>
      </p:pic>
    </p:spTree>
    <p:extLst>
      <p:ext uri="{BB962C8B-B14F-4D97-AF65-F5344CB8AC3E}">
        <p14:creationId xmlns:p14="http://schemas.microsoft.com/office/powerpoint/2010/main" xmlns="" val="1810386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458200" cy="1066800"/>
          </a:xfrm>
        </p:spPr>
        <p:txBody>
          <a:bodyPr/>
          <a:lstStyle/>
          <a:p>
            <a:r>
              <a:rPr lang="en-US" dirty="0"/>
              <a:t>Misoprostol</a:t>
            </a:r>
            <a:endParaRPr lang="ar-SA" dirty="0"/>
          </a:p>
        </p:txBody>
      </p:sp>
      <p:sp>
        <p:nvSpPr>
          <p:cNvPr id="3" name="Content Placeholder 2"/>
          <p:cNvSpPr>
            <a:spLocks noGrp="1"/>
          </p:cNvSpPr>
          <p:nvPr>
            <p:ph idx="1"/>
          </p:nvPr>
        </p:nvSpPr>
        <p:spPr>
          <a:xfrm>
            <a:off x="1676400" y="1447800"/>
            <a:ext cx="8763000" cy="5257800"/>
          </a:xfrm>
        </p:spPr>
        <p:txBody>
          <a:bodyPr/>
          <a:lstStyle/>
          <a:p>
            <a:pPr algn="l"/>
            <a:r>
              <a:rPr lang="en-US" sz="2400" dirty="0"/>
              <a:t>Misoprostol has also been administered orally (50-100 mcg, which can be repeated every 4 h), but vaginal administration seems to be more efficacious.</a:t>
            </a:r>
          </a:p>
          <a:p>
            <a:pPr algn="l"/>
            <a:endParaRPr lang="en-US" sz="2400" dirty="0"/>
          </a:p>
          <a:p>
            <a:pPr algn="l"/>
            <a:r>
              <a:rPr lang="en-US" sz="2400" dirty="0"/>
              <a:t>25 mcg of misoprostol used vaginally every 4 hours is safer and more efficient for cervical ripening and labor induction than oxytocin. (NCBI)</a:t>
            </a:r>
          </a:p>
          <a:p>
            <a:pPr algn="l"/>
            <a:endParaRPr lang="en-US" sz="2400" dirty="0"/>
          </a:p>
          <a:p>
            <a:pPr algn="l"/>
            <a:r>
              <a:rPr lang="en-US" sz="2400" dirty="0"/>
              <a:t>Maximum 3 doses per 24 hours</a:t>
            </a:r>
            <a:endParaRPr lang="ar-SA" sz="2400" dirty="0"/>
          </a:p>
        </p:txBody>
      </p:sp>
    </p:spTree>
    <p:extLst>
      <p:ext uri="{BB962C8B-B14F-4D97-AF65-F5344CB8AC3E}">
        <p14:creationId xmlns:p14="http://schemas.microsoft.com/office/powerpoint/2010/main" xmlns="" val="4284780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886"/>
            <a:ext cx="8915400" cy="1143000"/>
          </a:xfrm>
        </p:spPr>
        <p:txBody>
          <a:bodyPr/>
          <a:lstStyle/>
          <a:p>
            <a:r>
              <a:rPr lang="en-US" dirty="0"/>
              <a:t>Misoprostol</a:t>
            </a:r>
            <a:endParaRPr lang="ar-SA" dirty="0"/>
          </a:p>
        </p:txBody>
      </p:sp>
      <p:sp>
        <p:nvSpPr>
          <p:cNvPr id="3" name="Content Placeholder 2"/>
          <p:cNvSpPr>
            <a:spLocks noGrp="1"/>
          </p:cNvSpPr>
          <p:nvPr>
            <p:ph idx="1"/>
          </p:nvPr>
        </p:nvSpPr>
        <p:spPr>
          <a:xfrm>
            <a:off x="1676400" y="1371600"/>
            <a:ext cx="8839200" cy="5334000"/>
          </a:xfrm>
        </p:spPr>
        <p:txBody>
          <a:bodyPr/>
          <a:lstStyle/>
          <a:p>
            <a:pPr algn="l"/>
            <a:r>
              <a:rPr lang="en-US" sz="2400" dirty="0"/>
              <a:t>“Uterine </a:t>
            </a:r>
            <a:r>
              <a:rPr lang="en-US" sz="2400" dirty="0" err="1"/>
              <a:t>hyperstimulation</a:t>
            </a:r>
            <a:r>
              <a:rPr lang="en-US" sz="2400" dirty="0"/>
              <a:t> and meconium-stained amniotic fluid appear to be more common with misoprostol, although these risks can be minimized by using a dose of 25 </a:t>
            </a:r>
            <a:r>
              <a:rPr lang="en-US" sz="2400" dirty="0" err="1"/>
              <a:t>μg</a:t>
            </a:r>
            <a:r>
              <a:rPr lang="en-US" sz="2400" dirty="0"/>
              <a:t> (1/4 of a 100-μg tablet) at an interval of 3 to 6 hours, with oxytocin given no later than 4 hours after the last dose of misoprostol.”</a:t>
            </a:r>
          </a:p>
          <a:p>
            <a:pPr algn="l"/>
            <a:endParaRPr lang="en-US" sz="2400" dirty="0"/>
          </a:p>
          <a:p>
            <a:pPr algn="l"/>
            <a:r>
              <a:rPr lang="en-US" sz="2400" dirty="0"/>
              <a:t>They probably intended the phrase to be: “with oxytocin given no earlier than 4 hours after the last dose of misoprostol”</a:t>
            </a:r>
            <a:endParaRPr lang="ar-SA" sz="2400" dirty="0"/>
          </a:p>
        </p:txBody>
      </p:sp>
    </p:spTree>
    <p:extLst>
      <p:ext uri="{BB962C8B-B14F-4D97-AF65-F5344CB8AC3E}">
        <p14:creationId xmlns:p14="http://schemas.microsoft.com/office/powerpoint/2010/main" xmlns="" val="1432255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1143000"/>
          </a:xfrm>
        </p:spPr>
        <p:txBody>
          <a:bodyPr/>
          <a:lstStyle/>
          <a:p>
            <a:r>
              <a:rPr lang="en-US" dirty="0"/>
              <a:t>Misoprostol</a:t>
            </a:r>
            <a:endParaRPr lang="ar-SA" dirty="0"/>
          </a:p>
        </p:txBody>
      </p:sp>
      <p:sp>
        <p:nvSpPr>
          <p:cNvPr id="3" name="Content Placeholder 2"/>
          <p:cNvSpPr>
            <a:spLocks noGrp="1"/>
          </p:cNvSpPr>
          <p:nvPr>
            <p:ph idx="1"/>
          </p:nvPr>
        </p:nvSpPr>
        <p:spPr>
          <a:xfrm>
            <a:off x="1676400" y="1447800"/>
            <a:ext cx="8839200" cy="5257800"/>
          </a:xfrm>
        </p:spPr>
        <p:txBody>
          <a:bodyPr/>
          <a:lstStyle/>
          <a:p>
            <a:pPr algn="l"/>
            <a:r>
              <a:rPr lang="en-US" sz="2400" dirty="0"/>
              <a:t>The American College of Obstetrics and Gynecology (ACOG) Committee on Obstetrics Practice recommends that misoprostol not be used in induction of labor after previous cesarean section or major uterine surgery, due to a significant risk of uterine rupture.</a:t>
            </a:r>
          </a:p>
          <a:p>
            <a:pPr algn="l"/>
            <a:endParaRPr lang="en-US" sz="2400" dirty="0"/>
          </a:p>
          <a:p>
            <a:pPr algn="l"/>
            <a:r>
              <a:rPr lang="en-US" sz="2400" dirty="0"/>
              <a:t>A randomized controlled trial by Al-</a:t>
            </a:r>
            <a:r>
              <a:rPr lang="en-US" sz="2400" dirty="0" err="1"/>
              <a:t>Ibraheemi</a:t>
            </a:r>
            <a:r>
              <a:rPr lang="en-US" sz="2400" dirty="0"/>
              <a:t> et al that randomized 200 patients into a cervical ripening using misoprostol and a </a:t>
            </a:r>
            <a:r>
              <a:rPr lang="en-US" sz="2400" dirty="0" err="1"/>
              <a:t>transcervical</a:t>
            </a:r>
            <a:r>
              <a:rPr lang="en-US" sz="2400" dirty="0"/>
              <a:t> Foley bulb simultaneously group and a misoprostol alone group reported that the combined group showed shorter time to delivery (15.0 hours </a:t>
            </a:r>
            <a:r>
              <a:rPr lang="en-US" sz="2400" dirty="0" err="1"/>
              <a:t>vs</a:t>
            </a:r>
            <a:r>
              <a:rPr lang="en-US" sz="2400" dirty="0"/>
              <a:t> 19.0 hours in the misoprostol-only group)</a:t>
            </a:r>
            <a:endParaRPr lang="ar-SA" sz="2400" dirty="0"/>
          </a:p>
        </p:txBody>
      </p:sp>
    </p:spTree>
    <p:extLst>
      <p:ext uri="{BB962C8B-B14F-4D97-AF65-F5344CB8AC3E}">
        <p14:creationId xmlns:p14="http://schemas.microsoft.com/office/powerpoint/2010/main" xmlns="" val="3467333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0886"/>
            <a:ext cx="8763000" cy="1055914"/>
          </a:xfrm>
        </p:spPr>
        <p:txBody>
          <a:bodyPr/>
          <a:lstStyle/>
          <a:p>
            <a:r>
              <a:rPr lang="en-US" dirty="0" err="1"/>
              <a:t>Dinoprostone</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248401" y="1066800"/>
            <a:ext cx="4419601" cy="5638800"/>
          </a:xfr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76400" y="1143001"/>
            <a:ext cx="4572000" cy="5562599"/>
          </a:xfrm>
          <a:prstGeom prst="rect">
            <a:avLst/>
          </a:prstGeom>
        </p:spPr>
      </p:pic>
    </p:spTree>
    <p:extLst>
      <p:ext uri="{BB962C8B-B14F-4D97-AF65-F5344CB8AC3E}">
        <p14:creationId xmlns:p14="http://schemas.microsoft.com/office/powerpoint/2010/main" xmlns="" val="1265569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839200" cy="1066800"/>
          </a:xfrm>
        </p:spPr>
        <p:txBody>
          <a:bodyPr/>
          <a:lstStyle/>
          <a:p>
            <a:r>
              <a:rPr lang="en-US" dirty="0" err="1"/>
              <a:t>Dinoprostone</a:t>
            </a:r>
            <a:endParaRPr lang="ar-SA" dirty="0"/>
          </a:p>
        </p:txBody>
      </p:sp>
      <p:sp>
        <p:nvSpPr>
          <p:cNvPr id="3" name="Content Placeholder 2"/>
          <p:cNvSpPr>
            <a:spLocks noGrp="1"/>
          </p:cNvSpPr>
          <p:nvPr>
            <p:ph idx="1"/>
          </p:nvPr>
        </p:nvSpPr>
        <p:spPr>
          <a:xfrm>
            <a:off x="1676400" y="1447800"/>
            <a:ext cx="8763000" cy="5257800"/>
          </a:xfrm>
        </p:spPr>
        <p:txBody>
          <a:bodyPr/>
          <a:lstStyle/>
          <a:p>
            <a:pPr algn="l"/>
            <a:r>
              <a:rPr lang="en-US" sz="2400" dirty="0"/>
              <a:t> local PGE2 leads to a series of important changes associated with cervical ripening, including the following:</a:t>
            </a:r>
          </a:p>
          <a:p>
            <a:pPr algn="l"/>
            <a:endParaRPr lang="en-US" sz="2400" dirty="0"/>
          </a:p>
          <a:p>
            <a:pPr algn="l"/>
            <a:r>
              <a:rPr lang="en-US" sz="2400" dirty="0"/>
              <a:t>1- Dilation of small vessels in the cervix</a:t>
            </a:r>
          </a:p>
          <a:p>
            <a:pPr algn="l"/>
            <a:r>
              <a:rPr lang="en-US" sz="2400" dirty="0"/>
              <a:t>2- Increase in collagen degradation</a:t>
            </a:r>
          </a:p>
          <a:p>
            <a:pPr algn="l"/>
            <a:r>
              <a:rPr lang="en-US" sz="2400" dirty="0"/>
              <a:t>3- Increase in hyaluronic acid</a:t>
            </a:r>
          </a:p>
          <a:p>
            <a:pPr algn="l"/>
            <a:r>
              <a:rPr lang="en-US" sz="2400" dirty="0"/>
              <a:t>4- Increase in </a:t>
            </a:r>
            <a:r>
              <a:rPr lang="en-US" sz="2400" dirty="0" err="1"/>
              <a:t>chemotaxis</a:t>
            </a:r>
            <a:r>
              <a:rPr lang="en-US" sz="2400" dirty="0"/>
              <a:t> for leukocytes, which causes increased collagen degradation</a:t>
            </a:r>
          </a:p>
          <a:p>
            <a:pPr algn="l"/>
            <a:r>
              <a:rPr lang="en-US" sz="2400" dirty="0"/>
              <a:t>5- Increase in stimulation of interleukin (IL)–8 release</a:t>
            </a:r>
            <a:endParaRPr lang="ar-SA" sz="2400" dirty="0"/>
          </a:p>
        </p:txBody>
      </p:sp>
    </p:spTree>
    <p:extLst>
      <p:ext uri="{BB962C8B-B14F-4D97-AF65-F5344CB8AC3E}">
        <p14:creationId xmlns:p14="http://schemas.microsoft.com/office/powerpoint/2010/main" xmlns="" val="3946572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8991600" cy="914400"/>
          </a:xfrm>
        </p:spPr>
        <p:txBody>
          <a:bodyPr/>
          <a:lstStyle/>
          <a:p>
            <a:r>
              <a:rPr lang="en-US" dirty="0" err="1"/>
              <a:t>Cervidil</a:t>
            </a:r>
            <a:endParaRPr lang="ar-S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76400" y="1371600"/>
            <a:ext cx="8839200" cy="5410200"/>
          </a:xfrm>
          <a:prstGeom prst="rect">
            <a:avLst/>
          </a:prstGeom>
          <a:noFill/>
          <a:ln>
            <a:noFill/>
          </a:ln>
          <a:effectLst/>
          <a:extLst>
            <a:ext uri="{909E8E84-426E-40DD-AFC4-6F175D3DCCD1}">
              <a14:hiddenFill xmlns:a14="http://schemas.microsoft.com/office/drawing/2010/main" xmlns="">
                <a:gradFill rotWithShape="1">
                  <a:gsLst>
                    <a:gs pos="0">
                      <a:schemeClr val="bg1"/>
                    </a:gs>
                    <a:gs pos="100000">
                      <a:schemeClr val="accent1">
                        <a:alpha val="14999"/>
                      </a:schemeClr>
                    </a:gs>
                  </a:gsLst>
                  <a:lin ang="5400000" scaled="1"/>
                </a:gra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2127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1066800"/>
          </a:xfrm>
        </p:spPr>
        <p:txBody>
          <a:bodyPr/>
          <a:lstStyle/>
          <a:p>
            <a:r>
              <a:rPr lang="en-US" dirty="0" err="1"/>
              <a:t>Dinoprostone</a:t>
            </a:r>
            <a:endParaRPr lang="ar-SA" dirty="0"/>
          </a:p>
        </p:txBody>
      </p:sp>
      <p:sp>
        <p:nvSpPr>
          <p:cNvPr id="3" name="Content Placeholder 2"/>
          <p:cNvSpPr>
            <a:spLocks noGrp="1"/>
          </p:cNvSpPr>
          <p:nvPr>
            <p:ph idx="1"/>
          </p:nvPr>
        </p:nvSpPr>
        <p:spPr>
          <a:xfrm>
            <a:off x="1676400" y="1295400"/>
            <a:ext cx="8915400" cy="5334000"/>
          </a:xfrm>
        </p:spPr>
        <p:txBody>
          <a:bodyPr/>
          <a:lstStyle/>
          <a:p>
            <a:pPr algn="l"/>
            <a:r>
              <a:rPr lang="en-US" sz="2400" dirty="0" err="1"/>
              <a:t>Cervidil</a:t>
            </a:r>
            <a:r>
              <a:rPr lang="en-US" sz="2400" dirty="0"/>
              <a:t> is better than </a:t>
            </a:r>
            <a:r>
              <a:rPr lang="en-US" sz="2400" dirty="0" err="1"/>
              <a:t>Prepidil</a:t>
            </a:r>
            <a:r>
              <a:rPr lang="en-US" sz="2400" dirty="0"/>
              <a:t>:</a:t>
            </a:r>
          </a:p>
          <a:p>
            <a:pPr algn="l"/>
            <a:r>
              <a:rPr lang="en-US" sz="2400" dirty="0"/>
              <a:t>Because in cases of complications (Uterine </a:t>
            </a:r>
            <a:r>
              <a:rPr lang="en-US" sz="2400" dirty="0" err="1"/>
              <a:t>hyperstimulation</a:t>
            </a:r>
            <a:r>
              <a:rPr lang="en-US" sz="2400" dirty="0"/>
              <a:t> with FHR changes):</a:t>
            </a:r>
          </a:p>
          <a:p>
            <a:pPr algn="l"/>
            <a:r>
              <a:rPr lang="en-US" sz="2400" dirty="0" err="1"/>
              <a:t>Cervidil</a:t>
            </a:r>
            <a:r>
              <a:rPr lang="en-US" sz="2400" dirty="0"/>
              <a:t> can be removed </a:t>
            </a:r>
          </a:p>
          <a:p>
            <a:pPr algn="l"/>
            <a:r>
              <a:rPr lang="en-US" sz="2400" dirty="0" err="1"/>
              <a:t>Prepidil</a:t>
            </a:r>
            <a:r>
              <a:rPr lang="en-US" sz="2400" dirty="0"/>
              <a:t> gel cannot be washed out or removed.</a:t>
            </a:r>
          </a:p>
          <a:p>
            <a:pPr algn="l"/>
            <a:endParaRPr lang="en-US" sz="2400" dirty="0"/>
          </a:p>
          <a:p>
            <a:pPr algn="l"/>
            <a:r>
              <a:rPr lang="en-US" sz="2400" dirty="0"/>
              <a:t>Uterine </a:t>
            </a:r>
            <a:r>
              <a:rPr lang="en-US" sz="2400" dirty="0" err="1"/>
              <a:t>hyperstimulation</a:t>
            </a:r>
            <a:r>
              <a:rPr lang="en-US" sz="2400" dirty="0"/>
              <a:t>: &gt; 5 contractions in 10 </a:t>
            </a:r>
            <a:r>
              <a:rPr lang="en-US" sz="2400" dirty="0" err="1"/>
              <a:t>mins</a:t>
            </a:r>
            <a:r>
              <a:rPr lang="en-US" sz="2400" dirty="0"/>
              <a:t> with each contraction lasting for 1 min.</a:t>
            </a:r>
          </a:p>
          <a:p>
            <a:pPr algn="l"/>
            <a:r>
              <a:rPr lang="en-US" sz="2400" dirty="0"/>
              <a:t>In cases of uterine </a:t>
            </a:r>
            <a:r>
              <a:rPr lang="en-US" sz="2400" dirty="0" err="1"/>
              <a:t>hyperstimulation</a:t>
            </a:r>
            <a:r>
              <a:rPr lang="en-US" sz="2400" dirty="0"/>
              <a:t> discontinue drug and give a </a:t>
            </a:r>
            <a:r>
              <a:rPr lang="en-US" sz="2400" dirty="0" err="1"/>
              <a:t>tocolytic</a:t>
            </a:r>
            <a:r>
              <a:rPr lang="en-US" sz="2400" dirty="0"/>
              <a:t> (</a:t>
            </a:r>
            <a:r>
              <a:rPr lang="en-US" sz="2400" dirty="0" err="1"/>
              <a:t>terbutaline</a:t>
            </a:r>
            <a:r>
              <a:rPr lang="en-US" sz="2400" dirty="0"/>
              <a:t> or </a:t>
            </a:r>
            <a:r>
              <a:rPr lang="en-US" sz="2400" dirty="0" err="1"/>
              <a:t>nifedipine</a:t>
            </a:r>
            <a:r>
              <a:rPr lang="en-US" sz="2400" dirty="0"/>
              <a:t>).</a:t>
            </a:r>
          </a:p>
          <a:p>
            <a:pPr algn="l"/>
            <a:endParaRPr lang="en-US" sz="2400" dirty="0"/>
          </a:p>
          <a:p>
            <a:pPr algn="l"/>
            <a:endParaRPr lang="ar-SA" sz="2400" dirty="0"/>
          </a:p>
        </p:txBody>
      </p:sp>
    </p:spTree>
    <p:extLst>
      <p:ext uri="{BB962C8B-B14F-4D97-AF65-F5344CB8AC3E}">
        <p14:creationId xmlns:p14="http://schemas.microsoft.com/office/powerpoint/2010/main" xmlns="" val="417825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0C192-8003-4AF8-93E6-F529B12F4D70}"/>
              </a:ext>
            </a:extLst>
          </p:cNvPr>
          <p:cNvSpPr>
            <a:spLocks noGrp="1"/>
          </p:cNvSpPr>
          <p:nvPr>
            <p:ph type="title"/>
          </p:nvPr>
        </p:nvSpPr>
        <p:spPr/>
        <p:txBody>
          <a:bodyPr/>
          <a:lstStyle/>
          <a:p>
            <a:r>
              <a:rPr lang="en-US" b="1" i="0" dirty="0">
                <a:solidFill>
                  <a:srgbClr val="232323"/>
                </a:solidFill>
                <a:effectLst/>
                <a:latin typeface="Arial" panose="020B0604020202020204" pitchFamily="34" charset="0"/>
              </a:rPr>
              <a:t>POSTTERM PREGNANCY RISKS</a:t>
            </a:r>
            <a:endParaRPr lang="en-US" dirty="0"/>
          </a:p>
        </p:txBody>
      </p:sp>
      <p:sp>
        <p:nvSpPr>
          <p:cNvPr id="3" name="Content Placeholder 2">
            <a:extLst>
              <a:ext uri="{FF2B5EF4-FFF2-40B4-BE49-F238E27FC236}">
                <a16:creationId xmlns:a16="http://schemas.microsoft.com/office/drawing/2014/main" xmlns="" id="{D8598924-1D9E-47DB-B596-A9E2333C228F}"/>
              </a:ext>
            </a:extLst>
          </p:cNvPr>
          <p:cNvSpPr>
            <a:spLocks noGrp="1"/>
          </p:cNvSpPr>
          <p:nvPr>
            <p:ph idx="1"/>
          </p:nvPr>
        </p:nvSpPr>
        <p:spPr>
          <a:xfrm>
            <a:off x="838200" y="1825624"/>
            <a:ext cx="10515600" cy="5032375"/>
          </a:xfrm>
        </p:spPr>
        <p:txBody>
          <a:bodyPr>
            <a:normAutofit/>
          </a:bodyPr>
          <a:lstStyle/>
          <a:p>
            <a:pPr algn="l"/>
            <a:r>
              <a:rPr lang="en-US" b="1" i="0" dirty="0">
                <a:solidFill>
                  <a:srgbClr val="232323"/>
                </a:solidFill>
                <a:effectLst/>
                <a:latin typeface="Arial" panose="020B0604020202020204" pitchFamily="34" charset="0"/>
              </a:rPr>
              <a:t>Risks to the fetus:</a:t>
            </a:r>
          </a:p>
          <a:p>
            <a:pPr algn="l"/>
            <a:r>
              <a:rPr lang="en-US" dirty="0"/>
              <a:t>after reaching a nadir at 39 - 40 </a:t>
            </a:r>
            <a:r>
              <a:rPr lang="en-US" dirty="0" err="1"/>
              <a:t>wks</a:t>
            </a:r>
            <a:r>
              <a:rPr lang="en-US" dirty="0"/>
              <a:t>, the perinatal mortality increased as pregnancy exceeded 41 weeks. Perinatal mortality at ≥ 42 </a:t>
            </a:r>
            <a:r>
              <a:rPr lang="en-US" dirty="0" err="1"/>
              <a:t>wks</a:t>
            </a:r>
            <a:r>
              <a:rPr lang="en-US" dirty="0"/>
              <a:t> of gestation is 2X that at term &amp; 4X at 43 </a:t>
            </a:r>
            <a:r>
              <a:rPr lang="en-US" dirty="0" err="1"/>
              <a:t>wks</a:t>
            </a:r>
            <a:r>
              <a:rPr lang="en-US" dirty="0"/>
              <a:t> and 5-7 fold at 44 weeks . The major causes include : prolonged labor with CPD, Asphyxia, meconium aspiration, intrauterine infection , "unexplained anoxia," and malformations</a:t>
            </a:r>
            <a:endParaRPr lang="en-US" b="0" i="0" dirty="0">
              <a:solidFill>
                <a:srgbClr val="232323"/>
              </a:solidFill>
              <a:effectLst/>
              <a:latin typeface="Arial" panose="020B0604020202020204" pitchFamily="34" charset="0"/>
            </a:endParaRPr>
          </a:p>
          <a:p>
            <a:pPr algn="l"/>
            <a:r>
              <a:rPr lang="en-US" b="1" i="0" dirty="0">
                <a:solidFill>
                  <a:srgbClr val="232323"/>
                </a:solidFill>
                <a:effectLst/>
                <a:latin typeface="Arial" panose="020B0604020202020204" pitchFamily="34" charset="0"/>
              </a:rPr>
              <a:t>Stillbirth or neonatal death</a:t>
            </a:r>
            <a:r>
              <a:rPr lang="en-US" b="0" i="0" dirty="0">
                <a:solidFill>
                  <a:srgbClr val="232323"/>
                </a:solidFill>
                <a:effectLst/>
                <a:latin typeface="Arial" panose="020B0604020202020204" pitchFamily="34" charset="0"/>
              </a:rPr>
              <a:t> — The incidence of stillbirth or infant death is increased in pregnancies that continue beyond 42 weeks. However, the actual risk is relatively small, with 4 to 7 deaths per 1000 deliveries. By comparison, the risk of stillbirth or infant death in pregnancies between 37 and 42 weeks is 2 to 3 per 1000 deliveries.</a:t>
            </a:r>
          </a:p>
          <a:p>
            <a:pPr algn="l"/>
            <a:r>
              <a:rPr lang="en-US" b="1" i="0" dirty="0">
                <a:solidFill>
                  <a:srgbClr val="232323"/>
                </a:solidFill>
                <a:effectLst/>
                <a:latin typeface="Arial" panose="020B0604020202020204" pitchFamily="34" charset="0"/>
              </a:rPr>
              <a:t>Large body size</a:t>
            </a:r>
            <a:r>
              <a:rPr lang="en-US" b="0" i="0" dirty="0">
                <a:solidFill>
                  <a:srgbClr val="232323"/>
                </a:solidFill>
                <a:effectLst/>
                <a:latin typeface="Arial" panose="020B0604020202020204" pitchFamily="34" charset="0"/>
              </a:rPr>
              <a:t> — </a:t>
            </a:r>
            <a:r>
              <a:rPr lang="en-US" b="0" i="0" dirty="0" err="1">
                <a:solidFill>
                  <a:srgbClr val="232323"/>
                </a:solidFill>
                <a:effectLst/>
                <a:latin typeface="Arial" panose="020B0604020202020204" pitchFamily="34" charset="0"/>
              </a:rPr>
              <a:t>Postterm</a:t>
            </a:r>
            <a:r>
              <a:rPr lang="en-US" b="0" i="0" dirty="0">
                <a:solidFill>
                  <a:srgbClr val="232323"/>
                </a:solidFill>
                <a:effectLst/>
                <a:latin typeface="Arial" panose="020B0604020202020204" pitchFamily="34" charset="0"/>
              </a:rPr>
              <a:t> fetuses usually continue to grow after the due date, so they have a greater chance of developing complications related to larger body size and macrosomia (macrosomia is defined as a baby weighing more than 4500 grams). Complications can include prolonged labor, difficulty passing through the birth canal, and birth trauma (</a:t>
            </a:r>
            <a:r>
              <a:rPr lang="en-US" b="0" i="0" dirty="0" err="1">
                <a:solidFill>
                  <a:srgbClr val="232323"/>
                </a:solidFill>
                <a:effectLst/>
                <a:latin typeface="Arial" panose="020B0604020202020204" pitchFamily="34" charset="0"/>
              </a:rPr>
              <a:t>eg</a:t>
            </a:r>
            <a:r>
              <a:rPr lang="en-US" b="0" i="0" dirty="0">
                <a:solidFill>
                  <a:srgbClr val="232323"/>
                </a:solidFill>
                <a:effectLst/>
                <a:latin typeface="Arial" panose="020B0604020202020204" pitchFamily="34" charset="0"/>
              </a:rPr>
              <a:t>, fractured bones or nerve injury) related to difficulty in delivering the shoulders (shoulder dystocia).</a:t>
            </a:r>
          </a:p>
          <a:p>
            <a:endParaRPr lang="en-US" dirty="0"/>
          </a:p>
        </p:txBody>
      </p:sp>
    </p:spTree>
    <p:extLst>
      <p:ext uri="{BB962C8B-B14F-4D97-AF65-F5344CB8AC3E}">
        <p14:creationId xmlns:p14="http://schemas.microsoft.com/office/powerpoint/2010/main" xmlns="" val="884470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1143000"/>
          </a:xfrm>
        </p:spPr>
        <p:txBody>
          <a:bodyPr/>
          <a:lstStyle/>
          <a:p>
            <a:r>
              <a:rPr lang="en-US" dirty="0" err="1"/>
              <a:t>Dinoprostone</a:t>
            </a:r>
            <a:endParaRPr lang="ar-S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00200" y="1295400"/>
            <a:ext cx="9067800" cy="5486400"/>
          </a:xfrm>
          <a:prstGeom prst="rect">
            <a:avLst/>
          </a:prstGeom>
          <a:noFill/>
          <a:ln>
            <a:noFill/>
          </a:ln>
          <a:effectLst/>
          <a:extLst>
            <a:ext uri="{909E8E84-426E-40DD-AFC4-6F175D3DCCD1}">
              <a14:hiddenFill xmlns:a14="http://schemas.microsoft.com/office/drawing/2010/main" xmlns="">
                <a:gradFill rotWithShape="1">
                  <a:gsLst>
                    <a:gs pos="0">
                      <a:schemeClr val="bg1"/>
                    </a:gs>
                    <a:gs pos="100000">
                      <a:schemeClr val="accent1">
                        <a:alpha val="14999"/>
                      </a:schemeClr>
                    </a:gs>
                  </a:gsLst>
                  <a:lin ang="5400000" scaled="1"/>
                </a:gra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980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1143000"/>
          </a:xfrm>
        </p:spPr>
        <p:txBody>
          <a:bodyPr/>
          <a:lstStyle/>
          <a:p>
            <a:r>
              <a:rPr lang="en-US" dirty="0" err="1"/>
              <a:t>Dinoprostone</a:t>
            </a:r>
            <a:endParaRPr lang="ar-SA" dirty="0"/>
          </a:p>
        </p:txBody>
      </p:sp>
      <p:sp>
        <p:nvSpPr>
          <p:cNvPr id="3" name="Content Placeholder 2"/>
          <p:cNvSpPr>
            <a:spLocks noGrp="1"/>
          </p:cNvSpPr>
          <p:nvPr>
            <p:ph idx="1"/>
          </p:nvPr>
        </p:nvSpPr>
        <p:spPr>
          <a:xfrm>
            <a:off x="1676400" y="1447800"/>
            <a:ext cx="8839200" cy="5257800"/>
          </a:xfrm>
        </p:spPr>
        <p:txBody>
          <a:bodyPr>
            <a:normAutofit lnSpcReduction="10000"/>
          </a:bodyPr>
          <a:lstStyle/>
          <a:p>
            <a:pPr algn="l"/>
            <a:r>
              <a:rPr lang="en-US" sz="2400" dirty="0" err="1"/>
              <a:t>Prepidil</a:t>
            </a:r>
            <a:r>
              <a:rPr lang="en-US" sz="2400" dirty="0"/>
              <a:t> side effects :</a:t>
            </a:r>
          </a:p>
          <a:p>
            <a:pPr algn="l"/>
            <a:endParaRPr lang="en-US" sz="2400" dirty="0"/>
          </a:p>
          <a:p>
            <a:pPr algn="l"/>
            <a:r>
              <a:rPr lang="en-US" sz="2400" dirty="0"/>
              <a:t>1- Fever/temperature elevations (1%)</a:t>
            </a:r>
          </a:p>
          <a:p>
            <a:pPr algn="l"/>
            <a:r>
              <a:rPr lang="en-US" sz="2400" dirty="0"/>
              <a:t>2- GI upset (6%)</a:t>
            </a:r>
          </a:p>
          <a:p>
            <a:pPr algn="l"/>
            <a:r>
              <a:rPr lang="en-US" sz="2400" dirty="0"/>
              <a:t>3- Abnormal uterine contractions (7%)</a:t>
            </a:r>
          </a:p>
          <a:p>
            <a:pPr algn="l"/>
            <a:r>
              <a:rPr lang="en-US" sz="2400" dirty="0"/>
              <a:t>4- Warm feeling in vagina (2%)</a:t>
            </a:r>
          </a:p>
          <a:p>
            <a:pPr algn="l"/>
            <a:r>
              <a:rPr lang="en-US" sz="2400" dirty="0"/>
              <a:t>5- Back pain (3%)</a:t>
            </a:r>
          </a:p>
          <a:p>
            <a:pPr algn="l"/>
            <a:r>
              <a:rPr lang="en-US" sz="2400" dirty="0"/>
              <a:t>6- </a:t>
            </a:r>
            <a:r>
              <a:rPr lang="en-US" sz="2400" dirty="0" err="1"/>
              <a:t>Amnionitis</a:t>
            </a:r>
            <a:endParaRPr lang="en-US" sz="2400" dirty="0"/>
          </a:p>
          <a:p>
            <a:pPr algn="l"/>
            <a:r>
              <a:rPr lang="en-US" sz="2400" dirty="0"/>
              <a:t>7- Premature rupture of membranes</a:t>
            </a:r>
          </a:p>
          <a:p>
            <a:pPr algn="l"/>
            <a:r>
              <a:rPr lang="en-US" sz="2400" dirty="0"/>
              <a:t>8- Uterine rupture</a:t>
            </a:r>
          </a:p>
          <a:p>
            <a:pPr algn="l"/>
            <a:r>
              <a:rPr lang="en-US" sz="2400" dirty="0"/>
              <a:t>9- Postpartum disseminated intravascular coagulation</a:t>
            </a:r>
            <a:endParaRPr lang="ar-SA" sz="2400" dirty="0"/>
          </a:p>
        </p:txBody>
      </p:sp>
    </p:spTree>
    <p:extLst>
      <p:ext uri="{BB962C8B-B14F-4D97-AF65-F5344CB8AC3E}">
        <p14:creationId xmlns:p14="http://schemas.microsoft.com/office/powerpoint/2010/main" xmlns="" val="2415929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91600" cy="990600"/>
          </a:xfrm>
        </p:spPr>
        <p:txBody>
          <a:bodyPr/>
          <a:lstStyle/>
          <a:p>
            <a:r>
              <a:rPr lang="en-US" dirty="0" err="1"/>
              <a:t>Dinoprostone</a:t>
            </a:r>
            <a:endParaRPr lang="ar-SA" dirty="0"/>
          </a:p>
        </p:txBody>
      </p:sp>
      <p:sp>
        <p:nvSpPr>
          <p:cNvPr id="3" name="Content Placeholder 2"/>
          <p:cNvSpPr>
            <a:spLocks noGrp="1"/>
          </p:cNvSpPr>
          <p:nvPr>
            <p:ph idx="1"/>
          </p:nvPr>
        </p:nvSpPr>
        <p:spPr>
          <a:xfrm>
            <a:off x="1676400" y="1295400"/>
            <a:ext cx="8839200" cy="5410200"/>
          </a:xfrm>
        </p:spPr>
        <p:txBody>
          <a:bodyPr/>
          <a:lstStyle/>
          <a:p>
            <a:pPr algn="l"/>
            <a:r>
              <a:rPr lang="en-US" sz="2400" dirty="0" err="1"/>
              <a:t>Cervidil</a:t>
            </a:r>
            <a:r>
              <a:rPr lang="en-US" sz="2400" dirty="0"/>
              <a:t> side effects :</a:t>
            </a:r>
          </a:p>
          <a:p>
            <a:pPr algn="l"/>
            <a:endParaRPr lang="en-US" sz="2400" dirty="0"/>
          </a:p>
          <a:p>
            <a:pPr algn="l"/>
            <a:r>
              <a:rPr lang="en-US" sz="2400" dirty="0"/>
              <a:t>1- Hypertonic uterine dysfunction with fetal distress (3%)</a:t>
            </a:r>
          </a:p>
          <a:p>
            <a:pPr algn="l"/>
            <a:r>
              <a:rPr lang="en-US" sz="2400" dirty="0"/>
              <a:t>2- Hypertonic uterine dysfunction without fetal distress (2-5%)</a:t>
            </a:r>
          </a:p>
          <a:p>
            <a:pPr algn="l"/>
            <a:r>
              <a:rPr lang="fr-FR" sz="2400" dirty="0"/>
              <a:t>3- </a:t>
            </a:r>
            <a:r>
              <a:rPr lang="fr-FR" sz="2400" dirty="0" err="1"/>
              <a:t>Hypotention</a:t>
            </a:r>
            <a:endParaRPr lang="fr-FR" sz="2400" dirty="0"/>
          </a:p>
          <a:p>
            <a:pPr algn="l"/>
            <a:r>
              <a:rPr lang="fr-FR" sz="2400" dirty="0"/>
              <a:t>4- </a:t>
            </a:r>
            <a:r>
              <a:rPr lang="fr-FR" sz="2400" dirty="0" err="1"/>
              <a:t>Uterine</a:t>
            </a:r>
            <a:r>
              <a:rPr lang="fr-FR" sz="2400" dirty="0"/>
              <a:t> rupture</a:t>
            </a:r>
          </a:p>
          <a:p>
            <a:pPr algn="l"/>
            <a:r>
              <a:rPr lang="fr-FR" sz="2400" dirty="0"/>
              <a:t>6- Postpartum </a:t>
            </a:r>
            <a:r>
              <a:rPr lang="fr-FR" sz="2400" dirty="0" err="1"/>
              <a:t>disseminated</a:t>
            </a:r>
            <a:r>
              <a:rPr lang="fr-FR" sz="2400" dirty="0"/>
              <a:t> </a:t>
            </a:r>
            <a:r>
              <a:rPr lang="fr-FR" sz="2400" dirty="0" err="1"/>
              <a:t>intravascular</a:t>
            </a:r>
            <a:r>
              <a:rPr lang="fr-FR" sz="2400" dirty="0"/>
              <a:t> coagulation</a:t>
            </a:r>
            <a:endParaRPr lang="ar-SA" sz="2400" dirty="0"/>
          </a:p>
        </p:txBody>
      </p:sp>
    </p:spTree>
    <p:extLst>
      <p:ext uri="{BB962C8B-B14F-4D97-AF65-F5344CB8AC3E}">
        <p14:creationId xmlns:p14="http://schemas.microsoft.com/office/powerpoint/2010/main" xmlns="" val="1006806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1143000"/>
          </a:xfrm>
        </p:spPr>
        <p:txBody>
          <a:bodyPr/>
          <a:lstStyle/>
          <a:p>
            <a:r>
              <a:rPr lang="en-US" dirty="0" err="1"/>
              <a:t>Dinoprostone</a:t>
            </a:r>
            <a:endParaRPr lang="ar-SA" dirty="0"/>
          </a:p>
        </p:txBody>
      </p:sp>
      <p:sp>
        <p:nvSpPr>
          <p:cNvPr id="3" name="Content Placeholder 2"/>
          <p:cNvSpPr>
            <a:spLocks noGrp="1"/>
          </p:cNvSpPr>
          <p:nvPr>
            <p:ph idx="1"/>
          </p:nvPr>
        </p:nvSpPr>
        <p:spPr>
          <a:xfrm>
            <a:off x="1600200" y="1524000"/>
            <a:ext cx="8915400" cy="5105400"/>
          </a:xfrm>
        </p:spPr>
        <p:txBody>
          <a:bodyPr/>
          <a:lstStyle/>
          <a:p>
            <a:pPr algn="l"/>
            <a:r>
              <a:rPr lang="en-US" sz="2400" dirty="0"/>
              <a:t>Specific side effects :</a:t>
            </a:r>
          </a:p>
          <a:p>
            <a:pPr algn="l"/>
            <a:endParaRPr lang="en-US" sz="2400" dirty="0"/>
          </a:p>
          <a:p>
            <a:pPr algn="l"/>
            <a:r>
              <a:rPr lang="en-US" sz="2400" dirty="0"/>
              <a:t>1- vomiting</a:t>
            </a:r>
          </a:p>
          <a:p>
            <a:pPr algn="l"/>
            <a:r>
              <a:rPr lang="en-US" sz="2400" dirty="0"/>
              <a:t>2- diarrhea</a:t>
            </a:r>
          </a:p>
          <a:p>
            <a:pPr algn="l"/>
            <a:r>
              <a:rPr lang="en-US" sz="2400" dirty="0"/>
              <a:t>3- dizziness</a:t>
            </a:r>
          </a:p>
          <a:p>
            <a:pPr algn="l"/>
            <a:r>
              <a:rPr lang="en-US" sz="2400" dirty="0"/>
              <a:t>4- flushing of the skin</a:t>
            </a:r>
          </a:p>
          <a:p>
            <a:pPr algn="l"/>
            <a:r>
              <a:rPr lang="en-US" sz="2400" dirty="0"/>
              <a:t>5- headache</a:t>
            </a:r>
          </a:p>
          <a:p>
            <a:pPr algn="l"/>
            <a:r>
              <a:rPr lang="en-US" sz="2400" dirty="0"/>
              <a:t>6- fever</a:t>
            </a:r>
          </a:p>
          <a:p>
            <a:pPr algn="l"/>
            <a:endParaRPr lang="ar-SA" sz="2400" dirty="0"/>
          </a:p>
        </p:txBody>
      </p:sp>
    </p:spTree>
    <p:extLst>
      <p:ext uri="{BB962C8B-B14F-4D97-AF65-F5344CB8AC3E}">
        <p14:creationId xmlns:p14="http://schemas.microsoft.com/office/powerpoint/2010/main" xmlns="" val="470962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	</a:t>
            </a:r>
            <a:r>
              <a:rPr lang="en-GB" dirty="0" err="1"/>
              <a:t>Dinoprostone</a:t>
            </a:r>
            <a:endParaRPr lang="ar-SA" dirty="0"/>
          </a:p>
        </p:txBody>
      </p:sp>
      <p:sp>
        <p:nvSpPr>
          <p:cNvPr id="3" name="Content Placeholder 2"/>
          <p:cNvSpPr>
            <a:spLocks noGrp="1"/>
          </p:cNvSpPr>
          <p:nvPr>
            <p:ph idx="1"/>
          </p:nvPr>
        </p:nvSpPr>
        <p:spPr>
          <a:xfrm>
            <a:off x="1676400" y="1295400"/>
            <a:ext cx="8915400" cy="5410200"/>
          </a:xfrm>
        </p:spPr>
        <p:txBody>
          <a:bodyPr/>
          <a:lstStyle/>
          <a:p>
            <a:pPr algn="l"/>
            <a:r>
              <a:rPr lang="en-US" sz="2400" dirty="0"/>
              <a:t>What special precautions should I follow?</a:t>
            </a:r>
          </a:p>
          <a:p>
            <a:pPr algn="l"/>
            <a:endParaRPr lang="en-GB" sz="2400" dirty="0"/>
          </a:p>
          <a:p>
            <a:pPr algn="l"/>
            <a:r>
              <a:rPr lang="en-US" sz="2400" dirty="0"/>
              <a:t>1- tell your doctor and pharmacist if you are allergic to </a:t>
            </a:r>
            <a:r>
              <a:rPr lang="en-US" sz="2400" dirty="0" err="1"/>
              <a:t>dinoprostone</a:t>
            </a:r>
            <a:r>
              <a:rPr lang="en-US" sz="2400" dirty="0"/>
              <a:t> or any other drugs.</a:t>
            </a:r>
          </a:p>
          <a:p>
            <a:pPr algn="l"/>
            <a:r>
              <a:rPr lang="en-US" sz="2400" dirty="0"/>
              <a:t>2- tell your doctor and pharmacist what prescription and nonprescription medications you are taking, including vitamins.</a:t>
            </a:r>
          </a:p>
          <a:p>
            <a:pPr algn="l"/>
            <a:r>
              <a:rPr lang="en-US" sz="2400" dirty="0"/>
              <a:t>3- tell your doctor if you have or have ever had asthma; anemia; a cesarean section or any other uterine surgery; diabetes; high or low blood pressure; placenta </a:t>
            </a:r>
            <a:r>
              <a:rPr lang="en-US" sz="2400" dirty="0" err="1"/>
              <a:t>previa</a:t>
            </a:r>
            <a:r>
              <a:rPr lang="en-US" sz="2400" dirty="0"/>
              <a:t>; glaucoma or increased pressure in the eye; </a:t>
            </a:r>
            <a:r>
              <a:rPr lang="en-US" sz="2400" dirty="0" err="1"/>
              <a:t>cephalopelvic</a:t>
            </a:r>
            <a:r>
              <a:rPr lang="en-US" sz="2400" dirty="0"/>
              <a:t> disproportion; or heart, liver, or kidney disease.</a:t>
            </a:r>
            <a:endParaRPr lang="ar-SA" sz="2400" dirty="0"/>
          </a:p>
        </p:txBody>
      </p:sp>
    </p:spTree>
    <p:extLst>
      <p:ext uri="{BB962C8B-B14F-4D97-AF65-F5344CB8AC3E}">
        <p14:creationId xmlns:p14="http://schemas.microsoft.com/office/powerpoint/2010/main" xmlns="" val="2107470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886"/>
            <a:ext cx="8839200" cy="1055914"/>
          </a:xfrm>
        </p:spPr>
        <p:txBody>
          <a:bodyPr/>
          <a:lstStyle/>
          <a:p>
            <a:r>
              <a:rPr lang="en-US" dirty="0" err="1"/>
              <a:t>Dinoprostone</a:t>
            </a:r>
            <a:endParaRPr lang="ar-S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76400" y="1371600"/>
            <a:ext cx="8957732" cy="5334000"/>
          </a:xfrm>
          <a:prstGeom prst="rect">
            <a:avLst/>
          </a:prstGeom>
          <a:noFill/>
          <a:ln>
            <a:noFill/>
          </a:ln>
          <a:effectLst/>
          <a:extLst>
            <a:ext uri="{909E8E84-426E-40DD-AFC4-6F175D3DCCD1}">
              <a14:hiddenFill xmlns:a14="http://schemas.microsoft.com/office/drawing/2010/main" xmlns="">
                <a:gradFill rotWithShape="1">
                  <a:gsLst>
                    <a:gs pos="0">
                      <a:schemeClr val="bg1"/>
                    </a:gs>
                    <a:gs pos="100000">
                      <a:schemeClr val="accent1">
                        <a:alpha val="14999"/>
                      </a:schemeClr>
                    </a:gs>
                  </a:gsLst>
                  <a:lin ang="5400000" scaled="1"/>
                </a:gra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5491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Nonpharmacological Methods</a:t>
            </a:r>
            <a:endParaRPr lang="ar-SA" dirty="0"/>
          </a:p>
        </p:txBody>
      </p:sp>
      <p:sp>
        <p:nvSpPr>
          <p:cNvPr id="3" name="Content Placeholder 2"/>
          <p:cNvSpPr>
            <a:spLocks noGrp="1"/>
          </p:cNvSpPr>
          <p:nvPr>
            <p:ph idx="1"/>
          </p:nvPr>
        </p:nvSpPr>
        <p:spPr>
          <a:xfrm>
            <a:off x="1600200" y="1219200"/>
            <a:ext cx="8915400" cy="5486400"/>
          </a:xfrm>
        </p:spPr>
        <p:txBody>
          <a:bodyPr/>
          <a:lstStyle/>
          <a:p>
            <a:pPr algn="l"/>
            <a:r>
              <a:rPr lang="en-GB" sz="2400" dirty="0"/>
              <a:t>1- Membrane sweeping (stripping)</a:t>
            </a:r>
          </a:p>
          <a:p>
            <a:pPr algn="l"/>
            <a:endParaRPr lang="en-GB" sz="2400" dirty="0"/>
          </a:p>
          <a:p>
            <a:pPr algn="l"/>
            <a:r>
              <a:rPr lang="en-GB" sz="2400" dirty="0"/>
              <a:t>2- Balloon catheter</a:t>
            </a:r>
          </a:p>
          <a:p>
            <a:pPr algn="l"/>
            <a:endParaRPr lang="en-GB" sz="2400" dirty="0"/>
          </a:p>
          <a:p>
            <a:pPr algn="l"/>
            <a:r>
              <a:rPr lang="en-GB" sz="2400" dirty="0"/>
              <a:t>3- Hygroscopic dilators ( laminaria tents)</a:t>
            </a:r>
          </a:p>
          <a:p>
            <a:pPr algn="l"/>
            <a:endParaRPr lang="en-GB" sz="2400" dirty="0"/>
          </a:p>
          <a:p>
            <a:pPr algn="l"/>
            <a:r>
              <a:rPr lang="en-GB" sz="2400" dirty="0"/>
              <a:t>4- Amniotomy (Artificial Rupture Of Membrane : AROM)</a:t>
            </a:r>
            <a:endParaRPr lang="ar-SA" sz="2400" dirty="0"/>
          </a:p>
        </p:txBody>
      </p:sp>
    </p:spTree>
    <p:extLst>
      <p:ext uri="{BB962C8B-B14F-4D97-AF65-F5344CB8AC3E}">
        <p14:creationId xmlns:p14="http://schemas.microsoft.com/office/powerpoint/2010/main" xmlns="" val="3060833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dirty="0"/>
              <a:t>Membrane sweeping</a:t>
            </a:r>
            <a:endParaRPr lang="ar-SA" dirty="0"/>
          </a:p>
        </p:txBody>
      </p:sp>
      <p:sp>
        <p:nvSpPr>
          <p:cNvPr id="3" name="Content Placeholder 2"/>
          <p:cNvSpPr>
            <a:spLocks noGrp="1"/>
          </p:cNvSpPr>
          <p:nvPr>
            <p:ph idx="1"/>
          </p:nvPr>
        </p:nvSpPr>
        <p:spPr>
          <a:xfrm>
            <a:off x="1676400" y="1219200"/>
            <a:ext cx="8839200" cy="5486400"/>
          </a:xfrm>
        </p:spPr>
        <p:txBody>
          <a:bodyPr>
            <a:normAutofit/>
          </a:bodyPr>
          <a:lstStyle/>
          <a:p>
            <a:pPr algn="l"/>
            <a:endParaRPr lang="en-US" sz="2400" dirty="0"/>
          </a:p>
          <a:p>
            <a:pPr algn="l"/>
            <a:r>
              <a:rPr lang="en-US" sz="2400" dirty="0"/>
              <a:t>Manual separation of the amniotic membranes from the cervix to induce cervical ripening and the onset of labor. The mechanism is unknown, but mechanical disruption of this tissue has been postulated to cause an increase in local prostaglandins by the induction of phospholipase A2 in the cervical and membrane tissues.</a:t>
            </a:r>
          </a:p>
          <a:p>
            <a:pPr algn="l"/>
            <a:endParaRPr lang="en-US" sz="2400" dirty="0"/>
          </a:p>
          <a:p>
            <a:pPr algn="l"/>
            <a:r>
              <a:rPr lang="en-US" sz="2400" dirty="0"/>
              <a:t>The procedure aims to separate the amniotic sac and fine fetal membranes from the uterine wall. This separation triggers the release of prostaglandins. Prostaglandins help soften the cervix and stimulate contractions and labor.</a:t>
            </a:r>
            <a:endParaRPr lang="ar-SA" sz="2400" dirty="0"/>
          </a:p>
        </p:txBody>
      </p:sp>
    </p:spTree>
    <p:extLst>
      <p:ext uri="{BB962C8B-B14F-4D97-AF65-F5344CB8AC3E}">
        <p14:creationId xmlns:p14="http://schemas.microsoft.com/office/powerpoint/2010/main" xmlns="" val="235741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763000" cy="914400"/>
          </a:xfrm>
        </p:spPr>
        <p:txBody>
          <a:bodyPr/>
          <a:lstStyle/>
          <a:p>
            <a:r>
              <a:rPr lang="en-GB" dirty="0"/>
              <a:t>Membrane sweeping</a:t>
            </a:r>
            <a:endParaRPr lang="ar-SA" dirty="0"/>
          </a:p>
        </p:txBody>
      </p:sp>
      <p:sp>
        <p:nvSpPr>
          <p:cNvPr id="3" name="Content Placeholder 2"/>
          <p:cNvSpPr>
            <a:spLocks noGrp="1"/>
          </p:cNvSpPr>
          <p:nvPr>
            <p:ph idx="1"/>
          </p:nvPr>
        </p:nvSpPr>
        <p:spPr>
          <a:xfrm>
            <a:off x="1676400" y="1219200"/>
            <a:ext cx="8839200" cy="5486400"/>
          </a:xfrm>
        </p:spPr>
        <p:txBody>
          <a:bodyPr/>
          <a:lstStyle/>
          <a:p>
            <a:pPr algn="l"/>
            <a:r>
              <a:rPr lang="en-US" sz="2400" dirty="0"/>
              <a:t>In uncomplicated pregnancies, membrane stripping at 38–40 weeks of gestation will often:</a:t>
            </a:r>
          </a:p>
          <a:p>
            <a:pPr algn="l"/>
            <a:endParaRPr lang="en-US" sz="2400" dirty="0"/>
          </a:p>
          <a:p>
            <a:pPr algn="l"/>
            <a:r>
              <a:rPr lang="en-US" sz="2400" dirty="0"/>
              <a:t>1- increase the rate of spontaneous vaginal labor</a:t>
            </a:r>
          </a:p>
          <a:p>
            <a:pPr algn="l"/>
            <a:r>
              <a:rPr lang="en-US" sz="2400" dirty="0"/>
              <a:t>2- reduce the need for other induction methods, such as medication</a:t>
            </a:r>
          </a:p>
          <a:p>
            <a:pPr algn="l"/>
            <a:r>
              <a:rPr lang="en-US" sz="2400" dirty="0"/>
              <a:t>3- decrease the likelihood of the pregnancy lasting beyond 41 weeks</a:t>
            </a:r>
          </a:p>
          <a:p>
            <a:pPr algn="l"/>
            <a:endParaRPr lang="en-US" sz="2400" dirty="0"/>
          </a:p>
          <a:p>
            <a:pPr algn="l"/>
            <a:endParaRPr lang="ar-SA" sz="2400" dirty="0"/>
          </a:p>
        </p:txBody>
      </p:sp>
    </p:spTree>
    <p:extLst>
      <p:ext uri="{BB962C8B-B14F-4D97-AF65-F5344CB8AC3E}">
        <p14:creationId xmlns:p14="http://schemas.microsoft.com/office/powerpoint/2010/main" xmlns="" val="566678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dirty="0"/>
              <a:t>Membrane sweeping</a:t>
            </a:r>
            <a:endParaRPr lang="ar-SA" dirty="0"/>
          </a:p>
        </p:txBody>
      </p:sp>
      <p:sp>
        <p:nvSpPr>
          <p:cNvPr id="3" name="Content Placeholder 2"/>
          <p:cNvSpPr>
            <a:spLocks noGrp="1"/>
          </p:cNvSpPr>
          <p:nvPr>
            <p:ph idx="1"/>
          </p:nvPr>
        </p:nvSpPr>
        <p:spPr>
          <a:xfrm>
            <a:off x="1600200" y="1219200"/>
            <a:ext cx="8915400" cy="5486400"/>
          </a:xfrm>
        </p:spPr>
        <p:txBody>
          <a:bodyPr>
            <a:normAutofit/>
          </a:bodyPr>
          <a:lstStyle/>
          <a:p>
            <a:pPr algn="l"/>
            <a:r>
              <a:rPr lang="en-US" sz="2400" dirty="0"/>
              <a:t>Membrane stripping is usually safe in uncomplicated pregnancies.</a:t>
            </a:r>
          </a:p>
          <a:p>
            <a:pPr algn="l"/>
            <a:endParaRPr lang="en-US" sz="2400" dirty="0"/>
          </a:p>
          <a:p>
            <a:pPr algn="l"/>
            <a:r>
              <a:rPr lang="en-US" sz="2400" dirty="0"/>
              <a:t>However, there are minor risks associated with this technique. These include:</a:t>
            </a:r>
          </a:p>
          <a:p>
            <a:pPr algn="l"/>
            <a:endParaRPr lang="en-US" sz="2400" dirty="0"/>
          </a:p>
          <a:p>
            <a:pPr algn="l"/>
            <a:r>
              <a:rPr lang="en-US" sz="2400" dirty="0"/>
              <a:t>1- mild discomfort during the procedure</a:t>
            </a:r>
          </a:p>
          <a:p>
            <a:pPr algn="l"/>
            <a:r>
              <a:rPr lang="en-US" sz="2400" dirty="0"/>
              <a:t>2- minor vaginal bleeding</a:t>
            </a:r>
          </a:p>
          <a:p>
            <a:pPr algn="l"/>
            <a:r>
              <a:rPr lang="en-US" sz="2400" dirty="0"/>
              <a:t>3- irregular contractions</a:t>
            </a:r>
          </a:p>
        </p:txBody>
      </p:sp>
    </p:spTree>
    <p:extLst>
      <p:ext uri="{BB962C8B-B14F-4D97-AF65-F5344CB8AC3E}">
        <p14:creationId xmlns:p14="http://schemas.microsoft.com/office/powerpoint/2010/main" xmlns="" val="150890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AC2B32-3F96-4B4D-963A-CC804112A153}"/>
              </a:ext>
            </a:extLst>
          </p:cNvPr>
          <p:cNvSpPr>
            <a:spLocks noGrp="1"/>
          </p:cNvSpPr>
          <p:nvPr>
            <p:ph idx="1"/>
          </p:nvPr>
        </p:nvSpPr>
        <p:spPr>
          <a:xfrm>
            <a:off x="0" y="0"/>
            <a:ext cx="9767711" cy="6697486"/>
          </a:xfrm>
        </p:spPr>
        <p:txBody>
          <a:bodyPr>
            <a:normAutofit/>
          </a:bodyPr>
          <a:lstStyle/>
          <a:p>
            <a:pPr algn="l"/>
            <a:endParaRPr lang="en-US" b="1" i="0" dirty="0">
              <a:solidFill>
                <a:srgbClr val="232323"/>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 In most cases, continued fetal growth between 39 and 43 </a:t>
            </a:r>
            <a:r>
              <a:rPr lang="en-US" b="0" i="0" dirty="0" err="1">
                <a:solidFill>
                  <a:srgbClr val="202122"/>
                </a:solidFill>
                <a:effectLst/>
                <a:latin typeface="Arial" panose="020B0604020202020204" pitchFamily="34" charset="0"/>
              </a:rPr>
              <a:t>wk</a:t>
            </a:r>
            <a:r>
              <a:rPr lang="en-US" b="0" i="0" dirty="0">
                <a:solidFill>
                  <a:srgbClr val="202122"/>
                </a:solidFill>
                <a:effectLst/>
                <a:latin typeface="Arial" panose="020B0604020202020204" pitchFamily="34" charset="0"/>
              </a:rPr>
              <a:t> gestation results in a </a:t>
            </a:r>
            <a:r>
              <a:rPr lang="en-US" b="0" i="0" dirty="0" err="1">
                <a:solidFill>
                  <a:srgbClr val="202122"/>
                </a:solidFill>
                <a:effectLst/>
                <a:latin typeface="Arial" panose="020B0604020202020204" pitchFamily="34" charset="0"/>
              </a:rPr>
              <a:t>macrosomic</a:t>
            </a:r>
            <a:r>
              <a:rPr lang="en-US" b="0" i="0" dirty="0">
                <a:solidFill>
                  <a:srgbClr val="202122"/>
                </a:solidFill>
                <a:effectLst/>
                <a:latin typeface="Arial" panose="020B0604020202020204" pitchFamily="34" charset="0"/>
              </a:rPr>
              <a:t> infant. However, sometimes the placenta involutes, and multiple infarcts and villous degeneration cause placental insufficiency syndrome. In this syndrome, the fetus receives inadequate nutrients and oxygen from the mother.</a:t>
            </a:r>
          </a:p>
          <a:p>
            <a:pPr algn="l"/>
            <a:r>
              <a:rPr lang="en-US" b="1" i="0" dirty="0">
                <a:solidFill>
                  <a:srgbClr val="232323"/>
                </a:solidFill>
                <a:effectLst/>
                <a:latin typeface="Arial" panose="020B0604020202020204" pitchFamily="34" charset="0"/>
              </a:rPr>
              <a:t>Fetal dysmaturity syndrome</a:t>
            </a:r>
            <a:r>
              <a:rPr lang="en-US" b="0" i="0" dirty="0">
                <a:solidFill>
                  <a:srgbClr val="232323"/>
                </a:solidFill>
                <a:effectLst/>
                <a:latin typeface="Arial" panose="020B0604020202020204" pitchFamily="34" charset="0"/>
              </a:rPr>
              <a:t> —"Dysmaturity" or "</a:t>
            </a:r>
            <a:r>
              <a:rPr lang="en-US" b="0" i="0" dirty="0" err="1">
                <a:solidFill>
                  <a:srgbClr val="232323"/>
                </a:solidFill>
                <a:effectLst/>
                <a:latin typeface="Arial" panose="020B0604020202020204" pitchFamily="34" charset="0"/>
              </a:rPr>
              <a:t>postmaturity</a:t>
            </a:r>
            <a:r>
              <a:rPr lang="en-US" b="0" i="0" dirty="0">
                <a:solidFill>
                  <a:srgbClr val="232323"/>
                </a:solidFill>
                <a:effectLst/>
                <a:latin typeface="Arial" panose="020B0604020202020204" pitchFamily="34" charset="0"/>
              </a:rPr>
              <a:t>" syndrome refers to a fetus whose weight gain in the uterus after the due date has stopped, usually due to a problem with delivery of blood to the fetus through the placenta, leading to malnourishment.</a:t>
            </a:r>
          </a:p>
          <a:p>
            <a:pPr algn="l"/>
            <a:r>
              <a:rPr lang="en-US" b="0" i="0" dirty="0">
                <a:solidFill>
                  <a:srgbClr val="202122"/>
                </a:solidFill>
                <a:effectLst/>
                <a:latin typeface="Arial" panose="020B0604020202020204" pitchFamily="34" charset="0"/>
              </a:rPr>
              <a:t>Features of post-maturity syndrome </a:t>
            </a:r>
            <a:r>
              <a:rPr lang="en-US" b="0" i="0" dirty="0">
                <a:solidFill>
                  <a:srgbClr val="FF0000"/>
                </a:solidFill>
                <a:effectLst/>
                <a:latin typeface="Arial" panose="020B0604020202020204" pitchFamily="34" charset="0"/>
              </a:rPr>
              <a:t>include oligohydramnios, meconium aspiration, macrosomia and fetal problems such as dry peeling skin, overgrown nails, abundant scalp hair, visible creases on palms and soles, minimal fat deposition and skin </a:t>
            </a:r>
            <a:r>
              <a:rPr lang="en-US" b="0" i="0" dirty="0" err="1">
                <a:solidFill>
                  <a:srgbClr val="FF0000"/>
                </a:solidFill>
                <a:effectLst/>
                <a:latin typeface="Arial" panose="020B0604020202020204" pitchFamily="34" charset="0"/>
              </a:rPr>
              <a:t>colour</a:t>
            </a:r>
            <a:r>
              <a:rPr lang="en-US" b="0" i="0" dirty="0">
                <a:solidFill>
                  <a:srgbClr val="FF0000"/>
                </a:solidFill>
                <a:effectLst/>
                <a:latin typeface="Arial" panose="020B0604020202020204" pitchFamily="34" charset="0"/>
              </a:rPr>
              <a:t> become green or yellow due to </a:t>
            </a:r>
            <a:r>
              <a:rPr lang="en-US" b="0" i="0" dirty="0" err="1">
                <a:solidFill>
                  <a:srgbClr val="FF0000"/>
                </a:solidFill>
                <a:effectLst/>
                <a:latin typeface="Arial" panose="020B0604020202020204" pitchFamily="34" charset="0"/>
              </a:rPr>
              <a:t>meconeum</a:t>
            </a:r>
            <a:r>
              <a:rPr lang="en-US" b="0" i="0" dirty="0">
                <a:solidFill>
                  <a:srgbClr val="FF0000"/>
                </a:solidFill>
                <a:effectLst/>
                <a:latin typeface="Arial" panose="020B0604020202020204" pitchFamily="34" charset="0"/>
              </a:rPr>
              <a:t> staining</a:t>
            </a:r>
          </a:p>
          <a:p>
            <a:pPr algn="l"/>
            <a:r>
              <a:rPr lang="en-US" b="1" i="0" dirty="0">
                <a:solidFill>
                  <a:srgbClr val="202122"/>
                </a:solidFill>
                <a:effectLst/>
                <a:latin typeface="Arial" panose="020B0604020202020204" pitchFamily="34" charset="0"/>
              </a:rPr>
              <a:t>Post-maturity syndrome</a:t>
            </a:r>
            <a:r>
              <a:rPr lang="en-US" b="0" i="0" dirty="0">
                <a:solidFill>
                  <a:srgbClr val="202122"/>
                </a:solidFill>
                <a:effectLst/>
                <a:latin typeface="Arial" panose="020B0604020202020204" pitchFamily="34" charset="0"/>
              </a:rPr>
              <a:t> develops in about 20% of pregnancies continuing past the expected dates.</a:t>
            </a:r>
            <a:endParaRPr lang="en-US" b="0" i="0" dirty="0">
              <a:solidFill>
                <a:srgbClr val="232323"/>
              </a:solidFill>
              <a:effectLst/>
              <a:latin typeface="Arial" panose="020B0604020202020204" pitchFamily="34" charset="0"/>
            </a:endParaRPr>
          </a:p>
          <a:p>
            <a:pPr algn="l"/>
            <a:r>
              <a:rPr lang="en-US" b="0" i="0" dirty="0">
                <a:solidFill>
                  <a:srgbClr val="232323"/>
                </a:solidFill>
                <a:effectLst/>
                <a:latin typeface="Arial" panose="020B0604020202020204" pitchFamily="34" charset="0"/>
              </a:rPr>
              <a:t>Few studies have examined long-term outcomes (</a:t>
            </a:r>
            <a:r>
              <a:rPr lang="en-US" b="0" i="0" dirty="0" err="1">
                <a:solidFill>
                  <a:srgbClr val="232323"/>
                </a:solidFill>
                <a:effectLst/>
                <a:latin typeface="Arial" panose="020B0604020202020204" pitchFamily="34" charset="0"/>
              </a:rPr>
              <a:t>eg</a:t>
            </a:r>
            <a:r>
              <a:rPr lang="en-US" b="0" i="0" dirty="0">
                <a:solidFill>
                  <a:srgbClr val="232323"/>
                </a:solidFill>
                <a:effectLst/>
                <a:latin typeface="Arial" panose="020B0604020202020204" pitchFamily="34" charset="0"/>
              </a:rPr>
              <a:t>, growth and development patterns, intelligence) of </a:t>
            </a:r>
            <a:r>
              <a:rPr lang="en-US" b="0" i="0" dirty="0" err="1">
                <a:solidFill>
                  <a:srgbClr val="232323"/>
                </a:solidFill>
                <a:effectLst/>
                <a:latin typeface="Arial" panose="020B0604020202020204" pitchFamily="34" charset="0"/>
              </a:rPr>
              <a:t>postterm</a:t>
            </a:r>
            <a:r>
              <a:rPr lang="en-US" b="0" i="0" dirty="0">
                <a:solidFill>
                  <a:srgbClr val="232323"/>
                </a:solidFill>
                <a:effectLst/>
                <a:latin typeface="Arial" panose="020B0604020202020204" pitchFamily="34" charset="0"/>
              </a:rPr>
              <a:t> infants. In general, the outcome appears similar in both </a:t>
            </a:r>
            <a:r>
              <a:rPr lang="en-US" b="0" i="0" dirty="0" err="1">
                <a:solidFill>
                  <a:srgbClr val="232323"/>
                </a:solidFill>
                <a:effectLst/>
                <a:latin typeface="Arial" panose="020B0604020202020204" pitchFamily="34" charset="0"/>
              </a:rPr>
              <a:t>postterm</a:t>
            </a:r>
            <a:r>
              <a:rPr lang="en-US" b="0" i="0" dirty="0">
                <a:solidFill>
                  <a:srgbClr val="232323"/>
                </a:solidFill>
                <a:effectLst/>
                <a:latin typeface="Arial" panose="020B0604020202020204" pitchFamily="34" charset="0"/>
              </a:rPr>
              <a:t> and term infants.</a:t>
            </a:r>
          </a:p>
          <a:p>
            <a:endParaRPr lang="en-US" dirty="0"/>
          </a:p>
        </p:txBody>
      </p:sp>
      <p:pic>
        <p:nvPicPr>
          <p:cNvPr id="4" name="Picture 3">
            <a:extLst>
              <a:ext uri="{FF2B5EF4-FFF2-40B4-BE49-F238E27FC236}">
                <a16:creationId xmlns:a16="http://schemas.microsoft.com/office/drawing/2014/main" xmlns="" id="{142D8B66-9226-4D6A-9DE5-26BC3A2A40AF}"/>
              </a:ext>
            </a:extLst>
          </p:cNvPr>
          <p:cNvPicPr>
            <a:picLocks noChangeAspect="1"/>
          </p:cNvPicPr>
          <p:nvPr/>
        </p:nvPicPr>
        <p:blipFill>
          <a:blip r:embed="rId2"/>
          <a:stretch>
            <a:fillRect/>
          </a:stretch>
        </p:blipFill>
        <p:spPr>
          <a:xfrm>
            <a:off x="9906000" y="3429000"/>
            <a:ext cx="2286000" cy="3429000"/>
          </a:xfrm>
          <a:prstGeom prst="rect">
            <a:avLst/>
          </a:prstGeom>
        </p:spPr>
      </p:pic>
    </p:spTree>
    <p:extLst>
      <p:ext uri="{BB962C8B-B14F-4D97-AF65-F5344CB8AC3E}">
        <p14:creationId xmlns:p14="http://schemas.microsoft.com/office/powerpoint/2010/main" xmlns="" val="1459020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14400"/>
          </a:xfrm>
        </p:spPr>
        <p:txBody>
          <a:bodyPr/>
          <a:lstStyle/>
          <a:p>
            <a:r>
              <a:rPr lang="en-GB" dirty="0"/>
              <a:t>Membrane sweeping</a:t>
            </a:r>
            <a:endParaRPr lang="ar-SA" dirty="0"/>
          </a:p>
        </p:txBody>
      </p:sp>
      <p:sp>
        <p:nvSpPr>
          <p:cNvPr id="3" name="Content Placeholder 2"/>
          <p:cNvSpPr>
            <a:spLocks noGrp="1"/>
          </p:cNvSpPr>
          <p:nvPr>
            <p:ph idx="1"/>
          </p:nvPr>
        </p:nvSpPr>
        <p:spPr>
          <a:xfrm>
            <a:off x="1676400" y="1143000"/>
            <a:ext cx="8839200" cy="5562600"/>
          </a:xfrm>
        </p:spPr>
        <p:txBody>
          <a:bodyPr>
            <a:normAutofit/>
          </a:bodyPr>
          <a:lstStyle/>
          <a:p>
            <a:pPr algn="l"/>
            <a:r>
              <a:rPr lang="en-US" sz="2400" dirty="0" err="1"/>
              <a:t>Contraidications</a:t>
            </a:r>
            <a:endParaRPr lang="en-US" sz="2400" dirty="0"/>
          </a:p>
          <a:p>
            <a:pPr algn="l"/>
            <a:r>
              <a:rPr lang="en-US" sz="2400" dirty="0"/>
              <a:t>1- prior cesarean delivery</a:t>
            </a:r>
          </a:p>
          <a:p>
            <a:pPr algn="l"/>
            <a:r>
              <a:rPr lang="en-US" sz="2400" dirty="0"/>
              <a:t>2- current bacterial cervical infection</a:t>
            </a:r>
          </a:p>
          <a:p>
            <a:pPr algn="l"/>
            <a:r>
              <a:rPr lang="en-US" sz="2400" dirty="0"/>
              <a:t>3- placenta previa</a:t>
            </a:r>
          </a:p>
          <a:p>
            <a:pPr algn="l"/>
            <a:r>
              <a:rPr lang="en-US" sz="2400" dirty="0"/>
              <a:t>4- active herpes infection</a:t>
            </a:r>
          </a:p>
          <a:p>
            <a:pPr algn="l"/>
            <a:r>
              <a:rPr lang="en-US" sz="2400" dirty="0"/>
              <a:t>5- vasa previa, a condition in which membranes containing blood vessels that connect the fetus and the placenta cover the opening of the cervix</a:t>
            </a:r>
          </a:p>
          <a:p>
            <a:pPr algn="l"/>
            <a:r>
              <a:rPr lang="en-US" sz="2400" dirty="0"/>
              <a:t>6- abnormal fetal position or presentation ( cord prolapse)</a:t>
            </a:r>
          </a:p>
          <a:p>
            <a:pPr algn="l"/>
            <a:r>
              <a:rPr lang="en-US" sz="2400" dirty="0"/>
              <a:t>7- prior uterine rupture</a:t>
            </a:r>
            <a:endParaRPr lang="ar-SA" sz="2400" dirty="0"/>
          </a:p>
        </p:txBody>
      </p:sp>
    </p:spTree>
    <p:extLst>
      <p:ext uri="{BB962C8B-B14F-4D97-AF65-F5344CB8AC3E}">
        <p14:creationId xmlns:p14="http://schemas.microsoft.com/office/powerpoint/2010/main" xmlns="" val="1684304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15400" cy="990600"/>
          </a:xfrm>
        </p:spPr>
        <p:txBody>
          <a:bodyPr/>
          <a:lstStyle/>
          <a:p>
            <a:r>
              <a:rPr lang="en-US" dirty="0"/>
              <a:t>Membrane sweeping</a:t>
            </a:r>
            <a:endParaRPr lang="ar-SA" dirty="0"/>
          </a:p>
        </p:txBody>
      </p:sp>
      <p:pic>
        <p:nvPicPr>
          <p:cNvPr id="7" name="Content Placeholder 6">
            <a:extLst>
              <a:ext uri="{FF2B5EF4-FFF2-40B4-BE49-F238E27FC236}">
                <a16:creationId xmlns:a16="http://schemas.microsoft.com/office/drawing/2014/main" xmlns="" id="{A06AA6B5-B07D-45F7-B563-4AFABD84E52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74350" y="1295400"/>
            <a:ext cx="9043300" cy="4953000"/>
          </a:xfrm>
        </p:spPr>
      </p:pic>
    </p:spTree>
    <p:extLst>
      <p:ext uri="{BB962C8B-B14F-4D97-AF65-F5344CB8AC3E}">
        <p14:creationId xmlns:p14="http://schemas.microsoft.com/office/powerpoint/2010/main" xmlns="" val="413104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dirty="0"/>
              <a:t>Balloon Catheter</a:t>
            </a:r>
            <a:endParaRPr lang="ar-SA" dirty="0"/>
          </a:p>
        </p:txBody>
      </p:sp>
      <p:sp>
        <p:nvSpPr>
          <p:cNvPr id="3" name="Content Placeholder 2"/>
          <p:cNvSpPr>
            <a:spLocks noGrp="1"/>
          </p:cNvSpPr>
          <p:nvPr>
            <p:ph idx="1"/>
          </p:nvPr>
        </p:nvSpPr>
        <p:spPr>
          <a:xfrm>
            <a:off x="1676400" y="1295400"/>
            <a:ext cx="8839200" cy="5486400"/>
          </a:xfrm>
        </p:spPr>
        <p:txBody>
          <a:bodyPr/>
          <a:lstStyle/>
          <a:p>
            <a:pPr algn="l"/>
            <a:r>
              <a:rPr lang="en-GB" sz="2400" dirty="0"/>
              <a:t>Balloon catheter and hygroscopic dilators are parts of the mechanical methods of inducing the labour</a:t>
            </a:r>
          </a:p>
          <a:p>
            <a:pPr algn="l"/>
            <a:endParaRPr lang="en-GB" sz="2400" dirty="0"/>
          </a:p>
          <a:p>
            <a:pPr algn="l"/>
            <a:r>
              <a:rPr lang="en-US" sz="2400" dirty="0"/>
              <a:t>What’s the mechanism?</a:t>
            </a:r>
          </a:p>
          <a:p>
            <a:pPr algn="l"/>
            <a:r>
              <a:rPr lang="en-US" sz="2400" dirty="0"/>
              <a:t>physical stretching of the cervix that leads to local release of prostaglandins which will ripen the Cervix as a result of stimulation of the cervix and lower uterine segment</a:t>
            </a:r>
          </a:p>
          <a:p>
            <a:pPr algn="l"/>
            <a:endParaRPr lang="en-GB" sz="2400" dirty="0"/>
          </a:p>
          <a:p>
            <a:pPr algn="l"/>
            <a:endParaRPr lang="en-GB" sz="2400" dirty="0"/>
          </a:p>
          <a:p>
            <a:pPr algn="l"/>
            <a:endParaRPr lang="ar-SA" sz="2400" dirty="0"/>
          </a:p>
        </p:txBody>
      </p:sp>
    </p:spTree>
    <p:extLst>
      <p:ext uri="{BB962C8B-B14F-4D97-AF65-F5344CB8AC3E}">
        <p14:creationId xmlns:p14="http://schemas.microsoft.com/office/powerpoint/2010/main" xmlns="" val="3151356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1066800"/>
          </a:xfrm>
        </p:spPr>
        <p:txBody>
          <a:bodyPr/>
          <a:lstStyle/>
          <a:p>
            <a:r>
              <a:rPr lang="en-GB" dirty="0"/>
              <a:t>Balloon Catheter</a:t>
            </a:r>
            <a:endParaRPr lang="ar-SA" dirty="0"/>
          </a:p>
        </p:txBody>
      </p:sp>
      <p:sp>
        <p:nvSpPr>
          <p:cNvPr id="3" name="Content Placeholder 2"/>
          <p:cNvSpPr>
            <a:spLocks noGrp="1"/>
          </p:cNvSpPr>
          <p:nvPr>
            <p:ph idx="1"/>
          </p:nvPr>
        </p:nvSpPr>
        <p:spPr>
          <a:xfrm>
            <a:off x="1676400" y="1371600"/>
            <a:ext cx="8839200" cy="5334000"/>
          </a:xfrm>
        </p:spPr>
        <p:txBody>
          <a:bodyPr>
            <a:normAutofit/>
          </a:bodyPr>
          <a:lstStyle/>
          <a:p>
            <a:pPr algn="l"/>
            <a:r>
              <a:rPr lang="en-US" sz="2400" dirty="0"/>
              <a:t>The benefits of using a Foley bulb induction include that it is:</a:t>
            </a:r>
          </a:p>
          <a:p>
            <a:pPr algn="l"/>
            <a:r>
              <a:rPr lang="en-US" sz="2400" dirty="0"/>
              <a:t>1- low-cost</a:t>
            </a:r>
          </a:p>
          <a:p>
            <a:pPr algn="l"/>
            <a:r>
              <a:rPr lang="en-US" sz="2400" dirty="0"/>
              <a:t>2- low-risk in most people</a:t>
            </a:r>
          </a:p>
          <a:p>
            <a:pPr algn="l"/>
            <a:r>
              <a:rPr lang="en-US" sz="2400" dirty="0"/>
              <a:t>3- simple to use</a:t>
            </a:r>
          </a:p>
          <a:p>
            <a:pPr algn="l"/>
            <a:r>
              <a:rPr lang="en-US" sz="2400" dirty="0"/>
              <a:t>4- widely available</a:t>
            </a:r>
            <a:endParaRPr lang="ar-SA" sz="2400" dirty="0"/>
          </a:p>
        </p:txBody>
      </p:sp>
    </p:spTree>
    <p:extLst>
      <p:ext uri="{BB962C8B-B14F-4D97-AF65-F5344CB8AC3E}">
        <p14:creationId xmlns:p14="http://schemas.microsoft.com/office/powerpoint/2010/main" xmlns="" val="1775069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990600"/>
          </a:xfrm>
        </p:spPr>
        <p:txBody>
          <a:bodyPr/>
          <a:lstStyle/>
          <a:p>
            <a:r>
              <a:rPr lang="en-GB" dirty="0"/>
              <a:t>Balloon Catheter</a:t>
            </a:r>
            <a:endParaRPr lang="ar-SA" dirty="0"/>
          </a:p>
        </p:txBody>
      </p:sp>
      <p:sp>
        <p:nvSpPr>
          <p:cNvPr id="3" name="Content Placeholder 2"/>
          <p:cNvSpPr>
            <a:spLocks noGrp="1"/>
          </p:cNvSpPr>
          <p:nvPr>
            <p:ph idx="1"/>
          </p:nvPr>
        </p:nvSpPr>
        <p:spPr>
          <a:xfrm>
            <a:off x="1676400" y="1295400"/>
            <a:ext cx="8839200" cy="5410200"/>
          </a:xfrm>
        </p:spPr>
        <p:txBody>
          <a:bodyPr>
            <a:normAutofit/>
          </a:bodyPr>
          <a:lstStyle/>
          <a:p>
            <a:pPr algn="l"/>
            <a:r>
              <a:rPr lang="en-US" sz="2400" dirty="0"/>
              <a:t>Procedure :</a:t>
            </a:r>
          </a:p>
          <a:p>
            <a:pPr algn="l"/>
            <a:endParaRPr lang="en-US" sz="2400" dirty="0"/>
          </a:p>
          <a:p>
            <a:pPr algn="l"/>
            <a:r>
              <a:rPr lang="en-US" sz="2400" dirty="0"/>
              <a:t>1- Lithotomy position</a:t>
            </a:r>
          </a:p>
          <a:p>
            <a:pPr marL="0" indent="0">
              <a:buNone/>
            </a:pPr>
            <a:endParaRPr lang="en-US" sz="2400" dirty="0"/>
          </a:p>
          <a:p>
            <a:pPr algn="l"/>
            <a:r>
              <a:rPr lang="en-US" sz="2400" dirty="0"/>
              <a:t>2- Cleaning the perineal area using a medical solution.</a:t>
            </a:r>
          </a:p>
          <a:p>
            <a:pPr marL="0" indent="0">
              <a:buNone/>
            </a:pPr>
            <a:endParaRPr lang="en-US" sz="2400" dirty="0"/>
          </a:p>
          <a:p>
            <a:pPr algn="l"/>
            <a:r>
              <a:rPr lang="en-US" sz="2400" dirty="0"/>
              <a:t>3- Using forceps, inserting the Foley catheter through the opening in the cervix. The balloon will be just beyond the cervix, but outside the amniotic sac.</a:t>
            </a:r>
          </a:p>
          <a:p>
            <a:pPr marL="0" indent="0">
              <a:buNone/>
            </a:pPr>
            <a:endParaRPr lang="en-US" sz="2400" dirty="0"/>
          </a:p>
          <a:p>
            <a:r>
              <a:rPr lang="en-US" sz="2400" dirty="0"/>
              <a:t>4- Filling the Foley balloon with about 30 milliliters of sterile water.</a:t>
            </a:r>
          </a:p>
          <a:p>
            <a:pPr algn="l"/>
            <a:endParaRPr lang="en-US" sz="2400" dirty="0"/>
          </a:p>
        </p:txBody>
      </p:sp>
    </p:spTree>
    <p:extLst>
      <p:ext uri="{BB962C8B-B14F-4D97-AF65-F5344CB8AC3E}">
        <p14:creationId xmlns:p14="http://schemas.microsoft.com/office/powerpoint/2010/main" xmlns="" val="130114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dirty="0"/>
              <a:t>Balloon Catheter</a:t>
            </a:r>
            <a:endParaRPr lang="ar-SA" dirty="0"/>
          </a:p>
        </p:txBody>
      </p:sp>
      <p:sp>
        <p:nvSpPr>
          <p:cNvPr id="3" name="Content Placeholder 2"/>
          <p:cNvSpPr>
            <a:spLocks noGrp="1"/>
          </p:cNvSpPr>
          <p:nvPr>
            <p:ph idx="1"/>
          </p:nvPr>
        </p:nvSpPr>
        <p:spPr>
          <a:xfrm>
            <a:off x="1676400" y="1219200"/>
            <a:ext cx="8839200" cy="5486400"/>
          </a:xfrm>
        </p:spPr>
        <p:txBody>
          <a:bodyPr>
            <a:normAutofit/>
          </a:bodyPr>
          <a:lstStyle/>
          <a:p>
            <a:pPr marL="0" indent="0">
              <a:buNone/>
            </a:pPr>
            <a:endParaRPr lang="en-US" sz="2400" dirty="0"/>
          </a:p>
          <a:p>
            <a:pPr algn="l"/>
            <a:r>
              <a:rPr lang="en-US" sz="2400" dirty="0"/>
              <a:t>The Foley balloon will usually fall out when the cervix has dilated 3 centimeters (cm).</a:t>
            </a:r>
          </a:p>
          <a:p>
            <a:pPr marL="0" indent="0">
              <a:buNone/>
            </a:pPr>
            <a:endParaRPr lang="en-US" sz="2400" dirty="0"/>
          </a:p>
        </p:txBody>
      </p:sp>
      <p:pic>
        <p:nvPicPr>
          <p:cNvPr id="5" name="Picture 4">
            <a:extLst>
              <a:ext uri="{FF2B5EF4-FFF2-40B4-BE49-F238E27FC236}">
                <a16:creationId xmlns:a16="http://schemas.microsoft.com/office/drawing/2014/main" xmlns="" id="{7EFCF115-7434-44D8-983E-ED379C990D2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14800" y="2728850"/>
            <a:ext cx="3695700" cy="4052951"/>
          </a:xfrm>
          <a:prstGeom prst="rect">
            <a:avLst/>
          </a:prstGeom>
        </p:spPr>
      </p:pic>
    </p:spTree>
    <p:extLst>
      <p:ext uri="{BB962C8B-B14F-4D97-AF65-F5344CB8AC3E}">
        <p14:creationId xmlns:p14="http://schemas.microsoft.com/office/powerpoint/2010/main" xmlns="" val="3991105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dirty="0"/>
              <a:t>Balloon Catheter</a:t>
            </a:r>
            <a:endParaRPr lang="ar-SA" dirty="0"/>
          </a:p>
        </p:txBody>
      </p:sp>
      <p:sp>
        <p:nvSpPr>
          <p:cNvPr id="3" name="Content Placeholder 2"/>
          <p:cNvSpPr>
            <a:spLocks noGrp="1"/>
          </p:cNvSpPr>
          <p:nvPr>
            <p:ph idx="1"/>
          </p:nvPr>
        </p:nvSpPr>
        <p:spPr>
          <a:xfrm>
            <a:off x="1600200" y="1295400"/>
            <a:ext cx="8915400" cy="5410200"/>
          </a:xfrm>
        </p:spPr>
        <p:txBody>
          <a:bodyPr>
            <a:normAutofit/>
          </a:bodyPr>
          <a:lstStyle/>
          <a:p>
            <a:pPr algn="l"/>
            <a:r>
              <a:rPr lang="en-US" sz="2400" dirty="0"/>
              <a:t>Foley bulb induction is recommended when a woman has signs of excess amniotic fluid, high blood pressure, or gestational diabetes.</a:t>
            </a:r>
          </a:p>
          <a:p>
            <a:pPr algn="l"/>
            <a:endParaRPr lang="en-US" sz="2400" dirty="0"/>
          </a:p>
          <a:p>
            <a:pPr algn="l"/>
            <a:r>
              <a:rPr lang="en-US" sz="2400" dirty="0"/>
              <a:t>Criteria:</a:t>
            </a:r>
          </a:p>
          <a:p>
            <a:pPr algn="l"/>
            <a:endParaRPr lang="en-US" sz="2400" dirty="0"/>
          </a:p>
          <a:p>
            <a:pPr algn="l"/>
            <a:r>
              <a:rPr lang="en-US" sz="2400" dirty="0"/>
              <a:t>1- over 37 weeks gestation</a:t>
            </a:r>
          </a:p>
          <a:p>
            <a:pPr algn="l"/>
            <a:r>
              <a:rPr lang="en-US" sz="2400" dirty="0"/>
              <a:t>2- older than 18 years of age</a:t>
            </a:r>
          </a:p>
          <a:p>
            <a:pPr algn="l"/>
            <a:r>
              <a:rPr lang="en-US" sz="2400" dirty="0"/>
              <a:t>3- pregnant with one baby</a:t>
            </a:r>
          </a:p>
          <a:p>
            <a:pPr algn="l"/>
            <a:r>
              <a:rPr lang="en-US" sz="2400" dirty="0"/>
              <a:t>4- intact amniotic membranes</a:t>
            </a:r>
            <a:endParaRPr lang="ar-SA" sz="2400" dirty="0"/>
          </a:p>
        </p:txBody>
      </p:sp>
    </p:spTree>
    <p:extLst>
      <p:ext uri="{BB962C8B-B14F-4D97-AF65-F5344CB8AC3E}">
        <p14:creationId xmlns:p14="http://schemas.microsoft.com/office/powerpoint/2010/main" xmlns="" val="1724081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990600"/>
          </a:xfrm>
        </p:spPr>
        <p:txBody>
          <a:bodyPr/>
          <a:lstStyle/>
          <a:p>
            <a:r>
              <a:rPr lang="en-US" dirty="0"/>
              <a:t>Balloon Catheter</a:t>
            </a:r>
            <a:endParaRPr lang="ar-SA" dirty="0"/>
          </a:p>
        </p:txBody>
      </p:sp>
      <p:sp>
        <p:nvSpPr>
          <p:cNvPr id="3" name="Content Placeholder 2"/>
          <p:cNvSpPr>
            <a:spLocks noGrp="1"/>
          </p:cNvSpPr>
          <p:nvPr>
            <p:ph idx="1"/>
          </p:nvPr>
        </p:nvSpPr>
        <p:spPr>
          <a:xfrm>
            <a:off x="1676400" y="1219200"/>
            <a:ext cx="8839200" cy="5486400"/>
          </a:xfrm>
        </p:spPr>
        <p:txBody>
          <a:bodyPr/>
          <a:lstStyle/>
          <a:p>
            <a:pPr algn="l"/>
            <a:endParaRPr lang="en-US" sz="2400" dirty="0"/>
          </a:p>
          <a:p>
            <a:pPr algn="l"/>
            <a:r>
              <a:rPr lang="en-US" sz="2400" dirty="0"/>
              <a:t>- Low-lying placenta is an absolute contraindication to the use of a Foley catheter. </a:t>
            </a:r>
          </a:p>
          <a:p>
            <a:pPr algn="l"/>
            <a:endParaRPr lang="en-US" sz="2400" dirty="0"/>
          </a:p>
          <a:p>
            <a:pPr algn="l"/>
            <a:r>
              <a:rPr lang="en-US" sz="2400" dirty="0"/>
              <a:t>- Relative contraindications to its use include antepartum hemorrhage, rupture of membranes, and evidence of lower genital tract infection.</a:t>
            </a:r>
          </a:p>
          <a:p>
            <a:pPr algn="l"/>
            <a:endParaRPr lang="ar-SA" sz="2400" dirty="0"/>
          </a:p>
        </p:txBody>
      </p:sp>
    </p:spTree>
    <p:extLst>
      <p:ext uri="{BB962C8B-B14F-4D97-AF65-F5344CB8AC3E}">
        <p14:creationId xmlns:p14="http://schemas.microsoft.com/office/powerpoint/2010/main" xmlns="" val="567219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990600"/>
          </a:xfrm>
        </p:spPr>
        <p:txBody>
          <a:bodyPr/>
          <a:lstStyle/>
          <a:p>
            <a:r>
              <a:rPr lang="en-US" dirty="0"/>
              <a:t>	</a:t>
            </a:r>
            <a:r>
              <a:rPr lang="ar-SA" dirty="0"/>
              <a:t>	</a:t>
            </a:r>
            <a:r>
              <a:rPr lang="en-GB" dirty="0"/>
              <a:t>Balloon Catheter</a:t>
            </a:r>
            <a:endParaRPr lang="ar-SA" dirty="0"/>
          </a:p>
        </p:txBody>
      </p:sp>
      <p:sp>
        <p:nvSpPr>
          <p:cNvPr id="3" name="Content Placeholder 2"/>
          <p:cNvSpPr>
            <a:spLocks noGrp="1"/>
          </p:cNvSpPr>
          <p:nvPr>
            <p:ph idx="1"/>
          </p:nvPr>
        </p:nvSpPr>
        <p:spPr>
          <a:xfrm>
            <a:off x="1676400" y="1219200"/>
            <a:ext cx="8839200" cy="5486400"/>
          </a:xfrm>
        </p:spPr>
        <p:txBody>
          <a:bodyPr/>
          <a:lstStyle/>
          <a:p>
            <a:pPr algn="l"/>
            <a:r>
              <a:rPr lang="en-US" sz="2400" dirty="0"/>
              <a:t>The double-balloon catheter is placed at the external cervical </a:t>
            </a:r>
            <a:r>
              <a:rPr lang="en-US" sz="2400" dirty="0" err="1"/>
              <a:t>os</a:t>
            </a:r>
            <a:r>
              <a:rPr lang="en-US" sz="2400" dirty="0"/>
              <a:t> and a uterine balloon at the internal cervical </a:t>
            </a:r>
            <a:r>
              <a:rPr lang="en-US" sz="2400" dirty="0" err="1"/>
              <a:t>os</a:t>
            </a:r>
            <a:r>
              <a:rPr lang="en-US" sz="2400" dirty="0"/>
              <a:t> and both balloons are infused with up to 80 mL sterile saline.</a:t>
            </a:r>
          </a:p>
          <a:p>
            <a:pPr algn="l"/>
            <a:endParaRPr lang="en-GB" sz="2400" dirty="0"/>
          </a:p>
        </p:txBody>
      </p:sp>
      <p:pic>
        <p:nvPicPr>
          <p:cNvPr id="5" name="Picture 4">
            <a:extLst>
              <a:ext uri="{FF2B5EF4-FFF2-40B4-BE49-F238E27FC236}">
                <a16:creationId xmlns:a16="http://schemas.microsoft.com/office/drawing/2014/main" xmlns="" id="{05DED3E4-1D73-44F2-927C-BEC7792D74A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9463" y="2505076"/>
            <a:ext cx="5629275" cy="4200525"/>
          </a:xfrm>
          <a:prstGeom prst="rect">
            <a:avLst/>
          </a:prstGeom>
        </p:spPr>
      </p:pic>
    </p:spTree>
    <p:extLst>
      <p:ext uri="{BB962C8B-B14F-4D97-AF65-F5344CB8AC3E}">
        <p14:creationId xmlns:p14="http://schemas.microsoft.com/office/powerpoint/2010/main" xmlns="" val="9231230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763000" cy="990600"/>
          </a:xfrm>
        </p:spPr>
        <p:txBody>
          <a:bodyPr/>
          <a:lstStyle/>
          <a:p>
            <a:r>
              <a:rPr lang="en-GB" dirty="0"/>
              <a:t>Hygroscopic dilators</a:t>
            </a:r>
            <a:endParaRPr lang="ar-SA" dirty="0"/>
          </a:p>
        </p:txBody>
      </p:sp>
      <p:sp>
        <p:nvSpPr>
          <p:cNvPr id="3" name="Content Placeholder 2"/>
          <p:cNvSpPr>
            <a:spLocks noGrp="1"/>
          </p:cNvSpPr>
          <p:nvPr>
            <p:ph idx="1"/>
          </p:nvPr>
        </p:nvSpPr>
        <p:spPr>
          <a:xfrm>
            <a:off x="1752600" y="1219200"/>
            <a:ext cx="8686800" cy="5486400"/>
          </a:xfrm>
        </p:spPr>
        <p:txBody>
          <a:bodyPr>
            <a:normAutofit/>
          </a:bodyPr>
          <a:lstStyle/>
          <a:p>
            <a:pPr algn="l"/>
            <a:endParaRPr lang="en-US" sz="2400" dirty="0"/>
          </a:p>
          <a:p>
            <a:pPr algn="l"/>
            <a:r>
              <a:rPr lang="en-US" sz="2400" dirty="0"/>
              <a:t>They are natural or synthetic rods</a:t>
            </a:r>
          </a:p>
          <a:p>
            <a:pPr algn="l"/>
            <a:r>
              <a:rPr lang="en-US" sz="2400" dirty="0"/>
              <a:t>Inserted through the cervical </a:t>
            </a:r>
            <a:r>
              <a:rPr lang="en-US" sz="2400" dirty="0" err="1"/>
              <a:t>os</a:t>
            </a:r>
            <a:r>
              <a:rPr lang="en-US" sz="2400" dirty="0"/>
              <a:t> and left there</a:t>
            </a:r>
          </a:p>
          <a:p>
            <a:pPr algn="l"/>
            <a:r>
              <a:rPr lang="en-US" sz="2400" dirty="0"/>
              <a:t>Because of their osmotic properties they absorb endocervical and local tissue fluid that causes them to swell</a:t>
            </a:r>
          </a:p>
          <a:p>
            <a:pPr algn="l"/>
            <a:r>
              <a:rPr lang="en-US" sz="2400" dirty="0"/>
              <a:t>This swelling caused controlled dilation of cervix and release of prostaglandins</a:t>
            </a:r>
          </a:p>
          <a:p>
            <a:pPr algn="l"/>
            <a:r>
              <a:rPr lang="en-US" sz="2400" dirty="0"/>
              <a:t>Several products are available. </a:t>
            </a:r>
            <a:r>
              <a:rPr lang="en-US" sz="2400" dirty="0" err="1"/>
              <a:t>Laminaria</a:t>
            </a:r>
            <a:r>
              <a:rPr lang="en-US" sz="2400" dirty="0"/>
              <a:t> are made from dried seaweed. Commercial products, </a:t>
            </a:r>
            <a:r>
              <a:rPr lang="en-US" sz="2400" dirty="0" err="1"/>
              <a:t>Dilapan</a:t>
            </a:r>
            <a:r>
              <a:rPr lang="en-US" sz="2400" dirty="0"/>
              <a:t> and </a:t>
            </a:r>
            <a:r>
              <a:rPr lang="en-US" sz="2400" dirty="0" err="1"/>
              <a:t>Lamicel</a:t>
            </a:r>
            <a:r>
              <a:rPr lang="en-US" sz="2400" dirty="0"/>
              <a:t>, are produced from synthetic hygroscopic material.</a:t>
            </a:r>
          </a:p>
          <a:p>
            <a:pPr algn="l"/>
            <a:r>
              <a:rPr lang="en-US" sz="2400" dirty="0"/>
              <a:t> Several dilators are inserted in the cervix—as many as will fit—and they expand over 12-24 hours as they absorb water. </a:t>
            </a:r>
            <a:endParaRPr lang="ar-SA" sz="2400" dirty="0"/>
          </a:p>
        </p:txBody>
      </p:sp>
    </p:spTree>
    <p:extLst>
      <p:ext uri="{BB962C8B-B14F-4D97-AF65-F5344CB8AC3E}">
        <p14:creationId xmlns:p14="http://schemas.microsoft.com/office/powerpoint/2010/main" xmlns="" val="359453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018E41-821A-439E-956C-023C0C8DCCC7}"/>
              </a:ext>
            </a:extLst>
          </p:cNvPr>
          <p:cNvSpPr>
            <a:spLocks noGrp="1"/>
          </p:cNvSpPr>
          <p:nvPr>
            <p:ph idx="1"/>
          </p:nvPr>
        </p:nvSpPr>
        <p:spPr>
          <a:xfrm>
            <a:off x="838200" y="826691"/>
            <a:ext cx="10515600" cy="4351338"/>
          </a:xfrm>
        </p:spPr>
        <p:txBody>
          <a:bodyPr/>
          <a:lstStyle/>
          <a:p>
            <a:r>
              <a:rPr lang="en-US" b="1" i="0" dirty="0">
                <a:solidFill>
                  <a:srgbClr val="232323"/>
                </a:solidFill>
                <a:effectLst/>
                <a:latin typeface="Arial" panose="020B0604020202020204" pitchFamily="34" charset="0"/>
              </a:rPr>
              <a:t>Meconium aspiration</a:t>
            </a:r>
            <a:r>
              <a:rPr lang="en-US" b="0" i="0" dirty="0">
                <a:solidFill>
                  <a:srgbClr val="232323"/>
                </a:solidFill>
                <a:effectLst/>
                <a:latin typeface="Arial" panose="020B0604020202020204" pitchFamily="34" charset="0"/>
              </a:rPr>
              <a:t> — Beyond term, the fetus is more likely to have a bowel movement, called meconium, into the amniotic fluid. If the fetus is stressed, there is a chance it will inhale some of this meconium stained amniotic </a:t>
            </a:r>
            <a:r>
              <a:rPr lang="en-US" b="0" i="0" dirty="0" err="1">
                <a:solidFill>
                  <a:srgbClr val="232323"/>
                </a:solidFill>
                <a:effectLst/>
                <a:latin typeface="Arial" panose="020B0604020202020204" pitchFamily="34" charset="0"/>
              </a:rPr>
              <a:t>fluid;leading</a:t>
            </a:r>
            <a:r>
              <a:rPr lang="en-US" b="0" i="0" dirty="0">
                <a:solidFill>
                  <a:srgbClr val="232323"/>
                </a:solidFill>
                <a:effectLst/>
                <a:latin typeface="Arial" panose="020B0604020202020204" pitchFamily="34" charset="0"/>
              </a:rPr>
              <a:t> to respiratory distress.</a:t>
            </a:r>
            <a:endParaRPr lang="en-US" dirty="0"/>
          </a:p>
        </p:txBody>
      </p:sp>
      <p:pic>
        <p:nvPicPr>
          <p:cNvPr id="4" name="Picture 3">
            <a:extLst>
              <a:ext uri="{FF2B5EF4-FFF2-40B4-BE49-F238E27FC236}">
                <a16:creationId xmlns:a16="http://schemas.microsoft.com/office/drawing/2014/main" xmlns="" id="{A9F3078A-35C1-4454-91E2-FBFE77EFE763}"/>
              </a:ext>
            </a:extLst>
          </p:cNvPr>
          <p:cNvPicPr>
            <a:picLocks noChangeAspect="1"/>
          </p:cNvPicPr>
          <p:nvPr/>
        </p:nvPicPr>
        <p:blipFill>
          <a:blip r:embed="rId2"/>
          <a:stretch>
            <a:fillRect/>
          </a:stretch>
        </p:blipFill>
        <p:spPr>
          <a:xfrm>
            <a:off x="5508978" y="2789039"/>
            <a:ext cx="4038600" cy="3028950"/>
          </a:xfrm>
          <a:prstGeom prst="rect">
            <a:avLst/>
          </a:prstGeom>
        </p:spPr>
      </p:pic>
      <p:pic>
        <p:nvPicPr>
          <p:cNvPr id="5" name="Picture 4">
            <a:extLst>
              <a:ext uri="{FF2B5EF4-FFF2-40B4-BE49-F238E27FC236}">
                <a16:creationId xmlns:a16="http://schemas.microsoft.com/office/drawing/2014/main" xmlns="" id="{714AEE40-2365-4829-9280-E639E58E02BB}"/>
              </a:ext>
            </a:extLst>
          </p:cNvPr>
          <p:cNvPicPr>
            <a:picLocks noChangeAspect="1"/>
          </p:cNvPicPr>
          <p:nvPr/>
        </p:nvPicPr>
        <p:blipFill>
          <a:blip r:embed="rId3" cstate="print"/>
          <a:stretch>
            <a:fillRect/>
          </a:stretch>
        </p:blipFill>
        <p:spPr>
          <a:xfrm>
            <a:off x="2021983" y="2538651"/>
            <a:ext cx="2872252" cy="3492658"/>
          </a:xfrm>
          <a:prstGeom prst="rect">
            <a:avLst/>
          </a:prstGeom>
        </p:spPr>
      </p:pic>
    </p:spTree>
    <p:extLst>
      <p:ext uri="{BB962C8B-B14F-4D97-AF65-F5344CB8AC3E}">
        <p14:creationId xmlns:p14="http://schemas.microsoft.com/office/powerpoint/2010/main" xmlns="" val="28278177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dirty="0"/>
              <a:t>Hygroscopic dilators</a:t>
            </a:r>
            <a:endParaRPr lang="ar-SA" dirty="0"/>
          </a:p>
        </p:txBody>
      </p:sp>
      <p:sp>
        <p:nvSpPr>
          <p:cNvPr id="3" name="Content Placeholder 2"/>
          <p:cNvSpPr>
            <a:spLocks noGrp="1"/>
          </p:cNvSpPr>
          <p:nvPr>
            <p:ph idx="1"/>
          </p:nvPr>
        </p:nvSpPr>
        <p:spPr>
          <a:xfrm>
            <a:off x="1752600" y="1295400"/>
            <a:ext cx="8763000" cy="5410200"/>
          </a:xfrm>
        </p:spPr>
        <p:txBody>
          <a:bodyPr/>
          <a:lstStyle/>
          <a:p>
            <a:pPr algn="l"/>
            <a:endParaRPr lang="en-US" sz="2400" dirty="0"/>
          </a:p>
          <a:p>
            <a:pPr algn="l"/>
            <a:r>
              <a:rPr lang="en-US" sz="2400" dirty="0"/>
              <a:t>There’s no need for prophylactic antibiotics for the balloon catheter or hygroscopic dilators</a:t>
            </a:r>
          </a:p>
          <a:p>
            <a:pPr algn="l"/>
            <a:r>
              <a:rPr lang="en-US" sz="2400" b="1" dirty="0" err="1"/>
              <a:t>Dilapan</a:t>
            </a:r>
            <a:r>
              <a:rPr lang="en-US" sz="2400" b="1" dirty="0"/>
              <a:t> dilator</a:t>
            </a:r>
          </a:p>
          <a:p>
            <a:pPr algn="l"/>
            <a:endParaRPr lang="ar-SA" sz="2400" dirty="0"/>
          </a:p>
        </p:txBody>
      </p:sp>
      <p:pic>
        <p:nvPicPr>
          <p:cNvPr id="5" name="Picture 4">
            <a:extLst>
              <a:ext uri="{FF2B5EF4-FFF2-40B4-BE49-F238E27FC236}">
                <a16:creationId xmlns:a16="http://schemas.microsoft.com/office/drawing/2014/main" xmlns="" id="{860107B5-392F-4DAA-AE8F-124D045FF5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3023" y="2950456"/>
            <a:ext cx="4962154" cy="3907544"/>
          </a:xfrm>
          <a:prstGeom prst="rect">
            <a:avLst/>
          </a:prstGeom>
        </p:spPr>
      </p:pic>
    </p:spTree>
    <p:extLst>
      <p:ext uri="{BB962C8B-B14F-4D97-AF65-F5344CB8AC3E}">
        <p14:creationId xmlns:p14="http://schemas.microsoft.com/office/powerpoint/2010/main" xmlns="" val="1609715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dirty="0"/>
              <a:t>Hygroscopic dilators</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36634" y="1447800"/>
            <a:ext cx="8518732" cy="4793456"/>
          </a:xfrm>
        </p:spPr>
      </p:pic>
    </p:spTree>
    <p:extLst>
      <p:ext uri="{BB962C8B-B14F-4D97-AF65-F5344CB8AC3E}">
        <p14:creationId xmlns:p14="http://schemas.microsoft.com/office/powerpoint/2010/main" xmlns="" val="2352394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dirty="0" err="1"/>
              <a:t>Amniotomy</a:t>
            </a:r>
            <a:endParaRPr lang="ar-SA" dirty="0"/>
          </a:p>
        </p:txBody>
      </p:sp>
      <p:sp>
        <p:nvSpPr>
          <p:cNvPr id="3" name="Content Placeholder 2"/>
          <p:cNvSpPr>
            <a:spLocks noGrp="1"/>
          </p:cNvSpPr>
          <p:nvPr>
            <p:ph idx="1"/>
          </p:nvPr>
        </p:nvSpPr>
        <p:spPr>
          <a:xfrm>
            <a:off x="1676400" y="1219200"/>
            <a:ext cx="8839200" cy="5486400"/>
          </a:xfrm>
        </p:spPr>
        <p:txBody>
          <a:bodyPr/>
          <a:lstStyle/>
          <a:p>
            <a:pPr algn="l"/>
            <a:endParaRPr lang="en-GB" sz="2400" dirty="0"/>
          </a:p>
          <a:p>
            <a:pPr algn="l"/>
            <a:r>
              <a:rPr lang="en-US" sz="2400" dirty="0"/>
              <a:t>Amniotomy, also known as artificial rupture of membranes (AROM) is the intentional rupture of the amniotic sac. The reasons for intentional rupture of the amniotic sac during labor include, influencing the speed of labor, allowing for more direct monitoring of fetal status, and qualitative assessment of the amniotic fluid.</a:t>
            </a:r>
            <a:endParaRPr lang="ar-SA" sz="2400" dirty="0"/>
          </a:p>
        </p:txBody>
      </p:sp>
    </p:spTree>
    <p:extLst>
      <p:ext uri="{BB962C8B-B14F-4D97-AF65-F5344CB8AC3E}">
        <p14:creationId xmlns:p14="http://schemas.microsoft.com/office/powerpoint/2010/main" xmlns="" val="7953704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15400" cy="990600"/>
          </a:xfrm>
        </p:spPr>
        <p:txBody>
          <a:bodyPr/>
          <a:lstStyle/>
          <a:p>
            <a:r>
              <a:rPr lang="en-GB" dirty="0" err="1"/>
              <a:t>Amniotomy</a:t>
            </a:r>
            <a:endParaRPr lang="ar-SA" dirty="0"/>
          </a:p>
        </p:txBody>
      </p:sp>
      <p:sp>
        <p:nvSpPr>
          <p:cNvPr id="3" name="Content Placeholder 2"/>
          <p:cNvSpPr>
            <a:spLocks noGrp="1"/>
          </p:cNvSpPr>
          <p:nvPr>
            <p:ph idx="1"/>
          </p:nvPr>
        </p:nvSpPr>
        <p:spPr>
          <a:xfrm>
            <a:off x="1600200" y="1219200"/>
            <a:ext cx="8915400" cy="5562600"/>
          </a:xfrm>
        </p:spPr>
        <p:txBody>
          <a:bodyPr/>
          <a:lstStyle/>
          <a:p>
            <a:pPr algn="l"/>
            <a:r>
              <a:rPr lang="en-US" sz="2400" dirty="0"/>
              <a:t>How is it done?</a:t>
            </a:r>
          </a:p>
          <a:p>
            <a:pPr algn="l"/>
            <a:r>
              <a:rPr lang="en-US" sz="2400" dirty="0"/>
              <a:t>1- By finger </a:t>
            </a:r>
          </a:p>
          <a:p>
            <a:pPr algn="l"/>
            <a:r>
              <a:rPr lang="en-US" sz="2400" dirty="0"/>
              <a:t>2- Amnihook</a:t>
            </a:r>
          </a:p>
          <a:p>
            <a:pPr algn="l"/>
            <a:endParaRPr lang="ar-SA"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0" y="614948"/>
            <a:ext cx="3505200" cy="2275305"/>
          </a:xfrm>
          <a:prstGeom prst="rect">
            <a:avLst/>
          </a:prstGeom>
          <a:noFill/>
          <a:ln>
            <a:noFill/>
          </a:ln>
          <a:effectLst/>
          <a:extLst>
            <a:ext uri="{909E8E84-426E-40DD-AFC4-6F175D3DCCD1}">
              <a14:hiddenFill xmlns:a14="http://schemas.microsoft.com/office/drawing/2010/main" xmlns="">
                <a:gradFill rotWithShape="1">
                  <a:gsLst>
                    <a:gs pos="0">
                      <a:schemeClr val="bg1"/>
                    </a:gs>
                    <a:gs pos="100000">
                      <a:schemeClr val="accent1">
                        <a:alpha val="14999"/>
                      </a:schemeClr>
                    </a:gs>
                  </a:gsLst>
                  <a:lin ang="5400000" scaled="1"/>
                </a:gra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C7E2B970-76CA-4F7C-A299-2E753D24DD7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76601" y="2914316"/>
            <a:ext cx="5254831" cy="3943684"/>
          </a:xfrm>
          <a:prstGeom prst="rect">
            <a:avLst/>
          </a:prstGeom>
        </p:spPr>
      </p:pic>
    </p:spTree>
    <p:extLst>
      <p:ext uri="{BB962C8B-B14F-4D97-AF65-F5344CB8AC3E}">
        <p14:creationId xmlns:p14="http://schemas.microsoft.com/office/powerpoint/2010/main" xmlns="" val="20521942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err="1"/>
              <a:t>Amniotomy</a:t>
            </a:r>
            <a:endParaRPr lang="ar-SA" dirty="0"/>
          </a:p>
        </p:txBody>
      </p:sp>
      <p:sp>
        <p:nvSpPr>
          <p:cNvPr id="3" name="Content Placeholder 2"/>
          <p:cNvSpPr>
            <a:spLocks noGrp="1"/>
          </p:cNvSpPr>
          <p:nvPr>
            <p:ph idx="1"/>
          </p:nvPr>
        </p:nvSpPr>
        <p:spPr>
          <a:xfrm>
            <a:off x="1676400" y="1295400"/>
            <a:ext cx="8915400" cy="5410200"/>
          </a:xfrm>
        </p:spPr>
        <p:txBody>
          <a:bodyPr/>
          <a:lstStyle/>
          <a:p>
            <a:pPr algn="l"/>
            <a:r>
              <a:rPr lang="en-US" sz="2400" dirty="0"/>
              <a:t>When is it used?</a:t>
            </a:r>
          </a:p>
          <a:p>
            <a:pPr algn="l"/>
            <a:r>
              <a:rPr lang="en-US" sz="2400" dirty="0"/>
              <a:t>Only when the cervix is favorable (soft , anterior and dilated)  in conjunction with oxytocin</a:t>
            </a:r>
          </a:p>
          <a:p>
            <a:pPr algn="l"/>
            <a:endParaRPr lang="en-US" sz="2400" dirty="0"/>
          </a:p>
          <a:p>
            <a:pPr algn="l"/>
            <a:r>
              <a:rPr lang="en-US" sz="2400" dirty="0"/>
              <a:t>What are the advantages?</a:t>
            </a:r>
          </a:p>
          <a:p>
            <a:pPr algn="l"/>
            <a:r>
              <a:rPr lang="en-US" sz="2400" dirty="0"/>
              <a:t>1- It shortens duration of labor</a:t>
            </a:r>
          </a:p>
          <a:p>
            <a:pPr algn="l"/>
            <a:r>
              <a:rPr lang="en-US" sz="2400" dirty="0"/>
              <a:t>2- Allows for early diagnosis of meconium staining of amniotic fluid, especially in high risk pregnancy</a:t>
            </a:r>
          </a:p>
          <a:p>
            <a:pPr algn="l"/>
            <a:r>
              <a:rPr lang="en-US" sz="2400" dirty="0"/>
              <a:t>3- Facilitates invasive fetal monitoring</a:t>
            </a:r>
          </a:p>
          <a:p>
            <a:pPr algn="l"/>
            <a:endParaRPr lang="en-US" sz="2400" dirty="0"/>
          </a:p>
          <a:p>
            <a:pPr algn="l"/>
            <a:endParaRPr lang="ar-SA" sz="2400" dirty="0"/>
          </a:p>
        </p:txBody>
      </p:sp>
    </p:spTree>
    <p:extLst>
      <p:ext uri="{BB962C8B-B14F-4D97-AF65-F5344CB8AC3E}">
        <p14:creationId xmlns:p14="http://schemas.microsoft.com/office/powerpoint/2010/main" xmlns="" val="1414841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763000" cy="990600"/>
          </a:xfrm>
        </p:spPr>
        <p:txBody>
          <a:bodyPr/>
          <a:lstStyle/>
          <a:p>
            <a:r>
              <a:rPr lang="en-US" dirty="0" err="1"/>
              <a:t>Amniotomy</a:t>
            </a:r>
            <a:endParaRPr lang="ar-SA" dirty="0"/>
          </a:p>
        </p:txBody>
      </p:sp>
      <p:sp>
        <p:nvSpPr>
          <p:cNvPr id="3" name="Content Placeholder 2"/>
          <p:cNvSpPr>
            <a:spLocks noGrp="1"/>
          </p:cNvSpPr>
          <p:nvPr>
            <p:ph idx="1"/>
          </p:nvPr>
        </p:nvSpPr>
        <p:spPr>
          <a:xfrm>
            <a:off x="1600200" y="1219200"/>
            <a:ext cx="8915400" cy="5486400"/>
          </a:xfrm>
        </p:spPr>
        <p:txBody>
          <a:bodyPr/>
          <a:lstStyle/>
          <a:p>
            <a:pPr algn="l"/>
            <a:r>
              <a:rPr lang="en-US" sz="2400" dirty="0"/>
              <a:t>What are the risks?</a:t>
            </a:r>
          </a:p>
          <a:p>
            <a:pPr algn="l"/>
            <a:r>
              <a:rPr lang="en-US" sz="2400" dirty="0"/>
              <a:t>1- Cord prolapse (Unengaged presenting part )</a:t>
            </a:r>
          </a:p>
          <a:p>
            <a:pPr algn="l"/>
            <a:r>
              <a:rPr lang="en-US" sz="2400" dirty="0"/>
              <a:t>2- FHR deceleration</a:t>
            </a:r>
          </a:p>
          <a:p>
            <a:pPr algn="l"/>
            <a:r>
              <a:rPr lang="en-US" sz="2400" dirty="0"/>
              <a:t>3- Bleeding from vasa previa</a:t>
            </a:r>
          </a:p>
          <a:p>
            <a:pPr algn="l"/>
            <a:r>
              <a:rPr lang="en-US" sz="2400" dirty="0"/>
              <a:t>4- Fetal injury</a:t>
            </a:r>
          </a:p>
          <a:p>
            <a:pPr algn="l"/>
            <a:r>
              <a:rPr lang="en-US" sz="2400" dirty="0"/>
              <a:t>5- Ascending infection</a:t>
            </a:r>
          </a:p>
          <a:p>
            <a:pPr marL="0" indent="0">
              <a:buNone/>
            </a:pPr>
            <a:endParaRPr lang="en-US" sz="2400" dirty="0"/>
          </a:p>
          <a:p>
            <a:pPr algn="l"/>
            <a:endParaRPr lang="ar-SA" sz="2400" dirty="0"/>
          </a:p>
        </p:txBody>
      </p:sp>
    </p:spTree>
    <p:extLst>
      <p:ext uri="{BB962C8B-B14F-4D97-AF65-F5344CB8AC3E}">
        <p14:creationId xmlns:p14="http://schemas.microsoft.com/office/powerpoint/2010/main" xmlns="" val="2182782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0" y="0"/>
            <a:ext cx="9193368" cy="6858000"/>
          </a:xfrm>
        </p:spPr>
      </p:pic>
    </p:spTree>
    <p:extLst>
      <p:ext uri="{BB962C8B-B14F-4D97-AF65-F5344CB8AC3E}">
        <p14:creationId xmlns:p14="http://schemas.microsoft.com/office/powerpoint/2010/main" xmlns="" val="258739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76200"/>
            <a:ext cx="8915400" cy="6629400"/>
          </a:xfrm>
        </p:spPr>
        <p:txBody>
          <a:bodyPr/>
          <a:lstStyle/>
          <a:p>
            <a:pPr algn="l"/>
            <a:r>
              <a:rPr lang="en-US" sz="2800" dirty="0"/>
              <a:t>A 32-year-old woman is admitted to the </a:t>
            </a:r>
            <a:r>
              <a:rPr lang="en-US" sz="2800" dirty="0" err="1"/>
              <a:t>labour</a:t>
            </a:r>
            <a:r>
              <a:rPr lang="en-US" sz="2800" dirty="0"/>
              <a:t> ward at 39+2 weeks’ gestation in her second pregnancy. She is having regular painful contractions and on examination her cervix is 4 cm dilated. Her membranes are intact. She has a birth plan and wishes to birth as naturally as possible. The midwife is intermittently </a:t>
            </a:r>
            <a:r>
              <a:rPr lang="en-US" sz="2800" dirty="0" err="1"/>
              <a:t>auscultating</a:t>
            </a:r>
            <a:r>
              <a:rPr lang="en-US" sz="2800" dirty="0"/>
              <a:t> the fetal heart, which is normal. Two hours after her initial vaginal examination the cervix is 6 cm on examination. What would your plan of care for this woman be? </a:t>
            </a:r>
            <a:endParaRPr lang="ar-SA" sz="2800" dirty="0"/>
          </a:p>
        </p:txBody>
      </p:sp>
    </p:spTree>
    <p:extLst>
      <p:ext uri="{BB962C8B-B14F-4D97-AF65-F5344CB8AC3E}">
        <p14:creationId xmlns:p14="http://schemas.microsoft.com/office/powerpoint/2010/main" xmlns="" val="2776287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52400"/>
            <a:ext cx="8991600" cy="6705600"/>
          </a:xfrm>
        </p:spPr>
        <p:txBody>
          <a:bodyPr/>
          <a:lstStyle/>
          <a:p>
            <a:pPr algn="l"/>
            <a:r>
              <a:rPr lang="en-US" sz="2400" dirty="0"/>
              <a:t>Answer :</a:t>
            </a:r>
            <a:endParaRPr lang="ar-JO" sz="2400" dirty="0"/>
          </a:p>
          <a:p>
            <a:pPr algn="l"/>
            <a:r>
              <a:rPr lang="en-US" sz="2400" dirty="0"/>
              <a:t>This woman has established </a:t>
            </a:r>
            <a:r>
              <a:rPr lang="en-US" sz="2400" dirty="0" err="1"/>
              <a:t>labour</a:t>
            </a:r>
            <a:r>
              <a:rPr lang="en-US" sz="2400" dirty="0"/>
              <a:t> spontaneously and is making normal progress (usually defined as 1 cm cervical dilatation per hour). The fetal heart is normal and she does not wish for any intervention. There is no indication to perform an artificial rupture of membranes or a caesarean section. The fetal heart is normal on intermittent auscultation and there are no indications for continuous monitoring with CTG </a:t>
            </a:r>
            <a:endParaRPr lang="ar-SA" sz="2400" dirty="0"/>
          </a:p>
        </p:txBody>
      </p:sp>
    </p:spTree>
    <p:extLst>
      <p:ext uri="{BB962C8B-B14F-4D97-AF65-F5344CB8AC3E}">
        <p14:creationId xmlns:p14="http://schemas.microsoft.com/office/powerpoint/2010/main" xmlns="" val="1660236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20" y="0"/>
            <a:ext cx="8763000" cy="990600"/>
          </a:xfrm>
        </p:spPr>
        <p:txBody>
          <a:bodyPr/>
          <a:lstStyle/>
          <a:p>
            <a:r>
              <a:rPr lang="en-US" dirty="0" smtClean="0"/>
              <a:t>Case </a:t>
            </a:r>
            <a:endParaRPr lang="ar-SA" dirty="0"/>
          </a:p>
        </p:txBody>
      </p:sp>
      <p:sp>
        <p:nvSpPr>
          <p:cNvPr id="5" name="عنصر نائب للمحتوى 4"/>
          <p:cNvSpPr>
            <a:spLocks noGrp="1"/>
          </p:cNvSpPr>
          <p:nvPr>
            <p:ph idx="1"/>
          </p:nvPr>
        </p:nvSpPr>
        <p:spPr>
          <a:xfrm>
            <a:off x="0" y="792480"/>
            <a:ext cx="12192000" cy="6065520"/>
          </a:xfrm>
        </p:spPr>
        <p:txBody>
          <a:bodyPr>
            <a:normAutofit lnSpcReduction="10000"/>
          </a:bodyPr>
          <a:lstStyle/>
          <a:p>
            <a:r>
              <a:rPr lang="en-US" sz="2600" b="1" dirty="0" smtClean="0"/>
              <a:t>History</a:t>
            </a:r>
            <a:r>
              <a:rPr lang="en-US" dirty="0" smtClean="0"/>
              <a:t>: </a:t>
            </a:r>
          </a:p>
          <a:p>
            <a:r>
              <a:rPr lang="en-US" dirty="0" smtClean="0"/>
              <a:t>A 23- year – old </a:t>
            </a:r>
            <a:r>
              <a:rPr lang="en-US" dirty="0" err="1" smtClean="0"/>
              <a:t>primigravid</a:t>
            </a:r>
            <a:r>
              <a:rPr lang="en-US" dirty="0" smtClean="0"/>
              <a:t> women is seen by the midwife in the antenatal clinic at 41 weeks’ gestation . She had  an ultrasound scan  at 12 weeks that was  consistent with her menstrual dates . At 28 weeks she devolved pelvic pain and diagnosis of </a:t>
            </a:r>
            <a:r>
              <a:rPr lang="en-US" dirty="0" err="1" smtClean="0"/>
              <a:t>symphysio</a:t>
            </a:r>
            <a:r>
              <a:rPr lang="en-US" dirty="0" smtClean="0"/>
              <a:t>-pelvic dysfunction was made . She has hade regular physiotherapy and need the use a stick to walk on most days. She has been otherwise well  in the pregnancy and all blood tests have been within the normal  range. She reports normal fetal movements. There is no reported vaginal loss. </a:t>
            </a:r>
          </a:p>
          <a:p>
            <a:r>
              <a:rPr lang="en-US" sz="2600" b="1" dirty="0" smtClean="0"/>
              <a:t>Ex</a:t>
            </a:r>
            <a:r>
              <a:rPr lang="en-US" dirty="0" smtClean="0"/>
              <a:t> :</a:t>
            </a:r>
          </a:p>
          <a:p>
            <a:r>
              <a:rPr lang="en-US" dirty="0" smtClean="0"/>
              <a:t>Blood pressure  : 126/72 mmHg ,the </a:t>
            </a:r>
            <a:r>
              <a:rPr lang="en-US" dirty="0" err="1" smtClean="0"/>
              <a:t>symphysiofundal</a:t>
            </a:r>
            <a:r>
              <a:rPr lang="en-US" dirty="0" smtClean="0"/>
              <a:t> height   is 40 cm and the presentation is cephalic , 2/5 palpable . Subjectively the liquor volume feels normal .</a:t>
            </a:r>
          </a:p>
          <a:p>
            <a:r>
              <a:rPr lang="en-US" dirty="0" smtClean="0"/>
              <a:t>You note that she appears unhappy, and uncomfortable as result of the SPD . </a:t>
            </a:r>
            <a:br>
              <a:rPr lang="en-US" dirty="0" smtClean="0"/>
            </a:br>
            <a:r>
              <a:rPr lang="en-US" dirty="0" smtClean="0"/>
              <a:t/>
            </a:r>
            <a:br>
              <a:rPr lang="en-US" dirty="0" smtClean="0"/>
            </a:br>
            <a:r>
              <a:rPr lang="en-US" sz="2200" b="1" dirty="0" smtClean="0"/>
              <a:t>Investigation</a:t>
            </a:r>
            <a:r>
              <a:rPr lang="en-US" dirty="0" smtClean="0"/>
              <a:t> :</a:t>
            </a:r>
          </a:p>
          <a:p>
            <a:r>
              <a:rPr lang="en-US" sz="2600" dirty="0" smtClean="0"/>
              <a:t>Urinalysis : negative </a:t>
            </a:r>
          </a:p>
          <a:p>
            <a:r>
              <a:rPr lang="en-US" sz="2600" dirty="0" smtClean="0"/>
              <a:t/>
            </a:r>
            <a:br>
              <a:rPr lang="en-US" sz="2600" dirty="0" smtClean="0"/>
            </a:br>
            <a:r>
              <a:rPr lang="en-US" sz="2600" dirty="0" smtClean="0"/>
              <a:t/>
            </a:r>
            <a:br>
              <a:rPr lang="en-US" sz="2600" dirty="0" smtClean="0"/>
            </a:br>
            <a:r>
              <a:rPr lang="en-US" sz="2600" b="1" dirty="0" smtClean="0">
                <a:solidFill>
                  <a:srgbClr val="FF0000"/>
                </a:solidFill>
              </a:rPr>
              <a:t>Q: explain the appropriate management  for this women form now </a:t>
            </a:r>
            <a:endParaRPr lang="ar-JO" sz="2600" b="1" dirty="0">
              <a:solidFill>
                <a:srgbClr val="FF0000"/>
              </a:solidFill>
            </a:endParaRPr>
          </a:p>
        </p:txBody>
      </p:sp>
    </p:spTree>
    <p:extLst>
      <p:ext uri="{BB962C8B-B14F-4D97-AF65-F5344CB8AC3E}">
        <p14:creationId xmlns:p14="http://schemas.microsoft.com/office/powerpoint/2010/main" xmlns="" val="174143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EB55C3-79A8-4498-8577-13F60E65D008}"/>
              </a:ext>
            </a:extLst>
          </p:cNvPr>
          <p:cNvSpPr>
            <a:spLocks noGrp="1"/>
          </p:cNvSpPr>
          <p:nvPr>
            <p:ph idx="1"/>
          </p:nvPr>
        </p:nvSpPr>
        <p:spPr/>
        <p:txBody>
          <a:bodyPr/>
          <a:lstStyle/>
          <a:p>
            <a:pPr algn="l"/>
            <a:r>
              <a:rPr lang="en-US" b="1" i="0" dirty="0">
                <a:solidFill>
                  <a:srgbClr val="232323"/>
                </a:solidFill>
                <a:effectLst/>
                <a:latin typeface="Arial" panose="020B0604020202020204" pitchFamily="34" charset="0"/>
              </a:rPr>
              <a:t>Risks to the mother</a:t>
            </a:r>
            <a:r>
              <a:rPr lang="en-US" b="0" i="0" dirty="0">
                <a:solidFill>
                  <a:srgbClr val="232323"/>
                </a:solidFill>
                <a:effectLst/>
                <a:latin typeface="Arial" panose="020B0604020202020204" pitchFamily="34" charset="0"/>
              </a:rPr>
              <a:t> — Risks to the mother are related to the larger size of </a:t>
            </a:r>
            <a:r>
              <a:rPr lang="en-US" b="0" i="0" dirty="0" err="1">
                <a:solidFill>
                  <a:srgbClr val="232323"/>
                </a:solidFill>
                <a:effectLst/>
                <a:latin typeface="Arial" panose="020B0604020202020204" pitchFamily="34" charset="0"/>
              </a:rPr>
              <a:t>postterm</a:t>
            </a:r>
            <a:r>
              <a:rPr lang="en-US" b="0" i="0" dirty="0">
                <a:solidFill>
                  <a:srgbClr val="232323"/>
                </a:solidFill>
                <a:effectLst/>
                <a:latin typeface="Arial" panose="020B0604020202020204" pitchFamily="34" charset="0"/>
              </a:rPr>
              <a:t> fetuses and include difficulties during labor, an increase in injury to the perineum (including the vagina, labia, and rectum) at vaginal birth, and an increased rate of cesarean birth with its associated risks of bleeding, infection, and injury to surrounding organs.</a:t>
            </a:r>
          </a:p>
          <a:p>
            <a:r>
              <a:rPr lang="en-US" b="0" i="0" dirty="0">
                <a:solidFill>
                  <a:srgbClr val="232323"/>
                </a:solidFill>
                <a:effectLst/>
                <a:latin typeface="Arial" panose="020B0604020202020204" pitchFamily="34" charset="0"/>
              </a:rPr>
              <a:t/>
            </a:r>
            <a:br>
              <a:rPr lang="en-US" b="0" i="0" dirty="0">
                <a:solidFill>
                  <a:srgbClr val="232323"/>
                </a:solidFill>
                <a:effectLst/>
                <a:latin typeface="Arial" panose="020B0604020202020204" pitchFamily="34" charset="0"/>
              </a:rPr>
            </a:br>
            <a:endParaRPr lang="en-US" dirty="0"/>
          </a:p>
        </p:txBody>
      </p:sp>
    </p:spTree>
    <p:extLst>
      <p:ext uri="{BB962C8B-B14F-4D97-AF65-F5344CB8AC3E}">
        <p14:creationId xmlns:p14="http://schemas.microsoft.com/office/powerpoint/2010/main" xmlns="" val="19368963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Answer</a:t>
            </a:r>
            <a:endParaRPr lang="ar-SA" dirty="0"/>
          </a:p>
        </p:txBody>
      </p:sp>
      <p:sp>
        <p:nvSpPr>
          <p:cNvPr id="3" name="Content Placeholder 2"/>
          <p:cNvSpPr>
            <a:spLocks noGrp="1"/>
          </p:cNvSpPr>
          <p:nvPr>
            <p:ph idx="1"/>
          </p:nvPr>
        </p:nvSpPr>
        <p:spPr>
          <a:xfrm>
            <a:off x="0" y="0"/>
            <a:ext cx="14904720" cy="6705600"/>
          </a:xfrm>
        </p:spPr>
        <p:txBody>
          <a:bodyPr/>
          <a:lstStyle/>
          <a:p>
            <a:pPr algn="l"/>
            <a:r>
              <a:rPr lang="en-US" sz="2400" dirty="0"/>
              <a:t> </a:t>
            </a:r>
          </a:p>
        </p:txBody>
      </p:sp>
      <p:pic>
        <p:nvPicPr>
          <p:cNvPr id="2051" name="Picture 3" descr="C:\Users\DELL\Pictures\56565654878484.PN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xmlns="" val="2103990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3074" name="Picture 2" descr="C:\Users\DELL\Pictures\898989889.PNG"/>
          <p:cNvPicPr>
            <a:picLocks noChangeAspect="1" noChangeArrowheads="1"/>
          </p:cNvPicPr>
          <p:nvPr/>
        </p:nvPicPr>
        <p:blipFill>
          <a:blip r:embed="rId2"/>
          <a:srcRect/>
          <a:stretch>
            <a:fillRect/>
          </a:stretch>
        </p:blipFill>
        <p:spPr bwMode="auto">
          <a:xfrm>
            <a:off x="0" y="1"/>
            <a:ext cx="12192000" cy="685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dirty="0"/>
              <a:t>References</a:t>
            </a:r>
            <a:endParaRPr lang="ar-SA" dirty="0"/>
          </a:p>
        </p:txBody>
      </p:sp>
      <p:sp>
        <p:nvSpPr>
          <p:cNvPr id="3" name="Content Placeholder 2"/>
          <p:cNvSpPr>
            <a:spLocks noGrp="1"/>
          </p:cNvSpPr>
          <p:nvPr>
            <p:ph idx="1"/>
          </p:nvPr>
        </p:nvSpPr>
        <p:spPr>
          <a:xfrm>
            <a:off x="1676400" y="1295400"/>
            <a:ext cx="8839200" cy="5486400"/>
          </a:xfrm>
        </p:spPr>
        <p:txBody>
          <a:bodyPr/>
          <a:lstStyle/>
          <a:p>
            <a:pPr algn="l"/>
            <a:r>
              <a:rPr lang="en-US" sz="2400" dirty="0"/>
              <a:t>1- Hacker and Moore's Essentials of Obstetrics and Gynecology</a:t>
            </a:r>
            <a:endParaRPr lang="en-GB" sz="2400" dirty="0"/>
          </a:p>
          <a:p>
            <a:pPr marL="0" indent="0">
              <a:buNone/>
            </a:pPr>
            <a:r>
              <a:rPr lang="en-GB" sz="2400" dirty="0"/>
              <a:t>2- ACOG</a:t>
            </a:r>
          </a:p>
          <a:p>
            <a:pPr marL="0" indent="0">
              <a:buNone/>
            </a:pPr>
            <a:r>
              <a:rPr lang="en-GB" sz="2400" dirty="0"/>
              <a:t>3- Medscape</a:t>
            </a:r>
          </a:p>
          <a:p>
            <a:pPr marL="0" indent="0">
              <a:buNone/>
            </a:pPr>
            <a:r>
              <a:rPr lang="en-GB" sz="2400" dirty="0"/>
              <a:t>4- </a:t>
            </a:r>
            <a:r>
              <a:rPr lang="en-GB" sz="2400" dirty="0" err="1"/>
              <a:t>Webmd</a:t>
            </a:r>
            <a:endParaRPr lang="en-GB" sz="2400" dirty="0"/>
          </a:p>
          <a:p>
            <a:pPr marL="0" indent="0">
              <a:buNone/>
            </a:pPr>
            <a:r>
              <a:rPr lang="en-GB" sz="2400" dirty="0"/>
              <a:t>5- NCBI</a:t>
            </a:r>
          </a:p>
          <a:p>
            <a:pPr marL="0" indent="0">
              <a:buNone/>
            </a:pPr>
            <a:r>
              <a:rPr lang="en-GB" sz="2400" dirty="0"/>
              <a:t>6- </a:t>
            </a:r>
            <a:r>
              <a:rPr lang="en-GB" sz="2400" dirty="0" err="1"/>
              <a:t>wikipedia</a:t>
            </a:r>
            <a:endParaRPr lang="en-GB" sz="2400" dirty="0"/>
          </a:p>
          <a:p>
            <a:pPr marL="0" indent="0">
              <a:buNone/>
            </a:pPr>
            <a:r>
              <a:rPr lang="en-GB" sz="2400" dirty="0"/>
              <a:t>7- Medicalnewstoday.com</a:t>
            </a:r>
          </a:p>
          <a:p>
            <a:pPr marL="0" indent="0">
              <a:buNone/>
            </a:pPr>
            <a:r>
              <a:rPr lang="en-GB" sz="2400" dirty="0"/>
              <a:t>8- Lange Q&amp;A for obstetric and </a:t>
            </a:r>
            <a:r>
              <a:rPr lang="en-GB" sz="2400" dirty="0" err="1"/>
              <a:t>gynecology</a:t>
            </a:r>
            <a:endParaRPr lang="en-GB" sz="2400" dirty="0"/>
          </a:p>
          <a:p>
            <a:pPr marL="0" indent="0">
              <a:buNone/>
            </a:pPr>
            <a:r>
              <a:rPr lang="en-GB" sz="2400" dirty="0"/>
              <a:t>9- Perinatology.com </a:t>
            </a:r>
            <a:endParaRPr lang="ar-SA" sz="2400" dirty="0"/>
          </a:p>
        </p:txBody>
      </p:sp>
    </p:spTree>
    <p:extLst>
      <p:ext uri="{BB962C8B-B14F-4D97-AF65-F5344CB8AC3E}">
        <p14:creationId xmlns:p14="http://schemas.microsoft.com/office/powerpoint/2010/main" xmlns="" val="20723256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p:spPr>
      </p:pic>
    </p:spTree>
    <p:extLst>
      <p:ext uri="{BB962C8B-B14F-4D97-AF65-F5344CB8AC3E}">
        <p14:creationId xmlns:p14="http://schemas.microsoft.com/office/powerpoint/2010/main" xmlns="" val="235791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3A2C91-69D9-4D67-BE5A-528F30F8FA68}"/>
              </a:ext>
            </a:extLst>
          </p:cNvPr>
          <p:cNvSpPr>
            <a:spLocks noGrp="1"/>
          </p:cNvSpPr>
          <p:nvPr>
            <p:ph idx="1"/>
          </p:nvPr>
        </p:nvSpPr>
        <p:spPr>
          <a:xfrm>
            <a:off x="586525" y="1467420"/>
            <a:ext cx="11018949" cy="5983780"/>
          </a:xfrm>
        </p:spPr>
        <p:txBody>
          <a:bodyPr>
            <a:normAutofit/>
          </a:bodyPr>
          <a:lstStyle/>
          <a:p>
            <a:r>
              <a:rPr lang="en-US" b="1" u="sng" dirty="0"/>
              <a:t>Quantitative Amniotic Fluid Changes :</a:t>
            </a:r>
          </a:p>
          <a:p>
            <a:r>
              <a:rPr lang="en-US" dirty="0"/>
              <a:t> Amniotic fluid volume:</a:t>
            </a:r>
          </a:p>
          <a:p>
            <a:r>
              <a:rPr lang="en-US" dirty="0"/>
              <a:t> 36wks ---1100ml </a:t>
            </a:r>
          </a:p>
          <a:p>
            <a:r>
              <a:rPr lang="en-US" dirty="0"/>
              <a:t>38wks ---- 1000ml </a:t>
            </a:r>
          </a:p>
          <a:p>
            <a:r>
              <a:rPr lang="en-US" dirty="0"/>
              <a:t>40wks ---- 800ml </a:t>
            </a:r>
          </a:p>
          <a:p>
            <a:r>
              <a:rPr lang="en-US" dirty="0"/>
              <a:t>42wks ---- 450ml </a:t>
            </a:r>
          </a:p>
          <a:p>
            <a:r>
              <a:rPr lang="en-US" dirty="0"/>
              <a:t>43wks ---- 250ml</a:t>
            </a:r>
          </a:p>
          <a:p>
            <a:r>
              <a:rPr lang="en-US" dirty="0"/>
              <a:t> 44wks ---- 160ml </a:t>
            </a:r>
          </a:p>
          <a:p>
            <a:r>
              <a:rPr lang="en-US" dirty="0"/>
              <a:t>After 42wks there is 33% decrease in amniotic fluid volume/</a:t>
            </a:r>
            <a:r>
              <a:rPr lang="en-US" dirty="0" err="1"/>
              <a:t>wk</a:t>
            </a:r>
            <a:r>
              <a:rPr lang="en-US" dirty="0"/>
              <a:t> .</a:t>
            </a:r>
          </a:p>
          <a:p>
            <a:r>
              <a:rPr lang="en-US" dirty="0"/>
              <a:t>A decrease in fetal renal blood flow is associated with </a:t>
            </a:r>
            <a:r>
              <a:rPr lang="en-US" dirty="0" err="1"/>
              <a:t>postdatism</a:t>
            </a:r>
            <a:r>
              <a:rPr lang="en-US" dirty="0"/>
              <a:t> is the cause of </a:t>
            </a:r>
            <a:r>
              <a:rPr lang="en-US" dirty="0" err="1"/>
              <a:t>oligohydromnios</a:t>
            </a:r>
            <a:r>
              <a:rPr lang="en-US" dirty="0"/>
              <a:t> . Amniotic fluid less than 400ml is associated with fetal complications</a:t>
            </a:r>
          </a:p>
        </p:txBody>
      </p:sp>
    </p:spTree>
    <p:extLst>
      <p:ext uri="{BB962C8B-B14F-4D97-AF65-F5344CB8AC3E}">
        <p14:creationId xmlns:p14="http://schemas.microsoft.com/office/powerpoint/2010/main" xmlns="" val="13031505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355</TotalTime>
  <Words>3019</Words>
  <Application>Microsoft Office PowerPoint</Application>
  <PresentationFormat>مخصص</PresentationFormat>
  <Paragraphs>408</Paragraphs>
  <Slides>83</Slides>
  <Notes>3</Notes>
  <HiddenSlides>0</HiddenSlides>
  <MMClips>0</MMClips>
  <ScaleCrop>false</ScaleCrop>
  <HeadingPairs>
    <vt:vector size="4" baseType="variant">
      <vt:variant>
        <vt:lpstr>سمة</vt:lpstr>
      </vt:variant>
      <vt:variant>
        <vt:i4>1</vt:i4>
      </vt:variant>
      <vt:variant>
        <vt:lpstr>عناوين الشرائح</vt:lpstr>
      </vt:variant>
      <vt:variant>
        <vt:i4>83</vt:i4>
      </vt:variant>
    </vt:vector>
  </HeadingPairs>
  <TitlesOfParts>
    <vt:vector size="84" baseType="lpstr">
      <vt:lpstr>Retrospect</vt:lpstr>
      <vt:lpstr>Post-term pregnancy and induction of labor</vt:lpstr>
      <vt:lpstr>Definition:</vt:lpstr>
      <vt:lpstr>Causes:</vt:lpstr>
      <vt:lpstr>maternal fetal parturition hpa axis</vt:lpstr>
      <vt:lpstr>POSTTERM PREGNANCY RISKS</vt:lpstr>
      <vt:lpstr>الشريحة 6</vt:lpstr>
      <vt:lpstr>الشريحة 7</vt:lpstr>
      <vt:lpstr>الشريحة 8</vt:lpstr>
      <vt:lpstr>الشريحة 9</vt:lpstr>
      <vt:lpstr>الشريحة 10</vt:lpstr>
      <vt:lpstr>الشريحة 11</vt:lpstr>
      <vt:lpstr>MANAGEMENT</vt:lpstr>
      <vt:lpstr>Expectant management with fetal monitoring</vt:lpstr>
      <vt:lpstr>Refrences:</vt:lpstr>
      <vt:lpstr>Induction Of Labor (IOL)</vt:lpstr>
      <vt:lpstr>Indications:</vt:lpstr>
      <vt:lpstr>الشريحة 17</vt:lpstr>
      <vt:lpstr>الشريحة 18</vt:lpstr>
      <vt:lpstr>predicting successful induction of labor</vt:lpstr>
      <vt:lpstr>الشريحة 20</vt:lpstr>
      <vt:lpstr>Bishop Score</vt:lpstr>
      <vt:lpstr>Bishop Score</vt:lpstr>
      <vt:lpstr>Bishop Score</vt:lpstr>
      <vt:lpstr>Bishop Score</vt:lpstr>
      <vt:lpstr>الشريحة 25</vt:lpstr>
      <vt:lpstr>الشريحة 26</vt:lpstr>
      <vt:lpstr>Pharmacological methods</vt:lpstr>
      <vt:lpstr>Oxytocin</vt:lpstr>
      <vt:lpstr>Oxytocin</vt:lpstr>
      <vt:lpstr>Oxytocin</vt:lpstr>
      <vt:lpstr>Oxytocin</vt:lpstr>
      <vt:lpstr>Oxytocine</vt:lpstr>
      <vt:lpstr>Oxytocin</vt:lpstr>
      <vt:lpstr>Oxytocin</vt:lpstr>
      <vt:lpstr>Prostaglandines</vt:lpstr>
      <vt:lpstr>Prostaglandines</vt:lpstr>
      <vt:lpstr>Oxytocin</vt:lpstr>
      <vt:lpstr>Oxytocin</vt:lpstr>
      <vt:lpstr>Oxytocin</vt:lpstr>
      <vt:lpstr>Oxytocin</vt:lpstr>
      <vt:lpstr>Oxytocin</vt:lpstr>
      <vt:lpstr>Misoprostol</vt:lpstr>
      <vt:lpstr>Misoprostol</vt:lpstr>
      <vt:lpstr>Misoprostol</vt:lpstr>
      <vt:lpstr>Misoprostol</vt:lpstr>
      <vt:lpstr>Dinoprostone</vt:lpstr>
      <vt:lpstr>Dinoprostone</vt:lpstr>
      <vt:lpstr>Cervidil</vt:lpstr>
      <vt:lpstr>Dinoprostone</vt:lpstr>
      <vt:lpstr>Dinoprostone</vt:lpstr>
      <vt:lpstr>Dinoprostone</vt:lpstr>
      <vt:lpstr>Dinoprostone</vt:lpstr>
      <vt:lpstr>Dinoprostone</vt:lpstr>
      <vt:lpstr> Dinoprostone</vt:lpstr>
      <vt:lpstr>Dinoprostone</vt:lpstr>
      <vt:lpstr>Nonpharmacological Methods</vt:lpstr>
      <vt:lpstr>Membrane sweeping</vt:lpstr>
      <vt:lpstr>Membrane sweeping</vt:lpstr>
      <vt:lpstr>Membrane sweeping</vt:lpstr>
      <vt:lpstr>Membrane sweeping</vt:lpstr>
      <vt:lpstr>Membrane sweeping</vt:lpstr>
      <vt:lpstr>Balloon Catheter</vt:lpstr>
      <vt:lpstr>Balloon Catheter</vt:lpstr>
      <vt:lpstr>Balloon Catheter</vt:lpstr>
      <vt:lpstr>Balloon Catheter</vt:lpstr>
      <vt:lpstr>Balloon Catheter</vt:lpstr>
      <vt:lpstr>Balloon Catheter</vt:lpstr>
      <vt:lpstr>  Balloon Catheter</vt:lpstr>
      <vt:lpstr>Hygroscopic dilators</vt:lpstr>
      <vt:lpstr>Hygroscopic dilators</vt:lpstr>
      <vt:lpstr>Hygroscopic dilators</vt:lpstr>
      <vt:lpstr>Amniotomy</vt:lpstr>
      <vt:lpstr>Amniotomy</vt:lpstr>
      <vt:lpstr>Amniotomy</vt:lpstr>
      <vt:lpstr>Amniotomy</vt:lpstr>
      <vt:lpstr>الشريحة 76</vt:lpstr>
      <vt:lpstr>الشريحة 77</vt:lpstr>
      <vt:lpstr>الشريحة 78</vt:lpstr>
      <vt:lpstr>Case </vt:lpstr>
      <vt:lpstr>Answer</vt:lpstr>
      <vt:lpstr>الشريحة 81</vt:lpstr>
      <vt:lpstr>References</vt:lpstr>
      <vt:lpstr>الشريحة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Rawia Aburumman</dc:creator>
  <cp:lastModifiedBy>DELL</cp:lastModifiedBy>
  <cp:revision>20</cp:revision>
  <dcterms:created xsi:type="dcterms:W3CDTF">2021-03-20T05:55:03Z</dcterms:created>
  <dcterms:modified xsi:type="dcterms:W3CDTF">2021-03-22T10:47:08Z</dcterms:modified>
</cp:coreProperties>
</file>