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749" y="101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EB930-9BB3-2919-19C2-32C26CDE09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BF0433-DD00-9B1D-EEC8-05E3D3AEE0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679AF-3466-3C3E-7231-642E4DF75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1AC15-452C-1FAA-2FE7-952DEEC3C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587516-BD7F-8EAB-2D5F-F470F010F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233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A21DF-2F37-73D6-557E-5530D19F5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BB029D-8209-F9CB-F8E3-8CF2194478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6DBAB0-743F-FAC0-BA5C-6B0013161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EF945B-9906-F63E-F46B-245389656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C445A-BA23-C4BC-549A-57E954E63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339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DBC867-C43B-E1E8-5768-49ED1E9DCC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CE4324-BC82-0C3C-DD1F-9294933028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D7D2F-CD9F-B788-DFAC-88614B79C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F8CD6-D39D-C271-B024-9487DD9EA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612D8-D9D4-2233-9CC9-EF36A5366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15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3640E-6646-CB0C-9602-04EEEEDB2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56256-2DE2-49C1-2AB0-3D5E3567FB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DC5C51-8426-72B5-448D-38F7B872E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19427-565E-90D9-9EC2-051778191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9235E-03BE-B4F9-31ED-1C7BDCDFE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139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A36E6-B5A0-EBDE-1574-7B2A8AA05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58FA6F-F83A-2BB9-3DE1-6A0F91251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EEA9D6-BE1E-93FD-4968-0A4E51356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F7A580-64C2-BEC4-B4CE-71078B532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E3F62-8F3A-987D-F9F0-8FB955BEB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242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62079-3CED-71A4-D31B-AA00D675C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6835B-1367-3188-2684-D167C49B62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D75F0D-3624-310F-759C-252CC30A95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2AB507-C7C1-A6FD-E45B-A0FA7283C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C954AC-D292-2945-1DED-4FEC92FA0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DBA0C-2F13-23C1-A769-088C4375A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759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E164B-2087-D4A3-429D-BB7123816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76CAF2-7727-6C6D-6576-98AE5C1285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7A12EF-B50E-3096-F87F-997AE6A65D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33DD67-FEE6-0219-C107-4C47CFB605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B564A8-7EAF-0ABB-7527-B278FEB75B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921E85-70AB-8346-AE16-8A9C140A5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FDC427-87EC-E611-679B-51570B90D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BA6E4D-F81A-B8D9-DFF1-1082D92DA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144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7CDDD-5B50-BB6C-861D-46D2345DE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4422A0-00D8-6DC0-B8A3-6155EF7B0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71D509-F9DC-6A9F-F71F-EA2F6B5A8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0CDADB-3BE4-64BF-2432-A464CE824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733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BA9562-8A33-CB43-A15F-F369473F3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2834BE-00CD-904F-7763-035DC5996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C434B8-9173-8651-D49D-5EA3B335A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815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4DED6-D83F-4562-5CF7-55B436F8E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F303C-DB0F-4CDC-63E4-94B0BE94F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6001B8-770D-8E40-B96F-7CA4C8EEA2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B16CCA-7E1E-B379-5EC7-ADCCAD2B7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3175BD-BA52-B113-A941-A83640242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96522D-B011-38F3-D1FE-40EF55C52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210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2E9DA-AAF7-F0A5-FC3A-AE729139C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ACE1C6-BB22-36E6-34E8-6C19B40CDF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08A98B-350E-B11F-5F2D-4761B55EA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6D2437-F5FE-EE54-F942-43CAD8F2D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2EDFD2-A3B3-1EBD-AE12-43370A7FC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364B4A-D0A3-0D0E-3815-77BAEFDB8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508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DA5395-9601-6471-CB8C-15EE68360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33D598-7E72-FE81-B792-374EA8FE9C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515E16-ECD8-D0E3-2BE8-9D65FD3DED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64A99-0923-D7E8-6463-CE3157AE9C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9672D6-9BB5-6C80-F2C4-7C4F669314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0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330" y="955040"/>
            <a:ext cx="5412074" cy="3616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8925" algn="l"/>
            <a:r>
              <a:rPr lang="en-US" sz="5700" dirty="0">
                <a:solidFill>
                  <a:schemeClr val="tx1"/>
                </a:solidFill>
                <a:latin typeface="+mj-lt"/>
                <a:cs typeface="+mj-cs"/>
              </a:rPr>
              <a:t>Anemia</a:t>
            </a:r>
            <a:r>
              <a:rPr lang="en-US" sz="5700" spc="-30" dirty="0">
                <a:solidFill>
                  <a:schemeClr val="tx1"/>
                </a:solidFill>
                <a:latin typeface="+mj-lt"/>
                <a:cs typeface="+mj-cs"/>
              </a:rPr>
              <a:t> </a:t>
            </a:r>
            <a:r>
              <a:rPr lang="en-US" sz="5700" spc="30" dirty="0">
                <a:solidFill>
                  <a:schemeClr val="tx1"/>
                </a:solidFill>
                <a:latin typeface="+mj-lt"/>
                <a:cs typeface="+mj-cs"/>
              </a:rPr>
              <a:t>in</a:t>
            </a:r>
            <a:r>
              <a:rPr lang="en-US" sz="5700" spc="-40" dirty="0">
                <a:solidFill>
                  <a:schemeClr val="tx1"/>
                </a:solidFill>
                <a:latin typeface="+mj-lt"/>
                <a:cs typeface="+mj-cs"/>
              </a:rPr>
              <a:t> </a:t>
            </a:r>
            <a:r>
              <a:rPr lang="en-US" sz="5700" spc="-5" dirty="0">
                <a:solidFill>
                  <a:schemeClr val="tx1"/>
                </a:solidFill>
                <a:latin typeface="+mj-lt"/>
                <a:cs typeface="+mj-cs"/>
              </a:rPr>
              <a:t>Pregnancy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5330" y="4572001"/>
            <a:ext cx="5412074" cy="13112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R="5080" defTabSz="914400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</a:pPr>
            <a:r>
              <a:rPr lang="en-US" sz="1700" b="1" cap="all" spc="-5"/>
              <a:t>Malek </a:t>
            </a:r>
            <a:r>
              <a:rPr lang="en-US" sz="1700" b="1" cap="all" spc="30"/>
              <a:t>Al </a:t>
            </a:r>
            <a:r>
              <a:rPr lang="en-US" sz="1700" b="1" cap="all" spc="15"/>
              <a:t>Qasem </a:t>
            </a:r>
            <a:r>
              <a:rPr lang="en-US" sz="1700" b="1" cap="all" spc="5"/>
              <a:t>, </a:t>
            </a:r>
            <a:r>
              <a:rPr lang="en-US" sz="1700" b="1" cap="all"/>
              <a:t>MD </a:t>
            </a:r>
            <a:r>
              <a:rPr lang="en-US" sz="1700" b="1" cap="all" spc="5"/>
              <a:t> MFM,</a:t>
            </a:r>
            <a:r>
              <a:rPr lang="en-US" sz="1700" b="1" cap="all" spc="-80"/>
              <a:t> </a:t>
            </a:r>
            <a:r>
              <a:rPr lang="en-US" sz="1700" b="1" cap="all" spc="10"/>
              <a:t>Mutah</a:t>
            </a:r>
            <a:r>
              <a:rPr lang="en-US" sz="1700" b="1" cap="all" spc="-85"/>
              <a:t> </a:t>
            </a:r>
            <a:r>
              <a:rPr lang="en-US" sz="1700" b="1" cap="all" spc="-5"/>
              <a:t>university</a:t>
            </a:r>
            <a:r>
              <a:rPr lang="en-US" sz="1700" b="1" cap="all" spc="-45"/>
              <a:t> </a:t>
            </a:r>
            <a:r>
              <a:rPr lang="en-US" sz="1700" b="1" cap="all" spc="10"/>
              <a:t>2023</a:t>
            </a:r>
            <a:endParaRPr lang="en-US" sz="1700" cap="al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1854195"/>
            <a:ext cx="8686800" cy="1997085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417830" marR="405130" algn="ctr">
              <a:lnSpc>
                <a:spcPct val="100699"/>
              </a:lnSpc>
              <a:spcBef>
                <a:spcPts val="300"/>
              </a:spcBef>
            </a:pPr>
            <a:r>
              <a:rPr sz="3200" dirty="0">
                <a:solidFill>
                  <a:schemeClr val="tx1"/>
                </a:solidFill>
              </a:rPr>
              <a:t>The</a:t>
            </a:r>
            <a:r>
              <a:rPr sz="3200" spc="15" dirty="0">
                <a:solidFill>
                  <a:schemeClr val="tx1"/>
                </a:solidFill>
              </a:rPr>
              <a:t> </a:t>
            </a:r>
            <a:r>
              <a:rPr sz="3200" spc="-10" dirty="0">
                <a:solidFill>
                  <a:schemeClr val="tx1"/>
                </a:solidFill>
              </a:rPr>
              <a:t>laboratory</a:t>
            </a:r>
            <a:r>
              <a:rPr sz="3200" spc="15" dirty="0">
                <a:solidFill>
                  <a:schemeClr val="tx1"/>
                </a:solidFill>
              </a:rPr>
              <a:t> </a:t>
            </a:r>
            <a:r>
              <a:rPr sz="3200" spc="-5" dirty="0">
                <a:solidFill>
                  <a:schemeClr val="tx1"/>
                </a:solidFill>
              </a:rPr>
              <a:t>parameters</a:t>
            </a:r>
            <a:r>
              <a:rPr sz="3200" spc="-50" dirty="0">
                <a:solidFill>
                  <a:schemeClr val="tx1"/>
                </a:solidFill>
              </a:rPr>
              <a:t> </a:t>
            </a:r>
            <a:r>
              <a:rPr sz="3200" spc="-5" dirty="0">
                <a:solidFill>
                  <a:schemeClr val="tx1"/>
                </a:solidFill>
              </a:rPr>
              <a:t>suggestive</a:t>
            </a:r>
            <a:r>
              <a:rPr sz="3200" spc="30" dirty="0">
                <a:solidFill>
                  <a:schemeClr val="tx1"/>
                </a:solidFill>
              </a:rPr>
              <a:t> </a:t>
            </a:r>
            <a:r>
              <a:rPr sz="3200" dirty="0">
                <a:solidFill>
                  <a:schemeClr val="tx1"/>
                </a:solidFill>
              </a:rPr>
              <a:t>of </a:t>
            </a:r>
            <a:r>
              <a:rPr sz="3200" spc="-875" dirty="0">
                <a:solidFill>
                  <a:schemeClr val="tx1"/>
                </a:solidFill>
              </a:rPr>
              <a:t> </a:t>
            </a:r>
            <a:r>
              <a:rPr sz="3200" spc="-5" dirty="0">
                <a:solidFill>
                  <a:schemeClr val="tx1"/>
                </a:solidFill>
              </a:rPr>
              <a:t>thalassemia consist </a:t>
            </a:r>
            <a:r>
              <a:rPr sz="3200" dirty="0">
                <a:solidFill>
                  <a:schemeClr val="tx1"/>
                </a:solidFill>
              </a:rPr>
              <a:t>of </a:t>
            </a:r>
            <a:r>
              <a:rPr sz="3200" spc="15" dirty="0">
                <a:solidFill>
                  <a:schemeClr val="tx1"/>
                </a:solidFill>
              </a:rPr>
              <a:t>a </a:t>
            </a:r>
            <a:r>
              <a:rPr sz="3200" spc="-5" dirty="0">
                <a:solidFill>
                  <a:schemeClr val="tx1"/>
                </a:solidFill>
              </a:rPr>
              <a:t>microcytic, </a:t>
            </a:r>
            <a:r>
              <a:rPr sz="3200" dirty="0">
                <a:solidFill>
                  <a:schemeClr val="tx1"/>
                </a:solidFill>
              </a:rPr>
              <a:t> </a:t>
            </a:r>
            <a:r>
              <a:rPr sz="3200" spc="-5" dirty="0">
                <a:solidFill>
                  <a:schemeClr val="tx1"/>
                </a:solidFill>
              </a:rPr>
              <a:t>hypochromic</a:t>
            </a:r>
            <a:r>
              <a:rPr sz="3200" spc="-65" dirty="0">
                <a:solidFill>
                  <a:schemeClr val="tx1"/>
                </a:solidFill>
              </a:rPr>
              <a:t> </a:t>
            </a:r>
            <a:r>
              <a:rPr sz="3200" spc="10" dirty="0">
                <a:solidFill>
                  <a:schemeClr val="tx1"/>
                </a:solidFill>
              </a:rPr>
              <a:t>anemia</a:t>
            </a:r>
            <a:endParaRPr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8485" y="345378"/>
            <a:ext cx="7987030" cy="1404872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50165" rIns="0" bIns="0" rtlCol="0">
            <a:spAutoFit/>
          </a:bodyPr>
          <a:lstStyle/>
          <a:p>
            <a:pPr marL="858519">
              <a:lnSpc>
                <a:spcPct val="100000"/>
              </a:lnSpc>
              <a:spcBef>
                <a:spcPts val="395"/>
              </a:spcBef>
              <a:tabLst>
                <a:tab pos="4524375" algn="l"/>
              </a:tabLst>
            </a:pPr>
            <a:r>
              <a:rPr dirty="0">
                <a:solidFill>
                  <a:schemeClr val="tx1"/>
                </a:solidFill>
              </a:rPr>
              <a:t>Thalassemia	</a:t>
            </a:r>
            <a:r>
              <a:rPr spc="5" dirty="0">
                <a:solidFill>
                  <a:schemeClr val="tx1"/>
                </a:solidFill>
              </a:rPr>
              <a:t>overview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857" y="1986216"/>
            <a:ext cx="7987030" cy="382397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2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300" b="1" spc="-5" dirty="0">
                <a:latin typeface="Arial"/>
                <a:cs typeface="Arial"/>
              </a:rPr>
              <a:t>Microcytic</a:t>
            </a:r>
            <a:r>
              <a:rPr sz="2300" b="1" spc="10" dirty="0">
                <a:latin typeface="Arial"/>
                <a:cs typeface="Arial"/>
              </a:rPr>
              <a:t> </a:t>
            </a:r>
            <a:r>
              <a:rPr sz="2300" b="1" spc="-5" dirty="0">
                <a:latin typeface="Arial"/>
                <a:cs typeface="Arial"/>
              </a:rPr>
              <a:t>hypochromic</a:t>
            </a:r>
            <a:r>
              <a:rPr sz="2300" b="1" spc="15" dirty="0">
                <a:latin typeface="Arial"/>
                <a:cs typeface="Arial"/>
              </a:rPr>
              <a:t> </a:t>
            </a:r>
            <a:r>
              <a:rPr sz="2300" b="1" spc="-10" dirty="0">
                <a:latin typeface="Arial"/>
                <a:cs typeface="Arial"/>
              </a:rPr>
              <a:t>anemia</a:t>
            </a:r>
            <a:endParaRPr sz="23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20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300" b="1" dirty="0">
                <a:latin typeface="Arial"/>
                <a:cs typeface="Arial"/>
              </a:rPr>
              <a:t>Worldwide</a:t>
            </a:r>
            <a:r>
              <a:rPr sz="2300" b="1" spc="-55" dirty="0">
                <a:latin typeface="Arial"/>
                <a:cs typeface="Arial"/>
              </a:rPr>
              <a:t> </a:t>
            </a:r>
            <a:r>
              <a:rPr sz="2300" b="1" dirty="0">
                <a:latin typeface="Arial"/>
                <a:cs typeface="Arial"/>
              </a:rPr>
              <a:t>commonest</a:t>
            </a:r>
            <a:r>
              <a:rPr sz="2300" b="1" spc="10" dirty="0">
                <a:latin typeface="Arial"/>
                <a:cs typeface="Arial"/>
              </a:rPr>
              <a:t> </a:t>
            </a:r>
            <a:r>
              <a:rPr sz="2300" b="1" spc="-5" dirty="0">
                <a:latin typeface="Arial"/>
                <a:cs typeface="Arial"/>
              </a:rPr>
              <a:t>inherited</a:t>
            </a:r>
            <a:r>
              <a:rPr sz="2300" b="1" spc="-35" dirty="0">
                <a:latin typeface="Arial"/>
                <a:cs typeface="Arial"/>
              </a:rPr>
              <a:t> </a:t>
            </a:r>
            <a:r>
              <a:rPr sz="2300" b="1" spc="5" dirty="0">
                <a:latin typeface="Arial"/>
                <a:cs typeface="Arial"/>
              </a:rPr>
              <a:t>single</a:t>
            </a:r>
            <a:r>
              <a:rPr sz="2300" b="1" spc="-55" dirty="0">
                <a:latin typeface="Arial"/>
                <a:cs typeface="Arial"/>
              </a:rPr>
              <a:t> </a:t>
            </a:r>
            <a:r>
              <a:rPr sz="2300" b="1" spc="10" dirty="0">
                <a:latin typeface="Arial"/>
                <a:cs typeface="Arial"/>
              </a:rPr>
              <a:t>gene</a:t>
            </a:r>
            <a:r>
              <a:rPr sz="2300" b="1" spc="-50" dirty="0">
                <a:latin typeface="Arial"/>
                <a:cs typeface="Arial"/>
              </a:rPr>
              <a:t> </a:t>
            </a:r>
            <a:r>
              <a:rPr sz="2300" b="1" spc="5" dirty="0">
                <a:latin typeface="Arial"/>
                <a:cs typeface="Arial"/>
              </a:rPr>
              <a:t>disorders</a:t>
            </a:r>
            <a:endParaRPr sz="23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20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300" b="1" dirty="0">
                <a:latin typeface="Arial"/>
                <a:cs typeface="Arial"/>
              </a:rPr>
              <a:t>Absent</a:t>
            </a:r>
            <a:r>
              <a:rPr sz="2300" b="1" spc="-55" dirty="0">
                <a:latin typeface="Arial"/>
                <a:cs typeface="Arial"/>
              </a:rPr>
              <a:t> </a:t>
            </a:r>
            <a:r>
              <a:rPr sz="2300" b="1" spc="10" dirty="0">
                <a:latin typeface="Arial"/>
                <a:cs typeface="Arial"/>
              </a:rPr>
              <a:t>or</a:t>
            </a:r>
            <a:r>
              <a:rPr sz="2300" b="1" spc="-35" dirty="0">
                <a:latin typeface="Arial"/>
                <a:cs typeface="Arial"/>
              </a:rPr>
              <a:t> </a:t>
            </a:r>
            <a:r>
              <a:rPr sz="2300" b="1" dirty="0">
                <a:latin typeface="Arial"/>
                <a:cs typeface="Arial"/>
              </a:rPr>
              <a:t>decreased</a:t>
            </a:r>
            <a:r>
              <a:rPr sz="2300" b="1" spc="-35" dirty="0">
                <a:latin typeface="Arial"/>
                <a:cs typeface="Arial"/>
              </a:rPr>
              <a:t> </a:t>
            </a:r>
            <a:r>
              <a:rPr sz="2300" b="1" spc="5" dirty="0">
                <a:latin typeface="Arial"/>
                <a:cs typeface="Arial"/>
              </a:rPr>
              <a:t>normal</a:t>
            </a:r>
            <a:r>
              <a:rPr sz="2300" b="1" spc="-10" dirty="0">
                <a:latin typeface="Arial"/>
                <a:cs typeface="Arial"/>
              </a:rPr>
              <a:t> </a:t>
            </a:r>
            <a:r>
              <a:rPr sz="2300" b="1" spc="25" dirty="0">
                <a:latin typeface="Arial"/>
                <a:cs typeface="Arial"/>
              </a:rPr>
              <a:t>@</a:t>
            </a:r>
            <a:r>
              <a:rPr sz="2300" b="1" spc="-55" dirty="0">
                <a:latin typeface="Arial"/>
                <a:cs typeface="Arial"/>
              </a:rPr>
              <a:t> </a:t>
            </a:r>
            <a:r>
              <a:rPr sz="2300" b="1" spc="5" dirty="0">
                <a:latin typeface="Arial"/>
                <a:cs typeface="Arial"/>
              </a:rPr>
              <a:t>and</a:t>
            </a:r>
            <a:r>
              <a:rPr sz="2300" b="1" spc="-30" dirty="0">
                <a:latin typeface="Arial"/>
                <a:cs typeface="Arial"/>
              </a:rPr>
              <a:t> </a:t>
            </a:r>
            <a:r>
              <a:rPr sz="2300" b="1" spc="15" dirty="0">
                <a:latin typeface="Arial"/>
                <a:cs typeface="Arial"/>
              </a:rPr>
              <a:t>B</a:t>
            </a:r>
            <a:r>
              <a:rPr sz="2300" b="1" spc="5" dirty="0">
                <a:latin typeface="Arial"/>
                <a:cs typeface="Arial"/>
              </a:rPr>
              <a:t> </a:t>
            </a:r>
            <a:r>
              <a:rPr sz="2300" b="1" spc="-5" dirty="0">
                <a:latin typeface="Arial"/>
                <a:cs typeface="Arial"/>
              </a:rPr>
              <a:t>globulin</a:t>
            </a:r>
            <a:r>
              <a:rPr sz="2300" b="1" spc="-35" dirty="0">
                <a:latin typeface="Arial"/>
                <a:cs typeface="Arial"/>
              </a:rPr>
              <a:t> </a:t>
            </a:r>
            <a:r>
              <a:rPr sz="2300" b="1" dirty="0">
                <a:latin typeface="Arial"/>
                <a:cs typeface="Arial"/>
              </a:rPr>
              <a:t>chains</a:t>
            </a:r>
            <a:endParaRPr sz="23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1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  <a:tab pos="3437890" algn="l"/>
              </a:tabLst>
            </a:pPr>
            <a:r>
              <a:rPr sz="2300" b="1" dirty="0">
                <a:latin typeface="Arial"/>
                <a:cs typeface="Arial"/>
              </a:rPr>
              <a:t>Autosomal</a:t>
            </a:r>
            <a:r>
              <a:rPr sz="2300" b="1" spc="-5" dirty="0">
                <a:latin typeface="Arial"/>
                <a:cs typeface="Arial"/>
              </a:rPr>
              <a:t> recessive	condition</a:t>
            </a:r>
            <a:endParaRPr sz="2300" dirty="0">
              <a:latin typeface="Arial"/>
              <a:cs typeface="Arial"/>
            </a:endParaRPr>
          </a:p>
          <a:p>
            <a:pPr marL="355600" indent="-343535">
              <a:lnSpc>
                <a:spcPts val="2730"/>
              </a:lnSpc>
              <a:spcBef>
                <a:spcPts val="20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300" b="1" spc="-5" dirty="0">
                <a:latin typeface="Arial"/>
                <a:cs typeface="Arial"/>
              </a:rPr>
              <a:t>Heterozygous</a:t>
            </a:r>
            <a:r>
              <a:rPr sz="2300" b="1" dirty="0">
                <a:latin typeface="Arial"/>
                <a:cs typeface="Arial"/>
              </a:rPr>
              <a:t> </a:t>
            </a:r>
            <a:r>
              <a:rPr sz="2300" b="1" spc="-5" dirty="0">
                <a:latin typeface="Arial"/>
                <a:cs typeface="Arial"/>
              </a:rPr>
              <a:t>called</a:t>
            </a:r>
            <a:r>
              <a:rPr sz="2300" b="1" spc="-50" dirty="0">
                <a:latin typeface="Arial"/>
                <a:cs typeface="Arial"/>
              </a:rPr>
              <a:t> </a:t>
            </a:r>
            <a:r>
              <a:rPr sz="2300" b="1" spc="5" dirty="0">
                <a:latin typeface="Arial"/>
                <a:cs typeface="Arial"/>
              </a:rPr>
              <a:t>trait</a:t>
            </a:r>
            <a:endParaRPr sz="2300" dirty="0">
              <a:latin typeface="Arial"/>
              <a:cs typeface="Arial"/>
            </a:endParaRPr>
          </a:p>
          <a:p>
            <a:pPr marL="355600" indent="-343535">
              <a:lnSpc>
                <a:spcPts val="2730"/>
              </a:lnSpc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300" b="1" spc="-5" dirty="0">
                <a:latin typeface="Arial"/>
                <a:cs typeface="Arial"/>
              </a:rPr>
              <a:t>Homozygous </a:t>
            </a:r>
            <a:r>
              <a:rPr sz="2300" b="1" dirty="0">
                <a:latin typeface="Arial"/>
                <a:cs typeface="Arial"/>
              </a:rPr>
              <a:t>called</a:t>
            </a:r>
            <a:r>
              <a:rPr sz="2300" b="1" spc="-55" dirty="0">
                <a:latin typeface="Arial"/>
                <a:cs typeface="Arial"/>
              </a:rPr>
              <a:t> </a:t>
            </a:r>
            <a:r>
              <a:rPr sz="2300" b="1" spc="-5" dirty="0">
                <a:latin typeface="Arial"/>
                <a:cs typeface="Arial"/>
              </a:rPr>
              <a:t>disease.</a:t>
            </a:r>
            <a:endParaRPr sz="23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20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300" b="1" dirty="0">
                <a:latin typeface="Arial"/>
                <a:cs typeface="Arial"/>
              </a:rPr>
              <a:t>Women</a:t>
            </a:r>
            <a:r>
              <a:rPr sz="2300" b="1" spc="-40" dirty="0">
                <a:latin typeface="Arial"/>
                <a:cs typeface="Arial"/>
              </a:rPr>
              <a:t> </a:t>
            </a:r>
            <a:r>
              <a:rPr sz="2300" b="1" spc="10" dirty="0">
                <a:latin typeface="Arial"/>
                <a:cs typeface="Arial"/>
              </a:rPr>
              <a:t>with</a:t>
            </a:r>
            <a:r>
              <a:rPr sz="2300" b="1" spc="-40" dirty="0">
                <a:latin typeface="Arial"/>
                <a:cs typeface="Arial"/>
              </a:rPr>
              <a:t> </a:t>
            </a:r>
            <a:r>
              <a:rPr sz="2300" b="1" spc="5" dirty="0">
                <a:latin typeface="Arial"/>
                <a:cs typeface="Arial"/>
              </a:rPr>
              <a:t>trait</a:t>
            </a:r>
            <a:r>
              <a:rPr sz="2300" b="1" spc="-60" dirty="0">
                <a:latin typeface="Arial"/>
                <a:cs typeface="Arial"/>
              </a:rPr>
              <a:t> </a:t>
            </a:r>
            <a:r>
              <a:rPr sz="2300" b="1" spc="-5" dirty="0">
                <a:latin typeface="Arial"/>
                <a:cs typeface="Arial"/>
              </a:rPr>
              <a:t>status</a:t>
            </a:r>
            <a:r>
              <a:rPr sz="2300" b="1" spc="10" dirty="0">
                <a:latin typeface="Arial"/>
                <a:cs typeface="Arial"/>
              </a:rPr>
              <a:t> </a:t>
            </a:r>
            <a:r>
              <a:rPr sz="2300" b="1" spc="-20" dirty="0">
                <a:latin typeface="Arial"/>
                <a:cs typeface="Arial"/>
              </a:rPr>
              <a:t>no</a:t>
            </a:r>
            <a:r>
              <a:rPr sz="2300" b="1" spc="35" dirty="0">
                <a:latin typeface="Arial"/>
                <a:cs typeface="Arial"/>
              </a:rPr>
              <a:t> </a:t>
            </a:r>
            <a:r>
              <a:rPr sz="2300" b="1" spc="-5" dirty="0">
                <a:latin typeface="Arial"/>
                <a:cs typeface="Arial"/>
              </a:rPr>
              <a:t>special</a:t>
            </a:r>
            <a:r>
              <a:rPr sz="2300" b="1" spc="-15" dirty="0">
                <a:latin typeface="Arial"/>
                <a:cs typeface="Arial"/>
              </a:rPr>
              <a:t> </a:t>
            </a:r>
            <a:r>
              <a:rPr sz="2300" b="1" dirty="0">
                <a:latin typeface="Arial"/>
                <a:cs typeface="Arial"/>
              </a:rPr>
              <a:t>care</a:t>
            </a:r>
            <a:endParaRPr sz="23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20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300" b="1" dirty="0">
                <a:latin typeface="Arial"/>
                <a:cs typeface="Arial"/>
              </a:rPr>
              <a:t>Women</a:t>
            </a:r>
            <a:r>
              <a:rPr sz="2300" b="1" spc="-40" dirty="0">
                <a:latin typeface="Arial"/>
                <a:cs typeface="Arial"/>
              </a:rPr>
              <a:t> </a:t>
            </a:r>
            <a:r>
              <a:rPr sz="2300" b="1" spc="10" dirty="0">
                <a:latin typeface="Arial"/>
                <a:cs typeface="Arial"/>
              </a:rPr>
              <a:t>with</a:t>
            </a:r>
            <a:r>
              <a:rPr sz="2300" b="1" spc="-40" dirty="0">
                <a:latin typeface="Arial"/>
                <a:cs typeface="Arial"/>
              </a:rPr>
              <a:t> </a:t>
            </a:r>
            <a:r>
              <a:rPr sz="2300" b="1" spc="5" dirty="0">
                <a:latin typeface="Arial"/>
                <a:cs typeface="Arial"/>
              </a:rPr>
              <a:t>HbH</a:t>
            </a:r>
            <a:r>
              <a:rPr sz="2300" b="1" spc="-65" dirty="0">
                <a:latin typeface="Arial"/>
                <a:cs typeface="Arial"/>
              </a:rPr>
              <a:t> </a:t>
            </a:r>
            <a:r>
              <a:rPr sz="2300" b="1" spc="20" dirty="0">
                <a:latin typeface="Arial"/>
                <a:cs typeface="Arial"/>
              </a:rPr>
              <a:t>may</a:t>
            </a:r>
            <a:r>
              <a:rPr sz="2300" b="1" spc="-55" dirty="0">
                <a:latin typeface="Arial"/>
                <a:cs typeface="Arial"/>
              </a:rPr>
              <a:t> </a:t>
            </a:r>
            <a:r>
              <a:rPr sz="2300" b="1" spc="5" dirty="0">
                <a:latin typeface="Arial"/>
                <a:cs typeface="Arial"/>
              </a:rPr>
              <a:t>have</a:t>
            </a:r>
            <a:r>
              <a:rPr sz="2300" b="1" spc="-55" dirty="0">
                <a:latin typeface="Arial"/>
                <a:cs typeface="Arial"/>
              </a:rPr>
              <a:t> </a:t>
            </a:r>
            <a:r>
              <a:rPr sz="2300" b="1" dirty="0">
                <a:latin typeface="Arial"/>
                <a:cs typeface="Arial"/>
              </a:rPr>
              <a:t>successful</a:t>
            </a:r>
            <a:r>
              <a:rPr sz="2300" b="1" spc="-10" dirty="0">
                <a:latin typeface="Arial"/>
                <a:cs typeface="Arial"/>
              </a:rPr>
              <a:t> </a:t>
            </a:r>
            <a:r>
              <a:rPr sz="2300" b="1" dirty="0">
                <a:latin typeface="Arial"/>
                <a:cs typeface="Arial"/>
              </a:rPr>
              <a:t>pregnancy</a:t>
            </a:r>
            <a:endParaRPr sz="23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20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300" b="1" spc="-5" dirty="0">
                <a:latin typeface="Arial"/>
                <a:cs typeface="Arial"/>
              </a:rPr>
              <a:t>Close</a:t>
            </a:r>
            <a:r>
              <a:rPr sz="2300" b="1" spc="10" dirty="0">
                <a:latin typeface="Arial"/>
                <a:cs typeface="Arial"/>
              </a:rPr>
              <a:t> </a:t>
            </a:r>
            <a:r>
              <a:rPr sz="2300" b="1" spc="-10" dirty="0">
                <a:latin typeface="Arial"/>
                <a:cs typeface="Arial"/>
              </a:rPr>
              <a:t>medical </a:t>
            </a:r>
            <a:r>
              <a:rPr sz="2300" b="1" dirty="0">
                <a:latin typeface="Arial"/>
                <a:cs typeface="Arial"/>
              </a:rPr>
              <a:t>evaluation</a:t>
            </a:r>
            <a:r>
              <a:rPr sz="2300" b="1" spc="-30" dirty="0">
                <a:latin typeface="Arial"/>
                <a:cs typeface="Arial"/>
              </a:rPr>
              <a:t> </a:t>
            </a:r>
            <a:r>
              <a:rPr sz="2300" b="1" spc="5" dirty="0">
                <a:latin typeface="Arial"/>
                <a:cs typeface="Arial"/>
              </a:rPr>
              <a:t>and</a:t>
            </a:r>
            <a:r>
              <a:rPr sz="2300" b="1" spc="-35" dirty="0">
                <a:latin typeface="Arial"/>
                <a:cs typeface="Arial"/>
              </a:rPr>
              <a:t> </a:t>
            </a:r>
            <a:r>
              <a:rPr sz="2300" b="1" spc="-10" dirty="0">
                <a:latin typeface="Arial"/>
                <a:cs typeface="Arial"/>
              </a:rPr>
              <a:t>follow</a:t>
            </a:r>
            <a:r>
              <a:rPr sz="2300" b="1" spc="25" dirty="0">
                <a:latin typeface="Arial"/>
                <a:cs typeface="Arial"/>
              </a:rPr>
              <a:t> </a:t>
            </a:r>
            <a:r>
              <a:rPr sz="2300" b="1" spc="-20" dirty="0">
                <a:latin typeface="Arial"/>
                <a:cs typeface="Arial"/>
              </a:rPr>
              <a:t>up</a:t>
            </a:r>
            <a:endParaRPr sz="2300" dirty="0">
              <a:latin typeface="Arial"/>
              <a:cs typeface="Arial"/>
            </a:endParaRPr>
          </a:p>
          <a:p>
            <a:pPr marL="355600" marR="580390" indent="-343535">
              <a:lnSpc>
                <a:spcPct val="78900"/>
              </a:lnSpc>
              <a:spcBef>
                <a:spcPts val="600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300" b="1" spc="-5" dirty="0">
                <a:latin typeface="Arial"/>
                <a:cs typeface="Arial"/>
              </a:rPr>
              <a:t>Increase </a:t>
            </a:r>
            <a:r>
              <a:rPr sz="2300" b="1" spc="-10" dirty="0">
                <a:latin typeface="Arial"/>
                <a:cs typeface="Arial"/>
              </a:rPr>
              <a:t>risk </a:t>
            </a:r>
            <a:r>
              <a:rPr sz="2300" b="1" spc="-25" dirty="0">
                <a:latin typeface="Arial"/>
                <a:cs typeface="Arial"/>
              </a:rPr>
              <a:t>of </a:t>
            </a:r>
            <a:r>
              <a:rPr sz="2300" b="1" spc="-5" dirty="0">
                <a:latin typeface="Arial"/>
                <a:cs typeface="Arial"/>
              </a:rPr>
              <a:t>neural </a:t>
            </a:r>
            <a:r>
              <a:rPr sz="2300" b="1" spc="5" dirty="0">
                <a:latin typeface="Arial"/>
                <a:cs typeface="Arial"/>
              </a:rPr>
              <a:t>tube </a:t>
            </a:r>
            <a:r>
              <a:rPr sz="2300" b="1" dirty="0">
                <a:latin typeface="Arial"/>
                <a:cs typeface="Arial"/>
              </a:rPr>
              <a:t>defect </a:t>
            </a:r>
            <a:r>
              <a:rPr sz="2300" b="1" spc="-10" dirty="0">
                <a:latin typeface="Arial"/>
                <a:cs typeface="Arial"/>
              </a:rPr>
              <a:t>due </a:t>
            </a:r>
            <a:r>
              <a:rPr sz="2300" b="1" dirty="0">
                <a:latin typeface="Arial"/>
                <a:cs typeface="Arial"/>
              </a:rPr>
              <a:t>to folic </a:t>
            </a:r>
            <a:r>
              <a:rPr sz="2300" b="1" spc="5" dirty="0">
                <a:latin typeface="Arial"/>
                <a:cs typeface="Arial"/>
              </a:rPr>
              <a:t>acid </a:t>
            </a:r>
            <a:r>
              <a:rPr sz="2300" b="1" spc="-625" dirty="0">
                <a:latin typeface="Arial"/>
                <a:cs typeface="Arial"/>
              </a:rPr>
              <a:t> </a:t>
            </a:r>
            <a:r>
              <a:rPr sz="2300" b="1" dirty="0">
                <a:latin typeface="Arial"/>
                <a:cs typeface="Arial"/>
              </a:rPr>
              <a:t>deficiency</a:t>
            </a:r>
            <a:endParaRPr sz="23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231014"/>
            <a:ext cx="8686800" cy="1404872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50165" rIns="0" bIns="0" rtlCol="0">
            <a:spAutoFit/>
          </a:bodyPr>
          <a:lstStyle/>
          <a:p>
            <a:pPr marL="508000">
              <a:lnSpc>
                <a:spcPct val="100000"/>
              </a:lnSpc>
              <a:spcBef>
                <a:spcPts val="395"/>
              </a:spcBef>
            </a:pPr>
            <a:r>
              <a:rPr dirty="0">
                <a:solidFill>
                  <a:schemeClr val="tx1"/>
                </a:solidFill>
              </a:rPr>
              <a:t>Management</a:t>
            </a:r>
            <a:r>
              <a:rPr spc="-20" dirty="0">
                <a:solidFill>
                  <a:schemeClr val="tx1"/>
                </a:solidFill>
              </a:rPr>
              <a:t> </a:t>
            </a:r>
            <a:r>
              <a:rPr spc="15" dirty="0">
                <a:solidFill>
                  <a:schemeClr val="tx1"/>
                </a:solidFill>
              </a:rPr>
              <a:t>and</a:t>
            </a:r>
            <a:r>
              <a:rPr spc="-45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counseling</a:t>
            </a:r>
          </a:p>
        </p:txBody>
      </p:sp>
      <p:sp>
        <p:nvSpPr>
          <p:cNvPr id="3" name="object 3"/>
          <p:cNvSpPr/>
          <p:nvPr/>
        </p:nvSpPr>
        <p:spPr>
          <a:xfrm>
            <a:off x="304800" y="1981200"/>
            <a:ext cx="8534400" cy="4267200"/>
          </a:xfrm>
          <a:custGeom>
            <a:avLst/>
            <a:gdLst/>
            <a:ahLst/>
            <a:cxnLst/>
            <a:rect l="l" t="t" r="r" b="b"/>
            <a:pathLst>
              <a:path w="8534400" h="4267200">
                <a:moveTo>
                  <a:pt x="0" y="4267200"/>
                </a:moveTo>
                <a:lnTo>
                  <a:pt x="8534400" y="4267200"/>
                </a:lnTo>
                <a:lnTo>
                  <a:pt x="8534400" y="0"/>
                </a:lnTo>
                <a:lnTo>
                  <a:pt x="0" y="0"/>
                </a:lnTo>
                <a:lnTo>
                  <a:pt x="0" y="4267200"/>
                </a:lnTo>
                <a:close/>
              </a:path>
            </a:pathLst>
          </a:custGeom>
          <a:ln w="38100">
            <a:solidFill>
              <a:srgbClr val="A400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83857" y="2243772"/>
            <a:ext cx="7606665" cy="368871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19000"/>
              </a:lnSpc>
              <a:spcBef>
                <a:spcPts val="90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b="1" spc="5" dirty="0">
                <a:latin typeface="Arial"/>
                <a:cs typeface="Arial"/>
              </a:rPr>
              <a:t>All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spc="10" dirty="0">
                <a:latin typeface="Arial"/>
                <a:cs typeface="Arial"/>
              </a:rPr>
              <a:t>women</a:t>
            </a:r>
            <a:r>
              <a:rPr sz="2000" b="1" spc="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should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spc="30" dirty="0">
                <a:latin typeface="Arial"/>
                <a:cs typeface="Arial"/>
              </a:rPr>
              <a:t>be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offered</a:t>
            </a:r>
            <a:r>
              <a:rPr sz="2000" b="1" spc="1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heamoglobinopathy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screening </a:t>
            </a:r>
            <a:r>
              <a:rPr sz="2000" b="1" spc="-540" dirty="0">
                <a:latin typeface="Arial"/>
                <a:cs typeface="Arial"/>
              </a:rPr>
              <a:t> </a:t>
            </a:r>
            <a:r>
              <a:rPr sz="2000" b="1" spc="10" dirty="0">
                <a:latin typeface="Arial"/>
                <a:cs typeface="Arial"/>
              </a:rPr>
              <a:t>To:</a:t>
            </a:r>
            <a:endParaRPr sz="20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30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b="1" dirty="0">
                <a:latin typeface="Arial"/>
                <a:cs typeface="Arial"/>
              </a:rPr>
              <a:t>Identify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early</a:t>
            </a:r>
            <a:r>
              <a:rPr sz="2000" b="1" spc="4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those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spc="10" dirty="0">
                <a:latin typeface="Arial"/>
                <a:cs typeface="Arial"/>
              </a:rPr>
              <a:t>at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spc="10" dirty="0">
                <a:latin typeface="Arial"/>
                <a:cs typeface="Arial"/>
              </a:rPr>
              <a:t>risk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of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affected</a:t>
            </a:r>
            <a:r>
              <a:rPr sz="2000" b="1" spc="1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baby</a:t>
            </a:r>
            <a:endParaRPr sz="20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45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b="1" spc="-5" dirty="0">
                <a:latin typeface="Arial"/>
                <a:cs typeface="Arial"/>
              </a:rPr>
              <a:t>Offer prenatal</a:t>
            </a:r>
            <a:r>
              <a:rPr sz="2000" b="1" dirty="0">
                <a:latin typeface="Arial"/>
                <a:cs typeface="Arial"/>
              </a:rPr>
              <a:t> diagnosis</a:t>
            </a:r>
            <a:endParaRPr sz="20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30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b="1" spc="-5" dirty="0">
                <a:latin typeface="Arial"/>
                <a:cs typeface="Arial"/>
              </a:rPr>
              <a:t>To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prevent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infant</a:t>
            </a:r>
            <a:r>
              <a:rPr sz="2000" b="1" spc="4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morbidity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and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mortality</a:t>
            </a:r>
            <a:endParaRPr sz="20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450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b="1" spc="-5" dirty="0">
                <a:latin typeface="Arial"/>
                <a:cs typeface="Arial"/>
              </a:rPr>
              <a:t>Counsel:</a:t>
            </a:r>
            <a:endParaRPr sz="20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45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b="1" spc="-5" dirty="0">
                <a:latin typeface="Arial"/>
                <a:cs typeface="Arial"/>
              </a:rPr>
              <a:t>Maternal </a:t>
            </a:r>
            <a:r>
              <a:rPr sz="2000" b="1" dirty="0">
                <a:latin typeface="Arial"/>
                <a:cs typeface="Arial"/>
              </a:rPr>
              <a:t>and</a:t>
            </a:r>
            <a:r>
              <a:rPr sz="2000" b="1" spc="-5" dirty="0">
                <a:latin typeface="Arial"/>
                <a:cs typeface="Arial"/>
              </a:rPr>
              <a:t> fetal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risk</a:t>
            </a:r>
            <a:endParaRPr sz="20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30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b="1" spc="-15" dirty="0">
                <a:latin typeface="Arial"/>
                <a:cs typeface="Arial"/>
              </a:rPr>
              <a:t>If</a:t>
            </a:r>
            <a:r>
              <a:rPr sz="2000" b="1" spc="4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fetus</a:t>
            </a:r>
            <a:r>
              <a:rPr sz="2000" b="1" spc="4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affected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involve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pediatricians</a:t>
            </a:r>
            <a:endParaRPr sz="20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45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  <a:tab pos="1671955" algn="l"/>
                <a:tab pos="2397125" algn="l"/>
              </a:tabLst>
            </a:pPr>
            <a:r>
              <a:rPr sz="2000" b="1" spc="-5" dirty="0">
                <a:latin typeface="Arial"/>
                <a:cs typeface="Arial"/>
              </a:rPr>
              <a:t>Folic</a:t>
            </a:r>
            <a:r>
              <a:rPr sz="2000" b="1" spc="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acid	</a:t>
            </a:r>
            <a:r>
              <a:rPr sz="2000" b="1" spc="15" dirty="0">
                <a:latin typeface="Arial"/>
                <a:cs typeface="Arial"/>
              </a:rPr>
              <a:t>5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spc="-20" dirty="0">
                <a:latin typeface="Arial"/>
                <a:cs typeface="Arial"/>
              </a:rPr>
              <a:t>mg	</a:t>
            </a:r>
            <a:r>
              <a:rPr sz="2000" b="1" spc="5" dirty="0">
                <a:latin typeface="Arial"/>
                <a:cs typeface="Arial"/>
              </a:rPr>
              <a:t>before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and</a:t>
            </a:r>
            <a:r>
              <a:rPr sz="2000" b="1" spc="-5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during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pregnancy</a:t>
            </a:r>
            <a:endParaRPr sz="20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30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b="1" i="1" spc="-5" dirty="0">
                <a:latin typeface="Arial"/>
                <a:cs typeface="Arial"/>
              </a:rPr>
              <a:t>No</a:t>
            </a:r>
            <a:r>
              <a:rPr sz="2000" b="1" i="1" spc="10" dirty="0">
                <a:latin typeface="Arial"/>
                <a:cs typeface="Arial"/>
              </a:rPr>
              <a:t> </a:t>
            </a:r>
            <a:r>
              <a:rPr sz="2000" b="1" i="1" spc="-5" dirty="0">
                <a:latin typeface="Arial"/>
                <a:cs typeface="Arial"/>
              </a:rPr>
              <a:t>specific</a:t>
            </a:r>
            <a:r>
              <a:rPr sz="2000" b="1" i="1" spc="45" dirty="0">
                <a:latin typeface="Arial"/>
                <a:cs typeface="Arial"/>
              </a:rPr>
              <a:t> </a:t>
            </a:r>
            <a:r>
              <a:rPr sz="2000" b="1" i="1" spc="-5" dirty="0">
                <a:latin typeface="Arial"/>
                <a:cs typeface="Arial"/>
              </a:rPr>
              <a:t>intrapartum</a:t>
            </a:r>
            <a:r>
              <a:rPr sz="2000" b="1" i="1" spc="-25" dirty="0">
                <a:latin typeface="Arial"/>
                <a:cs typeface="Arial"/>
              </a:rPr>
              <a:t> </a:t>
            </a:r>
            <a:r>
              <a:rPr sz="2000" b="1" i="1" spc="-10" dirty="0">
                <a:latin typeface="Arial"/>
                <a:cs typeface="Arial"/>
              </a:rPr>
              <a:t>or</a:t>
            </a:r>
            <a:r>
              <a:rPr sz="2000" b="1" i="1" spc="10" dirty="0">
                <a:latin typeface="Arial"/>
                <a:cs typeface="Arial"/>
              </a:rPr>
              <a:t> </a:t>
            </a:r>
            <a:r>
              <a:rPr sz="2000" b="1" i="1" dirty="0">
                <a:latin typeface="Arial"/>
                <a:cs typeface="Arial"/>
              </a:rPr>
              <a:t>postpartum</a:t>
            </a:r>
            <a:r>
              <a:rPr sz="2000" b="1" i="1" spc="-25" dirty="0">
                <a:latin typeface="Arial"/>
                <a:cs typeface="Arial"/>
              </a:rPr>
              <a:t> </a:t>
            </a:r>
            <a:r>
              <a:rPr sz="2000" b="1" i="1" dirty="0">
                <a:latin typeface="Arial"/>
                <a:cs typeface="Arial"/>
              </a:rPr>
              <a:t>care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" y="569568"/>
            <a:ext cx="8686800" cy="727763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50165" rIns="0" bIns="0" rtlCol="0">
            <a:spAutoFit/>
          </a:bodyPr>
          <a:lstStyle/>
          <a:p>
            <a:pPr marL="6985" algn="ctr">
              <a:lnSpc>
                <a:spcPct val="100000"/>
              </a:lnSpc>
              <a:spcBef>
                <a:spcPts val="395"/>
              </a:spcBef>
            </a:pPr>
            <a:r>
              <a:rPr spc="-5" dirty="0">
                <a:solidFill>
                  <a:schemeClr val="tx1"/>
                </a:solidFill>
              </a:rPr>
              <a:t>Alpha</a:t>
            </a:r>
            <a:r>
              <a:rPr spc="-35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thalassemia</a:t>
            </a:r>
          </a:p>
        </p:txBody>
      </p:sp>
      <p:sp>
        <p:nvSpPr>
          <p:cNvPr id="3" name="object 3"/>
          <p:cNvSpPr/>
          <p:nvPr/>
        </p:nvSpPr>
        <p:spPr>
          <a:xfrm>
            <a:off x="304800" y="1524000"/>
            <a:ext cx="8534400" cy="4724400"/>
          </a:xfrm>
          <a:custGeom>
            <a:avLst/>
            <a:gdLst/>
            <a:ahLst/>
            <a:cxnLst/>
            <a:rect l="l" t="t" r="r" b="b"/>
            <a:pathLst>
              <a:path w="8534400" h="4724400">
                <a:moveTo>
                  <a:pt x="0" y="4724400"/>
                </a:moveTo>
                <a:lnTo>
                  <a:pt x="8534400" y="4724400"/>
                </a:lnTo>
                <a:lnTo>
                  <a:pt x="8534400" y="0"/>
                </a:lnTo>
                <a:lnTo>
                  <a:pt x="0" y="0"/>
                </a:lnTo>
                <a:lnTo>
                  <a:pt x="0" y="4724400"/>
                </a:lnTo>
                <a:close/>
              </a:path>
            </a:pathLst>
          </a:custGeom>
          <a:ln w="38100">
            <a:solidFill>
              <a:srgbClr val="A400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83857" y="1463611"/>
            <a:ext cx="5506085" cy="4840428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54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b="1" spc="-5" dirty="0">
                <a:latin typeface="Arial"/>
                <a:cs typeface="Arial"/>
              </a:rPr>
              <a:t>Alpha</a:t>
            </a:r>
            <a:r>
              <a:rPr sz="2000" b="1" spc="4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major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incompatible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with</a:t>
            </a:r>
            <a:r>
              <a:rPr sz="2000" b="1" spc="10" dirty="0">
                <a:latin typeface="Arial"/>
                <a:cs typeface="Arial"/>
              </a:rPr>
              <a:t> </a:t>
            </a:r>
            <a:r>
              <a:rPr sz="2000" b="1" spc="-15" dirty="0">
                <a:latin typeface="Arial"/>
                <a:cs typeface="Arial"/>
              </a:rPr>
              <a:t>life</a:t>
            </a:r>
            <a:endParaRPr sz="20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45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b="1" u="heavy" spc="1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HbH</a:t>
            </a:r>
            <a:r>
              <a:rPr sz="2000" b="1" u="heavy" spc="-9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000" b="1" u="heavy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disease:</a:t>
            </a:r>
            <a:endParaRPr sz="20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30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b="1" dirty="0">
                <a:latin typeface="Arial"/>
                <a:cs typeface="Arial"/>
              </a:rPr>
              <a:t>Mild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to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moderate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hemolytic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anemia</a:t>
            </a:r>
            <a:endParaRPr sz="20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45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b="1" spc="-5" dirty="0">
                <a:latin typeface="Arial"/>
                <a:cs typeface="Arial"/>
              </a:rPr>
              <a:t>Adult: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spc="10" dirty="0">
                <a:latin typeface="Arial"/>
                <a:cs typeface="Arial"/>
              </a:rPr>
              <a:t>worsened</a:t>
            </a:r>
            <a:r>
              <a:rPr sz="2000" b="1" spc="-75" dirty="0">
                <a:latin typeface="Arial"/>
                <a:cs typeface="Arial"/>
              </a:rPr>
              <a:t> </a:t>
            </a:r>
            <a:r>
              <a:rPr sz="2000" b="1" spc="25" dirty="0">
                <a:latin typeface="Arial"/>
                <a:cs typeface="Arial"/>
              </a:rPr>
              <a:t>in</a:t>
            </a:r>
            <a:r>
              <a:rPr sz="2000" b="1" spc="-8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pregnancy</a:t>
            </a:r>
            <a:endParaRPr sz="20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2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b="1" dirty="0">
                <a:latin typeface="Arial"/>
                <a:cs typeface="Arial"/>
              </a:rPr>
              <a:t>Hepatosplenomegaly</a:t>
            </a:r>
            <a:endParaRPr sz="2000" dirty="0">
              <a:latin typeface="Arial"/>
              <a:cs typeface="Arial"/>
            </a:endParaRPr>
          </a:p>
          <a:p>
            <a:pPr marL="354965" indent="-342900">
              <a:lnSpc>
                <a:spcPct val="100000"/>
              </a:lnSpc>
              <a:spcBef>
                <a:spcPts val="455"/>
              </a:spcBef>
              <a:buClr>
                <a:srgbClr val="CC0000"/>
              </a:buClr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b="1" u="heavy" spc="-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effect</a:t>
            </a:r>
            <a:r>
              <a:rPr sz="2000" b="1" u="heavy" spc="-3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000" b="1" u="heavy" spc="2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of</a:t>
            </a:r>
            <a:r>
              <a:rPr sz="2000" b="1" u="heavy" spc="-3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000" b="1" u="heavy" spc="-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pregnancy</a:t>
            </a:r>
            <a:r>
              <a:rPr sz="2000" b="1" u="heavy" spc="-3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000" b="1" u="heavy" spc="3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on</a:t>
            </a:r>
            <a:r>
              <a:rPr sz="2000" b="1" u="heavy" spc="-7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000" b="1" u="heavy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alpha</a:t>
            </a:r>
            <a:r>
              <a:rPr sz="2000" b="1" u="heavy" spc="-3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000" b="1" u="heavy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thalassemia:</a:t>
            </a:r>
            <a:endParaRPr sz="20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45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b="1" spc="5" dirty="0">
                <a:latin typeface="Arial"/>
                <a:cs typeface="Arial"/>
              </a:rPr>
              <a:t>Normal</a:t>
            </a:r>
            <a:r>
              <a:rPr sz="2000" b="1" spc="-85" dirty="0">
                <a:latin typeface="Arial"/>
                <a:cs typeface="Arial"/>
              </a:rPr>
              <a:t> </a:t>
            </a:r>
            <a:r>
              <a:rPr sz="2000" b="1" spc="10" dirty="0">
                <a:latin typeface="Arial"/>
                <a:cs typeface="Arial"/>
              </a:rPr>
              <a:t>outcome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alpha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trait</a:t>
            </a:r>
            <a:endParaRPr sz="20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30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b="1" u="heavy" spc="-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Maternal</a:t>
            </a:r>
            <a:r>
              <a:rPr sz="2000" b="1" u="heavy" spc="-2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000" b="1" u="heavy" spc="-1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risk</a:t>
            </a:r>
            <a:endParaRPr sz="2000" dirty="0">
              <a:latin typeface="Arial"/>
              <a:cs typeface="Arial"/>
            </a:endParaRPr>
          </a:p>
          <a:p>
            <a:pPr marL="426084" indent="-413384">
              <a:lnSpc>
                <a:spcPct val="100000"/>
              </a:lnSpc>
              <a:spcBef>
                <a:spcPts val="455"/>
              </a:spcBef>
              <a:buClr>
                <a:srgbClr val="CC0000"/>
              </a:buClr>
              <a:buFont typeface="Arial MT"/>
              <a:buChar char="•"/>
              <a:tabLst>
                <a:tab pos="425450" algn="l"/>
                <a:tab pos="426084" algn="l"/>
              </a:tabLst>
            </a:pPr>
            <a:r>
              <a:rPr sz="2000" b="1" spc="10" dirty="0">
                <a:latin typeface="Arial"/>
                <a:cs typeface="Arial"/>
              </a:rPr>
              <a:t>1.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gestational hypertension</a:t>
            </a:r>
            <a:r>
              <a:rPr sz="2000" b="1" spc="-75" dirty="0">
                <a:latin typeface="Arial"/>
                <a:cs typeface="Arial"/>
              </a:rPr>
              <a:t> </a:t>
            </a:r>
            <a:r>
              <a:rPr sz="2000" b="1" spc="15" dirty="0">
                <a:latin typeface="Arial"/>
                <a:cs typeface="Arial"/>
              </a:rPr>
              <a:t>50%</a:t>
            </a:r>
            <a:endParaRPr sz="20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2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b="1" dirty="0">
                <a:latin typeface="Arial"/>
                <a:cs typeface="Arial"/>
              </a:rPr>
              <a:t>2.pre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eclampsia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spc="15" dirty="0">
                <a:latin typeface="Arial"/>
                <a:cs typeface="Arial"/>
              </a:rPr>
              <a:t>30%</a:t>
            </a:r>
            <a:endParaRPr sz="20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45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b="1" dirty="0">
                <a:latin typeface="Arial"/>
                <a:cs typeface="Arial"/>
              </a:rPr>
              <a:t>3.placenta</a:t>
            </a:r>
            <a:r>
              <a:rPr sz="2000" b="1" spc="-7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abruption</a:t>
            </a:r>
            <a:endParaRPr sz="20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45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b="1" dirty="0">
                <a:latin typeface="Arial"/>
                <a:cs typeface="Arial"/>
              </a:rPr>
              <a:t>4.obstracted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labor--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large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baby—</a:t>
            </a:r>
            <a:endParaRPr sz="20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30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b="1" dirty="0">
                <a:latin typeface="Arial"/>
                <a:cs typeface="Arial"/>
              </a:rPr>
              <a:t>5.APH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,</a:t>
            </a:r>
            <a:r>
              <a:rPr sz="2000" b="1" spc="-10" dirty="0">
                <a:latin typeface="Arial"/>
                <a:cs typeface="Arial"/>
              </a:rPr>
              <a:t> PPH</a:t>
            </a:r>
            <a:r>
              <a:rPr sz="2000" b="1" spc="-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and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spc="10" dirty="0">
                <a:latin typeface="Arial"/>
                <a:cs typeface="Arial"/>
              </a:rPr>
              <a:t>DIC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312714"/>
            <a:ext cx="8686800" cy="727122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49530" rIns="0" bIns="0" rtlCol="0">
            <a:spAutoFit/>
          </a:bodyPr>
          <a:lstStyle/>
          <a:p>
            <a:pPr marL="6985" algn="ctr">
              <a:lnSpc>
                <a:spcPct val="100000"/>
              </a:lnSpc>
              <a:spcBef>
                <a:spcPts val="390"/>
              </a:spcBef>
            </a:pPr>
            <a:r>
              <a:rPr spc="-5" dirty="0">
                <a:solidFill>
                  <a:schemeClr val="tx1"/>
                </a:solidFill>
              </a:rPr>
              <a:t>Alpha</a:t>
            </a:r>
            <a:r>
              <a:rPr spc="-35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thalassemia</a:t>
            </a:r>
          </a:p>
        </p:txBody>
      </p:sp>
      <p:sp>
        <p:nvSpPr>
          <p:cNvPr id="3" name="object 3"/>
          <p:cNvSpPr/>
          <p:nvPr/>
        </p:nvSpPr>
        <p:spPr>
          <a:xfrm>
            <a:off x="314325" y="1504950"/>
            <a:ext cx="8534400" cy="4267200"/>
          </a:xfrm>
          <a:custGeom>
            <a:avLst/>
            <a:gdLst/>
            <a:ahLst/>
            <a:cxnLst/>
            <a:rect l="l" t="t" r="r" b="b"/>
            <a:pathLst>
              <a:path w="8534400" h="4267200">
                <a:moveTo>
                  <a:pt x="0" y="4267200"/>
                </a:moveTo>
                <a:lnTo>
                  <a:pt x="8534400" y="4267200"/>
                </a:lnTo>
                <a:lnTo>
                  <a:pt x="8534400" y="0"/>
                </a:lnTo>
                <a:lnTo>
                  <a:pt x="0" y="0"/>
                </a:lnTo>
                <a:lnTo>
                  <a:pt x="0" y="4267200"/>
                </a:lnTo>
                <a:close/>
              </a:path>
            </a:pathLst>
          </a:custGeom>
          <a:ln w="38100">
            <a:solidFill>
              <a:srgbClr val="A400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96875" y="1606677"/>
            <a:ext cx="8336280" cy="4019689"/>
          </a:xfrm>
          <a:prstGeom prst="rect">
            <a:avLst/>
          </a:prstGeom>
        </p:spPr>
        <p:txBody>
          <a:bodyPr vert="horz" wrap="square" lIns="0" tIns="107314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44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750" b="1" i="1" u="heavy" spc="2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Effect</a:t>
            </a:r>
            <a:r>
              <a:rPr sz="2750" b="1" i="1" u="heavy" spc="-5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750" b="1" i="1" u="heavy" spc="2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of alpha</a:t>
            </a:r>
            <a:r>
              <a:rPr sz="2750" b="1" i="1" u="heavy" spc="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750" b="1" i="1" u="heavy" spc="2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thalassemia</a:t>
            </a:r>
            <a:r>
              <a:rPr sz="2750" b="1" i="1" u="heavy" spc="7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750" b="1" i="1" u="heavy" spc="-1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on</a:t>
            </a:r>
            <a:r>
              <a:rPr sz="2750" b="1" i="1" u="heavy" spc="7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750" b="1" i="1" u="heavy" spc="2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pregnancy:</a:t>
            </a:r>
            <a:endParaRPr sz="275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75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750" b="1" spc="20" dirty="0">
                <a:latin typeface="Arial"/>
                <a:cs typeface="Arial"/>
              </a:rPr>
              <a:t>Alpha</a:t>
            </a:r>
            <a:r>
              <a:rPr sz="2750" b="1" spc="5" dirty="0">
                <a:latin typeface="Arial"/>
                <a:cs typeface="Arial"/>
              </a:rPr>
              <a:t> </a:t>
            </a:r>
            <a:r>
              <a:rPr sz="2750" b="1" spc="10" dirty="0">
                <a:latin typeface="Arial"/>
                <a:cs typeface="Arial"/>
              </a:rPr>
              <a:t>trait</a:t>
            </a:r>
            <a:r>
              <a:rPr sz="2750" b="1" spc="25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normal</a:t>
            </a:r>
            <a:r>
              <a:rPr sz="2750" b="1" spc="30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outcome</a:t>
            </a:r>
            <a:endParaRPr sz="275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760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750" b="1" spc="20" dirty="0">
                <a:latin typeface="Arial"/>
                <a:cs typeface="Arial"/>
              </a:rPr>
              <a:t>Alpha</a:t>
            </a:r>
            <a:r>
              <a:rPr sz="2750" b="1" spc="-20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major:</a:t>
            </a:r>
            <a:endParaRPr sz="2750" dirty="0">
              <a:latin typeface="Arial"/>
              <a:cs typeface="Arial"/>
            </a:endParaRPr>
          </a:p>
          <a:p>
            <a:pPr marL="355600" marR="1967864" indent="-343535">
              <a:lnSpc>
                <a:spcPct val="100000"/>
              </a:lnSpc>
              <a:spcBef>
                <a:spcPts val="75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750" b="1" spc="25" dirty="0">
                <a:latin typeface="Arial"/>
                <a:cs typeface="Arial"/>
              </a:rPr>
              <a:t>Incompatible </a:t>
            </a:r>
            <a:r>
              <a:rPr sz="2750" b="1" spc="20" dirty="0">
                <a:latin typeface="Arial"/>
                <a:cs typeface="Arial"/>
              </a:rPr>
              <a:t>with </a:t>
            </a:r>
            <a:r>
              <a:rPr sz="2750" b="1" spc="5" dirty="0">
                <a:latin typeface="Arial"/>
                <a:cs typeface="Arial"/>
              </a:rPr>
              <a:t>life </a:t>
            </a:r>
            <a:r>
              <a:rPr sz="2750" b="1" spc="25" dirty="0">
                <a:latin typeface="Arial"/>
                <a:cs typeface="Arial"/>
              </a:rPr>
              <a:t>baby.. </a:t>
            </a:r>
            <a:r>
              <a:rPr sz="2750" b="1" spc="15" dirty="0">
                <a:latin typeface="Arial"/>
                <a:cs typeface="Arial"/>
              </a:rPr>
              <a:t>Severe </a:t>
            </a:r>
            <a:r>
              <a:rPr sz="2750" b="1" spc="-750" dirty="0">
                <a:latin typeface="Arial"/>
                <a:cs typeface="Arial"/>
              </a:rPr>
              <a:t> </a:t>
            </a:r>
            <a:r>
              <a:rPr sz="2750" b="1" spc="30" dirty="0">
                <a:latin typeface="Arial"/>
                <a:cs typeface="Arial"/>
              </a:rPr>
              <a:t>anemia…hydrops</a:t>
            </a:r>
            <a:r>
              <a:rPr sz="2750" b="1" spc="5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fetalis…</a:t>
            </a:r>
            <a:endParaRPr sz="275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760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750" b="1" spc="25" dirty="0">
                <a:latin typeface="Arial"/>
                <a:cs typeface="Arial"/>
              </a:rPr>
              <a:t>Abnormal</a:t>
            </a:r>
            <a:r>
              <a:rPr sz="2750" b="1" spc="15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organogenesis</a:t>
            </a:r>
            <a:r>
              <a:rPr sz="2750" b="1" dirty="0">
                <a:latin typeface="Arial"/>
                <a:cs typeface="Arial"/>
              </a:rPr>
              <a:t> </a:t>
            </a:r>
            <a:r>
              <a:rPr sz="2750" b="1" spc="-5" dirty="0">
                <a:latin typeface="Arial"/>
                <a:cs typeface="Arial"/>
              </a:rPr>
              <a:t>..</a:t>
            </a:r>
            <a:r>
              <a:rPr sz="2750" b="1" spc="15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Polyhydroaminosis</a:t>
            </a:r>
            <a:endParaRPr sz="2750" dirty="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80"/>
              </a:spcBef>
            </a:pPr>
            <a:r>
              <a:rPr sz="2750" b="1" spc="-5" dirty="0">
                <a:latin typeface="Arial"/>
                <a:cs typeface="Arial"/>
              </a:rPr>
              <a:t>..</a:t>
            </a:r>
            <a:r>
              <a:rPr sz="2750" b="1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placentomegaly</a:t>
            </a:r>
            <a:endParaRPr sz="275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75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750" b="1" spc="15" dirty="0">
                <a:latin typeface="Arial"/>
                <a:cs typeface="Arial"/>
              </a:rPr>
              <a:t>Stillbirth</a:t>
            </a:r>
            <a:endParaRPr sz="27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569568"/>
            <a:ext cx="8686800" cy="727763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50165" rIns="0" bIns="0" rtlCol="0">
            <a:spAutoFit/>
          </a:bodyPr>
          <a:lstStyle/>
          <a:p>
            <a:pPr marL="5715" algn="ctr">
              <a:lnSpc>
                <a:spcPct val="100000"/>
              </a:lnSpc>
              <a:spcBef>
                <a:spcPts val="395"/>
              </a:spcBef>
            </a:pPr>
            <a:r>
              <a:rPr spc="10" dirty="0">
                <a:solidFill>
                  <a:schemeClr val="tx1"/>
                </a:solidFill>
              </a:rPr>
              <a:t>Beta</a:t>
            </a:r>
            <a:r>
              <a:rPr spc="-50" dirty="0">
                <a:solidFill>
                  <a:schemeClr val="tx1"/>
                </a:solidFill>
              </a:rPr>
              <a:t> </a:t>
            </a:r>
            <a:r>
              <a:rPr spc="-5" dirty="0">
                <a:solidFill>
                  <a:schemeClr val="tx1"/>
                </a:solidFill>
              </a:rPr>
              <a:t>thalassemia</a:t>
            </a:r>
          </a:p>
        </p:txBody>
      </p:sp>
      <p:sp>
        <p:nvSpPr>
          <p:cNvPr id="3" name="object 3"/>
          <p:cNvSpPr/>
          <p:nvPr/>
        </p:nvSpPr>
        <p:spPr>
          <a:xfrm>
            <a:off x="314325" y="1762125"/>
            <a:ext cx="8534400" cy="4267200"/>
          </a:xfrm>
          <a:custGeom>
            <a:avLst/>
            <a:gdLst/>
            <a:ahLst/>
            <a:cxnLst/>
            <a:rect l="l" t="t" r="r" b="b"/>
            <a:pathLst>
              <a:path w="8534400" h="4267200">
                <a:moveTo>
                  <a:pt x="0" y="4267200"/>
                </a:moveTo>
                <a:lnTo>
                  <a:pt x="8534400" y="4267200"/>
                </a:lnTo>
                <a:lnTo>
                  <a:pt x="8534400" y="0"/>
                </a:lnTo>
                <a:lnTo>
                  <a:pt x="0" y="0"/>
                </a:lnTo>
                <a:lnTo>
                  <a:pt x="0" y="4267200"/>
                </a:lnTo>
                <a:close/>
              </a:path>
            </a:pathLst>
          </a:custGeom>
          <a:ln w="38100">
            <a:solidFill>
              <a:srgbClr val="A400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96875" y="1872043"/>
            <a:ext cx="7987665" cy="4033155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550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b="1" u="heavy" spc="-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Effect</a:t>
            </a:r>
            <a:r>
              <a:rPr sz="2000" b="1" u="heavy" spc="-4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000" b="1" u="heavy" spc="3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of</a:t>
            </a:r>
            <a:r>
              <a:rPr sz="2000" b="1" u="heavy" spc="-4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000" b="1" u="heavy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pregnancy</a:t>
            </a:r>
            <a:r>
              <a:rPr sz="2000" b="1" u="heavy" spc="-4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000" b="1" u="heavy" spc="3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on</a:t>
            </a:r>
            <a:r>
              <a:rPr sz="2000" b="1" u="heavy" spc="-8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000" b="1" u="heavy" spc="1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B</a:t>
            </a:r>
            <a:r>
              <a:rPr sz="2000" b="1" u="heavy" spc="-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thalassemia:</a:t>
            </a:r>
            <a:endParaRPr sz="20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45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b="1" dirty="0">
                <a:latin typeface="Arial"/>
                <a:cs typeface="Arial"/>
              </a:rPr>
              <a:t>Trait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---mild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anemia</a:t>
            </a:r>
            <a:endParaRPr sz="20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2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b="1" dirty="0">
                <a:latin typeface="Arial"/>
                <a:cs typeface="Arial"/>
              </a:rPr>
              <a:t>Major—risk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of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spc="10" dirty="0">
                <a:latin typeface="Arial"/>
                <a:cs typeface="Arial"/>
              </a:rPr>
              <a:t>blood</a:t>
            </a:r>
            <a:r>
              <a:rPr sz="2000" b="1" spc="-7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transfusion increasing</a:t>
            </a:r>
            <a:endParaRPr sz="20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45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b="1" u="heavy" spc="-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Effect</a:t>
            </a:r>
            <a:r>
              <a:rPr sz="2000" b="1" u="heavy" spc="-3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000" b="1" u="heavy" spc="3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of</a:t>
            </a:r>
            <a:r>
              <a:rPr sz="2000" b="1" u="heavy" spc="-3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000" b="1" u="heavy" spc="1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B</a:t>
            </a:r>
            <a:r>
              <a:rPr sz="2000" b="1" u="heavy" spc="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000" b="1" u="heavy" spc="-1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thalassemia</a:t>
            </a:r>
            <a:r>
              <a:rPr sz="2000" b="1" u="heavy" spc="-3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000" b="1" u="heavy" spc="3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on</a:t>
            </a:r>
            <a:r>
              <a:rPr sz="2000" b="1" u="heavy" spc="-7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000" b="1" u="heavy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pregnancy:</a:t>
            </a:r>
            <a:endParaRPr sz="20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30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b="1" dirty="0">
                <a:latin typeface="Arial"/>
                <a:cs typeface="Arial"/>
              </a:rPr>
              <a:t>Trait---</a:t>
            </a:r>
            <a:r>
              <a:rPr sz="2000" b="1" spc="-80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normal</a:t>
            </a:r>
            <a:r>
              <a:rPr sz="2000" b="1" spc="-105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outcome</a:t>
            </a:r>
            <a:endParaRPr sz="20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45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  <a:tab pos="3331210" algn="l"/>
              </a:tabLst>
            </a:pPr>
            <a:r>
              <a:rPr sz="2000" b="1" dirty="0">
                <a:latin typeface="Arial"/>
                <a:cs typeface="Arial"/>
              </a:rPr>
              <a:t>Major—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spc="10" dirty="0">
                <a:latin typeface="Arial"/>
                <a:cs typeface="Arial"/>
              </a:rPr>
              <a:t>a.</a:t>
            </a:r>
            <a:r>
              <a:rPr sz="2000" b="1" spc="1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fetal</a:t>
            </a:r>
            <a:r>
              <a:rPr sz="2000" b="1" spc="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hypoxia	</a:t>
            </a:r>
            <a:r>
              <a:rPr sz="2000" b="1" spc="10" dirty="0">
                <a:latin typeface="Arial"/>
                <a:cs typeface="Arial"/>
              </a:rPr>
              <a:t>due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spc="10" dirty="0">
                <a:latin typeface="Arial"/>
                <a:cs typeface="Arial"/>
              </a:rPr>
              <a:t>to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maternal</a:t>
            </a:r>
            <a:r>
              <a:rPr sz="2000" b="1" spc="-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anemia</a:t>
            </a:r>
            <a:endParaRPr sz="2000" dirty="0">
              <a:latin typeface="Arial"/>
              <a:cs typeface="Arial"/>
            </a:endParaRPr>
          </a:p>
          <a:p>
            <a:pPr marL="1474470" indent="-1462405">
              <a:lnSpc>
                <a:spcPct val="100000"/>
              </a:lnSpc>
              <a:spcBef>
                <a:spcPts val="455"/>
              </a:spcBef>
              <a:buClr>
                <a:srgbClr val="CC0000"/>
              </a:buClr>
              <a:buFont typeface="Arial MT"/>
              <a:buChar char="•"/>
              <a:tabLst>
                <a:tab pos="1474470" algn="l"/>
                <a:tab pos="1475105" algn="l"/>
              </a:tabLst>
            </a:pPr>
            <a:r>
              <a:rPr sz="2000" b="1" spc="-10" dirty="0">
                <a:latin typeface="Arial"/>
                <a:cs typeface="Arial"/>
              </a:rPr>
              <a:t>b.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IUGR</a:t>
            </a:r>
            <a:endParaRPr sz="2000" dirty="0">
              <a:latin typeface="Arial"/>
              <a:cs typeface="Arial"/>
            </a:endParaRPr>
          </a:p>
          <a:p>
            <a:pPr marL="1544320" indent="-1532255">
              <a:lnSpc>
                <a:spcPct val="100000"/>
              </a:lnSpc>
              <a:spcBef>
                <a:spcPts val="525"/>
              </a:spcBef>
              <a:buClr>
                <a:srgbClr val="CC0000"/>
              </a:buClr>
              <a:buFont typeface="Arial MT"/>
              <a:buChar char="•"/>
              <a:tabLst>
                <a:tab pos="1544320" algn="l"/>
                <a:tab pos="1544955" algn="l"/>
              </a:tabLst>
            </a:pPr>
            <a:r>
              <a:rPr sz="2000" b="1" spc="10" dirty="0">
                <a:latin typeface="Arial"/>
                <a:cs typeface="Arial"/>
              </a:rPr>
              <a:t>c.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preterm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birth</a:t>
            </a:r>
            <a:endParaRPr sz="20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45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000" b="1" spc="-5" dirty="0">
                <a:latin typeface="Arial"/>
                <a:cs typeface="Arial"/>
              </a:rPr>
              <a:t>Maternal complications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spc="30" dirty="0">
                <a:latin typeface="Arial"/>
                <a:cs typeface="Arial"/>
              </a:rPr>
              <a:t>of</a:t>
            </a:r>
            <a:r>
              <a:rPr sz="2000" b="1" spc="-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iron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overload</a:t>
            </a:r>
            <a:endParaRPr sz="2000" dirty="0">
              <a:latin typeface="Arial"/>
              <a:cs typeface="Arial"/>
            </a:endParaRPr>
          </a:p>
          <a:p>
            <a:pPr marL="355600" marR="5080" indent="-343535">
              <a:lnSpc>
                <a:spcPct val="100000"/>
              </a:lnSpc>
              <a:spcBef>
                <a:spcPts val="530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  <a:tab pos="5866765" algn="l"/>
                <a:tab pos="6783705" algn="l"/>
              </a:tabLst>
            </a:pPr>
            <a:r>
              <a:rPr sz="2000" b="1" spc="-15" dirty="0">
                <a:latin typeface="Arial"/>
                <a:cs typeface="Arial"/>
              </a:rPr>
              <a:t>If</a:t>
            </a:r>
            <a:r>
              <a:rPr sz="2000" b="1" spc="50" dirty="0">
                <a:latin typeface="Arial"/>
                <a:cs typeface="Arial"/>
              </a:rPr>
              <a:t> </a:t>
            </a:r>
            <a:r>
              <a:rPr sz="2000" b="1" spc="-15" dirty="0">
                <a:latin typeface="Arial"/>
                <a:cs typeface="Arial"/>
              </a:rPr>
              <a:t>short</a:t>
            </a:r>
            <a:r>
              <a:rPr sz="2000" b="1" spc="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stature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with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pelvic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bone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deformity </a:t>
            </a:r>
            <a:r>
              <a:rPr sz="2000" b="1" spc="5" dirty="0">
                <a:latin typeface="Arial"/>
                <a:cs typeface="Arial"/>
              </a:rPr>
              <a:t>---	CPD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--	risk</a:t>
            </a:r>
            <a:r>
              <a:rPr sz="2000" b="1" spc="-7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of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spc="35" dirty="0">
                <a:latin typeface="Arial"/>
                <a:cs typeface="Arial"/>
              </a:rPr>
              <a:t>CS </a:t>
            </a:r>
            <a:r>
              <a:rPr sz="2000" b="1" spc="-54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increasing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1050" y="193235"/>
            <a:ext cx="7334250" cy="1404231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49530" rIns="0" bIns="0" rtlCol="0">
            <a:spAutoFit/>
          </a:bodyPr>
          <a:lstStyle/>
          <a:p>
            <a:pPr marL="656590">
              <a:lnSpc>
                <a:spcPct val="100000"/>
              </a:lnSpc>
              <a:spcBef>
                <a:spcPts val="390"/>
              </a:spcBef>
            </a:pPr>
            <a:r>
              <a:rPr spc="5" dirty="0">
                <a:solidFill>
                  <a:schemeClr val="tx1"/>
                </a:solidFill>
              </a:rPr>
              <a:t>Iron</a:t>
            </a:r>
            <a:r>
              <a:rPr spc="-50" dirty="0">
                <a:solidFill>
                  <a:schemeClr val="tx1"/>
                </a:solidFill>
              </a:rPr>
              <a:t> </a:t>
            </a:r>
            <a:r>
              <a:rPr spc="5" dirty="0">
                <a:solidFill>
                  <a:schemeClr val="tx1"/>
                </a:solidFill>
              </a:rPr>
              <a:t>deficiency</a:t>
            </a:r>
            <a:r>
              <a:rPr spc="-25" dirty="0">
                <a:solidFill>
                  <a:schemeClr val="tx1"/>
                </a:solidFill>
              </a:rPr>
              <a:t> </a:t>
            </a:r>
            <a:r>
              <a:rPr spc="-5" dirty="0">
                <a:solidFill>
                  <a:schemeClr val="tx1"/>
                </a:solidFill>
              </a:rPr>
              <a:t>anemia</a:t>
            </a:r>
          </a:p>
        </p:txBody>
      </p:sp>
      <p:sp>
        <p:nvSpPr>
          <p:cNvPr id="3" name="object 3"/>
          <p:cNvSpPr/>
          <p:nvPr/>
        </p:nvSpPr>
        <p:spPr>
          <a:xfrm>
            <a:off x="514350" y="2133600"/>
            <a:ext cx="8086725" cy="2676525"/>
          </a:xfrm>
          <a:custGeom>
            <a:avLst/>
            <a:gdLst/>
            <a:ahLst/>
            <a:cxnLst/>
            <a:rect l="l" t="t" r="r" b="b"/>
            <a:pathLst>
              <a:path w="8086725" h="2676525">
                <a:moveTo>
                  <a:pt x="0" y="2676525"/>
                </a:moveTo>
                <a:lnTo>
                  <a:pt x="8086725" y="2676525"/>
                </a:lnTo>
                <a:lnTo>
                  <a:pt x="8086725" y="0"/>
                </a:lnTo>
                <a:lnTo>
                  <a:pt x="0" y="0"/>
                </a:lnTo>
                <a:lnTo>
                  <a:pt x="0" y="2676525"/>
                </a:lnTo>
                <a:close/>
              </a:path>
            </a:pathLst>
          </a:custGeom>
          <a:ln w="38100">
            <a:solidFill>
              <a:srgbClr val="A400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94677" y="2162555"/>
            <a:ext cx="7808595" cy="26372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b="1" spc="-5" dirty="0">
                <a:latin typeface="Arial"/>
                <a:cs typeface="Arial"/>
              </a:rPr>
              <a:t>The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most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common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type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of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anemia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during</a:t>
            </a:r>
            <a:endParaRPr sz="2400" dirty="0">
              <a:latin typeface="Arial"/>
              <a:cs typeface="Arial"/>
            </a:endParaRPr>
          </a:p>
          <a:p>
            <a:pPr marL="355600">
              <a:lnSpc>
                <a:spcPts val="2870"/>
              </a:lnSpc>
              <a:spcBef>
                <a:spcPts val="50"/>
              </a:spcBef>
              <a:tabLst>
                <a:tab pos="2067560" algn="l"/>
              </a:tabLst>
            </a:pPr>
            <a:r>
              <a:rPr sz="2400" b="1" spc="-5" dirty="0">
                <a:latin typeface="Arial"/>
                <a:cs typeface="Arial"/>
              </a:rPr>
              <a:t>pregnancy	</a:t>
            </a:r>
            <a:r>
              <a:rPr sz="2400" b="1" spc="-20" dirty="0">
                <a:latin typeface="Arial"/>
                <a:cs typeface="Arial"/>
              </a:rPr>
              <a:t>75%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of</a:t>
            </a:r>
            <a:r>
              <a:rPr sz="2400" b="1" spc="-5" dirty="0">
                <a:latin typeface="Arial"/>
                <a:cs typeface="Arial"/>
              </a:rPr>
              <a:t> cases</a:t>
            </a:r>
            <a:endParaRPr sz="2400" dirty="0">
              <a:latin typeface="Arial"/>
              <a:cs typeface="Arial"/>
            </a:endParaRPr>
          </a:p>
          <a:p>
            <a:pPr marL="440055" indent="-427355">
              <a:lnSpc>
                <a:spcPts val="2855"/>
              </a:lnSpc>
              <a:buFont typeface="Arial MT"/>
              <a:buChar char="•"/>
              <a:tabLst>
                <a:tab pos="439420" algn="l"/>
                <a:tab pos="440055" algn="l"/>
              </a:tabLst>
            </a:pPr>
            <a:r>
              <a:rPr sz="2400" b="1" dirty="0">
                <a:latin typeface="Arial"/>
                <a:cs typeface="Arial"/>
              </a:rPr>
              <a:t>Is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spc="-15" dirty="0">
                <a:latin typeface="Arial"/>
                <a:cs typeface="Arial"/>
              </a:rPr>
              <a:t>caused</a:t>
            </a:r>
            <a:r>
              <a:rPr sz="2400" b="1" spc="30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by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blood</a:t>
            </a:r>
            <a:r>
              <a:rPr sz="2400" b="1" spc="3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loss,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insufficient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dietary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intake,</a:t>
            </a:r>
            <a:endParaRPr sz="2400" dirty="0">
              <a:latin typeface="Arial"/>
              <a:cs typeface="Arial"/>
            </a:endParaRPr>
          </a:p>
          <a:p>
            <a:pPr marL="355600">
              <a:lnSpc>
                <a:spcPts val="2865"/>
              </a:lnSpc>
            </a:pPr>
            <a:r>
              <a:rPr sz="2400" b="1" spc="10" dirty="0">
                <a:latin typeface="Arial"/>
                <a:cs typeface="Arial"/>
              </a:rPr>
              <a:t>or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15" dirty="0">
                <a:latin typeface="Arial"/>
                <a:cs typeface="Arial"/>
              </a:rPr>
              <a:t>poor</a:t>
            </a:r>
            <a:r>
              <a:rPr sz="2400" b="1" spc="3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absorption</a:t>
            </a:r>
            <a:r>
              <a:rPr sz="2400" b="1" spc="25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of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iron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from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food</a:t>
            </a:r>
            <a:endParaRPr sz="2400" dirty="0">
              <a:latin typeface="Arial"/>
              <a:cs typeface="Arial"/>
            </a:endParaRPr>
          </a:p>
          <a:p>
            <a:pPr marL="355600" indent="-343535">
              <a:lnSpc>
                <a:spcPts val="2865"/>
              </a:lnSpc>
              <a:spcBef>
                <a:spcPts val="4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b="1" spc="-5" dirty="0">
                <a:latin typeface="Arial"/>
                <a:cs typeface="Arial"/>
              </a:rPr>
              <a:t>Diagnosis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15" dirty="0">
                <a:latin typeface="Arial"/>
                <a:cs typeface="Arial"/>
              </a:rPr>
              <a:t>:if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microcytic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do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iron</a:t>
            </a:r>
            <a:r>
              <a:rPr sz="2400" b="1" spc="25" dirty="0">
                <a:latin typeface="Arial"/>
                <a:cs typeface="Arial"/>
              </a:rPr>
              <a:t> </a:t>
            </a:r>
            <a:r>
              <a:rPr sz="2400" b="1" spc="-15" dirty="0">
                <a:latin typeface="Arial"/>
                <a:cs typeface="Arial"/>
              </a:rPr>
              <a:t>study</a:t>
            </a:r>
            <a:endParaRPr sz="2400" dirty="0">
              <a:latin typeface="Arial"/>
              <a:cs typeface="Arial"/>
            </a:endParaRPr>
          </a:p>
          <a:p>
            <a:pPr marL="355600" indent="-343535">
              <a:lnSpc>
                <a:spcPts val="2865"/>
              </a:lnSpc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b="1" spc="-5" dirty="0">
                <a:latin typeface="Arial"/>
                <a:cs typeface="Arial"/>
              </a:rPr>
              <a:t>Ferritin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level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-15" dirty="0">
                <a:latin typeface="Arial"/>
                <a:cs typeface="Arial"/>
              </a:rPr>
              <a:t>has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the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greatest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sensitivity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and</a:t>
            </a:r>
            <a:endParaRPr sz="2400" dirty="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55"/>
              </a:spcBef>
            </a:pPr>
            <a:r>
              <a:rPr sz="2400" b="1" spc="-5" dirty="0">
                <a:latin typeface="Arial"/>
                <a:cs typeface="Arial"/>
              </a:rPr>
              <a:t>specificity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569568"/>
            <a:ext cx="8686800" cy="727763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50165" rIns="0" bIns="0" rtlCol="0">
            <a:spAutoFit/>
          </a:bodyPr>
          <a:lstStyle/>
          <a:p>
            <a:pPr marL="10160" algn="ctr">
              <a:lnSpc>
                <a:spcPct val="100000"/>
              </a:lnSpc>
              <a:spcBef>
                <a:spcPts val="395"/>
              </a:spcBef>
            </a:pPr>
            <a:r>
              <a:rPr dirty="0">
                <a:solidFill>
                  <a:schemeClr val="tx1"/>
                </a:solidFill>
              </a:rPr>
              <a:t>Signs</a:t>
            </a:r>
            <a:r>
              <a:rPr spc="-35" dirty="0">
                <a:solidFill>
                  <a:schemeClr val="tx1"/>
                </a:solidFill>
              </a:rPr>
              <a:t> </a:t>
            </a:r>
            <a:r>
              <a:rPr spc="15" dirty="0">
                <a:solidFill>
                  <a:schemeClr val="tx1"/>
                </a:solidFill>
              </a:rPr>
              <a:t>and</a:t>
            </a:r>
            <a:r>
              <a:rPr spc="-50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symptoms</a:t>
            </a:r>
          </a:p>
        </p:txBody>
      </p:sp>
      <p:sp>
        <p:nvSpPr>
          <p:cNvPr id="3" name="object 3"/>
          <p:cNvSpPr/>
          <p:nvPr/>
        </p:nvSpPr>
        <p:spPr>
          <a:xfrm>
            <a:off x="257175" y="2095500"/>
            <a:ext cx="8667750" cy="3790950"/>
          </a:xfrm>
          <a:custGeom>
            <a:avLst/>
            <a:gdLst/>
            <a:ahLst/>
            <a:cxnLst/>
            <a:rect l="l" t="t" r="r" b="b"/>
            <a:pathLst>
              <a:path w="8667750" h="3790950">
                <a:moveTo>
                  <a:pt x="0" y="3790950"/>
                </a:moveTo>
                <a:lnTo>
                  <a:pt x="8667750" y="3790950"/>
                </a:lnTo>
                <a:lnTo>
                  <a:pt x="8667750" y="0"/>
                </a:lnTo>
                <a:lnTo>
                  <a:pt x="0" y="0"/>
                </a:lnTo>
                <a:lnTo>
                  <a:pt x="0" y="3790950"/>
                </a:lnTo>
                <a:close/>
              </a:path>
            </a:pathLst>
          </a:custGeom>
          <a:ln w="38100">
            <a:solidFill>
              <a:srgbClr val="A400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36550" y="2123757"/>
            <a:ext cx="8180070" cy="36925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298450" indent="-286385">
              <a:lnSpc>
                <a:spcPct val="100000"/>
              </a:lnSpc>
              <a:spcBef>
                <a:spcPts val="125"/>
              </a:spcBef>
              <a:buFont typeface="Arial MT"/>
              <a:buChar char="•"/>
              <a:tabLst>
                <a:tab pos="298450" algn="l"/>
                <a:tab pos="299085" algn="l"/>
              </a:tabLst>
            </a:pPr>
            <a:r>
              <a:rPr sz="2000" b="1" spc="-5" dirty="0">
                <a:latin typeface="Arial"/>
                <a:cs typeface="Arial"/>
              </a:rPr>
              <a:t>Irritability</a:t>
            </a:r>
            <a:endParaRPr sz="2000" dirty="0">
              <a:latin typeface="Arial"/>
              <a:cs typeface="Arial"/>
            </a:endParaRPr>
          </a:p>
          <a:p>
            <a:pPr marL="298450" indent="-28638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98450" algn="l"/>
                <a:tab pos="299085" algn="l"/>
              </a:tabLst>
            </a:pPr>
            <a:r>
              <a:rPr sz="2000" b="1" spc="5" dirty="0">
                <a:latin typeface="Arial"/>
                <a:cs typeface="Arial"/>
              </a:rPr>
              <a:t>Angina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(chest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pain)</a:t>
            </a:r>
            <a:endParaRPr sz="2000" dirty="0">
              <a:latin typeface="Arial"/>
              <a:cs typeface="Arial"/>
            </a:endParaRPr>
          </a:p>
          <a:p>
            <a:pPr marL="298450" indent="-28638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98450" algn="l"/>
                <a:tab pos="299085" algn="l"/>
              </a:tabLst>
            </a:pPr>
            <a:r>
              <a:rPr sz="2000" b="1" spc="-5" dirty="0">
                <a:latin typeface="Arial"/>
                <a:cs typeface="Arial"/>
              </a:rPr>
              <a:t>Palpitations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(feeling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that</a:t>
            </a:r>
            <a:r>
              <a:rPr sz="2000" b="1" spc="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the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heart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spc="25" dirty="0">
                <a:latin typeface="Arial"/>
                <a:cs typeface="Arial"/>
              </a:rPr>
              <a:t>is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skipping</a:t>
            </a:r>
            <a:r>
              <a:rPr sz="2000" b="1" spc="10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beats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or</a:t>
            </a:r>
            <a:r>
              <a:rPr sz="2000" b="1" spc="1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fluttering)</a:t>
            </a:r>
            <a:endParaRPr sz="2000" dirty="0">
              <a:latin typeface="Arial"/>
              <a:cs typeface="Arial"/>
            </a:endParaRPr>
          </a:p>
          <a:p>
            <a:pPr marL="298450" indent="-286385">
              <a:lnSpc>
                <a:spcPct val="100000"/>
              </a:lnSpc>
              <a:buFont typeface="Arial MT"/>
              <a:buChar char="•"/>
              <a:tabLst>
                <a:tab pos="298450" algn="l"/>
                <a:tab pos="299085" algn="l"/>
              </a:tabLst>
            </a:pPr>
            <a:r>
              <a:rPr sz="2000" b="1" dirty="0">
                <a:latin typeface="Arial"/>
                <a:cs typeface="Arial"/>
              </a:rPr>
              <a:t>Breathlessness</a:t>
            </a:r>
            <a:endParaRPr sz="2000" dirty="0">
              <a:latin typeface="Arial"/>
              <a:cs typeface="Arial"/>
            </a:endParaRPr>
          </a:p>
          <a:p>
            <a:pPr marL="298450" indent="-28638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98450" algn="l"/>
                <a:tab pos="299085" algn="l"/>
              </a:tabLst>
            </a:pPr>
            <a:r>
              <a:rPr sz="2000" b="1" spc="-10" dirty="0">
                <a:latin typeface="Arial"/>
                <a:cs typeface="Arial"/>
              </a:rPr>
              <a:t>Tingling,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numbness,</a:t>
            </a:r>
            <a:r>
              <a:rPr sz="2000" b="1" spc="1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or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burning</a:t>
            </a:r>
            <a:r>
              <a:rPr sz="2000" b="1" spc="1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sensations</a:t>
            </a:r>
            <a:endParaRPr sz="2000" dirty="0">
              <a:latin typeface="Arial"/>
              <a:cs typeface="Arial"/>
            </a:endParaRPr>
          </a:p>
          <a:p>
            <a:pPr marL="298450" indent="-28638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98450" algn="l"/>
                <a:tab pos="299085" algn="l"/>
              </a:tabLst>
            </a:pPr>
            <a:r>
              <a:rPr sz="2000" b="1" dirty="0">
                <a:latin typeface="Arial"/>
                <a:cs typeface="Arial"/>
              </a:rPr>
              <a:t>Glossitis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(inflammation</a:t>
            </a:r>
            <a:r>
              <a:rPr sz="2000" b="1" spc="1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or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infection</a:t>
            </a:r>
            <a:r>
              <a:rPr sz="2000" b="1" spc="1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of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spc="25" dirty="0">
                <a:latin typeface="Arial"/>
                <a:cs typeface="Arial"/>
              </a:rPr>
              <a:t>the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tongue)</a:t>
            </a:r>
            <a:endParaRPr sz="2000" dirty="0">
              <a:latin typeface="Arial"/>
              <a:cs typeface="Arial"/>
            </a:endParaRPr>
          </a:p>
          <a:p>
            <a:pPr marL="298450" indent="-286385">
              <a:lnSpc>
                <a:spcPct val="100000"/>
              </a:lnSpc>
              <a:buFont typeface="Arial MT"/>
              <a:buChar char="•"/>
              <a:tabLst>
                <a:tab pos="298450" algn="l"/>
                <a:tab pos="299085" algn="l"/>
              </a:tabLst>
            </a:pPr>
            <a:r>
              <a:rPr sz="2000" b="1" spc="5" dirty="0">
                <a:latin typeface="Arial"/>
                <a:cs typeface="Arial"/>
              </a:rPr>
              <a:t>Angular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cheilitis</a:t>
            </a:r>
            <a:r>
              <a:rPr sz="2000" b="1" spc="5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(inflammatory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lesions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spc="10" dirty="0">
                <a:latin typeface="Arial"/>
                <a:cs typeface="Arial"/>
              </a:rPr>
              <a:t>at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the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mouth's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corners)</a:t>
            </a:r>
            <a:endParaRPr sz="2000" dirty="0">
              <a:latin typeface="Arial"/>
              <a:cs typeface="Arial"/>
            </a:endParaRPr>
          </a:p>
          <a:p>
            <a:pPr marL="298450" indent="-28638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98450" algn="l"/>
                <a:tab pos="299085" algn="l"/>
              </a:tabLst>
            </a:pPr>
            <a:r>
              <a:rPr sz="2000" b="1" dirty="0">
                <a:latin typeface="Arial"/>
                <a:cs typeface="Arial"/>
              </a:rPr>
              <a:t>Koilonychias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(spoon-shaped nails)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or</a:t>
            </a:r>
            <a:r>
              <a:rPr sz="2000" b="1" dirty="0">
                <a:latin typeface="Arial"/>
                <a:cs typeface="Arial"/>
              </a:rPr>
              <a:t> nails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that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are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brittle</a:t>
            </a:r>
            <a:endParaRPr sz="2000" dirty="0">
              <a:latin typeface="Arial"/>
              <a:cs typeface="Arial"/>
            </a:endParaRPr>
          </a:p>
          <a:p>
            <a:pPr marL="298450" indent="-28638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98450" algn="l"/>
                <a:tab pos="299085" algn="l"/>
              </a:tabLst>
            </a:pPr>
            <a:r>
              <a:rPr sz="2000" b="1" spc="10" dirty="0">
                <a:latin typeface="Arial"/>
                <a:cs typeface="Arial"/>
              </a:rPr>
              <a:t>Poor</a:t>
            </a:r>
            <a:r>
              <a:rPr sz="2000" b="1" spc="-95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appetite</a:t>
            </a:r>
            <a:endParaRPr sz="2000" dirty="0">
              <a:latin typeface="Arial"/>
              <a:cs typeface="Arial"/>
            </a:endParaRPr>
          </a:p>
          <a:p>
            <a:pPr marL="298450" marR="5080" indent="-286385">
              <a:lnSpc>
                <a:spcPct val="100000"/>
              </a:lnSpc>
              <a:buFont typeface="Arial MT"/>
              <a:buChar char="•"/>
              <a:tabLst>
                <a:tab pos="298450" algn="l"/>
                <a:tab pos="299085" algn="l"/>
              </a:tabLst>
            </a:pPr>
            <a:r>
              <a:rPr sz="2000" b="1" dirty="0">
                <a:latin typeface="Arial"/>
                <a:cs typeface="Arial"/>
              </a:rPr>
              <a:t>Dysphagia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(difficulty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swallowing)</a:t>
            </a:r>
            <a:r>
              <a:rPr sz="2000" b="1" spc="50" dirty="0">
                <a:latin typeface="Arial"/>
                <a:cs typeface="Arial"/>
              </a:rPr>
              <a:t> </a:t>
            </a:r>
            <a:r>
              <a:rPr sz="2000" b="1" spc="-15" dirty="0">
                <a:latin typeface="Arial"/>
                <a:cs typeface="Arial"/>
              </a:rPr>
              <a:t>due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spc="10" dirty="0">
                <a:latin typeface="Arial"/>
                <a:cs typeface="Arial"/>
              </a:rPr>
              <a:t>to</a:t>
            </a:r>
            <a:r>
              <a:rPr sz="2000" b="1" spc="1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formation</a:t>
            </a:r>
            <a:r>
              <a:rPr sz="2000" b="1" spc="1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of</a:t>
            </a:r>
            <a:r>
              <a:rPr sz="2000" b="1" spc="5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esophageal </a:t>
            </a:r>
            <a:r>
              <a:rPr sz="2000" b="1" spc="-545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webs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(Plummer-Vinson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syndrome)</a:t>
            </a:r>
            <a:endParaRPr sz="2000" dirty="0">
              <a:latin typeface="Arial"/>
              <a:cs typeface="Arial"/>
            </a:endParaRPr>
          </a:p>
          <a:p>
            <a:pPr marL="298450" indent="-286385">
              <a:lnSpc>
                <a:spcPct val="100000"/>
              </a:lnSpc>
              <a:spcBef>
                <a:spcPts val="10"/>
              </a:spcBef>
              <a:buFont typeface="Arial MT"/>
              <a:buChar char="•"/>
              <a:tabLst>
                <a:tab pos="298450" algn="l"/>
                <a:tab pos="299085" algn="l"/>
              </a:tabLst>
            </a:pPr>
            <a:r>
              <a:rPr sz="2000" b="1" dirty="0">
                <a:latin typeface="Arial"/>
                <a:cs typeface="Arial"/>
              </a:rPr>
              <a:t>Restless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spc="10" dirty="0">
                <a:latin typeface="Arial"/>
                <a:cs typeface="Arial"/>
              </a:rPr>
              <a:t>legs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syndrome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86050" y="607347"/>
            <a:ext cx="4171950" cy="728405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50800" rIns="0" bIns="0" rtlCol="0">
            <a:spAutoFit/>
          </a:bodyPr>
          <a:lstStyle/>
          <a:p>
            <a:pPr marL="1017269">
              <a:lnSpc>
                <a:spcPct val="100000"/>
              </a:lnSpc>
              <a:spcBef>
                <a:spcPts val="400"/>
              </a:spcBef>
            </a:pPr>
            <a:r>
              <a:rPr spc="15" dirty="0">
                <a:solidFill>
                  <a:schemeClr val="tx1"/>
                </a:solidFill>
              </a:rPr>
              <a:t>Lab</a:t>
            </a:r>
            <a:r>
              <a:rPr spc="-65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test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4825" y="2276475"/>
            <a:ext cx="8162925" cy="2247900"/>
          </a:xfrm>
          <a:prstGeom prst="rect">
            <a:avLst/>
          </a:prstGeom>
          <a:solidFill>
            <a:schemeClr val="bg1"/>
          </a:solidFill>
          <a:ln w="38100">
            <a:solidFill>
              <a:srgbClr val="A40020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158750">
              <a:lnSpc>
                <a:spcPct val="100000"/>
              </a:lnSpc>
              <a:spcBef>
                <a:spcPts val="325"/>
              </a:spcBef>
            </a:pPr>
            <a:r>
              <a:rPr sz="2000" b="1" spc="-5" dirty="0">
                <a:latin typeface="Arial"/>
                <a:cs typeface="Arial"/>
              </a:rPr>
              <a:t>Parameters</a:t>
            </a:r>
            <a:endParaRPr sz="2000" dirty="0">
              <a:latin typeface="Arial"/>
              <a:cs typeface="Arial"/>
            </a:endParaRPr>
          </a:p>
          <a:p>
            <a:pPr marL="432434" indent="-344170">
              <a:lnSpc>
                <a:spcPct val="100000"/>
              </a:lnSpc>
              <a:buFont typeface="Arial MT"/>
              <a:buChar char="•"/>
              <a:tabLst>
                <a:tab pos="432434" algn="l"/>
                <a:tab pos="433070" algn="l"/>
              </a:tabLst>
            </a:pPr>
            <a:r>
              <a:rPr sz="2000" b="1" spc="10" dirty="0">
                <a:latin typeface="Arial"/>
                <a:cs typeface="Arial"/>
              </a:rPr>
              <a:t>↓</a:t>
            </a:r>
            <a:endParaRPr sz="2000" dirty="0">
              <a:latin typeface="Arial"/>
              <a:cs typeface="Arial"/>
            </a:endParaRPr>
          </a:p>
          <a:p>
            <a:pPr marL="432434" marR="1246505" indent="-34353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432434" algn="l"/>
                <a:tab pos="433070" algn="l"/>
              </a:tabLst>
            </a:pPr>
            <a:r>
              <a:rPr sz="2000" b="1" spc="-5" dirty="0">
                <a:latin typeface="Arial"/>
                <a:cs typeface="Arial"/>
              </a:rPr>
              <a:t>ferritin,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hemoglobin,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mean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corpuscular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volume,</a:t>
            </a:r>
            <a:r>
              <a:rPr sz="2000" b="1" spc="1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mean </a:t>
            </a:r>
            <a:r>
              <a:rPr sz="2000" b="1" spc="-54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corpuscular </a:t>
            </a:r>
            <a:r>
              <a:rPr sz="2000" b="1" dirty="0">
                <a:latin typeface="Arial"/>
                <a:cs typeface="Arial"/>
              </a:rPr>
              <a:t>hemoglobin</a:t>
            </a:r>
            <a:endParaRPr sz="2000" dirty="0">
              <a:latin typeface="Arial"/>
              <a:cs typeface="Arial"/>
            </a:endParaRPr>
          </a:p>
          <a:p>
            <a:pPr marL="432434" indent="-34417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432434" algn="l"/>
                <a:tab pos="433070" algn="l"/>
              </a:tabLst>
            </a:pPr>
            <a:r>
              <a:rPr sz="2000" b="1" spc="10" dirty="0">
                <a:latin typeface="Arial"/>
                <a:cs typeface="Arial"/>
              </a:rPr>
              <a:t>↑</a:t>
            </a:r>
            <a:endParaRPr sz="2000" dirty="0">
              <a:latin typeface="Arial"/>
              <a:cs typeface="Arial"/>
            </a:endParaRPr>
          </a:p>
          <a:p>
            <a:pPr marL="432434" marR="1368425" indent="-34353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432434" algn="l"/>
                <a:tab pos="433070" algn="l"/>
              </a:tabLst>
            </a:pPr>
            <a:r>
              <a:rPr sz="2000" b="1" dirty="0">
                <a:latin typeface="Arial"/>
                <a:cs typeface="Arial"/>
              </a:rPr>
              <a:t>total</a:t>
            </a:r>
            <a:r>
              <a:rPr sz="2000" b="1" spc="-5" dirty="0">
                <a:latin typeface="Arial"/>
                <a:cs typeface="Arial"/>
              </a:rPr>
              <a:t> iron-binding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-25" dirty="0">
                <a:latin typeface="Arial"/>
                <a:cs typeface="Arial"/>
              </a:rPr>
              <a:t>capacity,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transferrin,</a:t>
            </a:r>
            <a:r>
              <a:rPr sz="2000" b="1" dirty="0">
                <a:latin typeface="Arial"/>
                <a:cs typeface="Arial"/>
              </a:rPr>
              <a:t> red </a:t>
            </a:r>
            <a:r>
              <a:rPr sz="2000" b="1" spc="-5" dirty="0">
                <a:latin typeface="Arial"/>
                <a:cs typeface="Arial"/>
              </a:rPr>
              <a:t>blood cell </a:t>
            </a:r>
            <a:r>
              <a:rPr sz="2000" b="1" spc="-54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distribution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width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62275" y="569568"/>
            <a:ext cx="4648200" cy="727763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50165" rIns="0" bIns="0" rtlCol="0">
            <a:spAutoFit/>
          </a:bodyPr>
          <a:lstStyle/>
          <a:p>
            <a:pPr marL="10160" algn="ctr">
              <a:lnSpc>
                <a:spcPct val="100000"/>
              </a:lnSpc>
              <a:spcBef>
                <a:spcPts val="395"/>
              </a:spcBef>
            </a:pPr>
            <a:r>
              <a:rPr spc="-5" dirty="0">
                <a:solidFill>
                  <a:schemeClr val="tx1"/>
                </a:solidFill>
              </a:rPr>
              <a:t>Treatment</a:t>
            </a:r>
          </a:p>
        </p:txBody>
      </p:sp>
      <p:sp>
        <p:nvSpPr>
          <p:cNvPr id="3" name="object 3"/>
          <p:cNvSpPr/>
          <p:nvPr/>
        </p:nvSpPr>
        <p:spPr>
          <a:xfrm>
            <a:off x="485775" y="2276475"/>
            <a:ext cx="7962900" cy="3048000"/>
          </a:xfrm>
          <a:custGeom>
            <a:avLst/>
            <a:gdLst/>
            <a:ahLst/>
            <a:cxnLst/>
            <a:rect l="l" t="t" r="r" b="b"/>
            <a:pathLst>
              <a:path w="7962900" h="3048000">
                <a:moveTo>
                  <a:pt x="0" y="3048000"/>
                </a:moveTo>
                <a:lnTo>
                  <a:pt x="7962900" y="3048000"/>
                </a:lnTo>
                <a:lnTo>
                  <a:pt x="7962900" y="0"/>
                </a:lnTo>
                <a:lnTo>
                  <a:pt x="0" y="0"/>
                </a:lnTo>
                <a:lnTo>
                  <a:pt x="0" y="3048000"/>
                </a:lnTo>
                <a:close/>
              </a:path>
            </a:pathLst>
          </a:custGeom>
          <a:ln w="38100">
            <a:solidFill>
              <a:srgbClr val="A400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68642" y="2301239"/>
            <a:ext cx="7716520" cy="2647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00" b="1" spc="-5" dirty="0">
                <a:latin typeface="Arial"/>
                <a:cs typeface="Arial"/>
              </a:rPr>
              <a:t>RCOG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guidelines recommendations: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500" dirty="0">
              <a:latin typeface="Arial"/>
              <a:cs typeface="Arial"/>
            </a:endParaRPr>
          </a:p>
          <a:p>
            <a:pPr marL="12700">
              <a:lnSpc>
                <a:spcPts val="2865"/>
              </a:lnSpc>
            </a:pPr>
            <a:r>
              <a:rPr sz="2400" b="1" dirty="0">
                <a:latin typeface="Arial"/>
                <a:cs typeface="Arial"/>
              </a:rPr>
              <a:t>Iron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supplement</a:t>
            </a:r>
            <a:r>
              <a:rPr sz="2400" b="1" spc="3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for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all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women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after</a:t>
            </a:r>
            <a:r>
              <a:rPr sz="2400" b="1" spc="55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12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weeks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if</a:t>
            </a:r>
            <a:r>
              <a:rPr sz="2400" b="1" spc="3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there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865"/>
              </a:lnSpc>
            </a:pPr>
            <a:r>
              <a:rPr sz="2400" b="1" dirty="0">
                <a:latin typeface="Arial"/>
                <a:cs typeface="Arial"/>
              </a:rPr>
              <a:t>is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no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contraindications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5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b="1" dirty="0">
                <a:latin typeface="Arial"/>
                <a:cs typeface="Arial"/>
              </a:rPr>
              <a:t>Daily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elemental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iron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30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mg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prophylaxis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2400" b="1" dirty="0">
                <a:latin typeface="Arial"/>
                <a:cs typeface="Arial"/>
              </a:rPr>
              <a:t>60-120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spc="15" dirty="0">
                <a:latin typeface="Arial"/>
                <a:cs typeface="Arial"/>
              </a:rPr>
              <a:t>mg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treatment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331" y="618517"/>
            <a:ext cx="5894673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905"/>
            <a:r>
              <a:rPr lang="en-US" sz="3500" spc="-5">
                <a:solidFill>
                  <a:schemeClr val="tx1"/>
                </a:solidFill>
                <a:latin typeface="+mj-lt"/>
                <a:cs typeface="+mj-cs"/>
              </a:rPr>
              <a:t>Introduction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4800" y="2367092"/>
            <a:ext cx="8534399" cy="34241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435609" indent="-228600" defTabSz="914400">
              <a:lnSpc>
                <a:spcPct val="120000"/>
              </a:lnSpc>
              <a:spcBef>
                <a:spcPts val="305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434975" algn="l"/>
                <a:tab pos="435609" algn="l"/>
              </a:tabLst>
            </a:pPr>
            <a:r>
              <a:rPr lang="en-US" sz="2400" b="1" cap="all" spc="-5" dirty="0"/>
              <a:t>Anemia</a:t>
            </a:r>
            <a:r>
              <a:rPr lang="en-US" sz="2400" b="1" cap="all" dirty="0"/>
              <a:t> </a:t>
            </a:r>
            <a:r>
              <a:rPr lang="en-US" sz="2400" b="1" cap="all" spc="-35" dirty="0"/>
              <a:t>is</a:t>
            </a:r>
            <a:r>
              <a:rPr lang="en-US" sz="2400" b="1" cap="all" dirty="0"/>
              <a:t> common</a:t>
            </a:r>
            <a:r>
              <a:rPr lang="en-US" sz="2400" b="1" cap="all" spc="-55" dirty="0"/>
              <a:t> </a:t>
            </a:r>
            <a:r>
              <a:rPr lang="en-US" sz="2400" b="1" cap="all" dirty="0"/>
              <a:t>in</a:t>
            </a:r>
            <a:r>
              <a:rPr lang="en-US" sz="2400" b="1" cap="all" spc="-50" dirty="0"/>
              <a:t> </a:t>
            </a:r>
            <a:r>
              <a:rPr lang="en-US" sz="2400" b="1" cap="all" spc="-5" dirty="0"/>
              <a:t>pregnancy</a:t>
            </a:r>
            <a:endParaRPr lang="en-US" sz="2400" cap="all" dirty="0"/>
          </a:p>
          <a:p>
            <a:pPr marL="92075" indent="-228600" defTabSz="914400">
              <a:lnSpc>
                <a:spcPct val="120000"/>
              </a:lnSpc>
              <a:spcBef>
                <a:spcPts val="5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b="1" cap="all" dirty="0"/>
              <a:t>(</a:t>
            </a:r>
            <a:r>
              <a:rPr lang="en-US" sz="2400" b="1" cap="all" spc="30" dirty="0"/>
              <a:t> </a:t>
            </a:r>
            <a:r>
              <a:rPr lang="en-US" sz="2400" b="1" cap="all" spc="-15" dirty="0"/>
              <a:t>from</a:t>
            </a:r>
            <a:r>
              <a:rPr lang="en-US" sz="2400" b="1" cap="all" spc="45" dirty="0"/>
              <a:t> </a:t>
            </a:r>
            <a:r>
              <a:rPr lang="en-US" sz="2400" b="1" cap="all" spc="-15" dirty="0"/>
              <a:t>5.4%</a:t>
            </a:r>
            <a:r>
              <a:rPr lang="en-US" sz="2400" b="1" cap="all" spc="-30" dirty="0"/>
              <a:t> </a:t>
            </a:r>
            <a:r>
              <a:rPr lang="en-US" sz="2400" b="1" cap="all" dirty="0"/>
              <a:t>in</a:t>
            </a:r>
            <a:r>
              <a:rPr lang="en-US" sz="2400" b="1" cap="all" spc="35" dirty="0"/>
              <a:t> </a:t>
            </a:r>
            <a:r>
              <a:rPr lang="en-US" sz="2400" b="1" cap="all" spc="-10" dirty="0"/>
              <a:t>developed</a:t>
            </a:r>
            <a:r>
              <a:rPr lang="en-US" sz="2400" b="1" cap="all" spc="35" dirty="0"/>
              <a:t> </a:t>
            </a:r>
            <a:r>
              <a:rPr lang="en-US" sz="2400" b="1" cap="all" spc="-5" dirty="0"/>
              <a:t>countries</a:t>
            </a:r>
            <a:r>
              <a:rPr lang="en-US" sz="2400" b="1" cap="all" spc="-50" dirty="0"/>
              <a:t> </a:t>
            </a:r>
            <a:r>
              <a:rPr lang="en-US" sz="2400" b="1" cap="all" spc="10" dirty="0"/>
              <a:t>to</a:t>
            </a:r>
            <a:r>
              <a:rPr lang="en-US" sz="2400" b="1" cap="all" spc="-35" dirty="0"/>
              <a:t> </a:t>
            </a:r>
            <a:r>
              <a:rPr lang="en-US" sz="2400" b="1" cap="all" spc="5" dirty="0"/>
              <a:t>more</a:t>
            </a:r>
            <a:r>
              <a:rPr lang="en-US" sz="2400" b="1" cap="all" spc="20" dirty="0"/>
              <a:t> </a:t>
            </a:r>
            <a:r>
              <a:rPr lang="en-US" sz="2400" b="1" cap="all" spc="-5" dirty="0"/>
              <a:t>than</a:t>
            </a:r>
            <a:r>
              <a:rPr lang="en-US" sz="2400" b="1" cap="all" spc="-35" dirty="0"/>
              <a:t> </a:t>
            </a:r>
            <a:r>
              <a:rPr lang="en-US" sz="2400" b="1" cap="all" spc="5" dirty="0"/>
              <a:t>80%</a:t>
            </a:r>
            <a:endParaRPr lang="en-US" sz="2400" cap="all" dirty="0"/>
          </a:p>
          <a:p>
            <a:pPr marL="92075" indent="-228600" defTabSz="914400">
              <a:lnSpc>
                <a:spcPct val="12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400" b="1" cap="all" dirty="0"/>
              <a:t>in</a:t>
            </a:r>
            <a:r>
              <a:rPr lang="en-US" sz="2400" b="1" cap="all" spc="-50" dirty="0"/>
              <a:t> </a:t>
            </a:r>
            <a:r>
              <a:rPr lang="en-US" sz="2400" b="1" cap="all" spc="-5" dirty="0"/>
              <a:t>developing</a:t>
            </a:r>
            <a:r>
              <a:rPr lang="en-US" sz="2400" b="1" cap="all" spc="25" dirty="0"/>
              <a:t> </a:t>
            </a:r>
            <a:r>
              <a:rPr lang="en-US" sz="2400" b="1" cap="all" spc="-5" dirty="0"/>
              <a:t>countries)</a:t>
            </a:r>
            <a:endParaRPr lang="en-US" sz="2400" cap="all" dirty="0"/>
          </a:p>
          <a:p>
            <a:pPr marL="435609" marR="838200" indent="-228600" defTabSz="914400">
              <a:lnSpc>
                <a:spcPct val="120000"/>
              </a:lnSpc>
              <a:spcBef>
                <a:spcPts val="4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508000" algn="l"/>
                <a:tab pos="508634" algn="l"/>
              </a:tabLst>
            </a:pPr>
            <a:r>
              <a:rPr lang="en-US" sz="2400" cap="all" dirty="0"/>
              <a:t>	</a:t>
            </a:r>
            <a:r>
              <a:rPr lang="en-US" sz="2400" b="1" cap="all" dirty="0"/>
              <a:t>Anemia</a:t>
            </a:r>
            <a:r>
              <a:rPr lang="en-US" sz="2400" b="1" cap="all" spc="20" dirty="0"/>
              <a:t> </a:t>
            </a:r>
            <a:r>
              <a:rPr lang="en-US" sz="2400" b="1" cap="all" spc="-30" dirty="0"/>
              <a:t>in</a:t>
            </a:r>
            <a:r>
              <a:rPr lang="en-US" sz="2400" b="1" cap="all" spc="35" dirty="0"/>
              <a:t> </a:t>
            </a:r>
            <a:r>
              <a:rPr lang="en-US" sz="2400" b="1" cap="all" spc="-5" dirty="0"/>
              <a:t>pregnancy</a:t>
            </a:r>
            <a:r>
              <a:rPr lang="en-US" sz="2400" b="1" cap="all" spc="-55" dirty="0"/>
              <a:t> </a:t>
            </a:r>
            <a:r>
              <a:rPr lang="en-US" sz="2400" b="1" cap="all" spc="10" dirty="0"/>
              <a:t>has</a:t>
            </a:r>
            <a:r>
              <a:rPr lang="en-US" sz="2400" b="1" cap="all" spc="-50" dirty="0"/>
              <a:t> </a:t>
            </a:r>
            <a:r>
              <a:rPr lang="en-US" sz="2400" b="1" cap="all" spc="10" dirty="0"/>
              <a:t>been</a:t>
            </a:r>
            <a:r>
              <a:rPr lang="en-US" sz="2400" b="1" cap="all" spc="-35" dirty="0"/>
              <a:t> </a:t>
            </a:r>
            <a:r>
              <a:rPr lang="en-US" sz="2400" b="1" cap="all" spc="-5" dirty="0"/>
              <a:t>associated</a:t>
            </a:r>
            <a:r>
              <a:rPr lang="en-US" sz="2400" b="1" cap="all" spc="-40" dirty="0"/>
              <a:t> </a:t>
            </a:r>
            <a:r>
              <a:rPr lang="en-US" sz="2400" b="1" cap="all" spc="10" dirty="0"/>
              <a:t>with </a:t>
            </a:r>
            <a:r>
              <a:rPr lang="en-US" sz="2400" b="1" cap="all" spc="-650" dirty="0"/>
              <a:t> </a:t>
            </a:r>
            <a:r>
              <a:rPr lang="en-US" sz="2400" b="1" cap="all" dirty="0"/>
              <a:t>maternal</a:t>
            </a:r>
            <a:r>
              <a:rPr lang="en-US" sz="2400" b="1" cap="all" spc="-65" dirty="0"/>
              <a:t> </a:t>
            </a:r>
            <a:r>
              <a:rPr lang="en-US" sz="2400" b="1" cap="all" spc="10" dirty="0"/>
              <a:t>and</a:t>
            </a:r>
            <a:r>
              <a:rPr lang="en-US" sz="2400" b="1" cap="all" spc="-45" dirty="0"/>
              <a:t> </a:t>
            </a:r>
            <a:r>
              <a:rPr lang="en-US" sz="2400" b="1" cap="all" spc="-5" dirty="0"/>
              <a:t>fetal</a:t>
            </a:r>
            <a:r>
              <a:rPr lang="en-US" sz="2400" b="1" cap="all" spc="10" dirty="0"/>
              <a:t> </a:t>
            </a:r>
            <a:r>
              <a:rPr lang="en-US" sz="2400" b="1" cap="all" spc="-5" dirty="0"/>
              <a:t>adverse</a:t>
            </a:r>
            <a:r>
              <a:rPr lang="en-US" sz="2400" b="1" cap="all" spc="5" dirty="0"/>
              <a:t> </a:t>
            </a:r>
            <a:r>
              <a:rPr lang="en-US" sz="2400" b="1" cap="all" spc="-10" dirty="0"/>
              <a:t>outcomes</a:t>
            </a:r>
            <a:endParaRPr lang="en-US" sz="2400" cap="al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47825" y="456230"/>
            <a:ext cx="5838825" cy="725840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48260" rIns="0" bIns="0" rtlCol="0">
            <a:spAutoFit/>
          </a:bodyPr>
          <a:lstStyle/>
          <a:p>
            <a:pPr marL="8890" algn="ctr">
              <a:lnSpc>
                <a:spcPct val="100000"/>
              </a:lnSpc>
              <a:spcBef>
                <a:spcPts val="380"/>
              </a:spcBef>
            </a:pPr>
            <a:r>
              <a:rPr spc="5" dirty="0">
                <a:solidFill>
                  <a:schemeClr val="tx1"/>
                </a:solidFill>
              </a:rPr>
              <a:t>Iron</a:t>
            </a:r>
            <a:r>
              <a:rPr spc="-60" dirty="0">
                <a:solidFill>
                  <a:schemeClr val="tx1"/>
                </a:solidFill>
              </a:rPr>
              <a:t> </a:t>
            </a:r>
            <a:r>
              <a:rPr spc="5" dirty="0">
                <a:solidFill>
                  <a:schemeClr val="tx1"/>
                </a:solidFill>
              </a:rPr>
              <a:t>dosage</a:t>
            </a:r>
          </a:p>
        </p:txBody>
      </p:sp>
      <p:sp>
        <p:nvSpPr>
          <p:cNvPr id="3" name="object 3"/>
          <p:cNvSpPr/>
          <p:nvPr/>
        </p:nvSpPr>
        <p:spPr>
          <a:xfrm>
            <a:off x="409575" y="2133600"/>
            <a:ext cx="8305800" cy="3971925"/>
          </a:xfrm>
          <a:custGeom>
            <a:avLst/>
            <a:gdLst/>
            <a:ahLst/>
            <a:cxnLst/>
            <a:rect l="l" t="t" r="r" b="b"/>
            <a:pathLst>
              <a:path w="8305800" h="3971925">
                <a:moveTo>
                  <a:pt x="0" y="3971925"/>
                </a:moveTo>
                <a:lnTo>
                  <a:pt x="8305800" y="3971925"/>
                </a:lnTo>
                <a:lnTo>
                  <a:pt x="8305800" y="0"/>
                </a:lnTo>
                <a:lnTo>
                  <a:pt x="0" y="0"/>
                </a:lnTo>
                <a:lnTo>
                  <a:pt x="0" y="3971925"/>
                </a:lnTo>
                <a:close/>
              </a:path>
            </a:pathLst>
          </a:custGeom>
          <a:ln w="38100">
            <a:solidFill>
              <a:srgbClr val="A400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91490" y="2163127"/>
            <a:ext cx="8074025" cy="387350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355600" marR="455930" indent="-343535">
              <a:lnSpc>
                <a:spcPct val="102400"/>
              </a:lnSpc>
              <a:spcBef>
                <a:spcPts val="4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750" b="1" spc="15" dirty="0">
                <a:latin typeface="Arial"/>
                <a:cs typeface="Arial"/>
              </a:rPr>
              <a:t>Ferrous</a:t>
            </a:r>
            <a:r>
              <a:rPr sz="2750" b="1" spc="85" dirty="0">
                <a:latin typeface="Arial"/>
                <a:cs typeface="Arial"/>
              </a:rPr>
              <a:t> </a:t>
            </a:r>
            <a:r>
              <a:rPr sz="2750" b="1" spc="10" dirty="0">
                <a:latin typeface="Arial"/>
                <a:cs typeface="Arial"/>
              </a:rPr>
              <a:t>sulfate</a:t>
            </a:r>
            <a:r>
              <a:rPr sz="2750" b="1" spc="90" dirty="0">
                <a:latin typeface="Arial"/>
                <a:cs typeface="Arial"/>
              </a:rPr>
              <a:t> </a:t>
            </a:r>
            <a:r>
              <a:rPr sz="2750" b="1" spc="5" dirty="0">
                <a:latin typeface="Arial"/>
                <a:cs typeface="Arial"/>
              </a:rPr>
              <a:t>325</a:t>
            </a:r>
            <a:r>
              <a:rPr sz="2750" b="1" spc="10" dirty="0">
                <a:latin typeface="Arial"/>
                <a:cs typeface="Arial"/>
              </a:rPr>
              <a:t> </a:t>
            </a:r>
            <a:r>
              <a:rPr sz="2750" b="1" spc="60" dirty="0">
                <a:latin typeface="Arial"/>
                <a:cs typeface="Arial"/>
              </a:rPr>
              <a:t>mg</a:t>
            </a:r>
            <a:r>
              <a:rPr sz="2750" b="1" spc="50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----65 mg </a:t>
            </a:r>
            <a:r>
              <a:rPr sz="2750" b="1" spc="30" dirty="0">
                <a:latin typeface="Arial"/>
                <a:cs typeface="Arial"/>
              </a:rPr>
              <a:t>elemental </a:t>
            </a:r>
            <a:r>
              <a:rPr sz="2750" b="1" spc="-745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iron</a:t>
            </a:r>
            <a:endParaRPr sz="2750" dirty="0">
              <a:latin typeface="Arial"/>
              <a:cs typeface="Arial"/>
            </a:endParaRPr>
          </a:p>
          <a:p>
            <a:pPr marL="355600" marR="5080" indent="-343535">
              <a:lnSpc>
                <a:spcPts val="3379"/>
              </a:lnSpc>
              <a:spcBef>
                <a:spcPts val="125"/>
              </a:spcBef>
              <a:buFont typeface="Arial MT"/>
              <a:buChar char="•"/>
              <a:tabLst>
                <a:tab pos="355600" algn="l"/>
                <a:tab pos="356235" algn="l"/>
                <a:tab pos="3658235" algn="l"/>
              </a:tabLst>
            </a:pPr>
            <a:r>
              <a:rPr sz="2750" b="1" spc="20" dirty="0">
                <a:latin typeface="Arial"/>
                <a:cs typeface="Arial"/>
              </a:rPr>
              <a:t>Ferrous</a:t>
            </a:r>
            <a:r>
              <a:rPr sz="2750" b="1" spc="95" dirty="0">
                <a:latin typeface="Arial"/>
                <a:cs typeface="Arial"/>
              </a:rPr>
              <a:t> </a:t>
            </a:r>
            <a:r>
              <a:rPr sz="2750" b="1" spc="15" dirty="0">
                <a:latin typeface="Arial"/>
                <a:cs typeface="Arial"/>
              </a:rPr>
              <a:t>gluconate	</a:t>
            </a:r>
            <a:r>
              <a:rPr sz="2750" b="1" spc="30" dirty="0">
                <a:latin typeface="Arial"/>
                <a:cs typeface="Arial"/>
              </a:rPr>
              <a:t>300 </a:t>
            </a:r>
            <a:r>
              <a:rPr sz="2750" b="1" spc="20" dirty="0">
                <a:latin typeface="Arial"/>
                <a:cs typeface="Arial"/>
              </a:rPr>
              <a:t>mg </a:t>
            </a:r>
            <a:r>
              <a:rPr sz="2750" b="1" spc="15" dirty="0">
                <a:latin typeface="Arial"/>
                <a:cs typeface="Arial"/>
              </a:rPr>
              <a:t>– </a:t>
            </a:r>
            <a:r>
              <a:rPr sz="2750" b="1" spc="25" dirty="0">
                <a:latin typeface="Arial"/>
                <a:cs typeface="Arial"/>
              </a:rPr>
              <a:t>34 </a:t>
            </a:r>
            <a:r>
              <a:rPr sz="2750" b="1" spc="20" dirty="0">
                <a:latin typeface="Arial"/>
                <a:cs typeface="Arial"/>
              </a:rPr>
              <a:t>mg </a:t>
            </a:r>
            <a:r>
              <a:rPr sz="2750" b="1" spc="30" dirty="0">
                <a:latin typeface="Arial"/>
                <a:cs typeface="Arial"/>
              </a:rPr>
              <a:t>elemental </a:t>
            </a:r>
            <a:r>
              <a:rPr sz="2750" b="1" spc="-750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iron</a:t>
            </a:r>
            <a:endParaRPr sz="2750" dirty="0">
              <a:latin typeface="Arial"/>
              <a:cs typeface="Arial"/>
            </a:endParaRPr>
          </a:p>
          <a:p>
            <a:pPr marL="355600" marR="1229360" indent="-343535">
              <a:lnSpc>
                <a:spcPts val="3310"/>
              </a:lnSpc>
              <a:spcBef>
                <a:spcPts val="5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750" b="1" spc="20" dirty="0">
                <a:latin typeface="Arial"/>
                <a:cs typeface="Arial"/>
              </a:rPr>
              <a:t>Ferrous</a:t>
            </a:r>
            <a:r>
              <a:rPr sz="2750" b="1" spc="80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fumarate</a:t>
            </a:r>
            <a:r>
              <a:rPr sz="2750" b="1" spc="5" dirty="0">
                <a:latin typeface="Arial"/>
                <a:cs typeface="Arial"/>
              </a:rPr>
              <a:t> </a:t>
            </a:r>
            <a:r>
              <a:rPr sz="2750" b="1" spc="-5" dirty="0">
                <a:latin typeface="Arial"/>
                <a:cs typeface="Arial"/>
              </a:rPr>
              <a:t>is</a:t>
            </a:r>
            <a:r>
              <a:rPr sz="2750" b="1" spc="10" dirty="0">
                <a:latin typeface="Arial"/>
                <a:cs typeface="Arial"/>
              </a:rPr>
              <a:t> </a:t>
            </a:r>
            <a:r>
              <a:rPr sz="2750" b="1" spc="15" dirty="0">
                <a:latin typeface="Arial"/>
                <a:cs typeface="Arial"/>
              </a:rPr>
              <a:t>a</a:t>
            </a:r>
            <a:r>
              <a:rPr sz="2750" b="1" spc="80" dirty="0">
                <a:latin typeface="Arial"/>
                <a:cs typeface="Arial"/>
              </a:rPr>
              <a:t> </a:t>
            </a:r>
            <a:r>
              <a:rPr sz="2750" b="1" spc="10" dirty="0">
                <a:latin typeface="Arial"/>
                <a:cs typeface="Arial"/>
              </a:rPr>
              <a:t>large</a:t>
            </a:r>
            <a:r>
              <a:rPr sz="2750" b="1" spc="5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compound </a:t>
            </a:r>
            <a:r>
              <a:rPr sz="2750" b="1" spc="-750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compared</a:t>
            </a:r>
            <a:r>
              <a:rPr sz="2750" b="1" spc="5" dirty="0">
                <a:latin typeface="Arial"/>
                <a:cs typeface="Arial"/>
              </a:rPr>
              <a:t> </a:t>
            </a:r>
            <a:r>
              <a:rPr sz="2750" b="1" spc="35" dirty="0">
                <a:latin typeface="Arial"/>
                <a:cs typeface="Arial"/>
              </a:rPr>
              <a:t>to</a:t>
            </a:r>
            <a:r>
              <a:rPr sz="2750" b="1" spc="10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ferrous</a:t>
            </a:r>
            <a:r>
              <a:rPr sz="2750" b="1" spc="10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sulfate.</a:t>
            </a:r>
            <a:endParaRPr sz="2750" dirty="0">
              <a:latin typeface="Arial"/>
              <a:cs typeface="Arial"/>
            </a:endParaRPr>
          </a:p>
          <a:p>
            <a:pPr marL="355600" indent="-343535">
              <a:lnSpc>
                <a:spcPts val="3265"/>
              </a:lnSpc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750" b="1" spc="30" dirty="0">
                <a:latin typeface="Arial"/>
                <a:cs typeface="Arial"/>
              </a:rPr>
              <a:t>300</a:t>
            </a:r>
            <a:r>
              <a:rPr sz="2750" b="1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mg</a:t>
            </a:r>
            <a:r>
              <a:rPr sz="2750" b="1" spc="40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------</a:t>
            </a:r>
            <a:r>
              <a:rPr sz="2750" b="1" spc="-25" dirty="0">
                <a:latin typeface="Arial"/>
                <a:cs typeface="Arial"/>
              </a:rPr>
              <a:t> </a:t>
            </a:r>
            <a:r>
              <a:rPr sz="2750" b="1" spc="15" dirty="0">
                <a:latin typeface="Arial"/>
                <a:cs typeface="Arial"/>
              </a:rPr>
              <a:t>98.6</a:t>
            </a:r>
            <a:r>
              <a:rPr sz="2750" b="1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mg</a:t>
            </a:r>
            <a:r>
              <a:rPr sz="2750" b="1" spc="85" dirty="0">
                <a:latin typeface="Arial"/>
                <a:cs typeface="Arial"/>
              </a:rPr>
              <a:t> </a:t>
            </a:r>
            <a:r>
              <a:rPr sz="2750" b="1" dirty="0">
                <a:latin typeface="Arial"/>
                <a:cs typeface="Arial"/>
              </a:rPr>
              <a:t>iron</a:t>
            </a:r>
            <a:endParaRPr sz="2750" dirty="0">
              <a:latin typeface="Arial"/>
              <a:cs typeface="Arial"/>
            </a:endParaRPr>
          </a:p>
          <a:p>
            <a:pPr marL="355600" marR="1168400" indent="-343535">
              <a:lnSpc>
                <a:spcPct val="102400"/>
              </a:lnSpc>
              <a:spcBef>
                <a:spcPts val="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750" b="1" spc="20" dirty="0">
                <a:latin typeface="Arial"/>
                <a:cs typeface="Arial"/>
              </a:rPr>
              <a:t>Foods </a:t>
            </a:r>
            <a:r>
              <a:rPr sz="2750" b="1" dirty="0">
                <a:latin typeface="Arial"/>
                <a:cs typeface="Arial"/>
              </a:rPr>
              <a:t>rich </a:t>
            </a:r>
            <a:r>
              <a:rPr sz="2750" b="1" spc="35" dirty="0">
                <a:latin typeface="Arial"/>
                <a:cs typeface="Arial"/>
              </a:rPr>
              <a:t>in </a:t>
            </a:r>
            <a:r>
              <a:rPr sz="2750" b="1" spc="20" dirty="0">
                <a:latin typeface="Arial"/>
                <a:cs typeface="Arial"/>
              </a:rPr>
              <a:t>ascorbic </a:t>
            </a:r>
            <a:r>
              <a:rPr sz="2750" b="1" spc="15" dirty="0">
                <a:latin typeface="Arial"/>
                <a:cs typeface="Arial"/>
              </a:rPr>
              <a:t>acid </a:t>
            </a:r>
            <a:r>
              <a:rPr sz="2750" b="1" spc="25" dirty="0">
                <a:latin typeface="Arial"/>
                <a:cs typeface="Arial"/>
              </a:rPr>
              <a:t>(vitamin </a:t>
            </a:r>
            <a:r>
              <a:rPr sz="2750" b="1" spc="20" dirty="0">
                <a:latin typeface="Arial"/>
                <a:cs typeface="Arial"/>
              </a:rPr>
              <a:t>C) </a:t>
            </a:r>
            <a:r>
              <a:rPr sz="2750" b="1" spc="-750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enhances</a:t>
            </a:r>
            <a:r>
              <a:rPr sz="2750" b="1" spc="5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iron</a:t>
            </a:r>
            <a:r>
              <a:rPr sz="2750" b="1" spc="10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absorption</a:t>
            </a:r>
            <a:endParaRPr sz="27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240632"/>
            <a:ext cx="8686800" cy="1385636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31115" rIns="0" bIns="0" rtlCol="0">
            <a:spAutoFit/>
          </a:bodyPr>
          <a:lstStyle/>
          <a:p>
            <a:pPr marL="382905">
              <a:lnSpc>
                <a:spcPct val="100000"/>
              </a:lnSpc>
              <a:spcBef>
                <a:spcPts val="245"/>
              </a:spcBef>
            </a:pPr>
            <a:r>
              <a:rPr dirty="0">
                <a:solidFill>
                  <a:schemeClr val="tx1"/>
                </a:solidFill>
              </a:rPr>
              <a:t>Indications</a:t>
            </a:r>
            <a:r>
              <a:rPr spc="-20" dirty="0">
                <a:solidFill>
                  <a:schemeClr val="tx1"/>
                </a:solidFill>
              </a:rPr>
              <a:t> </a:t>
            </a:r>
            <a:r>
              <a:rPr spc="15" dirty="0">
                <a:solidFill>
                  <a:schemeClr val="tx1"/>
                </a:solidFill>
              </a:rPr>
              <a:t>for</a:t>
            </a:r>
            <a:r>
              <a:rPr spc="-40" dirty="0">
                <a:solidFill>
                  <a:schemeClr val="tx1"/>
                </a:solidFill>
              </a:rPr>
              <a:t> </a:t>
            </a:r>
            <a:r>
              <a:rPr spc="-5" dirty="0">
                <a:solidFill>
                  <a:schemeClr val="tx1"/>
                </a:solidFill>
              </a:rPr>
              <a:t>IV</a:t>
            </a:r>
            <a:r>
              <a:rPr spc="10" dirty="0">
                <a:solidFill>
                  <a:schemeClr val="tx1"/>
                </a:solidFill>
              </a:rPr>
              <a:t> </a:t>
            </a:r>
            <a:r>
              <a:rPr spc="5" dirty="0">
                <a:solidFill>
                  <a:schemeClr val="tx1"/>
                </a:solidFill>
              </a:rPr>
              <a:t>iron</a:t>
            </a:r>
            <a:r>
              <a:rPr spc="-45" dirty="0">
                <a:solidFill>
                  <a:schemeClr val="tx1"/>
                </a:solidFill>
              </a:rPr>
              <a:t> </a:t>
            </a:r>
            <a:r>
              <a:rPr spc="-5" dirty="0">
                <a:solidFill>
                  <a:schemeClr val="tx1"/>
                </a:solidFill>
              </a:rPr>
              <a:t>therapy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idx="1"/>
          </p:nvPr>
        </p:nvSpPr>
        <p:spPr>
          <a:xfrm>
            <a:off x="457200" y="1713284"/>
            <a:ext cx="7773339" cy="504304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298450" indent="-286385">
              <a:lnSpc>
                <a:spcPct val="100000"/>
              </a:lnSpc>
              <a:spcBef>
                <a:spcPts val="125"/>
              </a:spcBef>
              <a:buAutoNum type="arabicPeriod"/>
              <a:tabLst>
                <a:tab pos="299720" algn="l"/>
              </a:tabLst>
            </a:pPr>
            <a:r>
              <a:rPr spc="-10" dirty="0">
                <a:solidFill>
                  <a:schemeClr val="tx1"/>
                </a:solidFill>
              </a:rPr>
              <a:t>can’t</a:t>
            </a:r>
            <a:r>
              <a:rPr spc="-35" dirty="0">
                <a:solidFill>
                  <a:schemeClr val="tx1"/>
                </a:solidFill>
              </a:rPr>
              <a:t> </a:t>
            </a:r>
            <a:r>
              <a:rPr spc="10" dirty="0">
                <a:solidFill>
                  <a:schemeClr val="tx1"/>
                </a:solidFill>
              </a:rPr>
              <a:t>take</a:t>
            </a:r>
            <a:r>
              <a:rPr spc="-35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iron</a:t>
            </a:r>
            <a:r>
              <a:rPr spc="-70" dirty="0">
                <a:solidFill>
                  <a:schemeClr val="tx1"/>
                </a:solidFill>
              </a:rPr>
              <a:t> </a:t>
            </a:r>
            <a:r>
              <a:rPr spc="30" dirty="0">
                <a:solidFill>
                  <a:schemeClr val="tx1"/>
                </a:solidFill>
              </a:rPr>
              <a:t>by</a:t>
            </a:r>
            <a:r>
              <a:rPr spc="-35" dirty="0">
                <a:solidFill>
                  <a:schemeClr val="tx1"/>
                </a:solidFill>
              </a:rPr>
              <a:t> </a:t>
            </a:r>
            <a:r>
              <a:rPr spc="-5" dirty="0">
                <a:solidFill>
                  <a:schemeClr val="tx1"/>
                </a:solidFill>
              </a:rPr>
              <a:t>mouth</a:t>
            </a: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FFFFFF"/>
              </a:buClr>
              <a:buFont typeface="Arial"/>
              <a:buAutoNum type="arabicPeriod"/>
            </a:pPr>
            <a:endParaRPr sz="2050" dirty="0">
              <a:solidFill>
                <a:schemeClr val="tx1"/>
              </a:solidFill>
            </a:endParaRPr>
          </a:p>
          <a:p>
            <a:pPr marL="12700" marR="47625">
              <a:lnSpc>
                <a:spcPct val="100000"/>
              </a:lnSpc>
              <a:buAutoNum type="arabicPeriod"/>
              <a:tabLst>
                <a:tab pos="229235" algn="l"/>
              </a:tabLst>
            </a:pPr>
            <a:r>
              <a:rPr spc="5" dirty="0">
                <a:solidFill>
                  <a:schemeClr val="tx1"/>
                </a:solidFill>
              </a:rPr>
              <a:t>can’t </a:t>
            </a:r>
            <a:r>
              <a:rPr spc="-10" dirty="0">
                <a:solidFill>
                  <a:schemeClr val="tx1"/>
                </a:solidFill>
              </a:rPr>
              <a:t>absorb </a:t>
            </a:r>
            <a:r>
              <a:rPr dirty="0">
                <a:solidFill>
                  <a:schemeClr val="tx1"/>
                </a:solidFill>
              </a:rPr>
              <a:t>iron </a:t>
            </a:r>
            <a:r>
              <a:rPr spc="-5" dirty="0">
                <a:solidFill>
                  <a:schemeClr val="tx1"/>
                </a:solidFill>
              </a:rPr>
              <a:t>adequately </a:t>
            </a:r>
            <a:r>
              <a:rPr spc="5" dirty="0">
                <a:solidFill>
                  <a:schemeClr val="tx1"/>
                </a:solidFill>
              </a:rPr>
              <a:t>through </a:t>
            </a:r>
            <a:r>
              <a:rPr dirty="0">
                <a:solidFill>
                  <a:schemeClr val="tx1"/>
                </a:solidFill>
              </a:rPr>
              <a:t>the </a:t>
            </a:r>
            <a:r>
              <a:rPr spc="10" dirty="0">
                <a:solidFill>
                  <a:schemeClr val="tx1"/>
                </a:solidFill>
              </a:rPr>
              <a:t>gut </a:t>
            </a:r>
            <a:r>
              <a:rPr dirty="0">
                <a:solidFill>
                  <a:schemeClr val="tx1"/>
                </a:solidFill>
              </a:rPr>
              <a:t>have </a:t>
            </a:r>
            <a:r>
              <a:rPr spc="-5" dirty="0">
                <a:solidFill>
                  <a:schemeClr val="tx1"/>
                </a:solidFill>
              </a:rPr>
              <a:t>inflammatory 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spc="-5" dirty="0">
                <a:solidFill>
                  <a:schemeClr val="tx1"/>
                </a:solidFill>
              </a:rPr>
              <a:t>bowel</a:t>
            </a:r>
            <a:r>
              <a:rPr spc="10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disease</a:t>
            </a:r>
            <a:r>
              <a:rPr spc="-20" dirty="0">
                <a:solidFill>
                  <a:schemeClr val="tx1"/>
                </a:solidFill>
              </a:rPr>
              <a:t> </a:t>
            </a:r>
            <a:r>
              <a:rPr spc="-10" dirty="0">
                <a:solidFill>
                  <a:schemeClr val="tx1"/>
                </a:solidFill>
              </a:rPr>
              <a:t>or</a:t>
            </a:r>
            <a:r>
              <a:rPr spc="15" dirty="0">
                <a:solidFill>
                  <a:schemeClr val="tx1"/>
                </a:solidFill>
              </a:rPr>
              <a:t> </a:t>
            </a:r>
            <a:r>
              <a:rPr spc="-5" dirty="0">
                <a:solidFill>
                  <a:schemeClr val="tx1"/>
                </a:solidFill>
              </a:rPr>
              <a:t>other</a:t>
            </a:r>
            <a:r>
              <a:rPr spc="15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intestinal</a:t>
            </a:r>
            <a:r>
              <a:rPr spc="-60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illnesses</a:t>
            </a:r>
            <a:r>
              <a:rPr spc="-20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that</a:t>
            </a:r>
            <a:r>
              <a:rPr spc="-20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are</a:t>
            </a:r>
            <a:r>
              <a:rPr spc="50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aggravated</a:t>
            </a:r>
            <a:r>
              <a:rPr spc="-60" dirty="0">
                <a:solidFill>
                  <a:schemeClr val="tx1"/>
                </a:solidFill>
              </a:rPr>
              <a:t> </a:t>
            </a:r>
            <a:r>
              <a:rPr spc="30" dirty="0">
                <a:solidFill>
                  <a:schemeClr val="tx1"/>
                </a:solidFill>
              </a:rPr>
              <a:t>by</a:t>
            </a:r>
            <a:r>
              <a:rPr spc="-25" dirty="0">
                <a:solidFill>
                  <a:schemeClr val="tx1"/>
                </a:solidFill>
              </a:rPr>
              <a:t> </a:t>
            </a:r>
            <a:r>
              <a:rPr spc="-10" dirty="0">
                <a:solidFill>
                  <a:schemeClr val="tx1"/>
                </a:solidFill>
              </a:rPr>
              <a:t>oral </a:t>
            </a:r>
            <a:r>
              <a:rPr spc="-540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iron </a:t>
            </a:r>
            <a:r>
              <a:rPr spc="-5" dirty="0">
                <a:solidFill>
                  <a:schemeClr val="tx1"/>
                </a:solidFill>
              </a:rPr>
              <a:t>supplements</a:t>
            </a:r>
          </a:p>
          <a:p>
            <a:pPr>
              <a:lnSpc>
                <a:spcPct val="100000"/>
              </a:lnSpc>
              <a:buClr>
                <a:srgbClr val="FFFFFF"/>
              </a:buClr>
              <a:buFont typeface="Arial"/>
              <a:buAutoNum type="arabicPeriod"/>
            </a:pPr>
            <a:endParaRPr sz="2100" dirty="0">
              <a:solidFill>
                <a:schemeClr val="tx1"/>
              </a:solidFill>
            </a:endParaRPr>
          </a:p>
          <a:p>
            <a:pPr marL="227965" indent="-215900">
              <a:lnSpc>
                <a:spcPct val="100000"/>
              </a:lnSpc>
              <a:buAutoNum type="arabicPeriod"/>
              <a:tabLst>
                <a:tab pos="229235" algn="l"/>
              </a:tabLst>
            </a:pPr>
            <a:r>
              <a:rPr spc="5" dirty="0">
                <a:solidFill>
                  <a:schemeClr val="tx1"/>
                </a:solidFill>
              </a:rPr>
              <a:t>can’t</a:t>
            </a:r>
            <a:r>
              <a:rPr spc="-30" dirty="0">
                <a:solidFill>
                  <a:schemeClr val="tx1"/>
                </a:solidFill>
              </a:rPr>
              <a:t> </a:t>
            </a:r>
            <a:r>
              <a:rPr spc="-10" dirty="0">
                <a:solidFill>
                  <a:schemeClr val="tx1"/>
                </a:solidFill>
              </a:rPr>
              <a:t>absorb</a:t>
            </a:r>
            <a:r>
              <a:rPr spc="5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enough</a:t>
            </a:r>
            <a:r>
              <a:rPr spc="5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iron</a:t>
            </a:r>
            <a:r>
              <a:rPr spc="5" dirty="0">
                <a:solidFill>
                  <a:schemeClr val="tx1"/>
                </a:solidFill>
              </a:rPr>
              <a:t> </a:t>
            </a:r>
            <a:r>
              <a:rPr spc="-15" dirty="0">
                <a:solidFill>
                  <a:schemeClr val="tx1"/>
                </a:solidFill>
              </a:rPr>
              <a:t>due</a:t>
            </a:r>
            <a:r>
              <a:rPr spc="-30" dirty="0">
                <a:solidFill>
                  <a:schemeClr val="tx1"/>
                </a:solidFill>
              </a:rPr>
              <a:t> </a:t>
            </a:r>
            <a:r>
              <a:rPr spc="10" dirty="0">
                <a:solidFill>
                  <a:schemeClr val="tx1"/>
                </a:solidFill>
              </a:rPr>
              <a:t>to</a:t>
            </a:r>
            <a:r>
              <a:rPr spc="15" dirty="0">
                <a:solidFill>
                  <a:schemeClr val="tx1"/>
                </a:solidFill>
              </a:rPr>
              <a:t> </a:t>
            </a:r>
            <a:r>
              <a:rPr spc="-5" dirty="0">
                <a:solidFill>
                  <a:schemeClr val="tx1"/>
                </a:solidFill>
              </a:rPr>
              <a:t>blood</a:t>
            </a:r>
            <a:r>
              <a:rPr spc="5" dirty="0">
                <a:solidFill>
                  <a:schemeClr val="tx1"/>
                </a:solidFill>
              </a:rPr>
              <a:t> </a:t>
            </a:r>
            <a:r>
              <a:rPr spc="-10" dirty="0">
                <a:solidFill>
                  <a:schemeClr val="tx1"/>
                </a:solidFill>
              </a:rPr>
              <a:t>loss</a:t>
            </a: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FFFFFF"/>
              </a:buClr>
              <a:buFont typeface="Arial"/>
              <a:buAutoNum type="arabicPeriod"/>
            </a:pPr>
            <a:endParaRPr sz="2050" dirty="0">
              <a:solidFill>
                <a:schemeClr val="tx1"/>
              </a:solidFill>
            </a:endParaRPr>
          </a:p>
          <a:p>
            <a:pPr marL="12700" marR="5080">
              <a:lnSpc>
                <a:spcPct val="100000"/>
              </a:lnSpc>
              <a:buAutoNum type="arabicPeriod"/>
              <a:tabLst>
                <a:tab pos="229235" algn="l"/>
              </a:tabLst>
            </a:pPr>
            <a:r>
              <a:rPr spc="5" dirty="0">
                <a:solidFill>
                  <a:schemeClr val="tx1"/>
                </a:solidFill>
              </a:rPr>
              <a:t>need</a:t>
            </a:r>
            <a:r>
              <a:rPr spc="10" dirty="0">
                <a:solidFill>
                  <a:schemeClr val="tx1"/>
                </a:solidFill>
              </a:rPr>
              <a:t> to</a:t>
            </a:r>
            <a:r>
              <a:rPr spc="-60" dirty="0">
                <a:solidFill>
                  <a:schemeClr val="tx1"/>
                </a:solidFill>
              </a:rPr>
              <a:t> </a:t>
            </a:r>
            <a:r>
              <a:rPr spc="5" dirty="0">
                <a:solidFill>
                  <a:schemeClr val="tx1"/>
                </a:solidFill>
              </a:rPr>
              <a:t>increase</a:t>
            </a:r>
            <a:r>
              <a:rPr spc="-25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iron</a:t>
            </a:r>
            <a:r>
              <a:rPr spc="15" dirty="0">
                <a:solidFill>
                  <a:schemeClr val="tx1"/>
                </a:solidFill>
              </a:rPr>
              <a:t> </a:t>
            </a:r>
            <a:r>
              <a:rPr spc="-5" dirty="0">
                <a:solidFill>
                  <a:schemeClr val="tx1"/>
                </a:solidFill>
              </a:rPr>
              <a:t>levels</a:t>
            </a:r>
            <a:r>
              <a:rPr spc="-25" dirty="0">
                <a:solidFill>
                  <a:schemeClr val="tx1"/>
                </a:solidFill>
              </a:rPr>
              <a:t> </a:t>
            </a:r>
            <a:r>
              <a:rPr spc="-10" dirty="0">
                <a:solidFill>
                  <a:schemeClr val="tx1"/>
                </a:solidFill>
              </a:rPr>
              <a:t>fast</a:t>
            </a:r>
            <a:r>
              <a:rPr spc="50" dirty="0">
                <a:solidFill>
                  <a:schemeClr val="tx1"/>
                </a:solidFill>
              </a:rPr>
              <a:t> </a:t>
            </a:r>
            <a:r>
              <a:rPr spc="-25" dirty="0">
                <a:solidFill>
                  <a:schemeClr val="tx1"/>
                </a:solidFill>
              </a:rPr>
              <a:t>to</a:t>
            </a:r>
            <a:r>
              <a:rPr spc="15" dirty="0">
                <a:solidFill>
                  <a:schemeClr val="tx1"/>
                </a:solidFill>
              </a:rPr>
              <a:t> </a:t>
            </a:r>
            <a:r>
              <a:rPr spc="-5" dirty="0">
                <a:solidFill>
                  <a:schemeClr val="tx1"/>
                </a:solidFill>
              </a:rPr>
              <a:t>avoid</a:t>
            </a:r>
            <a:r>
              <a:rPr spc="10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medical</a:t>
            </a:r>
            <a:r>
              <a:rPr spc="10" dirty="0">
                <a:solidFill>
                  <a:schemeClr val="tx1"/>
                </a:solidFill>
              </a:rPr>
              <a:t> </a:t>
            </a:r>
            <a:r>
              <a:rPr spc="-5" dirty="0">
                <a:solidFill>
                  <a:schemeClr val="tx1"/>
                </a:solidFill>
              </a:rPr>
              <a:t>complications</a:t>
            </a:r>
            <a:r>
              <a:rPr spc="-20" dirty="0">
                <a:solidFill>
                  <a:schemeClr val="tx1"/>
                </a:solidFill>
              </a:rPr>
              <a:t> </a:t>
            </a:r>
            <a:r>
              <a:rPr spc="-10" dirty="0">
                <a:solidFill>
                  <a:schemeClr val="tx1"/>
                </a:solidFill>
              </a:rPr>
              <a:t>or</a:t>
            </a:r>
            <a:r>
              <a:rPr spc="10" dirty="0">
                <a:solidFill>
                  <a:schemeClr val="tx1"/>
                </a:solidFill>
              </a:rPr>
              <a:t> </a:t>
            </a:r>
            <a:r>
              <a:rPr spc="15" dirty="0">
                <a:solidFill>
                  <a:schemeClr val="tx1"/>
                </a:solidFill>
              </a:rPr>
              <a:t>a </a:t>
            </a:r>
            <a:r>
              <a:rPr spc="-540" dirty="0">
                <a:solidFill>
                  <a:schemeClr val="tx1"/>
                </a:solidFill>
              </a:rPr>
              <a:t> </a:t>
            </a:r>
            <a:r>
              <a:rPr spc="-5" dirty="0">
                <a:solidFill>
                  <a:schemeClr val="tx1"/>
                </a:solidFill>
              </a:rPr>
              <a:t>blood</a:t>
            </a:r>
            <a:r>
              <a:rPr dirty="0">
                <a:solidFill>
                  <a:schemeClr val="tx1"/>
                </a:solidFill>
              </a:rPr>
              <a:t> transfusion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50" dirty="0">
              <a:solidFill>
                <a:schemeClr val="tx1"/>
              </a:solidFill>
            </a:endParaRPr>
          </a:p>
          <a:p>
            <a:pPr marL="352425">
              <a:lnSpc>
                <a:spcPct val="100000"/>
              </a:lnSpc>
            </a:pPr>
            <a:r>
              <a:rPr spc="5" dirty="0">
                <a:solidFill>
                  <a:schemeClr val="tx1"/>
                </a:solidFill>
              </a:rPr>
              <a:t>All</a:t>
            </a:r>
            <a:r>
              <a:rPr spc="-75" dirty="0">
                <a:solidFill>
                  <a:schemeClr val="tx1"/>
                </a:solidFill>
              </a:rPr>
              <a:t> </a:t>
            </a:r>
            <a:r>
              <a:rPr spc="5" dirty="0">
                <a:solidFill>
                  <a:schemeClr val="tx1"/>
                </a:solidFill>
              </a:rPr>
              <a:t>types</a:t>
            </a:r>
            <a:r>
              <a:rPr spc="-35" dirty="0">
                <a:solidFill>
                  <a:schemeClr val="tx1"/>
                </a:solidFill>
              </a:rPr>
              <a:t> </a:t>
            </a:r>
            <a:r>
              <a:rPr spc="25" dirty="0">
                <a:solidFill>
                  <a:schemeClr val="tx1"/>
                </a:solidFill>
              </a:rPr>
              <a:t>of</a:t>
            </a:r>
            <a:r>
              <a:rPr spc="-40" dirty="0">
                <a:solidFill>
                  <a:schemeClr val="tx1"/>
                </a:solidFill>
              </a:rPr>
              <a:t> </a:t>
            </a:r>
            <a:r>
              <a:rPr spc="-5" dirty="0">
                <a:solidFill>
                  <a:schemeClr val="tx1"/>
                </a:solidFill>
              </a:rPr>
              <a:t>treatment</a:t>
            </a:r>
            <a:r>
              <a:rPr spc="40" dirty="0">
                <a:solidFill>
                  <a:schemeClr val="tx1"/>
                </a:solidFill>
              </a:rPr>
              <a:t> </a:t>
            </a:r>
            <a:r>
              <a:rPr spc="-15" dirty="0">
                <a:solidFill>
                  <a:schemeClr val="tx1"/>
                </a:solidFill>
              </a:rPr>
              <a:t>can</a:t>
            </a:r>
            <a:r>
              <a:rPr spc="-5" dirty="0">
                <a:solidFill>
                  <a:schemeClr val="tx1"/>
                </a:solidFill>
              </a:rPr>
              <a:t> increase</a:t>
            </a:r>
            <a:r>
              <a:rPr spc="-35" dirty="0">
                <a:solidFill>
                  <a:schemeClr val="tx1"/>
                </a:solidFill>
              </a:rPr>
              <a:t> </a:t>
            </a:r>
            <a:r>
              <a:rPr spc="35" dirty="0">
                <a:solidFill>
                  <a:schemeClr val="tx1"/>
                </a:solidFill>
              </a:rPr>
              <a:t>Hb</a:t>
            </a:r>
            <a:r>
              <a:rPr spc="-75" dirty="0">
                <a:solidFill>
                  <a:schemeClr val="tx1"/>
                </a:solidFill>
              </a:rPr>
              <a:t> </a:t>
            </a:r>
            <a:r>
              <a:rPr spc="30" dirty="0">
                <a:solidFill>
                  <a:schemeClr val="tx1"/>
                </a:solidFill>
              </a:rPr>
              <a:t>by</a:t>
            </a:r>
            <a:r>
              <a:rPr spc="-35" dirty="0">
                <a:solidFill>
                  <a:schemeClr val="tx1"/>
                </a:solidFill>
              </a:rPr>
              <a:t> </a:t>
            </a:r>
            <a:r>
              <a:rPr spc="-5" dirty="0">
                <a:solidFill>
                  <a:schemeClr val="tx1"/>
                </a:solidFill>
              </a:rPr>
              <a:t>0.8g/dl/week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24075" y="569568"/>
            <a:ext cx="4924425" cy="727763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50165" rIns="0" bIns="0" rtlCol="0">
            <a:spAutoFit/>
          </a:bodyPr>
          <a:lstStyle/>
          <a:p>
            <a:pPr marL="5080" algn="ctr">
              <a:lnSpc>
                <a:spcPct val="100000"/>
              </a:lnSpc>
              <a:spcBef>
                <a:spcPts val="395"/>
              </a:spcBef>
            </a:pPr>
            <a:r>
              <a:rPr spc="-5" dirty="0">
                <a:solidFill>
                  <a:schemeClr val="tx1"/>
                </a:solidFill>
              </a:rPr>
              <a:t>Side</a:t>
            </a:r>
            <a:r>
              <a:rPr spc="-45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effects</a:t>
            </a:r>
          </a:p>
        </p:txBody>
      </p:sp>
      <p:sp>
        <p:nvSpPr>
          <p:cNvPr id="3" name="object 3"/>
          <p:cNvSpPr/>
          <p:nvPr/>
        </p:nvSpPr>
        <p:spPr>
          <a:xfrm>
            <a:off x="333375" y="1857375"/>
            <a:ext cx="8505825" cy="4400550"/>
          </a:xfrm>
          <a:custGeom>
            <a:avLst/>
            <a:gdLst/>
            <a:ahLst/>
            <a:cxnLst/>
            <a:rect l="l" t="t" r="r" b="b"/>
            <a:pathLst>
              <a:path w="8505825" h="4400550">
                <a:moveTo>
                  <a:pt x="0" y="4400550"/>
                </a:moveTo>
                <a:lnTo>
                  <a:pt x="8505825" y="4400550"/>
                </a:lnTo>
                <a:lnTo>
                  <a:pt x="8505825" y="0"/>
                </a:lnTo>
                <a:lnTo>
                  <a:pt x="0" y="0"/>
                </a:lnTo>
                <a:lnTo>
                  <a:pt x="0" y="4400550"/>
                </a:lnTo>
                <a:close/>
              </a:path>
            </a:pathLst>
          </a:custGeom>
          <a:ln w="38100">
            <a:solidFill>
              <a:srgbClr val="A400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14019" y="1885314"/>
            <a:ext cx="7867015" cy="430276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 marR="5080">
              <a:lnSpc>
                <a:spcPct val="102400"/>
              </a:lnSpc>
              <a:spcBef>
                <a:spcPts val="50"/>
              </a:spcBef>
            </a:pPr>
            <a:r>
              <a:rPr sz="2750" b="1" dirty="0">
                <a:latin typeface="Arial"/>
                <a:cs typeface="Arial"/>
              </a:rPr>
              <a:t>IV</a:t>
            </a:r>
            <a:r>
              <a:rPr sz="2750" b="1" spc="75" dirty="0">
                <a:latin typeface="Arial"/>
                <a:cs typeface="Arial"/>
              </a:rPr>
              <a:t> </a:t>
            </a:r>
            <a:r>
              <a:rPr sz="2750" b="1" spc="5" dirty="0">
                <a:latin typeface="Arial"/>
                <a:cs typeface="Arial"/>
              </a:rPr>
              <a:t>iron</a:t>
            </a:r>
            <a:r>
              <a:rPr sz="2750" b="1" spc="10" dirty="0">
                <a:latin typeface="Arial"/>
                <a:cs typeface="Arial"/>
              </a:rPr>
              <a:t> </a:t>
            </a:r>
            <a:r>
              <a:rPr sz="2750" b="1" spc="30" dirty="0">
                <a:latin typeface="Arial"/>
                <a:cs typeface="Arial"/>
              </a:rPr>
              <a:t>has</a:t>
            </a:r>
            <a:r>
              <a:rPr sz="2750" b="1" spc="15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minimal</a:t>
            </a:r>
            <a:r>
              <a:rPr sz="2750" b="1" spc="35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side</a:t>
            </a:r>
            <a:r>
              <a:rPr sz="2750" b="1" spc="10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effects,</a:t>
            </a:r>
            <a:r>
              <a:rPr sz="2750" b="1" spc="-35" dirty="0">
                <a:latin typeface="Arial"/>
                <a:cs typeface="Arial"/>
              </a:rPr>
              <a:t> </a:t>
            </a:r>
            <a:r>
              <a:rPr sz="2750" b="1" spc="30" dirty="0">
                <a:latin typeface="Arial"/>
                <a:cs typeface="Arial"/>
              </a:rPr>
              <a:t>but </a:t>
            </a:r>
            <a:r>
              <a:rPr sz="2750" b="1" spc="15" dirty="0">
                <a:latin typeface="Arial"/>
                <a:cs typeface="Arial"/>
              </a:rPr>
              <a:t>should</a:t>
            </a:r>
            <a:r>
              <a:rPr sz="2750" b="1" spc="80" dirty="0">
                <a:latin typeface="Arial"/>
                <a:cs typeface="Arial"/>
              </a:rPr>
              <a:t> </a:t>
            </a:r>
            <a:r>
              <a:rPr sz="2750" b="1" spc="-10" dirty="0">
                <a:latin typeface="Arial"/>
                <a:cs typeface="Arial"/>
              </a:rPr>
              <a:t>be </a:t>
            </a:r>
            <a:r>
              <a:rPr sz="2750" b="1" spc="-750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monitored</a:t>
            </a:r>
            <a:r>
              <a:rPr sz="2750" b="1" spc="5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for:</a:t>
            </a:r>
            <a:endParaRPr sz="2750" dirty="0">
              <a:latin typeface="Arial"/>
              <a:cs typeface="Arial"/>
            </a:endParaRPr>
          </a:p>
          <a:p>
            <a:pPr marL="355600" marR="477520" indent="-343535">
              <a:lnSpc>
                <a:spcPct val="102400"/>
              </a:lnSpc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750" b="1" spc="20" dirty="0">
                <a:latin typeface="Arial"/>
                <a:cs typeface="Arial"/>
              </a:rPr>
              <a:t>Gastrointestinal pain </a:t>
            </a:r>
            <a:r>
              <a:rPr sz="2750" b="1" spc="35" dirty="0">
                <a:latin typeface="Arial"/>
                <a:cs typeface="Arial"/>
              </a:rPr>
              <a:t>such </a:t>
            </a:r>
            <a:r>
              <a:rPr sz="2750" b="1" spc="25" dirty="0">
                <a:latin typeface="Arial"/>
                <a:cs typeface="Arial"/>
              </a:rPr>
              <a:t>as nausea </a:t>
            </a:r>
            <a:r>
              <a:rPr sz="2750" b="1" spc="30" dirty="0">
                <a:latin typeface="Arial"/>
                <a:cs typeface="Arial"/>
              </a:rPr>
              <a:t>and </a:t>
            </a:r>
            <a:r>
              <a:rPr sz="2750" b="1" spc="-750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cramping</a:t>
            </a:r>
            <a:endParaRPr sz="275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8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750" b="1" spc="15" dirty="0">
                <a:latin typeface="Arial"/>
                <a:cs typeface="Arial"/>
              </a:rPr>
              <a:t>Difficulty</a:t>
            </a:r>
            <a:r>
              <a:rPr sz="2750" b="1" spc="-5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breathing</a:t>
            </a:r>
            <a:endParaRPr sz="275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750" b="1" spc="15" dirty="0">
                <a:latin typeface="Arial"/>
                <a:cs typeface="Arial"/>
              </a:rPr>
              <a:t>Skin</a:t>
            </a:r>
            <a:r>
              <a:rPr sz="2750" b="1" spc="-20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irritations/rash</a:t>
            </a:r>
            <a:endParaRPr sz="275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7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750" b="1" spc="30" dirty="0">
                <a:latin typeface="Arial"/>
                <a:cs typeface="Arial"/>
              </a:rPr>
              <a:t>Chest</a:t>
            </a:r>
            <a:r>
              <a:rPr sz="2750" b="1" spc="-75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pain</a:t>
            </a:r>
            <a:endParaRPr sz="275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8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750" b="1" spc="35" dirty="0">
                <a:latin typeface="Arial"/>
                <a:cs typeface="Arial"/>
              </a:rPr>
              <a:t>Low</a:t>
            </a:r>
            <a:r>
              <a:rPr sz="2750" b="1" spc="-25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blood</a:t>
            </a:r>
            <a:r>
              <a:rPr sz="2750" b="1" spc="-10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pressure</a:t>
            </a:r>
            <a:endParaRPr sz="2750" dirty="0">
              <a:latin typeface="Arial"/>
              <a:cs typeface="Arial"/>
            </a:endParaRPr>
          </a:p>
          <a:p>
            <a:pPr marL="355600" marR="659130" indent="-343535">
              <a:lnSpc>
                <a:spcPct val="102400"/>
              </a:lnSpc>
              <a:spcBef>
                <a:spcPts val="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750" b="1" spc="25" dirty="0">
                <a:latin typeface="Arial"/>
                <a:cs typeface="Arial"/>
              </a:rPr>
              <a:t>Anaphylaxis </a:t>
            </a:r>
            <a:r>
              <a:rPr sz="2750" b="1" spc="20" dirty="0">
                <a:latin typeface="Arial"/>
                <a:cs typeface="Arial"/>
              </a:rPr>
              <a:t>which </a:t>
            </a:r>
            <a:r>
              <a:rPr sz="2750" b="1" spc="35" dirty="0">
                <a:latin typeface="Arial"/>
                <a:cs typeface="Arial"/>
              </a:rPr>
              <a:t>can </a:t>
            </a:r>
            <a:r>
              <a:rPr sz="2750" b="1" spc="20" dirty="0">
                <a:latin typeface="Arial"/>
                <a:cs typeface="Arial"/>
              </a:rPr>
              <a:t>include </a:t>
            </a:r>
            <a:r>
              <a:rPr sz="2750" b="1" spc="15" dirty="0">
                <a:latin typeface="Arial"/>
                <a:cs typeface="Arial"/>
              </a:rPr>
              <a:t>difficulty </a:t>
            </a:r>
            <a:r>
              <a:rPr sz="2750" b="1" spc="-750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breathing,</a:t>
            </a:r>
            <a:r>
              <a:rPr sz="2750" b="1" spc="30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itching,</a:t>
            </a:r>
            <a:r>
              <a:rPr sz="2750" b="1" spc="-40" dirty="0">
                <a:latin typeface="Arial"/>
                <a:cs typeface="Arial"/>
              </a:rPr>
              <a:t> </a:t>
            </a:r>
            <a:r>
              <a:rPr sz="2750" b="1" spc="30" dirty="0">
                <a:latin typeface="Arial"/>
                <a:cs typeface="Arial"/>
              </a:rPr>
              <a:t>and</a:t>
            </a:r>
            <a:r>
              <a:rPr sz="2750" b="1" spc="5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rash</a:t>
            </a:r>
            <a:endParaRPr sz="27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6750" y="185313"/>
            <a:ext cx="7343775" cy="1401025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46355" rIns="0" bIns="0" rtlCol="0">
            <a:spAutoFit/>
          </a:bodyPr>
          <a:lstStyle/>
          <a:p>
            <a:pPr marL="786130">
              <a:lnSpc>
                <a:spcPct val="100000"/>
              </a:lnSpc>
              <a:spcBef>
                <a:spcPts val="365"/>
              </a:spcBef>
            </a:pPr>
            <a:r>
              <a:rPr dirty="0">
                <a:solidFill>
                  <a:schemeClr val="tx1"/>
                </a:solidFill>
              </a:rPr>
              <a:t>Megaloblastic</a:t>
            </a:r>
            <a:r>
              <a:rPr spc="-40" dirty="0">
                <a:solidFill>
                  <a:schemeClr val="tx1"/>
                </a:solidFill>
              </a:rPr>
              <a:t> </a:t>
            </a:r>
            <a:r>
              <a:rPr spc="-5" dirty="0">
                <a:solidFill>
                  <a:schemeClr val="tx1"/>
                </a:solidFill>
              </a:rPr>
              <a:t>anemia</a:t>
            </a:r>
          </a:p>
        </p:txBody>
      </p:sp>
      <p:sp>
        <p:nvSpPr>
          <p:cNvPr id="3" name="object 3"/>
          <p:cNvSpPr/>
          <p:nvPr/>
        </p:nvSpPr>
        <p:spPr>
          <a:xfrm>
            <a:off x="304800" y="1981200"/>
            <a:ext cx="8534400" cy="4267200"/>
          </a:xfrm>
          <a:custGeom>
            <a:avLst/>
            <a:gdLst/>
            <a:ahLst/>
            <a:cxnLst/>
            <a:rect l="l" t="t" r="r" b="b"/>
            <a:pathLst>
              <a:path w="8534400" h="4267200">
                <a:moveTo>
                  <a:pt x="0" y="4267200"/>
                </a:moveTo>
                <a:lnTo>
                  <a:pt x="8534400" y="4267200"/>
                </a:lnTo>
                <a:lnTo>
                  <a:pt x="8534400" y="0"/>
                </a:lnTo>
                <a:lnTo>
                  <a:pt x="0" y="0"/>
                </a:lnTo>
                <a:lnTo>
                  <a:pt x="0" y="4267200"/>
                </a:lnTo>
                <a:close/>
              </a:path>
            </a:pathLst>
          </a:custGeom>
          <a:ln w="38100">
            <a:solidFill>
              <a:srgbClr val="A400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33057" y="2194040"/>
            <a:ext cx="8371840" cy="376491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406400" indent="-343535">
              <a:lnSpc>
                <a:spcPct val="100000"/>
              </a:lnSpc>
              <a:spcBef>
                <a:spcPts val="675"/>
              </a:spcBef>
              <a:buClr>
                <a:srgbClr val="CC0000"/>
              </a:buClr>
              <a:buFont typeface="Arial MT"/>
              <a:buChar char="•"/>
              <a:tabLst>
                <a:tab pos="406400" algn="l"/>
                <a:tab pos="407034" algn="l"/>
              </a:tabLst>
            </a:pPr>
            <a:r>
              <a:rPr sz="2400" b="1" dirty="0">
                <a:latin typeface="Arial"/>
                <a:cs typeface="Arial"/>
              </a:rPr>
              <a:t>Impaired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15" dirty="0">
                <a:latin typeface="Arial"/>
                <a:cs typeface="Arial"/>
              </a:rPr>
              <a:t>DNA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synthesis</a:t>
            </a:r>
            <a:r>
              <a:rPr sz="2400" b="1" spc="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---ineffective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erythropoiesis</a:t>
            </a:r>
            <a:endParaRPr sz="2400" dirty="0">
              <a:latin typeface="Arial"/>
              <a:cs typeface="Arial"/>
            </a:endParaRPr>
          </a:p>
          <a:p>
            <a:pPr marL="406400" marR="1277620" indent="-343535">
              <a:lnSpc>
                <a:spcPct val="101699"/>
              </a:lnSpc>
              <a:spcBef>
                <a:spcPts val="525"/>
              </a:spcBef>
              <a:buClr>
                <a:srgbClr val="CC0000"/>
              </a:buClr>
              <a:buFont typeface="Arial MT"/>
              <a:buChar char="•"/>
              <a:tabLst>
                <a:tab pos="406400" algn="l"/>
                <a:tab pos="407034" algn="l"/>
              </a:tabLst>
            </a:pPr>
            <a:r>
              <a:rPr sz="2400" b="1" dirty="0">
                <a:latin typeface="Arial"/>
                <a:cs typeface="Arial"/>
              </a:rPr>
              <a:t>Folic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acid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deficiency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2</a:t>
            </a:r>
            <a:r>
              <a:rPr sz="2325" b="1" spc="7" baseline="26881" dirty="0">
                <a:latin typeface="Arial"/>
                <a:cs typeface="Arial"/>
              </a:rPr>
              <a:t>nd</a:t>
            </a:r>
            <a:r>
              <a:rPr sz="2325" b="1" spc="367" baseline="26881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most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common</a:t>
            </a:r>
            <a:r>
              <a:rPr sz="2400" b="1" spc="30" dirty="0">
                <a:latin typeface="Arial"/>
                <a:cs typeface="Arial"/>
              </a:rPr>
              <a:t> </a:t>
            </a:r>
            <a:r>
              <a:rPr sz="2400" b="1" spc="-15" dirty="0">
                <a:latin typeface="Arial"/>
                <a:cs typeface="Arial"/>
              </a:rPr>
              <a:t>during </a:t>
            </a:r>
            <a:r>
              <a:rPr sz="2400" b="1" spc="-65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pregnancy</a:t>
            </a:r>
            <a:endParaRPr sz="2400" dirty="0">
              <a:latin typeface="Arial"/>
              <a:cs typeface="Arial"/>
            </a:endParaRPr>
          </a:p>
          <a:p>
            <a:pPr marL="406400" indent="-343535">
              <a:lnSpc>
                <a:spcPts val="2865"/>
              </a:lnSpc>
              <a:spcBef>
                <a:spcPts val="575"/>
              </a:spcBef>
              <a:buClr>
                <a:srgbClr val="CC0000"/>
              </a:buClr>
              <a:buFont typeface="Arial MT"/>
              <a:buChar char="•"/>
              <a:tabLst>
                <a:tab pos="406400" algn="l"/>
                <a:tab pos="407034" algn="l"/>
                <a:tab pos="6219190" algn="l"/>
              </a:tabLst>
            </a:pPr>
            <a:r>
              <a:rPr sz="2400" b="1" spc="-5" dirty="0">
                <a:latin typeface="Arial"/>
                <a:cs typeface="Arial"/>
              </a:rPr>
              <a:t>Less</a:t>
            </a:r>
            <a:r>
              <a:rPr sz="2400" b="1" spc="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common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B12</a:t>
            </a:r>
            <a:r>
              <a:rPr sz="2400" b="1" spc="4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deficiency</a:t>
            </a:r>
            <a:r>
              <a:rPr sz="2400" b="1" spc="3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?difficult	</a:t>
            </a:r>
            <a:r>
              <a:rPr sz="2400" b="1" spc="-25" dirty="0">
                <a:latin typeface="Arial"/>
                <a:cs typeface="Arial"/>
              </a:rPr>
              <a:t>to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detect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(folic</a:t>
            </a:r>
            <a:endParaRPr sz="2400" dirty="0">
              <a:latin typeface="Arial"/>
              <a:cs typeface="Arial"/>
            </a:endParaRPr>
          </a:p>
          <a:p>
            <a:pPr marL="406400">
              <a:lnSpc>
                <a:spcPts val="2865"/>
              </a:lnSpc>
            </a:pPr>
            <a:r>
              <a:rPr sz="2400" b="1" spc="5" dirty="0">
                <a:latin typeface="Arial"/>
                <a:cs typeface="Arial"/>
              </a:rPr>
              <a:t>acid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supplements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masking</a:t>
            </a:r>
            <a:r>
              <a:rPr sz="2400" b="1" spc="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B12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deficiency)</a:t>
            </a:r>
            <a:endParaRPr sz="2400" dirty="0">
              <a:latin typeface="Arial"/>
              <a:cs typeface="Arial"/>
            </a:endParaRPr>
          </a:p>
          <a:p>
            <a:pPr marL="406400" indent="-343535">
              <a:lnSpc>
                <a:spcPct val="100000"/>
              </a:lnSpc>
              <a:spcBef>
                <a:spcPts val="575"/>
              </a:spcBef>
              <a:buClr>
                <a:srgbClr val="CC0000"/>
              </a:buClr>
              <a:buFont typeface="Arial MT"/>
              <a:buChar char="•"/>
              <a:tabLst>
                <a:tab pos="406400" algn="l"/>
                <a:tab pos="407034" algn="l"/>
              </a:tabLst>
            </a:pPr>
            <a:r>
              <a:rPr sz="2400" b="1" spc="-10" dirty="0">
                <a:latin typeface="Arial"/>
                <a:cs typeface="Arial"/>
              </a:rPr>
              <a:t>Slowly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progressive</a:t>
            </a:r>
            <a:endParaRPr sz="2400" dirty="0">
              <a:latin typeface="Arial"/>
              <a:cs typeface="Arial"/>
            </a:endParaRPr>
          </a:p>
          <a:p>
            <a:pPr marL="406400" indent="-343535">
              <a:lnSpc>
                <a:spcPct val="100000"/>
              </a:lnSpc>
              <a:spcBef>
                <a:spcPts val="575"/>
              </a:spcBef>
              <a:buClr>
                <a:srgbClr val="CC0000"/>
              </a:buClr>
              <a:buFont typeface="Arial MT"/>
              <a:buChar char="•"/>
              <a:tabLst>
                <a:tab pos="406400" algn="l"/>
                <a:tab pos="407034" algn="l"/>
              </a:tabLst>
            </a:pPr>
            <a:r>
              <a:rPr sz="2400" b="1" dirty="0">
                <a:latin typeface="Arial"/>
                <a:cs typeface="Arial"/>
              </a:rPr>
              <a:t>Tend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10" dirty="0">
                <a:latin typeface="Arial"/>
                <a:cs typeface="Arial"/>
              </a:rPr>
              <a:t>to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occur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mostly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15" dirty="0">
                <a:latin typeface="Arial"/>
                <a:cs typeface="Arial"/>
              </a:rPr>
              <a:t>3</a:t>
            </a:r>
            <a:r>
              <a:rPr sz="2325" b="1" spc="22" baseline="26881" dirty="0">
                <a:latin typeface="Arial"/>
                <a:cs typeface="Arial"/>
              </a:rPr>
              <a:t>rd</a:t>
            </a:r>
            <a:r>
              <a:rPr sz="2325" b="1" spc="390" baseline="26881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trimester</a:t>
            </a:r>
            <a:endParaRPr sz="2400" dirty="0">
              <a:latin typeface="Arial"/>
              <a:cs typeface="Arial"/>
            </a:endParaRPr>
          </a:p>
          <a:p>
            <a:pPr marL="406400" marR="286385" indent="-343535">
              <a:lnSpc>
                <a:spcPct val="101699"/>
              </a:lnSpc>
              <a:spcBef>
                <a:spcPts val="530"/>
              </a:spcBef>
              <a:buClr>
                <a:srgbClr val="CC0000"/>
              </a:buClr>
              <a:buFont typeface="Arial MT"/>
              <a:buChar char="•"/>
              <a:tabLst>
                <a:tab pos="406400" algn="l"/>
                <a:tab pos="407034" algn="l"/>
              </a:tabLst>
            </a:pPr>
            <a:r>
              <a:rPr sz="2400" b="1" spc="-5" dirty="0">
                <a:latin typeface="Arial"/>
                <a:cs typeface="Arial"/>
              </a:rPr>
              <a:t>Usually symptoms: </a:t>
            </a:r>
            <a:r>
              <a:rPr sz="2400" b="1" dirty="0">
                <a:latin typeface="Arial"/>
                <a:cs typeface="Arial"/>
              </a:rPr>
              <a:t>weight </a:t>
            </a:r>
            <a:r>
              <a:rPr sz="2400" b="1" spc="10" dirty="0">
                <a:latin typeface="Arial"/>
                <a:cs typeface="Arial"/>
              </a:rPr>
              <a:t>loss </a:t>
            </a:r>
            <a:r>
              <a:rPr sz="2400" b="1" dirty="0">
                <a:latin typeface="Arial"/>
                <a:cs typeface="Arial"/>
              </a:rPr>
              <a:t>, </a:t>
            </a:r>
            <a:r>
              <a:rPr sz="2400" b="1" spc="-5" dirty="0">
                <a:latin typeface="Arial"/>
                <a:cs typeface="Arial"/>
              </a:rPr>
              <a:t>anorexia ,Glossitis </a:t>
            </a:r>
            <a:r>
              <a:rPr sz="2400" b="1" dirty="0">
                <a:latin typeface="Arial"/>
                <a:cs typeface="Arial"/>
              </a:rPr>
              <a:t>, </a:t>
            </a:r>
            <a:r>
              <a:rPr sz="2400" b="1" spc="-65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may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bleeding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due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spc="10" dirty="0">
                <a:latin typeface="Arial"/>
                <a:cs typeface="Arial"/>
              </a:rPr>
              <a:t>to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thrombocytopenia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569568"/>
            <a:ext cx="8686800" cy="727763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50165" rIns="0" bIns="0" rtlCol="0">
            <a:spAutoFit/>
          </a:bodyPr>
          <a:lstStyle/>
          <a:p>
            <a:pPr marL="5080" algn="ctr">
              <a:lnSpc>
                <a:spcPct val="100000"/>
              </a:lnSpc>
              <a:spcBef>
                <a:spcPts val="395"/>
              </a:spcBef>
            </a:pPr>
            <a:r>
              <a:rPr dirty="0">
                <a:solidFill>
                  <a:schemeClr val="tx1"/>
                </a:solidFill>
              </a:rPr>
              <a:t>Megaloblastic</a:t>
            </a:r>
            <a:r>
              <a:rPr spc="-40" dirty="0">
                <a:solidFill>
                  <a:schemeClr val="tx1"/>
                </a:solidFill>
              </a:rPr>
              <a:t> </a:t>
            </a:r>
            <a:r>
              <a:rPr spc="-5" dirty="0">
                <a:solidFill>
                  <a:schemeClr val="tx1"/>
                </a:solidFill>
              </a:rPr>
              <a:t>anemia</a:t>
            </a:r>
          </a:p>
        </p:txBody>
      </p:sp>
      <p:sp>
        <p:nvSpPr>
          <p:cNvPr id="3" name="object 3"/>
          <p:cNvSpPr/>
          <p:nvPr/>
        </p:nvSpPr>
        <p:spPr>
          <a:xfrm>
            <a:off x="333375" y="1809750"/>
            <a:ext cx="8534400" cy="4267200"/>
          </a:xfrm>
          <a:custGeom>
            <a:avLst/>
            <a:gdLst/>
            <a:ahLst/>
            <a:cxnLst/>
            <a:rect l="l" t="t" r="r" b="b"/>
            <a:pathLst>
              <a:path w="8534400" h="4267200">
                <a:moveTo>
                  <a:pt x="0" y="4267200"/>
                </a:moveTo>
                <a:lnTo>
                  <a:pt x="8534400" y="4267200"/>
                </a:lnTo>
                <a:lnTo>
                  <a:pt x="8534400" y="0"/>
                </a:lnTo>
                <a:lnTo>
                  <a:pt x="0" y="0"/>
                </a:lnTo>
                <a:lnTo>
                  <a:pt x="0" y="4267200"/>
                </a:lnTo>
                <a:close/>
              </a:path>
            </a:pathLst>
          </a:custGeom>
          <a:ln w="38100">
            <a:solidFill>
              <a:srgbClr val="A400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09892" y="1868029"/>
            <a:ext cx="8103870" cy="4041775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sz="3200" b="1" spc="-10" dirty="0">
                <a:latin typeface="Arial"/>
                <a:cs typeface="Arial"/>
              </a:rPr>
              <a:t>Lead</a:t>
            </a:r>
            <a:r>
              <a:rPr sz="3200" b="1" spc="-25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to</a:t>
            </a:r>
            <a:r>
              <a:rPr sz="3200" b="1" spc="-25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poor</a:t>
            </a:r>
            <a:r>
              <a:rPr sz="3200" b="1" spc="15" dirty="0">
                <a:latin typeface="Arial"/>
                <a:cs typeface="Arial"/>
              </a:rPr>
              <a:t> </a:t>
            </a:r>
            <a:r>
              <a:rPr sz="3200" b="1" spc="-10" dirty="0">
                <a:latin typeface="Arial"/>
                <a:cs typeface="Arial"/>
              </a:rPr>
              <a:t>outcomes</a:t>
            </a:r>
            <a:r>
              <a:rPr sz="3200" b="1" spc="-5" dirty="0">
                <a:latin typeface="Arial"/>
                <a:cs typeface="Arial"/>
              </a:rPr>
              <a:t> </a:t>
            </a:r>
            <a:r>
              <a:rPr sz="3200" b="1" spc="10" dirty="0">
                <a:latin typeface="Arial"/>
                <a:cs typeface="Arial"/>
              </a:rPr>
              <a:t>:</a:t>
            </a:r>
            <a:endParaRPr sz="32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81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200" b="1" spc="-5" dirty="0">
                <a:latin typeface="Arial"/>
                <a:cs typeface="Arial"/>
              </a:rPr>
              <a:t>1.placenta</a:t>
            </a:r>
            <a:r>
              <a:rPr sz="3200" b="1" spc="-75" dirty="0">
                <a:latin typeface="Arial"/>
                <a:cs typeface="Arial"/>
              </a:rPr>
              <a:t> </a:t>
            </a:r>
            <a:r>
              <a:rPr sz="3200" b="1" spc="-10" dirty="0">
                <a:latin typeface="Arial"/>
                <a:cs typeface="Arial"/>
              </a:rPr>
              <a:t>abruption</a:t>
            </a:r>
            <a:endParaRPr sz="32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740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200" b="1" spc="-5" dirty="0">
                <a:latin typeface="Arial"/>
                <a:cs typeface="Arial"/>
              </a:rPr>
              <a:t>2.preeclampsia</a:t>
            </a:r>
            <a:endParaRPr sz="32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820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200" b="1" spc="-5" dirty="0">
                <a:latin typeface="Arial"/>
                <a:cs typeface="Arial"/>
              </a:rPr>
              <a:t>3.IUGR</a:t>
            </a:r>
            <a:endParaRPr sz="32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73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200" b="1" dirty="0">
                <a:latin typeface="Arial"/>
                <a:cs typeface="Arial"/>
              </a:rPr>
              <a:t>4.PTL</a:t>
            </a:r>
            <a:endParaRPr sz="3200" dirty="0">
              <a:latin typeface="Arial"/>
              <a:cs typeface="Arial"/>
            </a:endParaRPr>
          </a:p>
          <a:p>
            <a:pPr marL="355600" marR="5080" indent="-343535">
              <a:lnSpc>
                <a:spcPts val="3829"/>
              </a:lnSpc>
              <a:spcBef>
                <a:spcPts val="93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200" b="1" spc="10" dirty="0">
                <a:latin typeface="Arial"/>
                <a:cs typeface="Arial"/>
              </a:rPr>
              <a:t>5.</a:t>
            </a:r>
            <a:r>
              <a:rPr sz="3200" b="1" spc="-65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folic </a:t>
            </a:r>
            <a:r>
              <a:rPr sz="3200" b="1" spc="-5" dirty="0">
                <a:latin typeface="Arial"/>
                <a:cs typeface="Arial"/>
              </a:rPr>
              <a:t>acid</a:t>
            </a:r>
            <a:r>
              <a:rPr sz="3200" b="1" spc="-10" dirty="0">
                <a:latin typeface="Arial"/>
                <a:cs typeface="Arial"/>
              </a:rPr>
              <a:t> deficiency</a:t>
            </a:r>
            <a:r>
              <a:rPr sz="3200" b="1" dirty="0">
                <a:latin typeface="Arial"/>
                <a:cs typeface="Arial"/>
              </a:rPr>
              <a:t> </a:t>
            </a:r>
            <a:r>
              <a:rPr sz="3200" b="1" spc="-15" dirty="0">
                <a:latin typeface="Arial"/>
                <a:cs typeface="Arial"/>
              </a:rPr>
              <a:t>may</a:t>
            </a:r>
            <a:r>
              <a:rPr sz="3200" b="1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lead</a:t>
            </a:r>
            <a:r>
              <a:rPr sz="3200" b="1" spc="-20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to</a:t>
            </a:r>
            <a:r>
              <a:rPr sz="3200" b="1" spc="-15" dirty="0">
                <a:latin typeface="Arial"/>
                <a:cs typeface="Arial"/>
              </a:rPr>
              <a:t> </a:t>
            </a:r>
            <a:r>
              <a:rPr sz="3200" b="1" spc="5" dirty="0">
                <a:latin typeface="Arial"/>
                <a:cs typeface="Arial"/>
              </a:rPr>
              <a:t>open </a:t>
            </a:r>
            <a:r>
              <a:rPr sz="3200" b="1" spc="-875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neural</a:t>
            </a:r>
            <a:r>
              <a:rPr sz="3200" b="1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tube</a:t>
            </a:r>
            <a:r>
              <a:rPr sz="3200" b="1" spc="-60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defects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569568"/>
            <a:ext cx="8686800" cy="727763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50165" rIns="0" bIns="0" rtlCol="0">
            <a:spAutoFit/>
          </a:bodyPr>
          <a:lstStyle/>
          <a:p>
            <a:pPr marL="5080" algn="ctr">
              <a:lnSpc>
                <a:spcPct val="100000"/>
              </a:lnSpc>
              <a:spcBef>
                <a:spcPts val="395"/>
              </a:spcBef>
            </a:pPr>
            <a:r>
              <a:rPr dirty="0">
                <a:solidFill>
                  <a:schemeClr val="tx1"/>
                </a:solidFill>
              </a:rPr>
              <a:t>Megaloblastic</a:t>
            </a:r>
            <a:r>
              <a:rPr spc="-40" dirty="0">
                <a:solidFill>
                  <a:schemeClr val="tx1"/>
                </a:solidFill>
              </a:rPr>
              <a:t> </a:t>
            </a:r>
            <a:r>
              <a:rPr spc="-5" dirty="0">
                <a:solidFill>
                  <a:schemeClr val="tx1"/>
                </a:solidFill>
              </a:rPr>
              <a:t>anemia</a:t>
            </a:r>
          </a:p>
        </p:txBody>
      </p:sp>
      <p:sp>
        <p:nvSpPr>
          <p:cNvPr id="3" name="object 3"/>
          <p:cNvSpPr/>
          <p:nvPr/>
        </p:nvSpPr>
        <p:spPr>
          <a:xfrm>
            <a:off x="304800" y="1981200"/>
            <a:ext cx="8534400" cy="4267200"/>
          </a:xfrm>
          <a:custGeom>
            <a:avLst/>
            <a:gdLst/>
            <a:ahLst/>
            <a:cxnLst/>
            <a:rect l="l" t="t" r="r" b="b"/>
            <a:pathLst>
              <a:path w="8534400" h="4267200">
                <a:moveTo>
                  <a:pt x="0" y="4267200"/>
                </a:moveTo>
                <a:lnTo>
                  <a:pt x="8534400" y="4267200"/>
                </a:lnTo>
                <a:lnTo>
                  <a:pt x="8534400" y="0"/>
                </a:lnTo>
                <a:lnTo>
                  <a:pt x="0" y="0"/>
                </a:lnTo>
                <a:lnTo>
                  <a:pt x="0" y="4267200"/>
                </a:lnTo>
                <a:close/>
              </a:path>
            </a:pathLst>
          </a:custGeom>
          <a:ln w="38100">
            <a:solidFill>
              <a:srgbClr val="A400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83857" y="2084309"/>
            <a:ext cx="8337550" cy="3946525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1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200" b="1" dirty="0">
                <a:latin typeface="Arial"/>
                <a:cs typeface="Arial"/>
              </a:rPr>
              <a:t>Laboratory:</a:t>
            </a:r>
            <a:endParaRPr sz="32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81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200" b="1" dirty="0">
                <a:latin typeface="Arial"/>
                <a:cs typeface="Arial"/>
              </a:rPr>
              <a:t>Macrocytic</a:t>
            </a:r>
            <a:r>
              <a:rPr sz="3200" b="1" spc="-80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normochromic</a:t>
            </a:r>
            <a:r>
              <a:rPr sz="3200" b="1" spc="-5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anemia</a:t>
            </a:r>
            <a:endParaRPr sz="3200" dirty="0">
              <a:latin typeface="Arial"/>
              <a:cs typeface="Arial"/>
            </a:endParaRPr>
          </a:p>
          <a:p>
            <a:pPr marL="355600" marR="93980" indent="-343535">
              <a:lnSpc>
                <a:spcPct val="101699"/>
              </a:lnSpc>
              <a:spcBef>
                <a:spcPts val="67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200" b="1" dirty="0">
                <a:latin typeface="Arial"/>
                <a:cs typeface="Arial"/>
              </a:rPr>
              <a:t>Peripheral</a:t>
            </a:r>
            <a:r>
              <a:rPr sz="3200" b="1" spc="-90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blood</a:t>
            </a:r>
            <a:r>
              <a:rPr sz="3200" b="1" spc="-40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smear</a:t>
            </a:r>
            <a:r>
              <a:rPr sz="3200" b="1" spc="5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hypersegmented </a:t>
            </a:r>
            <a:r>
              <a:rPr sz="3200" b="1" spc="-875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neutrophils---oval</a:t>
            </a:r>
            <a:r>
              <a:rPr sz="3200" b="1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macrocytes </a:t>
            </a:r>
            <a:r>
              <a:rPr sz="3200" b="1" spc="-20" dirty="0">
                <a:latin typeface="Arial"/>
                <a:cs typeface="Arial"/>
              </a:rPr>
              <a:t>---</a:t>
            </a:r>
            <a:endParaRPr sz="32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74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200" b="1" spc="5" dirty="0">
                <a:latin typeface="Arial"/>
                <a:cs typeface="Arial"/>
              </a:rPr>
              <a:t>And</a:t>
            </a:r>
            <a:r>
              <a:rPr sz="3200" b="1" spc="-20" dirty="0">
                <a:latin typeface="Arial"/>
                <a:cs typeface="Arial"/>
              </a:rPr>
              <a:t> </a:t>
            </a:r>
            <a:r>
              <a:rPr sz="3200" b="1" spc="-10" dirty="0">
                <a:latin typeface="Arial"/>
                <a:cs typeface="Arial"/>
              </a:rPr>
              <a:t>Howell-Jolly</a:t>
            </a:r>
            <a:r>
              <a:rPr sz="3200" b="1" dirty="0">
                <a:latin typeface="Arial"/>
                <a:cs typeface="Arial"/>
              </a:rPr>
              <a:t> </a:t>
            </a:r>
            <a:r>
              <a:rPr sz="3200" b="1" spc="-10" dirty="0">
                <a:latin typeface="Arial"/>
                <a:cs typeface="Arial"/>
              </a:rPr>
              <a:t>bodies</a:t>
            </a:r>
            <a:endParaRPr sz="3200" dirty="0">
              <a:latin typeface="Arial"/>
              <a:cs typeface="Arial"/>
            </a:endParaRPr>
          </a:p>
          <a:p>
            <a:pPr marL="355600" marR="5080" indent="-343535">
              <a:lnSpc>
                <a:spcPct val="101699"/>
              </a:lnSpc>
              <a:spcBef>
                <a:spcPts val="67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200" b="1" spc="-5" dirty="0">
                <a:latin typeface="Arial"/>
                <a:cs typeface="Arial"/>
              </a:rPr>
              <a:t>Erythrocyte</a:t>
            </a:r>
            <a:r>
              <a:rPr sz="3200" b="1" spc="10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folate</a:t>
            </a:r>
            <a:r>
              <a:rPr sz="3200" b="1" spc="-65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level</a:t>
            </a:r>
            <a:r>
              <a:rPr sz="3200" b="1" spc="10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the</a:t>
            </a:r>
            <a:r>
              <a:rPr sz="3200" b="1" spc="-60" dirty="0">
                <a:latin typeface="Arial"/>
                <a:cs typeface="Arial"/>
              </a:rPr>
              <a:t> </a:t>
            </a:r>
            <a:r>
              <a:rPr sz="3200" b="1" spc="10" dirty="0">
                <a:latin typeface="Arial"/>
                <a:cs typeface="Arial"/>
              </a:rPr>
              <a:t>best</a:t>
            </a:r>
            <a:r>
              <a:rPr sz="3200" b="1" spc="-20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indicator </a:t>
            </a:r>
            <a:r>
              <a:rPr sz="3200" b="1" spc="-875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than</a:t>
            </a:r>
            <a:r>
              <a:rPr sz="3200" b="1" spc="-10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the</a:t>
            </a:r>
            <a:r>
              <a:rPr sz="3200" b="1" spc="-60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serum</a:t>
            </a:r>
            <a:r>
              <a:rPr sz="3200" b="1" spc="-10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level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76450" y="637205"/>
            <a:ext cx="5372100" cy="725840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48260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380"/>
              </a:spcBef>
            </a:pPr>
            <a:r>
              <a:rPr dirty="0">
                <a:solidFill>
                  <a:schemeClr val="tx1"/>
                </a:solidFill>
              </a:rPr>
              <a:t>Treatment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14300" y="2200211"/>
            <a:ext cx="4815205" cy="1033780"/>
            <a:chOff x="114300" y="2200211"/>
            <a:chExt cx="4815205" cy="103378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4300" y="2247836"/>
              <a:ext cx="747712" cy="957262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38150" y="2200211"/>
              <a:ext cx="4491101" cy="1033462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14375" y="2828861"/>
              <a:ext cx="3929126" cy="119062"/>
            </a:xfrm>
            <a:prstGeom prst="rect">
              <a:avLst/>
            </a:prstGeom>
          </p:spPr>
        </p:pic>
      </p:grpSp>
      <p:grpSp>
        <p:nvGrpSpPr>
          <p:cNvPr id="7" name="object 7"/>
          <p:cNvGrpSpPr/>
          <p:nvPr/>
        </p:nvGrpSpPr>
        <p:grpSpPr>
          <a:xfrm>
            <a:off x="114300" y="4610100"/>
            <a:ext cx="4558030" cy="1033780"/>
            <a:chOff x="114300" y="4610100"/>
            <a:chExt cx="4558030" cy="1033780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4300" y="4657725"/>
              <a:ext cx="747712" cy="957262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38150" y="4610100"/>
              <a:ext cx="4233926" cy="1033462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14375" y="5238813"/>
              <a:ext cx="3681476" cy="119062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383857" y="2340355"/>
            <a:ext cx="7999730" cy="354139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5600" marR="5080" indent="-343535" algn="just">
              <a:lnSpc>
                <a:spcPct val="99900"/>
              </a:lnSpc>
              <a:spcBef>
                <a:spcPts val="110"/>
              </a:spcBef>
              <a:buClr>
                <a:srgbClr val="CC0000"/>
              </a:buClr>
              <a:buFont typeface="Arial MT"/>
              <a:buChar char="•"/>
              <a:tabLst>
                <a:tab pos="356235" algn="l"/>
              </a:tabLst>
            </a:pPr>
            <a:r>
              <a:rPr sz="3600" b="1" u="heavy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Folate </a:t>
            </a:r>
            <a:r>
              <a:rPr sz="3600" b="1" u="heavy" spc="-1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deficiency:</a:t>
            </a:r>
            <a:r>
              <a:rPr sz="3600" b="1" spc="-10" dirty="0">
                <a:latin typeface="Arial"/>
                <a:cs typeface="Arial"/>
              </a:rPr>
              <a:t> </a:t>
            </a:r>
            <a:r>
              <a:rPr sz="3600" b="1" dirty="0">
                <a:latin typeface="Arial"/>
                <a:cs typeface="Arial"/>
              </a:rPr>
              <a:t>treated </a:t>
            </a:r>
            <a:r>
              <a:rPr sz="3600" b="1" spc="5" dirty="0">
                <a:latin typeface="Arial"/>
                <a:cs typeface="Arial"/>
              </a:rPr>
              <a:t>with </a:t>
            </a:r>
            <a:r>
              <a:rPr sz="3600" b="1" dirty="0">
                <a:latin typeface="Arial"/>
                <a:cs typeface="Arial"/>
              </a:rPr>
              <a:t>folic </a:t>
            </a:r>
            <a:r>
              <a:rPr sz="3600" b="1" spc="-990" dirty="0">
                <a:latin typeface="Arial"/>
                <a:cs typeface="Arial"/>
              </a:rPr>
              <a:t> </a:t>
            </a:r>
            <a:r>
              <a:rPr sz="3600" b="1" dirty="0">
                <a:latin typeface="Arial"/>
                <a:cs typeface="Arial"/>
              </a:rPr>
              <a:t>acid </a:t>
            </a:r>
            <a:r>
              <a:rPr sz="3600" b="1" spc="-5" dirty="0">
                <a:latin typeface="Arial"/>
                <a:cs typeface="Arial"/>
              </a:rPr>
              <a:t>1mg/day </a:t>
            </a:r>
            <a:r>
              <a:rPr sz="3600" b="1" spc="5" dirty="0">
                <a:latin typeface="Arial"/>
                <a:cs typeface="Arial"/>
              </a:rPr>
              <a:t>with </a:t>
            </a:r>
            <a:r>
              <a:rPr sz="3600" b="1" spc="-15" dirty="0">
                <a:latin typeface="Arial"/>
                <a:cs typeface="Arial"/>
              </a:rPr>
              <a:t>in </a:t>
            </a:r>
            <a:r>
              <a:rPr sz="3600" b="1" spc="-30" dirty="0">
                <a:latin typeface="Arial"/>
                <a:cs typeface="Arial"/>
              </a:rPr>
              <a:t>10 </a:t>
            </a:r>
            <a:r>
              <a:rPr sz="3600" b="1" dirty="0">
                <a:latin typeface="Arial"/>
                <a:cs typeface="Arial"/>
              </a:rPr>
              <a:t>days WBC </a:t>
            </a:r>
            <a:r>
              <a:rPr sz="3600" b="1" spc="5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and</a:t>
            </a:r>
            <a:r>
              <a:rPr sz="3600" b="1" spc="15" dirty="0">
                <a:latin typeface="Arial"/>
                <a:cs typeface="Arial"/>
              </a:rPr>
              <a:t> </a:t>
            </a:r>
            <a:r>
              <a:rPr sz="3600" b="1" spc="-10" dirty="0">
                <a:latin typeface="Arial"/>
                <a:cs typeface="Arial"/>
              </a:rPr>
              <a:t>Platelet</a:t>
            </a:r>
            <a:r>
              <a:rPr sz="3600" b="1" spc="50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normalize</a:t>
            </a:r>
            <a:endParaRPr sz="3600" dirty="0">
              <a:latin typeface="Arial"/>
              <a:cs typeface="Arial"/>
            </a:endParaRPr>
          </a:p>
          <a:p>
            <a:pPr marL="355600" indent="-343535" algn="just">
              <a:lnSpc>
                <a:spcPct val="100000"/>
              </a:lnSpc>
              <a:spcBef>
                <a:spcPts val="860"/>
              </a:spcBef>
              <a:buClr>
                <a:srgbClr val="CC0000"/>
              </a:buClr>
              <a:buFont typeface="Arial MT"/>
              <a:buChar char="•"/>
              <a:tabLst>
                <a:tab pos="356235" algn="l"/>
              </a:tabLst>
            </a:pPr>
            <a:r>
              <a:rPr sz="3600" b="1" spc="15" dirty="0">
                <a:latin typeface="Arial"/>
                <a:cs typeface="Arial"/>
              </a:rPr>
              <a:t>Hb</a:t>
            </a:r>
            <a:r>
              <a:rPr sz="3600" b="1" spc="-55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increases</a:t>
            </a:r>
            <a:r>
              <a:rPr sz="3600" b="1" spc="-15" dirty="0">
                <a:latin typeface="Arial"/>
                <a:cs typeface="Arial"/>
              </a:rPr>
              <a:t> </a:t>
            </a:r>
            <a:r>
              <a:rPr sz="3600" b="1" spc="-10" dirty="0">
                <a:latin typeface="Arial"/>
                <a:cs typeface="Arial"/>
              </a:rPr>
              <a:t>after </a:t>
            </a:r>
            <a:r>
              <a:rPr sz="3600" b="1" spc="-5" dirty="0">
                <a:latin typeface="Arial"/>
                <a:cs typeface="Arial"/>
              </a:rPr>
              <a:t>several</a:t>
            </a:r>
            <a:r>
              <a:rPr sz="3600" b="1" spc="15" dirty="0">
                <a:latin typeface="Arial"/>
                <a:cs typeface="Arial"/>
              </a:rPr>
              <a:t> </a:t>
            </a:r>
            <a:r>
              <a:rPr sz="3600" b="1" spc="-10" dirty="0">
                <a:latin typeface="Arial"/>
                <a:cs typeface="Arial"/>
              </a:rPr>
              <a:t>weeks</a:t>
            </a:r>
            <a:endParaRPr sz="3600" dirty="0">
              <a:latin typeface="Arial"/>
              <a:cs typeface="Arial"/>
            </a:endParaRPr>
          </a:p>
          <a:p>
            <a:pPr marL="355600" marR="57785" indent="-343535" algn="just">
              <a:lnSpc>
                <a:spcPct val="100899"/>
              </a:lnSpc>
              <a:spcBef>
                <a:spcPts val="825"/>
              </a:spcBef>
              <a:buClr>
                <a:srgbClr val="CC0000"/>
              </a:buClr>
              <a:buFont typeface="Arial MT"/>
              <a:buChar char="•"/>
              <a:tabLst>
                <a:tab pos="356235" algn="l"/>
              </a:tabLst>
            </a:pPr>
            <a:r>
              <a:rPr sz="3600" b="1" u="heavy" spc="-1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B12 </a:t>
            </a:r>
            <a:r>
              <a:rPr sz="3600" b="1" u="heavy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deficiency:</a:t>
            </a:r>
            <a:r>
              <a:rPr sz="3600" b="1" u="heavy" spc="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3600" b="1" spc="-10" dirty="0">
                <a:latin typeface="Arial"/>
                <a:cs typeface="Arial"/>
              </a:rPr>
              <a:t>IM </a:t>
            </a:r>
            <a:r>
              <a:rPr sz="3600" b="1" spc="-5" dirty="0">
                <a:latin typeface="Arial"/>
                <a:cs typeface="Arial"/>
              </a:rPr>
              <a:t>cobalamin </a:t>
            </a:r>
            <a:r>
              <a:rPr sz="3600" b="1" spc="10" dirty="0">
                <a:latin typeface="Arial"/>
                <a:cs typeface="Arial"/>
              </a:rPr>
              <a:t>1mg </a:t>
            </a:r>
            <a:r>
              <a:rPr sz="3600" b="1" spc="-990" dirty="0">
                <a:latin typeface="Arial"/>
                <a:cs typeface="Arial"/>
              </a:rPr>
              <a:t> </a:t>
            </a:r>
            <a:r>
              <a:rPr sz="3600" b="1" dirty="0">
                <a:latin typeface="Arial"/>
                <a:cs typeface="Arial"/>
              </a:rPr>
              <a:t>monthly</a:t>
            </a:r>
            <a:r>
              <a:rPr sz="3600" b="1" spc="-15" dirty="0">
                <a:latin typeface="Arial"/>
                <a:cs typeface="Arial"/>
              </a:rPr>
              <a:t> or</a:t>
            </a:r>
            <a:r>
              <a:rPr sz="3600" b="1" spc="-10" dirty="0">
                <a:latin typeface="Arial"/>
                <a:cs typeface="Arial"/>
              </a:rPr>
              <a:t> </a:t>
            </a:r>
            <a:r>
              <a:rPr sz="3600" b="1" dirty="0">
                <a:latin typeface="Arial"/>
                <a:cs typeface="Arial"/>
              </a:rPr>
              <a:t>sublingual</a:t>
            </a:r>
            <a:endParaRPr sz="3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569568"/>
            <a:ext cx="8686800" cy="727763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50165" rIns="0" bIns="0" rtlCol="0">
            <a:spAutoFit/>
          </a:bodyPr>
          <a:lstStyle/>
          <a:p>
            <a:pPr marL="10160" algn="ctr">
              <a:lnSpc>
                <a:spcPct val="100000"/>
              </a:lnSpc>
              <a:spcBef>
                <a:spcPts val="395"/>
              </a:spcBef>
            </a:pPr>
            <a:r>
              <a:rPr dirty="0">
                <a:solidFill>
                  <a:schemeClr val="tx1"/>
                </a:solidFill>
              </a:rPr>
              <a:t>Hemoglobinopathies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857" y="1572132"/>
            <a:ext cx="7716520" cy="4308475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60"/>
              </a:spcBef>
              <a:buClr>
                <a:srgbClr val="CC0000"/>
              </a:buClr>
              <a:buFont typeface="Arial MT"/>
              <a:buChar char="•"/>
              <a:tabLst>
                <a:tab pos="356235" algn="l"/>
              </a:tabLst>
            </a:pPr>
            <a:r>
              <a:rPr sz="3600" b="1" spc="-5" dirty="0">
                <a:latin typeface="Arial"/>
                <a:cs typeface="Arial"/>
              </a:rPr>
              <a:t>Genetic</a:t>
            </a:r>
            <a:r>
              <a:rPr sz="3600" b="1" spc="-40" dirty="0">
                <a:latin typeface="Arial"/>
                <a:cs typeface="Arial"/>
              </a:rPr>
              <a:t> </a:t>
            </a:r>
            <a:r>
              <a:rPr sz="3600" b="1" dirty="0">
                <a:latin typeface="Arial"/>
                <a:cs typeface="Arial"/>
              </a:rPr>
              <a:t>abnormalities</a:t>
            </a:r>
            <a:endParaRPr sz="3600" dirty="0">
              <a:latin typeface="Arial"/>
              <a:cs typeface="Arial"/>
            </a:endParaRPr>
          </a:p>
          <a:p>
            <a:pPr marL="355600" marR="1231265" indent="-343535">
              <a:lnSpc>
                <a:spcPts val="4280"/>
              </a:lnSpc>
              <a:spcBef>
                <a:spcPts val="1040"/>
              </a:spcBef>
              <a:buClr>
                <a:srgbClr val="CC0000"/>
              </a:buClr>
              <a:buFont typeface="Arial MT"/>
              <a:buChar char="•"/>
              <a:tabLst>
                <a:tab pos="356235" algn="l"/>
                <a:tab pos="4216400" algn="l"/>
              </a:tabLst>
            </a:pPr>
            <a:r>
              <a:rPr sz="3600" b="1" spc="25" dirty="0">
                <a:latin typeface="Arial"/>
                <a:cs typeface="Arial"/>
              </a:rPr>
              <a:t>H</a:t>
            </a:r>
            <a:r>
              <a:rPr sz="3600" b="1" dirty="0">
                <a:latin typeface="Arial"/>
                <a:cs typeface="Arial"/>
              </a:rPr>
              <a:t>b</a:t>
            </a:r>
            <a:r>
              <a:rPr sz="3600" b="1" spc="-50" dirty="0">
                <a:latin typeface="Arial"/>
                <a:cs typeface="Arial"/>
              </a:rPr>
              <a:t> </a:t>
            </a:r>
            <a:r>
              <a:rPr sz="3600" b="1" dirty="0">
                <a:latin typeface="Arial"/>
                <a:cs typeface="Arial"/>
              </a:rPr>
              <a:t>A</a:t>
            </a:r>
            <a:r>
              <a:rPr sz="3600" b="1" spc="20" dirty="0">
                <a:latin typeface="Arial"/>
                <a:cs typeface="Arial"/>
              </a:rPr>
              <a:t> </a:t>
            </a:r>
            <a:r>
              <a:rPr sz="3600" b="1" dirty="0">
                <a:latin typeface="Arial"/>
                <a:cs typeface="Arial"/>
              </a:rPr>
              <a:t>-</a:t>
            </a:r>
            <a:r>
              <a:rPr sz="3600" b="1" spc="-25" dirty="0">
                <a:latin typeface="Arial"/>
                <a:cs typeface="Arial"/>
              </a:rPr>
              <a:t>q</a:t>
            </a:r>
            <a:r>
              <a:rPr sz="3600" b="1" spc="45" dirty="0">
                <a:latin typeface="Arial"/>
                <a:cs typeface="Arial"/>
              </a:rPr>
              <a:t>u</a:t>
            </a:r>
            <a:r>
              <a:rPr sz="3600" b="1" spc="-55" dirty="0">
                <a:latin typeface="Arial"/>
                <a:cs typeface="Arial"/>
              </a:rPr>
              <a:t>a</a:t>
            </a:r>
            <a:r>
              <a:rPr sz="3600" b="1" spc="40" dirty="0">
                <a:latin typeface="Arial"/>
                <a:cs typeface="Arial"/>
              </a:rPr>
              <a:t>l</a:t>
            </a:r>
            <a:r>
              <a:rPr sz="3600" b="1" spc="-30" dirty="0">
                <a:latin typeface="Arial"/>
                <a:cs typeface="Arial"/>
              </a:rPr>
              <a:t>i</a:t>
            </a:r>
            <a:r>
              <a:rPr sz="3600" b="1" dirty="0">
                <a:latin typeface="Arial"/>
                <a:cs typeface="Arial"/>
              </a:rPr>
              <a:t>t</a:t>
            </a:r>
            <a:r>
              <a:rPr sz="3600" b="1" spc="15" dirty="0">
                <a:latin typeface="Arial"/>
                <a:cs typeface="Arial"/>
              </a:rPr>
              <a:t>a</a:t>
            </a:r>
            <a:r>
              <a:rPr sz="3600" b="1" dirty="0">
                <a:latin typeface="Arial"/>
                <a:cs typeface="Arial"/>
              </a:rPr>
              <a:t>t</a:t>
            </a:r>
            <a:r>
              <a:rPr sz="3600" b="1" spc="-30" dirty="0">
                <a:latin typeface="Arial"/>
                <a:cs typeface="Arial"/>
              </a:rPr>
              <a:t>i</a:t>
            </a:r>
            <a:r>
              <a:rPr sz="3600" b="1" spc="15" dirty="0">
                <a:latin typeface="Arial"/>
                <a:cs typeface="Arial"/>
              </a:rPr>
              <a:t>v</a:t>
            </a:r>
            <a:r>
              <a:rPr sz="3600" b="1" dirty="0">
                <a:latin typeface="Arial"/>
                <a:cs typeface="Arial"/>
              </a:rPr>
              <a:t>e	(</a:t>
            </a:r>
            <a:r>
              <a:rPr sz="3600" b="1" spc="15" dirty="0">
                <a:latin typeface="Arial"/>
                <a:cs typeface="Arial"/>
              </a:rPr>
              <a:t>s</a:t>
            </a:r>
            <a:r>
              <a:rPr sz="3600" b="1" dirty="0">
                <a:latin typeface="Arial"/>
                <a:cs typeface="Arial"/>
              </a:rPr>
              <a:t>t</a:t>
            </a:r>
            <a:r>
              <a:rPr sz="3600" b="1" spc="-55" dirty="0">
                <a:latin typeface="Arial"/>
                <a:cs typeface="Arial"/>
              </a:rPr>
              <a:t>r</a:t>
            </a:r>
            <a:r>
              <a:rPr sz="3600" b="1" spc="45" dirty="0">
                <a:latin typeface="Arial"/>
                <a:cs typeface="Arial"/>
              </a:rPr>
              <a:t>u</a:t>
            </a:r>
            <a:r>
              <a:rPr sz="3600" b="1" spc="-55" dirty="0">
                <a:latin typeface="Arial"/>
                <a:cs typeface="Arial"/>
              </a:rPr>
              <a:t>c</a:t>
            </a:r>
            <a:r>
              <a:rPr sz="3600" b="1" dirty="0">
                <a:latin typeface="Arial"/>
                <a:cs typeface="Arial"/>
              </a:rPr>
              <a:t>t</a:t>
            </a:r>
            <a:r>
              <a:rPr sz="3600" b="1" spc="45" dirty="0">
                <a:latin typeface="Arial"/>
                <a:cs typeface="Arial"/>
              </a:rPr>
              <a:t>u</a:t>
            </a:r>
            <a:r>
              <a:rPr sz="3600" b="1" spc="-55" dirty="0">
                <a:latin typeface="Arial"/>
                <a:cs typeface="Arial"/>
              </a:rPr>
              <a:t>r</a:t>
            </a:r>
            <a:r>
              <a:rPr sz="3600" b="1" spc="15" dirty="0">
                <a:latin typeface="Arial"/>
                <a:cs typeface="Arial"/>
              </a:rPr>
              <a:t>a</a:t>
            </a:r>
            <a:r>
              <a:rPr sz="3600" b="1" dirty="0">
                <a:latin typeface="Arial"/>
                <a:cs typeface="Arial"/>
              </a:rPr>
              <a:t>l  </a:t>
            </a:r>
            <a:r>
              <a:rPr sz="3600" b="1" spc="-5" dirty="0">
                <a:latin typeface="Arial"/>
                <a:cs typeface="Arial"/>
              </a:rPr>
              <a:t>abnormalities)</a:t>
            </a:r>
            <a:endParaRPr sz="3600" dirty="0">
              <a:latin typeface="Arial"/>
              <a:cs typeface="Arial"/>
            </a:endParaRPr>
          </a:p>
          <a:p>
            <a:pPr marL="355600" marR="5080" indent="-343535">
              <a:lnSpc>
                <a:spcPct val="100000"/>
              </a:lnSpc>
              <a:spcBef>
                <a:spcPts val="800"/>
              </a:spcBef>
              <a:buClr>
                <a:srgbClr val="CC0000"/>
              </a:buClr>
              <a:buFont typeface="Arial MT"/>
              <a:buChar char="•"/>
              <a:tabLst>
                <a:tab pos="356235" algn="l"/>
              </a:tabLst>
            </a:pPr>
            <a:r>
              <a:rPr sz="3600" b="1" dirty="0">
                <a:latin typeface="Arial"/>
                <a:cs typeface="Arial"/>
              </a:rPr>
              <a:t>sickle</a:t>
            </a:r>
            <a:r>
              <a:rPr sz="3600" b="1" spc="-10" dirty="0">
                <a:latin typeface="Arial"/>
                <a:cs typeface="Arial"/>
              </a:rPr>
              <a:t> </a:t>
            </a:r>
            <a:r>
              <a:rPr sz="3600" b="1" spc="-15" dirty="0">
                <a:latin typeface="Arial"/>
                <a:cs typeface="Arial"/>
              </a:rPr>
              <a:t>cell</a:t>
            </a:r>
            <a:r>
              <a:rPr sz="3600" b="1" spc="20" dirty="0">
                <a:latin typeface="Arial"/>
                <a:cs typeface="Arial"/>
              </a:rPr>
              <a:t> </a:t>
            </a:r>
            <a:r>
              <a:rPr sz="3600" b="1" spc="-10" dirty="0">
                <a:latin typeface="Arial"/>
                <a:cs typeface="Arial"/>
              </a:rPr>
              <a:t>disease </a:t>
            </a:r>
            <a:r>
              <a:rPr sz="3600" b="1" spc="-5" dirty="0">
                <a:latin typeface="Arial"/>
                <a:cs typeface="Arial"/>
              </a:rPr>
              <a:t> quantitative(decreased number </a:t>
            </a:r>
            <a:r>
              <a:rPr sz="3600" b="1" spc="20" dirty="0">
                <a:latin typeface="Arial"/>
                <a:cs typeface="Arial"/>
              </a:rPr>
              <a:t>of </a:t>
            </a:r>
            <a:r>
              <a:rPr sz="3600" b="1" spc="-990" dirty="0">
                <a:latin typeface="Arial"/>
                <a:cs typeface="Arial"/>
              </a:rPr>
              <a:t> </a:t>
            </a:r>
            <a:r>
              <a:rPr sz="3600" b="1" dirty="0">
                <a:latin typeface="Arial"/>
                <a:cs typeface="Arial"/>
              </a:rPr>
              <a:t>normal</a:t>
            </a:r>
            <a:r>
              <a:rPr sz="3600" b="1" spc="-55" dirty="0">
                <a:latin typeface="Arial"/>
                <a:cs typeface="Arial"/>
              </a:rPr>
              <a:t> </a:t>
            </a:r>
            <a:r>
              <a:rPr sz="3600" b="1" dirty="0">
                <a:latin typeface="Arial"/>
                <a:cs typeface="Arial"/>
              </a:rPr>
              <a:t>globin)</a:t>
            </a:r>
            <a:endParaRPr sz="36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860"/>
              </a:spcBef>
              <a:buClr>
                <a:srgbClr val="CC0000"/>
              </a:buClr>
              <a:buFont typeface="Arial MT"/>
              <a:buChar char="•"/>
              <a:tabLst>
                <a:tab pos="356235" algn="l"/>
              </a:tabLst>
            </a:pPr>
            <a:r>
              <a:rPr sz="3600" b="1" spc="-5" dirty="0">
                <a:latin typeface="Arial"/>
                <a:cs typeface="Arial"/>
              </a:rPr>
              <a:t>(thalassemias</a:t>
            </a:r>
            <a:r>
              <a:rPr sz="3600" b="1" spc="-25" dirty="0">
                <a:latin typeface="Arial"/>
                <a:cs typeface="Arial"/>
              </a:rPr>
              <a:t> </a:t>
            </a:r>
            <a:r>
              <a:rPr sz="3600" b="1" dirty="0">
                <a:latin typeface="Arial"/>
                <a:cs typeface="Arial"/>
              </a:rPr>
              <a:t>)</a:t>
            </a:r>
            <a:endParaRPr sz="3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569568"/>
            <a:ext cx="8686800" cy="727763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50165" rIns="0" bIns="0" rtlCol="0">
            <a:spAutoFit/>
          </a:bodyPr>
          <a:lstStyle/>
          <a:p>
            <a:pPr marL="3810" algn="ctr">
              <a:lnSpc>
                <a:spcPct val="100000"/>
              </a:lnSpc>
              <a:spcBef>
                <a:spcPts val="395"/>
              </a:spcBef>
            </a:pPr>
            <a:r>
              <a:rPr dirty="0">
                <a:solidFill>
                  <a:schemeClr val="tx1"/>
                </a:solidFill>
              </a:rPr>
              <a:t>Sickle</a:t>
            </a:r>
            <a:r>
              <a:rPr spc="-45" dirty="0">
                <a:solidFill>
                  <a:schemeClr val="tx1"/>
                </a:solidFill>
              </a:rPr>
              <a:t> </a:t>
            </a:r>
            <a:r>
              <a:rPr spc="5" dirty="0">
                <a:solidFill>
                  <a:schemeClr val="tx1"/>
                </a:solidFill>
              </a:rPr>
              <a:t>cell</a:t>
            </a:r>
            <a:r>
              <a:rPr spc="-15" dirty="0">
                <a:solidFill>
                  <a:schemeClr val="tx1"/>
                </a:solidFill>
              </a:rPr>
              <a:t> </a:t>
            </a:r>
            <a:r>
              <a:rPr spc="-5" dirty="0">
                <a:solidFill>
                  <a:schemeClr val="tx1"/>
                </a:solidFill>
              </a:rPr>
              <a:t>anemia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857" y="1517268"/>
            <a:ext cx="8293100" cy="5125249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60"/>
              </a:spcBef>
              <a:buClr>
                <a:srgbClr val="CC0000"/>
              </a:buClr>
              <a:buFont typeface="Arial MT"/>
              <a:buChar char="•"/>
              <a:tabLst>
                <a:tab pos="356235" algn="l"/>
              </a:tabLst>
            </a:pPr>
            <a:r>
              <a:rPr sz="3600" b="1" dirty="0">
                <a:latin typeface="Arial"/>
                <a:cs typeface="Arial"/>
              </a:rPr>
              <a:t>Autosomal</a:t>
            </a:r>
            <a:r>
              <a:rPr sz="3600" b="1" spc="-80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recessive</a:t>
            </a:r>
            <a:endParaRPr sz="36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860"/>
              </a:spcBef>
              <a:buClr>
                <a:srgbClr val="CC0000"/>
              </a:buClr>
              <a:buFont typeface="Arial MT"/>
              <a:buChar char="•"/>
              <a:tabLst>
                <a:tab pos="356235" algn="l"/>
              </a:tabLst>
            </a:pPr>
            <a:r>
              <a:rPr sz="3600" b="1" spc="-5" dirty="0">
                <a:latin typeface="Arial"/>
                <a:cs typeface="Arial"/>
              </a:rPr>
              <a:t>Sickle</a:t>
            </a:r>
            <a:r>
              <a:rPr sz="3600" b="1" spc="-30" dirty="0">
                <a:latin typeface="Arial"/>
                <a:cs typeface="Arial"/>
              </a:rPr>
              <a:t> </a:t>
            </a:r>
            <a:r>
              <a:rPr sz="3600" b="1" dirty="0">
                <a:latin typeface="Arial"/>
                <a:cs typeface="Arial"/>
              </a:rPr>
              <a:t>shaped</a:t>
            </a:r>
            <a:r>
              <a:rPr sz="3600" b="1" spc="-70" dirty="0">
                <a:latin typeface="Arial"/>
                <a:cs typeface="Arial"/>
              </a:rPr>
              <a:t> </a:t>
            </a:r>
            <a:r>
              <a:rPr sz="3600" b="1" dirty="0">
                <a:latin typeface="Arial"/>
                <a:cs typeface="Arial"/>
              </a:rPr>
              <a:t>RBCs</a:t>
            </a:r>
            <a:endParaRPr sz="36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865"/>
              </a:spcBef>
              <a:buClr>
                <a:srgbClr val="CC0000"/>
              </a:buClr>
              <a:buFont typeface="Arial MT"/>
              <a:buChar char="•"/>
              <a:tabLst>
                <a:tab pos="356235" algn="l"/>
              </a:tabLst>
            </a:pPr>
            <a:r>
              <a:rPr sz="3600" b="1" spc="5" dirty="0">
                <a:latin typeface="Arial"/>
                <a:cs typeface="Arial"/>
              </a:rPr>
              <a:t>Common</a:t>
            </a:r>
            <a:r>
              <a:rPr sz="3600" b="1" spc="-65" dirty="0">
                <a:latin typeface="Arial"/>
                <a:cs typeface="Arial"/>
              </a:rPr>
              <a:t> </a:t>
            </a:r>
            <a:r>
              <a:rPr sz="3600" b="1" dirty="0">
                <a:latin typeface="Arial"/>
                <a:cs typeface="Arial"/>
              </a:rPr>
              <a:t>in---</a:t>
            </a:r>
            <a:r>
              <a:rPr sz="3600" b="1" spc="-15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African</a:t>
            </a:r>
            <a:r>
              <a:rPr sz="3600" b="1" dirty="0">
                <a:latin typeface="Arial"/>
                <a:cs typeface="Arial"/>
              </a:rPr>
              <a:t> </a:t>
            </a:r>
            <a:r>
              <a:rPr sz="3600" b="1" spc="-10" dirty="0">
                <a:latin typeface="Arial"/>
                <a:cs typeface="Arial"/>
              </a:rPr>
              <a:t>Americans</a:t>
            </a:r>
            <a:r>
              <a:rPr sz="3600" b="1" spc="-25" dirty="0">
                <a:latin typeface="Arial"/>
                <a:cs typeface="Arial"/>
              </a:rPr>
              <a:t> </a:t>
            </a:r>
            <a:r>
              <a:rPr sz="3600" b="1" spc="10" dirty="0">
                <a:latin typeface="Arial"/>
                <a:cs typeface="Arial"/>
              </a:rPr>
              <a:t>8%</a:t>
            </a:r>
            <a:endParaRPr sz="3600" dirty="0">
              <a:latin typeface="Arial"/>
              <a:cs typeface="Arial"/>
            </a:endParaRPr>
          </a:p>
          <a:p>
            <a:pPr marL="2771140" indent="-2759075">
              <a:lnSpc>
                <a:spcPct val="100000"/>
              </a:lnSpc>
              <a:spcBef>
                <a:spcPts val="860"/>
              </a:spcBef>
              <a:buClr>
                <a:srgbClr val="CC0000"/>
              </a:buClr>
              <a:buFont typeface="Arial MT"/>
              <a:buChar char="•"/>
              <a:tabLst>
                <a:tab pos="2771140" algn="l"/>
                <a:tab pos="2771775" algn="l"/>
              </a:tabLst>
            </a:pPr>
            <a:r>
              <a:rPr sz="3600" b="1" dirty="0">
                <a:latin typeface="Arial"/>
                <a:cs typeface="Arial"/>
              </a:rPr>
              <a:t>----</a:t>
            </a:r>
            <a:r>
              <a:rPr sz="3600" b="1" spc="-15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Middle</a:t>
            </a:r>
            <a:r>
              <a:rPr sz="3600" b="1" spc="-20" dirty="0">
                <a:latin typeface="Arial"/>
                <a:cs typeface="Arial"/>
              </a:rPr>
              <a:t> </a:t>
            </a:r>
            <a:r>
              <a:rPr sz="3600" b="1" spc="5" dirty="0">
                <a:latin typeface="Arial"/>
                <a:cs typeface="Arial"/>
              </a:rPr>
              <a:t>East</a:t>
            </a:r>
            <a:r>
              <a:rPr sz="3600" b="1" spc="-40" dirty="0">
                <a:latin typeface="Arial"/>
                <a:cs typeface="Arial"/>
              </a:rPr>
              <a:t> </a:t>
            </a:r>
            <a:r>
              <a:rPr sz="3600" b="1" spc="-10" dirty="0">
                <a:latin typeface="Arial"/>
                <a:cs typeface="Arial"/>
              </a:rPr>
              <a:t>,Indian</a:t>
            </a:r>
            <a:endParaRPr sz="3600" dirty="0">
              <a:latin typeface="Arial"/>
              <a:cs typeface="Arial"/>
            </a:endParaRPr>
          </a:p>
          <a:p>
            <a:pPr marL="355600" marR="30480" indent="-343535">
              <a:lnSpc>
                <a:spcPct val="100800"/>
              </a:lnSpc>
              <a:spcBef>
                <a:spcPts val="830"/>
              </a:spcBef>
              <a:buClr>
                <a:srgbClr val="CC0000"/>
              </a:buClr>
              <a:buFont typeface="Arial MT"/>
              <a:buChar char="•"/>
              <a:tabLst>
                <a:tab pos="356235" algn="l"/>
              </a:tabLst>
            </a:pPr>
            <a:r>
              <a:rPr sz="3600" b="1" spc="5" dirty="0">
                <a:latin typeface="Arial"/>
                <a:cs typeface="Arial"/>
              </a:rPr>
              <a:t>Risk </a:t>
            </a:r>
            <a:r>
              <a:rPr sz="3600" b="1" spc="-15" dirty="0">
                <a:latin typeface="Arial"/>
                <a:cs typeface="Arial"/>
              </a:rPr>
              <a:t>of </a:t>
            </a:r>
            <a:r>
              <a:rPr sz="3600" b="1" dirty="0">
                <a:latin typeface="Arial"/>
                <a:cs typeface="Arial"/>
              </a:rPr>
              <a:t>sickling </a:t>
            </a:r>
            <a:r>
              <a:rPr sz="3600" b="1" spc="-5" dirty="0">
                <a:latin typeface="Arial"/>
                <a:cs typeface="Arial"/>
              </a:rPr>
              <a:t>increased </a:t>
            </a:r>
            <a:r>
              <a:rPr sz="3600" b="1" dirty="0">
                <a:latin typeface="Arial"/>
                <a:cs typeface="Arial"/>
              </a:rPr>
              <a:t>during </a:t>
            </a:r>
            <a:r>
              <a:rPr sz="3600" b="1" spc="5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pregnancy</a:t>
            </a:r>
            <a:r>
              <a:rPr sz="3600" b="1" spc="-10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(metabolic</a:t>
            </a:r>
            <a:r>
              <a:rPr sz="3600" b="1" spc="-10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requirements)</a:t>
            </a:r>
            <a:endParaRPr sz="3600" dirty="0">
              <a:latin typeface="Arial"/>
              <a:cs typeface="Arial"/>
            </a:endParaRPr>
          </a:p>
          <a:p>
            <a:pPr marL="355600" indent="-343535">
              <a:lnSpc>
                <a:spcPts val="4300"/>
              </a:lnSpc>
              <a:spcBef>
                <a:spcPts val="860"/>
              </a:spcBef>
              <a:buClr>
                <a:srgbClr val="CC0000"/>
              </a:buClr>
              <a:buFont typeface="Arial MT"/>
              <a:buChar char="•"/>
              <a:tabLst>
                <a:tab pos="356235" algn="l"/>
              </a:tabLst>
            </a:pPr>
            <a:r>
              <a:rPr sz="3600" b="1" spc="5" dirty="0">
                <a:latin typeface="Arial"/>
                <a:cs typeface="Arial"/>
              </a:rPr>
              <a:t>Risk</a:t>
            </a:r>
            <a:r>
              <a:rPr sz="3600" b="1" spc="-25" dirty="0">
                <a:latin typeface="Arial"/>
                <a:cs typeface="Arial"/>
              </a:rPr>
              <a:t> </a:t>
            </a:r>
            <a:r>
              <a:rPr sz="3600" b="1" spc="-15" dirty="0">
                <a:latin typeface="Arial"/>
                <a:cs typeface="Arial"/>
              </a:rPr>
              <a:t>of</a:t>
            </a:r>
            <a:r>
              <a:rPr sz="3600" b="1" spc="-35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vascular</a:t>
            </a:r>
            <a:r>
              <a:rPr sz="3600" b="1" spc="-20" dirty="0">
                <a:latin typeface="Arial"/>
                <a:cs typeface="Arial"/>
              </a:rPr>
              <a:t> </a:t>
            </a:r>
            <a:r>
              <a:rPr sz="3600" b="1" spc="5" dirty="0">
                <a:latin typeface="Arial"/>
                <a:cs typeface="Arial"/>
              </a:rPr>
              <a:t>stasis</a:t>
            </a:r>
            <a:endParaRPr sz="3600" dirty="0">
              <a:latin typeface="Arial"/>
              <a:cs typeface="Arial"/>
            </a:endParaRPr>
          </a:p>
          <a:p>
            <a:pPr marL="355600">
              <a:lnSpc>
                <a:spcPts val="4300"/>
              </a:lnSpc>
            </a:pPr>
            <a:r>
              <a:rPr sz="3600" b="1" spc="-5" dirty="0">
                <a:latin typeface="Arial"/>
                <a:cs typeface="Arial"/>
              </a:rPr>
              <a:t>+hypercoagulable</a:t>
            </a:r>
            <a:r>
              <a:rPr sz="3600" b="1" spc="-10" dirty="0">
                <a:latin typeface="Arial"/>
                <a:cs typeface="Arial"/>
              </a:rPr>
              <a:t> status</a:t>
            </a:r>
            <a:endParaRPr sz="3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569568"/>
            <a:ext cx="8686800" cy="727763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501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95"/>
              </a:spcBef>
            </a:pPr>
            <a:r>
              <a:rPr dirty="0">
                <a:solidFill>
                  <a:schemeClr val="tx1"/>
                </a:solidFill>
              </a:rPr>
              <a:t>Sickle</a:t>
            </a:r>
            <a:r>
              <a:rPr spc="-40" dirty="0">
                <a:solidFill>
                  <a:schemeClr val="tx1"/>
                </a:solidFill>
              </a:rPr>
              <a:t> </a:t>
            </a:r>
            <a:r>
              <a:rPr spc="5" dirty="0">
                <a:solidFill>
                  <a:schemeClr val="tx1"/>
                </a:solidFill>
              </a:rPr>
              <a:t>cell</a:t>
            </a:r>
            <a:r>
              <a:rPr spc="-10" dirty="0">
                <a:solidFill>
                  <a:schemeClr val="tx1"/>
                </a:solidFill>
              </a:rPr>
              <a:t> disease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857" y="2194040"/>
            <a:ext cx="8362950" cy="376491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67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  <a:tab pos="1471295" algn="l"/>
              </a:tabLst>
            </a:pPr>
            <a:r>
              <a:rPr sz="2400" b="1" spc="-5" dirty="0">
                <a:latin typeface="Arial"/>
                <a:cs typeface="Arial"/>
              </a:rPr>
              <a:t>Hb</a:t>
            </a:r>
            <a:r>
              <a:rPr sz="2400" b="1" spc="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	</a:t>
            </a:r>
            <a:r>
              <a:rPr sz="2400" b="1" spc="-5" dirty="0">
                <a:latin typeface="Arial"/>
                <a:cs typeface="Arial"/>
              </a:rPr>
              <a:t>sickle </a:t>
            </a:r>
            <a:r>
              <a:rPr sz="2400" b="1" spc="-10" dirty="0">
                <a:latin typeface="Arial"/>
                <a:cs typeface="Arial"/>
              </a:rPr>
              <a:t>cell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anemia</a:t>
            </a:r>
            <a:endParaRPr sz="24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7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  <a:tab pos="1604645" algn="l"/>
              </a:tabLst>
            </a:pPr>
            <a:r>
              <a:rPr sz="2400" b="1" dirty="0">
                <a:latin typeface="Arial"/>
                <a:cs typeface="Arial"/>
              </a:rPr>
              <a:t>Hb</a:t>
            </a:r>
            <a:r>
              <a:rPr sz="2400" b="1" spc="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	</a:t>
            </a:r>
            <a:r>
              <a:rPr sz="2400" b="1" spc="5" dirty="0">
                <a:latin typeface="Arial"/>
                <a:cs typeface="Arial"/>
              </a:rPr>
              <a:t>sickle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cell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hemoglobin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</a:t>
            </a:r>
            <a:endParaRPr sz="24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7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  <a:tab pos="2178050" algn="l"/>
              </a:tabLst>
            </a:pPr>
            <a:r>
              <a:rPr sz="2400" b="1" dirty="0">
                <a:latin typeface="Arial"/>
                <a:cs typeface="Arial"/>
              </a:rPr>
              <a:t>Hb</a:t>
            </a:r>
            <a:r>
              <a:rPr sz="2400" b="1" spc="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–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Thal	</a:t>
            </a:r>
            <a:r>
              <a:rPr sz="2400" b="1" spc="5" dirty="0">
                <a:latin typeface="Arial"/>
                <a:cs typeface="Arial"/>
              </a:rPr>
              <a:t>sickle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cell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–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thalassemia</a:t>
            </a:r>
            <a:endParaRPr sz="2400" dirty="0">
              <a:latin typeface="Arial"/>
              <a:cs typeface="Arial"/>
            </a:endParaRPr>
          </a:p>
          <a:p>
            <a:pPr marL="355600" marR="720725" indent="-343535">
              <a:lnSpc>
                <a:spcPct val="101800"/>
              </a:lnSpc>
              <a:spcBef>
                <a:spcPts val="52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  <a:tab pos="1423670" algn="l"/>
                <a:tab pos="3576954" algn="l"/>
                <a:tab pos="7531734" algn="l"/>
              </a:tabLst>
            </a:pPr>
            <a:r>
              <a:rPr sz="2400" b="1" dirty="0">
                <a:latin typeface="Arial"/>
                <a:cs typeface="Arial"/>
              </a:rPr>
              <a:t>Hb</a:t>
            </a:r>
            <a:r>
              <a:rPr sz="2400" b="1" spc="30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S</a:t>
            </a:r>
            <a:r>
              <a:rPr sz="2400" b="1" dirty="0">
                <a:latin typeface="Arial"/>
                <a:cs typeface="Arial"/>
              </a:rPr>
              <a:t>S	H</a:t>
            </a:r>
            <a:r>
              <a:rPr sz="2400" b="1" spc="20" dirty="0">
                <a:latin typeface="Arial"/>
                <a:cs typeface="Arial"/>
              </a:rPr>
              <a:t>o</a:t>
            </a:r>
            <a:r>
              <a:rPr sz="2400" b="1" spc="-35" dirty="0">
                <a:latin typeface="Arial"/>
                <a:cs typeface="Arial"/>
              </a:rPr>
              <a:t>m</a:t>
            </a:r>
            <a:r>
              <a:rPr sz="2400" b="1" spc="30" dirty="0">
                <a:latin typeface="Arial"/>
                <a:cs typeface="Arial"/>
              </a:rPr>
              <a:t>o</a:t>
            </a:r>
            <a:r>
              <a:rPr sz="2400" b="1" dirty="0">
                <a:latin typeface="Arial"/>
                <a:cs typeface="Arial"/>
              </a:rPr>
              <a:t>z</a:t>
            </a:r>
            <a:r>
              <a:rPr sz="2400" b="1" spc="-60" dirty="0">
                <a:latin typeface="Arial"/>
                <a:cs typeface="Arial"/>
              </a:rPr>
              <a:t>y</a:t>
            </a:r>
            <a:r>
              <a:rPr sz="2400" b="1" spc="30" dirty="0">
                <a:latin typeface="Arial"/>
                <a:cs typeface="Arial"/>
              </a:rPr>
              <a:t>g</a:t>
            </a:r>
            <a:r>
              <a:rPr sz="2400" b="1" spc="-45" dirty="0">
                <a:latin typeface="Arial"/>
                <a:cs typeface="Arial"/>
              </a:rPr>
              <a:t>o</a:t>
            </a:r>
            <a:r>
              <a:rPr sz="2400" b="1" spc="10" dirty="0">
                <a:latin typeface="Arial"/>
                <a:cs typeface="Arial"/>
              </a:rPr>
              <a:t>s</a:t>
            </a:r>
            <a:r>
              <a:rPr sz="2400" b="1" spc="5" dirty="0">
                <a:latin typeface="Arial"/>
                <a:cs typeface="Arial"/>
              </a:rPr>
              <a:t>i</a:t>
            </a:r>
            <a:r>
              <a:rPr sz="2400" b="1" dirty="0">
                <a:latin typeface="Arial"/>
                <a:cs typeface="Arial"/>
              </a:rPr>
              <a:t>s	</a:t>
            </a:r>
            <a:r>
              <a:rPr sz="2400" b="1" spc="-35" dirty="0">
                <a:latin typeface="Arial"/>
                <a:cs typeface="Arial"/>
              </a:rPr>
              <a:t>m</a:t>
            </a:r>
            <a:r>
              <a:rPr sz="2400" b="1" spc="30" dirty="0">
                <a:latin typeface="Arial"/>
                <a:cs typeface="Arial"/>
              </a:rPr>
              <a:t>o</a:t>
            </a:r>
            <a:r>
              <a:rPr sz="2400" b="1" spc="-60" dirty="0">
                <a:latin typeface="Arial"/>
                <a:cs typeface="Arial"/>
              </a:rPr>
              <a:t>s</a:t>
            </a:r>
            <a:r>
              <a:rPr sz="2400" b="1" dirty="0">
                <a:latin typeface="Arial"/>
                <a:cs typeface="Arial"/>
              </a:rPr>
              <a:t>t</a:t>
            </a:r>
            <a:r>
              <a:rPr sz="2400" b="1" spc="30" dirty="0">
                <a:latin typeface="Arial"/>
                <a:cs typeface="Arial"/>
              </a:rPr>
              <a:t> </a:t>
            </a:r>
            <a:r>
              <a:rPr sz="2400" b="1" spc="10" dirty="0">
                <a:latin typeface="Arial"/>
                <a:cs typeface="Arial"/>
              </a:rPr>
              <a:t>c</a:t>
            </a:r>
            <a:r>
              <a:rPr sz="2400" b="1" spc="-45" dirty="0">
                <a:latin typeface="Arial"/>
                <a:cs typeface="Arial"/>
              </a:rPr>
              <a:t>o</a:t>
            </a:r>
            <a:r>
              <a:rPr sz="2400" b="1" spc="35" dirty="0">
                <a:latin typeface="Arial"/>
                <a:cs typeface="Arial"/>
              </a:rPr>
              <a:t>m</a:t>
            </a:r>
            <a:r>
              <a:rPr sz="2400" b="1" spc="-35" dirty="0">
                <a:latin typeface="Arial"/>
                <a:cs typeface="Arial"/>
              </a:rPr>
              <a:t>m</a:t>
            </a:r>
            <a:r>
              <a:rPr sz="2400" b="1" spc="30" dirty="0">
                <a:latin typeface="Arial"/>
                <a:cs typeface="Arial"/>
              </a:rPr>
              <a:t>o</a:t>
            </a:r>
            <a:r>
              <a:rPr sz="2400" b="1" dirty="0">
                <a:latin typeface="Arial"/>
                <a:cs typeface="Arial"/>
              </a:rPr>
              <a:t>n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30" dirty="0">
                <a:latin typeface="Arial"/>
                <a:cs typeface="Arial"/>
              </a:rPr>
              <a:t>p</a:t>
            </a:r>
            <a:r>
              <a:rPr sz="2400" b="1" spc="-45" dirty="0">
                <a:latin typeface="Arial"/>
                <a:cs typeface="Arial"/>
              </a:rPr>
              <a:t>h</a:t>
            </a:r>
            <a:r>
              <a:rPr sz="2400" b="1" spc="10" dirty="0">
                <a:latin typeface="Arial"/>
                <a:cs typeface="Arial"/>
              </a:rPr>
              <a:t>e</a:t>
            </a:r>
            <a:r>
              <a:rPr sz="2400" b="1" spc="-45" dirty="0">
                <a:latin typeface="Arial"/>
                <a:cs typeface="Arial"/>
              </a:rPr>
              <a:t>n</a:t>
            </a:r>
            <a:r>
              <a:rPr sz="2400" b="1" spc="30" dirty="0">
                <a:latin typeface="Arial"/>
                <a:cs typeface="Arial"/>
              </a:rPr>
              <a:t>o</a:t>
            </a:r>
            <a:r>
              <a:rPr sz="2400" b="1" spc="20" dirty="0">
                <a:latin typeface="Arial"/>
                <a:cs typeface="Arial"/>
              </a:rPr>
              <a:t>t</a:t>
            </a:r>
            <a:r>
              <a:rPr sz="2400" b="1" spc="-60" dirty="0">
                <a:latin typeface="Arial"/>
                <a:cs typeface="Arial"/>
              </a:rPr>
              <a:t>y</a:t>
            </a:r>
            <a:r>
              <a:rPr sz="2400" b="1" spc="30" dirty="0">
                <a:latin typeface="Arial"/>
                <a:cs typeface="Arial"/>
              </a:rPr>
              <a:t>p</a:t>
            </a:r>
            <a:r>
              <a:rPr sz="2400" b="1" dirty="0">
                <a:latin typeface="Arial"/>
                <a:cs typeface="Arial"/>
              </a:rPr>
              <a:t>e	(  </a:t>
            </a:r>
            <a:r>
              <a:rPr sz="2400" b="1" spc="-10" dirty="0">
                <a:latin typeface="Arial"/>
                <a:cs typeface="Arial"/>
              </a:rPr>
              <a:t>Sudi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Arabia)</a:t>
            </a:r>
            <a:endParaRPr sz="24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70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b="1" spc="-5" dirty="0">
                <a:latin typeface="Arial"/>
                <a:cs typeface="Arial"/>
              </a:rPr>
              <a:t>Less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soluble</a:t>
            </a:r>
            <a:r>
              <a:rPr sz="2400" b="1" spc="2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and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tends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10" dirty="0">
                <a:latin typeface="Arial"/>
                <a:cs typeface="Arial"/>
              </a:rPr>
              <a:t>to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polymerize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10" dirty="0">
                <a:latin typeface="Arial"/>
                <a:cs typeface="Arial"/>
              </a:rPr>
              <a:t>and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distort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10" dirty="0">
                <a:latin typeface="Arial"/>
                <a:cs typeface="Arial"/>
              </a:rPr>
              <a:t>RBCs</a:t>
            </a:r>
            <a:endParaRPr sz="2400" dirty="0">
              <a:latin typeface="Arial"/>
              <a:cs typeface="Arial"/>
            </a:endParaRPr>
          </a:p>
          <a:p>
            <a:pPr marL="355600" marR="709930" indent="-343535">
              <a:lnSpc>
                <a:spcPct val="100400"/>
              </a:lnSpc>
              <a:spcBef>
                <a:spcPts val="56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b="1" spc="-5" dirty="0">
                <a:latin typeface="Arial"/>
                <a:cs typeface="Arial"/>
              </a:rPr>
              <a:t>---- </a:t>
            </a:r>
            <a:r>
              <a:rPr sz="2400" b="1" dirty="0">
                <a:latin typeface="Arial"/>
                <a:cs typeface="Arial"/>
              </a:rPr>
              <a:t>hemolytic </a:t>
            </a:r>
            <a:r>
              <a:rPr sz="2400" b="1" spc="5" dirty="0">
                <a:latin typeface="Arial"/>
                <a:cs typeface="Arial"/>
              </a:rPr>
              <a:t>anemia </a:t>
            </a:r>
            <a:r>
              <a:rPr sz="2400" b="1" spc="-5" dirty="0">
                <a:latin typeface="Arial"/>
                <a:cs typeface="Arial"/>
              </a:rPr>
              <a:t>---extravascular hemolysis--- </a:t>
            </a:r>
            <a:r>
              <a:rPr sz="2400" b="1" spc="-6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chronic anemia </a:t>
            </a:r>
            <a:r>
              <a:rPr sz="2400" b="1" spc="-5" dirty="0">
                <a:latin typeface="Arial"/>
                <a:cs typeface="Arial"/>
              </a:rPr>
              <a:t>---microvascular obstruction </a:t>
            </a:r>
            <a:r>
              <a:rPr sz="2400" b="1" spc="-15" dirty="0">
                <a:latin typeface="Arial"/>
                <a:cs typeface="Arial"/>
              </a:rPr>
              <a:t>--- 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ischemia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–infraction(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vaso-occlusive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crisis)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2600" y="467725"/>
            <a:ext cx="5200650" cy="712375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4445" algn="ctr">
              <a:lnSpc>
                <a:spcPct val="100000"/>
              </a:lnSpc>
              <a:spcBef>
                <a:spcPts val="275"/>
              </a:spcBef>
            </a:pPr>
            <a:r>
              <a:rPr dirty="0">
                <a:solidFill>
                  <a:schemeClr val="tx1"/>
                </a:solidFill>
              </a:rPr>
              <a:t>Introductions</a:t>
            </a:r>
          </a:p>
        </p:txBody>
      </p:sp>
      <p:sp>
        <p:nvSpPr>
          <p:cNvPr id="3" name="object 3"/>
          <p:cNvSpPr/>
          <p:nvPr/>
        </p:nvSpPr>
        <p:spPr>
          <a:xfrm>
            <a:off x="228600" y="1866900"/>
            <a:ext cx="8686800" cy="3781425"/>
          </a:xfrm>
          <a:custGeom>
            <a:avLst/>
            <a:gdLst/>
            <a:ahLst/>
            <a:cxnLst/>
            <a:rect l="l" t="t" r="r" b="b"/>
            <a:pathLst>
              <a:path w="8686800" h="3781425">
                <a:moveTo>
                  <a:pt x="0" y="3781425"/>
                </a:moveTo>
                <a:lnTo>
                  <a:pt x="8686800" y="3781425"/>
                </a:lnTo>
                <a:lnTo>
                  <a:pt x="8686800" y="0"/>
                </a:lnTo>
                <a:lnTo>
                  <a:pt x="0" y="0"/>
                </a:lnTo>
                <a:lnTo>
                  <a:pt x="0" y="3781425"/>
                </a:lnTo>
                <a:close/>
              </a:path>
            </a:pathLst>
          </a:custGeom>
          <a:ln w="38100">
            <a:solidFill>
              <a:srgbClr val="A400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10832" y="1890649"/>
            <a:ext cx="8343900" cy="374525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Clr>
                <a:srgbClr val="A4002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b="1" spc="-5" dirty="0">
                <a:latin typeface="Arial"/>
                <a:cs typeface="Arial"/>
              </a:rPr>
              <a:t>Hb</a:t>
            </a:r>
            <a:r>
              <a:rPr sz="2400" b="1" spc="4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used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10" dirty="0">
                <a:latin typeface="Arial"/>
                <a:cs typeface="Arial"/>
              </a:rPr>
              <a:t>to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define</a:t>
            </a:r>
            <a:r>
              <a:rPr sz="2400" b="1" spc="25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anemia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pregnancy</a:t>
            </a:r>
            <a:r>
              <a:rPr sz="2400" b="1" spc="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is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lower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than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endParaRPr sz="2400" dirty="0">
              <a:latin typeface="Arial"/>
              <a:cs typeface="Arial"/>
            </a:endParaRPr>
          </a:p>
          <a:p>
            <a:pPr marL="355600">
              <a:lnSpc>
                <a:spcPts val="2865"/>
              </a:lnSpc>
              <a:spcBef>
                <a:spcPts val="50"/>
              </a:spcBef>
            </a:pPr>
            <a:r>
              <a:rPr sz="2400" b="1" spc="-5" dirty="0">
                <a:latin typeface="Arial"/>
                <a:cs typeface="Arial"/>
              </a:rPr>
              <a:t>non-pregnant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patient</a:t>
            </a:r>
            <a:endParaRPr sz="2400" dirty="0">
              <a:latin typeface="Arial"/>
              <a:cs typeface="Arial"/>
            </a:endParaRPr>
          </a:p>
          <a:p>
            <a:pPr marL="355600" marR="271780" indent="-343535">
              <a:lnSpc>
                <a:spcPts val="2850"/>
              </a:lnSpc>
              <a:spcBef>
                <a:spcPts val="105"/>
              </a:spcBef>
              <a:buClr>
                <a:srgbClr val="A4002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b="1" spc="5" dirty="0">
                <a:latin typeface="Arial"/>
                <a:cs typeface="Arial"/>
              </a:rPr>
              <a:t>an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increased</a:t>
            </a:r>
            <a:r>
              <a:rPr sz="2400" b="1" spc="3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requirement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15" dirty="0">
                <a:latin typeface="Arial"/>
                <a:cs typeface="Arial"/>
              </a:rPr>
              <a:t>of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iron</a:t>
            </a:r>
            <a:r>
              <a:rPr sz="2400" b="1" spc="40" dirty="0">
                <a:latin typeface="Arial"/>
                <a:cs typeface="Arial"/>
              </a:rPr>
              <a:t> </a:t>
            </a:r>
            <a:r>
              <a:rPr sz="2400" b="1" spc="-35" dirty="0">
                <a:latin typeface="Arial"/>
                <a:cs typeface="Arial"/>
              </a:rPr>
              <a:t>in</a:t>
            </a:r>
            <a:r>
              <a:rPr sz="2400" b="1" spc="3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pregnancy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so</a:t>
            </a:r>
            <a:r>
              <a:rPr sz="2400" b="1" spc="3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the </a:t>
            </a:r>
            <a:r>
              <a:rPr sz="2400" b="1" spc="-6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iron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deficiency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remains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u="heavy" spc="-1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the</a:t>
            </a:r>
            <a:r>
              <a:rPr sz="2400" b="1" u="heavy" spc="1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most</a:t>
            </a:r>
            <a:r>
              <a:rPr sz="2400" b="1" u="heavy" spc="-5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common</a:t>
            </a:r>
            <a:r>
              <a:rPr sz="2400" b="1" u="heavy" spc="1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cause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of</a:t>
            </a:r>
            <a:endParaRPr sz="2400" dirty="0">
              <a:latin typeface="Arial"/>
              <a:cs typeface="Arial"/>
            </a:endParaRPr>
          </a:p>
          <a:p>
            <a:pPr marL="355600">
              <a:lnSpc>
                <a:spcPts val="2830"/>
              </a:lnSpc>
            </a:pPr>
            <a:r>
              <a:rPr sz="2400" b="1" dirty="0">
                <a:latin typeface="Arial"/>
                <a:cs typeface="Arial"/>
              </a:rPr>
              <a:t>anemia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pregnancy</a:t>
            </a:r>
            <a:r>
              <a:rPr sz="2400" b="1" spc="25" dirty="0">
                <a:latin typeface="Arial"/>
                <a:cs typeface="Arial"/>
              </a:rPr>
              <a:t> </a:t>
            </a:r>
            <a:r>
              <a:rPr sz="2400" b="1" spc="-15" dirty="0">
                <a:latin typeface="Arial"/>
                <a:cs typeface="Arial"/>
              </a:rPr>
              <a:t>and</a:t>
            </a:r>
            <a:r>
              <a:rPr sz="2400" b="1" spc="4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warrants</a:t>
            </a:r>
            <a:r>
              <a:rPr sz="2400" b="1" spc="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preemptive</a:t>
            </a:r>
            <a:endParaRPr sz="2400" dirty="0">
              <a:latin typeface="Arial"/>
              <a:cs typeface="Arial"/>
            </a:endParaRPr>
          </a:p>
          <a:p>
            <a:pPr marL="355600">
              <a:lnSpc>
                <a:spcPts val="2865"/>
              </a:lnSpc>
            </a:pPr>
            <a:r>
              <a:rPr sz="2400" b="1" dirty="0">
                <a:latin typeface="Arial"/>
                <a:cs typeface="Arial"/>
              </a:rPr>
              <a:t>approach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10" dirty="0">
                <a:latin typeface="Arial"/>
                <a:cs typeface="Arial"/>
              </a:rPr>
              <a:t>to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prevent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further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reduction</a:t>
            </a:r>
            <a:r>
              <a:rPr sz="2400" b="1" spc="40" dirty="0">
                <a:latin typeface="Arial"/>
                <a:cs typeface="Arial"/>
              </a:rPr>
              <a:t> </a:t>
            </a:r>
            <a:r>
              <a:rPr sz="2400" b="1" spc="-35" dirty="0">
                <a:latin typeface="Arial"/>
                <a:cs typeface="Arial"/>
              </a:rPr>
              <a:t>in</a:t>
            </a:r>
            <a:r>
              <a:rPr sz="2400" b="1" spc="4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Hb</a:t>
            </a:r>
            <a:endParaRPr sz="2400" dirty="0">
              <a:latin typeface="Arial"/>
              <a:cs typeface="Arial"/>
            </a:endParaRPr>
          </a:p>
          <a:p>
            <a:pPr marL="355600" marR="208279" indent="-343535">
              <a:lnSpc>
                <a:spcPct val="100000"/>
              </a:lnSpc>
              <a:spcBef>
                <a:spcPts val="50"/>
              </a:spcBef>
              <a:buClr>
                <a:srgbClr val="A4002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b="1" dirty="0">
                <a:latin typeface="Arial"/>
                <a:cs typeface="Arial"/>
              </a:rPr>
              <a:t>Anemia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secondary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to</a:t>
            </a:r>
            <a:r>
              <a:rPr sz="2400" b="1" spc="3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sickle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cell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disease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spc="-15" dirty="0">
                <a:latin typeface="Arial"/>
                <a:cs typeface="Arial"/>
              </a:rPr>
              <a:t>and </a:t>
            </a:r>
            <a:r>
              <a:rPr sz="2400" b="1" spc="-10" dirty="0">
                <a:latin typeface="Arial"/>
                <a:cs typeface="Arial"/>
              </a:rPr>
              <a:t> autoimmune</a:t>
            </a:r>
            <a:r>
              <a:rPr sz="2400" b="1" spc="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hemolytic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anemia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merit</a:t>
            </a:r>
            <a:r>
              <a:rPr sz="2400" b="1" spc="4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special</a:t>
            </a:r>
            <a:r>
              <a:rPr sz="2400" b="1" spc="2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attention </a:t>
            </a:r>
            <a:r>
              <a:rPr sz="2400" b="1" spc="-65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because </a:t>
            </a:r>
            <a:r>
              <a:rPr sz="2400" b="1" spc="5" dirty="0">
                <a:latin typeface="Arial"/>
                <a:cs typeface="Arial"/>
              </a:rPr>
              <a:t>there </a:t>
            </a:r>
            <a:r>
              <a:rPr sz="2400" b="1" spc="15" dirty="0">
                <a:latin typeface="Arial"/>
                <a:cs typeface="Arial"/>
              </a:rPr>
              <a:t>are </a:t>
            </a:r>
            <a:r>
              <a:rPr sz="2400" b="1" spc="-5" dirty="0">
                <a:latin typeface="Arial"/>
                <a:cs typeface="Arial"/>
              </a:rPr>
              <a:t>risks secondary </a:t>
            </a:r>
            <a:r>
              <a:rPr sz="2400" b="1" spc="10" dirty="0">
                <a:latin typeface="Arial"/>
                <a:cs typeface="Arial"/>
              </a:rPr>
              <a:t>to </a:t>
            </a:r>
            <a:r>
              <a:rPr sz="2400" b="1" spc="-10" dirty="0">
                <a:latin typeface="Arial"/>
                <a:cs typeface="Arial"/>
              </a:rPr>
              <a:t>red blood </a:t>
            </a:r>
            <a:r>
              <a:rPr sz="2400" b="1" spc="5" dirty="0">
                <a:latin typeface="Arial"/>
                <a:cs typeface="Arial"/>
              </a:rPr>
              <a:t>cell 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transfusion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15" dirty="0">
                <a:latin typeface="Arial"/>
                <a:cs typeface="Arial"/>
              </a:rPr>
              <a:t>and</a:t>
            </a:r>
            <a:r>
              <a:rPr sz="2400" b="1" spc="3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risks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10" dirty="0">
                <a:latin typeface="Arial"/>
                <a:cs typeface="Arial"/>
              </a:rPr>
              <a:t>to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withholding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transfusion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569568"/>
            <a:ext cx="8686800" cy="727763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50165" rIns="0" bIns="0" rtlCol="0">
            <a:spAutoFit/>
          </a:bodyPr>
          <a:lstStyle/>
          <a:p>
            <a:pPr marL="3810" algn="ctr">
              <a:lnSpc>
                <a:spcPct val="100000"/>
              </a:lnSpc>
              <a:spcBef>
                <a:spcPts val="395"/>
              </a:spcBef>
            </a:pPr>
            <a:r>
              <a:rPr dirty="0">
                <a:solidFill>
                  <a:schemeClr val="tx1"/>
                </a:solidFill>
              </a:rPr>
              <a:t>Sickle</a:t>
            </a:r>
            <a:r>
              <a:rPr spc="-45" dirty="0">
                <a:solidFill>
                  <a:schemeClr val="tx1"/>
                </a:solidFill>
              </a:rPr>
              <a:t> </a:t>
            </a:r>
            <a:r>
              <a:rPr spc="5" dirty="0">
                <a:solidFill>
                  <a:schemeClr val="tx1"/>
                </a:solidFill>
              </a:rPr>
              <a:t>cell</a:t>
            </a:r>
            <a:r>
              <a:rPr spc="-15" dirty="0">
                <a:solidFill>
                  <a:schemeClr val="tx1"/>
                </a:solidFill>
              </a:rPr>
              <a:t> </a:t>
            </a:r>
            <a:r>
              <a:rPr spc="-5" dirty="0">
                <a:solidFill>
                  <a:schemeClr val="tx1"/>
                </a:solidFill>
              </a:rPr>
              <a:t>anemia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857" y="1870202"/>
            <a:ext cx="8103234" cy="4438265"/>
          </a:xfrm>
          <a:prstGeom prst="rect">
            <a:avLst/>
          </a:prstGeom>
        </p:spPr>
        <p:txBody>
          <a:bodyPr vert="horz" wrap="square" lIns="0" tIns="107314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44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750" b="1" spc="20" dirty="0">
                <a:latin typeface="Arial"/>
                <a:cs typeface="Arial"/>
              </a:rPr>
              <a:t>Points:</a:t>
            </a:r>
            <a:endParaRPr sz="2750" dirty="0">
              <a:latin typeface="Arial"/>
              <a:cs typeface="Arial"/>
            </a:endParaRPr>
          </a:p>
          <a:p>
            <a:pPr marL="355600" marR="5080" indent="-343535">
              <a:lnSpc>
                <a:spcPct val="102400"/>
              </a:lnSpc>
              <a:spcBef>
                <a:spcPts val="680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750" b="1" spc="25" dirty="0">
                <a:latin typeface="Arial"/>
                <a:cs typeface="Arial"/>
              </a:rPr>
              <a:t>1.Pregnant</a:t>
            </a:r>
            <a:r>
              <a:rPr sz="2750" b="1" spc="35" dirty="0">
                <a:latin typeface="Arial"/>
                <a:cs typeface="Arial"/>
              </a:rPr>
              <a:t> </a:t>
            </a:r>
            <a:r>
              <a:rPr sz="2750" b="1" spc="5" dirty="0">
                <a:latin typeface="Arial"/>
                <a:cs typeface="Arial"/>
              </a:rPr>
              <a:t>with</a:t>
            </a:r>
            <a:r>
              <a:rPr sz="2750" b="1" spc="85" dirty="0">
                <a:latin typeface="Arial"/>
                <a:cs typeface="Arial"/>
              </a:rPr>
              <a:t> </a:t>
            </a:r>
            <a:r>
              <a:rPr sz="2750" b="1" spc="15" dirty="0">
                <a:latin typeface="Arial"/>
                <a:cs typeface="Arial"/>
              </a:rPr>
              <a:t>sickle cell</a:t>
            </a:r>
            <a:r>
              <a:rPr sz="2750" b="1" spc="40" dirty="0">
                <a:latin typeface="Arial"/>
                <a:cs typeface="Arial"/>
              </a:rPr>
              <a:t> </a:t>
            </a:r>
            <a:r>
              <a:rPr sz="2750" b="1" spc="15" dirty="0">
                <a:latin typeface="Arial"/>
                <a:cs typeface="Arial"/>
              </a:rPr>
              <a:t>trait</a:t>
            </a:r>
            <a:r>
              <a:rPr sz="2750" b="1" spc="35" dirty="0">
                <a:latin typeface="Arial"/>
                <a:cs typeface="Arial"/>
              </a:rPr>
              <a:t> </a:t>
            </a:r>
            <a:r>
              <a:rPr sz="2750" b="1" spc="15" dirty="0">
                <a:latin typeface="Arial"/>
                <a:cs typeface="Arial"/>
              </a:rPr>
              <a:t>have </a:t>
            </a:r>
            <a:r>
              <a:rPr sz="2750" b="1" spc="25" dirty="0">
                <a:latin typeface="Arial"/>
                <a:cs typeface="Arial"/>
              </a:rPr>
              <a:t>twice</a:t>
            </a:r>
            <a:r>
              <a:rPr sz="2750" b="1" spc="20" dirty="0">
                <a:latin typeface="Arial"/>
                <a:cs typeface="Arial"/>
              </a:rPr>
              <a:t> </a:t>
            </a:r>
            <a:r>
              <a:rPr sz="2750" b="1" spc="10" dirty="0">
                <a:latin typeface="Arial"/>
                <a:cs typeface="Arial"/>
              </a:rPr>
              <a:t>the </a:t>
            </a:r>
            <a:r>
              <a:rPr sz="2750" b="1" spc="-750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frequency</a:t>
            </a:r>
            <a:r>
              <a:rPr sz="2750" b="1" spc="10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UTIs</a:t>
            </a:r>
            <a:endParaRPr sz="2750" dirty="0">
              <a:latin typeface="Arial"/>
              <a:cs typeface="Arial"/>
            </a:endParaRPr>
          </a:p>
          <a:p>
            <a:pPr marL="355600" marR="198755" indent="-343535">
              <a:lnSpc>
                <a:spcPct val="100000"/>
              </a:lnSpc>
              <a:spcBef>
                <a:spcPts val="75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  <a:tab pos="2766060" algn="l"/>
              </a:tabLst>
            </a:pPr>
            <a:r>
              <a:rPr sz="2750" b="1" spc="30" dirty="0">
                <a:latin typeface="Arial"/>
                <a:cs typeface="Arial"/>
              </a:rPr>
              <a:t>SCA</a:t>
            </a:r>
            <a:r>
              <a:rPr sz="2750" b="1" spc="10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patients	should</a:t>
            </a:r>
            <a:r>
              <a:rPr sz="2750" b="1" spc="-5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be</a:t>
            </a:r>
            <a:r>
              <a:rPr sz="2750" b="1" spc="5" dirty="0">
                <a:latin typeface="Arial"/>
                <a:cs typeface="Arial"/>
              </a:rPr>
              <a:t> </a:t>
            </a:r>
            <a:r>
              <a:rPr sz="2750" b="1" spc="30" dirty="0">
                <a:latin typeface="Arial"/>
                <a:cs typeface="Arial"/>
              </a:rPr>
              <a:t>screened</a:t>
            </a:r>
            <a:r>
              <a:rPr sz="2750" b="1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UTIs</a:t>
            </a:r>
            <a:r>
              <a:rPr sz="2750" b="1" dirty="0">
                <a:latin typeface="Arial"/>
                <a:cs typeface="Arial"/>
              </a:rPr>
              <a:t> </a:t>
            </a:r>
            <a:r>
              <a:rPr sz="2750" b="1" spc="35" dirty="0">
                <a:latin typeface="Arial"/>
                <a:cs typeface="Arial"/>
              </a:rPr>
              <a:t>each </a:t>
            </a:r>
            <a:r>
              <a:rPr sz="2750" b="1" spc="-745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trimester</a:t>
            </a:r>
            <a:endParaRPr sz="275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760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750" b="1" spc="20" dirty="0">
                <a:latin typeface="Arial"/>
                <a:cs typeface="Arial"/>
              </a:rPr>
              <a:t>Blood pressure</a:t>
            </a:r>
            <a:r>
              <a:rPr sz="2750" b="1" spc="95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checked</a:t>
            </a:r>
            <a:r>
              <a:rPr sz="2750" b="1" spc="20" dirty="0">
                <a:latin typeface="Arial"/>
                <a:cs typeface="Arial"/>
              </a:rPr>
              <a:t> every</a:t>
            </a:r>
            <a:r>
              <a:rPr sz="2750" b="1" spc="25" dirty="0">
                <a:latin typeface="Arial"/>
                <a:cs typeface="Arial"/>
              </a:rPr>
              <a:t> </a:t>
            </a:r>
            <a:r>
              <a:rPr sz="2750" b="1" spc="10" dirty="0">
                <a:latin typeface="Arial"/>
                <a:cs typeface="Arial"/>
              </a:rPr>
              <a:t>visit</a:t>
            </a:r>
            <a:endParaRPr sz="2750" dirty="0">
              <a:latin typeface="Arial"/>
              <a:cs typeface="Arial"/>
            </a:endParaRPr>
          </a:p>
          <a:p>
            <a:pPr marL="355600" marR="556260" indent="-343535">
              <a:lnSpc>
                <a:spcPct val="102400"/>
              </a:lnSpc>
              <a:spcBef>
                <a:spcPts val="67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750" b="1" spc="25" dirty="0">
                <a:latin typeface="Arial"/>
                <a:cs typeface="Arial"/>
              </a:rPr>
              <a:t>One</a:t>
            </a:r>
            <a:r>
              <a:rPr sz="2750" b="1" spc="15" dirty="0">
                <a:latin typeface="Arial"/>
                <a:cs typeface="Arial"/>
              </a:rPr>
              <a:t> </a:t>
            </a:r>
            <a:r>
              <a:rPr sz="2750" b="1" dirty="0">
                <a:latin typeface="Arial"/>
                <a:cs typeface="Arial"/>
              </a:rPr>
              <a:t>in</a:t>
            </a:r>
            <a:r>
              <a:rPr sz="2750" b="1" spc="85" dirty="0">
                <a:latin typeface="Arial"/>
                <a:cs typeface="Arial"/>
              </a:rPr>
              <a:t> </a:t>
            </a:r>
            <a:r>
              <a:rPr sz="2750" b="1" spc="15" dirty="0">
                <a:latin typeface="Arial"/>
                <a:cs typeface="Arial"/>
              </a:rPr>
              <a:t>four</a:t>
            </a:r>
            <a:r>
              <a:rPr sz="2750" b="1" spc="35" dirty="0">
                <a:latin typeface="Arial"/>
                <a:cs typeface="Arial"/>
              </a:rPr>
              <a:t> </a:t>
            </a:r>
            <a:r>
              <a:rPr sz="2750" b="1" spc="10" dirty="0">
                <a:latin typeface="Arial"/>
                <a:cs typeface="Arial"/>
              </a:rPr>
              <a:t>child</a:t>
            </a:r>
            <a:r>
              <a:rPr sz="2750" b="1" spc="15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will</a:t>
            </a:r>
            <a:r>
              <a:rPr sz="2750" b="1" spc="-30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be</a:t>
            </a:r>
            <a:r>
              <a:rPr sz="2750" b="1" spc="15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effected</a:t>
            </a:r>
            <a:r>
              <a:rPr sz="2750" b="1" spc="20" dirty="0">
                <a:latin typeface="Arial"/>
                <a:cs typeface="Arial"/>
              </a:rPr>
              <a:t> </a:t>
            </a:r>
            <a:r>
              <a:rPr sz="2750" b="1" spc="30" dirty="0">
                <a:latin typeface="Arial"/>
                <a:cs typeface="Arial"/>
              </a:rPr>
              <a:t>if</a:t>
            </a:r>
            <a:r>
              <a:rPr sz="2750" b="1" spc="35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parents </a:t>
            </a:r>
            <a:r>
              <a:rPr sz="2750" b="1" spc="-750" dirty="0">
                <a:latin typeface="Arial"/>
                <a:cs typeface="Arial"/>
              </a:rPr>
              <a:t> </a:t>
            </a:r>
            <a:r>
              <a:rPr sz="2750" b="1" spc="35" dirty="0">
                <a:latin typeface="Arial"/>
                <a:cs typeface="Arial"/>
              </a:rPr>
              <a:t>have</a:t>
            </a:r>
            <a:r>
              <a:rPr sz="2750" b="1" spc="10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SC</a:t>
            </a:r>
            <a:r>
              <a:rPr sz="2750" b="1" spc="5" dirty="0">
                <a:latin typeface="Arial"/>
                <a:cs typeface="Arial"/>
              </a:rPr>
              <a:t> </a:t>
            </a:r>
            <a:r>
              <a:rPr sz="2750" b="1" spc="15" dirty="0">
                <a:latin typeface="Arial"/>
                <a:cs typeface="Arial"/>
              </a:rPr>
              <a:t>trait</a:t>
            </a:r>
            <a:endParaRPr sz="275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75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750" b="1" spc="20" dirty="0">
                <a:latin typeface="Arial"/>
                <a:cs typeface="Arial"/>
              </a:rPr>
              <a:t>Clear care</a:t>
            </a:r>
            <a:r>
              <a:rPr sz="2750" b="1" spc="5" dirty="0">
                <a:latin typeface="Arial"/>
                <a:cs typeface="Arial"/>
              </a:rPr>
              <a:t> </a:t>
            </a:r>
            <a:r>
              <a:rPr sz="2750" b="1" spc="35" dirty="0">
                <a:latin typeface="Arial"/>
                <a:cs typeface="Arial"/>
              </a:rPr>
              <a:t>for</a:t>
            </a:r>
            <a:r>
              <a:rPr sz="2750" b="1" spc="-50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those</a:t>
            </a:r>
            <a:r>
              <a:rPr sz="2750" b="1" spc="80" dirty="0">
                <a:latin typeface="Arial"/>
                <a:cs typeface="Arial"/>
              </a:rPr>
              <a:t> </a:t>
            </a:r>
            <a:r>
              <a:rPr sz="2750" b="1" spc="15" dirty="0">
                <a:latin typeface="Arial"/>
                <a:cs typeface="Arial"/>
              </a:rPr>
              <a:t>women</a:t>
            </a:r>
            <a:endParaRPr sz="27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280066"/>
            <a:ext cx="8686800" cy="1306768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90170" rIns="0" bIns="0" rtlCol="0">
            <a:spAutoFit/>
          </a:bodyPr>
          <a:lstStyle/>
          <a:p>
            <a:pPr marL="222250">
              <a:lnSpc>
                <a:spcPct val="100000"/>
              </a:lnSpc>
              <a:spcBef>
                <a:spcPts val="710"/>
              </a:spcBef>
            </a:pPr>
            <a:r>
              <a:rPr sz="3950" spc="25" dirty="0">
                <a:solidFill>
                  <a:schemeClr val="tx1"/>
                </a:solidFill>
              </a:rPr>
              <a:t>Pregnancy</a:t>
            </a:r>
            <a:r>
              <a:rPr sz="3950" spc="-20" dirty="0">
                <a:solidFill>
                  <a:schemeClr val="tx1"/>
                </a:solidFill>
              </a:rPr>
              <a:t> </a:t>
            </a:r>
            <a:r>
              <a:rPr sz="3950" spc="40" dirty="0">
                <a:solidFill>
                  <a:schemeClr val="tx1"/>
                </a:solidFill>
              </a:rPr>
              <a:t>and</a:t>
            </a:r>
            <a:r>
              <a:rPr sz="3950" spc="-10" dirty="0">
                <a:solidFill>
                  <a:schemeClr val="tx1"/>
                </a:solidFill>
              </a:rPr>
              <a:t> </a:t>
            </a:r>
            <a:r>
              <a:rPr sz="3950" spc="10" dirty="0">
                <a:solidFill>
                  <a:schemeClr val="tx1"/>
                </a:solidFill>
              </a:rPr>
              <a:t>Sickle</a:t>
            </a:r>
            <a:r>
              <a:rPr sz="3950" spc="55" dirty="0">
                <a:solidFill>
                  <a:schemeClr val="tx1"/>
                </a:solidFill>
              </a:rPr>
              <a:t> </a:t>
            </a:r>
            <a:r>
              <a:rPr sz="3950" spc="10" dirty="0">
                <a:solidFill>
                  <a:schemeClr val="tx1"/>
                </a:solidFill>
              </a:rPr>
              <a:t>cell</a:t>
            </a:r>
            <a:r>
              <a:rPr sz="3950" spc="35" dirty="0">
                <a:solidFill>
                  <a:schemeClr val="tx1"/>
                </a:solidFill>
              </a:rPr>
              <a:t> </a:t>
            </a:r>
            <a:r>
              <a:rPr sz="3950" spc="20" dirty="0">
                <a:solidFill>
                  <a:schemeClr val="tx1"/>
                </a:solidFill>
              </a:rPr>
              <a:t>disease</a:t>
            </a:r>
            <a:endParaRPr sz="3950">
              <a:solidFill>
                <a:schemeClr val="tx1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857" y="1736724"/>
            <a:ext cx="6415405" cy="4693593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60"/>
              </a:spcBef>
              <a:buClr>
                <a:srgbClr val="CC0000"/>
              </a:buClr>
              <a:buFont typeface="Arial MT"/>
              <a:buChar char="•"/>
              <a:tabLst>
                <a:tab pos="356235" algn="l"/>
              </a:tabLst>
            </a:pPr>
            <a:r>
              <a:rPr sz="3600" b="1" spc="5" dirty="0">
                <a:latin typeface="Arial"/>
                <a:cs typeface="Arial"/>
              </a:rPr>
              <a:t>1.</a:t>
            </a:r>
            <a:r>
              <a:rPr sz="3600" b="1" spc="-45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spontaneous</a:t>
            </a:r>
            <a:r>
              <a:rPr sz="3600" b="1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miscarriage</a:t>
            </a:r>
            <a:endParaRPr sz="36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865"/>
              </a:spcBef>
              <a:buClr>
                <a:srgbClr val="CC0000"/>
              </a:buClr>
              <a:buFont typeface="Arial MT"/>
              <a:buChar char="•"/>
              <a:tabLst>
                <a:tab pos="356235" algn="l"/>
              </a:tabLst>
            </a:pPr>
            <a:r>
              <a:rPr sz="3600" b="1" spc="-5" dirty="0">
                <a:latin typeface="Arial"/>
                <a:cs typeface="Arial"/>
              </a:rPr>
              <a:t>2.IUGR</a:t>
            </a:r>
            <a:endParaRPr sz="36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860"/>
              </a:spcBef>
              <a:buClr>
                <a:srgbClr val="CC0000"/>
              </a:buClr>
              <a:buFont typeface="Arial MT"/>
              <a:buChar char="•"/>
              <a:tabLst>
                <a:tab pos="356235" algn="l"/>
              </a:tabLst>
            </a:pPr>
            <a:r>
              <a:rPr sz="3600" b="1" spc="-5" dirty="0">
                <a:latin typeface="Arial"/>
                <a:cs typeface="Arial"/>
              </a:rPr>
              <a:t>3.IUFD</a:t>
            </a:r>
            <a:endParaRPr sz="36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865"/>
              </a:spcBef>
              <a:buClr>
                <a:srgbClr val="CC0000"/>
              </a:buClr>
              <a:buFont typeface="Arial MT"/>
              <a:buChar char="•"/>
              <a:tabLst>
                <a:tab pos="356235" algn="l"/>
              </a:tabLst>
            </a:pPr>
            <a:r>
              <a:rPr sz="3600" b="1" spc="-10" dirty="0">
                <a:latin typeface="Arial"/>
                <a:cs typeface="Arial"/>
              </a:rPr>
              <a:t>4.SGA</a:t>
            </a:r>
            <a:endParaRPr sz="36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860"/>
              </a:spcBef>
              <a:buClr>
                <a:srgbClr val="CC0000"/>
              </a:buClr>
              <a:buFont typeface="Arial MT"/>
              <a:buChar char="•"/>
              <a:tabLst>
                <a:tab pos="356235" algn="l"/>
              </a:tabLst>
            </a:pPr>
            <a:r>
              <a:rPr sz="3600" b="1" spc="-5" dirty="0">
                <a:latin typeface="Arial"/>
                <a:cs typeface="Arial"/>
              </a:rPr>
              <a:t>5.preeclampsia</a:t>
            </a:r>
            <a:endParaRPr sz="36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865"/>
              </a:spcBef>
              <a:buClr>
                <a:srgbClr val="CC0000"/>
              </a:buClr>
              <a:buFont typeface="Arial MT"/>
              <a:buChar char="•"/>
              <a:tabLst>
                <a:tab pos="356235" algn="l"/>
              </a:tabLst>
            </a:pPr>
            <a:r>
              <a:rPr sz="3600" b="1" spc="-5" dirty="0">
                <a:latin typeface="Arial"/>
                <a:cs typeface="Arial"/>
              </a:rPr>
              <a:t>6.preterm</a:t>
            </a:r>
            <a:r>
              <a:rPr sz="3600" b="1" spc="-30" dirty="0">
                <a:latin typeface="Arial"/>
                <a:cs typeface="Arial"/>
              </a:rPr>
              <a:t> </a:t>
            </a:r>
            <a:r>
              <a:rPr sz="3600" b="1" dirty="0">
                <a:latin typeface="Arial"/>
                <a:cs typeface="Arial"/>
              </a:rPr>
              <a:t>labor</a:t>
            </a:r>
            <a:endParaRPr sz="36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860"/>
              </a:spcBef>
              <a:buClr>
                <a:srgbClr val="CC0000"/>
              </a:buClr>
              <a:buFont typeface="Arial MT"/>
              <a:buChar char="•"/>
              <a:tabLst>
                <a:tab pos="356235" algn="l"/>
              </a:tabLst>
            </a:pPr>
            <a:r>
              <a:rPr sz="3600" b="1" dirty="0">
                <a:latin typeface="Arial"/>
                <a:cs typeface="Arial"/>
              </a:rPr>
              <a:t>7.UTI</a:t>
            </a:r>
            <a:r>
              <a:rPr sz="3600" b="1" spc="-5" dirty="0">
                <a:latin typeface="Arial"/>
                <a:cs typeface="Arial"/>
              </a:rPr>
              <a:t> </a:t>
            </a:r>
            <a:r>
              <a:rPr sz="3600" b="1" spc="-15" dirty="0">
                <a:latin typeface="Arial"/>
                <a:cs typeface="Arial"/>
              </a:rPr>
              <a:t>more</a:t>
            </a:r>
            <a:r>
              <a:rPr sz="3600" b="1" spc="-30" dirty="0">
                <a:latin typeface="Arial"/>
                <a:cs typeface="Arial"/>
              </a:rPr>
              <a:t> </a:t>
            </a:r>
            <a:r>
              <a:rPr sz="3600" b="1" dirty="0">
                <a:latin typeface="Arial"/>
                <a:cs typeface="Arial"/>
              </a:rPr>
              <a:t>2</a:t>
            </a:r>
            <a:r>
              <a:rPr sz="3600" b="1" spc="-30" dirty="0">
                <a:latin typeface="Arial"/>
                <a:cs typeface="Arial"/>
              </a:rPr>
              <a:t> </a:t>
            </a:r>
            <a:r>
              <a:rPr sz="3600" b="1" dirty="0">
                <a:latin typeface="Arial"/>
                <a:cs typeface="Arial"/>
              </a:rPr>
              <a:t>time</a:t>
            </a:r>
            <a:endParaRPr sz="3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569568"/>
            <a:ext cx="8686800" cy="727763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50165" rIns="0" bIns="0" rtlCol="0">
            <a:spAutoFit/>
          </a:bodyPr>
          <a:lstStyle/>
          <a:p>
            <a:pPr marL="11430" algn="ctr">
              <a:lnSpc>
                <a:spcPct val="100000"/>
              </a:lnSpc>
              <a:spcBef>
                <a:spcPts val="395"/>
              </a:spcBef>
            </a:pPr>
            <a:r>
              <a:rPr dirty="0">
                <a:solidFill>
                  <a:schemeClr val="tx1"/>
                </a:solidFill>
              </a:rPr>
              <a:t>Diagnosis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4400550" y="2428811"/>
            <a:ext cx="2205355" cy="1329055"/>
            <a:chOff x="4400550" y="2428811"/>
            <a:chExt cx="2205355" cy="132905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400550" y="2428811"/>
              <a:ext cx="2167001" cy="814387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10100" y="2924111"/>
              <a:ext cx="1738376" cy="109537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76775" y="2943161"/>
              <a:ext cx="1928876" cy="814387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895850" y="3438461"/>
              <a:ext cx="1500124" cy="109537"/>
            </a:xfrm>
            <a:prstGeom prst="rect">
              <a:avLst/>
            </a:prstGeom>
          </p:spPr>
        </p:pic>
      </p:grpSp>
      <p:grpSp>
        <p:nvGrpSpPr>
          <p:cNvPr id="8" name="object 8"/>
          <p:cNvGrpSpPr/>
          <p:nvPr/>
        </p:nvGrpSpPr>
        <p:grpSpPr>
          <a:xfrm>
            <a:off x="171450" y="3457511"/>
            <a:ext cx="3596004" cy="814705"/>
            <a:chOff x="171450" y="3457511"/>
            <a:chExt cx="3596004" cy="814705"/>
          </a:xfrm>
        </p:grpSpPr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71450" y="3486086"/>
              <a:ext cx="595312" cy="776287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04825" y="3457511"/>
              <a:ext cx="3262376" cy="814387"/>
            </a:xfrm>
            <a:prstGeom prst="rect">
              <a:avLst/>
            </a:prstGeom>
          </p:spPr>
        </p:pic>
      </p:grpSp>
      <p:grpSp>
        <p:nvGrpSpPr>
          <p:cNvPr id="11" name="object 11"/>
          <p:cNvGrpSpPr/>
          <p:nvPr/>
        </p:nvGrpSpPr>
        <p:grpSpPr>
          <a:xfrm>
            <a:off x="295275" y="4905375"/>
            <a:ext cx="6177280" cy="1243330"/>
            <a:chOff x="295275" y="4905375"/>
            <a:chExt cx="6177280" cy="1243330"/>
          </a:xfrm>
        </p:grpSpPr>
        <p:pic>
          <p:nvPicPr>
            <p:cNvPr id="12" name="object 1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95275" y="4905375"/>
              <a:ext cx="5738876" cy="814387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04825" y="5400738"/>
              <a:ext cx="5748401" cy="109537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534025" y="4905375"/>
              <a:ext cx="938212" cy="814387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95275" y="5334000"/>
              <a:ext cx="3367151" cy="814387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04825" y="5829300"/>
              <a:ext cx="2948051" cy="109537"/>
            </a:xfrm>
            <a:prstGeom prst="rect">
              <a:avLst/>
            </a:prstGeom>
          </p:spPr>
        </p:pic>
      </p:grpSp>
      <p:sp>
        <p:nvSpPr>
          <p:cNvPr id="17" name="object 17"/>
          <p:cNvSpPr txBox="1"/>
          <p:nvPr/>
        </p:nvSpPr>
        <p:spPr>
          <a:xfrm>
            <a:off x="383857" y="1937448"/>
            <a:ext cx="7329170" cy="4258310"/>
          </a:xfrm>
          <a:prstGeom prst="rect">
            <a:avLst/>
          </a:prstGeom>
        </p:spPr>
        <p:txBody>
          <a:bodyPr vert="horz" wrap="square" lIns="0" tIns="10795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50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750" b="1" spc="25" dirty="0">
                <a:latin typeface="Arial"/>
                <a:cs typeface="Arial"/>
              </a:rPr>
              <a:t>Normocytic</a:t>
            </a:r>
            <a:r>
              <a:rPr sz="2750" b="1" spc="15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normochromic</a:t>
            </a:r>
            <a:r>
              <a:rPr sz="2750" b="1" spc="15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anemia</a:t>
            </a:r>
            <a:endParaRPr sz="275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75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  <a:tab pos="6120765" algn="l"/>
              </a:tabLst>
            </a:pPr>
            <a:r>
              <a:rPr sz="2750" b="1" spc="30" dirty="0">
                <a:latin typeface="Arial"/>
                <a:cs typeface="Arial"/>
              </a:rPr>
              <a:t>The </a:t>
            </a:r>
            <a:r>
              <a:rPr sz="2750" b="1" spc="20" dirty="0">
                <a:latin typeface="Arial"/>
                <a:cs typeface="Arial"/>
              </a:rPr>
              <a:t>reticulocyte</a:t>
            </a:r>
            <a:r>
              <a:rPr sz="2750" b="1" spc="30" dirty="0">
                <a:latin typeface="Arial"/>
                <a:cs typeface="Arial"/>
              </a:rPr>
              <a:t> </a:t>
            </a:r>
            <a:r>
              <a:rPr sz="2750" b="1" spc="35" dirty="0">
                <a:latin typeface="Arial"/>
                <a:cs typeface="Arial"/>
              </a:rPr>
              <a:t>count</a:t>
            </a:r>
            <a:r>
              <a:rPr sz="2750" b="1" spc="20" dirty="0">
                <a:latin typeface="Arial"/>
                <a:cs typeface="Arial"/>
              </a:rPr>
              <a:t> </a:t>
            </a:r>
            <a:r>
              <a:rPr sz="2750" b="1" u="heavy" spc="2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increased</a:t>
            </a:r>
            <a:r>
              <a:rPr sz="2750" b="1" spc="25" dirty="0">
                <a:latin typeface="Arial"/>
                <a:cs typeface="Arial"/>
              </a:rPr>
              <a:t>	3-15</a:t>
            </a:r>
            <a:r>
              <a:rPr sz="2750" b="1" spc="-30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%</a:t>
            </a:r>
            <a:endParaRPr sz="275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75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  <a:tab pos="4538345" algn="l"/>
              </a:tabLst>
            </a:pPr>
            <a:r>
              <a:rPr sz="2750" b="1" spc="20" dirty="0">
                <a:latin typeface="Arial"/>
                <a:cs typeface="Arial"/>
              </a:rPr>
              <a:t>Lactate</a:t>
            </a:r>
            <a:r>
              <a:rPr sz="2750" b="1" spc="120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dehydrogenase	</a:t>
            </a:r>
            <a:r>
              <a:rPr sz="2750" b="1" u="heavy" spc="2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elevated</a:t>
            </a:r>
            <a:endParaRPr sz="275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75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750" b="1" spc="25" dirty="0">
                <a:latin typeface="Arial"/>
                <a:cs typeface="Arial"/>
              </a:rPr>
              <a:t>Hepatoglobin</a:t>
            </a:r>
            <a:r>
              <a:rPr sz="2750" b="1" spc="-5" dirty="0">
                <a:latin typeface="Arial"/>
                <a:cs typeface="Arial"/>
              </a:rPr>
              <a:t> </a:t>
            </a:r>
            <a:r>
              <a:rPr sz="2750" b="1" spc="35" dirty="0">
                <a:latin typeface="Arial"/>
                <a:cs typeface="Arial"/>
              </a:rPr>
              <a:t>is</a:t>
            </a:r>
            <a:r>
              <a:rPr sz="2750" b="1" dirty="0">
                <a:latin typeface="Arial"/>
                <a:cs typeface="Arial"/>
              </a:rPr>
              <a:t> </a:t>
            </a:r>
            <a:r>
              <a:rPr sz="2750" b="1" u="heavy" spc="2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decreased</a:t>
            </a:r>
            <a:endParaRPr sz="275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680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750" b="1" u="heavy" spc="2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Peripheral</a:t>
            </a:r>
            <a:r>
              <a:rPr sz="2750" b="1" u="heavy" spc="3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750" b="1" u="heavy" spc="2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blood</a:t>
            </a:r>
            <a:r>
              <a:rPr sz="2750" b="1" u="heavy" spc="1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750" b="1" u="heavy" spc="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:</a:t>
            </a:r>
            <a:r>
              <a:rPr sz="2750" b="1" spc="30" dirty="0">
                <a:latin typeface="Arial"/>
                <a:cs typeface="Arial"/>
              </a:rPr>
              <a:t> </a:t>
            </a:r>
            <a:r>
              <a:rPr sz="2750" b="1" spc="15" dirty="0">
                <a:latin typeface="Arial"/>
                <a:cs typeface="Arial"/>
              </a:rPr>
              <a:t>sickle</a:t>
            </a:r>
            <a:r>
              <a:rPr sz="2750" b="1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cell,</a:t>
            </a:r>
            <a:r>
              <a:rPr sz="2750" b="1" spc="-45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target </a:t>
            </a:r>
            <a:r>
              <a:rPr sz="2750" b="1" spc="15" dirty="0">
                <a:latin typeface="Arial"/>
                <a:cs typeface="Arial"/>
              </a:rPr>
              <a:t>cell</a:t>
            </a:r>
            <a:endParaRPr sz="2750" dirty="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80"/>
              </a:spcBef>
            </a:pPr>
            <a:r>
              <a:rPr sz="2750" b="1" spc="20" dirty="0">
                <a:latin typeface="Arial"/>
                <a:cs typeface="Arial"/>
              </a:rPr>
              <a:t>,Howell-Jolly</a:t>
            </a:r>
            <a:r>
              <a:rPr sz="2750" b="1" spc="40" dirty="0">
                <a:latin typeface="Arial"/>
                <a:cs typeface="Arial"/>
              </a:rPr>
              <a:t> </a:t>
            </a:r>
            <a:r>
              <a:rPr sz="2750" b="1" spc="15" dirty="0">
                <a:latin typeface="Arial"/>
                <a:cs typeface="Arial"/>
              </a:rPr>
              <a:t>bodies</a:t>
            </a:r>
            <a:endParaRPr sz="2750" dirty="0">
              <a:latin typeface="Arial"/>
              <a:cs typeface="Arial"/>
            </a:endParaRPr>
          </a:p>
          <a:p>
            <a:pPr marL="149860" marR="5080">
              <a:lnSpc>
                <a:spcPct val="108100"/>
              </a:lnSpc>
              <a:spcBef>
                <a:spcPts val="490"/>
              </a:spcBef>
            </a:pPr>
            <a:r>
              <a:rPr sz="2750" b="1" u="heavy" spc="1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***Screening</a:t>
            </a:r>
            <a:r>
              <a:rPr sz="2750" b="1" u="heavy" spc="7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750" b="1" u="heavy" spc="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and</a:t>
            </a:r>
            <a:r>
              <a:rPr sz="2750" b="1" u="heavy" spc="1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750" b="1" u="heavy" spc="2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diagnosis</a:t>
            </a:r>
            <a:r>
              <a:rPr sz="2750" b="1" u="heavy" spc="1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750" b="1" u="heavy" spc="2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by</a:t>
            </a:r>
            <a:r>
              <a:rPr sz="2750" b="1" u="heavy" spc="12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750" b="1" u="heavy" spc="4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hb </a:t>
            </a:r>
            <a:r>
              <a:rPr sz="2750" b="1" spc="50" dirty="0">
                <a:latin typeface="Arial"/>
                <a:cs typeface="Arial"/>
              </a:rPr>
              <a:t> </a:t>
            </a:r>
            <a:r>
              <a:rPr sz="2750" b="1" u="heavy" spc="2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electrophoresis</a:t>
            </a:r>
            <a:r>
              <a:rPr sz="2750" b="1" u="heavy" spc="1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750" b="1" u="heavy" spc="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(</a:t>
            </a:r>
            <a:r>
              <a:rPr sz="2750" b="1" spc="-254" dirty="0">
                <a:latin typeface="Arial"/>
                <a:cs typeface="Arial"/>
              </a:rPr>
              <a:t> </a:t>
            </a:r>
            <a:r>
              <a:rPr sz="1550" b="1" spc="10" dirty="0">
                <a:latin typeface="Arial"/>
                <a:cs typeface="Arial"/>
              </a:rPr>
              <a:t>Hb</a:t>
            </a:r>
            <a:r>
              <a:rPr sz="1550" b="1" spc="35" dirty="0">
                <a:latin typeface="Arial"/>
                <a:cs typeface="Arial"/>
              </a:rPr>
              <a:t> </a:t>
            </a:r>
            <a:r>
              <a:rPr sz="1550" b="1" spc="15" dirty="0">
                <a:latin typeface="Arial"/>
                <a:cs typeface="Arial"/>
              </a:rPr>
              <a:t>S</a:t>
            </a:r>
            <a:r>
              <a:rPr sz="1550" b="1" spc="95" dirty="0">
                <a:latin typeface="Arial"/>
                <a:cs typeface="Arial"/>
              </a:rPr>
              <a:t> </a:t>
            </a:r>
            <a:r>
              <a:rPr sz="1550" b="1" spc="20" dirty="0">
                <a:latin typeface="Arial"/>
                <a:cs typeface="Arial"/>
              </a:rPr>
              <a:t>85-100%,</a:t>
            </a:r>
            <a:r>
              <a:rPr sz="1550" b="1" spc="30" dirty="0">
                <a:latin typeface="Arial"/>
                <a:cs typeface="Arial"/>
              </a:rPr>
              <a:t> </a:t>
            </a:r>
            <a:r>
              <a:rPr sz="1550" b="1" spc="10" dirty="0">
                <a:latin typeface="Arial"/>
                <a:cs typeface="Arial"/>
              </a:rPr>
              <a:t>absent</a:t>
            </a:r>
            <a:r>
              <a:rPr sz="1550" b="1" spc="20" dirty="0">
                <a:latin typeface="Arial"/>
                <a:cs typeface="Arial"/>
              </a:rPr>
              <a:t> </a:t>
            </a:r>
            <a:r>
              <a:rPr sz="1550" b="1" spc="45" dirty="0">
                <a:latin typeface="Arial"/>
                <a:cs typeface="Arial"/>
              </a:rPr>
              <a:t>Hb</a:t>
            </a:r>
            <a:r>
              <a:rPr sz="1550" b="1" spc="25" dirty="0">
                <a:latin typeface="Arial"/>
                <a:cs typeface="Arial"/>
              </a:rPr>
              <a:t> </a:t>
            </a:r>
            <a:r>
              <a:rPr sz="1550" b="1" spc="15" dirty="0">
                <a:latin typeface="Arial"/>
                <a:cs typeface="Arial"/>
              </a:rPr>
              <a:t>A</a:t>
            </a:r>
            <a:r>
              <a:rPr sz="1550" b="1" spc="10" dirty="0">
                <a:latin typeface="Arial"/>
                <a:cs typeface="Arial"/>
              </a:rPr>
              <a:t> </a:t>
            </a:r>
            <a:r>
              <a:rPr sz="1550" b="1" spc="5" dirty="0">
                <a:latin typeface="Arial"/>
                <a:cs typeface="Arial"/>
              </a:rPr>
              <a:t>,</a:t>
            </a:r>
            <a:r>
              <a:rPr sz="1550" b="1" spc="30" dirty="0">
                <a:latin typeface="Arial"/>
                <a:cs typeface="Arial"/>
              </a:rPr>
              <a:t> </a:t>
            </a:r>
            <a:r>
              <a:rPr sz="1550" b="1" spc="20" dirty="0">
                <a:latin typeface="Arial"/>
                <a:cs typeface="Arial"/>
              </a:rPr>
              <a:t>normal</a:t>
            </a:r>
            <a:r>
              <a:rPr sz="1550" b="1" spc="30" dirty="0">
                <a:latin typeface="Arial"/>
                <a:cs typeface="Arial"/>
              </a:rPr>
              <a:t> </a:t>
            </a:r>
            <a:r>
              <a:rPr sz="1550" b="1" spc="5" dirty="0">
                <a:latin typeface="Arial"/>
                <a:cs typeface="Arial"/>
              </a:rPr>
              <a:t>Hb</a:t>
            </a:r>
            <a:r>
              <a:rPr sz="1550" b="1" spc="30" dirty="0">
                <a:latin typeface="Arial"/>
                <a:cs typeface="Arial"/>
              </a:rPr>
              <a:t> </a:t>
            </a:r>
            <a:r>
              <a:rPr sz="1550" b="1" spc="45" dirty="0">
                <a:latin typeface="Arial"/>
                <a:cs typeface="Arial"/>
              </a:rPr>
              <a:t>A2 </a:t>
            </a:r>
            <a:r>
              <a:rPr sz="1550" b="1" spc="5" dirty="0">
                <a:latin typeface="Arial"/>
                <a:cs typeface="Arial"/>
              </a:rPr>
              <a:t>, </a:t>
            </a:r>
            <a:r>
              <a:rPr sz="1550" b="1" spc="-415" dirty="0">
                <a:latin typeface="Arial"/>
                <a:cs typeface="Arial"/>
              </a:rPr>
              <a:t> </a:t>
            </a:r>
            <a:r>
              <a:rPr sz="1550" b="1" spc="10" dirty="0">
                <a:latin typeface="Arial"/>
                <a:cs typeface="Arial"/>
              </a:rPr>
              <a:t>Hb</a:t>
            </a:r>
            <a:r>
              <a:rPr sz="1550" b="1" spc="20" dirty="0">
                <a:latin typeface="Arial"/>
                <a:cs typeface="Arial"/>
              </a:rPr>
              <a:t> </a:t>
            </a:r>
            <a:r>
              <a:rPr sz="1550" b="1" spc="15" dirty="0">
                <a:latin typeface="Arial"/>
                <a:cs typeface="Arial"/>
              </a:rPr>
              <a:t>F</a:t>
            </a:r>
            <a:r>
              <a:rPr sz="1550" b="1" spc="25" dirty="0">
                <a:latin typeface="Arial"/>
                <a:cs typeface="Arial"/>
              </a:rPr>
              <a:t> elevated </a:t>
            </a:r>
            <a:r>
              <a:rPr sz="1550" b="1" spc="15" dirty="0">
                <a:latin typeface="Arial"/>
                <a:cs typeface="Arial"/>
              </a:rPr>
              <a:t>more</a:t>
            </a:r>
            <a:r>
              <a:rPr sz="1550" b="1" spc="35" dirty="0">
                <a:latin typeface="Arial"/>
                <a:cs typeface="Arial"/>
              </a:rPr>
              <a:t> </a:t>
            </a:r>
            <a:r>
              <a:rPr sz="1550" b="1" spc="20" dirty="0">
                <a:latin typeface="Arial"/>
                <a:cs typeface="Arial"/>
              </a:rPr>
              <a:t>than</a:t>
            </a:r>
            <a:r>
              <a:rPr sz="1550" b="1" spc="25" dirty="0">
                <a:latin typeface="Arial"/>
                <a:cs typeface="Arial"/>
              </a:rPr>
              <a:t> 15</a:t>
            </a:r>
            <a:r>
              <a:rPr sz="1550" b="1" spc="35" dirty="0">
                <a:latin typeface="Arial"/>
                <a:cs typeface="Arial"/>
              </a:rPr>
              <a:t> </a:t>
            </a:r>
            <a:r>
              <a:rPr sz="1550" b="1" spc="25" dirty="0">
                <a:latin typeface="Arial"/>
                <a:cs typeface="Arial"/>
              </a:rPr>
              <a:t>%)</a:t>
            </a:r>
            <a:endParaRPr sz="15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569568"/>
            <a:ext cx="8686800" cy="727763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50165" rIns="0" bIns="0" rtlCol="0">
            <a:spAutoFit/>
          </a:bodyPr>
          <a:lstStyle/>
          <a:p>
            <a:pPr marL="8255" algn="ctr">
              <a:lnSpc>
                <a:spcPct val="100000"/>
              </a:lnSpc>
              <a:spcBef>
                <a:spcPts val="395"/>
              </a:spcBef>
            </a:pPr>
            <a:r>
              <a:rPr dirty="0">
                <a:solidFill>
                  <a:schemeClr val="tx1"/>
                </a:solidFill>
              </a:rPr>
              <a:t>Management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3181350" y="6057900"/>
            <a:ext cx="900430" cy="605155"/>
            <a:chOff x="3181350" y="6057900"/>
            <a:chExt cx="900430" cy="60515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181350" y="6057900"/>
              <a:ext cx="900112" cy="604837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333750" y="6410325"/>
              <a:ext cx="595312" cy="100012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383857" y="1736153"/>
            <a:ext cx="8362950" cy="480022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355600" marR="146050" indent="-343535">
              <a:lnSpc>
                <a:spcPct val="101600"/>
              </a:lnSpc>
              <a:spcBef>
                <a:spcPts val="5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b="1" spc="-5" dirty="0">
                <a:latin typeface="Arial"/>
                <a:cs typeface="Arial"/>
              </a:rPr>
              <a:t>Hydroxyurea</a:t>
            </a:r>
            <a:r>
              <a:rPr sz="2400" b="1" spc="4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not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recommended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pregnancy(</a:t>
            </a:r>
            <a:r>
              <a:rPr sz="1200" b="1" spc="-5" dirty="0">
                <a:latin typeface="Arial"/>
                <a:cs typeface="Arial"/>
              </a:rPr>
              <a:t>sould</a:t>
            </a:r>
            <a:r>
              <a:rPr sz="1200" b="1" spc="2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stopped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3 </a:t>
            </a:r>
            <a:r>
              <a:rPr sz="1200" b="1" spc="-31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month</a:t>
            </a:r>
            <a:r>
              <a:rPr sz="1200" b="1" spc="5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before</a:t>
            </a:r>
            <a:r>
              <a:rPr sz="1200" b="1" spc="-2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pregnancy)</a:t>
            </a:r>
            <a:endParaRPr sz="1200" dirty="0">
              <a:latin typeface="Arial"/>
              <a:cs typeface="Arial"/>
            </a:endParaRPr>
          </a:p>
          <a:p>
            <a:pPr marL="440055" indent="-427990">
              <a:lnSpc>
                <a:spcPct val="100000"/>
              </a:lnSpc>
              <a:spcBef>
                <a:spcPts val="509"/>
              </a:spcBef>
              <a:buClr>
                <a:srgbClr val="CC0000"/>
              </a:buClr>
              <a:buFont typeface="Arial MT"/>
              <a:buChar char="•"/>
              <a:tabLst>
                <a:tab pos="440055" algn="l"/>
                <a:tab pos="440690" algn="l"/>
                <a:tab pos="2047239" algn="l"/>
              </a:tabLst>
            </a:pPr>
            <a:r>
              <a:rPr sz="2400" b="1" spc="-10" dirty="0">
                <a:latin typeface="Arial"/>
                <a:cs typeface="Arial"/>
              </a:rPr>
              <a:t>Infections	treated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with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antibiotics.</a:t>
            </a:r>
            <a:endParaRPr sz="2400" dirty="0">
              <a:latin typeface="Arial"/>
              <a:cs typeface="Arial"/>
            </a:endParaRPr>
          </a:p>
          <a:p>
            <a:pPr marL="355600" marR="5080" indent="-343535">
              <a:lnSpc>
                <a:spcPct val="101699"/>
              </a:lnSpc>
              <a:spcBef>
                <a:spcPts val="530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b="1" spc="-5" dirty="0">
                <a:latin typeface="Arial"/>
                <a:cs typeface="Arial"/>
              </a:rPr>
              <a:t>Severe </a:t>
            </a:r>
            <a:r>
              <a:rPr sz="2400" b="1" dirty="0">
                <a:latin typeface="Arial"/>
                <a:cs typeface="Arial"/>
              </a:rPr>
              <a:t>anemia needs </a:t>
            </a:r>
            <a:r>
              <a:rPr sz="2400" b="1" spc="-10" dirty="0">
                <a:latin typeface="Arial"/>
                <a:cs typeface="Arial"/>
              </a:rPr>
              <a:t>blood </a:t>
            </a:r>
            <a:r>
              <a:rPr sz="2400" b="1" dirty="0">
                <a:latin typeface="Arial"/>
                <a:cs typeface="Arial"/>
              </a:rPr>
              <a:t>transfusion in </a:t>
            </a:r>
            <a:r>
              <a:rPr sz="2400" b="1" spc="5" dirty="0">
                <a:latin typeface="Arial"/>
                <a:cs typeface="Arial"/>
              </a:rPr>
              <a:t>more </a:t>
            </a:r>
            <a:r>
              <a:rPr sz="2400" b="1" spc="-10" dirty="0">
                <a:latin typeface="Arial"/>
                <a:cs typeface="Arial"/>
              </a:rPr>
              <a:t>severe </a:t>
            </a:r>
            <a:r>
              <a:rPr sz="2400" b="1" spc="-6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plasma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exchange.</a:t>
            </a:r>
            <a:endParaRPr sz="2400" dirty="0">
              <a:latin typeface="Arial"/>
              <a:cs typeface="Arial"/>
            </a:endParaRPr>
          </a:p>
          <a:p>
            <a:pPr marL="355600" indent="-343535">
              <a:lnSpc>
                <a:spcPts val="2865"/>
              </a:lnSpc>
              <a:spcBef>
                <a:spcPts val="57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b="1" spc="-5" dirty="0">
                <a:latin typeface="Arial"/>
                <a:cs typeface="Arial"/>
              </a:rPr>
              <a:t>Pain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crises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managed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with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O2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,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hydration</a:t>
            </a:r>
            <a:r>
              <a:rPr sz="2400" b="1" spc="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(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vomiting</a:t>
            </a:r>
            <a:r>
              <a:rPr sz="1200" b="1" spc="-15" dirty="0">
                <a:latin typeface="Arial"/>
                <a:cs typeface="Arial"/>
              </a:rPr>
              <a:t> </a:t>
            </a:r>
            <a:r>
              <a:rPr sz="1200" b="1" spc="5" dirty="0">
                <a:latin typeface="Arial"/>
                <a:cs typeface="Arial"/>
              </a:rPr>
              <a:t>and</a:t>
            </a:r>
            <a:r>
              <a:rPr sz="1200" b="1" spc="-15" dirty="0">
                <a:latin typeface="Arial"/>
                <a:cs typeface="Arial"/>
              </a:rPr>
              <a:t> </a:t>
            </a:r>
            <a:r>
              <a:rPr sz="1200" b="1" spc="5" dirty="0">
                <a:latin typeface="Arial"/>
                <a:cs typeface="Arial"/>
              </a:rPr>
              <a:t>nausea</a:t>
            </a:r>
            <a:endParaRPr sz="1200" dirty="0">
              <a:latin typeface="Arial"/>
              <a:cs typeface="Arial"/>
            </a:endParaRPr>
          </a:p>
          <a:p>
            <a:pPr marL="355600">
              <a:lnSpc>
                <a:spcPts val="2865"/>
              </a:lnSpc>
            </a:pPr>
            <a:r>
              <a:rPr sz="1200" b="1" spc="-5" dirty="0">
                <a:latin typeface="Arial"/>
                <a:cs typeface="Arial"/>
              </a:rPr>
              <a:t>common)</a:t>
            </a:r>
            <a:r>
              <a:rPr sz="2400" b="1" spc="-5" dirty="0">
                <a:latin typeface="Arial"/>
                <a:cs typeface="Arial"/>
              </a:rPr>
              <a:t>,analgesia</a:t>
            </a:r>
            <a:endParaRPr sz="2400" dirty="0">
              <a:latin typeface="Arial"/>
              <a:cs typeface="Arial"/>
            </a:endParaRPr>
          </a:p>
          <a:p>
            <a:pPr marL="355600" marR="967105" indent="-343535">
              <a:lnSpc>
                <a:spcPct val="101699"/>
              </a:lnSpc>
              <a:spcBef>
                <a:spcPts val="52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b="1" dirty="0">
                <a:latin typeface="Arial"/>
                <a:cs typeface="Arial"/>
              </a:rPr>
              <a:t>Before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pregnancy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should</a:t>
            </a:r>
            <a:r>
              <a:rPr sz="2400" b="1" spc="3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receive</a:t>
            </a:r>
            <a:r>
              <a:rPr sz="2400" b="1" spc="2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pneumococcal </a:t>
            </a:r>
            <a:r>
              <a:rPr sz="2400" b="1" spc="-6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vaccine</a:t>
            </a:r>
            <a:endParaRPr sz="24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7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b="1" spc="-10" dirty="0">
                <a:latin typeface="Arial"/>
                <a:cs typeface="Arial"/>
              </a:rPr>
              <a:t>Folate</a:t>
            </a:r>
            <a:r>
              <a:rPr sz="2400" b="1" dirty="0">
                <a:latin typeface="Arial"/>
                <a:cs typeface="Arial"/>
              </a:rPr>
              <a:t> supplements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4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mg/day</a:t>
            </a:r>
            <a:endParaRPr sz="24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7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b="1" spc="-5" dirty="0">
                <a:latin typeface="Arial"/>
                <a:cs typeface="Arial"/>
              </a:rPr>
              <a:t>Low </a:t>
            </a:r>
            <a:r>
              <a:rPr sz="2400" b="1" dirty="0">
                <a:latin typeface="Arial"/>
                <a:cs typeface="Arial"/>
              </a:rPr>
              <a:t>dose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Aspirin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prophylactic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PET</a:t>
            </a:r>
            <a:endParaRPr sz="24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7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b="1" dirty="0">
                <a:latin typeface="Arial"/>
                <a:cs typeface="Arial"/>
              </a:rPr>
              <a:t>Iron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supplements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000" b="1" u="heavy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only</a:t>
            </a:r>
            <a:r>
              <a:rPr sz="2000" b="1" spc="85" dirty="0">
                <a:latin typeface="Arial"/>
                <a:cs typeface="Arial"/>
              </a:rPr>
              <a:t> </a:t>
            </a:r>
            <a:r>
              <a:rPr sz="2400" b="1" spc="15" dirty="0">
                <a:latin typeface="Arial"/>
                <a:cs typeface="Arial"/>
              </a:rPr>
              <a:t>by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indication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66950" y="320636"/>
            <a:ext cx="5153025" cy="730328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52705" rIns="0" bIns="0" rtlCol="0">
            <a:spAutoFit/>
          </a:bodyPr>
          <a:lstStyle/>
          <a:p>
            <a:pPr marL="8255" algn="ctr">
              <a:lnSpc>
                <a:spcPct val="100000"/>
              </a:lnSpc>
              <a:spcBef>
                <a:spcPts val="415"/>
              </a:spcBef>
            </a:pPr>
            <a:r>
              <a:rPr dirty="0">
                <a:solidFill>
                  <a:schemeClr val="tx1"/>
                </a:solidFill>
              </a:rPr>
              <a:t>Management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71450" y="5095875"/>
            <a:ext cx="4443730" cy="1481455"/>
            <a:chOff x="171450" y="5095875"/>
            <a:chExt cx="4443730" cy="148145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1450" y="5124450"/>
              <a:ext cx="595312" cy="766762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04825" y="5095875"/>
              <a:ext cx="3224276" cy="814387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14375" y="5581650"/>
              <a:ext cx="2805176" cy="109537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38125" y="5648325"/>
              <a:ext cx="423862" cy="547687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71500" y="5619750"/>
              <a:ext cx="919162" cy="585787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133475" y="5619750"/>
              <a:ext cx="500062" cy="585787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343025" y="5619750"/>
              <a:ext cx="1090612" cy="585787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38125" y="6019800"/>
              <a:ext cx="423862" cy="547687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71500" y="5991225"/>
              <a:ext cx="4043426" cy="585787"/>
            </a:xfrm>
            <a:prstGeom prst="rect">
              <a:avLst/>
            </a:prstGeom>
          </p:spPr>
        </p:pic>
      </p:grpSp>
      <p:pic>
        <p:nvPicPr>
          <p:cNvPr id="13" name="object 1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429250" y="5991225"/>
            <a:ext cx="1747901" cy="585787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345757" y="1190732"/>
            <a:ext cx="8023859" cy="521525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393700" indent="-343535">
              <a:lnSpc>
                <a:spcPct val="100000"/>
              </a:lnSpc>
              <a:spcBef>
                <a:spcPts val="855"/>
              </a:spcBef>
              <a:buClr>
                <a:srgbClr val="CC0000"/>
              </a:buClr>
              <a:buFont typeface="Arial MT"/>
              <a:buChar char="•"/>
              <a:tabLst>
                <a:tab pos="393700" algn="l"/>
                <a:tab pos="394335" algn="l"/>
              </a:tabLst>
            </a:pPr>
            <a:r>
              <a:rPr sz="2750" b="1" spc="20" dirty="0">
                <a:latin typeface="Arial"/>
                <a:cs typeface="Arial"/>
              </a:rPr>
              <a:t>Fetal</a:t>
            </a:r>
            <a:r>
              <a:rPr sz="2750" b="1" spc="35" dirty="0">
                <a:latin typeface="Arial"/>
                <a:cs typeface="Arial"/>
              </a:rPr>
              <a:t> </a:t>
            </a:r>
            <a:r>
              <a:rPr sz="2750" b="1" spc="15" dirty="0">
                <a:latin typeface="Arial"/>
                <a:cs typeface="Arial"/>
              </a:rPr>
              <a:t>well</a:t>
            </a:r>
            <a:r>
              <a:rPr sz="2750" b="1" spc="40" dirty="0">
                <a:latin typeface="Arial"/>
                <a:cs typeface="Arial"/>
              </a:rPr>
              <a:t> </a:t>
            </a:r>
            <a:r>
              <a:rPr sz="2750" b="1" spc="10" dirty="0">
                <a:latin typeface="Arial"/>
                <a:cs typeface="Arial"/>
              </a:rPr>
              <a:t>being</a:t>
            </a:r>
            <a:r>
              <a:rPr sz="2750" b="1" spc="85" dirty="0">
                <a:latin typeface="Arial"/>
                <a:cs typeface="Arial"/>
              </a:rPr>
              <a:t> </a:t>
            </a:r>
            <a:r>
              <a:rPr sz="2750" b="1" spc="10" dirty="0">
                <a:latin typeface="Arial"/>
                <a:cs typeface="Arial"/>
              </a:rPr>
              <a:t>twice</a:t>
            </a:r>
            <a:r>
              <a:rPr sz="2750" b="1" spc="15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weekly</a:t>
            </a:r>
            <a:r>
              <a:rPr sz="2750" b="1" spc="10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since</a:t>
            </a:r>
            <a:r>
              <a:rPr sz="2750" b="1" spc="15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32</a:t>
            </a:r>
            <a:r>
              <a:rPr sz="2750" b="1" spc="15" dirty="0">
                <a:latin typeface="Arial"/>
                <a:cs typeface="Arial"/>
              </a:rPr>
              <a:t> </a:t>
            </a:r>
            <a:r>
              <a:rPr sz="2750" b="1" spc="30" dirty="0">
                <a:latin typeface="Arial"/>
                <a:cs typeface="Arial"/>
              </a:rPr>
              <a:t>weeks</a:t>
            </a:r>
            <a:endParaRPr sz="2750" dirty="0">
              <a:latin typeface="Arial"/>
              <a:cs typeface="Arial"/>
            </a:endParaRPr>
          </a:p>
          <a:p>
            <a:pPr marL="393700" marR="120014" indent="-343535">
              <a:lnSpc>
                <a:spcPct val="102400"/>
              </a:lnSpc>
              <a:spcBef>
                <a:spcPts val="675"/>
              </a:spcBef>
              <a:buClr>
                <a:srgbClr val="CC0000"/>
              </a:buClr>
              <a:buFont typeface="Arial MT"/>
              <a:buChar char="•"/>
              <a:tabLst>
                <a:tab pos="393700" algn="l"/>
                <a:tab pos="394335" algn="l"/>
              </a:tabLst>
            </a:pPr>
            <a:r>
              <a:rPr sz="2750" b="1" spc="25" dirty="0">
                <a:latin typeface="Arial"/>
                <a:cs typeface="Arial"/>
              </a:rPr>
              <a:t>Low-molecular weight </a:t>
            </a:r>
            <a:r>
              <a:rPr sz="2750" b="1" spc="20" dirty="0">
                <a:latin typeface="Arial"/>
                <a:cs typeface="Arial"/>
              </a:rPr>
              <a:t>heparin </a:t>
            </a:r>
            <a:r>
              <a:rPr sz="2750" b="1" spc="30" dirty="0">
                <a:latin typeface="Arial"/>
                <a:cs typeface="Arial"/>
              </a:rPr>
              <a:t>any </a:t>
            </a:r>
            <a:r>
              <a:rPr sz="2750" b="1" spc="25" dirty="0">
                <a:latin typeface="Arial"/>
                <a:cs typeface="Arial"/>
              </a:rPr>
              <a:t>antenatal </a:t>
            </a:r>
            <a:r>
              <a:rPr sz="2750" b="1" spc="-750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hospital</a:t>
            </a:r>
            <a:r>
              <a:rPr sz="2750" b="1" spc="40" dirty="0">
                <a:latin typeface="Arial"/>
                <a:cs typeface="Arial"/>
              </a:rPr>
              <a:t> </a:t>
            </a:r>
            <a:r>
              <a:rPr sz="2750" b="1" spc="15" dirty="0">
                <a:latin typeface="Arial"/>
                <a:cs typeface="Arial"/>
              </a:rPr>
              <a:t>period </a:t>
            </a:r>
            <a:r>
              <a:rPr sz="2750" b="1" spc="30" dirty="0">
                <a:latin typeface="Arial"/>
                <a:cs typeface="Arial"/>
              </a:rPr>
              <a:t>if</a:t>
            </a:r>
            <a:r>
              <a:rPr sz="2750" b="1" spc="-35" dirty="0">
                <a:latin typeface="Arial"/>
                <a:cs typeface="Arial"/>
              </a:rPr>
              <a:t> </a:t>
            </a:r>
            <a:r>
              <a:rPr sz="2750" b="1" spc="30" dirty="0">
                <a:latin typeface="Arial"/>
                <a:cs typeface="Arial"/>
              </a:rPr>
              <a:t>no</a:t>
            </a:r>
            <a:r>
              <a:rPr sz="2750" b="1" spc="15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contraindications</a:t>
            </a:r>
            <a:endParaRPr sz="2750" dirty="0">
              <a:latin typeface="Arial"/>
              <a:cs typeface="Arial"/>
            </a:endParaRPr>
          </a:p>
          <a:p>
            <a:pPr marL="393700" indent="-343535">
              <a:lnSpc>
                <a:spcPct val="100000"/>
              </a:lnSpc>
              <a:spcBef>
                <a:spcPts val="760"/>
              </a:spcBef>
              <a:buClr>
                <a:srgbClr val="CC0000"/>
              </a:buClr>
              <a:buFont typeface="Arial MT"/>
              <a:buChar char="•"/>
              <a:tabLst>
                <a:tab pos="393700" algn="l"/>
                <a:tab pos="394335" algn="l"/>
              </a:tabLst>
            </a:pPr>
            <a:r>
              <a:rPr sz="2750" b="1" spc="20" dirty="0">
                <a:latin typeface="Arial"/>
                <a:cs typeface="Arial"/>
              </a:rPr>
              <a:t>Fetal</a:t>
            </a:r>
            <a:r>
              <a:rPr sz="2750" b="1" spc="30" dirty="0">
                <a:latin typeface="Arial"/>
                <a:cs typeface="Arial"/>
              </a:rPr>
              <a:t> </a:t>
            </a:r>
            <a:r>
              <a:rPr sz="2750" b="1" spc="15" dirty="0">
                <a:latin typeface="Arial"/>
                <a:cs typeface="Arial"/>
              </a:rPr>
              <a:t>growth</a:t>
            </a:r>
            <a:r>
              <a:rPr sz="2750" b="1" spc="75" dirty="0">
                <a:latin typeface="Arial"/>
                <a:cs typeface="Arial"/>
              </a:rPr>
              <a:t> </a:t>
            </a:r>
            <a:r>
              <a:rPr sz="2750" b="1" spc="15" dirty="0">
                <a:latin typeface="Arial"/>
                <a:cs typeface="Arial"/>
              </a:rPr>
              <a:t>weekly</a:t>
            </a:r>
            <a:r>
              <a:rPr sz="2750" b="1" spc="80" dirty="0">
                <a:latin typeface="Arial"/>
                <a:cs typeface="Arial"/>
              </a:rPr>
              <a:t> </a:t>
            </a:r>
            <a:r>
              <a:rPr sz="2750" b="1" dirty="0">
                <a:latin typeface="Arial"/>
                <a:cs typeface="Arial"/>
              </a:rPr>
              <a:t>in</a:t>
            </a:r>
            <a:r>
              <a:rPr sz="2750" b="1" spc="5" dirty="0">
                <a:latin typeface="Arial"/>
                <a:cs typeface="Arial"/>
              </a:rPr>
              <a:t> </a:t>
            </a:r>
            <a:r>
              <a:rPr sz="2750" b="1" spc="30" dirty="0">
                <a:latin typeface="Arial"/>
                <a:cs typeface="Arial"/>
              </a:rPr>
              <a:t>3</a:t>
            </a:r>
            <a:r>
              <a:rPr sz="2775" b="1" spc="44" baseline="25525" dirty="0">
                <a:latin typeface="Arial"/>
                <a:cs typeface="Arial"/>
              </a:rPr>
              <a:t>rd</a:t>
            </a:r>
            <a:r>
              <a:rPr sz="2775" b="1" spc="330" baseline="25525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trimester</a:t>
            </a:r>
            <a:endParaRPr sz="2750" dirty="0">
              <a:latin typeface="Arial"/>
              <a:cs typeface="Arial"/>
            </a:endParaRPr>
          </a:p>
          <a:p>
            <a:pPr marL="393700" indent="-343535">
              <a:lnSpc>
                <a:spcPct val="100000"/>
              </a:lnSpc>
              <a:spcBef>
                <a:spcPts val="675"/>
              </a:spcBef>
              <a:buClr>
                <a:srgbClr val="CC0000"/>
              </a:buClr>
              <a:buFont typeface="Arial MT"/>
              <a:buChar char="•"/>
              <a:tabLst>
                <a:tab pos="393700" algn="l"/>
                <a:tab pos="394335" algn="l"/>
              </a:tabLst>
            </a:pPr>
            <a:r>
              <a:rPr sz="2750" b="1" spc="25" dirty="0">
                <a:latin typeface="Arial"/>
                <a:cs typeface="Arial"/>
              </a:rPr>
              <a:t>Avoid</a:t>
            </a:r>
            <a:r>
              <a:rPr sz="2750" b="1" spc="10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dehydration</a:t>
            </a:r>
            <a:r>
              <a:rPr sz="2750" b="1" spc="80" dirty="0">
                <a:latin typeface="Arial"/>
                <a:cs typeface="Arial"/>
              </a:rPr>
              <a:t> </a:t>
            </a:r>
            <a:r>
              <a:rPr sz="2750" b="1" spc="5" dirty="0">
                <a:latin typeface="Arial"/>
                <a:cs typeface="Arial"/>
              </a:rPr>
              <a:t>,</a:t>
            </a:r>
            <a:r>
              <a:rPr sz="2750" b="1" spc="-40" dirty="0">
                <a:latin typeface="Arial"/>
                <a:cs typeface="Arial"/>
              </a:rPr>
              <a:t> </a:t>
            </a:r>
            <a:r>
              <a:rPr sz="2750" b="1" spc="30" dirty="0">
                <a:latin typeface="Arial"/>
                <a:cs typeface="Arial"/>
              </a:rPr>
              <a:t>stress</a:t>
            </a:r>
            <a:r>
              <a:rPr sz="2750" b="1" spc="10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intrapartum</a:t>
            </a:r>
            <a:endParaRPr sz="2750" dirty="0">
              <a:latin typeface="Arial"/>
              <a:cs typeface="Arial"/>
            </a:endParaRPr>
          </a:p>
          <a:p>
            <a:pPr marL="393700" indent="-343535">
              <a:lnSpc>
                <a:spcPct val="100000"/>
              </a:lnSpc>
              <a:spcBef>
                <a:spcPts val="760"/>
              </a:spcBef>
              <a:buClr>
                <a:srgbClr val="CC0000"/>
              </a:buClr>
              <a:buFont typeface="Arial MT"/>
              <a:buChar char="•"/>
              <a:tabLst>
                <a:tab pos="393700" algn="l"/>
                <a:tab pos="394335" algn="l"/>
              </a:tabLst>
            </a:pPr>
            <a:r>
              <a:rPr sz="2750" b="1" spc="25" dirty="0">
                <a:latin typeface="Arial"/>
                <a:cs typeface="Arial"/>
              </a:rPr>
              <a:t>Avoid</a:t>
            </a:r>
            <a:r>
              <a:rPr sz="2750" b="1" spc="10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pethidine</a:t>
            </a:r>
            <a:r>
              <a:rPr sz="2750" b="1" spc="15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---increased</a:t>
            </a:r>
            <a:r>
              <a:rPr sz="2750" b="1" spc="10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risk</a:t>
            </a:r>
            <a:r>
              <a:rPr sz="2750" b="1" spc="15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of</a:t>
            </a:r>
            <a:r>
              <a:rPr sz="2750" b="1" spc="30" dirty="0">
                <a:latin typeface="Arial"/>
                <a:cs typeface="Arial"/>
              </a:rPr>
              <a:t> </a:t>
            </a:r>
            <a:r>
              <a:rPr sz="2750" b="1" spc="15" dirty="0">
                <a:latin typeface="Arial"/>
                <a:cs typeface="Arial"/>
              </a:rPr>
              <a:t>seizures</a:t>
            </a:r>
            <a:endParaRPr sz="2750" dirty="0">
              <a:latin typeface="Arial"/>
              <a:cs typeface="Arial"/>
            </a:endParaRPr>
          </a:p>
          <a:p>
            <a:pPr marL="393700" marR="671830" indent="-343535">
              <a:lnSpc>
                <a:spcPct val="102400"/>
              </a:lnSpc>
              <a:spcBef>
                <a:spcPts val="675"/>
              </a:spcBef>
              <a:buClr>
                <a:srgbClr val="CC0000"/>
              </a:buClr>
              <a:buFont typeface="Arial MT"/>
              <a:buChar char="•"/>
              <a:tabLst>
                <a:tab pos="393700" algn="l"/>
                <a:tab pos="394335" algn="l"/>
                <a:tab pos="2871470" algn="l"/>
              </a:tabLst>
            </a:pPr>
            <a:r>
              <a:rPr sz="2750" b="1" spc="25" dirty="0">
                <a:latin typeface="Arial"/>
                <a:cs typeface="Arial"/>
              </a:rPr>
              <a:t>After</a:t>
            </a:r>
            <a:r>
              <a:rPr sz="2750" b="1" spc="40" dirty="0">
                <a:latin typeface="Arial"/>
                <a:cs typeface="Arial"/>
              </a:rPr>
              <a:t> </a:t>
            </a:r>
            <a:r>
              <a:rPr sz="2750" b="1" spc="15" dirty="0">
                <a:latin typeface="Arial"/>
                <a:cs typeface="Arial"/>
              </a:rPr>
              <a:t>delivery	</a:t>
            </a:r>
            <a:r>
              <a:rPr sz="2750" b="1" spc="10" dirty="0">
                <a:latin typeface="Arial"/>
                <a:cs typeface="Arial"/>
              </a:rPr>
              <a:t>early </a:t>
            </a:r>
            <a:r>
              <a:rPr sz="2750" b="1" spc="25" dirty="0">
                <a:latin typeface="Arial"/>
                <a:cs typeface="Arial"/>
              </a:rPr>
              <a:t>ambulation </a:t>
            </a:r>
            <a:r>
              <a:rPr sz="2750" b="1" spc="30" dirty="0">
                <a:latin typeface="Arial"/>
                <a:cs typeface="Arial"/>
              </a:rPr>
              <a:t>and wear </a:t>
            </a:r>
            <a:r>
              <a:rPr sz="2750" b="1" spc="-750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stocking</a:t>
            </a:r>
            <a:r>
              <a:rPr sz="2750" b="1" spc="10" dirty="0">
                <a:latin typeface="Arial"/>
                <a:cs typeface="Arial"/>
              </a:rPr>
              <a:t> </a:t>
            </a:r>
            <a:r>
              <a:rPr sz="2750" b="1" spc="35" dirty="0">
                <a:latin typeface="Arial"/>
                <a:cs typeface="Arial"/>
              </a:rPr>
              <a:t>to</a:t>
            </a:r>
            <a:r>
              <a:rPr sz="2750" b="1" spc="10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prevent</a:t>
            </a:r>
            <a:r>
              <a:rPr sz="2750" b="1" spc="-35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thromboembolism</a:t>
            </a:r>
            <a:endParaRPr sz="2750" dirty="0">
              <a:latin typeface="Arial"/>
              <a:cs typeface="Arial"/>
            </a:endParaRPr>
          </a:p>
          <a:p>
            <a:pPr marL="393700" indent="-343535">
              <a:lnSpc>
                <a:spcPct val="100000"/>
              </a:lnSpc>
              <a:spcBef>
                <a:spcPts val="680"/>
              </a:spcBef>
              <a:buClr>
                <a:srgbClr val="CC0000"/>
              </a:buClr>
              <a:buFont typeface="Arial MT"/>
              <a:buChar char="•"/>
              <a:tabLst>
                <a:tab pos="393700" algn="l"/>
                <a:tab pos="394335" algn="l"/>
              </a:tabLst>
            </a:pPr>
            <a:r>
              <a:rPr sz="2750" b="1" u="heavy" spc="2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Contraception</a:t>
            </a:r>
            <a:r>
              <a:rPr sz="2750" b="1" u="heavy" spc="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750" b="1" u="heavy" spc="10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:</a:t>
            </a:r>
            <a:r>
              <a:rPr sz="2750" b="1" u="heavy" spc="2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excellent</a:t>
            </a:r>
            <a:r>
              <a:rPr sz="2000" b="1" spc="-35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options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Mirena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and</a:t>
            </a:r>
            <a:r>
              <a:rPr sz="2000" b="1" spc="5" dirty="0">
                <a:latin typeface="Arial"/>
                <a:cs typeface="Arial"/>
              </a:rPr>
              <a:t> </a:t>
            </a:r>
            <a:r>
              <a:rPr sz="2000" b="1" spc="20" dirty="0">
                <a:latin typeface="Arial"/>
                <a:cs typeface="Arial"/>
              </a:rPr>
              <a:t>POP</a:t>
            </a:r>
            <a:endParaRPr sz="2000" dirty="0">
              <a:latin typeface="Arial"/>
              <a:cs typeface="Arial"/>
            </a:endParaRPr>
          </a:p>
          <a:p>
            <a:pPr marL="393700" indent="-343535">
              <a:lnSpc>
                <a:spcPct val="100000"/>
              </a:lnSpc>
              <a:spcBef>
                <a:spcPts val="530"/>
              </a:spcBef>
              <a:buClr>
                <a:srgbClr val="CC0000"/>
              </a:buClr>
              <a:buFont typeface="Arial MT"/>
              <a:buChar char="•"/>
              <a:tabLst>
                <a:tab pos="393700" algn="l"/>
                <a:tab pos="394335" algn="l"/>
              </a:tabLst>
            </a:pPr>
            <a:r>
              <a:rPr sz="2000" b="1" spc="5" dirty="0">
                <a:latin typeface="Arial"/>
                <a:cs typeface="Arial"/>
              </a:rPr>
              <a:t>COC–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avoid</a:t>
            </a:r>
            <a:endParaRPr sz="2000" dirty="0">
              <a:latin typeface="Arial"/>
              <a:cs typeface="Arial"/>
            </a:endParaRPr>
          </a:p>
          <a:p>
            <a:pPr marL="393700" indent="-343535">
              <a:lnSpc>
                <a:spcPct val="100000"/>
              </a:lnSpc>
              <a:spcBef>
                <a:spcPts val="530"/>
              </a:spcBef>
              <a:buClr>
                <a:srgbClr val="CC0000"/>
              </a:buClr>
              <a:buFont typeface="Arial MT"/>
              <a:buChar char="•"/>
              <a:tabLst>
                <a:tab pos="393700" algn="l"/>
                <a:tab pos="394335" algn="l"/>
              </a:tabLst>
            </a:pPr>
            <a:r>
              <a:rPr sz="2000" b="1" spc="-5" dirty="0">
                <a:latin typeface="Arial"/>
                <a:cs typeface="Arial"/>
              </a:rPr>
              <a:t>Medroxyprogesterone</a:t>
            </a:r>
            <a:r>
              <a:rPr sz="2000" b="1" spc="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acetate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u="heavy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decrease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spc="10" dirty="0">
                <a:latin typeface="Arial"/>
                <a:cs typeface="Arial"/>
              </a:rPr>
              <a:t>pain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crises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358613"/>
            <a:ext cx="8686800" cy="1149674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266700">
              <a:lnSpc>
                <a:spcPct val="100000"/>
              </a:lnSpc>
              <a:spcBef>
                <a:spcPts val="325"/>
              </a:spcBef>
            </a:pPr>
            <a:r>
              <a:rPr sz="3600" dirty="0">
                <a:solidFill>
                  <a:schemeClr val="tx1"/>
                </a:solidFill>
              </a:rPr>
              <a:t>Blood</a:t>
            </a:r>
            <a:r>
              <a:rPr sz="3600" spc="-60" dirty="0">
                <a:solidFill>
                  <a:schemeClr val="tx1"/>
                </a:solidFill>
              </a:rPr>
              <a:t> </a:t>
            </a:r>
            <a:r>
              <a:rPr sz="3600" spc="-5" dirty="0">
                <a:solidFill>
                  <a:schemeClr val="tx1"/>
                </a:solidFill>
              </a:rPr>
              <a:t>transfusion</a:t>
            </a:r>
            <a:r>
              <a:rPr sz="3600" spc="20" dirty="0">
                <a:solidFill>
                  <a:schemeClr val="tx1"/>
                </a:solidFill>
              </a:rPr>
              <a:t> </a:t>
            </a:r>
            <a:r>
              <a:rPr sz="3600" spc="-15" dirty="0">
                <a:solidFill>
                  <a:schemeClr val="tx1"/>
                </a:solidFill>
              </a:rPr>
              <a:t>in</a:t>
            </a:r>
            <a:r>
              <a:rPr sz="3600" spc="20" dirty="0">
                <a:solidFill>
                  <a:schemeClr val="tx1"/>
                </a:solidFill>
              </a:rPr>
              <a:t> </a:t>
            </a:r>
            <a:r>
              <a:rPr sz="3600" spc="-10" dirty="0">
                <a:solidFill>
                  <a:schemeClr val="tx1"/>
                </a:solidFill>
              </a:rPr>
              <a:t>sickling</a:t>
            </a:r>
            <a:r>
              <a:rPr sz="3600" spc="15" dirty="0">
                <a:solidFill>
                  <a:schemeClr val="tx1"/>
                </a:solidFill>
              </a:rPr>
              <a:t> </a:t>
            </a:r>
            <a:r>
              <a:rPr sz="3600" spc="-5" dirty="0">
                <a:solidFill>
                  <a:schemeClr val="tx1"/>
                </a:solidFill>
              </a:rPr>
              <a:t>patients</a:t>
            </a:r>
            <a:endParaRPr sz="3600">
              <a:solidFill>
                <a:schemeClr val="tx1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857" y="1710880"/>
            <a:ext cx="7303134" cy="4485202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67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b="1" spc="10" dirty="0">
                <a:latin typeface="Arial"/>
                <a:cs typeface="Arial"/>
              </a:rPr>
              <a:t>May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precipitate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25" dirty="0">
                <a:latin typeface="Arial"/>
                <a:cs typeface="Arial"/>
              </a:rPr>
              <a:t> </a:t>
            </a:r>
            <a:r>
              <a:rPr sz="2400" b="1" spc="-15" dirty="0">
                <a:latin typeface="Arial"/>
                <a:cs typeface="Arial"/>
              </a:rPr>
              <a:t>crisis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if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sudden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increases</a:t>
            </a:r>
            <a:r>
              <a:rPr sz="2400" b="1" spc="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Hct</a:t>
            </a:r>
            <a:endParaRPr sz="24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7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b="1" dirty="0">
                <a:latin typeface="Arial"/>
                <a:cs typeface="Arial"/>
              </a:rPr>
              <a:t>Hb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spc="-15" dirty="0">
                <a:latin typeface="Arial"/>
                <a:cs typeface="Arial"/>
              </a:rPr>
              <a:t>6-8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glDL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is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typical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for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HbSS</a:t>
            </a:r>
            <a:endParaRPr sz="24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7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b="1" spc="-5" dirty="0">
                <a:latin typeface="Arial"/>
                <a:cs typeface="Arial"/>
              </a:rPr>
              <a:t>Consider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transfusion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:</a:t>
            </a:r>
            <a:endParaRPr sz="24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7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b="1" spc="-5" dirty="0">
                <a:latin typeface="Arial"/>
                <a:cs typeface="Arial"/>
              </a:rPr>
              <a:t>Severe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anemia</a:t>
            </a:r>
            <a:endParaRPr sz="24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7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b="1" spc="-5" dirty="0">
                <a:latin typeface="Arial"/>
                <a:cs typeface="Arial"/>
              </a:rPr>
              <a:t>Multiple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pregnancy</a:t>
            </a:r>
            <a:endParaRPr sz="24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650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b="1" spc="-5" dirty="0">
                <a:latin typeface="Arial"/>
                <a:cs typeface="Arial"/>
              </a:rPr>
              <a:t>Per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eclampsia</a:t>
            </a:r>
            <a:endParaRPr sz="24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70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b="1" spc="-5" dirty="0">
                <a:latin typeface="Arial"/>
                <a:cs typeface="Arial"/>
              </a:rPr>
              <a:t>Acute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chest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syndrome</a:t>
            </a:r>
            <a:endParaRPr sz="24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7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b="1" spc="-5" dirty="0">
                <a:latin typeface="Arial"/>
                <a:cs typeface="Arial"/>
              </a:rPr>
              <a:t>Acute </a:t>
            </a:r>
            <a:r>
              <a:rPr sz="2400" b="1" spc="5" dirty="0">
                <a:latin typeface="Arial"/>
                <a:cs typeface="Arial"/>
              </a:rPr>
              <a:t>renal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failure</a:t>
            </a:r>
            <a:endParaRPr sz="24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7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b="1" spc="15" dirty="0">
                <a:latin typeface="Arial"/>
                <a:cs typeface="Arial"/>
              </a:rPr>
              <a:t>**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target</a:t>
            </a:r>
            <a:r>
              <a:rPr sz="2400" b="1" spc="3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level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spc="-15" dirty="0">
                <a:latin typeface="Arial"/>
                <a:cs typeface="Arial"/>
              </a:rPr>
              <a:t>&lt;30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%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spc="15" dirty="0">
                <a:latin typeface="Arial"/>
                <a:cs typeface="Arial"/>
              </a:rPr>
              <a:t>of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sickle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cells</a:t>
            </a:r>
            <a:r>
              <a:rPr sz="2400" b="1" spc="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circulation</a:t>
            </a:r>
            <a:endParaRPr sz="24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7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b="1" spc="-5" dirty="0">
                <a:latin typeface="Arial"/>
                <a:cs typeface="Arial"/>
              </a:rPr>
              <a:t>Partial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exchange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transfusion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231014"/>
            <a:ext cx="8686800" cy="1404872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50165" rIns="0" bIns="0" rtlCol="0">
            <a:spAutoFit/>
          </a:bodyPr>
          <a:lstStyle/>
          <a:p>
            <a:pPr marL="817880">
              <a:lnSpc>
                <a:spcPct val="100000"/>
              </a:lnSpc>
              <a:spcBef>
                <a:spcPts val="395"/>
              </a:spcBef>
            </a:pPr>
            <a:r>
              <a:rPr spc="-5" dirty="0">
                <a:solidFill>
                  <a:schemeClr val="tx1"/>
                </a:solidFill>
              </a:rPr>
              <a:t>Time</a:t>
            </a:r>
            <a:r>
              <a:rPr spc="-25" dirty="0">
                <a:solidFill>
                  <a:schemeClr val="tx1"/>
                </a:solidFill>
              </a:rPr>
              <a:t> </a:t>
            </a:r>
            <a:r>
              <a:rPr spc="15" dirty="0">
                <a:solidFill>
                  <a:schemeClr val="tx1"/>
                </a:solidFill>
              </a:rPr>
              <a:t>and</a:t>
            </a:r>
            <a:r>
              <a:rPr spc="-40" dirty="0">
                <a:solidFill>
                  <a:schemeClr val="tx1"/>
                </a:solidFill>
              </a:rPr>
              <a:t> </a:t>
            </a:r>
            <a:r>
              <a:rPr spc="5" dirty="0">
                <a:solidFill>
                  <a:schemeClr val="tx1"/>
                </a:solidFill>
              </a:rPr>
              <a:t>mode</a:t>
            </a:r>
            <a:r>
              <a:rPr spc="-25" dirty="0">
                <a:solidFill>
                  <a:schemeClr val="tx1"/>
                </a:solidFill>
              </a:rPr>
              <a:t> </a:t>
            </a:r>
            <a:r>
              <a:rPr spc="10" dirty="0">
                <a:solidFill>
                  <a:schemeClr val="tx1"/>
                </a:solidFill>
              </a:rPr>
              <a:t>of</a:t>
            </a:r>
            <a:r>
              <a:rPr spc="-10" dirty="0">
                <a:solidFill>
                  <a:schemeClr val="tx1"/>
                </a:solidFill>
              </a:rPr>
              <a:t> </a:t>
            </a:r>
            <a:r>
              <a:rPr spc="-5" dirty="0">
                <a:solidFill>
                  <a:schemeClr val="tx1"/>
                </a:solidFill>
              </a:rPr>
              <a:t>delivery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857" y="2184018"/>
            <a:ext cx="8185150" cy="3846829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55600" marR="260350" indent="-343535">
              <a:lnSpc>
                <a:spcPct val="101699"/>
              </a:lnSpc>
              <a:spcBef>
                <a:spcPts val="6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  <a:tab pos="3492500" algn="l"/>
              </a:tabLst>
            </a:pPr>
            <a:r>
              <a:rPr sz="3200" b="1" spc="-5" dirty="0">
                <a:latin typeface="Arial"/>
                <a:cs typeface="Arial"/>
              </a:rPr>
              <a:t>SCD normal </a:t>
            </a:r>
            <a:r>
              <a:rPr sz="3200" b="1" dirty="0">
                <a:latin typeface="Arial"/>
                <a:cs typeface="Arial"/>
              </a:rPr>
              <a:t>growing fetus Induction of </a:t>
            </a:r>
            <a:r>
              <a:rPr sz="3200" b="1" spc="-875" dirty="0">
                <a:latin typeface="Arial"/>
                <a:cs typeface="Arial"/>
              </a:rPr>
              <a:t> </a:t>
            </a:r>
            <a:r>
              <a:rPr sz="3200" b="1" spc="5" dirty="0">
                <a:latin typeface="Arial"/>
                <a:cs typeface="Arial"/>
              </a:rPr>
              <a:t>labor</a:t>
            </a:r>
            <a:r>
              <a:rPr sz="3200" b="1" spc="-45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or</a:t>
            </a:r>
            <a:r>
              <a:rPr sz="3200" b="1" spc="30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CS( </a:t>
            </a:r>
            <a:r>
              <a:rPr sz="3200" b="1" spc="5" dirty="0">
                <a:latin typeface="Arial"/>
                <a:cs typeface="Arial"/>
              </a:rPr>
              <a:t>by	</a:t>
            </a:r>
            <a:r>
              <a:rPr sz="3200" b="1" spc="-5" dirty="0">
                <a:latin typeface="Arial"/>
                <a:cs typeface="Arial"/>
              </a:rPr>
              <a:t>indication)</a:t>
            </a:r>
            <a:r>
              <a:rPr sz="3200" b="1" spc="-35" dirty="0">
                <a:latin typeface="Arial"/>
                <a:cs typeface="Arial"/>
              </a:rPr>
              <a:t> </a:t>
            </a:r>
            <a:r>
              <a:rPr sz="3200" b="1" spc="15" dirty="0">
                <a:latin typeface="Arial"/>
                <a:cs typeface="Arial"/>
              </a:rPr>
              <a:t>at</a:t>
            </a:r>
            <a:r>
              <a:rPr sz="3200" b="1" spc="-30" dirty="0">
                <a:latin typeface="Arial"/>
                <a:cs typeface="Arial"/>
              </a:rPr>
              <a:t> </a:t>
            </a:r>
            <a:r>
              <a:rPr sz="3200" b="1" spc="15" dirty="0">
                <a:latin typeface="Arial"/>
                <a:cs typeface="Arial"/>
              </a:rPr>
              <a:t>38</a:t>
            </a:r>
            <a:r>
              <a:rPr sz="3200" b="1" spc="-75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weeks</a:t>
            </a:r>
            <a:endParaRPr sz="32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740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200" b="1" spc="-5" dirty="0">
                <a:latin typeface="Arial"/>
                <a:cs typeface="Arial"/>
              </a:rPr>
              <a:t>SCD</a:t>
            </a:r>
            <a:r>
              <a:rPr sz="3200" b="1" spc="-10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not</a:t>
            </a:r>
            <a:r>
              <a:rPr sz="3200" b="1" spc="-25" dirty="0">
                <a:latin typeface="Arial"/>
                <a:cs typeface="Arial"/>
              </a:rPr>
              <a:t> </a:t>
            </a:r>
            <a:r>
              <a:rPr sz="3200" b="1" spc="15" dirty="0">
                <a:latin typeface="Arial"/>
                <a:cs typeface="Arial"/>
              </a:rPr>
              <a:t>an</a:t>
            </a:r>
            <a:r>
              <a:rPr sz="3200" b="1" spc="-25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indication</a:t>
            </a:r>
            <a:r>
              <a:rPr sz="3200" b="1" spc="-95" dirty="0">
                <a:latin typeface="Arial"/>
                <a:cs typeface="Arial"/>
              </a:rPr>
              <a:t> </a:t>
            </a:r>
            <a:r>
              <a:rPr sz="3200" b="1" spc="20" dirty="0">
                <a:latin typeface="Arial"/>
                <a:cs typeface="Arial"/>
              </a:rPr>
              <a:t>for</a:t>
            </a:r>
            <a:r>
              <a:rPr sz="3200" b="1" spc="-55" dirty="0">
                <a:latin typeface="Arial"/>
                <a:cs typeface="Arial"/>
              </a:rPr>
              <a:t> </a:t>
            </a:r>
            <a:r>
              <a:rPr sz="3200" b="1" spc="15" dirty="0">
                <a:latin typeface="Arial"/>
                <a:cs typeface="Arial"/>
              </a:rPr>
              <a:t>CS</a:t>
            </a:r>
            <a:endParaRPr sz="3200" dirty="0">
              <a:latin typeface="Arial"/>
              <a:cs typeface="Arial"/>
            </a:endParaRPr>
          </a:p>
          <a:p>
            <a:pPr marL="355600" marR="755015" indent="-343535">
              <a:lnSpc>
                <a:spcPct val="100000"/>
              </a:lnSpc>
              <a:spcBef>
                <a:spcPts val="81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200" b="1" dirty="0">
                <a:latin typeface="Arial"/>
                <a:cs typeface="Arial"/>
              </a:rPr>
              <a:t>Prepare </a:t>
            </a:r>
            <a:r>
              <a:rPr sz="3200" b="1" spc="-5" dirty="0">
                <a:latin typeface="Arial"/>
                <a:cs typeface="Arial"/>
              </a:rPr>
              <a:t>cross</a:t>
            </a:r>
            <a:r>
              <a:rPr sz="3200" b="1" spc="-70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matched</a:t>
            </a:r>
            <a:r>
              <a:rPr sz="3200" b="1" spc="-30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blood</a:t>
            </a:r>
            <a:r>
              <a:rPr sz="3200" b="1" spc="-25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before </a:t>
            </a:r>
            <a:r>
              <a:rPr sz="3200" b="1" spc="-875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delivery</a:t>
            </a:r>
            <a:endParaRPr sz="32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73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200" b="1" dirty="0">
                <a:latin typeface="Arial"/>
                <a:cs typeface="Arial"/>
              </a:rPr>
              <a:t>Hematologist</a:t>
            </a:r>
            <a:r>
              <a:rPr sz="3200" b="1" spc="-25" dirty="0">
                <a:latin typeface="Arial"/>
                <a:cs typeface="Arial"/>
              </a:rPr>
              <a:t> </a:t>
            </a:r>
            <a:r>
              <a:rPr sz="3200" b="1" spc="-10" dirty="0">
                <a:latin typeface="Arial"/>
                <a:cs typeface="Arial"/>
              </a:rPr>
              <a:t>should</a:t>
            </a:r>
            <a:r>
              <a:rPr sz="3200" b="1" spc="-20" dirty="0">
                <a:latin typeface="Arial"/>
                <a:cs typeface="Arial"/>
              </a:rPr>
              <a:t> </a:t>
            </a:r>
            <a:r>
              <a:rPr sz="3200" b="1" spc="5" dirty="0">
                <a:latin typeface="Arial"/>
                <a:cs typeface="Arial"/>
              </a:rPr>
              <a:t>be</a:t>
            </a:r>
            <a:r>
              <a:rPr sz="3200" b="1" spc="10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consulted</a:t>
            </a:r>
            <a:endParaRPr sz="320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815"/>
              </a:spcBef>
              <a:buClr>
                <a:srgbClr val="CC000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200" b="1" u="heavy" spc="-5" dirty="0"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Continuous</a:t>
            </a:r>
            <a:r>
              <a:rPr sz="3200" b="1" spc="-30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intrapartum</a:t>
            </a:r>
            <a:r>
              <a:rPr sz="3200" b="1" spc="-15" dirty="0">
                <a:latin typeface="Arial"/>
                <a:cs typeface="Arial"/>
              </a:rPr>
              <a:t> </a:t>
            </a:r>
            <a:r>
              <a:rPr sz="3200" b="1" spc="-10" dirty="0">
                <a:latin typeface="Arial"/>
                <a:cs typeface="Arial"/>
              </a:rPr>
              <a:t>fetal</a:t>
            </a:r>
            <a:r>
              <a:rPr sz="3200" b="1" spc="5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monitoring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05050" y="577169"/>
            <a:ext cx="4829175" cy="731611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6985" algn="ctr">
              <a:lnSpc>
                <a:spcPct val="100000"/>
              </a:lnSpc>
              <a:spcBef>
                <a:spcPts val="425"/>
              </a:spcBef>
            </a:pPr>
            <a:r>
              <a:rPr dirty="0">
                <a:solidFill>
                  <a:schemeClr val="tx1"/>
                </a:solidFill>
              </a:rPr>
              <a:t>Key</a:t>
            </a:r>
            <a:r>
              <a:rPr spc="-45" dirty="0">
                <a:solidFill>
                  <a:schemeClr val="tx1"/>
                </a:solidFill>
              </a:rPr>
              <a:t> </a:t>
            </a:r>
            <a:r>
              <a:rPr spc="-5" dirty="0">
                <a:solidFill>
                  <a:schemeClr val="tx1"/>
                </a:solidFill>
              </a:rPr>
              <a:t>points</a:t>
            </a:r>
          </a:p>
        </p:txBody>
      </p:sp>
      <p:sp>
        <p:nvSpPr>
          <p:cNvPr id="3" name="object 3"/>
          <p:cNvSpPr/>
          <p:nvPr/>
        </p:nvSpPr>
        <p:spPr>
          <a:xfrm>
            <a:off x="314325" y="1752600"/>
            <a:ext cx="8534400" cy="4267200"/>
          </a:xfrm>
          <a:custGeom>
            <a:avLst/>
            <a:gdLst/>
            <a:ahLst/>
            <a:cxnLst/>
            <a:rect l="l" t="t" r="r" b="b"/>
            <a:pathLst>
              <a:path w="8534400" h="4267200">
                <a:moveTo>
                  <a:pt x="0" y="4267200"/>
                </a:moveTo>
                <a:lnTo>
                  <a:pt x="8534400" y="4267200"/>
                </a:lnTo>
                <a:lnTo>
                  <a:pt x="8534400" y="0"/>
                </a:lnTo>
                <a:lnTo>
                  <a:pt x="0" y="0"/>
                </a:lnTo>
                <a:lnTo>
                  <a:pt x="0" y="4267200"/>
                </a:lnTo>
                <a:close/>
              </a:path>
            </a:pathLst>
          </a:custGeom>
          <a:ln w="38100">
            <a:solidFill>
              <a:srgbClr val="A400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71475" y="1772602"/>
            <a:ext cx="8250555" cy="421640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381000" marR="208279" indent="-343535">
              <a:lnSpc>
                <a:spcPct val="102299"/>
              </a:lnSpc>
              <a:spcBef>
                <a:spcPts val="50"/>
              </a:spcBef>
              <a:buClr>
                <a:srgbClr val="CC0000"/>
              </a:buClr>
              <a:buFont typeface="Arial MT"/>
              <a:buChar char="•"/>
              <a:tabLst>
                <a:tab pos="381000" algn="l"/>
                <a:tab pos="381635" algn="l"/>
              </a:tabLst>
            </a:pPr>
            <a:r>
              <a:rPr sz="2750" b="1" spc="25" dirty="0">
                <a:latin typeface="Arial"/>
                <a:cs typeface="Arial"/>
              </a:rPr>
              <a:t>Offer screening </a:t>
            </a:r>
            <a:r>
              <a:rPr sz="2750" b="1" spc="10" dirty="0">
                <a:latin typeface="Arial"/>
                <a:cs typeface="Arial"/>
              </a:rPr>
              <a:t>for </a:t>
            </a:r>
            <a:r>
              <a:rPr sz="2750" b="1" spc="25" dirty="0">
                <a:latin typeface="Arial"/>
                <a:cs typeface="Arial"/>
              </a:rPr>
              <a:t>anemia at </a:t>
            </a:r>
            <a:r>
              <a:rPr sz="2750" b="1" spc="20" dirty="0">
                <a:latin typeface="Arial"/>
                <a:cs typeface="Arial"/>
              </a:rPr>
              <a:t>booking </a:t>
            </a:r>
            <a:r>
              <a:rPr sz="2750" b="1" spc="30" dirty="0">
                <a:latin typeface="Arial"/>
                <a:cs typeface="Arial"/>
              </a:rPr>
              <a:t>and </a:t>
            </a:r>
            <a:r>
              <a:rPr sz="2750" b="1" spc="25" dirty="0">
                <a:latin typeface="Arial"/>
                <a:cs typeface="Arial"/>
              </a:rPr>
              <a:t>28 </a:t>
            </a:r>
            <a:r>
              <a:rPr sz="2750" b="1" spc="-750" dirty="0">
                <a:latin typeface="Arial"/>
                <a:cs typeface="Arial"/>
              </a:rPr>
              <a:t> </a:t>
            </a:r>
            <a:r>
              <a:rPr sz="2750" b="1" spc="30" dirty="0">
                <a:latin typeface="Arial"/>
                <a:cs typeface="Arial"/>
              </a:rPr>
              <a:t>weeks</a:t>
            </a:r>
            <a:r>
              <a:rPr sz="2750" b="1" spc="5" dirty="0">
                <a:latin typeface="Arial"/>
                <a:cs typeface="Arial"/>
              </a:rPr>
              <a:t> this</a:t>
            </a:r>
            <a:r>
              <a:rPr sz="2750" b="1" spc="85" dirty="0">
                <a:latin typeface="Arial"/>
                <a:cs typeface="Arial"/>
              </a:rPr>
              <a:t> </a:t>
            </a:r>
            <a:r>
              <a:rPr sz="2750" b="1" spc="15" dirty="0">
                <a:latin typeface="Arial"/>
                <a:cs typeface="Arial"/>
              </a:rPr>
              <a:t>allows</a:t>
            </a:r>
            <a:r>
              <a:rPr sz="2750" b="1" spc="10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time </a:t>
            </a:r>
            <a:r>
              <a:rPr sz="2750" b="1" spc="35" dirty="0">
                <a:latin typeface="Arial"/>
                <a:cs typeface="Arial"/>
              </a:rPr>
              <a:t>for</a:t>
            </a:r>
            <a:r>
              <a:rPr sz="2750" b="1" spc="-45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treatment</a:t>
            </a:r>
            <a:endParaRPr sz="2750" dirty="0">
              <a:latin typeface="Arial"/>
              <a:cs typeface="Arial"/>
            </a:endParaRPr>
          </a:p>
          <a:p>
            <a:pPr marL="381000" marR="1784350" indent="-343535">
              <a:lnSpc>
                <a:spcPct val="102400"/>
              </a:lnSpc>
              <a:spcBef>
                <a:spcPts val="680"/>
              </a:spcBef>
              <a:buClr>
                <a:srgbClr val="CC0000"/>
              </a:buClr>
              <a:buFont typeface="Arial MT"/>
              <a:buChar char="•"/>
              <a:tabLst>
                <a:tab pos="381000" algn="l"/>
                <a:tab pos="381635" algn="l"/>
              </a:tabLst>
            </a:pPr>
            <a:r>
              <a:rPr sz="2750" b="1" spc="25" dirty="0">
                <a:latin typeface="Arial"/>
                <a:cs typeface="Arial"/>
              </a:rPr>
              <a:t>Hb</a:t>
            </a:r>
            <a:r>
              <a:rPr sz="2750" b="1" dirty="0">
                <a:latin typeface="Arial"/>
                <a:cs typeface="Arial"/>
              </a:rPr>
              <a:t> </a:t>
            </a:r>
            <a:r>
              <a:rPr sz="2750" b="1" spc="15" dirty="0">
                <a:latin typeface="Arial"/>
                <a:cs typeface="Arial"/>
              </a:rPr>
              <a:t>&lt;</a:t>
            </a:r>
            <a:r>
              <a:rPr sz="2750" b="1" spc="5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11</a:t>
            </a:r>
            <a:r>
              <a:rPr sz="2750" b="1" spc="10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or</a:t>
            </a:r>
            <a:r>
              <a:rPr sz="2750" b="1" spc="20" dirty="0">
                <a:latin typeface="Arial"/>
                <a:cs typeface="Arial"/>
              </a:rPr>
              <a:t> 10.5</a:t>
            </a:r>
            <a:r>
              <a:rPr sz="2750" b="1" spc="10" dirty="0">
                <a:latin typeface="Arial"/>
                <a:cs typeface="Arial"/>
              </a:rPr>
              <a:t> </a:t>
            </a:r>
            <a:r>
              <a:rPr sz="2750" b="1" spc="35" dirty="0">
                <a:latin typeface="Arial"/>
                <a:cs typeface="Arial"/>
              </a:rPr>
              <a:t>in</a:t>
            </a:r>
            <a:r>
              <a:rPr sz="2750" b="1" dirty="0">
                <a:latin typeface="Arial"/>
                <a:cs typeface="Arial"/>
              </a:rPr>
              <a:t> </a:t>
            </a:r>
            <a:r>
              <a:rPr sz="2750" b="1" spc="15" dirty="0">
                <a:latin typeface="Arial"/>
                <a:cs typeface="Arial"/>
              </a:rPr>
              <a:t>2</a:t>
            </a:r>
            <a:r>
              <a:rPr sz="2775" b="1" spc="22" baseline="25525" dirty="0">
                <a:latin typeface="Arial"/>
                <a:cs typeface="Arial"/>
              </a:rPr>
              <a:t>nd</a:t>
            </a:r>
            <a:r>
              <a:rPr sz="2775" b="1" spc="390" baseline="25525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trimester</a:t>
            </a:r>
            <a:r>
              <a:rPr sz="2750" b="1" spc="-50" dirty="0">
                <a:latin typeface="Arial"/>
                <a:cs typeface="Arial"/>
              </a:rPr>
              <a:t> </a:t>
            </a:r>
            <a:r>
              <a:rPr sz="2750" b="1" spc="30" dirty="0">
                <a:latin typeface="Arial"/>
                <a:cs typeface="Arial"/>
              </a:rPr>
              <a:t>need </a:t>
            </a:r>
            <a:r>
              <a:rPr sz="2750" b="1" spc="-750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investigation</a:t>
            </a:r>
            <a:endParaRPr sz="2750" dirty="0">
              <a:latin typeface="Arial"/>
              <a:cs typeface="Arial"/>
            </a:endParaRPr>
          </a:p>
          <a:p>
            <a:pPr marL="381000" indent="-343535">
              <a:lnSpc>
                <a:spcPct val="100000"/>
              </a:lnSpc>
              <a:spcBef>
                <a:spcPts val="680"/>
              </a:spcBef>
              <a:buClr>
                <a:srgbClr val="CC0000"/>
              </a:buClr>
              <a:buFont typeface="Arial MT"/>
              <a:buChar char="•"/>
              <a:tabLst>
                <a:tab pos="381000" algn="l"/>
                <a:tab pos="381635" algn="l"/>
              </a:tabLst>
            </a:pPr>
            <a:r>
              <a:rPr sz="2750" b="1" spc="25" dirty="0">
                <a:latin typeface="Arial"/>
                <a:cs typeface="Arial"/>
              </a:rPr>
              <a:t>Anemia</a:t>
            </a:r>
            <a:r>
              <a:rPr sz="2750" b="1" spc="5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risk</a:t>
            </a:r>
            <a:r>
              <a:rPr sz="2750" b="1" spc="5" dirty="0">
                <a:latin typeface="Arial"/>
                <a:cs typeface="Arial"/>
              </a:rPr>
              <a:t> </a:t>
            </a:r>
            <a:r>
              <a:rPr sz="2750" b="1" spc="35" dirty="0">
                <a:latin typeface="Arial"/>
                <a:cs typeface="Arial"/>
              </a:rPr>
              <a:t>for</a:t>
            </a:r>
            <a:r>
              <a:rPr sz="2750" b="1" spc="-50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Preterm</a:t>
            </a:r>
            <a:r>
              <a:rPr sz="2750" b="1" spc="55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labor</a:t>
            </a:r>
            <a:endParaRPr sz="2750" dirty="0">
              <a:latin typeface="Arial"/>
              <a:cs typeface="Arial"/>
            </a:endParaRPr>
          </a:p>
          <a:p>
            <a:pPr marL="381000" marR="30480" indent="-343535">
              <a:lnSpc>
                <a:spcPct val="102400"/>
              </a:lnSpc>
              <a:spcBef>
                <a:spcPts val="675"/>
              </a:spcBef>
              <a:buClr>
                <a:srgbClr val="CC0000"/>
              </a:buClr>
              <a:buFont typeface="Arial MT"/>
              <a:buChar char="•"/>
              <a:tabLst>
                <a:tab pos="381000" algn="l"/>
                <a:tab pos="381635" algn="l"/>
              </a:tabLst>
            </a:pPr>
            <a:r>
              <a:rPr sz="2750" b="1" spc="30" dirty="0">
                <a:latin typeface="Arial"/>
                <a:cs typeface="Arial"/>
              </a:rPr>
              <a:t>The </a:t>
            </a:r>
            <a:r>
              <a:rPr sz="2750" b="1" spc="20" dirty="0">
                <a:latin typeface="Arial"/>
                <a:cs typeface="Arial"/>
              </a:rPr>
              <a:t>parenteral iron </a:t>
            </a:r>
            <a:r>
              <a:rPr sz="2750" b="1" spc="25" dirty="0">
                <a:latin typeface="Arial"/>
                <a:cs typeface="Arial"/>
              </a:rPr>
              <a:t>should </a:t>
            </a:r>
            <a:r>
              <a:rPr sz="2750" b="1" spc="20" dirty="0">
                <a:latin typeface="Arial"/>
                <a:cs typeface="Arial"/>
              </a:rPr>
              <a:t>only </a:t>
            </a:r>
            <a:r>
              <a:rPr sz="2750" b="1" spc="25" dirty="0">
                <a:latin typeface="Arial"/>
                <a:cs typeface="Arial"/>
              </a:rPr>
              <a:t>be considered </a:t>
            </a:r>
            <a:r>
              <a:rPr sz="2750" b="1" spc="-750" dirty="0">
                <a:latin typeface="Arial"/>
                <a:cs typeface="Arial"/>
              </a:rPr>
              <a:t> </a:t>
            </a:r>
            <a:r>
              <a:rPr sz="2750" b="1" spc="10" dirty="0">
                <a:latin typeface="Arial"/>
                <a:cs typeface="Arial"/>
              </a:rPr>
              <a:t>for</a:t>
            </a:r>
            <a:r>
              <a:rPr sz="2750" b="1" spc="20" dirty="0">
                <a:latin typeface="Arial"/>
                <a:cs typeface="Arial"/>
              </a:rPr>
              <a:t> intolerant</a:t>
            </a:r>
            <a:r>
              <a:rPr sz="2750" b="1" spc="30" dirty="0">
                <a:latin typeface="Arial"/>
                <a:cs typeface="Arial"/>
              </a:rPr>
              <a:t> women</a:t>
            </a:r>
            <a:endParaRPr sz="2750" dirty="0">
              <a:latin typeface="Arial"/>
              <a:cs typeface="Arial"/>
            </a:endParaRPr>
          </a:p>
          <a:p>
            <a:pPr marL="381000" marR="581660" indent="-343535">
              <a:lnSpc>
                <a:spcPct val="102400"/>
              </a:lnSpc>
              <a:spcBef>
                <a:spcPts val="675"/>
              </a:spcBef>
              <a:buClr>
                <a:srgbClr val="CC0000"/>
              </a:buClr>
              <a:buFont typeface="Arial MT"/>
              <a:buChar char="•"/>
              <a:tabLst>
                <a:tab pos="381000" algn="l"/>
                <a:tab pos="381635" algn="l"/>
              </a:tabLst>
            </a:pPr>
            <a:r>
              <a:rPr sz="2750" b="1" spc="20" dirty="0">
                <a:latin typeface="Arial"/>
                <a:cs typeface="Arial"/>
              </a:rPr>
              <a:t>At </a:t>
            </a:r>
            <a:r>
              <a:rPr sz="2750" b="1" spc="25" dirty="0">
                <a:latin typeface="Arial"/>
                <a:cs typeface="Arial"/>
              </a:rPr>
              <a:t>term </a:t>
            </a:r>
            <a:r>
              <a:rPr sz="2750" b="1" spc="20" dirty="0">
                <a:latin typeface="Arial"/>
                <a:cs typeface="Arial"/>
              </a:rPr>
              <a:t>iron deficiency </a:t>
            </a:r>
            <a:r>
              <a:rPr sz="2750" b="1" spc="25" dirty="0">
                <a:latin typeface="Arial"/>
                <a:cs typeface="Arial"/>
              </a:rPr>
              <a:t>anemia </a:t>
            </a:r>
            <a:r>
              <a:rPr sz="2750" b="1" spc="20" dirty="0">
                <a:latin typeface="Arial"/>
                <a:cs typeface="Arial"/>
              </a:rPr>
              <a:t>treated with </a:t>
            </a:r>
            <a:r>
              <a:rPr sz="2750" b="1" spc="-750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blood</a:t>
            </a:r>
            <a:r>
              <a:rPr sz="2750" b="1" spc="5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transfusion</a:t>
            </a:r>
            <a:endParaRPr sz="27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4298" y="620142"/>
            <a:ext cx="8686800" cy="643253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vert="horz" wrap="square" lIns="0" tIns="62865" rIns="0" bIns="0" rtlCol="0">
            <a:spAutoFit/>
          </a:bodyPr>
          <a:lstStyle/>
          <a:p>
            <a:pPr marL="2606040" marR="286385" indent="-2302510">
              <a:lnSpc>
                <a:spcPts val="5260"/>
              </a:lnSpc>
              <a:spcBef>
                <a:spcPts val="495"/>
              </a:spcBef>
            </a:pPr>
            <a:r>
              <a:rPr sz="2400" dirty="0">
                <a:solidFill>
                  <a:schemeClr val="tx1"/>
                </a:solidFill>
              </a:rPr>
              <a:t>Normal </a:t>
            </a:r>
            <a:r>
              <a:rPr sz="2400" spc="-5" dirty="0">
                <a:solidFill>
                  <a:schemeClr val="tx1"/>
                </a:solidFill>
              </a:rPr>
              <a:t>physiological </a:t>
            </a:r>
            <a:r>
              <a:rPr sz="2400" spc="5" dirty="0">
                <a:solidFill>
                  <a:schemeClr val="tx1"/>
                </a:solidFill>
              </a:rPr>
              <a:t>changes </a:t>
            </a:r>
            <a:r>
              <a:rPr sz="2400" spc="-1210" dirty="0">
                <a:solidFill>
                  <a:schemeClr val="tx1"/>
                </a:solidFill>
              </a:rPr>
              <a:t> </a:t>
            </a:r>
            <a:r>
              <a:rPr sz="2400" spc="-5" dirty="0">
                <a:solidFill>
                  <a:schemeClr val="tx1"/>
                </a:solidFill>
              </a:rPr>
              <a:t>in</a:t>
            </a:r>
            <a:r>
              <a:rPr sz="2400" spc="35" dirty="0">
                <a:solidFill>
                  <a:schemeClr val="tx1"/>
                </a:solidFill>
              </a:rPr>
              <a:t> </a:t>
            </a:r>
            <a:r>
              <a:rPr sz="2400" dirty="0">
                <a:solidFill>
                  <a:schemeClr val="tx1"/>
                </a:solidFill>
              </a:rPr>
              <a:t>pregnancy</a:t>
            </a:r>
          </a:p>
        </p:txBody>
      </p:sp>
      <p:sp>
        <p:nvSpPr>
          <p:cNvPr id="3" name="object 3"/>
          <p:cNvSpPr/>
          <p:nvPr/>
        </p:nvSpPr>
        <p:spPr>
          <a:xfrm>
            <a:off x="228600" y="2019300"/>
            <a:ext cx="8686800" cy="3971925"/>
          </a:xfrm>
          <a:custGeom>
            <a:avLst/>
            <a:gdLst/>
            <a:ahLst/>
            <a:cxnLst/>
            <a:rect l="l" t="t" r="r" b="b"/>
            <a:pathLst>
              <a:path w="8686800" h="3971925">
                <a:moveTo>
                  <a:pt x="0" y="3971925"/>
                </a:moveTo>
                <a:lnTo>
                  <a:pt x="8686800" y="3971925"/>
                </a:lnTo>
                <a:lnTo>
                  <a:pt x="8686800" y="0"/>
                </a:lnTo>
                <a:lnTo>
                  <a:pt x="0" y="0"/>
                </a:lnTo>
                <a:lnTo>
                  <a:pt x="0" y="3971925"/>
                </a:lnTo>
                <a:close/>
              </a:path>
            </a:pathLst>
          </a:custGeom>
          <a:ln w="38100">
            <a:solidFill>
              <a:srgbClr val="A400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10832" y="2042731"/>
            <a:ext cx="8470265" cy="387350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405130" marR="358775" indent="12065" algn="ctr">
              <a:lnSpc>
                <a:spcPct val="102400"/>
              </a:lnSpc>
              <a:spcBef>
                <a:spcPts val="45"/>
              </a:spcBef>
            </a:pPr>
            <a:r>
              <a:rPr sz="2750" b="1" spc="20" dirty="0">
                <a:latin typeface="Arial"/>
                <a:cs typeface="Arial"/>
              </a:rPr>
              <a:t>Alterations </a:t>
            </a:r>
            <a:r>
              <a:rPr sz="2750" b="1" spc="25" dirty="0">
                <a:latin typeface="Arial"/>
                <a:cs typeface="Arial"/>
              </a:rPr>
              <a:t>of hematological parameters </a:t>
            </a:r>
            <a:r>
              <a:rPr sz="2750" b="1" spc="30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particularly</a:t>
            </a:r>
            <a:r>
              <a:rPr sz="2750" b="1" spc="5" dirty="0">
                <a:latin typeface="Arial"/>
                <a:cs typeface="Arial"/>
              </a:rPr>
              <a:t> </a:t>
            </a:r>
            <a:r>
              <a:rPr sz="2750" b="1" spc="-5" dirty="0">
                <a:latin typeface="Arial"/>
                <a:cs typeface="Arial"/>
              </a:rPr>
              <a:t>in</a:t>
            </a:r>
            <a:r>
              <a:rPr sz="2750" b="1" spc="5" dirty="0">
                <a:latin typeface="Arial"/>
                <a:cs typeface="Arial"/>
              </a:rPr>
              <a:t> </a:t>
            </a:r>
            <a:r>
              <a:rPr sz="2750" b="1" spc="10" dirty="0">
                <a:latin typeface="Arial"/>
                <a:cs typeface="Arial"/>
              </a:rPr>
              <a:t>a</a:t>
            </a:r>
            <a:r>
              <a:rPr sz="2750" b="1" spc="75" dirty="0">
                <a:latin typeface="Arial"/>
                <a:cs typeface="Arial"/>
              </a:rPr>
              <a:t> </a:t>
            </a:r>
            <a:r>
              <a:rPr sz="2750" b="1" spc="15" dirty="0">
                <a:latin typeface="Arial"/>
                <a:cs typeface="Arial"/>
              </a:rPr>
              <a:t>reduction</a:t>
            </a:r>
            <a:r>
              <a:rPr sz="2750" b="1" spc="5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of hemoglobin</a:t>
            </a:r>
            <a:r>
              <a:rPr sz="2750" b="1" spc="5" dirty="0">
                <a:latin typeface="Arial"/>
                <a:cs typeface="Arial"/>
              </a:rPr>
              <a:t> </a:t>
            </a:r>
            <a:r>
              <a:rPr sz="2750" b="1" spc="15" dirty="0">
                <a:latin typeface="Arial"/>
                <a:cs typeface="Arial"/>
              </a:rPr>
              <a:t>(Hb) </a:t>
            </a:r>
            <a:r>
              <a:rPr sz="2750" b="1" spc="-745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concentration</a:t>
            </a:r>
            <a:r>
              <a:rPr sz="2750" b="1" spc="10" dirty="0">
                <a:latin typeface="Arial"/>
                <a:cs typeface="Arial"/>
              </a:rPr>
              <a:t> </a:t>
            </a:r>
            <a:r>
              <a:rPr sz="2750" b="1" spc="5" dirty="0">
                <a:latin typeface="Arial"/>
                <a:cs typeface="Arial"/>
              </a:rPr>
              <a:t>:</a:t>
            </a:r>
            <a:endParaRPr sz="2750" dirty="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80"/>
              </a:spcBef>
              <a:buClr>
                <a:srgbClr val="A4002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750" b="1" spc="-25" dirty="0">
                <a:latin typeface="Arial"/>
                <a:cs typeface="Arial"/>
              </a:rPr>
              <a:t>Total</a:t>
            </a:r>
            <a:r>
              <a:rPr sz="2750" b="1" spc="35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blood</a:t>
            </a:r>
            <a:r>
              <a:rPr sz="2750" b="1" spc="5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volume</a:t>
            </a:r>
            <a:r>
              <a:rPr sz="2750" b="1" spc="20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increases</a:t>
            </a:r>
            <a:r>
              <a:rPr sz="2750" b="1" spc="10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by</a:t>
            </a:r>
            <a:r>
              <a:rPr sz="2750" b="1" spc="10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50</a:t>
            </a:r>
            <a:r>
              <a:rPr sz="2750" b="1" spc="15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%</a:t>
            </a:r>
            <a:endParaRPr sz="2750" dirty="0">
              <a:latin typeface="Arial"/>
              <a:cs typeface="Arial"/>
            </a:endParaRPr>
          </a:p>
          <a:p>
            <a:pPr marL="355600" marR="5080" indent="-343535">
              <a:lnSpc>
                <a:spcPct val="101899"/>
              </a:lnSpc>
              <a:spcBef>
                <a:spcPts val="15"/>
              </a:spcBef>
              <a:buClr>
                <a:srgbClr val="A4002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750" b="1" spc="20" dirty="0">
                <a:latin typeface="Arial"/>
                <a:cs typeface="Arial"/>
              </a:rPr>
              <a:t>Plasma</a:t>
            </a:r>
            <a:r>
              <a:rPr sz="2750" b="1" spc="25" dirty="0">
                <a:latin typeface="Arial"/>
                <a:cs typeface="Arial"/>
              </a:rPr>
              <a:t> volume rises</a:t>
            </a:r>
            <a:r>
              <a:rPr sz="2750" b="1" spc="15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from</a:t>
            </a:r>
            <a:r>
              <a:rPr sz="2750" b="1" spc="-10" dirty="0">
                <a:latin typeface="Arial"/>
                <a:cs typeface="Arial"/>
              </a:rPr>
              <a:t> </a:t>
            </a:r>
            <a:r>
              <a:rPr sz="2750" b="1" spc="15" dirty="0">
                <a:latin typeface="Arial"/>
                <a:cs typeface="Arial"/>
              </a:rPr>
              <a:t>6</a:t>
            </a:r>
            <a:r>
              <a:rPr sz="2750" b="1" spc="85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weeks</a:t>
            </a:r>
            <a:r>
              <a:rPr sz="2750" b="1" spc="15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gestation </a:t>
            </a:r>
            <a:r>
              <a:rPr sz="2750" b="1" spc="30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progressively</a:t>
            </a:r>
            <a:r>
              <a:rPr sz="2750" b="1" spc="85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increasing</a:t>
            </a:r>
            <a:r>
              <a:rPr sz="2750" b="1" spc="10" dirty="0">
                <a:latin typeface="Arial"/>
                <a:cs typeface="Arial"/>
              </a:rPr>
              <a:t> </a:t>
            </a:r>
            <a:r>
              <a:rPr sz="2750" b="1" dirty="0">
                <a:latin typeface="Arial"/>
                <a:cs typeface="Arial"/>
              </a:rPr>
              <a:t>to</a:t>
            </a:r>
            <a:r>
              <a:rPr sz="2750" b="1" spc="85" dirty="0">
                <a:latin typeface="Arial"/>
                <a:cs typeface="Arial"/>
              </a:rPr>
              <a:t> </a:t>
            </a:r>
            <a:r>
              <a:rPr sz="2750" b="1" spc="15" dirty="0">
                <a:latin typeface="Arial"/>
                <a:cs typeface="Arial"/>
              </a:rPr>
              <a:t>a peak </a:t>
            </a:r>
            <a:r>
              <a:rPr sz="2750" b="1" spc="25" dirty="0">
                <a:latin typeface="Arial"/>
                <a:cs typeface="Arial"/>
              </a:rPr>
              <a:t>at</a:t>
            </a:r>
            <a:r>
              <a:rPr sz="2750" b="1" spc="35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32</a:t>
            </a:r>
            <a:r>
              <a:rPr sz="2750" b="1" spc="15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weeks' </a:t>
            </a:r>
            <a:r>
              <a:rPr sz="2750" b="1" spc="25" dirty="0">
                <a:latin typeface="Arial"/>
                <a:cs typeface="Arial"/>
              </a:rPr>
              <a:t> gestation </a:t>
            </a:r>
            <a:r>
              <a:rPr sz="2750" b="1" spc="20" dirty="0">
                <a:latin typeface="Arial"/>
                <a:cs typeface="Arial"/>
              </a:rPr>
              <a:t>(due </a:t>
            </a:r>
            <a:r>
              <a:rPr sz="2750" b="1" spc="35" dirty="0">
                <a:latin typeface="Arial"/>
                <a:cs typeface="Arial"/>
              </a:rPr>
              <a:t>to </a:t>
            </a:r>
            <a:r>
              <a:rPr sz="2750" b="1" spc="25" dirty="0">
                <a:latin typeface="Arial"/>
                <a:cs typeface="Arial"/>
              </a:rPr>
              <a:t>hormone-mediated </a:t>
            </a:r>
            <a:r>
              <a:rPr sz="2750" b="1" spc="30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vasodilation</a:t>
            </a:r>
            <a:r>
              <a:rPr sz="2750" b="1" spc="75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subsequent activation</a:t>
            </a:r>
            <a:r>
              <a:rPr sz="2750" b="1" spc="5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of </a:t>
            </a:r>
            <a:r>
              <a:rPr sz="2750" b="1" spc="10" dirty="0">
                <a:latin typeface="Arial"/>
                <a:cs typeface="Arial"/>
              </a:rPr>
              <a:t>the </a:t>
            </a:r>
            <a:r>
              <a:rPr sz="2750" b="1" spc="25" dirty="0">
                <a:latin typeface="Arial"/>
                <a:cs typeface="Arial"/>
              </a:rPr>
              <a:t>renin- </a:t>
            </a:r>
            <a:r>
              <a:rPr sz="2750" b="1" spc="-750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angiotensin</a:t>
            </a:r>
            <a:r>
              <a:rPr sz="2750" b="1" spc="10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aldosterone</a:t>
            </a:r>
            <a:r>
              <a:rPr sz="2750" b="1" spc="90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system)</a:t>
            </a:r>
            <a:endParaRPr sz="27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6922" y="194647"/>
            <a:ext cx="7448550" cy="1506182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28575" rIns="0" bIns="0" rtlCol="0">
            <a:spAutoFit/>
          </a:bodyPr>
          <a:lstStyle/>
          <a:p>
            <a:pPr marL="621665">
              <a:lnSpc>
                <a:spcPct val="100000"/>
              </a:lnSpc>
              <a:spcBef>
                <a:spcPts val="225"/>
              </a:spcBef>
            </a:pPr>
            <a:r>
              <a:rPr sz="4800" spc="5" dirty="0">
                <a:solidFill>
                  <a:schemeClr val="tx1"/>
                </a:solidFill>
              </a:rPr>
              <a:t>Physiological</a:t>
            </a:r>
            <a:r>
              <a:rPr sz="4800" spc="-75" dirty="0">
                <a:solidFill>
                  <a:schemeClr val="tx1"/>
                </a:solidFill>
              </a:rPr>
              <a:t> </a:t>
            </a:r>
            <a:r>
              <a:rPr sz="4800" spc="-5" dirty="0">
                <a:solidFill>
                  <a:schemeClr val="tx1"/>
                </a:solidFill>
              </a:rPr>
              <a:t>anemia</a:t>
            </a:r>
            <a:endParaRPr sz="4800" dirty="0">
              <a:solidFill>
                <a:schemeClr val="tx1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2400" y="1612900"/>
            <a:ext cx="8697595" cy="4054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During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pregnancy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:</a:t>
            </a:r>
            <a:endParaRPr sz="2400" dirty="0">
              <a:latin typeface="Arial"/>
              <a:cs typeface="Arial"/>
            </a:endParaRPr>
          </a:p>
          <a:p>
            <a:pPr marL="355600" indent="-343535">
              <a:lnSpc>
                <a:spcPts val="2865"/>
              </a:lnSpc>
              <a:spcBef>
                <a:spcPts val="50"/>
              </a:spcBef>
              <a:buClr>
                <a:srgbClr val="A4002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b="1" spc="-10" dirty="0">
                <a:latin typeface="Arial"/>
                <a:cs typeface="Arial"/>
              </a:rPr>
              <a:t>angiotensinogen</a:t>
            </a:r>
            <a:r>
              <a:rPr sz="2400" b="1" spc="3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rises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with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estrogen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production</a:t>
            </a:r>
            <a:endParaRPr sz="2400" dirty="0">
              <a:latin typeface="Arial"/>
              <a:cs typeface="Arial"/>
            </a:endParaRPr>
          </a:p>
          <a:p>
            <a:pPr marL="355600" marR="1336040" indent="-343535">
              <a:lnSpc>
                <a:spcPts val="2850"/>
              </a:lnSpc>
              <a:spcBef>
                <a:spcPts val="110"/>
              </a:spcBef>
              <a:buClr>
                <a:srgbClr val="A40020"/>
              </a:buClr>
              <a:buFont typeface="Arial MT"/>
              <a:buChar char="•"/>
              <a:tabLst>
                <a:tab pos="355600" algn="l"/>
                <a:tab pos="356235" algn="l"/>
                <a:tab pos="3808729" algn="l"/>
              </a:tabLst>
            </a:pPr>
            <a:r>
              <a:rPr sz="2400" b="1" spc="-5" dirty="0">
                <a:latin typeface="Arial"/>
                <a:cs typeface="Arial"/>
              </a:rPr>
              <a:t>Increased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vasopressin	</a:t>
            </a:r>
            <a:r>
              <a:rPr sz="2400" b="1" spc="-10" dirty="0">
                <a:latin typeface="Arial"/>
                <a:cs typeface="Arial"/>
              </a:rPr>
              <a:t>leading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to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-15" dirty="0">
                <a:latin typeface="Arial"/>
                <a:cs typeface="Arial"/>
              </a:rPr>
              <a:t>salt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and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water </a:t>
            </a:r>
            <a:r>
              <a:rPr sz="2400" b="1" spc="-65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retention</a:t>
            </a:r>
            <a:endParaRPr sz="2400" dirty="0">
              <a:latin typeface="Arial"/>
              <a:cs typeface="Arial"/>
            </a:endParaRPr>
          </a:p>
          <a:p>
            <a:pPr marL="440055" indent="-427355">
              <a:lnSpc>
                <a:spcPts val="2830"/>
              </a:lnSpc>
              <a:buClr>
                <a:srgbClr val="A40020"/>
              </a:buClr>
              <a:buFont typeface="Arial MT"/>
              <a:buChar char="•"/>
              <a:tabLst>
                <a:tab pos="439420" algn="l"/>
                <a:tab pos="440055" algn="l"/>
              </a:tabLst>
            </a:pPr>
            <a:r>
              <a:rPr sz="2400" b="1" spc="-5" dirty="0">
                <a:latin typeface="Arial"/>
                <a:cs typeface="Arial"/>
              </a:rPr>
              <a:t>RBC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spc="15" dirty="0">
                <a:latin typeface="Arial"/>
                <a:cs typeface="Arial"/>
              </a:rPr>
              <a:t>mass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increases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from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early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2nd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trimester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around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35" dirty="0">
                <a:latin typeface="Arial"/>
                <a:cs typeface="Arial"/>
              </a:rPr>
              <a:t>30-</a:t>
            </a:r>
            <a:endParaRPr sz="2400" dirty="0">
              <a:latin typeface="Arial"/>
              <a:cs typeface="Arial"/>
            </a:endParaRPr>
          </a:p>
          <a:p>
            <a:pPr marL="355600">
              <a:lnSpc>
                <a:spcPts val="2870"/>
              </a:lnSpc>
            </a:pPr>
            <a:r>
              <a:rPr sz="2400" b="1" spc="5" dirty="0">
                <a:latin typeface="Arial"/>
                <a:cs typeface="Arial"/>
              </a:rPr>
              <a:t>35%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lesser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degree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compared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with</a:t>
            </a:r>
            <a:r>
              <a:rPr sz="2400" b="1" spc="2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plasma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volume</a:t>
            </a:r>
            <a:endParaRPr sz="2400" dirty="0">
              <a:latin typeface="Arial"/>
              <a:cs typeface="Arial"/>
            </a:endParaRPr>
          </a:p>
          <a:p>
            <a:pPr marL="355600" indent="-343535">
              <a:lnSpc>
                <a:spcPts val="2865"/>
              </a:lnSpc>
              <a:spcBef>
                <a:spcPts val="45"/>
              </a:spcBef>
              <a:buClr>
                <a:srgbClr val="A4002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b="1" spc="-5" dirty="0">
                <a:latin typeface="Arial"/>
                <a:cs typeface="Arial"/>
              </a:rPr>
              <a:t>The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increase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35" dirty="0">
                <a:latin typeface="Arial"/>
                <a:cs typeface="Arial"/>
              </a:rPr>
              <a:t>in</a:t>
            </a:r>
            <a:r>
              <a:rPr sz="2400" b="1" spc="3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RBC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mass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results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15" dirty="0">
                <a:latin typeface="Arial"/>
                <a:cs typeface="Arial"/>
              </a:rPr>
              <a:t>from</a:t>
            </a:r>
            <a:r>
              <a:rPr sz="2400" b="1" spc="35" dirty="0">
                <a:latin typeface="Arial"/>
                <a:cs typeface="Arial"/>
              </a:rPr>
              <a:t> </a:t>
            </a:r>
            <a:r>
              <a:rPr sz="2400" b="1" spc="10" dirty="0">
                <a:latin typeface="Arial"/>
                <a:cs typeface="Arial"/>
              </a:rPr>
              <a:t>an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increased</a:t>
            </a:r>
            <a:endParaRPr sz="2400" dirty="0">
              <a:latin typeface="Arial"/>
              <a:cs typeface="Arial"/>
            </a:endParaRPr>
          </a:p>
          <a:p>
            <a:pPr marL="355600" marR="1743710" indent="-343535">
              <a:lnSpc>
                <a:spcPts val="2860"/>
              </a:lnSpc>
              <a:spcBef>
                <a:spcPts val="100"/>
              </a:spcBef>
              <a:buClr>
                <a:srgbClr val="A40020"/>
              </a:buClr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b="1" spc="-5" dirty="0">
                <a:latin typeface="Arial"/>
                <a:cs typeface="Arial"/>
              </a:rPr>
              <a:t>erythropoietin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level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response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spc="10" dirty="0">
                <a:latin typeface="Arial"/>
                <a:cs typeface="Arial"/>
              </a:rPr>
              <a:t>to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circulating </a:t>
            </a:r>
            <a:r>
              <a:rPr sz="2400" b="1" spc="-65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progesterone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spc="10" dirty="0">
                <a:latin typeface="Arial"/>
                <a:cs typeface="Arial"/>
              </a:rPr>
              <a:t>and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placental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lactogen</a:t>
            </a:r>
            <a:endParaRPr sz="2400" dirty="0">
              <a:latin typeface="Arial"/>
              <a:cs typeface="Arial"/>
            </a:endParaRPr>
          </a:p>
          <a:p>
            <a:pPr marL="440055" indent="-427355">
              <a:lnSpc>
                <a:spcPts val="2820"/>
              </a:lnSpc>
              <a:buClr>
                <a:srgbClr val="A40020"/>
              </a:buClr>
              <a:buFont typeface="Arial MT"/>
              <a:buChar char="•"/>
              <a:tabLst>
                <a:tab pos="439420" algn="l"/>
                <a:tab pos="440055" algn="l"/>
              </a:tabLst>
            </a:pPr>
            <a:r>
              <a:rPr sz="2400" b="1" spc="-5" dirty="0">
                <a:latin typeface="Arial"/>
                <a:cs typeface="Arial"/>
              </a:rPr>
              <a:t>The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disproportionate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increase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4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plasma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volume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to</a:t>
            </a:r>
            <a:r>
              <a:rPr sz="2400" b="1" spc="3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RBC</a:t>
            </a:r>
            <a:endParaRPr sz="2400" dirty="0">
              <a:latin typeface="Arial"/>
              <a:cs typeface="Arial"/>
            </a:endParaRPr>
          </a:p>
          <a:p>
            <a:pPr marL="355600">
              <a:lnSpc>
                <a:spcPts val="2865"/>
              </a:lnSpc>
            </a:pPr>
            <a:r>
              <a:rPr sz="2400" b="1" spc="-5" dirty="0">
                <a:latin typeface="Arial"/>
                <a:cs typeface="Arial"/>
              </a:rPr>
              <a:t>mass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leads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to</a:t>
            </a:r>
            <a:r>
              <a:rPr sz="2400" b="1" spc="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decreased</a:t>
            </a:r>
            <a:r>
              <a:rPr sz="2400" b="1" spc="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Hb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and</a:t>
            </a:r>
            <a:r>
              <a:rPr sz="2400" b="1" spc="3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hematocrit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levels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8675" y="2809875"/>
            <a:ext cx="8010525" cy="1819275"/>
          </a:xfrm>
          <a:prstGeom prst="rect">
            <a:avLst/>
          </a:prstGeom>
          <a:solidFill>
            <a:schemeClr val="bg1"/>
          </a:solidFill>
          <a:ln w="38100">
            <a:solidFill>
              <a:srgbClr val="A40020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 marL="95885">
              <a:lnSpc>
                <a:spcPct val="100000"/>
              </a:lnSpc>
              <a:spcBef>
                <a:spcPts val="340"/>
              </a:spcBef>
            </a:pPr>
            <a:r>
              <a:rPr sz="2750" b="1" spc="25" dirty="0">
                <a:latin typeface="Arial"/>
                <a:cs typeface="Arial"/>
              </a:rPr>
              <a:t>Anemia</a:t>
            </a:r>
            <a:r>
              <a:rPr sz="2750" b="1" spc="5" dirty="0">
                <a:latin typeface="Arial"/>
                <a:cs typeface="Arial"/>
              </a:rPr>
              <a:t> </a:t>
            </a:r>
            <a:r>
              <a:rPr sz="2750" b="1" spc="35" dirty="0">
                <a:latin typeface="Arial"/>
                <a:cs typeface="Arial"/>
              </a:rPr>
              <a:t>in</a:t>
            </a:r>
            <a:r>
              <a:rPr sz="2750" b="1" spc="5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pregnancy</a:t>
            </a:r>
            <a:r>
              <a:rPr sz="2750" b="1" spc="10" dirty="0">
                <a:latin typeface="Arial"/>
                <a:cs typeface="Arial"/>
              </a:rPr>
              <a:t> </a:t>
            </a:r>
            <a:r>
              <a:rPr sz="2750" b="1" spc="30" dirty="0">
                <a:latin typeface="Arial"/>
                <a:cs typeface="Arial"/>
              </a:rPr>
              <a:t>defined</a:t>
            </a:r>
            <a:r>
              <a:rPr sz="2750" b="1" spc="5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as</a:t>
            </a:r>
            <a:r>
              <a:rPr sz="2750" b="1" spc="5" dirty="0">
                <a:latin typeface="Arial"/>
                <a:cs typeface="Arial"/>
              </a:rPr>
              <a:t> :</a:t>
            </a:r>
            <a:endParaRPr sz="2750" dirty="0">
              <a:latin typeface="Arial"/>
              <a:cs typeface="Arial"/>
            </a:endParaRPr>
          </a:p>
          <a:p>
            <a:pPr marL="652145" indent="-556895">
              <a:lnSpc>
                <a:spcPct val="100000"/>
              </a:lnSpc>
              <a:spcBef>
                <a:spcPts val="80"/>
              </a:spcBef>
              <a:buClr>
                <a:srgbClr val="A40020"/>
              </a:buClr>
              <a:buFont typeface="Arial MT"/>
              <a:buChar char="•"/>
              <a:tabLst>
                <a:tab pos="652145" algn="l"/>
                <a:tab pos="652780" algn="l"/>
              </a:tabLst>
            </a:pPr>
            <a:r>
              <a:rPr sz="2750" b="1" spc="20" dirty="0">
                <a:latin typeface="Arial"/>
                <a:cs typeface="Arial"/>
              </a:rPr>
              <a:t>By</a:t>
            </a:r>
            <a:r>
              <a:rPr sz="2750" b="1" spc="5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Hb</a:t>
            </a:r>
            <a:r>
              <a:rPr sz="2750" b="1" spc="10" dirty="0">
                <a:latin typeface="Arial"/>
                <a:cs typeface="Arial"/>
              </a:rPr>
              <a:t> </a:t>
            </a:r>
            <a:r>
              <a:rPr sz="2750" b="1" spc="-5" dirty="0">
                <a:latin typeface="Arial"/>
                <a:cs typeface="Arial"/>
              </a:rPr>
              <a:t>&lt;110</a:t>
            </a:r>
            <a:r>
              <a:rPr sz="2750" b="1" spc="10" dirty="0">
                <a:latin typeface="Arial"/>
                <a:cs typeface="Arial"/>
              </a:rPr>
              <a:t> g/l</a:t>
            </a:r>
            <a:r>
              <a:rPr sz="2750" b="1" spc="35" dirty="0">
                <a:latin typeface="Arial"/>
                <a:cs typeface="Arial"/>
              </a:rPr>
              <a:t> </a:t>
            </a:r>
            <a:r>
              <a:rPr sz="2750" b="1" dirty="0">
                <a:latin typeface="Arial"/>
                <a:cs typeface="Arial"/>
              </a:rPr>
              <a:t>in</a:t>
            </a:r>
            <a:r>
              <a:rPr sz="2750" b="1" spc="5" dirty="0">
                <a:latin typeface="Arial"/>
                <a:cs typeface="Arial"/>
              </a:rPr>
              <a:t> </a:t>
            </a:r>
            <a:r>
              <a:rPr sz="2750" b="1" spc="35" dirty="0">
                <a:latin typeface="Arial"/>
                <a:cs typeface="Arial"/>
              </a:rPr>
              <a:t>the</a:t>
            </a:r>
            <a:r>
              <a:rPr sz="2750" b="1" spc="10" dirty="0">
                <a:latin typeface="Arial"/>
                <a:cs typeface="Arial"/>
              </a:rPr>
              <a:t> </a:t>
            </a:r>
            <a:r>
              <a:rPr sz="2750" b="1" spc="15" dirty="0">
                <a:latin typeface="Arial"/>
                <a:cs typeface="Arial"/>
              </a:rPr>
              <a:t>first</a:t>
            </a:r>
            <a:r>
              <a:rPr sz="2750" b="1" spc="30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trimester</a:t>
            </a:r>
            <a:endParaRPr sz="2750" dirty="0">
              <a:latin typeface="Arial"/>
              <a:cs typeface="Arial"/>
            </a:endParaRPr>
          </a:p>
          <a:p>
            <a:pPr marL="652145" indent="-556895">
              <a:lnSpc>
                <a:spcPct val="100000"/>
              </a:lnSpc>
              <a:spcBef>
                <a:spcPts val="80"/>
              </a:spcBef>
              <a:buClr>
                <a:srgbClr val="A40020"/>
              </a:buClr>
              <a:buFont typeface="Arial MT"/>
              <a:buChar char="•"/>
              <a:tabLst>
                <a:tab pos="652145" algn="l"/>
                <a:tab pos="652780" algn="l"/>
              </a:tabLst>
            </a:pPr>
            <a:r>
              <a:rPr sz="2750" b="1" spc="35" dirty="0">
                <a:latin typeface="Arial"/>
                <a:cs typeface="Arial"/>
              </a:rPr>
              <a:t>&lt;105</a:t>
            </a:r>
            <a:r>
              <a:rPr sz="2750" b="1" spc="10" dirty="0">
                <a:latin typeface="Arial"/>
                <a:cs typeface="Arial"/>
              </a:rPr>
              <a:t> g/l</a:t>
            </a:r>
            <a:r>
              <a:rPr sz="2750" b="1" spc="40" dirty="0">
                <a:latin typeface="Arial"/>
                <a:cs typeface="Arial"/>
              </a:rPr>
              <a:t> </a:t>
            </a:r>
            <a:r>
              <a:rPr sz="2750" b="1" dirty="0">
                <a:latin typeface="Arial"/>
                <a:cs typeface="Arial"/>
              </a:rPr>
              <a:t>in</a:t>
            </a:r>
            <a:r>
              <a:rPr sz="2750" b="1" spc="15" dirty="0">
                <a:latin typeface="Arial"/>
                <a:cs typeface="Arial"/>
              </a:rPr>
              <a:t> the</a:t>
            </a:r>
            <a:r>
              <a:rPr sz="2750" b="1" spc="90" dirty="0">
                <a:latin typeface="Arial"/>
                <a:cs typeface="Arial"/>
              </a:rPr>
              <a:t> </a:t>
            </a:r>
            <a:r>
              <a:rPr sz="2750" b="1" spc="25" dirty="0">
                <a:latin typeface="Arial"/>
                <a:cs typeface="Arial"/>
              </a:rPr>
              <a:t>second</a:t>
            </a:r>
            <a:r>
              <a:rPr sz="2750" b="1" spc="15" dirty="0">
                <a:latin typeface="Arial"/>
                <a:cs typeface="Arial"/>
              </a:rPr>
              <a:t> </a:t>
            </a:r>
            <a:r>
              <a:rPr sz="2750" b="1" spc="30" dirty="0">
                <a:latin typeface="Arial"/>
                <a:cs typeface="Arial"/>
              </a:rPr>
              <a:t>and</a:t>
            </a:r>
            <a:r>
              <a:rPr sz="2750" b="1" spc="10" dirty="0">
                <a:latin typeface="Arial"/>
                <a:cs typeface="Arial"/>
              </a:rPr>
              <a:t> </a:t>
            </a:r>
            <a:r>
              <a:rPr sz="2750" b="1" spc="15" dirty="0">
                <a:latin typeface="Arial"/>
                <a:cs typeface="Arial"/>
              </a:rPr>
              <a:t>third </a:t>
            </a:r>
            <a:r>
              <a:rPr sz="2750" b="1" spc="20" dirty="0">
                <a:latin typeface="Arial"/>
                <a:cs typeface="Arial"/>
              </a:rPr>
              <a:t>trimesters</a:t>
            </a:r>
            <a:endParaRPr sz="2750" dirty="0">
              <a:latin typeface="Arial"/>
              <a:cs typeface="Arial"/>
            </a:endParaRPr>
          </a:p>
          <a:p>
            <a:pPr marL="652145" indent="-556895">
              <a:lnSpc>
                <a:spcPct val="100000"/>
              </a:lnSpc>
              <a:spcBef>
                <a:spcPts val="75"/>
              </a:spcBef>
              <a:buClr>
                <a:srgbClr val="A40020"/>
              </a:buClr>
              <a:buFont typeface="Arial MT"/>
              <a:buChar char="•"/>
              <a:tabLst>
                <a:tab pos="652145" algn="l"/>
                <a:tab pos="652780" algn="l"/>
              </a:tabLst>
            </a:pPr>
            <a:r>
              <a:rPr sz="2750" b="1" spc="35" dirty="0">
                <a:latin typeface="Arial"/>
                <a:cs typeface="Arial"/>
              </a:rPr>
              <a:t>&lt;100</a:t>
            </a:r>
            <a:r>
              <a:rPr sz="2750" b="1" spc="10" dirty="0">
                <a:latin typeface="Arial"/>
                <a:cs typeface="Arial"/>
              </a:rPr>
              <a:t> g/l</a:t>
            </a:r>
            <a:r>
              <a:rPr sz="2750" b="1" spc="35" dirty="0">
                <a:latin typeface="Arial"/>
                <a:cs typeface="Arial"/>
              </a:rPr>
              <a:t> </a:t>
            </a:r>
            <a:r>
              <a:rPr sz="2750" b="1" dirty="0">
                <a:latin typeface="Arial"/>
                <a:cs typeface="Arial"/>
              </a:rPr>
              <a:t>in</a:t>
            </a:r>
            <a:r>
              <a:rPr sz="2750" b="1" spc="10" dirty="0">
                <a:latin typeface="Arial"/>
                <a:cs typeface="Arial"/>
              </a:rPr>
              <a:t> the</a:t>
            </a:r>
            <a:r>
              <a:rPr sz="2750" b="1" spc="80" dirty="0">
                <a:latin typeface="Arial"/>
                <a:cs typeface="Arial"/>
              </a:rPr>
              <a:t> </a:t>
            </a:r>
            <a:r>
              <a:rPr sz="2750" b="1" spc="20" dirty="0">
                <a:latin typeface="Arial"/>
                <a:cs typeface="Arial"/>
              </a:rPr>
              <a:t>postpartum</a:t>
            </a:r>
            <a:r>
              <a:rPr sz="2750" b="1" spc="60" dirty="0">
                <a:latin typeface="Arial"/>
                <a:cs typeface="Arial"/>
              </a:rPr>
              <a:t> </a:t>
            </a:r>
            <a:r>
              <a:rPr sz="2750" b="1" spc="15" dirty="0">
                <a:latin typeface="Arial"/>
                <a:cs typeface="Arial"/>
              </a:rPr>
              <a:t>period</a:t>
            </a:r>
            <a:endParaRPr sz="2750" dirty="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47875" y="219075"/>
            <a:ext cx="5867400" cy="19240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0999" y="-147173"/>
            <a:ext cx="8543925" cy="1151597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 marL="156210">
              <a:lnSpc>
                <a:spcPct val="100000"/>
              </a:lnSpc>
              <a:spcBef>
                <a:spcPts val="340"/>
              </a:spcBef>
            </a:pPr>
            <a:r>
              <a:rPr sz="3600" spc="-5" dirty="0">
                <a:solidFill>
                  <a:schemeClr val="tx1"/>
                </a:solidFill>
              </a:rPr>
              <a:t>Complications</a:t>
            </a:r>
            <a:r>
              <a:rPr sz="3600" spc="-10" dirty="0">
                <a:solidFill>
                  <a:schemeClr val="tx1"/>
                </a:solidFill>
              </a:rPr>
              <a:t> </a:t>
            </a:r>
            <a:r>
              <a:rPr sz="3600" spc="-15" dirty="0">
                <a:solidFill>
                  <a:schemeClr val="tx1"/>
                </a:solidFill>
              </a:rPr>
              <a:t>of</a:t>
            </a:r>
            <a:r>
              <a:rPr sz="3600" spc="45" dirty="0">
                <a:solidFill>
                  <a:schemeClr val="tx1"/>
                </a:solidFill>
              </a:rPr>
              <a:t> </a:t>
            </a:r>
            <a:r>
              <a:rPr sz="3600" spc="-15" dirty="0">
                <a:solidFill>
                  <a:schemeClr val="tx1"/>
                </a:solidFill>
              </a:rPr>
              <a:t>anemia</a:t>
            </a:r>
            <a:r>
              <a:rPr sz="3600" spc="-10" dirty="0">
                <a:solidFill>
                  <a:schemeClr val="tx1"/>
                </a:solidFill>
              </a:rPr>
              <a:t> </a:t>
            </a:r>
            <a:r>
              <a:rPr sz="3600" spc="20" dirty="0">
                <a:solidFill>
                  <a:schemeClr val="tx1"/>
                </a:solidFill>
              </a:rPr>
              <a:t>in</a:t>
            </a:r>
            <a:r>
              <a:rPr sz="3600" spc="-50" dirty="0">
                <a:solidFill>
                  <a:schemeClr val="tx1"/>
                </a:solidFill>
              </a:rPr>
              <a:t> </a:t>
            </a:r>
            <a:r>
              <a:rPr sz="3600" spc="-5" dirty="0">
                <a:solidFill>
                  <a:schemeClr val="tx1"/>
                </a:solidFill>
              </a:rPr>
              <a:t>pregnancy</a:t>
            </a:r>
            <a:endParaRPr sz="3600">
              <a:solidFill>
                <a:schemeClr val="tx1"/>
              </a:solidFill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6286" y="1047750"/>
            <a:ext cx="7753350" cy="58102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4400" y="569568"/>
            <a:ext cx="7934325" cy="727763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50165" rIns="0" bIns="0" rtlCol="0">
            <a:spAutoFit/>
          </a:bodyPr>
          <a:lstStyle/>
          <a:p>
            <a:pPr marL="6350" algn="ctr">
              <a:lnSpc>
                <a:spcPct val="100000"/>
              </a:lnSpc>
              <a:spcBef>
                <a:spcPts val="395"/>
              </a:spcBef>
            </a:pPr>
            <a:r>
              <a:rPr dirty="0">
                <a:solidFill>
                  <a:schemeClr val="tx1"/>
                </a:solidFill>
              </a:rPr>
              <a:t>Anemia</a:t>
            </a:r>
            <a:r>
              <a:rPr spc="-45" dirty="0">
                <a:solidFill>
                  <a:schemeClr val="tx1"/>
                </a:solidFill>
              </a:rPr>
              <a:t> </a:t>
            </a:r>
            <a:r>
              <a:rPr spc="30" dirty="0">
                <a:solidFill>
                  <a:schemeClr val="tx1"/>
                </a:solidFill>
              </a:rPr>
              <a:t>in</a:t>
            </a:r>
            <a:r>
              <a:rPr spc="-50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pregnancy</a:t>
            </a:r>
          </a:p>
        </p:txBody>
      </p:sp>
      <p:sp>
        <p:nvSpPr>
          <p:cNvPr id="3" name="object 3"/>
          <p:cNvSpPr/>
          <p:nvPr/>
        </p:nvSpPr>
        <p:spPr>
          <a:xfrm>
            <a:off x="1028700" y="1857375"/>
            <a:ext cx="7705725" cy="2552700"/>
          </a:xfrm>
          <a:custGeom>
            <a:avLst/>
            <a:gdLst/>
            <a:ahLst/>
            <a:cxnLst/>
            <a:rect l="l" t="t" r="r" b="b"/>
            <a:pathLst>
              <a:path w="7705725" h="2552700">
                <a:moveTo>
                  <a:pt x="0" y="2552700"/>
                </a:moveTo>
                <a:lnTo>
                  <a:pt x="7705725" y="2552700"/>
                </a:lnTo>
                <a:lnTo>
                  <a:pt x="7705725" y="0"/>
                </a:lnTo>
                <a:lnTo>
                  <a:pt x="0" y="0"/>
                </a:lnTo>
                <a:lnTo>
                  <a:pt x="0" y="2552700"/>
                </a:lnTo>
                <a:close/>
              </a:path>
            </a:pathLst>
          </a:custGeom>
          <a:ln w="38100">
            <a:solidFill>
              <a:srgbClr val="A400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10297" y="1875789"/>
            <a:ext cx="7437120" cy="2473325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55600" marR="1816735" indent="-343535">
              <a:lnSpc>
                <a:spcPct val="101699"/>
              </a:lnSpc>
              <a:spcBef>
                <a:spcPts val="6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200" b="1" spc="-5" dirty="0">
                <a:latin typeface="Arial"/>
                <a:cs typeface="Arial"/>
              </a:rPr>
              <a:t>Microcytic</a:t>
            </a:r>
            <a:r>
              <a:rPr sz="3200" b="1" spc="5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anemia</a:t>
            </a:r>
            <a:r>
              <a:rPr sz="3200" b="1" spc="-40" dirty="0">
                <a:latin typeface="Arial"/>
                <a:cs typeface="Arial"/>
              </a:rPr>
              <a:t> </a:t>
            </a:r>
            <a:r>
              <a:rPr sz="3200" b="1" spc="15" dirty="0">
                <a:latin typeface="Arial"/>
                <a:cs typeface="Arial"/>
              </a:rPr>
              <a:t>–</a:t>
            </a:r>
            <a:r>
              <a:rPr sz="3200" b="1" spc="-35" dirty="0">
                <a:latin typeface="Arial"/>
                <a:cs typeface="Arial"/>
              </a:rPr>
              <a:t> </a:t>
            </a:r>
            <a:r>
              <a:rPr sz="3200" b="1" spc="10" dirty="0">
                <a:latin typeface="Arial"/>
                <a:cs typeface="Arial"/>
              </a:rPr>
              <a:t>iron</a:t>
            </a:r>
            <a:r>
              <a:rPr sz="3200" b="1" spc="-100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or </a:t>
            </a:r>
            <a:r>
              <a:rPr sz="3200" b="1" spc="-869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thalassemia</a:t>
            </a:r>
            <a:endParaRPr sz="3200" dirty="0">
              <a:latin typeface="Arial"/>
              <a:cs typeface="Arial"/>
            </a:endParaRPr>
          </a:p>
          <a:p>
            <a:pPr marL="355600" indent="-343535">
              <a:lnSpc>
                <a:spcPts val="3825"/>
              </a:lnSpc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200" b="1" spc="-5" dirty="0">
                <a:latin typeface="Arial"/>
                <a:cs typeface="Arial"/>
              </a:rPr>
              <a:t>Megaloblastic</a:t>
            </a:r>
            <a:r>
              <a:rPr sz="3200" b="1" spc="-65" dirty="0">
                <a:latin typeface="Arial"/>
                <a:cs typeface="Arial"/>
              </a:rPr>
              <a:t> </a:t>
            </a:r>
            <a:r>
              <a:rPr sz="3200" b="1" spc="10" dirty="0">
                <a:latin typeface="Arial"/>
                <a:cs typeface="Arial"/>
              </a:rPr>
              <a:t>anemia</a:t>
            </a:r>
            <a:r>
              <a:rPr sz="3200" b="1" spc="-55" dirty="0">
                <a:latin typeface="Arial"/>
                <a:cs typeface="Arial"/>
              </a:rPr>
              <a:t> </a:t>
            </a:r>
            <a:r>
              <a:rPr sz="3200" b="1" spc="15" dirty="0">
                <a:latin typeface="Arial"/>
                <a:cs typeface="Arial"/>
              </a:rPr>
              <a:t>–</a:t>
            </a:r>
            <a:r>
              <a:rPr sz="3200" b="1" spc="-30" dirty="0">
                <a:latin typeface="Arial"/>
                <a:cs typeface="Arial"/>
              </a:rPr>
              <a:t> </a:t>
            </a:r>
            <a:r>
              <a:rPr sz="3200" b="1" spc="5" dirty="0">
                <a:latin typeface="Arial"/>
                <a:cs typeface="Arial"/>
              </a:rPr>
              <a:t>b12</a:t>
            </a:r>
            <a:r>
              <a:rPr sz="3200" b="1" spc="-60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or</a:t>
            </a:r>
            <a:r>
              <a:rPr sz="3200" b="1" spc="20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folate</a:t>
            </a:r>
            <a:endParaRPr sz="3200" dirty="0">
              <a:latin typeface="Arial"/>
              <a:cs typeface="Arial"/>
            </a:endParaRPr>
          </a:p>
          <a:p>
            <a:pPr marL="355600" marR="917575" indent="-343535">
              <a:lnSpc>
                <a:spcPts val="3829"/>
              </a:lnSpc>
              <a:spcBef>
                <a:spcPts val="11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3200" b="1" spc="-5" dirty="0">
                <a:latin typeface="Arial"/>
                <a:cs typeface="Arial"/>
              </a:rPr>
              <a:t>Heamoglobinopathy</a:t>
            </a:r>
            <a:r>
              <a:rPr sz="3200" b="1" spc="-50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–sickle</a:t>
            </a:r>
            <a:r>
              <a:rPr sz="3200" b="1" spc="-55" dirty="0">
                <a:latin typeface="Arial"/>
                <a:cs typeface="Arial"/>
              </a:rPr>
              <a:t> </a:t>
            </a:r>
            <a:r>
              <a:rPr sz="3200" b="1" spc="-10" dirty="0">
                <a:latin typeface="Arial"/>
                <a:cs typeface="Arial"/>
              </a:rPr>
              <a:t>cell </a:t>
            </a:r>
            <a:r>
              <a:rPr sz="3200" b="1" spc="-875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anemia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19175" y="426052"/>
            <a:ext cx="7267575" cy="729046"/>
          </a:xfrm>
          <a:prstGeom prst="rect">
            <a:avLst/>
          </a:prstGeom>
          <a:solidFill>
            <a:schemeClr val="bg1"/>
          </a:solidFill>
          <a:ln w="38100">
            <a:solidFill>
              <a:srgbClr val="333399"/>
            </a:solidFill>
          </a:ln>
        </p:spPr>
        <p:txBody>
          <a:bodyPr vert="horz" wrap="square" lIns="0" tIns="51435" rIns="0" bIns="0" rtlCol="0">
            <a:spAutoFit/>
          </a:bodyPr>
          <a:lstStyle/>
          <a:p>
            <a:pPr marL="3810" algn="ctr">
              <a:lnSpc>
                <a:spcPct val="100000"/>
              </a:lnSpc>
              <a:spcBef>
                <a:spcPts val="405"/>
              </a:spcBef>
            </a:pPr>
            <a:r>
              <a:rPr dirty="0">
                <a:solidFill>
                  <a:schemeClr val="tx1"/>
                </a:solidFill>
              </a:rPr>
              <a:t>Microcytic</a:t>
            </a:r>
            <a:r>
              <a:rPr spc="-35" dirty="0">
                <a:solidFill>
                  <a:schemeClr val="tx1"/>
                </a:solidFill>
              </a:rPr>
              <a:t> </a:t>
            </a:r>
            <a:r>
              <a:rPr spc="-5" dirty="0">
                <a:solidFill>
                  <a:schemeClr val="tx1"/>
                </a:solidFill>
              </a:rPr>
              <a:t>Anemia</a:t>
            </a:r>
          </a:p>
        </p:txBody>
      </p:sp>
      <p:sp>
        <p:nvSpPr>
          <p:cNvPr id="3" name="object 3"/>
          <p:cNvSpPr/>
          <p:nvPr/>
        </p:nvSpPr>
        <p:spPr>
          <a:xfrm>
            <a:off x="228600" y="2943225"/>
            <a:ext cx="8734425" cy="2676525"/>
          </a:xfrm>
          <a:custGeom>
            <a:avLst/>
            <a:gdLst/>
            <a:ahLst/>
            <a:cxnLst/>
            <a:rect l="l" t="t" r="r" b="b"/>
            <a:pathLst>
              <a:path w="8734425" h="2676525">
                <a:moveTo>
                  <a:pt x="0" y="2676525"/>
                </a:moveTo>
                <a:lnTo>
                  <a:pt x="8734425" y="2676525"/>
                </a:lnTo>
                <a:lnTo>
                  <a:pt x="8734425" y="0"/>
                </a:lnTo>
                <a:lnTo>
                  <a:pt x="0" y="0"/>
                </a:lnTo>
                <a:lnTo>
                  <a:pt x="0" y="2676525"/>
                </a:lnTo>
                <a:close/>
              </a:path>
            </a:pathLst>
          </a:custGeom>
          <a:ln w="38100">
            <a:solidFill>
              <a:srgbClr val="A400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10832" y="2969577"/>
            <a:ext cx="8470900" cy="26366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b="1" spc="-5" dirty="0">
                <a:latin typeface="Arial"/>
                <a:cs typeface="Arial"/>
              </a:rPr>
              <a:t>Adult</a:t>
            </a:r>
            <a:r>
              <a:rPr sz="2400" b="1" spc="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Hb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consists</a:t>
            </a:r>
            <a:r>
              <a:rPr sz="2400" b="1" spc="2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predominantly</a:t>
            </a:r>
            <a:r>
              <a:rPr sz="2400" b="1" spc="25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of</a:t>
            </a:r>
            <a:r>
              <a:rPr sz="2400" b="1" spc="40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HbA</a:t>
            </a:r>
            <a:r>
              <a:rPr sz="2400" b="1" spc="-1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composed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of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α</a:t>
            </a:r>
            <a:endParaRPr sz="2400" dirty="0">
              <a:latin typeface="Arial"/>
              <a:cs typeface="Arial"/>
            </a:endParaRPr>
          </a:p>
          <a:p>
            <a:pPr marL="355600">
              <a:lnSpc>
                <a:spcPts val="2870"/>
              </a:lnSpc>
              <a:spcBef>
                <a:spcPts val="50"/>
              </a:spcBef>
            </a:pPr>
            <a:r>
              <a:rPr sz="2400" b="1" spc="-10" dirty="0">
                <a:latin typeface="Arial"/>
                <a:cs typeface="Arial"/>
              </a:rPr>
              <a:t>and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β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globin</a:t>
            </a:r>
            <a:endParaRPr sz="2400" dirty="0">
              <a:latin typeface="Arial"/>
              <a:cs typeface="Arial"/>
            </a:endParaRPr>
          </a:p>
          <a:p>
            <a:pPr marL="355600" indent="-343535">
              <a:lnSpc>
                <a:spcPts val="2855"/>
              </a:lnSpc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b="1" spc="-5" dirty="0">
                <a:latin typeface="Arial"/>
                <a:cs typeface="Arial"/>
              </a:rPr>
              <a:t>Adult</a:t>
            </a:r>
            <a:r>
              <a:rPr sz="2400" b="1" spc="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Hb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also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consists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of</a:t>
            </a:r>
            <a:r>
              <a:rPr sz="2400" b="1" spc="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a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small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proportion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15" dirty="0">
                <a:latin typeface="Arial"/>
                <a:cs typeface="Arial"/>
              </a:rPr>
              <a:t>of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HbA2</a:t>
            </a:r>
            <a:endParaRPr sz="2400" dirty="0">
              <a:latin typeface="Arial"/>
              <a:cs typeface="Arial"/>
            </a:endParaRPr>
          </a:p>
          <a:p>
            <a:pPr marL="355600">
              <a:lnSpc>
                <a:spcPts val="2865"/>
              </a:lnSpc>
            </a:pPr>
            <a:r>
              <a:rPr sz="2400" b="1" spc="-5" dirty="0">
                <a:latin typeface="Arial"/>
                <a:cs typeface="Arial"/>
              </a:rPr>
              <a:t>(α2δ2)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and </a:t>
            </a:r>
            <a:r>
              <a:rPr sz="2400" b="1" spc="5" dirty="0">
                <a:latin typeface="Arial"/>
                <a:cs typeface="Arial"/>
              </a:rPr>
              <a:t>HbF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(α2γ2)</a:t>
            </a:r>
            <a:endParaRPr sz="2400" dirty="0">
              <a:latin typeface="Arial"/>
              <a:cs typeface="Arial"/>
            </a:endParaRPr>
          </a:p>
          <a:p>
            <a:pPr marL="355600" indent="-343535">
              <a:lnSpc>
                <a:spcPts val="2870"/>
              </a:lnSpc>
              <a:spcBef>
                <a:spcPts val="5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400" b="1" spc="-5" dirty="0">
                <a:latin typeface="Arial"/>
                <a:cs typeface="Arial"/>
              </a:rPr>
              <a:t>Thalassemia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refers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10" dirty="0">
                <a:latin typeface="Arial"/>
                <a:cs typeface="Arial"/>
              </a:rPr>
              <a:t>to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the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reduced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production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870"/>
              </a:lnSpc>
            </a:pPr>
            <a:r>
              <a:rPr sz="2400" b="1" spc="15" dirty="0">
                <a:latin typeface="Arial"/>
                <a:cs typeface="Arial"/>
              </a:rPr>
              <a:t>of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α</a:t>
            </a:r>
            <a:r>
              <a:rPr sz="2400" b="1" spc="3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and/or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β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5" dirty="0">
                <a:latin typeface="Arial"/>
                <a:cs typeface="Arial"/>
              </a:rPr>
              <a:t>globin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chains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due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-25" dirty="0">
                <a:latin typeface="Arial"/>
                <a:cs typeface="Arial"/>
              </a:rPr>
              <a:t>to</a:t>
            </a:r>
            <a:r>
              <a:rPr sz="2400" b="1" spc="2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mutations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3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the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α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2400" b="1" spc="-5" dirty="0">
                <a:latin typeface="Arial"/>
                <a:cs typeface="Arial"/>
              </a:rPr>
              <a:t>and/or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β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globin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genes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38450" y="1695450"/>
            <a:ext cx="3257550" cy="654025"/>
          </a:xfrm>
          <a:prstGeom prst="rect">
            <a:avLst/>
          </a:prstGeom>
          <a:solidFill>
            <a:schemeClr val="bg1"/>
          </a:solidFill>
          <a:ln w="38100">
            <a:solidFill>
              <a:srgbClr val="A40020"/>
            </a:solidFill>
          </a:ln>
        </p:spPr>
        <p:txBody>
          <a:bodyPr vert="horz" wrap="square" lIns="0" tIns="45720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360"/>
              </a:spcBef>
            </a:pPr>
            <a:r>
              <a:rPr sz="3950" b="1" spc="25" dirty="0">
                <a:latin typeface="Arial"/>
                <a:cs typeface="Arial"/>
              </a:rPr>
              <a:t>Thalassemia</a:t>
            </a:r>
            <a:endParaRPr sz="39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</TotalTime>
  <Words>1705</Words>
  <Application>Microsoft Office PowerPoint</Application>
  <PresentationFormat>On-screen Show (4:3)</PresentationFormat>
  <Paragraphs>270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Aptos</vt:lpstr>
      <vt:lpstr>Aptos Display</vt:lpstr>
      <vt:lpstr>Arial</vt:lpstr>
      <vt:lpstr>Arial MT</vt:lpstr>
      <vt:lpstr>Office Theme</vt:lpstr>
      <vt:lpstr>Anemia in Pregnancy</vt:lpstr>
      <vt:lpstr>Introduction</vt:lpstr>
      <vt:lpstr>Introductions</vt:lpstr>
      <vt:lpstr>Normal physiological changes  in pregnancy</vt:lpstr>
      <vt:lpstr>Physiological anemia</vt:lpstr>
      <vt:lpstr>PowerPoint Presentation</vt:lpstr>
      <vt:lpstr>Complications of anemia in pregnancy</vt:lpstr>
      <vt:lpstr>Anemia in pregnancy</vt:lpstr>
      <vt:lpstr>Microcytic Anemia</vt:lpstr>
      <vt:lpstr>The laboratory parameters suggestive of  thalassemia consist of a microcytic,  hypochromic anemia</vt:lpstr>
      <vt:lpstr>Thalassemia overview</vt:lpstr>
      <vt:lpstr>Management and counseling</vt:lpstr>
      <vt:lpstr>Alpha thalassemia</vt:lpstr>
      <vt:lpstr>Alpha thalassemia</vt:lpstr>
      <vt:lpstr>Beta thalassemia</vt:lpstr>
      <vt:lpstr>Iron deficiency anemia</vt:lpstr>
      <vt:lpstr>Signs and symptoms</vt:lpstr>
      <vt:lpstr>Lab test</vt:lpstr>
      <vt:lpstr>Treatment</vt:lpstr>
      <vt:lpstr>Iron dosage</vt:lpstr>
      <vt:lpstr>Indications for IV iron therapy</vt:lpstr>
      <vt:lpstr>Side effects</vt:lpstr>
      <vt:lpstr>Megaloblastic anemia</vt:lpstr>
      <vt:lpstr>Megaloblastic anemia</vt:lpstr>
      <vt:lpstr>Megaloblastic anemia</vt:lpstr>
      <vt:lpstr>Treatment</vt:lpstr>
      <vt:lpstr>Hemoglobinopathies</vt:lpstr>
      <vt:lpstr>Sickle cell anemia</vt:lpstr>
      <vt:lpstr>Sickle cell disease</vt:lpstr>
      <vt:lpstr>Sickle cell anemia</vt:lpstr>
      <vt:lpstr>Pregnancy and Sickle cell disease</vt:lpstr>
      <vt:lpstr>Diagnosis</vt:lpstr>
      <vt:lpstr>Management</vt:lpstr>
      <vt:lpstr>Management</vt:lpstr>
      <vt:lpstr>Blood transfusion in sickling patients</vt:lpstr>
      <vt:lpstr>Time and mode of delivery</vt:lpstr>
      <vt:lpstr>Key points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غنى منير علي هليل</cp:lastModifiedBy>
  <cp:revision>2</cp:revision>
  <dcterms:created xsi:type="dcterms:W3CDTF">2024-09-23T16:39:04Z</dcterms:created>
  <dcterms:modified xsi:type="dcterms:W3CDTF">2024-09-23T21:51:37Z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2024-09-23T00:00:00Z</vt:filetime>
  </property>
  <property fmtid="{D5CDD505-2E9C-101B-9397-08002B2CF9AE}" pid="3" name="Creator">
    <vt:lpwstr>Samsung Electronics</vt:lpwstr>
  </property>
  <property fmtid="{D5CDD505-2E9C-101B-9397-08002B2CF9AE}" pid="4" name="LastSaved">
    <vt:filetime>2024-09-23T00:00:00Z</vt:filetime>
  </property>
</Properties>
</file>