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89" r:id="rId4"/>
    <p:sldId id="290" r:id="rId5"/>
    <p:sldId id="286" r:id="rId6"/>
    <p:sldId id="258" r:id="rId7"/>
    <p:sldId id="266" r:id="rId8"/>
    <p:sldId id="267" r:id="rId9"/>
    <p:sldId id="268" r:id="rId10"/>
    <p:sldId id="269" r:id="rId11"/>
    <p:sldId id="260" r:id="rId12"/>
    <p:sldId id="261" r:id="rId13"/>
    <p:sldId id="262" r:id="rId14"/>
    <p:sldId id="263" r:id="rId15"/>
    <p:sldId id="264" r:id="rId16"/>
    <p:sldId id="265" r:id="rId17"/>
    <p:sldId id="270" r:id="rId18"/>
    <p:sldId id="271" r:id="rId19"/>
    <p:sldId id="272" r:id="rId20"/>
    <p:sldId id="273" r:id="rId21"/>
    <p:sldId id="274" r:id="rId22"/>
    <p:sldId id="275" r:id="rId23"/>
    <p:sldId id="287" r:id="rId24"/>
    <p:sldId id="288" r:id="rId25"/>
    <p:sldId id="276"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EFE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35" autoAdjust="0"/>
    <p:restoredTop sz="94660"/>
  </p:normalViewPr>
  <p:slideViewPr>
    <p:cSldViewPr snapToGrid="0">
      <p:cViewPr varScale="1">
        <p:scale>
          <a:sx n="85" d="100"/>
          <a:sy n="85" d="100"/>
        </p:scale>
        <p:origin x="15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viewProps" Target="view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presProps" Target="presProps.xml" /><Relationship Id="rId30"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EC299E2-4425-427B-BCBA-7E05B5FE581A}" type="datetimeFigureOut">
              <a:rPr lang="en-US" smtClean="0"/>
              <a:t>10/4/2023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A37E2-1FEA-4115-A79B-F1A8F5745B6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5549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C299E2-4425-427B-BCBA-7E05B5FE581A}" type="datetimeFigureOut">
              <a:rPr lang="en-US" smtClean="0"/>
              <a:t>10/4/2023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A37E2-1FEA-4115-A79B-F1A8F5745B69}" type="slidenum">
              <a:rPr lang="en-US" smtClean="0"/>
              <a:t>‹#›</a:t>
            </a:fld>
            <a:endParaRPr lang="en-US"/>
          </a:p>
        </p:txBody>
      </p:sp>
    </p:spTree>
    <p:extLst>
      <p:ext uri="{BB962C8B-B14F-4D97-AF65-F5344CB8AC3E}">
        <p14:creationId xmlns:p14="http://schemas.microsoft.com/office/powerpoint/2010/main" val="3308122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C299E2-4425-427B-BCBA-7E05B5FE581A}" type="datetimeFigureOut">
              <a:rPr lang="en-US" smtClean="0"/>
              <a:t>10/4/2023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A37E2-1FEA-4115-A79B-F1A8F5745B69}" type="slidenum">
              <a:rPr lang="en-US" smtClean="0"/>
              <a:t>‹#›</a:t>
            </a:fld>
            <a:endParaRPr lang="en-US"/>
          </a:p>
        </p:txBody>
      </p:sp>
    </p:spTree>
    <p:extLst>
      <p:ext uri="{BB962C8B-B14F-4D97-AF65-F5344CB8AC3E}">
        <p14:creationId xmlns:p14="http://schemas.microsoft.com/office/powerpoint/2010/main" val="1345461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C299E2-4425-427B-BCBA-7E05B5FE581A}" type="datetimeFigureOut">
              <a:rPr lang="en-US" smtClean="0"/>
              <a:t>10/4/2023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A37E2-1FEA-4115-A79B-F1A8F5745B69}" type="slidenum">
              <a:rPr lang="en-US" smtClean="0"/>
              <a:t>‹#›</a:t>
            </a:fld>
            <a:endParaRPr lang="en-US"/>
          </a:p>
        </p:txBody>
      </p:sp>
    </p:spTree>
    <p:extLst>
      <p:ext uri="{BB962C8B-B14F-4D97-AF65-F5344CB8AC3E}">
        <p14:creationId xmlns:p14="http://schemas.microsoft.com/office/powerpoint/2010/main" val="2670460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EC299E2-4425-427B-BCBA-7E05B5FE581A}" type="datetimeFigureOut">
              <a:rPr lang="en-US" smtClean="0"/>
              <a:t>10/4/2023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A37E2-1FEA-4115-A79B-F1A8F5745B6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2007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EC299E2-4425-427B-BCBA-7E05B5FE581A}" type="datetimeFigureOut">
              <a:rPr lang="en-US" smtClean="0"/>
              <a:t>10/4/2023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A37E2-1FEA-4115-A79B-F1A8F5745B69}" type="slidenum">
              <a:rPr lang="en-US" smtClean="0"/>
              <a:t>‹#›</a:t>
            </a:fld>
            <a:endParaRPr lang="en-US"/>
          </a:p>
        </p:txBody>
      </p:sp>
    </p:spTree>
    <p:extLst>
      <p:ext uri="{BB962C8B-B14F-4D97-AF65-F5344CB8AC3E}">
        <p14:creationId xmlns:p14="http://schemas.microsoft.com/office/powerpoint/2010/main" val="1129854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C299E2-4425-427B-BCBA-7E05B5FE581A}" type="datetimeFigureOut">
              <a:rPr lang="en-US" smtClean="0"/>
              <a:t>10/4/2023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BA37E2-1FEA-4115-A79B-F1A8F5745B69}" type="slidenum">
              <a:rPr lang="en-US" smtClean="0"/>
              <a:t>‹#›</a:t>
            </a:fld>
            <a:endParaRPr lang="en-US"/>
          </a:p>
        </p:txBody>
      </p:sp>
    </p:spTree>
    <p:extLst>
      <p:ext uri="{BB962C8B-B14F-4D97-AF65-F5344CB8AC3E}">
        <p14:creationId xmlns:p14="http://schemas.microsoft.com/office/powerpoint/2010/main" val="3209048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EC299E2-4425-427B-BCBA-7E05B5FE581A}" type="datetimeFigureOut">
              <a:rPr lang="en-US" smtClean="0"/>
              <a:t>10/4/2023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BA37E2-1FEA-4115-A79B-F1A8F5745B69}" type="slidenum">
              <a:rPr lang="en-US" smtClean="0"/>
              <a:t>‹#›</a:t>
            </a:fld>
            <a:endParaRPr lang="en-US"/>
          </a:p>
        </p:txBody>
      </p:sp>
    </p:spTree>
    <p:extLst>
      <p:ext uri="{BB962C8B-B14F-4D97-AF65-F5344CB8AC3E}">
        <p14:creationId xmlns:p14="http://schemas.microsoft.com/office/powerpoint/2010/main" val="233331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EC299E2-4425-427B-BCBA-7E05B5FE581A}" type="datetimeFigureOut">
              <a:rPr lang="en-US" smtClean="0"/>
              <a:t>10/4/2023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13BA37E2-1FEA-4115-A79B-F1A8F5745B69}" type="slidenum">
              <a:rPr lang="en-US" smtClean="0"/>
              <a:t>‹#›</a:t>
            </a:fld>
            <a:endParaRPr lang="en-US"/>
          </a:p>
        </p:txBody>
      </p:sp>
    </p:spTree>
    <p:extLst>
      <p:ext uri="{BB962C8B-B14F-4D97-AF65-F5344CB8AC3E}">
        <p14:creationId xmlns:p14="http://schemas.microsoft.com/office/powerpoint/2010/main" val="302622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EC299E2-4425-427B-BCBA-7E05B5FE581A}" type="datetimeFigureOut">
              <a:rPr lang="en-US" smtClean="0"/>
              <a:t>10/4/2023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3BA37E2-1FEA-4115-A79B-F1A8F5745B69}" type="slidenum">
              <a:rPr lang="en-US" smtClean="0"/>
              <a:t>‹#›</a:t>
            </a:fld>
            <a:endParaRPr lang="en-US"/>
          </a:p>
        </p:txBody>
      </p:sp>
    </p:spTree>
    <p:extLst>
      <p:ext uri="{BB962C8B-B14F-4D97-AF65-F5344CB8AC3E}">
        <p14:creationId xmlns:p14="http://schemas.microsoft.com/office/powerpoint/2010/main" val="2290224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EC299E2-4425-427B-BCBA-7E05B5FE581A}" type="datetimeFigureOut">
              <a:rPr lang="en-US" smtClean="0"/>
              <a:t>10/4/2023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A37E2-1FEA-4115-A79B-F1A8F5745B69}" type="slidenum">
              <a:rPr lang="en-US" smtClean="0"/>
              <a:t>‹#›</a:t>
            </a:fld>
            <a:endParaRPr lang="en-US"/>
          </a:p>
        </p:txBody>
      </p:sp>
    </p:spTree>
    <p:extLst>
      <p:ext uri="{BB962C8B-B14F-4D97-AF65-F5344CB8AC3E}">
        <p14:creationId xmlns:p14="http://schemas.microsoft.com/office/powerpoint/2010/main" val="4072112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accent5">
                <a:lumMod val="5000"/>
                <a:lumOff val="95000"/>
              </a:schemeClr>
            </a:gs>
            <a:gs pos="100000">
              <a:schemeClr val="accent4">
                <a:lumMod val="20000"/>
                <a:lumOff val="80000"/>
              </a:schemeClr>
            </a:gs>
          </a:gsLst>
          <a:lin ang="54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EC299E2-4425-427B-BCBA-7E05B5FE581A}" type="datetimeFigureOut">
              <a:rPr lang="en-US" smtClean="0"/>
              <a:t>10/4/2023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3BA37E2-1FEA-4115-A79B-F1A8F5745B69}"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844899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6.jp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image" Target="../media/image7.jpg"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image" Target="../media/image8.jp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image" Target="../media/image9.jpg"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3" Type="http://schemas.openxmlformats.org/officeDocument/2006/relationships/image" Target="../media/image11.jpg" /><Relationship Id="rId2" Type="http://schemas.openxmlformats.org/officeDocument/2006/relationships/image" Target="../media/image10.jpg" /><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2.jp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3.jp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3" Type="http://schemas.openxmlformats.org/officeDocument/2006/relationships/image" Target="../media/image5.jpg" /><Relationship Id="rId2" Type="http://schemas.openxmlformats.org/officeDocument/2006/relationships/image" Target="../media/image4.jp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A12FE35-FA06-3D9E-6621-AB538040AA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4" name="TextBox 3">
            <a:extLst>
              <a:ext uri="{FF2B5EF4-FFF2-40B4-BE49-F238E27FC236}">
                <a16:creationId xmlns:a16="http://schemas.microsoft.com/office/drawing/2014/main" id="{B52B5D19-43B0-9101-EC1B-3287E82D10F4}"/>
              </a:ext>
            </a:extLst>
          </p:cNvPr>
          <p:cNvSpPr txBox="1"/>
          <p:nvPr/>
        </p:nvSpPr>
        <p:spPr>
          <a:xfrm>
            <a:off x="8787191" y="4272677"/>
            <a:ext cx="4291584" cy="2585323"/>
          </a:xfrm>
          <a:prstGeom prst="rect">
            <a:avLst/>
          </a:prstGeom>
          <a:noFill/>
        </p:spPr>
        <p:txBody>
          <a:bodyPr wrap="square" rtlCol="0">
            <a:spAutoFit/>
          </a:bodyPr>
          <a:lstStyle/>
          <a:p>
            <a:r>
              <a:rPr lang="en-US" sz="54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Presented by:</a:t>
            </a:r>
          </a:p>
          <a:p>
            <a:r>
              <a:rPr lang="en-US" sz="54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Aya Samara</a:t>
            </a:r>
          </a:p>
          <a:p>
            <a:r>
              <a:rPr lang="en-US" sz="54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Dana Salameen</a:t>
            </a:r>
          </a:p>
        </p:txBody>
      </p:sp>
      <p:sp>
        <p:nvSpPr>
          <p:cNvPr id="5" name="TextBox 4">
            <a:extLst>
              <a:ext uri="{FF2B5EF4-FFF2-40B4-BE49-F238E27FC236}">
                <a16:creationId xmlns:a16="http://schemas.microsoft.com/office/drawing/2014/main" id="{41CCCEB6-C0BF-2B70-04A3-2BF47D5C4282}"/>
              </a:ext>
            </a:extLst>
          </p:cNvPr>
          <p:cNvSpPr txBox="1"/>
          <p:nvPr/>
        </p:nvSpPr>
        <p:spPr>
          <a:xfrm>
            <a:off x="148002" y="448249"/>
            <a:ext cx="11606784" cy="1015663"/>
          </a:xfrm>
          <a:prstGeom prst="rect">
            <a:avLst/>
          </a:prstGeom>
          <a:noFill/>
        </p:spPr>
        <p:txBody>
          <a:bodyPr wrap="square" rtlCol="0">
            <a:spAutoFit/>
          </a:bodyPr>
          <a:lstStyle/>
          <a:p>
            <a:r>
              <a:rPr lang="en-US" sz="60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Disseminated intravascular coagulation (DIC)</a:t>
            </a:r>
          </a:p>
        </p:txBody>
      </p:sp>
    </p:spTree>
    <p:extLst>
      <p:ext uri="{BB962C8B-B14F-4D97-AF65-F5344CB8AC3E}">
        <p14:creationId xmlns:p14="http://schemas.microsoft.com/office/powerpoint/2010/main" val="3304022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501AC-AB58-414C-A527-2AF784B15289}"/>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4B80A930-5868-A866-F507-D8B4BAF0574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7999"/>
          </a:xfrm>
        </p:spPr>
      </p:pic>
    </p:spTree>
    <p:extLst>
      <p:ext uri="{BB962C8B-B14F-4D97-AF65-F5344CB8AC3E}">
        <p14:creationId xmlns:p14="http://schemas.microsoft.com/office/powerpoint/2010/main" val="4008259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33604-A677-EDE1-0278-BC6623A8BD26}"/>
              </a:ext>
            </a:extLst>
          </p:cNvPr>
          <p:cNvSpPr>
            <a:spLocks noGrp="1"/>
          </p:cNvSpPr>
          <p:nvPr>
            <p:ph type="title"/>
          </p:nvPr>
        </p:nvSpPr>
        <p:spPr>
          <a:xfrm>
            <a:off x="0" y="-29497"/>
            <a:ext cx="10058400" cy="963357"/>
          </a:xfrm>
          <a:ln w="38100">
            <a:solidFill>
              <a:schemeClr val="bg2">
                <a:lumMod val="75000"/>
              </a:schemeClr>
            </a:solidFill>
          </a:ln>
        </p:spPr>
        <p:txBody>
          <a:bodyPr/>
          <a:lstStyle/>
          <a:p>
            <a:r>
              <a:rPr lang="en-US" b="1" dirty="0"/>
              <a:t>Normal hemostasis :</a:t>
            </a:r>
          </a:p>
        </p:txBody>
      </p:sp>
      <p:sp>
        <p:nvSpPr>
          <p:cNvPr id="3" name="Content Placeholder 2">
            <a:extLst>
              <a:ext uri="{FF2B5EF4-FFF2-40B4-BE49-F238E27FC236}">
                <a16:creationId xmlns:a16="http://schemas.microsoft.com/office/drawing/2014/main" id="{71BC124B-9407-DEF0-5D09-F7320DD5DCA3}"/>
              </a:ext>
            </a:extLst>
          </p:cNvPr>
          <p:cNvSpPr>
            <a:spLocks noGrp="1"/>
          </p:cNvSpPr>
          <p:nvPr>
            <p:ph idx="1"/>
          </p:nvPr>
        </p:nvSpPr>
        <p:spPr>
          <a:xfrm>
            <a:off x="339212" y="1902541"/>
            <a:ext cx="11852787" cy="4616245"/>
          </a:xfrm>
        </p:spPr>
        <p:txBody>
          <a:bodyPr>
            <a:normAutofit/>
          </a:bodyPr>
          <a:lstStyle/>
          <a:p>
            <a:pPr>
              <a:buFont typeface="Wingdings" panose="05000000000000000000" pitchFamily="2" charset="2"/>
              <a:buChar char="q"/>
            </a:pPr>
            <a:r>
              <a:rPr lang="en-US" sz="2600" dirty="0"/>
              <a:t>Successful</a:t>
            </a:r>
            <a:r>
              <a:rPr lang="en-US" sz="2600" dirty="0">
                <a:solidFill>
                  <a:srgbClr val="FF0000"/>
                </a:solidFill>
              </a:rPr>
              <a:t> hemostasis </a:t>
            </a:r>
            <a:r>
              <a:rPr lang="en-US" sz="2600" dirty="0"/>
              <a:t>is maintained by these steps </a:t>
            </a:r>
            <a:r>
              <a:rPr lang="en-US" sz="2600" dirty="0">
                <a:solidFill>
                  <a:schemeClr val="tx1"/>
                </a:solidFill>
              </a:rPr>
              <a:t>( vasoconstriction, temporary platelet plug , coagulation cascade to form fibrin , finally fibrinolysis to dissolve clot and restore function ) .</a:t>
            </a:r>
          </a:p>
          <a:p>
            <a:pPr marL="0" indent="0">
              <a:buNone/>
            </a:pPr>
            <a:endParaRPr lang="en-US" sz="2600" dirty="0">
              <a:solidFill>
                <a:schemeClr val="tx1"/>
              </a:solidFill>
            </a:endParaRPr>
          </a:p>
          <a:p>
            <a:pPr marL="0" indent="0">
              <a:buNone/>
            </a:pPr>
            <a:r>
              <a:rPr lang="en-US" sz="2800" dirty="0">
                <a:solidFill>
                  <a:schemeClr val="tx1"/>
                </a:solidFill>
              </a:rPr>
              <a:t>1. Vascular constriction: When there is an injury to the blood vessel, the first step in hemostasis is vasoconstriction. The damaged blood vessel contracts to reduce blood flow and prevent further bleeding. This quick response is mediated by the release of chemicals called vasoconstrictors, such as endothelin, which cause the smooth muscles in the blood vessel walls to contract.</a:t>
            </a:r>
          </a:p>
          <a:p>
            <a:pPr marL="0" indent="0">
              <a:buNone/>
            </a:pPr>
            <a:endParaRPr lang="en-US" sz="2600" dirty="0">
              <a:solidFill>
                <a:schemeClr val="bg2">
                  <a:lumMod val="50000"/>
                </a:schemeClr>
              </a:solidFill>
            </a:endParaRPr>
          </a:p>
        </p:txBody>
      </p:sp>
    </p:spTree>
    <p:extLst>
      <p:ext uri="{BB962C8B-B14F-4D97-AF65-F5344CB8AC3E}">
        <p14:creationId xmlns:p14="http://schemas.microsoft.com/office/powerpoint/2010/main" val="3659016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D11BB-7242-1C66-316F-71D8B3783348}"/>
              </a:ext>
            </a:extLst>
          </p:cNvPr>
          <p:cNvSpPr>
            <a:spLocks noGrp="1"/>
          </p:cNvSpPr>
          <p:nvPr>
            <p:ph type="title"/>
          </p:nvPr>
        </p:nvSpPr>
        <p:spPr>
          <a:xfrm>
            <a:off x="0" y="0"/>
            <a:ext cx="10058400" cy="942421"/>
          </a:xfrm>
          <a:ln w="38100">
            <a:solidFill>
              <a:schemeClr val="bg2">
                <a:lumMod val="75000"/>
              </a:schemeClr>
            </a:solidFill>
          </a:ln>
        </p:spPr>
        <p:txBody>
          <a:bodyPr/>
          <a:lstStyle/>
          <a:p>
            <a:r>
              <a:rPr lang="en-US" b="1" dirty="0"/>
              <a:t>Normal hemostasis :</a:t>
            </a:r>
          </a:p>
        </p:txBody>
      </p:sp>
      <p:sp>
        <p:nvSpPr>
          <p:cNvPr id="3" name="Content Placeholder 2">
            <a:extLst>
              <a:ext uri="{FF2B5EF4-FFF2-40B4-BE49-F238E27FC236}">
                <a16:creationId xmlns:a16="http://schemas.microsoft.com/office/drawing/2014/main" id="{F68D065D-1B6F-4735-BA8A-C4F9ABB88893}"/>
              </a:ext>
            </a:extLst>
          </p:cNvPr>
          <p:cNvSpPr>
            <a:spLocks noGrp="1"/>
          </p:cNvSpPr>
          <p:nvPr>
            <p:ph idx="1"/>
          </p:nvPr>
        </p:nvSpPr>
        <p:spPr>
          <a:xfrm>
            <a:off x="218767" y="2022715"/>
            <a:ext cx="11754465" cy="4466576"/>
          </a:xfrm>
        </p:spPr>
        <p:txBody>
          <a:bodyPr>
            <a:normAutofit/>
          </a:bodyPr>
          <a:lstStyle/>
          <a:p>
            <a:endParaRPr lang="en-US" sz="2400" dirty="0"/>
          </a:p>
          <a:p>
            <a:r>
              <a:rPr lang="en-US" sz="2800" dirty="0">
                <a:solidFill>
                  <a:schemeClr val="tx1"/>
                </a:solidFill>
              </a:rPr>
              <a:t>2. Platelet activation: Platelets( small disk-shaped cells found in the blood) .When the blood vessel is damaged, platelets become activated and sticky. They adhere to the exposed collagen fibers in the damaged vessel wall and also to each other, forming a platelet plug. This initial platelet plug is temporary and helps to seal the damaged area until a more stable clot can form</a:t>
            </a:r>
            <a:r>
              <a:rPr lang="en-US" sz="2800" dirty="0"/>
              <a:t>.</a:t>
            </a:r>
          </a:p>
          <a:p>
            <a:endParaRPr lang="en-US" dirty="0"/>
          </a:p>
        </p:txBody>
      </p:sp>
    </p:spTree>
    <p:extLst>
      <p:ext uri="{BB962C8B-B14F-4D97-AF65-F5344CB8AC3E}">
        <p14:creationId xmlns:p14="http://schemas.microsoft.com/office/powerpoint/2010/main" val="890357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ED673-0716-CADB-41EE-5F6F8BE94801}"/>
              </a:ext>
            </a:extLst>
          </p:cNvPr>
          <p:cNvSpPr>
            <a:spLocks noGrp="1"/>
          </p:cNvSpPr>
          <p:nvPr>
            <p:ph type="title"/>
          </p:nvPr>
        </p:nvSpPr>
        <p:spPr>
          <a:xfrm>
            <a:off x="0" y="-11035"/>
            <a:ext cx="10058400" cy="999941"/>
          </a:xfrm>
          <a:ln w="38100">
            <a:solidFill>
              <a:schemeClr val="bg2">
                <a:lumMod val="75000"/>
              </a:schemeClr>
            </a:solidFill>
          </a:ln>
        </p:spPr>
        <p:txBody>
          <a:bodyPr/>
          <a:lstStyle/>
          <a:p>
            <a:r>
              <a:rPr lang="en-US" b="1" dirty="0"/>
              <a:t>Normal hemostasis </a:t>
            </a:r>
            <a:r>
              <a:rPr lang="en-US" dirty="0"/>
              <a:t>:</a:t>
            </a:r>
          </a:p>
        </p:txBody>
      </p:sp>
      <p:sp>
        <p:nvSpPr>
          <p:cNvPr id="3" name="Content Placeholder 2">
            <a:extLst>
              <a:ext uri="{FF2B5EF4-FFF2-40B4-BE49-F238E27FC236}">
                <a16:creationId xmlns:a16="http://schemas.microsoft.com/office/drawing/2014/main" id="{B1B3F482-D055-D7C1-B8B0-AE1A5639982E}"/>
              </a:ext>
            </a:extLst>
          </p:cNvPr>
          <p:cNvSpPr>
            <a:spLocks noGrp="1"/>
          </p:cNvSpPr>
          <p:nvPr>
            <p:ph idx="1"/>
          </p:nvPr>
        </p:nvSpPr>
        <p:spPr>
          <a:xfrm>
            <a:off x="654828" y="1934224"/>
            <a:ext cx="10058400" cy="4023360"/>
          </a:xfrm>
        </p:spPr>
        <p:txBody>
          <a:bodyPr/>
          <a:lstStyle/>
          <a:p>
            <a:r>
              <a:rPr lang="en-US" sz="2800" dirty="0">
                <a:solidFill>
                  <a:schemeClr val="tx1"/>
                </a:solidFill>
              </a:rPr>
              <a:t>3. Clot formation: The final step in hemostasis is the formation of a stable blood clot, which involves a series of biochemical reactions known as the coagulation cascade. In the presence of tissue factor released from damaged tissues, clotting factors in the blood are activated, leading to a series of enzymatic reactions that ultimately convert fibrinogen into fibrin. Fibrin forms a mesh-like network that strengthens the platelet plug and traps red blood cells, forming a stable blood clot. This process is regulated by a balance of procoagulant and anticoagulant factors to prevent excessive clot formation.</a:t>
            </a:r>
          </a:p>
          <a:p>
            <a:endParaRPr lang="en-US" dirty="0"/>
          </a:p>
        </p:txBody>
      </p:sp>
    </p:spTree>
    <p:extLst>
      <p:ext uri="{BB962C8B-B14F-4D97-AF65-F5344CB8AC3E}">
        <p14:creationId xmlns:p14="http://schemas.microsoft.com/office/powerpoint/2010/main" val="9723297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0114E-8BA7-D073-0C09-05B76BE68A66}"/>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684FB4B4-8351-EA4A-F8C1-011157A1077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7988" y="0"/>
            <a:ext cx="12309987" cy="6857999"/>
          </a:xfrm>
        </p:spPr>
      </p:pic>
    </p:spTree>
    <p:extLst>
      <p:ext uri="{BB962C8B-B14F-4D97-AF65-F5344CB8AC3E}">
        <p14:creationId xmlns:p14="http://schemas.microsoft.com/office/powerpoint/2010/main" val="3114809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7A91E-D95D-6B2E-EA5C-2EB57A57A58E}"/>
              </a:ext>
            </a:extLst>
          </p:cNvPr>
          <p:cNvSpPr>
            <a:spLocks noGrp="1"/>
          </p:cNvSpPr>
          <p:nvPr>
            <p:ph type="title"/>
          </p:nvPr>
        </p:nvSpPr>
        <p:spPr>
          <a:xfrm>
            <a:off x="0" y="0"/>
            <a:ext cx="10058400" cy="1044186"/>
          </a:xfrm>
          <a:ln w="38100">
            <a:solidFill>
              <a:schemeClr val="bg2">
                <a:lumMod val="75000"/>
              </a:schemeClr>
            </a:solidFill>
          </a:ln>
        </p:spPr>
        <p:txBody>
          <a:bodyPr/>
          <a:lstStyle/>
          <a:p>
            <a:r>
              <a:rPr lang="en-US" b="1" dirty="0"/>
              <a:t>Pathogenesis :</a:t>
            </a:r>
          </a:p>
        </p:txBody>
      </p:sp>
      <p:sp>
        <p:nvSpPr>
          <p:cNvPr id="3" name="Content Placeholder 2">
            <a:extLst>
              <a:ext uri="{FF2B5EF4-FFF2-40B4-BE49-F238E27FC236}">
                <a16:creationId xmlns:a16="http://schemas.microsoft.com/office/drawing/2014/main" id="{60344544-E2D6-E0CB-BC94-BC71FC2B9F0F}"/>
              </a:ext>
            </a:extLst>
          </p:cNvPr>
          <p:cNvSpPr>
            <a:spLocks noGrp="1"/>
          </p:cNvSpPr>
          <p:nvPr>
            <p:ph idx="1"/>
          </p:nvPr>
        </p:nvSpPr>
        <p:spPr>
          <a:xfrm>
            <a:off x="314325" y="1178409"/>
            <a:ext cx="11101388" cy="5208104"/>
          </a:xfrm>
        </p:spPr>
        <p:txBody>
          <a:bodyPr>
            <a:normAutofit/>
          </a:bodyPr>
          <a:lstStyle/>
          <a:p>
            <a:r>
              <a:rPr lang="en-US" sz="2400" b="1" dirty="0"/>
              <a:t>The pathogenesis of DIC involves a series of interrelated events:</a:t>
            </a:r>
          </a:p>
          <a:p>
            <a:endParaRPr lang="en-US" dirty="0"/>
          </a:p>
          <a:p>
            <a:r>
              <a:rPr lang="en-US" dirty="0"/>
              <a:t> </a:t>
            </a:r>
            <a:r>
              <a:rPr lang="en-US" sz="2800" dirty="0">
                <a:solidFill>
                  <a:schemeClr val="tx1"/>
                </a:solidFill>
              </a:rPr>
              <a:t>1. Triggering event </a:t>
            </a:r>
            <a:r>
              <a:rPr lang="en-US" sz="2800" b="1" dirty="0">
                <a:solidFill>
                  <a:srgbClr val="FF0000"/>
                </a:solidFill>
              </a:rPr>
              <a:t>(Etiology): </a:t>
            </a:r>
            <a:r>
              <a:rPr lang="en-US" sz="2800" dirty="0">
                <a:solidFill>
                  <a:schemeClr val="tx1"/>
                </a:solidFill>
              </a:rPr>
              <a:t>DIC usually occurs as a secondary complication of an underlying condition such as sepsis, severe trauma, cancer, placental abruption, or major surgery , organ failure, toxins(snake bite), vascular malformation ,drug reactions, </a:t>
            </a:r>
            <a:r>
              <a:rPr lang="en-US" sz="2800" b="1" dirty="0">
                <a:solidFill>
                  <a:schemeClr val="tx1"/>
                </a:solidFill>
              </a:rPr>
              <a:t>nephrotic syndrome</a:t>
            </a:r>
            <a:r>
              <a:rPr lang="en-US" sz="2800" dirty="0">
                <a:solidFill>
                  <a:schemeClr val="tx1"/>
                </a:solidFill>
              </a:rPr>
              <a:t>. These conditions can activate the coagulation system and lead to the release of procoagulant substances.</a:t>
            </a:r>
          </a:p>
          <a:p>
            <a:endParaRPr lang="en-US" sz="2800" dirty="0">
              <a:solidFill>
                <a:schemeClr val="tx1"/>
              </a:solidFill>
            </a:endParaRPr>
          </a:p>
          <a:p>
            <a:r>
              <a:rPr lang="en-US" sz="2800" dirty="0">
                <a:solidFill>
                  <a:schemeClr val="tx1"/>
                </a:solidFill>
              </a:rPr>
              <a:t>2. Endothelial cell activation  . These activated cells release substances such as tissue factor, which initiates the coagulation cascade</a:t>
            </a:r>
          </a:p>
        </p:txBody>
      </p:sp>
    </p:spTree>
    <p:extLst>
      <p:ext uri="{BB962C8B-B14F-4D97-AF65-F5344CB8AC3E}">
        <p14:creationId xmlns:p14="http://schemas.microsoft.com/office/powerpoint/2010/main" val="440972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1041D-DEC1-0B40-7E8A-55B4515D31F5}"/>
              </a:ext>
            </a:extLst>
          </p:cNvPr>
          <p:cNvSpPr>
            <a:spLocks noGrp="1"/>
          </p:cNvSpPr>
          <p:nvPr>
            <p:ph type="title"/>
          </p:nvPr>
        </p:nvSpPr>
        <p:spPr>
          <a:xfrm>
            <a:off x="0" y="0"/>
            <a:ext cx="10058400" cy="994410"/>
          </a:xfrm>
          <a:ln w="38100">
            <a:solidFill>
              <a:schemeClr val="bg2">
                <a:lumMod val="75000"/>
              </a:schemeClr>
            </a:solidFill>
          </a:ln>
        </p:spPr>
        <p:txBody>
          <a:bodyPr/>
          <a:lstStyle/>
          <a:p>
            <a:r>
              <a:rPr lang="en-US" b="1" dirty="0"/>
              <a:t>Pathogenesis :</a:t>
            </a:r>
          </a:p>
        </p:txBody>
      </p:sp>
      <p:sp>
        <p:nvSpPr>
          <p:cNvPr id="3" name="Content Placeholder 2">
            <a:extLst>
              <a:ext uri="{FF2B5EF4-FFF2-40B4-BE49-F238E27FC236}">
                <a16:creationId xmlns:a16="http://schemas.microsoft.com/office/drawing/2014/main" id="{20D8DAA4-95AB-0ED4-9F8A-AB6B83B19282}"/>
              </a:ext>
            </a:extLst>
          </p:cNvPr>
          <p:cNvSpPr>
            <a:spLocks noGrp="1"/>
          </p:cNvSpPr>
          <p:nvPr>
            <p:ph idx="1"/>
          </p:nvPr>
        </p:nvSpPr>
        <p:spPr>
          <a:xfrm>
            <a:off x="711518" y="1874309"/>
            <a:ext cx="10058400" cy="4023360"/>
          </a:xfrm>
        </p:spPr>
        <p:txBody>
          <a:bodyPr>
            <a:normAutofit/>
          </a:bodyPr>
          <a:lstStyle/>
          <a:p>
            <a:r>
              <a:rPr lang="en-US" sz="2800" dirty="0">
                <a:solidFill>
                  <a:schemeClr val="tx1"/>
                </a:solidFill>
              </a:rPr>
              <a:t>3. Coagulation cascade activation .</a:t>
            </a:r>
          </a:p>
          <a:p>
            <a:r>
              <a:rPr lang="en-US" sz="2800" dirty="0">
                <a:solidFill>
                  <a:schemeClr val="tx1"/>
                </a:solidFill>
              </a:rPr>
              <a:t>4. Thrombin generation: The activation of the coagulation cascade leads to the production of </a:t>
            </a:r>
            <a:r>
              <a:rPr lang="en-US" sz="2800" b="1" dirty="0">
                <a:solidFill>
                  <a:srgbClr val="FF0000"/>
                </a:solidFill>
              </a:rPr>
              <a:t>excessive </a:t>
            </a:r>
            <a:r>
              <a:rPr lang="en-US" sz="2800" dirty="0">
                <a:solidFill>
                  <a:schemeClr val="tx1"/>
                </a:solidFill>
              </a:rPr>
              <a:t>amounts of thrombin that lead to </a:t>
            </a:r>
            <a:r>
              <a:rPr lang="en-US" sz="2800" dirty="0">
                <a:solidFill>
                  <a:srgbClr val="FF0000"/>
                </a:solidFill>
              </a:rPr>
              <a:t>microthrombi formation .</a:t>
            </a:r>
          </a:p>
          <a:p>
            <a:r>
              <a:rPr lang="en-US" sz="2800" dirty="0">
                <a:solidFill>
                  <a:srgbClr val="FF0000"/>
                </a:solidFill>
              </a:rPr>
              <a:t> </a:t>
            </a:r>
            <a:r>
              <a:rPr lang="en-US" sz="2800" dirty="0">
                <a:solidFill>
                  <a:schemeClr val="tx1"/>
                </a:solidFill>
              </a:rPr>
              <a:t>These microthrombi can obstruct blood flow and cause organ dysfunction and  consumption of clotting factors and platelets. As a result, the levels of these factors in the blood decrease, leading to a state of consumptive coagulopathy.</a:t>
            </a:r>
          </a:p>
        </p:txBody>
      </p:sp>
    </p:spTree>
    <p:extLst>
      <p:ext uri="{BB962C8B-B14F-4D97-AF65-F5344CB8AC3E}">
        <p14:creationId xmlns:p14="http://schemas.microsoft.com/office/powerpoint/2010/main" val="6679205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51EF9-A8F0-4314-6F93-E24976D8E67D}"/>
              </a:ext>
            </a:extLst>
          </p:cNvPr>
          <p:cNvSpPr>
            <a:spLocks noGrp="1"/>
          </p:cNvSpPr>
          <p:nvPr>
            <p:ph type="title"/>
          </p:nvPr>
        </p:nvSpPr>
        <p:spPr>
          <a:xfrm>
            <a:off x="0" y="9637"/>
            <a:ext cx="10058400" cy="979269"/>
          </a:xfrm>
          <a:ln w="38100">
            <a:solidFill>
              <a:schemeClr val="bg2">
                <a:lumMod val="75000"/>
              </a:schemeClr>
            </a:solidFill>
          </a:ln>
        </p:spPr>
        <p:txBody>
          <a:bodyPr/>
          <a:lstStyle/>
          <a:p>
            <a:r>
              <a:rPr lang="en-US" b="1" dirty="0">
                <a:solidFill>
                  <a:schemeClr val="tx1">
                    <a:lumMod val="65000"/>
                    <a:lumOff val="35000"/>
                  </a:schemeClr>
                </a:solidFill>
              </a:rPr>
              <a:t>Laboratory studies  :</a:t>
            </a:r>
            <a:endParaRPr lang="en-US" dirty="0">
              <a:solidFill>
                <a:schemeClr val="tx1">
                  <a:lumMod val="65000"/>
                  <a:lumOff val="35000"/>
                </a:schemeClr>
              </a:solidFill>
            </a:endParaRPr>
          </a:p>
        </p:txBody>
      </p:sp>
      <p:sp>
        <p:nvSpPr>
          <p:cNvPr id="3" name="Content Placeholder 2">
            <a:extLst>
              <a:ext uri="{FF2B5EF4-FFF2-40B4-BE49-F238E27FC236}">
                <a16:creationId xmlns:a16="http://schemas.microsoft.com/office/drawing/2014/main" id="{23DD9F2E-0D9A-E740-3D98-AA571F32AE06}"/>
              </a:ext>
            </a:extLst>
          </p:cNvPr>
          <p:cNvSpPr>
            <a:spLocks noGrp="1"/>
          </p:cNvSpPr>
          <p:nvPr>
            <p:ph idx="1"/>
          </p:nvPr>
        </p:nvSpPr>
        <p:spPr>
          <a:xfrm>
            <a:off x="171450" y="1902884"/>
            <a:ext cx="10269855" cy="4023360"/>
          </a:xfrm>
        </p:spPr>
        <p:txBody>
          <a:bodyPr>
            <a:normAutofit/>
          </a:bodyPr>
          <a:lstStyle/>
          <a:p>
            <a:r>
              <a:rPr lang="en-US" sz="2800" b="1" dirty="0">
                <a:solidFill>
                  <a:schemeClr val="tx2">
                    <a:lumMod val="60000"/>
                    <a:lumOff val="40000"/>
                  </a:schemeClr>
                </a:solidFill>
              </a:rPr>
              <a:t>Coagulation panel</a:t>
            </a:r>
            <a:r>
              <a:rPr lang="en-US" sz="2800" dirty="0"/>
              <a:t>: Monitor frequently (e.g., every 6-8 hours or until stable or improving)</a:t>
            </a:r>
          </a:p>
          <a:p>
            <a:pPr>
              <a:buFont typeface="Wingdings" panose="05000000000000000000" pitchFamily="2" charset="2"/>
              <a:buChar char="q"/>
            </a:pPr>
            <a:r>
              <a:rPr lang="en-US" sz="2800" dirty="0"/>
              <a:t> ↑ (PTT, PT) </a:t>
            </a:r>
          </a:p>
          <a:p>
            <a:pPr>
              <a:buFont typeface="Wingdings" panose="05000000000000000000" pitchFamily="2" charset="2"/>
              <a:buChar char="q"/>
            </a:pPr>
            <a:r>
              <a:rPr lang="en-US" sz="2800" dirty="0"/>
              <a:t> ↓Fibrinogen : indicative of associated hyperfibrinolysis</a:t>
            </a:r>
          </a:p>
          <a:p>
            <a:pPr>
              <a:buFont typeface="Wingdings" panose="05000000000000000000" pitchFamily="2" charset="2"/>
              <a:buChar char="q"/>
            </a:pPr>
            <a:r>
              <a:rPr lang="en-US" sz="2800" dirty="0"/>
              <a:t>  Markers of fibrin breakdown: elevated D-dimer or other FDPs</a:t>
            </a:r>
          </a:p>
          <a:p>
            <a:pPr>
              <a:buFont typeface="Wingdings" panose="05000000000000000000" pitchFamily="2" charset="2"/>
              <a:buChar char="q"/>
            </a:pPr>
            <a:r>
              <a:rPr lang="en-US" sz="2800" dirty="0"/>
              <a:t> ↑Bleeding time </a:t>
            </a:r>
          </a:p>
          <a:p>
            <a:pPr>
              <a:buFont typeface="Wingdings" panose="05000000000000000000" pitchFamily="2" charset="2"/>
              <a:buChar char="q"/>
            </a:pPr>
            <a:r>
              <a:rPr lang="en-US" sz="2800" dirty="0"/>
              <a:t> Coagulation factors: ↓ factor V and ↓ factor VII</a:t>
            </a:r>
          </a:p>
        </p:txBody>
      </p:sp>
    </p:spTree>
    <p:extLst>
      <p:ext uri="{BB962C8B-B14F-4D97-AF65-F5344CB8AC3E}">
        <p14:creationId xmlns:p14="http://schemas.microsoft.com/office/powerpoint/2010/main" val="32549231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F508C6F-ED3D-6AEE-4A80-5EE1C1D76798}"/>
              </a:ext>
            </a:extLst>
          </p:cNvPr>
          <p:cNvSpPr>
            <a:spLocks noGrp="1"/>
          </p:cNvSpPr>
          <p:nvPr>
            <p:ph type="title"/>
          </p:nvPr>
        </p:nvSpPr>
        <p:spPr>
          <a:xfrm>
            <a:off x="0" y="0"/>
            <a:ext cx="10058400" cy="1036637"/>
          </a:xfrm>
          <a:ln w="38100">
            <a:solidFill>
              <a:schemeClr val="bg2">
                <a:lumMod val="75000"/>
              </a:schemeClr>
            </a:solidFill>
          </a:ln>
        </p:spPr>
        <p:txBody>
          <a:bodyPr/>
          <a:lstStyle/>
          <a:p>
            <a:r>
              <a:rPr lang="en-US" b="1" dirty="0">
                <a:solidFill>
                  <a:schemeClr val="tx1">
                    <a:lumMod val="65000"/>
                    <a:lumOff val="35000"/>
                  </a:schemeClr>
                </a:solidFill>
              </a:rPr>
              <a:t>Laboratory studies  :</a:t>
            </a:r>
            <a:endParaRPr lang="en-US" dirty="0">
              <a:solidFill>
                <a:schemeClr val="tx1">
                  <a:lumMod val="65000"/>
                  <a:lumOff val="35000"/>
                </a:schemeClr>
              </a:solidFill>
            </a:endParaRPr>
          </a:p>
        </p:txBody>
      </p:sp>
      <p:sp>
        <p:nvSpPr>
          <p:cNvPr id="7" name="Content Placeholder 6">
            <a:extLst>
              <a:ext uri="{FF2B5EF4-FFF2-40B4-BE49-F238E27FC236}">
                <a16:creationId xmlns:a16="http://schemas.microsoft.com/office/drawing/2014/main" id="{0FEB017C-81CF-85A4-25D5-C94E2EB11576}"/>
              </a:ext>
            </a:extLst>
          </p:cNvPr>
          <p:cNvSpPr>
            <a:spLocks noGrp="1"/>
          </p:cNvSpPr>
          <p:nvPr>
            <p:ph idx="1"/>
          </p:nvPr>
        </p:nvSpPr>
        <p:spPr>
          <a:xfrm>
            <a:off x="385763" y="1931459"/>
            <a:ext cx="10512742" cy="4397904"/>
          </a:xfrm>
        </p:spPr>
        <p:txBody>
          <a:bodyPr/>
          <a:lstStyle/>
          <a:p>
            <a:r>
              <a:rPr lang="en-US" sz="2800" b="1" dirty="0">
                <a:solidFill>
                  <a:schemeClr val="tx2">
                    <a:lumMod val="60000"/>
                    <a:lumOff val="40000"/>
                  </a:schemeClr>
                </a:solidFill>
              </a:rPr>
              <a:t>CBC and blood smear :</a:t>
            </a:r>
          </a:p>
          <a:p>
            <a:pPr>
              <a:buFont typeface="Wingdings" panose="05000000000000000000" pitchFamily="2" charset="2"/>
              <a:buChar char="q"/>
            </a:pPr>
            <a:r>
              <a:rPr lang="en-US" sz="2800" dirty="0"/>
              <a:t>Platelet count: due to consumption and/or bleeding E</a:t>
            </a:r>
          </a:p>
          <a:p>
            <a:pPr>
              <a:buFont typeface="Wingdings" panose="05000000000000000000" pitchFamily="2" charset="2"/>
              <a:buChar char="q"/>
            </a:pPr>
            <a:r>
              <a:rPr lang="en-US" sz="2800" dirty="0"/>
              <a:t>↓ Hct: occurs with bleeding</a:t>
            </a:r>
          </a:p>
          <a:p>
            <a:pPr>
              <a:buFont typeface="Wingdings" panose="05000000000000000000" pitchFamily="2" charset="2"/>
              <a:buChar char="q"/>
            </a:pPr>
            <a:r>
              <a:rPr lang="en-US" sz="2800" dirty="0"/>
              <a:t>Schistocytes: indicative of microangiopathic hemolytic anemia</a:t>
            </a:r>
          </a:p>
          <a:p>
            <a:pPr marL="0" indent="0">
              <a:buNone/>
            </a:pPr>
            <a:r>
              <a:rPr lang="en-US" sz="2800" b="1" dirty="0">
                <a:solidFill>
                  <a:schemeClr val="tx2">
                    <a:lumMod val="60000"/>
                    <a:lumOff val="40000"/>
                  </a:schemeClr>
                </a:solidFill>
              </a:rPr>
              <a:t>Other tests of organ function :</a:t>
            </a:r>
          </a:p>
          <a:p>
            <a:pPr>
              <a:buFont typeface="Wingdings" panose="05000000000000000000" pitchFamily="2" charset="2"/>
              <a:buChar char="q"/>
            </a:pPr>
            <a:r>
              <a:rPr lang="en-US" sz="2800" dirty="0"/>
              <a:t> (renal function tests, liver chemistries)</a:t>
            </a:r>
          </a:p>
        </p:txBody>
      </p:sp>
    </p:spTree>
    <p:extLst>
      <p:ext uri="{BB962C8B-B14F-4D97-AF65-F5344CB8AC3E}">
        <p14:creationId xmlns:p14="http://schemas.microsoft.com/office/powerpoint/2010/main" val="16977712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6126A-6CA7-8B54-FF3C-1EB32F6B36C2}"/>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7594BF1A-08C0-E5DF-AC7A-441B947DC93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3272818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D52DB-29CC-C0A0-7425-9C75427AB341}"/>
              </a:ext>
            </a:extLst>
          </p:cNvPr>
          <p:cNvSpPr>
            <a:spLocks noGrp="1"/>
          </p:cNvSpPr>
          <p:nvPr>
            <p:ph type="title"/>
          </p:nvPr>
        </p:nvSpPr>
        <p:spPr>
          <a:xfrm>
            <a:off x="0" y="0"/>
            <a:ext cx="10058400" cy="988906"/>
          </a:xfrm>
          <a:ln w="57150">
            <a:solidFill>
              <a:schemeClr val="bg2">
                <a:lumMod val="75000"/>
              </a:schemeClr>
            </a:solidFill>
          </a:ln>
        </p:spPr>
        <p:txBody>
          <a:bodyPr/>
          <a:lstStyle/>
          <a:p>
            <a:r>
              <a:rPr lang="en-US" b="1" dirty="0"/>
              <a:t>Disseminated intravascular coagulation</a:t>
            </a:r>
          </a:p>
        </p:txBody>
      </p:sp>
      <p:sp>
        <p:nvSpPr>
          <p:cNvPr id="3" name="Content Placeholder 2">
            <a:extLst>
              <a:ext uri="{FF2B5EF4-FFF2-40B4-BE49-F238E27FC236}">
                <a16:creationId xmlns:a16="http://schemas.microsoft.com/office/drawing/2014/main" id="{C0042088-7A74-B084-0121-FBD1A7CAB8E4}"/>
              </a:ext>
            </a:extLst>
          </p:cNvPr>
          <p:cNvSpPr>
            <a:spLocks noGrp="1"/>
          </p:cNvSpPr>
          <p:nvPr>
            <p:ph idx="1"/>
          </p:nvPr>
        </p:nvSpPr>
        <p:spPr>
          <a:xfrm>
            <a:off x="142504" y="1952612"/>
            <a:ext cx="10058400" cy="4023360"/>
          </a:xfrm>
        </p:spPr>
        <p:txBody>
          <a:bodyPr>
            <a:normAutofit/>
          </a:bodyPr>
          <a:lstStyle/>
          <a:p>
            <a:pPr>
              <a:buFont typeface="Wingdings" panose="05000000000000000000" pitchFamily="2" charset="2"/>
              <a:buChar char="q"/>
            </a:pPr>
            <a:r>
              <a:rPr lang="en-US" sz="2400" dirty="0"/>
              <a:t> </a:t>
            </a:r>
            <a:r>
              <a:rPr lang="en-US" sz="2400" dirty="0">
                <a:solidFill>
                  <a:schemeClr val="tx1"/>
                </a:solidFill>
              </a:rPr>
              <a:t>Disseminated intravascular coagulation (DIC) is an acquired disorder</a:t>
            </a:r>
            <a:r>
              <a:rPr lang="en-US" sz="2400" dirty="0"/>
              <a:t> </a:t>
            </a:r>
            <a:r>
              <a:rPr lang="en-US" sz="2400" dirty="0">
                <a:solidFill>
                  <a:schemeClr val="bg2">
                    <a:lumMod val="50000"/>
                  </a:schemeClr>
                </a:solidFill>
              </a:rPr>
              <a:t>(complication of some disease)</a:t>
            </a:r>
          </a:p>
          <a:p>
            <a:pPr marL="0" indent="0">
              <a:buNone/>
            </a:pPr>
            <a:r>
              <a:rPr lang="en-US" sz="2400" dirty="0">
                <a:solidFill>
                  <a:schemeClr val="tx1"/>
                </a:solidFill>
              </a:rPr>
              <a:t>characterized by systemic activation of the clotting cascade with microthrombi </a:t>
            </a:r>
          </a:p>
          <a:p>
            <a:pPr marL="0" indent="0">
              <a:buNone/>
            </a:pPr>
            <a:r>
              <a:rPr lang="en-US" sz="2400" dirty="0">
                <a:solidFill>
                  <a:schemeClr val="tx1"/>
                </a:solidFill>
              </a:rPr>
              <a:t>formation, platelet consumption, and subsequent exhaustion of all clotting </a:t>
            </a:r>
          </a:p>
          <a:p>
            <a:pPr marL="0" indent="0">
              <a:buNone/>
            </a:pPr>
            <a:r>
              <a:rPr lang="en-US" sz="2400" dirty="0">
                <a:solidFill>
                  <a:schemeClr val="tx1"/>
                </a:solidFill>
              </a:rPr>
              <a:t>factors , this may complicate a range of illnesses with multi organ failure , can </a:t>
            </a:r>
          </a:p>
          <a:p>
            <a:pPr marL="0" indent="0">
              <a:buNone/>
            </a:pPr>
            <a:r>
              <a:rPr lang="en-US" sz="2400" dirty="0">
                <a:solidFill>
                  <a:schemeClr val="tx1"/>
                </a:solidFill>
              </a:rPr>
              <a:t>give rise to tissue hypoxia and depletion of elements required for hemostasis .</a:t>
            </a:r>
          </a:p>
        </p:txBody>
      </p:sp>
    </p:spTree>
    <p:extLst>
      <p:ext uri="{BB962C8B-B14F-4D97-AF65-F5344CB8AC3E}">
        <p14:creationId xmlns:p14="http://schemas.microsoft.com/office/powerpoint/2010/main" val="32580411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6107A0-3F19-C430-E12F-59F7A59783E1}"/>
              </a:ext>
            </a:extLst>
          </p:cNvPr>
          <p:cNvSpPr>
            <a:spLocks noGrp="1"/>
          </p:cNvSpPr>
          <p:nvPr>
            <p:ph idx="1"/>
          </p:nvPr>
        </p:nvSpPr>
        <p:spPr>
          <a:xfrm>
            <a:off x="597218" y="1874309"/>
            <a:ext cx="10058400" cy="4023360"/>
          </a:xfrm>
        </p:spPr>
        <p:txBody>
          <a:bodyPr>
            <a:normAutofit/>
          </a:bodyPr>
          <a:lstStyle/>
          <a:p>
            <a:r>
              <a:rPr lang="en-US" sz="2800" dirty="0"/>
              <a:t>A </a:t>
            </a:r>
            <a:r>
              <a:rPr lang="en-US" sz="2800" b="1" dirty="0">
                <a:solidFill>
                  <a:schemeClr val="tx2">
                    <a:lumMod val="60000"/>
                    <a:lumOff val="40000"/>
                  </a:schemeClr>
                </a:solidFill>
              </a:rPr>
              <a:t>specific scoring system</a:t>
            </a:r>
            <a:r>
              <a:rPr lang="en-US" sz="2800" dirty="0"/>
              <a:t> to assess for the presence of DIC . </a:t>
            </a:r>
          </a:p>
          <a:p>
            <a:r>
              <a:rPr lang="en-US" sz="2800" dirty="0"/>
              <a:t>This score includes (platelet count, fibrin markers such as D-dimer, </a:t>
            </a:r>
          </a:p>
          <a:p>
            <a:r>
              <a:rPr lang="en-US" sz="2800" dirty="0"/>
              <a:t>prolonged PT, and fibrinogen level with a score over five indicating a high likelihood for overt DIC)</a:t>
            </a:r>
          </a:p>
        </p:txBody>
      </p:sp>
      <p:sp>
        <p:nvSpPr>
          <p:cNvPr id="4" name="Title 1">
            <a:extLst>
              <a:ext uri="{FF2B5EF4-FFF2-40B4-BE49-F238E27FC236}">
                <a16:creationId xmlns:a16="http://schemas.microsoft.com/office/drawing/2014/main" id="{8BA404F7-6577-3C13-4580-799E77551007}"/>
              </a:ext>
            </a:extLst>
          </p:cNvPr>
          <p:cNvSpPr>
            <a:spLocks noGrp="1"/>
          </p:cNvSpPr>
          <p:nvPr>
            <p:ph type="title"/>
          </p:nvPr>
        </p:nvSpPr>
        <p:spPr>
          <a:xfrm>
            <a:off x="0" y="1"/>
            <a:ext cx="10058400" cy="988906"/>
          </a:xfrm>
          <a:ln w="38100">
            <a:solidFill>
              <a:schemeClr val="bg2">
                <a:lumMod val="75000"/>
              </a:schemeClr>
            </a:solidFill>
          </a:ln>
        </p:spPr>
        <p:txBody>
          <a:bodyPr/>
          <a:lstStyle/>
          <a:p>
            <a:r>
              <a:rPr lang="en-US" b="1" dirty="0">
                <a:solidFill>
                  <a:schemeClr val="tx1">
                    <a:lumMod val="65000"/>
                    <a:lumOff val="35000"/>
                  </a:schemeClr>
                </a:solidFill>
              </a:rPr>
              <a:t>Laboratory studies  :</a:t>
            </a:r>
            <a:endParaRPr lang="en-US" dirty="0">
              <a:solidFill>
                <a:schemeClr val="tx1">
                  <a:lumMod val="65000"/>
                  <a:lumOff val="35000"/>
                </a:schemeClr>
              </a:solidFill>
            </a:endParaRPr>
          </a:p>
        </p:txBody>
      </p:sp>
    </p:spTree>
    <p:extLst>
      <p:ext uri="{BB962C8B-B14F-4D97-AF65-F5344CB8AC3E}">
        <p14:creationId xmlns:p14="http://schemas.microsoft.com/office/powerpoint/2010/main" val="13751664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BF467-C9A0-78DE-6968-FA3E493CAA94}"/>
              </a:ext>
            </a:extLst>
          </p:cNvPr>
          <p:cNvSpPr>
            <a:spLocks noGrp="1"/>
          </p:cNvSpPr>
          <p:nvPr>
            <p:ph type="title"/>
          </p:nvPr>
        </p:nvSpPr>
        <p:spPr/>
        <p:txBody>
          <a:bodyPr/>
          <a:lstStyle/>
          <a:p>
            <a:endParaRPr lang="en-US"/>
          </a:p>
        </p:txBody>
      </p:sp>
      <p:pic>
        <p:nvPicPr>
          <p:cNvPr id="9" name="Content Placeholder 8">
            <a:extLst>
              <a:ext uri="{FF2B5EF4-FFF2-40B4-BE49-F238E27FC236}">
                <a16:creationId xmlns:a16="http://schemas.microsoft.com/office/drawing/2014/main" id="{A3877B1D-73F1-3B0F-21A5-70AECEC7DDB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858000"/>
          </a:xfrm>
        </p:spPr>
      </p:pic>
    </p:spTree>
    <p:extLst>
      <p:ext uri="{BB962C8B-B14F-4D97-AF65-F5344CB8AC3E}">
        <p14:creationId xmlns:p14="http://schemas.microsoft.com/office/powerpoint/2010/main" val="30226780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F82FD-2D04-A484-12EE-4F1F4F3D1FE1}"/>
              </a:ext>
            </a:extLst>
          </p:cNvPr>
          <p:cNvSpPr>
            <a:spLocks noGrp="1"/>
          </p:cNvSpPr>
          <p:nvPr>
            <p:ph type="title"/>
          </p:nvPr>
        </p:nvSpPr>
        <p:spPr>
          <a:xfrm>
            <a:off x="0" y="0"/>
            <a:ext cx="10058400" cy="1051560"/>
          </a:xfrm>
          <a:ln w="38100">
            <a:solidFill>
              <a:schemeClr val="bg2">
                <a:lumMod val="75000"/>
              </a:schemeClr>
            </a:solidFill>
          </a:ln>
        </p:spPr>
        <p:txBody>
          <a:bodyPr/>
          <a:lstStyle/>
          <a:p>
            <a:r>
              <a:rPr lang="en-US" b="1" dirty="0">
                <a:solidFill>
                  <a:schemeClr val="tx1">
                    <a:lumMod val="65000"/>
                    <a:lumOff val="35000"/>
                  </a:schemeClr>
                </a:solidFill>
              </a:rPr>
              <a:t>Management -Treatment : </a:t>
            </a:r>
          </a:p>
        </p:txBody>
      </p:sp>
      <p:sp>
        <p:nvSpPr>
          <p:cNvPr id="3" name="Content Placeholder 2">
            <a:extLst>
              <a:ext uri="{FF2B5EF4-FFF2-40B4-BE49-F238E27FC236}">
                <a16:creationId xmlns:a16="http://schemas.microsoft.com/office/drawing/2014/main" id="{EC53880E-DEF1-D225-D3E3-57FE900B6C78}"/>
              </a:ext>
            </a:extLst>
          </p:cNvPr>
          <p:cNvSpPr>
            <a:spLocks noGrp="1"/>
          </p:cNvSpPr>
          <p:nvPr>
            <p:ph idx="1"/>
          </p:nvPr>
        </p:nvSpPr>
        <p:spPr>
          <a:xfrm>
            <a:off x="323557" y="1772529"/>
            <a:ext cx="11868443" cy="4586067"/>
          </a:xfrm>
        </p:spPr>
        <p:txBody>
          <a:bodyPr>
            <a:normAutofit fontScale="92500" lnSpcReduction="20000"/>
          </a:bodyPr>
          <a:lstStyle/>
          <a:p>
            <a:pPr>
              <a:buFont typeface="Wingdings" panose="05000000000000000000" pitchFamily="2" charset="2"/>
              <a:buChar char="Ø"/>
            </a:pPr>
            <a:r>
              <a:rPr lang="en-US" sz="2800" b="1" dirty="0">
                <a:solidFill>
                  <a:schemeClr val="tx1"/>
                </a:solidFill>
              </a:rPr>
              <a:t>Treatment of the underlying disease is the cornerstone of management .</a:t>
            </a:r>
          </a:p>
          <a:p>
            <a:pPr marL="0" indent="0">
              <a:buNone/>
            </a:pPr>
            <a:r>
              <a:rPr lang="en-US" sz="2800" b="1" dirty="0">
                <a:solidFill>
                  <a:schemeClr val="tx1"/>
                </a:solidFill>
              </a:rPr>
              <a:t> </a:t>
            </a:r>
          </a:p>
          <a:p>
            <a:pPr>
              <a:buFont typeface="Wingdings" panose="05000000000000000000" pitchFamily="2" charset="2"/>
              <a:buChar char="Ø"/>
            </a:pPr>
            <a:r>
              <a:rPr lang="en-US" sz="2800" b="1" dirty="0">
                <a:solidFill>
                  <a:schemeClr val="tx1"/>
                </a:solidFill>
              </a:rPr>
              <a:t>Supportive care :</a:t>
            </a:r>
            <a:r>
              <a:rPr lang="en-US" sz="2800" dirty="0">
                <a:solidFill>
                  <a:schemeClr val="tx1"/>
                </a:solidFill>
              </a:rPr>
              <a:t>maintain vital signs ,intravenous blood  to maintain hydration ,oxygen therapy in respiratory impairment</a:t>
            </a:r>
          </a:p>
          <a:p>
            <a:pPr marL="0" indent="0">
              <a:buNone/>
            </a:pPr>
            <a:endParaRPr lang="en-US" sz="2800" dirty="0">
              <a:solidFill>
                <a:schemeClr val="tx1"/>
              </a:solidFill>
            </a:endParaRPr>
          </a:p>
          <a:p>
            <a:pPr>
              <a:buFont typeface="Wingdings" panose="05000000000000000000" pitchFamily="2" charset="2"/>
              <a:buChar char="Ø"/>
            </a:pPr>
            <a:r>
              <a:rPr lang="en-US" sz="2800" b="1" dirty="0">
                <a:solidFill>
                  <a:schemeClr val="tx1"/>
                </a:solidFill>
              </a:rPr>
              <a:t>Additional treatment depends on the subtype :</a:t>
            </a:r>
          </a:p>
          <a:p>
            <a:pPr>
              <a:buFont typeface="Wingdings" panose="05000000000000000000" pitchFamily="2" charset="2"/>
              <a:buChar char="q"/>
            </a:pPr>
            <a:r>
              <a:rPr lang="en-US" sz="2800" dirty="0">
                <a:solidFill>
                  <a:srgbClr val="FF0000"/>
                </a:solidFill>
              </a:rPr>
              <a:t> </a:t>
            </a:r>
            <a:r>
              <a:rPr lang="en-US" sz="2800" dirty="0">
                <a:solidFill>
                  <a:schemeClr val="tx1"/>
                </a:solidFill>
              </a:rPr>
              <a:t>Blood products (RBCs: indicated for patients with active bleeding or Hb &lt; 7 gr/d)</a:t>
            </a:r>
          </a:p>
          <a:p>
            <a:pPr>
              <a:buFont typeface="Wingdings" panose="05000000000000000000" pitchFamily="2" charset="2"/>
              <a:buChar char="q"/>
            </a:pPr>
            <a:r>
              <a:rPr lang="en-US" sz="2800" dirty="0">
                <a:solidFill>
                  <a:schemeClr val="tx1"/>
                </a:solidFill>
              </a:rPr>
              <a:t>Platelet: (platelet count &lt; 50,000/mm3)</a:t>
            </a:r>
          </a:p>
          <a:p>
            <a:pPr>
              <a:buFont typeface="Wingdings" panose="05000000000000000000" pitchFamily="2" charset="2"/>
              <a:buChar char="q"/>
            </a:pPr>
            <a:r>
              <a:rPr lang="en-US" sz="2800" dirty="0">
                <a:solidFill>
                  <a:schemeClr val="tx1"/>
                </a:solidFill>
              </a:rPr>
              <a:t>Fresh frozen plasma  :PT Indications or PTT &gt; 1.5 times the normal value.</a:t>
            </a:r>
          </a:p>
          <a:p>
            <a:pPr>
              <a:buFont typeface="Wingdings" panose="05000000000000000000" pitchFamily="2" charset="2"/>
              <a:buChar char="q"/>
            </a:pPr>
            <a:r>
              <a:rPr lang="en-US" sz="2800" dirty="0">
                <a:solidFill>
                  <a:schemeClr val="tx1"/>
                </a:solidFill>
              </a:rPr>
              <a:t>Cryoprecipitate : fibrinogen levels &lt; 150 mg/d low fibrinogen level.</a:t>
            </a:r>
          </a:p>
          <a:p>
            <a:pPr>
              <a:buFont typeface="Wingdings" panose="05000000000000000000" pitchFamily="2" charset="2"/>
              <a:buChar char="Ø"/>
            </a:pPr>
            <a:endParaRPr lang="en-US" sz="2800" b="1" dirty="0">
              <a:solidFill>
                <a:srgbClr val="FF0000"/>
              </a:solidFill>
            </a:endParaRPr>
          </a:p>
          <a:p>
            <a:pPr marL="0" indent="0">
              <a:buNone/>
            </a:pPr>
            <a:endParaRPr lang="en-US" sz="2800" b="1" dirty="0">
              <a:solidFill>
                <a:srgbClr val="FF0000"/>
              </a:solidFill>
            </a:endParaRPr>
          </a:p>
          <a:p>
            <a:endParaRPr lang="en-US" sz="2800" b="1" dirty="0">
              <a:solidFill>
                <a:srgbClr val="FF0000"/>
              </a:solidFill>
            </a:endParaRPr>
          </a:p>
          <a:p>
            <a:endParaRPr lang="en-US" sz="2800" b="1" dirty="0">
              <a:solidFill>
                <a:srgbClr val="FF0000"/>
              </a:solidFill>
            </a:endParaRPr>
          </a:p>
        </p:txBody>
      </p:sp>
    </p:spTree>
    <p:extLst>
      <p:ext uri="{BB962C8B-B14F-4D97-AF65-F5344CB8AC3E}">
        <p14:creationId xmlns:p14="http://schemas.microsoft.com/office/powerpoint/2010/main" val="17006062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3CE74D-9068-725F-E111-18CAD3FFCB77}"/>
              </a:ext>
            </a:extLst>
          </p:cNvPr>
          <p:cNvSpPr>
            <a:spLocks noGrp="1"/>
          </p:cNvSpPr>
          <p:nvPr>
            <p:ph idx="1"/>
          </p:nvPr>
        </p:nvSpPr>
        <p:spPr>
          <a:xfrm>
            <a:off x="478301" y="2000479"/>
            <a:ext cx="10058400" cy="4023360"/>
          </a:xfrm>
        </p:spPr>
        <p:txBody>
          <a:bodyPr>
            <a:normAutofit/>
          </a:bodyPr>
          <a:lstStyle/>
          <a:p>
            <a:pPr>
              <a:buFont typeface="Wingdings" panose="05000000000000000000" pitchFamily="2" charset="2"/>
              <a:buChar char="q"/>
            </a:pPr>
            <a:r>
              <a:rPr lang="en-US" sz="2800" b="1" dirty="0">
                <a:solidFill>
                  <a:schemeClr val="tx1"/>
                </a:solidFill>
              </a:rPr>
              <a:t>Anticoagulation</a:t>
            </a:r>
            <a:r>
              <a:rPr lang="en-US" sz="2800" dirty="0"/>
              <a:t> :</a:t>
            </a:r>
          </a:p>
          <a:p>
            <a:r>
              <a:rPr lang="en-US" sz="2800" dirty="0">
                <a:solidFill>
                  <a:schemeClr val="tx1"/>
                </a:solidFill>
              </a:rPr>
              <a:t>Prophylactic heparin: indicated as DVT prophylaxis in critically ill patients in the absence of bleeding 1211</a:t>
            </a:r>
          </a:p>
          <a:p>
            <a:r>
              <a:rPr lang="en-US" sz="2800" dirty="0">
                <a:solidFill>
                  <a:schemeClr val="tx1"/>
                </a:solidFill>
              </a:rPr>
              <a:t>Therapeutic heparin: indicated for clinically overt thromboembolic events .</a:t>
            </a:r>
          </a:p>
          <a:p>
            <a:pPr>
              <a:buFont typeface="Wingdings" panose="05000000000000000000" pitchFamily="2" charset="2"/>
              <a:buChar char="q"/>
            </a:pPr>
            <a:r>
              <a:rPr lang="en-US" sz="2800" dirty="0">
                <a:solidFill>
                  <a:schemeClr val="tx1"/>
                </a:solidFill>
              </a:rPr>
              <a:t>Treatment of complication ( organ dysfunction (dialysis for kidney failure , ventricular support for respiratory failure) .</a:t>
            </a:r>
          </a:p>
          <a:p>
            <a:pPr marL="0" indent="0">
              <a:buNone/>
            </a:pPr>
            <a:endParaRPr lang="en-US" sz="2800" dirty="0"/>
          </a:p>
          <a:p>
            <a:endParaRPr lang="en-US" sz="2800" dirty="0"/>
          </a:p>
          <a:p>
            <a:endParaRPr lang="en-US" sz="2800" dirty="0"/>
          </a:p>
        </p:txBody>
      </p:sp>
      <p:sp>
        <p:nvSpPr>
          <p:cNvPr id="4" name="Title 1">
            <a:extLst>
              <a:ext uri="{FF2B5EF4-FFF2-40B4-BE49-F238E27FC236}">
                <a16:creationId xmlns:a16="http://schemas.microsoft.com/office/drawing/2014/main" id="{4D2A7187-AF95-9E0C-5B6C-71D451EEE13C}"/>
              </a:ext>
            </a:extLst>
          </p:cNvPr>
          <p:cNvSpPr>
            <a:spLocks noGrp="1"/>
          </p:cNvSpPr>
          <p:nvPr>
            <p:ph type="title"/>
          </p:nvPr>
        </p:nvSpPr>
        <p:spPr>
          <a:xfrm>
            <a:off x="0" y="0"/>
            <a:ext cx="10058400" cy="1195753"/>
          </a:xfrm>
          <a:ln w="38100">
            <a:solidFill>
              <a:schemeClr val="bg2">
                <a:lumMod val="75000"/>
              </a:schemeClr>
            </a:solidFill>
          </a:ln>
        </p:spPr>
        <p:txBody>
          <a:bodyPr/>
          <a:lstStyle/>
          <a:p>
            <a:r>
              <a:rPr lang="en-US" b="1" dirty="0">
                <a:solidFill>
                  <a:schemeClr val="tx1">
                    <a:lumMod val="65000"/>
                    <a:lumOff val="35000"/>
                  </a:schemeClr>
                </a:solidFill>
              </a:rPr>
              <a:t>Management -Treatment : </a:t>
            </a:r>
          </a:p>
        </p:txBody>
      </p:sp>
    </p:spTree>
    <p:extLst>
      <p:ext uri="{BB962C8B-B14F-4D97-AF65-F5344CB8AC3E}">
        <p14:creationId xmlns:p14="http://schemas.microsoft.com/office/powerpoint/2010/main" val="14295121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B008B6-46E4-98CF-F80D-4E883978D47B}"/>
              </a:ext>
            </a:extLst>
          </p:cNvPr>
          <p:cNvSpPr>
            <a:spLocks noGrp="1"/>
          </p:cNvSpPr>
          <p:nvPr>
            <p:ph idx="1"/>
          </p:nvPr>
        </p:nvSpPr>
        <p:spPr>
          <a:xfrm>
            <a:off x="309490" y="1916072"/>
            <a:ext cx="10058400" cy="4023360"/>
          </a:xfrm>
        </p:spPr>
        <p:txBody>
          <a:bodyPr>
            <a:normAutofit/>
          </a:bodyPr>
          <a:lstStyle/>
          <a:p>
            <a:pPr>
              <a:buFont typeface="Wingdings" panose="05000000000000000000" pitchFamily="2" charset="2"/>
              <a:buChar char="Ø"/>
            </a:pPr>
            <a:r>
              <a:rPr lang="en-US" sz="3200" dirty="0">
                <a:solidFill>
                  <a:srgbClr val="FF0000"/>
                </a:solidFill>
              </a:rPr>
              <a:t>Warfarin is </a:t>
            </a:r>
            <a:r>
              <a:rPr lang="en-US" sz="3200" b="1" u="sng" dirty="0">
                <a:solidFill>
                  <a:srgbClr val="FF0000"/>
                </a:solidFill>
              </a:rPr>
              <a:t>ineffective</a:t>
            </a:r>
            <a:r>
              <a:rPr lang="en-US" sz="3200" dirty="0">
                <a:solidFill>
                  <a:srgbClr val="FF0000"/>
                </a:solidFill>
              </a:rPr>
              <a:t> and possibly harmful in DIC, as it inhibits production of protein C and protein S, which can worsen coagulopathy .</a:t>
            </a:r>
          </a:p>
          <a:p>
            <a:endParaRPr lang="en-US" sz="3200" dirty="0">
              <a:solidFill>
                <a:srgbClr val="FF0000"/>
              </a:solidFill>
            </a:endParaRPr>
          </a:p>
        </p:txBody>
      </p:sp>
      <p:sp>
        <p:nvSpPr>
          <p:cNvPr id="4" name="Title 1">
            <a:extLst>
              <a:ext uri="{FF2B5EF4-FFF2-40B4-BE49-F238E27FC236}">
                <a16:creationId xmlns:a16="http://schemas.microsoft.com/office/drawing/2014/main" id="{40398F84-6DBE-6464-EB63-D2D99FCDB9CE}"/>
              </a:ext>
            </a:extLst>
          </p:cNvPr>
          <p:cNvSpPr>
            <a:spLocks noGrp="1"/>
          </p:cNvSpPr>
          <p:nvPr>
            <p:ph type="title"/>
          </p:nvPr>
        </p:nvSpPr>
        <p:spPr>
          <a:xfrm>
            <a:off x="0" y="1"/>
            <a:ext cx="10058400" cy="1209822"/>
          </a:xfrm>
          <a:ln w="38100">
            <a:solidFill>
              <a:schemeClr val="bg2">
                <a:lumMod val="75000"/>
              </a:schemeClr>
            </a:solidFill>
          </a:ln>
        </p:spPr>
        <p:txBody>
          <a:bodyPr/>
          <a:lstStyle/>
          <a:p>
            <a:r>
              <a:rPr lang="en-US" b="1" dirty="0">
                <a:solidFill>
                  <a:schemeClr val="tx1">
                    <a:lumMod val="65000"/>
                    <a:lumOff val="35000"/>
                  </a:schemeClr>
                </a:solidFill>
              </a:rPr>
              <a:t>Management -Treatment : </a:t>
            </a:r>
          </a:p>
        </p:txBody>
      </p:sp>
      <p:pic>
        <p:nvPicPr>
          <p:cNvPr id="6" name="Picture 5">
            <a:extLst>
              <a:ext uri="{FF2B5EF4-FFF2-40B4-BE49-F238E27FC236}">
                <a16:creationId xmlns:a16="http://schemas.microsoft.com/office/drawing/2014/main" id="{E663D97C-8B39-9F2E-B78B-CD784A59B7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626" y="3799837"/>
            <a:ext cx="3937782" cy="2845844"/>
          </a:xfrm>
          <a:prstGeom prst="rect">
            <a:avLst/>
          </a:prstGeom>
          <a:ln>
            <a:noFill/>
          </a:ln>
          <a:effectLst>
            <a:outerShdw blurRad="292100" dist="139700" dir="2700000" algn="tl" rotWithShape="0">
              <a:srgbClr val="333333">
                <a:alpha val="65000"/>
              </a:srgbClr>
            </a:outerShdw>
          </a:effectLst>
        </p:spPr>
      </p:pic>
      <p:pic>
        <p:nvPicPr>
          <p:cNvPr id="8" name="Picture 7">
            <a:extLst>
              <a:ext uri="{FF2B5EF4-FFF2-40B4-BE49-F238E27FC236}">
                <a16:creationId xmlns:a16="http://schemas.microsoft.com/office/drawing/2014/main" id="{2858FD98-C77C-0598-D937-4A72B9BE22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30108" y="3799837"/>
            <a:ext cx="3937782" cy="284584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5247423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16A8E2-F655-4A02-76A5-4BD5018A20C2}"/>
              </a:ext>
            </a:extLst>
          </p:cNvPr>
          <p:cNvSpPr>
            <a:spLocks noGrp="1"/>
          </p:cNvSpPr>
          <p:nvPr>
            <p:ph idx="1"/>
          </p:nvPr>
        </p:nvSpPr>
        <p:spPr>
          <a:xfrm>
            <a:off x="768667" y="2834640"/>
            <a:ext cx="10058400" cy="4023360"/>
          </a:xfrm>
        </p:spPr>
        <p:txBody>
          <a:bodyPr>
            <a:normAutofit/>
          </a:bodyPr>
          <a:lstStyle/>
          <a:p>
            <a:pPr algn="ctr"/>
            <a:r>
              <a:rPr lang="en-US" sz="9600" b="1" dirty="0">
                <a:solidFill>
                  <a:schemeClr val="tx2">
                    <a:lumMod val="75000"/>
                  </a:schemeClr>
                </a:solidFill>
                <a:effectLst>
                  <a:outerShdw blurRad="38100" dist="38100" dir="2700000" algn="tl">
                    <a:srgbClr val="000000">
                      <a:alpha val="43137"/>
                    </a:srgbClr>
                  </a:outerShdw>
                </a:effectLst>
              </a:rPr>
              <a:t>The end</a:t>
            </a:r>
          </a:p>
        </p:txBody>
      </p:sp>
    </p:spTree>
    <p:extLst>
      <p:ext uri="{BB962C8B-B14F-4D97-AF65-F5344CB8AC3E}">
        <p14:creationId xmlns:p14="http://schemas.microsoft.com/office/powerpoint/2010/main" val="1038645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348631D-8B73-BB6C-191B-CA0E583414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81354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70772-41AD-8992-2197-AB612E6CF3B3}"/>
              </a:ext>
            </a:extLst>
          </p:cNvPr>
          <p:cNvSpPr>
            <a:spLocks noGrp="1"/>
          </p:cNvSpPr>
          <p:nvPr>
            <p:ph type="title"/>
          </p:nvPr>
        </p:nvSpPr>
        <p:spPr>
          <a:xfrm>
            <a:off x="0" y="0"/>
            <a:ext cx="10058400" cy="963869"/>
          </a:xfrm>
          <a:ln w="38100">
            <a:solidFill>
              <a:schemeClr val="bg2">
                <a:lumMod val="75000"/>
              </a:schemeClr>
            </a:solidFill>
          </a:ln>
        </p:spPr>
        <p:txBody>
          <a:bodyPr/>
          <a:lstStyle/>
          <a:p>
            <a:r>
              <a:rPr lang="en-US" b="1" dirty="0"/>
              <a:t>Epidemiology of DIC</a:t>
            </a:r>
          </a:p>
        </p:txBody>
      </p:sp>
      <p:sp>
        <p:nvSpPr>
          <p:cNvPr id="3" name="Content Placeholder 2">
            <a:extLst>
              <a:ext uri="{FF2B5EF4-FFF2-40B4-BE49-F238E27FC236}">
                <a16:creationId xmlns:a16="http://schemas.microsoft.com/office/drawing/2014/main" id="{55A13F50-C6CF-BB32-603A-CFD3ADE1FAE1}"/>
              </a:ext>
            </a:extLst>
          </p:cNvPr>
          <p:cNvSpPr>
            <a:spLocks noGrp="1"/>
          </p:cNvSpPr>
          <p:nvPr>
            <p:ph idx="1"/>
          </p:nvPr>
        </p:nvSpPr>
        <p:spPr>
          <a:xfrm>
            <a:off x="111628" y="1940737"/>
            <a:ext cx="10058400" cy="4023360"/>
          </a:xfrm>
        </p:spPr>
        <p:txBody>
          <a:bodyPr>
            <a:normAutofit/>
          </a:bodyPr>
          <a:lstStyle/>
          <a:p>
            <a:pPr>
              <a:buFont typeface="Wingdings" panose="05000000000000000000" pitchFamily="2" charset="2"/>
              <a:buChar char="q"/>
            </a:pPr>
            <a:r>
              <a:rPr lang="en-US" sz="3200" dirty="0"/>
              <a:t>DIC may occur in 30-50% of patients with sepsis (associated with allergy or infection) , and it develops in an estimated 1% of all hospitalized patients .</a:t>
            </a:r>
          </a:p>
          <a:p>
            <a:pPr>
              <a:buFont typeface="Wingdings" panose="05000000000000000000" pitchFamily="2" charset="2"/>
              <a:buChar char="q"/>
            </a:pPr>
            <a:endParaRPr lang="en-US" sz="3200" dirty="0"/>
          </a:p>
          <a:p>
            <a:pPr>
              <a:buFont typeface="Wingdings" panose="05000000000000000000" pitchFamily="2" charset="2"/>
              <a:buChar char="q"/>
            </a:pPr>
            <a:r>
              <a:rPr lang="en-US" sz="3200" dirty="0"/>
              <a:t>DIC occurs at all ages and in all races , and no particular sex predisposition has been noted .</a:t>
            </a:r>
          </a:p>
        </p:txBody>
      </p:sp>
    </p:spTree>
    <p:extLst>
      <p:ext uri="{BB962C8B-B14F-4D97-AF65-F5344CB8AC3E}">
        <p14:creationId xmlns:p14="http://schemas.microsoft.com/office/powerpoint/2010/main" val="3000615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83F05-E101-E7CA-A63A-F853CC4551F6}"/>
              </a:ext>
            </a:extLst>
          </p:cNvPr>
          <p:cNvSpPr>
            <a:spLocks noGrp="1"/>
          </p:cNvSpPr>
          <p:nvPr>
            <p:ph type="title"/>
          </p:nvPr>
        </p:nvSpPr>
        <p:spPr>
          <a:xfrm>
            <a:off x="0" y="0"/>
            <a:ext cx="10058400" cy="1037272"/>
          </a:xfrm>
          <a:ln w="38100">
            <a:solidFill>
              <a:schemeClr val="bg2">
                <a:lumMod val="75000"/>
              </a:schemeClr>
            </a:solidFill>
          </a:ln>
        </p:spPr>
        <p:txBody>
          <a:bodyPr/>
          <a:lstStyle/>
          <a:p>
            <a:r>
              <a:rPr lang="en-US" b="1" dirty="0"/>
              <a:t>Classification of DIC:</a:t>
            </a:r>
          </a:p>
        </p:txBody>
      </p:sp>
      <p:sp>
        <p:nvSpPr>
          <p:cNvPr id="3" name="Content Placeholder 2">
            <a:extLst>
              <a:ext uri="{FF2B5EF4-FFF2-40B4-BE49-F238E27FC236}">
                <a16:creationId xmlns:a16="http://schemas.microsoft.com/office/drawing/2014/main" id="{56B0F463-ED24-94E8-0660-0E22C2814ED9}"/>
              </a:ext>
            </a:extLst>
          </p:cNvPr>
          <p:cNvSpPr>
            <a:spLocks noGrp="1"/>
          </p:cNvSpPr>
          <p:nvPr>
            <p:ph idx="1"/>
          </p:nvPr>
        </p:nvSpPr>
        <p:spPr>
          <a:xfrm>
            <a:off x="440054" y="1860021"/>
            <a:ext cx="11575734" cy="4397903"/>
          </a:xfrm>
        </p:spPr>
        <p:txBody>
          <a:bodyPr>
            <a:normAutofit/>
          </a:bodyPr>
          <a:lstStyle/>
          <a:p>
            <a:pPr>
              <a:buFont typeface="Wingdings" panose="05000000000000000000" pitchFamily="2" charset="2"/>
              <a:buChar char="q"/>
            </a:pPr>
            <a:r>
              <a:rPr lang="en-US" sz="2400" b="1" dirty="0">
                <a:solidFill>
                  <a:srgbClr val="FF0000"/>
                </a:solidFill>
              </a:rPr>
              <a:t>Acute DIC </a:t>
            </a:r>
            <a:r>
              <a:rPr lang="en-US" sz="2400" dirty="0">
                <a:solidFill>
                  <a:schemeClr val="tx1"/>
                </a:solidFill>
              </a:rPr>
              <a:t>is a sudden condition that occurs in response to an underlying illness , such as sepsis, trauma, cancer,. In acute DIC, the clotting system is activated excessively, leading to widespread clot formation throughout the body. This can cause organ dysfunction, and ischemic complications due to reduced blood flow. As clotting factors and platelets are consumed, bleeding may also occur.</a:t>
            </a:r>
          </a:p>
          <a:p>
            <a:pPr marL="0" indent="0">
              <a:buNone/>
            </a:pPr>
            <a:endParaRPr lang="en-US" dirty="0"/>
          </a:p>
          <a:p>
            <a:pPr>
              <a:buFont typeface="Wingdings" panose="05000000000000000000" pitchFamily="2" charset="2"/>
              <a:buChar char="q"/>
            </a:pPr>
            <a:r>
              <a:rPr lang="en-US" sz="2400" b="1" dirty="0">
                <a:solidFill>
                  <a:srgbClr val="FF0000"/>
                </a:solidFill>
              </a:rPr>
              <a:t>Chronic DIC</a:t>
            </a:r>
            <a:r>
              <a:rPr lang="en-US" sz="2400" dirty="0"/>
              <a:t> also known as compensated DIC, is a slower form of DIC that occurs in the setting of chronic illness or malignancy. In chronic DIC, the clotting system is constantly activated at a low level, leading to ongoing thrombosis and fibrin deposition in small blood vessels. Over time, this can lead to organ dysfunction and tissue damage due to ischemia, and can also cause a deficiency of clotting factors and platelets. Unlike acute DIC</a:t>
            </a:r>
            <a:r>
              <a:rPr lang="en-US" sz="2400" b="1" u="sng" dirty="0"/>
              <a:t>, bleeding is less common </a:t>
            </a:r>
            <a:r>
              <a:rPr lang="en-US" sz="2400" dirty="0"/>
              <a:t>in chronic DIC and thrombosis is more prevalent.</a:t>
            </a:r>
          </a:p>
        </p:txBody>
      </p:sp>
    </p:spTree>
    <p:extLst>
      <p:ext uri="{BB962C8B-B14F-4D97-AF65-F5344CB8AC3E}">
        <p14:creationId xmlns:p14="http://schemas.microsoft.com/office/powerpoint/2010/main" val="623809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75BA02E1-1BE7-6B05-DF65-29C536DE3D3A}"/>
              </a:ext>
            </a:extLst>
          </p:cNvPr>
          <p:cNvPicPr>
            <a:picLocks noChangeAspect="1"/>
          </p:cNvPicPr>
          <p:nvPr/>
        </p:nvPicPr>
        <p:blipFill rotWithShape="1">
          <a:blip r:embed="rId2">
            <a:extLst>
              <a:ext uri="{28A0092B-C50C-407E-A947-70E740481C1C}">
                <a14:useLocalDpi xmlns:a14="http://schemas.microsoft.com/office/drawing/2010/main" val="0"/>
              </a:ext>
            </a:extLst>
          </a:blip>
          <a:srcRect l="2062" t="5905" r="11753" b="22926"/>
          <a:stretch/>
        </p:blipFill>
        <p:spPr>
          <a:xfrm>
            <a:off x="0" y="0"/>
            <a:ext cx="12192000" cy="68580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21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52D50-579D-8C03-2368-26DB7496DAAC}"/>
              </a:ext>
            </a:extLst>
          </p:cNvPr>
          <p:cNvSpPr>
            <a:spLocks noGrp="1"/>
          </p:cNvSpPr>
          <p:nvPr>
            <p:ph type="title"/>
          </p:nvPr>
        </p:nvSpPr>
        <p:spPr>
          <a:xfrm>
            <a:off x="0" y="0"/>
            <a:ext cx="10058400" cy="1108710"/>
          </a:xfrm>
          <a:ln w="38100">
            <a:solidFill>
              <a:schemeClr val="bg2">
                <a:lumMod val="75000"/>
              </a:schemeClr>
            </a:solidFill>
          </a:ln>
        </p:spPr>
        <p:txBody>
          <a:bodyPr/>
          <a:lstStyle/>
          <a:p>
            <a:r>
              <a:rPr lang="en-US" b="1" dirty="0"/>
              <a:t>Clinical features :</a:t>
            </a:r>
          </a:p>
        </p:txBody>
      </p:sp>
      <p:sp>
        <p:nvSpPr>
          <p:cNvPr id="3" name="Content Placeholder 2">
            <a:extLst>
              <a:ext uri="{FF2B5EF4-FFF2-40B4-BE49-F238E27FC236}">
                <a16:creationId xmlns:a16="http://schemas.microsoft.com/office/drawing/2014/main" id="{1239C887-9189-E71E-9874-7F9F86CE8BF0}"/>
              </a:ext>
            </a:extLst>
          </p:cNvPr>
          <p:cNvSpPr>
            <a:spLocks noGrp="1"/>
          </p:cNvSpPr>
          <p:nvPr>
            <p:ph idx="1"/>
          </p:nvPr>
        </p:nvSpPr>
        <p:spPr>
          <a:xfrm>
            <a:off x="211455" y="1845734"/>
            <a:ext cx="10058400" cy="4726516"/>
          </a:xfrm>
        </p:spPr>
        <p:txBody>
          <a:bodyPr>
            <a:normAutofit/>
          </a:bodyPr>
          <a:lstStyle/>
          <a:p>
            <a:r>
              <a:rPr lang="en-US" sz="2800" dirty="0">
                <a:solidFill>
                  <a:schemeClr val="tx1"/>
                </a:solidFill>
              </a:rPr>
              <a:t>Clinical features are variable and depend on the predominant underlying mechanism:</a:t>
            </a:r>
          </a:p>
          <a:p>
            <a:r>
              <a:rPr lang="en-US" sz="2800" b="1" dirty="0">
                <a:solidFill>
                  <a:srgbClr val="FF0000"/>
                </a:solidFill>
              </a:rPr>
              <a:t>Bleeding</a:t>
            </a:r>
          </a:p>
          <a:p>
            <a:pPr>
              <a:buFont typeface="Wingdings" panose="05000000000000000000" pitchFamily="2" charset="2"/>
              <a:buChar char="q"/>
            </a:pPr>
            <a:r>
              <a:rPr lang="en-US" sz="2800" dirty="0">
                <a:solidFill>
                  <a:schemeClr val="tx1"/>
                </a:solidFill>
              </a:rPr>
              <a:t>Hematemesis, hematochezia</a:t>
            </a:r>
          </a:p>
          <a:p>
            <a:pPr>
              <a:buFont typeface="Wingdings" panose="05000000000000000000" pitchFamily="2" charset="2"/>
              <a:buChar char="q"/>
            </a:pPr>
            <a:r>
              <a:rPr lang="en-US" sz="2800" dirty="0">
                <a:solidFill>
                  <a:schemeClr val="tx1"/>
                </a:solidFill>
              </a:rPr>
              <a:t>Hematuria</a:t>
            </a:r>
          </a:p>
          <a:p>
            <a:pPr>
              <a:buFont typeface="Wingdings" panose="05000000000000000000" pitchFamily="2" charset="2"/>
              <a:buChar char="q"/>
            </a:pPr>
            <a:r>
              <a:rPr lang="en-US" sz="2800" dirty="0">
                <a:solidFill>
                  <a:schemeClr val="tx1"/>
                </a:solidFill>
              </a:rPr>
              <a:t>Oozing of blood from surgical wounds or intravenous lines</a:t>
            </a:r>
          </a:p>
          <a:p>
            <a:pPr>
              <a:buFont typeface="Wingdings" panose="05000000000000000000" pitchFamily="2" charset="2"/>
              <a:buChar char="q"/>
            </a:pPr>
            <a:r>
              <a:rPr lang="en-US" sz="2800" dirty="0">
                <a:solidFill>
                  <a:schemeClr val="tx1"/>
                </a:solidFill>
              </a:rPr>
              <a:t>Petechiae, purpura, ecchymoses</a:t>
            </a:r>
          </a:p>
        </p:txBody>
      </p:sp>
    </p:spTree>
    <p:extLst>
      <p:ext uri="{BB962C8B-B14F-4D97-AF65-F5344CB8AC3E}">
        <p14:creationId xmlns:p14="http://schemas.microsoft.com/office/powerpoint/2010/main" val="2408012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44B3C-A4AA-86EC-7514-3B304945297F}"/>
              </a:ext>
            </a:extLst>
          </p:cNvPr>
          <p:cNvSpPr>
            <a:spLocks noGrp="1"/>
          </p:cNvSpPr>
          <p:nvPr>
            <p:ph type="title"/>
          </p:nvPr>
        </p:nvSpPr>
        <p:spPr>
          <a:xfrm>
            <a:off x="0" y="0"/>
            <a:ext cx="10058400" cy="1088919"/>
          </a:xfrm>
          <a:ln w="38100">
            <a:solidFill>
              <a:schemeClr val="bg2">
                <a:lumMod val="75000"/>
              </a:schemeClr>
            </a:solidFill>
          </a:ln>
        </p:spPr>
        <p:txBody>
          <a:bodyPr/>
          <a:lstStyle/>
          <a:p>
            <a:r>
              <a:rPr lang="en-US" b="1" dirty="0"/>
              <a:t>Clinical features :</a:t>
            </a:r>
          </a:p>
        </p:txBody>
      </p:sp>
      <p:pic>
        <p:nvPicPr>
          <p:cNvPr id="5" name="Content Placeholder 4">
            <a:extLst>
              <a:ext uri="{FF2B5EF4-FFF2-40B4-BE49-F238E27FC236}">
                <a16:creationId xmlns:a16="http://schemas.microsoft.com/office/drawing/2014/main" id="{79EDFC01-A2B1-3683-917F-1AC7A6C8479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6041" y="2017713"/>
            <a:ext cx="5518959" cy="3525838"/>
          </a:xfrm>
          <a:prstGeom prst="rect">
            <a:avLst/>
          </a:prstGeom>
          <a:ln>
            <a:noFill/>
          </a:ln>
          <a:effectLst>
            <a:outerShdw blurRad="292100" dist="139700" dir="2700000" algn="tl" rotWithShape="0">
              <a:srgbClr val="333333">
                <a:alpha val="65000"/>
              </a:srgbClr>
            </a:outerShdw>
          </a:effectLst>
        </p:spPr>
      </p:pic>
      <p:pic>
        <p:nvPicPr>
          <p:cNvPr id="7" name="Picture 6">
            <a:extLst>
              <a:ext uri="{FF2B5EF4-FFF2-40B4-BE49-F238E27FC236}">
                <a16:creationId xmlns:a16="http://schemas.microsoft.com/office/drawing/2014/main" id="{A7DE914C-90B6-63FF-FDF7-0F836B575E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05551" y="2017713"/>
            <a:ext cx="5518959" cy="352583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250521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9800A6-B61D-1FBB-4D14-4895E1403B20}"/>
              </a:ext>
            </a:extLst>
          </p:cNvPr>
          <p:cNvSpPr>
            <a:spLocks noGrp="1"/>
          </p:cNvSpPr>
          <p:nvPr>
            <p:ph idx="1"/>
          </p:nvPr>
        </p:nvSpPr>
        <p:spPr>
          <a:xfrm>
            <a:off x="414338" y="1945747"/>
            <a:ext cx="10398442" cy="4023360"/>
          </a:xfrm>
        </p:spPr>
        <p:txBody>
          <a:bodyPr>
            <a:normAutofit/>
          </a:bodyPr>
          <a:lstStyle/>
          <a:p>
            <a:r>
              <a:rPr lang="en-US" sz="2800" b="1" dirty="0">
                <a:solidFill>
                  <a:srgbClr val="FF0000"/>
                </a:solidFill>
              </a:rPr>
              <a:t>Organ failure</a:t>
            </a:r>
            <a:r>
              <a:rPr lang="en-US" sz="2800" dirty="0"/>
              <a:t> :</a:t>
            </a:r>
          </a:p>
          <a:p>
            <a:pPr>
              <a:buFont typeface="Wingdings" panose="05000000000000000000" pitchFamily="2" charset="2"/>
              <a:buChar char="q"/>
            </a:pPr>
            <a:r>
              <a:rPr lang="en-US" sz="2800" dirty="0"/>
              <a:t> Acute renal failure: oliguria</a:t>
            </a:r>
          </a:p>
          <a:p>
            <a:pPr>
              <a:buFont typeface="Wingdings" panose="05000000000000000000" pitchFamily="2" charset="2"/>
              <a:buChar char="q"/>
            </a:pPr>
            <a:r>
              <a:rPr lang="en-US" sz="2800" dirty="0"/>
              <a:t>Hepatic dysfunction: jaundice</a:t>
            </a:r>
          </a:p>
          <a:p>
            <a:pPr>
              <a:buFont typeface="Wingdings" panose="05000000000000000000" pitchFamily="2" charset="2"/>
              <a:buChar char="q"/>
            </a:pPr>
            <a:r>
              <a:rPr lang="en-US" sz="2800" dirty="0"/>
              <a:t> Pulmonary thromboembolism: dyspnea, chest pain, hemoptysis</a:t>
            </a:r>
          </a:p>
          <a:p>
            <a:pPr>
              <a:buFont typeface="Wingdings" panose="05000000000000000000" pitchFamily="2" charset="2"/>
              <a:buChar char="q"/>
            </a:pPr>
            <a:r>
              <a:rPr lang="en-US" sz="2800" dirty="0"/>
              <a:t>Deep vein thrombosis: lower limb edema</a:t>
            </a:r>
          </a:p>
          <a:p>
            <a:pPr>
              <a:buFont typeface="Wingdings" panose="05000000000000000000" pitchFamily="2" charset="2"/>
              <a:buChar char="q"/>
            </a:pPr>
            <a:r>
              <a:rPr lang="en-US" sz="2800" dirty="0"/>
              <a:t>Neurological dysfunction: altered mental status, stroke</a:t>
            </a:r>
          </a:p>
          <a:p>
            <a:pPr>
              <a:buFont typeface="Wingdings" panose="05000000000000000000" pitchFamily="2" charset="2"/>
              <a:buChar char="q"/>
            </a:pPr>
            <a:r>
              <a:rPr lang="en-US" sz="2800" dirty="0"/>
              <a:t>Cardiovascular effects: hypotension , </a:t>
            </a:r>
            <a:r>
              <a:rPr lang="en-US" sz="2800" dirty="0" err="1"/>
              <a:t>tackycardia</a:t>
            </a:r>
            <a:endParaRPr lang="en-US" sz="2800" dirty="0"/>
          </a:p>
        </p:txBody>
      </p:sp>
      <p:sp>
        <p:nvSpPr>
          <p:cNvPr id="4" name="Title 1">
            <a:extLst>
              <a:ext uri="{FF2B5EF4-FFF2-40B4-BE49-F238E27FC236}">
                <a16:creationId xmlns:a16="http://schemas.microsoft.com/office/drawing/2014/main" id="{3A6A119E-9868-F498-FC1A-2F6773A27FED}"/>
              </a:ext>
            </a:extLst>
          </p:cNvPr>
          <p:cNvSpPr>
            <a:spLocks noGrp="1"/>
          </p:cNvSpPr>
          <p:nvPr>
            <p:ph type="title"/>
          </p:nvPr>
        </p:nvSpPr>
        <p:spPr>
          <a:xfrm>
            <a:off x="0" y="0"/>
            <a:ext cx="10058400" cy="1198562"/>
          </a:xfrm>
          <a:ln w="38100">
            <a:solidFill>
              <a:schemeClr val="bg2">
                <a:lumMod val="75000"/>
              </a:schemeClr>
            </a:solidFill>
          </a:ln>
        </p:spPr>
        <p:txBody>
          <a:bodyPr/>
          <a:lstStyle/>
          <a:p>
            <a:r>
              <a:rPr lang="en-US" b="1" dirty="0"/>
              <a:t>Clinical features :</a:t>
            </a:r>
          </a:p>
        </p:txBody>
      </p:sp>
    </p:spTree>
    <p:extLst>
      <p:ext uri="{BB962C8B-B14F-4D97-AF65-F5344CB8AC3E}">
        <p14:creationId xmlns:p14="http://schemas.microsoft.com/office/powerpoint/2010/main" val="3864041405"/>
      </p:ext>
    </p:extLst>
  </p:cSld>
  <p:clrMapOvr>
    <a:masterClrMapping/>
  </p:clrMapOvr>
</p:sld>
</file>

<file path=ppt/theme/theme1.xml><?xml version="1.0" encoding="utf-8"?>
<a:theme xmlns:a="http://schemas.openxmlformats.org/drawingml/2006/main" name="Retrospec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411</TotalTime>
  <Words>1191</Words>
  <Application>Microsoft Office PowerPoint</Application>
  <PresentationFormat>Widescreen</PresentationFormat>
  <Paragraphs>92</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Retrospect</vt:lpstr>
      <vt:lpstr>PowerPoint Presentation</vt:lpstr>
      <vt:lpstr>Disseminated intravascular coagulation</vt:lpstr>
      <vt:lpstr>PowerPoint Presentation</vt:lpstr>
      <vt:lpstr>Epidemiology of DIC</vt:lpstr>
      <vt:lpstr>Classification of DIC:</vt:lpstr>
      <vt:lpstr>PowerPoint Presentation</vt:lpstr>
      <vt:lpstr>Clinical features :</vt:lpstr>
      <vt:lpstr>Clinical features :</vt:lpstr>
      <vt:lpstr>Clinical features :</vt:lpstr>
      <vt:lpstr>PowerPoint Presentation</vt:lpstr>
      <vt:lpstr>Normal hemostasis :</vt:lpstr>
      <vt:lpstr>Normal hemostasis :</vt:lpstr>
      <vt:lpstr>Normal hemostasis :</vt:lpstr>
      <vt:lpstr>PowerPoint Presentation</vt:lpstr>
      <vt:lpstr>Pathogenesis :</vt:lpstr>
      <vt:lpstr>Pathogenesis :</vt:lpstr>
      <vt:lpstr>Laboratory studies  :</vt:lpstr>
      <vt:lpstr>Laboratory studies  :</vt:lpstr>
      <vt:lpstr>PowerPoint Presentation</vt:lpstr>
      <vt:lpstr>Laboratory studies  :</vt:lpstr>
      <vt:lpstr>PowerPoint Presentation</vt:lpstr>
      <vt:lpstr>Management -Treatment : </vt:lpstr>
      <vt:lpstr>Management -Treatment : </vt:lpstr>
      <vt:lpstr>Management -Treatment :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آيه نواف احمد سماره</dc:creator>
  <cp:lastModifiedBy>Aya samara</cp:lastModifiedBy>
  <cp:revision>6</cp:revision>
  <dcterms:created xsi:type="dcterms:W3CDTF">2023-09-22T11:32:27Z</dcterms:created>
  <dcterms:modified xsi:type="dcterms:W3CDTF">2023-10-04T09:30:03Z</dcterms:modified>
</cp:coreProperties>
</file>