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57" r:id="rId15"/>
    <p:sldId id="258" r:id="rId16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2" autoAdjust="0"/>
    <p:restoredTop sz="94660"/>
  </p:normalViewPr>
  <p:slideViewPr>
    <p:cSldViewPr>
      <p:cViewPr varScale="1">
        <p:scale>
          <a:sx n="63" d="100"/>
          <a:sy n="63" d="100"/>
        </p:scale>
        <p:origin x="-113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slide" Target="slides/slide10.xml" /><Relationship Id="rId18" Type="http://schemas.openxmlformats.org/officeDocument/2006/relationships/viewProps" Target="viewProps.xml" /><Relationship Id="rId3" Type="http://schemas.openxmlformats.org/officeDocument/2006/relationships/slideMaster" Target="slideMasters/slideMaster1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presProps" Target="presProps.xml" /><Relationship Id="rId2" Type="http://schemas.openxmlformats.org/officeDocument/2006/relationships/customXml" Target="../customXml/item2.xml" /><Relationship Id="rId16" Type="http://schemas.openxmlformats.org/officeDocument/2006/relationships/slide" Target="slides/slide13.xml" /><Relationship Id="rId20" Type="http://schemas.openxmlformats.org/officeDocument/2006/relationships/tableStyles" Target="tableStyles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10" Type="http://schemas.openxmlformats.org/officeDocument/2006/relationships/slide" Target="slides/slide7.xml" /><Relationship Id="rId19" Type="http://schemas.openxmlformats.org/officeDocument/2006/relationships/theme" Target="theme/theme1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A94D92-258A-4231-8545-A4FA41AB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92DB6-144A-40A4-A45D-409DD3123C12}" type="datetimeFigureOut">
              <a:rPr lang="en-US"/>
              <a:pPr>
                <a:defRPr/>
              </a:pPr>
              <a:t>3/25/2021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08C89-C892-4497-BE24-7975AB766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43A1A-6A4D-471D-B292-8E5A43309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974744-823A-4785-B248-7EEB38D012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77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1F4F8-9E88-4260-98B0-49B513520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E4CDA-4390-4726-B2C3-FFB46551EF3B}" type="datetimeFigureOut">
              <a:rPr lang="en-US"/>
              <a:pPr>
                <a:defRPr/>
              </a:pPr>
              <a:t>3/25/2021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11B5E-9569-46A3-8A57-625D71CB1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C61F47-91AB-4457-A680-53EDAB2C1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E79D7E-06A5-4F59-AAA8-72EF30EC71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061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9F796-2170-4FF3-ABC1-1ECF23E18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4D768-219C-42B9-8DC4-43780A8B1CDF}" type="datetimeFigureOut">
              <a:rPr lang="en-US"/>
              <a:pPr>
                <a:defRPr/>
              </a:pPr>
              <a:t>3/25/2021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1AA57-1D10-4C15-A980-D7A18569F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9C8BD-EEB4-400F-93C7-44C1013B9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6D9E89-B657-4B19-8A4A-3A85B64855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3365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E7EB3-8AD1-4A6F-8F9A-C90596EB4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02024-7EE2-46B9-BB3F-725C08DCB5BE}" type="datetimeFigureOut">
              <a:rPr lang="en-US"/>
              <a:pPr>
                <a:defRPr/>
              </a:pPr>
              <a:t>3/25/2021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81EFD-BE0B-47F8-8483-DB74188E4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26A8E3-BAEB-4E51-B88B-627D29A6C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467DFB-B13A-46FD-9BF9-11CA365DF8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147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F5EB7D-DE5A-4311-8EFD-4E06FBE0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B4EDE-B59A-43B2-B2E7-98E1C11F483F}" type="datetimeFigureOut">
              <a:rPr lang="en-US"/>
              <a:pPr>
                <a:defRPr/>
              </a:pPr>
              <a:t>3/25/2021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AC4FD-62A4-4AC5-A21C-3119D5AEC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2D330B-6B68-44AF-8CD9-FF0CEEF1F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800521-0458-499D-B0B5-558DAA4BFA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043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1B32413-0254-4D56-8120-4F7F3A30B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416FB-9A87-4AE0-8249-6E26ECAE653F}" type="datetimeFigureOut">
              <a:rPr lang="en-US"/>
              <a:pPr>
                <a:defRPr/>
              </a:pPr>
              <a:t>3/25/2021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B507765-0D1A-4E3B-AE04-648E48EF5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90B04DE-A812-41E2-AB79-BDFA6FBBC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769370-1CBB-4B91-85DC-EB3A220456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3891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BF310F0-AFBE-4F53-A080-F01E54285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1FC5D-A8CE-4AC0-97F0-0A632986BC01}" type="datetimeFigureOut">
              <a:rPr lang="en-US"/>
              <a:pPr>
                <a:defRPr/>
              </a:pPr>
              <a:t>3/25/2021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0C37537-CE6F-42B2-B18A-95B0F7E2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221E638-BDB6-48AC-AEA5-4BBA973E5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2CDA15-A601-4A5D-AD06-77325D0429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696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D18E230-5492-4622-AAB2-E9969F5A6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04B63-EF62-4F77-8AEA-A8A1FF07D999}" type="datetimeFigureOut">
              <a:rPr lang="en-US"/>
              <a:pPr>
                <a:defRPr/>
              </a:pPr>
              <a:t>3/25/2021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729965-4C5A-44EA-989C-12CA260F1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692A870-1363-42C8-8AA1-601C5FBB8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E35228-1516-4B49-8B11-0231333A16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8972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ECB1D46-C4CC-499C-AA53-69BACEF30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591A1-B5EC-45C3-95E1-FA42D40FC642}" type="datetimeFigureOut">
              <a:rPr lang="en-US"/>
              <a:pPr>
                <a:defRPr/>
              </a:pPr>
              <a:t>3/25/2021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07AFD2D-C495-4CA2-8B93-3EB819AF7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942C09D-8B00-43DF-AE8E-4EF1FC728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A205FC-C104-4ABF-93AC-6874F2EBA3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0004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63742B1-6A8B-4D41-9A05-A23C58F97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FBEA9-8DAD-4E99-998B-1390D6F35052}" type="datetimeFigureOut">
              <a:rPr lang="en-US"/>
              <a:pPr>
                <a:defRPr/>
              </a:pPr>
              <a:t>3/25/2021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907E097-96D1-479E-BA5C-87BB26910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821AB84-CD83-47DA-AC30-9B461A678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A1A86E-9DB1-4585-87CE-0A17836849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587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73C2D41-4D3F-4F26-8891-144E0F42F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77AE2-EDCE-47A5-8EBC-8B57D806C768}" type="datetimeFigureOut">
              <a:rPr lang="en-US"/>
              <a:pPr>
                <a:defRPr/>
              </a:pPr>
              <a:t>3/25/2021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4045FD6-FD00-4934-BB8A-94CF220EB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1B718AB-5371-41F3-A0C5-9003262A6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D7D83-1355-4C90-94BC-CBA2B5E861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4241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4396C8F-8BE2-4C72-A461-5B6D99DD60A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093AD21-3A55-4C5E-8398-CE1F014664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033174-505C-42F3-B8EA-8C3D744AFA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E6F421-E87E-46E3-A546-92FF47D9C9EA}" type="datetimeFigureOut">
              <a:rPr lang="en-US"/>
              <a:pPr>
                <a:defRPr/>
              </a:pPr>
              <a:t>3/25/2021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7BD51-2112-45AB-B828-3824FD068A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8FDD54-1CD8-416B-B948-4BC896ACC5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rtl="0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B59921F-F5B0-4851-BCA4-E6F3A87CDEB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EC656790-466E-46B3-88C3-4DCCEE759E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 ANTIEMETICS</a:t>
            </a:r>
            <a:endParaRPr lang="ar-JO" altLang="en-US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E3FECC7-E92B-4A35-90BA-6B15EB38A9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8610600" cy="6629400"/>
          </a:xfrm>
        </p:spPr>
        <p:txBody>
          <a:bodyPr rtlCol="0">
            <a:normAutofit/>
          </a:bodyPr>
          <a:lstStyle/>
          <a:p>
            <a:pPr algn="l" eaLnBrk="1" hangingPunct="1">
              <a:defRPr/>
            </a:pPr>
            <a:r>
              <a:rPr lang="en-US" dirty="0"/>
              <a:t>Combination of </a:t>
            </a:r>
            <a:r>
              <a:rPr lang="en-US" dirty="0" err="1"/>
              <a:t>antiemetics</a:t>
            </a:r>
            <a:endParaRPr lang="en-US" dirty="0"/>
          </a:p>
          <a:p>
            <a:pPr algn="l" eaLnBrk="1" hangingPunct="1">
              <a:defRPr/>
            </a:pPr>
            <a:r>
              <a:rPr lang="en-US" dirty="0"/>
              <a:t>1.to enhance anti-emetics action </a:t>
            </a:r>
          </a:p>
          <a:p>
            <a:pPr algn="l" eaLnBrk="1" hangingPunct="1">
              <a:defRPr/>
            </a:pPr>
            <a:r>
              <a:rPr lang="en-US" dirty="0"/>
              <a:t>2.some combination also ↓S.Es.</a:t>
            </a:r>
          </a:p>
          <a:p>
            <a:pPr algn="l" eaLnBrk="1" hangingPunct="1">
              <a:defRPr/>
            </a:pPr>
            <a:r>
              <a:rPr lang="en-US" dirty="0"/>
              <a:t>e.g.   </a:t>
            </a:r>
            <a:r>
              <a:rPr lang="en-US" dirty="0" err="1"/>
              <a:t>Metoclopramide</a:t>
            </a:r>
            <a:r>
              <a:rPr lang="en-US" dirty="0"/>
              <a:t> +  H1-antiHistamines Or </a:t>
            </a:r>
          </a:p>
          <a:p>
            <a:pPr algn="l" eaLnBrk="1" hangingPunct="1">
              <a:defRPr/>
            </a:pPr>
            <a:r>
              <a:rPr lang="en-US" dirty="0"/>
              <a:t>                                                  </a:t>
            </a:r>
            <a:r>
              <a:rPr lang="en-US" dirty="0" err="1"/>
              <a:t>Prochlorperazine</a:t>
            </a:r>
            <a:r>
              <a:rPr lang="en-US" dirty="0"/>
              <a:t>	  </a:t>
            </a:r>
          </a:p>
          <a:p>
            <a:pPr algn="l" eaLnBrk="1" hangingPunct="1">
              <a:defRPr/>
            </a:pPr>
            <a:r>
              <a:rPr lang="en-US" dirty="0"/>
              <a:t>   </a:t>
            </a:r>
            <a:r>
              <a:rPr lang="en-US" dirty="0" err="1"/>
              <a:t>Ondansetron</a:t>
            </a:r>
            <a:r>
              <a:rPr lang="en-US" dirty="0"/>
              <a:t> +Steroids + </a:t>
            </a:r>
            <a:r>
              <a:rPr lang="en-US" dirty="0" err="1"/>
              <a:t>Lorazepam</a:t>
            </a:r>
            <a:r>
              <a:rPr lang="en-US" dirty="0"/>
              <a:t> or diazepam</a:t>
            </a:r>
          </a:p>
          <a:p>
            <a:pPr algn="l" eaLnBrk="1" hangingPunct="1">
              <a:defRPr/>
            </a:pPr>
            <a:r>
              <a:rPr lang="en-US" dirty="0"/>
              <a:t>        Or </a:t>
            </a:r>
            <a:r>
              <a:rPr lang="en-US" dirty="0" err="1"/>
              <a:t>Nabilone</a:t>
            </a:r>
            <a:r>
              <a:rPr lang="en-US" dirty="0"/>
              <a:t>.</a:t>
            </a:r>
          </a:p>
          <a:p>
            <a:pPr algn="l" eaLnBrk="1" hangingPunct="1">
              <a:defRPr/>
            </a:pPr>
            <a:r>
              <a:rPr lang="en-US" dirty="0"/>
              <a:t> 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FA59E52-727F-4B1B-AF97-86AA181751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" y="-152400"/>
            <a:ext cx="9220200" cy="7010400"/>
          </a:xfrm>
        </p:spPr>
        <p:txBody>
          <a:bodyPr rtlCol="0">
            <a:noAutofit/>
          </a:bodyPr>
          <a:lstStyle/>
          <a:p>
            <a:pPr algn="l" eaLnBrk="1" hangingPunct="1">
              <a:defRPr/>
            </a:pPr>
            <a:r>
              <a:rPr lang="en-US" b="1" u="sng" dirty="0" err="1"/>
              <a:t>Prokinetics</a:t>
            </a:r>
            <a:r>
              <a:rPr lang="en-US" b="1" u="sng" dirty="0"/>
              <a:t> :</a:t>
            </a:r>
            <a:r>
              <a:rPr lang="en-US" b="1" dirty="0"/>
              <a:t>  </a:t>
            </a:r>
            <a:r>
              <a:rPr lang="en-US" sz="2800" b="1" dirty="0" err="1"/>
              <a:t>Domperidone</a:t>
            </a:r>
            <a:r>
              <a:rPr lang="en-US" sz="2800" b="1" dirty="0"/>
              <a:t>  , </a:t>
            </a:r>
            <a:r>
              <a:rPr lang="en-US" sz="2800" b="1" dirty="0" err="1"/>
              <a:t>Metoclopramide</a:t>
            </a:r>
            <a:r>
              <a:rPr lang="en-US" sz="2800" b="1" dirty="0"/>
              <a:t> </a:t>
            </a:r>
            <a:r>
              <a:rPr lang="en-US" sz="2800" dirty="0"/>
              <a:t>:   Blocks </a:t>
            </a:r>
          </a:p>
          <a:p>
            <a:pPr algn="l" eaLnBrk="1" hangingPunct="1">
              <a:tabLst>
                <a:tab pos="4754563" algn="l"/>
              </a:tabLst>
              <a:defRPr/>
            </a:pPr>
            <a:r>
              <a:rPr lang="en-US" sz="2800" dirty="0"/>
              <a:t>DA2-receptors in GIT , so more Ach is released to lower tone </a:t>
            </a:r>
          </a:p>
          <a:p>
            <a:pPr algn="l" eaLnBrk="1" hangingPunct="1">
              <a:tabLst>
                <a:tab pos="4754563" algn="l"/>
              </a:tabLst>
              <a:defRPr/>
            </a:pPr>
            <a:r>
              <a:rPr lang="en-US" sz="2800" dirty="0"/>
              <a:t>of  pyloric sphincters, and ↑</a:t>
            </a:r>
            <a:r>
              <a:rPr lang="en-US" sz="2800" dirty="0" err="1"/>
              <a:t>oesphageal</a:t>
            </a:r>
            <a:r>
              <a:rPr lang="en-US" sz="2800" dirty="0"/>
              <a:t> peristalsis , ↑gastric emptying , ↑intestinal motility.</a:t>
            </a:r>
          </a:p>
          <a:p>
            <a:pPr algn="l" eaLnBrk="1" hangingPunct="1">
              <a:defRPr/>
            </a:pPr>
            <a:r>
              <a:rPr lang="en-US" sz="2800" b="1" dirty="0" err="1"/>
              <a:t>Metoclopramide</a:t>
            </a:r>
            <a:r>
              <a:rPr lang="en-US" sz="2800" b="1" dirty="0"/>
              <a:t> may act </a:t>
            </a:r>
            <a:r>
              <a:rPr lang="en-US" sz="2800" dirty="0"/>
              <a:t>as 5-HT4 receptor agonist in gut</a:t>
            </a:r>
          </a:p>
          <a:p>
            <a:pPr algn="l" eaLnBrk="1" hangingPunct="1">
              <a:defRPr/>
            </a:pPr>
            <a:endParaRPr lang="en-US" sz="1400" b="1" dirty="0"/>
          </a:p>
          <a:p>
            <a:pPr algn="l" eaLnBrk="1" hangingPunct="1">
              <a:defRPr/>
            </a:pPr>
            <a:r>
              <a:rPr lang="en-US" sz="2800" b="1" dirty="0"/>
              <a:t>Uses:  </a:t>
            </a:r>
            <a:r>
              <a:rPr lang="en-US" sz="2800" dirty="0"/>
              <a:t>  1. Patients with Decreased gastric emptying in : </a:t>
            </a:r>
          </a:p>
          <a:p>
            <a:pPr algn="l" eaLnBrk="1" hangingPunct="1">
              <a:defRPr/>
            </a:pPr>
            <a:r>
              <a:rPr lang="en-US" sz="2800" dirty="0"/>
              <a:t>               a. Diabetic </a:t>
            </a:r>
            <a:r>
              <a:rPr lang="en-US" sz="2800" dirty="0" err="1"/>
              <a:t>gastroparesis</a:t>
            </a:r>
            <a:r>
              <a:rPr lang="en-US" sz="2800" dirty="0"/>
              <a:t>          b. Migraine          </a:t>
            </a:r>
          </a:p>
          <a:p>
            <a:pPr algn="l" eaLnBrk="1" hangingPunct="1">
              <a:defRPr/>
            </a:pPr>
            <a:r>
              <a:rPr lang="en-US" sz="2800" dirty="0"/>
              <a:t>               </a:t>
            </a:r>
            <a:r>
              <a:rPr lang="en-US" sz="2800" dirty="0" err="1"/>
              <a:t>c.After</a:t>
            </a:r>
            <a:r>
              <a:rPr lang="en-US" sz="2800" dirty="0"/>
              <a:t> </a:t>
            </a:r>
            <a:r>
              <a:rPr lang="en-US" sz="2800" dirty="0" err="1"/>
              <a:t>vagotomy</a:t>
            </a:r>
            <a:r>
              <a:rPr lang="en-US" sz="2800" dirty="0"/>
              <a:t>      </a:t>
            </a:r>
          </a:p>
          <a:p>
            <a:pPr algn="l" eaLnBrk="1" hangingPunct="1">
              <a:defRPr/>
            </a:pPr>
            <a:r>
              <a:rPr lang="en-US" sz="2800" dirty="0"/>
              <a:t>               d. Partial pyloric obstruction complicating PU</a:t>
            </a:r>
          </a:p>
          <a:p>
            <a:pPr algn="l" eaLnBrk="1" hangingPunct="1">
              <a:defRPr/>
            </a:pPr>
            <a:r>
              <a:rPr lang="en-US" sz="2800" dirty="0"/>
              <a:t>           2. Enhance endoscopy +Radiology of GIT. </a:t>
            </a:r>
          </a:p>
          <a:p>
            <a:pPr algn="l" eaLnBrk="1" hangingPunct="1">
              <a:defRPr/>
            </a:pPr>
            <a:r>
              <a:rPr lang="en-US" sz="2800"/>
              <a:t>S.Es  1.Dystonia  2. </a:t>
            </a:r>
            <a:r>
              <a:rPr lang="en-US" sz="2800" dirty="0" err="1"/>
              <a:t>Metoclopramide</a:t>
            </a:r>
            <a:r>
              <a:rPr lang="en-US" sz="2800" dirty="0"/>
              <a:t>: </a:t>
            </a:r>
            <a:r>
              <a:rPr lang="en-US" sz="2800" dirty="0" err="1"/>
              <a:t>galactorrhea</a:t>
            </a:r>
            <a:r>
              <a:rPr lang="en-US" sz="2800" dirty="0"/>
              <a:t>, diarrhea</a:t>
            </a:r>
          </a:p>
          <a:p>
            <a:pPr algn="l" eaLnBrk="1" hangingPunct="1">
              <a:defRPr/>
            </a:pPr>
            <a:endParaRPr lang="en-US" sz="1100" dirty="0"/>
          </a:p>
          <a:p>
            <a:pPr algn="l" eaLnBrk="1" hangingPunct="1">
              <a:defRPr/>
            </a:pPr>
            <a:r>
              <a:rPr lang="en-US" sz="2800" dirty="0"/>
              <a:t>  </a:t>
            </a:r>
            <a:r>
              <a:rPr lang="en-US" sz="2800" b="1" dirty="0" err="1"/>
              <a:t>Cisapride</a:t>
            </a:r>
            <a:r>
              <a:rPr lang="en-US" sz="2800" dirty="0"/>
              <a:t>-Its use is obsolete due </a:t>
            </a:r>
            <a:r>
              <a:rPr lang="en-US" sz="2800" dirty="0" err="1"/>
              <a:t>to↑incidence</a:t>
            </a:r>
            <a:r>
              <a:rPr lang="en-US" sz="2800" dirty="0"/>
              <a:t> of cardiac </a:t>
            </a:r>
          </a:p>
          <a:p>
            <a:pPr algn="l" eaLnBrk="1" hangingPunct="1">
              <a:defRPr/>
            </a:pPr>
            <a:r>
              <a:rPr lang="en-US" sz="2800" dirty="0"/>
              <a:t>                         arrhythmias </a:t>
            </a:r>
          </a:p>
          <a:p>
            <a:pPr algn="l" eaLnBrk="1" hangingPunct="1">
              <a:defRPr/>
            </a:pPr>
            <a:endParaRPr lang="en-US" sz="28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ar-JO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C8F439D-89EA-40D7-BBD9-CCB9FC4277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" y="228600"/>
            <a:ext cx="8991600" cy="6629400"/>
          </a:xfrm>
        </p:spPr>
        <p:txBody>
          <a:bodyPr rtlCol="0">
            <a:noAutofit/>
          </a:bodyPr>
          <a:lstStyle/>
          <a:p>
            <a:pPr algn="l" eaLnBrk="1" hangingPunct="1">
              <a:defRPr/>
            </a:pPr>
            <a:r>
              <a:rPr lang="en-US" b="1" u="sng" dirty="0"/>
              <a:t>Drugs for Oral disorders </a:t>
            </a:r>
            <a:endParaRPr lang="en-US" dirty="0"/>
          </a:p>
          <a:p>
            <a:pPr algn="l" eaLnBrk="1" hangingPunct="1">
              <a:defRPr/>
            </a:pPr>
            <a:r>
              <a:rPr lang="en-US" sz="2800" b="1" u="sng" dirty="0"/>
              <a:t>A. Prevention of oral infection</a:t>
            </a:r>
            <a:endParaRPr lang="en-US" sz="2800" b="1" dirty="0"/>
          </a:p>
          <a:p>
            <a:pPr algn="l" eaLnBrk="1" hangingPunct="1">
              <a:defRPr/>
            </a:pPr>
            <a:r>
              <a:rPr lang="en-US" sz="2800" dirty="0"/>
              <a:t>-Avoid &amp; correct dehydration   </a:t>
            </a:r>
          </a:p>
          <a:p>
            <a:pPr algn="l" eaLnBrk="1" hangingPunct="1">
              <a:defRPr/>
            </a:pPr>
            <a:r>
              <a:rPr lang="en-US" sz="2800" dirty="0"/>
              <a:t>-Antiseptic mouth washes</a:t>
            </a:r>
            <a:r>
              <a:rPr lang="en-US" sz="2800" i="1" dirty="0"/>
              <a:t> </a:t>
            </a:r>
            <a:r>
              <a:rPr lang="en-US" sz="2800" dirty="0"/>
              <a:t>:</a:t>
            </a:r>
          </a:p>
          <a:p>
            <a:pPr algn="l" eaLnBrk="1" hangingPunct="1">
              <a:defRPr/>
            </a:pPr>
            <a:r>
              <a:rPr lang="en-US" sz="2800" dirty="0"/>
              <a:t>     1.</a:t>
            </a:r>
            <a:r>
              <a:rPr lang="en-US" sz="2800" i="1" dirty="0"/>
              <a:t>Thymol</a:t>
            </a:r>
            <a:r>
              <a:rPr lang="en-US" sz="2800" dirty="0"/>
              <a:t> :1tab.dissolved in a glass of water x 3 /d</a:t>
            </a:r>
          </a:p>
          <a:p>
            <a:pPr algn="l" eaLnBrk="1" hangingPunct="1">
              <a:defRPr/>
            </a:pPr>
            <a:r>
              <a:rPr lang="en-US" sz="2800" dirty="0"/>
              <a:t>     2. </a:t>
            </a:r>
            <a:r>
              <a:rPr lang="en-US" sz="2800" i="1" dirty="0" err="1"/>
              <a:t>Chlorhexidine</a:t>
            </a:r>
            <a:r>
              <a:rPr lang="en-US" sz="2800" i="1" dirty="0"/>
              <a:t> </a:t>
            </a:r>
            <a:r>
              <a:rPr lang="en-US" sz="2800" i="1" dirty="0" err="1"/>
              <a:t>gluconate</a:t>
            </a:r>
            <a:r>
              <a:rPr lang="en-US" sz="2800" dirty="0"/>
              <a:t> 0.2% solution</a:t>
            </a:r>
          </a:p>
          <a:p>
            <a:pPr algn="l" eaLnBrk="1" hangingPunct="1">
              <a:defRPr/>
            </a:pPr>
            <a:r>
              <a:rPr lang="en-US" sz="2800" dirty="0"/>
              <a:t>     -may stain teeth brown –avoided by prior teeth brushing</a:t>
            </a:r>
          </a:p>
          <a:p>
            <a:pPr algn="l" eaLnBrk="1" hangingPunct="1">
              <a:defRPr/>
            </a:pPr>
            <a:r>
              <a:rPr lang="en-US" sz="2800" dirty="0"/>
              <a:t>     3.</a:t>
            </a:r>
            <a:r>
              <a:rPr lang="en-US" sz="2800" i="1" dirty="0"/>
              <a:t>Hydrogen peroxide</a:t>
            </a:r>
            <a:r>
              <a:rPr lang="en-US" sz="2800" dirty="0"/>
              <a:t>-  20 volume (6%) solution diluted 1:4 </a:t>
            </a:r>
          </a:p>
          <a:p>
            <a:pPr algn="l" eaLnBrk="1" hangingPunct="1">
              <a:defRPr/>
            </a:pPr>
            <a:r>
              <a:rPr lang="en-US" sz="2800" dirty="0"/>
              <a:t>  in warm water x 2-3/d . It also removes debris from ulcers</a:t>
            </a:r>
          </a:p>
          <a:p>
            <a:pPr algn="l" eaLnBrk="1" hangingPunct="1">
              <a:defRPr/>
            </a:pPr>
            <a:r>
              <a:rPr lang="en-US" sz="2800" dirty="0"/>
              <a:t>     4. </a:t>
            </a:r>
            <a:r>
              <a:rPr lang="en-US" sz="2800" i="1" dirty="0"/>
              <a:t>Sodium Bicarbonate</a:t>
            </a:r>
            <a:r>
              <a:rPr lang="en-US" sz="2800" dirty="0"/>
              <a:t> : 1/4 teaspoon in 50 ml water; </a:t>
            </a:r>
          </a:p>
          <a:p>
            <a:pPr algn="l" eaLnBrk="1" hangingPunct="1">
              <a:defRPr/>
            </a:pPr>
            <a:r>
              <a:rPr lang="en-US" sz="2800" dirty="0"/>
              <a:t>      it clears mucus.</a:t>
            </a:r>
          </a:p>
          <a:p>
            <a:pPr algn="l" eaLnBrk="1" hangingPunct="1">
              <a:defRPr/>
            </a:pPr>
            <a:r>
              <a:rPr lang="en-US" sz="2800" u="sng" dirty="0" err="1"/>
              <a:t>B.Non</a:t>
            </a:r>
            <a:r>
              <a:rPr lang="en-US" sz="2800" u="sng" dirty="0"/>
              <a:t> –specific </a:t>
            </a:r>
            <a:r>
              <a:rPr lang="en-US" sz="2800" u="sng" dirty="0" err="1"/>
              <a:t>stomatitis</a:t>
            </a:r>
            <a:r>
              <a:rPr lang="en-US" sz="2800" dirty="0"/>
              <a:t> : </a:t>
            </a:r>
            <a:r>
              <a:rPr lang="en-US" sz="2800" dirty="0" err="1"/>
              <a:t>chlorhexidine</a:t>
            </a:r>
            <a:r>
              <a:rPr lang="en-US" sz="2800" dirty="0"/>
              <a:t> Or </a:t>
            </a:r>
            <a:r>
              <a:rPr lang="en-US" sz="2800" dirty="0" err="1"/>
              <a:t>hudrogen</a:t>
            </a:r>
            <a:r>
              <a:rPr lang="en-US" sz="2800" dirty="0"/>
              <a:t> </a:t>
            </a:r>
          </a:p>
          <a:p>
            <a:pPr algn="l" eaLnBrk="1" hangingPunct="1">
              <a:defRPr/>
            </a:pPr>
            <a:r>
              <a:rPr lang="en-US" sz="2800" dirty="0"/>
              <a:t>                                          peroxide mouth washes </a:t>
            </a:r>
          </a:p>
          <a:p>
            <a:pPr algn="l" eaLnBrk="1" hangingPunct="1">
              <a:defRPr/>
            </a:pPr>
            <a:r>
              <a:rPr lang="en-US" sz="2800" dirty="0"/>
              <a:t> 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ar-JO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2D8AFBC-7CF6-4620-8237-A7A8622560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" y="0"/>
            <a:ext cx="8915400" cy="6858000"/>
          </a:xfrm>
        </p:spPr>
        <p:txBody>
          <a:bodyPr rtlCol="0">
            <a:noAutofit/>
          </a:bodyPr>
          <a:lstStyle/>
          <a:p>
            <a:pPr algn="l" eaLnBrk="1" hangingPunct="1">
              <a:defRPr/>
            </a:pPr>
            <a:r>
              <a:rPr lang="en-US" sz="2800" b="1" dirty="0"/>
              <a:t>C.  </a:t>
            </a:r>
            <a:r>
              <a:rPr lang="en-US" sz="2800" b="1" u="sng" dirty="0" err="1"/>
              <a:t>Aphthous</a:t>
            </a:r>
            <a:r>
              <a:rPr lang="en-US" sz="2800" b="1" u="sng" dirty="0"/>
              <a:t> ulceration</a:t>
            </a:r>
            <a:r>
              <a:rPr lang="en-US" sz="2800" b="1" dirty="0"/>
              <a:t> </a:t>
            </a:r>
            <a:r>
              <a:rPr lang="en-US" sz="2800" dirty="0"/>
              <a:t>: Tetracycline mouth wash </a:t>
            </a:r>
          </a:p>
          <a:p>
            <a:pPr algn="l" eaLnBrk="1" hangingPunct="1">
              <a:defRPr/>
            </a:pPr>
            <a:r>
              <a:rPr lang="en-US" sz="2800" dirty="0"/>
              <a:t>                                   Hydrocortisone  pellets (2.5mg)</a:t>
            </a:r>
          </a:p>
          <a:p>
            <a:pPr marL="514350" indent="-514350" algn="l" eaLnBrk="1" hangingPunct="1">
              <a:buFont typeface="Arial" panose="020B0604020202020204" pitchFamily="34" charset="0"/>
              <a:buAutoNum type="alphaUcPeriod" startAt="4"/>
              <a:defRPr/>
            </a:pPr>
            <a:r>
              <a:rPr lang="en-US" sz="2800" b="1" u="sng" dirty="0"/>
              <a:t>Oral </a:t>
            </a:r>
            <a:r>
              <a:rPr lang="en-US" sz="2800" b="1" u="sng" dirty="0" err="1"/>
              <a:t>candidiasis</a:t>
            </a:r>
            <a:r>
              <a:rPr lang="en-US" sz="2800" b="1" dirty="0"/>
              <a:t> : </a:t>
            </a:r>
          </a:p>
          <a:p>
            <a:pPr marL="514350" indent="-514350" algn="l" eaLnBrk="1" hangingPunct="1">
              <a:defRPr/>
            </a:pPr>
            <a:r>
              <a:rPr lang="en-US" sz="2800" b="1" dirty="0"/>
              <a:t>      </a:t>
            </a:r>
            <a:r>
              <a:rPr lang="en-US" sz="2800" dirty="0" err="1"/>
              <a:t>Nystatin</a:t>
            </a:r>
            <a:r>
              <a:rPr lang="en-US" sz="2800" dirty="0"/>
              <a:t> (pastilles (100,000 unit) x 3/d) Or suspension</a:t>
            </a:r>
          </a:p>
          <a:p>
            <a:pPr algn="l" eaLnBrk="1" hangingPunct="1">
              <a:defRPr/>
            </a:pPr>
            <a:r>
              <a:rPr lang="en-US" sz="2800" dirty="0"/>
              <a:t>      </a:t>
            </a:r>
            <a:r>
              <a:rPr lang="en-US" sz="2800" dirty="0" err="1"/>
              <a:t>Amphotericin</a:t>
            </a:r>
            <a:r>
              <a:rPr lang="en-US" sz="2800" dirty="0"/>
              <a:t> B lozenges x 3/d;  </a:t>
            </a:r>
          </a:p>
          <a:p>
            <a:pPr algn="l" eaLnBrk="1" hangingPunct="1">
              <a:defRPr/>
            </a:pPr>
            <a:r>
              <a:rPr lang="en-US" sz="2800" b="1" dirty="0"/>
              <a:t>      </a:t>
            </a:r>
            <a:r>
              <a:rPr lang="en-US" sz="2800" dirty="0" err="1"/>
              <a:t>Miconazole</a:t>
            </a:r>
            <a:r>
              <a:rPr lang="en-US" sz="2800" dirty="0"/>
              <a:t> gel     1% </a:t>
            </a:r>
            <a:r>
              <a:rPr lang="en-US" sz="2800" dirty="0" err="1"/>
              <a:t>Gention</a:t>
            </a:r>
            <a:r>
              <a:rPr lang="en-US" sz="2800" dirty="0"/>
              <a:t> violet paint  as last resort</a:t>
            </a:r>
          </a:p>
          <a:p>
            <a:pPr algn="l" eaLnBrk="1" hangingPunct="1">
              <a:defRPr/>
            </a:pPr>
            <a:endParaRPr lang="en-US" sz="1200" dirty="0"/>
          </a:p>
          <a:p>
            <a:pPr algn="l" eaLnBrk="1" hangingPunct="1">
              <a:defRPr/>
            </a:pPr>
            <a:r>
              <a:rPr lang="en-US" sz="2800" dirty="0"/>
              <a:t>    Dentures: removed &amp; soaked overnight in 0.1% </a:t>
            </a:r>
            <a:r>
              <a:rPr lang="en-US" sz="2800" dirty="0" err="1"/>
              <a:t>NaOCL</a:t>
            </a:r>
            <a:r>
              <a:rPr lang="en-US" sz="2800" dirty="0"/>
              <a:t> </a:t>
            </a:r>
          </a:p>
          <a:p>
            <a:pPr algn="l" eaLnBrk="1" hangingPunct="1">
              <a:defRPr/>
            </a:pPr>
            <a:endParaRPr lang="en-US" sz="900" dirty="0"/>
          </a:p>
          <a:p>
            <a:pPr marL="514350" indent="-514350" algn="l" eaLnBrk="1" hangingPunct="1">
              <a:buFont typeface="Arial" panose="020B0604020202020204" pitchFamily="34" charset="0"/>
              <a:buAutoNum type="alphaUcPeriod" startAt="5"/>
              <a:defRPr/>
            </a:pPr>
            <a:r>
              <a:rPr lang="en-US" sz="2800" b="1" u="sng" dirty="0"/>
              <a:t>Herpes </a:t>
            </a:r>
            <a:r>
              <a:rPr lang="en-US" sz="2800" b="1" u="sng" dirty="0" err="1"/>
              <a:t>labialis</a:t>
            </a:r>
            <a:r>
              <a:rPr lang="en-US" sz="2800" b="1" u="sng" dirty="0"/>
              <a:t> </a:t>
            </a:r>
            <a:r>
              <a:rPr lang="en-US" sz="2800" b="1" dirty="0"/>
              <a:t>:   </a:t>
            </a:r>
            <a:r>
              <a:rPr lang="en-US" sz="2800" dirty="0"/>
              <a:t>Acyclovir tabs.(200 mg  x 5/d)  or (5%  </a:t>
            </a:r>
          </a:p>
          <a:p>
            <a:pPr marL="514350" indent="-514350" algn="l" eaLnBrk="1" hangingPunct="1">
              <a:defRPr/>
            </a:pPr>
            <a:r>
              <a:rPr lang="en-US" sz="2800" dirty="0"/>
              <a:t>         Acyclovir cream) start at beginning of symptoms </a:t>
            </a:r>
          </a:p>
          <a:p>
            <a:pPr marL="514350" indent="-514350" algn="l" eaLnBrk="1" hangingPunct="1">
              <a:buFont typeface="Arial" panose="020B0604020202020204" pitchFamily="34" charset="0"/>
              <a:buAutoNum type="alphaUcPeriod" startAt="6"/>
              <a:defRPr/>
            </a:pPr>
            <a:r>
              <a:rPr lang="en-US" sz="2800" b="1" u="sng" dirty="0"/>
              <a:t>Vincent angina </a:t>
            </a:r>
            <a:r>
              <a:rPr lang="en-US" sz="2800" dirty="0"/>
              <a:t>: </a:t>
            </a:r>
            <a:r>
              <a:rPr lang="en-US" sz="2800" dirty="0" err="1"/>
              <a:t>Stomatogingivitis</a:t>
            </a:r>
            <a:r>
              <a:rPr lang="en-US" sz="2800" dirty="0"/>
              <a:t>  caused by anaerobic </a:t>
            </a:r>
          </a:p>
          <a:p>
            <a:pPr marL="514350" indent="-514350" algn="l" eaLnBrk="1" hangingPunct="1">
              <a:defRPr/>
            </a:pPr>
            <a:r>
              <a:rPr lang="en-US" sz="2800" dirty="0"/>
              <a:t>            </a:t>
            </a:r>
            <a:r>
              <a:rPr lang="en-US" sz="2800" dirty="0" err="1"/>
              <a:t>strept</a:t>
            </a:r>
            <a:r>
              <a:rPr lang="en-US" sz="2800" dirty="0"/>
              <a:t>., </a:t>
            </a:r>
            <a:r>
              <a:rPr lang="en-US" sz="2800" dirty="0" err="1"/>
              <a:t>fusiform</a:t>
            </a:r>
            <a:r>
              <a:rPr lang="en-US" sz="2800" dirty="0"/>
              <a:t> bacteria, </a:t>
            </a:r>
            <a:r>
              <a:rPr lang="en-US" sz="2800" dirty="0" err="1"/>
              <a:t>spirochaetes</a:t>
            </a:r>
            <a:r>
              <a:rPr lang="en-US" sz="2800" dirty="0"/>
              <a:t>; treated by </a:t>
            </a:r>
            <a:r>
              <a:rPr lang="en-US" sz="2800" dirty="0" err="1"/>
              <a:t>PenicillinV</a:t>
            </a:r>
            <a:r>
              <a:rPr lang="en-US" sz="2800" dirty="0"/>
              <a:t> oral Or  Procaine penicillin IM…		</a:t>
            </a:r>
          </a:p>
          <a:p>
            <a:pPr algn="l" eaLnBrk="1" hangingPunct="1">
              <a:defRPr/>
            </a:pPr>
            <a:r>
              <a:rPr lang="en-US" sz="2800" dirty="0"/>
              <a:t>        If recurrence , </a:t>
            </a:r>
            <a:r>
              <a:rPr lang="en-US" sz="2800" dirty="0" err="1"/>
              <a:t>Metronidazole</a:t>
            </a:r>
            <a:r>
              <a:rPr lang="en-US" sz="2800" dirty="0"/>
              <a:t> (250 mg x 3/d for 7d)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ar-JO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95624F8-0403-4FF8-B69E-7FA0895BFD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8915400" cy="6629400"/>
          </a:xfrm>
        </p:spPr>
        <p:txBody>
          <a:bodyPr rtlCol="0">
            <a:noAutofit/>
          </a:bodyPr>
          <a:lstStyle/>
          <a:p>
            <a:pPr algn="l" eaLnBrk="1" hangingPunct="1">
              <a:defRPr/>
            </a:pPr>
            <a:r>
              <a:rPr lang="en-US" b="1" i="1" u="sng" dirty="0"/>
              <a:t>VOMITING  </a:t>
            </a:r>
          </a:p>
          <a:p>
            <a:pPr algn="l" eaLnBrk="1" hangingPunct="1">
              <a:defRPr/>
            </a:pPr>
            <a:r>
              <a:rPr lang="en-US" dirty="0"/>
              <a:t> - protective act coordinated by vomiting center in medulla which by influencing activity of </a:t>
            </a:r>
            <a:r>
              <a:rPr lang="en-US" dirty="0" err="1"/>
              <a:t>vagus</a:t>
            </a:r>
            <a:r>
              <a:rPr lang="en-US" dirty="0"/>
              <a:t>, </a:t>
            </a:r>
            <a:r>
              <a:rPr lang="en-US" dirty="0" err="1"/>
              <a:t>phrenic</a:t>
            </a:r>
            <a:r>
              <a:rPr lang="en-US" dirty="0"/>
              <a:t> +</a:t>
            </a:r>
            <a:r>
              <a:rPr lang="en-US" dirty="0" err="1"/>
              <a:t>intercostal</a:t>
            </a:r>
            <a:r>
              <a:rPr lang="en-US" dirty="0"/>
              <a:t> nerves lead to expulsion of gastric contents.</a:t>
            </a:r>
          </a:p>
          <a:p>
            <a:pPr algn="l" eaLnBrk="1" hangingPunct="1">
              <a:defRPr/>
            </a:pPr>
            <a:endParaRPr lang="en-US" dirty="0"/>
          </a:p>
          <a:p>
            <a:pPr algn="l" eaLnBrk="1" hangingPunct="1">
              <a:defRPr/>
            </a:pPr>
            <a:r>
              <a:rPr lang="en-US" dirty="0"/>
              <a:t>It start as nausea associated with autonomic discharge (with pallor, salivation, sweating) &amp; relaxation of abdominal muscles . This is followed </a:t>
            </a:r>
          </a:p>
          <a:p>
            <a:pPr algn="l" eaLnBrk="1" hangingPunct="1">
              <a:defRPr/>
            </a:pPr>
            <a:r>
              <a:rPr lang="en-US" dirty="0"/>
              <a:t>by contraction of duodenum +upper </a:t>
            </a:r>
            <a:r>
              <a:rPr lang="en-US" dirty="0" err="1"/>
              <a:t>jejenum</a:t>
            </a:r>
            <a:r>
              <a:rPr lang="en-US" dirty="0"/>
              <a:t> expelling their contents back into stomach.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ar-J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C65DD7A-6AB1-4619-AA3F-0F3F370879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" y="228600"/>
            <a:ext cx="9220200" cy="6629400"/>
          </a:xfrm>
        </p:spPr>
        <p:txBody>
          <a:bodyPr rtlCol="0">
            <a:noAutofit/>
          </a:bodyPr>
          <a:lstStyle/>
          <a:p>
            <a:pPr algn="l" eaLnBrk="1" hangingPunct="1">
              <a:defRPr/>
            </a:pPr>
            <a:r>
              <a:rPr lang="en-US" i="1" dirty="0">
                <a:cs typeface="+mj-cs"/>
              </a:rPr>
              <a:t>Vomiting then start as follow </a:t>
            </a:r>
            <a:r>
              <a:rPr lang="en-US" dirty="0">
                <a:cs typeface="+mj-cs"/>
              </a:rPr>
              <a:t>: </a:t>
            </a:r>
          </a:p>
          <a:p>
            <a:pPr marL="514350" indent="-514350" algn="l" eaLnBrk="1" hangingPunct="1">
              <a:buFont typeface="Arial" panose="020B0604020202020204" pitchFamily="34" charset="0"/>
              <a:buAutoNum type="alphaUcPeriod"/>
              <a:defRPr/>
            </a:pPr>
            <a:r>
              <a:rPr lang="en-US" dirty="0">
                <a:cs typeface="+mj-cs"/>
              </a:rPr>
              <a:t>Deep inspiration followed by closure of glottis </a:t>
            </a:r>
          </a:p>
          <a:p>
            <a:pPr marL="514350" indent="-514350" algn="l" eaLnBrk="1" hangingPunct="1">
              <a:defRPr/>
            </a:pPr>
            <a:r>
              <a:rPr lang="en-US" dirty="0">
                <a:cs typeface="+mj-cs"/>
              </a:rPr>
              <a:t>+upward movement of soft palate to close post. </a:t>
            </a:r>
            <a:r>
              <a:rPr lang="en-US" dirty="0" err="1">
                <a:cs typeface="+mj-cs"/>
              </a:rPr>
              <a:t>nares</a:t>
            </a:r>
            <a:endParaRPr lang="en-US" dirty="0">
              <a:cs typeface="+mj-cs"/>
            </a:endParaRPr>
          </a:p>
          <a:p>
            <a:pPr marL="514350" indent="-514350" algn="l" eaLnBrk="1" hangingPunct="1">
              <a:defRPr/>
            </a:pPr>
            <a:endParaRPr lang="en-US" sz="1800" dirty="0">
              <a:cs typeface="+mj-cs"/>
            </a:endParaRPr>
          </a:p>
          <a:p>
            <a:pPr algn="l" eaLnBrk="1" hangingPunct="1">
              <a:defRPr/>
            </a:pPr>
            <a:r>
              <a:rPr lang="en-US" dirty="0">
                <a:cs typeface="+mj-cs"/>
              </a:rPr>
              <a:t>B. Abdominal muscles +diaphragm then contract compressing the relaxed stomach to force its content </a:t>
            </a:r>
            <a:r>
              <a:rPr lang="en-US" dirty="0" err="1">
                <a:cs typeface="+mj-cs"/>
              </a:rPr>
              <a:t>upwads</a:t>
            </a:r>
            <a:r>
              <a:rPr lang="en-US" dirty="0">
                <a:cs typeface="+mj-cs"/>
              </a:rPr>
              <a:t> ; pyloric </a:t>
            </a:r>
            <a:r>
              <a:rPr lang="en-US" dirty="0" err="1">
                <a:cs typeface="+mj-cs"/>
              </a:rPr>
              <a:t>antrum</a:t>
            </a:r>
            <a:r>
              <a:rPr lang="en-US" dirty="0">
                <a:cs typeface="+mj-cs"/>
              </a:rPr>
              <a:t> then contract while body &amp; </a:t>
            </a:r>
            <a:r>
              <a:rPr lang="en-US" dirty="0" err="1">
                <a:cs typeface="+mj-cs"/>
              </a:rPr>
              <a:t>fundus</a:t>
            </a:r>
            <a:r>
              <a:rPr lang="en-US" dirty="0">
                <a:cs typeface="+mj-cs"/>
              </a:rPr>
              <a:t> of stomach, &amp; cardiac sphincter relax forcing the gastric contents through the relaxed </a:t>
            </a:r>
            <a:r>
              <a:rPr lang="en-US" dirty="0" err="1">
                <a:cs typeface="+mj-cs"/>
              </a:rPr>
              <a:t>oesophagus</a:t>
            </a:r>
            <a:r>
              <a:rPr lang="en-US" dirty="0">
                <a:cs typeface="+mj-cs"/>
              </a:rPr>
              <a:t> </a:t>
            </a:r>
          </a:p>
          <a:p>
            <a:pPr algn="l" eaLnBrk="1" hangingPunct="1">
              <a:defRPr/>
            </a:pPr>
            <a:r>
              <a:rPr lang="en-US" dirty="0">
                <a:cs typeface="+mj-cs"/>
              </a:rPr>
              <a:t>   and pharynx, to mouth &amp; outside. </a:t>
            </a:r>
          </a:p>
          <a:p>
            <a:pPr algn="l" eaLnBrk="1" hangingPunct="1">
              <a:defRPr/>
            </a:pPr>
            <a:endParaRPr lang="en-US" sz="1000" dirty="0">
              <a:cs typeface="+mj-cs"/>
            </a:endParaRPr>
          </a:p>
          <a:p>
            <a:pPr algn="l" eaLnBrk="1" hangingPunct="1">
              <a:defRPr/>
            </a:pPr>
            <a:r>
              <a:rPr lang="en-US" dirty="0">
                <a:cs typeface="+mj-cs"/>
              </a:rPr>
              <a:t>C. In children there is reverse gastric peristalsis with little contraction of abdominal muscles</a:t>
            </a:r>
          </a:p>
          <a:p>
            <a:pPr algn="l" eaLnBrk="1" hangingPunct="1">
              <a:defRPr/>
            </a:pPr>
            <a:endParaRPr lang="ar-JO" dirty="0"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BC5BBF0-0EC4-477E-91C9-9A1FDCD0F6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8915400" cy="6629400"/>
          </a:xfrm>
        </p:spPr>
        <p:txBody>
          <a:bodyPr rtlCol="0">
            <a:normAutofit lnSpcReduction="10000"/>
          </a:bodyPr>
          <a:lstStyle/>
          <a:p>
            <a:pPr algn="l" eaLnBrk="1" hangingPunct="1">
              <a:defRPr/>
            </a:pPr>
            <a:r>
              <a:rPr lang="en-US" b="1" dirty="0"/>
              <a:t>Vomiting Occurs Due To:</a:t>
            </a:r>
          </a:p>
          <a:p>
            <a:pPr algn="l" eaLnBrk="1" hangingPunct="1">
              <a:defRPr/>
            </a:pPr>
            <a:r>
              <a:rPr lang="en-US" sz="3000" dirty="0">
                <a:cs typeface="+mj-cs"/>
              </a:rPr>
              <a:t>1. Disorder of stomach +upper intestine </a:t>
            </a:r>
          </a:p>
          <a:p>
            <a:pPr algn="l" eaLnBrk="1" hangingPunct="1">
              <a:defRPr/>
            </a:pPr>
            <a:r>
              <a:rPr lang="en-US" sz="3000" dirty="0">
                <a:cs typeface="+mj-cs"/>
              </a:rPr>
              <a:t>      </a:t>
            </a:r>
            <a:r>
              <a:rPr lang="en-US" sz="3000" dirty="0" err="1">
                <a:cs typeface="+mj-cs"/>
              </a:rPr>
              <a:t>e.g</a:t>
            </a:r>
            <a:r>
              <a:rPr lang="en-US" sz="3000" dirty="0">
                <a:cs typeface="+mj-cs"/>
              </a:rPr>
              <a:t>  .gastritis, pyloric or intestinal obstruction</a:t>
            </a:r>
          </a:p>
          <a:p>
            <a:pPr algn="l" eaLnBrk="1" hangingPunct="1">
              <a:defRPr/>
            </a:pPr>
            <a:r>
              <a:rPr lang="en-US" sz="3000" dirty="0">
                <a:cs typeface="+mj-cs"/>
              </a:rPr>
              <a:t>2.Psychological causes : fear, anxiety, sight, taste</a:t>
            </a:r>
          </a:p>
          <a:p>
            <a:pPr algn="l" eaLnBrk="1" hangingPunct="1">
              <a:defRPr/>
            </a:pPr>
            <a:r>
              <a:rPr lang="en-US" sz="3000" dirty="0">
                <a:cs typeface="+mj-cs"/>
              </a:rPr>
              <a:t>3.Motion sickness : there is </a:t>
            </a:r>
            <a:r>
              <a:rPr lang="en-US" sz="3000" dirty="0" err="1">
                <a:cs typeface="+mj-cs"/>
              </a:rPr>
              <a:t>occulo</a:t>
            </a:r>
            <a:r>
              <a:rPr lang="en-US" sz="3000" dirty="0">
                <a:cs typeface="+mj-cs"/>
              </a:rPr>
              <a:t>-vestibular imbalance</a:t>
            </a:r>
          </a:p>
          <a:p>
            <a:pPr algn="l" eaLnBrk="1" hangingPunct="1">
              <a:defRPr/>
            </a:pPr>
            <a:r>
              <a:rPr lang="en-US" sz="3000" dirty="0">
                <a:cs typeface="+mj-cs"/>
              </a:rPr>
              <a:t>4.Post- operative nausea &amp; vomiting (PONV)</a:t>
            </a:r>
          </a:p>
          <a:p>
            <a:pPr algn="l" eaLnBrk="1" hangingPunct="1">
              <a:defRPr/>
            </a:pPr>
            <a:r>
              <a:rPr lang="en-US" sz="3000" dirty="0">
                <a:cs typeface="+mj-cs"/>
              </a:rPr>
              <a:t>5.Pregnancy (morning sickness): it starts at 6-8 wk </a:t>
            </a:r>
          </a:p>
          <a:p>
            <a:pPr algn="l" eaLnBrk="1" hangingPunct="1">
              <a:defRPr/>
            </a:pPr>
            <a:r>
              <a:rPr lang="en-US" sz="3000" dirty="0">
                <a:cs typeface="+mj-cs"/>
              </a:rPr>
              <a:t>6.Associated with disease outside GIT:</a:t>
            </a:r>
          </a:p>
          <a:p>
            <a:pPr algn="l" eaLnBrk="1" hangingPunct="1">
              <a:defRPr/>
            </a:pPr>
            <a:r>
              <a:rPr lang="en-US" sz="3000" dirty="0">
                <a:cs typeface="+mj-cs"/>
              </a:rPr>
              <a:t>    </a:t>
            </a:r>
            <a:r>
              <a:rPr lang="en-US" sz="3000" dirty="0" err="1">
                <a:cs typeface="+mj-cs"/>
              </a:rPr>
              <a:t>e.g</a:t>
            </a:r>
            <a:r>
              <a:rPr lang="en-US" sz="3000" dirty="0">
                <a:cs typeface="+mj-cs"/>
              </a:rPr>
              <a:t> Renal colic, Hepatitis, </a:t>
            </a:r>
            <a:r>
              <a:rPr lang="en-US" sz="3000" dirty="0" err="1">
                <a:cs typeface="+mj-cs"/>
              </a:rPr>
              <a:t>Biliary</a:t>
            </a:r>
            <a:r>
              <a:rPr lang="en-US" sz="3000" dirty="0">
                <a:cs typeface="+mj-cs"/>
              </a:rPr>
              <a:t> disease, Uremia, </a:t>
            </a:r>
          </a:p>
          <a:p>
            <a:pPr algn="l" eaLnBrk="1" hangingPunct="1">
              <a:defRPr/>
            </a:pPr>
            <a:r>
              <a:rPr lang="en-US" sz="3000" dirty="0">
                <a:cs typeface="+mj-cs"/>
              </a:rPr>
              <a:t>            metabolic, ↑ intracranial pressure</a:t>
            </a:r>
          </a:p>
          <a:p>
            <a:pPr algn="l" eaLnBrk="1" hangingPunct="1">
              <a:defRPr/>
            </a:pPr>
            <a:r>
              <a:rPr lang="en-US" sz="3000" dirty="0">
                <a:cs typeface="+mj-cs"/>
              </a:rPr>
              <a:t>7.Drugs that stimulate CRTZ e.g. morphine, dopamine  </a:t>
            </a:r>
          </a:p>
          <a:p>
            <a:pPr algn="l" eaLnBrk="1" hangingPunct="1">
              <a:defRPr/>
            </a:pPr>
            <a:r>
              <a:rPr lang="en-US" sz="3000" dirty="0">
                <a:cs typeface="+mj-cs"/>
              </a:rPr>
              <a:t>                                                                5-HT   		</a:t>
            </a:r>
          </a:p>
          <a:p>
            <a:pPr algn="l" eaLnBrk="1" hangingPunct="1">
              <a:defRPr/>
            </a:pPr>
            <a:r>
              <a:rPr lang="en-US" sz="3000" dirty="0">
                <a:cs typeface="+mj-cs"/>
              </a:rPr>
              <a:t>8.Poisoning with irritants: food poisoning , Heavy metals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ar-J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78B746D-4696-49A7-8A88-EC457EDC6A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8610600" cy="6629400"/>
          </a:xfrm>
        </p:spPr>
        <p:txBody>
          <a:bodyPr rtlCol="0">
            <a:normAutofit/>
          </a:bodyPr>
          <a:lstStyle/>
          <a:p>
            <a:pPr algn="l" eaLnBrk="1" hangingPunct="1">
              <a:defRPr/>
            </a:pPr>
            <a:r>
              <a:rPr lang="en-US" dirty="0"/>
              <a:t>VOMITING MAY BE DANGEROUS IN:</a:t>
            </a:r>
          </a:p>
          <a:p>
            <a:pPr algn="l" eaLnBrk="1" hangingPunct="1">
              <a:defRPr/>
            </a:pPr>
            <a:r>
              <a:rPr lang="en-US" dirty="0"/>
              <a:t>1. Pyloric obstruction Or intestinal obstruction </a:t>
            </a:r>
          </a:p>
          <a:p>
            <a:pPr algn="l" eaLnBrk="1" hangingPunct="1">
              <a:defRPr/>
            </a:pPr>
            <a:r>
              <a:rPr lang="en-US" dirty="0"/>
              <a:t>       Or in infant →Dehydration, </a:t>
            </a:r>
            <a:r>
              <a:rPr lang="en-US" dirty="0" err="1"/>
              <a:t>hypokalemia</a:t>
            </a:r>
            <a:endParaRPr lang="en-US" dirty="0"/>
          </a:p>
          <a:p>
            <a:pPr algn="l" eaLnBrk="1" hangingPunct="1">
              <a:defRPr/>
            </a:pPr>
            <a:r>
              <a:rPr lang="en-US" dirty="0"/>
              <a:t>2. May cause tears of lower </a:t>
            </a:r>
            <a:r>
              <a:rPr lang="en-US" dirty="0" err="1"/>
              <a:t>oesophagus</a:t>
            </a:r>
            <a:r>
              <a:rPr lang="en-US" dirty="0"/>
              <a:t> →massive </a:t>
            </a:r>
          </a:p>
          <a:p>
            <a:pPr algn="l" eaLnBrk="1" hangingPunct="1">
              <a:defRPr/>
            </a:pPr>
            <a:r>
              <a:rPr lang="en-US" dirty="0"/>
              <a:t>        </a:t>
            </a:r>
            <a:r>
              <a:rPr lang="en-US" dirty="0" err="1"/>
              <a:t>hematemesis</a:t>
            </a:r>
            <a:endParaRPr lang="en-US" dirty="0"/>
          </a:p>
          <a:p>
            <a:pPr algn="l" eaLnBrk="1" hangingPunct="1">
              <a:defRPr/>
            </a:pPr>
            <a:r>
              <a:rPr lang="en-US" dirty="0"/>
              <a:t>3. If Emergency surgery is needed Or in depressed </a:t>
            </a:r>
          </a:p>
          <a:p>
            <a:pPr algn="l" eaLnBrk="1" hangingPunct="1">
              <a:defRPr/>
            </a:pPr>
            <a:r>
              <a:rPr lang="en-US" dirty="0"/>
              <a:t>        consciousness Or kerosene poisoning →risk of </a:t>
            </a:r>
          </a:p>
          <a:p>
            <a:pPr algn="l" eaLnBrk="1" hangingPunct="1">
              <a:defRPr/>
            </a:pPr>
            <a:r>
              <a:rPr lang="en-US" dirty="0"/>
              <a:t>        aspiration into lung </a:t>
            </a:r>
          </a:p>
          <a:p>
            <a:pPr algn="l" eaLnBrk="1" hangingPunct="1">
              <a:defRPr/>
            </a:pPr>
            <a:r>
              <a:rPr lang="en-US" dirty="0"/>
              <a:t> 4. </a:t>
            </a:r>
            <a:r>
              <a:rPr lang="en-US" dirty="0" err="1"/>
              <a:t>Hyperemesis</a:t>
            </a:r>
            <a:r>
              <a:rPr lang="en-US" dirty="0"/>
              <a:t> </a:t>
            </a:r>
            <a:r>
              <a:rPr lang="en-US" dirty="0" err="1"/>
              <a:t>gravidarum</a:t>
            </a:r>
            <a:r>
              <a:rPr lang="en-US" dirty="0"/>
              <a:t>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E5A7C30-C486-47EF-BE09-1EA25191C8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" y="0"/>
            <a:ext cx="8915400" cy="6858000"/>
          </a:xfrm>
        </p:spPr>
        <p:txBody>
          <a:bodyPr rtlCol="0">
            <a:noAutofit/>
          </a:bodyPr>
          <a:lstStyle/>
          <a:p>
            <a:pPr algn="l" eaLnBrk="1" hangingPunct="1">
              <a:defRPr/>
            </a:pPr>
            <a:r>
              <a:rPr lang="en-US" sz="2800" b="1" i="1" dirty="0"/>
              <a:t>1.H1-receptor blockers</a:t>
            </a:r>
          </a:p>
          <a:p>
            <a:pPr algn="l" eaLnBrk="1" hangingPunct="1">
              <a:defRPr/>
            </a:pPr>
            <a:r>
              <a:rPr lang="en-US" sz="2800" dirty="0"/>
              <a:t>e.g. </a:t>
            </a:r>
            <a:r>
              <a:rPr lang="en-US" sz="2800" b="1" dirty="0" err="1"/>
              <a:t>Cyclizine</a:t>
            </a:r>
            <a:r>
              <a:rPr lang="en-US" sz="2800" b="1" dirty="0"/>
              <a:t> , </a:t>
            </a:r>
            <a:r>
              <a:rPr lang="en-US" sz="2800" b="1" dirty="0" err="1"/>
              <a:t>Promethazine</a:t>
            </a:r>
            <a:r>
              <a:rPr lang="en-US" sz="2800" b="1" dirty="0"/>
              <a:t>, </a:t>
            </a:r>
            <a:r>
              <a:rPr lang="en-US" sz="2800" b="1" dirty="0" err="1"/>
              <a:t>Diphenhydramine</a:t>
            </a:r>
            <a:r>
              <a:rPr lang="en-US" sz="2800" dirty="0"/>
              <a:t>, </a:t>
            </a:r>
          </a:p>
          <a:p>
            <a:pPr algn="l" eaLnBrk="1" hangingPunct="1">
              <a:defRPr/>
            </a:pPr>
            <a:r>
              <a:rPr lang="en-US" sz="2800" dirty="0"/>
              <a:t> Block vestibular connection to vomiting center; also block nucleus </a:t>
            </a:r>
            <a:r>
              <a:rPr lang="en-US" sz="2800" dirty="0" err="1"/>
              <a:t>tractus</a:t>
            </a:r>
            <a:r>
              <a:rPr lang="en-US" sz="2800" dirty="0"/>
              <a:t> </a:t>
            </a:r>
            <a:r>
              <a:rPr lang="en-US" sz="2800" dirty="0" err="1"/>
              <a:t>solitarius</a:t>
            </a:r>
            <a:r>
              <a:rPr lang="en-US" sz="2800" dirty="0"/>
              <a:t> (NTS).  </a:t>
            </a:r>
          </a:p>
          <a:p>
            <a:pPr algn="l" eaLnBrk="1" hangingPunct="1">
              <a:defRPr/>
            </a:pPr>
            <a:r>
              <a:rPr lang="en-US" sz="2800" dirty="0"/>
              <a:t>Useful in motion sickness, esp. </a:t>
            </a:r>
            <a:r>
              <a:rPr lang="en-US" sz="2800" dirty="0" err="1"/>
              <a:t>cyclizine</a:t>
            </a:r>
            <a:r>
              <a:rPr lang="en-US" sz="2800" dirty="0"/>
              <a:t> </a:t>
            </a:r>
          </a:p>
          <a:p>
            <a:pPr algn="l" eaLnBrk="1" hangingPunct="1">
              <a:defRPr/>
            </a:pPr>
            <a:r>
              <a:rPr lang="en-US" sz="2800" dirty="0"/>
              <a:t>Also have vestibular sedative action, so useful to </a:t>
            </a:r>
          </a:p>
          <a:p>
            <a:pPr algn="l" eaLnBrk="1" hangingPunct="1">
              <a:defRPr/>
            </a:pPr>
            <a:r>
              <a:rPr lang="en-US" sz="2800" dirty="0"/>
              <a:t>    ↓dizziness &amp; vomiting in labyrinthine disorder </a:t>
            </a:r>
          </a:p>
          <a:p>
            <a:pPr algn="l" eaLnBrk="1" hangingPunct="1">
              <a:defRPr/>
            </a:pPr>
            <a:r>
              <a:rPr lang="en-US" sz="2800" dirty="0"/>
              <a:t>e.g. </a:t>
            </a:r>
            <a:r>
              <a:rPr lang="en-US" sz="2800" dirty="0" err="1"/>
              <a:t>Menniers</a:t>
            </a:r>
            <a:r>
              <a:rPr lang="en-US" sz="2800" dirty="0"/>
              <a:t> disease, </a:t>
            </a:r>
            <a:r>
              <a:rPr lang="en-US" sz="2800" dirty="0" err="1"/>
              <a:t>labyrinthitis</a:t>
            </a:r>
            <a:r>
              <a:rPr lang="en-US" sz="2800" dirty="0"/>
              <a:t> &amp; vestibular </a:t>
            </a:r>
            <a:r>
              <a:rPr lang="en-US" sz="2800" dirty="0" err="1"/>
              <a:t>neuronitis</a:t>
            </a:r>
            <a:r>
              <a:rPr lang="en-US" sz="2800" dirty="0"/>
              <a:t> </a:t>
            </a:r>
          </a:p>
          <a:p>
            <a:pPr algn="l" eaLnBrk="1" hangingPunct="1">
              <a:defRPr/>
            </a:pPr>
            <a:r>
              <a:rPr lang="en-US" sz="2800" dirty="0"/>
              <a:t> S.E:    1.sedation   2.potentiation of CNS depressants  </a:t>
            </a:r>
            <a:r>
              <a:rPr lang="en-US" sz="2800" dirty="0" err="1"/>
              <a:t>e.g</a:t>
            </a:r>
            <a:r>
              <a:rPr lang="en-US" sz="2800" dirty="0"/>
              <a:t> </a:t>
            </a:r>
          </a:p>
          <a:p>
            <a:pPr algn="l" eaLnBrk="1" hangingPunct="1">
              <a:defRPr/>
            </a:pPr>
            <a:r>
              <a:rPr lang="en-US" sz="2800" dirty="0"/>
              <a:t>    alcohol    3.Anti-muscarinic:  dry mouth,  blurred vision,</a:t>
            </a:r>
          </a:p>
          <a:p>
            <a:pPr algn="l" eaLnBrk="1" hangingPunct="1">
              <a:spcBef>
                <a:spcPts val="0"/>
              </a:spcBef>
              <a:defRPr/>
            </a:pPr>
            <a:r>
              <a:rPr lang="en-US" sz="2800" dirty="0"/>
              <a:t>  </a:t>
            </a:r>
          </a:p>
          <a:p>
            <a:pPr algn="l" eaLnBrk="1" hangingPunct="1">
              <a:defRPr/>
            </a:pPr>
            <a:r>
              <a:rPr lang="en-US" sz="2800" b="1" dirty="0"/>
              <a:t>2. </a:t>
            </a:r>
            <a:r>
              <a:rPr lang="en-US" sz="2800" b="1" dirty="0" err="1"/>
              <a:t>Antimuscarinic</a:t>
            </a:r>
            <a:r>
              <a:rPr lang="en-US" sz="2800" b="1" dirty="0"/>
              <a:t> drug : </a:t>
            </a:r>
            <a:r>
              <a:rPr lang="en-US" sz="2800" dirty="0"/>
              <a:t> block vestibular connection to vomiting center, NTS, &amp; to some extent  CRTZ. Useful for motion sickness. Scopolamine 1</a:t>
            </a:r>
            <a:r>
              <a:rPr lang="en-US" sz="2800" baseline="30000" dirty="0"/>
              <a:t>st</a:t>
            </a:r>
            <a:r>
              <a:rPr lang="en-US" sz="2800" dirty="0"/>
              <a:t> line drug(tab, </a:t>
            </a:r>
            <a:r>
              <a:rPr lang="en-US" sz="2800" dirty="0" err="1"/>
              <a:t>transdermal</a:t>
            </a:r>
            <a:r>
              <a:rPr lang="en-US" sz="2800" dirty="0"/>
              <a:t>)</a:t>
            </a:r>
          </a:p>
          <a:p>
            <a:pPr algn="l" eaLnBrk="1" hangingPunct="1">
              <a:defRPr/>
            </a:pPr>
            <a:endParaRPr lang="en-US" sz="2800" dirty="0"/>
          </a:p>
          <a:p>
            <a:pPr algn="l" eaLnBrk="1" hangingPunct="1">
              <a:defRPr/>
            </a:pPr>
            <a:endParaRPr lang="en-US" sz="2800" dirty="0"/>
          </a:p>
          <a:p>
            <a:pPr algn="l" eaLnBrk="1" hangingPunct="1">
              <a:defRPr/>
            </a:pPr>
            <a:r>
              <a:rPr lang="en-US" sz="2800" dirty="0"/>
              <a:t> 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ar-JO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64D398E-E3F0-4A82-A973-2B94E2A881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8915400" cy="6629400"/>
          </a:xfrm>
        </p:spPr>
        <p:txBody>
          <a:bodyPr rtlCol="0">
            <a:normAutofit fontScale="85000" lnSpcReduction="20000"/>
          </a:bodyPr>
          <a:lstStyle/>
          <a:p>
            <a:pPr algn="l" eaLnBrk="1" hangingPunct="1">
              <a:defRPr/>
            </a:pPr>
            <a:endParaRPr lang="en-US" sz="1600" b="1" dirty="0"/>
          </a:p>
          <a:p>
            <a:pPr algn="l" eaLnBrk="1" hangingPunct="1">
              <a:defRPr/>
            </a:pPr>
            <a:r>
              <a:rPr lang="en-US" sz="3300" b="1" dirty="0"/>
              <a:t>3. DA</a:t>
            </a:r>
            <a:r>
              <a:rPr lang="en-US" sz="3300" b="1" i="1" baseline="-25000" dirty="0"/>
              <a:t>2 </a:t>
            </a:r>
            <a:r>
              <a:rPr lang="en-US" sz="3300" b="1" dirty="0"/>
              <a:t>– receptor blockers</a:t>
            </a:r>
            <a:r>
              <a:rPr lang="en-US" sz="3300" dirty="0"/>
              <a:t>:  Mainly inhibit CRTZ (which is outside BBB).</a:t>
            </a:r>
          </a:p>
          <a:p>
            <a:pPr algn="l" eaLnBrk="1" hangingPunct="1">
              <a:defRPr/>
            </a:pPr>
            <a:r>
              <a:rPr lang="en-US" sz="3300" dirty="0"/>
              <a:t>Used for disease-induced or Drug-induced vomiting + PONV</a:t>
            </a:r>
          </a:p>
          <a:p>
            <a:pPr algn="l" eaLnBrk="1" hangingPunct="1">
              <a:defRPr/>
            </a:pPr>
            <a:r>
              <a:rPr lang="en-US" sz="3300" dirty="0"/>
              <a:t>Not useful for motion sickness.</a:t>
            </a:r>
          </a:p>
          <a:p>
            <a:pPr algn="l" eaLnBrk="1" hangingPunct="1">
              <a:defRPr/>
            </a:pPr>
            <a:r>
              <a:rPr lang="en-US" sz="3300" dirty="0"/>
              <a:t>They include</a:t>
            </a:r>
          </a:p>
          <a:p>
            <a:pPr algn="l" eaLnBrk="1" hangingPunct="1">
              <a:defRPr/>
            </a:pPr>
            <a:r>
              <a:rPr lang="en-US" sz="3300" b="1" dirty="0"/>
              <a:t>a. </a:t>
            </a:r>
            <a:r>
              <a:rPr lang="en-US" sz="3300" b="1" dirty="0" err="1"/>
              <a:t>Phenothiazines</a:t>
            </a:r>
            <a:r>
              <a:rPr lang="en-US" sz="3300" b="1" dirty="0"/>
              <a:t> :</a:t>
            </a:r>
            <a:endParaRPr lang="en-US" sz="3300" dirty="0"/>
          </a:p>
          <a:p>
            <a:pPr algn="l" eaLnBrk="1" hangingPunct="1">
              <a:defRPr/>
            </a:pPr>
            <a:r>
              <a:rPr lang="en-US" sz="3300" dirty="0"/>
              <a:t>     </a:t>
            </a:r>
            <a:r>
              <a:rPr lang="en-US" sz="3300" b="1" dirty="0"/>
              <a:t>Chlorpromazine </a:t>
            </a:r>
            <a:r>
              <a:rPr lang="en-US" sz="3300" dirty="0"/>
              <a:t>(</a:t>
            </a:r>
            <a:r>
              <a:rPr lang="en-US" sz="3300" dirty="0" err="1"/>
              <a:t>oral,im,iv</a:t>
            </a:r>
            <a:r>
              <a:rPr lang="en-US" sz="3300" dirty="0"/>
              <a:t>(25-50mg))</a:t>
            </a:r>
          </a:p>
          <a:p>
            <a:pPr algn="l" eaLnBrk="1" hangingPunct="1">
              <a:defRPr/>
            </a:pPr>
            <a:r>
              <a:rPr lang="en-US" sz="3300" b="1" dirty="0"/>
              <a:t>     </a:t>
            </a:r>
            <a:r>
              <a:rPr lang="en-US" sz="3300" b="1" dirty="0" err="1"/>
              <a:t>Prochlorperazine</a:t>
            </a:r>
            <a:r>
              <a:rPr lang="en-US" sz="3300" dirty="0"/>
              <a:t> (oral 5mg x 3/d, iv, suppository 12.5mg)</a:t>
            </a:r>
          </a:p>
          <a:p>
            <a:pPr algn="l" eaLnBrk="1" hangingPunct="1">
              <a:defRPr/>
            </a:pPr>
            <a:r>
              <a:rPr lang="en-US" sz="3300" dirty="0"/>
              <a:t>     </a:t>
            </a:r>
            <a:r>
              <a:rPr lang="en-US" sz="3300" b="1" dirty="0" err="1"/>
              <a:t>Thiethylperazine</a:t>
            </a:r>
            <a:r>
              <a:rPr lang="en-US" sz="3300" b="1" dirty="0"/>
              <a:t> </a:t>
            </a:r>
          </a:p>
          <a:p>
            <a:pPr algn="l" eaLnBrk="1" hangingPunct="1">
              <a:defRPr/>
            </a:pPr>
            <a:endParaRPr lang="en-US" sz="1600" dirty="0"/>
          </a:p>
          <a:p>
            <a:pPr algn="l" eaLnBrk="1" hangingPunct="1">
              <a:defRPr/>
            </a:pPr>
            <a:r>
              <a:rPr lang="en-US" sz="3300" b="1" dirty="0"/>
              <a:t>b. </a:t>
            </a:r>
            <a:r>
              <a:rPr lang="en-US" sz="3300" b="1" dirty="0" err="1"/>
              <a:t>Butyrophenones</a:t>
            </a:r>
            <a:r>
              <a:rPr lang="en-US" sz="3300" dirty="0"/>
              <a:t> :     </a:t>
            </a:r>
            <a:r>
              <a:rPr lang="en-US" sz="3300" dirty="0" err="1"/>
              <a:t>e.g</a:t>
            </a:r>
            <a:r>
              <a:rPr lang="en-US" sz="3300" dirty="0"/>
              <a:t> </a:t>
            </a:r>
            <a:r>
              <a:rPr lang="en-US" sz="3300" b="1" dirty="0"/>
              <a:t>Haloperidol</a:t>
            </a:r>
            <a:r>
              <a:rPr lang="en-US" sz="3300" dirty="0"/>
              <a:t>     2-4 mg oral or iv  </a:t>
            </a:r>
          </a:p>
          <a:p>
            <a:pPr algn="l" eaLnBrk="1" hangingPunct="1">
              <a:defRPr/>
            </a:pPr>
            <a:endParaRPr lang="en-US" sz="1600" dirty="0"/>
          </a:p>
          <a:p>
            <a:pPr algn="l" eaLnBrk="1" hangingPunct="1">
              <a:defRPr/>
            </a:pPr>
            <a:r>
              <a:rPr lang="en-US" sz="3300" b="1" dirty="0" err="1"/>
              <a:t>c.Benzamide</a:t>
            </a:r>
            <a:r>
              <a:rPr lang="en-US" sz="3300" b="1" dirty="0"/>
              <a:t> derivatives   </a:t>
            </a:r>
            <a:r>
              <a:rPr lang="en-US" sz="3300" dirty="0"/>
              <a:t>e.g. </a:t>
            </a:r>
            <a:r>
              <a:rPr lang="en-US" sz="3300" b="1" dirty="0" err="1"/>
              <a:t>Metoclopramide</a:t>
            </a:r>
            <a:r>
              <a:rPr lang="en-US" sz="3300" b="1" dirty="0"/>
              <a:t> </a:t>
            </a:r>
            <a:r>
              <a:rPr lang="en-US" sz="3300" dirty="0"/>
              <a:t>: oral, </a:t>
            </a:r>
            <a:r>
              <a:rPr lang="en-US" sz="3300" dirty="0" err="1"/>
              <a:t>i.m</a:t>
            </a:r>
            <a:r>
              <a:rPr lang="en-US" sz="3300" dirty="0"/>
              <a:t>. </a:t>
            </a:r>
          </a:p>
          <a:p>
            <a:pPr algn="l" eaLnBrk="1" hangingPunct="1">
              <a:defRPr/>
            </a:pPr>
            <a:r>
              <a:rPr lang="en-US" sz="3300" dirty="0"/>
              <a:t>    Also has some peripheral </a:t>
            </a:r>
            <a:r>
              <a:rPr lang="en-US" sz="3300" dirty="0" err="1"/>
              <a:t>prokinetic</a:t>
            </a:r>
            <a:r>
              <a:rPr lang="en-US" sz="3300" dirty="0"/>
              <a:t> action.</a:t>
            </a:r>
          </a:p>
          <a:p>
            <a:pPr algn="l" eaLnBrk="1" hangingPunct="1">
              <a:defRPr/>
            </a:pPr>
            <a:r>
              <a:rPr lang="en-US" sz="3300" dirty="0"/>
              <a:t>	</a:t>
            </a:r>
            <a:endParaRPr lang="ar-JO" sz="3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7D74EC1-695A-4040-98FE-B1C21F750A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28600"/>
            <a:ext cx="9448800" cy="6629400"/>
          </a:xfrm>
        </p:spPr>
        <p:txBody>
          <a:bodyPr rtlCol="0">
            <a:noAutofit/>
          </a:bodyPr>
          <a:lstStyle/>
          <a:p>
            <a:pPr algn="l" eaLnBrk="1" hangingPunct="1">
              <a:defRPr/>
            </a:pPr>
            <a:r>
              <a:rPr lang="en-US" sz="2400" b="1" dirty="0">
                <a:cs typeface="+mj-cs"/>
              </a:rPr>
              <a:t>-S.E.     1. </a:t>
            </a:r>
            <a:r>
              <a:rPr lang="en-US" sz="2400" dirty="0">
                <a:cs typeface="+mj-cs"/>
              </a:rPr>
              <a:t>CNS  </a:t>
            </a:r>
            <a:r>
              <a:rPr lang="en-US" sz="2400" dirty="0" err="1">
                <a:cs typeface="+mj-cs"/>
              </a:rPr>
              <a:t>extrapyramidal</a:t>
            </a:r>
            <a:r>
              <a:rPr lang="en-US" sz="2400" dirty="0">
                <a:cs typeface="+mj-cs"/>
              </a:rPr>
              <a:t> and neuropsychiatric side effects. </a:t>
            </a:r>
          </a:p>
          <a:p>
            <a:pPr marL="514350" indent="-514350" algn="l" eaLnBrk="1" hangingPunct="1">
              <a:defRPr/>
            </a:pPr>
            <a:r>
              <a:rPr lang="en-US" sz="2400" dirty="0">
                <a:cs typeface="+mj-cs"/>
              </a:rPr>
              <a:t>    </a:t>
            </a:r>
            <a:r>
              <a:rPr lang="en-US" sz="2400" dirty="0" err="1">
                <a:cs typeface="+mj-cs"/>
              </a:rPr>
              <a:t>Dystonic</a:t>
            </a:r>
            <a:r>
              <a:rPr lang="en-US" sz="2400" dirty="0">
                <a:cs typeface="+mj-cs"/>
              </a:rPr>
              <a:t> reactions:  due to block of DA2 receptors in striatum  in basal</a:t>
            </a:r>
          </a:p>
          <a:p>
            <a:pPr marL="514350" indent="-514350" algn="l" eaLnBrk="1" hangingPunct="1">
              <a:defRPr/>
            </a:pPr>
            <a:r>
              <a:rPr lang="en-US" sz="2400" dirty="0">
                <a:cs typeface="+mj-cs"/>
              </a:rPr>
              <a:t> ganglia in CNS.  Much less with </a:t>
            </a:r>
            <a:r>
              <a:rPr lang="en-US" sz="2400" dirty="0" err="1">
                <a:cs typeface="+mj-cs"/>
              </a:rPr>
              <a:t>domperidone</a:t>
            </a:r>
            <a:r>
              <a:rPr lang="en-US" sz="2400" dirty="0">
                <a:cs typeface="+mj-cs"/>
              </a:rPr>
              <a:t> since very poorly enter CNS.</a:t>
            </a:r>
          </a:p>
          <a:p>
            <a:pPr algn="l" eaLnBrk="1" hangingPunct="1">
              <a:defRPr/>
            </a:pPr>
            <a:r>
              <a:rPr lang="en-US" sz="2400" dirty="0">
                <a:cs typeface="+mj-cs"/>
              </a:rPr>
              <a:t>This </a:t>
            </a:r>
            <a:r>
              <a:rPr lang="en-US" sz="2400" dirty="0" err="1">
                <a:cs typeface="+mj-cs"/>
              </a:rPr>
              <a:t>dystonia</a:t>
            </a:r>
            <a:r>
              <a:rPr lang="en-US" sz="2400" dirty="0">
                <a:cs typeface="+mj-cs"/>
              </a:rPr>
              <a:t>  is relieved by </a:t>
            </a:r>
            <a:r>
              <a:rPr lang="en-US" sz="2400" dirty="0" err="1">
                <a:cs typeface="+mj-cs"/>
              </a:rPr>
              <a:t>antimuscarinics</a:t>
            </a:r>
            <a:r>
              <a:rPr lang="en-US" sz="2400" dirty="0">
                <a:cs typeface="+mj-cs"/>
              </a:rPr>
              <a:t>  </a:t>
            </a:r>
            <a:r>
              <a:rPr lang="en-US" sz="2400" dirty="0" err="1">
                <a:cs typeface="+mj-cs"/>
              </a:rPr>
              <a:t>e.g</a:t>
            </a:r>
            <a:r>
              <a:rPr lang="en-US" sz="2400" dirty="0">
                <a:cs typeface="+mj-cs"/>
              </a:rPr>
              <a:t>  </a:t>
            </a:r>
            <a:r>
              <a:rPr lang="en-US" sz="2400" dirty="0" err="1">
                <a:cs typeface="+mj-cs"/>
              </a:rPr>
              <a:t>Benztropine</a:t>
            </a:r>
            <a:r>
              <a:rPr lang="en-US" sz="2400" dirty="0">
                <a:cs typeface="+mj-cs"/>
              </a:rPr>
              <a:t> (</a:t>
            </a:r>
            <a:r>
              <a:rPr lang="en-US" sz="2400" dirty="0" err="1">
                <a:cs typeface="+mj-cs"/>
              </a:rPr>
              <a:t>i.m</a:t>
            </a:r>
            <a:r>
              <a:rPr lang="en-US" sz="2400" dirty="0">
                <a:cs typeface="+mj-cs"/>
              </a:rPr>
              <a:t>. 1 mg) Or </a:t>
            </a:r>
            <a:r>
              <a:rPr lang="en-US" sz="2400" dirty="0" err="1">
                <a:cs typeface="+mj-cs"/>
              </a:rPr>
              <a:t>Orphenadrine</a:t>
            </a:r>
            <a:r>
              <a:rPr lang="en-US" sz="2400" dirty="0">
                <a:cs typeface="+mj-cs"/>
              </a:rPr>
              <a:t> (25-50 mg </a:t>
            </a:r>
            <a:r>
              <a:rPr lang="en-US" sz="2400" dirty="0" err="1">
                <a:cs typeface="+mj-cs"/>
              </a:rPr>
              <a:t>i.m</a:t>
            </a:r>
            <a:r>
              <a:rPr lang="en-US" sz="2400" dirty="0">
                <a:cs typeface="+mj-cs"/>
              </a:rPr>
              <a:t>) Or Diazepam (5-10mg </a:t>
            </a:r>
            <a:r>
              <a:rPr lang="en-US" sz="2400" dirty="0" err="1">
                <a:cs typeface="+mj-cs"/>
              </a:rPr>
              <a:t>i.m</a:t>
            </a:r>
            <a:r>
              <a:rPr lang="en-US" sz="2400" dirty="0">
                <a:cs typeface="+mj-cs"/>
              </a:rPr>
              <a:t>)</a:t>
            </a:r>
          </a:p>
          <a:p>
            <a:pPr algn="l" eaLnBrk="1" hangingPunct="1">
              <a:defRPr/>
            </a:pPr>
            <a:endParaRPr lang="en-US" sz="2000" dirty="0">
              <a:cs typeface="+mj-cs"/>
            </a:endParaRPr>
          </a:p>
          <a:p>
            <a:pPr algn="l" eaLnBrk="1" hangingPunct="1">
              <a:defRPr/>
            </a:pPr>
            <a:r>
              <a:rPr lang="en-US" sz="2400" dirty="0">
                <a:cs typeface="+mj-cs"/>
              </a:rPr>
              <a:t> 2. </a:t>
            </a:r>
            <a:r>
              <a:rPr lang="en-US" sz="2400" dirty="0" err="1">
                <a:cs typeface="+mj-cs"/>
              </a:rPr>
              <a:t>Galactorrhea</a:t>
            </a:r>
            <a:r>
              <a:rPr lang="en-US" sz="2400" dirty="0">
                <a:cs typeface="+mj-cs"/>
              </a:rPr>
              <a:t> : due to </a:t>
            </a:r>
            <a:r>
              <a:rPr lang="en-US" sz="2400" dirty="0" err="1">
                <a:cs typeface="+mj-cs"/>
              </a:rPr>
              <a:t>hyperprolactinemia</a:t>
            </a:r>
            <a:endParaRPr lang="en-US" sz="2400" dirty="0">
              <a:cs typeface="+mj-cs"/>
            </a:endParaRPr>
          </a:p>
          <a:p>
            <a:pPr algn="l" eaLnBrk="1" hangingPunct="1">
              <a:defRPr/>
            </a:pPr>
            <a:endParaRPr lang="en-US" sz="1800" dirty="0">
              <a:cs typeface="+mj-cs"/>
            </a:endParaRPr>
          </a:p>
          <a:p>
            <a:pPr algn="l" eaLnBrk="1" hangingPunct="1">
              <a:defRPr/>
            </a:pPr>
            <a:r>
              <a:rPr lang="en-US" sz="2400" dirty="0">
                <a:cs typeface="+mj-cs"/>
              </a:rPr>
              <a:t> 3. With Chlorpromazine: </a:t>
            </a:r>
          </a:p>
          <a:p>
            <a:pPr algn="l" eaLnBrk="1" hangingPunct="1">
              <a:defRPr/>
            </a:pPr>
            <a:r>
              <a:rPr lang="en-US" sz="2400" dirty="0">
                <a:cs typeface="+mj-cs"/>
              </a:rPr>
              <a:t>      1.postural hypotension  2.sedation </a:t>
            </a:r>
          </a:p>
          <a:p>
            <a:pPr algn="l" eaLnBrk="1" hangingPunct="1">
              <a:defRPr/>
            </a:pPr>
            <a:r>
              <a:rPr lang="en-US" sz="2400" dirty="0">
                <a:cs typeface="+mj-cs"/>
              </a:rPr>
              <a:t>   - these are much less with others  </a:t>
            </a:r>
          </a:p>
          <a:p>
            <a:pPr algn="l" eaLnBrk="1" hangingPunct="1">
              <a:defRPr/>
            </a:pPr>
            <a:endParaRPr lang="en-US" sz="1800" dirty="0">
              <a:cs typeface="+mj-cs"/>
            </a:endParaRPr>
          </a:p>
          <a:p>
            <a:pPr algn="l" eaLnBrk="1" hangingPunct="1">
              <a:defRPr/>
            </a:pPr>
            <a:r>
              <a:rPr lang="en-US" sz="2400" b="1" dirty="0">
                <a:cs typeface="+mj-cs"/>
              </a:rPr>
              <a:t>  d. </a:t>
            </a:r>
            <a:r>
              <a:rPr lang="en-US" sz="2400" dirty="0">
                <a:cs typeface="+mj-cs"/>
              </a:rPr>
              <a:t>  </a:t>
            </a:r>
            <a:r>
              <a:rPr lang="en-US" sz="2400" b="1" dirty="0" err="1">
                <a:cs typeface="+mj-cs"/>
              </a:rPr>
              <a:t>Domperidone</a:t>
            </a:r>
            <a:r>
              <a:rPr lang="en-US" sz="2400" dirty="0">
                <a:cs typeface="+mj-cs"/>
              </a:rPr>
              <a:t>  -oral , it is a derivative of </a:t>
            </a:r>
            <a:r>
              <a:rPr lang="en-US" sz="2400" dirty="0" err="1">
                <a:cs typeface="+mj-cs"/>
              </a:rPr>
              <a:t>butyrophenones</a:t>
            </a:r>
            <a:r>
              <a:rPr lang="en-US" sz="2400" dirty="0">
                <a:cs typeface="+mj-cs"/>
              </a:rPr>
              <a:t>.</a:t>
            </a:r>
          </a:p>
          <a:p>
            <a:pPr algn="l" eaLnBrk="1" hangingPunct="1">
              <a:defRPr/>
            </a:pPr>
            <a:r>
              <a:rPr lang="en-US" sz="2400" dirty="0">
                <a:cs typeface="+mj-cs"/>
              </a:rPr>
              <a:t>- it poorly enter CNS, so </a:t>
            </a:r>
            <a:r>
              <a:rPr lang="en-US" sz="2400" dirty="0" err="1">
                <a:cs typeface="+mj-cs"/>
              </a:rPr>
              <a:t>dystonia</a:t>
            </a:r>
            <a:r>
              <a:rPr lang="en-US" sz="2400" dirty="0">
                <a:cs typeface="+mj-cs"/>
              </a:rPr>
              <a:t> &amp; </a:t>
            </a:r>
            <a:r>
              <a:rPr lang="en-US" sz="2400" dirty="0" err="1">
                <a:cs typeface="+mj-cs"/>
              </a:rPr>
              <a:t>galactorrhea</a:t>
            </a:r>
            <a:r>
              <a:rPr lang="en-US" sz="2400" dirty="0">
                <a:cs typeface="+mj-cs"/>
              </a:rPr>
              <a:t> are rare. </a:t>
            </a:r>
          </a:p>
          <a:p>
            <a:pPr algn="l" eaLnBrk="1" hangingPunct="1">
              <a:defRPr/>
            </a:pPr>
            <a:r>
              <a:rPr lang="en-US" sz="2400" dirty="0">
                <a:cs typeface="+mj-cs"/>
              </a:rPr>
              <a:t>-In </a:t>
            </a:r>
            <a:r>
              <a:rPr lang="en-US" sz="2400" dirty="0" err="1">
                <a:cs typeface="+mj-cs"/>
              </a:rPr>
              <a:t>additon</a:t>
            </a:r>
            <a:r>
              <a:rPr lang="en-US" sz="2400" dirty="0">
                <a:cs typeface="+mj-cs"/>
              </a:rPr>
              <a:t>  it has peripheral action  on stomach +intestine enhancing their forward </a:t>
            </a:r>
            <a:r>
              <a:rPr lang="en-US" sz="2400" dirty="0" err="1">
                <a:cs typeface="+mj-cs"/>
              </a:rPr>
              <a:t>motility+peristalsis</a:t>
            </a:r>
            <a:r>
              <a:rPr lang="en-US" sz="2400" dirty="0">
                <a:cs typeface="+mj-cs"/>
              </a:rPr>
              <a:t>.	(</a:t>
            </a:r>
            <a:r>
              <a:rPr lang="en-US" sz="2400" dirty="0" err="1">
                <a:cs typeface="+mj-cs"/>
              </a:rPr>
              <a:t>prokinetic</a:t>
            </a:r>
            <a:r>
              <a:rPr lang="en-US" sz="2400" dirty="0">
                <a:cs typeface="+mj-cs"/>
              </a:rPr>
              <a:t> action)</a:t>
            </a:r>
            <a:endParaRPr lang="ar-JO" sz="2400" dirty="0"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E7B0B16-FE38-42EC-B0CB-016208519D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" y="0"/>
            <a:ext cx="9296400" cy="6858000"/>
          </a:xfrm>
        </p:spPr>
        <p:txBody>
          <a:bodyPr rtlCol="0">
            <a:noAutofit/>
          </a:bodyPr>
          <a:lstStyle/>
          <a:p>
            <a:pPr algn="l" eaLnBrk="1" hangingPunct="1">
              <a:defRPr/>
            </a:pPr>
            <a:r>
              <a:rPr lang="en-US" sz="2800" b="1" dirty="0"/>
              <a:t> 4. 5-HT3 receptor blockers: </a:t>
            </a:r>
          </a:p>
          <a:p>
            <a:pPr algn="l" eaLnBrk="1" hangingPunct="1">
              <a:defRPr/>
            </a:pPr>
            <a:r>
              <a:rPr lang="en-US" sz="2400" b="1" dirty="0" err="1"/>
              <a:t>Ondansetron</a:t>
            </a:r>
            <a:r>
              <a:rPr lang="en-US" sz="2400" b="1" dirty="0"/>
              <a:t>, </a:t>
            </a:r>
            <a:r>
              <a:rPr lang="en-US" sz="2400" b="1" dirty="0" err="1"/>
              <a:t>Granisetron</a:t>
            </a:r>
            <a:r>
              <a:rPr lang="en-US" sz="2400" dirty="0"/>
              <a:t>  oral, iv    -Block 5-HT3  receptors on nerve ending of sensory </a:t>
            </a:r>
            <a:r>
              <a:rPr lang="en-US" sz="2400" dirty="0" err="1"/>
              <a:t>vagal</a:t>
            </a:r>
            <a:r>
              <a:rPr lang="en-US" sz="2400" dirty="0"/>
              <a:t> afferents  in </a:t>
            </a:r>
            <a:r>
              <a:rPr lang="en-US" sz="2400" dirty="0" err="1"/>
              <a:t>stomach+intestine</a:t>
            </a:r>
            <a:r>
              <a:rPr lang="en-US" sz="2400" dirty="0"/>
              <a:t>;  These are activated by irritants &amp; also by 5-HT released from </a:t>
            </a:r>
            <a:r>
              <a:rPr lang="en-US" sz="2400" dirty="0" err="1"/>
              <a:t>enterochromaffin</a:t>
            </a:r>
            <a:r>
              <a:rPr lang="en-US" sz="2400" dirty="0"/>
              <a:t> cells damaged by  radiotherapy  Or  </a:t>
            </a:r>
            <a:r>
              <a:rPr lang="en-US" sz="2400" dirty="0" err="1"/>
              <a:t>cytotoxic</a:t>
            </a:r>
            <a:r>
              <a:rPr lang="en-US" sz="2400" dirty="0"/>
              <a:t> drugs in cancer treatment </a:t>
            </a:r>
            <a:r>
              <a:rPr lang="en-US" sz="2400" dirty="0" err="1"/>
              <a:t>esp.Cisplatin</a:t>
            </a:r>
            <a:r>
              <a:rPr lang="en-US" sz="2400" dirty="0"/>
              <a:t>.           also directly blocks 5-HT3 receptors on CRTZ .             </a:t>
            </a:r>
          </a:p>
          <a:p>
            <a:pPr algn="l" eaLnBrk="1" hangingPunct="1">
              <a:defRPr/>
            </a:pPr>
            <a:r>
              <a:rPr lang="en-US" sz="2400" dirty="0"/>
              <a:t> -Also useful for PONV</a:t>
            </a:r>
          </a:p>
          <a:p>
            <a:pPr algn="l" eaLnBrk="1" hangingPunct="1">
              <a:defRPr/>
            </a:pPr>
            <a:r>
              <a:rPr lang="en-US" sz="2400" dirty="0"/>
              <a:t>S.Es are insignificant,&amp; include constipation, headache  </a:t>
            </a:r>
          </a:p>
          <a:p>
            <a:pPr algn="l" eaLnBrk="1" hangingPunct="1">
              <a:defRPr/>
            </a:pPr>
            <a:r>
              <a:rPr lang="en-US" sz="2400" dirty="0"/>
              <a:t>Their anti-emetic action enhanced by </a:t>
            </a:r>
            <a:r>
              <a:rPr lang="en-US" sz="2400" dirty="0" err="1"/>
              <a:t>glucocorticoid</a:t>
            </a:r>
            <a:r>
              <a:rPr lang="en-US" sz="2400" dirty="0"/>
              <a:t>  e.g. </a:t>
            </a:r>
            <a:r>
              <a:rPr lang="en-US" sz="2400" dirty="0" err="1"/>
              <a:t>Dexamethasone</a:t>
            </a:r>
            <a:r>
              <a:rPr lang="en-US" sz="2400" dirty="0"/>
              <a:t> &amp; it can enhance antiemetic action of other drugs.      </a:t>
            </a:r>
          </a:p>
          <a:p>
            <a:pPr algn="l" eaLnBrk="1" hangingPunct="1">
              <a:defRPr/>
            </a:pPr>
            <a:endParaRPr lang="en-US" sz="1200" dirty="0"/>
          </a:p>
          <a:p>
            <a:pPr algn="l" eaLnBrk="1" hangingPunct="1">
              <a:defRPr/>
            </a:pPr>
            <a:r>
              <a:rPr lang="en-US" sz="2800" b="1" dirty="0"/>
              <a:t>-Others: </a:t>
            </a:r>
            <a:r>
              <a:rPr lang="en-US" sz="2400" b="1" dirty="0"/>
              <a:t> -</a:t>
            </a:r>
            <a:r>
              <a:rPr lang="en-US" sz="2400" b="1" dirty="0" err="1"/>
              <a:t>Glucosteroids</a:t>
            </a:r>
            <a:r>
              <a:rPr lang="en-US" sz="2400" b="1" dirty="0"/>
              <a:t>: to enhance DA2-blockers or  5-HT3 blockers</a:t>
            </a:r>
          </a:p>
          <a:p>
            <a:pPr algn="l" eaLnBrk="1" hangingPunct="1">
              <a:defRPr/>
            </a:pPr>
            <a:r>
              <a:rPr lang="en-US" sz="2400" b="1" dirty="0"/>
              <a:t>-Diazepam or </a:t>
            </a:r>
            <a:r>
              <a:rPr lang="en-US" sz="2400" b="1" dirty="0" err="1"/>
              <a:t>Lorazepam</a:t>
            </a:r>
            <a:r>
              <a:rPr lang="en-US" sz="2400" b="1" dirty="0"/>
              <a:t> (Benzodiazepines</a:t>
            </a:r>
            <a:r>
              <a:rPr lang="en-US" sz="2400" dirty="0"/>
              <a:t>):  -For emotional or </a:t>
            </a:r>
          </a:p>
          <a:p>
            <a:pPr algn="l" eaLnBrk="1" hangingPunct="1">
              <a:defRPr/>
            </a:pPr>
            <a:r>
              <a:rPr lang="en-US" sz="2400" dirty="0"/>
              <a:t>      anticipatory vomiting + to enhance other anti-emetics.</a:t>
            </a:r>
          </a:p>
          <a:p>
            <a:pPr algn="l" eaLnBrk="1" hangingPunct="1">
              <a:defRPr/>
            </a:pPr>
            <a:r>
              <a:rPr lang="en-US" sz="2400" b="1" dirty="0"/>
              <a:t> -</a:t>
            </a:r>
            <a:r>
              <a:rPr lang="en-US" sz="2400" b="1" dirty="0" err="1"/>
              <a:t>Nabilone</a:t>
            </a:r>
            <a:r>
              <a:rPr lang="en-US" sz="2400" b="1" dirty="0"/>
              <a:t>: acts on </a:t>
            </a:r>
            <a:r>
              <a:rPr lang="en-US" sz="2400" b="1" dirty="0" err="1"/>
              <a:t>cannabinoid</a:t>
            </a:r>
            <a:r>
              <a:rPr lang="en-US" sz="2400" b="1" dirty="0"/>
              <a:t> receptors </a:t>
            </a:r>
            <a:r>
              <a:rPr lang="en-US" sz="2800" dirty="0"/>
              <a:t>-</a:t>
            </a:r>
            <a:r>
              <a:rPr lang="en-US" sz="2400" dirty="0"/>
              <a:t>For mild to moderate </a:t>
            </a:r>
          </a:p>
          <a:p>
            <a:pPr algn="l" eaLnBrk="1" hangingPunct="1">
              <a:defRPr/>
            </a:pPr>
            <a:r>
              <a:rPr lang="en-US" sz="2400" dirty="0"/>
              <a:t>       vomiting due to </a:t>
            </a:r>
            <a:r>
              <a:rPr lang="en-US" sz="2400" dirty="0" err="1"/>
              <a:t>cytotoxic</a:t>
            </a:r>
            <a:r>
              <a:rPr lang="en-US" sz="2400" dirty="0"/>
              <a:t> drug.   May cause confusion</a:t>
            </a:r>
            <a:r>
              <a:rPr lang="en-US" sz="2800" dirty="0"/>
              <a:t>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ar-JO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3F62F58E31954599AF5D7BF24514D4" ma:contentTypeVersion="2" ma:contentTypeDescription="Create a new document." ma:contentTypeScope="" ma:versionID="1f97733726474c944a67f50e0a8bd811">
  <xsd:schema xmlns:xsd="http://www.w3.org/2001/XMLSchema" xmlns:xs="http://www.w3.org/2001/XMLSchema" xmlns:p="http://schemas.microsoft.com/office/2006/metadata/properties" xmlns:ns2="d04b26b9-50b7-4329-ba0b-d0dc18387505" targetNamespace="http://schemas.microsoft.com/office/2006/metadata/properties" ma:root="true" ma:fieldsID="1fc3081d13638dbfc9427cb62a769f1c" ns2:_="">
    <xsd:import namespace="d04b26b9-50b7-4329-ba0b-d0dc183875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b26b9-50b7-4329-ba0b-d0dc183875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C21F7A9-BCB0-4A6E-8352-E445962C0FB5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d04b26b9-50b7-4329-ba0b-d0dc18387505"/>
  </ds:schemaRefs>
</ds:datastoreItem>
</file>

<file path=customXml/itemProps2.xml><?xml version="1.0" encoding="utf-8"?>
<ds:datastoreItem xmlns:ds="http://schemas.openxmlformats.org/officeDocument/2006/customXml" ds:itemID="{E75B1905-E82E-4C5A-A860-70462F861E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798</Words>
  <Application>Microsoft Office PowerPoint</Application>
  <PresentationFormat>عرض على الشاشة (4:3)</PresentationFormat>
  <Paragraphs>140</Paragraphs>
  <Slides>13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Office Theme</vt:lpstr>
      <vt:lpstr> ANTIEMETICS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FOR ORAL DISORDERS AND ANTIEMETICS</dc:title>
  <dc:creator/>
  <cp:lastModifiedBy>احمد المعايطه</cp:lastModifiedBy>
  <cp:revision>45</cp:revision>
  <dcterms:created xsi:type="dcterms:W3CDTF">2006-08-16T00:00:00Z</dcterms:created>
  <dcterms:modified xsi:type="dcterms:W3CDTF">2021-03-25T08:56:39Z</dcterms:modified>
</cp:coreProperties>
</file>