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83" r:id="rId6"/>
    <p:sldId id="259" r:id="rId7"/>
    <p:sldId id="263" r:id="rId8"/>
    <p:sldId id="264" r:id="rId9"/>
    <p:sldId id="260" r:id="rId10"/>
    <p:sldId id="281" r:id="rId11"/>
    <p:sldId id="261" r:id="rId12"/>
    <p:sldId id="282" r:id="rId13"/>
    <p:sldId id="276" r:id="rId14"/>
    <p:sldId id="277" r:id="rId15"/>
    <p:sldId id="278" r:id="rId16"/>
    <p:sldId id="262" r:id="rId17"/>
    <p:sldId id="279" r:id="rId18"/>
    <p:sldId id="280" r:id="rId19"/>
    <p:sldId id="265" r:id="rId20"/>
    <p:sldId id="266" r:id="rId21"/>
    <p:sldId id="284" r:id="rId22"/>
    <p:sldId id="267" r:id="rId23"/>
    <p:sldId id="268" r:id="rId24"/>
    <p:sldId id="285" r:id="rId25"/>
    <p:sldId id="329" r:id="rId26"/>
    <p:sldId id="310" r:id="rId27"/>
    <p:sldId id="311" r:id="rId28"/>
    <p:sldId id="312" r:id="rId29"/>
    <p:sldId id="313" r:id="rId30"/>
    <p:sldId id="314" r:id="rId31"/>
    <p:sldId id="316" r:id="rId32"/>
    <p:sldId id="327" r:id="rId33"/>
    <p:sldId id="315" r:id="rId34"/>
    <p:sldId id="317" r:id="rId35"/>
    <p:sldId id="318" r:id="rId36"/>
    <p:sldId id="319" r:id="rId37"/>
    <p:sldId id="320" r:id="rId38"/>
    <p:sldId id="328" r:id="rId39"/>
    <p:sldId id="321" r:id="rId40"/>
    <p:sldId id="322" r:id="rId41"/>
    <p:sldId id="323" r:id="rId42"/>
    <p:sldId id="324" r:id="rId43"/>
    <p:sldId id="325" r:id="rId44"/>
    <p:sldId id="32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varScale="1">
        <p:scale>
          <a:sx n="69" d="100"/>
          <a:sy n="69"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175" indent="-384175"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175"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Phobias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br>
              <a:rPr lang="en-US" dirty="0"/>
            </a:br>
            <a:endParaRPr lang="en-US" dirty="0"/>
          </a:p>
        </p:txBody>
      </p:sp>
      <p:sp>
        <p:nvSpPr>
          <p:cNvPr id="3" name="Content Placeholder 2"/>
          <p:cNvSpPr>
            <a:spLocks noGrp="1"/>
          </p:cNvSpPr>
          <p:nvPr>
            <p:ph idx="1"/>
          </p:nvPr>
        </p:nvSpPr>
        <p:spPr>
          <a:xfrm>
            <a:off x="1188155" y="1693333"/>
            <a:ext cx="9601200" cy="5164667"/>
          </a:xfrm>
        </p:spPr>
        <p:txBody>
          <a:bodyPr/>
          <a:lstStyle/>
          <a:p>
            <a:r>
              <a:rPr lang="en-US" sz="2800" dirty="0"/>
              <a:t>The development of specific phobia is influenced by a complex interaction of biological(genetics), psychological, and social/environmental factors.</a:t>
            </a:r>
            <a:endParaRPr lang="en-US" sz="2800" dirty="0"/>
          </a:p>
          <a:p>
            <a:endParaRPr lang="en-US" sz="2800" dirty="0"/>
          </a:p>
          <a:p>
            <a:r>
              <a:rPr lang="en-US" sz="2800" dirty="0"/>
              <a:t>Social/</a:t>
            </a:r>
            <a:r>
              <a:rPr lang="en-US" sz="2800" dirty="0" err="1"/>
              <a:t>enviromental</a:t>
            </a:r>
            <a:r>
              <a:rPr lang="en-US" sz="2800" dirty="0"/>
              <a:t> : The development  of specific phobia may result from the pairing of a specific object or situation with the emotions of fear and panic , ether by having a strong emotional experience, by observation of the reaction of an other (a parent) or information transfer (being taught about the dangers)</a:t>
            </a:r>
            <a:endParaRPr lang="en-US" sz="2800"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711" y="451556"/>
            <a:ext cx="9601200" cy="3581400"/>
          </a:xfrm>
        </p:spPr>
        <p:txBody>
          <a:bodyPr>
            <a:noAutofit/>
          </a:bodyPr>
          <a:lstStyle/>
          <a:p>
            <a:r>
              <a:rPr lang="en-US" sz="2800" dirty="0"/>
              <a:t>Genetics : Specific phobia tends to run in families(30%) .The blood-injection-injury type has a particularly high familial tendency(60%)</a:t>
            </a:r>
            <a:endParaRPr lang="en-US" sz="2800" dirty="0"/>
          </a:p>
          <a:p>
            <a:r>
              <a:rPr lang="en-US" sz="2800" dirty="0"/>
              <a:t>However, the particular phobia that is transmitted is typically different although often it is from the same type , As an example, a parent who reports a fear of dogs has a child who reports a fear of snakes. Both phobias are within the animal type but the feared animal differs</a:t>
            </a:r>
            <a:endParaRPr lang="en-US" sz="2800" dirty="0"/>
          </a:p>
          <a:p>
            <a:r>
              <a:rPr lang="en-US" sz="2800" dirty="0"/>
              <a:t>Genetics also play a role in the heritability of personality traits that increase vulnerability for the development of specific phobia.</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155" y="0"/>
            <a:ext cx="9601200" cy="1485900"/>
          </a:xfrm>
        </p:spPr>
        <p:txBody>
          <a:bodyPr/>
          <a:lstStyle/>
          <a:p>
            <a:r>
              <a:rPr lang="en-US" dirty="0"/>
              <a:t>Clinical manifestations</a:t>
            </a:r>
            <a:endParaRPr lang="en-US" dirty="0"/>
          </a:p>
        </p:txBody>
      </p:sp>
      <p:sp>
        <p:nvSpPr>
          <p:cNvPr id="3" name="Content Placeholder 2"/>
          <p:cNvSpPr>
            <a:spLocks noGrp="1"/>
          </p:cNvSpPr>
          <p:nvPr>
            <p:ph idx="1"/>
          </p:nvPr>
        </p:nvSpPr>
        <p:spPr>
          <a:xfrm>
            <a:off x="1061155" y="878417"/>
            <a:ext cx="9601200" cy="3129139"/>
          </a:xfrm>
        </p:spPr>
        <p:txBody>
          <a:bodyPr>
            <a:noAutofit/>
          </a:bodyPr>
          <a:lstStyle/>
          <a:p>
            <a:r>
              <a:rPr lang="en-US" sz="2800" dirty="0"/>
              <a:t>Specific phobia can be associated with significant impairment and disability </a:t>
            </a:r>
            <a:r>
              <a:rPr lang="en-US" sz="2800" dirty="0">
                <a:highlight>
                  <a:srgbClr val="FFFF00"/>
                </a:highlight>
              </a:rPr>
              <a:t>but is not typically seen as the primary presenting problem</a:t>
            </a:r>
            <a:r>
              <a:rPr lang="en-US" sz="2800" dirty="0"/>
              <a:t> in clinical settings (unless the clinical setting is an anxiety disorders specialty clinic). Clinical attention is usually focused on common </a:t>
            </a:r>
            <a:r>
              <a:rPr lang="en-US" sz="2800" dirty="0" err="1"/>
              <a:t>comorbid</a:t>
            </a:r>
            <a:r>
              <a:rPr lang="en-US" sz="2800" dirty="0"/>
              <a:t> disorders such as other anxiety disorders, mood disorders, and alcohol dependence</a:t>
            </a:r>
            <a:endParaRPr lang="en-US" sz="2800" dirty="0"/>
          </a:p>
          <a:p>
            <a:endParaRPr lang="en-US" sz="2800" dirty="0"/>
          </a:p>
          <a:p>
            <a:r>
              <a:rPr lang="en-US" sz="2800" u="sng" dirty="0"/>
              <a:t>Insight</a:t>
            </a:r>
            <a:r>
              <a:rPr lang="en-US" sz="2800" dirty="0"/>
              <a:t> : Individuals often state that they recognize the fear is completely irrational or excessive but they are unable to control their response to the feared situation or object. The fear may be a source of embarrassment and is often accommodated by varying strategies of avoidance.</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178" y="525639"/>
            <a:ext cx="9601200" cy="3581400"/>
          </a:xfrm>
        </p:spPr>
        <p:txBody>
          <a:bodyPr>
            <a:noAutofit/>
          </a:bodyPr>
          <a:lstStyle/>
          <a:p>
            <a:r>
              <a:rPr lang="en-US" sz="2800" u="sng" dirty="0"/>
              <a:t>Functional impairment</a:t>
            </a:r>
            <a:r>
              <a:rPr lang="en-US" sz="2800" dirty="0"/>
              <a:t> : can range from minimal to significant depending on the degree of fear, and the degree of impact in everyday life. For some people, the fear may be accommodated such that the impact in everyday life is minimized or not perceived as significant . For others, the specific phobia can be quite impairing and even life threatening, as in the case of choking phobia (in extreme cases, an individual may avoid consuming any solid food or thick liquids) and blood-injection-injury phobia (an individual may avoid necessary medical procedures)</a:t>
            </a:r>
            <a:endParaRPr lang="en-US" sz="2800" dirty="0"/>
          </a:p>
          <a:p>
            <a:r>
              <a:rPr lang="en-US" sz="2800" dirty="0"/>
              <a:t>It is common for individuals to have multiple specific phobias</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a:t>
            </a:r>
            <a:endParaRPr lang="en-US" dirty="0"/>
          </a:p>
        </p:txBody>
      </p:sp>
      <p:sp>
        <p:nvSpPr>
          <p:cNvPr id="3" name="Content Placeholder 2"/>
          <p:cNvSpPr>
            <a:spLocks noGrp="1"/>
          </p:cNvSpPr>
          <p:nvPr>
            <p:ph idx="1"/>
          </p:nvPr>
        </p:nvSpPr>
        <p:spPr/>
        <p:txBody>
          <a:bodyPr>
            <a:normAutofit/>
          </a:bodyPr>
          <a:lstStyle/>
          <a:p>
            <a:r>
              <a:rPr lang="en-US" sz="2800" dirty="0"/>
              <a:t>When untreated, phobias tend to be lifelong. Age of onset is typically in mid-childhood  or early adolescence but varies depending on the type of phobia. Animal and blood-injection- injury phobias are more likely to begin in childhood; whereas, situational and natural environment phobias tend to occur in late adolescence or early adulthood . There is some evidence that prevalence of specific phobia may decline in older adults</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0133"/>
            <a:ext cx="9601200" cy="1485900"/>
          </a:xfrm>
        </p:spPr>
        <p:txBody>
          <a:bodyPr/>
          <a:lstStyle/>
          <a:p>
            <a:r>
              <a:rPr lang="en-US" dirty="0">
                <a:effectLst>
                  <a:outerShdw blurRad="38100" dist="38100" dir="2700000" algn="tl">
                    <a:srgbClr val="000000">
                      <a:alpha val="43137"/>
                    </a:srgbClr>
                  </a:outerShdw>
                </a:effectLst>
                <a:sym typeface="+mn-ea"/>
              </a:rPr>
              <a:t>DSM-5 Criteria for Specific Phobia</a:t>
            </a:r>
            <a:br>
              <a:rPr lang="en-US" dirty="0"/>
            </a:br>
            <a:endParaRPr lang="en-US" dirty="0"/>
          </a:p>
        </p:txBody>
      </p:sp>
      <p:sp>
        <p:nvSpPr>
          <p:cNvPr id="3" name="Content Placeholder 2"/>
          <p:cNvSpPr>
            <a:spLocks noGrp="1"/>
          </p:cNvSpPr>
          <p:nvPr>
            <p:ph idx="1"/>
          </p:nvPr>
        </p:nvSpPr>
        <p:spPr>
          <a:xfrm>
            <a:off x="1295400" y="1075972"/>
            <a:ext cx="9601200" cy="3581400"/>
          </a:xfrm>
        </p:spPr>
        <p:txBody>
          <a:bodyPr>
            <a:noAutofit/>
          </a:bodyPr>
          <a:lstStyle/>
          <a:p>
            <a:r>
              <a:rPr lang="en-US" sz="2800" dirty="0"/>
              <a:t>A. Marked fear or anxiety about a specific object or situation (eg, flying, heights, animals, receiving an injection, seeing blood).</a:t>
            </a:r>
            <a:endParaRPr lang="en-US" sz="2800" dirty="0"/>
          </a:p>
          <a:p>
            <a:r>
              <a:rPr lang="en-US" sz="2800" dirty="0"/>
              <a:t>Note: In children, the fear or anxiety may be expressed by crying, tantrums, freezing, or clinging. </a:t>
            </a:r>
            <a:endParaRPr lang="en-US" sz="2800" dirty="0"/>
          </a:p>
          <a:p>
            <a:r>
              <a:rPr lang="en-US" sz="2800" dirty="0"/>
              <a:t>B. The phobic object or situation almost always provokes </a:t>
            </a:r>
            <a:r>
              <a:rPr lang="en-US" sz="2800" dirty="0">
                <a:highlight>
                  <a:srgbClr val="FFFF00"/>
                </a:highlight>
              </a:rPr>
              <a:t>immediate</a:t>
            </a:r>
            <a:r>
              <a:rPr lang="en-US" sz="2800" dirty="0"/>
              <a:t> fear or anxiety.</a:t>
            </a:r>
            <a:endParaRPr lang="en-US" sz="2800" dirty="0"/>
          </a:p>
          <a:p>
            <a:r>
              <a:rPr lang="en-US" sz="2800" dirty="0"/>
              <a:t> C. The phobic object or situation is actively </a:t>
            </a:r>
            <a:r>
              <a:rPr lang="en-US" sz="2800" dirty="0">
                <a:highlight>
                  <a:srgbClr val="FFFF00"/>
                </a:highlight>
              </a:rPr>
              <a:t>avoided</a:t>
            </a:r>
            <a:r>
              <a:rPr lang="en-US" sz="2800" dirty="0"/>
              <a:t> or endured with intense fear or anxiety. </a:t>
            </a:r>
            <a:endParaRPr lang="en-US" sz="2800" dirty="0"/>
          </a:p>
          <a:p>
            <a:r>
              <a:rPr lang="en-US" sz="2800" dirty="0"/>
              <a:t>D. The fear or anxiety is </a:t>
            </a:r>
            <a:r>
              <a:rPr lang="en-US" sz="2800" dirty="0">
                <a:highlight>
                  <a:srgbClr val="FFFF00"/>
                </a:highlight>
              </a:rPr>
              <a:t>out of proportion</a:t>
            </a:r>
            <a:r>
              <a:rPr lang="en-US" sz="2800" dirty="0"/>
              <a:t> to the actual danger posed by the specific object or situation and to the sociocultural context.</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933" y="155223"/>
            <a:ext cx="9601200" cy="3581400"/>
          </a:xfrm>
        </p:spPr>
        <p:txBody>
          <a:bodyPr>
            <a:noAutofit/>
          </a:bodyPr>
          <a:lstStyle/>
          <a:p>
            <a:r>
              <a:rPr lang="en-US" sz="2800" dirty="0"/>
              <a:t>E. The fear, anxiety, or avoidance is persistent, typically lasting for </a:t>
            </a:r>
            <a:r>
              <a:rPr lang="en-US" sz="2800" dirty="0">
                <a:highlight>
                  <a:srgbClr val="FFFF00"/>
                </a:highlight>
              </a:rPr>
              <a:t>six months</a:t>
            </a:r>
            <a:r>
              <a:rPr lang="en-US" sz="2800" dirty="0"/>
              <a:t> or more.</a:t>
            </a:r>
            <a:endParaRPr lang="en-US" sz="2800" dirty="0"/>
          </a:p>
          <a:p>
            <a:r>
              <a:rPr lang="en-US" sz="2800" dirty="0"/>
              <a:t>F. The fear, anxiety, or avoidance causes </a:t>
            </a:r>
            <a:r>
              <a:rPr lang="en-US" sz="2800" dirty="0">
                <a:highlight>
                  <a:srgbClr val="FFFF00"/>
                </a:highlight>
              </a:rPr>
              <a:t>clinically significant distress or impairment </a:t>
            </a:r>
            <a:r>
              <a:rPr lang="en-US" sz="2800" dirty="0"/>
              <a:t>in social, occupational, or other important areas of functioning.</a:t>
            </a:r>
            <a:endParaRPr lang="en-US" sz="2800" dirty="0"/>
          </a:p>
          <a:p>
            <a:r>
              <a:rPr lang="en-US" sz="2800" dirty="0"/>
              <a:t>G. The disturbance is not better explained by the symptoms of another mental disorder, including fear, anxiety, and avoidance of situations associated with panic-like symptoms or other incapacitating symptoms (as in agoraphobia); objects or situations related to obsessions (as in obsessive-compulsive disorder); reminders of traumatic events (as in </a:t>
            </a:r>
            <a:r>
              <a:rPr lang="en-US" sz="2800" dirty="0" err="1"/>
              <a:t>posttraumatic</a:t>
            </a:r>
            <a:r>
              <a:rPr lang="en-US" sz="2800" dirty="0"/>
              <a:t> stress disorder); separation from home or attachment figures (as in separation anxiety disorder); or social situations (as in social anxiety disorder).</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2800" dirty="0"/>
              <a:t>Other diagnostic considerations</a:t>
            </a:r>
            <a:r>
              <a:rPr lang="en-US" dirty="0"/>
              <a:t> — </a:t>
            </a:r>
            <a:r>
              <a:rPr lang="en-US" sz="2800" dirty="0"/>
              <a:t>Specific phobia needs to be distinguished from normative states of fear</a:t>
            </a:r>
            <a:r>
              <a:rPr lang="en-US" dirty="0"/>
              <a:t>. </a:t>
            </a:r>
            <a:r>
              <a:rPr lang="en-US" sz="2800" dirty="0"/>
              <a:t>Unlike normative fear, phobic fear</a:t>
            </a:r>
            <a:r>
              <a:rPr lang="en-US" dirty="0"/>
              <a:t> :</a:t>
            </a:r>
            <a:endParaRPr lang="en-US" dirty="0"/>
          </a:p>
          <a:p>
            <a:r>
              <a:rPr lang="en-US" sz="3000" dirty="0"/>
              <a:t>Is excessive and </a:t>
            </a:r>
            <a:r>
              <a:rPr lang="en-US" sz="3000" b="1" u="sng" dirty="0"/>
              <a:t>out of proportion</a:t>
            </a:r>
            <a:r>
              <a:rPr lang="en-US" sz="3000" dirty="0"/>
              <a:t> to situational demands</a:t>
            </a:r>
            <a:endParaRPr lang="en-US" sz="3000" dirty="0"/>
          </a:p>
          <a:p>
            <a:r>
              <a:rPr lang="en-US" sz="3000" dirty="0"/>
              <a:t> </a:t>
            </a:r>
            <a:r>
              <a:rPr lang="en-US" sz="3000" b="1" u="sng" dirty="0"/>
              <a:t>Cannot be alleviated with rational explanation</a:t>
            </a:r>
            <a:endParaRPr lang="en-US" sz="3000" b="1" u="sng" dirty="0"/>
          </a:p>
          <a:p>
            <a:r>
              <a:rPr lang="en-US" sz="3000" dirty="0"/>
              <a:t> Is out of voluntary control </a:t>
            </a:r>
            <a:endParaRPr lang="en-US" sz="3000" dirty="0"/>
          </a:p>
          <a:p>
            <a:r>
              <a:rPr lang="en-US" sz="3000" dirty="0"/>
              <a:t>Leads to situational </a:t>
            </a:r>
            <a:r>
              <a:rPr lang="en-US" sz="3000" b="1" u="sng" dirty="0"/>
              <a:t>avoidance</a:t>
            </a:r>
            <a:endParaRPr lang="en-US" sz="3000" b="1" u="sng" dirty="0"/>
          </a:p>
          <a:p>
            <a:r>
              <a:rPr lang="en-US" sz="3000" dirty="0"/>
              <a:t> Is maladaptive and </a:t>
            </a:r>
            <a:r>
              <a:rPr lang="en-US" sz="3000" b="1" u="sng" dirty="0"/>
              <a:t>persistent</a:t>
            </a:r>
            <a:r>
              <a:rPr lang="en-US" sz="3000" dirty="0"/>
              <a:t> over time</a:t>
            </a:r>
            <a:endParaRPr lang="en-US" sz="3000" dirty="0"/>
          </a:p>
          <a:p>
            <a:r>
              <a:rPr lang="en-US" sz="3000" dirty="0"/>
              <a:t> Is not age or stage-specific</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a:t>Ddx</a:t>
            </a:r>
            <a:endParaRPr lang="en-US" sz="4800" dirty="0"/>
          </a:p>
        </p:txBody>
      </p:sp>
      <p:sp>
        <p:nvSpPr>
          <p:cNvPr id="3" name="Content Placeholder 2"/>
          <p:cNvSpPr>
            <a:spLocks noGrp="1"/>
          </p:cNvSpPr>
          <p:nvPr>
            <p:ph idx="1"/>
          </p:nvPr>
        </p:nvSpPr>
        <p:spPr>
          <a:xfrm>
            <a:off x="800055" y="1231195"/>
            <a:ext cx="11236723" cy="5806194"/>
          </a:xfrm>
        </p:spPr>
        <p:txBody>
          <a:bodyPr>
            <a:normAutofit fontScale="77500" lnSpcReduction="20000"/>
          </a:bodyPr>
          <a:lstStyle/>
          <a:p>
            <a:endParaRPr lang="en-US" dirty="0"/>
          </a:p>
          <a:p>
            <a:r>
              <a:rPr lang="en-US" sz="5100" dirty="0"/>
              <a:t>other anxiety disorders </a:t>
            </a:r>
            <a:endParaRPr lang="en-US" sz="5100" dirty="0"/>
          </a:p>
          <a:p>
            <a:pPr lvl="1"/>
            <a:r>
              <a:rPr lang="en-US" sz="5100" dirty="0"/>
              <a:t>Differentiation among </a:t>
            </a:r>
            <a:r>
              <a:rPr lang="en-US" sz="5100" dirty="0">
                <a:solidFill>
                  <a:srgbClr val="0070C0"/>
                </a:solidFill>
              </a:rPr>
              <a:t>panic attacks</a:t>
            </a:r>
            <a:r>
              <a:rPr lang="en-US" sz="5100" dirty="0"/>
              <a:t>, </a:t>
            </a:r>
            <a:r>
              <a:rPr lang="en-US" sz="5100" dirty="0">
                <a:solidFill>
                  <a:schemeClr val="accent5">
                    <a:lumMod val="75000"/>
                  </a:schemeClr>
                </a:solidFill>
              </a:rPr>
              <a:t>agoraphobia, social phobia</a:t>
            </a:r>
            <a:r>
              <a:rPr lang="en-US" sz="5100" dirty="0"/>
              <a:t>, and specific phobia can be difficult in individual cases. In general, patients with specific phobia tend to experience anxiety immediately when presented with the phobic stimulus and limited to the identified situation</a:t>
            </a:r>
            <a:endParaRPr lang="en-US" sz="5100" dirty="0"/>
          </a:p>
          <a:p>
            <a:pPr marL="558800" lvl="1" indent="0">
              <a:buNone/>
            </a:pPr>
            <a:r>
              <a:rPr lang="en-US" sz="5100" dirty="0"/>
              <a:t> patients are not abnormally anxious when they are neither confronted with the phobic stimulus nor caused to anticipate the stimulus.</a:t>
            </a:r>
            <a:endParaRPr lang="en-US" sz="5100"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156" y="0"/>
            <a:ext cx="9601200" cy="1485900"/>
          </a:xfrm>
        </p:spPr>
        <p:txBody>
          <a:bodyPr/>
          <a:lstStyle/>
          <a:p>
            <a:r>
              <a:rPr lang="en-US" dirty="0"/>
              <a:t>Treatment</a:t>
            </a:r>
            <a:endParaRPr lang="en-US" dirty="0"/>
          </a:p>
        </p:txBody>
      </p:sp>
      <p:sp>
        <p:nvSpPr>
          <p:cNvPr id="3" name="Content Placeholder 2"/>
          <p:cNvSpPr>
            <a:spLocks noGrp="1"/>
          </p:cNvSpPr>
          <p:nvPr>
            <p:ph idx="1"/>
          </p:nvPr>
        </p:nvSpPr>
        <p:spPr>
          <a:xfrm>
            <a:off x="736598" y="638527"/>
            <a:ext cx="10923351" cy="5175250"/>
          </a:xfrm>
        </p:spPr>
        <p:txBody>
          <a:bodyPr>
            <a:normAutofit fontScale="92500"/>
          </a:bodyPr>
          <a:lstStyle/>
          <a:p>
            <a:r>
              <a:rPr lang="en-US" sz="2800" dirty="0"/>
              <a:t>Specific phobias are among the most common mental disorders and can be highly disabling. However, they are also among the most treatable mental disorders. Despite availability of efficacious treatments, the majority of individuals with specific phobias are hesitant to seek treatment</a:t>
            </a:r>
            <a:endParaRPr lang="en-US" sz="2800" dirty="0"/>
          </a:p>
          <a:p>
            <a:r>
              <a:rPr lang="en-US" sz="2800" dirty="0"/>
              <a:t>If a person is having significant distress or impairment from the combination of a specific phobia and concurrent mental disorder, it is often likely that the decision will be made to treat the </a:t>
            </a:r>
            <a:r>
              <a:rPr lang="en-US" sz="2800" dirty="0" err="1"/>
              <a:t>comorbid</a:t>
            </a:r>
            <a:r>
              <a:rPr lang="en-US" sz="2800" dirty="0"/>
              <a:t> disorders first, as they may be exerting a more significant life impact. Some specific phobias may be severe, even life threatening (eg, choking, fear of medical procedures), and thus warrant clinical priority for treatment.</a:t>
            </a:r>
            <a:endParaRPr lang="en-US" sz="2800" dirty="0"/>
          </a:p>
          <a:p>
            <a:r>
              <a:rPr lang="en-US" sz="2800" dirty="0"/>
              <a:t>Hint: first line is CBT WITH EXPOSURE and if that not available ,so </a:t>
            </a:r>
            <a:r>
              <a:rPr lang="en-US" sz="2800" dirty="0" err="1"/>
              <a:t>BENZODIAZAPINES</a:t>
            </a:r>
            <a:r>
              <a:rPr lang="en-US" sz="2800" dirty="0"/>
              <a:t> before the stimulus.</a:t>
            </a:r>
            <a:endParaRPr lang="en-US" sz="2800" dirty="0"/>
          </a:p>
          <a:p>
            <a:endParaRPr lang="en-US" sz="1800" dirty="0"/>
          </a:p>
          <a:p>
            <a:endParaRPr lang="en-US" sz="1620" dirty="0"/>
          </a:p>
          <a:p>
            <a:pPr lvl="1"/>
            <a:endParaRPr lang="en-US" b="1" dirty="0"/>
          </a:p>
          <a:p>
            <a:pPr marL="82550" indent="0">
              <a:buNone/>
            </a:pPr>
            <a:endParaRPr lang="en-US" sz="1800" b="1" dirty="0"/>
          </a:p>
          <a:p>
            <a:pPr marL="82550" indent="0">
              <a:buNone/>
            </a:pPr>
            <a:endParaRPr lang="en-US" sz="1800" b="1"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en-US" dirty="0"/>
          </a:p>
        </p:txBody>
      </p:sp>
      <p:sp>
        <p:nvSpPr>
          <p:cNvPr id="3" name="Content Placeholder 2"/>
          <p:cNvSpPr>
            <a:spLocks noGrp="1"/>
          </p:cNvSpPr>
          <p:nvPr>
            <p:ph idx="1"/>
          </p:nvPr>
        </p:nvSpPr>
        <p:spPr/>
        <p:txBody>
          <a:bodyPr/>
          <a:lstStyle/>
          <a:p>
            <a:pPr marL="457200" lvl="0" indent="-361950">
              <a:spcBef>
                <a:spcPts val="0"/>
              </a:spcBef>
              <a:buSzPts val="2100"/>
              <a:buChar char="●"/>
            </a:pPr>
            <a:r>
              <a:rPr lang="en-US" sz="2100" dirty="0"/>
              <a:t>Anxiety : Apprehension about a future threat</a:t>
            </a:r>
            <a:endParaRPr lang="en-US" sz="2100" dirty="0"/>
          </a:p>
          <a:p>
            <a:pPr marL="457200" lvl="0" indent="-361950">
              <a:spcBef>
                <a:spcPts val="0"/>
              </a:spcBef>
              <a:buSzPts val="2100"/>
              <a:buChar char="●"/>
            </a:pPr>
            <a:r>
              <a:rPr lang="en-US" sz="2100" dirty="0"/>
              <a:t>Fear : Response to an immediate threa</a:t>
            </a:r>
            <a:r>
              <a:rPr lang="en-US" altLang="en-GB" sz="2100" dirty="0"/>
              <a:t>t</a:t>
            </a:r>
            <a:endParaRPr lang="en-US" sz="2100" dirty="0"/>
          </a:p>
          <a:p>
            <a:pPr marL="457200" lvl="0" indent="-361950">
              <a:spcBef>
                <a:spcPts val="1600"/>
              </a:spcBef>
              <a:buSzPts val="2100"/>
              <a:buChar char="●"/>
            </a:pPr>
            <a:r>
              <a:rPr lang="en-US" sz="2100" dirty="0"/>
              <a:t>Both involve physiological arousal → Sympathetic nervous system</a:t>
            </a:r>
            <a:endParaRPr lang="en-US" sz="2100" dirty="0"/>
          </a:p>
          <a:p>
            <a:pPr marL="0" lvl="0" indent="0">
              <a:spcBef>
                <a:spcPts val="1600"/>
              </a:spcBef>
              <a:buNone/>
            </a:pPr>
            <a:endParaRPr lang="en-US" sz="2100" dirty="0"/>
          </a:p>
          <a:p>
            <a:pPr marL="457200" lvl="0" indent="-361950">
              <a:spcBef>
                <a:spcPts val="1600"/>
              </a:spcBef>
              <a:buSzPts val="2100"/>
              <a:buChar char="●"/>
            </a:pPr>
            <a:r>
              <a:rPr lang="en-US" sz="2100" dirty="0"/>
              <a:t>Both can be adaptive:</a:t>
            </a:r>
            <a:endParaRPr lang="en-US" sz="2100" dirty="0"/>
          </a:p>
          <a:p>
            <a:pPr marL="914400" lvl="1" indent="-336550">
              <a:spcBef>
                <a:spcPts val="0"/>
              </a:spcBef>
              <a:buSzPts val="1700"/>
              <a:buChar char="○"/>
            </a:pPr>
            <a:r>
              <a:rPr lang="en-US" sz="1700" dirty="0"/>
              <a:t>Fear triggers “fight or flight” → May save a life</a:t>
            </a:r>
            <a:endParaRPr lang="en-US" sz="1700" dirty="0"/>
          </a:p>
          <a:p>
            <a:pPr marL="914400" lvl="1" indent="-336550">
              <a:spcBef>
                <a:spcPts val="0"/>
              </a:spcBef>
              <a:buSzPts val="1700"/>
              <a:buChar char="○"/>
            </a:pPr>
            <a:r>
              <a:rPr lang="en-US" sz="1700" dirty="0"/>
              <a:t>Anxiety increases preparedness</a:t>
            </a:r>
            <a:endParaRPr lang="en-US" sz="1700" dirty="0"/>
          </a:p>
          <a:p>
            <a:pPr marL="1371600" lvl="2" indent="-336550">
              <a:spcBef>
                <a:spcPts val="0"/>
              </a:spcBef>
              <a:buSzPts val="1700"/>
              <a:buChar char="■"/>
            </a:pPr>
            <a:r>
              <a:rPr lang="en-US" sz="1700" dirty="0"/>
              <a:t>Absence of anxiety interferes with performance</a:t>
            </a:r>
            <a:endParaRPr lang="en-US" sz="1700" dirty="0"/>
          </a:p>
          <a:p>
            <a:pPr marL="1371600" lvl="2" indent="-336550">
              <a:spcBef>
                <a:spcPts val="0"/>
              </a:spcBef>
              <a:buSzPts val="1700"/>
              <a:buChar char="■"/>
            </a:pPr>
            <a:r>
              <a:rPr lang="en-US" sz="1700" dirty="0"/>
              <a:t>Moderate levels of anxiety improve performance</a:t>
            </a:r>
            <a:endParaRPr lang="en-US" sz="1700" dirty="0"/>
          </a:p>
          <a:p>
            <a:pPr marL="1371600" lvl="2" indent="-336550">
              <a:spcBef>
                <a:spcPts val="0"/>
              </a:spcBef>
              <a:buSzPts val="1700"/>
              <a:buChar char="■"/>
            </a:pPr>
            <a:r>
              <a:rPr lang="en-US" sz="1700" dirty="0"/>
              <a:t>High levels of anxiety are detrimental to performance</a:t>
            </a:r>
            <a:endParaRPr lang="en-US" sz="1700"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modalities </a:t>
            </a:r>
            <a:endParaRPr lang="en-US" dirty="0"/>
          </a:p>
        </p:txBody>
      </p:sp>
      <p:sp>
        <p:nvSpPr>
          <p:cNvPr id="3" name="Content Placeholder 2"/>
          <p:cNvSpPr>
            <a:spLocks noGrp="1"/>
          </p:cNvSpPr>
          <p:nvPr>
            <p:ph idx="1"/>
          </p:nvPr>
        </p:nvSpPr>
        <p:spPr/>
        <p:txBody>
          <a:bodyPr/>
          <a:lstStyle/>
          <a:p>
            <a:r>
              <a:rPr lang="en-US" sz="3600" dirty="0">
                <a:highlight>
                  <a:srgbClr val="FFFF00"/>
                </a:highlight>
              </a:rPr>
              <a:t>CBT with exposure</a:t>
            </a:r>
            <a:r>
              <a:rPr lang="en-US" dirty="0"/>
              <a:t> : In vivo exposure is the most commonly used and effective type imaginal exposure can be useful when the phobic stimulus is too costly or infrequent to recreate.</a:t>
            </a:r>
            <a:endParaRPr lang="en-US" dirty="0"/>
          </a:p>
          <a:p>
            <a:r>
              <a:rPr lang="en-US" dirty="0"/>
              <a:t>The most commonly used method of exposure and the most logical one is </a:t>
            </a:r>
            <a:r>
              <a:rPr lang="en-US" sz="2800" u="sng" dirty="0"/>
              <a:t>systemic desensitization</a:t>
            </a:r>
            <a:endParaRPr lang="en-US" sz="2800" u="sng" dirty="0"/>
          </a:p>
          <a:p>
            <a:r>
              <a:rPr lang="en-US" dirty="0"/>
              <a:t>Other CBT components, such as </a:t>
            </a:r>
            <a:r>
              <a:rPr lang="en-US" dirty="0" err="1"/>
              <a:t>psychoeducation</a:t>
            </a:r>
            <a:r>
              <a:rPr lang="en-US" dirty="0"/>
              <a:t>, cognitive therapy, anxiety management, and training in the fading of safety behaviors, can be used in various combinations with exposure, to treat differing patient presentations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Systemic desensitization</a:t>
            </a:r>
            <a:endParaRPr lang="en-US" dirty="0"/>
          </a:p>
        </p:txBody>
      </p:sp>
      <p:sp>
        <p:nvSpPr>
          <p:cNvPr id="3" name="Content Placeholder 2"/>
          <p:cNvSpPr>
            <a:spLocks noGrp="1"/>
          </p:cNvSpPr>
          <p:nvPr>
            <p:ph idx="1"/>
          </p:nvPr>
        </p:nvSpPr>
        <p:spPr/>
        <p:txBody>
          <a:bodyPr>
            <a:normAutofit lnSpcReduction="10000"/>
          </a:bodyPr>
          <a:lstStyle/>
          <a:p>
            <a:pPr marL="82550" indent="0">
              <a:buNone/>
            </a:pPr>
            <a:r>
              <a:rPr lang="en-US" dirty="0"/>
              <a:t>In this method, the patient is exposed serially to a predetermined list of anxiety-provoking stimuli graded in a hierarchy from the least to the most frightening.</a:t>
            </a:r>
            <a:endParaRPr lang="en-US" dirty="0"/>
          </a:p>
          <a:p>
            <a:pPr marL="82550" indent="0">
              <a:buNone/>
            </a:pPr>
            <a:endParaRPr lang="en-US" dirty="0"/>
          </a:p>
          <a:p>
            <a:pPr marL="82550" indent="0">
              <a:buNone/>
            </a:pPr>
            <a:r>
              <a:rPr lang="en-US" dirty="0"/>
              <a:t>Through the use of antianxiety drugs, hypnosis, and instruction in muscle relaxation, patients are taught how to induce in themselves both mental and physical repose. After they have mastered the techniques, patients are taught to use them to induce relaxation in the face of each anxiety-provoking stimulus.</a:t>
            </a:r>
            <a:endParaRPr lang="en-US" dirty="0"/>
          </a:p>
          <a:p>
            <a:pPr marL="82550" indent="0">
              <a:buNone/>
            </a:pPr>
            <a:endParaRPr lang="en-US" dirty="0"/>
          </a:p>
          <a:p>
            <a:pPr marL="82550" indent="0">
              <a:buNone/>
            </a:pPr>
            <a:r>
              <a:rPr lang="en-US" dirty="0"/>
              <a:t>As they become desensitized to each stimulus in the scale, the patients move up to the next stimulus until, ultimately, what previously produced the most anxiety no longer elicits the painful affect</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treatment </a:t>
            </a:r>
            <a:r>
              <a:rPr lang="en-US" dirty="0" err="1"/>
              <a:t>modalites</a:t>
            </a:r>
            <a:r>
              <a:rPr lang="en-US" dirty="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Intenstive</a:t>
            </a:r>
            <a:r>
              <a:rPr lang="en-US" dirty="0"/>
              <a:t> exposure (Flooding)</a:t>
            </a:r>
            <a:endParaRPr lang="en-US" dirty="0"/>
          </a:p>
          <a:p>
            <a:endParaRPr lang="en-US" dirty="0"/>
          </a:p>
          <a:p>
            <a:r>
              <a:rPr lang="en-US" sz="2600" u="sng" dirty="0"/>
              <a:t>Benzodiazepines</a:t>
            </a:r>
            <a:r>
              <a:rPr lang="en-US" sz="2600" dirty="0"/>
              <a:t>:when CBT with exposure is unavailable and when patients cannot tolerate exposure or prefer medication to CBT despite education on their relative risks and benefits</a:t>
            </a:r>
            <a:endParaRPr lang="en-US" sz="2600" dirty="0"/>
          </a:p>
          <a:p>
            <a:endParaRPr lang="en-US" dirty="0"/>
          </a:p>
          <a:p>
            <a:endParaRPr lang="en-US" dirty="0"/>
          </a:p>
          <a:p>
            <a:endParaRPr lang="en-US" dirty="0"/>
          </a:p>
          <a:p>
            <a:r>
              <a:rPr lang="en-US" dirty="0" err="1"/>
              <a:t>Supporative</a:t>
            </a:r>
            <a:r>
              <a:rPr lang="en-US" dirty="0"/>
              <a:t> and family therapy (useful in helping the patient during other treatment, also help the family understand the nature of the patients problem )</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response</a:t>
            </a:r>
            <a:endParaRPr lang="en-US" dirty="0"/>
          </a:p>
        </p:txBody>
      </p:sp>
      <p:sp>
        <p:nvSpPr>
          <p:cNvPr id="3" name="Content Placeholder 2"/>
          <p:cNvSpPr>
            <a:spLocks noGrp="1"/>
          </p:cNvSpPr>
          <p:nvPr>
            <p:ph idx="1"/>
          </p:nvPr>
        </p:nvSpPr>
        <p:spPr/>
        <p:txBody>
          <a:bodyPr>
            <a:normAutofit/>
          </a:bodyPr>
          <a:lstStyle/>
          <a:p>
            <a:r>
              <a:rPr lang="en-US" sz="3600" u="sng" dirty="0"/>
              <a:t>Adequate</a:t>
            </a:r>
            <a:r>
              <a:rPr lang="en-US" sz="2800" dirty="0"/>
              <a:t>: Treatment gains from exposure therapy appear to be maintained for at least one year . </a:t>
            </a:r>
            <a:r>
              <a:rPr lang="en-US" sz="2800" dirty="0">
                <a:highlight>
                  <a:srgbClr val="FFFF00"/>
                </a:highlight>
              </a:rPr>
              <a:t>Continued self-exposure on a regular basis is important for maintaining </a:t>
            </a:r>
            <a:endParaRPr lang="en-US" sz="2800" dirty="0">
              <a:highlight>
                <a:srgbClr val="FFFF00"/>
              </a:highlight>
            </a:endParaRPr>
          </a:p>
          <a:p>
            <a:r>
              <a:rPr lang="en-US" sz="2800" dirty="0"/>
              <a:t>Treatment gains from benzodiazepines last only as long as the patient continues to take the medication.</a:t>
            </a:r>
            <a:endParaRPr lang="en-US" sz="2800" dirty="0"/>
          </a:p>
          <a:p>
            <a:r>
              <a:rPr lang="en-US" sz="3200" u="sng" dirty="0"/>
              <a:t>Inadequate</a:t>
            </a:r>
            <a:r>
              <a:rPr lang="en-US" sz="2800" dirty="0"/>
              <a:t>.</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98980" y="1943100"/>
            <a:ext cx="9601200" cy="1485900"/>
          </a:xfrm>
        </p:spPr>
        <p:txBody>
          <a:bodyPr>
            <a:normAutofit fontScale="90000"/>
          </a:bodyPr>
          <a:p>
            <a:r>
              <a:rPr lang="en-US"/>
              <a:t>ibraheem M alkhawaldeh </a:t>
            </a:r>
            <a:br>
              <a:rPr lang="en-US"/>
            </a:br>
            <a:br>
              <a:rPr lang="en-US"/>
            </a:br>
            <a:r>
              <a:rPr lang="en-US"/>
              <a:t>Mutah university , alkarak , jordan </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22580" y="19050"/>
            <a:ext cx="11513820" cy="68516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746760" y="120650"/>
            <a:ext cx="11091545" cy="67373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Agoraphobia	</a:t>
            </a:r>
            <a:endParaRPr lang="en-US" dirty="0"/>
          </a:p>
        </p:txBody>
      </p:sp>
      <p:sp>
        <p:nvSpPr>
          <p:cNvPr id="3" name="Content Placeholder 2"/>
          <p:cNvSpPr>
            <a:spLocks noGrp="1"/>
          </p:cNvSpPr>
          <p:nvPr>
            <p:ph idx="1"/>
          </p:nvPr>
        </p:nvSpPr>
        <p:spPr>
          <a:xfrm>
            <a:off x="1371600" y="1549400"/>
            <a:ext cx="10596245" cy="4512310"/>
          </a:xfrm>
        </p:spPr>
        <p:txBody>
          <a:bodyPr>
            <a:normAutofit/>
          </a:bodyPr>
          <a:lstStyle/>
          <a:p>
            <a:r>
              <a:rPr lang="en-US" dirty="0"/>
              <a:t>refers to a fear of or anxiety regarding places from which </a:t>
            </a:r>
            <a:r>
              <a:rPr lang="en-US" b="1" dirty="0"/>
              <a:t>escape might be difficult</a:t>
            </a:r>
            <a:r>
              <a:rPr lang="en-US" dirty="0"/>
              <a:t> mainly public places. It can be </a:t>
            </a:r>
            <a:r>
              <a:rPr lang="en-US" b="1" dirty="0"/>
              <a:t>the most disabling of the phobia</a:t>
            </a:r>
            <a:r>
              <a:rPr lang="en-US" dirty="0"/>
              <a:t>s because it can significantly interfere with a person's ability to function in work and social situations outside the home.</a:t>
            </a:r>
            <a:endParaRPr lang="en-US" dirty="0"/>
          </a:p>
          <a:p>
            <a:pPr marL="82550" indent="0">
              <a:buNone/>
            </a:pPr>
            <a:endParaRPr lang="en-US" dirty="0"/>
          </a:p>
          <a:p>
            <a:r>
              <a:rPr lang="en-US" dirty="0"/>
              <a:t>75% - 50%  of affected patients have panic disorders as well</a:t>
            </a:r>
            <a:endParaRPr lang="en-US" dirty="0"/>
          </a:p>
          <a:p>
            <a:endParaRPr lang="en-US" dirty="0"/>
          </a:p>
          <a:p>
            <a:r>
              <a:rPr lang="en-US" dirty="0"/>
              <a:t>onset is unknown but in many </a:t>
            </a:r>
            <a:r>
              <a:rPr lang="en-US" dirty="0" err="1"/>
              <a:t>casees</a:t>
            </a:r>
            <a:r>
              <a:rPr lang="en-US" dirty="0"/>
              <a:t> it follows a traumatic event. </a:t>
            </a:r>
            <a:r>
              <a:rPr lang="en-US" b="1" dirty="0"/>
              <a:t>amygdala, prefrontal cortex,</a:t>
            </a:r>
            <a:r>
              <a:rPr lang="en-US" dirty="0"/>
              <a:t> and other brain regions implicated in fear processing and regulation.</a:t>
            </a:r>
            <a:endParaRPr lang="en-US" dirty="0"/>
          </a:p>
          <a:p>
            <a:endParaRPr lang="en-US" dirty="0"/>
          </a:p>
          <a:p>
            <a:r>
              <a:rPr lang="en-US" dirty="0"/>
              <a:t>Patients with agoraphobia rigidly avoid situations in which it would be </a:t>
            </a:r>
            <a:r>
              <a:rPr lang="en-US" b="1" dirty="0"/>
              <a:t>difficult to obtain help</a:t>
            </a:r>
            <a:r>
              <a:rPr lang="en-US" dirty="0"/>
              <a:t>. They prefer to be accompanied by a </a:t>
            </a:r>
            <a:r>
              <a:rPr lang="en-US" b="1" dirty="0"/>
              <a:t>friend or a family member</a:t>
            </a:r>
            <a:endParaRPr lang="en-US" b="1" dirty="0"/>
          </a:p>
          <a:p>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319655" y="356235"/>
            <a:ext cx="8391525" cy="62953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264920" y="-57785"/>
            <a:ext cx="9999345" cy="69157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1111"/>
            <a:ext cx="9601200" cy="1485900"/>
          </a:xfrm>
        </p:spPr>
        <p:txBody>
          <a:bodyPr>
            <a:normAutofit fontScale="90000"/>
          </a:bodyPr>
          <a:lstStyle/>
          <a:p>
            <a:r>
              <a:rPr lang="en-US" sz="5400" dirty="0"/>
              <a:t>Anxiety disorders</a:t>
            </a:r>
            <a:r>
              <a:rPr lang="en-US" dirty="0"/>
              <a:t> : </a:t>
            </a:r>
            <a:r>
              <a:rPr lang="en-US" sz="2700" dirty="0"/>
              <a:t>Inappropriate experiences of fear/worry and their physical manifestations incongruent with the magnitude of the stressors</a:t>
            </a:r>
            <a:endParaRPr lang="en-US" sz="2700" dirty="0"/>
          </a:p>
        </p:txBody>
      </p:sp>
      <p:sp>
        <p:nvSpPr>
          <p:cNvPr id="3" name="Content Placeholder 2"/>
          <p:cNvSpPr>
            <a:spLocks noGrp="1"/>
          </p:cNvSpPr>
          <p:nvPr>
            <p:ph idx="1"/>
          </p:nvPr>
        </p:nvSpPr>
        <p:spPr>
          <a:xfrm>
            <a:off x="1044222" y="1763890"/>
            <a:ext cx="10861772" cy="5094110"/>
          </a:xfrm>
        </p:spPr>
        <p:txBody>
          <a:bodyPr>
            <a:normAutofit lnSpcReduction="10000"/>
          </a:bodyPr>
          <a:lstStyle/>
          <a:p>
            <a:pPr lvl="1">
              <a:lnSpc>
                <a:spcPct val="60000"/>
              </a:lnSpc>
              <a:defRPr/>
            </a:pPr>
            <a:r>
              <a:rPr lang="en-US" sz="4800" dirty="0">
                <a:sym typeface="+mn-ea"/>
              </a:rPr>
              <a:t>Generalized anxiety disorder</a:t>
            </a:r>
            <a:endParaRPr lang="en-US" sz="4800" dirty="0">
              <a:sym typeface="+mn-ea"/>
            </a:endParaRPr>
          </a:p>
          <a:p>
            <a:pPr lvl="1">
              <a:lnSpc>
                <a:spcPct val="60000"/>
              </a:lnSpc>
              <a:defRPr/>
            </a:pPr>
            <a:endParaRPr lang="en-US" sz="4800" dirty="0">
              <a:sym typeface="+mn-ea"/>
            </a:endParaRPr>
          </a:p>
          <a:p>
            <a:pPr lvl="1">
              <a:lnSpc>
                <a:spcPct val="60000"/>
              </a:lnSpc>
              <a:defRPr/>
            </a:pPr>
            <a:r>
              <a:rPr lang="en-US" sz="4800" dirty="0">
                <a:sym typeface="+mn-ea"/>
              </a:rPr>
              <a:t>Panic disorder </a:t>
            </a:r>
            <a:endParaRPr lang="en-US" sz="4800" dirty="0">
              <a:sym typeface="+mn-ea"/>
            </a:endParaRPr>
          </a:p>
          <a:p>
            <a:pPr lvl="1">
              <a:lnSpc>
                <a:spcPct val="60000"/>
              </a:lnSpc>
              <a:defRPr/>
            </a:pPr>
            <a:endParaRPr lang="en-US" sz="4800" dirty="0">
              <a:sym typeface="+mn-ea"/>
            </a:endParaRPr>
          </a:p>
          <a:p>
            <a:pPr lvl="1">
              <a:lnSpc>
                <a:spcPct val="60000"/>
              </a:lnSpc>
              <a:defRPr/>
            </a:pPr>
            <a:r>
              <a:rPr lang="en-US" sz="4800" dirty="0">
                <a:highlight>
                  <a:srgbClr val="00FF00"/>
                </a:highlight>
                <a:sym typeface="+mn-ea"/>
              </a:rPr>
              <a:t>Phobias</a:t>
            </a:r>
            <a:r>
              <a:rPr lang="en-US" sz="4800" dirty="0">
                <a:sym typeface="+mn-ea"/>
              </a:rPr>
              <a:t>:</a:t>
            </a:r>
            <a:endParaRPr lang="en-US" sz="4800" dirty="0">
              <a:sym typeface="+mn-ea"/>
            </a:endParaRPr>
          </a:p>
          <a:p>
            <a:pPr lvl="1">
              <a:lnSpc>
                <a:spcPct val="60000"/>
              </a:lnSpc>
              <a:defRPr/>
            </a:pPr>
            <a:endParaRPr lang="en-US" sz="4800" dirty="0">
              <a:sym typeface="+mn-ea"/>
            </a:endParaRPr>
          </a:p>
          <a:p>
            <a:pPr lvl="1">
              <a:lnSpc>
                <a:spcPct val="60000"/>
              </a:lnSpc>
              <a:defRPr/>
            </a:pPr>
            <a:r>
              <a:rPr lang="en-US" sz="4800" dirty="0">
                <a:sym typeface="+mn-ea"/>
              </a:rPr>
              <a:t>1.social anxiety disorders</a:t>
            </a:r>
            <a:endParaRPr lang="en-US" sz="4800" dirty="0">
              <a:sym typeface="+mn-ea"/>
            </a:endParaRPr>
          </a:p>
          <a:p>
            <a:pPr lvl="1">
              <a:lnSpc>
                <a:spcPct val="60000"/>
              </a:lnSpc>
              <a:defRPr/>
            </a:pPr>
            <a:endParaRPr lang="en-US" sz="4800" dirty="0">
              <a:sym typeface="+mn-ea"/>
            </a:endParaRPr>
          </a:p>
          <a:p>
            <a:pPr lvl="1">
              <a:lnSpc>
                <a:spcPct val="60000"/>
              </a:lnSpc>
              <a:defRPr/>
            </a:pPr>
            <a:r>
              <a:rPr lang="en-US" sz="4800" dirty="0">
                <a:sym typeface="+mn-ea"/>
              </a:rPr>
              <a:t>2.agoraphobia</a:t>
            </a:r>
            <a:endParaRPr lang="en-US" sz="4800" dirty="0">
              <a:sym typeface="+mn-ea"/>
            </a:endParaRPr>
          </a:p>
          <a:p>
            <a:pPr lvl="1">
              <a:lnSpc>
                <a:spcPct val="60000"/>
              </a:lnSpc>
              <a:defRPr/>
            </a:pPr>
            <a:endParaRPr lang="en-US" sz="4800" dirty="0">
              <a:sym typeface="+mn-ea"/>
            </a:endParaRPr>
          </a:p>
          <a:p>
            <a:pPr lvl="1">
              <a:lnSpc>
                <a:spcPct val="60000"/>
              </a:lnSpc>
              <a:defRPr/>
            </a:pPr>
            <a:r>
              <a:rPr lang="en-US" sz="4800" dirty="0">
                <a:sym typeface="+mn-ea"/>
              </a:rPr>
              <a:t>3.specific phobia</a:t>
            </a:r>
            <a:endParaRPr lang="en-US" sz="4800" dirty="0">
              <a:sym typeface="+mn-ea"/>
            </a:endParaRPr>
          </a:p>
          <a:p>
            <a:pPr lvl="1">
              <a:lnSpc>
                <a:spcPct val="60000"/>
              </a:lnSpc>
              <a:defRPr/>
            </a:pPr>
            <a:endParaRPr lang="en-US" sz="4800" dirty="0">
              <a:sym typeface="+mn-ea"/>
            </a:endParaRPr>
          </a:p>
          <a:p>
            <a:pPr lvl="1">
              <a:lnSpc>
                <a:spcPct val="60000"/>
              </a:lnSpc>
              <a:defRPr/>
            </a:pPr>
            <a:endParaRPr lang="en-US" sz="4800" dirty="0">
              <a:sym typeface="+mn-ea"/>
            </a:endParaRPr>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5 </a:t>
            </a:r>
            <a:r>
              <a:rPr lang="en-US" dirty="0">
                <a:sym typeface="+mn-ea"/>
              </a:rPr>
              <a:t>includes distinctive Situations </a:t>
            </a:r>
            <a:r>
              <a:rPr lang="en-US" dirty="0"/>
              <a:t>for </a:t>
            </a:r>
            <a:r>
              <a:rPr lang="en-US" dirty="0">
                <a:sym typeface="+mn-ea"/>
              </a:rPr>
              <a:t>Agoraphobia</a:t>
            </a:r>
            <a:br>
              <a:rPr lang="en-US" dirty="0"/>
            </a:br>
            <a:endParaRPr lang="en-US" dirty="0"/>
          </a:p>
        </p:txBody>
      </p:sp>
      <p:sp>
        <p:nvSpPr>
          <p:cNvPr id="3" name="Content Placeholder 2"/>
          <p:cNvSpPr>
            <a:spLocks noGrp="1"/>
          </p:cNvSpPr>
          <p:nvPr>
            <p:ph idx="1"/>
          </p:nvPr>
        </p:nvSpPr>
        <p:spPr/>
        <p:txBody>
          <a:bodyPr/>
          <a:lstStyle/>
          <a:p>
            <a:r>
              <a:rPr lang="en-US" dirty="0"/>
              <a:t>Marked fear or anxiety about at least one situation from two or more of five situation groups: </a:t>
            </a:r>
            <a:endParaRPr lang="en-US" dirty="0"/>
          </a:p>
          <a:p>
            <a:pPr lvl="1"/>
            <a:r>
              <a:rPr lang="en-US" dirty="0"/>
              <a:t>Using public transportation (e.g., bus, train, cars, planes)</a:t>
            </a:r>
            <a:endParaRPr lang="en-US" dirty="0"/>
          </a:p>
          <a:p>
            <a:pPr lvl="1"/>
            <a:r>
              <a:rPr lang="en-US" dirty="0"/>
              <a:t>Being in an open space (e.g., park, shopping center, parking lot)</a:t>
            </a:r>
            <a:endParaRPr lang="en-US" dirty="0"/>
          </a:p>
          <a:p>
            <a:pPr lvl="1"/>
            <a:r>
              <a:rPr lang="en-US" dirty="0"/>
              <a:t>Being in an enclosed space (e.g., stores, elevators, theaters)</a:t>
            </a:r>
            <a:endParaRPr lang="en-US" dirty="0"/>
          </a:p>
          <a:p>
            <a:pPr lvl="1"/>
            <a:r>
              <a:rPr lang="en-US" dirty="0"/>
              <a:t>Being in a crowd or standing in line</a:t>
            </a:r>
            <a:endParaRPr lang="en-US" dirty="0"/>
          </a:p>
          <a:p>
            <a:pPr lvl="1"/>
            <a:r>
              <a:rPr lang="en-US" dirty="0"/>
              <a:t>Being alone outside of the home.</a:t>
            </a:r>
            <a:endParaRPr lang="en-US" dirty="0"/>
          </a:p>
          <a:p>
            <a:endParaRPr lang="en-US" dirty="0"/>
          </a:p>
          <a:p>
            <a:r>
              <a:rPr lang="en-US" dirty="0"/>
              <a:t>The fear or anxiety must be persistent and last at least 6 months </a:t>
            </a: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65810" y="118745"/>
            <a:ext cx="11527155" cy="6621145"/>
          </a:xfrm>
        </p:spPr>
        <p:txBody>
          <a:bodyPr>
            <a:normAutofit fontScale="70000"/>
          </a:bodyPr>
          <a:p>
            <a:r>
              <a:rPr lang="en-US"/>
              <a:t>B. The individual fears or avoids these situations because of thoughts that escape might be difficult or help might not be available in the event of developing panic-like symptoms or other incapacitating or embarrassing symptoms.</a:t>
            </a:r>
            <a:endParaRPr lang="en-US"/>
          </a:p>
          <a:p>
            <a:endParaRPr lang="en-US"/>
          </a:p>
          <a:p>
            <a:r>
              <a:rPr lang="en-US"/>
              <a:t>C. The agoraphobic situations almost </a:t>
            </a:r>
            <a:r>
              <a:rPr lang="en-US" b="1"/>
              <a:t>always </a:t>
            </a:r>
            <a:r>
              <a:rPr lang="en-US"/>
              <a:t>provoke fear or anxiety.</a:t>
            </a:r>
            <a:endParaRPr lang="en-US"/>
          </a:p>
          <a:p>
            <a:endParaRPr lang="en-US"/>
          </a:p>
          <a:p>
            <a:r>
              <a:rPr lang="en-US"/>
              <a:t>D. The agoraphobic situations are actively </a:t>
            </a:r>
            <a:r>
              <a:rPr lang="en-US" b="1"/>
              <a:t>avoided, require the presence of a companion, or are endured with intense fear or anxiety</a:t>
            </a:r>
            <a:r>
              <a:rPr lang="en-US"/>
              <a:t>.</a:t>
            </a:r>
            <a:endParaRPr lang="en-US"/>
          </a:p>
          <a:p>
            <a:endParaRPr lang="en-US"/>
          </a:p>
          <a:p>
            <a:r>
              <a:rPr lang="en-US"/>
              <a:t>E. The fear or anxiety is </a:t>
            </a:r>
            <a:r>
              <a:rPr lang="en-US" sz="2285" b="1"/>
              <a:t>out of proportion</a:t>
            </a:r>
            <a:r>
              <a:rPr lang="en-US" b="1"/>
              <a:t> </a:t>
            </a:r>
            <a:r>
              <a:rPr lang="en-US"/>
              <a:t>to the actual danger posed by the agoraphobic situations and to the sociocultural context.</a:t>
            </a:r>
            <a:endParaRPr lang="en-US"/>
          </a:p>
          <a:p>
            <a:endParaRPr lang="en-US"/>
          </a:p>
          <a:p>
            <a:r>
              <a:rPr lang="en-US"/>
              <a:t>F. The fear, anxiety, or avoidance is </a:t>
            </a:r>
            <a:r>
              <a:rPr lang="en-US" sz="2285" b="1"/>
              <a:t>persistent</a:t>
            </a:r>
            <a:r>
              <a:rPr lang="en-US"/>
              <a:t>, typically lasting </a:t>
            </a:r>
            <a:r>
              <a:rPr lang="en-US" sz="2285" b="1"/>
              <a:t>for 6 months or more</a:t>
            </a:r>
            <a:r>
              <a:rPr lang="en-US"/>
              <a:t>.</a:t>
            </a:r>
            <a:endParaRPr lang="en-US"/>
          </a:p>
          <a:p>
            <a:endParaRPr lang="en-US"/>
          </a:p>
          <a:p>
            <a:r>
              <a:rPr lang="en-US"/>
              <a:t>G. The fear, anxiety, or avoidance causes</a:t>
            </a:r>
            <a:r>
              <a:rPr lang="en-US" b="1"/>
              <a:t> clinically significant distress or impairment in social, occupational, or other important areas of functioning.</a:t>
            </a:r>
            <a:endParaRPr lang="en-US" b="1"/>
          </a:p>
          <a:p>
            <a:endParaRPr lang="en-US"/>
          </a:p>
          <a:p>
            <a:r>
              <a:rPr lang="en-US"/>
              <a:t>H. If another medical condition (e.g., inflammatory bowel disease, Parkinson's disease) is present, the fear, anxiety, or avoidance is clearly </a:t>
            </a:r>
            <a:r>
              <a:rPr lang="en-US" sz="2300" b="1"/>
              <a:t>excessive</a:t>
            </a:r>
            <a:r>
              <a:rPr lang="en-US"/>
              <a:t>.</a:t>
            </a:r>
            <a:endParaRPr lang="en-US"/>
          </a:p>
          <a:p>
            <a:endParaRPr lang="en-US"/>
          </a:p>
          <a:p>
            <a:r>
              <a:rPr lang="en-US"/>
              <a:t>I. The fear, anxiety, or avoidance is not better explained by the symptoms of another mental disorder, such as social anxiety disorder, specific phobia, posttraumatic stress disorder, obsessive-compulsive disorder, or separation anxiety disorder.</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113155" y="100330"/>
            <a:ext cx="10821035" cy="66643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Agoraphobia treatment</a:t>
            </a:r>
            <a:endParaRPr lang="en-US" dirty="0"/>
          </a:p>
        </p:txBody>
      </p:sp>
      <p:sp>
        <p:nvSpPr>
          <p:cNvPr id="3" name="Content Placeholder 2"/>
          <p:cNvSpPr>
            <a:spLocks noGrp="1"/>
          </p:cNvSpPr>
          <p:nvPr>
            <p:ph sz="half" idx="1"/>
          </p:nvPr>
        </p:nvSpPr>
        <p:spPr/>
        <p:txBody>
          <a:bodyPr/>
          <a:lstStyle/>
          <a:p>
            <a:r>
              <a:rPr lang="en-US" dirty="0"/>
              <a:t>Benzodiazepine : the most rapid onset </a:t>
            </a:r>
            <a:r>
              <a:rPr lang="en-US" dirty="0" err="1"/>
              <a:t>agains</a:t>
            </a:r>
            <a:r>
              <a:rPr lang="en-US" dirty="0"/>
              <a:t> panic,   The major reservations is the potential for dependence, cognitive impairment, and abuse</a:t>
            </a:r>
            <a:endParaRPr lang="en-US" dirty="0"/>
          </a:p>
          <a:p>
            <a:r>
              <a:rPr lang="en-US" dirty="0"/>
              <a:t>SSRIs (reduce and prevent </a:t>
            </a:r>
            <a:r>
              <a:rPr lang="en-US" dirty="0" err="1"/>
              <a:t>relaps</a:t>
            </a:r>
            <a:r>
              <a:rPr lang="en-US" dirty="0"/>
              <a:t> in various forms of </a:t>
            </a:r>
            <a:r>
              <a:rPr lang="en-US" dirty="0" err="1"/>
              <a:t>anxity</a:t>
            </a:r>
            <a:r>
              <a:rPr lang="en-US" dirty="0"/>
              <a:t>)</a:t>
            </a:r>
            <a:endParaRPr lang="en-US" dirty="0"/>
          </a:p>
          <a:p>
            <a:r>
              <a:rPr lang="en-US" dirty="0"/>
              <a:t>TCAs</a:t>
            </a:r>
            <a:endParaRPr lang="en-US" dirty="0"/>
          </a:p>
          <a:p>
            <a:pPr marL="82550" indent="0">
              <a:buNone/>
            </a:pPr>
            <a:endParaRPr lang="en-US" dirty="0"/>
          </a:p>
          <a:p>
            <a:r>
              <a:rPr lang="en-US" dirty="0"/>
              <a:t>Cognitive Behavioral Therapy (CBT)</a:t>
            </a:r>
            <a:endParaRPr lang="en-US" dirty="0"/>
          </a:p>
          <a:p>
            <a:endParaRPr lang="en-US" dirty="0"/>
          </a:p>
        </p:txBody>
      </p:sp>
      <p:pic>
        <p:nvPicPr>
          <p:cNvPr id="4" name="Content Placeholder 3"/>
          <p:cNvPicPr>
            <a:picLocks noChangeAspect="1"/>
          </p:cNvPicPr>
          <p:nvPr>
            <p:ph sz="half" idx="2"/>
          </p:nvPr>
        </p:nvPicPr>
        <p:blipFill>
          <a:blip r:embed="rId1"/>
          <a:stretch>
            <a:fillRect/>
          </a:stretch>
        </p:blipFill>
        <p:spPr>
          <a:xfrm>
            <a:off x="2028825" y="1288415"/>
            <a:ext cx="9794875" cy="556958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anxiety</a:t>
            </a:r>
            <a:endParaRPr lang="en-US" dirty="0"/>
          </a:p>
        </p:txBody>
      </p:sp>
      <p:sp>
        <p:nvSpPr>
          <p:cNvPr id="3" name="Content Placeholder 2"/>
          <p:cNvSpPr>
            <a:spLocks noGrp="1"/>
          </p:cNvSpPr>
          <p:nvPr>
            <p:ph idx="1"/>
          </p:nvPr>
        </p:nvSpPr>
        <p:spPr>
          <a:xfrm>
            <a:off x="1371600" y="1561465"/>
            <a:ext cx="10564495" cy="4305935"/>
          </a:xfrm>
        </p:spPr>
        <p:txBody>
          <a:bodyPr>
            <a:normAutofit fontScale="92500"/>
          </a:bodyPr>
          <a:lstStyle/>
          <a:p>
            <a:r>
              <a:rPr lang="en-US" dirty="0"/>
              <a:t>The fear of social situations in general, including situations that </a:t>
            </a:r>
            <a:r>
              <a:rPr lang="en-US" b="1" dirty="0"/>
              <a:t>involve scrutiny or contact with strangers.</a:t>
            </a:r>
            <a:r>
              <a:rPr lang="en-US" dirty="0"/>
              <a:t> </a:t>
            </a:r>
            <a:endParaRPr lang="en-US" dirty="0"/>
          </a:p>
          <a:p>
            <a:r>
              <a:rPr lang="en-US" dirty="0"/>
              <a:t>The fear is of embarrassing themselves in social situations (</a:t>
            </a:r>
            <a:r>
              <a:rPr lang="en-US" dirty="0" err="1"/>
              <a:t>i.e.,social</a:t>
            </a:r>
            <a:r>
              <a:rPr lang="en-US" dirty="0"/>
              <a:t> gatherings, oral presentations, meeting new people).</a:t>
            </a:r>
            <a:endParaRPr lang="en-US" dirty="0"/>
          </a:p>
          <a:p>
            <a:pPr marL="82550" indent="0">
              <a:buNone/>
            </a:pPr>
            <a:endParaRPr lang="en-US" dirty="0"/>
          </a:p>
          <a:p>
            <a:r>
              <a:rPr lang="en-US" dirty="0"/>
              <a:t>They may have specific fears about performing specific activities such as eating or speaking in front of others, or they may experience a vague, nonspecific fear of "</a:t>
            </a:r>
            <a:r>
              <a:rPr lang="en-US" b="1" dirty="0"/>
              <a:t>embarrassing oneself</a:t>
            </a:r>
            <a:r>
              <a:rPr lang="en-US" dirty="0"/>
              <a:t>." In either case, the fear in social anxiety disorder is of the </a:t>
            </a:r>
            <a:r>
              <a:rPr lang="en-US" b="1" dirty="0"/>
              <a:t>embarrassment</a:t>
            </a:r>
            <a:r>
              <a:rPr lang="en-US" dirty="0"/>
              <a:t>, not of the situation itself</a:t>
            </a:r>
            <a:endParaRPr lang="en-US" dirty="0"/>
          </a:p>
          <a:p>
            <a:pPr marL="82550" indent="0">
              <a:buNone/>
            </a:pPr>
            <a:endParaRPr lang="en-US" dirty="0"/>
          </a:p>
          <a:p>
            <a:r>
              <a:rPr lang="en-US" dirty="0"/>
              <a:t>Persons with social anxiety disorder may have a </a:t>
            </a:r>
            <a:r>
              <a:rPr lang="en-US" sz="2200" b="1" dirty="0"/>
              <a:t>history </a:t>
            </a:r>
            <a:r>
              <a:rPr lang="en-US" dirty="0"/>
              <a:t>of </a:t>
            </a:r>
            <a:endParaRPr lang="en-US" dirty="0"/>
          </a:p>
          <a:p>
            <a:pPr lvl="1"/>
            <a:r>
              <a:rPr lang="en-US" dirty="0"/>
              <a:t>other</a:t>
            </a:r>
            <a:r>
              <a:rPr lang="en-US" b="1" dirty="0"/>
              <a:t> anxiety disorders, mood disorders, substance-related disorders, and bulimia nervosa</a:t>
            </a:r>
            <a:r>
              <a:rPr lang="en-US" dirty="0"/>
              <a:t>.</a:t>
            </a: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150745" y="97790"/>
            <a:ext cx="8822055" cy="661797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382520" y="90170"/>
            <a:ext cx="8509000" cy="638302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5650" y="635"/>
            <a:ext cx="11436985" cy="6858000"/>
          </a:xfrm>
        </p:spPr>
        <p:txBody>
          <a:bodyPr>
            <a:normAutofit fontScale="65000"/>
          </a:bodyPr>
          <a:p>
            <a:r>
              <a:rPr lang="en-US" sz="3700" b="1"/>
              <a:t>The DSM-5 criteria for Social Anxiety Disorder (SAD) are as follows:</a:t>
            </a:r>
            <a:endParaRPr lang="en-US" sz="3700" b="1"/>
          </a:p>
          <a:p>
            <a:endParaRPr lang="en-US"/>
          </a:p>
          <a:p>
            <a:r>
              <a:rPr lang="en-US"/>
              <a:t>A. Marked fear or anxiety about</a:t>
            </a:r>
            <a:r>
              <a:rPr lang="en-US" sz="2500" b="1"/>
              <a:t> one or more social situations</a:t>
            </a:r>
            <a:r>
              <a:rPr lang="en-US"/>
              <a:t> in which the individual is exposed to </a:t>
            </a:r>
            <a:r>
              <a:rPr lang="en-US" sz="2500" b="1"/>
              <a:t>possible scrutiny</a:t>
            </a:r>
            <a:r>
              <a:rPr lang="en-US"/>
              <a:t> by others and fears that they will act in a way or show anxiety symptoms that will be negatively evaluated.</a:t>
            </a:r>
            <a:endParaRPr lang="en-US"/>
          </a:p>
          <a:p>
            <a:endParaRPr lang="en-US"/>
          </a:p>
          <a:p>
            <a:r>
              <a:rPr lang="en-US"/>
              <a:t>B. The social situations </a:t>
            </a:r>
            <a:r>
              <a:rPr lang="en-US" sz="2500" b="1"/>
              <a:t>almost always</a:t>
            </a:r>
            <a:r>
              <a:rPr lang="en-US"/>
              <a:t> provoke fear or anxiety.</a:t>
            </a:r>
            <a:endParaRPr lang="en-US"/>
          </a:p>
          <a:p>
            <a:endParaRPr lang="en-US"/>
          </a:p>
          <a:p>
            <a:r>
              <a:rPr lang="en-US"/>
              <a:t>C. The social situations are </a:t>
            </a:r>
            <a:r>
              <a:rPr lang="en-US" sz="2500" b="1"/>
              <a:t>avoided </a:t>
            </a:r>
            <a:r>
              <a:rPr lang="en-US"/>
              <a:t>or endured with intense fear or anxiety.</a:t>
            </a:r>
            <a:endParaRPr lang="en-US"/>
          </a:p>
          <a:p>
            <a:endParaRPr lang="en-US"/>
          </a:p>
          <a:p>
            <a:r>
              <a:rPr lang="en-US"/>
              <a:t>D. The fear or anxiety is </a:t>
            </a:r>
            <a:r>
              <a:rPr lang="en-US" sz="2200" b="1"/>
              <a:t>out of proportion </a:t>
            </a:r>
            <a:r>
              <a:rPr lang="en-US"/>
              <a:t>to the actual threat posed by the social situation and to the sociocultural context.</a:t>
            </a:r>
            <a:endParaRPr lang="en-US"/>
          </a:p>
          <a:p>
            <a:endParaRPr lang="en-US"/>
          </a:p>
          <a:p>
            <a:r>
              <a:rPr lang="en-US"/>
              <a:t>E. The fear, anxiety, or avoidance is persistent, typically lasting </a:t>
            </a:r>
            <a:r>
              <a:rPr lang="en-US" sz="2500" b="1"/>
              <a:t>for 6 months or more.</a:t>
            </a:r>
            <a:endParaRPr lang="en-US" sz="2500" b="1"/>
          </a:p>
          <a:p>
            <a:endParaRPr lang="en-US"/>
          </a:p>
          <a:p>
            <a:r>
              <a:rPr lang="en-US"/>
              <a:t>F. The fear, anxiety, or avoidance causes clinically significant distress or impairment in social, occupational, or other important areas of functioning.</a:t>
            </a:r>
            <a:endParaRPr lang="en-US"/>
          </a:p>
          <a:p>
            <a:endParaRPr lang="en-US"/>
          </a:p>
          <a:p>
            <a:r>
              <a:rPr lang="en-US"/>
              <a:t>G. The fear, anxiety, or avoidance is not attributable to the physiological effects of a substance (e.g., a drug of abuse, a medication) or another medical condition.</a:t>
            </a:r>
            <a:endParaRPr lang="en-US"/>
          </a:p>
          <a:p>
            <a:endParaRPr lang="en-US"/>
          </a:p>
          <a:p>
            <a:r>
              <a:rPr lang="en-US"/>
              <a:t>H. The fear, anxiety, or avoidance is not better explained by the symptoms of another mental disorder, such as panic disorder, body dysmorphic disorder, or autism spectrum disorder.</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75030" y="0"/>
            <a:ext cx="11420475" cy="67697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phobia VS Social Phobia VS Panic disorder</a:t>
            </a:r>
            <a:endParaRPr lang="en-US" dirty="0"/>
          </a:p>
        </p:txBody>
      </p:sp>
      <p:sp>
        <p:nvSpPr>
          <p:cNvPr id="3" name="Content Placeholder 2"/>
          <p:cNvSpPr>
            <a:spLocks noGrp="1"/>
          </p:cNvSpPr>
          <p:nvPr>
            <p:ph idx="1"/>
          </p:nvPr>
        </p:nvSpPr>
        <p:spPr/>
        <p:txBody>
          <a:bodyPr>
            <a:normAutofit fontScale="92500" lnSpcReduction="20000"/>
          </a:bodyPr>
          <a:lstStyle/>
          <a:p>
            <a:pPr marL="82550" indent="0">
              <a:buNone/>
            </a:pPr>
            <a:r>
              <a:rPr lang="en-US" dirty="0"/>
              <a:t>its difficult to distinguish between panic disorder and specific or social phobias.</a:t>
            </a:r>
            <a:endParaRPr lang="en-US" dirty="0"/>
          </a:p>
          <a:p>
            <a:pPr marL="82550" indent="0">
              <a:buNone/>
            </a:pPr>
            <a:endParaRPr lang="en-US" dirty="0"/>
          </a:p>
          <a:p>
            <a:pPr marL="82550" indent="0">
              <a:buNone/>
            </a:pPr>
            <a:r>
              <a:rPr lang="en-US" dirty="0"/>
              <a:t>A Patient who experienced a single panic attack in a specific setting (e.g., an elevator) may go on to have long-lasting avoidance of the specific setting, regardless of whether they ever have another panic attack. These patients meet the diagnostic criteria for a </a:t>
            </a:r>
            <a:r>
              <a:rPr lang="en-US" b="1" dirty="0"/>
              <a:t>specific phobia</a:t>
            </a:r>
            <a:r>
              <a:rPr lang="en-US" dirty="0"/>
              <a:t>,</a:t>
            </a:r>
            <a:endParaRPr lang="en-US" dirty="0"/>
          </a:p>
          <a:p>
            <a:pPr marL="82550" indent="0">
              <a:buNone/>
            </a:pPr>
            <a:endParaRPr lang="en-US" dirty="0"/>
          </a:p>
          <a:p>
            <a:pPr marL="82550" indent="0">
              <a:buNone/>
            </a:pPr>
            <a:r>
              <a:rPr lang="en-US" dirty="0"/>
              <a:t>In another example, a person who experiences one or more panic attacks may then fear speaking in public. Although the clinical picture is almost identical to the clinical picture in social phobia, a diagnosis of social phobia is excluded because the avoidance of the public situation is based on fear of having a panic attack rather than on fear </a:t>
            </a:r>
            <a:r>
              <a:rPr lang="en-US" dirty="0" err="1"/>
              <a:t>ofthe</a:t>
            </a:r>
            <a:r>
              <a:rPr lang="en-US" dirty="0"/>
              <a:t> public speaking itself so its most likely panic disorder</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p:cNvGrpSpPr>
            <a:grpSpLocks noGrp="1" noRot="1" noChangeAspect="1" noMove="1" noResize="1" noUngrp="1"/>
          </p:cNvGrpSpPr>
          <p:nvPr/>
        </p:nvGrpSpPr>
        <p:grpSpPr>
          <a:xfrm>
            <a:off x="752858" y="744469"/>
            <a:ext cx="10674117" cy="5349671"/>
            <a:chOff x="752858" y="744469"/>
            <a:chExt cx="10674117" cy="5349671"/>
          </a:xfrm>
        </p:grpSpPr>
        <p:sp>
          <p:nvSpPr>
            <p:cNvPr id="10"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11"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grpSp>
      <p:pic>
        <p:nvPicPr>
          <p:cNvPr id="5" name="Picture 4" descr="Solution dispensed using electronic pipette"/>
          <p:cNvPicPr>
            <a:picLocks noChangeAspect="1"/>
          </p:cNvPicPr>
          <p:nvPr/>
        </p:nvPicPr>
        <p:blipFill rotWithShape="1">
          <a:blip r:embed="rId1"/>
          <a:srcRect b="15714"/>
          <a:stretch>
            <a:fillRect/>
          </a:stretch>
        </p:blipFill>
        <p:spPr>
          <a:xfrm>
            <a:off x="20" y="10"/>
            <a:ext cx="12191980" cy="6859300"/>
          </a:xfrm>
          <a:prstGeom prst="rect">
            <a:avLst/>
          </a:prstGeom>
        </p:spPr>
      </p:pic>
      <p:sp>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p:cNvSpPr>
            <a:spLocks noGrp="1" noRot="1" noChangeAspect="1" noMove="1" noResize="1" noEditPoints="1" noAdjustHandles="1" noChangeArrowheads="1" noChangeShapeType="1" noTextEdit="1"/>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ln>
        </p:spPr>
      </p:sp>
      <p:sp>
        <p:nvSpPr>
          <p:cNvPr id="17" name="Freeform 6"/>
          <p:cNvSpPr>
            <a:spLocks noGrp="1" noRot="1" noChangeAspect="1" noMove="1" noResize="1" noEditPoints="1" noAdjustHandles="1" noChangeArrowheads="1" noChangeShapeType="1" noTextEdit="1"/>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ln>
        </p:spPr>
      </p:sp>
      <p:sp>
        <p:nvSpPr>
          <p:cNvPr id="2" name="Title 1"/>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a:t>Specific phobia</a:t>
            </a:r>
            <a:endParaRPr lang="en-US" sz="7200" cap="all"/>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 of social phobia </a:t>
            </a:r>
            <a:endParaRPr lang="en-US" dirty="0"/>
          </a:p>
        </p:txBody>
      </p:sp>
      <p:sp>
        <p:nvSpPr>
          <p:cNvPr id="3" name="Content Placeholder 2"/>
          <p:cNvSpPr>
            <a:spLocks noGrp="1"/>
          </p:cNvSpPr>
          <p:nvPr>
            <p:ph idx="1"/>
          </p:nvPr>
        </p:nvSpPr>
        <p:spPr>
          <a:xfrm>
            <a:off x="1371600" y="1648460"/>
            <a:ext cx="10250170" cy="4672330"/>
          </a:xfrm>
        </p:spPr>
        <p:txBody>
          <a:bodyPr>
            <a:normAutofit fontScale="90000"/>
          </a:bodyPr>
          <a:lstStyle/>
          <a:p>
            <a:r>
              <a:rPr lang="en-US" dirty="0"/>
              <a:t>Childhood and developmental theories</a:t>
            </a:r>
            <a:endParaRPr lang="en-US" dirty="0"/>
          </a:p>
          <a:p>
            <a:r>
              <a:rPr lang="en-US" dirty="0"/>
              <a:t>The success of pharmacotherapies in treating social anxiety disorder has generated two specific neurochemical hypotheses </a:t>
            </a:r>
            <a:endParaRPr lang="en-US" dirty="0"/>
          </a:p>
          <a:p>
            <a:pPr lvl="1"/>
            <a:r>
              <a:rPr lang="en-US" dirty="0"/>
              <a:t>the use of ß-adrenergic receptor antagonists- for performance phobias (e.g., public speaking) has led to the development of an adrenergic theory,</a:t>
            </a:r>
            <a:r>
              <a:rPr lang="en-US" sz="2200" b="1" dirty="0"/>
              <a:t> patients may release more norepinephrine or epinephrine</a:t>
            </a:r>
            <a:r>
              <a:rPr lang="en-US" dirty="0"/>
              <a:t>,</a:t>
            </a:r>
            <a:endParaRPr lang="en-US" dirty="0"/>
          </a:p>
          <a:p>
            <a:pPr lvl="1"/>
            <a:r>
              <a:rPr lang="en-US" dirty="0"/>
              <a:t>The observation that MAO Is may be more effective than tricyclic drugs in combination with preclinical data, has led some investigators to hypothesize that </a:t>
            </a:r>
            <a:r>
              <a:rPr lang="en-US" sz="2200" b="1" dirty="0"/>
              <a:t>dopaminergic </a:t>
            </a:r>
            <a:r>
              <a:rPr lang="en-US" dirty="0"/>
              <a:t>activity is related to the pathogenesis of the disorder.</a:t>
            </a:r>
            <a:endParaRPr lang="en-US" dirty="0"/>
          </a:p>
          <a:p>
            <a:pPr lvl="1"/>
            <a:r>
              <a:rPr lang="en-US" dirty="0"/>
              <a:t> social anxiety disorder has identified potential endophenotypes, such as </a:t>
            </a:r>
            <a:r>
              <a:rPr lang="en-US" sz="2700" b="1" dirty="0"/>
              <a:t>amygdala overactivity and altered dopaminergic transmission</a:t>
            </a:r>
            <a:r>
              <a:rPr lang="en-US" dirty="0"/>
              <a:t>.</a:t>
            </a:r>
            <a:endParaRPr lang="en-US" dirty="0"/>
          </a:p>
          <a:p>
            <a:pPr lvl="1"/>
            <a:r>
              <a:rPr lang="en-US" dirty="0"/>
              <a:t>the association of social anxiety with </a:t>
            </a:r>
            <a:r>
              <a:rPr lang="en-US" sz="2300" b="1" dirty="0"/>
              <a:t>oxytocin and vasopressin</a:t>
            </a:r>
            <a:r>
              <a:rPr lang="en-US" dirty="0"/>
              <a:t> levels in adolescents underscores the multifaceted nature of its etiology and potential treatment targets</a:t>
            </a: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endParaRPr lang="en-US" dirty="0"/>
          </a:p>
        </p:txBody>
      </p:sp>
      <p:sp>
        <p:nvSpPr>
          <p:cNvPr id="3" name="Content Placeholder 2"/>
          <p:cNvSpPr>
            <a:spLocks noGrp="1"/>
          </p:cNvSpPr>
          <p:nvPr>
            <p:ph sz="half" idx="1"/>
          </p:nvPr>
        </p:nvSpPr>
        <p:spPr>
          <a:xfrm>
            <a:off x="722630" y="1734185"/>
            <a:ext cx="5214620" cy="4565015"/>
          </a:xfrm>
        </p:spPr>
        <p:txBody>
          <a:bodyPr/>
          <a:lstStyle/>
          <a:p>
            <a:r>
              <a:rPr lang="en-US" dirty="0"/>
              <a:t>Psychotherapy and pharmacotherapy are useful in treating social anxiety disorder. Some studies indicate that the use of both pharmacotherapy and psychotherapy produces better results than either therapy alone.</a:t>
            </a:r>
            <a:endParaRPr lang="en-US" dirty="0"/>
          </a:p>
          <a:p>
            <a:endParaRPr lang="en-US" dirty="0"/>
          </a:p>
          <a:p>
            <a:endParaRPr lang="en-US" dirty="0"/>
          </a:p>
          <a:p>
            <a:r>
              <a:rPr lang="en-US" dirty="0"/>
              <a:t>virtual reality is now used </a:t>
            </a:r>
            <a:endParaRPr lang="en-US" dirty="0"/>
          </a:p>
        </p:txBody>
      </p:sp>
      <p:pic>
        <p:nvPicPr>
          <p:cNvPr id="4" name="Content Placeholder 3"/>
          <p:cNvPicPr>
            <a:picLocks noChangeAspect="1"/>
          </p:cNvPicPr>
          <p:nvPr>
            <p:ph sz="half" idx="2"/>
          </p:nvPr>
        </p:nvPicPr>
        <p:blipFill>
          <a:blip r:embed="rId1"/>
          <a:stretch>
            <a:fillRect/>
          </a:stretch>
        </p:blipFill>
        <p:spPr>
          <a:xfrm>
            <a:off x="5868670" y="1103630"/>
            <a:ext cx="6201410" cy="465074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Selective mutism</a:t>
            </a:r>
            <a:endParaRPr lang="en-US"/>
          </a:p>
        </p:txBody>
      </p:sp>
      <p:sp>
        <p:nvSpPr>
          <p:cNvPr id="3" name="Content Placeholder 2"/>
          <p:cNvSpPr>
            <a:spLocks noGrp="1"/>
          </p:cNvSpPr>
          <p:nvPr>
            <p:ph idx="1"/>
          </p:nvPr>
        </p:nvSpPr>
        <p:spPr/>
        <p:txBody>
          <a:bodyPr/>
          <a:p>
            <a:r>
              <a:rPr lang="en-US"/>
              <a:t>Onset before age 5. Anxiety disorder lasting ≥ 1 month involving refraining from speech in certain situations despite speaking in other, usually more comfortable situations. </a:t>
            </a:r>
            <a:endParaRPr lang="en-US"/>
          </a:p>
          <a:p>
            <a:r>
              <a:rPr lang="en-US"/>
              <a:t>Development (eg, speech and language) not typically impaired. Interferes with social, academic, and occupational tasks.</a:t>
            </a:r>
            <a:endParaRPr lang="en-US"/>
          </a:p>
          <a:p>
            <a:r>
              <a:rPr lang="en-US"/>
              <a:t> Commonly coexists with social anxiety disorder.  In children, the anxiety must occur in peer settings and not just during interactions with adults.</a:t>
            </a:r>
            <a:endParaRPr lang="en-US"/>
          </a:p>
          <a:p>
            <a:r>
              <a:rPr lang="en-US"/>
              <a:t>Treatment: behavioral, family, and play therapy; SSRIs.</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915670" y="1929765"/>
            <a:ext cx="10935335" cy="28460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endParaRPr lang="en-US" dirty="0"/>
          </a:p>
        </p:txBody>
      </p:sp>
      <p:sp>
        <p:nvSpPr>
          <p:cNvPr id="3" name="Content Placeholder 2"/>
          <p:cNvSpPr>
            <a:spLocks noGrp="1"/>
          </p:cNvSpPr>
          <p:nvPr>
            <p:ph idx="1"/>
          </p:nvPr>
        </p:nvSpPr>
        <p:spPr>
          <a:xfrm>
            <a:off x="1371600" y="1284110"/>
            <a:ext cx="10700844" cy="5418667"/>
          </a:xfrm>
        </p:spPr>
        <p:txBody>
          <a:bodyPr/>
          <a:lstStyle/>
          <a:p>
            <a:r>
              <a:rPr lang="en-US" sz="2800" dirty="0"/>
              <a:t>Specific phobia is an anxiety disorder characterized by clinically significant fear of a particular object or situation that typically leads to avoidance behavior. Phobic fears include </a:t>
            </a:r>
            <a:r>
              <a:rPr lang="en-US" sz="2800" dirty="0" err="1"/>
              <a:t>animals,insects</a:t>
            </a:r>
            <a:r>
              <a:rPr lang="en-US" sz="2800" dirty="0"/>
              <a:t>, heights, water, enclosed places, driving, flying, seeing blood, getting an injection, and choking or vomiting.</a:t>
            </a:r>
            <a:endParaRPr lang="en-US" sz="2800" dirty="0"/>
          </a:p>
          <a:p>
            <a:r>
              <a:rPr lang="en-US" sz="2800" dirty="0"/>
              <a:t>The phobic anxiety may be triggered by anticipation of the stimulus, actual exposure to the stimulus, and even hearing the stimulus name spoken aloud (eg, hearing the word spider for an individual with spider phobia). The focus of fear may include disgust, danger of harm, and/other experience of physical symptoms in the phobic situation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phobia </a:t>
            </a:r>
            <a:endParaRPr lang="en-US" dirty="0"/>
          </a:p>
        </p:txBody>
      </p:sp>
      <p:sp>
        <p:nvSpPr>
          <p:cNvPr id="3" name="Content Placeholder 2"/>
          <p:cNvSpPr>
            <a:spLocks noGrp="1"/>
          </p:cNvSpPr>
          <p:nvPr>
            <p:ph idx="1"/>
          </p:nvPr>
        </p:nvSpPr>
        <p:spPr>
          <a:xfrm>
            <a:off x="1103312" y="1233056"/>
            <a:ext cx="9924906" cy="5472544"/>
          </a:xfrm>
        </p:spPr>
        <p:txBody>
          <a:bodyPr>
            <a:normAutofit/>
          </a:bodyPr>
          <a:lstStyle/>
          <a:p>
            <a:pPr marL="82550" indent="0">
              <a:buNone/>
            </a:pPr>
            <a:r>
              <a:rPr lang="en-US" dirty="0"/>
              <a:t>The DSM-5 includes distinctive types of specific phobia:</a:t>
            </a:r>
            <a:endParaRPr lang="en-US" dirty="0"/>
          </a:p>
          <a:p>
            <a:pPr marL="82550" indent="0">
              <a:buNone/>
            </a:pPr>
            <a:endParaRPr lang="en-US" dirty="0"/>
          </a:p>
          <a:p>
            <a:pPr marL="82550" indent="0">
              <a:buNone/>
            </a:pPr>
            <a:endParaRPr lang="en-US" dirty="0"/>
          </a:p>
          <a:p>
            <a:pPr fontAlgn="t"/>
            <a:endParaRPr lang="en-US" dirty="0"/>
          </a:p>
        </p:txBody>
      </p:sp>
      <p:graphicFrame>
        <p:nvGraphicFramePr>
          <p:cNvPr id="5" name="Table 4"/>
          <p:cNvGraphicFramePr>
            <a:graphicFrameLocks noGrp="1"/>
          </p:cNvGraphicFramePr>
          <p:nvPr/>
        </p:nvGraphicFramePr>
        <p:xfrm>
          <a:off x="1842655" y="1587987"/>
          <a:ext cx="8429853" cy="5338849"/>
        </p:xfrm>
        <a:graphic>
          <a:graphicData uri="http://schemas.openxmlformats.org/drawingml/2006/table">
            <a:tbl>
              <a:tblPr firstRow="1" bandRow="1">
                <a:tableStyleId>{073A0DAA-6AF3-43AB-8588-CEC1D06C72B9}</a:tableStyleId>
              </a:tblPr>
              <a:tblGrid>
                <a:gridCol w="2809951"/>
                <a:gridCol w="2809951"/>
                <a:gridCol w="2809951"/>
              </a:tblGrid>
              <a:tr h="758645">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dirty="0"/>
                        <a:t>Type of phobia </a:t>
                      </a:r>
                      <a:endParaRPr lang="en-US" dirty="0"/>
                    </a:p>
                    <a:p>
                      <a:endParaRPr lang="en-US" dirty="0"/>
                    </a:p>
                  </a:txBody>
                  <a:tcPr/>
                </a:tc>
                <a:tc>
                  <a:txBody>
                    <a:bodyPr/>
                    <a:lstStyle/>
                    <a:p>
                      <a:r>
                        <a:rPr lang="en-US" dirty="0"/>
                        <a:t>Example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dirty="0"/>
                        <a:t>Associated characteristics</a:t>
                      </a:r>
                      <a:endParaRPr lang="en-US" dirty="0"/>
                    </a:p>
                    <a:p>
                      <a:endParaRPr lang="en-US" dirty="0"/>
                    </a:p>
                  </a:txBody>
                  <a:tcPr/>
                </a:tc>
              </a:tr>
              <a:tr h="531052">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sz="1800" dirty="0">
                          <a:sym typeface="+mn-ea"/>
                        </a:rPr>
                        <a:t>Animal type</a:t>
                      </a:r>
                      <a:endParaRPr lang="en-US" dirty="0"/>
                    </a:p>
                    <a:p>
                      <a:endParaRPr lang="en-US" dirty="0"/>
                    </a:p>
                  </a:txBody>
                  <a:tcPr/>
                </a:tc>
                <a:tc>
                  <a:txBody>
                    <a:bodyPr/>
                    <a:lstStyle/>
                    <a:p>
                      <a:r>
                        <a:rPr lang="en-US" dirty="0"/>
                        <a:t>Snakes, Spiders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dirty="0"/>
                        <a:t>begins during childhood</a:t>
                      </a:r>
                      <a:endParaRPr lang="en-US" dirty="0"/>
                    </a:p>
                    <a:p>
                      <a:endParaRPr lang="en-US" dirty="0"/>
                    </a:p>
                  </a:txBody>
                  <a:tcPr/>
                </a:tc>
              </a:tr>
              <a:tr h="531052">
                <a:tc>
                  <a:txBody>
                    <a:bodyPr/>
                    <a:lstStyle/>
                    <a:p>
                      <a:r>
                        <a:rPr lang="en-US" dirty="0" err="1"/>
                        <a:t>Enviromental</a:t>
                      </a:r>
                      <a:endParaRPr lang="en-US" dirty="0"/>
                    </a:p>
                  </a:txBody>
                  <a:tcPr/>
                </a:tc>
                <a:tc>
                  <a:txBody>
                    <a:bodyPr/>
                    <a:lstStyle/>
                    <a:p>
                      <a:r>
                        <a:rPr lang="en-US" dirty="0"/>
                        <a:t>Storms, heights, water</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dirty="0"/>
                        <a:t>begins during childhood</a:t>
                      </a:r>
                      <a:endParaRPr lang="en-US" dirty="0"/>
                    </a:p>
                    <a:p>
                      <a:endParaRPr lang="en-US" dirty="0"/>
                    </a:p>
                  </a:txBody>
                  <a:tcPr/>
                </a:tc>
              </a:tr>
              <a:tr h="986239">
                <a:tc>
                  <a:txBody>
                    <a:bodyPr/>
                    <a:lstStyle/>
                    <a:p>
                      <a:r>
                        <a:rPr lang="en-US" dirty="0"/>
                        <a:t>Blood, injection, injury</a:t>
                      </a:r>
                      <a:endParaRPr lang="en-US" dirty="0"/>
                    </a:p>
                  </a:txBody>
                  <a:tcPr/>
                </a:tc>
                <a:tc>
                  <a:txBody>
                    <a:bodyPr/>
                    <a:lstStyle/>
                    <a:p>
                      <a:r>
                        <a:rPr lang="en-US" sz="1800" dirty="0">
                          <a:sym typeface="+mn-ea"/>
                        </a:rPr>
                        <a:t>Blood, injection, injury or other invasive medical procedures</a:t>
                      </a:r>
                      <a:endParaRPr lang="en-US" dirty="0"/>
                    </a:p>
                  </a:txBody>
                  <a:tcPr/>
                </a:tc>
                <a:tc>
                  <a:txBody>
                    <a:bodyPr/>
                    <a:lstStyle/>
                    <a:p>
                      <a:pPr>
                        <a:buNone/>
                      </a:pPr>
                      <a:r>
                        <a:rPr lang="en-US" dirty="0"/>
                        <a:t>Run in </a:t>
                      </a:r>
                      <a:r>
                        <a:rPr lang="en-US" dirty="0" err="1"/>
                        <a:t>familes</a:t>
                      </a:r>
                      <a:r>
                        <a:rPr lang="en-US" dirty="0"/>
                        <a:t> </a:t>
                      </a:r>
                      <a:endParaRPr lang="en-US" dirty="0"/>
                    </a:p>
                    <a:p>
                      <a:pPr>
                        <a:buNone/>
                      </a:pPr>
                      <a:r>
                        <a:rPr lang="en-US" dirty="0"/>
                        <a:t>possible bradycardia and fainting </a:t>
                      </a:r>
                      <a:endParaRPr lang="en-US" dirty="0"/>
                    </a:p>
                    <a:p>
                      <a:endParaRPr lang="en-US" dirty="0"/>
                    </a:p>
                  </a:txBody>
                  <a:tcPr/>
                </a:tc>
              </a:tr>
              <a:tr h="922604">
                <a:tc>
                  <a:txBody>
                    <a:bodyPr/>
                    <a:lstStyle/>
                    <a:p>
                      <a:r>
                        <a:rPr lang="en-US" dirty="0"/>
                        <a:t>Situational </a:t>
                      </a:r>
                      <a:endParaRPr lang="en-US" dirty="0"/>
                    </a:p>
                  </a:txBody>
                  <a:tcPr/>
                </a:tc>
                <a:tc>
                  <a:txBody>
                    <a:bodyPr/>
                    <a:lstStyle/>
                    <a:p>
                      <a:r>
                        <a:rPr lang="en-US" dirty="0"/>
                        <a:t>public transport, tunnels, elevators, flying, driving, closed spaces</a:t>
                      </a:r>
                      <a:endParaRPr lang="en-US" dirty="0"/>
                    </a:p>
                  </a:txBody>
                  <a:tcPr/>
                </a:tc>
                <a:tc>
                  <a:txBody>
                    <a:bodyPr/>
                    <a:lstStyle/>
                    <a:p>
                      <a:pPr>
                        <a:buNone/>
                      </a:pPr>
                      <a:r>
                        <a:rPr lang="en-US" dirty="0"/>
                        <a:t>begins during childhood  </a:t>
                      </a:r>
                      <a:endParaRPr lang="en-US" dirty="0"/>
                    </a:p>
                    <a:p>
                      <a:pPr>
                        <a:buNone/>
                      </a:pPr>
                      <a:r>
                        <a:rPr lang="en-US" sz="1800" dirty="0">
                          <a:sym typeface="+mn-ea"/>
                        </a:rPr>
                        <a:t>Early adulthood peak</a:t>
                      </a:r>
                      <a:endParaRPr lang="en-US" dirty="0"/>
                    </a:p>
                    <a:p>
                      <a:endParaRPr lang="en-US" dirty="0"/>
                    </a:p>
                  </a:txBody>
                  <a:tcPr/>
                </a:tc>
              </a:tr>
              <a:tr h="986239">
                <a:tc>
                  <a:txBody>
                    <a:bodyPr/>
                    <a:lstStyle/>
                    <a:p>
                      <a:r>
                        <a:rPr lang="en-US" dirty="0"/>
                        <a:t>other (anything that </a:t>
                      </a:r>
                      <a:r>
                        <a:rPr lang="en-US" dirty="0" err="1"/>
                        <a:t>dosnt</a:t>
                      </a:r>
                      <a:r>
                        <a:rPr lang="en-US" dirty="0"/>
                        <a:t> fit the other four)</a:t>
                      </a:r>
                      <a:endParaRPr lang="en-US" dirty="0"/>
                    </a:p>
                  </a:txBody>
                  <a:tcPr/>
                </a:tc>
                <a:tc>
                  <a:txBody>
                    <a:bodyPr/>
                    <a:lstStyle/>
                    <a:p>
                      <a:r>
                        <a:rPr lang="en-US" dirty="0"/>
                        <a:t>choking, </a:t>
                      </a:r>
                      <a:r>
                        <a:rPr lang="en-US" dirty="0" err="1"/>
                        <a:t>Ilness</a:t>
                      </a:r>
                      <a:r>
                        <a:rPr lang="en-US" dirty="0"/>
                        <a:t>, clowns, fear of getting a phobia (</a:t>
                      </a:r>
                      <a:r>
                        <a:rPr lang="en-US" dirty="0" err="1"/>
                        <a:t>phobophbia</a:t>
                      </a:r>
                      <a:r>
                        <a:rPr lang="en-US" dirty="0"/>
                        <a:t>), number 13 (</a:t>
                      </a:r>
                      <a:r>
                        <a:rPr lang="en-US" b="0" i="0" u="none" strike="noStrike" dirty="0">
                          <a:solidFill>
                            <a:srgbClr val="202124"/>
                          </a:solidFill>
                          <a:effectLst/>
                          <a:latin typeface="Google Sans"/>
                        </a:rPr>
                        <a:t>triskaidekaphobia</a:t>
                      </a:r>
                      <a:r>
                        <a:rPr lang="en-US" sz="1800" dirty="0">
                          <a:sym typeface="+mn-ea"/>
                        </a:rPr>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dirty="0"/>
                        <a:t>Early adulthood peak</a:t>
                      </a:r>
                      <a:endParaRPr lang="en-US" dirty="0"/>
                    </a:p>
                    <a:p>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309" y="452718"/>
            <a:ext cx="8651525" cy="794191"/>
          </a:xfrm>
        </p:spPr>
        <p:txBody>
          <a:bodyPr/>
          <a:lstStyle/>
          <a:p>
            <a:r>
              <a:rPr lang="en-US" dirty="0"/>
              <a:t>Different phobias	</a:t>
            </a:r>
            <a:endParaRPr lang="en-US" dirty="0"/>
          </a:p>
        </p:txBody>
      </p:sp>
      <p:sp>
        <p:nvSpPr>
          <p:cNvPr id="3" name="Content Placeholder 2"/>
          <p:cNvSpPr>
            <a:spLocks noGrp="1"/>
          </p:cNvSpPr>
          <p:nvPr>
            <p:ph idx="1"/>
          </p:nvPr>
        </p:nvSpPr>
        <p:spPr>
          <a:xfrm>
            <a:off x="249382" y="1246910"/>
            <a:ext cx="11540836" cy="5403272"/>
          </a:xfrm>
        </p:spPr>
        <p:txBody>
          <a:bodyPr>
            <a:normAutofit fontScale="92500" lnSpcReduction="20000"/>
          </a:bodyPr>
          <a:lstStyle/>
          <a:p>
            <a:pPr lvl="1">
              <a:lnSpc>
                <a:spcPct val="100000"/>
              </a:lnSpc>
            </a:pPr>
            <a:r>
              <a:rPr lang="en-US" sz="3500" dirty="0">
                <a:sym typeface="+mn-ea"/>
              </a:rPr>
              <a:t>Acrophobia Fear of heights.</a:t>
            </a:r>
            <a:endParaRPr lang="en-US" sz="3500" dirty="0">
              <a:sym typeface="+mn-ea"/>
            </a:endParaRPr>
          </a:p>
          <a:p>
            <a:pPr lvl="1">
              <a:lnSpc>
                <a:spcPct val="100000"/>
              </a:lnSpc>
            </a:pPr>
            <a:endParaRPr lang="en-US" sz="3500" dirty="0">
              <a:sym typeface="+mn-ea"/>
            </a:endParaRPr>
          </a:p>
          <a:p>
            <a:pPr lvl="1">
              <a:lnSpc>
                <a:spcPct val="40000"/>
              </a:lnSpc>
            </a:pPr>
            <a:r>
              <a:rPr lang="en-US" sz="3500" i="0" u="none" strike="noStrike" dirty="0">
                <a:solidFill>
                  <a:srgbClr val="202124"/>
                </a:solidFill>
                <a:effectLst/>
                <a:latin typeface="Google Sans"/>
              </a:rPr>
              <a:t>Triskaidekaphobia </a:t>
            </a:r>
            <a:r>
              <a:rPr lang="en-US" sz="3500" dirty="0">
                <a:sym typeface="+mn-ea"/>
              </a:rPr>
              <a:t>Fear of number 13</a:t>
            </a:r>
            <a:endParaRPr lang="en-US" sz="3500" dirty="0">
              <a:sym typeface="+mn-ea"/>
            </a:endParaRPr>
          </a:p>
          <a:p>
            <a:pPr lvl="1">
              <a:lnSpc>
                <a:spcPct val="40000"/>
              </a:lnSpc>
            </a:pPr>
            <a:endParaRPr lang="en-US" sz="4000" dirty="0">
              <a:sym typeface="+mn-ea"/>
            </a:endParaRPr>
          </a:p>
          <a:p>
            <a:pPr lvl="1">
              <a:lnSpc>
                <a:spcPct val="40000"/>
              </a:lnSpc>
            </a:pPr>
            <a:r>
              <a:rPr lang="en-US" sz="3500" dirty="0">
                <a:sym typeface="+mn-ea"/>
              </a:rPr>
              <a:t>arachnophobia Fear of Spiders </a:t>
            </a:r>
            <a:endParaRPr lang="en-US" sz="3500" dirty="0">
              <a:sym typeface="+mn-ea"/>
            </a:endParaRPr>
          </a:p>
          <a:p>
            <a:pPr lvl="1">
              <a:lnSpc>
                <a:spcPct val="40000"/>
              </a:lnSpc>
            </a:pPr>
            <a:endParaRPr lang="en-US" sz="3500" dirty="0"/>
          </a:p>
          <a:p>
            <a:pPr lvl="1">
              <a:lnSpc>
                <a:spcPct val="40000"/>
              </a:lnSpc>
            </a:pPr>
            <a:r>
              <a:rPr lang="en-US" sz="3500" dirty="0">
                <a:sym typeface="+mn-ea"/>
              </a:rPr>
              <a:t>Ailurophobia Fear of cats</a:t>
            </a:r>
            <a:endParaRPr lang="en-US" sz="3500" dirty="0">
              <a:sym typeface="+mn-ea"/>
            </a:endParaRPr>
          </a:p>
          <a:p>
            <a:pPr lvl="1">
              <a:lnSpc>
                <a:spcPct val="40000"/>
              </a:lnSpc>
            </a:pPr>
            <a:endParaRPr lang="en-US" sz="3500" dirty="0"/>
          </a:p>
          <a:p>
            <a:pPr lvl="1">
              <a:lnSpc>
                <a:spcPct val="40000"/>
              </a:lnSpc>
            </a:pPr>
            <a:r>
              <a:rPr lang="en-US" sz="3500" dirty="0">
                <a:sym typeface="+mn-ea"/>
              </a:rPr>
              <a:t>Hydrophobia  Fear of water</a:t>
            </a:r>
            <a:endParaRPr lang="en-US" sz="3500" dirty="0">
              <a:sym typeface="+mn-ea"/>
            </a:endParaRPr>
          </a:p>
          <a:p>
            <a:pPr lvl="1">
              <a:lnSpc>
                <a:spcPct val="40000"/>
              </a:lnSpc>
            </a:pPr>
            <a:endParaRPr lang="en-US" sz="3500" dirty="0"/>
          </a:p>
          <a:p>
            <a:pPr lvl="1">
              <a:lnSpc>
                <a:spcPct val="40000"/>
              </a:lnSpc>
            </a:pPr>
            <a:r>
              <a:rPr lang="en-US" sz="3500" dirty="0">
                <a:sym typeface="+mn-ea"/>
              </a:rPr>
              <a:t>Claustrophobia Fear of closed spaces</a:t>
            </a:r>
            <a:endParaRPr lang="en-US" sz="3500" dirty="0">
              <a:sym typeface="+mn-ea"/>
            </a:endParaRPr>
          </a:p>
          <a:p>
            <a:pPr lvl="1">
              <a:lnSpc>
                <a:spcPct val="40000"/>
              </a:lnSpc>
            </a:pPr>
            <a:endParaRPr lang="en-US" sz="3500" dirty="0"/>
          </a:p>
          <a:p>
            <a:pPr lvl="1">
              <a:lnSpc>
                <a:spcPct val="40000"/>
              </a:lnSpc>
            </a:pPr>
            <a:r>
              <a:rPr lang="en-US" sz="3500" dirty="0" err="1">
                <a:sym typeface="+mn-ea"/>
              </a:rPr>
              <a:t>Cynophobia</a:t>
            </a:r>
            <a:r>
              <a:rPr lang="en-US" sz="3500" dirty="0">
                <a:sym typeface="+mn-ea"/>
              </a:rPr>
              <a:t> Fear of dogs</a:t>
            </a:r>
            <a:endParaRPr lang="en-US" sz="3500" dirty="0">
              <a:sym typeface="+mn-ea"/>
            </a:endParaRPr>
          </a:p>
          <a:p>
            <a:pPr lvl="1">
              <a:lnSpc>
                <a:spcPct val="40000"/>
              </a:lnSpc>
            </a:pPr>
            <a:endParaRPr lang="en-US" sz="3500" dirty="0"/>
          </a:p>
          <a:p>
            <a:pPr lvl="1">
              <a:lnSpc>
                <a:spcPct val="40000"/>
              </a:lnSpc>
            </a:pPr>
            <a:r>
              <a:rPr lang="en-US" sz="3500" dirty="0" err="1">
                <a:sym typeface="+mn-ea"/>
              </a:rPr>
              <a:t>Mysophobia</a:t>
            </a:r>
            <a:r>
              <a:rPr lang="en-US" sz="3500" dirty="0">
                <a:sym typeface="+mn-ea"/>
              </a:rPr>
              <a:t> Fear of dirt and germs</a:t>
            </a:r>
            <a:endParaRPr lang="en-US" sz="3500" dirty="0">
              <a:sym typeface="+mn-ea"/>
            </a:endParaRPr>
          </a:p>
          <a:p>
            <a:pPr lvl="1">
              <a:lnSpc>
                <a:spcPct val="40000"/>
              </a:lnSpc>
            </a:pPr>
            <a:endParaRPr lang="en-US" sz="3500" dirty="0"/>
          </a:p>
          <a:p>
            <a:pPr lvl="1">
              <a:lnSpc>
                <a:spcPct val="40000"/>
              </a:lnSpc>
            </a:pPr>
            <a:r>
              <a:rPr lang="en-US" sz="3500" dirty="0" err="1">
                <a:sym typeface="+mn-ea"/>
              </a:rPr>
              <a:t>Pyrophobia</a:t>
            </a:r>
            <a:r>
              <a:rPr lang="en-US" sz="3500" dirty="0">
                <a:sym typeface="+mn-ea"/>
              </a:rPr>
              <a:t> Fear of fire</a:t>
            </a:r>
            <a:endParaRPr lang="en-US" sz="3500" dirty="0">
              <a:sym typeface="+mn-ea"/>
            </a:endParaRPr>
          </a:p>
          <a:p>
            <a:pPr lvl="1">
              <a:lnSpc>
                <a:spcPct val="40000"/>
              </a:lnSpc>
            </a:pPr>
            <a:endParaRPr lang="en-US" sz="3500" dirty="0"/>
          </a:p>
          <a:p>
            <a:pPr lvl="1">
              <a:lnSpc>
                <a:spcPct val="40000"/>
              </a:lnSpc>
            </a:pPr>
            <a:r>
              <a:rPr lang="en-US" sz="3500" dirty="0">
                <a:sym typeface="+mn-ea"/>
              </a:rPr>
              <a:t>Xenophobia Fear of strangers</a:t>
            </a:r>
            <a:endParaRPr lang="en-US" sz="3500" dirty="0">
              <a:sym typeface="+mn-ea"/>
            </a:endParaRPr>
          </a:p>
          <a:p>
            <a:pPr lvl="1">
              <a:lnSpc>
                <a:spcPct val="40000"/>
              </a:lnSpc>
            </a:pPr>
            <a:endParaRPr lang="en-US" sz="3500" dirty="0"/>
          </a:p>
          <a:p>
            <a:pPr lvl="1">
              <a:lnSpc>
                <a:spcPct val="40000"/>
              </a:lnSpc>
            </a:pPr>
            <a:r>
              <a:rPr lang="en-US" sz="3500" dirty="0">
                <a:sym typeface="+mn-ea"/>
              </a:rPr>
              <a:t>Zoophobia Fear of animals</a:t>
            </a:r>
            <a:endParaRPr lang="en-US" sz="3500" dirty="0"/>
          </a:p>
          <a:p>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endParaRPr lang="en-US" dirty="0"/>
          </a:p>
        </p:txBody>
      </p:sp>
      <p:sp>
        <p:nvSpPr>
          <p:cNvPr id="3" name="Content Placeholder 2"/>
          <p:cNvSpPr>
            <a:spLocks noGrp="1"/>
          </p:cNvSpPr>
          <p:nvPr>
            <p:ph idx="1"/>
          </p:nvPr>
        </p:nvSpPr>
        <p:spPr>
          <a:xfrm>
            <a:off x="1219200" y="1652410"/>
            <a:ext cx="9601200" cy="5643034"/>
          </a:xfrm>
        </p:spPr>
        <p:txBody>
          <a:bodyPr>
            <a:normAutofit/>
          </a:bodyPr>
          <a:lstStyle/>
          <a:p>
            <a:r>
              <a:rPr lang="en-US" dirty="0"/>
              <a:t> </a:t>
            </a:r>
            <a:r>
              <a:rPr lang="en-US" sz="3000" dirty="0"/>
              <a:t>Specific phobia is among the most common mental disorders, associated with high rates of comorbidity.</a:t>
            </a:r>
            <a:endParaRPr lang="en-US" sz="3000" dirty="0"/>
          </a:p>
          <a:p>
            <a:r>
              <a:rPr lang="en-US" sz="3000" dirty="0"/>
              <a:t>Approximately 7 to  9 percent of the US population is estimated to have </a:t>
            </a:r>
            <a:r>
              <a:rPr lang="en-US" sz="3000" dirty="0" err="1"/>
              <a:t>Phobia,but</a:t>
            </a:r>
            <a:r>
              <a:rPr lang="en-US" sz="3000" dirty="0"/>
              <a:t> rates are generally lower in Asian, African, and Latin American countries (2%–4%)</a:t>
            </a:r>
            <a:endParaRPr lang="en-US" sz="3000" dirty="0"/>
          </a:p>
          <a:p>
            <a:r>
              <a:rPr lang="en-US" sz="3000" dirty="0"/>
              <a:t>Although fears are common in children and most are transient, prevalence estimates of phobias in children are actually low although there is wide variation among findings (from 2.6 to 9.1 percent).</a:t>
            </a:r>
            <a:endParaRPr lang="en-US" sz="3000" dirty="0"/>
          </a:p>
          <a:p>
            <a:endParaRPr lang="en-US" sz="38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711" y="747889"/>
            <a:ext cx="11159788" cy="4162778"/>
          </a:xfrm>
        </p:spPr>
        <p:txBody>
          <a:bodyPr/>
          <a:lstStyle/>
          <a:p>
            <a:r>
              <a:rPr lang="en-US" sz="2800" dirty="0"/>
              <a:t>Similar to most other anxiety disorders, specific phobias are more common in females than males. The rates of specific phobias in women were double those of men, although the ratio is closer to 1 to 1 for the fear of blood, injection, or injury type. </a:t>
            </a:r>
            <a:endParaRPr lang="en-US" sz="2800" dirty="0"/>
          </a:p>
          <a:p>
            <a:r>
              <a:rPr lang="en-US" sz="2800" dirty="0" err="1"/>
              <a:t>Comorbidities</a:t>
            </a:r>
            <a:r>
              <a:rPr lang="en-US" sz="2800" dirty="0"/>
              <a:t> — Common </a:t>
            </a:r>
            <a:r>
              <a:rPr lang="en-US" sz="2800" dirty="0" err="1"/>
              <a:t>comorbidities</a:t>
            </a:r>
            <a:r>
              <a:rPr lang="en-US" sz="2800" dirty="0"/>
              <a:t> associated with specific phobia include other anxiety disorders as well as mood disorders and alcohol dependence.</a:t>
            </a:r>
            <a:endParaRPr lang="en-US" sz="2800" dirty="0"/>
          </a:p>
          <a:p>
            <a:endParaRPr lang="en-US" dirty="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17823</Words>
  <Application>WPS Presentation</Application>
  <PresentationFormat>Widescreen</PresentationFormat>
  <Paragraphs>337</Paragraphs>
  <Slides>43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43</vt:i4>
      </vt:variant>
    </vt:vector>
  </HeadingPairs>
  <TitlesOfParts>
    <vt:vector size="53" baseType="lpstr">
      <vt:lpstr>Arial</vt:lpstr>
      <vt:lpstr>SimSun</vt:lpstr>
      <vt:lpstr>Wingdings</vt:lpstr>
      <vt:lpstr>Franklin Gothic Book</vt:lpstr>
      <vt:lpstr>Google Sans</vt:lpstr>
      <vt:lpstr>Segoe Print</vt:lpstr>
      <vt:lpstr>Microsoft YaHei</vt:lpstr>
      <vt:lpstr>Arial Unicode MS</vt:lpstr>
      <vt:lpstr>Calibri</vt:lpstr>
      <vt:lpstr>Crop</vt:lpstr>
      <vt:lpstr>Phobias</vt:lpstr>
      <vt:lpstr>definitions</vt:lpstr>
      <vt:lpstr>Anxiety disorders : Inappropriate experiences of fear/worry and their physical manifestations incongruent with the magnitude of the stressors</vt:lpstr>
      <vt:lpstr>Specific phobia</vt:lpstr>
      <vt:lpstr>Definition</vt:lpstr>
      <vt:lpstr>Types of phobia </vt:lpstr>
      <vt:lpstr>Different phobias	</vt:lpstr>
      <vt:lpstr>EPIDEMIOLOGY</vt:lpstr>
      <vt:lpstr>PowerPoint 演示文稿</vt:lpstr>
      <vt:lpstr>Pathogenesis </vt:lpstr>
      <vt:lpstr>PowerPoint 演示文稿</vt:lpstr>
      <vt:lpstr>Clinical manifestations</vt:lpstr>
      <vt:lpstr>PowerPoint 演示文稿</vt:lpstr>
      <vt:lpstr>Course</vt:lpstr>
      <vt:lpstr>DSM-5 Criteria for Specific Phobia </vt:lpstr>
      <vt:lpstr>PowerPoint 演示文稿</vt:lpstr>
      <vt:lpstr>PowerPoint 演示文稿</vt:lpstr>
      <vt:lpstr>Ddx</vt:lpstr>
      <vt:lpstr>Treatment</vt:lpstr>
      <vt:lpstr>Treatment modalities </vt:lpstr>
      <vt:lpstr>Systemic desensitization</vt:lpstr>
      <vt:lpstr>Other treatment modalites </vt:lpstr>
      <vt:lpstr>Treatment response</vt:lpstr>
      <vt:lpstr>PowerPoint 演示文稿</vt:lpstr>
      <vt:lpstr>PowerPoint 演示文稿</vt:lpstr>
      <vt:lpstr>PowerPoint 演示文稿</vt:lpstr>
      <vt:lpstr>Agoraphobia	</vt:lpstr>
      <vt:lpstr>PowerPoint 演示文稿</vt:lpstr>
      <vt:lpstr>PowerPoint 演示文稿</vt:lpstr>
      <vt:lpstr>DSM 5 includes distinctive Situations for Agoraphobia </vt:lpstr>
      <vt:lpstr>PowerPoint 演示文稿</vt:lpstr>
      <vt:lpstr>PowerPoint 演示文稿</vt:lpstr>
      <vt:lpstr>Agoraphobia treatment</vt:lpstr>
      <vt:lpstr>Social anxiety</vt:lpstr>
      <vt:lpstr>PowerPoint 演示文稿</vt:lpstr>
      <vt:lpstr>PowerPoint 演示文稿</vt:lpstr>
      <vt:lpstr>PowerPoint 演示文稿</vt:lpstr>
      <vt:lpstr>PowerPoint 演示文稿</vt:lpstr>
      <vt:lpstr>Specific phobia VS Social Phobia VS Panic disorder</vt:lpstr>
      <vt:lpstr>Etiology of social phobia </vt:lpstr>
      <vt:lpstr>Treatment</vt:lpstr>
      <vt:lpstr>Selective mutism</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Phobias</dc:title>
  <dc:creator>admin</dc:creator>
  <cp:lastModifiedBy>Ibraheem Alkhawaldeh</cp:lastModifiedBy>
  <cp:revision>13</cp:revision>
  <dcterms:created xsi:type="dcterms:W3CDTF">2022-08-12T14:00:00Z</dcterms:created>
  <dcterms:modified xsi:type="dcterms:W3CDTF">2024-01-20T23:41:01Z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99BCB4BD396A40ABB3EB9A33952E88DA_13</vt:lpwstr>
  </property>
  <property fmtid="{D5CDD505-2E9C-101B-9397-08002B2CF9AE}" pid="3" name="KSOProductBuildVer">
    <vt:lpwstr>1033-12.2.0.13431</vt:lpwstr>
  </property>
</Properties>
</file>