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354" y="96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presProps" Target="presProps.xml"  /><Relationship Id="rId33" Type="http://schemas.openxmlformats.org/officeDocument/2006/relationships/viewProps" Target="viewProps.xml"  /><Relationship Id="rId34" Type="http://schemas.openxmlformats.org/officeDocument/2006/relationships/theme" Target="theme/theme1.xml"  /><Relationship Id="rId35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85507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Panoramic Picture with Captio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en-GB" altLang="en-US"/>
            </a:pPr>
            <a:r>
              <a:rPr lang="en-GB" altLang=""/>
              <a:t>Double tap icon to add picture</a:t>
            </a:r>
            <a:endParaRPr lang="en-GB" altLang="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and Captio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Quote with Captio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>
              <a:spcBef>
                <a:spcPct val="0"/>
              </a:spcBef>
              <a:buNone/>
              <a:defRPr xmlns:mc="http://schemas.openxmlformats.org/markup-compatibility/2006" xmlns:hp="http://schemas.haansoft.com/office/presentation/8.0" sz="3200" b="0" cap="all" mc:Ignorable="hp" hp:hslEmbossed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>
              <a:defRPr lang="en-GB" altLang="en-US"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 lang="en-US" sz="800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>
              <a:spcBef>
                <a:spcPct val="0"/>
              </a:spcBef>
              <a:buNone/>
              <a:defRPr xmlns:mc="http://schemas.openxmlformats.org/markup-compatibility/2006" xmlns:hp="http://schemas.haansoft.com/office/presentation/8.0" sz="3200" b="0" cap="all" mc:Ignorable="hp" hp:hslEmbossed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 lang="en-GB" altLang="en-US"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 lang="en-US" sz="8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Name Car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3 Colum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idx="0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3 Picture Colum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 idx="0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 lang="en-GB" altLang="en-US"/>
            </a:pPr>
            <a:r>
              <a:rPr lang="en-GB" altLang=""/>
              <a:t>Double tap icon to add picture</a:t>
            </a:r>
            <a:endParaRPr lang="en-GB" altLang="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 lang="en-GB" altLang="en-US"/>
            </a:pPr>
            <a:r>
              <a:rPr lang="en-GB" altLang=""/>
              <a:t>Double tap icon to add picture</a:t>
            </a:r>
            <a:endParaRPr lang="en-GB" altLang="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 lang="en-GB" altLang="en-US"/>
            </a:pPr>
            <a:r>
              <a:rPr lang="en-GB" altLang=""/>
              <a:t>Double tap icon to add picture</a:t>
            </a:r>
            <a:endParaRPr lang="en-GB" altLang="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and Vertical Text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  <a:p>
            <a:pPr lvl="1">
              <a:defRPr lang="en-GB" altLang="en-US"/>
            </a:pPr>
            <a:r>
              <a:rPr lang="en-GB" altLang=""/>
              <a:t>Second level</a:t>
            </a:r>
            <a:endParaRPr lang="en-GB" altLang=""/>
          </a:p>
          <a:p>
            <a:pPr lvl="2">
              <a:defRPr lang="en-GB" altLang="en-US"/>
            </a:pPr>
            <a:r>
              <a:rPr lang="en-GB" altLang=""/>
              <a:t>Third level</a:t>
            </a:r>
            <a:endParaRPr lang="en-GB" altLang=""/>
          </a:p>
          <a:p>
            <a:pPr lvl="3">
              <a:defRPr lang="en-GB" altLang="en-US"/>
            </a:pPr>
            <a:r>
              <a:rPr lang="en-GB" altLang=""/>
              <a:t>Fourth level</a:t>
            </a:r>
            <a:endParaRPr lang="en-GB" altLang=""/>
          </a:p>
          <a:p>
            <a:pPr lvl="4">
              <a:defRPr lang="en-GB" altLang="en-US"/>
            </a:pPr>
            <a:r>
              <a:rPr lang="en-GB" altLang=""/>
              <a:t>Fifth level</a:t>
            </a:r>
            <a:endParaRPr lang="en-GB" altLang="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Vertical Title and Text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idx="0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  <a:p>
            <a:pPr lvl="1">
              <a:defRPr lang="en-GB" altLang="en-US"/>
            </a:pPr>
            <a:r>
              <a:rPr lang="en-GB" altLang=""/>
              <a:t>Second level</a:t>
            </a:r>
            <a:endParaRPr lang="en-GB" altLang=""/>
          </a:p>
          <a:p>
            <a:pPr lvl="2">
              <a:defRPr lang="en-GB" altLang="en-US"/>
            </a:pPr>
            <a:r>
              <a:rPr lang="en-GB" altLang=""/>
              <a:t>Third level</a:t>
            </a:r>
            <a:endParaRPr lang="en-GB" altLang=""/>
          </a:p>
          <a:p>
            <a:pPr lvl="3">
              <a:defRPr lang="en-GB" altLang="en-US"/>
            </a:pPr>
            <a:r>
              <a:rPr lang="en-GB" altLang=""/>
              <a:t>Fourth level</a:t>
            </a:r>
            <a:endParaRPr lang="en-GB" altLang=""/>
          </a:p>
          <a:p>
            <a:pPr lvl="4">
              <a:defRPr lang="en-GB" altLang="en-US"/>
            </a:pPr>
            <a:r>
              <a:rPr lang="en-GB" altLang=""/>
              <a:t>Fifth level</a:t>
            </a:r>
            <a:endParaRPr lang="en-GB" altLang="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92662"/>
      </p:ext>
    </p:extLst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  <a:p>
            <a:pPr lvl="1">
              <a:defRPr lang="en-GB" altLang="en-US"/>
            </a:pPr>
            <a:r>
              <a:rPr lang="en-GB" altLang=""/>
              <a:t>Second level</a:t>
            </a:r>
            <a:endParaRPr lang="en-GB" altLang=""/>
          </a:p>
          <a:p>
            <a:pPr lvl="2">
              <a:defRPr lang="en-GB" altLang="en-US"/>
            </a:pPr>
            <a:r>
              <a:rPr lang="en-GB" altLang=""/>
              <a:t>Third level</a:t>
            </a:r>
            <a:endParaRPr lang="en-GB" altLang=""/>
          </a:p>
          <a:p>
            <a:pPr lvl="3">
              <a:defRPr lang="en-GB" altLang="en-US"/>
            </a:pPr>
            <a:r>
              <a:rPr lang="en-GB" altLang=""/>
              <a:t>Fourth level</a:t>
            </a:r>
            <a:endParaRPr lang="en-GB" altLang=""/>
          </a:p>
          <a:p>
            <a:pPr lvl="4">
              <a:defRPr lang="en-GB" altLang="en-US"/>
            </a:pPr>
            <a:r>
              <a:rPr lang="en-GB" altLang=""/>
              <a:t>Fifth level</a:t>
            </a:r>
            <a:endParaRPr lang="en-GB" altLang="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Section Header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wo Contents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idx="0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  <a:p>
            <a:pPr lvl="1">
              <a:defRPr lang="en-GB" altLang="en-US"/>
            </a:pPr>
            <a:r>
              <a:rPr lang="en-GB" altLang=""/>
              <a:t>Second level</a:t>
            </a:r>
            <a:endParaRPr lang="en-GB" altLang=""/>
          </a:p>
          <a:p>
            <a:pPr lvl="2">
              <a:defRPr lang="en-GB" altLang="en-US"/>
            </a:pPr>
            <a:r>
              <a:rPr lang="en-GB" altLang=""/>
              <a:t>Third level</a:t>
            </a:r>
            <a:endParaRPr lang="en-GB" altLang=""/>
          </a:p>
          <a:p>
            <a:pPr lvl="3">
              <a:defRPr lang="en-GB" altLang="en-US"/>
            </a:pPr>
            <a:r>
              <a:rPr lang="en-GB" altLang=""/>
              <a:t>Fourth level</a:t>
            </a:r>
            <a:endParaRPr lang="en-GB" altLang=""/>
          </a:p>
          <a:p>
            <a:pPr lvl="4">
              <a:defRPr lang="en-GB" altLang="en-US"/>
            </a:pPr>
            <a:r>
              <a:rPr lang="en-GB" altLang=""/>
              <a:t>Fifth level</a:t>
            </a:r>
            <a:endParaRPr lang="en-GB" altLang="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  <a:p>
            <a:pPr lvl="1">
              <a:defRPr lang="en-GB" altLang="en-US"/>
            </a:pPr>
            <a:r>
              <a:rPr lang="en-GB" altLang=""/>
              <a:t>Second level</a:t>
            </a:r>
            <a:endParaRPr lang="en-GB" altLang=""/>
          </a:p>
          <a:p>
            <a:pPr lvl="2">
              <a:defRPr lang="en-GB" altLang="en-US"/>
            </a:pPr>
            <a:r>
              <a:rPr lang="en-GB" altLang=""/>
              <a:t>Third level</a:t>
            </a:r>
            <a:endParaRPr lang="en-GB" altLang=""/>
          </a:p>
          <a:p>
            <a:pPr lvl="3">
              <a:defRPr lang="en-GB" altLang="en-US"/>
            </a:pPr>
            <a:r>
              <a:rPr lang="en-GB" altLang=""/>
              <a:t>Fourth level</a:t>
            </a:r>
            <a:endParaRPr lang="en-GB" altLang=""/>
          </a:p>
          <a:p>
            <a:pPr lvl="4">
              <a:defRPr lang="en-GB" altLang="en-US"/>
            </a:pPr>
            <a:r>
              <a:rPr lang="en-GB" altLang=""/>
              <a:t>Fifth level</a:t>
            </a:r>
            <a:endParaRPr lang="en-GB" altLang="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Compariso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idx="0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  <a:p>
            <a:pPr lvl="1">
              <a:defRPr lang="en-GB" altLang="en-US"/>
            </a:pPr>
            <a:r>
              <a:rPr lang="en-GB" altLang=""/>
              <a:t>Second level</a:t>
            </a:r>
            <a:endParaRPr lang="en-GB" altLang=""/>
          </a:p>
          <a:p>
            <a:pPr lvl="2">
              <a:defRPr lang="en-GB" altLang="en-US"/>
            </a:pPr>
            <a:r>
              <a:rPr lang="en-GB" altLang=""/>
              <a:t>Third level</a:t>
            </a:r>
            <a:endParaRPr lang="en-GB" altLang=""/>
          </a:p>
          <a:p>
            <a:pPr lvl="3">
              <a:defRPr lang="en-GB" altLang="en-US"/>
            </a:pPr>
            <a:r>
              <a:rPr lang="en-GB" altLang=""/>
              <a:t>Fourth level</a:t>
            </a:r>
            <a:endParaRPr lang="en-GB" altLang=""/>
          </a:p>
          <a:p>
            <a:pPr lvl="4">
              <a:defRPr lang="en-GB" altLang="en-US"/>
            </a:pPr>
            <a:r>
              <a:rPr lang="en-GB" altLang=""/>
              <a:t>Fifth level</a:t>
            </a:r>
            <a:endParaRPr lang="en-GB" altLang="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  <a:p>
            <a:pPr lvl="1">
              <a:defRPr lang="en-GB" altLang="en-US"/>
            </a:pPr>
            <a:r>
              <a:rPr lang="en-GB" altLang=""/>
              <a:t>Second level</a:t>
            </a:r>
            <a:endParaRPr lang="en-GB" altLang=""/>
          </a:p>
          <a:p>
            <a:pPr lvl="2">
              <a:defRPr lang="en-GB" altLang="en-US"/>
            </a:pPr>
            <a:r>
              <a:rPr lang="en-GB" altLang=""/>
              <a:t>Third level</a:t>
            </a:r>
            <a:endParaRPr lang="en-GB" altLang=""/>
          </a:p>
          <a:p>
            <a:pPr lvl="3">
              <a:defRPr lang="en-GB" altLang="en-US"/>
            </a:pPr>
            <a:r>
              <a:rPr lang="en-GB" altLang=""/>
              <a:t>Fourth level</a:t>
            </a:r>
            <a:endParaRPr lang="en-GB" altLang=""/>
          </a:p>
          <a:p>
            <a:pPr lvl="4">
              <a:defRPr lang="en-GB" altLang="en-US"/>
            </a:pPr>
            <a:r>
              <a:rPr lang="en-GB" altLang=""/>
              <a:t>Fifth level</a:t>
            </a:r>
            <a:endParaRPr lang="en-GB" altLang="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Content with Captio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  <a:p>
            <a:pPr lvl="1">
              <a:defRPr lang="en-GB" altLang="en-US"/>
            </a:pPr>
            <a:r>
              <a:rPr lang="en-GB" altLang=""/>
              <a:t>Second level</a:t>
            </a:r>
            <a:endParaRPr lang="en-GB" altLang=""/>
          </a:p>
          <a:p>
            <a:pPr lvl="2">
              <a:defRPr lang="en-GB" altLang="en-US"/>
            </a:pPr>
            <a:r>
              <a:rPr lang="en-GB" altLang=""/>
              <a:t>Third level</a:t>
            </a:r>
            <a:endParaRPr lang="en-GB" altLang=""/>
          </a:p>
          <a:p>
            <a:pPr lvl="3">
              <a:defRPr lang="en-GB" altLang="en-US"/>
            </a:pPr>
            <a:r>
              <a:rPr lang="en-GB" altLang=""/>
              <a:t>Fourth level</a:t>
            </a:r>
            <a:endParaRPr lang="en-GB" altLang=""/>
          </a:p>
          <a:p>
            <a:pPr lvl="4">
              <a:defRPr lang="en-GB" altLang="en-US"/>
            </a:pPr>
            <a:r>
              <a:rPr lang="en-GB" altLang=""/>
              <a:t>Fifth level</a:t>
            </a:r>
            <a:endParaRPr lang="en-GB" altLang="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Picture with Captio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en-GB" altLang="en-US"/>
            </a:pPr>
            <a:r>
              <a:rPr lang="en-GB" altLang=""/>
              <a:t>Double tap icon to add picture</a:t>
            </a:r>
            <a:endParaRPr lang="en-GB" altLang="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slideLayout" Target="../slideLayouts/slideLayout18.xml"  /><Relationship Id="rId19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20" Type="http://schemas.openxmlformats.org/officeDocument/2006/relationships/image" Target="../media/image3.png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Drople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 rotWithShape="1">
          <a:blip r:embed="rId20">
            <a:alphaModFix amt="40000"/>
          </a:blip>
          <a:srcRect/>
          <a:stretch>
            <a:fillRect/>
          </a:stretch>
        </p:blipFill>
        <p:spPr>
          <a:xfrm>
            <a:off x="0" y="0"/>
            <a:ext cx="12192003" cy="685800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 idx="0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en-GB" altLang="en-US"/>
            </a:pPr>
            <a:r>
              <a:rPr lang="en-GB" altLang=""/>
              <a:t>Double tap to edit Master title style</a:t>
            </a:r>
            <a:endParaRPr lang="en-GB" altLang="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en-GB" altLang="en-US"/>
            </a:pPr>
            <a:r>
              <a:rPr lang="en-GB" altLang=""/>
              <a:t>Double tap to edit Master text styles</a:t>
            </a:r>
            <a:endParaRPr lang="en-GB" altLang=""/>
          </a:p>
          <a:p>
            <a:pPr lvl="1">
              <a:defRPr lang="en-GB" altLang="en-US"/>
            </a:pPr>
            <a:r>
              <a:rPr lang="en-GB" altLang=""/>
              <a:t>Second level</a:t>
            </a:r>
            <a:endParaRPr lang="en-GB" altLang=""/>
          </a:p>
          <a:p>
            <a:pPr lvl="2">
              <a:defRPr lang="en-GB" altLang="en-US"/>
            </a:pPr>
            <a:r>
              <a:rPr lang="en-GB" altLang=""/>
              <a:t>Third level</a:t>
            </a:r>
            <a:endParaRPr lang="en-GB" altLang=""/>
          </a:p>
          <a:p>
            <a:pPr lvl="3">
              <a:defRPr lang="en-GB" altLang="en-US"/>
            </a:pPr>
            <a:r>
              <a:rPr lang="en-GB" altLang=""/>
              <a:t>Fourth level</a:t>
            </a:r>
            <a:endParaRPr lang="en-GB" altLang=""/>
          </a:p>
          <a:p>
            <a:pPr lvl="4">
              <a:defRPr lang="en-GB" altLang="en-US"/>
            </a:pPr>
            <a:r>
              <a:rPr lang="en-GB" altLang=""/>
              <a:t>Fifth level</a:t>
            </a:r>
            <a:endParaRPr lang="en-GB" altLang="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>
              <a:defRPr lang="en-GB" altLang="en-US"/>
            </a:pPr>
            <a:fld id="{48A87A34-81AB-432B-8DAE-1953F412C126}" type="datetime1">
              <a:rPr lang="en-GB" altLang=""/>
              <a:pPr lvl="0">
                <a:defRPr lang="en-GB" altLang="en-US"/>
              </a:pPr>
              <a:t>1/30/2024</a:t>
            </a:fld>
            <a:endParaRPr lang="en-GB" altLang="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>
              <a:defRPr lang="en-GB" altLang="en-US"/>
            </a:pPr>
            <a:r>
              <a:rPr lang="en-GB" altLang=""/>
              <a:t/>
            </a:r>
            <a:endParaRPr lang="en-GB" altLang="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>
              <a:defRPr lang="en-GB" altLang="en-US"/>
            </a:pPr>
            <a:fld id="{6D22F896-40B5-4ADD-8801-0D06FADFA095}" type="slidenum">
              <a:rPr lang="en-GB" altLang=""/>
              <a:pPr lvl="0">
                <a:defRPr lang="en-GB" altLang="en-US"/>
              </a:pPr>
              <a:t>‹#›</a:t>
            </a:fld>
            <a:endParaRPr lang="en-GB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xmlns:mc="http://schemas.openxmlformats.org/markup-compatibility/2006" xmlns:hp="http://schemas.haansoft.com/office/presentation/8.0" sz="3600" kern="1200" cap="all" baseline="0" mc:Ignorable="hp" hp:hslEmbossed="0">
          <a:solidFill>
            <a:schemeClr val="tx1"/>
          </a:solidFill>
          <a:effectLst>
            <a:outerShdw blurRad="38100" dist="38100" dir="2700000" algn="tl">
              <a:srgbClr val="000000">
                <a:alpha val="4314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/>
        <a:buChar char="•"/>
        <a:defRPr xmlns:mc="http://schemas.openxmlformats.org/markup-compatibility/2006" xmlns:hp="http://schemas.haansoft.com/office/presentation/8.0" sz="2000" kern="1200" cap="all" baseline="0" mc:Ignorable="hp" hp:hslEmbossed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xmlns:mc="http://schemas.openxmlformats.org/markup-compatibility/2006" xmlns:hp="http://schemas.haansoft.com/office/presentation/8.0" sz="1800" kern="1200" cap="all" baseline="0" mc:Ignorable="hp" hp:hslEmbossed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xmlns:mc="http://schemas.openxmlformats.org/markup-compatibility/2006" xmlns:hp="http://schemas.haansoft.com/office/presentation/8.0" sz="1600" kern="1200" cap="all" baseline="0" mc:Ignorable="hp" hp:hslEmbossed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xmlns:mc="http://schemas.openxmlformats.org/markup-compatibility/2006" xmlns:hp="http://schemas.haansoft.com/office/presentation/8.0" sz="1400" kern="1200" cap="all" baseline="0" mc:Ignorable="hp" hp:hslEmbossed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xmlns:mc="http://schemas.openxmlformats.org/markup-compatibility/2006" xmlns:hp="http://schemas.haansoft.com/office/presentation/8.0" sz="1400" kern="1200" cap="all" baseline="0" mc:Ignorable="hp" hp:hslEmbossed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xmlns:mc="http://schemas.openxmlformats.org/markup-compatibility/2006" xmlns:hp="http://schemas.haansoft.com/office/presentation/8.0" sz="1400" kern="1200" cap="all" baseline="0" mc:Ignorable="hp" hp:hslEmbossed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xmlns:mc="http://schemas.openxmlformats.org/markup-compatibility/2006" xmlns:hp="http://schemas.haansoft.com/office/presentation/8.0" sz="1400" kern="1200" cap="all" baseline="0" mc:Ignorable="hp" hp:hslEmbossed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xmlns:mc="http://schemas.openxmlformats.org/markup-compatibility/2006" xmlns:hp="http://schemas.haansoft.com/office/presentation/8.0" sz="1400" kern="1200" cap="all" baseline="0" mc:Ignorable="hp" hp:hslEmbossed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xmlns:mc="http://schemas.openxmlformats.org/markup-compatibility/2006" xmlns:hp="http://schemas.haansoft.com/office/presentation/8.0" sz="1400" kern="1200" cap="all" baseline="0" mc:Ignorable="hp" hp:hslEmbossed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Relationship Id="rId2" Type="http://schemas.openxmlformats.org/officeDocument/2006/relationships/image" Target="../media/image3.png"  /><Relationship Id="rId3" Type="http://schemas.openxmlformats.org/officeDocument/2006/relationships/image" Target="../media/image1.png"  /><Relationship Id="rId4" Type="http://schemas.openxmlformats.org/officeDocument/2006/relationships/image" Target="../media/image4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hyperlink" Target="https://www.mind.org.uk/information-support/types-of-mental-health-problems/bipolar-disorder/" TargetMode="External" /><Relationship Id="rId5" Type="http://schemas.openxmlformats.org/officeDocument/2006/relationships/hyperlink" Target="https://www.mind.org.uk/information-support/types-of-mental-health-problems/schizophrenia/" TargetMode="External" /><Relationship Id="rId6" Type="http://schemas.openxmlformats.org/officeDocument/2006/relationships/hyperlink" Target="https://www.mind.org.uk/information-support/types-of-mental-health-problems/postnatal-depression-and-perinatal-mental-health/ptsd-and-birth-trauma/" TargetMode="External"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Relationship Id="rId2" Type="http://schemas.openxmlformats.org/officeDocument/2006/relationships/image" Target="../media/image3.png"  /><Relationship Id="rId3" Type="http://schemas.openxmlformats.org/officeDocument/2006/relationships/image" Target="../media/image5.png"  /><Relationship Id="rId4" Type="http://schemas.openxmlformats.org/officeDocument/2006/relationships/image" Target="../media/image2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Relationship Id="rId2" Type="http://schemas.openxmlformats.org/officeDocument/2006/relationships/hyperlink" Target="https://my.clevelandclinic.org/health/diagnostics/4808-ct-computed-tomography-scan" TargetMode="External" /><Relationship Id="rId3" Type="http://schemas.openxmlformats.org/officeDocument/2006/relationships/hyperlink" Target="https://my.clevelandclinic.org/health/diagnostics/22966-brain-mri" TargetMode="External"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Relationship Id="rId2" Type="http://schemas.openxmlformats.org/officeDocument/2006/relationships/image" Target="../media/image2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1687356" y="362356"/>
            <a:ext cx="9611581" cy="2558305"/>
          </a:xfrm>
        </p:spPr>
        <p:txBody>
          <a:bodyPr anchor="b">
            <a:normAutofit/>
          </a:bodyPr>
          <a:lstStyle/>
          <a:p>
            <a:pPr algn="l">
              <a:defRPr lang="en-GB" altLang="en-US"/>
            </a:pPr>
            <a:r>
              <a:rPr lang="en-US" sz="5400">
                <a:solidFill>
                  <a:schemeClr val="tx2"/>
                </a:solidFill>
              </a:rPr>
              <a:t>Postpartum disorders</a:t>
            </a:r>
            <a:r>
              <a:rPr lang="ar-JO" sz="5400">
                <a:solidFill>
                  <a:schemeClr val="tx2"/>
                </a:solidFill>
              </a:rPr>
              <a:t> </a:t>
            </a:r>
            <a:endParaRPr lang="ar-JO" sz="540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721" y="3429014"/>
            <a:ext cx="5769131" cy="2244609"/>
          </a:xfrm>
        </p:spPr>
        <p:txBody>
          <a:bodyPr anchor="t">
            <a:normAutofit/>
          </a:bodyPr>
          <a:lstStyle/>
          <a:p>
            <a:pPr lvl="0">
              <a:defRPr lang="en-GB" altLang="en-US"/>
            </a:pPr>
            <a:endParaRPr lang="en-US" sz="2200">
              <a:solidFill>
                <a:schemeClr val="tx2"/>
              </a:solidFill>
            </a:endParaRPr>
          </a:p>
          <a:p>
            <a:pPr lvl="0">
              <a:defRPr lang="en-GB" altLang="en-US"/>
            </a:pPr>
            <a:r>
              <a:rPr lang="en-GB" altLang="en-US" sz="2200">
                <a:solidFill>
                  <a:schemeClr val="tx2"/>
                </a:solidFill>
              </a:rPr>
              <a:t>Rahaf Al-Tawarh</a:t>
            </a:r>
            <a:endParaRPr lang="en-GB" altLang="en-US" sz="2200">
              <a:solidFill>
                <a:schemeClr val="tx2"/>
              </a:solidFill>
            </a:endParaRPr>
          </a:p>
          <a:p>
            <a:pPr lvl="0">
              <a:defRPr lang="en-GB" altLang="en-US"/>
            </a:pPr>
            <a:r>
              <a:rPr lang="en-US" sz="2200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Mohammad mashaqbeh</a:t>
            </a:r>
            <a:endParaRPr lang="en-US">
              <a:solidFill>
                <a:schemeClr val="tx2"/>
              </a:solidFill>
            </a:endParaRPr>
          </a:p>
          <a:p>
            <a:pPr lvl="0">
              <a:defRPr lang="en-GB" altLang="en-US"/>
            </a:pPr>
            <a:endParaRPr lang="en-US">
              <a:solidFill>
                <a:schemeClr val="tx2"/>
              </a:solidFill>
            </a:endParaRPr>
          </a:p>
          <a:p>
            <a:pPr lvl="0" latinLnBrk="0">
              <a:defRPr lang="en-GB" altLang="en-US"/>
            </a:pPr>
            <a:endParaRPr lang="en-GB" altLang="" sz="2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66EB-5D3A-3FC0-912D-87E3DEE5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PPD Symptoms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75300-EADB-63C0-8977-C94ED535A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Disinterest in self, in child, and in normal activities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Feeling isolated, unwanted, or worthless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Feeling a sense of shame or guilt about parenting skills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Anger outbursts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Suicidal ideation or frequent thoughts of deathSymptoms are more severe and patients have an inability to cope.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80519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7333-274B-8009-62B9-6F3ECA51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Onset of symptoms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C169-E640-1B96-A8F6-70F8E9254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Up to </a:t>
            </a:r>
            <a:r>
              <a:rPr lang="en-GB" sz="2400" b="1" dirty="0">
                <a:solidFill>
                  <a:srgbClr val="C00000"/>
                </a:solidFill>
              </a:rPr>
              <a:t>1</a:t>
            </a:r>
            <a:r>
              <a:rPr lang="en-GB" sz="2400" dirty="0"/>
              <a:t> year after delivery </a:t>
            </a:r>
            <a:endParaRPr lang="en-JO" sz="2400" dirty="0"/>
          </a:p>
        </p:txBody>
      </p:sp>
    </p:spTree>
    <p:extLst>
      <p:ext uri="{BB962C8B-B14F-4D97-AF65-F5344CB8AC3E}">
        <p14:creationId xmlns:p14="http://schemas.microsoft.com/office/powerpoint/2010/main" val="322869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A5EF-B1FC-732A-F3A1-4AAA2A36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PPD Diagnosis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7FC2-2FF7-4576-C9FE-89E04294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Postpartum depression is a clinical diagnosis, which may be assisted by using</a:t>
            </a:r>
            <a:r>
              <a:rPr lang="en-GB" dirty="0"/>
              <a:t> </a:t>
            </a:r>
            <a:r>
              <a:rPr lang="en-US" dirty="0"/>
              <a:t>screening questionnaires and the DSM-5 criteria, as well as excluding </a:t>
            </a:r>
            <a:r>
              <a:rPr lang="en-GB" dirty="0"/>
              <a:t>any </a:t>
            </a:r>
            <a:r>
              <a:rPr lang="en-US" dirty="0"/>
              <a:t>contributory medical conditions:</a:t>
            </a:r>
            <a:r>
              <a:rPr lang="en-GB" dirty="0"/>
              <a:t> ( hypothyroidism)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97418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70AD-962C-904D-E309-1CF9CA2F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44DD7-B604-311B-C897-668C97EA8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Screening questionnaires (e.g., EPS, PDSS, or Patient Health Questionnaire-g)</a:t>
            </a:r>
            <a:endParaRPr lang="en-GB" dirty="0"/>
          </a:p>
          <a:p>
            <a:r>
              <a:rPr lang="en-US" dirty="0"/>
              <a:t>DSM-5 criteria for major depressive disorder with peripartum onset, {]• Patients must meet at least 5 out of 9 symptoms for ≥ 2 weeks.• Depressed mood or anhedonia (reduced pleasure from previously enjoy</a:t>
            </a:r>
            <a:r>
              <a:rPr lang="en-GB" dirty="0"/>
              <a:t>a</a:t>
            </a:r>
            <a:r>
              <a:rPr lang="en-US" dirty="0"/>
              <a:t>Ble</a:t>
            </a:r>
            <a:r>
              <a:rPr lang="en-GB" dirty="0"/>
              <a:t> </a:t>
            </a:r>
            <a:r>
              <a:rPr lang="en-US" dirty="0"/>
              <a:t>habits) must be among the patient's symptoms.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792209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A5AC-3D06-A78E-7164-EEEDA1F9F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50"/>
            <a:ext cx="10515600" cy="5954713"/>
          </a:xfrm>
        </p:spPr>
        <p:txBody>
          <a:bodyPr>
            <a:normAutofit/>
          </a:bodyPr>
          <a:lstStyle/>
          <a:p>
            <a:r>
              <a:rPr lang="en-US" dirty="0"/>
              <a:t>Depressed mood, almost everyday</a:t>
            </a:r>
            <a:endParaRPr lang="en-GB" dirty="0"/>
          </a:p>
          <a:p>
            <a:r>
              <a:rPr lang="en-US" dirty="0"/>
              <a:t>Anhedonia</a:t>
            </a:r>
            <a:endParaRPr lang="en-GB" dirty="0"/>
          </a:p>
          <a:p>
            <a:r>
              <a:rPr lang="en-US" dirty="0"/>
              <a:t>Appetite/weight changes </a:t>
            </a:r>
            <a:endParaRPr lang="en-GB" dirty="0"/>
          </a:p>
          <a:p>
            <a:r>
              <a:rPr lang="en-US" dirty="0"/>
              <a:t>Sleep disturbances ( unrelated to caring for </a:t>
            </a:r>
            <a:r>
              <a:rPr lang="en-GB" dirty="0"/>
              <a:t>the </a:t>
            </a:r>
            <a:r>
              <a:rPr lang="en-GB" dirty="0" err="1"/>
              <a:t>newborn</a:t>
            </a:r>
            <a:r>
              <a:rPr lang="en-GB" dirty="0"/>
              <a:t> </a:t>
            </a:r>
            <a:r>
              <a:rPr lang="en-US" dirty="0"/>
              <a:t>)</a:t>
            </a:r>
            <a:endParaRPr lang="en-GB" dirty="0"/>
          </a:p>
          <a:p>
            <a:r>
              <a:rPr lang="en-US" dirty="0"/>
              <a:t>Psychomotor agitation or retardation (patient is anxious and moves </a:t>
            </a:r>
            <a:r>
              <a:rPr lang="en-US" dirty="0" err="1"/>
              <a:t>alot</a:t>
            </a:r>
            <a:r>
              <a:rPr lang="en-US" dirty="0"/>
              <a:t>, or barely moves)-</a:t>
            </a:r>
            <a:endParaRPr lang="en-GB" dirty="0"/>
          </a:p>
          <a:p>
            <a:r>
              <a:rPr lang="en-US" dirty="0"/>
              <a:t> Loss of energy/fatigue</a:t>
            </a:r>
            <a:endParaRPr lang="en-GB" dirty="0"/>
          </a:p>
          <a:p>
            <a:r>
              <a:rPr lang="en-US" dirty="0"/>
              <a:t> Feeling worthless or excessively guilty</a:t>
            </a:r>
            <a:endParaRPr lang="en-GB" dirty="0"/>
          </a:p>
          <a:p>
            <a:r>
              <a:rPr lang="en-US" dirty="0"/>
              <a:t>Trouble concentrating</a:t>
            </a:r>
            <a:endParaRPr lang="en-GB" dirty="0"/>
          </a:p>
          <a:p>
            <a:r>
              <a:rPr lang="en-US" dirty="0"/>
              <a:t>Suicidal ideation and/or attempts</a:t>
            </a:r>
            <a:endParaRPr lang="en-GB" dirty="0"/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6729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E96B-FE44-FB2E-6C3A-EB55094B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A9A8-EDCE-D29B-D0A4-303EBD70D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Symptoms cause a significant decline in function in social </a:t>
            </a:r>
            <a:r>
              <a:rPr lang="en-GB" dirty="0"/>
              <a:t>and </a:t>
            </a:r>
            <a:r>
              <a:rPr lang="en-US" dirty="0"/>
              <a:t>occupational/school settings.The patient does not have a history of Other psychiatric disorders (especially bipolar disorder)</a:t>
            </a:r>
            <a:endParaRPr lang="en-GB" dirty="0"/>
          </a:p>
          <a:p>
            <a:r>
              <a:rPr lang="en-US" dirty="0"/>
              <a:t>Substance use</a:t>
            </a:r>
            <a:endParaRPr lang="en-GB" dirty="0"/>
          </a:p>
          <a:p>
            <a:r>
              <a:rPr lang="en-US" dirty="0"/>
              <a:t>Medical conditions such as hypothyroidism, nutritional deficiency, and cerebrovascular disease, which cause depressive mood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685055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4E9A-A3AE-A467-EA9A-866B9464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861F-07B5-047D-ACE4-5813D7C2F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1st-line treatments:</a:t>
            </a:r>
            <a:endParaRPr lang="en-GB" dirty="0"/>
          </a:p>
          <a:p>
            <a:r>
              <a:rPr lang="en-US" dirty="0"/>
              <a:t> Mild depression: psychotherapy alone</a:t>
            </a:r>
            <a:endParaRPr lang="en-GB" dirty="0"/>
          </a:p>
          <a:p>
            <a:r>
              <a:rPr lang="en-US" dirty="0"/>
              <a:t>•Moderate-to-severe depression: psychotherapy plus an antidepressant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01758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B75F-BD60-84E0-89C5-3D04D32B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Psychotherapy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F3E0E-D1E8-78B6-A308-E2F7D139F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Psychotherapy Cognitive behavioral therapy</a:t>
            </a:r>
            <a:endParaRPr lang="en-GB" dirty="0"/>
          </a:p>
          <a:p>
            <a:r>
              <a:rPr lang="en-US" dirty="0"/>
              <a:t> Family-centered therapy</a:t>
            </a:r>
            <a:endParaRPr lang="en-GB" dirty="0"/>
          </a:p>
          <a:p>
            <a:r>
              <a:rPr lang="en-US" dirty="0"/>
              <a:t> Nondirective counseling</a:t>
            </a:r>
            <a:endParaRPr lang="en-GB" dirty="0"/>
          </a:p>
          <a:p>
            <a:endParaRPr lang="en-GB" dirty="0"/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16610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47CB-B39A-8910-FAD6-D13CD5820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Medication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C5C43-FBA8-A89A-E06E-8EB4783D9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Selective serotonin reuptake inhibitors (SSRIs):1st-line treatment; best studiedBest options: paroxetine 10-50 mg/day, sertraline 50-200 mg/day(unlikely to have 1 drug levels in breastfed infants)Associated with potentially high risks: fluoxetine 20-60 mg/day (higher risk of 1 levels in infants exposed to fluoxetine)- Target doses are similar to those used in the general adult population.</a:t>
            </a:r>
            <a:endParaRPr lang="en-GB" dirty="0"/>
          </a:p>
          <a:p>
            <a:endParaRPr lang="en-GB" dirty="0"/>
          </a:p>
          <a:p>
            <a:r>
              <a:rPr lang="en-US" dirty="0"/>
              <a:t>Electroconvulsive therapy (ECT) can also be considered (no risk to infant).</a:t>
            </a:r>
            <a:endParaRPr lang="en-GB" dirty="0"/>
          </a:p>
          <a:p>
            <a:r>
              <a:rPr lang="en-US" dirty="0"/>
              <a:t>Most women recover within 6-12 months.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933255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C0A9-3FF6-C4E2-79BA-0C5CE738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Complications of postpartum depression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8A259-B0D8-E6B4-B798-64950A4D7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† Risk of developing major depressive disorder later in life</a:t>
            </a:r>
            <a:endParaRPr lang="en-GB" dirty="0"/>
          </a:p>
          <a:p>
            <a:r>
              <a:rPr lang="en-US" dirty="0"/>
              <a:t>suicide (preventable with adequate treatment)Infanticide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783995369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pPr lvl="0">
              <a:defRPr lang="en-GB" altLang="en-US"/>
            </a:pPr>
            <a:r>
              <a:rPr lang="en-US" sz="5600"/>
              <a:t>Postpartum disorder </a:t>
            </a:r>
            <a:endParaRPr lang="ar-JO" sz="5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pPr lvl="0">
              <a:defRPr lang="en-GB" altLang="en-US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Postpartum disorder is a psychiatric disorder that occur in the first couple weeks of childbirth </a:t>
            </a: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lvl="0" latinLnBrk="0">
              <a:defRPr lang="en-GB" altLang="en-US"/>
            </a:pPr>
            <a:endParaRPr lang="en-GB" altLang="" sz="2000" b="0" i="0" u="none" strike="noStrike">
              <a:solidFill>
                <a:schemeClr val="tx1">
                  <a:alpha val="80000"/>
                </a:schemeClr>
              </a:solidFill>
              <a:latin typeface="T3Font_9"/>
            </a:endParaRPr>
          </a:p>
          <a:p>
            <a:pPr lvl="0">
              <a:defRPr lang="en-GB" altLang="en-US"/>
            </a:pP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Postpartum blues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0"/>
              </a:rPr>
              <a:t>,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PP depression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0"/>
              </a:rPr>
              <a:t>,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and PP psychosis are 3 of the</a:t>
            </a:r>
            <a:endParaRPr lang="en-US" sz="2000" b="0" i="0" u="none" strike="noStrike">
              <a:solidFill>
                <a:schemeClr val="tx1">
                  <a:alpha val="80000"/>
                </a:schemeClr>
              </a:solidFill>
              <a:latin typeface="T3Font_9"/>
            </a:endParaRPr>
          </a:p>
          <a:p>
            <a:pPr marL="0" indent="0">
              <a:buNone/>
              <a:defRPr lang="en-GB" altLang="en-US"/>
            </a:pP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   most common psychiatric disorders experienced in the PP period</a:t>
            </a:r>
            <a:endParaRPr lang="en-US" sz="2000" b="0" i="0" u="none" strike="noStrike">
              <a:solidFill>
                <a:schemeClr val="tx1">
                  <a:alpha val="80000"/>
                </a:schemeClr>
              </a:solidFill>
              <a:latin typeface="T3Font_9"/>
            </a:endParaRPr>
          </a:p>
          <a:p>
            <a:pPr marL="0" indent="0" latinLnBrk="0">
              <a:buNone/>
              <a:defRPr lang="en-GB" altLang="en-US"/>
            </a:pPr>
            <a:endParaRPr lang="en-GB" altLang="" sz="2000" b="0" i="0" u="none" strike="noStrike">
              <a:solidFill>
                <a:schemeClr val="tx1">
                  <a:alpha val="80000"/>
                </a:schemeClr>
              </a:solidFill>
              <a:latin typeface="T3Font_9"/>
            </a:endParaRPr>
          </a:p>
          <a:p>
            <a:pPr marL="0" indent="0" latinLnBrk="0">
              <a:buNone/>
              <a:defRPr lang="en-GB" altLang="en-US"/>
            </a:pPr>
            <a:endParaRPr lang="en-GB" altLang="" sz="20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0000"/>
          </a:blip>
          <a:srcRect/>
          <a:stretch>
            <a:fillRect/>
          </a:stretch>
        </p:blipFill>
        <p:spPr>
          <a:xfrm>
            <a:off x="0" y="0"/>
            <a:ext cx="12192003" cy="6858001"/>
          </a:xfrm>
          <a:prstGeom prst="rect">
            <a:avLst/>
          </a:prstGeom>
          <a:noFill/>
        </p:spPr>
      </p:pic>
      <p:pic>
        <p:nvPicPr>
          <p:cNvPr id="2057" name="Picture 205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9" name="Rectangle 205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en-GB" altLang="en-US"/>
            </a:pPr>
            <a:endParaRPr lang="en-GB" altLang=""/>
          </a:p>
        </p:txBody>
      </p:sp>
      <p:pic>
        <p:nvPicPr>
          <p:cNvPr id="206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0000"/>
          </a:blip>
          <a:srcRect/>
          <a:stretch>
            <a:fillRect/>
          </a:stretch>
        </p:blipFill>
        <p:spPr>
          <a:xfrm>
            <a:off x="0" y="0"/>
            <a:ext cx="12192003" cy="6858001"/>
          </a:xfrm>
          <a:prstGeom prst="rect">
            <a:avLst/>
          </a:prstGeom>
          <a:noFill/>
        </p:spPr>
      </p:pic>
      <p:pic>
        <p:nvPicPr>
          <p:cNvPr id="2050" name="Picture 2" descr="Postpartum Psychosis (PPP): 13 Causes, Signs And Treatment"/>
          <p:cNvPicPr>
            <a:picLocks noChangeAspect="1" noChangeArrowheads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960202" y="957486"/>
            <a:ext cx="6317942" cy="3285330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63" name="Picture 206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anchor="b">
            <a:normAutofit/>
          </a:bodyPr>
          <a:lstStyle/>
          <a:p>
            <a:pPr lvl="0">
              <a:defRPr lang="en-GB" altLang="en-US"/>
            </a:pPr>
            <a:r>
              <a:rPr lang="en-US" sz="4800"/>
              <a:t>Postpartum Psychosis (PPP)</a:t>
            </a:r>
            <a:endParaRPr lang="en-US" sz="4800"/>
          </a:p>
        </p:txBody>
      </p:sp>
    </p:spTree>
  </p:cSld>
  <p:clrMapOvr>
    <a:masterClrMapping/>
  </p:clrMapOvr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en-GB" altLang="en-US"/>
            </a:pPr>
            <a:endParaRPr lang="en-GB" altLang=""/>
          </a:p>
        </p:txBody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46470" t="75010" r="30510"/>
          <a:stretch>
            <a:fillRect/>
          </a:stretch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pPr lvl="0">
              <a:defRPr lang="en-GB" altLang="en-US"/>
            </a:pPr>
            <a:r>
              <a:rPr lang="en-US" sz="4000"/>
              <a:t>Postpartum Psychosis (PPP)</a:t>
            </a:r>
            <a:endParaRPr lang="en-JO" sz="4000"/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5180" t="89410" r="18750"/>
          <a:stretch>
            <a:fillRect/>
          </a:stretch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3620" t="43920" b="10210"/>
          <a:stretch>
            <a:fillRect/>
          </a:stretch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3" y="2367092"/>
            <a:ext cx="7859565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 lang="en-GB" altLang="en-US"/>
            </a:pPr>
            <a:r>
              <a:rPr lang="en-GB" sz="1300" b="0" i="0" u="none" strike="noStrike">
                <a:latin typeface="MindMeridian-Regular"/>
              </a:rPr>
              <a:t>PP psychosis: a psychiatric manifestation with abrupt onset after delivery that is characterized by psychotic symptoms</a:t>
            </a:r>
            <a:endParaRPr lang="en-GB" sz="1300" b="0" i="0" u="none" strike="noStrike">
              <a:latin typeface="MindMeridian-Regular"/>
            </a:endParaRPr>
          </a:p>
          <a:p>
            <a:pPr>
              <a:lnSpc>
                <a:spcPct val="110000"/>
              </a:lnSpc>
              <a:defRPr lang="en-GB" altLang="en-US"/>
            </a:pPr>
            <a:r>
              <a:rPr lang="en-US" sz="1300" b="0" i="0" u="none" strike="noStrike">
                <a:latin typeface="MindMeridian-Regular"/>
              </a:rPr>
              <a:t>There is no clear evidence on what causes postpartum psychosis. But there are some factors which mean you may be more likely to develop it. For example, if you have:</a:t>
            </a:r>
            <a:endParaRPr lang="en-US" sz="1300" b="0" i="0" u="none" strike="noStrike">
              <a:latin typeface="MindMeridian-Regular"/>
            </a:endParaRPr>
          </a:p>
          <a:p>
            <a:pPr>
              <a:lnSpc>
                <a:spcPct val="110000"/>
              </a:lnSpc>
              <a:defRPr lang="en-GB" altLang="en-US"/>
            </a:pPr>
            <a:r>
              <a:rPr lang="en-US" sz="1300" b="0" i="0" u="none" strike="noStrike">
                <a:latin typeface="MindMeridian-Regular"/>
              </a:rPr>
              <a:t>a family history of mental health problems, particularly a family history of postpartum psychosis</a:t>
            </a:r>
            <a:endParaRPr lang="en-US" sz="1300" b="0" i="0" u="none" strike="noStrike">
              <a:latin typeface="MindMeridian-Regular"/>
            </a:endParaRPr>
          </a:p>
          <a:p>
            <a:pPr>
              <a:lnSpc>
                <a:spcPct val="110000"/>
              </a:lnSpc>
              <a:defRPr lang="en-GB" altLang="en-US"/>
            </a:pPr>
            <a:r>
              <a:rPr lang="en-US" sz="1300" b="0" i="0" u="none" strike="noStrike">
                <a:latin typeface="MindMeridian-Regular"/>
              </a:rPr>
              <a:t>a diagnosis of </a:t>
            </a:r>
            <a:r>
              <a:rPr lang="en-US" sz="1300" b="0" i="0" u="sng" strike="noStrike">
                <a:latin typeface="MindMeridian-Regular"/>
                <a:hlinkClick r:id="rId4" tooltip="Bipolar disorder"/>
              </a:rPr>
              <a:t>bipolar disorder</a:t>
            </a:r>
            <a:r>
              <a:rPr lang="en-US" sz="1300" b="0" i="0" u="none" strike="noStrike">
                <a:latin typeface="MindMeridian-Regular"/>
              </a:rPr>
              <a:t> or </a:t>
            </a:r>
            <a:r>
              <a:rPr lang="en-US" sz="1300" b="0" i="0" u="sng" strike="noStrike">
                <a:latin typeface="MindMeridian-Regular"/>
                <a:hlinkClick r:id="rId5" tooltip="Schizophrenia"/>
              </a:rPr>
              <a:t>schizophrenia</a:t>
            </a:r>
            <a:endParaRPr lang="en-US" sz="1300" b="0" i="0" u="sng" strike="noStrike">
              <a:latin typeface="MindMeridian-Regular"/>
            </a:endParaRPr>
          </a:p>
          <a:p>
            <a:pPr>
              <a:lnSpc>
                <a:spcPct val="110000"/>
              </a:lnSpc>
              <a:defRPr lang="en-GB" altLang="en-US"/>
            </a:pPr>
            <a:r>
              <a:rPr lang="en-US" sz="1300" b="0" i="0" u="none" strike="noStrike">
                <a:latin typeface="MindMeridian-Regular"/>
              </a:rPr>
              <a:t>a </a:t>
            </a:r>
            <a:r>
              <a:rPr lang="en-US" sz="1300" b="0" i="0" u="sng" strike="noStrike">
                <a:latin typeface="MindMeridian-Regular"/>
                <a:hlinkClick r:id="rId6" tooltip="PTSD and birth trauma"/>
              </a:rPr>
              <a:t>traumatic birth</a:t>
            </a:r>
            <a:r>
              <a:rPr lang="en-US" sz="1300" b="0" i="0" u="none" strike="noStrike">
                <a:latin typeface="MindMeridian-Regular"/>
              </a:rPr>
              <a:t> or pregnancy</a:t>
            </a:r>
            <a:endParaRPr lang="en-US" sz="1300" b="0" i="0" u="none" strike="noStrike">
              <a:latin typeface="MindMeridian-Regular"/>
            </a:endParaRPr>
          </a:p>
          <a:p>
            <a:pPr>
              <a:lnSpc>
                <a:spcPct val="110000"/>
              </a:lnSpc>
              <a:defRPr lang="en-GB" altLang="en-US"/>
            </a:pPr>
            <a:r>
              <a:rPr lang="en-US" sz="1300" b="0" i="0" u="none" strike="noStrike">
                <a:latin typeface="MindMeridian-Regular"/>
              </a:rPr>
              <a:t>experienced postpartum psychosis before.</a:t>
            </a:r>
            <a:endParaRPr lang="en-US" sz="1300" b="0" i="0" u="none" strike="noStrike">
              <a:latin typeface="MindMeridian-Regular"/>
            </a:endParaRPr>
          </a:p>
          <a:p>
            <a:pPr>
              <a:lnSpc>
                <a:spcPct val="110000"/>
              </a:lnSpc>
              <a:defRPr lang="en-GB" altLang="en-US"/>
            </a:pPr>
            <a:r>
              <a:rPr lang="en-US" sz="1300" b="0" i="0" u="none" strike="noStrike">
                <a:latin typeface="MindMeridian-Regular"/>
              </a:rPr>
              <a:t>But you can develop postpartum psychosis even if you have no history of mental health problems.</a:t>
            </a:r>
            <a:endParaRPr lang="en-US" sz="1300" b="0" i="0" u="none" strike="noStrike">
              <a:latin typeface="MindMeridian-Regular"/>
            </a:endParaRPr>
          </a:p>
          <a:p>
            <a:pPr latinLnBrk="0">
              <a:lnSpc>
                <a:spcPct val="110000"/>
              </a:lnSpc>
              <a:defRPr lang="en-GB" altLang="en-US"/>
            </a:pPr>
            <a:endParaRPr lang="en-GB" altLang="" sz="1300"/>
          </a:p>
        </p:txBody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91930" t="72410" b="10340"/>
          <a:stretch>
            <a:fillRect/>
          </a:stretch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65970" t="81530" r="19880"/>
          <a:stretch>
            <a:fillRect/>
          </a:stretch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en-GB" altLang="en-US"/>
            </a:pPr>
            <a:endParaRPr lang="en-GB" altLang=""/>
          </a:p>
        </p:txBody>
      </p:sp>
      <p:pic>
        <p:nvPicPr>
          <p:cNvPr id="1033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0000"/>
          </a:blip>
          <a:srcRect/>
          <a:stretch>
            <a:fillRect/>
          </a:stretch>
        </p:blipFill>
        <p:spPr>
          <a:xfrm>
            <a:off x="0" y="0"/>
            <a:ext cx="12192003" cy="6858001"/>
          </a:xfrm>
          <a:prstGeom prst="rect">
            <a:avLst/>
          </a:prstGeom>
          <a:noFill/>
        </p:spPr>
      </p:pic>
      <p:pic>
        <p:nvPicPr>
          <p:cNvPr id="1026" name="Picture 2" descr="Symptoms, Causes, and Treatment of Postpartum Psychosis"/>
          <p:cNvPicPr>
            <a:picLocks noChangeAspect="1" noChangeArrowheads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3465" y="1130299"/>
            <a:ext cx="6909479" cy="4606319"/>
          </a:xfrm>
          <a:prstGeom prst="roundRect">
            <a:avLst>
              <a:gd name="adj" fmla="val 3516"/>
            </a:avLst>
          </a:prstGeom>
          <a:noFill/>
          <a:ln w="82550" cap="sq">
            <a:solidFill>
              <a:srgbClr val="eaeaea"/>
            </a:solidFill>
            <a:miter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5" name="Picture 10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2050" y="1191398"/>
            <a:ext cx="4059949" cy="54019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 lang="en-GB" altLang="en-US"/>
            </a:pPr>
            <a:r>
              <a:rPr lang="en-US" sz="1400" b="0" i="0" u="none" strike="noStrike">
                <a:latin typeface="ArialMT"/>
              </a:rPr>
              <a:t> </a:t>
            </a:r>
            <a:r>
              <a:rPr lang="en-US" sz="1400" b="0" i="0" u="none" strike="noStrike">
                <a:latin typeface="Calibri"/>
              </a:rPr>
              <a:t>1-Hallucinations</a:t>
            </a:r>
            <a:endParaRPr lang="en-US" sz="1400" b="0" i="0" u="none" strike="noStrike">
              <a:latin typeface="Calibri"/>
            </a:endParaRPr>
          </a:p>
          <a:p>
            <a:pPr marL="0" indent="0">
              <a:lnSpc>
                <a:spcPct val="110000"/>
              </a:lnSpc>
              <a:buNone/>
              <a:defRPr lang="en-GB" altLang="en-US"/>
            </a:pPr>
            <a:r>
              <a:rPr lang="en-US" sz="1400" b="0" i="0" u="none" strike="noStrike">
                <a:latin typeface="ArialMT"/>
              </a:rPr>
              <a:t> </a:t>
            </a:r>
            <a:r>
              <a:rPr lang="en-US" sz="1400" b="0" i="0" u="none" strike="noStrike">
                <a:latin typeface="Calibri"/>
              </a:rPr>
              <a:t>2-Delusions</a:t>
            </a:r>
            <a:endParaRPr lang="en-US" sz="1400" b="0" i="0" u="none" strike="noStrike">
              <a:latin typeface="Calibri"/>
            </a:endParaRPr>
          </a:p>
          <a:p>
            <a:pPr marL="0" indent="0">
              <a:lnSpc>
                <a:spcPct val="110000"/>
              </a:lnSpc>
              <a:buNone/>
              <a:defRPr lang="en-GB" altLang="en-US"/>
            </a:pPr>
            <a:r>
              <a:rPr lang="en-US" sz="1400" b="0" i="0" u="none" strike="noStrike">
                <a:latin typeface="ArialMT"/>
              </a:rPr>
              <a:t> </a:t>
            </a:r>
            <a:r>
              <a:rPr lang="en-US" sz="1400" b="0" i="0" u="none" strike="noStrike">
                <a:latin typeface="Calibri"/>
              </a:rPr>
              <a:t>3-Thought disorganization</a:t>
            </a:r>
            <a:endParaRPr lang="en-US" sz="1400" b="0" i="0" u="none" strike="noStrike">
              <a:latin typeface="Calibri"/>
            </a:endParaRPr>
          </a:p>
          <a:p>
            <a:pPr marL="0" indent="0">
              <a:lnSpc>
                <a:spcPct val="110000"/>
              </a:lnSpc>
              <a:buNone/>
              <a:defRPr lang="en-GB" altLang="en-US"/>
            </a:pPr>
            <a:r>
              <a:rPr lang="en-US" sz="1400" b="0" i="0" u="none" strike="noStrike">
                <a:latin typeface="ArialMT"/>
              </a:rPr>
              <a:t> </a:t>
            </a:r>
            <a:r>
              <a:rPr lang="en-US" sz="1400" b="0" i="0" u="none" strike="noStrike">
                <a:latin typeface="Calibri"/>
              </a:rPr>
              <a:t>4-Disorganized behaviors</a:t>
            </a:r>
            <a:endParaRPr lang="en-US" sz="1400" b="0" i="0" u="none" strike="noStrike">
              <a:latin typeface="Calibri"/>
            </a:endParaRPr>
          </a:p>
          <a:p>
            <a:pPr marL="0" indent="0">
              <a:lnSpc>
                <a:spcPct val="110000"/>
              </a:lnSpc>
              <a:buNone/>
              <a:defRPr lang="en-GB" altLang="en-US"/>
            </a:pPr>
            <a:r>
              <a:rPr lang="en-US" sz="1400" b="0" i="0" u="none" strike="noStrike">
                <a:latin typeface="Calibri"/>
              </a:rPr>
              <a:t>5- Mood symptoms (e.g., mania, depression, or both)</a:t>
            </a:r>
            <a:endParaRPr lang="en-US" sz="1400" b="0" i="0" u="none" strike="noStrike">
              <a:latin typeface="Calibri"/>
            </a:endParaRPr>
          </a:p>
          <a:p>
            <a:pPr marL="0" indent="0">
              <a:lnSpc>
                <a:spcPct val="110000"/>
              </a:lnSpc>
              <a:buNone/>
              <a:defRPr lang="en-GB" altLang="en-US"/>
            </a:pPr>
            <a:r>
              <a:rPr lang="en-US" sz="1400" b="0" i="0" u="none" strike="noStrike">
                <a:latin typeface="ArialMT"/>
              </a:rPr>
              <a:t> </a:t>
            </a:r>
            <a:r>
              <a:rPr lang="en-US" sz="1400" b="0" i="0" u="none" strike="noStrike">
                <a:latin typeface="Calibri"/>
              </a:rPr>
              <a:t>6- Obsession with caring for the infant</a:t>
            </a:r>
            <a:endParaRPr lang="en-US" sz="1400" b="0" i="0" u="none" strike="noStrike">
              <a:latin typeface="Calibri"/>
            </a:endParaRPr>
          </a:p>
          <a:p>
            <a:pPr marL="0" indent="0">
              <a:lnSpc>
                <a:spcPct val="110000"/>
              </a:lnSpc>
              <a:buNone/>
              <a:defRPr lang="en-GB" altLang="en-US"/>
            </a:pPr>
            <a:r>
              <a:rPr lang="en-US" sz="1400" b="0" i="0" u="none" strike="noStrike">
                <a:latin typeface="Calibri"/>
              </a:rPr>
              <a:t>7- Severe insomnia or frequent awakenings at night</a:t>
            </a:r>
            <a:endParaRPr lang="en-US" sz="1400" b="0" i="0" u="none" strike="noStrike">
              <a:latin typeface="Calibri"/>
            </a:endParaRPr>
          </a:p>
          <a:p>
            <a:pPr marL="0" indent="0">
              <a:lnSpc>
                <a:spcPct val="110000"/>
              </a:lnSpc>
              <a:buNone/>
              <a:defRPr lang="en-GB" altLang="en-US"/>
            </a:pPr>
            <a:r>
              <a:rPr lang="en-US" sz="1400" b="0" i="0" u="none" strike="noStrike">
                <a:latin typeface="Calibri"/>
              </a:rPr>
              <a:t>8- Irritability, anxiety, hyperactivity, and psychomotor agitation</a:t>
            </a:r>
            <a:endParaRPr lang="en-US" sz="1400" b="0" i="0" u="none" strike="noStrike">
              <a:latin typeface="Calibri"/>
            </a:endParaRPr>
          </a:p>
          <a:p>
            <a:pPr marL="0" indent="0">
              <a:lnSpc>
                <a:spcPct val="110000"/>
              </a:lnSpc>
              <a:buNone/>
              <a:defRPr lang="en-GB" altLang="en-US"/>
            </a:pPr>
            <a:r>
              <a:rPr lang="en-US" sz="1400" b="0" i="0" u="none" strike="noStrike">
                <a:latin typeface="ArialMT"/>
              </a:rPr>
              <a:t> </a:t>
            </a:r>
            <a:r>
              <a:rPr lang="en-US" sz="1400">
                <a:latin typeface="Calibri"/>
              </a:rPr>
              <a:t> 9-h</a:t>
            </a:r>
            <a:r>
              <a:rPr lang="en-US" sz="1400" b="0" i="0" u="none" strike="noStrike">
                <a:latin typeface="Calibri"/>
              </a:rPr>
              <a:t>omicidal or violent thoughts related to the infant</a:t>
            </a:r>
            <a:endParaRPr lang="en-US" sz="1400" b="0" i="0" u="none" strike="noStrike">
              <a:latin typeface="Calibri"/>
            </a:endParaRPr>
          </a:p>
          <a:p>
            <a:pPr marL="0" indent="0">
              <a:lnSpc>
                <a:spcPct val="110000"/>
              </a:lnSpc>
              <a:buNone/>
              <a:defRPr lang="en-GB" altLang="en-US"/>
            </a:pPr>
            <a:r>
              <a:rPr lang="en-US" sz="1400" b="0" i="0" u="none" strike="noStrike">
                <a:latin typeface="ArialMT"/>
              </a:rPr>
              <a:t> </a:t>
            </a:r>
            <a:r>
              <a:rPr lang="en-US" sz="1400" b="0" i="0" u="none" strike="noStrike">
                <a:latin typeface="Calibri"/>
              </a:rPr>
              <a:t>10- Suicidal ideation or attempts</a:t>
            </a: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260766" y="14"/>
            <a:ext cx="3352128" cy="1573863"/>
          </a:xfrm>
        </p:spPr>
        <p:txBody>
          <a:bodyPr>
            <a:normAutofit/>
          </a:bodyPr>
          <a:lstStyle/>
          <a:p>
            <a:pPr lvl="0">
              <a:defRPr lang="en-GB" altLang="en-US"/>
            </a:pPr>
            <a:r>
              <a:rPr lang="en-US">
                <a:latin typeface="Calibri-Light"/>
              </a:rPr>
              <a:t>Symptoms</a:t>
            </a:r>
            <a:br>
              <a:rPr lang="en-US">
                <a:latin typeface="Calibri-Light"/>
              </a:rPr>
            </a:b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D8A00-8D29-C7B2-BF4E-007712C0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Diagnosis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F9DB2-79A9-F5C4-5936-5FCBCD37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2006145"/>
            <a:ext cx="10364452" cy="4233338"/>
          </a:xfrm>
        </p:spPr>
        <p:txBody>
          <a:bodyPr>
            <a:normAutofit fontScale="92500"/>
          </a:bodyPr>
          <a:lstStyle/>
          <a:p>
            <a:r>
              <a:rPr lang="en-US" b="0" i="0" dirty="0">
                <a:effectLst/>
                <a:latin typeface="__Roboto_2d2bf0"/>
              </a:rPr>
              <a:t>A mental health provider can diagnose postpartum psychosis based on your symptoms (either by observation or what patient describe) and a physical and neurological exam. Other tests are possible, but these are to </a:t>
            </a:r>
            <a:r>
              <a:rPr lang="en-US" b="0" i="0" u="sng" dirty="0">
                <a:effectLst/>
                <a:latin typeface="__Roboto_2d2bf0"/>
              </a:rPr>
              <a:t>rule out </a:t>
            </a:r>
            <a:r>
              <a:rPr lang="en-US" b="0" i="0" dirty="0">
                <a:effectLst/>
                <a:latin typeface="__Roboto_2d2bf0"/>
              </a:rPr>
              <a:t>other conditions or underlying causes of psychosis. </a:t>
            </a:r>
            <a:r>
              <a:rPr lang="en-US" sz="1400" b="0" i="0" dirty="0">
                <a:effectLst/>
                <a:latin typeface="__Roboto_2d2bf0"/>
              </a:rPr>
              <a:t>These tests can’t diagnose PPP itself</a:t>
            </a:r>
            <a:r>
              <a:rPr lang="en-US" b="0" i="0" dirty="0">
                <a:effectLst/>
                <a:latin typeface="__Roboto_2d2bf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__Roboto_2d2bf0"/>
              </a:rPr>
              <a:t>Tests on blood, urine or other body fluids</a:t>
            </a:r>
            <a:r>
              <a:rPr lang="en-US" b="0" i="0" dirty="0">
                <a:effectLst/>
                <a:latin typeface="__Roboto_2d2bf0"/>
              </a:rPr>
              <a:t>. These look for signs of a medical problem, especially with your body’s internal chemistry processes. These can identify infections, electrolyte imbalances, vitamin and mineral deficiencies or excesses, kidney or liver function problems and more.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__Roboto_2d2bf0"/>
              </a:rPr>
              <a:t>Imaging scans</a:t>
            </a:r>
            <a:r>
              <a:rPr lang="en-US" b="0" i="0" dirty="0">
                <a:effectLst/>
                <a:latin typeface="__Roboto_2d2bf0"/>
              </a:rPr>
              <a:t>. These tests look for changes in your brain structure that might explain your symptoms. The most common imaging scans for this are </a:t>
            </a:r>
            <a:r>
              <a:rPr lang="en-US" b="0" i="0" dirty="0">
                <a:effectLst/>
                <a:latin typeface="__Roboto_2d2bf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computerized tomography (CT) scans</a:t>
            </a:r>
            <a:r>
              <a:rPr lang="en-US" b="0" i="0" dirty="0">
                <a:effectLst/>
                <a:latin typeface="__Roboto_2d2bf0"/>
              </a:rPr>
              <a:t> and </a:t>
            </a:r>
            <a:r>
              <a:rPr lang="en-US" b="0" i="0" dirty="0">
                <a:effectLst/>
                <a:latin typeface="__Roboto_2d2bf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magnetic resonance imaging (MRI) scans</a:t>
            </a:r>
            <a:r>
              <a:rPr lang="en-US" b="0" i="0" dirty="0">
                <a:effectLst/>
                <a:latin typeface="__Roboto_2d2bf0"/>
              </a:rPr>
              <a:t>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16162233"/>
      </p:ext>
    </p:extLst>
  </p:cSld>
  <p:clrMapOvr>
    <a:masterClrMapping/>
  </p:clrMapOvr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en-GB" altLang="en-US"/>
            </a:pPr>
            <a:endParaRPr lang="en-GB" altLang=""/>
          </a:p>
        </p:txBody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46470" t="75010" r="30510"/>
          <a:stretch>
            <a:fillRect/>
          </a:stretch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pPr lvl="0">
              <a:defRPr lang="en-GB" altLang="en-US"/>
            </a:pPr>
            <a:r>
              <a:rPr lang="en-GB" sz="4000"/>
              <a:t>Management </a:t>
            </a:r>
            <a:endParaRPr lang="en-JO" sz="4000"/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5180" t="89410" r="18750"/>
          <a:stretch>
            <a:fillRect/>
          </a:stretch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4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3620" t="43920" b="10210"/>
          <a:stretch>
            <a:fillRect/>
          </a:stretch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3" y="2367092"/>
            <a:ext cx="7859565" cy="36149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 lang="en-GB" altLang="en-US"/>
            </a:pPr>
            <a:r>
              <a:rPr lang="en-US" sz="1800" b="0" i="0" u="none" strike="noStrike">
                <a:latin typeface="Calibri"/>
              </a:rPr>
              <a:t>Postpartum psychosis is considered a psychiatric emergency.</a:t>
            </a:r>
            <a:endParaRPr lang="en-US" sz="1800" b="0" i="0" u="none" strike="noStrike">
              <a:latin typeface="Calibri"/>
            </a:endParaRPr>
          </a:p>
          <a:p>
            <a:pPr>
              <a:lnSpc>
                <a:spcPct val="110000"/>
              </a:lnSpc>
              <a:buFont typeface="Wingdings"/>
              <a:buChar char="v"/>
              <a:defRPr lang="en-GB" altLang="en-US"/>
            </a:pPr>
            <a:r>
              <a:rPr lang="en-US" sz="1800" b="0" i="0" u="none" strike="noStrike">
                <a:latin typeface="ArialMT"/>
              </a:rPr>
              <a:t> </a:t>
            </a:r>
            <a:r>
              <a:rPr lang="en-US" b="1" i="0" u="none" strike="noStrike">
                <a:latin typeface="Calibri"/>
              </a:rPr>
              <a:t>Hospitalization</a:t>
            </a:r>
            <a:r>
              <a:rPr lang="en-US" sz="1800">
                <a:latin typeface="Calibri"/>
              </a:rPr>
              <a:t> </a:t>
            </a:r>
            <a:r>
              <a:rPr lang="en-US" sz="1800" b="0" i="0" u="none" strike="noStrike">
                <a:latin typeface="Calibri"/>
              </a:rPr>
              <a:t>Especially if there is homicidal or suicidal ideation The patient should</a:t>
            </a:r>
            <a:r>
              <a:rPr lang="en-US" sz="1800">
                <a:latin typeface="Calibri"/>
              </a:rPr>
              <a:t> </a:t>
            </a:r>
            <a:r>
              <a:rPr lang="en-US" sz="1800" b="0" i="0" u="none" strike="noStrike">
                <a:latin typeface="Calibri"/>
              </a:rPr>
              <a:t>be under the care of a psychiatrist (not an obstetrician).</a:t>
            </a:r>
            <a:endParaRPr lang="en-US" sz="1800" b="0" i="0" u="none" strike="noStrike">
              <a:latin typeface="Calibri"/>
            </a:endParaRPr>
          </a:p>
          <a:p>
            <a:pPr marL="0" indent="0">
              <a:lnSpc>
                <a:spcPct val="110000"/>
              </a:lnSpc>
              <a:buNone/>
              <a:defRPr lang="en-GB" altLang="en-US"/>
            </a:pPr>
            <a:r>
              <a:rPr lang="en-US" sz="1800" b="0" i="0" u="none" strike="noStrike">
                <a:latin typeface="ArialMT"/>
              </a:rPr>
              <a:t>• </a:t>
            </a:r>
            <a:r>
              <a:rPr lang="en-US" sz="1800" b="0" i="0" u="none" strike="noStrike">
                <a:latin typeface="Calibri"/>
              </a:rPr>
              <a:t>Ensure safety of the patient and infant.</a:t>
            </a:r>
            <a:endParaRPr lang="en-US" sz="1800" b="0" i="0" u="none" strike="noStrike">
              <a:latin typeface="Calibri"/>
            </a:endParaRPr>
          </a:p>
          <a:p>
            <a:pPr marL="0" indent="0">
              <a:lnSpc>
                <a:spcPct val="110000"/>
              </a:lnSpc>
              <a:buNone/>
              <a:defRPr lang="en-GB" altLang="en-US"/>
            </a:pPr>
            <a:r>
              <a:rPr lang="en-US" sz="1800" b="0" i="0" u="none" strike="noStrike">
                <a:latin typeface="ArialMT"/>
              </a:rPr>
              <a:t>• </a:t>
            </a:r>
            <a:r>
              <a:rPr lang="en-US" sz="1800" b="0" i="0" u="none" strike="noStrike">
                <a:latin typeface="Calibri"/>
              </a:rPr>
              <a:t>Mother should remain hospitalized until stable.</a:t>
            </a:r>
            <a:endParaRPr lang="en-US" sz="1800" b="0" i="0" u="none" strike="noStrike">
              <a:latin typeface="Calibri"/>
            </a:endParaRPr>
          </a:p>
          <a:p>
            <a:pPr marL="0" indent="0">
              <a:lnSpc>
                <a:spcPct val="110000"/>
              </a:lnSpc>
              <a:buNone/>
              <a:defRPr lang="en-GB" altLang="en-US"/>
            </a:pPr>
            <a:r>
              <a:rPr lang="en-US" sz="1800" b="0" i="0" u="none" strike="noStrike">
                <a:latin typeface="Calibri"/>
              </a:rPr>
              <a:t>• Mother should not be left alone with the infant.</a:t>
            </a:r>
            <a:endParaRPr lang="en-US" sz="1800" b="0" i="0" u="none" strike="noStrike">
              <a:latin typeface="Calibri"/>
            </a:endParaRPr>
          </a:p>
          <a:p>
            <a:pPr marL="0" indent="0">
              <a:lnSpc>
                <a:spcPct val="110000"/>
              </a:lnSpc>
              <a:buNone/>
              <a:defRPr lang="en-GB" altLang="en-US"/>
            </a:pPr>
            <a:r>
              <a:rPr lang="en-US" sz="1800" b="0" i="0" u="none" strike="noStrike">
                <a:latin typeface="ArialMT"/>
              </a:rPr>
              <a:t>• </a:t>
            </a:r>
            <a:r>
              <a:rPr lang="en-US" sz="1800" b="0" i="0" u="none" strike="noStrike">
                <a:latin typeface="Calibri"/>
              </a:rPr>
              <a:t>Supervised visits with the infant may be possible.</a:t>
            </a:r>
            <a:endParaRPr lang="en-JO" sz="1800"/>
          </a:p>
        </p:txBody>
      </p:sp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91930" t="72410" b="10340"/>
          <a:stretch>
            <a:fillRect/>
          </a:stretch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65970" t="81530" r="19880"/>
          <a:stretch>
            <a:fillRect/>
          </a:stretch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83D7-0FF4-01B1-24E2-E51B2AE0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therapy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86CD3-FA66-28D0-94C1-12341B78D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Antipsychotics Typically considered 1st-line therapy</a:t>
            </a:r>
            <a:endParaRPr lang="en-GB" dirty="0"/>
          </a:p>
          <a:p>
            <a:r>
              <a:rPr lang="en-US" sz="1900" dirty="0"/>
              <a:t>Consider risks of medication for breastfeeding infants:- Medications do enter the breast milk, though levels tend to be low</a:t>
            </a:r>
            <a:endParaRPr lang="en-GB" sz="1900" dirty="0"/>
          </a:p>
          <a:p>
            <a:r>
              <a:rPr lang="en-US" dirty="0"/>
              <a:t>During lactation, choose options with more safety data.• </a:t>
            </a:r>
            <a:endParaRPr lang="en-GB" dirty="0"/>
          </a:p>
          <a:p>
            <a:r>
              <a:rPr lang="en-US" dirty="0"/>
              <a:t> Best options (expert opinion): older 2nd-generation antipsychotics (start with the following initial doses, with a higher dose given for severe symptoms)</a:t>
            </a:r>
            <a:endParaRPr lang="en-GB" dirty="0"/>
          </a:p>
          <a:p>
            <a:r>
              <a:rPr lang="en-US" dirty="0"/>
              <a:t>Quetiapine 50 mg once daily, up to 50 mg twice daily</a:t>
            </a:r>
            <a:endParaRPr lang="en-GB" dirty="0"/>
          </a:p>
          <a:p>
            <a:r>
              <a:rPr lang="en-US" dirty="0"/>
              <a:t>Risperidone 0.5-1 mg/day</a:t>
            </a:r>
            <a:endParaRPr lang="en-GB" dirty="0"/>
          </a:p>
          <a:p>
            <a:r>
              <a:rPr lang="en-US" dirty="0"/>
              <a:t>Olanzapine 2.5-5 mg/day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773157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E7BC-5AF5-0036-9D19-0CA9739B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2FEC-C97F-EF7B-272D-CB2C7A464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2nd-Line treatment:- 1st-generation antipsychotics (more side effects; e.g., extrapyramidal effects): haloperidol, perphenazine, trifluoperazine Newer 2nd-generation antipsychotics (minimal safety data):aripiprazole, ziprasidone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665276897"/>
      </p:ext>
    </p:extLst>
  </p:cSld>
  <p:clrMapOvr>
    <a:masterClrMapping/>
  </p:clrMapOvr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 lang="en-GB" altLang="en-US"/>
            </a:pPr>
            <a:endParaRPr lang="en-GB" altLang=""/>
          </a:p>
        </p:txBody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7857411" y="643468"/>
            <a:ext cx="3420815" cy="5130046"/>
          </a:xfrm>
        </p:spPr>
        <p:txBody>
          <a:bodyPr anchor="b">
            <a:normAutofit/>
          </a:bodyPr>
          <a:lstStyle/>
          <a:p>
            <a:pPr algn="l" latinLnBrk="0">
              <a:defRPr lang="en-GB" altLang="en-US"/>
            </a:pPr>
            <a:r>
              <a:rPr lang="en-GB" altLang="" sz="440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endParaRPr lang="en-GB" altLang="" sz="4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643468"/>
            <a:ext cx="9202991" cy="5130046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defRPr lang="en-GB" altLang="en-US"/>
            </a:pPr>
            <a:r>
              <a:rPr lang="en-US" sz="1900" b="0" i="0" u="none" strike="noStrike">
                <a:latin typeface="Calibri"/>
              </a:rPr>
              <a:t>Mood stabilizers (used in bipolar disorder): Lithium (if not breastfeeding) 300 mg twice a day (requires serum monitoring)</a:t>
            </a:r>
            <a:endParaRPr lang="en-US" sz="1900" b="0" i="0" u="none" strike="noStrike">
              <a:latin typeface="Calibri"/>
            </a:endParaRPr>
          </a:p>
          <a:p>
            <a:pPr>
              <a:lnSpc>
                <a:spcPct val="110000"/>
              </a:lnSpc>
              <a:defRPr lang="en-GB" altLang="en-US"/>
            </a:pPr>
            <a:r>
              <a:rPr lang="en-US" sz="1900" b="0" i="0" u="none" strike="noStrike">
                <a:latin typeface="ArialMT"/>
              </a:rPr>
              <a:t> </a:t>
            </a:r>
            <a:r>
              <a:rPr lang="en-US" sz="1900" b="0" i="0" u="none" strike="noStrike">
                <a:latin typeface="Calibri"/>
              </a:rPr>
              <a:t>Valproate (if breastfeeding) 500 mg once or twice daily</a:t>
            </a:r>
            <a:r>
              <a:rPr lang="en-US" sz="1900">
                <a:latin typeface="Calibri"/>
              </a:rPr>
              <a:t>.</a:t>
            </a:r>
            <a:endParaRPr lang="en-US" sz="1900">
              <a:latin typeface="Calibri"/>
            </a:endParaRPr>
          </a:p>
          <a:p>
            <a:pPr>
              <a:lnSpc>
                <a:spcPct val="110000"/>
              </a:lnSpc>
              <a:defRPr lang="en-GB" altLang="en-US"/>
            </a:pPr>
            <a:r>
              <a:rPr lang="en-US" sz="1900" b="0" i="0" u="none" strike="noStrike">
                <a:latin typeface="Calibri"/>
              </a:rPr>
              <a:t>Antidepressants are added to antipsychotics in women with: Major depression with psychotic features, Schizoaffective disorder with affective symptoms.</a:t>
            </a:r>
            <a:endParaRPr lang="en-US" sz="1900" b="0" i="0" u="none" strike="noStrike">
              <a:latin typeface="Calibri"/>
            </a:endParaRPr>
          </a:p>
          <a:p>
            <a:pPr>
              <a:lnSpc>
                <a:spcPct val="110000"/>
              </a:lnSpc>
              <a:defRPr lang="en-GB" altLang="en-US"/>
            </a:pPr>
            <a:r>
              <a:rPr lang="en-US" sz="1900" b="0" i="0" u="none" strike="noStrike">
                <a:latin typeface="ArialMT"/>
              </a:rPr>
              <a:t>• </a:t>
            </a:r>
            <a:r>
              <a:rPr lang="en-US" sz="1900" b="0" i="0" u="none" strike="noStrike">
                <a:latin typeface="Calibri"/>
              </a:rPr>
              <a:t>Consider benzodiazepines for insomnia</a:t>
            </a:r>
            <a:endParaRPr lang="en-JO" sz="19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E832-01C2-4F86-854A-EDFCA54C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9DE51-E7F1-11B4-C017-ED696BDBC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goe UI Historic" panose="020B0502040204020203" pitchFamily="34" charset="0"/>
              </a:rPr>
              <a:t>BREASTFEEDING is contraindicated in case of puerperal psychosis as most of antipsychotics are excreted in breastmilk. </a:t>
            </a:r>
          </a:p>
          <a:p>
            <a:r>
              <a:rPr 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egoe UI Historic" panose="020B0502040204020203" pitchFamily="34" charset="0"/>
              </a:rPr>
              <a:t>Mothers on lithium treatment should be encouraged not to breast feed due to potential toxicity in infants. Baby should be monitored for side effects in case of prescribed breastfeeding women.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74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CEF40-69F9-2D8B-E914-8F702289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5CC23-DF1A-957D-41ED-3314C21A4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145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•</a:t>
            </a:r>
            <a:r>
              <a:rPr lang="en-US" b="1" i="0" u="none" strike="noStrike" baseline="0" dirty="0">
                <a:latin typeface="ArialMT"/>
              </a:rPr>
              <a:t> </a:t>
            </a:r>
            <a:r>
              <a:rPr lang="en-US" b="1" i="0" u="none" strike="noStrike" baseline="0" dirty="0">
                <a:latin typeface="Calibri" panose="020F0502020204030204" pitchFamily="34" charset="0"/>
              </a:rPr>
              <a:t>Psychotherapy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:• Generally only useful after the initial crisis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• May help prevent recurrence (no clinical trials).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• 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Family-centered therapy can provide support for recovery.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ECT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can be used to reduce depressive symptoms.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• 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Complications: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risk of behavioral problems and/or developmental delay in the infant.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Suicide and/or homicide (usually preventable with adequate treatment).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068772401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pPr lvl="0">
              <a:defRPr lang="en-GB" altLang="en-US"/>
            </a:pPr>
            <a:r>
              <a:rPr lang="en-US" sz="5600"/>
              <a:t>Types : </a:t>
            </a:r>
            <a:endParaRPr lang="ar-JO" sz="5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pPr marL="0" indent="0">
              <a:buNone/>
              <a:defRPr lang="en-GB" altLang="en-US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T3Font_10"/>
              </a:rPr>
              <a:t>1- 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T3Font_9"/>
              </a:rPr>
              <a:t>postpartum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blues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0"/>
              </a:rPr>
              <a:t>: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very common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0"/>
              </a:rPr>
              <a:t>,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up to 80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0"/>
              </a:rPr>
              <a:t>%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of pregnancies</a:t>
            </a:r>
            <a:endParaRPr lang="en-US" sz="2000" b="0" i="0" u="none" strike="noStrike">
              <a:solidFill>
                <a:schemeClr val="tx1">
                  <a:alpha val="80000"/>
                </a:schemeClr>
              </a:solidFill>
              <a:latin typeface="T3Font_9"/>
            </a:endParaRPr>
          </a:p>
          <a:p>
            <a:pPr marL="0" indent="0" latinLnBrk="0">
              <a:buNone/>
              <a:defRPr lang="en-GB" altLang="en-US"/>
            </a:pPr>
            <a:endParaRPr lang="en-GB" altLang="" sz="2000" b="0" i="0" u="none" strike="noStrike">
              <a:solidFill>
                <a:schemeClr val="tx1">
                  <a:alpha val="80000"/>
                </a:schemeClr>
              </a:solidFill>
              <a:latin typeface="T3Font_9"/>
            </a:endParaRPr>
          </a:p>
          <a:p>
            <a:pPr marL="0" indent="0">
              <a:buNone/>
              <a:defRPr lang="en-GB" altLang="en-US"/>
            </a:pP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2- Postpartum depression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0"/>
              </a:rPr>
              <a:t>: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10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0"/>
              </a:rPr>
              <a:t>%–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25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0"/>
              </a:rPr>
              <a:t>%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of  pregnancies</a:t>
            </a:r>
            <a:endParaRPr lang="en-US" sz="2000" b="0" i="0" u="none" strike="noStrike">
              <a:solidFill>
                <a:schemeClr val="tx1">
                  <a:alpha val="80000"/>
                </a:schemeClr>
              </a:solidFill>
              <a:latin typeface="T3Font_9"/>
            </a:endParaRPr>
          </a:p>
          <a:p>
            <a:pPr marL="0" indent="0" latinLnBrk="0">
              <a:buNone/>
              <a:defRPr lang="en-GB" altLang="en-US"/>
            </a:pPr>
            <a:endParaRPr lang="en-GB" altLang="" sz="2000" b="0" i="0" u="none" strike="noStrike">
              <a:solidFill>
                <a:schemeClr val="tx1">
                  <a:alpha val="80000"/>
                </a:schemeClr>
              </a:solidFill>
              <a:latin typeface="T3Font_9"/>
            </a:endParaRPr>
          </a:p>
          <a:p>
            <a:pPr marL="0" indent="0">
              <a:buNone/>
              <a:defRPr lang="en-GB" altLang="en-US"/>
            </a:pP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3- postpartum psychosis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0"/>
              </a:rPr>
              <a:t>: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rare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0"/>
              </a:rPr>
              <a:t>, &lt;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1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0"/>
              </a:rPr>
              <a:t>–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9"/>
              </a:rPr>
              <a:t>2 per 1000 births  ( rare but more serious ) </a:t>
            </a:r>
            <a:endParaRPr lang="ar-JO" sz="20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pPr lvl="0">
              <a:defRPr lang="en-GB" altLang="en-US"/>
            </a:pPr>
            <a:r>
              <a:rPr lang="en-US">
                <a:latin typeface="Segoe UI Historic"/>
              </a:rPr>
              <a:t>COMPLICATIONS</a:t>
            </a:r>
            <a:endParaRPr lang="en-US"/>
          </a:p>
        </p:txBody>
      </p:sp>
      <p:grpSp>
        <p:nvGrpSpPr>
          <p:cNvPr id="14" name=""/>
          <p:cNvGrpSpPr/>
          <p:nvPr/>
        </p:nvGrpSpPr>
        <p:grpSpPr>
          <a:xfrm rot="0">
            <a:off x="914400" y="2532475"/>
            <a:ext cx="10363200" cy="3029067"/>
            <a:chOff x="914400" y="2532475"/>
            <a:chExt cx="10363200" cy="3029067"/>
          </a:xfrm>
        </p:grpSpPr>
        <p:sp>
          <p:nvSpPr>
            <p:cNvPr id="15" name=""/>
            <p:cNvSpPr/>
            <p:nvPr/>
          </p:nvSpPr>
          <p:spPr>
            <a:xfrm>
              <a:off x="914400" y="2532475"/>
              <a:ext cx="7979664" cy="545232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"/>
            <p:cNvSpPr txBox="1"/>
            <p:nvPr/>
          </p:nvSpPr>
          <p:spPr>
            <a:xfrm>
              <a:off x="930369" y="2548444"/>
              <a:ext cx="7327524" cy="513294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5250" tIns="95250" rIns="95250" bIns="95250" anchor="ctr" anchorCtr="0">
              <a:noAutofit/>
            </a:bodyPr>
            <a:lstStyle/>
            <a:p>
              <a:pPr marL="0" lvl="0" indent="0" algn="l" defTabSz="1093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lang="en-GB" altLang="en-US"/>
              </a:pPr>
              <a:r>
                <a:rPr lang="en-US" sz="2500" b="0" i="0" kern="1200"/>
                <a:t>Suicide </a:t>
              </a:r>
              <a:endParaRPr lang="en-US" sz="2500" kern="1200"/>
            </a:p>
          </p:txBody>
        </p:sp>
        <p:sp>
          <p:nvSpPr>
            <p:cNvPr id="17" name=""/>
            <p:cNvSpPr/>
            <p:nvPr/>
          </p:nvSpPr>
          <p:spPr>
            <a:xfrm>
              <a:off x="1510284" y="3153433"/>
              <a:ext cx="7979664" cy="545232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hueOff val="-3987294"/>
                <a:satOff val="130"/>
                <a:lumOff val="-172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"/>
            <p:cNvSpPr txBox="1"/>
            <p:nvPr/>
          </p:nvSpPr>
          <p:spPr>
            <a:xfrm>
              <a:off x="1526253" y="3169402"/>
              <a:ext cx="6997441" cy="513294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5250" tIns="95250" rIns="95250" bIns="95250" anchor="ctr" anchorCtr="0">
              <a:noAutofit/>
            </a:bodyPr>
            <a:lstStyle/>
            <a:p>
              <a:pPr marL="0" lvl="0" indent="0" algn="l" defTabSz="1093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lang="en-GB" altLang="en-US"/>
              </a:pPr>
              <a:r>
                <a:rPr lang="en-US" sz="2500" b="0" i="0" kern="1200"/>
                <a:t>Infanticide </a:t>
              </a:r>
              <a:endParaRPr lang="en-US" sz="2500" kern="1200"/>
            </a:p>
          </p:txBody>
        </p:sp>
        <p:sp>
          <p:nvSpPr>
            <p:cNvPr id="19" name=""/>
            <p:cNvSpPr/>
            <p:nvPr/>
          </p:nvSpPr>
          <p:spPr>
            <a:xfrm>
              <a:off x="2106167" y="3774392"/>
              <a:ext cx="7979664" cy="545232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hueOff val="-7974588"/>
                <a:satOff val="260"/>
                <a:lumOff val="-343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"/>
            <p:cNvSpPr txBox="1"/>
            <p:nvPr/>
          </p:nvSpPr>
          <p:spPr>
            <a:xfrm>
              <a:off x="2122136" y="3790361"/>
              <a:ext cx="6997441" cy="513294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5250" tIns="95250" rIns="95250" bIns="95250" anchor="ctr" anchorCtr="0">
              <a:noAutofit/>
            </a:bodyPr>
            <a:lstStyle/>
            <a:p>
              <a:pPr marL="0" lvl="0" indent="0" algn="l" defTabSz="1093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lang="en-GB" altLang="en-US"/>
              </a:pPr>
              <a:r>
                <a:rPr lang="en-US" sz="2500" b="0" i="0" kern="1200"/>
                <a:t>Homicidal thoughts </a:t>
              </a:r>
              <a:endParaRPr lang="en-US" sz="2500" kern="1200"/>
            </a:p>
          </p:txBody>
        </p:sp>
        <p:sp>
          <p:nvSpPr>
            <p:cNvPr id="21" name=""/>
            <p:cNvSpPr/>
            <p:nvPr/>
          </p:nvSpPr>
          <p:spPr>
            <a:xfrm>
              <a:off x="2702052" y="4395351"/>
              <a:ext cx="7979664" cy="545232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hueOff val="-11961883"/>
                <a:satOff val="390"/>
                <a:lumOff val="-515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"/>
            <p:cNvSpPr txBox="1"/>
            <p:nvPr/>
          </p:nvSpPr>
          <p:spPr>
            <a:xfrm>
              <a:off x="2718021" y="4411320"/>
              <a:ext cx="6997441" cy="513294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5250" tIns="95250" rIns="95250" bIns="95250" anchor="ctr" anchorCtr="0">
              <a:noAutofit/>
            </a:bodyPr>
            <a:lstStyle/>
            <a:p>
              <a:pPr marL="0" lvl="0" indent="0" algn="l" defTabSz="1093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lang="en-GB" altLang="en-US"/>
              </a:pPr>
              <a:r>
                <a:rPr lang="en-US" sz="2500" b="0" i="0" kern="1200"/>
                <a:t>• Lack of normal mother-infant bond </a:t>
              </a:r>
              <a:endParaRPr lang="en-US" sz="2500" kern="1200"/>
            </a:p>
          </p:txBody>
        </p:sp>
        <p:sp>
          <p:nvSpPr>
            <p:cNvPr id="23" name=""/>
            <p:cNvSpPr/>
            <p:nvPr/>
          </p:nvSpPr>
          <p:spPr>
            <a:xfrm>
              <a:off x="3297935" y="5016309"/>
              <a:ext cx="7979664" cy="545232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hueOff val="-15949177"/>
                <a:satOff val="520"/>
                <a:lumOff val="-686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"/>
            <p:cNvSpPr txBox="1"/>
            <p:nvPr/>
          </p:nvSpPr>
          <p:spPr>
            <a:xfrm>
              <a:off x="3313904" y="5032278"/>
              <a:ext cx="6997441" cy="513294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5250" tIns="95250" rIns="95250" bIns="95250" anchor="ctr" anchorCtr="0">
              <a:noAutofit/>
            </a:bodyPr>
            <a:lstStyle/>
            <a:p>
              <a:pPr marL="0" lvl="0" indent="0" algn="l" defTabSz="1093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lang="en-GB" altLang="en-US"/>
              </a:pPr>
              <a:r>
                <a:rPr lang="en-US" sz="2500" b="0" i="0" kern="1200"/>
                <a:t>• Marital or family problems</a:t>
              </a:r>
              <a:endParaRPr lang="en-US" sz="2500" kern="1200"/>
            </a:p>
          </p:txBody>
        </p:sp>
        <p:sp>
          <p:nvSpPr>
            <p:cNvPr id="25" name=""/>
            <p:cNvSpPr/>
            <p:nvPr/>
          </p:nvSpPr>
          <p:spPr>
            <a:xfrm>
              <a:off x="8539663" y="2930797"/>
              <a:ext cx="354400" cy="3544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solidFill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</p:sp>
        <p:sp>
          <p:nvSpPr>
            <p:cNvPr id="26" name=""/>
            <p:cNvSpPr txBox="1"/>
            <p:nvPr/>
          </p:nvSpPr>
          <p:spPr>
            <a:xfrm>
              <a:off x="8619403" y="2930797"/>
              <a:ext cx="194920" cy="2666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rgbClr r="0" g="0" b="0"/>
            </a:fontRef>
          </p:style>
          <p:txBody>
            <a:bodyPr vert="horz" wrap="square" lIns="21590" tIns="21590" rIns="21590" bIns="21590" anchor="ctr" anchorCtr="0">
              <a:noAutofit/>
            </a:bodyPr>
            <a:lstStyle/>
            <a:p>
              <a:pPr marL="0" lvl="0" indent="0" algn="ctr" defTabSz="7437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lang="en-GB" altLang="en-US"/>
              </a:pPr>
              <a:endParaRPr lang="en-GB" altLang="" sz="1700" kern="1200"/>
            </a:p>
          </p:txBody>
        </p:sp>
        <p:sp>
          <p:nvSpPr>
            <p:cNvPr id="27" name=""/>
            <p:cNvSpPr/>
            <p:nvPr/>
          </p:nvSpPr>
          <p:spPr>
            <a:xfrm>
              <a:off x="9135547" y="3551756"/>
              <a:ext cx="354400" cy="3544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5">
                <a:tint val="40000"/>
                <a:alpha val="90000"/>
                <a:hueOff val="-5329121"/>
                <a:satOff val="-830"/>
                <a:lumOff val="-330"/>
                <a:alphaOff val="0"/>
              </a:schemeClr>
            </a:solidFill>
            <a:ln w="15875" cap="flat" cmpd="sng" algn="ctr">
              <a:solidFill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</p:sp>
        <p:sp>
          <p:nvSpPr>
            <p:cNvPr id="28" name=""/>
            <p:cNvSpPr txBox="1"/>
            <p:nvPr/>
          </p:nvSpPr>
          <p:spPr>
            <a:xfrm>
              <a:off x="9215287" y="3551756"/>
              <a:ext cx="194920" cy="2666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rgbClr r="0" g="0" b="0"/>
            </a:fontRef>
          </p:style>
          <p:txBody>
            <a:bodyPr vert="horz" wrap="square" lIns="21590" tIns="21590" rIns="21590" bIns="21590" anchor="ctr" anchorCtr="0">
              <a:noAutofit/>
            </a:bodyPr>
            <a:lstStyle/>
            <a:p>
              <a:pPr marL="0" lvl="0" indent="0" algn="ctr" defTabSz="7437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lang="en-GB" altLang="en-US"/>
              </a:pPr>
              <a:endParaRPr lang="en-GB" altLang="" sz="1700" kern="1200"/>
            </a:p>
          </p:txBody>
        </p:sp>
        <p:sp>
          <p:nvSpPr>
            <p:cNvPr id="29" name=""/>
            <p:cNvSpPr/>
            <p:nvPr/>
          </p:nvSpPr>
          <p:spPr>
            <a:xfrm>
              <a:off x="9731431" y="4163627"/>
              <a:ext cx="354400" cy="3544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5">
                <a:tint val="40000"/>
                <a:alpha val="90000"/>
                <a:hueOff val="-10658242"/>
                <a:satOff val="-1660"/>
                <a:lumOff val="-660"/>
                <a:alphaOff val="0"/>
              </a:schemeClr>
            </a:solidFill>
            <a:ln w="15875" cap="flat" cmpd="sng" algn="ctr">
              <a:solidFill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</p:sp>
        <p:sp>
          <p:nvSpPr>
            <p:cNvPr id="30" name=""/>
            <p:cNvSpPr txBox="1"/>
            <p:nvPr/>
          </p:nvSpPr>
          <p:spPr>
            <a:xfrm>
              <a:off x="9811171" y="4163627"/>
              <a:ext cx="194920" cy="2666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rgbClr r="0" g="0" b="0"/>
            </a:fontRef>
          </p:style>
          <p:txBody>
            <a:bodyPr vert="horz" wrap="square" lIns="21590" tIns="21590" rIns="21590" bIns="21590" anchor="ctr" anchorCtr="0">
              <a:noAutofit/>
            </a:bodyPr>
            <a:lstStyle/>
            <a:p>
              <a:pPr marL="0" lvl="0" indent="0" algn="ctr" defTabSz="7437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lang="en-GB" altLang="en-US"/>
              </a:pPr>
              <a:endParaRPr lang="en-GB" altLang="" sz="1700" kern="1200"/>
            </a:p>
          </p:txBody>
        </p:sp>
        <p:sp>
          <p:nvSpPr>
            <p:cNvPr id="31" name=""/>
            <p:cNvSpPr/>
            <p:nvPr/>
          </p:nvSpPr>
          <p:spPr>
            <a:xfrm>
              <a:off x="10327315" y="4790644"/>
              <a:ext cx="354400" cy="3544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5">
                <a:tint val="40000"/>
                <a:alpha val="90000"/>
                <a:hueOff val="-15987363"/>
                <a:satOff val="-2490"/>
                <a:lumOff val="-990"/>
                <a:alphaOff val="0"/>
              </a:schemeClr>
            </a:solidFill>
            <a:ln w="15875" cap="flat" cmpd="sng" algn="ctr">
              <a:solidFill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</p:sp>
        <p:sp>
          <p:nvSpPr>
            <p:cNvPr id="32" name=""/>
            <p:cNvSpPr txBox="1"/>
            <p:nvPr/>
          </p:nvSpPr>
          <p:spPr>
            <a:xfrm>
              <a:off x="10407055" y="4790644"/>
              <a:ext cx="194920" cy="266686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rgbClr r="0" g="0" b="0"/>
            </a:fontRef>
          </p:style>
          <p:txBody>
            <a:bodyPr vert="horz" wrap="square" lIns="21590" tIns="21590" rIns="21590" bIns="21590" anchor="ctr" anchorCtr="0">
              <a:noAutofit/>
            </a:bodyPr>
            <a:lstStyle/>
            <a:p>
              <a:pPr marL="0" lvl="0" indent="0" algn="ctr" defTabSz="743750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lang="en-GB" altLang="en-US"/>
              </a:pPr>
              <a:endParaRPr lang="en-GB" altLang="" sz="1700" kern="1200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pPr lvl="0">
              <a:defRPr lang="en-GB" altLang="en-US"/>
            </a:pPr>
            <a:r>
              <a:rPr lang="en-US" sz="5600"/>
              <a:t>Pathophysiology</a:t>
            </a:r>
            <a:endParaRPr lang="ar-JO" sz="5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pPr lvl="0">
              <a:defRPr lang="en-GB" altLang="en-US"/>
            </a:pP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The exact mechanisms are unclear and often multifactorial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2"/>
              </a:rPr>
              <a:t>.</a:t>
            </a:r>
            <a:endParaRPr lang="en-US" sz="2000" b="0" i="0" u="none" strike="noStrike">
              <a:solidFill>
                <a:schemeClr val="tx1">
                  <a:alpha val="80000"/>
                </a:schemeClr>
              </a:solidFill>
              <a:latin typeface="T3Font_2"/>
            </a:endParaRPr>
          </a:p>
          <a:p>
            <a:pPr lvl="0">
              <a:defRPr lang="en-GB" altLang="en-US"/>
            </a:pP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Estrogen can affect the monoaminergic system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2"/>
              </a:rPr>
              <a:t>(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serotonin and dopamine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2"/>
              </a:rPr>
              <a:t>)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NotoSansSymbols"/>
              </a:rPr>
              <a:t>→</a:t>
            </a:r>
            <a:endParaRPr lang="en-US" sz="2000" b="0" i="0" u="none" strike="noStrike">
              <a:solidFill>
                <a:schemeClr val="tx1">
                  <a:alpha val="80000"/>
                </a:schemeClr>
              </a:solidFill>
              <a:latin typeface="NotoSansSymbols"/>
            </a:endParaRPr>
          </a:p>
          <a:p>
            <a:pPr lvl="0">
              <a:defRPr lang="en-GB" altLang="en-US"/>
            </a:pP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Drastic changes in hormone levels are thought to be major contributing factors in PP psychiatric disorders</a:t>
            </a: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T3Font_2"/>
              </a:rPr>
              <a:t> ,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2"/>
              </a:rPr>
              <a:t>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early PP period is characterized by a marked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NotoSansSymbols"/>
              </a:rPr>
              <a:t>↓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in both estrogen and progesterone</a:t>
            </a:r>
            <a:endParaRPr lang="en-US" sz="2000" b="0" i="0" u="none" strike="noStrike">
              <a:solidFill>
                <a:schemeClr val="tx1">
                  <a:alpha val="80000"/>
                </a:schemeClr>
              </a:solidFill>
              <a:latin typeface="T3Font_1"/>
            </a:endParaRPr>
          </a:p>
          <a:p>
            <a:pPr lvl="0">
              <a:defRPr lang="en-GB" altLang="en-US"/>
            </a:pP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Genetic factors may contribute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2"/>
              </a:rPr>
              <a:t>.</a:t>
            </a:r>
            <a:endParaRPr lang="ar-JO" sz="20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20987" y="0"/>
            <a:ext cx="10550025" cy="1182927"/>
          </a:xfrm>
        </p:spPr>
        <p:txBody>
          <a:bodyPr anchor="b">
            <a:normAutofit/>
          </a:bodyPr>
          <a:lstStyle/>
          <a:p>
            <a:pPr lvl="0">
              <a:defRPr lang="en-GB" altLang="en-US"/>
            </a:pPr>
            <a:r>
              <a:rPr lang="en-US" sz="5600"/>
              <a:t>Risk factors </a:t>
            </a:r>
            <a:endParaRPr lang="ar-JO" sz="5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775" y="1247427"/>
            <a:ext cx="10550025" cy="5028868"/>
          </a:xfrm>
        </p:spPr>
        <p:txBody>
          <a:bodyPr anchor="t">
            <a:normAutofit fontScale="92500" lnSpcReduction="20000"/>
          </a:bodyPr>
          <a:lstStyle/>
          <a:p>
            <a:pPr lvl="0">
              <a:defRPr lang="en-GB" altLang="en-US"/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Young age (&lt; 25 years)</a:t>
            </a:r>
            <a:endParaRPr lang="en-US">
              <a:solidFill>
                <a:schemeClr val="tx1">
                  <a:alpha val="80000"/>
                </a:schemeClr>
              </a:solidFill>
            </a:endParaRPr>
          </a:p>
          <a:p>
            <a:pPr lvl="0">
              <a:defRPr lang="en-GB" altLang="en-US"/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Poor social support</a:t>
            </a:r>
            <a:endParaRPr lang="en-US">
              <a:solidFill>
                <a:schemeClr val="tx1">
                  <a:alpha val="80000"/>
                </a:schemeClr>
              </a:solidFill>
            </a:endParaRPr>
          </a:p>
          <a:p>
            <a:pPr lvl="0">
              <a:defRPr lang="en-GB" altLang="en-US"/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Difficulties with breastfeeding</a:t>
            </a:r>
            <a:endParaRPr lang="en-US">
              <a:solidFill>
                <a:schemeClr val="tx1">
                  <a:alpha val="80000"/>
                </a:schemeClr>
              </a:solidFill>
            </a:endParaRPr>
          </a:p>
          <a:p>
            <a:pPr lvl="0">
              <a:defRPr lang="en-GB" altLang="en-US"/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Complicated birth</a:t>
            </a:r>
            <a:endParaRPr lang="en-US">
              <a:solidFill>
                <a:schemeClr val="tx1">
                  <a:alpha val="80000"/>
                </a:schemeClr>
              </a:solidFill>
            </a:endParaRPr>
          </a:p>
          <a:p>
            <a:pPr lvl="0">
              <a:defRPr lang="en-GB" altLang="en-US"/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Women with infants having health problems and/or with infants admitted to the NICU</a:t>
            </a:r>
            <a:endParaRPr lang="en-US">
              <a:solidFill>
                <a:schemeClr val="tx1">
                  <a:alpha val="80000"/>
                </a:schemeClr>
              </a:solidFill>
            </a:endParaRPr>
          </a:p>
          <a:p>
            <a:pPr lvl="0">
              <a:defRPr lang="en-GB" altLang="en-US"/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History of psychotic illnesses (especially anxiety and depression)</a:t>
            </a:r>
            <a:endParaRPr lang="en-US">
              <a:solidFill>
                <a:schemeClr val="tx1">
                  <a:alpha val="80000"/>
                </a:schemeClr>
              </a:solidFill>
            </a:endParaRPr>
          </a:p>
          <a:p>
            <a:pPr lvl="0">
              <a:defRPr lang="en-GB" altLang="en-US"/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Family history of psychiatric illnesses</a:t>
            </a:r>
            <a:endParaRPr lang="en-US">
              <a:solidFill>
                <a:schemeClr val="tx1">
                  <a:alpha val="80000"/>
                </a:schemeClr>
              </a:solidFill>
            </a:endParaRPr>
          </a:p>
          <a:p>
            <a:pPr lvl="0">
              <a:defRPr lang="en-GB" altLang="en-US"/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Previous episode of PP psychiatric disorder</a:t>
            </a:r>
            <a:endParaRPr lang="en-US">
              <a:solidFill>
                <a:schemeClr val="tx1">
                  <a:alpha val="80000"/>
                </a:schemeClr>
              </a:solidFill>
            </a:endParaRPr>
          </a:p>
          <a:p>
            <a:pPr lvl="0">
              <a:defRPr lang="en-GB" altLang="en-US"/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Stressful life events (during pregnancy and near delivery)</a:t>
            </a:r>
            <a:endParaRPr lang="en-US">
              <a:solidFill>
                <a:schemeClr val="tx1">
                  <a:alpha val="80000"/>
                </a:schemeClr>
              </a:solidFill>
            </a:endParaRPr>
          </a:p>
          <a:p>
            <a:pPr lvl="0">
              <a:defRPr lang="en-GB" altLang="en-US"/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Childcare stress (e.g., inconsolable crying infant)</a:t>
            </a:r>
            <a:endParaRPr lang="en-US">
              <a:solidFill>
                <a:schemeClr val="tx1">
                  <a:alpha val="80000"/>
                </a:schemeClr>
              </a:solidFill>
            </a:endParaRPr>
          </a:p>
          <a:p>
            <a:pPr lvl="0">
              <a:defRPr lang="en-GB" altLang="en-US"/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History of sexual abuse and/or domestic violence</a:t>
            </a:r>
            <a:endParaRPr lang="en-US">
              <a:solidFill>
                <a:schemeClr val="tx1">
                  <a:alpha val="80000"/>
                </a:schemeClr>
              </a:solidFill>
            </a:endParaRPr>
          </a:p>
          <a:p>
            <a:pPr lvl="0">
              <a:defRPr lang="en-GB" altLang="en-US"/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Financial difficulties </a:t>
            </a:r>
            <a:endParaRPr lang="en-US">
              <a:solidFill>
                <a:schemeClr val="tx1">
                  <a:alpha val="80000"/>
                </a:schemeClr>
              </a:solidFill>
            </a:endParaRPr>
          </a:p>
          <a:p>
            <a:pPr lvl="0" latinLnBrk="0">
              <a:defRPr lang="en-GB" altLang="en-US"/>
            </a:pPr>
            <a:endParaRPr lang="en-GB" altLang="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pPr lvl="0">
              <a:defRPr lang="en-GB" altLang="en-US"/>
            </a:pPr>
            <a:r>
              <a:rPr lang="en-US" sz="5600"/>
              <a:t>DMS-V</a:t>
            </a:r>
            <a:endParaRPr lang="ar-JO" sz="5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pPr lvl="0">
              <a:defRPr lang="en-GB" altLang="en-US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Does not classify PP psychiatric disorders as distinct entities</a:t>
            </a: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lvl="0">
              <a:defRPr lang="en-GB" altLang="en-US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Allows providers to use the “with peripartum onset” with the diagnosis </a:t>
            </a:r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pPr lvl="0">
              <a:defRPr lang="en-GB" altLang="en-US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According to the DSM-V, to use the “with peripartum onset” modifier, the onset of symptoms must occur during pregnancy or within 4 weeks PP</a:t>
            </a:r>
            <a:endParaRPr lang="ar-JO" sz="20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20987" y="501040"/>
            <a:ext cx="10550025" cy="1182927"/>
          </a:xfrm>
        </p:spPr>
        <p:txBody>
          <a:bodyPr anchor="b">
            <a:normAutofit/>
          </a:bodyPr>
          <a:lstStyle/>
          <a:p>
            <a:pPr lvl="0">
              <a:defRPr lang="en-GB" altLang="en-US"/>
            </a:pPr>
            <a:r>
              <a:rPr lang="en-US" sz="5600" b="0" i="0" u="none" strike="noStrike">
                <a:latin typeface="T3Font_1"/>
              </a:rPr>
              <a:t>Postpartum Blues</a:t>
            </a:r>
            <a:endParaRPr lang="ar-JO" sz="5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775" y="1903879"/>
            <a:ext cx="10550025" cy="4372415"/>
          </a:xfrm>
        </p:spPr>
        <p:txBody>
          <a:bodyPr anchor="t">
            <a:normAutofit lnSpcReduction="10000"/>
          </a:bodyPr>
          <a:lstStyle/>
          <a:p>
            <a:pPr lvl="0">
              <a:defRPr lang="en-GB" altLang="en-US"/>
            </a:pPr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Postpartum (PP) blues: mild depressive symptoms that are transient and self-limiting in the perinatal period </a:t>
            </a:r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pPr lvl="0" latinLnBrk="0">
              <a:defRPr lang="en-GB" altLang="en-US"/>
            </a:pPr>
            <a:endParaRPr lang="en-GB" altLang="" sz="1700">
              <a:solidFill>
                <a:schemeClr val="tx1">
                  <a:alpha val="80000"/>
                </a:schemeClr>
              </a:solidFill>
            </a:endParaRPr>
          </a:p>
          <a:p>
            <a:pPr lvl="0">
              <a:defRPr lang="en-GB" altLang="en-US"/>
            </a:pPr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Symptoms may include:</a:t>
            </a:r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  <a:defRPr lang="en-GB" altLang="en-US"/>
            </a:pPr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 1- Feeling guilty and/or overwhelmed (especially about being a mother)</a:t>
            </a:r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  <a:defRPr lang="en-GB" altLang="en-US"/>
            </a:pPr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 2- Crying, sadness</a:t>
            </a:r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  <a:defRPr lang="en-GB" altLang="en-US"/>
            </a:pPr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 3- Rapid changes in mood and irritability</a:t>
            </a:r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  <a:defRPr lang="en-GB" altLang="en-US"/>
            </a:pPr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 4- Anxiety</a:t>
            </a:r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  <a:defRPr lang="en-GB" altLang="en-US"/>
            </a:pPr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 5- Poor concentration</a:t>
            </a:r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  <a:defRPr lang="en-GB" altLang="en-US"/>
            </a:pPr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 6- Eating too much or too little</a:t>
            </a:r>
            <a:endParaRPr lang="en-US" sz="17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  <a:defRPr lang="en-GB" altLang="en-US"/>
            </a:pPr>
            <a:r>
              <a:rPr lang="en-US" sz="1700">
                <a:solidFill>
                  <a:schemeClr val="tx1">
                    <a:alpha val="80000"/>
                  </a:schemeClr>
                </a:solidFill>
              </a:rPr>
              <a:t> 7- Insomnia or frequent awakenings at night</a:t>
            </a:r>
            <a:endParaRPr lang="ar-JO" sz="17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pPr lvl="0">
              <a:defRPr lang="en-GB" altLang="en-US"/>
            </a:pP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Symptoms are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3"/>
              </a:rPr>
              <a:t>mild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and do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3"/>
              </a:rPr>
              <a:t>not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interfere with activities of daily living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2"/>
              </a:rPr>
              <a:t>.</a:t>
            </a:r>
            <a:endParaRPr lang="en-US" sz="2000" b="0" i="0" u="none" strike="noStrike">
              <a:solidFill>
                <a:schemeClr val="tx1">
                  <a:alpha val="80000"/>
                </a:schemeClr>
              </a:solidFill>
              <a:latin typeface="T3Font_2"/>
            </a:endParaRPr>
          </a:p>
          <a:p>
            <a:pPr lvl="0">
              <a:defRPr lang="en-GB" altLang="en-US"/>
            </a:pP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3"/>
              </a:rPr>
              <a:t>Onset of symptoms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4"/>
              </a:rPr>
              <a:t>: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within a couple of days after birth</a:t>
            </a:r>
            <a:endParaRPr lang="en-US" sz="2000" b="0" i="0" u="none" strike="noStrike">
              <a:solidFill>
                <a:schemeClr val="tx1">
                  <a:alpha val="80000"/>
                </a:schemeClr>
              </a:solidFill>
              <a:latin typeface="T3Font_1"/>
            </a:endParaRPr>
          </a:p>
          <a:p>
            <a:pPr lvl="0">
              <a:defRPr lang="en-GB" altLang="en-US"/>
            </a:pP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3"/>
              </a:rPr>
              <a:t>Duration of symptoms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4"/>
              </a:rPr>
              <a:t>: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lasting up to and no more than 2 weeks</a:t>
            </a:r>
            <a:endParaRPr lang="en-US" sz="2000" b="0" i="0" u="none" strike="noStrike">
              <a:solidFill>
                <a:schemeClr val="tx1">
                  <a:alpha val="80000"/>
                </a:schemeClr>
              </a:solidFill>
              <a:latin typeface="T3Font_1"/>
            </a:endParaRPr>
          </a:p>
          <a:p>
            <a:pPr lvl="0">
              <a:defRPr lang="en-GB" altLang="en-US"/>
            </a:pP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Does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3"/>
              </a:rPr>
              <a:t>not 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meet the criteria for major depressive disorder</a:t>
            </a:r>
            <a:endParaRPr lang="en-US" sz="2000" b="0" i="0" u="none" strike="noStrike">
              <a:solidFill>
                <a:schemeClr val="tx1">
                  <a:alpha val="80000"/>
                </a:schemeClr>
              </a:solidFill>
              <a:latin typeface="T3Font_1"/>
            </a:endParaRPr>
          </a:p>
          <a:p>
            <a:pPr marL="0" indent="0">
              <a:buNone/>
              <a:defRPr lang="en-GB" altLang="en-US"/>
            </a:pP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  </a:t>
            </a:r>
            <a:endParaRPr lang="en-US" sz="2000" b="0" i="0" u="none" strike="noStrike">
              <a:solidFill>
                <a:schemeClr val="tx1">
                  <a:alpha val="80000"/>
                </a:schemeClr>
              </a:solidFill>
              <a:latin typeface="T3Font_1"/>
            </a:endParaRPr>
          </a:p>
          <a:p>
            <a:pPr marL="0" indent="0">
              <a:buNone/>
              <a:defRPr lang="en-GB" altLang="en-US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  <a:latin typeface="T3Font_1"/>
              </a:rPr>
              <a:t>Management :</a:t>
            </a:r>
            <a:endParaRPr lang="en-US" sz="2000">
              <a:solidFill>
                <a:schemeClr val="tx1">
                  <a:alpha val="80000"/>
                </a:schemeClr>
              </a:solidFill>
              <a:latin typeface="T3Font_1"/>
            </a:endParaRPr>
          </a:p>
          <a:p>
            <a:pPr lvl="0">
              <a:defRPr lang="en-GB" altLang="en-US"/>
            </a:pP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latin typeface="T3Font_1"/>
              </a:rPr>
              <a:t>Resolves spontaneously</a:t>
            </a:r>
            <a:endParaRPr lang="en-US" sz="2000" b="0" i="0" u="none" strike="noStrike">
              <a:solidFill>
                <a:schemeClr val="tx1">
                  <a:alpha val="80000"/>
                </a:schemeClr>
              </a:solidFill>
              <a:latin typeface="T3Font_1"/>
            </a:endParaRPr>
          </a:p>
          <a:p>
            <a:pPr marL="0" indent="0" latinLnBrk="0">
              <a:buNone/>
              <a:defRPr lang="en-GB" altLang="en-US"/>
            </a:pPr>
            <a:endParaRPr lang="en-GB" altLang="" sz="2000" b="0" i="0" u="none" strike="noStrike">
              <a:solidFill>
                <a:schemeClr val="tx1">
                  <a:alpha val="80000"/>
                </a:schemeClr>
              </a:solidFill>
              <a:latin typeface="T3Font_2"/>
            </a:endParaRPr>
          </a:p>
          <a:p>
            <a:pPr marL="0" indent="0" latinLnBrk="0">
              <a:buNone/>
              <a:defRPr lang="en-GB" altLang="en-US"/>
            </a:pPr>
            <a:endParaRPr lang="en-GB" altLang="" sz="2000">
              <a:solidFill>
                <a:schemeClr val="tx1">
                  <a:alpha val="80000"/>
                </a:schemeClr>
              </a:solidFill>
              <a:latin typeface="T3Font_1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306B-B780-94A7-9201-FF24DB599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Postpartum depression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7488E-BE4C-52E6-83DC-58713D148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4057770"/>
          </a:xfrm>
        </p:spPr>
        <p:txBody>
          <a:bodyPr/>
          <a:lstStyle/>
          <a:p>
            <a:endParaRPr lang="en-GB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r>
              <a:rPr lang="en-GB" dirty="0">
                <a:latin typeface="Google Sans"/>
              </a:rPr>
              <a:t>PP depression: depressive symptoms beginning within the 1st 12 months following childbirth and lasting for at least 2 weeks.</a:t>
            </a:r>
          </a:p>
          <a:p>
            <a:r>
              <a:rPr lang="en-GB" b="1" dirty="0"/>
              <a:t>PPD ETIOLOGY </a:t>
            </a:r>
            <a:endParaRPr lang="en-GB" b="1" dirty="0">
              <a:latin typeface="Google San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u="none" strike="noStrike" dirty="0">
                <a:effectLst/>
                <a:latin typeface="Google Sans"/>
              </a:rPr>
              <a:t>There is no single cause of postpartum depression, but genetics, physical changes and emotional issues may play a role. Genetics. Studies show that having a family history of postpartum depression — especially if it was major — increases the risk of experiencing postpartum depression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669121549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2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2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1414</ep:Words>
  <ep:PresentationFormat>Widescreen</ep:PresentationFormat>
  <ep:Paragraphs>147</ep:Paragraphs>
  <ep:Slides>30</ep:Slides>
  <ep:Notes>0</ep:Notes>
  <ep:TotalTime>0</ep:TotalTime>
  <ep:HiddenSlides>0</ep:HiddenSlides>
  <ep:MMClips>0</ep:MMClips>
  <ep:HeadingPairs>
    <vt:vector size="4" baseType="variant">
      <vt:variant>
        <vt:lpstr>Theme</vt:lpstr>
      </vt:variant>
      <vt:variant>
        <vt:i4>1</vt:i4>
      </vt:variant>
      <vt:variant>
        <vt:lpstr>Slide Title</vt:lpstr>
      </vt:variant>
      <vt:variant>
        <vt:i4>30</vt:i4>
      </vt:variant>
    </vt:vector>
  </ep:HeadingPairs>
  <ep:TitlesOfParts>
    <vt:vector size="31" baseType="lpstr">
      <vt:lpstr>Droplet</vt:lpstr>
      <vt:lpstr>Postpartum disorders</vt:lpstr>
      <vt:lpstr>Postpartum disorder</vt:lpstr>
      <vt:lpstr>Types :</vt:lpstr>
      <vt:lpstr>Pathophysiology</vt:lpstr>
      <vt:lpstr>Risk factors</vt:lpstr>
      <vt:lpstr>DMS-V</vt:lpstr>
      <vt:lpstr>Postpartum Blues</vt:lpstr>
      <vt:lpstr>Slide 8</vt:lpstr>
      <vt:lpstr>Postpartum depression</vt:lpstr>
      <vt:lpstr>PPD Symptoms</vt:lpstr>
      <vt:lpstr>Onset of symptoms</vt:lpstr>
      <vt:lpstr>PPD Diagnosis</vt:lpstr>
      <vt:lpstr>Slide 13</vt:lpstr>
      <vt:lpstr>Slide 14</vt:lpstr>
      <vt:lpstr>Slide 15</vt:lpstr>
      <vt:lpstr>Management</vt:lpstr>
      <vt:lpstr>Psychotherapy</vt:lpstr>
      <vt:lpstr>Medication</vt:lpstr>
      <vt:lpstr>Complications of postpartum depression</vt:lpstr>
      <vt:lpstr>Postpartum Psychosis (PPP)</vt:lpstr>
      <vt:lpstr>Postpartum Psychosis (PPP)</vt:lpstr>
      <vt:lpstr>Symptoms</vt:lpstr>
      <vt:lpstr>Diagnosis</vt:lpstr>
      <vt:lpstr>Management</vt:lpstr>
      <vt:lpstr>Medical therapy</vt:lpstr>
      <vt:lpstr>Slide 26</vt:lpstr>
      <vt:lpstr>Slide 27</vt:lpstr>
      <vt:lpstr>Slide 28</vt:lpstr>
      <vt:lpstr>Slide 29</vt:lpstr>
      <vt:lpstr>COMPLICATIONS</vt:lpstr>
    </vt:vector>
  </ep:TitlesOfParts>
  <ep:HyperlinkBase/>
  <ep:Application>Hancom Office Hanshow 2014</ep:Application>
  <ep:AppVersion>0900.0000.60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2023-07-25T14:39:09.000</dcterms:created>
  <dc:creator>فراس خالد احمد النجار</dc:creator>
  <cp:lastModifiedBy>rahafhasan006</cp:lastModifiedBy>
  <dcterms:modified xsi:type="dcterms:W3CDTF">2024-01-30T15:24:53.021</dcterms:modified>
  <cp:revision>17</cp:revision>
  <dc:title>PowerPoint Presentation</dc:title>
</cp:coreProperties>
</file>