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sldIdLst>
    <p:sldId id="256" r:id="rId2"/>
    <p:sldId id="326" r:id="rId3"/>
    <p:sldId id="318" r:id="rId4"/>
    <p:sldId id="316" r:id="rId5"/>
    <p:sldId id="317" r:id="rId6"/>
    <p:sldId id="325" r:id="rId7"/>
    <p:sldId id="266" r:id="rId8"/>
    <p:sldId id="356" r:id="rId9"/>
    <p:sldId id="357" r:id="rId10"/>
    <p:sldId id="330" r:id="rId11"/>
    <p:sldId id="345" r:id="rId12"/>
    <p:sldId id="358" r:id="rId13"/>
    <p:sldId id="359" r:id="rId14"/>
    <p:sldId id="257" r:id="rId15"/>
    <p:sldId id="258" r:id="rId16"/>
    <p:sldId id="260" r:id="rId17"/>
    <p:sldId id="322" r:id="rId18"/>
    <p:sldId id="259" r:id="rId19"/>
    <p:sldId id="261" r:id="rId20"/>
    <p:sldId id="262" r:id="rId21"/>
    <p:sldId id="323" r:id="rId22"/>
    <p:sldId id="263" r:id="rId23"/>
    <p:sldId id="403" r:id="rId24"/>
    <p:sldId id="315" r:id="rId25"/>
    <p:sldId id="320" r:id="rId26"/>
    <p:sldId id="324" r:id="rId27"/>
    <p:sldId id="321" r:id="rId28"/>
    <p:sldId id="361" r:id="rId29"/>
    <p:sldId id="362" r:id="rId30"/>
    <p:sldId id="264" r:id="rId31"/>
    <p:sldId id="265" r:id="rId32"/>
    <p:sldId id="267" r:id="rId33"/>
    <p:sldId id="268" r:id="rId34"/>
    <p:sldId id="363" r:id="rId35"/>
    <p:sldId id="269" r:id="rId36"/>
    <p:sldId id="270" r:id="rId37"/>
    <p:sldId id="271" r:id="rId38"/>
    <p:sldId id="272" r:id="rId39"/>
    <p:sldId id="336" r:id="rId40"/>
    <p:sldId id="337" r:id="rId41"/>
    <p:sldId id="338" r:id="rId42"/>
    <p:sldId id="404" r:id="rId43"/>
    <p:sldId id="342" r:id="rId44"/>
    <p:sldId id="331" r:id="rId45"/>
    <p:sldId id="335" r:id="rId46"/>
    <p:sldId id="339" r:id="rId47"/>
    <p:sldId id="343" r:id="rId48"/>
    <p:sldId id="340" r:id="rId49"/>
    <p:sldId id="341" r:id="rId50"/>
    <p:sldId id="332" r:id="rId51"/>
    <p:sldId id="333" r:id="rId52"/>
    <p:sldId id="334" r:id="rId53"/>
    <p:sldId id="347" r:id="rId54"/>
    <p:sldId id="346" r:id="rId55"/>
    <p:sldId id="348" r:id="rId56"/>
    <p:sldId id="350" r:id="rId57"/>
    <p:sldId id="349" r:id="rId58"/>
    <p:sldId id="405" r:id="rId59"/>
    <p:sldId id="364" r:id="rId60"/>
    <p:sldId id="370" r:id="rId61"/>
    <p:sldId id="408" r:id="rId62"/>
    <p:sldId id="406" r:id="rId63"/>
    <p:sldId id="407" r:id="rId64"/>
    <p:sldId id="372" r:id="rId65"/>
    <p:sldId id="373" r:id="rId66"/>
    <p:sldId id="371" r:id="rId67"/>
    <p:sldId id="365" r:id="rId68"/>
    <p:sldId id="366" r:id="rId69"/>
    <p:sldId id="367" r:id="rId70"/>
    <p:sldId id="368" r:id="rId71"/>
    <p:sldId id="384" r:id="rId72"/>
    <p:sldId id="390" r:id="rId73"/>
    <p:sldId id="385" r:id="rId74"/>
    <p:sldId id="386" r:id="rId75"/>
    <p:sldId id="387" r:id="rId76"/>
    <p:sldId id="388" r:id="rId77"/>
    <p:sldId id="389" r:id="rId78"/>
    <p:sldId id="391" r:id="rId79"/>
    <p:sldId id="369" r:id="rId80"/>
    <p:sldId id="383" r:id="rId81"/>
    <p:sldId id="374" r:id="rId82"/>
    <p:sldId id="375" r:id="rId83"/>
    <p:sldId id="376" r:id="rId84"/>
    <p:sldId id="377" r:id="rId85"/>
    <p:sldId id="378" r:id="rId86"/>
    <p:sldId id="392" r:id="rId87"/>
    <p:sldId id="379" r:id="rId88"/>
    <p:sldId id="380" r:id="rId89"/>
    <p:sldId id="381" r:id="rId90"/>
    <p:sldId id="382" r:id="rId91"/>
    <p:sldId id="398" r:id="rId92"/>
    <p:sldId id="399" r:id="rId93"/>
    <p:sldId id="401" r:id="rId94"/>
    <p:sldId id="402" r:id="rId95"/>
    <p:sldId id="351" r:id="rId96"/>
    <p:sldId id="355" r:id="rId97"/>
    <p:sldId id="354" r:id="rId98"/>
    <p:sldId id="352" r:id="rId99"/>
    <p:sldId id="393" r:id="rId100"/>
    <p:sldId id="396" r:id="rId101"/>
    <p:sldId id="394" r:id="rId102"/>
    <p:sldId id="395" r:id="rId103"/>
    <p:sldId id="397" r:id="rId104"/>
    <p:sldId id="400" r:id="rId10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0"/>
      </p:cViewPr>
      <p:guideLst/>
    </p:cSldViewPr>
  </p:slid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B703E-F999-47A7-B353-520DE724FBA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FA116371-409E-4897-BD5C-910DA9E70124}">
      <dgm:prSet phldrT="[Text]" custT="1"/>
      <dgm:spPr/>
      <dgm:t>
        <a:bodyPr/>
        <a:lstStyle/>
        <a:p>
          <a:r>
            <a:rPr lang="en-US" sz="3200" dirty="0"/>
            <a:t>mural</a:t>
          </a:r>
        </a:p>
      </dgm:t>
    </dgm:pt>
    <dgm:pt modelId="{7D4A89E6-196C-4A40-8D6D-CE1650A33B58}" type="parTrans" cxnId="{9C4B607D-B0B9-4EC0-B94F-5CC79F528F37}">
      <dgm:prSet/>
      <dgm:spPr/>
      <dgm:t>
        <a:bodyPr/>
        <a:lstStyle/>
        <a:p>
          <a:endParaRPr lang="en-US"/>
        </a:p>
      </dgm:t>
    </dgm:pt>
    <dgm:pt modelId="{6B402B71-C939-4211-92FE-C82949183EEB}" type="sibTrans" cxnId="{9C4B607D-B0B9-4EC0-B94F-5CC79F528F37}">
      <dgm:prSet/>
      <dgm:spPr/>
      <dgm:t>
        <a:bodyPr/>
        <a:lstStyle/>
        <a:p>
          <a:endParaRPr lang="en-US"/>
        </a:p>
      </dgm:t>
    </dgm:pt>
    <dgm:pt modelId="{F8CBC918-F8B3-458B-8471-716B289EA349}">
      <dgm:prSet phldrT="[Text]" custT="1"/>
      <dgm:spPr/>
      <dgm:t>
        <a:bodyPr/>
        <a:lstStyle/>
        <a:p>
          <a:endParaRPr lang="en-US" sz="2000" dirty="0"/>
        </a:p>
      </dgm:t>
    </dgm:pt>
    <dgm:pt modelId="{61658871-0E27-45A9-AC92-9AA0BE1A0400}" type="parTrans" cxnId="{3B5D73DF-6B18-4C34-B811-FEF9A456BBDD}">
      <dgm:prSet/>
      <dgm:spPr/>
      <dgm:t>
        <a:bodyPr/>
        <a:lstStyle/>
        <a:p>
          <a:endParaRPr lang="en-US"/>
        </a:p>
      </dgm:t>
    </dgm:pt>
    <dgm:pt modelId="{E3561532-FF25-4065-B449-B2B9DB803D50}" type="sibTrans" cxnId="{3B5D73DF-6B18-4C34-B811-FEF9A456BBDD}">
      <dgm:prSet/>
      <dgm:spPr/>
      <dgm:t>
        <a:bodyPr/>
        <a:lstStyle/>
        <a:p>
          <a:endParaRPr lang="en-US"/>
        </a:p>
      </dgm:t>
    </dgm:pt>
    <dgm:pt modelId="{7E31B657-B8C5-4FC1-A830-CBD595057958}">
      <dgm:prSet phldrT="[Text]" custT="1"/>
      <dgm:spPr/>
      <dgm:t>
        <a:bodyPr/>
        <a:lstStyle/>
        <a:p>
          <a:r>
            <a:rPr lang="en-US" sz="2000" dirty="0"/>
            <a:t>lung cancer</a:t>
          </a:r>
        </a:p>
      </dgm:t>
    </dgm:pt>
    <dgm:pt modelId="{032130D3-E226-4F4A-B4AD-EF986135C083}" type="parTrans" cxnId="{B1630C91-C350-4254-961A-D484CDF9B851}">
      <dgm:prSet/>
      <dgm:spPr/>
      <dgm:t>
        <a:bodyPr/>
        <a:lstStyle/>
        <a:p>
          <a:endParaRPr lang="en-US"/>
        </a:p>
      </dgm:t>
    </dgm:pt>
    <dgm:pt modelId="{0AB2CF6A-97AE-4349-B84B-DE1DF89FDA2A}" type="sibTrans" cxnId="{B1630C91-C350-4254-961A-D484CDF9B851}">
      <dgm:prSet/>
      <dgm:spPr/>
      <dgm:t>
        <a:bodyPr/>
        <a:lstStyle/>
        <a:p>
          <a:endParaRPr lang="en-US"/>
        </a:p>
      </dgm:t>
    </dgm:pt>
    <dgm:pt modelId="{EC24D758-201E-47C8-9300-DD38F4A7F47C}">
      <dgm:prSet phldrT="[Text]" custT="1"/>
      <dgm:spPr/>
      <dgm:t>
        <a:bodyPr/>
        <a:lstStyle/>
        <a:p>
          <a:r>
            <a:rPr lang="en-US" sz="3200" dirty="0"/>
            <a:t>extrinsic</a:t>
          </a:r>
        </a:p>
      </dgm:t>
    </dgm:pt>
    <dgm:pt modelId="{B3E7AB18-49E4-46F2-8386-D0CE0100D9E7}" type="parTrans" cxnId="{4B5B0BB7-23A9-4269-AEB6-4D24EA889FF5}">
      <dgm:prSet/>
      <dgm:spPr/>
      <dgm:t>
        <a:bodyPr/>
        <a:lstStyle/>
        <a:p>
          <a:endParaRPr lang="en-US"/>
        </a:p>
      </dgm:t>
    </dgm:pt>
    <dgm:pt modelId="{21381AD5-70A3-4AB6-8E33-107E67E83D60}" type="sibTrans" cxnId="{4B5B0BB7-23A9-4269-AEB6-4D24EA889FF5}">
      <dgm:prSet/>
      <dgm:spPr/>
      <dgm:t>
        <a:bodyPr/>
        <a:lstStyle/>
        <a:p>
          <a:endParaRPr lang="en-US"/>
        </a:p>
      </dgm:t>
    </dgm:pt>
    <dgm:pt modelId="{3439C897-98BA-42DC-B3C7-59AA2B3B6750}">
      <dgm:prSet phldrT="[Text]" custT="1"/>
      <dgm:spPr/>
      <dgm:t>
        <a:bodyPr/>
        <a:lstStyle/>
        <a:p>
          <a:endParaRPr lang="en-US" sz="2000" dirty="0"/>
        </a:p>
      </dgm:t>
    </dgm:pt>
    <dgm:pt modelId="{CF0E4D72-9712-4E11-9895-4C85111A6AE9}" type="parTrans" cxnId="{88EC4B1D-BC50-40AE-A41F-946726ADAAA7}">
      <dgm:prSet/>
      <dgm:spPr/>
      <dgm:t>
        <a:bodyPr/>
        <a:lstStyle/>
        <a:p>
          <a:endParaRPr lang="en-US"/>
        </a:p>
      </dgm:t>
    </dgm:pt>
    <dgm:pt modelId="{290D3C29-C160-4614-8415-4F3E6CE2A711}" type="sibTrans" cxnId="{88EC4B1D-BC50-40AE-A41F-946726ADAAA7}">
      <dgm:prSet/>
      <dgm:spPr/>
      <dgm:t>
        <a:bodyPr/>
        <a:lstStyle/>
        <a:p>
          <a:endParaRPr lang="en-US"/>
        </a:p>
      </dgm:t>
    </dgm:pt>
    <dgm:pt modelId="{33FA2076-4F87-495E-876C-EB368F125B2D}">
      <dgm:prSet phldrT="[Text]" custT="1"/>
      <dgm:spPr/>
      <dgm:t>
        <a:bodyPr/>
        <a:lstStyle/>
        <a:p>
          <a:r>
            <a:rPr lang="en-US" sz="2000" dirty="0"/>
            <a:t>compression by adjacent mass ruction</a:t>
          </a:r>
        </a:p>
      </dgm:t>
    </dgm:pt>
    <dgm:pt modelId="{D990A7A6-923B-4206-887E-C69EEC76CB01}" type="parTrans" cxnId="{ED7F5E73-0DEC-4B3F-9518-A30B3CA5184D}">
      <dgm:prSet/>
      <dgm:spPr/>
      <dgm:t>
        <a:bodyPr/>
        <a:lstStyle/>
        <a:p>
          <a:endParaRPr lang="en-US"/>
        </a:p>
      </dgm:t>
    </dgm:pt>
    <dgm:pt modelId="{66F7FB64-D317-459E-8008-ED1A0A8D54AD}" type="sibTrans" cxnId="{ED7F5E73-0DEC-4B3F-9518-A30B3CA5184D}">
      <dgm:prSet/>
      <dgm:spPr/>
      <dgm:t>
        <a:bodyPr/>
        <a:lstStyle/>
        <a:p>
          <a:endParaRPr lang="en-US"/>
        </a:p>
      </dgm:t>
    </dgm:pt>
    <dgm:pt modelId="{50E7B6BA-7FEE-4556-A26B-DA4F322CCB9E}">
      <dgm:prSet phldrT="[Text]" custT="1"/>
      <dgm:spPr/>
      <dgm:t>
        <a:bodyPr/>
        <a:lstStyle/>
        <a:p>
          <a:r>
            <a:rPr lang="en-GB" sz="3200" dirty="0"/>
            <a:t>luminal</a:t>
          </a:r>
          <a:endParaRPr lang="en-US" sz="3200" dirty="0"/>
        </a:p>
      </dgm:t>
    </dgm:pt>
    <dgm:pt modelId="{80BB54A3-7EAE-4545-B5C1-22DF1B453996}" type="parTrans" cxnId="{8445282C-0196-4AB3-897E-6E370606DB4C}">
      <dgm:prSet/>
      <dgm:spPr/>
      <dgm:t>
        <a:bodyPr/>
        <a:lstStyle/>
        <a:p>
          <a:endParaRPr lang="en-US"/>
        </a:p>
      </dgm:t>
    </dgm:pt>
    <dgm:pt modelId="{F9CBA19E-DA3D-44E0-8D77-B0E26C6F3255}" type="sibTrans" cxnId="{8445282C-0196-4AB3-897E-6E370606DB4C}">
      <dgm:prSet/>
      <dgm:spPr/>
      <dgm:t>
        <a:bodyPr/>
        <a:lstStyle/>
        <a:p>
          <a:endParaRPr lang="en-US"/>
        </a:p>
      </dgm:t>
    </dgm:pt>
    <dgm:pt modelId="{009975BE-01E8-407F-AF74-55FBB9125B89}">
      <dgm:prSet phldrT="[Text]" custT="1"/>
      <dgm:spPr/>
      <dgm:t>
        <a:bodyPr/>
        <a:lstStyle/>
        <a:p>
          <a:r>
            <a:rPr lang="en-GB" sz="2000" dirty="0"/>
            <a:t>aspirated foreign material
mucus plugging
endobronchial mass
misplaced endotracheal tube </a:t>
          </a:r>
          <a:endParaRPr lang="en-US" sz="2000" dirty="0"/>
        </a:p>
      </dgm:t>
    </dgm:pt>
    <dgm:pt modelId="{71980485-793E-477F-A012-D71338492027}" type="parTrans" cxnId="{7CA056E2-BB86-4001-B44D-40A12626EECF}">
      <dgm:prSet/>
      <dgm:spPr/>
      <dgm:t>
        <a:bodyPr/>
        <a:lstStyle/>
        <a:p>
          <a:endParaRPr lang="en-US"/>
        </a:p>
      </dgm:t>
    </dgm:pt>
    <dgm:pt modelId="{91506747-C661-4799-9B3D-8362FA85105A}" type="sibTrans" cxnId="{7CA056E2-BB86-4001-B44D-40A12626EECF}">
      <dgm:prSet/>
      <dgm:spPr/>
      <dgm:t>
        <a:bodyPr/>
        <a:lstStyle/>
        <a:p>
          <a:endParaRPr lang="en-US"/>
        </a:p>
      </dgm:t>
    </dgm:pt>
    <dgm:pt modelId="{94266F34-B2E3-4C85-BD48-D3CC9D799830}" type="pres">
      <dgm:prSet presAssocID="{295B703E-F999-47A7-B353-520DE724FBAB}" presName="Name0" presStyleCnt="0">
        <dgm:presLayoutVars>
          <dgm:dir/>
          <dgm:animLvl val="lvl"/>
          <dgm:resizeHandles val="exact"/>
        </dgm:presLayoutVars>
      </dgm:prSet>
      <dgm:spPr/>
    </dgm:pt>
    <dgm:pt modelId="{891016D8-C988-4731-8600-CF300C67D35E}" type="pres">
      <dgm:prSet presAssocID="{FA116371-409E-4897-BD5C-910DA9E70124}" presName="composite" presStyleCnt="0"/>
      <dgm:spPr/>
    </dgm:pt>
    <dgm:pt modelId="{7FC5C03A-3379-4578-BCB2-E7B2E498D214}" type="pres">
      <dgm:prSet presAssocID="{FA116371-409E-4897-BD5C-910DA9E70124}" presName="parTx" presStyleLbl="alignNode1" presStyleIdx="0" presStyleCnt="3">
        <dgm:presLayoutVars>
          <dgm:chMax val="0"/>
          <dgm:chPref val="0"/>
          <dgm:bulletEnabled val="1"/>
        </dgm:presLayoutVars>
      </dgm:prSet>
      <dgm:spPr/>
    </dgm:pt>
    <dgm:pt modelId="{D94FC93C-36F1-4DE5-9E4A-319C3FD8ECE2}" type="pres">
      <dgm:prSet presAssocID="{FA116371-409E-4897-BD5C-910DA9E70124}" presName="desTx" presStyleLbl="alignAccFollowNode1" presStyleIdx="0" presStyleCnt="3">
        <dgm:presLayoutVars>
          <dgm:bulletEnabled val="1"/>
        </dgm:presLayoutVars>
      </dgm:prSet>
      <dgm:spPr/>
    </dgm:pt>
    <dgm:pt modelId="{08CF2F00-F2D0-4848-BD39-A45303A2D8D9}" type="pres">
      <dgm:prSet presAssocID="{6B402B71-C939-4211-92FE-C82949183EEB}" presName="space" presStyleCnt="0"/>
      <dgm:spPr/>
    </dgm:pt>
    <dgm:pt modelId="{8C79D2D2-38A6-4570-BF52-DFE7AAD92696}" type="pres">
      <dgm:prSet presAssocID="{EC24D758-201E-47C8-9300-DD38F4A7F47C}" presName="composite" presStyleCnt="0"/>
      <dgm:spPr/>
    </dgm:pt>
    <dgm:pt modelId="{EA6BE9C3-F3D4-483D-93DC-8D95540AF176}" type="pres">
      <dgm:prSet presAssocID="{EC24D758-201E-47C8-9300-DD38F4A7F47C}" presName="parTx" presStyleLbl="alignNode1" presStyleIdx="1" presStyleCnt="3">
        <dgm:presLayoutVars>
          <dgm:chMax val="0"/>
          <dgm:chPref val="0"/>
          <dgm:bulletEnabled val="1"/>
        </dgm:presLayoutVars>
      </dgm:prSet>
      <dgm:spPr/>
    </dgm:pt>
    <dgm:pt modelId="{24C5419B-7142-4807-A0CE-03A570CDB0DC}" type="pres">
      <dgm:prSet presAssocID="{EC24D758-201E-47C8-9300-DD38F4A7F47C}" presName="desTx" presStyleLbl="alignAccFollowNode1" presStyleIdx="1" presStyleCnt="3">
        <dgm:presLayoutVars>
          <dgm:bulletEnabled val="1"/>
        </dgm:presLayoutVars>
      </dgm:prSet>
      <dgm:spPr/>
    </dgm:pt>
    <dgm:pt modelId="{9701E1FA-7762-42EB-BED5-FAD688194CA5}" type="pres">
      <dgm:prSet presAssocID="{21381AD5-70A3-4AB6-8E33-107E67E83D60}" presName="space" presStyleCnt="0"/>
      <dgm:spPr/>
    </dgm:pt>
    <dgm:pt modelId="{E64A699C-FA4D-4E7A-A0F8-82CF549797E5}" type="pres">
      <dgm:prSet presAssocID="{50E7B6BA-7FEE-4556-A26B-DA4F322CCB9E}" presName="composite" presStyleCnt="0"/>
      <dgm:spPr/>
    </dgm:pt>
    <dgm:pt modelId="{1F0C55A6-9688-425B-B906-DFDC5ADF9F96}" type="pres">
      <dgm:prSet presAssocID="{50E7B6BA-7FEE-4556-A26B-DA4F322CCB9E}" presName="parTx" presStyleLbl="alignNode1" presStyleIdx="2" presStyleCnt="3">
        <dgm:presLayoutVars>
          <dgm:chMax val="0"/>
          <dgm:chPref val="0"/>
          <dgm:bulletEnabled val="1"/>
        </dgm:presLayoutVars>
      </dgm:prSet>
      <dgm:spPr/>
    </dgm:pt>
    <dgm:pt modelId="{B7B986F2-4E82-4708-92B2-44600D563DF3}" type="pres">
      <dgm:prSet presAssocID="{50E7B6BA-7FEE-4556-A26B-DA4F322CCB9E}" presName="desTx" presStyleLbl="alignAccFollowNode1" presStyleIdx="2" presStyleCnt="3">
        <dgm:presLayoutVars>
          <dgm:bulletEnabled val="1"/>
        </dgm:presLayoutVars>
      </dgm:prSet>
      <dgm:spPr/>
    </dgm:pt>
  </dgm:ptLst>
  <dgm:cxnLst>
    <dgm:cxn modelId="{89C46006-D5D3-43F0-A862-77635C1A1BEA}" type="presOf" srcId="{295B703E-F999-47A7-B353-520DE724FBAB}" destId="{94266F34-B2E3-4C85-BD48-D3CC9D799830}" srcOrd="0" destOrd="0" presId="urn:microsoft.com/office/officeart/2005/8/layout/hList1"/>
    <dgm:cxn modelId="{88EC4B1D-BC50-40AE-A41F-946726ADAAA7}" srcId="{EC24D758-201E-47C8-9300-DD38F4A7F47C}" destId="{3439C897-98BA-42DC-B3C7-59AA2B3B6750}" srcOrd="0" destOrd="0" parTransId="{CF0E4D72-9712-4E11-9895-4C85111A6AE9}" sibTransId="{290D3C29-C160-4614-8415-4F3E6CE2A711}"/>
    <dgm:cxn modelId="{D7EB9B1D-3D0A-4DC2-A83B-D1C4ACE541A5}" type="presOf" srcId="{3439C897-98BA-42DC-B3C7-59AA2B3B6750}" destId="{24C5419B-7142-4807-A0CE-03A570CDB0DC}" srcOrd="0" destOrd="0" presId="urn:microsoft.com/office/officeart/2005/8/layout/hList1"/>
    <dgm:cxn modelId="{8061B320-9623-4A04-84F7-523C7B9176C9}" type="presOf" srcId="{50E7B6BA-7FEE-4556-A26B-DA4F322CCB9E}" destId="{1F0C55A6-9688-425B-B906-DFDC5ADF9F96}" srcOrd="0" destOrd="0" presId="urn:microsoft.com/office/officeart/2005/8/layout/hList1"/>
    <dgm:cxn modelId="{8445282C-0196-4AB3-897E-6E370606DB4C}" srcId="{295B703E-F999-47A7-B353-520DE724FBAB}" destId="{50E7B6BA-7FEE-4556-A26B-DA4F322CCB9E}" srcOrd="2" destOrd="0" parTransId="{80BB54A3-7EAE-4545-B5C1-22DF1B453996}" sibTransId="{F9CBA19E-DA3D-44E0-8D77-B0E26C6F3255}"/>
    <dgm:cxn modelId="{9F80055D-41EE-4241-8EA0-E5501359BE9D}" type="presOf" srcId="{009975BE-01E8-407F-AF74-55FBB9125B89}" destId="{B7B986F2-4E82-4708-92B2-44600D563DF3}" srcOrd="0" destOrd="0" presId="urn:microsoft.com/office/officeart/2005/8/layout/hList1"/>
    <dgm:cxn modelId="{2B3B8568-39C5-4958-A63D-BB18AAEF9249}" type="presOf" srcId="{EC24D758-201E-47C8-9300-DD38F4A7F47C}" destId="{EA6BE9C3-F3D4-483D-93DC-8D95540AF176}" srcOrd="0" destOrd="0" presId="urn:microsoft.com/office/officeart/2005/8/layout/hList1"/>
    <dgm:cxn modelId="{ED7F5E73-0DEC-4B3F-9518-A30B3CA5184D}" srcId="{EC24D758-201E-47C8-9300-DD38F4A7F47C}" destId="{33FA2076-4F87-495E-876C-EB368F125B2D}" srcOrd="1" destOrd="0" parTransId="{D990A7A6-923B-4206-887E-C69EEC76CB01}" sibTransId="{66F7FB64-D317-459E-8008-ED1A0A8D54AD}"/>
    <dgm:cxn modelId="{9C4B607D-B0B9-4EC0-B94F-5CC79F528F37}" srcId="{295B703E-F999-47A7-B353-520DE724FBAB}" destId="{FA116371-409E-4897-BD5C-910DA9E70124}" srcOrd="0" destOrd="0" parTransId="{7D4A89E6-196C-4A40-8D6D-CE1650A33B58}" sibTransId="{6B402B71-C939-4211-92FE-C82949183EEB}"/>
    <dgm:cxn modelId="{B1630C91-C350-4254-961A-D484CDF9B851}" srcId="{FA116371-409E-4897-BD5C-910DA9E70124}" destId="{7E31B657-B8C5-4FC1-A830-CBD595057958}" srcOrd="1" destOrd="0" parTransId="{032130D3-E226-4F4A-B4AD-EF986135C083}" sibTransId="{0AB2CF6A-97AE-4349-B84B-DE1DF89FDA2A}"/>
    <dgm:cxn modelId="{8F834692-44CE-4F4F-8B48-165839683DF6}" type="presOf" srcId="{33FA2076-4F87-495E-876C-EB368F125B2D}" destId="{24C5419B-7142-4807-A0CE-03A570CDB0DC}" srcOrd="0" destOrd="1" presId="urn:microsoft.com/office/officeart/2005/8/layout/hList1"/>
    <dgm:cxn modelId="{46C54CAB-4283-4773-AE5B-C82ED555BF93}" type="presOf" srcId="{7E31B657-B8C5-4FC1-A830-CBD595057958}" destId="{D94FC93C-36F1-4DE5-9E4A-319C3FD8ECE2}" srcOrd="0" destOrd="1" presId="urn:microsoft.com/office/officeart/2005/8/layout/hList1"/>
    <dgm:cxn modelId="{4B5B0BB7-23A9-4269-AEB6-4D24EA889FF5}" srcId="{295B703E-F999-47A7-B353-520DE724FBAB}" destId="{EC24D758-201E-47C8-9300-DD38F4A7F47C}" srcOrd="1" destOrd="0" parTransId="{B3E7AB18-49E4-46F2-8386-D0CE0100D9E7}" sibTransId="{21381AD5-70A3-4AB6-8E33-107E67E83D60}"/>
    <dgm:cxn modelId="{76A1CDC3-96EF-45E6-B4C4-25FAE04C4806}" type="presOf" srcId="{FA116371-409E-4897-BD5C-910DA9E70124}" destId="{7FC5C03A-3379-4578-BCB2-E7B2E498D214}" srcOrd="0" destOrd="0" presId="urn:microsoft.com/office/officeart/2005/8/layout/hList1"/>
    <dgm:cxn modelId="{4D15DFC8-BBE0-419E-9EB4-88E4D9B7E1BB}" type="presOf" srcId="{F8CBC918-F8B3-458B-8471-716B289EA349}" destId="{D94FC93C-36F1-4DE5-9E4A-319C3FD8ECE2}" srcOrd="0" destOrd="0" presId="urn:microsoft.com/office/officeart/2005/8/layout/hList1"/>
    <dgm:cxn modelId="{3B5D73DF-6B18-4C34-B811-FEF9A456BBDD}" srcId="{FA116371-409E-4897-BD5C-910DA9E70124}" destId="{F8CBC918-F8B3-458B-8471-716B289EA349}" srcOrd="0" destOrd="0" parTransId="{61658871-0E27-45A9-AC92-9AA0BE1A0400}" sibTransId="{E3561532-FF25-4065-B449-B2B9DB803D50}"/>
    <dgm:cxn modelId="{7CA056E2-BB86-4001-B44D-40A12626EECF}" srcId="{50E7B6BA-7FEE-4556-A26B-DA4F322CCB9E}" destId="{009975BE-01E8-407F-AF74-55FBB9125B89}" srcOrd="0" destOrd="0" parTransId="{71980485-793E-477F-A012-D71338492027}" sibTransId="{91506747-C661-4799-9B3D-8362FA85105A}"/>
    <dgm:cxn modelId="{698BFF17-F328-43AA-A0CD-5988E5BDFABC}" type="presParOf" srcId="{94266F34-B2E3-4C85-BD48-D3CC9D799830}" destId="{891016D8-C988-4731-8600-CF300C67D35E}" srcOrd="0" destOrd="0" presId="urn:microsoft.com/office/officeart/2005/8/layout/hList1"/>
    <dgm:cxn modelId="{2021C7D5-274B-400B-BCCC-B0DA06F730D9}" type="presParOf" srcId="{891016D8-C988-4731-8600-CF300C67D35E}" destId="{7FC5C03A-3379-4578-BCB2-E7B2E498D214}" srcOrd="0" destOrd="0" presId="urn:microsoft.com/office/officeart/2005/8/layout/hList1"/>
    <dgm:cxn modelId="{CA0133D9-A5C5-45CA-ADDE-A61379E11386}" type="presParOf" srcId="{891016D8-C988-4731-8600-CF300C67D35E}" destId="{D94FC93C-36F1-4DE5-9E4A-319C3FD8ECE2}" srcOrd="1" destOrd="0" presId="urn:microsoft.com/office/officeart/2005/8/layout/hList1"/>
    <dgm:cxn modelId="{7A2DF76B-3864-4171-A03E-9880478EC4B1}" type="presParOf" srcId="{94266F34-B2E3-4C85-BD48-D3CC9D799830}" destId="{08CF2F00-F2D0-4848-BD39-A45303A2D8D9}" srcOrd="1" destOrd="0" presId="urn:microsoft.com/office/officeart/2005/8/layout/hList1"/>
    <dgm:cxn modelId="{DE2636FA-0FC0-4E1F-8E15-EE781A2513DF}" type="presParOf" srcId="{94266F34-B2E3-4C85-BD48-D3CC9D799830}" destId="{8C79D2D2-38A6-4570-BF52-DFE7AAD92696}" srcOrd="2" destOrd="0" presId="urn:microsoft.com/office/officeart/2005/8/layout/hList1"/>
    <dgm:cxn modelId="{6B65EA1C-24A3-4A6E-A2C7-C8EED1E5ED2C}" type="presParOf" srcId="{8C79D2D2-38A6-4570-BF52-DFE7AAD92696}" destId="{EA6BE9C3-F3D4-483D-93DC-8D95540AF176}" srcOrd="0" destOrd="0" presId="urn:microsoft.com/office/officeart/2005/8/layout/hList1"/>
    <dgm:cxn modelId="{2AB3D1BB-A1A1-4EBF-9649-63DB1FCC38EB}" type="presParOf" srcId="{8C79D2D2-38A6-4570-BF52-DFE7AAD92696}" destId="{24C5419B-7142-4807-A0CE-03A570CDB0DC}" srcOrd="1" destOrd="0" presId="urn:microsoft.com/office/officeart/2005/8/layout/hList1"/>
    <dgm:cxn modelId="{13BAF57D-E2F6-450B-B52B-1877A2178A36}" type="presParOf" srcId="{94266F34-B2E3-4C85-BD48-D3CC9D799830}" destId="{9701E1FA-7762-42EB-BED5-FAD688194CA5}" srcOrd="3" destOrd="0" presId="urn:microsoft.com/office/officeart/2005/8/layout/hList1"/>
    <dgm:cxn modelId="{731173F6-99F0-4772-93B7-1E03749ECB8B}" type="presParOf" srcId="{94266F34-B2E3-4C85-BD48-D3CC9D799830}" destId="{E64A699C-FA4D-4E7A-A0F8-82CF549797E5}" srcOrd="4" destOrd="0" presId="urn:microsoft.com/office/officeart/2005/8/layout/hList1"/>
    <dgm:cxn modelId="{3B9C3820-845C-45D0-B86A-ED794EB2EA2F}" type="presParOf" srcId="{E64A699C-FA4D-4E7A-A0F8-82CF549797E5}" destId="{1F0C55A6-9688-425B-B906-DFDC5ADF9F96}" srcOrd="0" destOrd="0" presId="urn:microsoft.com/office/officeart/2005/8/layout/hList1"/>
    <dgm:cxn modelId="{9C2183EA-F861-4E43-A0D0-7C0337A6E736}" type="presParOf" srcId="{E64A699C-FA4D-4E7A-A0F8-82CF549797E5}" destId="{B7B986F2-4E82-4708-92B2-44600D563D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5C03A-3379-4578-BCB2-E7B2E498D214}">
      <dsp:nvSpPr>
        <dsp:cNvPr id="0" name=""/>
        <dsp:cNvSpPr/>
      </dsp:nvSpPr>
      <dsp:spPr>
        <a:xfrm>
          <a:off x="2539" y="628306"/>
          <a:ext cx="2476500" cy="9906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mural</a:t>
          </a:r>
        </a:p>
      </dsp:txBody>
      <dsp:txXfrm>
        <a:off x="2539" y="628306"/>
        <a:ext cx="2476500" cy="990600"/>
      </dsp:txXfrm>
    </dsp:sp>
    <dsp:sp modelId="{D94FC93C-36F1-4DE5-9E4A-319C3FD8ECE2}">
      <dsp:nvSpPr>
        <dsp:cNvPr id="0" name=""/>
        <dsp:cNvSpPr/>
      </dsp:nvSpPr>
      <dsp:spPr>
        <a:xfrm>
          <a:off x="2539" y="1618906"/>
          <a:ext cx="2476500" cy="2854800"/>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lung cancer</a:t>
          </a:r>
        </a:p>
      </dsp:txBody>
      <dsp:txXfrm>
        <a:off x="2539" y="1618906"/>
        <a:ext cx="2476500" cy="2854800"/>
      </dsp:txXfrm>
    </dsp:sp>
    <dsp:sp modelId="{EA6BE9C3-F3D4-483D-93DC-8D95540AF176}">
      <dsp:nvSpPr>
        <dsp:cNvPr id="0" name=""/>
        <dsp:cNvSpPr/>
      </dsp:nvSpPr>
      <dsp:spPr>
        <a:xfrm>
          <a:off x="2825749" y="628306"/>
          <a:ext cx="2476500" cy="9906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extrinsic</a:t>
          </a:r>
        </a:p>
      </dsp:txBody>
      <dsp:txXfrm>
        <a:off x="2825749" y="628306"/>
        <a:ext cx="2476500" cy="990600"/>
      </dsp:txXfrm>
    </dsp:sp>
    <dsp:sp modelId="{24C5419B-7142-4807-A0CE-03A570CDB0DC}">
      <dsp:nvSpPr>
        <dsp:cNvPr id="0" name=""/>
        <dsp:cNvSpPr/>
      </dsp:nvSpPr>
      <dsp:spPr>
        <a:xfrm>
          <a:off x="2825749" y="1618906"/>
          <a:ext cx="2476500" cy="2854800"/>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compression by adjacent mass ruction</a:t>
          </a:r>
        </a:p>
      </dsp:txBody>
      <dsp:txXfrm>
        <a:off x="2825749" y="1618906"/>
        <a:ext cx="2476500" cy="2854800"/>
      </dsp:txXfrm>
    </dsp:sp>
    <dsp:sp modelId="{1F0C55A6-9688-425B-B906-DFDC5ADF9F96}">
      <dsp:nvSpPr>
        <dsp:cNvPr id="0" name=""/>
        <dsp:cNvSpPr/>
      </dsp:nvSpPr>
      <dsp:spPr>
        <a:xfrm>
          <a:off x="5648960" y="628306"/>
          <a:ext cx="2476500" cy="990600"/>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kern="1200" dirty="0"/>
            <a:t>luminal</a:t>
          </a:r>
          <a:endParaRPr lang="en-US" sz="3200" kern="1200" dirty="0"/>
        </a:p>
      </dsp:txBody>
      <dsp:txXfrm>
        <a:off x="5648960" y="628306"/>
        <a:ext cx="2476500" cy="990600"/>
      </dsp:txXfrm>
    </dsp:sp>
    <dsp:sp modelId="{B7B986F2-4E82-4708-92B2-44600D563DF3}">
      <dsp:nvSpPr>
        <dsp:cNvPr id="0" name=""/>
        <dsp:cNvSpPr/>
      </dsp:nvSpPr>
      <dsp:spPr>
        <a:xfrm>
          <a:off x="5648960" y="1618906"/>
          <a:ext cx="2476500" cy="2854800"/>
        </a:xfrm>
        <a:prstGeom prst="rect">
          <a:avLst/>
        </a:prstGeom>
        <a:solidFill>
          <a:schemeClr val="accent2">
            <a:alpha val="90000"/>
            <a:tint val="40000"/>
            <a:hueOff val="0"/>
            <a:satOff val="0"/>
            <a:lumOff val="0"/>
            <a:alphaOff val="0"/>
          </a:schemeClr>
        </a:solidFill>
        <a:ln w="34925" cap="flat" cmpd="sng" algn="in">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aspirated foreign material
mucus plugging
endobronchial mass
misplaced endotracheal tube </a:t>
          </a:r>
          <a:endParaRPr lang="en-US" sz="2000" kern="1200" dirty="0"/>
        </a:p>
      </dsp:txBody>
      <dsp:txXfrm>
        <a:off x="5648960" y="1618906"/>
        <a:ext cx="247650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9/11/2023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99059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90092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0519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74439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9/11/2023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031208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50821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2939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18062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71561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501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377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9/11/2023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6031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radiopaedia.org/articles/left-upper-lobe-collapse?lang=u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radiopaedia.org/articles/juxtaphrenic-peak-sign?lang=u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radiopaedia.org/articles/flat-waist-sign-2?lang=us" TargetMode="External"/><Relationship Id="rId2" Type="http://schemas.openxmlformats.org/officeDocument/2006/relationships/hyperlink" Target="https://radiopaedia.org/articles/retrocardiac-sail-sign?lang=u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radiopaedia.org/articles/mycobacterium-tuberculosis?lang=u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14D7-467E-C108-92B2-0ADF87961331}"/>
              </a:ext>
            </a:extLst>
          </p:cNvPr>
          <p:cNvSpPr>
            <a:spLocks noGrp="1"/>
          </p:cNvSpPr>
          <p:nvPr>
            <p:ph type="ctrTitle"/>
          </p:nvPr>
        </p:nvSpPr>
        <p:spPr/>
        <p:txBody>
          <a:bodyPr/>
          <a:lstStyle/>
          <a:p>
            <a:r>
              <a:rPr lang="ar-SA" dirty="0"/>
              <a:t>Chest</a:t>
            </a:r>
            <a:br>
              <a:rPr lang="en-US" dirty="0"/>
            </a:br>
            <a:r>
              <a:rPr lang="en-US" dirty="0"/>
              <a:t>1</a:t>
            </a:r>
            <a:r>
              <a:rPr lang="ar-SA" dirty="0"/>
              <a:t> </a:t>
            </a:r>
            <a:endParaRPr lang="en-US" dirty="0"/>
          </a:p>
        </p:txBody>
      </p:sp>
      <p:sp>
        <p:nvSpPr>
          <p:cNvPr id="3" name="Subtitle 2">
            <a:extLst>
              <a:ext uri="{FF2B5EF4-FFF2-40B4-BE49-F238E27FC236}">
                <a16:creationId xmlns:a16="http://schemas.microsoft.com/office/drawing/2014/main" id="{C6C5FCAD-D543-0B06-46BA-F4BCC5790719}"/>
              </a:ext>
            </a:extLst>
          </p:cNvPr>
          <p:cNvSpPr>
            <a:spLocks noGrp="1"/>
          </p:cNvSpPr>
          <p:nvPr>
            <p:ph type="subTitle" idx="1"/>
          </p:nvPr>
        </p:nvSpPr>
        <p:spPr/>
        <p:txBody>
          <a:bodyPr/>
          <a:lstStyle/>
          <a:p>
            <a:r>
              <a:rPr lang="en-US" dirty="0" err="1"/>
              <a:t>Dr.Anwar</a:t>
            </a:r>
            <a:r>
              <a:rPr lang="en-US" dirty="0"/>
              <a:t> Al-</a:t>
            </a:r>
            <a:r>
              <a:rPr lang="en-US" dirty="0" err="1"/>
              <a:t>Naimat</a:t>
            </a:r>
            <a:endParaRPr lang="en-US" dirty="0"/>
          </a:p>
        </p:txBody>
      </p:sp>
    </p:spTree>
    <p:extLst>
      <p:ext uri="{BB962C8B-B14F-4D97-AF65-F5344CB8AC3E}">
        <p14:creationId xmlns:p14="http://schemas.microsoft.com/office/powerpoint/2010/main" val="397484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AC77-0480-5FE4-5896-875CFB48D444}"/>
              </a:ext>
            </a:extLst>
          </p:cNvPr>
          <p:cNvSpPr>
            <a:spLocks noGrp="1"/>
          </p:cNvSpPr>
          <p:nvPr>
            <p:ph type="title"/>
          </p:nvPr>
        </p:nvSpPr>
        <p:spPr/>
        <p:txBody>
          <a:bodyPr/>
          <a:lstStyle/>
          <a:p>
            <a:r>
              <a:rPr lang="ar-SA" dirty="0"/>
              <a:t>Right  Lung</a:t>
            </a:r>
            <a:endParaRPr lang="en-US" dirty="0"/>
          </a:p>
        </p:txBody>
      </p:sp>
      <p:sp>
        <p:nvSpPr>
          <p:cNvPr id="3" name="Content Placeholder 2">
            <a:extLst>
              <a:ext uri="{FF2B5EF4-FFF2-40B4-BE49-F238E27FC236}">
                <a16:creationId xmlns:a16="http://schemas.microsoft.com/office/drawing/2014/main" id="{8472CA35-8B9C-FD57-A822-6BC4E11ED2BA}"/>
              </a:ext>
            </a:extLst>
          </p:cNvPr>
          <p:cNvSpPr>
            <a:spLocks noGrp="1"/>
          </p:cNvSpPr>
          <p:nvPr>
            <p:ph idx="1"/>
          </p:nvPr>
        </p:nvSpPr>
        <p:spPr>
          <a:xfrm>
            <a:off x="817418" y="2171700"/>
            <a:ext cx="4675140" cy="4686300"/>
          </a:xfrm>
        </p:spPr>
        <p:txBody>
          <a:bodyPr>
            <a:normAutofit/>
          </a:bodyPr>
          <a:lstStyle/>
          <a:p>
            <a:r>
              <a:rPr lang="ar-SA" dirty="0">
                <a:solidFill>
                  <a:schemeClr val="accent6">
                    <a:lumMod val="50000"/>
                  </a:schemeClr>
                </a:solidFill>
              </a:rPr>
              <a:t>Right Lung</a:t>
            </a:r>
            <a:r>
              <a:rPr lang="ar-SA" dirty="0"/>
              <a:t>
The right lung has 3 lobes and two fissures
</a:t>
            </a:r>
            <a:r>
              <a:rPr lang="ar-SA" dirty="0">
                <a:solidFill>
                  <a:schemeClr val="accent6">
                    <a:lumMod val="50000"/>
                  </a:schemeClr>
                </a:solidFill>
              </a:rPr>
              <a:t>Lobes</a:t>
            </a:r>
            <a:r>
              <a:rPr lang="ar-SA" dirty="0"/>
              <a:t>:
Right Upper Lobe (RUL)
Right Middle Lobe (RML)
Right Lower Lobe (RLL)
</a:t>
            </a:r>
            <a:r>
              <a:rPr lang="ar-SA" dirty="0">
                <a:solidFill>
                  <a:schemeClr val="accent6">
                    <a:lumMod val="50000"/>
                  </a:schemeClr>
                </a:solidFill>
              </a:rPr>
              <a:t>Fissures</a:t>
            </a:r>
            <a:r>
              <a:rPr lang="ar-SA" dirty="0"/>
              <a:t>
Major Fissure
minor fissure</a:t>
            </a:r>
            <a:endParaRPr lang="en-US" dirty="0"/>
          </a:p>
        </p:txBody>
      </p:sp>
      <p:pic>
        <p:nvPicPr>
          <p:cNvPr id="5" name="Picture 5">
            <a:extLst>
              <a:ext uri="{FF2B5EF4-FFF2-40B4-BE49-F238E27FC236}">
                <a16:creationId xmlns:a16="http://schemas.microsoft.com/office/drawing/2014/main" id="{2352F50B-374B-2E1E-927F-7BBF430C8817}"/>
              </a:ext>
            </a:extLst>
          </p:cNvPr>
          <p:cNvPicPr>
            <a:picLocks noChangeAspect="1"/>
          </p:cNvPicPr>
          <p:nvPr/>
        </p:nvPicPr>
        <p:blipFill>
          <a:blip r:embed="rId2"/>
          <a:stretch>
            <a:fillRect/>
          </a:stretch>
        </p:blipFill>
        <p:spPr>
          <a:xfrm>
            <a:off x="6999847" y="812800"/>
            <a:ext cx="4675140" cy="5911273"/>
          </a:xfrm>
          <a:prstGeom prst="rect">
            <a:avLst/>
          </a:prstGeom>
        </p:spPr>
      </p:pic>
    </p:spTree>
    <p:extLst>
      <p:ext uri="{BB962C8B-B14F-4D97-AF65-F5344CB8AC3E}">
        <p14:creationId xmlns:p14="http://schemas.microsoft.com/office/powerpoint/2010/main" val="5594521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6DD-69ED-009C-DDE5-3126B36449F7}"/>
              </a:ext>
            </a:extLst>
          </p:cNvPr>
          <p:cNvSpPr>
            <a:spLocks noGrp="1"/>
          </p:cNvSpPr>
          <p:nvPr>
            <p:ph type="title"/>
          </p:nvPr>
        </p:nvSpPr>
        <p:spPr/>
        <p:txBody>
          <a:bodyPr/>
          <a:lstStyle/>
          <a:p>
            <a:r>
              <a:rPr lang="en-GB" dirty="0"/>
              <a:t>Signs of pleural effusion on </a:t>
            </a:r>
            <a:r>
              <a:rPr lang="en-GB" dirty="0" err="1"/>
              <a:t>cxr</a:t>
            </a:r>
            <a:endParaRPr lang="en-US" dirty="0"/>
          </a:p>
        </p:txBody>
      </p:sp>
      <p:sp>
        <p:nvSpPr>
          <p:cNvPr id="3" name="Content Placeholder 2">
            <a:extLst>
              <a:ext uri="{FF2B5EF4-FFF2-40B4-BE49-F238E27FC236}">
                <a16:creationId xmlns:a16="http://schemas.microsoft.com/office/drawing/2014/main" id="{6D2C8CCE-D048-7869-1EFD-F7DF238A98CD}"/>
              </a:ext>
            </a:extLst>
          </p:cNvPr>
          <p:cNvSpPr>
            <a:spLocks noGrp="1"/>
          </p:cNvSpPr>
          <p:nvPr>
            <p:ph idx="1"/>
          </p:nvPr>
        </p:nvSpPr>
        <p:spPr>
          <a:xfrm>
            <a:off x="657322" y="2171700"/>
            <a:ext cx="9601200" cy="3581400"/>
          </a:xfrm>
        </p:spPr>
        <p:txBody>
          <a:bodyPr/>
          <a:lstStyle/>
          <a:p>
            <a:r>
              <a:rPr lang="en-GB" b="0" i="0" dirty="0">
                <a:solidFill>
                  <a:srgbClr val="000000"/>
                </a:solidFill>
                <a:effectLst/>
                <a:latin typeface="PT Sans" panose="020B0503020203020204" pitchFamily="34" charset="0"/>
              </a:rPr>
              <a:t>Loss of the </a:t>
            </a:r>
            <a:r>
              <a:rPr lang="en-GB" b="0" i="0" dirty="0" err="1">
                <a:solidFill>
                  <a:srgbClr val="000000"/>
                </a:solidFill>
                <a:effectLst/>
                <a:latin typeface="PT Sans" panose="020B0503020203020204" pitchFamily="34" charset="0"/>
              </a:rPr>
              <a:t>costophrenic</a:t>
            </a:r>
            <a:r>
              <a:rPr lang="en-GB" b="0" i="0" dirty="0">
                <a:solidFill>
                  <a:srgbClr val="000000"/>
                </a:solidFill>
                <a:effectLst/>
                <a:latin typeface="PT Sans" panose="020B0503020203020204" pitchFamily="34" charset="0"/>
              </a:rPr>
              <a:t> angle</a:t>
            </a:r>
          </a:p>
          <a:p>
            <a:r>
              <a:rPr lang="en-GB" b="0" i="0" dirty="0">
                <a:solidFill>
                  <a:srgbClr val="000000"/>
                </a:solidFill>
                <a:effectLst/>
                <a:latin typeface="PT Sans" panose="020B0503020203020204" pitchFamily="34" charset="0"/>
              </a:rPr>
              <a:t>Increased density of the affected </a:t>
            </a:r>
            <a:r>
              <a:rPr lang="en-GB" b="0" i="0" dirty="0" err="1">
                <a:solidFill>
                  <a:srgbClr val="000000"/>
                </a:solidFill>
                <a:effectLst/>
                <a:latin typeface="PT Sans" panose="020B0503020203020204" pitchFamily="34" charset="0"/>
              </a:rPr>
              <a:t>hemithorax</a:t>
            </a:r>
            <a:endParaRPr lang="en-GB" b="0" i="0" dirty="0">
              <a:solidFill>
                <a:srgbClr val="000000"/>
              </a:solidFill>
              <a:effectLst/>
              <a:latin typeface="PT Sans" panose="020B0503020203020204" pitchFamily="34" charset="0"/>
            </a:endParaRPr>
          </a:p>
          <a:p>
            <a:r>
              <a:rPr lang="en-GB" b="0" i="0" dirty="0">
                <a:solidFill>
                  <a:srgbClr val="000000"/>
                </a:solidFill>
                <a:effectLst/>
                <a:latin typeface="PT Sans" panose="020B0503020203020204" pitchFamily="34" charset="0"/>
              </a:rPr>
              <a:t>Pseudo-elevation of the diaphragm</a:t>
            </a:r>
          </a:p>
          <a:p>
            <a:r>
              <a:rPr lang="en-GB" b="0" i="0" dirty="0">
                <a:solidFill>
                  <a:srgbClr val="000000"/>
                </a:solidFill>
                <a:effectLst/>
                <a:latin typeface="PT Sans" panose="020B0503020203020204" pitchFamily="34" charset="0"/>
              </a:rPr>
              <a:t>Loss of lower lobe vessels</a:t>
            </a:r>
          </a:p>
          <a:p>
            <a:pPr marL="0" indent="0">
              <a:buNone/>
            </a:pPr>
            <a:endParaRPr lang="en-US" dirty="0"/>
          </a:p>
        </p:txBody>
      </p:sp>
      <p:pic>
        <p:nvPicPr>
          <p:cNvPr id="4" name="Picture 4">
            <a:extLst>
              <a:ext uri="{FF2B5EF4-FFF2-40B4-BE49-F238E27FC236}">
                <a16:creationId xmlns:a16="http://schemas.microsoft.com/office/drawing/2014/main" id="{36ADDC3E-2C74-F13F-DCE9-C3911C0AA73E}"/>
              </a:ext>
            </a:extLst>
          </p:cNvPr>
          <p:cNvPicPr>
            <a:picLocks noChangeAspect="1"/>
          </p:cNvPicPr>
          <p:nvPr/>
        </p:nvPicPr>
        <p:blipFill>
          <a:blip r:embed="rId2"/>
          <a:stretch>
            <a:fillRect/>
          </a:stretch>
        </p:blipFill>
        <p:spPr>
          <a:xfrm>
            <a:off x="6172199" y="1428750"/>
            <a:ext cx="5921279" cy="5418667"/>
          </a:xfrm>
          <a:prstGeom prst="rect">
            <a:avLst/>
          </a:prstGeom>
        </p:spPr>
      </p:pic>
    </p:spTree>
    <p:extLst>
      <p:ext uri="{BB962C8B-B14F-4D97-AF65-F5344CB8AC3E}">
        <p14:creationId xmlns:p14="http://schemas.microsoft.com/office/powerpoint/2010/main" val="23035235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476C-4A83-0D0A-24B7-8F04768A9DF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76D3498-F051-6258-1FFA-82D946EA8EF3}"/>
              </a:ext>
            </a:extLst>
          </p:cNvPr>
          <p:cNvPicPr>
            <a:picLocks noGrp="1" noChangeAspect="1"/>
          </p:cNvPicPr>
          <p:nvPr>
            <p:ph idx="1"/>
          </p:nvPr>
        </p:nvPicPr>
        <p:blipFill>
          <a:blip r:embed="rId2"/>
          <a:stretch>
            <a:fillRect/>
          </a:stretch>
        </p:blipFill>
        <p:spPr>
          <a:xfrm>
            <a:off x="923637" y="517236"/>
            <a:ext cx="7512242" cy="6453139"/>
          </a:xfrm>
        </p:spPr>
      </p:pic>
    </p:spTree>
    <p:extLst>
      <p:ext uri="{BB962C8B-B14F-4D97-AF65-F5344CB8AC3E}">
        <p14:creationId xmlns:p14="http://schemas.microsoft.com/office/powerpoint/2010/main" val="28272055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522B-E3E3-4346-160E-C4B49CCBF3E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9895379-895F-5795-5603-C24CFF6FD490}"/>
              </a:ext>
            </a:extLst>
          </p:cNvPr>
          <p:cNvPicPr>
            <a:picLocks noGrp="1" noChangeAspect="1"/>
          </p:cNvPicPr>
          <p:nvPr>
            <p:ph idx="1"/>
          </p:nvPr>
        </p:nvPicPr>
        <p:blipFill>
          <a:blip r:embed="rId2"/>
          <a:stretch>
            <a:fillRect/>
          </a:stretch>
        </p:blipFill>
        <p:spPr>
          <a:xfrm>
            <a:off x="1995053" y="357139"/>
            <a:ext cx="7499927" cy="6500861"/>
          </a:xfrm>
        </p:spPr>
      </p:pic>
    </p:spTree>
    <p:extLst>
      <p:ext uri="{BB962C8B-B14F-4D97-AF65-F5344CB8AC3E}">
        <p14:creationId xmlns:p14="http://schemas.microsoft.com/office/powerpoint/2010/main" val="4092159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957E-E715-8A26-4DB9-74AA7D21E33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2B1D73F-CF73-1C6B-30FD-8F58CBDA19DB}"/>
              </a:ext>
            </a:extLst>
          </p:cNvPr>
          <p:cNvPicPr>
            <a:picLocks noGrp="1" noChangeAspect="1"/>
          </p:cNvPicPr>
          <p:nvPr>
            <p:ph idx="1"/>
          </p:nvPr>
        </p:nvPicPr>
        <p:blipFill>
          <a:blip r:embed="rId2"/>
          <a:stretch>
            <a:fillRect/>
          </a:stretch>
        </p:blipFill>
        <p:spPr>
          <a:xfrm>
            <a:off x="566497" y="330970"/>
            <a:ext cx="5763208" cy="6527030"/>
          </a:xfrm>
        </p:spPr>
      </p:pic>
      <p:pic>
        <p:nvPicPr>
          <p:cNvPr id="5" name="Picture 5">
            <a:extLst>
              <a:ext uri="{FF2B5EF4-FFF2-40B4-BE49-F238E27FC236}">
                <a16:creationId xmlns:a16="http://schemas.microsoft.com/office/drawing/2014/main" id="{DA81055E-9DC9-62A4-708B-29878DF06C53}"/>
              </a:ext>
            </a:extLst>
          </p:cNvPr>
          <p:cNvPicPr>
            <a:picLocks noChangeAspect="1"/>
          </p:cNvPicPr>
          <p:nvPr/>
        </p:nvPicPr>
        <p:blipFill>
          <a:blip r:embed="rId3"/>
          <a:stretch>
            <a:fillRect/>
          </a:stretch>
        </p:blipFill>
        <p:spPr>
          <a:xfrm>
            <a:off x="6492480" y="330971"/>
            <a:ext cx="5699520" cy="6527030"/>
          </a:xfrm>
          <a:prstGeom prst="rect">
            <a:avLst/>
          </a:prstGeom>
        </p:spPr>
      </p:pic>
    </p:spTree>
    <p:extLst>
      <p:ext uri="{BB962C8B-B14F-4D97-AF65-F5344CB8AC3E}">
        <p14:creationId xmlns:p14="http://schemas.microsoft.com/office/powerpoint/2010/main" val="2303678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36FC-FBED-3704-D66E-BB0696E782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8C7A3D-15EB-C0EB-F03D-398D0250A7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770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7A1D-18A6-E261-4969-6494C19A5C92}"/>
              </a:ext>
            </a:extLst>
          </p:cNvPr>
          <p:cNvSpPr>
            <a:spLocks noGrp="1"/>
          </p:cNvSpPr>
          <p:nvPr>
            <p:ph type="title"/>
          </p:nvPr>
        </p:nvSpPr>
        <p:spPr/>
        <p:txBody>
          <a:bodyPr/>
          <a:lstStyle/>
          <a:p>
            <a:r>
              <a:rPr lang="ar-SA" dirty="0"/>
              <a:t>Left lung </a:t>
            </a:r>
            <a:endParaRPr lang="en-US" dirty="0"/>
          </a:p>
        </p:txBody>
      </p:sp>
      <p:sp>
        <p:nvSpPr>
          <p:cNvPr id="3" name="Content Placeholder 2">
            <a:extLst>
              <a:ext uri="{FF2B5EF4-FFF2-40B4-BE49-F238E27FC236}">
                <a16:creationId xmlns:a16="http://schemas.microsoft.com/office/drawing/2014/main" id="{E35F09F8-0914-2DF2-F74D-EA4E993BEEB4}"/>
              </a:ext>
            </a:extLst>
          </p:cNvPr>
          <p:cNvSpPr>
            <a:spLocks noGrp="1"/>
          </p:cNvSpPr>
          <p:nvPr>
            <p:ph idx="1"/>
          </p:nvPr>
        </p:nvSpPr>
        <p:spPr>
          <a:xfrm>
            <a:off x="946261" y="1891915"/>
            <a:ext cx="6140642" cy="4770582"/>
          </a:xfrm>
        </p:spPr>
        <p:txBody>
          <a:bodyPr>
            <a:normAutofit/>
          </a:bodyPr>
          <a:lstStyle/>
          <a:p>
            <a:r>
              <a:rPr lang="ar-SA" dirty="0"/>
              <a:t>The left Lung is Comprised of two lobes which are divided by one fissure
Lobes:
Left Upper Lobe (LUL)
Left Lower Lobe (LLL)
Fissures:
Major Fissure</a:t>
            </a:r>
            <a:endParaRPr lang="en-US" dirty="0"/>
          </a:p>
        </p:txBody>
      </p:sp>
      <p:pic>
        <p:nvPicPr>
          <p:cNvPr id="5" name="Picture 5">
            <a:extLst>
              <a:ext uri="{FF2B5EF4-FFF2-40B4-BE49-F238E27FC236}">
                <a16:creationId xmlns:a16="http://schemas.microsoft.com/office/drawing/2014/main" id="{4936F3B1-A74F-28F0-1498-1E9DE19DEF9B}"/>
              </a:ext>
            </a:extLst>
          </p:cNvPr>
          <p:cNvPicPr>
            <a:picLocks noChangeAspect="1"/>
          </p:cNvPicPr>
          <p:nvPr/>
        </p:nvPicPr>
        <p:blipFill>
          <a:blip r:embed="rId2"/>
          <a:stretch>
            <a:fillRect/>
          </a:stretch>
        </p:blipFill>
        <p:spPr>
          <a:xfrm>
            <a:off x="8322741" y="1243831"/>
            <a:ext cx="4019341" cy="5172364"/>
          </a:xfrm>
          <a:prstGeom prst="rect">
            <a:avLst/>
          </a:prstGeom>
        </p:spPr>
      </p:pic>
    </p:spTree>
    <p:extLst>
      <p:ext uri="{BB962C8B-B14F-4D97-AF65-F5344CB8AC3E}">
        <p14:creationId xmlns:p14="http://schemas.microsoft.com/office/powerpoint/2010/main" val="106969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787D-0420-1E2A-F50A-659BF82269C7}"/>
              </a:ext>
            </a:extLst>
          </p:cNvPr>
          <p:cNvSpPr>
            <a:spLocks noGrp="1"/>
          </p:cNvSpPr>
          <p:nvPr>
            <p:ph type="title"/>
          </p:nvPr>
        </p:nvSpPr>
        <p:spPr/>
        <p:txBody>
          <a:bodyPr/>
          <a:lstStyle/>
          <a:p>
            <a:r>
              <a:rPr lang="en-GB" dirty="0"/>
              <a:t>Lung zones </a:t>
            </a:r>
            <a:endParaRPr lang="en-US" dirty="0"/>
          </a:p>
        </p:txBody>
      </p:sp>
      <p:sp>
        <p:nvSpPr>
          <p:cNvPr id="3" name="Content Placeholder 2">
            <a:extLst>
              <a:ext uri="{FF2B5EF4-FFF2-40B4-BE49-F238E27FC236}">
                <a16:creationId xmlns:a16="http://schemas.microsoft.com/office/drawing/2014/main" id="{B69A4513-351F-5208-115B-97AA07B92E4C}"/>
              </a:ext>
            </a:extLst>
          </p:cNvPr>
          <p:cNvSpPr>
            <a:spLocks noGrp="1"/>
          </p:cNvSpPr>
          <p:nvPr>
            <p:ph idx="1"/>
          </p:nvPr>
        </p:nvSpPr>
        <p:spPr/>
        <p:txBody>
          <a:bodyPr>
            <a:normAutofit/>
          </a:bodyPr>
          <a:lstStyle/>
          <a:p>
            <a:r>
              <a:rPr lang="en-GB" sz="2400" dirty="0"/>
              <a:t>For the purpose of description the lungs are divided into zones: upper, middle and lower. Each of these zones occupies approximately one third of the height of the lungs. The lung zones do not equate to the lung lobes. For example, the lower zone on the right comprises the middle and lower lobes.</a:t>
            </a:r>
            <a:endParaRPr lang="en-US" sz="2400" dirty="0"/>
          </a:p>
        </p:txBody>
      </p:sp>
    </p:spTree>
    <p:extLst>
      <p:ext uri="{BB962C8B-B14F-4D97-AF65-F5344CB8AC3E}">
        <p14:creationId xmlns:p14="http://schemas.microsoft.com/office/powerpoint/2010/main" val="427583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7B9F-C012-02C3-38CF-BAA076D4AF53}"/>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B5106B25-2F3C-B930-C733-E9C6B1DFE98C}"/>
              </a:ext>
            </a:extLst>
          </p:cNvPr>
          <p:cNvPicPr>
            <a:picLocks noGrp="1" noChangeAspect="1"/>
          </p:cNvPicPr>
          <p:nvPr>
            <p:ph idx="1"/>
          </p:nvPr>
        </p:nvPicPr>
        <p:blipFill>
          <a:blip r:embed="rId2"/>
          <a:stretch>
            <a:fillRect/>
          </a:stretch>
        </p:blipFill>
        <p:spPr>
          <a:xfrm>
            <a:off x="2216727" y="0"/>
            <a:ext cx="7426037" cy="6962710"/>
          </a:xfrm>
        </p:spPr>
      </p:pic>
    </p:spTree>
    <p:extLst>
      <p:ext uri="{BB962C8B-B14F-4D97-AF65-F5344CB8AC3E}">
        <p14:creationId xmlns:p14="http://schemas.microsoft.com/office/powerpoint/2010/main" val="245301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881A-79DF-8B21-6401-50D61B1EF41C}"/>
              </a:ext>
            </a:extLst>
          </p:cNvPr>
          <p:cNvSpPr>
            <a:spLocks noGrp="1"/>
          </p:cNvSpPr>
          <p:nvPr>
            <p:ph type="title"/>
          </p:nvPr>
        </p:nvSpPr>
        <p:spPr/>
        <p:txBody>
          <a:bodyPr/>
          <a:lstStyle/>
          <a:p>
            <a:r>
              <a:rPr lang="ar-SA" dirty="0"/>
              <a:t>Chest x ray</a:t>
            </a:r>
            <a:endParaRPr lang="en-US" dirty="0"/>
          </a:p>
        </p:txBody>
      </p:sp>
      <p:sp>
        <p:nvSpPr>
          <p:cNvPr id="3" name="Content Placeholder 2">
            <a:extLst>
              <a:ext uri="{FF2B5EF4-FFF2-40B4-BE49-F238E27FC236}">
                <a16:creationId xmlns:a16="http://schemas.microsoft.com/office/drawing/2014/main" id="{283F2D68-5D12-88B9-F5D2-BE284D9E42BF}"/>
              </a:ext>
            </a:extLst>
          </p:cNvPr>
          <p:cNvSpPr>
            <a:spLocks noGrp="1"/>
          </p:cNvSpPr>
          <p:nvPr>
            <p:ph idx="1"/>
          </p:nvPr>
        </p:nvSpPr>
        <p:spPr/>
        <p:txBody>
          <a:bodyPr>
            <a:normAutofit/>
          </a:bodyPr>
          <a:lstStyle/>
          <a:p>
            <a:pPr marL="0" indent="0">
              <a:buNone/>
            </a:pPr>
            <a:endParaRPr lang="en-GB" dirty="0"/>
          </a:p>
          <a:p>
            <a:r>
              <a:rPr lang="en-GB" dirty="0"/>
              <a:t>There are many approaches to CXR interpretation, each trying to ensure that key abnormalities are identified and no area is overlooked. </a:t>
            </a:r>
          </a:p>
          <a:p>
            <a:r>
              <a:rPr lang="en-GB" dirty="0"/>
              <a:t>Many people would be familiar with the ABC method to interpreting CXRs.</a:t>
            </a:r>
          </a:p>
          <a:p>
            <a:r>
              <a:rPr lang="en-GB" dirty="0"/>
              <a:t>Now DRSABCDE can used as a simple, yet comprehensive, approach to CXR interpretation.</a:t>
            </a:r>
            <a:endParaRPr lang="en-US" dirty="0"/>
          </a:p>
        </p:txBody>
      </p:sp>
    </p:spTree>
    <p:extLst>
      <p:ext uri="{BB962C8B-B14F-4D97-AF65-F5344CB8AC3E}">
        <p14:creationId xmlns:p14="http://schemas.microsoft.com/office/powerpoint/2010/main" val="373594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04B2-39F2-4477-D8FF-709CF44CA2BB}"/>
              </a:ext>
            </a:extLst>
          </p:cNvPr>
          <p:cNvSpPr>
            <a:spLocks noGrp="1"/>
          </p:cNvSpPr>
          <p:nvPr>
            <p:ph type="title"/>
          </p:nvPr>
        </p:nvSpPr>
        <p:spPr/>
        <p:txBody>
          <a:bodyPr/>
          <a:lstStyle/>
          <a:p>
            <a:r>
              <a:rPr lang="en-GB" dirty="0"/>
              <a:t> Details</a:t>
            </a:r>
            <a:endParaRPr lang="en-US" dirty="0"/>
          </a:p>
        </p:txBody>
      </p:sp>
      <p:sp>
        <p:nvSpPr>
          <p:cNvPr id="3" name="Content Placeholder 2">
            <a:extLst>
              <a:ext uri="{FF2B5EF4-FFF2-40B4-BE49-F238E27FC236}">
                <a16:creationId xmlns:a16="http://schemas.microsoft.com/office/drawing/2014/main" id="{7EF9F346-C575-CE11-244E-05953EC8DEA2}"/>
              </a:ext>
            </a:extLst>
          </p:cNvPr>
          <p:cNvSpPr>
            <a:spLocks noGrp="1"/>
          </p:cNvSpPr>
          <p:nvPr>
            <p:ph idx="1"/>
          </p:nvPr>
        </p:nvSpPr>
        <p:spPr/>
        <p:txBody>
          <a:bodyPr/>
          <a:lstStyle/>
          <a:p>
            <a:r>
              <a:rPr lang="en-GB" dirty="0"/>
              <a:t>Before you even begin interpreting a CXR you should have the correct details. This includes;
Patient name, age / DOB, sex
Type of film – PA or AP, erect or supine, correct L/R marker, inspiratory/expiratory series
Date and time of study</a:t>
            </a:r>
            <a:endParaRPr lang="en-US" dirty="0"/>
          </a:p>
        </p:txBody>
      </p:sp>
    </p:spTree>
    <p:extLst>
      <p:ext uri="{BB962C8B-B14F-4D97-AF65-F5344CB8AC3E}">
        <p14:creationId xmlns:p14="http://schemas.microsoft.com/office/powerpoint/2010/main" val="342232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BFB6-8049-D844-6EB3-BC4CEA412E9B}"/>
              </a:ext>
            </a:extLst>
          </p:cNvPr>
          <p:cNvSpPr>
            <a:spLocks noGrp="1"/>
          </p:cNvSpPr>
          <p:nvPr>
            <p:ph type="title"/>
          </p:nvPr>
        </p:nvSpPr>
        <p:spPr>
          <a:xfrm>
            <a:off x="617850" y="763539"/>
            <a:ext cx="7729728" cy="579110"/>
          </a:xfrm>
        </p:spPr>
        <p:txBody>
          <a:bodyPr>
            <a:normAutofit fontScale="90000"/>
          </a:bodyPr>
          <a:lstStyle/>
          <a:p>
            <a:pPr algn="ctr"/>
            <a:r>
              <a:rPr lang="en-GB" dirty="0"/>
              <a:t>PA view </a:t>
            </a:r>
            <a:endParaRPr lang="en-US" dirty="0"/>
          </a:p>
        </p:txBody>
      </p:sp>
      <p:sp>
        <p:nvSpPr>
          <p:cNvPr id="3" name="Content Placeholder 2">
            <a:extLst>
              <a:ext uri="{FF2B5EF4-FFF2-40B4-BE49-F238E27FC236}">
                <a16:creationId xmlns:a16="http://schemas.microsoft.com/office/drawing/2014/main" id="{77F0B0BB-C106-B809-05B3-54BB8CE96EFE}"/>
              </a:ext>
            </a:extLst>
          </p:cNvPr>
          <p:cNvSpPr>
            <a:spLocks noGrp="1"/>
          </p:cNvSpPr>
          <p:nvPr>
            <p:ph idx="1"/>
          </p:nvPr>
        </p:nvSpPr>
        <p:spPr>
          <a:xfrm>
            <a:off x="982287" y="1644062"/>
            <a:ext cx="9593503" cy="5213938"/>
          </a:xfrm>
        </p:spPr>
        <p:txBody>
          <a:bodyPr>
            <a:normAutofit/>
          </a:bodyPr>
          <a:lstStyle/>
          <a:p>
            <a:r>
              <a:rPr lang="en-GB" sz="2400" dirty="0"/>
              <a:t>The PA view is frequently used to aid in diagnosing a range of acute and chronic conditions involving all organs of the thoracic cavity.</a:t>
            </a:r>
          </a:p>
          <a:p>
            <a:r>
              <a:rPr lang="en-GB" sz="2400" dirty="0"/>
              <a:t> Additionally, it serves as the most sensitive plain radiograph for the detection of free intraperitoneal gas or pneumoperitoneum in patients with acute abdominal </a:t>
            </a:r>
          </a:p>
          <a:p>
            <a:r>
              <a:rPr lang="en-GB" sz="2400" dirty="0"/>
              <a:t>Posterior – anterior refers to the direction of the X-Ray beam travel.; </a:t>
            </a:r>
            <a:r>
              <a:rPr lang="en-GB" sz="2400" dirty="0" err="1"/>
              <a:t>i</a:t>
            </a:r>
            <a:r>
              <a:rPr lang="en-GB" sz="2400" dirty="0"/>
              <a:t> e. X-Ray beams hit the posterior part of the chest before the anterior part. </a:t>
            </a:r>
            <a:endParaRPr lang="en-US" sz="2400" dirty="0"/>
          </a:p>
        </p:txBody>
      </p:sp>
    </p:spTree>
    <p:extLst>
      <p:ext uri="{BB962C8B-B14F-4D97-AF65-F5344CB8AC3E}">
        <p14:creationId xmlns:p14="http://schemas.microsoft.com/office/powerpoint/2010/main" val="96137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68D9-CBAC-E9D8-28C9-D17C5DF11B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B6C98CB-1B04-A622-4B83-6764354906A1}"/>
              </a:ext>
            </a:extLst>
          </p:cNvPr>
          <p:cNvPicPr>
            <a:picLocks noGrp="1" noChangeAspect="1"/>
          </p:cNvPicPr>
          <p:nvPr>
            <p:ph idx="1"/>
          </p:nvPr>
        </p:nvPicPr>
        <p:blipFill>
          <a:blip r:embed="rId2"/>
          <a:stretch>
            <a:fillRect/>
          </a:stretch>
        </p:blipFill>
        <p:spPr>
          <a:xfrm>
            <a:off x="2975422" y="2286000"/>
            <a:ext cx="6393555" cy="3581400"/>
          </a:xfrm>
          <a:prstGeom prst="rect">
            <a:avLst/>
          </a:prstGeom>
        </p:spPr>
      </p:pic>
    </p:spTree>
    <p:extLst>
      <p:ext uri="{BB962C8B-B14F-4D97-AF65-F5344CB8AC3E}">
        <p14:creationId xmlns:p14="http://schemas.microsoft.com/office/powerpoint/2010/main" val="319703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9720-FAA8-BB6B-0CD6-FF729DB2BC98}"/>
              </a:ext>
            </a:extLst>
          </p:cNvPr>
          <p:cNvSpPr>
            <a:spLocks noGrp="1"/>
          </p:cNvSpPr>
          <p:nvPr>
            <p:ph type="title"/>
          </p:nvPr>
        </p:nvSpPr>
        <p:spPr/>
        <p:txBody>
          <a:bodyPr/>
          <a:lstStyle/>
          <a:p>
            <a:r>
              <a:rPr lang="en-GB" dirty="0"/>
              <a:t>Image technical evaluation</a:t>
            </a:r>
            <a:endParaRPr lang="en-US" dirty="0"/>
          </a:p>
        </p:txBody>
      </p:sp>
      <p:sp>
        <p:nvSpPr>
          <p:cNvPr id="3" name="Content Placeholder 2">
            <a:extLst>
              <a:ext uri="{FF2B5EF4-FFF2-40B4-BE49-F238E27FC236}">
                <a16:creationId xmlns:a16="http://schemas.microsoft.com/office/drawing/2014/main" id="{CD58567D-7E59-B350-F36D-EA28446985B5}"/>
              </a:ext>
            </a:extLst>
          </p:cNvPr>
          <p:cNvSpPr>
            <a:spLocks noGrp="1"/>
          </p:cNvSpPr>
          <p:nvPr>
            <p:ph idx="1"/>
          </p:nvPr>
        </p:nvSpPr>
        <p:spPr>
          <a:xfrm>
            <a:off x="2918691" y="2153412"/>
            <a:ext cx="7253624" cy="3967218"/>
          </a:xfrm>
        </p:spPr>
        <p:txBody>
          <a:bodyPr>
            <a:noAutofit/>
          </a:bodyPr>
          <a:lstStyle/>
          <a:p>
            <a:r>
              <a:rPr lang="en-GB" sz="2400" dirty="0"/>
              <a:t>The entire lung fields should be visible from the apices down to the lateral </a:t>
            </a:r>
            <a:r>
              <a:rPr lang="en-GB" sz="2400" dirty="0" err="1"/>
              <a:t>costophrenic</a:t>
            </a:r>
            <a:r>
              <a:rPr lang="en-GB" sz="2400" dirty="0"/>
              <a:t> angles.
The chin should not be superimposing any structures
arms are not superimposed over lateral chest wall (this can mimic pleural thickening) 
minimal to no superimposition of the scapulae borders on the lung fields</a:t>
            </a:r>
            <a:endParaRPr lang="en-US" sz="2400" dirty="0"/>
          </a:p>
        </p:txBody>
      </p:sp>
    </p:spTree>
    <p:extLst>
      <p:ext uri="{BB962C8B-B14F-4D97-AF65-F5344CB8AC3E}">
        <p14:creationId xmlns:p14="http://schemas.microsoft.com/office/powerpoint/2010/main" val="253206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3140-7BA7-DA85-5E77-0E615A9142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AFC31-D99D-382C-812A-F05C93F3DF6A}"/>
              </a:ext>
            </a:extLst>
          </p:cNvPr>
          <p:cNvSpPr>
            <a:spLocks noGrp="1"/>
          </p:cNvSpPr>
          <p:nvPr>
            <p:ph idx="1"/>
          </p:nvPr>
        </p:nvSpPr>
        <p:spPr/>
        <p:txBody>
          <a:bodyPr>
            <a:normAutofit/>
          </a:bodyPr>
          <a:lstStyle/>
          <a:p>
            <a:pPr marL="457200" indent="-457200">
              <a:buFont typeface="+mj-lt"/>
              <a:buAutoNum type="arabicPeriod"/>
            </a:pPr>
            <a:r>
              <a:rPr lang="en-GB" sz="2400" dirty="0"/>
              <a:t>Sternoclavicular joints are equidistant from the spinous process
the clavicle is in the same horizontal plane
a maximum of ten posterior ribs are visualized above the diaphragm
The 5</a:t>
            </a:r>
            <a:r>
              <a:rPr lang="en-GB" sz="2400" baseline="30000" dirty="0"/>
              <a:t>th</a:t>
            </a:r>
            <a:r>
              <a:rPr lang="en-GB" sz="2400" dirty="0"/>
              <a:t>-7</a:t>
            </a:r>
            <a:r>
              <a:rPr lang="en-GB" sz="2400" baseline="30000" dirty="0"/>
              <a:t>th</a:t>
            </a:r>
            <a:r>
              <a:rPr lang="en-GB" sz="2400" dirty="0"/>
              <a:t> anterior ribs should intersect the diaphragm at </a:t>
            </a:r>
            <a:r>
              <a:rPr lang="en-GB" sz="2400" dirty="0" err="1"/>
              <a:t>midclavicular</a:t>
            </a:r>
            <a:r>
              <a:rPr lang="en-GB" sz="2400" dirty="0"/>
              <a:t> line
the ribs and thoracic cage are seen only faintly over the heart
clear vascular markings of the lungs should be visible</a:t>
            </a:r>
            <a:endParaRPr lang="en-US" sz="2400" dirty="0"/>
          </a:p>
        </p:txBody>
      </p:sp>
    </p:spTree>
    <p:extLst>
      <p:ext uri="{BB962C8B-B14F-4D97-AF65-F5344CB8AC3E}">
        <p14:creationId xmlns:p14="http://schemas.microsoft.com/office/powerpoint/2010/main" val="296989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7351-57A8-E5C5-04A1-900F3754A1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8224CE-7FBB-DA8E-404E-ACA5E3362AF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73C8D92-5F04-8220-3FDA-B778D5D3E637}"/>
              </a:ext>
            </a:extLst>
          </p:cNvPr>
          <p:cNvPicPr>
            <a:picLocks noChangeAspect="1"/>
          </p:cNvPicPr>
          <p:nvPr/>
        </p:nvPicPr>
        <p:blipFill>
          <a:blip r:embed="rId2"/>
          <a:stretch>
            <a:fillRect/>
          </a:stretch>
        </p:blipFill>
        <p:spPr>
          <a:xfrm>
            <a:off x="1908848" y="86206"/>
            <a:ext cx="8386619" cy="6858185"/>
          </a:xfrm>
          <a:prstGeom prst="rect">
            <a:avLst/>
          </a:prstGeom>
        </p:spPr>
      </p:pic>
    </p:spTree>
    <p:extLst>
      <p:ext uri="{BB962C8B-B14F-4D97-AF65-F5344CB8AC3E}">
        <p14:creationId xmlns:p14="http://schemas.microsoft.com/office/powerpoint/2010/main" val="4192429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B4F7-1FCD-9FFC-E578-662D26CC3B8F}"/>
              </a:ext>
            </a:extLst>
          </p:cNvPr>
          <p:cNvSpPr>
            <a:spLocks noGrp="1"/>
          </p:cNvSpPr>
          <p:nvPr>
            <p:ph type="title"/>
          </p:nvPr>
        </p:nvSpPr>
        <p:spPr>
          <a:xfrm>
            <a:off x="1947888" y="398195"/>
            <a:ext cx="6069276" cy="857950"/>
          </a:xfrm>
        </p:spPr>
        <p:txBody>
          <a:bodyPr/>
          <a:lstStyle/>
          <a:p>
            <a:r>
              <a:rPr lang="en-GB" dirty="0"/>
              <a:t>AP VIEW</a:t>
            </a:r>
            <a:endParaRPr lang="en-US" dirty="0"/>
          </a:p>
        </p:txBody>
      </p:sp>
      <p:sp>
        <p:nvSpPr>
          <p:cNvPr id="3" name="Content Placeholder 2">
            <a:extLst>
              <a:ext uri="{FF2B5EF4-FFF2-40B4-BE49-F238E27FC236}">
                <a16:creationId xmlns:a16="http://schemas.microsoft.com/office/drawing/2014/main" id="{C15DC550-8845-70DF-12CD-0FC9C86C16A5}"/>
              </a:ext>
            </a:extLst>
          </p:cNvPr>
          <p:cNvSpPr>
            <a:spLocks noGrp="1"/>
          </p:cNvSpPr>
          <p:nvPr>
            <p:ph idx="1"/>
          </p:nvPr>
        </p:nvSpPr>
        <p:spPr>
          <a:xfrm>
            <a:off x="1009842" y="1798013"/>
            <a:ext cx="10172316" cy="4556606"/>
          </a:xfrm>
        </p:spPr>
        <p:txBody>
          <a:bodyPr>
            <a:normAutofit/>
          </a:bodyPr>
          <a:lstStyle/>
          <a:p>
            <a:r>
              <a:rPr lang="en-GB" sz="2400" dirty="0"/>
              <a:t>Anteroposterior chest view is an alternative to the PA view when the patient is too unwell to tolerate standing or leaving the bed </a:t>
            </a:r>
          </a:p>
          <a:p>
            <a:r>
              <a:rPr lang="en-GB" sz="2400" dirty="0"/>
              <a:t>The AP view examines the lungs, bony thoracic cavity, mediastinum, and great vessels. This particular projection is often used frequently to aid diagnosis of acute and chronic conditions in intensive care units and wards.</a:t>
            </a:r>
          </a:p>
          <a:p>
            <a:endParaRPr lang="en-GB" sz="2400" dirty="0"/>
          </a:p>
          <a:p>
            <a:r>
              <a:rPr lang="en-GB" sz="2400" dirty="0"/>
              <a:t>It is important to note that the AP projection will produce a magnified mediastinal shadow due to the increased distance of the heart from the image receptor and beam divergence</a:t>
            </a:r>
            <a:endParaRPr lang="en-US" sz="2400" dirty="0"/>
          </a:p>
        </p:txBody>
      </p:sp>
    </p:spTree>
    <p:extLst>
      <p:ext uri="{BB962C8B-B14F-4D97-AF65-F5344CB8AC3E}">
        <p14:creationId xmlns:p14="http://schemas.microsoft.com/office/powerpoint/2010/main" val="375620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6997-A6C1-DC81-6790-376E52FBCE98}"/>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5B55E47C-E61D-D8F7-EC10-4EEE4AFE5A76}"/>
              </a:ext>
            </a:extLst>
          </p:cNvPr>
          <p:cNvPicPr>
            <a:picLocks noGrp="1" noChangeAspect="1"/>
          </p:cNvPicPr>
          <p:nvPr>
            <p:ph idx="1"/>
          </p:nvPr>
        </p:nvPicPr>
        <p:blipFill>
          <a:blip r:embed="rId2"/>
          <a:stretch>
            <a:fillRect/>
          </a:stretch>
        </p:blipFill>
        <p:spPr>
          <a:xfrm>
            <a:off x="2403537" y="2286000"/>
            <a:ext cx="7537325" cy="3581400"/>
          </a:xfrm>
        </p:spPr>
      </p:pic>
    </p:spTree>
    <p:extLst>
      <p:ext uri="{BB962C8B-B14F-4D97-AF65-F5344CB8AC3E}">
        <p14:creationId xmlns:p14="http://schemas.microsoft.com/office/powerpoint/2010/main" val="335094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EB6-8B94-71C8-25F0-192009A49AC0}"/>
              </a:ext>
            </a:extLst>
          </p:cNvPr>
          <p:cNvSpPr>
            <a:spLocks noGrp="1"/>
          </p:cNvSpPr>
          <p:nvPr>
            <p:ph type="title"/>
          </p:nvPr>
        </p:nvSpPr>
        <p:spPr/>
        <p:txBody>
          <a:bodyPr/>
          <a:lstStyle/>
          <a:p>
            <a:r>
              <a:rPr lang="en-GB" dirty="0"/>
              <a:t>Image technical evaluation</a:t>
            </a:r>
            <a:endParaRPr lang="en-US" dirty="0"/>
          </a:p>
        </p:txBody>
      </p:sp>
      <p:sp>
        <p:nvSpPr>
          <p:cNvPr id="3" name="Content Placeholder 2">
            <a:extLst>
              <a:ext uri="{FF2B5EF4-FFF2-40B4-BE49-F238E27FC236}">
                <a16:creationId xmlns:a16="http://schemas.microsoft.com/office/drawing/2014/main" id="{A87A6461-5796-C311-E673-0641D2EBF443}"/>
              </a:ext>
            </a:extLst>
          </p:cNvPr>
          <p:cNvSpPr>
            <a:spLocks noGrp="1"/>
          </p:cNvSpPr>
          <p:nvPr>
            <p:ph idx="1"/>
          </p:nvPr>
        </p:nvSpPr>
        <p:spPr>
          <a:xfrm>
            <a:off x="1371600" y="1722120"/>
            <a:ext cx="9601200" cy="4145280"/>
          </a:xfrm>
        </p:spPr>
        <p:txBody>
          <a:bodyPr>
            <a:noAutofit/>
          </a:bodyPr>
          <a:lstStyle/>
          <a:p>
            <a:pPr marL="457200" indent="-457200">
              <a:buFont typeface="+mj-lt"/>
              <a:buAutoNum type="arabicPeriod"/>
            </a:pPr>
            <a:r>
              <a:rPr lang="en-GB" sz="2400" dirty="0"/>
              <a:t>The entire lung fields should be visible from the apices down to the lateral costophrenic angles
Three posterior ribs should be seen above the superior aspect of the clavicle
the chin should not be superimposing any structures
sternoclavicular joints are equal distant apart
the clavicle is in the same horizontal plane
a minimum of eight posterior ribs are visualized above the diaphragm
the ribs and thoracic cage are seen only faintly over the heart
clear vascular markings of the lungs should be visible</a:t>
            </a:r>
            <a:endParaRPr lang="en-US" sz="2400" dirty="0"/>
          </a:p>
        </p:txBody>
      </p:sp>
    </p:spTree>
    <p:extLst>
      <p:ext uri="{BB962C8B-B14F-4D97-AF65-F5344CB8AC3E}">
        <p14:creationId xmlns:p14="http://schemas.microsoft.com/office/powerpoint/2010/main" val="265503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6C69-35A0-8F95-79DD-06DAB5912527}"/>
              </a:ext>
            </a:extLst>
          </p:cNvPr>
          <p:cNvSpPr>
            <a:spLocks noGrp="1"/>
          </p:cNvSpPr>
          <p:nvPr>
            <p:ph type="title"/>
          </p:nvPr>
        </p:nvSpPr>
        <p:spPr/>
        <p:txBody>
          <a:bodyPr/>
          <a:lstStyle/>
          <a:p>
            <a:endParaRPr lang="en-US"/>
          </a:p>
        </p:txBody>
      </p:sp>
      <p:pic>
        <p:nvPicPr>
          <p:cNvPr id="5" name="Content Placeholder 4" descr="A x-ray of a person's chest&#10;&#10;Description automatically generated">
            <a:extLst>
              <a:ext uri="{FF2B5EF4-FFF2-40B4-BE49-F238E27FC236}">
                <a16:creationId xmlns:a16="http://schemas.microsoft.com/office/drawing/2014/main" id="{5ED822B1-1293-2160-47C6-A966DAAAAC70}"/>
              </a:ext>
            </a:extLst>
          </p:cNvPr>
          <p:cNvPicPr>
            <a:picLocks noGrp="1" noChangeAspect="1"/>
          </p:cNvPicPr>
          <p:nvPr>
            <p:ph idx="1"/>
          </p:nvPr>
        </p:nvPicPr>
        <p:blipFill>
          <a:blip r:embed="rId2"/>
          <a:stretch>
            <a:fillRect/>
          </a:stretch>
        </p:blipFill>
        <p:spPr>
          <a:xfrm>
            <a:off x="3459480" y="685800"/>
            <a:ext cx="7132320" cy="6050280"/>
          </a:xfrm>
        </p:spPr>
      </p:pic>
    </p:spTree>
    <p:extLst>
      <p:ext uri="{BB962C8B-B14F-4D97-AF65-F5344CB8AC3E}">
        <p14:creationId xmlns:p14="http://schemas.microsoft.com/office/powerpoint/2010/main" val="187973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4D99A0C-73D5-6600-4811-CF5DEA1B87D7}"/>
              </a:ext>
            </a:extLst>
          </p:cNvPr>
          <p:cNvGraphicFramePr>
            <a:graphicFrameLocks noGrp="1"/>
          </p:cNvGraphicFramePr>
          <p:nvPr>
            <p:ph idx="1"/>
            <p:extLst>
              <p:ext uri="{D42A27DB-BD31-4B8C-83A1-F6EECF244321}">
                <p14:modId xmlns:p14="http://schemas.microsoft.com/office/powerpoint/2010/main" val="216860125"/>
              </p:ext>
            </p:extLst>
          </p:nvPr>
        </p:nvGraphicFramePr>
        <p:xfrm>
          <a:off x="1441570" y="1175923"/>
          <a:ext cx="7880301" cy="5548877"/>
        </p:xfrm>
        <a:graphic>
          <a:graphicData uri="http://schemas.openxmlformats.org/drawingml/2006/table">
            <a:tbl>
              <a:tblPr firstRow="1" bandRow="1">
                <a:tableStyleId>{5C22544A-7EE6-4342-B048-85BDC9FD1C3A}</a:tableStyleId>
              </a:tblPr>
              <a:tblGrid>
                <a:gridCol w="2626767">
                  <a:extLst>
                    <a:ext uri="{9D8B030D-6E8A-4147-A177-3AD203B41FA5}">
                      <a16:colId xmlns:a16="http://schemas.microsoft.com/office/drawing/2014/main" val="2311380482"/>
                    </a:ext>
                  </a:extLst>
                </a:gridCol>
                <a:gridCol w="2626767">
                  <a:extLst>
                    <a:ext uri="{9D8B030D-6E8A-4147-A177-3AD203B41FA5}">
                      <a16:colId xmlns:a16="http://schemas.microsoft.com/office/drawing/2014/main" val="453902881"/>
                    </a:ext>
                  </a:extLst>
                </a:gridCol>
                <a:gridCol w="2626767">
                  <a:extLst>
                    <a:ext uri="{9D8B030D-6E8A-4147-A177-3AD203B41FA5}">
                      <a16:colId xmlns:a16="http://schemas.microsoft.com/office/drawing/2014/main" val="1390892123"/>
                    </a:ext>
                  </a:extLst>
                </a:gridCol>
              </a:tblGrid>
              <a:tr h="545179">
                <a:tc>
                  <a:txBody>
                    <a:bodyPr/>
                    <a:lstStyle/>
                    <a:p>
                      <a:endParaRPr lang="en-US" dirty="0"/>
                    </a:p>
                  </a:txBody>
                  <a:tcPr/>
                </a:tc>
                <a:tc>
                  <a:txBody>
                    <a:bodyPr/>
                    <a:lstStyle/>
                    <a:p>
                      <a:r>
                        <a:rPr lang="en-GB" dirty="0"/>
                        <a:t>PA view</a:t>
                      </a:r>
                      <a:endParaRPr lang="en-US" dirty="0"/>
                    </a:p>
                  </a:txBody>
                  <a:tcPr/>
                </a:tc>
                <a:tc>
                  <a:txBody>
                    <a:bodyPr/>
                    <a:lstStyle/>
                    <a:p>
                      <a:r>
                        <a:rPr lang="en-GB" dirty="0"/>
                        <a:t>AP view</a:t>
                      </a:r>
                      <a:endParaRPr lang="en-US" dirty="0"/>
                    </a:p>
                  </a:txBody>
                  <a:tcPr/>
                </a:tc>
                <a:extLst>
                  <a:ext uri="{0D108BD9-81ED-4DB2-BD59-A6C34878D82A}">
                    <a16:rowId xmlns:a16="http://schemas.microsoft.com/office/drawing/2014/main" val="4041126251"/>
                  </a:ext>
                </a:extLst>
              </a:tr>
              <a:tr h="545179">
                <a:tc>
                  <a:txBody>
                    <a:bodyPr/>
                    <a:lstStyle/>
                    <a:p>
                      <a:r>
                        <a:rPr lang="en-GB" dirty="0"/>
                        <a:t>Clavicle</a:t>
                      </a:r>
                      <a:endParaRPr lang="en-US" dirty="0"/>
                    </a:p>
                  </a:txBody>
                  <a:tcPr/>
                </a:tc>
                <a:tc>
                  <a:txBody>
                    <a:bodyPr/>
                    <a:lstStyle/>
                    <a:p>
                      <a:r>
                        <a:rPr lang="en-GB" dirty="0"/>
                        <a:t>Over lung fields </a:t>
                      </a:r>
                      <a:endParaRPr lang="en-US" dirty="0"/>
                    </a:p>
                  </a:txBody>
                  <a:tcPr/>
                </a:tc>
                <a:tc>
                  <a:txBody>
                    <a:bodyPr/>
                    <a:lstStyle/>
                    <a:p>
                      <a:r>
                        <a:rPr lang="en-GB" dirty="0"/>
                        <a:t>Above lung apex</a:t>
                      </a:r>
                      <a:endParaRPr lang="en-US" dirty="0"/>
                    </a:p>
                  </a:txBody>
                  <a:tcPr/>
                </a:tc>
                <a:extLst>
                  <a:ext uri="{0D108BD9-81ED-4DB2-BD59-A6C34878D82A}">
                    <a16:rowId xmlns:a16="http://schemas.microsoft.com/office/drawing/2014/main" val="3024016425"/>
                  </a:ext>
                </a:extLst>
              </a:tr>
              <a:tr h="940994">
                <a:tc>
                  <a:txBody>
                    <a:bodyPr/>
                    <a:lstStyle/>
                    <a:p>
                      <a:r>
                        <a:rPr lang="en-GB" dirty="0"/>
                        <a:t>Scapula</a:t>
                      </a:r>
                      <a:endParaRPr lang="en-US" dirty="0"/>
                    </a:p>
                  </a:txBody>
                  <a:tcPr/>
                </a:tc>
                <a:tc>
                  <a:txBody>
                    <a:bodyPr/>
                    <a:lstStyle/>
                    <a:p>
                      <a:r>
                        <a:rPr lang="en-GB" dirty="0"/>
                        <a:t>Away from lung fields</a:t>
                      </a:r>
                      <a:endParaRPr lang="en-US" dirty="0"/>
                    </a:p>
                  </a:txBody>
                  <a:tcPr/>
                </a:tc>
                <a:tc>
                  <a:txBody>
                    <a:bodyPr/>
                    <a:lstStyle/>
                    <a:p>
                      <a:r>
                        <a:rPr lang="en-GB" dirty="0"/>
                        <a:t>Over the lung fields</a:t>
                      </a:r>
                      <a:endParaRPr lang="en-US" dirty="0"/>
                    </a:p>
                  </a:txBody>
                  <a:tcPr/>
                </a:tc>
                <a:extLst>
                  <a:ext uri="{0D108BD9-81ED-4DB2-BD59-A6C34878D82A}">
                    <a16:rowId xmlns:a16="http://schemas.microsoft.com/office/drawing/2014/main" val="3892952413"/>
                  </a:ext>
                </a:extLst>
              </a:tr>
              <a:tr h="940994">
                <a:tc>
                  <a:txBody>
                    <a:bodyPr/>
                    <a:lstStyle/>
                    <a:p>
                      <a:r>
                        <a:rPr lang="en-GB" dirty="0"/>
                        <a:t>Ribs </a:t>
                      </a:r>
                      <a:endParaRPr lang="en-US" dirty="0"/>
                    </a:p>
                  </a:txBody>
                  <a:tcPr/>
                </a:tc>
                <a:tc>
                  <a:txBody>
                    <a:bodyPr/>
                    <a:lstStyle/>
                    <a:p>
                      <a:r>
                        <a:rPr lang="en-GB" dirty="0"/>
                        <a:t>Posterior ribs distinct </a:t>
                      </a:r>
                      <a:endParaRPr lang="en-US" dirty="0"/>
                    </a:p>
                  </a:txBody>
                  <a:tcPr/>
                </a:tc>
                <a:tc>
                  <a:txBody>
                    <a:bodyPr/>
                    <a:lstStyle/>
                    <a:p>
                      <a:r>
                        <a:rPr lang="en-GB" dirty="0"/>
                        <a:t>Anterior ribs distinct</a:t>
                      </a:r>
                      <a:endParaRPr lang="en-US" dirty="0"/>
                    </a:p>
                  </a:txBody>
                  <a:tcPr/>
                </a:tc>
                <a:extLst>
                  <a:ext uri="{0D108BD9-81ED-4DB2-BD59-A6C34878D82A}">
                    <a16:rowId xmlns:a16="http://schemas.microsoft.com/office/drawing/2014/main" val="2871756174"/>
                  </a:ext>
                </a:extLst>
              </a:tr>
              <a:tr h="940994">
                <a:tc>
                  <a:txBody>
                    <a:bodyPr/>
                    <a:lstStyle/>
                    <a:p>
                      <a:r>
                        <a:rPr lang="en-GB" dirty="0"/>
                        <a:t>Heart and cardiothoracic ratio</a:t>
                      </a:r>
                      <a:endParaRPr lang="en-US" dirty="0"/>
                    </a:p>
                  </a:txBody>
                  <a:tcPr/>
                </a:tc>
                <a:tc>
                  <a:txBody>
                    <a:bodyPr/>
                    <a:lstStyle/>
                    <a:p>
                      <a:r>
                        <a:rPr lang="en-GB" dirty="0"/>
                        <a:t>Normal size </a:t>
                      </a:r>
                    </a:p>
                    <a:p>
                      <a:r>
                        <a:rPr lang="en-GB" dirty="0"/>
                        <a:t>1:2</a:t>
                      </a:r>
                      <a:endParaRPr lang="en-US" dirty="0"/>
                    </a:p>
                  </a:txBody>
                  <a:tcPr/>
                </a:tc>
                <a:tc>
                  <a:txBody>
                    <a:bodyPr/>
                    <a:lstStyle/>
                    <a:p>
                      <a:r>
                        <a:rPr lang="en-GB" dirty="0"/>
                        <a:t>Relatively enlarged</a:t>
                      </a:r>
                    </a:p>
                    <a:p>
                      <a:r>
                        <a:rPr lang="en-GB" dirty="0"/>
                        <a:t>Increased ratio</a:t>
                      </a:r>
                      <a:endParaRPr lang="en-US" dirty="0"/>
                    </a:p>
                  </a:txBody>
                  <a:tcPr/>
                </a:tc>
                <a:extLst>
                  <a:ext uri="{0D108BD9-81ED-4DB2-BD59-A6C34878D82A}">
                    <a16:rowId xmlns:a16="http://schemas.microsoft.com/office/drawing/2014/main" val="1419422341"/>
                  </a:ext>
                </a:extLst>
              </a:tr>
              <a:tr h="545179">
                <a:tc>
                  <a:txBody>
                    <a:bodyPr/>
                    <a:lstStyle/>
                    <a:p>
                      <a:r>
                        <a:rPr lang="en-GB" dirty="0"/>
                        <a:t>Diaphragm</a:t>
                      </a:r>
                      <a:endParaRPr lang="en-US" dirty="0"/>
                    </a:p>
                  </a:txBody>
                  <a:tcPr/>
                </a:tc>
                <a:tc>
                  <a:txBody>
                    <a:bodyPr/>
                    <a:lstStyle/>
                    <a:p>
                      <a:r>
                        <a:rPr lang="en-GB" dirty="0"/>
                        <a:t>Lower</a:t>
                      </a:r>
                      <a:endParaRPr lang="en-US" dirty="0"/>
                    </a:p>
                  </a:txBody>
                  <a:tcPr/>
                </a:tc>
                <a:tc>
                  <a:txBody>
                    <a:bodyPr/>
                    <a:lstStyle/>
                    <a:p>
                      <a:r>
                        <a:rPr lang="en-GB" dirty="0"/>
                        <a:t>Higher</a:t>
                      </a:r>
                      <a:endParaRPr lang="en-US" dirty="0"/>
                    </a:p>
                  </a:txBody>
                  <a:tcPr/>
                </a:tc>
                <a:extLst>
                  <a:ext uri="{0D108BD9-81ED-4DB2-BD59-A6C34878D82A}">
                    <a16:rowId xmlns:a16="http://schemas.microsoft.com/office/drawing/2014/main" val="1475839104"/>
                  </a:ext>
                </a:extLst>
              </a:tr>
              <a:tr h="545179">
                <a:tc>
                  <a:txBody>
                    <a:bodyPr/>
                    <a:lstStyle/>
                    <a:p>
                      <a:r>
                        <a:rPr lang="en-GB" dirty="0"/>
                        <a:t>Gastric air fluid level</a:t>
                      </a:r>
                      <a:endParaRPr lang="en-US" dirty="0"/>
                    </a:p>
                  </a:txBody>
                  <a:tcPr/>
                </a:tc>
                <a:tc>
                  <a:txBody>
                    <a:bodyPr/>
                    <a:lstStyle/>
                    <a:p>
                      <a:r>
                        <a:rPr lang="en-GB" dirty="0"/>
                        <a:t>Seen</a:t>
                      </a:r>
                      <a:endParaRPr lang="en-US" dirty="0"/>
                    </a:p>
                  </a:txBody>
                  <a:tcPr/>
                </a:tc>
                <a:tc>
                  <a:txBody>
                    <a:bodyPr/>
                    <a:lstStyle/>
                    <a:p>
                      <a:r>
                        <a:rPr lang="en-GB" dirty="0"/>
                        <a:t>Not seen</a:t>
                      </a:r>
                      <a:endParaRPr lang="en-US" dirty="0"/>
                    </a:p>
                  </a:txBody>
                  <a:tcPr/>
                </a:tc>
                <a:extLst>
                  <a:ext uri="{0D108BD9-81ED-4DB2-BD59-A6C34878D82A}">
                    <a16:rowId xmlns:a16="http://schemas.microsoft.com/office/drawing/2014/main" val="254797710"/>
                  </a:ext>
                </a:extLst>
              </a:tr>
              <a:tr h="545179">
                <a:tc>
                  <a:txBody>
                    <a:bodyPr/>
                    <a:lstStyle/>
                    <a:p>
                      <a:r>
                        <a:rPr lang="en-GB" dirty="0"/>
                        <a:t>Lung volume</a:t>
                      </a:r>
                      <a:endParaRPr lang="en-US" dirty="0"/>
                    </a:p>
                  </a:txBody>
                  <a:tcPr/>
                </a:tc>
                <a:tc>
                  <a:txBody>
                    <a:bodyPr/>
                    <a:lstStyle/>
                    <a:p>
                      <a:r>
                        <a:rPr lang="en-GB" dirty="0"/>
                        <a:t>Normal</a:t>
                      </a:r>
                      <a:endParaRPr lang="en-US" dirty="0"/>
                    </a:p>
                  </a:txBody>
                  <a:tcPr/>
                </a:tc>
                <a:tc>
                  <a:txBody>
                    <a:bodyPr/>
                    <a:lstStyle/>
                    <a:p>
                      <a:r>
                        <a:rPr lang="en-GB" dirty="0"/>
                        <a:t>Decrease</a:t>
                      </a:r>
                      <a:endParaRPr lang="en-US" dirty="0"/>
                    </a:p>
                  </a:txBody>
                  <a:tcPr/>
                </a:tc>
                <a:extLst>
                  <a:ext uri="{0D108BD9-81ED-4DB2-BD59-A6C34878D82A}">
                    <a16:rowId xmlns:a16="http://schemas.microsoft.com/office/drawing/2014/main" val="1858645103"/>
                  </a:ext>
                </a:extLst>
              </a:tr>
            </a:tbl>
          </a:graphicData>
        </a:graphic>
      </p:graphicFrame>
      <p:sp>
        <p:nvSpPr>
          <p:cNvPr id="3" name="TextBox 2">
            <a:extLst>
              <a:ext uri="{FF2B5EF4-FFF2-40B4-BE49-F238E27FC236}">
                <a16:creationId xmlns:a16="http://schemas.microsoft.com/office/drawing/2014/main" id="{C4405B94-5647-76BE-B14D-1E077E3D5C3C}"/>
              </a:ext>
            </a:extLst>
          </p:cNvPr>
          <p:cNvSpPr txBox="1"/>
          <p:nvPr/>
        </p:nvSpPr>
        <p:spPr>
          <a:xfrm>
            <a:off x="2004290" y="270933"/>
            <a:ext cx="5415589" cy="523220"/>
          </a:xfrm>
          <a:prstGeom prst="rect">
            <a:avLst/>
          </a:prstGeom>
          <a:noFill/>
        </p:spPr>
        <p:txBody>
          <a:bodyPr wrap="square" rtlCol="0">
            <a:spAutoFit/>
          </a:bodyPr>
          <a:lstStyle/>
          <a:p>
            <a:pPr algn="l"/>
            <a:r>
              <a:rPr lang="en-GB" sz="2800" dirty="0"/>
              <a:t>AP view vs PA view </a:t>
            </a:r>
            <a:endParaRPr lang="en-US" sz="2800" dirty="0"/>
          </a:p>
        </p:txBody>
      </p:sp>
    </p:spTree>
    <p:extLst>
      <p:ext uri="{BB962C8B-B14F-4D97-AF65-F5344CB8AC3E}">
        <p14:creationId xmlns:p14="http://schemas.microsoft.com/office/powerpoint/2010/main" val="130403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5142-40F8-2C24-5C69-034805AB00F2}"/>
              </a:ext>
            </a:extLst>
          </p:cNvPr>
          <p:cNvSpPr>
            <a:spLocks noGrp="1"/>
          </p:cNvSpPr>
          <p:nvPr>
            <p:ph type="title"/>
          </p:nvPr>
        </p:nvSpPr>
        <p:spPr/>
        <p:txBody>
          <a:bodyPr/>
          <a:lstStyle/>
          <a:p>
            <a:r>
              <a:rPr lang="en-GB" dirty="0"/>
              <a:t>Lateral view </a:t>
            </a:r>
            <a:endParaRPr lang="en-US" dirty="0"/>
          </a:p>
        </p:txBody>
      </p:sp>
      <p:sp>
        <p:nvSpPr>
          <p:cNvPr id="3" name="Content Placeholder 2">
            <a:extLst>
              <a:ext uri="{FF2B5EF4-FFF2-40B4-BE49-F238E27FC236}">
                <a16:creationId xmlns:a16="http://schemas.microsoft.com/office/drawing/2014/main" id="{397EA442-6A3E-D8E2-A900-534F65CE6B5D}"/>
              </a:ext>
            </a:extLst>
          </p:cNvPr>
          <p:cNvSpPr>
            <a:spLocks noGrp="1"/>
          </p:cNvSpPr>
          <p:nvPr>
            <p:ph idx="1"/>
          </p:nvPr>
        </p:nvSpPr>
        <p:spPr>
          <a:xfrm>
            <a:off x="1371600" y="2679462"/>
            <a:ext cx="5391943" cy="3778150"/>
          </a:xfrm>
        </p:spPr>
        <p:txBody>
          <a:bodyPr>
            <a:normAutofit/>
          </a:bodyPr>
          <a:lstStyle/>
          <a:p>
            <a:r>
              <a:rPr lang="en-GB" sz="2400" dirty="0"/>
              <a:t>This orthogonal view to a frontal chest radiograph may be performed as an adjunct in cases where there is diagnostic uncertainty. The lateral chest view can be particularly useful in assessing the retrosternal and </a:t>
            </a:r>
            <a:r>
              <a:rPr lang="en-GB" sz="2400" dirty="0" err="1"/>
              <a:t>retrocardiac</a:t>
            </a:r>
            <a:r>
              <a:rPr lang="en-GB" sz="2400" dirty="0"/>
              <a:t> airspaces</a:t>
            </a:r>
          </a:p>
          <a:p>
            <a:endParaRPr lang="en-US" sz="2400" dirty="0"/>
          </a:p>
        </p:txBody>
      </p:sp>
      <p:pic>
        <p:nvPicPr>
          <p:cNvPr id="6" name="Picture 5">
            <a:extLst>
              <a:ext uri="{FF2B5EF4-FFF2-40B4-BE49-F238E27FC236}">
                <a16:creationId xmlns:a16="http://schemas.microsoft.com/office/drawing/2014/main" id="{A85102D0-0148-28C2-B16D-6291C4C390AE}"/>
              </a:ext>
            </a:extLst>
          </p:cNvPr>
          <p:cNvPicPr>
            <a:picLocks noChangeAspect="1"/>
          </p:cNvPicPr>
          <p:nvPr/>
        </p:nvPicPr>
        <p:blipFill>
          <a:blip r:embed="rId2"/>
          <a:stretch>
            <a:fillRect/>
          </a:stretch>
        </p:blipFill>
        <p:spPr>
          <a:xfrm>
            <a:off x="7623079" y="2278304"/>
            <a:ext cx="4646875" cy="4580466"/>
          </a:xfrm>
          <a:prstGeom prst="rect">
            <a:avLst/>
          </a:prstGeom>
        </p:spPr>
      </p:pic>
    </p:spTree>
    <p:extLst>
      <p:ext uri="{BB962C8B-B14F-4D97-AF65-F5344CB8AC3E}">
        <p14:creationId xmlns:p14="http://schemas.microsoft.com/office/powerpoint/2010/main" val="60706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0116-A657-8E76-7266-3D09FFE80F3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268CBB0-A3C7-DAAE-95DC-45E3D4CF3D5D}"/>
              </a:ext>
            </a:extLst>
          </p:cNvPr>
          <p:cNvPicPr>
            <a:picLocks noGrp="1" noChangeAspect="1"/>
          </p:cNvPicPr>
          <p:nvPr>
            <p:ph idx="1"/>
          </p:nvPr>
        </p:nvPicPr>
        <p:blipFill>
          <a:blip r:embed="rId2"/>
          <a:stretch>
            <a:fillRect/>
          </a:stretch>
        </p:blipFill>
        <p:spPr>
          <a:xfrm>
            <a:off x="2757932" y="2286000"/>
            <a:ext cx="6828536" cy="3581400"/>
          </a:xfrm>
        </p:spPr>
      </p:pic>
    </p:spTree>
    <p:extLst>
      <p:ext uri="{BB962C8B-B14F-4D97-AF65-F5344CB8AC3E}">
        <p14:creationId xmlns:p14="http://schemas.microsoft.com/office/powerpoint/2010/main" val="1626223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BED4-CB39-E2FE-3726-EAA5FA7E2A7F}"/>
              </a:ext>
            </a:extLst>
          </p:cNvPr>
          <p:cNvSpPr>
            <a:spLocks noGrp="1"/>
          </p:cNvSpPr>
          <p:nvPr>
            <p:ph type="title"/>
          </p:nvPr>
        </p:nvSpPr>
        <p:spPr>
          <a:xfrm>
            <a:off x="2231136" y="127261"/>
            <a:ext cx="7729728" cy="1188720"/>
          </a:xfrm>
        </p:spPr>
        <p:txBody>
          <a:bodyPr/>
          <a:lstStyle/>
          <a:p>
            <a:r>
              <a:rPr lang="en-GB" dirty="0"/>
              <a:t>Image technical evaluation </a:t>
            </a:r>
            <a:endParaRPr lang="en-US" dirty="0"/>
          </a:p>
        </p:txBody>
      </p:sp>
      <p:sp>
        <p:nvSpPr>
          <p:cNvPr id="3" name="Content Placeholder 2">
            <a:extLst>
              <a:ext uri="{FF2B5EF4-FFF2-40B4-BE49-F238E27FC236}">
                <a16:creationId xmlns:a16="http://schemas.microsoft.com/office/drawing/2014/main" id="{A4A377BA-832F-2640-9774-041F9ABFE97E}"/>
              </a:ext>
            </a:extLst>
          </p:cNvPr>
          <p:cNvSpPr>
            <a:spLocks noGrp="1"/>
          </p:cNvSpPr>
          <p:nvPr>
            <p:ph idx="1"/>
          </p:nvPr>
        </p:nvSpPr>
        <p:spPr>
          <a:xfrm>
            <a:off x="1910942" y="1406529"/>
            <a:ext cx="9000282" cy="3618053"/>
          </a:xfrm>
        </p:spPr>
        <p:txBody>
          <a:bodyPr>
            <a:noAutofit/>
          </a:bodyPr>
          <a:lstStyle/>
          <a:p>
            <a:pPr marL="457200" indent="-457200">
              <a:buFont typeface="+mj-lt"/>
              <a:buAutoNum type="arabicPeriod"/>
            </a:pPr>
            <a:r>
              <a:rPr lang="en-GB" sz="2400" dirty="0"/>
              <a:t>The entire lung fields should be visible superior from the apices inferior to the posterior costophrenic angle 
the chin should not be superimposing any structures 
there is superimposition of the anterior ribs 
the sternum is seen in profile 
superimposition of the posterior costophrenic recess
a minimum of ten posterior ribs are visualized above the diaphragm
the ribs and thoracic cage are seen only faintly over the heart
clear vascular markings of the lungs should be visible</a:t>
            </a:r>
            <a:endParaRPr lang="en-US" sz="2400" dirty="0"/>
          </a:p>
        </p:txBody>
      </p:sp>
    </p:spTree>
    <p:extLst>
      <p:ext uri="{BB962C8B-B14F-4D97-AF65-F5344CB8AC3E}">
        <p14:creationId xmlns:p14="http://schemas.microsoft.com/office/powerpoint/2010/main" val="1808087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0989-8794-051B-7EC7-BED27D1C42E6}"/>
              </a:ext>
            </a:extLst>
          </p:cNvPr>
          <p:cNvSpPr>
            <a:spLocks noGrp="1"/>
          </p:cNvSpPr>
          <p:nvPr>
            <p:ph type="title"/>
          </p:nvPr>
        </p:nvSpPr>
        <p:spPr/>
        <p:txBody>
          <a:bodyPr/>
          <a:lstStyle/>
          <a:p>
            <a:r>
              <a:rPr lang="ar-SA" dirty="0"/>
              <a:t>Lateral decubitus </a:t>
            </a:r>
            <a:endParaRPr lang="en-US" dirty="0"/>
          </a:p>
        </p:txBody>
      </p:sp>
      <p:sp>
        <p:nvSpPr>
          <p:cNvPr id="3" name="Content Placeholder 2">
            <a:extLst>
              <a:ext uri="{FF2B5EF4-FFF2-40B4-BE49-F238E27FC236}">
                <a16:creationId xmlns:a16="http://schemas.microsoft.com/office/drawing/2014/main" id="{86D94C5E-F33E-1BDB-1A9D-8363BBCDACF0}"/>
              </a:ext>
            </a:extLst>
          </p:cNvPr>
          <p:cNvSpPr>
            <a:spLocks noGrp="1"/>
          </p:cNvSpPr>
          <p:nvPr>
            <p:ph idx="1"/>
          </p:nvPr>
        </p:nvSpPr>
        <p:spPr/>
        <p:txBody>
          <a:bodyPr/>
          <a:lstStyle/>
          <a:p>
            <a:r>
              <a:rPr lang="ar-SA" dirty="0"/>
              <a:t>Undertaken to demonstrate small pleural effusions, or for the investigation of pneumothorax and air trapping due to inhaled foreign bodies.</a:t>
            </a:r>
          </a:p>
          <a:p>
            <a:r>
              <a:rPr lang="ar-SA" dirty="0"/>
              <a:t> patient is lying either left lateral or right lateral on a trolley on top of a radiolucent sponge
note: when investigating pneumothorax the side of interest should be up; when investigating pleural effusions the side of interest should be down</a:t>
            </a:r>
          </a:p>
          <a:p>
            <a:endParaRPr lang="en-US" dirty="0"/>
          </a:p>
        </p:txBody>
      </p:sp>
    </p:spTree>
    <p:extLst>
      <p:ext uri="{BB962C8B-B14F-4D97-AF65-F5344CB8AC3E}">
        <p14:creationId xmlns:p14="http://schemas.microsoft.com/office/powerpoint/2010/main" val="96510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FBDF-3FF3-073C-80E1-457806317AAE}"/>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A90DC64D-EBA9-D2F6-F2C9-5FD208FF505E}"/>
              </a:ext>
            </a:extLst>
          </p:cNvPr>
          <p:cNvPicPr>
            <a:picLocks noGrp="1" noChangeAspect="1"/>
          </p:cNvPicPr>
          <p:nvPr>
            <p:ph idx="1"/>
          </p:nvPr>
        </p:nvPicPr>
        <p:blipFill>
          <a:blip r:embed="rId2"/>
          <a:stretch>
            <a:fillRect/>
          </a:stretch>
        </p:blipFill>
        <p:spPr>
          <a:xfrm>
            <a:off x="1761067" y="0"/>
            <a:ext cx="6515797" cy="6593993"/>
          </a:xfrm>
        </p:spPr>
      </p:pic>
    </p:spTree>
    <p:extLst>
      <p:ext uri="{BB962C8B-B14F-4D97-AF65-F5344CB8AC3E}">
        <p14:creationId xmlns:p14="http://schemas.microsoft.com/office/powerpoint/2010/main" val="21702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2ADBD-FCC9-9F15-67FD-3A05D21C7091}"/>
              </a:ext>
            </a:extLst>
          </p:cNvPr>
          <p:cNvSpPr>
            <a:spLocks noGrp="1"/>
          </p:cNvSpPr>
          <p:nvPr>
            <p:ph idx="1"/>
          </p:nvPr>
        </p:nvSpPr>
        <p:spPr>
          <a:xfrm>
            <a:off x="1478280" y="1083733"/>
            <a:ext cx="10097962" cy="5480243"/>
          </a:xfrm>
        </p:spPr>
        <p:txBody>
          <a:bodyPr>
            <a:noAutofit/>
          </a:bodyPr>
          <a:lstStyle/>
          <a:p>
            <a:r>
              <a:rPr lang="en-GB" sz="2400" dirty="0"/>
              <a:t>The </a:t>
            </a:r>
            <a:r>
              <a:rPr lang="en-GB" sz="2400" b="1" i="0" dirty="0">
                <a:solidFill>
                  <a:srgbClr val="3D3D3D"/>
                </a:solidFill>
                <a:effectLst/>
                <a:latin typeface="Open Sans" panose="02000000000000000000" pitchFamily="2" charset="0"/>
              </a:rPr>
              <a:t>chest radiograph </a:t>
            </a:r>
            <a:r>
              <a:rPr lang="en-GB" sz="2400" b="0" i="0" dirty="0">
                <a:solidFill>
                  <a:srgbClr val="3D3D3D"/>
                </a:solidFill>
                <a:effectLst/>
                <a:latin typeface="Open Sans" panose="020B0606030504020204" pitchFamily="34" charset="0"/>
              </a:rPr>
              <a:t>(also known as the </a:t>
            </a:r>
            <a:r>
              <a:rPr lang="en-GB" sz="2400" b="1" i="0" dirty="0">
                <a:solidFill>
                  <a:srgbClr val="3D3D3D"/>
                </a:solidFill>
                <a:effectLst/>
                <a:latin typeface="Open Sans" panose="020B0606030504020204" pitchFamily="34" charset="0"/>
              </a:rPr>
              <a:t>chest x-ray</a:t>
            </a:r>
            <a:r>
              <a:rPr lang="en-GB" sz="2400" b="0" i="0" dirty="0">
                <a:solidFill>
                  <a:srgbClr val="3D3D3D"/>
                </a:solidFill>
                <a:effectLst/>
                <a:latin typeface="Open Sans" panose="020B0606030504020204" pitchFamily="34" charset="0"/>
              </a:rPr>
              <a:t> or </a:t>
            </a:r>
            <a:r>
              <a:rPr lang="en-GB" sz="2400" b="1" i="0" dirty="0">
                <a:solidFill>
                  <a:srgbClr val="3D3D3D"/>
                </a:solidFill>
                <a:effectLst/>
                <a:latin typeface="Open Sans" panose="020B0606030504020204" pitchFamily="34" charset="0"/>
              </a:rPr>
              <a:t>CXR</a:t>
            </a:r>
            <a:r>
              <a:rPr lang="en-GB" sz="2400" b="0" i="0" dirty="0">
                <a:solidFill>
                  <a:srgbClr val="3D3D3D"/>
                </a:solidFill>
                <a:effectLst/>
                <a:latin typeface="Open Sans" panose="020B0606030504020204" pitchFamily="34" charset="0"/>
              </a:rPr>
              <a:t>) is anecdotally thought to be the most frequently-performed radiological investigation globally although no published data is known to corroborate this. </a:t>
            </a:r>
          </a:p>
          <a:p>
            <a:endParaRPr lang="en-GB" sz="2400" dirty="0">
              <a:solidFill>
                <a:srgbClr val="3D3D3D"/>
              </a:solidFill>
              <a:latin typeface="Open Sans" panose="020B0606030504020204" pitchFamily="34" charset="0"/>
            </a:endParaRPr>
          </a:p>
          <a:p>
            <a:endParaRPr lang="ar-SA" sz="2400" b="0" i="0" dirty="0">
              <a:solidFill>
                <a:srgbClr val="3D3D3D"/>
              </a:solidFill>
              <a:effectLst/>
              <a:latin typeface="Open Sans" panose="020B0606030504020204" pitchFamily="34" charset="0"/>
            </a:endParaRPr>
          </a:p>
          <a:p>
            <a:r>
              <a:rPr lang="en-GB" sz="2400" b="0" i="0" dirty="0">
                <a:solidFill>
                  <a:srgbClr val="3D3D3D"/>
                </a:solidFill>
                <a:effectLst/>
                <a:latin typeface="Open Sans" panose="020B0606030504020204" pitchFamily="34" charset="0"/>
              </a:rPr>
              <a:t>UK government statistical data from the NHS in England and Wales shows that the chest radiograph remains consistently the most frequently requested imaging test by GPs</a:t>
            </a:r>
            <a:endParaRPr lang="ar-SA" sz="2400" b="0" i="0" dirty="0">
              <a:solidFill>
                <a:srgbClr val="3D3D3D"/>
              </a:solidFill>
              <a:effectLst/>
              <a:latin typeface="Open Sans" panose="020B0606030504020204" pitchFamily="34" charset="0"/>
            </a:endParaRPr>
          </a:p>
          <a:p>
            <a:pPr marL="0" indent="0">
              <a:buNone/>
            </a:pPr>
            <a:r>
              <a:rPr lang="en-GB" sz="2400" dirty="0"/>
              <a:t>
</a:t>
            </a:r>
            <a:endParaRPr lang="en-US" sz="2400" dirty="0"/>
          </a:p>
        </p:txBody>
      </p:sp>
    </p:spTree>
    <p:extLst>
      <p:ext uri="{BB962C8B-B14F-4D97-AF65-F5344CB8AC3E}">
        <p14:creationId xmlns:p14="http://schemas.microsoft.com/office/powerpoint/2010/main" val="2395669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D919BB2-3375-2573-2EEA-712D863795B1}"/>
              </a:ext>
            </a:extLst>
          </p:cNvPr>
          <p:cNvSpPr>
            <a:spLocks noGrp="1"/>
          </p:cNvSpPr>
          <p:nvPr>
            <p:ph idx="1"/>
          </p:nvPr>
        </p:nvSpPr>
        <p:spPr>
          <a:xfrm>
            <a:off x="1381390" y="544468"/>
            <a:ext cx="7729728" cy="3101983"/>
          </a:xfrm>
        </p:spPr>
        <p:txBody>
          <a:bodyPr/>
          <a:lstStyle/>
          <a:p>
            <a:r>
              <a:rPr lang="en-GB" b="1" i="0" dirty="0">
                <a:solidFill>
                  <a:srgbClr val="B40015"/>
                </a:solidFill>
                <a:effectLst/>
                <a:latin typeface="PT Sans" panose="02000000000000000000" pitchFamily="2" charset="0"/>
              </a:rPr>
              <a:t>Erect Film</a:t>
            </a:r>
          </a:p>
          <a:p>
            <a:r>
              <a:rPr lang="en-GB" b="0" i="0" dirty="0">
                <a:solidFill>
                  <a:srgbClr val="000000"/>
                </a:solidFill>
                <a:effectLst/>
                <a:latin typeface="PT Sans" panose="02000000000000000000" pitchFamily="2" charset="0"/>
              </a:rPr>
              <a:t>The erect film is the standard film, and is performed with the patient standing. This type of film makes it easier to identify pleural effusions and </a:t>
            </a:r>
            <a:r>
              <a:rPr lang="en-GB" b="0" i="0" dirty="0" err="1">
                <a:solidFill>
                  <a:srgbClr val="000000"/>
                </a:solidFill>
                <a:effectLst/>
                <a:latin typeface="PT Sans" panose="02000000000000000000" pitchFamily="2" charset="0"/>
              </a:rPr>
              <a:t>pneumothoraces</a:t>
            </a:r>
            <a:r>
              <a:rPr lang="en-GB" b="0" i="0" dirty="0">
                <a:solidFill>
                  <a:srgbClr val="000000"/>
                </a:solidFill>
                <a:effectLst/>
                <a:latin typeface="PT Sans" panose="02000000000000000000" pitchFamily="2" charset="0"/>
              </a:rPr>
              <a:t>.</a:t>
            </a:r>
          </a:p>
          <a:p>
            <a:r>
              <a:rPr lang="en-GB" b="0" i="0" dirty="0">
                <a:solidFill>
                  <a:srgbClr val="000000"/>
                </a:solidFill>
                <a:effectLst/>
                <a:latin typeface="PT Sans" panose="02000000000000000000" pitchFamily="2" charset="0"/>
              </a:rPr>
              <a:t>X-rays performed in an x-ray department are usually erect. Mobile x-rays may be erect, though keep in mind that mobile erect x-rays are often performed in a semi-recumbent position rather than fully erect.</a:t>
            </a:r>
          </a:p>
          <a:p>
            <a:endParaRPr lang="en-US" dirty="0"/>
          </a:p>
        </p:txBody>
      </p:sp>
      <p:pic>
        <p:nvPicPr>
          <p:cNvPr id="12" name="Picture 11">
            <a:extLst>
              <a:ext uri="{FF2B5EF4-FFF2-40B4-BE49-F238E27FC236}">
                <a16:creationId xmlns:a16="http://schemas.microsoft.com/office/drawing/2014/main" id="{AC181723-9238-1EEA-5B57-5067E999C2B3}"/>
              </a:ext>
            </a:extLst>
          </p:cNvPr>
          <p:cNvPicPr>
            <a:picLocks noChangeAspect="1"/>
          </p:cNvPicPr>
          <p:nvPr/>
        </p:nvPicPr>
        <p:blipFill>
          <a:blip r:embed="rId2"/>
          <a:stretch>
            <a:fillRect/>
          </a:stretch>
        </p:blipFill>
        <p:spPr>
          <a:xfrm>
            <a:off x="4629677" y="2947572"/>
            <a:ext cx="4889935" cy="3910428"/>
          </a:xfrm>
          <a:prstGeom prst="rect">
            <a:avLst/>
          </a:prstGeom>
        </p:spPr>
      </p:pic>
    </p:spTree>
    <p:extLst>
      <p:ext uri="{BB962C8B-B14F-4D97-AF65-F5344CB8AC3E}">
        <p14:creationId xmlns:p14="http://schemas.microsoft.com/office/powerpoint/2010/main" val="2168820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FAD432-4AA9-8D26-5BCA-8F57CD1950B1}"/>
              </a:ext>
            </a:extLst>
          </p:cNvPr>
          <p:cNvSpPr>
            <a:spLocks noGrp="1"/>
          </p:cNvSpPr>
          <p:nvPr>
            <p:ph idx="1"/>
          </p:nvPr>
        </p:nvSpPr>
        <p:spPr>
          <a:xfrm>
            <a:off x="960582" y="964229"/>
            <a:ext cx="10603345" cy="2299285"/>
          </a:xfrm>
        </p:spPr>
        <p:txBody>
          <a:bodyPr/>
          <a:lstStyle/>
          <a:p>
            <a:r>
              <a:rPr lang="en-GB" dirty="0">
                <a:solidFill>
                  <a:srgbClr val="FF0000"/>
                </a:solidFill>
              </a:rPr>
              <a:t>Supine Film</a:t>
            </a:r>
            <a:r>
              <a:rPr lang="en-GB" dirty="0"/>
              <a:t>
A supine film is performed with the patient lying down. This will result in a wider mediastinum and smaller lung fields. Detection of pleural effusion and pneumothorax will be more difficult with supine films.</a:t>
            </a:r>
            <a:endParaRPr lang="en-US" dirty="0"/>
          </a:p>
        </p:txBody>
      </p:sp>
      <p:pic>
        <p:nvPicPr>
          <p:cNvPr id="6" name="Picture 5">
            <a:extLst>
              <a:ext uri="{FF2B5EF4-FFF2-40B4-BE49-F238E27FC236}">
                <a16:creationId xmlns:a16="http://schemas.microsoft.com/office/drawing/2014/main" id="{A9C3759A-91BB-6A0B-12BB-BBBD8ED7BCDC}"/>
              </a:ext>
            </a:extLst>
          </p:cNvPr>
          <p:cNvPicPr>
            <a:picLocks noChangeAspect="1"/>
          </p:cNvPicPr>
          <p:nvPr/>
        </p:nvPicPr>
        <p:blipFill>
          <a:blip r:embed="rId2"/>
          <a:stretch>
            <a:fillRect/>
          </a:stretch>
        </p:blipFill>
        <p:spPr>
          <a:xfrm>
            <a:off x="4253665" y="2438400"/>
            <a:ext cx="5365552" cy="4254883"/>
          </a:xfrm>
          <a:prstGeom prst="rect">
            <a:avLst/>
          </a:prstGeom>
        </p:spPr>
      </p:pic>
    </p:spTree>
    <p:extLst>
      <p:ext uri="{BB962C8B-B14F-4D97-AF65-F5344CB8AC3E}">
        <p14:creationId xmlns:p14="http://schemas.microsoft.com/office/powerpoint/2010/main" val="3068480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971D-41D4-2BCE-E4B5-AEBCB6859A5B}"/>
              </a:ext>
            </a:extLst>
          </p:cNvPr>
          <p:cNvSpPr>
            <a:spLocks noGrp="1"/>
          </p:cNvSpPr>
          <p:nvPr>
            <p:ph type="title"/>
          </p:nvPr>
        </p:nvSpPr>
        <p:spPr/>
        <p:txBody>
          <a:bodyPr/>
          <a:lstStyle/>
          <a:p>
            <a:r>
              <a:rPr lang="en-GB" dirty="0"/>
              <a:t> RIPE (assessing the image quality)</a:t>
            </a:r>
            <a:endParaRPr lang="en-US" dirty="0"/>
          </a:p>
        </p:txBody>
      </p:sp>
      <p:sp>
        <p:nvSpPr>
          <p:cNvPr id="3" name="Content Placeholder 2">
            <a:extLst>
              <a:ext uri="{FF2B5EF4-FFF2-40B4-BE49-F238E27FC236}">
                <a16:creationId xmlns:a16="http://schemas.microsoft.com/office/drawing/2014/main" id="{2A508011-AA77-C1AA-EEAA-7710B52F87B2}"/>
              </a:ext>
            </a:extLst>
          </p:cNvPr>
          <p:cNvSpPr>
            <a:spLocks noGrp="1"/>
          </p:cNvSpPr>
          <p:nvPr>
            <p:ph idx="1"/>
          </p:nvPr>
        </p:nvSpPr>
        <p:spPr>
          <a:xfrm>
            <a:off x="800485" y="2153412"/>
            <a:ext cx="5825067" cy="4352129"/>
          </a:xfrm>
        </p:spPr>
        <p:txBody>
          <a:bodyPr>
            <a:noAutofit/>
          </a:bodyPr>
          <a:lstStyle/>
          <a:p>
            <a:r>
              <a:rPr lang="en-GB" sz="2400" dirty="0"/>
              <a:t>Assessing The Image Quality, “RIPE” mnemonic is used; Rotation, Inspiration, Position, Exposure(Penetration).
</a:t>
            </a:r>
            <a:r>
              <a:rPr lang="en-GB" sz="2400" dirty="0">
                <a:solidFill>
                  <a:srgbClr val="C00000"/>
                </a:solidFill>
              </a:rPr>
              <a:t>Rotation</a:t>
            </a:r>
            <a:r>
              <a:rPr lang="en-GB" sz="2400" dirty="0"/>
              <a:t>: The clavicles should appear symmetrical and be seen as equal length. The distance between the thoracic spinal process and clavicular heads should be equal . If there is a rotation, mediastinum may look abnormal.</a:t>
            </a:r>
            <a:endParaRPr lang="en-US" sz="2400" dirty="0"/>
          </a:p>
        </p:txBody>
      </p:sp>
      <p:pic>
        <p:nvPicPr>
          <p:cNvPr id="6" name="Picture 5">
            <a:extLst>
              <a:ext uri="{FF2B5EF4-FFF2-40B4-BE49-F238E27FC236}">
                <a16:creationId xmlns:a16="http://schemas.microsoft.com/office/drawing/2014/main" id="{EF3AE2CB-787F-A7BF-C930-3A949C04CF64}"/>
              </a:ext>
            </a:extLst>
          </p:cNvPr>
          <p:cNvPicPr>
            <a:picLocks noChangeAspect="1"/>
          </p:cNvPicPr>
          <p:nvPr/>
        </p:nvPicPr>
        <p:blipFill>
          <a:blip r:embed="rId2"/>
          <a:stretch>
            <a:fillRect/>
          </a:stretch>
        </p:blipFill>
        <p:spPr>
          <a:xfrm>
            <a:off x="7166428" y="2505871"/>
            <a:ext cx="4591016" cy="4352129"/>
          </a:xfrm>
          <a:prstGeom prst="rect">
            <a:avLst/>
          </a:prstGeom>
        </p:spPr>
      </p:pic>
    </p:spTree>
    <p:extLst>
      <p:ext uri="{BB962C8B-B14F-4D97-AF65-F5344CB8AC3E}">
        <p14:creationId xmlns:p14="http://schemas.microsoft.com/office/powerpoint/2010/main" val="1320379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BF9A-644A-247C-4601-05D119065F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3A2516-A3E2-7787-F4DC-C429ED2BC980}"/>
              </a:ext>
            </a:extLst>
          </p:cNvPr>
          <p:cNvSpPr>
            <a:spLocks noGrp="1"/>
          </p:cNvSpPr>
          <p:nvPr>
            <p:ph idx="1"/>
          </p:nvPr>
        </p:nvSpPr>
        <p:spPr/>
        <p:txBody>
          <a:bodyPr>
            <a:normAutofit/>
          </a:bodyPr>
          <a:lstStyle/>
          <a:p>
            <a:r>
              <a:rPr lang="en-GB" sz="2400" dirty="0">
                <a:solidFill>
                  <a:srgbClr val="FF0000"/>
                </a:solidFill>
              </a:rPr>
              <a:t>Inspiration</a:t>
            </a:r>
            <a:r>
              <a:rPr lang="en-GB" sz="2400" dirty="0"/>
              <a:t>: On good inspiration, the diaphragm should be seen at the level of the 8</a:t>
            </a:r>
            <a:r>
              <a:rPr lang="en-GB" sz="2400" baseline="30000" dirty="0"/>
              <a:t>th</a:t>
            </a:r>
            <a:r>
              <a:rPr lang="en-GB" sz="2400" dirty="0"/>
              <a:t> – 10</a:t>
            </a:r>
            <a:r>
              <a:rPr lang="en-GB" sz="2400" baseline="30000" dirty="0"/>
              <a:t>th</a:t>
            </a:r>
            <a:r>
              <a:rPr lang="en-GB" sz="2400" dirty="0"/>
              <a:t> posterior rib or 5</a:t>
            </a:r>
            <a:r>
              <a:rPr lang="en-GB" sz="2400" baseline="30000" dirty="0"/>
              <a:t>th</a:t>
            </a:r>
            <a:r>
              <a:rPr lang="en-GB" sz="2400" dirty="0"/>
              <a:t> – 6</a:t>
            </a:r>
            <a:r>
              <a:rPr lang="en-GB" sz="2400" baseline="30000" dirty="0"/>
              <a:t>th</a:t>
            </a:r>
            <a:r>
              <a:rPr lang="en-GB" sz="2400" dirty="0"/>
              <a:t> anterior rib.</a:t>
            </a:r>
            <a:endParaRPr lang="en-US" sz="2400" dirty="0"/>
          </a:p>
        </p:txBody>
      </p:sp>
      <p:pic>
        <p:nvPicPr>
          <p:cNvPr id="6" name="Picture 5">
            <a:extLst>
              <a:ext uri="{FF2B5EF4-FFF2-40B4-BE49-F238E27FC236}">
                <a16:creationId xmlns:a16="http://schemas.microsoft.com/office/drawing/2014/main" id="{63F29027-5997-F871-87A3-563BE0E09C51}"/>
              </a:ext>
            </a:extLst>
          </p:cNvPr>
          <p:cNvPicPr>
            <a:picLocks noChangeAspect="1"/>
          </p:cNvPicPr>
          <p:nvPr/>
        </p:nvPicPr>
        <p:blipFill>
          <a:blip r:embed="rId2"/>
          <a:stretch>
            <a:fillRect/>
          </a:stretch>
        </p:blipFill>
        <p:spPr>
          <a:xfrm>
            <a:off x="3093452" y="3429000"/>
            <a:ext cx="4591203" cy="3429769"/>
          </a:xfrm>
          <a:prstGeom prst="rect">
            <a:avLst/>
          </a:prstGeom>
        </p:spPr>
      </p:pic>
    </p:spTree>
    <p:extLst>
      <p:ext uri="{BB962C8B-B14F-4D97-AF65-F5344CB8AC3E}">
        <p14:creationId xmlns:p14="http://schemas.microsoft.com/office/powerpoint/2010/main" val="98759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0128-E59F-5C01-121D-39BC27F50C3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12F0C5A-26A8-5CBE-BD6D-4CCED2085338}"/>
              </a:ext>
            </a:extLst>
          </p:cNvPr>
          <p:cNvPicPr>
            <a:picLocks noGrp="1" noChangeAspect="1"/>
          </p:cNvPicPr>
          <p:nvPr>
            <p:ph idx="1"/>
          </p:nvPr>
        </p:nvPicPr>
        <p:blipFill>
          <a:blip r:embed="rId2"/>
          <a:stretch>
            <a:fillRect/>
          </a:stretch>
        </p:blipFill>
        <p:spPr>
          <a:xfrm>
            <a:off x="1219200" y="258618"/>
            <a:ext cx="9260994" cy="6736388"/>
          </a:xfrm>
        </p:spPr>
      </p:pic>
    </p:spTree>
    <p:extLst>
      <p:ext uri="{BB962C8B-B14F-4D97-AF65-F5344CB8AC3E}">
        <p14:creationId xmlns:p14="http://schemas.microsoft.com/office/powerpoint/2010/main" val="2822263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ED629-4A3D-0E72-6855-AF6D6CD990AE}"/>
              </a:ext>
            </a:extLst>
          </p:cNvPr>
          <p:cNvSpPr>
            <a:spLocks noGrp="1"/>
          </p:cNvSpPr>
          <p:nvPr>
            <p:ph idx="1"/>
          </p:nvPr>
        </p:nvSpPr>
        <p:spPr>
          <a:xfrm>
            <a:off x="704058" y="248905"/>
            <a:ext cx="4809066" cy="6044137"/>
          </a:xfrm>
        </p:spPr>
        <p:txBody>
          <a:bodyPr>
            <a:normAutofit/>
          </a:bodyPr>
          <a:lstStyle/>
          <a:p>
            <a:pPr marL="0" indent="0">
              <a:buNone/>
            </a:pPr>
            <a:r>
              <a:rPr lang="en-GB" sz="2400" b="0" i="0" dirty="0">
                <a:solidFill>
                  <a:srgbClr val="C00000"/>
                </a:solidFill>
                <a:effectLst/>
                <a:latin typeface="Arial" panose="020B0604020202020204" pitchFamily="34" charset="0"/>
              </a:rPr>
              <a:t>Projections</a:t>
            </a:r>
            <a:r>
              <a:rPr lang="en-GB" sz="2400" b="0" i="0" dirty="0">
                <a:solidFill>
                  <a:srgbClr val="333333"/>
                </a:solidFill>
                <a:effectLst/>
                <a:latin typeface="Arial" panose="020B0604020202020204" pitchFamily="34" charset="0"/>
              </a:rPr>
              <a:t> </a:t>
            </a:r>
          </a:p>
          <a:p>
            <a:pPr marL="0" indent="0">
              <a:buNone/>
            </a:pPr>
            <a:r>
              <a:rPr lang="en-GB" sz="2400" b="0" i="0" dirty="0">
                <a:solidFill>
                  <a:srgbClr val="333333"/>
                </a:solidFill>
                <a:effectLst/>
                <a:latin typeface="Arial" panose="020B0604020202020204" pitchFamily="34" charset="0"/>
              </a:rPr>
              <a:t>Radiographers will often label a chest X-ray as either PA or AP.</a:t>
            </a:r>
            <a:endParaRPr lang="ar-SA" sz="2400" b="0" i="0" dirty="0">
              <a:solidFill>
                <a:srgbClr val="333333"/>
              </a:solidFill>
              <a:effectLst/>
              <a:latin typeface="Arial" panose="020B0604020202020204" pitchFamily="34" charset="0"/>
            </a:endParaRPr>
          </a:p>
          <a:p>
            <a:pPr marL="0" indent="0">
              <a:buNone/>
            </a:pPr>
            <a:r>
              <a:rPr lang="en-GB" sz="2400" b="0" i="0" dirty="0">
                <a:solidFill>
                  <a:srgbClr val="333333"/>
                </a:solidFill>
                <a:effectLst/>
                <a:latin typeface="Arial" panose="020B0604020202020204" pitchFamily="34" charset="0"/>
              </a:rPr>
              <a:t> If the image is not labelled, it is usually fair to assume it is a standard PA view. If you are not sure then look at the medial edges of each scapula.</a:t>
            </a:r>
            <a:endParaRPr lang="en-US" sz="2400" dirty="0"/>
          </a:p>
        </p:txBody>
      </p:sp>
      <p:pic>
        <p:nvPicPr>
          <p:cNvPr id="4" name="Picture 4">
            <a:extLst>
              <a:ext uri="{FF2B5EF4-FFF2-40B4-BE49-F238E27FC236}">
                <a16:creationId xmlns:a16="http://schemas.microsoft.com/office/drawing/2014/main" id="{0D291BCF-057F-8F4B-383F-50A1B734C624}"/>
              </a:ext>
            </a:extLst>
          </p:cNvPr>
          <p:cNvPicPr>
            <a:picLocks noChangeAspect="1"/>
          </p:cNvPicPr>
          <p:nvPr/>
        </p:nvPicPr>
        <p:blipFill>
          <a:blip r:embed="rId2"/>
          <a:stretch>
            <a:fillRect/>
          </a:stretch>
        </p:blipFill>
        <p:spPr>
          <a:xfrm>
            <a:off x="5513124" y="1525539"/>
            <a:ext cx="6420257" cy="5418667"/>
          </a:xfrm>
          <a:prstGeom prst="rect">
            <a:avLst/>
          </a:prstGeom>
        </p:spPr>
      </p:pic>
    </p:spTree>
    <p:extLst>
      <p:ext uri="{BB962C8B-B14F-4D97-AF65-F5344CB8AC3E}">
        <p14:creationId xmlns:p14="http://schemas.microsoft.com/office/powerpoint/2010/main" val="113191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F6A22D-E537-5932-FB8F-A3BB0DFFDD9C}"/>
              </a:ext>
            </a:extLst>
          </p:cNvPr>
          <p:cNvSpPr>
            <a:spLocks noGrp="1"/>
          </p:cNvSpPr>
          <p:nvPr>
            <p:ph idx="1"/>
          </p:nvPr>
        </p:nvSpPr>
        <p:spPr>
          <a:xfrm>
            <a:off x="2231136" y="591127"/>
            <a:ext cx="7729728" cy="5148900"/>
          </a:xfrm>
        </p:spPr>
        <p:txBody>
          <a:bodyPr>
            <a:normAutofit/>
          </a:bodyPr>
          <a:lstStyle/>
          <a:p>
            <a:r>
              <a:rPr lang="en-GB" sz="2400" dirty="0">
                <a:solidFill>
                  <a:srgbClr val="FF0000"/>
                </a:solidFill>
              </a:rPr>
              <a:t>Exposure / Penetration: </a:t>
            </a:r>
          </a:p>
          <a:p>
            <a:r>
              <a:rPr lang="en-GB" sz="2400" dirty="0"/>
              <a:t>Ideally, you should be able to see the heart, the blood vessels, and the intervertebral spaces. Exposure should be adequate if you are able to see approximately T4 vertebra and spinal process.</a:t>
            </a:r>
          </a:p>
          <a:p>
            <a:endParaRPr lang="en-US" sz="2400" dirty="0"/>
          </a:p>
        </p:txBody>
      </p:sp>
      <p:sp>
        <p:nvSpPr>
          <p:cNvPr id="7" name="TextBox 6">
            <a:extLst>
              <a:ext uri="{FF2B5EF4-FFF2-40B4-BE49-F238E27FC236}">
                <a16:creationId xmlns:a16="http://schemas.microsoft.com/office/drawing/2014/main" id="{D1A087A7-4AF9-CF97-663F-9632E93296FD}"/>
              </a:ext>
            </a:extLst>
          </p:cNvPr>
          <p:cNvSpPr txBox="1"/>
          <p:nvPr/>
        </p:nvSpPr>
        <p:spPr>
          <a:xfrm>
            <a:off x="2231136" y="6082207"/>
            <a:ext cx="7010400" cy="369332"/>
          </a:xfrm>
          <a:prstGeom prst="rect">
            <a:avLst/>
          </a:prstGeom>
          <a:noFill/>
        </p:spPr>
        <p:txBody>
          <a:bodyPr wrap="square" rtlCol="0">
            <a:spAutoFit/>
          </a:bodyPr>
          <a:lstStyle/>
          <a:p>
            <a:pPr algn="l"/>
            <a:endParaRPr lang="en-US" dirty="0"/>
          </a:p>
        </p:txBody>
      </p:sp>
      <p:pic>
        <p:nvPicPr>
          <p:cNvPr id="10" name="Picture 9">
            <a:extLst>
              <a:ext uri="{FF2B5EF4-FFF2-40B4-BE49-F238E27FC236}">
                <a16:creationId xmlns:a16="http://schemas.microsoft.com/office/drawing/2014/main" id="{37873055-969D-B4CD-9322-021593C1C506}"/>
              </a:ext>
            </a:extLst>
          </p:cNvPr>
          <p:cNvPicPr>
            <a:picLocks noChangeAspect="1"/>
          </p:cNvPicPr>
          <p:nvPr/>
        </p:nvPicPr>
        <p:blipFill>
          <a:blip r:embed="rId2"/>
          <a:stretch>
            <a:fillRect/>
          </a:stretch>
        </p:blipFill>
        <p:spPr>
          <a:xfrm>
            <a:off x="6332913" y="2310258"/>
            <a:ext cx="6081591" cy="4547742"/>
          </a:xfrm>
          <a:prstGeom prst="rect">
            <a:avLst/>
          </a:prstGeom>
        </p:spPr>
      </p:pic>
    </p:spTree>
    <p:extLst>
      <p:ext uri="{BB962C8B-B14F-4D97-AF65-F5344CB8AC3E}">
        <p14:creationId xmlns:p14="http://schemas.microsoft.com/office/powerpoint/2010/main" val="4029793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88EF-1378-37F6-5D63-9D33A5245A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B954EB-E69A-97FD-77AB-B1B7745EDFA7}"/>
              </a:ext>
            </a:extLst>
          </p:cNvPr>
          <p:cNvSpPr>
            <a:spLocks noGrp="1"/>
          </p:cNvSpPr>
          <p:nvPr>
            <p:ph idx="1"/>
          </p:nvPr>
        </p:nvSpPr>
        <p:spPr/>
        <p:txBody>
          <a:bodyPr>
            <a:normAutofit/>
          </a:bodyPr>
          <a:lstStyle/>
          <a:p>
            <a:r>
              <a:rPr lang="en-GB" sz="2400" dirty="0"/>
              <a:t>Overexposed PA X-Ray film. You are able to see all vertebral bodies with obvious intervertebral spaces.</a:t>
            </a:r>
            <a:endParaRPr lang="en-US" sz="2400" dirty="0"/>
          </a:p>
        </p:txBody>
      </p:sp>
      <p:pic>
        <p:nvPicPr>
          <p:cNvPr id="8" name="Picture 7">
            <a:extLst>
              <a:ext uri="{FF2B5EF4-FFF2-40B4-BE49-F238E27FC236}">
                <a16:creationId xmlns:a16="http://schemas.microsoft.com/office/drawing/2014/main" id="{FB21B87C-6645-51CB-AC8D-4AD7FA6C4D38}"/>
              </a:ext>
            </a:extLst>
          </p:cNvPr>
          <p:cNvPicPr>
            <a:picLocks noChangeAspect="1"/>
          </p:cNvPicPr>
          <p:nvPr/>
        </p:nvPicPr>
        <p:blipFill>
          <a:blip r:embed="rId2"/>
          <a:stretch>
            <a:fillRect/>
          </a:stretch>
        </p:blipFill>
        <p:spPr>
          <a:xfrm>
            <a:off x="4750730" y="2820170"/>
            <a:ext cx="5027500" cy="4037830"/>
          </a:xfrm>
          <a:prstGeom prst="rect">
            <a:avLst/>
          </a:prstGeom>
        </p:spPr>
      </p:pic>
    </p:spTree>
    <p:extLst>
      <p:ext uri="{BB962C8B-B14F-4D97-AF65-F5344CB8AC3E}">
        <p14:creationId xmlns:p14="http://schemas.microsoft.com/office/powerpoint/2010/main" val="100108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1604D-0560-D410-84FA-D712FB2E8EEB}"/>
              </a:ext>
            </a:extLst>
          </p:cNvPr>
          <p:cNvSpPr>
            <a:spLocks noGrp="1"/>
          </p:cNvSpPr>
          <p:nvPr>
            <p:ph idx="1"/>
          </p:nvPr>
        </p:nvSpPr>
        <p:spPr>
          <a:xfrm>
            <a:off x="1097280" y="803086"/>
            <a:ext cx="9890760" cy="3101983"/>
          </a:xfrm>
        </p:spPr>
        <p:txBody>
          <a:bodyPr>
            <a:normAutofit/>
          </a:bodyPr>
          <a:lstStyle/>
          <a:p>
            <a:r>
              <a:rPr lang="en-GB" sz="2400" dirty="0"/>
              <a:t> Underexposed PA X-Ray film. You can not appreciate thoracic vertebra</a:t>
            </a:r>
            <a:endParaRPr lang="en-US" sz="2400" dirty="0"/>
          </a:p>
        </p:txBody>
      </p:sp>
      <p:pic>
        <p:nvPicPr>
          <p:cNvPr id="5" name="Picture 4">
            <a:extLst>
              <a:ext uri="{FF2B5EF4-FFF2-40B4-BE49-F238E27FC236}">
                <a16:creationId xmlns:a16="http://schemas.microsoft.com/office/drawing/2014/main" id="{A5722207-3735-57C3-749E-72517F3D4FC8}"/>
              </a:ext>
            </a:extLst>
          </p:cNvPr>
          <p:cNvPicPr>
            <a:picLocks noChangeAspect="1"/>
          </p:cNvPicPr>
          <p:nvPr/>
        </p:nvPicPr>
        <p:blipFill>
          <a:blip r:embed="rId2"/>
          <a:stretch>
            <a:fillRect/>
          </a:stretch>
        </p:blipFill>
        <p:spPr>
          <a:xfrm>
            <a:off x="3244219" y="1551983"/>
            <a:ext cx="6703758" cy="5196720"/>
          </a:xfrm>
          <a:prstGeom prst="rect">
            <a:avLst/>
          </a:prstGeom>
        </p:spPr>
      </p:pic>
    </p:spTree>
    <p:extLst>
      <p:ext uri="{BB962C8B-B14F-4D97-AF65-F5344CB8AC3E}">
        <p14:creationId xmlns:p14="http://schemas.microsoft.com/office/powerpoint/2010/main" val="1557512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C02E-1A37-1EB8-2DB8-3B0034A00411}"/>
              </a:ext>
            </a:extLst>
          </p:cNvPr>
          <p:cNvSpPr>
            <a:spLocks noGrp="1"/>
          </p:cNvSpPr>
          <p:nvPr>
            <p:ph type="title"/>
          </p:nvPr>
        </p:nvSpPr>
        <p:spPr/>
        <p:txBody>
          <a:bodyPr/>
          <a:lstStyle/>
          <a:p>
            <a:r>
              <a:rPr lang="ar-SA" dirty="0"/>
              <a:t>lungs and pleural spaces</a:t>
            </a:r>
            <a:endParaRPr lang="en-US" dirty="0"/>
          </a:p>
        </p:txBody>
      </p:sp>
      <p:sp>
        <p:nvSpPr>
          <p:cNvPr id="3" name="Content Placeholder 2">
            <a:extLst>
              <a:ext uri="{FF2B5EF4-FFF2-40B4-BE49-F238E27FC236}">
                <a16:creationId xmlns:a16="http://schemas.microsoft.com/office/drawing/2014/main" id="{04DB6A10-FEF9-F009-AC70-3566A15B2BC7}"/>
              </a:ext>
            </a:extLst>
          </p:cNvPr>
          <p:cNvSpPr>
            <a:spLocks noGrp="1"/>
          </p:cNvSpPr>
          <p:nvPr>
            <p:ph idx="1"/>
          </p:nvPr>
        </p:nvSpPr>
        <p:spPr/>
        <p:txBody>
          <a:bodyPr>
            <a:normAutofit lnSpcReduction="10000"/>
          </a:bodyPr>
          <a:lstStyle/>
          <a:p>
            <a:r>
              <a:rPr lang="ar-SA" dirty="0"/>
              <a:t>On a chest x-ray lung abnormalities will either present as areas of increased density or as areas of decreased density
Lung abnormalities with an increased density – also called opacities – are the most common.
A practical approach is to divide these into four patterns:</a:t>
            </a:r>
          </a:p>
          <a:p>
            <a:pPr marL="457200" indent="-457200">
              <a:buFont typeface="+mj-lt"/>
              <a:buAutoNum type="arabicPeriod"/>
            </a:pPr>
            <a:r>
              <a:rPr lang="ar-SA" dirty="0">
                <a:solidFill>
                  <a:srgbClr val="FF0000"/>
                </a:solidFill>
              </a:rPr>
              <a:t>Consolidation</a:t>
            </a:r>
            <a:r>
              <a:rPr lang="ar-SA" dirty="0"/>
              <a:t>
Interstitial
Nodules or masses
</a:t>
            </a:r>
            <a:r>
              <a:rPr lang="ar-SA" dirty="0">
                <a:solidFill>
                  <a:srgbClr val="FF0000"/>
                </a:solidFill>
              </a:rPr>
              <a:t>Atelectasis</a:t>
            </a:r>
            <a:endParaRPr lang="en-US" dirty="0">
              <a:solidFill>
                <a:srgbClr val="FF0000"/>
              </a:solidFill>
            </a:endParaRPr>
          </a:p>
        </p:txBody>
      </p:sp>
    </p:spTree>
    <p:extLst>
      <p:ext uri="{BB962C8B-B14F-4D97-AF65-F5344CB8AC3E}">
        <p14:creationId xmlns:p14="http://schemas.microsoft.com/office/powerpoint/2010/main" val="59285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5F5F-CBC6-F389-57B7-DDA05A8F10F9}"/>
              </a:ext>
            </a:extLst>
          </p:cNvPr>
          <p:cNvSpPr>
            <a:spLocks noGrp="1"/>
          </p:cNvSpPr>
          <p:nvPr>
            <p:ph type="title"/>
          </p:nvPr>
        </p:nvSpPr>
        <p:spPr/>
        <p:txBody>
          <a:bodyPr/>
          <a:lstStyle/>
          <a:p>
            <a:r>
              <a:rPr lang="en-GB" dirty="0"/>
              <a:t>General principles</a:t>
            </a:r>
            <a:endParaRPr lang="en-US" dirty="0"/>
          </a:p>
        </p:txBody>
      </p:sp>
      <p:sp>
        <p:nvSpPr>
          <p:cNvPr id="3" name="Content Placeholder 2">
            <a:extLst>
              <a:ext uri="{FF2B5EF4-FFF2-40B4-BE49-F238E27FC236}">
                <a16:creationId xmlns:a16="http://schemas.microsoft.com/office/drawing/2014/main" id="{A09C9F40-0454-5B83-4C2D-4A7ED9EBC291}"/>
              </a:ext>
            </a:extLst>
          </p:cNvPr>
          <p:cNvSpPr>
            <a:spLocks noGrp="1"/>
          </p:cNvSpPr>
          <p:nvPr>
            <p:ph idx="1"/>
          </p:nvPr>
        </p:nvSpPr>
        <p:spPr/>
        <p:txBody>
          <a:bodyPr/>
          <a:lstStyle/>
          <a:p>
            <a:pPr marL="342900" indent="-342900">
              <a:buFont typeface="+mj-lt"/>
              <a:buAutoNum type="arabicPeriod"/>
            </a:pPr>
            <a:r>
              <a:rPr lang="en-GB" dirty="0"/>
              <a:t>Have a systemic approach </a:t>
            </a:r>
          </a:p>
          <a:p>
            <a:pPr marL="342900" indent="-342900">
              <a:buFont typeface="+mj-lt"/>
              <a:buAutoNum type="arabicPeriod"/>
            </a:pPr>
            <a:r>
              <a:rPr lang="en-GB" dirty="0"/>
              <a:t>Interpret  the CXR in conjunction with  The clinical findings </a:t>
            </a:r>
          </a:p>
          <a:p>
            <a:pPr marL="342900" indent="-342900">
              <a:buFont typeface="+mj-lt"/>
              <a:buAutoNum type="arabicPeriod"/>
            </a:pPr>
            <a:r>
              <a:rPr lang="en-GB" dirty="0"/>
              <a:t>Always compare with the previous CXR if  available to assess the changes </a:t>
            </a:r>
          </a:p>
          <a:p>
            <a:pPr marL="342900" indent="-342900">
              <a:buFont typeface="+mj-lt"/>
              <a:buAutoNum type="arabicPeriod"/>
            </a:pPr>
            <a:endParaRPr lang="en-GB" dirty="0"/>
          </a:p>
        </p:txBody>
      </p:sp>
    </p:spTree>
    <p:extLst>
      <p:ext uri="{BB962C8B-B14F-4D97-AF65-F5344CB8AC3E}">
        <p14:creationId xmlns:p14="http://schemas.microsoft.com/office/powerpoint/2010/main" val="101513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49226B-A7AC-585F-2425-F983F53DEEFE}"/>
              </a:ext>
            </a:extLst>
          </p:cNvPr>
          <p:cNvSpPr>
            <a:spLocks noGrp="1"/>
          </p:cNvSpPr>
          <p:nvPr>
            <p:ph idx="1"/>
          </p:nvPr>
        </p:nvSpPr>
        <p:spPr>
          <a:xfrm>
            <a:off x="1346968" y="1226897"/>
            <a:ext cx="10340109" cy="3581400"/>
          </a:xfrm>
        </p:spPr>
        <p:txBody>
          <a:bodyPr>
            <a:noAutofit/>
          </a:bodyPr>
          <a:lstStyle/>
          <a:p>
            <a:r>
              <a:rPr lang="ar-SA" sz="2400" dirty="0"/>
              <a:t>result of replacement of air in the alveoli by transudate, pus, blood, cells or other substances.
Pneumonia is by far the most common cause of consolidation.
The disease usually starts within the alveoli and spreads from one alveolus to another.
When it reaches a fissure the spread stops there.
The key-findings on the X-ray are:</a:t>
            </a:r>
            <a:endParaRPr lang="en-US" sz="2400" dirty="0"/>
          </a:p>
        </p:txBody>
      </p:sp>
      <p:sp>
        <p:nvSpPr>
          <p:cNvPr id="2" name="TextBox 1">
            <a:extLst>
              <a:ext uri="{FF2B5EF4-FFF2-40B4-BE49-F238E27FC236}">
                <a16:creationId xmlns:a16="http://schemas.microsoft.com/office/drawing/2014/main" id="{7E942654-F461-CCA0-12CB-66622CB697AD}"/>
              </a:ext>
            </a:extLst>
          </p:cNvPr>
          <p:cNvSpPr txBox="1"/>
          <p:nvPr/>
        </p:nvSpPr>
        <p:spPr>
          <a:xfrm>
            <a:off x="1499369" y="4504911"/>
            <a:ext cx="9842886" cy="1938992"/>
          </a:xfrm>
          <a:prstGeom prst="rect">
            <a:avLst/>
          </a:prstGeom>
          <a:noFill/>
        </p:spPr>
        <p:txBody>
          <a:bodyPr wrap="square" rtlCol="0">
            <a:spAutoFit/>
          </a:bodyPr>
          <a:lstStyle/>
          <a:p>
            <a:pPr marL="457200" indent="-457200" algn="l">
              <a:buFont typeface="+mj-lt"/>
              <a:buAutoNum type="arabicPeriod"/>
            </a:pPr>
            <a:r>
              <a:rPr lang="ar-SA" sz="2400" dirty="0"/>
              <a:t>ill-defined homogeneous opacity obscuring vessels
Silhouette sign: loss of lung/soft tissue interface
Air-bronchogram
Extention to the pleura or fissure, but not crossing it
No volume loss</a:t>
            </a:r>
            <a:endParaRPr lang="en-US" sz="2400" dirty="0"/>
          </a:p>
        </p:txBody>
      </p:sp>
      <p:sp>
        <p:nvSpPr>
          <p:cNvPr id="5" name="TextBox 4">
            <a:extLst>
              <a:ext uri="{FF2B5EF4-FFF2-40B4-BE49-F238E27FC236}">
                <a16:creationId xmlns:a16="http://schemas.microsoft.com/office/drawing/2014/main" id="{0EBA8DF6-8A16-C456-39CD-6D9C094E7335}"/>
              </a:ext>
            </a:extLst>
          </p:cNvPr>
          <p:cNvSpPr txBox="1"/>
          <p:nvPr/>
        </p:nvSpPr>
        <p:spPr>
          <a:xfrm>
            <a:off x="2926080" y="607814"/>
            <a:ext cx="6096000" cy="584775"/>
          </a:xfrm>
          <a:prstGeom prst="rect">
            <a:avLst/>
          </a:prstGeom>
          <a:noFill/>
        </p:spPr>
        <p:txBody>
          <a:bodyPr wrap="square">
            <a:spAutoFit/>
          </a:bodyPr>
          <a:lstStyle/>
          <a:p>
            <a:pPr algn="ctr"/>
            <a:r>
              <a:rPr lang="en-US" sz="3200" dirty="0"/>
              <a:t>Consolidation</a:t>
            </a:r>
          </a:p>
        </p:txBody>
      </p:sp>
    </p:spTree>
    <p:extLst>
      <p:ext uri="{BB962C8B-B14F-4D97-AF65-F5344CB8AC3E}">
        <p14:creationId xmlns:p14="http://schemas.microsoft.com/office/powerpoint/2010/main" val="83677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579F-2965-C380-CAA2-E491DEBEE9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28431D2-2B52-B4C2-AFF0-F6184B2ECD25}"/>
              </a:ext>
            </a:extLst>
          </p:cNvPr>
          <p:cNvPicPr>
            <a:picLocks noGrp="1" noChangeAspect="1"/>
          </p:cNvPicPr>
          <p:nvPr>
            <p:ph idx="1"/>
          </p:nvPr>
        </p:nvPicPr>
        <p:blipFill>
          <a:blip r:embed="rId2"/>
          <a:stretch>
            <a:fillRect/>
          </a:stretch>
        </p:blipFill>
        <p:spPr>
          <a:xfrm>
            <a:off x="1219200" y="0"/>
            <a:ext cx="8595976" cy="6791386"/>
          </a:xfrm>
        </p:spPr>
      </p:pic>
    </p:spTree>
    <p:extLst>
      <p:ext uri="{BB962C8B-B14F-4D97-AF65-F5344CB8AC3E}">
        <p14:creationId xmlns:p14="http://schemas.microsoft.com/office/powerpoint/2010/main" val="3500081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7A06-BA7B-D5A4-9733-B22037A1B366}"/>
              </a:ext>
            </a:extLst>
          </p:cNvPr>
          <p:cNvSpPr>
            <a:spLocks noGrp="1"/>
          </p:cNvSpPr>
          <p:nvPr>
            <p:ph type="title"/>
          </p:nvPr>
        </p:nvSpPr>
        <p:spPr/>
        <p:txBody>
          <a:bodyPr/>
          <a:lstStyle/>
          <a:p>
            <a:endParaRPr lang="en-US"/>
          </a:p>
        </p:txBody>
      </p:sp>
      <p:pic>
        <p:nvPicPr>
          <p:cNvPr id="5" name="Content Placeholder 4" descr="A close-up of a ct scan&#10;&#10;Description automatically generated">
            <a:extLst>
              <a:ext uri="{FF2B5EF4-FFF2-40B4-BE49-F238E27FC236}">
                <a16:creationId xmlns:a16="http://schemas.microsoft.com/office/drawing/2014/main" id="{AFCECFBE-E3D4-E052-B280-B6D88A5FA6AC}"/>
              </a:ext>
            </a:extLst>
          </p:cNvPr>
          <p:cNvPicPr>
            <a:picLocks noGrp="1" noChangeAspect="1"/>
          </p:cNvPicPr>
          <p:nvPr>
            <p:ph idx="1"/>
          </p:nvPr>
        </p:nvPicPr>
        <p:blipFill>
          <a:blip r:embed="rId2"/>
          <a:stretch>
            <a:fillRect/>
          </a:stretch>
        </p:blipFill>
        <p:spPr>
          <a:xfrm>
            <a:off x="1648092" y="1950720"/>
            <a:ext cx="6742998" cy="4541520"/>
          </a:xfrm>
        </p:spPr>
      </p:pic>
      <p:pic>
        <p:nvPicPr>
          <p:cNvPr id="7" name="Picture 6" descr="A x-ray of a lungs&#10;&#10;Description automatically generated">
            <a:extLst>
              <a:ext uri="{FF2B5EF4-FFF2-40B4-BE49-F238E27FC236}">
                <a16:creationId xmlns:a16="http://schemas.microsoft.com/office/drawing/2014/main" id="{5ED8AA36-5819-0F36-C161-1AFD1C977F49}"/>
              </a:ext>
            </a:extLst>
          </p:cNvPr>
          <p:cNvPicPr>
            <a:picLocks noChangeAspect="1"/>
          </p:cNvPicPr>
          <p:nvPr/>
        </p:nvPicPr>
        <p:blipFill>
          <a:blip r:embed="rId3"/>
          <a:stretch>
            <a:fillRect/>
          </a:stretch>
        </p:blipFill>
        <p:spPr>
          <a:xfrm>
            <a:off x="5977540" y="2171700"/>
            <a:ext cx="4827100" cy="4320540"/>
          </a:xfrm>
          <a:prstGeom prst="rect">
            <a:avLst/>
          </a:prstGeom>
        </p:spPr>
      </p:pic>
    </p:spTree>
    <p:extLst>
      <p:ext uri="{BB962C8B-B14F-4D97-AF65-F5344CB8AC3E}">
        <p14:creationId xmlns:p14="http://schemas.microsoft.com/office/powerpoint/2010/main" val="3935797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2F4D-8243-6A3E-5E2C-46D8DDDD889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A07914C-5034-6B73-6838-7D04E62F635C}"/>
              </a:ext>
            </a:extLst>
          </p:cNvPr>
          <p:cNvPicPr>
            <a:picLocks noGrp="1" noChangeAspect="1"/>
          </p:cNvPicPr>
          <p:nvPr>
            <p:ph idx="1"/>
          </p:nvPr>
        </p:nvPicPr>
        <p:blipFill>
          <a:blip r:embed="rId2"/>
          <a:stretch>
            <a:fillRect/>
          </a:stretch>
        </p:blipFill>
        <p:spPr>
          <a:xfrm>
            <a:off x="1465502" y="-86206"/>
            <a:ext cx="9354897" cy="6944206"/>
          </a:xfrm>
        </p:spPr>
      </p:pic>
    </p:spTree>
    <p:extLst>
      <p:ext uri="{BB962C8B-B14F-4D97-AF65-F5344CB8AC3E}">
        <p14:creationId xmlns:p14="http://schemas.microsoft.com/office/powerpoint/2010/main" val="2090139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674A-6C32-36CB-C33F-EE5D5644BE6C}"/>
              </a:ext>
            </a:extLst>
          </p:cNvPr>
          <p:cNvSpPr>
            <a:spLocks noGrp="1"/>
          </p:cNvSpPr>
          <p:nvPr>
            <p:ph type="title"/>
          </p:nvPr>
        </p:nvSpPr>
        <p:spPr/>
        <p:txBody>
          <a:bodyPr/>
          <a:lstStyle/>
          <a:p>
            <a:r>
              <a:rPr lang="ar-SA" dirty="0"/>
              <a:t>Upper lobe of right lung </a:t>
            </a:r>
            <a:endParaRPr lang="en-US" dirty="0"/>
          </a:p>
        </p:txBody>
      </p:sp>
      <p:pic>
        <p:nvPicPr>
          <p:cNvPr id="4" name="Picture 4">
            <a:extLst>
              <a:ext uri="{FF2B5EF4-FFF2-40B4-BE49-F238E27FC236}">
                <a16:creationId xmlns:a16="http://schemas.microsoft.com/office/drawing/2014/main" id="{5C11C0AE-35A4-73EA-BD0E-0A94B60CCFDF}"/>
              </a:ext>
            </a:extLst>
          </p:cNvPr>
          <p:cNvPicPr>
            <a:picLocks noGrp="1" noChangeAspect="1"/>
          </p:cNvPicPr>
          <p:nvPr>
            <p:ph idx="1"/>
          </p:nvPr>
        </p:nvPicPr>
        <p:blipFill>
          <a:blip r:embed="rId2"/>
          <a:stretch>
            <a:fillRect/>
          </a:stretch>
        </p:blipFill>
        <p:spPr>
          <a:xfrm>
            <a:off x="989294" y="1834958"/>
            <a:ext cx="9983505" cy="4839854"/>
          </a:xfrm>
        </p:spPr>
      </p:pic>
    </p:spTree>
    <p:extLst>
      <p:ext uri="{BB962C8B-B14F-4D97-AF65-F5344CB8AC3E}">
        <p14:creationId xmlns:p14="http://schemas.microsoft.com/office/powerpoint/2010/main" val="691118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BFA4-3127-BCAF-55DB-B0AD97D47B64}"/>
              </a:ext>
            </a:extLst>
          </p:cNvPr>
          <p:cNvSpPr>
            <a:spLocks noGrp="1"/>
          </p:cNvSpPr>
          <p:nvPr>
            <p:ph idx="1"/>
          </p:nvPr>
        </p:nvSpPr>
        <p:spPr>
          <a:xfrm>
            <a:off x="1295400" y="1391612"/>
            <a:ext cx="9601200" cy="5128491"/>
          </a:xfrm>
        </p:spPr>
        <p:txBody>
          <a:bodyPr>
            <a:normAutofit/>
          </a:bodyPr>
          <a:lstStyle/>
          <a:p>
            <a:pPr marL="457200" indent="-457200">
              <a:buFont typeface="+mj-lt"/>
              <a:buAutoNum type="arabicPeriod"/>
            </a:pPr>
            <a:r>
              <a:rPr lang="ar-SA" sz="2400" dirty="0"/>
              <a:t>opacification of the right upper zone and/or apex, that may abut and outline the superior margin of the horizontal fissure</a:t>
            </a:r>
          </a:p>
          <a:p>
            <a:pPr marL="457200" indent="-457200">
              <a:buFont typeface="+mj-lt"/>
              <a:buAutoNum type="arabicPeriod"/>
            </a:pPr>
            <a:r>
              <a:rPr lang="en-GB" sz="2400" dirty="0"/>
              <a:t>N</a:t>
            </a:r>
            <a:r>
              <a:rPr lang="ar-SA" sz="2400" dirty="0"/>
              <a:t>ormal (clear and distinct) right heart border (cf. </a:t>
            </a:r>
            <a:r>
              <a:rPr lang="en-GB" sz="2400" dirty="0"/>
              <a:t>M</a:t>
            </a:r>
            <a:r>
              <a:rPr lang="ar-SA" sz="2400" dirty="0"/>
              <a:t>iddle lobe consolidation)
normal (clear and distinct) right hemidiaphragm contour (cf. </a:t>
            </a:r>
            <a:r>
              <a:rPr lang="en-GB" sz="2400" dirty="0"/>
              <a:t>R</a:t>
            </a:r>
            <a:r>
              <a:rPr lang="ar-SA" sz="2400" dirty="0"/>
              <a:t>ight lower lobe consolidation)
air bronchograms
on lateral CXR: triangular opacification superior and anterior to the right oblique fissure posteriorly and the horizontal fissure anteriorly</a:t>
            </a:r>
            <a:endParaRPr lang="en-US" sz="2400" dirty="0"/>
          </a:p>
        </p:txBody>
      </p:sp>
      <p:sp>
        <p:nvSpPr>
          <p:cNvPr id="4" name="TextBox 3">
            <a:extLst>
              <a:ext uri="{FF2B5EF4-FFF2-40B4-BE49-F238E27FC236}">
                <a16:creationId xmlns:a16="http://schemas.microsoft.com/office/drawing/2014/main" id="{3024474E-49D3-E2A9-AF1F-F1022A811581}"/>
              </a:ext>
            </a:extLst>
          </p:cNvPr>
          <p:cNvSpPr txBox="1"/>
          <p:nvPr/>
        </p:nvSpPr>
        <p:spPr>
          <a:xfrm>
            <a:off x="1417320" y="592574"/>
            <a:ext cx="8244840" cy="461665"/>
          </a:xfrm>
          <a:prstGeom prst="rect">
            <a:avLst/>
          </a:prstGeom>
          <a:noFill/>
        </p:spPr>
        <p:txBody>
          <a:bodyPr wrap="square">
            <a:spAutoFit/>
          </a:bodyPr>
          <a:lstStyle/>
          <a:p>
            <a:r>
              <a:rPr lang="en-US" sz="2400" dirty="0"/>
              <a:t>Features of right upper lobe consolidation on CXR include:</a:t>
            </a:r>
          </a:p>
        </p:txBody>
      </p:sp>
    </p:spTree>
    <p:extLst>
      <p:ext uri="{BB962C8B-B14F-4D97-AF65-F5344CB8AC3E}">
        <p14:creationId xmlns:p14="http://schemas.microsoft.com/office/powerpoint/2010/main" val="1054147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CB95-DD60-F724-9996-045A1C5B8B6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9DC3308-507D-BCAA-0D47-31C1FBFC7514}"/>
              </a:ext>
            </a:extLst>
          </p:cNvPr>
          <p:cNvPicPr>
            <a:picLocks noGrp="1" noChangeAspect="1"/>
          </p:cNvPicPr>
          <p:nvPr>
            <p:ph idx="1"/>
          </p:nvPr>
        </p:nvPicPr>
        <p:blipFill>
          <a:blip r:embed="rId2"/>
          <a:stretch>
            <a:fillRect/>
          </a:stretch>
        </p:blipFill>
        <p:spPr>
          <a:xfrm>
            <a:off x="234356" y="0"/>
            <a:ext cx="5861644" cy="6858000"/>
          </a:xfrm>
        </p:spPr>
      </p:pic>
      <p:pic>
        <p:nvPicPr>
          <p:cNvPr id="5" name="Picture 5">
            <a:extLst>
              <a:ext uri="{FF2B5EF4-FFF2-40B4-BE49-F238E27FC236}">
                <a16:creationId xmlns:a16="http://schemas.microsoft.com/office/drawing/2014/main" id="{CB5CE616-AA5A-13D5-FB4C-71581211CC53}"/>
              </a:ext>
            </a:extLst>
          </p:cNvPr>
          <p:cNvPicPr>
            <a:picLocks noChangeAspect="1"/>
          </p:cNvPicPr>
          <p:nvPr/>
        </p:nvPicPr>
        <p:blipFill>
          <a:blip r:embed="rId3"/>
          <a:stretch>
            <a:fillRect/>
          </a:stretch>
        </p:blipFill>
        <p:spPr>
          <a:xfrm>
            <a:off x="6305358" y="1"/>
            <a:ext cx="5505238" cy="6761018"/>
          </a:xfrm>
          <a:prstGeom prst="rect">
            <a:avLst/>
          </a:prstGeom>
        </p:spPr>
      </p:pic>
    </p:spTree>
    <p:extLst>
      <p:ext uri="{BB962C8B-B14F-4D97-AF65-F5344CB8AC3E}">
        <p14:creationId xmlns:p14="http://schemas.microsoft.com/office/powerpoint/2010/main" val="1545630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332F-CC88-EE05-23D8-D73FC7737CAF}"/>
              </a:ext>
            </a:extLst>
          </p:cNvPr>
          <p:cNvSpPr>
            <a:spLocks noGrp="1"/>
          </p:cNvSpPr>
          <p:nvPr>
            <p:ph type="title"/>
          </p:nvPr>
        </p:nvSpPr>
        <p:spPr>
          <a:xfrm>
            <a:off x="1873024" y="-57150"/>
            <a:ext cx="9601200" cy="1485900"/>
          </a:xfrm>
        </p:spPr>
        <p:txBody>
          <a:bodyPr/>
          <a:lstStyle/>
          <a:p>
            <a:r>
              <a:rPr lang="ar-SA" dirty="0"/>
              <a:t>Right Lower Lobe </a:t>
            </a:r>
            <a:endParaRPr lang="en-US" dirty="0"/>
          </a:p>
        </p:txBody>
      </p:sp>
      <p:pic>
        <p:nvPicPr>
          <p:cNvPr id="4" name="Picture 4">
            <a:extLst>
              <a:ext uri="{FF2B5EF4-FFF2-40B4-BE49-F238E27FC236}">
                <a16:creationId xmlns:a16="http://schemas.microsoft.com/office/drawing/2014/main" id="{3D720E3F-E2C1-840A-4FCD-99CC50A5E073}"/>
              </a:ext>
            </a:extLst>
          </p:cNvPr>
          <p:cNvPicPr>
            <a:picLocks noGrp="1" noChangeAspect="1"/>
          </p:cNvPicPr>
          <p:nvPr>
            <p:ph idx="1"/>
          </p:nvPr>
        </p:nvPicPr>
        <p:blipFill>
          <a:blip r:embed="rId2"/>
          <a:stretch>
            <a:fillRect/>
          </a:stretch>
        </p:blipFill>
        <p:spPr>
          <a:xfrm>
            <a:off x="0" y="685800"/>
            <a:ext cx="6474647" cy="6272261"/>
          </a:xfrm>
        </p:spPr>
      </p:pic>
      <p:pic>
        <p:nvPicPr>
          <p:cNvPr id="5" name="Picture 5">
            <a:extLst>
              <a:ext uri="{FF2B5EF4-FFF2-40B4-BE49-F238E27FC236}">
                <a16:creationId xmlns:a16="http://schemas.microsoft.com/office/drawing/2014/main" id="{31C8D280-0879-892F-E96D-56F243E25C02}"/>
              </a:ext>
            </a:extLst>
          </p:cNvPr>
          <p:cNvPicPr>
            <a:picLocks noChangeAspect="1"/>
          </p:cNvPicPr>
          <p:nvPr/>
        </p:nvPicPr>
        <p:blipFill>
          <a:blip r:embed="rId3"/>
          <a:stretch>
            <a:fillRect/>
          </a:stretch>
        </p:blipFill>
        <p:spPr>
          <a:xfrm>
            <a:off x="6869849" y="685800"/>
            <a:ext cx="5322151" cy="6379248"/>
          </a:xfrm>
          <a:prstGeom prst="rect">
            <a:avLst/>
          </a:prstGeom>
        </p:spPr>
      </p:pic>
    </p:spTree>
    <p:extLst>
      <p:ext uri="{BB962C8B-B14F-4D97-AF65-F5344CB8AC3E}">
        <p14:creationId xmlns:p14="http://schemas.microsoft.com/office/powerpoint/2010/main" val="1510746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FB9A7-6A81-7048-12E2-D068853EAB57}"/>
              </a:ext>
            </a:extLst>
          </p:cNvPr>
          <p:cNvSpPr>
            <a:spLocks noGrp="1"/>
          </p:cNvSpPr>
          <p:nvPr>
            <p:ph idx="1"/>
          </p:nvPr>
        </p:nvSpPr>
        <p:spPr>
          <a:xfrm>
            <a:off x="1371600" y="517236"/>
            <a:ext cx="9601200" cy="5350164"/>
          </a:xfrm>
        </p:spPr>
        <p:txBody>
          <a:bodyPr>
            <a:noAutofit/>
          </a:bodyPr>
          <a:lstStyle/>
          <a:p>
            <a:r>
              <a:rPr lang="ar-SA" sz="2400" dirty="0"/>
              <a:t>Features of right lower lobe consolidation on CXR include:</a:t>
            </a:r>
          </a:p>
          <a:p>
            <a:pPr marL="457200" indent="-457200">
              <a:buFont typeface="+mj-lt"/>
              <a:buAutoNum type="arabicPeriod"/>
            </a:pPr>
            <a:r>
              <a:rPr lang="en-GB" sz="2400" dirty="0"/>
              <a:t>O</a:t>
            </a:r>
            <a:r>
              <a:rPr lang="ar-SA" sz="2400" dirty="0"/>
              <a:t>pacification of the right lower zone, that may abut the oblique fissure
obscuration of the right hemidiaphragm (silhouette sign)
normal (clear and distinct) right heart border (cf. </a:t>
            </a:r>
            <a:r>
              <a:rPr lang="en-GB" sz="2400" dirty="0"/>
              <a:t>M</a:t>
            </a:r>
            <a:r>
              <a:rPr lang="ar-SA" sz="2400" dirty="0"/>
              <a:t>iddle lobe consolidation)
normal (clear and distinct) right superior mediastinal contour (cf. </a:t>
            </a:r>
            <a:r>
              <a:rPr lang="en-GB" sz="2400" dirty="0"/>
              <a:t>R</a:t>
            </a:r>
            <a:r>
              <a:rPr lang="ar-SA" sz="2400" dirty="0"/>
              <a:t>ight upper lobe consolidation
air bronchograms
on lateral CXR: triangular opacification posterior and inferior to right oblique fissure with obscuration of the dome and posterior aspect of the right hemidiaphragm</a:t>
            </a:r>
            <a:endParaRPr lang="en-US" sz="2400" dirty="0"/>
          </a:p>
        </p:txBody>
      </p:sp>
    </p:spTree>
    <p:extLst>
      <p:ext uri="{BB962C8B-B14F-4D97-AF65-F5344CB8AC3E}">
        <p14:creationId xmlns:p14="http://schemas.microsoft.com/office/powerpoint/2010/main" val="136549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1B09-0DBC-C03B-3B02-6943A79AA567}"/>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322C904D-2197-8630-3AB5-A93CE88A6A7A}"/>
              </a:ext>
            </a:extLst>
          </p:cNvPr>
          <p:cNvPicPr>
            <a:picLocks noGrp="1" noChangeAspect="1"/>
          </p:cNvPicPr>
          <p:nvPr>
            <p:ph idx="1"/>
          </p:nvPr>
        </p:nvPicPr>
        <p:blipFill>
          <a:blip r:embed="rId2"/>
          <a:stretch>
            <a:fillRect/>
          </a:stretch>
        </p:blipFill>
        <p:spPr>
          <a:xfrm>
            <a:off x="48788" y="54648"/>
            <a:ext cx="6354618" cy="6748703"/>
          </a:xfrm>
        </p:spPr>
      </p:pic>
      <p:pic>
        <p:nvPicPr>
          <p:cNvPr id="8" name="Picture 8">
            <a:extLst>
              <a:ext uri="{FF2B5EF4-FFF2-40B4-BE49-F238E27FC236}">
                <a16:creationId xmlns:a16="http://schemas.microsoft.com/office/drawing/2014/main" id="{D7F57DCD-1568-1C4F-0D0B-2CE2387BB86B}"/>
              </a:ext>
            </a:extLst>
          </p:cNvPr>
          <p:cNvPicPr>
            <a:picLocks noChangeAspect="1"/>
          </p:cNvPicPr>
          <p:nvPr/>
        </p:nvPicPr>
        <p:blipFill>
          <a:blip r:embed="rId3"/>
          <a:stretch>
            <a:fillRect/>
          </a:stretch>
        </p:blipFill>
        <p:spPr>
          <a:xfrm>
            <a:off x="6859539" y="54647"/>
            <a:ext cx="5436073" cy="6748704"/>
          </a:xfrm>
          <a:prstGeom prst="rect">
            <a:avLst/>
          </a:prstGeom>
        </p:spPr>
      </p:pic>
    </p:spTree>
    <p:extLst>
      <p:ext uri="{BB962C8B-B14F-4D97-AF65-F5344CB8AC3E}">
        <p14:creationId xmlns:p14="http://schemas.microsoft.com/office/powerpoint/2010/main" val="156821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C922-B4E2-B8D8-0DCD-6A3E5D08571D}"/>
              </a:ext>
            </a:extLst>
          </p:cNvPr>
          <p:cNvSpPr>
            <a:spLocks noGrp="1"/>
          </p:cNvSpPr>
          <p:nvPr>
            <p:ph type="title"/>
          </p:nvPr>
        </p:nvSpPr>
        <p:spPr>
          <a:xfrm>
            <a:off x="1479911" y="169643"/>
            <a:ext cx="7729728" cy="1188720"/>
          </a:xfrm>
        </p:spPr>
        <p:txBody>
          <a:bodyPr/>
          <a:lstStyle/>
          <a:p>
            <a:r>
              <a:rPr lang="en-GB" dirty="0"/>
              <a:t>Before we start </a:t>
            </a:r>
            <a:endParaRPr lang="en-US" dirty="0"/>
          </a:p>
        </p:txBody>
      </p:sp>
      <p:sp>
        <p:nvSpPr>
          <p:cNvPr id="3" name="Content Placeholder 2">
            <a:extLst>
              <a:ext uri="{FF2B5EF4-FFF2-40B4-BE49-F238E27FC236}">
                <a16:creationId xmlns:a16="http://schemas.microsoft.com/office/drawing/2014/main" id="{AD344830-D3D9-F7BB-55DA-C4AA8A7A163F}"/>
              </a:ext>
            </a:extLst>
          </p:cNvPr>
          <p:cNvSpPr>
            <a:spLocks noGrp="1"/>
          </p:cNvSpPr>
          <p:nvPr>
            <p:ph idx="1"/>
          </p:nvPr>
        </p:nvSpPr>
        <p:spPr>
          <a:xfrm>
            <a:off x="1566117" y="1086335"/>
            <a:ext cx="9382053" cy="3101983"/>
          </a:xfrm>
        </p:spPr>
        <p:txBody>
          <a:bodyPr>
            <a:normAutofit fontScale="92500" lnSpcReduction="10000"/>
          </a:bodyPr>
          <a:lstStyle/>
          <a:p>
            <a:r>
              <a:rPr lang="en-GB" dirty="0"/>
              <a:t>The Images Seen on chest  radiograph results from the differences in the materials in the body</a:t>
            </a:r>
          </a:p>
          <a:p>
            <a:r>
              <a:rPr lang="en-GB" dirty="0"/>
              <a:t>The hierarchy of  the densities from the lower density(dark ) to the higher density (light)</a:t>
            </a:r>
          </a:p>
          <a:p>
            <a:pPr marL="342900" indent="-342900">
              <a:buFont typeface="+mj-lt"/>
              <a:buAutoNum type="arabicPeriod"/>
            </a:pPr>
            <a:r>
              <a:rPr lang="en-GB" dirty="0"/>
              <a:t>Gas (Air in the lung)</a:t>
            </a:r>
          </a:p>
          <a:p>
            <a:pPr marL="342900" indent="-342900">
              <a:buFont typeface="+mj-lt"/>
              <a:buAutoNum type="arabicPeriod"/>
            </a:pPr>
            <a:r>
              <a:rPr lang="en-GB" dirty="0"/>
              <a:t>Fat  (Fat layer in soft tissue )</a:t>
            </a:r>
          </a:p>
          <a:p>
            <a:pPr marL="342900" indent="-342900">
              <a:buFont typeface="+mj-lt"/>
              <a:buAutoNum type="arabicPeriod"/>
            </a:pPr>
            <a:r>
              <a:rPr lang="en-GB" dirty="0"/>
              <a:t>Water (Same density as heart and blood vessels)</a:t>
            </a:r>
          </a:p>
          <a:p>
            <a:pPr marL="342900" indent="-342900">
              <a:buFont typeface="+mj-lt"/>
              <a:buAutoNum type="arabicPeriod"/>
            </a:pPr>
            <a:r>
              <a:rPr lang="en-GB" dirty="0"/>
              <a:t>Bone (The most dense of the tissue )</a:t>
            </a:r>
          </a:p>
          <a:p>
            <a:pPr marL="342900" indent="-342900">
              <a:buFont typeface="+mj-lt"/>
              <a:buAutoNum type="arabicPeriod"/>
            </a:pPr>
            <a:r>
              <a:rPr lang="en-GB" dirty="0"/>
              <a:t>Metal (foreign body )</a:t>
            </a:r>
            <a:endParaRPr lang="en-US" dirty="0"/>
          </a:p>
        </p:txBody>
      </p:sp>
      <p:pic>
        <p:nvPicPr>
          <p:cNvPr id="6" name="Picture 5">
            <a:extLst>
              <a:ext uri="{FF2B5EF4-FFF2-40B4-BE49-F238E27FC236}">
                <a16:creationId xmlns:a16="http://schemas.microsoft.com/office/drawing/2014/main" id="{13073980-0F8E-C521-DE83-D387FFDB1DE6}"/>
              </a:ext>
            </a:extLst>
          </p:cNvPr>
          <p:cNvPicPr>
            <a:picLocks noChangeAspect="1"/>
          </p:cNvPicPr>
          <p:nvPr/>
        </p:nvPicPr>
        <p:blipFill>
          <a:blip r:embed="rId2"/>
          <a:stretch>
            <a:fillRect/>
          </a:stretch>
        </p:blipFill>
        <p:spPr>
          <a:xfrm>
            <a:off x="4384195" y="4188319"/>
            <a:ext cx="6995006" cy="2661126"/>
          </a:xfrm>
          <a:prstGeom prst="rect">
            <a:avLst/>
          </a:prstGeom>
        </p:spPr>
      </p:pic>
    </p:spTree>
    <p:extLst>
      <p:ext uri="{BB962C8B-B14F-4D97-AF65-F5344CB8AC3E}">
        <p14:creationId xmlns:p14="http://schemas.microsoft.com/office/powerpoint/2010/main" val="2527340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D849-A048-AC42-3AE7-71D74E1EDA94}"/>
              </a:ext>
            </a:extLst>
          </p:cNvPr>
          <p:cNvSpPr>
            <a:spLocks noGrp="1"/>
          </p:cNvSpPr>
          <p:nvPr>
            <p:ph type="title"/>
          </p:nvPr>
        </p:nvSpPr>
        <p:spPr>
          <a:xfrm>
            <a:off x="1544012" y="230139"/>
            <a:ext cx="9601200" cy="1485900"/>
          </a:xfrm>
        </p:spPr>
        <p:txBody>
          <a:bodyPr/>
          <a:lstStyle/>
          <a:p>
            <a:r>
              <a:rPr lang="ar-SA" dirty="0"/>
              <a:t>Middle lobe of right lung </a:t>
            </a:r>
            <a:endParaRPr lang="en-US" dirty="0"/>
          </a:p>
        </p:txBody>
      </p:sp>
      <p:pic>
        <p:nvPicPr>
          <p:cNvPr id="4" name="Picture 4">
            <a:extLst>
              <a:ext uri="{FF2B5EF4-FFF2-40B4-BE49-F238E27FC236}">
                <a16:creationId xmlns:a16="http://schemas.microsoft.com/office/drawing/2014/main" id="{DFAEDA4E-D870-C19D-88DC-63292CF19475}"/>
              </a:ext>
            </a:extLst>
          </p:cNvPr>
          <p:cNvPicPr>
            <a:picLocks noGrp="1" noChangeAspect="1"/>
          </p:cNvPicPr>
          <p:nvPr>
            <p:ph idx="1"/>
          </p:nvPr>
        </p:nvPicPr>
        <p:blipFill>
          <a:blip r:embed="rId2"/>
          <a:stretch>
            <a:fillRect/>
          </a:stretch>
        </p:blipFill>
        <p:spPr>
          <a:xfrm>
            <a:off x="775856" y="1822641"/>
            <a:ext cx="10196944" cy="5123103"/>
          </a:xfrm>
        </p:spPr>
      </p:pic>
    </p:spTree>
    <p:extLst>
      <p:ext uri="{BB962C8B-B14F-4D97-AF65-F5344CB8AC3E}">
        <p14:creationId xmlns:p14="http://schemas.microsoft.com/office/powerpoint/2010/main" val="745669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E813B-0484-4C4F-AE20-88C04FD29B9C}"/>
              </a:ext>
            </a:extLst>
          </p:cNvPr>
          <p:cNvSpPr>
            <a:spLocks noGrp="1"/>
          </p:cNvSpPr>
          <p:nvPr>
            <p:ph idx="1"/>
          </p:nvPr>
        </p:nvSpPr>
        <p:spPr>
          <a:xfrm>
            <a:off x="1402080" y="1067570"/>
            <a:ext cx="9601200" cy="5485630"/>
          </a:xfrm>
        </p:spPr>
        <p:txBody>
          <a:bodyPr>
            <a:noAutofit/>
          </a:bodyPr>
          <a:lstStyle/>
          <a:p>
            <a:pPr marL="457200" indent="-457200">
              <a:buFont typeface="+mj-lt"/>
              <a:buAutoNum type="arabicPeriod"/>
            </a:pPr>
            <a:r>
              <a:rPr lang="ar-SA" sz="2400" dirty="0"/>
              <a:t>opacification of the right lower zone, that may abut and outline the inferior margin of the horizontal fissureindistinct appearance or obscuration of the right heart border (silhouette sign) 
normal (clear and distinct) right superior mediastinal contour 
normal (clear and distinct) right hemidiaphragm contour 
air bronchograms
on lateral CXR: triangular opacification between the horizontal (superiorly) and right oblique fissures (posteriorly) </a:t>
            </a:r>
            <a:endParaRPr lang="en-US" sz="2400" dirty="0"/>
          </a:p>
        </p:txBody>
      </p:sp>
    </p:spTree>
    <p:extLst>
      <p:ext uri="{BB962C8B-B14F-4D97-AF65-F5344CB8AC3E}">
        <p14:creationId xmlns:p14="http://schemas.microsoft.com/office/powerpoint/2010/main" val="2168412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9EBF-513D-EEB4-9156-7DAD6EC367D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B350F71-43EE-3419-A53A-7C2099A2E1DE}"/>
              </a:ext>
            </a:extLst>
          </p:cNvPr>
          <p:cNvPicPr>
            <a:picLocks noGrp="1" noChangeAspect="1"/>
          </p:cNvPicPr>
          <p:nvPr>
            <p:ph idx="1"/>
          </p:nvPr>
        </p:nvPicPr>
        <p:blipFill>
          <a:blip r:embed="rId2"/>
          <a:stretch>
            <a:fillRect/>
          </a:stretch>
        </p:blipFill>
        <p:spPr>
          <a:xfrm>
            <a:off x="6329989" y="-42718"/>
            <a:ext cx="5862012" cy="6900717"/>
          </a:xfrm>
        </p:spPr>
      </p:pic>
      <p:pic>
        <p:nvPicPr>
          <p:cNvPr id="5" name="Picture 5">
            <a:extLst>
              <a:ext uri="{FF2B5EF4-FFF2-40B4-BE49-F238E27FC236}">
                <a16:creationId xmlns:a16="http://schemas.microsoft.com/office/drawing/2014/main" id="{0834EB7E-218F-B75E-4710-DDEFC054CA61}"/>
              </a:ext>
            </a:extLst>
          </p:cNvPr>
          <p:cNvPicPr>
            <a:picLocks noChangeAspect="1"/>
          </p:cNvPicPr>
          <p:nvPr/>
        </p:nvPicPr>
        <p:blipFill>
          <a:blip r:embed="rId3"/>
          <a:stretch>
            <a:fillRect/>
          </a:stretch>
        </p:blipFill>
        <p:spPr>
          <a:xfrm>
            <a:off x="0" y="-42717"/>
            <a:ext cx="5985164" cy="6900718"/>
          </a:xfrm>
          <a:prstGeom prst="rect">
            <a:avLst/>
          </a:prstGeom>
        </p:spPr>
      </p:pic>
    </p:spTree>
    <p:extLst>
      <p:ext uri="{BB962C8B-B14F-4D97-AF65-F5344CB8AC3E}">
        <p14:creationId xmlns:p14="http://schemas.microsoft.com/office/powerpoint/2010/main" val="1943813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FBF6-E0D7-7073-D2D8-5D2DE3FC47D8}"/>
              </a:ext>
            </a:extLst>
          </p:cNvPr>
          <p:cNvSpPr>
            <a:spLocks noGrp="1"/>
          </p:cNvSpPr>
          <p:nvPr>
            <p:ph type="title"/>
          </p:nvPr>
        </p:nvSpPr>
        <p:spPr>
          <a:xfrm>
            <a:off x="1295400" y="90439"/>
            <a:ext cx="9601200" cy="1485900"/>
          </a:xfrm>
        </p:spPr>
        <p:txBody>
          <a:bodyPr/>
          <a:lstStyle/>
          <a:p>
            <a:r>
              <a:rPr lang="ar-SA" dirty="0"/>
              <a:t>Left lung upper lobe </a:t>
            </a:r>
            <a:endParaRPr lang="en-US" dirty="0"/>
          </a:p>
        </p:txBody>
      </p:sp>
      <p:pic>
        <p:nvPicPr>
          <p:cNvPr id="6" name="Picture 6">
            <a:extLst>
              <a:ext uri="{FF2B5EF4-FFF2-40B4-BE49-F238E27FC236}">
                <a16:creationId xmlns:a16="http://schemas.microsoft.com/office/drawing/2014/main" id="{D83666E9-E0C1-D048-B6BA-B3AC07F2103E}"/>
              </a:ext>
            </a:extLst>
          </p:cNvPr>
          <p:cNvPicPr>
            <a:picLocks noGrp="1" noChangeAspect="1"/>
          </p:cNvPicPr>
          <p:nvPr>
            <p:ph idx="1"/>
          </p:nvPr>
        </p:nvPicPr>
        <p:blipFill>
          <a:blip r:embed="rId2"/>
          <a:stretch>
            <a:fillRect/>
          </a:stretch>
        </p:blipFill>
        <p:spPr>
          <a:xfrm>
            <a:off x="209358" y="1576339"/>
            <a:ext cx="6590059" cy="5281661"/>
          </a:xfrm>
        </p:spPr>
      </p:pic>
      <p:pic>
        <p:nvPicPr>
          <p:cNvPr id="7" name="Picture 7">
            <a:extLst>
              <a:ext uri="{FF2B5EF4-FFF2-40B4-BE49-F238E27FC236}">
                <a16:creationId xmlns:a16="http://schemas.microsoft.com/office/drawing/2014/main" id="{933ACA03-CFEB-644A-3400-800EF4300888}"/>
              </a:ext>
            </a:extLst>
          </p:cNvPr>
          <p:cNvPicPr>
            <a:picLocks noChangeAspect="1"/>
          </p:cNvPicPr>
          <p:nvPr/>
        </p:nvPicPr>
        <p:blipFill>
          <a:blip r:embed="rId3"/>
          <a:stretch>
            <a:fillRect/>
          </a:stretch>
        </p:blipFill>
        <p:spPr>
          <a:xfrm>
            <a:off x="7195216" y="1588655"/>
            <a:ext cx="4996783" cy="5258762"/>
          </a:xfrm>
          <a:prstGeom prst="rect">
            <a:avLst/>
          </a:prstGeom>
        </p:spPr>
      </p:pic>
    </p:spTree>
    <p:extLst>
      <p:ext uri="{BB962C8B-B14F-4D97-AF65-F5344CB8AC3E}">
        <p14:creationId xmlns:p14="http://schemas.microsoft.com/office/powerpoint/2010/main" val="2633211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01D68-FE9D-87CC-4B45-7CB7DEB87C11}"/>
              </a:ext>
            </a:extLst>
          </p:cNvPr>
          <p:cNvSpPr>
            <a:spLocks noGrp="1"/>
          </p:cNvSpPr>
          <p:nvPr>
            <p:ph idx="1"/>
          </p:nvPr>
        </p:nvSpPr>
        <p:spPr>
          <a:xfrm>
            <a:off x="1371600" y="751224"/>
            <a:ext cx="9601200" cy="5116176"/>
          </a:xfrm>
        </p:spPr>
        <p:txBody>
          <a:bodyPr>
            <a:noAutofit/>
          </a:bodyPr>
          <a:lstStyle/>
          <a:p>
            <a:r>
              <a:rPr lang="ar-SA" sz="2400" dirty="0"/>
              <a:t>Features of left upper lobe consolidation on CXR include:</a:t>
            </a:r>
          </a:p>
          <a:p>
            <a:pPr marL="457200" indent="-457200">
              <a:buFont typeface="+mj-lt"/>
              <a:buAutoNum type="arabicPeriod"/>
            </a:pPr>
            <a:r>
              <a:rPr lang="en-GB" sz="2400" dirty="0"/>
              <a:t>O</a:t>
            </a:r>
            <a:r>
              <a:rPr lang="ar-SA" sz="2400" dirty="0"/>
              <a:t>pacification of the left upper zone and/or apex
obscuration of the left superior mediastinal contour (silhouette sign), such as the aortic arch and left paratracheal stripe
obscuration of the left hilum, particularly the superior hilum
obscuration of the left heart border due to lingular consolidation
normal (clear and distinct) left hemidiaphragm contour 
air bronchograms
on lateral CXR: triangular opacification superior and anterior to the left oblique fissure and normal (clear and distinct) left hemidiaphragm contour</a:t>
            </a:r>
            <a:endParaRPr lang="en-US" sz="2400" dirty="0"/>
          </a:p>
        </p:txBody>
      </p:sp>
    </p:spTree>
    <p:extLst>
      <p:ext uri="{BB962C8B-B14F-4D97-AF65-F5344CB8AC3E}">
        <p14:creationId xmlns:p14="http://schemas.microsoft.com/office/powerpoint/2010/main" val="3702105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D91A-6766-7DAF-06DC-B5C69A8BFF1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C430276-D483-4157-61F6-F47DE05D43FC}"/>
              </a:ext>
            </a:extLst>
          </p:cNvPr>
          <p:cNvPicPr>
            <a:picLocks noGrp="1" noChangeAspect="1"/>
          </p:cNvPicPr>
          <p:nvPr>
            <p:ph idx="1"/>
          </p:nvPr>
        </p:nvPicPr>
        <p:blipFill>
          <a:blip r:embed="rId2"/>
          <a:stretch>
            <a:fillRect/>
          </a:stretch>
        </p:blipFill>
        <p:spPr>
          <a:xfrm>
            <a:off x="714280" y="591127"/>
            <a:ext cx="5697874" cy="6266873"/>
          </a:xfrm>
        </p:spPr>
      </p:pic>
      <p:pic>
        <p:nvPicPr>
          <p:cNvPr id="6" name="Picture 6">
            <a:extLst>
              <a:ext uri="{FF2B5EF4-FFF2-40B4-BE49-F238E27FC236}">
                <a16:creationId xmlns:a16="http://schemas.microsoft.com/office/drawing/2014/main" id="{F32273E2-2E0D-5A5C-3473-556E2A33D086}"/>
              </a:ext>
            </a:extLst>
          </p:cNvPr>
          <p:cNvPicPr>
            <a:picLocks noChangeAspect="1"/>
          </p:cNvPicPr>
          <p:nvPr/>
        </p:nvPicPr>
        <p:blipFill>
          <a:blip r:embed="rId3"/>
          <a:stretch>
            <a:fillRect/>
          </a:stretch>
        </p:blipFill>
        <p:spPr>
          <a:xfrm>
            <a:off x="6576291" y="685800"/>
            <a:ext cx="5406351" cy="6172200"/>
          </a:xfrm>
          <a:prstGeom prst="rect">
            <a:avLst/>
          </a:prstGeom>
        </p:spPr>
      </p:pic>
    </p:spTree>
    <p:extLst>
      <p:ext uri="{BB962C8B-B14F-4D97-AF65-F5344CB8AC3E}">
        <p14:creationId xmlns:p14="http://schemas.microsoft.com/office/powerpoint/2010/main" val="35275767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E6ED-1C9A-7298-E7B4-52F7BA7A4B28}"/>
              </a:ext>
            </a:extLst>
          </p:cNvPr>
          <p:cNvSpPr>
            <a:spLocks noGrp="1"/>
          </p:cNvSpPr>
          <p:nvPr>
            <p:ph type="title"/>
          </p:nvPr>
        </p:nvSpPr>
        <p:spPr/>
        <p:txBody>
          <a:bodyPr/>
          <a:lstStyle/>
          <a:p>
            <a:r>
              <a:rPr lang="ar-SA" dirty="0"/>
              <a:t>Lower Lobe of left Lung </a:t>
            </a:r>
            <a:endParaRPr lang="en-US" dirty="0"/>
          </a:p>
        </p:txBody>
      </p:sp>
      <p:pic>
        <p:nvPicPr>
          <p:cNvPr id="4" name="Picture 4">
            <a:extLst>
              <a:ext uri="{FF2B5EF4-FFF2-40B4-BE49-F238E27FC236}">
                <a16:creationId xmlns:a16="http://schemas.microsoft.com/office/drawing/2014/main" id="{AD2D5091-ECA3-F4CA-14BC-3D43A9CEAAD7}"/>
              </a:ext>
            </a:extLst>
          </p:cNvPr>
          <p:cNvPicPr>
            <a:picLocks noGrp="1" noChangeAspect="1"/>
          </p:cNvPicPr>
          <p:nvPr>
            <p:ph idx="1"/>
          </p:nvPr>
        </p:nvPicPr>
        <p:blipFill>
          <a:blip r:embed="rId2"/>
          <a:stretch>
            <a:fillRect/>
          </a:stretch>
        </p:blipFill>
        <p:spPr>
          <a:xfrm>
            <a:off x="1034472" y="1324776"/>
            <a:ext cx="6558161" cy="5533224"/>
          </a:xfrm>
        </p:spPr>
      </p:pic>
      <p:pic>
        <p:nvPicPr>
          <p:cNvPr id="5" name="Picture 5">
            <a:extLst>
              <a:ext uri="{FF2B5EF4-FFF2-40B4-BE49-F238E27FC236}">
                <a16:creationId xmlns:a16="http://schemas.microsoft.com/office/drawing/2014/main" id="{2E956351-6CF1-FAAE-5617-7C73F70513B2}"/>
              </a:ext>
            </a:extLst>
          </p:cNvPr>
          <p:cNvPicPr>
            <a:picLocks noChangeAspect="1"/>
          </p:cNvPicPr>
          <p:nvPr/>
        </p:nvPicPr>
        <p:blipFill>
          <a:blip r:embed="rId3"/>
          <a:stretch>
            <a:fillRect/>
          </a:stretch>
        </p:blipFill>
        <p:spPr>
          <a:xfrm>
            <a:off x="7592633" y="1324776"/>
            <a:ext cx="4522535" cy="5533224"/>
          </a:xfrm>
          <a:prstGeom prst="rect">
            <a:avLst/>
          </a:prstGeom>
        </p:spPr>
      </p:pic>
    </p:spTree>
    <p:extLst>
      <p:ext uri="{BB962C8B-B14F-4D97-AF65-F5344CB8AC3E}">
        <p14:creationId xmlns:p14="http://schemas.microsoft.com/office/powerpoint/2010/main" val="89691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06CC9-3FE6-FDD0-37BD-D96BEB5736F4}"/>
              </a:ext>
            </a:extLst>
          </p:cNvPr>
          <p:cNvSpPr>
            <a:spLocks noGrp="1"/>
          </p:cNvSpPr>
          <p:nvPr>
            <p:ph idx="1"/>
          </p:nvPr>
        </p:nvSpPr>
        <p:spPr>
          <a:xfrm>
            <a:off x="1371600" y="1272540"/>
            <a:ext cx="10439400" cy="3581400"/>
          </a:xfrm>
        </p:spPr>
        <p:txBody>
          <a:bodyPr>
            <a:noAutofit/>
          </a:bodyPr>
          <a:lstStyle/>
          <a:p>
            <a:pPr marL="457200" indent="-457200">
              <a:buFont typeface="+mj-lt"/>
              <a:buAutoNum type="arabicPeriod"/>
            </a:pPr>
            <a:r>
              <a:rPr lang="en-GB" sz="2400" dirty="0"/>
              <a:t>O</a:t>
            </a:r>
            <a:r>
              <a:rPr lang="ar-SA" sz="2400" dirty="0"/>
              <a:t>pacification of the mid and/or lower zones, and occasionally even upper zone 
obscuration of the left hilum, particularly the inferior hilum in apical segment consolidation
obscuration of the descending aortic contour (cf. Left upper lobe consolidation)
normal (clear and distinct) left heart border (cf. Left upper lobe consolidation)
obscuration of the left hemidiaphragm contour (cf. Left upper lobe consolidation)
air bronchograms
on lateral CXR: triangular opacification inferior and posterior to the left oblique fissure and obscuration of the left hemidiaphragm contour</a:t>
            </a:r>
            <a:endParaRPr lang="en-US" sz="2400" dirty="0"/>
          </a:p>
        </p:txBody>
      </p:sp>
      <p:sp>
        <p:nvSpPr>
          <p:cNvPr id="5" name="TextBox 4">
            <a:extLst>
              <a:ext uri="{FF2B5EF4-FFF2-40B4-BE49-F238E27FC236}">
                <a16:creationId xmlns:a16="http://schemas.microsoft.com/office/drawing/2014/main" id="{8FCC8E96-BA5D-95C5-8311-19DC74B3E61E}"/>
              </a:ext>
            </a:extLst>
          </p:cNvPr>
          <p:cNvSpPr txBox="1"/>
          <p:nvPr/>
        </p:nvSpPr>
        <p:spPr>
          <a:xfrm>
            <a:off x="1569720" y="487680"/>
            <a:ext cx="9387840" cy="523220"/>
          </a:xfrm>
          <a:prstGeom prst="rect">
            <a:avLst/>
          </a:prstGeom>
          <a:noFill/>
        </p:spPr>
        <p:txBody>
          <a:bodyPr wrap="square">
            <a:spAutoFit/>
          </a:bodyPr>
          <a:lstStyle/>
          <a:p>
            <a:r>
              <a:rPr lang="en-US" sz="2800" dirty="0"/>
              <a:t>Features of left lower lobe consolidation on CXR include:</a:t>
            </a:r>
          </a:p>
        </p:txBody>
      </p:sp>
    </p:spTree>
    <p:extLst>
      <p:ext uri="{BB962C8B-B14F-4D97-AF65-F5344CB8AC3E}">
        <p14:creationId xmlns:p14="http://schemas.microsoft.com/office/powerpoint/2010/main" val="262952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C1DB-3CE9-AB25-574F-E6BF7D07B5BB}"/>
              </a:ext>
            </a:extLst>
          </p:cNvPr>
          <p:cNvSpPr>
            <a:spLocks noGrp="1"/>
          </p:cNvSpPr>
          <p:nvPr>
            <p:ph type="title"/>
          </p:nvPr>
        </p:nvSpPr>
        <p:spPr/>
        <p:txBody>
          <a:bodyPr/>
          <a:lstStyle/>
          <a:p>
            <a:endParaRPr lang="en-US"/>
          </a:p>
        </p:txBody>
      </p:sp>
      <p:pic>
        <p:nvPicPr>
          <p:cNvPr id="5" name="Content Placeholder 4" descr="A close-up of a chest x-ray&#10;&#10;Description automatically generated">
            <a:extLst>
              <a:ext uri="{FF2B5EF4-FFF2-40B4-BE49-F238E27FC236}">
                <a16:creationId xmlns:a16="http://schemas.microsoft.com/office/drawing/2014/main" id="{D2D146A8-E3F3-B415-AB9E-8134C7387452}"/>
              </a:ext>
            </a:extLst>
          </p:cNvPr>
          <p:cNvPicPr>
            <a:picLocks noGrp="1" noChangeAspect="1"/>
          </p:cNvPicPr>
          <p:nvPr>
            <p:ph idx="1"/>
          </p:nvPr>
        </p:nvPicPr>
        <p:blipFill>
          <a:blip r:embed="rId2"/>
          <a:stretch>
            <a:fillRect/>
          </a:stretch>
        </p:blipFill>
        <p:spPr>
          <a:xfrm>
            <a:off x="2042160" y="899160"/>
            <a:ext cx="8778240" cy="5273040"/>
          </a:xfrm>
        </p:spPr>
      </p:pic>
    </p:spTree>
    <p:extLst>
      <p:ext uri="{BB962C8B-B14F-4D97-AF65-F5344CB8AC3E}">
        <p14:creationId xmlns:p14="http://schemas.microsoft.com/office/powerpoint/2010/main" val="2641368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113A-B687-7C59-A7E6-BB31E5EAA9D9}"/>
              </a:ext>
            </a:extLst>
          </p:cNvPr>
          <p:cNvSpPr>
            <a:spLocks noGrp="1"/>
          </p:cNvSpPr>
          <p:nvPr>
            <p:ph type="title"/>
          </p:nvPr>
        </p:nvSpPr>
        <p:spPr>
          <a:xfrm>
            <a:off x="1371600" y="0"/>
            <a:ext cx="9601200" cy="2171700"/>
          </a:xfrm>
        </p:spPr>
        <p:txBody>
          <a:bodyPr/>
          <a:lstStyle/>
          <a:p>
            <a:r>
              <a:rPr lang="en-GB" dirty="0"/>
              <a:t>Collapse</a:t>
            </a:r>
            <a:endParaRPr lang="en-US" dirty="0"/>
          </a:p>
        </p:txBody>
      </p:sp>
      <p:sp>
        <p:nvSpPr>
          <p:cNvPr id="3" name="Content Placeholder 2">
            <a:extLst>
              <a:ext uri="{FF2B5EF4-FFF2-40B4-BE49-F238E27FC236}">
                <a16:creationId xmlns:a16="http://schemas.microsoft.com/office/drawing/2014/main" id="{CA74166F-ABCC-79FF-0B4E-157F7523A837}"/>
              </a:ext>
            </a:extLst>
          </p:cNvPr>
          <p:cNvSpPr>
            <a:spLocks noGrp="1"/>
          </p:cNvSpPr>
          <p:nvPr>
            <p:ph idx="1"/>
          </p:nvPr>
        </p:nvSpPr>
        <p:spPr>
          <a:xfrm>
            <a:off x="1371600" y="714471"/>
            <a:ext cx="10820400" cy="4401897"/>
          </a:xfrm>
        </p:spPr>
        <p:txBody>
          <a:bodyPr>
            <a:noAutofit/>
          </a:bodyPr>
          <a:lstStyle/>
          <a:p>
            <a:r>
              <a:rPr lang="en-GB" sz="2400" dirty="0"/>
              <a:t>Lobar collapse refers to the collapse of an entire lobe of the lung</a:t>
            </a:r>
          </a:p>
          <a:p>
            <a:r>
              <a:rPr lang="en-GB" sz="2400" dirty="0"/>
              <a:t>Most often collapse of most or all of a lobe is secondary to bronchial obstruction</a:t>
            </a:r>
          </a:p>
          <a:p>
            <a:r>
              <a:rPr lang="en-GB" sz="2400" dirty="0" err="1"/>
              <a:t>Etiology</a:t>
            </a:r>
            <a:r>
              <a:rPr lang="en-GB" sz="2400" dirty="0"/>
              <a:t> :</a:t>
            </a:r>
          </a:p>
          <a:p>
            <a:endParaRPr lang="en-US" sz="2400" dirty="0"/>
          </a:p>
        </p:txBody>
      </p:sp>
      <p:graphicFrame>
        <p:nvGraphicFramePr>
          <p:cNvPr id="6" name="Diagram 5">
            <a:extLst>
              <a:ext uri="{FF2B5EF4-FFF2-40B4-BE49-F238E27FC236}">
                <a16:creationId xmlns:a16="http://schemas.microsoft.com/office/drawing/2014/main" id="{D32F8B91-C231-B30D-41A3-325075897DDB}"/>
              </a:ext>
            </a:extLst>
          </p:cNvPr>
          <p:cNvGraphicFramePr/>
          <p:nvPr>
            <p:extLst>
              <p:ext uri="{D42A27DB-BD31-4B8C-83A1-F6EECF244321}">
                <p14:modId xmlns:p14="http://schemas.microsoft.com/office/powerpoint/2010/main" val="2347748406"/>
              </p:ext>
            </p:extLst>
          </p:nvPr>
        </p:nvGraphicFramePr>
        <p:xfrm>
          <a:off x="2032000" y="2423160"/>
          <a:ext cx="8128000" cy="510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1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CC65-6E53-685A-69E6-FBED50B7D1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33878-7312-E19E-1B5E-DAE20DF2F98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BE039C2-165D-979E-FD37-D96A17A34625}"/>
              </a:ext>
            </a:extLst>
          </p:cNvPr>
          <p:cNvPicPr>
            <a:picLocks noChangeAspect="1"/>
          </p:cNvPicPr>
          <p:nvPr/>
        </p:nvPicPr>
        <p:blipFill>
          <a:blip r:embed="rId2"/>
          <a:stretch>
            <a:fillRect/>
          </a:stretch>
        </p:blipFill>
        <p:spPr>
          <a:xfrm>
            <a:off x="1225357" y="17038"/>
            <a:ext cx="9741285" cy="6711758"/>
          </a:xfrm>
          <a:prstGeom prst="rect">
            <a:avLst/>
          </a:prstGeom>
        </p:spPr>
      </p:pic>
    </p:spTree>
    <p:extLst>
      <p:ext uri="{BB962C8B-B14F-4D97-AF65-F5344CB8AC3E}">
        <p14:creationId xmlns:p14="http://schemas.microsoft.com/office/powerpoint/2010/main" val="1846170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5ECB-A732-6931-73AB-3400F76731E0}"/>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2B0BC46A-9460-D7DB-CE21-4E6258138CD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29D5D14-4716-2194-32FE-B43449C98008}"/>
              </a:ext>
            </a:extLst>
          </p:cNvPr>
          <p:cNvPicPr>
            <a:picLocks noChangeAspect="1"/>
          </p:cNvPicPr>
          <p:nvPr/>
        </p:nvPicPr>
        <p:blipFill>
          <a:blip r:embed="rId2"/>
          <a:stretch>
            <a:fillRect/>
          </a:stretch>
        </p:blipFill>
        <p:spPr>
          <a:xfrm>
            <a:off x="1051560" y="160414"/>
            <a:ext cx="8320423" cy="7162013"/>
          </a:xfrm>
          <a:prstGeom prst="rect">
            <a:avLst/>
          </a:prstGeom>
        </p:spPr>
      </p:pic>
    </p:spTree>
    <p:extLst>
      <p:ext uri="{BB962C8B-B14F-4D97-AF65-F5344CB8AC3E}">
        <p14:creationId xmlns:p14="http://schemas.microsoft.com/office/powerpoint/2010/main" val="2671046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D805-A022-E26A-3D6B-D876A174A07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2D7BEDC-72B3-E917-087C-0331375AE82D}"/>
              </a:ext>
            </a:extLst>
          </p:cNvPr>
          <p:cNvPicPr>
            <a:picLocks noChangeAspect="1"/>
          </p:cNvPicPr>
          <p:nvPr/>
        </p:nvPicPr>
        <p:blipFill>
          <a:blip r:embed="rId2"/>
          <a:stretch>
            <a:fillRect/>
          </a:stretch>
        </p:blipFill>
        <p:spPr>
          <a:xfrm>
            <a:off x="920370" y="1769297"/>
            <a:ext cx="5929623" cy="4555302"/>
          </a:xfrm>
          <a:prstGeom prst="rect">
            <a:avLst/>
          </a:prstGeom>
        </p:spPr>
      </p:pic>
      <p:pic>
        <p:nvPicPr>
          <p:cNvPr id="10" name="Content Placeholder 9" descr="A close-up of an x-ray of a chest&#10;&#10;Description automatically generated">
            <a:extLst>
              <a:ext uri="{FF2B5EF4-FFF2-40B4-BE49-F238E27FC236}">
                <a16:creationId xmlns:a16="http://schemas.microsoft.com/office/drawing/2014/main" id="{1656F76A-9543-0A59-B7D6-57EC043872C2}"/>
              </a:ext>
            </a:extLst>
          </p:cNvPr>
          <p:cNvPicPr>
            <a:picLocks noGrp="1" noChangeAspect="1"/>
          </p:cNvPicPr>
          <p:nvPr>
            <p:ph idx="1"/>
          </p:nvPr>
        </p:nvPicPr>
        <p:blipFill>
          <a:blip r:embed="rId3"/>
          <a:stretch>
            <a:fillRect/>
          </a:stretch>
        </p:blipFill>
        <p:spPr>
          <a:xfrm>
            <a:off x="7120696" y="1464496"/>
            <a:ext cx="4537904" cy="4860103"/>
          </a:xfrm>
        </p:spPr>
      </p:pic>
    </p:spTree>
    <p:extLst>
      <p:ext uri="{BB962C8B-B14F-4D97-AF65-F5344CB8AC3E}">
        <p14:creationId xmlns:p14="http://schemas.microsoft.com/office/powerpoint/2010/main" val="930924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A44-A9E1-0450-3938-228308BDD6B6}"/>
              </a:ext>
            </a:extLst>
          </p:cNvPr>
          <p:cNvSpPr>
            <a:spLocks noGrp="1"/>
          </p:cNvSpPr>
          <p:nvPr>
            <p:ph type="title"/>
          </p:nvPr>
        </p:nvSpPr>
        <p:spPr/>
        <p:txBody>
          <a:bodyPr/>
          <a:lstStyle/>
          <a:p>
            <a:endParaRPr lang="en-US"/>
          </a:p>
        </p:txBody>
      </p:sp>
      <p:pic>
        <p:nvPicPr>
          <p:cNvPr id="5" name="Content Placeholder 4" descr="X-ray of a chest with a red and green arrow&#10;&#10;Description automatically generated">
            <a:extLst>
              <a:ext uri="{FF2B5EF4-FFF2-40B4-BE49-F238E27FC236}">
                <a16:creationId xmlns:a16="http://schemas.microsoft.com/office/drawing/2014/main" id="{BE4832B5-FCC3-11AB-3C67-81F4212F9F9A}"/>
              </a:ext>
            </a:extLst>
          </p:cNvPr>
          <p:cNvPicPr>
            <a:picLocks noGrp="1" noChangeAspect="1"/>
          </p:cNvPicPr>
          <p:nvPr>
            <p:ph idx="1"/>
          </p:nvPr>
        </p:nvPicPr>
        <p:blipFill>
          <a:blip r:embed="rId2"/>
          <a:stretch>
            <a:fillRect/>
          </a:stretch>
        </p:blipFill>
        <p:spPr>
          <a:xfrm>
            <a:off x="2011680" y="455109"/>
            <a:ext cx="5737860" cy="5947782"/>
          </a:xfrm>
        </p:spPr>
      </p:pic>
    </p:spTree>
    <p:extLst>
      <p:ext uri="{BB962C8B-B14F-4D97-AF65-F5344CB8AC3E}">
        <p14:creationId xmlns:p14="http://schemas.microsoft.com/office/powerpoint/2010/main" val="2273928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A4E0-8456-624E-340B-AEAB0138615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80FB3DE-A560-6C06-2B60-39B0125F7849}"/>
              </a:ext>
            </a:extLst>
          </p:cNvPr>
          <p:cNvPicPr>
            <a:picLocks noGrp="1" noChangeAspect="1"/>
          </p:cNvPicPr>
          <p:nvPr>
            <p:ph idx="1"/>
          </p:nvPr>
        </p:nvPicPr>
        <p:blipFill>
          <a:blip r:embed="rId2"/>
          <a:stretch>
            <a:fillRect/>
          </a:stretch>
        </p:blipFill>
        <p:spPr>
          <a:xfrm>
            <a:off x="1844040" y="853440"/>
            <a:ext cx="7528560" cy="5669280"/>
          </a:xfrm>
          <a:prstGeom prst="rect">
            <a:avLst/>
          </a:prstGeom>
        </p:spPr>
      </p:pic>
    </p:spTree>
    <p:extLst>
      <p:ext uri="{BB962C8B-B14F-4D97-AF65-F5344CB8AC3E}">
        <p14:creationId xmlns:p14="http://schemas.microsoft.com/office/powerpoint/2010/main" val="2875926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95C-8607-484A-7B67-07EC324785A8}"/>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F9BB4B59-516A-EC9D-8FAA-5B14975774D3}"/>
              </a:ext>
            </a:extLst>
          </p:cNvPr>
          <p:cNvPicPr>
            <a:picLocks noGrp="1" noChangeAspect="1"/>
          </p:cNvPicPr>
          <p:nvPr>
            <p:ph idx="1"/>
          </p:nvPr>
        </p:nvPicPr>
        <p:blipFill>
          <a:blip r:embed="rId2"/>
          <a:stretch>
            <a:fillRect/>
          </a:stretch>
        </p:blipFill>
        <p:spPr>
          <a:xfrm>
            <a:off x="2667000" y="-110836"/>
            <a:ext cx="6857999" cy="6858000"/>
          </a:xfrm>
        </p:spPr>
      </p:pic>
    </p:spTree>
    <p:extLst>
      <p:ext uri="{BB962C8B-B14F-4D97-AF65-F5344CB8AC3E}">
        <p14:creationId xmlns:p14="http://schemas.microsoft.com/office/powerpoint/2010/main" val="3959429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A2AC-0EEC-B627-135B-14DE19EE0A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EDDC27-6C90-9448-0720-355C820F85FE}"/>
              </a:ext>
            </a:extLst>
          </p:cNvPr>
          <p:cNvSpPr>
            <a:spLocks noGrp="1"/>
          </p:cNvSpPr>
          <p:nvPr>
            <p:ph idx="1"/>
          </p:nvPr>
        </p:nvSpPr>
        <p:spPr/>
        <p:txBody>
          <a:bodyPr/>
          <a:lstStyle/>
          <a:p>
            <a:endParaRPr lang="en-US"/>
          </a:p>
        </p:txBody>
      </p:sp>
      <p:pic>
        <p:nvPicPr>
          <p:cNvPr id="5" name="Picture 7">
            <a:extLst>
              <a:ext uri="{FF2B5EF4-FFF2-40B4-BE49-F238E27FC236}">
                <a16:creationId xmlns:a16="http://schemas.microsoft.com/office/drawing/2014/main" id="{E4C5340D-6000-D312-C8A7-DDFA78194EEC}"/>
              </a:ext>
            </a:extLst>
          </p:cNvPr>
          <p:cNvPicPr>
            <a:picLocks noChangeAspect="1"/>
          </p:cNvPicPr>
          <p:nvPr/>
        </p:nvPicPr>
        <p:blipFill>
          <a:blip r:embed="rId2"/>
          <a:stretch>
            <a:fillRect/>
          </a:stretch>
        </p:blipFill>
        <p:spPr>
          <a:xfrm>
            <a:off x="2471794" y="1"/>
            <a:ext cx="7134023" cy="6858000"/>
          </a:xfrm>
          <a:prstGeom prst="rect">
            <a:avLst/>
          </a:prstGeom>
        </p:spPr>
      </p:pic>
    </p:spTree>
    <p:extLst>
      <p:ext uri="{BB962C8B-B14F-4D97-AF65-F5344CB8AC3E}">
        <p14:creationId xmlns:p14="http://schemas.microsoft.com/office/powerpoint/2010/main" val="4120741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78BE-8ED0-C246-9A5C-559F368FFAE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08A4325-032F-9B0D-2864-3597CDF0B3A0}"/>
              </a:ext>
            </a:extLst>
          </p:cNvPr>
          <p:cNvPicPr>
            <a:picLocks noGrp="1" noChangeAspect="1"/>
          </p:cNvPicPr>
          <p:nvPr>
            <p:ph idx="1"/>
          </p:nvPr>
        </p:nvPicPr>
        <p:blipFill>
          <a:blip r:embed="rId2"/>
          <a:stretch>
            <a:fillRect/>
          </a:stretch>
        </p:blipFill>
        <p:spPr>
          <a:xfrm>
            <a:off x="1219201" y="1945794"/>
            <a:ext cx="10726496" cy="4482715"/>
          </a:xfrm>
        </p:spPr>
      </p:pic>
    </p:spTree>
    <p:extLst>
      <p:ext uri="{BB962C8B-B14F-4D97-AF65-F5344CB8AC3E}">
        <p14:creationId xmlns:p14="http://schemas.microsoft.com/office/powerpoint/2010/main" val="4186393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1159-52BC-655A-4F0B-416265E4EADB}"/>
              </a:ext>
            </a:extLst>
          </p:cNvPr>
          <p:cNvSpPr>
            <a:spLocks noGrp="1"/>
          </p:cNvSpPr>
          <p:nvPr>
            <p:ph type="title"/>
          </p:nvPr>
        </p:nvSpPr>
        <p:spPr/>
        <p:txBody>
          <a:bodyPr/>
          <a:lstStyle/>
          <a:p>
            <a:r>
              <a:rPr lang="en-GB" dirty="0"/>
              <a:t>Right Upper lobe collapse</a:t>
            </a:r>
            <a:endParaRPr lang="en-US" dirty="0"/>
          </a:p>
        </p:txBody>
      </p:sp>
      <p:sp>
        <p:nvSpPr>
          <p:cNvPr id="3" name="Content Placeholder 2">
            <a:extLst>
              <a:ext uri="{FF2B5EF4-FFF2-40B4-BE49-F238E27FC236}">
                <a16:creationId xmlns:a16="http://schemas.microsoft.com/office/drawing/2014/main" id="{0FCBE292-4F51-0A66-9A9B-E625276F65E3}"/>
              </a:ext>
            </a:extLst>
          </p:cNvPr>
          <p:cNvSpPr>
            <a:spLocks noGrp="1"/>
          </p:cNvSpPr>
          <p:nvPr>
            <p:ph idx="1"/>
          </p:nvPr>
        </p:nvSpPr>
        <p:spPr>
          <a:xfrm>
            <a:off x="1295400" y="1711806"/>
            <a:ext cx="9601200" cy="4643274"/>
          </a:xfrm>
        </p:spPr>
        <p:txBody>
          <a:bodyPr>
            <a:normAutofit/>
          </a:bodyPr>
          <a:lstStyle/>
          <a:p>
            <a:r>
              <a:rPr lang="en-GB" sz="2400" b="1" i="0" dirty="0">
                <a:solidFill>
                  <a:srgbClr val="3D3D3D"/>
                </a:solidFill>
                <a:effectLst/>
                <a:latin typeface="Open Sans" panose="020B0606030504020204" pitchFamily="34" charset="0"/>
              </a:rPr>
              <a:t>Right upper lobe collapse</a:t>
            </a:r>
            <a:r>
              <a:rPr lang="en-GB" sz="2400" b="0" i="0" dirty="0">
                <a:solidFill>
                  <a:srgbClr val="3D3D3D"/>
                </a:solidFill>
                <a:effectLst/>
                <a:latin typeface="Open Sans" panose="020B0606030504020204" pitchFamily="34" charset="0"/>
              </a:rPr>
              <a:t> has distinctive features, and is usually easily identified on frontal chest radiographs; much more so than</a:t>
            </a:r>
            <a:r>
              <a:rPr lang="en-GB" sz="2400" b="0" i="0" u="none" strike="noStrike" dirty="0">
                <a:solidFill>
                  <a:srgbClr val="41699B"/>
                </a:solidFill>
                <a:effectLst/>
                <a:latin typeface="Open Sans" panose="020B0606030504020204" pitchFamily="34" charset="0"/>
                <a:hlinkClick r:id="rId2"/>
              </a:rPr>
              <a:t> left upper lobe collapse</a:t>
            </a:r>
            <a:r>
              <a:rPr lang="en-GB" sz="2400" b="0" i="0" dirty="0">
                <a:solidFill>
                  <a:srgbClr val="3D3D3D"/>
                </a:solidFill>
                <a:effectLst/>
                <a:latin typeface="Open Sans" panose="020B0606030504020204" pitchFamily="34" charset="0"/>
              </a:rPr>
              <a:t>.</a:t>
            </a:r>
          </a:p>
          <a:p>
            <a:r>
              <a:rPr lang="en-GB" sz="2400" dirty="0">
                <a:solidFill>
                  <a:srgbClr val="3D3D3D"/>
                </a:solidFill>
                <a:latin typeface="Open Sans" panose="020B0606030504020204" pitchFamily="34" charset="0"/>
              </a:rPr>
              <a:t>The reverse S sign of Golden is seen in right upper lobe collapse caused by an obstructing mass. The central convex margins of the mass form a reverse S. Although the sign describes a reverse S, it is also commonly known as </a:t>
            </a:r>
            <a:r>
              <a:rPr lang="en-GB" sz="2400" dirty="0" err="1">
                <a:solidFill>
                  <a:srgbClr val="FF0000"/>
                </a:solidFill>
                <a:latin typeface="Open Sans" panose="020B0606030504020204" pitchFamily="34" charset="0"/>
              </a:rPr>
              <a:t>Golden’s</a:t>
            </a:r>
            <a:r>
              <a:rPr lang="en-GB" sz="2400" dirty="0">
                <a:solidFill>
                  <a:srgbClr val="FF0000"/>
                </a:solidFill>
                <a:latin typeface="Open Sans" panose="020B0606030504020204" pitchFamily="34" charset="0"/>
              </a:rPr>
              <a:t> S sign</a:t>
            </a:r>
          </a:p>
          <a:p>
            <a:r>
              <a:rPr lang="en-GB" sz="2400" dirty="0">
                <a:solidFill>
                  <a:srgbClr val="3D3D3D"/>
                </a:solidFill>
                <a:latin typeface="Open Sans" panose="020B0606030504020204" pitchFamily="34" charset="0"/>
              </a:rPr>
              <a:t>The </a:t>
            </a:r>
            <a:r>
              <a:rPr lang="en-GB" sz="2400" dirty="0" err="1">
                <a:solidFill>
                  <a:srgbClr val="FF0000"/>
                </a:solidFill>
                <a:latin typeface="Open Sans" panose="020B0606030504020204" pitchFamily="34" charset="0"/>
              </a:rPr>
              <a:t>juxtaphrenic</a:t>
            </a:r>
            <a:r>
              <a:rPr lang="en-GB" sz="2400" dirty="0">
                <a:solidFill>
                  <a:srgbClr val="FF0000"/>
                </a:solidFill>
                <a:latin typeface="Open Sans" panose="020B0606030504020204" pitchFamily="34" charset="0"/>
              </a:rPr>
              <a:t> peak sign </a:t>
            </a:r>
            <a:r>
              <a:rPr lang="en-GB" sz="2400" dirty="0">
                <a:solidFill>
                  <a:srgbClr val="3D3D3D"/>
                </a:solidFill>
                <a:latin typeface="Open Sans" panose="020B0606030504020204" pitchFamily="34" charset="0"/>
              </a:rPr>
              <a:t>is a </a:t>
            </a:r>
            <a:r>
              <a:rPr lang="en-GB" sz="2400" dirty="0" err="1">
                <a:solidFill>
                  <a:srgbClr val="3D3D3D"/>
                </a:solidFill>
                <a:latin typeface="Open Sans" panose="020B0606030504020204" pitchFamily="34" charset="0"/>
              </a:rPr>
              <a:t>peridiaphragmatic</a:t>
            </a:r>
            <a:r>
              <a:rPr lang="en-GB" sz="2400" dirty="0">
                <a:solidFill>
                  <a:srgbClr val="3D3D3D"/>
                </a:solidFill>
                <a:latin typeface="Open Sans" panose="020B0606030504020204" pitchFamily="34" charset="0"/>
              </a:rPr>
              <a:t> triangular opacity caused by diaphragmatic traction from an inferior accessory fissure or an inferior pulmonary ligament</a:t>
            </a:r>
            <a:endParaRPr lang="en-US" sz="2400" dirty="0"/>
          </a:p>
        </p:txBody>
      </p:sp>
    </p:spTree>
    <p:extLst>
      <p:ext uri="{BB962C8B-B14F-4D97-AF65-F5344CB8AC3E}">
        <p14:creationId xmlns:p14="http://schemas.microsoft.com/office/powerpoint/2010/main" val="3082712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F6F7-E0BE-2CC4-2258-3156400340B7}"/>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C008F8BA-6EAB-3202-5684-F186C0A2D0C0}"/>
              </a:ext>
            </a:extLst>
          </p:cNvPr>
          <p:cNvPicPr>
            <a:picLocks noChangeAspect="1"/>
          </p:cNvPicPr>
          <p:nvPr/>
        </p:nvPicPr>
        <p:blipFill>
          <a:blip r:embed="rId2"/>
          <a:stretch>
            <a:fillRect/>
          </a:stretch>
        </p:blipFill>
        <p:spPr>
          <a:xfrm>
            <a:off x="1500605" y="0"/>
            <a:ext cx="9343190" cy="6984230"/>
          </a:xfrm>
          <a:prstGeom prst="rect">
            <a:avLst/>
          </a:prstGeom>
        </p:spPr>
      </p:pic>
    </p:spTree>
    <p:extLst>
      <p:ext uri="{BB962C8B-B14F-4D97-AF65-F5344CB8AC3E}">
        <p14:creationId xmlns:p14="http://schemas.microsoft.com/office/powerpoint/2010/main" val="2317817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3394-CB6E-8118-D700-8201FBF6B3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7E18A3-E508-A669-15C4-EFE67CC1DE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8B47350-70C6-11A6-B739-8A02543B9869}"/>
              </a:ext>
            </a:extLst>
          </p:cNvPr>
          <p:cNvPicPr>
            <a:picLocks noChangeAspect="1"/>
          </p:cNvPicPr>
          <p:nvPr/>
        </p:nvPicPr>
        <p:blipFill>
          <a:blip r:embed="rId2"/>
          <a:stretch>
            <a:fillRect/>
          </a:stretch>
        </p:blipFill>
        <p:spPr>
          <a:xfrm>
            <a:off x="1371600" y="48491"/>
            <a:ext cx="9343189" cy="6761018"/>
          </a:xfrm>
          <a:prstGeom prst="rect">
            <a:avLst/>
          </a:prstGeom>
        </p:spPr>
      </p:pic>
    </p:spTree>
    <p:extLst>
      <p:ext uri="{BB962C8B-B14F-4D97-AF65-F5344CB8AC3E}">
        <p14:creationId xmlns:p14="http://schemas.microsoft.com/office/powerpoint/2010/main" val="195414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77EDE4-270B-5F63-F772-548FF3D70259}"/>
              </a:ext>
            </a:extLst>
          </p:cNvPr>
          <p:cNvPicPr>
            <a:picLocks noGrp="1" noChangeAspect="1"/>
          </p:cNvPicPr>
          <p:nvPr>
            <p:ph idx="1"/>
          </p:nvPr>
        </p:nvPicPr>
        <p:blipFill>
          <a:blip r:embed="rId2"/>
          <a:stretch>
            <a:fillRect/>
          </a:stretch>
        </p:blipFill>
        <p:spPr>
          <a:xfrm>
            <a:off x="1145309" y="0"/>
            <a:ext cx="9765915" cy="6987638"/>
          </a:xfrm>
        </p:spPr>
      </p:pic>
    </p:spTree>
    <p:extLst>
      <p:ext uri="{BB962C8B-B14F-4D97-AF65-F5344CB8AC3E}">
        <p14:creationId xmlns:p14="http://schemas.microsoft.com/office/powerpoint/2010/main" val="568544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8734C-DFE1-F73C-CA99-6E6412ACDC95}"/>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810E4B2D-EB15-D297-B700-D478A41C30C6}"/>
              </a:ext>
            </a:extLst>
          </p:cNvPr>
          <p:cNvPicPr>
            <a:picLocks noGrp="1" noChangeAspect="1"/>
          </p:cNvPicPr>
          <p:nvPr>
            <p:ph idx="1"/>
          </p:nvPr>
        </p:nvPicPr>
        <p:blipFill>
          <a:blip r:embed="rId2"/>
          <a:stretch>
            <a:fillRect/>
          </a:stretch>
        </p:blipFill>
        <p:spPr>
          <a:xfrm>
            <a:off x="3078899" y="0"/>
            <a:ext cx="7167307" cy="6514715"/>
          </a:xfrm>
        </p:spPr>
      </p:pic>
    </p:spTree>
    <p:extLst>
      <p:ext uri="{BB962C8B-B14F-4D97-AF65-F5344CB8AC3E}">
        <p14:creationId xmlns:p14="http://schemas.microsoft.com/office/powerpoint/2010/main" val="173702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C324-7558-F705-5A5A-4849D83BC67F}"/>
              </a:ext>
            </a:extLst>
          </p:cNvPr>
          <p:cNvSpPr>
            <a:spLocks noGrp="1"/>
          </p:cNvSpPr>
          <p:nvPr>
            <p:ph type="title"/>
          </p:nvPr>
        </p:nvSpPr>
        <p:spPr/>
        <p:txBody>
          <a:bodyPr/>
          <a:lstStyle/>
          <a:p>
            <a:r>
              <a:rPr lang="ar-SA" dirty="0"/>
              <a:t>Left upper lobe collapse </a:t>
            </a:r>
            <a:endParaRPr lang="en-US" dirty="0"/>
          </a:p>
        </p:txBody>
      </p:sp>
      <p:sp>
        <p:nvSpPr>
          <p:cNvPr id="3" name="Content Placeholder 2">
            <a:extLst>
              <a:ext uri="{FF2B5EF4-FFF2-40B4-BE49-F238E27FC236}">
                <a16:creationId xmlns:a16="http://schemas.microsoft.com/office/drawing/2014/main" id="{EC5DB59F-24CA-22AE-F725-20D4B77AA458}"/>
              </a:ext>
            </a:extLst>
          </p:cNvPr>
          <p:cNvSpPr>
            <a:spLocks noGrp="1"/>
          </p:cNvSpPr>
          <p:nvPr>
            <p:ph idx="1"/>
          </p:nvPr>
        </p:nvSpPr>
        <p:spPr>
          <a:xfrm>
            <a:off x="1371600" y="2286000"/>
            <a:ext cx="9601200" cy="3058776"/>
          </a:xfrm>
        </p:spPr>
        <p:txBody>
          <a:bodyPr>
            <a:noAutofit/>
          </a:bodyPr>
          <a:lstStyle/>
          <a:p>
            <a:pPr fontAlgn="base"/>
            <a:r>
              <a:rPr lang="en-GB" sz="2400" b="0" i="0" dirty="0">
                <a:effectLst/>
                <a:latin typeface="inherit"/>
              </a:rPr>
              <a:t>Volume loss of the left </a:t>
            </a:r>
            <a:r>
              <a:rPr lang="en-GB" sz="2400" b="0" i="0" dirty="0" err="1">
                <a:effectLst/>
                <a:latin typeface="inherit"/>
              </a:rPr>
              <a:t>hemithorax</a:t>
            </a:r>
            <a:endParaRPr lang="en-GB" sz="2400" b="0" i="0" dirty="0">
              <a:effectLst/>
              <a:latin typeface="inherit"/>
            </a:endParaRPr>
          </a:p>
          <a:p>
            <a:pPr fontAlgn="base"/>
            <a:r>
              <a:rPr lang="en-GB" sz="2400" b="0" i="0" dirty="0">
                <a:effectLst/>
                <a:latin typeface="inherit"/>
              </a:rPr>
              <a:t>'Veil-like' </a:t>
            </a:r>
            <a:r>
              <a:rPr lang="en-GB" sz="2400" b="0" i="0" dirty="0" err="1">
                <a:effectLst/>
                <a:latin typeface="inherit"/>
              </a:rPr>
              <a:t>opacification</a:t>
            </a:r>
            <a:r>
              <a:rPr lang="en-GB" sz="2400" b="0" i="0" dirty="0">
                <a:effectLst/>
                <a:latin typeface="inherit"/>
              </a:rPr>
              <a:t> of the left </a:t>
            </a:r>
            <a:r>
              <a:rPr lang="en-GB" sz="2400" b="0" i="0" dirty="0" err="1">
                <a:effectLst/>
                <a:latin typeface="inherit"/>
              </a:rPr>
              <a:t>hemithorax</a:t>
            </a:r>
            <a:r>
              <a:rPr lang="en-GB" sz="2400" b="0" i="0" dirty="0">
                <a:effectLst/>
                <a:latin typeface="inherit"/>
              </a:rPr>
              <a:t> obscuring the left heart border - characteristic of left upper lobe collapse</a:t>
            </a:r>
            <a:endParaRPr lang="en-GB" sz="2400" dirty="0"/>
          </a:p>
          <a:p>
            <a:r>
              <a:rPr lang="en-GB" sz="2400" dirty="0"/>
              <a:t>Hyperexpanded superior segment of the left lower lobe insinuates itself between the left upper lobe and the superior mediastinum, sharply silhouetting the aortic arch and resulting in a sickle-shaped </a:t>
            </a:r>
            <a:r>
              <a:rPr lang="en-GB" sz="2400" dirty="0" err="1"/>
              <a:t>lucency</a:t>
            </a:r>
            <a:r>
              <a:rPr lang="en-GB" sz="2400" dirty="0"/>
              <a:t> medially. This is known as the </a:t>
            </a:r>
            <a:r>
              <a:rPr lang="en-GB" sz="2400" dirty="0" err="1"/>
              <a:t>luftsichel</a:t>
            </a:r>
            <a:r>
              <a:rPr lang="en-GB" sz="2400" dirty="0"/>
              <a:t> sign </a:t>
            </a:r>
          </a:p>
          <a:p>
            <a:endParaRPr lang="en-GB" sz="2400" dirty="0"/>
          </a:p>
          <a:p>
            <a:r>
              <a:rPr lang="en-GB" sz="2400" b="0" i="0" dirty="0">
                <a:solidFill>
                  <a:srgbClr val="3D3D3D"/>
                </a:solidFill>
                <a:effectLst/>
                <a:latin typeface="Open Sans" panose="020B0606030504020204" pitchFamily="34" charset="0"/>
              </a:rPr>
              <a:t>peaked' or 'tented' hemidiaphragm: </a:t>
            </a:r>
            <a:r>
              <a:rPr lang="en-GB" sz="2400" b="0" i="0" u="none" strike="noStrike" dirty="0">
                <a:solidFill>
                  <a:srgbClr val="41699B"/>
                </a:solidFill>
                <a:effectLst/>
                <a:latin typeface="Open Sans" panose="020B0606030504020204" pitchFamily="34" charset="0"/>
                <a:hlinkClick r:id="rId2"/>
              </a:rPr>
              <a:t>juxtaphrenic peak sign</a:t>
            </a:r>
            <a:br>
              <a:rPr lang="en-GB" sz="2400" dirty="0"/>
            </a:br>
            <a:endParaRPr lang="en-US" sz="2400" dirty="0"/>
          </a:p>
        </p:txBody>
      </p:sp>
    </p:spTree>
    <p:extLst>
      <p:ext uri="{BB962C8B-B14F-4D97-AF65-F5344CB8AC3E}">
        <p14:creationId xmlns:p14="http://schemas.microsoft.com/office/powerpoint/2010/main" val="1506606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7EB5-C393-B1B7-18B3-4E3CE40B2A7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FD5966F-2EA0-897F-F474-B395F8A4EF52}"/>
              </a:ext>
            </a:extLst>
          </p:cNvPr>
          <p:cNvPicPr>
            <a:picLocks noGrp="1" noChangeAspect="1"/>
          </p:cNvPicPr>
          <p:nvPr>
            <p:ph idx="1"/>
          </p:nvPr>
        </p:nvPicPr>
        <p:blipFill>
          <a:blip r:embed="rId2"/>
          <a:stretch>
            <a:fillRect/>
          </a:stretch>
        </p:blipFill>
        <p:spPr>
          <a:xfrm>
            <a:off x="2487661" y="98521"/>
            <a:ext cx="7364461" cy="6759479"/>
          </a:xfrm>
        </p:spPr>
      </p:pic>
    </p:spTree>
    <p:extLst>
      <p:ext uri="{BB962C8B-B14F-4D97-AF65-F5344CB8AC3E}">
        <p14:creationId xmlns:p14="http://schemas.microsoft.com/office/powerpoint/2010/main" val="2909710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E8F8-F126-03ED-A8C9-A02DC2CACA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E9096A5-93B7-5E6F-590D-422BE8B71308}"/>
              </a:ext>
            </a:extLst>
          </p:cNvPr>
          <p:cNvPicPr>
            <a:picLocks noGrp="1" noChangeAspect="1"/>
          </p:cNvPicPr>
          <p:nvPr>
            <p:ph idx="1"/>
          </p:nvPr>
        </p:nvPicPr>
        <p:blipFill>
          <a:blip r:embed="rId2"/>
          <a:stretch>
            <a:fillRect/>
          </a:stretch>
        </p:blipFill>
        <p:spPr>
          <a:xfrm>
            <a:off x="3497503" y="541866"/>
            <a:ext cx="6736387" cy="6403879"/>
          </a:xfrm>
        </p:spPr>
      </p:pic>
    </p:spTree>
    <p:extLst>
      <p:ext uri="{BB962C8B-B14F-4D97-AF65-F5344CB8AC3E}">
        <p14:creationId xmlns:p14="http://schemas.microsoft.com/office/powerpoint/2010/main" val="2747994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D72E-1A1E-672D-248F-A0727D4B9443}"/>
              </a:ext>
            </a:extLst>
          </p:cNvPr>
          <p:cNvSpPr>
            <a:spLocks noGrp="1"/>
          </p:cNvSpPr>
          <p:nvPr>
            <p:ph type="title"/>
          </p:nvPr>
        </p:nvSpPr>
        <p:spPr/>
        <p:txBody>
          <a:bodyPr/>
          <a:lstStyle/>
          <a:p>
            <a:r>
              <a:rPr lang="en-GB" dirty="0"/>
              <a:t>Right lower lobe Collapse</a:t>
            </a:r>
            <a:endParaRPr lang="en-US" dirty="0"/>
          </a:p>
        </p:txBody>
      </p:sp>
      <p:sp>
        <p:nvSpPr>
          <p:cNvPr id="3" name="Content Placeholder 2">
            <a:extLst>
              <a:ext uri="{FF2B5EF4-FFF2-40B4-BE49-F238E27FC236}">
                <a16:creationId xmlns:a16="http://schemas.microsoft.com/office/drawing/2014/main" id="{25B5E045-99D5-8838-1081-A033B395374F}"/>
              </a:ext>
            </a:extLst>
          </p:cNvPr>
          <p:cNvSpPr>
            <a:spLocks noGrp="1"/>
          </p:cNvSpPr>
          <p:nvPr>
            <p:ph idx="1"/>
          </p:nvPr>
        </p:nvSpPr>
        <p:spPr>
          <a:xfrm>
            <a:off x="1112520" y="1767840"/>
            <a:ext cx="10698480" cy="4099560"/>
          </a:xfrm>
        </p:spPr>
        <p:txBody>
          <a:bodyPr>
            <a:noAutofit/>
          </a:bodyPr>
          <a:lstStyle/>
          <a:p>
            <a:r>
              <a:rPr lang="en-GB" sz="2400" dirty="0"/>
              <a:t>Collapse of the right lower lobe is usually easily identified </a:t>
            </a:r>
          </a:p>
          <a:p>
            <a:r>
              <a:rPr lang="en-GB" sz="2400" dirty="0"/>
              <a:t>Signs </a:t>
            </a:r>
          </a:p>
          <a:p>
            <a:pPr marL="457200" indent="-457200">
              <a:buFont typeface="+mj-lt"/>
              <a:buAutoNum type="arabicPeriod"/>
            </a:pPr>
            <a:r>
              <a:rPr lang="en-GB" sz="2400" dirty="0"/>
              <a:t>Triangular opacity in the right lower zone (usually medially) with the apex pointing towards the right hilum
obscured medial right </a:t>
            </a:r>
            <a:r>
              <a:rPr lang="en-GB" sz="2400" dirty="0" err="1"/>
              <a:t>hemidiaphragm</a:t>
            </a:r>
            <a:r>
              <a:rPr lang="en-GB" sz="2400" dirty="0"/>
              <a:t>
inferior displacement of the right hilum
obscured descending </a:t>
            </a:r>
            <a:r>
              <a:rPr lang="en-GB" sz="2400" dirty="0" err="1"/>
              <a:t>interlobar</a:t>
            </a:r>
            <a:r>
              <a:rPr lang="en-GB" sz="2400" dirty="0"/>
              <a:t> pulmonary artery 
distinct right heart border in contact with normal middle lobe
inferior displacement of the horizontal fissure</a:t>
            </a:r>
            <a:endParaRPr lang="en-US" sz="2400" dirty="0"/>
          </a:p>
        </p:txBody>
      </p:sp>
    </p:spTree>
    <p:extLst>
      <p:ext uri="{BB962C8B-B14F-4D97-AF65-F5344CB8AC3E}">
        <p14:creationId xmlns:p14="http://schemas.microsoft.com/office/powerpoint/2010/main" val="196280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6A13-C06B-51E6-7752-C6E14D7EAA80}"/>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09BCE64B-21D2-161E-0CA5-6200E9FBB7C6}"/>
              </a:ext>
            </a:extLst>
          </p:cNvPr>
          <p:cNvPicPr>
            <a:picLocks noGrp="1" noChangeAspect="1"/>
          </p:cNvPicPr>
          <p:nvPr>
            <p:ph idx="1"/>
          </p:nvPr>
        </p:nvPicPr>
        <p:blipFill>
          <a:blip r:embed="rId2"/>
          <a:stretch>
            <a:fillRect/>
          </a:stretch>
        </p:blipFill>
        <p:spPr>
          <a:xfrm>
            <a:off x="2081261" y="209358"/>
            <a:ext cx="7044266" cy="6416194"/>
          </a:xfrm>
        </p:spPr>
      </p:pic>
    </p:spTree>
    <p:extLst>
      <p:ext uri="{BB962C8B-B14F-4D97-AF65-F5344CB8AC3E}">
        <p14:creationId xmlns:p14="http://schemas.microsoft.com/office/powerpoint/2010/main" val="3574349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E252-D1E5-E5F8-7E93-F7030C152CD4}"/>
              </a:ext>
            </a:extLst>
          </p:cNvPr>
          <p:cNvSpPr>
            <a:spLocks noGrp="1"/>
          </p:cNvSpPr>
          <p:nvPr>
            <p:ph type="title"/>
          </p:nvPr>
        </p:nvSpPr>
        <p:spPr/>
        <p:txBody>
          <a:bodyPr/>
          <a:lstStyle/>
          <a:p>
            <a:r>
              <a:rPr lang="en-GB" dirty="0"/>
              <a:t>Left lower lobe collapse </a:t>
            </a:r>
            <a:endParaRPr lang="en-US" dirty="0"/>
          </a:p>
        </p:txBody>
      </p:sp>
      <p:sp>
        <p:nvSpPr>
          <p:cNvPr id="3" name="Content Placeholder 2">
            <a:extLst>
              <a:ext uri="{FF2B5EF4-FFF2-40B4-BE49-F238E27FC236}">
                <a16:creationId xmlns:a16="http://schemas.microsoft.com/office/drawing/2014/main" id="{F9E08EAD-D694-AAEE-8415-16D35C856E5E}"/>
              </a:ext>
            </a:extLst>
          </p:cNvPr>
          <p:cNvSpPr>
            <a:spLocks noGrp="1"/>
          </p:cNvSpPr>
          <p:nvPr>
            <p:ph idx="1"/>
          </p:nvPr>
        </p:nvSpPr>
        <p:spPr/>
        <p:txBody>
          <a:bodyPr>
            <a:noAutofit/>
          </a:bodyPr>
          <a:lstStyle/>
          <a:p>
            <a:pPr marL="457200" indent="-457200">
              <a:buFont typeface="+mj-lt"/>
              <a:buAutoNum type="arabicPeriod"/>
            </a:pPr>
            <a:r>
              <a:rPr lang="en-GB" sz="2400" b="0" i="0" dirty="0">
                <a:solidFill>
                  <a:srgbClr val="3D3D3D"/>
                </a:solidFill>
                <a:effectLst/>
                <a:latin typeface="Open Sans" panose="020B0606030504020204" pitchFamily="34" charset="0"/>
              </a:rPr>
              <a:t>triangular opacity in the posteromedial aspect of the left lung (</a:t>
            </a:r>
            <a:r>
              <a:rPr lang="en-GB" sz="2400" b="0" i="0" u="none" strike="noStrike" dirty="0" err="1">
                <a:solidFill>
                  <a:srgbClr val="41699B"/>
                </a:solidFill>
                <a:effectLst/>
                <a:latin typeface="Open Sans" panose="020B0606030504020204" pitchFamily="34" charset="0"/>
                <a:hlinkClick r:id="rId2"/>
              </a:rPr>
              <a:t>retrocardiac</a:t>
            </a:r>
            <a:r>
              <a:rPr lang="en-GB" sz="2400" b="0" i="0" u="none" strike="noStrike" dirty="0">
                <a:solidFill>
                  <a:srgbClr val="41699B"/>
                </a:solidFill>
                <a:effectLst/>
                <a:latin typeface="Open Sans" panose="020B0606030504020204" pitchFamily="34" charset="0"/>
                <a:hlinkClick r:id="rId2"/>
              </a:rPr>
              <a:t> sail sign</a:t>
            </a:r>
            <a:r>
              <a:rPr lang="en-GB" sz="2400" b="0" i="0" dirty="0">
                <a:solidFill>
                  <a:srgbClr val="3D3D3D"/>
                </a:solidFill>
                <a:effectLst/>
                <a:latin typeface="Open Sans" panose="020B0606030504020204" pitchFamily="34" charset="0"/>
              </a:rPr>
              <a:t>)</a:t>
            </a:r>
          </a:p>
          <a:p>
            <a:pPr marL="987552" lvl="1" indent="-457200">
              <a:buFont typeface="+mj-lt"/>
              <a:buAutoNum type="arabicPeriod"/>
            </a:pPr>
            <a:r>
              <a:rPr lang="en-GB" sz="2400" b="0" i="0" dirty="0">
                <a:solidFill>
                  <a:srgbClr val="3D3D3D"/>
                </a:solidFill>
                <a:effectLst/>
                <a:latin typeface="Open Sans" panose="020B0606030504020204" pitchFamily="34" charset="0"/>
              </a:rPr>
              <a:t>left lower zone </a:t>
            </a:r>
            <a:r>
              <a:rPr lang="en-GB" sz="2400" b="0" i="0" dirty="0" err="1">
                <a:solidFill>
                  <a:srgbClr val="3D3D3D"/>
                </a:solidFill>
                <a:effectLst/>
                <a:latin typeface="Open Sans" panose="020B0606030504020204" pitchFamily="34" charset="0"/>
              </a:rPr>
              <a:t>opacification</a:t>
            </a:r>
            <a:r>
              <a:rPr lang="en-GB" sz="2400" b="0" i="0" dirty="0">
                <a:solidFill>
                  <a:srgbClr val="3D3D3D"/>
                </a:solidFill>
                <a:effectLst/>
                <a:latin typeface="Open Sans" panose="020B0606030504020204" pitchFamily="34" charset="0"/>
              </a:rPr>
              <a:t> (usually medially) with the apex pointing towards the left hilum</a:t>
            </a:r>
          </a:p>
          <a:p>
            <a:pPr marL="457200" indent="-457200">
              <a:buFont typeface="+mj-lt"/>
              <a:buAutoNum type="arabicPeriod"/>
            </a:pPr>
            <a:r>
              <a:rPr lang="en-GB" sz="2400" b="0" i="0" dirty="0">
                <a:solidFill>
                  <a:srgbClr val="3D3D3D"/>
                </a:solidFill>
                <a:effectLst/>
                <a:latin typeface="Open Sans" panose="020B0606030504020204" pitchFamily="34" charset="0"/>
              </a:rPr>
              <a:t>edge of the collapsed lung may create a 'double cardiac contour'</a:t>
            </a:r>
          </a:p>
          <a:p>
            <a:pPr marL="457200" indent="-457200">
              <a:buFont typeface="+mj-lt"/>
              <a:buAutoNum type="arabicPeriod"/>
            </a:pPr>
            <a:r>
              <a:rPr lang="en-GB" sz="2400" b="0" i="0" dirty="0">
                <a:solidFill>
                  <a:srgbClr val="3D3D3D"/>
                </a:solidFill>
                <a:effectLst/>
                <a:latin typeface="Open Sans" panose="020B0606030504020204" pitchFamily="34" charset="0"/>
              </a:rPr>
              <a:t>inferior displacement of the left hilum</a:t>
            </a:r>
          </a:p>
          <a:p>
            <a:pPr marL="457200" indent="-457200">
              <a:buFont typeface="+mj-lt"/>
              <a:buAutoNum type="arabicPeriod"/>
            </a:pPr>
            <a:r>
              <a:rPr lang="en-GB" sz="2400" b="0" i="0" u="none" strike="noStrike" dirty="0">
                <a:solidFill>
                  <a:srgbClr val="41699B"/>
                </a:solidFill>
                <a:effectLst/>
                <a:latin typeface="Open Sans" panose="020B0606030504020204" pitchFamily="34" charset="0"/>
                <a:hlinkClick r:id="rId3"/>
              </a:rPr>
              <a:t>flat waist sign</a:t>
            </a:r>
            <a:r>
              <a:rPr lang="en-GB" sz="2400" b="0" i="0" dirty="0">
                <a:solidFill>
                  <a:srgbClr val="3D3D3D"/>
                </a:solidFill>
                <a:effectLst/>
                <a:latin typeface="Open Sans" panose="020B0606030504020204" pitchFamily="34" charset="0"/>
              </a:rPr>
              <a:t>: flattening of the left heart border</a:t>
            </a:r>
          </a:p>
          <a:p>
            <a:pPr marL="457200" indent="-457200">
              <a:buFont typeface="+mj-lt"/>
              <a:buAutoNum type="arabicPeriod"/>
            </a:pPr>
            <a:r>
              <a:rPr lang="en-GB" sz="2400" b="0" i="0" dirty="0">
                <a:solidFill>
                  <a:srgbClr val="3D3D3D"/>
                </a:solidFill>
                <a:effectLst/>
                <a:latin typeface="Open Sans" panose="020B0606030504020204" pitchFamily="34" charset="0"/>
              </a:rPr>
              <a:t>obscuration of the left </a:t>
            </a:r>
            <a:r>
              <a:rPr lang="en-GB" sz="2400" b="0" i="0" dirty="0" err="1">
                <a:solidFill>
                  <a:srgbClr val="3D3D3D"/>
                </a:solidFill>
                <a:effectLst/>
                <a:latin typeface="Open Sans" panose="020B0606030504020204" pitchFamily="34" charset="0"/>
              </a:rPr>
              <a:t>hemidiaphragm</a:t>
            </a:r>
            <a:endParaRPr lang="en-GB" sz="2400" b="0" i="0" dirty="0">
              <a:solidFill>
                <a:srgbClr val="3D3D3D"/>
              </a:solidFill>
              <a:effectLst/>
              <a:latin typeface="Open Sans" panose="020B0606030504020204" pitchFamily="34" charset="0"/>
            </a:endParaRPr>
          </a:p>
          <a:p>
            <a:pPr marL="457200" indent="-457200">
              <a:buFont typeface="+mj-lt"/>
              <a:buAutoNum type="arabicPeriod"/>
            </a:pPr>
            <a:r>
              <a:rPr lang="en-GB" sz="2400" b="0" i="0" dirty="0">
                <a:solidFill>
                  <a:srgbClr val="3D3D3D"/>
                </a:solidFill>
                <a:effectLst/>
                <a:latin typeface="Open Sans" panose="020B0606030504020204" pitchFamily="34" charset="0"/>
              </a:rPr>
              <a:t>obscuration of the descending aorta</a:t>
            </a:r>
          </a:p>
          <a:p>
            <a:pPr marL="457200" indent="-457200">
              <a:buFont typeface="+mj-lt"/>
              <a:buAutoNum type="arabicPeriod"/>
            </a:pPr>
            <a:endParaRPr lang="en-US" sz="2400" dirty="0"/>
          </a:p>
        </p:txBody>
      </p:sp>
    </p:spTree>
    <p:extLst>
      <p:ext uri="{BB962C8B-B14F-4D97-AF65-F5344CB8AC3E}">
        <p14:creationId xmlns:p14="http://schemas.microsoft.com/office/powerpoint/2010/main" val="2365238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2AA9-1AAF-9D60-F06D-6AE43A93F526}"/>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08DE1EA7-B6E2-5003-2FDB-BE447E0B98CD}"/>
              </a:ext>
            </a:extLst>
          </p:cNvPr>
          <p:cNvPicPr>
            <a:picLocks noGrp="1" noChangeAspect="1"/>
          </p:cNvPicPr>
          <p:nvPr>
            <p:ph idx="1"/>
          </p:nvPr>
        </p:nvPicPr>
        <p:blipFill>
          <a:blip r:embed="rId2"/>
          <a:stretch>
            <a:fillRect/>
          </a:stretch>
        </p:blipFill>
        <p:spPr>
          <a:xfrm>
            <a:off x="3128048" y="0"/>
            <a:ext cx="7758551" cy="6858000"/>
          </a:xfrm>
        </p:spPr>
      </p:pic>
    </p:spTree>
    <p:extLst>
      <p:ext uri="{BB962C8B-B14F-4D97-AF65-F5344CB8AC3E}">
        <p14:creationId xmlns:p14="http://schemas.microsoft.com/office/powerpoint/2010/main" val="1516437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191B-370C-DE37-D5F9-D7BA1BEEBD4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E69F53D-AB0F-9812-F882-3F36A5EE5214}"/>
              </a:ext>
            </a:extLst>
          </p:cNvPr>
          <p:cNvPicPr>
            <a:picLocks noGrp="1" noChangeAspect="1"/>
          </p:cNvPicPr>
          <p:nvPr>
            <p:ph idx="1"/>
          </p:nvPr>
        </p:nvPicPr>
        <p:blipFill>
          <a:blip r:embed="rId2"/>
          <a:stretch>
            <a:fillRect/>
          </a:stretch>
        </p:blipFill>
        <p:spPr>
          <a:xfrm>
            <a:off x="1371600" y="525703"/>
            <a:ext cx="10613660" cy="6172200"/>
          </a:xfrm>
        </p:spPr>
      </p:pic>
    </p:spTree>
    <p:extLst>
      <p:ext uri="{BB962C8B-B14F-4D97-AF65-F5344CB8AC3E}">
        <p14:creationId xmlns:p14="http://schemas.microsoft.com/office/powerpoint/2010/main" val="724127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D2E3-769F-B9BB-0327-01D686A961C8}"/>
              </a:ext>
            </a:extLst>
          </p:cNvPr>
          <p:cNvSpPr>
            <a:spLocks noGrp="1"/>
          </p:cNvSpPr>
          <p:nvPr>
            <p:ph type="title"/>
          </p:nvPr>
        </p:nvSpPr>
        <p:spPr/>
        <p:txBody>
          <a:bodyPr/>
          <a:lstStyle/>
          <a:p>
            <a:r>
              <a:rPr lang="en-GB" dirty="0"/>
              <a:t>Right Middle lobe collapse</a:t>
            </a:r>
            <a:endParaRPr lang="en-US" dirty="0"/>
          </a:p>
        </p:txBody>
      </p:sp>
      <p:sp>
        <p:nvSpPr>
          <p:cNvPr id="3" name="Content Placeholder 2">
            <a:extLst>
              <a:ext uri="{FF2B5EF4-FFF2-40B4-BE49-F238E27FC236}">
                <a16:creationId xmlns:a16="http://schemas.microsoft.com/office/drawing/2014/main" id="{B40E34F0-1F88-5DD9-244A-67A4172BE60D}"/>
              </a:ext>
            </a:extLst>
          </p:cNvPr>
          <p:cNvSpPr>
            <a:spLocks noGrp="1"/>
          </p:cNvSpPr>
          <p:nvPr>
            <p:ph idx="1"/>
          </p:nvPr>
        </p:nvSpPr>
        <p:spPr/>
        <p:txBody>
          <a:bodyPr>
            <a:noAutofit/>
          </a:bodyPr>
          <a:lstStyle/>
          <a:p>
            <a:r>
              <a:rPr lang="en-GB" sz="2400" dirty="0"/>
              <a:t>Right middle lobe collapse (or simply termed middle lobe collapse) has distinctive features, but can be subtle on frontal chest radiographs.  .  
It is important to note that of all the lobes, the right middle lobe is the most likely to be chronically collapsed.</a:t>
            </a:r>
          </a:p>
          <a:p>
            <a:r>
              <a:rPr lang="en-GB" sz="2400" b="1" i="0" dirty="0">
                <a:solidFill>
                  <a:srgbClr val="3D3D3D"/>
                </a:solidFill>
                <a:effectLst/>
                <a:latin typeface="Open Sans" panose="020B0606030504020204" pitchFamily="34" charset="0"/>
              </a:rPr>
              <a:t>Right middle lobe collapse</a:t>
            </a:r>
            <a:r>
              <a:rPr lang="en-GB" sz="2400" b="0" i="0" dirty="0">
                <a:solidFill>
                  <a:srgbClr val="3D3D3D"/>
                </a:solidFill>
                <a:effectLst/>
                <a:latin typeface="Open Sans" panose="020B0606030504020204" pitchFamily="34" charset="0"/>
              </a:rPr>
              <a:t> (or simply termed </a:t>
            </a:r>
            <a:r>
              <a:rPr lang="en-GB" sz="2400" b="1" i="0" dirty="0">
                <a:solidFill>
                  <a:srgbClr val="3D3D3D"/>
                </a:solidFill>
                <a:effectLst/>
                <a:latin typeface="Open Sans" panose="020B0606030504020204" pitchFamily="34" charset="0"/>
              </a:rPr>
              <a:t>middle lobe collapse</a:t>
            </a:r>
            <a:r>
              <a:rPr lang="en-GB" sz="2400" b="0" i="0" dirty="0">
                <a:solidFill>
                  <a:srgbClr val="3D3D3D"/>
                </a:solidFill>
                <a:effectLst/>
                <a:latin typeface="Open Sans" panose="020B0606030504020204" pitchFamily="34" charset="0"/>
              </a:rPr>
              <a:t>) has distinctive features, but can be subtle on frontal chest radiographs. </a:t>
            </a:r>
          </a:p>
          <a:p>
            <a:r>
              <a:rPr lang="en-GB" sz="2400" b="0" i="0" dirty="0">
                <a:solidFill>
                  <a:srgbClr val="3D3D3D"/>
                </a:solidFill>
                <a:effectLst/>
                <a:latin typeface="Open Sans" panose="020B0606030504020204" pitchFamily="34" charset="0"/>
              </a:rPr>
              <a:t>It is important to note that of all the lobes, the right middle lobe is the most likely to be chronically collapsed.</a:t>
            </a:r>
          </a:p>
          <a:p>
            <a:endParaRPr lang="en-US" sz="2400" dirty="0"/>
          </a:p>
        </p:txBody>
      </p:sp>
    </p:spTree>
    <p:extLst>
      <p:ext uri="{BB962C8B-B14F-4D97-AF65-F5344CB8AC3E}">
        <p14:creationId xmlns:p14="http://schemas.microsoft.com/office/powerpoint/2010/main" val="361848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F86A-212D-2295-2D86-BD9D61B991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225C96-8E45-6095-350A-0DF89B90001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579BE29-A556-C3AD-7335-997FAB6892AB}"/>
              </a:ext>
            </a:extLst>
          </p:cNvPr>
          <p:cNvPicPr>
            <a:picLocks noChangeAspect="1"/>
          </p:cNvPicPr>
          <p:nvPr/>
        </p:nvPicPr>
        <p:blipFill>
          <a:blip r:embed="rId2"/>
          <a:stretch>
            <a:fillRect/>
          </a:stretch>
        </p:blipFill>
        <p:spPr>
          <a:xfrm>
            <a:off x="2496897" y="0"/>
            <a:ext cx="7015788" cy="6858000"/>
          </a:xfrm>
          <a:prstGeom prst="rect">
            <a:avLst/>
          </a:prstGeom>
        </p:spPr>
      </p:pic>
    </p:spTree>
    <p:extLst>
      <p:ext uri="{BB962C8B-B14F-4D97-AF65-F5344CB8AC3E}">
        <p14:creationId xmlns:p14="http://schemas.microsoft.com/office/powerpoint/2010/main" val="2463888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E99-336E-7773-64B9-057379B23D6E}"/>
              </a:ext>
            </a:extLst>
          </p:cNvPr>
          <p:cNvSpPr>
            <a:spLocks noGrp="1"/>
          </p:cNvSpPr>
          <p:nvPr>
            <p:ph type="title"/>
          </p:nvPr>
        </p:nvSpPr>
        <p:spPr/>
        <p:txBody>
          <a:bodyPr>
            <a:normAutofit/>
          </a:bodyPr>
          <a:lstStyle/>
          <a:p>
            <a:r>
              <a:rPr lang="en-GB" sz="2400" dirty="0"/>
              <a:t>On frontal radiographs the findings are subtle compared to the lateral projection and include :</a:t>
            </a:r>
            <a:endParaRPr lang="en-US" sz="2400" dirty="0"/>
          </a:p>
        </p:txBody>
      </p:sp>
      <p:sp>
        <p:nvSpPr>
          <p:cNvPr id="3" name="Content Placeholder 2">
            <a:extLst>
              <a:ext uri="{FF2B5EF4-FFF2-40B4-BE49-F238E27FC236}">
                <a16:creationId xmlns:a16="http://schemas.microsoft.com/office/drawing/2014/main" id="{6B0C6A78-4840-75D6-1284-E785525BDD3E}"/>
              </a:ext>
            </a:extLst>
          </p:cNvPr>
          <p:cNvSpPr>
            <a:spLocks noGrp="1"/>
          </p:cNvSpPr>
          <p:nvPr>
            <p:ph idx="1"/>
          </p:nvPr>
        </p:nvSpPr>
        <p:spPr/>
        <p:txBody>
          <a:bodyPr>
            <a:normAutofit/>
          </a:bodyPr>
          <a:lstStyle/>
          <a:p>
            <a:pPr marL="457200" indent="-457200">
              <a:buFont typeface="+mj-lt"/>
              <a:buAutoNum type="arabicPeriod"/>
            </a:pPr>
            <a:r>
              <a:rPr lang="en-GB" sz="2400" dirty="0"/>
              <a:t>right mid to lower zone air space opacification (which can be subtle)
the normal horizontal fissure is no longer visible (as it rotates inferiorly rendering it non-</a:t>
            </a:r>
            <a:r>
              <a:rPr lang="en-GB" sz="2400" dirty="0" err="1"/>
              <a:t>tangental</a:t>
            </a:r>
            <a:r>
              <a:rPr lang="en-GB" sz="2400" dirty="0"/>
              <a:t> to the x-ray beam
obscuration of the right heart border
On lateral view </a:t>
            </a:r>
          </a:p>
          <a:p>
            <a:r>
              <a:rPr lang="en-GB" sz="2400" b="0" i="0" dirty="0">
                <a:solidFill>
                  <a:srgbClr val="3D3D3D"/>
                </a:solidFill>
                <a:effectLst/>
                <a:latin typeface="Open Sans" panose="020B0606030504020204" pitchFamily="34" charset="0"/>
              </a:rPr>
              <a:t>appearing as a triangular opacity in the anterior aspect of the chest overlying the cardiac shadow, with its apex at the right hilum</a:t>
            </a:r>
            <a:endParaRPr lang="en-US" sz="2400" dirty="0"/>
          </a:p>
        </p:txBody>
      </p:sp>
    </p:spTree>
    <p:extLst>
      <p:ext uri="{BB962C8B-B14F-4D97-AF65-F5344CB8AC3E}">
        <p14:creationId xmlns:p14="http://schemas.microsoft.com/office/powerpoint/2010/main" val="2986425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8820-EC53-F966-2AE2-E14173819ED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C9384F5-9A7C-CC32-B846-0C8B06C61214}"/>
              </a:ext>
            </a:extLst>
          </p:cNvPr>
          <p:cNvPicPr>
            <a:picLocks noGrp="1" noChangeAspect="1"/>
          </p:cNvPicPr>
          <p:nvPr>
            <p:ph idx="1"/>
          </p:nvPr>
        </p:nvPicPr>
        <p:blipFill>
          <a:blip r:embed="rId2"/>
          <a:stretch>
            <a:fillRect/>
          </a:stretch>
        </p:blipFill>
        <p:spPr>
          <a:xfrm>
            <a:off x="751224" y="-1"/>
            <a:ext cx="6822593" cy="7007321"/>
          </a:xfrm>
        </p:spPr>
      </p:pic>
    </p:spTree>
    <p:extLst>
      <p:ext uri="{BB962C8B-B14F-4D97-AF65-F5344CB8AC3E}">
        <p14:creationId xmlns:p14="http://schemas.microsoft.com/office/powerpoint/2010/main" val="1197728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7956-510B-80E6-293F-7ABC70E52EC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497C5E2-E4ED-1A07-B0E8-C66CB87F7369}"/>
              </a:ext>
            </a:extLst>
          </p:cNvPr>
          <p:cNvPicPr>
            <a:picLocks noGrp="1" noChangeAspect="1"/>
          </p:cNvPicPr>
          <p:nvPr>
            <p:ph idx="1"/>
          </p:nvPr>
        </p:nvPicPr>
        <p:blipFill>
          <a:blip r:embed="rId2"/>
          <a:stretch>
            <a:fillRect/>
          </a:stretch>
        </p:blipFill>
        <p:spPr>
          <a:xfrm>
            <a:off x="2290619" y="8083"/>
            <a:ext cx="7746230" cy="6849917"/>
          </a:xfrm>
        </p:spPr>
      </p:pic>
    </p:spTree>
    <p:extLst>
      <p:ext uri="{BB962C8B-B14F-4D97-AF65-F5344CB8AC3E}">
        <p14:creationId xmlns:p14="http://schemas.microsoft.com/office/powerpoint/2010/main" val="13500035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9F3A-B6DE-2FFB-3C72-E3B04FBCA9BB}"/>
              </a:ext>
            </a:extLst>
          </p:cNvPr>
          <p:cNvSpPr>
            <a:spLocks noGrp="1"/>
          </p:cNvSpPr>
          <p:nvPr>
            <p:ph type="title"/>
          </p:nvPr>
        </p:nvSpPr>
        <p:spPr/>
        <p:txBody>
          <a:bodyPr/>
          <a:lstStyle/>
          <a:p>
            <a:r>
              <a:rPr lang="en-GB" b="1" i="0" dirty="0">
                <a:solidFill>
                  <a:srgbClr val="3D3D3D"/>
                </a:solidFill>
                <a:effectLst/>
                <a:latin typeface="Open Sans" panose="020B0606030504020204" pitchFamily="34" charset="0"/>
              </a:rPr>
              <a:t>Tuberculosis</a:t>
            </a:r>
            <a:endParaRPr lang="en-US" dirty="0"/>
          </a:p>
        </p:txBody>
      </p:sp>
      <p:sp>
        <p:nvSpPr>
          <p:cNvPr id="3" name="Content Placeholder 2">
            <a:extLst>
              <a:ext uri="{FF2B5EF4-FFF2-40B4-BE49-F238E27FC236}">
                <a16:creationId xmlns:a16="http://schemas.microsoft.com/office/drawing/2014/main" id="{046FD1C9-F9C0-E8AF-B080-AB40D5BD5431}"/>
              </a:ext>
            </a:extLst>
          </p:cNvPr>
          <p:cNvSpPr>
            <a:spLocks noGrp="1"/>
          </p:cNvSpPr>
          <p:nvPr>
            <p:ph idx="1"/>
          </p:nvPr>
        </p:nvSpPr>
        <p:spPr/>
        <p:txBody>
          <a:bodyPr>
            <a:normAutofit/>
          </a:bodyPr>
          <a:lstStyle/>
          <a:p>
            <a:pPr marL="0" indent="0">
              <a:buNone/>
            </a:pPr>
            <a:r>
              <a:rPr lang="en-GB" b="0" i="0" dirty="0">
                <a:solidFill>
                  <a:srgbClr val="3D3D3D"/>
                </a:solidFill>
                <a:effectLst/>
                <a:latin typeface="Open Sans" panose="020B0606030504020204" pitchFamily="34" charset="0"/>
              </a:rPr>
              <a:t> (commonly abbreviated to </a:t>
            </a:r>
            <a:r>
              <a:rPr lang="en-GB" b="1" i="0" dirty="0">
                <a:solidFill>
                  <a:srgbClr val="3D3D3D"/>
                </a:solidFill>
                <a:effectLst/>
                <a:latin typeface="Open Sans" panose="020B0606030504020204" pitchFamily="34" charset="0"/>
              </a:rPr>
              <a:t>TB</a:t>
            </a:r>
            <a:r>
              <a:rPr lang="en-GB" b="0" i="0" dirty="0">
                <a:solidFill>
                  <a:srgbClr val="3D3D3D"/>
                </a:solidFill>
                <a:effectLst/>
                <a:latin typeface="Open Sans" panose="020B0606030504020204" pitchFamily="34" charset="0"/>
              </a:rPr>
              <a:t>, short for tubercle bacillus) encompasses an enormously wide disease spectrum affecting multiple organs and body systems predominantly caused by the organism </a:t>
            </a:r>
            <a:r>
              <a:rPr lang="en-GB" b="0" i="1" u="none" strike="noStrike" dirty="0">
                <a:solidFill>
                  <a:srgbClr val="41699B"/>
                </a:solidFill>
                <a:effectLst/>
                <a:latin typeface="Open Sans" panose="020B0606030504020204" pitchFamily="34" charset="0"/>
                <a:hlinkClick r:id="rId2"/>
              </a:rPr>
              <a:t>Mycobacterium tuberculosis</a:t>
            </a:r>
            <a:r>
              <a:rPr lang="en-GB" b="0" i="0" dirty="0">
                <a:solidFill>
                  <a:srgbClr val="3D3D3D"/>
                </a:solidFill>
                <a:effectLst/>
                <a:latin typeface="Open Sans" panose="020B0606030504020204" pitchFamily="34" charset="0"/>
              </a:rPr>
              <a:t>. </a:t>
            </a:r>
          </a:p>
          <a:p>
            <a:pPr marL="0" indent="0">
              <a:buNone/>
            </a:pPr>
            <a:r>
              <a:rPr lang="en-GB" dirty="0">
                <a:solidFill>
                  <a:srgbClr val="3D3D3D"/>
                </a:solidFill>
                <a:latin typeface="Open Sans" panose="020B0606030504020204" pitchFamily="34" charset="0"/>
              </a:rPr>
              <a:t>Pulmonary manifestations of tuberculosis are varied and depend in part whether the infection is primary or post-primary</a:t>
            </a:r>
          </a:p>
          <a:p>
            <a:pPr marL="0" indent="0">
              <a:buNone/>
            </a:pPr>
            <a:r>
              <a:rPr lang="en-GB" dirty="0">
                <a:solidFill>
                  <a:srgbClr val="3D3D3D"/>
                </a:solidFill>
                <a:latin typeface="Open Sans" panose="020B0606030504020204" pitchFamily="34" charset="0"/>
              </a:rPr>
              <a:t>	</a:t>
            </a:r>
            <a:endParaRPr lang="en-US" dirty="0"/>
          </a:p>
        </p:txBody>
      </p:sp>
    </p:spTree>
    <p:extLst>
      <p:ext uri="{BB962C8B-B14F-4D97-AF65-F5344CB8AC3E}">
        <p14:creationId xmlns:p14="http://schemas.microsoft.com/office/powerpoint/2010/main" val="14298800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9522-DF98-229C-579E-18FC258589EA}"/>
              </a:ext>
            </a:extLst>
          </p:cNvPr>
          <p:cNvSpPr>
            <a:spLocks noGrp="1"/>
          </p:cNvSpPr>
          <p:nvPr>
            <p:ph type="title"/>
          </p:nvPr>
        </p:nvSpPr>
        <p:spPr>
          <a:xfrm>
            <a:off x="1295400" y="205509"/>
            <a:ext cx="9601200" cy="1485900"/>
          </a:xfrm>
        </p:spPr>
        <p:txBody>
          <a:bodyPr/>
          <a:lstStyle/>
          <a:p>
            <a:r>
              <a:rPr lang="en-GB" dirty="0"/>
              <a:t> primary pulmonary tuberculosis</a:t>
            </a:r>
            <a:endParaRPr lang="en-US" dirty="0"/>
          </a:p>
        </p:txBody>
      </p:sp>
      <p:sp>
        <p:nvSpPr>
          <p:cNvPr id="3" name="Content Placeholder 2">
            <a:extLst>
              <a:ext uri="{FF2B5EF4-FFF2-40B4-BE49-F238E27FC236}">
                <a16:creationId xmlns:a16="http://schemas.microsoft.com/office/drawing/2014/main" id="{6A8454A8-D2B4-A5E2-7B5B-015252198837}"/>
              </a:ext>
            </a:extLst>
          </p:cNvPr>
          <p:cNvSpPr>
            <a:spLocks noGrp="1"/>
          </p:cNvSpPr>
          <p:nvPr>
            <p:ph idx="1"/>
          </p:nvPr>
        </p:nvSpPr>
        <p:spPr>
          <a:xfrm>
            <a:off x="874377" y="1293092"/>
            <a:ext cx="10923538" cy="5455612"/>
          </a:xfrm>
        </p:spPr>
        <p:txBody>
          <a:bodyPr>
            <a:normAutofit/>
          </a:bodyPr>
          <a:lstStyle/>
          <a:p>
            <a:r>
              <a:rPr lang="en-GB" sz="2400" dirty="0"/>
              <a:t>the initial focus of infection can be located anywhere within the lung and has non-specific appearances ranging from too small to be detectable, to patchy areas of consolidation or even lobar consolidation.</a:t>
            </a:r>
          </a:p>
          <a:p>
            <a:pPr marL="457200" indent="-457200">
              <a:buFont typeface="+mj-lt"/>
              <a:buAutoNum type="arabicPeriod"/>
            </a:pPr>
            <a:r>
              <a:rPr lang="en-GB" sz="2400" dirty="0"/>
              <a:t>Cavitation is uncommon in primary TB</a:t>
            </a:r>
          </a:p>
          <a:p>
            <a:pPr marL="457200" indent="-457200">
              <a:buFont typeface="+mj-lt"/>
              <a:buAutoNum type="arabicPeriod"/>
            </a:pPr>
            <a:r>
              <a:rPr lang="en-GB" sz="2400" dirty="0"/>
              <a:t>Most cases, the infection becomes localized and a </a:t>
            </a:r>
            <a:r>
              <a:rPr lang="en-GB" sz="2400" dirty="0" err="1"/>
              <a:t>caseating</a:t>
            </a:r>
            <a:r>
              <a:rPr lang="en-GB" sz="2400" dirty="0"/>
              <a:t> granuloma forms (</a:t>
            </a:r>
            <a:r>
              <a:rPr lang="en-GB" sz="2400" dirty="0" err="1"/>
              <a:t>tuberculoma</a:t>
            </a:r>
            <a:r>
              <a:rPr lang="en-GB" sz="2400" dirty="0"/>
              <a:t>) which usually eventually calcifies and is then known as a </a:t>
            </a:r>
            <a:r>
              <a:rPr lang="en-GB" sz="2400" dirty="0" err="1"/>
              <a:t>Ghon</a:t>
            </a:r>
            <a:r>
              <a:rPr lang="en-GB" sz="2400" dirty="0"/>
              <a:t> lesion </a:t>
            </a:r>
          </a:p>
          <a:p>
            <a:pPr marL="457200" indent="-457200">
              <a:buFont typeface="+mj-lt"/>
              <a:buAutoNum type="arabicPeriod"/>
            </a:pPr>
            <a:r>
              <a:rPr lang="en-GB" sz="2400" dirty="0"/>
              <a:t> ipsilateral </a:t>
            </a:r>
            <a:r>
              <a:rPr lang="en-GB" sz="2400" dirty="0" err="1"/>
              <a:t>hilar</a:t>
            </a:r>
            <a:r>
              <a:rPr lang="en-GB" sz="2400" dirty="0"/>
              <a:t> and contiguous mediastinal (</a:t>
            </a:r>
            <a:r>
              <a:rPr lang="en-GB" sz="2400" dirty="0" err="1"/>
              <a:t>paratracheal</a:t>
            </a:r>
            <a:r>
              <a:rPr lang="en-GB" sz="2400" dirty="0"/>
              <a:t>) lymphadenopathy, usually right-sided </a:t>
            </a:r>
          </a:p>
          <a:p>
            <a:pPr marL="457200" indent="-457200">
              <a:buFont typeface="+mj-lt"/>
              <a:buAutoNum type="arabicPeriod"/>
            </a:pPr>
            <a:r>
              <a:rPr lang="en-GB" sz="2400" dirty="0"/>
              <a:t>Pleural effusions are more frequent in adults,</a:t>
            </a:r>
          </a:p>
          <a:p>
            <a:pPr marL="457200" indent="-457200">
              <a:buFont typeface="+mj-lt"/>
              <a:buAutoNum type="arabicPeriod"/>
            </a:pPr>
            <a:r>
              <a:rPr lang="en-GB" sz="2400" dirty="0"/>
              <a:t>Calcification of nodes is seen in 35% of cases . When a calcified node and a </a:t>
            </a:r>
            <a:r>
              <a:rPr lang="en-GB" sz="2400" dirty="0" err="1"/>
              <a:t>Ghon</a:t>
            </a:r>
            <a:r>
              <a:rPr lang="en-GB" sz="2400" dirty="0"/>
              <a:t> lesion are present, the combination is known as a Ranke complex.</a:t>
            </a:r>
            <a:endParaRPr lang="en-US" sz="2400" dirty="0"/>
          </a:p>
        </p:txBody>
      </p:sp>
    </p:spTree>
    <p:extLst>
      <p:ext uri="{BB962C8B-B14F-4D97-AF65-F5344CB8AC3E}">
        <p14:creationId xmlns:p14="http://schemas.microsoft.com/office/powerpoint/2010/main" val="1755883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D390-7EDF-BBBD-C4B7-541A8A54EA85}"/>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B0042E19-F631-EF12-A346-0CDB110B5CF9}"/>
              </a:ext>
            </a:extLst>
          </p:cNvPr>
          <p:cNvPicPr>
            <a:picLocks noGrp="1" noChangeAspect="1"/>
          </p:cNvPicPr>
          <p:nvPr>
            <p:ph idx="1"/>
          </p:nvPr>
        </p:nvPicPr>
        <p:blipFill>
          <a:blip r:embed="rId2"/>
          <a:stretch>
            <a:fillRect/>
          </a:stretch>
        </p:blipFill>
        <p:spPr>
          <a:xfrm>
            <a:off x="2192098" y="0"/>
            <a:ext cx="8288096" cy="6858000"/>
          </a:xfrm>
        </p:spPr>
      </p:pic>
    </p:spTree>
    <p:extLst>
      <p:ext uri="{BB962C8B-B14F-4D97-AF65-F5344CB8AC3E}">
        <p14:creationId xmlns:p14="http://schemas.microsoft.com/office/powerpoint/2010/main" val="884905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A7D7-27F1-816A-4FC8-8C996CAADFB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720B8CE-4E9D-FB3A-AB2A-49C26F485909}"/>
              </a:ext>
            </a:extLst>
          </p:cNvPr>
          <p:cNvPicPr>
            <a:picLocks noGrp="1" noChangeAspect="1"/>
          </p:cNvPicPr>
          <p:nvPr>
            <p:ph idx="1"/>
          </p:nvPr>
        </p:nvPicPr>
        <p:blipFill>
          <a:blip r:embed="rId2"/>
          <a:stretch>
            <a:fillRect/>
          </a:stretch>
        </p:blipFill>
        <p:spPr>
          <a:xfrm>
            <a:off x="1219200" y="332509"/>
            <a:ext cx="8534400" cy="6687127"/>
          </a:xfrm>
        </p:spPr>
      </p:pic>
    </p:spTree>
    <p:extLst>
      <p:ext uri="{BB962C8B-B14F-4D97-AF65-F5344CB8AC3E}">
        <p14:creationId xmlns:p14="http://schemas.microsoft.com/office/powerpoint/2010/main" val="621602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D83D-EF7D-D5D0-A1D5-AA605468ABC9}"/>
              </a:ext>
            </a:extLst>
          </p:cNvPr>
          <p:cNvSpPr>
            <a:spLocks noGrp="1"/>
          </p:cNvSpPr>
          <p:nvPr>
            <p:ph type="title"/>
          </p:nvPr>
        </p:nvSpPr>
        <p:spPr/>
        <p:txBody>
          <a:bodyPr/>
          <a:lstStyle/>
          <a:p>
            <a:r>
              <a:rPr lang="en-GB" dirty="0"/>
              <a:t>Ranke Complex </a:t>
            </a:r>
            <a:endParaRPr lang="en-US" dirty="0"/>
          </a:p>
        </p:txBody>
      </p:sp>
      <p:pic>
        <p:nvPicPr>
          <p:cNvPr id="4" name="Picture 4">
            <a:extLst>
              <a:ext uri="{FF2B5EF4-FFF2-40B4-BE49-F238E27FC236}">
                <a16:creationId xmlns:a16="http://schemas.microsoft.com/office/drawing/2014/main" id="{0FBEB10D-82F1-D6A4-5373-510F3C3DC5C3}"/>
              </a:ext>
            </a:extLst>
          </p:cNvPr>
          <p:cNvPicPr>
            <a:picLocks noGrp="1" noChangeAspect="1"/>
          </p:cNvPicPr>
          <p:nvPr>
            <p:ph idx="1"/>
          </p:nvPr>
        </p:nvPicPr>
        <p:blipFill>
          <a:blip r:embed="rId2"/>
          <a:stretch>
            <a:fillRect/>
          </a:stretch>
        </p:blipFill>
        <p:spPr>
          <a:xfrm>
            <a:off x="5507182" y="283248"/>
            <a:ext cx="6573982" cy="6574752"/>
          </a:xfrm>
        </p:spPr>
      </p:pic>
    </p:spTree>
    <p:extLst>
      <p:ext uri="{BB962C8B-B14F-4D97-AF65-F5344CB8AC3E}">
        <p14:creationId xmlns:p14="http://schemas.microsoft.com/office/powerpoint/2010/main" val="1990850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26CA-BC9C-C9FD-3473-5CFB3ABD7F69}"/>
              </a:ext>
            </a:extLst>
          </p:cNvPr>
          <p:cNvSpPr>
            <a:spLocks noGrp="1"/>
          </p:cNvSpPr>
          <p:nvPr>
            <p:ph type="title"/>
          </p:nvPr>
        </p:nvSpPr>
        <p:spPr/>
        <p:txBody>
          <a:bodyPr/>
          <a:lstStyle/>
          <a:p>
            <a:r>
              <a:rPr lang="en-GB" dirty="0"/>
              <a:t>Reactivation (post-primary) tuberculosis</a:t>
            </a:r>
            <a:endParaRPr lang="en-US" dirty="0"/>
          </a:p>
        </p:txBody>
      </p:sp>
      <p:sp>
        <p:nvSpPr>
          <p:cNvPr id="3" name="Content Placeholder 2">
            <a:extLst>
              <a:ext uri="{FF2B5EF4-FFF2-40B4-BE49-F238E27FC236}">
                <a16:creationId xmlns:a16="http://schemas.microsoft.com/office/drawing/2014/main" id="{AA19AA75-ACAB-1FE6-0F7F-2187F5640FED}"/>
              </a:ext>
            </a:extLst>
          </p:cNvPr>
          <p:cNvSpPr>
            <a:spLocks noGrp="1"/>
          </p:cNvSpPr>
          <p:nvPr>
            <p:ph idx="1"/>
          </p:nvPr>
        </p:nvSpPr>
        <p:spPr/>
        <p:txBody>
          <a:bodyPr>
            <a:noAutofit/>
          </a:bodyPr>
          <a:lstStyle/>
          <a:p>
            <a:r>
              <a:rPr lang="en-GB" sz="2400" dirty="0"/>
              <a:t>Post-primary TB within the lungs develops in either :
posterior segments of the upper lobes
superior segments of the lower lobes</a:t>
            </a:r>
          </a:p>
          <a:p>
            <a:pPr marL="457200" indent="-457200">
              <a:buFont typeface="+mj-lt"/>
              <a:buAutoNum type="arabicPeriod"/>
            </a:pPr>
            <a:r>
              <a:rPr lang="en-GB" sz="2400" dirty="0"/>
              <a:t>Post-primary infections are far more likely to </a:t>
            </a:r>
            <a:r>
              <a:rPr lang="en-GB" sz="2400" dirty="0" err="1"/>
              <a:t>cavitate</a:t>
            </a:r>
            <a:endParaRPr lang="en-GB" sz="2400" dirty="0"/>
          </a:p>
          <a:p>
            <a:pPr marL="457200" indent="-457200">
              <a:buFont typeface="+mj-lt"/>
              <a:buAutoNum type="arabicPeriod"/>
            </a:pPr>
            <a:r>
              <a:rPr lang="en-GB" sz="2400" dirty="0"/>
              <a:t>Lack of adenopathy in immunocompetent </a:t>
            </a:r>
          </a:p>
          <a:p>
            <a:pPr marL="457200" indent="-457200">
              <a:buFont typeface="+mj-lt"/>
              <a:buAutoNum type="arabicPeriod"/>
            </a:pPr>
            <a:r>
              <a:rPr lang="en-GB" sz="2400" dirty="0"/>
              <a:t>Immunosuppressed patient (such as HIV), there is evidence of adenopathy</a:t>
            </a:r>
          </a:p>
          <a:p>
            <a:pPr marL="457200" indent="-457200">
              <a:buFont typeface="+mj-lt"/>
              <a:buAutoNum type="arabicPeriod"/>
            </a:pPr>
            <a:r>
              <a:rPr lang="en-GB" sz="2400" dirty="0" err="1"/>
              <a:t>Tuberculoma</a:t>
            </a:r>
            <a:r>
              <a:rPr lang="en-GB" sz="2400" dirty="0"/>
              <a:t> is a well-defined rounded opacity usually in the upper lobes.</a:t>
            </a:r>
            <a:endParaRPr lang="en-US" sz="2400" dirty="0"/>
          </a:p>
        </p:txBody>
      </p:sp>
    </p:spTree>
    <p:extLst>
      <p:ext uri="{BB962C8B-B14F-4D97-AF65-F5344CB8AC3E}">
        <p14:creationId xmlns:p14="http://schemas.microsoft.com/office/powerpoint/2010/main" val="8691680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99EA65A-CEAE-89E6-DAE8-83F95929C209}"/>
              </a:ext>
            </a:extLst>
          </p:cNvPr>
          <p:cNvPicPr>
            <a:picLocks noGrp="1" noChangeAspect="1"/>
          </p:cNvPicPr>
          <p:nvPr>
            <p:ph idx="1"/>
          </p:nvPr>
        </p:nvPicPr>
        <p:blipFill>
          <a:blip r:embed="rId2"/>
          <a:stretch>
            <a:fillRect/>
          </a:stretch>
        </p:blipFill>
        <p:spPr>
          <a:xfrm>
            <a:off x="701964" y="1347739"/>
            <a:ext cx="5529451" cy="5510261"/>
          </a:xfrm>
        </p:spPr>
      </p:pic>
      <p:pic>
        <p:nvPicPr>
          <p:cNvPr id="5" name="Picture 5">
            <a:extLst>
              <a:ext uri="{FF2B5EF4-FFF2-40B4-BE49-F238E27FC236}">
                <a16:creationId xmlns:a16="http://schemas.microsoft.com/office/drawing/2014/main" id="{5E052DE3-5DE7-DA20-D25A-D767FC91CD9C}"/>
              </a:ext>
            </a:extLst>
          </p:cNvPr>
          <p:cNvPicPr>
            <a:picLocks noChangeAspect="1"/>
          </p:cNvPicPr>
          <p:nvPr/>
        </p:nvPicPr>
        <p:blipFill>
          <a:blip r:embed="rId3"/>
          <a:stretch>
            <a:fillRect/>
          </a:stretch>
        </p:blipFill>
        <p:spPr>
          <a:xfrm>
            <a:off x="6738449" y="1347739"/>
            <a:ext cx="5453551" cy="5652655"/>
          </a:xfrm>
          <a:prstGeom prst="rect">
            <a:avLst/>
          </a:prstGeom>
        </p:spPr>
      </p:pic>
      <p:sp>
        <p:nvSpPr>
          <p:cNvPr id="6" name="TextBox 5">
            <a:extLst>
              <a:ext uri="{FF2B5EF4-FFF2-40B4-BE49-F238E27FC236}">
                <a16:creationId xmlns:a16="http://schemas.microsoft.com/office/drawing/2014/main" id="{D6C7D325-9669-8AF8-5ECF-8A2842BB917E}"/>
              </a:ext>
            </a:extLst>
          </p:cNvPr>
          <p:cNvSpPr txBox="1"/>
          <p:nvPr/>
        </p:nvSpPr>
        <p:spPr>
          <a:xfrm>
            <a:off x="2623127" y="467977"/>
            <a:ext cx="7696969" cy="461665"/>
          </a:xfrm>
          <a:prstGeom prst="rect">
            <a:avLst/>
          </a:prstGeom>
          <a:noFill/>
        </p:spPr>
        <p:txBody>
          <a:bodyPr wrap="square" rtlCol="0">
            <a:spAutoFit/>
          </a:bodyPr>
          <a:lstStyle/>
          <a:p>
            <a:pPr algn="l"/>
            <a:r>
              <a:rPr lang="en-GB" sz="2400" b="1" dirty="0"/>
              <a:t>Cavitary lung lesion</a:t>
            </a:r>
            <a:endParaRPr lang="en-US" sz="2400" b="1" dirty="0"/>
          </a:p>
        </p:txBody>
      </p:sp>
    </p:spTree>
    <p:extLst>
      <p:ext uri="{BB962C8B-B14F-4D97-AF65-F5344CB8AC3E}">
        <p14:creationId xmlns:p14="http://schemas.microsoft.com/office/powerpoint/2010/main" val="216647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8C38-FD33-0C42-F7C9-5E734B0D2CA2}"/>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C35FCB97-1CD7-3A5B-62D0-1511F75ADB6C}"/>
              </a:ext>
            </a:extLst>
          </p:cNvPr>
          <p:cNvPicPr>
            <a:picLocks noGrp="1" noChangeAspect="1"/>
          </p:cNvPicPr>
          <p:nvPr>
            <p:ph idx="1"/>
          </p:nvPr>
        </p:nvPicPr>
        <p:blipFill>
          <a:blip r:embed="rId2"/>
          <a:stretch>
            <a:fillRect/>
          </a:stretch>
        </p:blipFill>
        <p:spPr>
          <a:xfrm>
            <a:off x="1371600" y="0"/>
            <a:ext cx="8928485" cy="6858001"/>
          </a:xfrm>
        </p:spPr>
      </p:pic>
    </p:spTree>
    <p:extLst>
      <p:ext uri="{BB962C8B-B14F-4D97-AF65-F5344CB8AC3E}">
        <p14:creationId xmlns:p14="http://schemas.microsoft.com/office/powerpoint/2010/main" val="3953181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0CD9-F78B-A816-67DF-C09E8489218D}"/>
              </a:ext>
            </a:extLst>
          </p:cNvPr>
          <p:cNvSpPr>
            <a:spLocks noGrp="1"/>
          </p:cNvSpPr>
          <p:nvPr>
            <p:ph type="title"/>
          </p:nvPr>
        </p:nvSpPr>
        <p:spPr/>
        <p:txBody>
          <a:bodyPr/>
          <a:lstStyle/>
          <a:p>
            <a:r>
              <a:rPr lang="en-GB" dirty="0" err="1"/>
              <a:t>Tuberculoma</a:t>
            </a:r>
            <a:r>
              <a:rPr lang="en-GB" dirty="0"/>
              <a:t> </a:t>
            </a:r>
            <a:endParaRPr lang="en-US" dirty="0"/>
          </a:p>
        </p:txBody>
      </p:sp>
      <p:pic>
        <p:nvPicPr>
          <p:cNvPr id="4" name="Picture 4">
            <a:extLst>
              <a:ext uri="{FF2B5EF4-FFF2-40B4-BE49-F238E27FC236}">
                <a16:creationId xmlns:a16="http://schemas.microsoft.com/office/drawing/2014/main" id="{FA0BA5A8-F5FA-F876-C30B-5C752943749D}"/>
              </a:ext>
            </a:extLst>
          </p:cNvPr>
          <p:cNvPicPr>
            <a:picLocks noGrp="1" noChangeAspect="1"/>
          </p:cNvPicPr>
          <p:nvPr>
            <p:ph idx="1"/>
          </p:nvPr>
        </p:nvPicPr>
        <p:blipFill>
          <a:blip r:embed="rId2"/>
          <a:stretch>
            <a:fillRect/>
          </a:stretch>
        </p:blipFill>
        <p:spPr>
          <a:xfrm>
            <a:off x="467976" y="1447407"/>
            <a:ext cx="4014739" cy="5410593"/>
          </a:xfrm>
        </p:spPr>
      </p:pic>
      <p:pic>
        <p:nvPicPr>
          <p:cNvPr id="5" name="Picture 5">
            <a:extLst>
              <a:ext uri="{FF2B5EF4-FFF2-40B4-BE49-F238E27FC236}">
                <a16:creationId xmlns:a16="http://schemas.microsoft.com/office/drawing/2014/main" id="{A7D7C600-5D6C-8198-844D-78C7E7C566F1}"/>
              </a:ext>
            </a:extLst>
          </p:cNvPr>
          <p:cNvPicPr>
            <a:picLocks noChangeAspect="1"/>
          </p:cNvPicPr>
          <p:nvPr/>
        </p:nvPicPr>
        <p:blipFill>
          <a:blip r:embed="rId3"/>
          <a:stretch>
            <a:fillRect/>
          </a:stretch>
        </p:blipFill>
        <p:spPr>
          <a:xfrm>
            <a:off x="5125035" y="1428750"/>
            <a:ext cx="5847765" cy="5418667"/>
          </a:xfrm>
          <a:prstGeom prst="rect">
            <a:avLst/>
          </a:prstGeom>
        </p:spPr>
      </p:pic>
    </p:spTree>
    <p:extLst>
      <p:ext uri="{BB962C8B-B14F-4D97-AF65-F5344CB8AC3E}">
        <p14:creationId xmlns:p14="http://schemas.microsoft.com/office/powerpoint/2010/main" val="25425117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3D61-E00F-B108-C390-E132B1FA24FB}"/>
              </a:ext>
            </a:extLst>
          </p:cNvPr>
          <p:cNvSpPr>
            <a:spLocks noGrp="1"/>
          </p:cNvSpPr>
          <p:nvPr>
            <p:ph type="title"/>
          </p:nvPr>
        </p:nvSpPr>
        <p:spPr/>
        <p:txBody>
          <a:bodyPr/>
          <a:lstStyle/>
          <a:p>
            <a:r>
              <a:rPr lang="en-GB" dirty="0" err="1"/>
              <a:t>Miliary</a:t>
            </a:r>
            <a:r>
              <a:rPr lang="en-GB" dirty="0"/>
              <a:t> tuberculosis </a:t>
            </a:r>
            <a:endParaRPr lang="en-US" dirty="0"/>
          </a:p>
        </p:txBody>
      </p:sp>
      <p:sp>
        <p:nvSpPr>
          <p:cNvPr id="3" name="Content Placeholder 2">
            <a:extLst>
              <a:ext uri="{FF2B5EF4-FFF2-40B4-BE49-F238E27FC236}">
                <a16:creationId xmlns:a16="http://schemas.microsoft.com/office/drawing/2014/main" id="{40006E4C-5ACE-50DA-51D8-723669915346}"/>
              </a:ext>
            </a:extLst>
          </p:cNvPr>
          <p:cNvSpPr>
            <a:spLocks noGrp="1"/>
          </p:cNvSpPr>
          <p:nvPr>
            <p:ph idx="1"/>
          </p:nvPr>
        </p:nvSpPr>
        <p:spPr/>
        <p:txBody>
          <a:bodyPr>
            <a:normAutofit/>
          </a:bodyPr>
          <a:lstStyle/>
          <a:p>
            <a:r>
              <a:rPr lang="en-GB" sz="2400" dirty="0" err="1"/>
              <a:t>Miliary</a:t>
            </a:r>
            <a:r>
              <a:rPr lang="en-GB" sz="2400" dirty="0"/>
              <a:t> tuberculosis is a diffuse random distribution of tiny nodules seen in </a:t>
            </a:r>
            <a:r>
              <a:rPr lang="en-GB" sz="2400" dirty="0" err="1"/>
              <a:t>hematogenously</a:t>
            </a:r>
            <a:r>
              <a:rPr lang="en-GB" sz="2400" dirty="0"/>
              <a:t> disseminated TB. •</a:t>
            </a:r>
          </a:p>
          <a:p>
            <a:r>
              <a:rPr lang="en-GB" sz="2400" dirty="0"/>
              <a:t>Miliary TB can occur in primary or reactivation TB.</a:t>
            </a:r>
            <a:endParaRPr lang="en-US" sz="2400" dirty="0"/>
          </a:p>
        </p:txBody>
      </p:sp>
    </p:spTree>
    <p:extLst>
      <p:ext uri="{BB962C8B-B14F-4D97-AF65-F5344CB8AC3E}">
        <p14:creationId xmlns:p14="http://schemas.microsoft.com/office/powerpoint/2010/main" val="1421356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BC2A-E6AD-A1C7-8C74-BB37392A5774}"/>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0AAFBB9E-6B0D-7658-830D-9D2E1ADC8787}"/>
              </a:ext>
            </a:extLst>
          </p:cNvPr>
          <p:cNvPicPr>
            <a:picLocks noGrp="1" noChangeAspect="1"/>
          </p:cNvPicPr>
          <p:nvPr>
            <p:ph idx="1"/>
          </p:nvPr>
        </p:nvPicPr>
        <p:blipFill>
          <a:blip r:embed="rId2"/>
          <a:stretch>
            <a:fillRect/>
          </a:stretch>
        </p:blipFill>
        <p:spPr>
          <a:xfrm>
            <a:off x="6950227" y="1101436"/>
            <a:ext cx="4662961" cy="5418666"/>
          </a:xfrm>
        </p:spPr>
      </p:pic>
      <p:pic>
        <p:nvPicPr>
          <p:cNvPr id="5" name="Picture 4">
            <a:extLst>
              <a:ext uri="{FF2B5EF4-FFF2-40B4-BE49-F238E27FC236}">
                <a16:creationId xmlns:a16="http://schemas.microsoft.com/office/drawing/2014/main" id="{E34C7AC3-664B-42F5-23CA-47E17751E6A3}"/>
              </a:ext>
            </a:extLst>
          </p:cNvPr>
          <p:cNvPicPr>
            <a:picLocks noChangeAspect="1"/>
          </p:cNvPicPr>
          <p:nvPr/>
        </p:nvPicPr>
        <p:blipFill>
          <a:blip r:embed="rId3"/>
          <a:stretch>
            <a:fillRect/>
          </a:stretch>
        </p:blipFill>
        <p:spPr>
          <a:xfrm>
            <a:off x="1219200" y="1101436"/>
            <a:ext cx="5369555" cy="5418667"/>
          </a:xfrm>
          <a:prstGeom prst="rect">
            <a:avLst/>
          </a:prstGeom>
        </p:spPr>
      </p:pic>
    </p:spTree>
    <p:extLst>
      <p:ext uri="{BB962C8B-B14F-4D97-AF65-F5344CB8AC3E}">
        <p14:creationId xmlns:p14="http://schemas.microsoft.com/office/powerpoint/2010/main" val="3197691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5D45-7D89-FC13-D563-1C1F3F6B8C77}"/>
              </a:ext>
            </a:extLst>
          </p:cNvPr>
          <p:cNvSpPr>
            <a:spLocks noGrp="1"/>
          </p:cNvSpPr>
          <p:nvPr>
            <p:ph type="title"/>
          </p:nvPr>
        </p:nvSpPr>
        <p:spPr/>
        <p:txBody>
          <a:bodyPr/>
          <a:lstStyle/>
          <a:p>
            <a:r>
              <a:rPr lang="en-GB" dirty="0"/>
              <a:t>Healed tuberculosis</a:t>
            </a:r>
            <a:endParaRPr lang="en-US" dirty="0"/>
          </a:p>
        </p:txBody>
      </p:sp>
      <p:sp>
        <p:nvSpPr>
          <p:cNvPr id="3" name="Content Placeholder 2">
            <a:extLst>
              <a:ext uri="{FF2B5EF4-FFF2-40B4-BE49-F238E27FC236}">
                <a16:creationId xmlns:a16="http://schemas.microsoft.com/office/drawing/2014/main" id="{6BD23B1F-04AE-67DE-6BB5-8BB8E15198B1}"/>
              </a:ext>
            </a:extLst>
          </p:cNvPr>
          <p:cNvSpPr>
            <a:spLocks noGrp="1"/>
          </p:cNvSpPr>
          <p:nvPr>
            <p:ph idx="1"/>
          </p:nvPr>
        </p:nvSpPr>
        <p:spPr/>
        <p:txBody>
          <a:bodyPr>
            <a:normAutofit/>
          </a:bodyPr>
          <a:lstStyle/>
          <a:p>
            <a:r>
              <a:rPr lang="en-GB" sz="2400" dirty="0"/>
              <a:t>Healed TB is evident on radiography as apical scarring, usually with upper lobe volume loss and superior hilar retraction. 	</a:t>
            </a:r>
          </a:p>
          <a:p>
            <a:r>
              <a:rPr lang="en-GB" sz="2400" dirty="0"/>
              <a:t>Calcified granulomas may be present as well, which indicate containment of the initial infection by a delayed hypersensitivity response.</a:t>
            </a:r>
            <a:endParaRPr lang="en-US" sz="2400" dirty="0"/>
          </a:p>
        </p:txBody>
      </p:sp>
    </p:spTree>
    <p:extLst>
      <p:ext uri="{BB962C8B-B14F-4D97-AF65-F5344CB8AC3E}">
        <p14:creationId xmlns:p14="http://schemas.microsoft.com/office/powerpoint/2010/main" val="16088745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979B-7479-D3AF-069B-9940C2EEB7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50A219D-4B21-F539-5DB5-4A8DB9D824C3}"/>
              </a:ext>
            </a:extLst>
          </p:cNvPr>
          <p:cNvPicPr>
            <a:picLocks noGrp="1" noChangeAspect="1"/>
          </p:cNvPicPr>
          <p:nvPr>
            <p:ph idx="1"/>
          </p:nvPr>
        </p:nvPicPr>
        <p:blipFill>
          <a:blip r:embed="rId2"/>
          <a:stretch>
            <a:fillRect/>
          </a:stretch>
        </p:blipFill>
        <p:spPr>
          <a:xfrm>
            <a:off x="781148" y="1169939"/>
            <a:ext cx="5228645" cy="5547207"/>
          </a:xfrm>
        </p:spPr>
      </p:pic>
      <p:pic>
        <p:nvPicPr>
          <p:cNvPr id="5" name="Picture 5">
            <a:extLst>
              <a:ext uri="{FF2B5EF4-FFF2-40B4-BE49-F238E27FC236}">
                <a16:creationId xmlns:a16="http://schemas.microsoft.com/office/drawing/2014/main" id="{D133CA8D-6EB8-A3A6-605E-320B5F96A711}"/>
              </a:ext>
            </a:extLst>
          </p:cNvPr>
          <p:cNvPicPr>
            <a:picLocks noChangeAspect="1"/>
          </p:cNvPicPr>
          <p:nvPr/>
        </p:nvPicPr>
        <p:blipFill>
          <a:blip r:embed="rId3"/>
          <a:stretch>
            <a:fillRect/>
          </a:stretch>
        </p:blipFill>
        <p:spPr>
          <a:xfrm>
            <a:off x="6420980" y="1234208"/>
            <a:ext cx="4744076" cy="5418667"/>
          </a:xfrm>
          <a:prstGeom prst="rect">
            <a:avLst/>
          </a:prstGeom>
        </p:spPr>
      </p:pic>
    </p:spTree>
    <p:extLst>
      <p:ext uri="{BB962C8B-B14F-4D97-AF65-F5344CB8AC3E}">
        <p14:creationId xmlns:p14="http://schemas.microsoft.com/office/powerpoint/2010/main" val="3866422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0C4A-482A-C6CE-A6B1-327373F3F5AD}"/>
              </a:ext>
            </a:extLst>
          </p:cNvPr>
          <p:cNvSpPr>
            <a:spLocks noGrp="1"/>
          </p:cNvSpPr>
          <p:nvPr>
            <p:ph type="title"/>
          </p:nvPr>
        </p:nvSpPr>
        <p:spPr/>
        <p:txBody>
          <a:bodyPr/>
          <a:lstStyle/>
          <a:p>
            <a:r>
              <a:rPr lang="ar-SA" dirty="0"/>
              <a:t>Pleural effusion</a:t>
            </a:r>
            <a:endParaRPr lang="en-US" dirty="0"/>
          </a:p>
        </p:txBody>
      </p:sp>
      <p:sp>
        <p:nvSpPr>
          <p:cNvPr id="3" name="Content Placeholder 2">
            <a:extLst>
              <a:ext uri="{FF2B5EF4-FFF2-40B4-BE49-F238E27FC236}">
                <a16:creationId xmlns:a16="http://schemas.microsoft.com/office/drawing/2014/main" id="{5F05B233-2FB1-3EC8-8B2A-274E2FDA3F45}"/>
              </a:ext>
            </a:extLst>
          </p:cNvPr>
          <p:cNvSpPr>
            <a:spLocks noGrp="1"/>
          </p:cNvSpPr>
          <p:nvPr>
            <p:ph idx="1"/>
          </p:nvPr>
        </p:nvSpPr>
        <p:spPr>
          <a:xfrm>
            <a:off x="1371600" y="1625600"/>
            <a:ext cx="9601200" cy="5024582"/>
          </a:xfrm>
        </p:spPr>
        <p:txBody>
          <a:bodyPr>
            <a:normAutofit/>
          </a:bodyPr>
          <a:lstStyle/>
          <a:p>
            <a:r>
              <a:rPr lang="ar-SA" dirty="0"/>
              <a:t>Pleural effusions are abnormal accumulations of fluid within the pleural space. They may result from a variety of pathological processes which overwhelm the pleura’s ability to reabsorb fluid.</a:t>
            </a:r>
          </a:p>
          <a:p>
            <a:r>
              <a:rPr lang="ar-SA" dirty="0"/>
              <a:t>The pleural fluid may be classified as a transudate or an exudate, depending on the etiology</a:t>
            </a:r>
            <a:endParaRPr lang="en-US" dirty="0"/>
          </a:p>
        </p:txBody>
      </p:sp>
    </p:spTree>
    <p:extLst>
      <p:ext uri="{BB962C8B-B14F-4D97-AF65-F5344CB8AC3E}">
        <p14:creationId xmlns:p14="http://schemas.microsoft.com/office/powerpoint/2010/main" val="2359587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08FE-FBFF-E8A7-D216-3B1E4BF8FB5F}"/>
              </a:ext>
            </a:extLst>
          </p:cNvPr>
          <p:cNvSpPr>
            <a:spLocks noGrp="1"/>
          </p:cNvSpPr>
          <p:nvPr>
            <p:ph type="title"/>
          </p:nvPr>
        </p:nvSpPr>
        <p:spPr/>
        <p:txBody>
          <a:bodyPr/>
          <a:lstStyle/>
          <a:p>
            <a:r>
              <a:rPr lang="ar-SA" dirty="0"/>
              <a:t>Transudates</a:t>
            </a:r>
            <a:endParaRPr lang="en-US" dirty="0"/>
          </a:p>
        </p:txBody>
      </p:sp>
      <p:sp>
        <p:nvSpPr>
          <p:cNvPr id="3" name="Content Placeholder 2">
            <a:extLst>
              <a:ext uri="{FF2B5EF4-FFF2-40B4-BE49-F238E27FC236}">
                <a16:creationId xmlns:a16="http://schemas.microsoft.com/office/drawing/2014/main" id="{63A0B0A5-B9FA-50F9-B2C5-950A8805DEFE}"/>
              </a:ext>
            </a:extLst>
          </p:cNvPr>
          <p:cNvSpPr>
            <a:spLocks noGrp="1"/>
          </p:cNvSpPr>
          <p:nvPr>
            <p:ph idx="1"/>
          </p:nvPr>
        </p:nvSpPr>
        <p:spPr/>
        <p:txBody>
          <a:bodyPr/>
          <a:lstStyle/>
          <a:p>
            <a:r>
              <a:rPr lang="ar-SA" dirty="0"/>
              <a:t>occur secondary to conditions which cause an increase in the pulmonary capillary hydrostatic pressure or a decrease in the capillary oncotic pressure
Leads to accumulation of protein poor pleural fluid
Common causes include: CHF, nephrotic syndrome, cirrhosis, hypoalbuminemia, pulmonary embolism</a:t>
            </a:r>
            <a:endParaRPr lang="en-US" dirty="0"/>
          </a:p>
        </p:txBody>
      </p:sp>
    </p:spTree>
    <p:extLst>
      <p:ext uri="{BB962C8B-B14F-4D97-AF65-F5344CB8AC3E}">
        <p14:creationId xmlns:p14="http://schemas.microsoft.com/office/powerpoint/2010/main" val="3444564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D94F-9EFC-B6DF-F998-C61371F542F3}"/>
              </a:ext>
            </a:extLst>
          </p:cNvPr>
          <p:cNvSpPr>
            <a:spLocks noGrp="1"/>
          </p:cNvSpPr>
          <p:nvPr>
            <p:ph type="title"/>
          </p:nvPr>
        </p:nvSpPr>
        <p:spPr/>
        <p:txBody>
          <a:bodyPr/>
          <a:lstStyle/>
          <a:p>
            <a:r>
              <a:rPr lang="ar-SA" dirty="0"/>
              <a:t>Exudates</a:t>
            </a:r>
            <a:endParaRPr lang="en-US" dirty="0"/>
          </a:p>
        </p:txBody>
      </p:sp>
      <p:sp>
        <p:nvSpPr>
          <p:cNvPr id="3" name="Content Placeholder 2">
            <a:extLst>
              <a:ext uri="{FF2B5EF4-FFF2-40B4-BE49-F238E27FC236}">
                <a16:creationId xmlns:a16="http://schemas.microsoft.com/office/drawing/2014/main" id="{02947065-E62A-59FC-60AF-980DE4B79979}"/>
              </a:ext>
            </a:extLst>
          </p:cNvPr>
          <p:cNvSpPr>
            <a:spLocks noGrp="1"/>
          </p:cNvSpPr>
          <p:nvPr>
            <p:ph idx="1"/>
          </p:nvPr>
        </p:nvSpPr>
        <p:spPr/>
        <p:txBody>
          <a:bodyPr>
            <a:normAutofit/>
          </a:bodyPr>
          <a:lstStyle/>
          <a:p>
            <a:r>
              <a:rPr lang="ar-SA" sz="2400" dirty="0"/>
              <a:t>occur secondary to conditions which cause inflammation or increased pleural vascular permeability
Leads to accumulation of protein rich pleural fluid and cells
Common causes include: pneumonia, cancer, tuberculosis, pulmonary embolism</a:t>
            </a:r>
            <a:endParaRPr lang="en-US" sz="2400" dirty="0"/>
          </a:p>
        </p:txBody>
      </p:sp>
    </p:spTree>
    <p:extLst>
      <p:ext uri="{BB962C8B-B14F-4D97-AF65-F5344CB8AC3E}">
        <p14:creationId xmlns:p14="http://schemas.microsoft.com/office/powerpoint/2010/main" val="20480430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D9F9-7C14-43BB-3999-CF00FB98858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D5AA446-B30B-5F1E-90EA-2285FCBD5983}"/>
              </a:ext>
            </a:extLst>
          </p:cNvPr>
          <p:cNvPicPr>
            <a:picLocks noGrp="1" noChangeAspect="1"/>
          </p:cNvPicPr>
          <p:nvPr>
            <p:ph idx="1"/>
          </p:nvPr>
        </p:nvPicPr>
        <p:blipFill>
          <a:blip r:embed="rId2"/>
          <a:stretch>
            <a:fillRect/>
          </a:stretch>
        </p:blipFill>
        <p:spPr>
          <a:xfrm>
            <a:off x="990600" y="270933"/>
            <a:ext cx="10363200" cy="6339417"/>
          </a:xfrm>
          <a:prstGeom prst="rect">
            <a:avLst/>
          </a:prstGeom>
        </p:spPr>
      </p:pic>
    </p:spTree>
    <p:extLst>
      <p:ext uri="{BB962C8B-B14F-4D97-AF65-F5344CB8AC3E}">
        <p14:creationId xmlns:p14="http://schemas.microsoft.com/office/powerpoint/2010/main" val="82445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666DC-A28F-832C-8C98-713B56A5BB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7F1FE5-3591-23FD-35E2-6F733DAF6D01}"/>
              </a:ext>
            </a:extLst>
          </p:cNvPr>
          <p:cNvSpPr>
            <a:spLocks noGrp="1"/>
          </p:cNvSpPr>
          <p:nvPr>
            <p:ph idx="1"/>
          </p:nvPr>
        </p:nvSpPr>
        <p:spPr/>
        <p:txBody>
          <a:bodyPr>
            <a:normAutofit/>
          </a:bodyPr>
          <a:lstStyle/>
          <a:p>
            <a:r>
              <a:rPr lang="en-GB" sz="2400" dirty="0"/>
              <a:t>Chest radiographs are the most commonly used examination to assess for the presence of pleural effusion</a:t>
            </a:r>
          </a:p>
          <a:p>
            <a:r>
              <a:rPr lang="en-GB" sz="2400" dirty="0"/>
              <a:t> on a routine erect chest x-ray as much as 250-600 mL of fluid is required before it becomes evident </a:t>
            </a:r>
          </a:p>
          <a:p>
            <a:r>
              <a:rPr lang="en-GB" sz="2400" dirty="0"/>
              <a:t>A lateral decubitus projection is most sensitive, able to identify even a small amount of fluid. </a:t>
            </a:r>
          </a:p>
          <a:p>
            <a:r>
              <a:rPr lang="en-GB" sz="2400" dirty="0"/>
              <a:t>At the other extreme, supine projections can mask large quantities of fluid.</a:t>
            </a:r>
            <a:endParaRPr lang="en-US" sz="2400" dirty="0"/>
          </a:p>
        </p:txBody>
      </p:sp>
    </p:spTree>
    <p:extLst>
      <p:ext uri="{BB962C8B-B14F-4D97-AF65-F5344CB8AC3E}">
        <p14:creationId xmlns:p14="http://schemas.microsoft.com/office/powerpoint/2010/main" val="1787842454"/>
      </p:ext>
    </p:extLst>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otalTime>18</TotalTime>
  <Words>3185</Words>
  <Application>Microsoft Office PowerPoint</Application>
  <PresentationFormat>Widescreen</PresentationFormat>
  <Paragraphs>195</Paragraphs>
  <Slides>104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Franklin Gothic Book</vt:lpstr>
      <vt:lpstr>inherit</vt:lpstr>
      <vt:lpstr>Open Sans</vt:lpstr>
      <vt:lpstr>PT Sans</vt:lpstr>
      <vt:lpstr>TF10001025</vt:lpstr>
      <vt:lpstr>Chest 1 </vt:lpstr>
      <vt:lpstr>PowerPoint Presentation</vt:lpstr>
      <vt:lpstr>PowerPoint Presentation</vt:lpstr>
      <vt:lpstr>General principles</vt:lpstr>
      <vt:lpstr>Before we start </vt:lpstr>
      <vt:lpstr>PowerPoint Presentation</vt:lpstr>
      <vt:lpstr>PowerPoint Presentation</vt:lpstr>
      <vt:lpstr>PowerPoint Presentation</vt:lpstr>
      <vt:lpstr>PowerPoint Presentation</vt:lpstr>
      <vt:lpstr>Right  Lung</vt:lpstr>
      <vt:lpstr>Left lung </vt:lpstr>
      <vt:lpstr>Lung zones </vt:lpstr>
      <vt:lpstr>PowerPoint Presentation</vt:lpstr>
      <vt:lpstr>Chest x ray</vt:lpstr>
      <vt:lpstr> Details</vt:lpstr>
      <vt:lpstr>PA view </vt:lpstr>
      <vt:lpstr>PowerPoint Presentation</vt:lpstr>
      <vt:lpstr>Image technical evaluation</vt:lpstr>
      <vt:lpstr>PowerPoint Presentation</vt:lpstr>
      <vt:lpstr>AP VIEW</vt:lpstr>
      <vt:lpstr>PowerPoint Presentation</vt:lpstr>
      <vt:lpstr>Image technical evaluation</vt:lpstr>
      <vt:lpstr>PowerPoint Presentation</vt:lpstr>
      <vt:lpstr>PowerPoint Presentation</vt:lpstr>
      <vt:lpstr>Lateral view </vt:lpstr>
      <vt:lpstr>PowerPoint Presentation</vt:lpstr>
      <vt:lpstr>Image technical evaluation </vt:lpstr>
      <vt:lpstr>Lateral decubitus </vt:lpstr>
      <vt:lpstr>PowerPoint Presentation</vt:lpstr>
      <vt:lpstr>PowerPoint Presentation</vt:lpstr>
      <vt:lpstr>PowerPoint Presentation</vt:lpstr>
      <vt:lpstr> RIPE (assessing the image quality)</vt:lpstr>
      <vt:lpstr>PowerPoint Presentation</vt:lpstr>
      <vt:lpstr>PowerPoint Presentation</vt:lpstr>
      <vt:lpstr>PowerPoint Presentation</vt:lpstr>
      <vt:lpstr>PowerPoint Presentation</vt:lpstr>
      <vt:lpstr>PowerPoint Presentation</vt:lpstr>
      <vt:lpstr>PowerPoint Presentation</vt:lpstr>
      <vt:lpstr>lungs and pleural spaces</vt:lpstr>
      <vt:lpstr>PowerPoint Presentation</vt:lpstr>
      <vt:lpstr>PowerPoint Presentation</vt:lpstr>
      <vt:lpstr>PowerPoint Presentation</vt:lpstr>
      <vt:lpstr>PowerPoint Presentation</vt:lpstr>
      <vt:lpstr>Upper lobe of right lung </vt:lpstr>
      <vt:lpstr>PowerPoint Presentation</vt:lpstr>
      <vt:lpstr>PowerPoint Presentation</vt:lpstr>
      <vt:lpstr>Right Lower Lobe </vt:lpstr>
      <vt:lpstr>PowerPoint Presentation</vt:lpstr>
      <vt:lpstr>PowerPoint Presentation</vt:lpstr>
      <vt:lpstr>Middle lobe of right lung </vt:lpstr>
      <vt:lpstr>PowerPoint Presentation</vt:lpstr>
      <vt:lpstr>PowerPoint Presentation</vt:lpstr>
      <vt:lpstr>Left lung upper lobe </vt:lpstr>
      <vt:lpstr>PowerPoint Presentation</vt:lpstr>
      <vt:lpstr>PowerPoint Presentation</vt:lpstr>
      <vt:lpstr>Lower Lobe of left Lung </vt:lpstr>
      <vt:lpstr>PowerPoint Presentation</vt:lpstr>
      <vt:lpstr>PowerPoint Presentation</vt:lpstr>
      <vt:lpstr>Collapse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 Upper lobe collapse</vt:lpstr>
      <vt:lpstr>PowerPoint Presentation</vt:lpstr>
      <vt:lpstr>PowerPoint Presentation</vt:lpstr>
      <vt:lpstr>PowerPoint Presentation</vt:lpstr>
      <vt:lpstr>Left upper lobe collapse </vt:lpstr>
      <vt:lpstr>PowerPoint Presentation</vt:lpstr>
      <vt:lpstr>PowerPoint Presentation</vt:lpstr>
      <vt:lpstr>Right lower lobe Collapse</vt:lpstr>
      <vt:lpstr>PowerPoint Presentation</vt:lpstr>
      <vt:lpstr>Left lower lobe collapse </vt:lpstr>
      <vt:lpstr>PowerPoint Presentation</vt:lpstr>
      <vt:lpstr>PowerPoint Presentation</vt:lpstr>
      <vt:lpstr>Right Middle lobe collapse</vt:lpstr>
      <vt:lpstr>On frontal radiographs the findings are subtle compared to the lateral projection and include :</vt:lpstr>
      <vt:lpstr>PowerPoint Presentation</vt:lpstr>
      <vt:lpstr>PowerPoint Presentation</vt:lpstr>
      <vt:lpstr>Tuberculosis</vt:lpstr>
      <vt:lpstr> primary pulmonary tuberculosis</vt:lpstr>
      <vt:lpstr>PowerPoint Presentation</vt:lpstr>
      <vt:lpstr>PowerPoint Presentation</vt:lpstr>
      <vt:lpstr>Ranke Complex </vt:lpstr>
      <vt:lpstr>Reactivation (post-primary) tuberculosis</vt:lpstr>
      <vt:lpstr>PowerPoint Presentation</vt:lpstr>
      <vt:lpstr>Tuberculoma </vt:lpstr>
      <vt:lpstr>Miliary tuberculosis </vt:lpstr>
      <vt:lpstr>PowerPoint Presentation</vt:lpstr>
      <vt:lpstr>Healed tuberculosis</vt:lpstr>
      <vt:lpstr>PowerPoint Presentation</vt:lpstr>
      <vt:lpstr>Pleural effusion</vt:lpstr>
      <vt:lpstr>Transudates</vt:lpstr>
      <vt:lpstr>Exudates</vt:lpstr>
      <vt:lpstr>PowerPoint Presentation</vt:lpstr>
      <vt:lpstr>PowerPoint Presentation</vt:lpstr>
      <vt:lpstr>Signs of pleural effusion on cxr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dc:title>
  <dc:creator>Anwaar Sami</dc:creator>
  <cp:lastModifiedBy>shihan khalaf</cp:lastModifiedBy>
  <cp:revision>22</cp:revision>
  <dcterms:created xsi:type="dcterms:W3CDTF">2023-09-08T04:37:28Z</dcterms:created>
  <dcterms:modified xsi:type="dcterms:W3CDTF">2023-09-11T21:15:13Z</dcterms:modified>
</cp:coreProperties>
</file>