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0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2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97" r:id="rId26"/>
    <p:sldId id="298" r:id="rId27"/>
    <p:sldId id="279" r:id="rId28"/>
    <p:sldId id="29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300" r:id="rId37"/>
    <p:sldId id="287" r:id="rId38"/>
    <p:sldId id="302" r:id="rId39"/>
    <p:sldId id="303" r:id="rId40"/>
    <p:sldId id="296" r:id="rId41"/>
    <p:sldId id="295" r:id="rId42"/>
    <p:sldId id="30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FF33"/>
    <a:srgbClr val="1606EA"/>
    <a:srgbClr val="33CC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6A2040-23C4-43C8-86D6-70DD925A37D9}" type="datetimeFigureOut">
              <a:rPr lang="ar-IQ" smtClean="0"/>
              <a:pPr/>
              <a:t>12/09/1443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5069B8-886A-48AE-83A6-EA20BCD74FCB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69B8-886A-48AE-83A6-EA20BCD74FCB}" type="slidenum">
              <a:rPr lang="ar-IQ" smtClean="0"/>
              <a:pPr/>
              <a:t>15</a:t>
            </a:fld>
            <a:endParaRPr lang="ar-IQ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B768C-BEC8-4969-80DF-0691DA9BB65A}" type="slidenum">
              <a:rPr lang="ar-IQ" smtClean="0"/>
              <a:pPr/>
              <a:t>31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Thursday 14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 Aiman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408" y="457200"/>
            <a:ext cx="81534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GASTROINTESTINEAL  SYSTEM 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THE BLOOD SUPPLY &amp; VENOUS DRAINAGE OF GIT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Q. Afar</a:t>
            </a:r>
          </a:p>
          <a:p>
            <a:pPr algn="ctr"/>
            <a:r>
              <a:rPr lang="en-US" sz="3200" b="1" i="1" dirty="0">
                <a:solidFill>
                  <a:srgbClr val="66FF33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r>
              <a:rPr lang="en-US" sz="4000" b="1" i="1" dirty="0">
                <a:solidFill>
                  <a:srgbClr val="66FF33"/>
                </a:solidFill>
                <a:latin typeface="Candara" pitchFamily="34" charset="0"/>
              </a:rPr>
              <a:t>2021-2022</a:t>
            </a:r>
            <a:endParaRPr lang="en-US" sz="3200" b="1" i="1" dirty="0">
              <a:solidFill>
                <a:srgbClr val="66FF33"/>
              </a:solidFill>
              <a:latin typeface="Candara" pitchFamily="34" charset="0"/>
            </a:endParaRP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0" y="5578475"/>
            <a:ext cx="4800600" cy="365125"/>
          </a:xfrm>
        </p:spPr>
        <p:txBody>
          <a:bodyPr/>
          <a:lstStyle/>
          <a:p>
            <a:r>
              <a:rPr lang="en-US" sz="2800" b="1" i="1">
                <a:solidFill>
                  <a:srgbClr val="FF0000"/>
                </a:solidFill>
                <a:latin typeface="Candara" pitchFamily="34" charset="0"/>
              </a:rPr>
              <a:t>Thursday 14 April 2022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gastroduodenal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artery </a:t>
            </a:r>
            <a:r>
              <a:rPr lang="en-US" sz="2400" b="1" dirty="0">
                <a:latin typeface="Candara" panose="020E0502030303020204" pitchFamily="34" charset="0"/>
              </a:rPr>
              <a:t>is a large branch that descends behind the first part of the duodenum. It divides into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the right </a:t>
            </a:r>
            <a:r>
              <a:rPr lang="en-US" sz="2400" b="1" dirty="0" err="1">
                <a:solidFill>
                  <a:srgbClr val="FF3399"/>
                </a:solidFill>
                <a:latin typeface="Candara" panose="020E0502030303020204" pitchFamily="34" charset="0"/>
              </a:rPr>
              <a:t>gastroepiploic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 artery </a:t>
            </a:r>
            <a:r>
              <a:rPr lang="en-US" sz="2400" b="1" dirty="0">
                <a:latin typeface="Candara" panose="020E0502030303020204" pitchFamily="34" charset="0"/>
              </a:rPr>
              <a:t>that runs along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greater curvature </a:t>
            </a:r>
            <a:r>
              <a:rPr lang="en-US" sz="2400" b="1" dirty="0">
                <a:latin typeface="Candara" panose="020E0502030303020204" pitchFamily="34" charset="0"/>
              </a:rPr>
              <a:t>of the stomach between the layers of the greater </a:t>
            </a:r>
            <a:r>
              <a:rPr lang="en-US" sz="2400" b="1" dirty="0" err="1">
                <a:latin typeface="Candara" panose="020E0502030303020204" pitchFamily="34" charset="0"/>
              </a:rPr>
              <a:t>omentum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the superior </a:t>
            </a:r>
            <a:r>
              <a:rPr lang="en-US" sz="2400" b="1" dirty="0" err="1">
                <a:solidFill>
                  <a:srgbClr val="FF3399"/>
                </a:solidFill>
                <a:latin typeface="Candara" panose="020E0502030303020204" pitchFamily="34" charset="0"/>
              </a:rPr>
              <a:t>pancreaticoduodenal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 artery </a:t>
            </a:r>
            <a:r>
              <a:rPr lang="en-US" sz="2400" b="1" dirty="0">
                <a:latin typeface="Candara" panose="020E0502030303020204" pitchFamily="34" charset="0"/>
              </a:rPr>
              <a:t>that descends between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second part of the duodenum </a:t>
            </a:r>
            <a:r>
              <a:rPr lang="en-US" sz="2400" b="1" dirty="0"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head of the pancreas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828999" y="152400"/>
            <a:ext cx="3604641" cy="46166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Branches of Hepatic Artery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67600" y="168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152400" y="76200"/>
            <a:ext cx="2362200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Celiac Artery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B6A52-826E-464C-A1E0-43D4316D5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9318"/>
            <a:ext cx="6020952" cy="3672157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92425" y="1066800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right and left hepatic arteries </a:t>
            </a:r>
            <a:r>
              <a:rPr lang="en-US" sz="2400" b="1" dirty="0">
                <a:latin typeface="Candara" panose="020E0502030303020204" pitchFamily="34" charset="0"/>
              </a:rPr>
              <a:t>enter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porta hepatis.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right hepatic artery usually gives off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cystic artery</a:t>
            </a:r>
            <a:r>
              <a:rPr lang="en-US" sz="2400" b="1" dirty="0">
                <a:latin typeface="Candara" panose="020E0502030303020204" pitchFamily="34" charset="0"/>
              </a:rPr>
              <a:t>, which runs to the neck of the gallbladder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872359" y="228600"/>
            <a:ext cx="3744936" cy="46166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Branches of Hepatic Artery</a:t>
            </a:r>
            <a:endParaRPr lang="en-US" sz="2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Thursday 14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11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 Aiman Al-Maathidy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228599" y="228600"/>
            <a:ext cx="2505677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Celiac Artery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3E133-7D8D-428C-B49F-4987BDB7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759" y="1055914"/>
            <a:ext cx="5591441" cy="53004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152400"/>
            <a:ext cx="7536037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 of the Gastrointestinal Tract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03153" y="1436053"/>
            <a:ext cx="31496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superior mesenteric artery supplies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distal part of the duodenum,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jejunum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ileum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cecum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appendix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ascending colon, </a:t>
            </a:r>
            <a:r>
              <a:rPr lang="en-US" sz="2400" b="1" dirty="0">
                <a:latin typeface="Candara" panose="020E0502030303020204" pitchFamily="34" charset="0"/>
              </a:rPr>
              <a:t>and         most of the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transverse colon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49958" y="848380"/>
            <a:ext cx="439415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3074" name="Picture 2" descr="The Superior Mesenteric Artery - Position - Branches - TeachMeAnatomy">
            <a:extLst>
              <a:ext uri="{FF2B5EF4-FFF2-40B4-BE49-F238E27FC236}">
                <a16:creationId xmlns:a16="http://schemas.microsoft.com/office/drawing/2014/main" id="{1D66B7D2-4A67-44D5-9FAF-15069461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9" y="1699164"/>
            <a:ext cx="5755177" cy="3586994"/>
          </a:xfrm>
          <a:prstGeom prst="rect">
            <a:avLst/>
          </a:prstGeom>
          <a:noFill/>
          <a:ln w="5715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FC3CD-E068-468E-A44D-911C23F8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6720"/>
            <a:ext cx="9144000" cy="5811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838200"/>
            <a:ext cx="3714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1606EA"/>
                </a:solidFill>
                <a:latin typeface="Candara" pitchFamily="34" charset="0"/>
              </a:rPr>
              <a:t>Runs downward and to the right behind the neck of the pancreas and in front of the third part of the duodenum</a:t>
            </a:r>
            <a:r>
              <a:rPr lang="en-US" sz="2400" b="1" dirty="0">
                <a:latin typeface="Candara" pitchFamily="34" charset="0"/>
              </a:rPr>
              <a:t>.</a:t>
            </a:r>
          </a:p>
          <a:p>
            <a:pPr algn="l"/>
            <a:endParaRPr lang="en-US" sz="2400" b="1" dirty="0">
              <a:latin typeface="Candara" pitchFamily="34" charset="0"/>
            </a:endParaRPr>
          </a:p>
          <a:p>
            <a:r>
              <a:rPr lang="en-US" sz="2400" b="1" dirty="0">
                <a:latin typeface="Candara" pitchFamily="34" charset="0"/>
              </a:rPr>
              <a:t> It continues downward to the right between </a:t>
            </a:r>
            <a:r>
              <a:rPr lang="en-US" sz="2400" b="1" dirty="0">
                <a:solidFill>
                  <a:srgbClr val="33CC33"/>
                </a:solidFill>
                <a:latin typeface="Candara" pitchFamily="34" charset="0"/>
              </a:rPr>
              <a:t>the layers of the mesentery of the small intestine </a:t>
            </a:r>
            <a:r>
              <a:rPr lang="en-US" sz="2400" b="1" dirty="0">
                <a:latin typeface="Candara" pitchFamily="34" charset="0"/>
              </a:rPr>
              <a:t>and ends by </a:t>
            </a:r>
            <a:r>
              <a:rPr lang="en-US" sz="2400" b="1" dirty="0" err="1">
                <a:latin typeface="Candara" pitchFamily="34" charset="0"/>
              </a:rPr>
              <a:t>anastomosing</a:t>
            </a:r>
            <a:r>
              <a:rPr lang="en-US" sz="2400" b="1" dirty="0">
                <a:latin typeface="Candara" pitchFamily="34" charset="0"/>
              </a:rPr>
              <a:t> with the </a:t>
            </a:r>
            <a:r>
              <a:rPr lang="en-US" sz="2400" b="1" dirty="0" err="1">
                <a:latin typeface="Candara" pitchFamily="34" charset="0"/>
              </a:rPr>
              <a:t>ileal</a:t>
            </a:r>
            <a:r>
              <a:rPr lang="en-US" sz="2400" b="1" dirty="0">
                <a:latin typeface="Candara" pitchFamily="34" charset="0"/>
              </a:rPr>
              <a:t> branch of its own </a:t>
            </a:r>
            <a:r>
              <a:rPr lang="en-US" sz="2400" b="1" dirty="0" err="1">
                <a:solidFill>
                  <a:srgbClr val="FF0000"/>
                </a:solidFill>
                <a:latin typeface="Candara" pitchFamily="34" charset="0"/>
              </a:rPr>
              <a:t>ileocolic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 branch</a:t>
            </a:r>
            <a:endParaRPr lang="ar-IQ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9718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13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28600" y="6096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4"/>
          <p:cNvSpPr/>
          <p:nvPr/>
        </p:nvSpPr>
        <p:spPr>
          <a:xfrm>
            <a:off x="228600" y="152400"/>
            <a:ext cx="439415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</a:t>
            </a:r>
          </a:p>
        </p:txBody>
      </p:sp>
      <p:pic>
        <p:nvPicPr>
          <p:cNvPr id="4098" name="Picture 2" descr="Superior mesenteric artery: Anatomy | Kenhub">
            <a:extLst>
              <a:ext uri="{FF2B5EF4-FFF2-40B4-BE49-F238E27FC236}">
                <a16:creationId xmlns:a16="http://schemas.microsoft.com/office/drawing/2014/main" id="{D64FA9D4-56A4-490D-BF5C-3BE8AE3D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401044" cy="5791200"/>
          </a:xfrm>
          <a:prstGeom prst="rect">
            <a:avLst/>
          </a:prstGeom>
          <a:noFill/>
          <a:ln w="5715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540898" y="183177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Branches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88642" y="1093371"/>
            <a:ext cx="34927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inferior pancreaticoduodenal artery</a:t>
            </a:r>
            <a:r>
              <a:rPr lang="en-US" sz="2400" dirty="0">
                <a:latin typeface="Candara" panose="020E0502030303020204" pitchFamily="34" charset="0"/>
              </a:rPr>
              <a:t> passes to the right as a single or double branch along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upper border of the third part of the duodenum and the head of the pancreas</a:t>
            </a:r>
            <a:r>
              <a:rPr lang="en-US" sz="2400" dirty="0">
                <a:latin typeface="Candara" panose="020E0502030303020204" pitchFamily="34" charset="0"/>
              </a:rPr>
              <a:t>. It supplies the </a:t>
            </a:r>
            <a:r>
              <a:rPr lang="en-US" sz="2400" b="1" dirty="0">
                <a:latin typeface="Candara" panose="020E0502030303020204" pitchFamily="34" charset="0"/>
              </a:rPr>
              <a:t>pancreas and the adjoining part of the duodenum.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7812" r="46094" b="34375"/>
          <a:stretch>
            <a:fillRect/>
          </a:stretch>
        </p:blipFill>
        <p:spPr bwMode="auto">
          <a:xfrm>
            <a:off x="9324420" y="1905000"/>
            <a:ext cx="3172688" cy="355684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858000" y="399985"/>
            <a:ext cx="1752600" cy="365125"/>
          </a:xfrm>
        </p:spPr>
        <p:txBody>
          <a:bodyPr/>
          <a:lstStyle/>
          <a:p>
            <a:r>
              <a:rPr lang="en-US" b="1" dirty="0">
                <a:solidFill>
                  <a:srgbClr val="1606EA"/>
                </a:solidFill>
              </a:rPr>
              <a:t>Thursday 14 April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14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15005" y="30194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1606EA"/>
                </a:solidFill>
              </a:rPr>
              <a:t>Dr Aiman Al-Maathidy</a:t>
            </a:r>
          </a:p>
        </p:txBody>
      </p:sp>
      <p:sp>
        <p:nvSpPr>
          <p:cNvPr id="11" name="مستطيل 4"/>
          <p:cNvSpPr/>
          <p:nvPr/>
        </p:nvSpPr>
        <p:spPr>
          <a:xfrm>
            <a:off x="76200" y="152400"/>
            <a:ext cx="439415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291B7-480C-4F0B-A883-680631A2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59" y="1298839"/>
            <a:ext cx="5289141" cy="3457776"/>
          </a:xfrm>
          <a:prstGeom prst="rect">
            <a:avLst/>
          </a:prstGeom>
          <a:ln w="57150">
            <a:solidFill>
              <a:srgbClr val="66FF33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4D3F84-49F8-4A6E-94B8-13CC727734CE}"/>
              </a:ext>
            </a:extLst>
          </p:cNvPr>
          <p:cNvSpPr txBox="1"/>
          <p:nvPr/>
        </p:nvSpPr>
        <p:spPr>
          <a:xfrm>
            <a:off x="76200" y="5638363"/>
            <a:ext cx="8991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middle colic artery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runs forward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06EA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transverse mesocolon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supply the transverse colon and divides into right and left branches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920889"/>
            <a:ext cx="411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right colic artery </a:t>
            </a:r>
            <a:r>
              <a:rPr lang="en-US" sz="2400" b="1" dirty="0">
                <a:latin typeface="Candara" panose="020E0502030303020204" pitchFamily="34" charset="0"/>
              </a:rPr>
              <a:t>is often a branch of the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ileocolic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artery</a:t>
            </a:r>
            <a:r>
              <a:rPr lang="en-US" sz="2400" b="1" dirty="0">
                <a:latin typeface="Candara" panose="020E0502030303020204" pitchFamily="34" charset="0"/>
              </a:rPr>
              <a:t>. It supply the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ascending colon </a:t>
            </a:r>
            <a:r>
              <a:rPr lang="en-US" sz="2400" b="1" dirty="0">
                <a:latin typeface="Candara" panose="020E0502030303020204" pitchFamily="34" charset="0"/>
              </a:rPr>
              <a:t>and divides into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ascending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descending </a:t>
            </a:r>
            <a:r>
              <a:rPr lang="en-US" sz="2400" b="1" dirty="0">
                <a:latin typeface="Candara" panose="020E0502030303020204" pitchFamily="34" charset="0"/>
              </a:rPr>
              <a:t>branches.</a:t>
            </a: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ileocolic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artery </a:t>
            </a:r>
            <a:r>
              <a:rPr lang="en-US" sz="2400" b="1" dirty="0">
                <a:latin typeface="Candara" panose="020E0502030303020204" pitchFamily="34" charset="0"/>
              </a:rPr>
              <a:t>It gives rise to a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superior branch </a:t>
            </a:r>
            <a:r>
              <a:rPr lang="en-US" sz="2400" b="1" dirty="0">
                <a:latin typeface="Candara" panose="020E0502030303020204" pitchFamily="34" charset="0"/>
              </a:rPr>
              <a:t>that anastomoses with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right colic artery</a:t>
            </a:r>
            <a:r>
              <a:rPr lang="en-US" sz="2400" b="1" dirty="0">
                <a:latin typeface="Candara" panose="020E0502030303020204" pitchFamily="34" charset="0"/>
              </a:rPr>
              <a:t> and an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inferior branch </a:t>
            </a:r>
            <a:r>
              <a:rPr lang="en-US" sz="2400" b="1" dirty="0">
                <a:latin typeface="Candara" panose="020E0502030303020204" pitchFamily="34" charset="0"/>
              </a:rPr>
              <a:t>that anastomoses with the end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of the superior mesenteric artery.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17812" r="46094" b="34375"/>
          <a:stretch>
            <a:fillRect/>
          </a:stretch>
        </p:blipFill>
        <p:spPr bwMode="auto">
          <a:xfrm>
            <a:off x="4343400" y="914400"/>
            <a:ext cx="4594585" cy="515090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0" y="635634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15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4"/>
          <p:cNvSpPr/>
          <p:nvPr/>
        </p:nvSpPr>
        <p:spPr>
          <a:xfrm>
            <a:off x="76200" y="152400"/>
            <a:ext cx="424584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Superior Mesenteric Artery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45" y="10263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2021" y="1524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16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90" y="660069"/>
            <a:ext cx="8943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inferior branch  of  the ileocolic artery gives rise to:</a:t>
            </a:r>
            <a:endParaRPr lang="en-US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anterior and posterior cecal arteries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appendicular artery </a:t>
            </a:r>
            <a:r>
              <a:rPr lang="en-US" sz="2400" b="1" dirty="0">
                <a:latin typeface="Candara" panose="020E0502030303020204" pitchFamily="34" charset="0"/>
              </a:rPr>
              <a:t>is a branch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 cecal artery 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4"/>
          <p:cNvSpPr/>
          <p:nvPr/>
        </p:nvSpPr>
        <p:spPr>
          <a:xfrm>
            <a:off x="76200" y="152400"/>
            <a:ext cx="439415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BDED7E-75CD-4AC1-AE28-8B536C3F4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12" y="1987067"/>
            <a:ext cx="5980816" cy="47026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90600"/>
            <a:ext cx="4114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Jejunal and Ileal branches </a:t>
            </a:r>
            <a:r>
              <a:rPr lang="en-US" sz="2400" b="1" dirty="0">
                <a:latin typeface="Candara" panose="020E0502030303020204" pitchFamily="34" charset="0"/>
              </a:rPr>
              <a:t>are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12 to 15</a:t>
            </a:r>
            <a:r>
              <a:rPr lang="en-US" sz="2400" b="1" dirty="0">
                <a:latin typeface="Candara" panose="020E0502030303020204" pitchFamily="34" charset="0"/>
              </a:rPr>
              <a:t> in number and arise from the left side of the superior mesenteric artery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Each artery divides into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two vessels</a:t>
            </a:r>
            <a:r>
              <a:rPr lang="en-US" sz="2400" b="1" dirty="0">
                <a:latin typeface="Candara" panose="020E0502030303020204" pitchFamily="34" charset="0"/>
              </a:rPr>
              <a:t>, which unite with adjacent branches to form a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series of arcades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2187" r="22070" b="13750"/>
          <a:stretch>
            <a:fillRect/>
          </a:stretch>
        </p:blipFill>
        <p:spPr bwMode="auto">
          <a:xfrm>
            <a:off x="4419600" y="999317"/>
            <a:ext cx="4572000" cy="4588865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4"/>
          <p:cNvSpPr/>
          <p:nvPr/>
        </p:nvSpPr>
        <p:spPr>
          <a:xfrm>
            <a:off x="76200" y="152400"/>
            <a:ext cx="424584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Superior Mesenteric Artery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8680" y="136525"/>
            <a:ext cx="4085349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Inferior Mesenteric Artery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68680" y="790561"/>
            <a:ext cx="4114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Supplies the distal third of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transverse colon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left colic flexure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descending colon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sigmoid colon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rectum</a:t>
            </a:r>
            <a:r>
              <a:rPr lang="en-US" sz="2400" b="1" dirty="0">
                <a:latin typeface="Candara" panose="020E0502030303020204" pitchFamily="34" charset="0"/>
              </a:rPr>
              <a:t>, and the upper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half of the anal canal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It arises from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abdominal aorta </a:t>
            </a:r>
            <a:r>
              <a:rPr lang="en-US" sz="2400" b="1" dirty="0">
                <a:latin typeface="Candara" panose="020E0502030303020204" pitchFamily="34" charset="0"/>
              </a:rPr>
              <a:t>about 1.5 in.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(3.8 cm) </a:t>
            </a:r>
            <a:r>
              <a:rPr lang="en-US" sz="2400" b="1" dirty="0">
                <a:latin typeface="Candara" panose="020E0502030303020204" pitchFamily="34" charset="0"/>
              </a:rPr>
              <a:t>above its bifurcation 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artery runs downward becomes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rectal artery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0000"/>
          <a:stretch>
            <a:fillRect/>
          </a:stretch>
        </p:blipFill>
        <p:spPr bwMode="auto">
          <a:xfrm>
            <a:off x="4648200" y="1676400"/>
            <a:ext cx="4288788" cy="407433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2192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18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733370"/>
            <a:ext cx="371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Branches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left colic artery </a:t>
            </a:r>
            <a:r>
              <a:rPr lang="en-US" sz="2400" b="1" dirty="0">
                <a:latin typeface="Candara" panose="020E0502030303020204" pitchFamily="34" charset="0"/>
              </a:rPr>
              <a:t>runs upward and to the left and supplies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distal third of the transverse colon,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left colic flexure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upper part of the descending colon.</a:t>
            </a:r>
            <a:r>
              <a:rPr lang="en-US" sz="2400" b="1" dirty="0">
                <a:latin typeface="Candara" panose="020E0502030303020204" pitchFamily="34" charset="0"/>
              </a:rPr>
              <a:t> It divides into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ascending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descending </a:t>
            </a:r>
            <a:r>
              <a:rPr lang="en-US" sz="2400" b="1" dirty="0">
                <a:latin typeface="Candara" panose="020E0502030303020204" pitchFamily="34" charset="0"/>
              </a:rPr>
              <a:t>branches.</a:t>
            </a: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sigmoid arteries </a:t>
            </a:r>
            <a:r>
              <a:rPr lang="en-US" sz="2400" b="1" dirty="0">
                <a:latin typeface="Candara" panose="020E0502030303020204" pitchFamily="34" charset="0"/>
              </a:rPr>
              <a:t>are two or three in number and supply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descending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sigmoid colon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0000"/>
          <a:stretch>
            <a:fillRect/>
          </a:stretch>
        </p:blipFill>
        <p:spPr bwMode="auto">
          <a:xfrm>
            <a:off x="4065136" y="1357298"/>
            <a:ext cx="4850264" cy="460773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52400" y="152400"/>
            <a:ext cx="4085349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Inferior Mesenteric Artery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7260129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Blood Supply of the Gastrointestinal Tract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856357"/>
            <a:ext cx="43386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celiac artery </a:t>
            </a:r>
            <a:r>
              <a:rPr lang="en-US" sz="2400" b="1" dirty="0">
                <a:latin typeface="Candara" panose="020E0502030303020204" pitchFamily="34" charset="0"/>
              </a:rPr>
              <a:t>is the artery of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foregut </a:t>
            </a:r>
            <a:r>
              <a:rPr lang="en-US" sz="2400" b="1" dirty="0">
                <a:latin typeface="Candara" panose="020E0502030303020204" pitchFamily="34" charset="0"/>
              </a:rPr>
              <a:t>and supplies the gastrointestinal tract from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lower one third of the esophagus</a:t>
            </a:r>
            <a:r>
              <a:rPr lang="en-US" sz="2400" b="1" dirty="0">
                <a:latin typeface="Candara" panose="020E0502030303020204" pitchFamily="34" charset="0"/>
              </a:rPr>
              <a:t> down as far as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middle of the second part of the duodenum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superior mesenteric artery </a:t>
            </a:r>
            <a:r>
              <a:rPr lang="en-US" sz="2400" b="1" dirty="0">
                <a:latin typeface="Candara" panose="020E0502030303020204" pitchFamily="34" charset="0"/>
              </a:rPr>
              <a:t>is the artery of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00CC00"/>
                </a:solidFill>
                <a:latin typeface="Candara" panose="020E0502030303020204" pitchFamily="34" charset="0"/>
              </a:rPr>
              <a:t>midgut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and supplies the gastrointestinal tract from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middle of the second part of the duodenum </a:t>
            </a:r>
            <a:r>
              <a:rPr lang="en-US" sz="2400" b="1" dirty="0">
                <a:latin typeface="Candara" panose="020E0502030303020204" pitchFamily="34" charset="0"/>
              </a:rPr>
              <a:t>as far as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distal one third of the transverse colon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32812" r="19140" b="14687"/>
          <a:stretch>
            <a:fillRect/>
          </a:stretch>
        </p:blipFill>
        <p:spPr bwMode="auto">
          <a:xfrm>
            <a:off x="4491006" y="1964071"/>
            <a:ext cx="4500594" cy="378621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43600" y="6352009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Thursday 14 April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2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Dr Aiman Al-Maathidy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151196"/>
            <a:ext cx="434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superior rectal artery </a:t>
            </a:r>
            <a:r>
              <a:rPr lang="en-US" sz="2400" b="1" dirty="0">
                <a:latin typeface="Candara" panose="020E0502030303020204" pitchFamily="34" charset="0"/>
              </a:rPr>
              <a:t>is a continuation of the inferior mesenteric artery </a:t>
            </a: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/>
            <a:r>
              <a:rPr lang="en-US" sz="2400" b="1" dirty="0">
                <a:latin typeface="Candara" panose="020E0502030303020204" pitchFamily="34" charset="0"/>
              </a:rPr>
              <a:t>It descends into the pelvis behind the rectum.</a:t>
            </a: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/>
            <a:r>
              <a:rPr lang="en-US" sz="2400" b="1" dirty="0">
                <a:latin typeface="Candara" panose="020E0502030303020204" pitchFamily="34" charset="0"/>
              </a:rPr>
              <a:t> The artery supplies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rectum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upper half of the anal canal </a:t>
            </a:r>
            <a:r>
              <a:rPr lang="en-US" sz="2400" b="1" dirty="0">
                <a:latin typeface="Candara" panose="020E0502030303020204" pitchFamily="34" charset="0"/>
              </a:rPr>
              <a:t>and anastomoses with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middle rectal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 rectal arteries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52400" y="152400"/>
            <a:ext cx="4085349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Inferior Mesenteric Artery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685800"/>
            <a:ext cx="1544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Branches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CA7A00-1286-4F49-BCE4-9E65BF05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309" y="356680"/>
            <a:ext cx="4085349" cy="5925596"/>
          </a:xfrm>
          <a:prstGeom prst="rect">
            <a:avLst/>
          </a:prstGeom>
          <a:ln w="57150">
            <a:solidFill>
              <a:srgbClr val="66FF33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3618" y="867428"/>
            <a:ext cx="40011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anastomosis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colic arteries </a:t>
            </a:r>
            <a:r>
              <a:rPr lang="en-US" sz="2400" b="1" dirty="0">
                <a:latin typeface="Candara" panose="020E0502030303020204" pitchFamily="34" charset="0"/>
              </a:rPr>
              <a:t>around the concave margin of the large intestine forms a single arterial trunk called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marginal artery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This begins at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FF3399"/>
                </a:solidFill>
                <a:latin typeface="Candara" panose="020E0502030303020204" pitchFamily="34" charset="0"/>
              </a:rPr>
              <a:t>ileocecal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 junction, </a:t>
            </a:r>
            <a:r>
              <a:rPr lang="en-US" sz="2400" b="1" dirty="0">
                <a:latin typeface="Candara" panose="020E0502030303020204" pitchFamily="34" charset="0"/>
              </a:rPr>
              <a:t>where it anastomoses with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ileal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branches </a:t>
            </a:r>
            <a:r>
              <a:rPr lang="en-US" sz="2400" b="1" dirty="0">
                <a:latin typeface="Candara" panose="020E0502030303020204" pitchFamily="34" charset="0"/>
              </a:rPr>
              <a:t>of the superior mesenteric artery, and it ends where it anastomoses less freely with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the superior rectal artery.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74807" y="136525"/>
            <a:ext cx="2986715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Marginal Artery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60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21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7812" r="46094" b="34375"/>
          <a:stretch>
            <a:fillRect/>
          </a:stretch>
        </p:blipFill>
        <p:spPr bwMode="auto">
          <a:xfrm>
            <a:off x="4261075" y="1066800"/>
            <a:ext cx="4730525" cy="5303302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838200"/>
            <a:ext cx="42576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portal vein  drains blood from the abdominal part of the gastrointestinal tract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from the lower third of the esophagus </a:t>
            </a:r>
            <a:r>
              <a:rPr lang="en-US" sz="2400" b="1" dirty="0"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halfway down the anal canal</a:t>
            </a:r>
            <a:r>
              <a:rPr lang="en-US" sz="2400" b="1" dirty="0">
                <a:latin typeface="Candara" panose="020E0502030303020204" pitchFamily="34" charset="0"/>
              </a:rPr>
              <a:t>; it also drains blood from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spleen, pancreas, </a:t>
            </a:r>
            <a:r>
              <a:rPr lang="en-US" sz="2400" b="1" dirty="0">
                <a:latin typeface="Candara" panose="020E0502030303020204" pitchFamily="34" charset="0"/>
              </a:rPr>
              <a:t>and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 gallbladder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8600" y="152400"/>
            <a:ext cx="564949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</a:rPr>
              <a:t>Portal Vein (Hepatic Portal Vein)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7500" r="22070" b="6250"/>
          <a:stretch>
            <a:fillRect/>
          </a:stretch>
        </p:blipFill>
        <p:spPr bwMode="auto">
          <a:xfrm>
            <a:off x="4572000" y="1066800"/>
            <a:ext cx="4429156" cy="5093529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76200" y="4191000"/>
            <a:ext cx="42576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portal vein enters the liver and breaks up into sinusoids, from which blood passes into the hepatic veins that join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inferior vena cava</a:t>
            </a:r>
            <a:endParaRPr lang="ar-IQ" sz="2400" b="1" dirty="0">
              <a:solidFill>
                <a:srgbClr val="1606EA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05273" y="766722"/>
            <a:ext cx="259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ndara" pitchFamily="34" charset="0"/>
              </a:rPr>
              <a:t>The portal vein is about 2 in.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(5 - 8 cm) </a:t>
            </a:r>
            <a:r>
              <a:rPr lang="en-US" sz="2400" b="1" i="1" dirty="0">
                <a:latin typeface="Candara" pitchFamily="34" charset="0"/>
              </a:rPr>
              <a:t>long and is formed behind the neck of the pancreas by the union of 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the superior mesenteric </a:t>
            </a:r>
            <a:r>
              <a:rPr lang="en-US" sz="2400" b="1" i="1" dirty="0">
                <a:latin typeface="Candara" pitchFamily="34" charset="0"/>
              </a:rPr>
              <a:t>and </a:t>
            </a:r>
            <a:r>
              <a:rPr lang="en-US" sz="2400" b="1" i="1" dirty="0" err="1">
                <a:solidFill>
                  <a:srgbClr val="1606EA"/>
                </a:solidFill>
                <a:latin typeface="Candara" pitchFamily="34" charset="0"/>
              </a:rPr>
              <a:t>splenic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 veins.</a:t>
            </a:r>
            <a:endParaRPr lang="ar-IQ" sz="2400" b="1" i="1" dirty="0">
              <a:solidFill>
                <a:srgbClr val="1606EA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5625" r="23242" b="21250"/>
          <a:stretch>
            <a:fillRect/>
          </a:stretch>
        </p:blipFill>
        <p:spPr bwMode="auto">
          <a:xfrm>
            <a:off x="3087381" y="1447800"/>
            <a:ext cx="5685183" cy="335280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228600" y="152400"/>
            <a:ext cx="58453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  <a:latin typeface="Candara" panose="020E0502030303020204" pitchFamily="34" charset="0"/>
              </a:rPr>
              <a:t>Portal Vein (Hepatic Portal Vein)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81472" y="5786735"/>
            <a:ext cx="8405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The portal vein and its tributaries have no valves.</a:t>
            </a:r>
            <a:endParaRPr lang="en-GB" sz="2400" b="1" i="1" dirty="0">
              <a:solidFill>
                <a:srgbClr val="1606EA"/>
              </a:solidFill>
              <a:latin typeface="Candara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81472" y="4960203"/>
            <a:ext cx="8786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latin typeface="Candara" pitchFamily="34" charset="0"/>
              </a:rPr>
              <a:t>It ascends to the right, behind the </a:t>
            </a:r>
            <a:r>
              <a:rPr lang="en-US" sz="2400" b="1" i="1" dirty="0">
                <a:solidFill>
                  <a:srgbClr val="33CC33"/>
                </a:solidFill>
                <a:latin typeface="Candara" pitchFamily="34" charset="0"/>
              </a:rPr>
              <a:t>first part of the duodenum</a:t>
            </a:r>
            <a:r>
              <a:rPr lang="en-US" sz="2400" b="1" i="1" dirty="0">
                <a:latin typeface="Candara" pitchFamily="34" charset="0"/>
              </a:rPr>
              <a:t>, and enters the lesser </a:t>
            </a:r>
            <a:r>
              <a:rPr lang="en-US" sz="2400" b="1" i="1" dirty="0" err="1">
                <a:latin typeface="Candara" pitchFamily="34" charset="0"/>
              </a:rPr>
              <a:t>omentum</a:t>
            </a:r>
            <a:r>
              <a:rPr lang="en-US" sz="2400" b="1" i="1" dirty="0">
                <a:latin typeface="Candar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258092" y="3538518"/>
            <a:ext cx="4466308" cy="2481282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934200" y="168275"/>
            <a:ext cx="19050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91400" y="3810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24</a:t>
            </a:fld>
            <a:endParaRPr lang="en-US" b="1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141705" y="101025"/>
            <a:ext cx="58453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  <a:latin typeface="Candara" panose="020E0502030303020204" pitchFamily="34" charset="0"/>
              </a:rPr>
              <a:t>Portal Vein (Hepatic Portal Vein)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400" y="739676"/>
            <a:ext cx="8686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A- The retro-duodenal,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a- Anteriorly;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	1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) Bile duct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(anterior and to the right).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	2)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Gastroduodenal artery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(anterior and to the left).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             3)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First part of the duodenum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b- Posteriorly, inferior vena cava</a:t>
            </a:r>
            <a:r>
              <a:rPr kumimoji="0" lang="en-GB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388" name="Picture 4" descr="Image result for The retro-duode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561628"/>
            <a:ext cx="3629326" cy="4077298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25</a:t>
            </a:fld>
            <a:endParaRPr lang="en-US" b="1">
              <a:solidFill>
                <a:srgbClr val="1606EA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" y="694254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lang="en-US" sz="2400" b="1" i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B -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The supra-duodenal, It ascends in the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right free margin of the lesser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omentum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a- Anteriorly;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	1)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00CC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Bile duct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(anterior and to the right).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	2)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Hepatic artery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(anterior and to the left).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b- Posteriorly,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inferior vena cava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and epiploic foramen.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52400" y="101025"/>
            <a:ext cx="564949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</a:rPr>
              <a:t>Portal Vein (Hepatic Portal Vein)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5312" r="31836" b="28437"/>
          <a:stretch>
            <a:fillRect/>
          </a:stretch>
        </p:blipFill>
        <p:spPr bwMode="auto">
          <a:xfrm>
            <a:off x="5334000" y="3026229"/>
            <a:ext cx="3505200" cy="3338286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8" name="مستطيل 7"/>
          <p:cNvSpPr/>
          <p:nvPr/>
        </p:nvSpPr>
        <p:spPr>
          <a:xfrm>
            <a:off x="228600" y="3242608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i="1" dirty="0">
                <a:latin typeface="Candara" pitchFamily="34" charset="0"/>
              </a:rPr>
              <a:t>It then runs upward in front of the opening into the lesser sac to </a:t>
            </a:r>
            <a:r>
              <a:rPr lang="en-US" sz="2400" b="1" i="1" dirty="0">
                <a:solidFill>
                  <a:srgbClr val="7030A0"/>
                </a:solidFill>
                <a:latin typeface="Candara" pitchFamily="34" charset="0"/>
              </a:rPr>
              <a:t>the </a:t>
            </a:r>
            <a:r>
              <a:rPr lang="en-US" sz="2400" b="1" i="1" dirty="0" err="1">
                <a:solidFill>
                  <a:srgbClr val="7030A0"/>
                </a:solidFill>
                <a:latin typeface="Candara" pitchFamily="34" charset="0"/>
              </a:rPr>
              <a:t>porta</a:t>
            </a:r>
            <a:r>
              <a:rPr lang="en-US" sz="2400" b="1" i="1" dirty="0">
                <a:solidFill>
                  <a:srgbClr val="7030A0"/>
                </a:solidFill>
                <a:latin typeface="Candara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ndara" pitchFamily="34" charset="0"/>
              </a:rPr>
              <a:t>hepatis</a:t>
            </a:r>
            <a:r>
              <a:rPr lang="en-US" sz="2400" b="1" i="1" dirty="0">
                <a:latin typeface="Candara" pitchFamily="34" charset="0"/>
              </a:rPr>
              <a:t>, where it divides into 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right</a:t>
            </a:r>
            <a:r>
              <a:rPr lang="en-US" sz="2400" b="1" i="1" dirty="0">
                <a:latin typeface="Candara" pitchFamily="34" charset="0"/>
              </a:rPr>
              <a:t> and 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left</a:t>
            </a:r>
            <a:r>
              <a:rPr lang="en-US" sz="2400" b="1" i="1" dirty="0">
                <a:latin typeface="Candara" pitchFamily="34" charset="0"/>
              </a:rPr>
              <a:t> terminal branches</a:t>
            </a:r>
            <a:endParaRPr lang="en-GB" sz="2400" b="1" i="1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-9144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26</a:t>
            </a:fld>
            <a:endParaRPr lang="en-US" b="1">
              <a:solidFill>
                <a:srgbClr val="1606EA"/>
              </a:solidFill>
            </a:endParaRPr>
          </a:p>
        </p:txBody>
      </p:sp>
      <p:pic>
        <p:nvPicPr>
          <p:cNvPr id="35842" name="Picture 2" descr="Image result for Termination OF PORTAL VEIN"/>
          <p:cNvPicPr>
            <a:picLocks noChangeAspect="1" noChangeArrowheads="1"/>
          </p:cNvPicPr>
          <p:nvPr/>
        </p:nvPicPr>
        <p:blipFill>
          <a:blip r:embed="rId2" cstate="print"/>
          <a:srcRect l="48903" t="18372" r="-313" b="8142"/>
          <a:stretch>
            <a:fillRect/>
          </a:stretch>
        </p:blipFill>
        <p:spPr bwMode="auto">
          <a:xfrm>
            <a:off x="5791200" y="3439886"/>
            <a:ext cx="3053195" cy="3276599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3759" y="688150"/>
            <a:ext cx="901648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C- Termination, at the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porta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hepatis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of the liver.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It divides into right and left branches to the corresponding lobes of the liver.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a- Anteriorly,     1)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Right and left hepatic ducts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(most anterior).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lang="en-US" sz="2400" b="1" i="1" dirty="0">
                <a:latin typeface="Candara" pitchFamily="34" charset="0"/>
                <a:ea typeface="Times New Roman" pitchFamily="18" charset="0"/>
                <a:cs typeface="Arial" pitchFamily="34" charset="0"/>
              </a:rPr>
              <a:t>                2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Right and left branches of hepatic artery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(in the middle).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b- Posteriorly,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inferior vena cava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and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caudate process</a:t>
            </a:r>
            <a:r>
              <a:rPr kumimoji="0" lang="en-GB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مستطيل 2"/>
          <p:cNvSpPr/>
          <p:nvPr/>
        </p:nvSpPr>
        <p:spPr>
          <a:xfrm>
            <a:off x="152400" y="101025"/>
            <a:ext cx="5134932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Portal Vein (Hepatic Portal Vein)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" y="833735"/>
            <a:ext cx="3849900" cy="46166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606EA"/>
                </a:solidFill>
              </a:rPr>
              <a:t>Tributaries of the Portal Vein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381000" y="1752600"/>
            <a:ext cx="8229600" cy="45720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152400" y="101025"/>
            <a:ext cx="564949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</a:rPr>
              <a:t>Portal Vein (Hepatic Portal Vein)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248400" y="13652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5486400" y="354013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28</a:t>
            </a:fld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6866" name="Picture 2" descr="Image result for Tributaries of the Portal V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162050"/>
            <a:ext cx="3712210" cy="4933950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05747" y="1048464"/>
            <a:ext cx="487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Tributaries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rgbClr val="1606EA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A- 2 veins join each other to form the portal vein.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1- Superior mesenteric vein.  	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rgbClr val="1606EA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2- Splenic vein.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B- 2 veins from the lesser curvature of the stomach;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3- Right gastric vein.		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rgbClr val="1606EA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      4- Left gastric vein.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C- 2 veins end into the terminal branches;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5-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Paraumbilical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vein to the left terminal branch. 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rgbClr val="1606EA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	6- Cystic vein to the right terminal branch</a:t>
            </a: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7" name="مستطيل 2"/>
          <p:cNvSpPr/>
          <p:nvPr/>
        </p:nvSpPr>
        <p:spPr>
          <a:xfrm>
            <a:off x="76200" y="177225"/>
            <a:ext cx="58453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  <a:latin typeface="Candara" panose="020E0502030303020204" pitchFamily="34" charset="0"/>
              </a:rPr>
              <a:t>Portal Vein (Hepatic Portal Vein)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err="1">
                <a:solidFill>
                  <a:srgbClr val="1606EA"/>
                </a:solidFill>
                <a:latin typeface="Candara" panose="020E0502030303020204" pitchFamily="34" charset="0"/>
              </a:rPr>
              <a:t>Splenic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 vein</a:t>
            </a:r>
            <a:r>
              <a:rPr lang="en-US" sz="2400" b="1" dirty="0">
                <a:latin typeface="Candara" panose="020E0502030303020204" pitchFamily="34" charset="0"/>
              </a:rPr>
              <a:t>: This vein leaves the </a:t>
            </a:r>
            <a:r>
              <a:rPr lang="en-US" sz="2400" b="1" dirty="0" err="1">
                <a:latin typeface="Candara" panose="020E0502030303020204" pitchFamily="34" charset="0"/>
              </a:rPr>
              <a:t>hilum</a:t>
            </a:r>
            <a:r>
              <a:rPr lang="en-US" sz="2400" b="1" dirty="0">
                <a:latin typeface="Candara" panose="020E0502030303020204" pitchFamily="34" charset="0"/>
              </a:rPr>
              <a:t> of the spleen and passes to the right in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33CC33"/>
                </a:solidFill>
                <a:latin typeface="Candara" panose="020E0502030303020204" pitchFamily="34" charset="0"/>
              </a:rPr>
              <a:t>splenicorenal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 ligament</a:t>
            </a:r>
            <a:r>
              <a:rPr lang="en-US" sz="2400" b="1" dirty="0">
                <a:latin typeface="Candara" panose="020E0502030303020204" pitchFamily="34" charset="0"/>
              </a:rPr>
              <a:t>. It unites with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superior mesenteric vein </a:t>
            </a:r>
            <a:r>
              <a:rPr lang="en-US" sz="2400" b="1" dirty="0">
                <a:latin typeface="Candara" panose="020E0502030303020204" pitchFamily="34" charset="0"/>
              </a:rPr>
              <a:t>behind the neck of the pancreas to form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portal vein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It receives the :  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3026468" y="2362200"/>
            <a:ext cx="5965132" cy="331396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4608634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Tributaries of the Portal Vein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787677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Short gastric,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left gastroepiploic,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inferior mesenteric,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pancreatic veins</a:t>
            </a:r>
            <a:endParaRPr lang="ar-IQ" sz="2400" b="1" dirty="0">
              <a:solidFill>
                <a:srgbClr val="1606EA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66800"/>
            <a:ext cx="33574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inferior mesenteric artery </a:t>
            </a:r>
            <a:r>
              <a:rPr lang="en-US" sz="2400" b="1" dirty="0">
                <a:latin typeface="Candara" panose="020E0502030303020204" pitchFamily="34" charset="0"/>
              </a:rPr>
              <a:t>is the artery of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hindgut </a:t>
            </a:r>
            <a:r>
              <a:rPr lang="en-US" sz="2400" b="1" dirty="0">
                <a:latin typeface="Candara" panose="020E0502030303020204" pitchFamily="34" charset="0"/>
              </a:rPr>
              <a:t>and supplies the large intestine from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distal one third of the transverse colon </a:t>
            </a:r>
            <a:r>
              <a:rPr lang="en-US" sz="2400" b="1" dirty="0"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halfway down the anal canal</a:t>
            </a:r>
          </a:p>
        </p:txBody>
      </p:sp>
      <p:sp>
        <p:nvSpPr>
          <p:cNvPr id="3" name="مستطيل 1"/>
          <p:cNvSpPr/>
          <p:nvPr/>
        </p:nvSpPr>
        <p:spPr>
          <a:xfrm>
            <a:off x="152400" y="136525"/>
            <a:ext cx="7536037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 of the Gastrointestinal Tract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Thursday 14 April 2022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3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Dr Aiman Al-Maathidy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Blood supply of the GI tract | Sketchy Medicine">
            <a:extLst>
              <a:ext uri="{FF2B5EF4-FFF2-40B4-BE49-F238E27FC236}">
                <a16:creationId xmlns:a16="http://schemas.microsoft.com/office/drawing/2014/main" id="{B301F768-0728-4113-A947-D817AD79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5118787" cy="5205413"/>
          </a:xfrm>
          <a:prstGeom prst="rect">
            <a:avLst/>
          </a:prstGeom>
          <a:noFill/>
          <a:ln w="57150">
            <a:solidFill>
              <a:srgbClr val="66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376" y="1278791"/>
            <a:ext cx="34290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Inferior mesenteric vein</a:t>
            </a:r>
            <a:r>
              <a:rPr lang="en-US" sz="2400" b="1" dirty="0">
                <a:latin typeface="Candara" panose="020E0502030303020204" pitchFamily="34" charset="0"/>
              </a:rPr>
              <a:t>: This vein ascends on the posterior abdominal wall and joins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splenic vein </a:t>
            </a:r>
            <a:r>
              <a:rPr lang="en-US" sz="2400" b="1" dirty="0">
                <a:latin typeface="Candara" panose="020E0502030303020204" pitchFamily="34" charset="0"/>
              </a:rPr>
              <a:t>behind the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body of the pancreas 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It receives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superior rectal veins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sigmoid veins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left colic vein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5937" r="30859" b="32500"/>
          <a:stretch>
            <a:fillRect/>
          </a:stretch>
        </p:blipFill>
        <p:spPr bwMode="auto">
          <a:xfrm>
            <a:off x="3679768" y="1295400"/>
            <a:ext cx="5311832" cy="41148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4608634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Tributaries of the Portal Vein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Superior mesenteric vein</a:t>
            </a:r>
            <a:r>
              <a:rPr lang="en-US" sz="2400" b="1" dirty="0">
                <a:latin typeface="Candara" panose="020E0502030303020204" pitchFamily="34" charset="0"/>
              </a:rPr>
              <a:t>: This vein ascends in </a:t>
            </a:r>
            <a:r>
              <a:rPr lang="en-US" sz="2400" b="1" dirty="0">
                <a:solidFill>
                  <a:srgbClr val="33CC33"/>
                </a:solidFill>
                <a:latin typeface="Candara" panose="020E0502030303020204" pitchFamily="34" charset="0"/>
              </a:rPr>
              <a:t>the root of the mesentery of the small intestine</a:t>
            </a:r>
            <a:r>
              <a:rPr lang="en-US" sz="2400" b="1" dirty="0">
                <a:latin typeface="Candara" panose="020E0502030303020204" pitchFamily="34" charset="0"/>
              </a:rPr>
              <a:t>. It passes in front of the third part of the duodenum and joins the splenic vein behind the neck of the pancreas 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15937" r="30859" b="32500"/>
          <a:stretch>
            <a:fillRect/>
          </a:stretch>
        </p:blipFill>
        <p:spPr bwMode="auto">
          <a:xfrm>
            <a:off x="3735062" y="1981200"/>
            <a:ext cx="5256538" cy="407196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Thursday 14 April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 Aiman Al-Maathidy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43070"/>
            <a:ext cx="4464748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606EA"/>
                </a:solidFill>
              </a:rPr>
              <a:t>Tributaries of the Portal Vein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2458108"/>
            <a:ext cx="365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It receives :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</a:t>
            </a:r>
            <a:r>
              <a:rPr lang="en-US" sz="2400" dirty="0">
                <a:solidFill>
                  <a:srgbClr val="1606EA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1606EA"/>
                </a:solidFill>
                <a:latin typeface="Candara" panose="020E0502030303020204" pitchFamily="34" charset="0"/>
              </a:rPr>
              <a:t>jejunal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,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1606EA"/>
                </a:solidFill>
                <a:latin typeface="Candara" panose="020E0502030303020204" pitchFamily="34" charset="0"/>
              </a:rPr>
              <a:t>ileal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1606EA"/>
                </a:solidFill>
                <a:latin typeface="Candara" panose="020E0502030303020204" pitchFamily="34" charset="0"/>
              </a:rPr>
              <a:t>ileocolic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right colic,  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middle colic,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inferior pancreaticoduodenal, and    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right gastroepiploic veins</a:t>
            </a:r>
            <a:endParaRPr lang="ar-IQ" sz="2400" dirty="0">
              <a:solidFill>
                <a:srgbClr val="1606EA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" y="1018917"/>
            <a:ext cx="392909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Left gastric vein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: </a:t>
            </a:r>
            <a:r>
              <a:rPr lang="en-US" sz="2400" b="1" dirty="0">
                <a:latin typeface="Candara" panose="020E0502030303020204" pitchFamily="34" charset="0"/>
              </a:rPr>
              <a:t>This vein drains the left portion of the lesser curvature of the stomach and the distal part of the esophagus. It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opens directly </a:t>
            </a:r>
            <a:r>
              <a:rPr lang="en-US" sz="2400" b="1" dirty="0">
                <a:latin typeface="Candara" panose="020E0502030303020204" pitchFamily="34" charset="0"/>
              </a:rPr>
              <a:t>into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portal vein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Right gastric vein: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This vein drains the right portion of the lesser curvature of the stomach 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drains directly </a:t>
            </a:r>
            <a:r>
              <a:rPr lang="en-US" sz="2400" b="1" dirty="0">
                <a:latin typeface="Candara" panose="020E0502030303020204" pitchFamily="34" charset="0"/>
              </a:rPr>
              <a:t>into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portal vein 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070" b="7187"/>
          <a:stretch>
            <a:fillRect/>
          </a:stretch>
        </p:blipFill>
        <p:spPr bwMode="auto">
          <a:xfrm>
            <a:off x="4343400" y="1000092"/>
            <a:ext cx="4599910" cy="47149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4608634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Tributaries of the Portal Vein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725235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Cystic veins</a:t>
            </a:r>
            <a:r>
              <a:rPr lang="en-US" sz="2400" b="1" dirty="0">
                <a:latin typeface="Candara" panose="020E0502030303020204" pitchFamily="34" charset="0"/>
              </a:rPr>
              <a:t>: These veins either drain the gallbladder directly into the liver or join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portal vein</a:t>
            </a:r>
            <a:endParaRPr lang="ar-IQ" sz="2400" b="1" dirty="0">
              <a:solidFill>
                <a:srgbClr val="1606EA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5937" r="30859" b="32500"/>
          <a:stretch>
            <a:fillRect/>
          </a:stretch>
        </p:blipFill>
        <p:spPr bwMode="auto">
          <a:xfrm>
            <a:off x="1558064" y="1616925"/>
            <a:ext cx="6118167" cy="4739425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33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4464748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606EA"/>
                </a:solidFill>
              </a:rPr>
              <a:t>Tributaries of the Portal Vein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2844" y="152400"/>
            <a:ext cx="8501122" cy="1077218"/>
          </a:xfrm>
          <a:prstGeom prst="rect">
            <a:avLst/>
          </a:prstGeom>
          <a:ln w="57150">
            <a:solidFill>
              <a:srgbClr val="66FF3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HEPATIC PORTAL VEIN AND PORTAL-SYSTEMIC ANASTOMOSES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817974" y="1500226"/>
            <a:ext cx="4173626" cy="483868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76200" y="1371600"/>
            <a:ext cx="474177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1606EA"/>
                </a:solidFill>
                <a:latin typeface="Candara" panose="020E0502030303020204" pitchFamily="34" charset="0"/>
              </a:rPr>
              <a:t>Portal-systemic anastomoses</a:t>
            </a:r>
            <a:r>
              <a:rPr lang="en-US" sz="2400" b="1" dirty="0">
                <a:latin typeface="Candara" panose="020E0502030303020204" pitchFamily="34" charset="0"/>
              </a:rPr>
              <a:t>, in which the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portal venous system </a:t>
            </a:r>
            <a:r>
              <a:rPr lang="en-US" sz="2400" b="1" dirty="0">
                <a:latin typeface="Candara" panose="020E0502030303020204" pitchFamily="34" charset="0"/>
              </a:rPr>
              <a:t>communicates with the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systemic venous system</a:t>
            </a:r>
            <a:r>
              <a:rPr lang="en-US" sz="2400" b="1" dirty="0">
                <a:latin typeface="Candara" panose="020E0502030303020204" pitchFamily="34" charset="0"/>
              </a:rPr>
              <a:t>, are formed in the submucosa of :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inferior esophagus,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submucosa of the anal canal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latin typeface="Candara" panose="020E0502030303020204" pitchFamily="34" charset="0"/>
              </a:rPr>
              <a:t>paraumbilical</a:t>
            </a:r>
            <a:r>
              <a:rPr lang="en-US" sz="2400" b="1" dirty="0">
                <a:latin typeface="Candara" panose="020E0502030303020204" pitchFamily="34" charset="0"/>
              </a:rPr>
              <a:t> region,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posterior aspects (bare areas)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34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9478" y="1225689"/>
            <a:ext cx="43863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u="sng" dirty="0">
                <a:solidFill>
                  <a:srgbClr val="FF0000"/>
                </a:solidFill>
                <a:latin typeface="Candara" pitchFamily="34" charset="0"/>
              </a:rPr>
              <a:t>At the lower third of the esophagus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, </a:t>
            </a:r>
            <a:r>
              <a:rPr lang="en-US" sz="2400" b="1" i="1" dirty="0">
                <a:latin typeface="Candara" pitchFamily="34" charset="0"/>
              </a:rPr>
              <a:t>the esophageal branches of the 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left gastric vein </a:t>
            </a:r>
            <a:r>
              <a:rPr lang="en-US" sz="2400" b="1" i="1" dirty="0">
                <a:latin typeface="Candara" pitchFamily="34" charset="0"/>
              </a:rPr>
              <a:t>(portal tributary) anastomose with the esophageal veins draining the middle third of the esophagus into 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the azygos veins </a:t>
            </a:r>
            <a:r>
              <a:rPr lang="en-US" sz="2400" b="1" i="1" dirty="0">
                <a:latin typeface="Candara" pitchFamily="34" charset="0"/>
              </a:rPr>
              <a:t>(systemic tributary).</a:t>
            </a:r>
          </a:p>
          <a:p>
            <a:pPr algn="l"/>
            <a:endParaRPr lang="en-US" sz="2400" b="1" i="1" dirty="0">
              <a:latin typeface="Candara" pitchFamily="34" charset="0"/>
            </a:endParaRPr>
          </a:p>
          <a:p>
            <a:r>
              <a:rPr lang="en-US" sz="2400" b="1" i="1" dirty="0">
                <a:latin typeface="Candara" pitchFamily="34" charset="0"/>
              </a:rPr>
              <a:t>Enlargement of these </a:t>
            </a:r>
            <a:r>
              <a:rPr lang="en-US" sz="2400" b="1" i="1" dirty="0" err="1">
                <a:latin typeface="Candara" pitchFamily="34" charset="0"/>
              </a:rPr>
              <a:t>anastomoses</a:t>
            </a:r>
            <a:r>
              <a:rPr lang="en-US" sz="2400" b="1" i="1" dirty="0">
                <a:latin typeface="Candara" pitchFamily="34" charset="0"/>
              </a:rPr>
              <a:t> result to </a:t>
            </a:r>
            <a:r>
              <a:rPr lang="en-US" sz="2400" b="1" i="1" dirty="0" err="1">
                <a:solidFill>
                  <a:srgbClr val="1606EA"/>
                </a:solidFill>
                <a:latin typeface="Candara" pitchFamily="34" charset="0"/>
              </a:rPr>
              <a:t>oesophageal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US" sz="2400" b="1" i="1" dirty="0" err="1">
                <a:solidFill>
                  <a:srgbClr val="1606EA"/>
                </a:solidFill>
                <a:latin typeface="Candara" pitchFamily="34" charset="0"/>
              </a:rPr>
              <a:t>varices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US" sz="2400" b="1" i="1" dirty="0">
                <a:latin typeface="Candara" pitchFamily="34" charset="0"/>
              </a:rPr>
              <a:t>leading to </a:t>
            </a:r>
            <a:r>
              <a:rPr lang="en-US" sz="2400" b="1" i="1" dirty="0" err="1">
                <a:solidFill>
                  <a:srgbClr val="FF3399"/>
                </a:solidFill>
                <a:latin typeface="Candara" pitchFamily="34" charset="0"/>
              </a:rPr>
              <a:t>hematemesis</a:t>
            </a:r>
            <a:r>
              <a:rPr lang="en-US" sz="2400" b="1" i="1" dirty="0">
                <a:solidFill>
                  <a:srgbClr val="FF3399"/>
                </a:solidFill>
                <a:latin typeface="Candara" pitchFamily="34" charset="0"/>
              </a:rPr>
              <a:t> (vomiting of blood).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09478" y="141982"/>
            <a:ext cx="6977122" cy="954107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</a:rPr>
              <a:t>HEPATIC PORTAL VEIN AND PORTAL-SYSTEMIC ANASTOMOSES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572000" y="1487573"/>
            <a:ext cx="4114800" cy="477048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92832" y="1202484"/>
            <a:ext cx="43791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Halfway down the anal canal</a:t>
            </a:r>
            <a:r>
              <a:rPr lang="en-US" sz="2400" b="1" u="sng" dirty="0">
                <a:latin typeface="Candara" panose="020E0502030303020204" pitchFamily="34" charset="0"/>
              </a:rPr>
              <a:t>,</a:t>
            </a:r>
            <a:r>
              <a:rPr lang="en-US" sz="2400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superior rectal veins </a:t>
            </a:r>
            <a:r>
              <a:rPr lang="en-US" sz="2400" dirty="0">
                <a:latin typeface="Candara" panose="020E0502030303020204" pitchFamily="34" charset="0"/>
              </a:rPr>
              <a:t>(</a:t>
            </a:r>
            <a:r>
              <a:rPr lang="en-US" sz="2400" b="1" dirty="0">
                <a:latin typeface="Candara" panose="020E0502030303020204" pitchFamily="34" charset="0"/>
              </a:rPr>
              <a:t>portal tributary)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anastomose</a:t>
            </a:r>
            <a:r>
              <a:rPr lang="en-US" sz="2400" dirty="0">
                <a:latin typeface="Candara" panose="020E0502030303020204" pitchFamily="34" charset="0"/>
              </a:rPr>
              <a:t> with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middle and inferior rectal veins </a:t>
            </a:r>
            <a:r>
              <a:rPr lang="en-US" sz="2400" b="1" dirty="0">
                <a:latin typeface="Candara" panose="020E0502030303020204" pitchFamily="34" charset="0"/>
              </a:rPr>
              <a:t>(systemic tributaries),</a:t>
            </a:r>
            <a:r>
              <a:rPr lang="en-US" sz="24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9478" y="141982"/>
            <a:ext cx="5605522" cy="954107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</a:rPr>
              <a:t>HEPATIC PORTAL VEIN AND PORTAL-SYSTEMIC ANASTOMOSES</a:t>
            </a: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451154" y="5724435"/>
            <a:ext cx="426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Enlargement of these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anastomoses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leads to formation of piles.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pic>
        <p:nvPicPr>
          <p:cNvPr id="37891" name="Picture 3" descr="Image result for Portosystemic anastomoses Between the rectal veins, the inferior and middle veins draining into the IV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429" y="1210843"/>
            <a:ext cx="4091925" cy="4419600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pic>
        <p:nvPicPr>
          <p:cNvPr id="37893" name="Picture 5" descr="Image result for Portosystemic anastomoses At the posterior abdominal 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46" y="3365250"/>
            <a:ext cx="3492750" cy="3492750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10" name="عنصر نائب للتاريخ 1"/>
          <p:cNvSpPr txBox="1">
            <a:spLocks/>
          </p:cNvSpPr>
          <p:nvPr/>
        </p:nvSpPr>
        <p:spPr>
          <a:xfrm>
            <a:off x="7010400" y="717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Thursday 18 July 2019</a:t>
            </a:r>
          </a:p>
        </p:txBody>
      </p:sp>
      <p:sp>
        <p:nvSpPr>
          <p:cNvPr id="11" name="عنصر نائب للتذييل 2"/>
          <p:cNvSpPr txBox="1">
            <a:spLocks/>
          </p:cNvSpPr>
          <p:nvPr/>
        </p:nvSpPr>
        <p:spPr>
          <a:xfrm>
            <a:off x="6248400" y="533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 Aiman Al-Maathidy</a:t>
            </a:r>
          </a:p>
        </p:txBody>
      </p:sp>
      <p:sp>
        <p:nvSpPr>
          <p:cNvPr id="12" name="عنصر نائب لرقم الشريحة 3"/>
          <p:cNvSpPr txBox="1">
            <a:spLocks/>
          </p:cNvSpPr>
          <p:nvPr/>
        </p:nvSpPr>
        <p:spPr>
          <a:xfrm>
            <a:off x="5867400" y="854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4300" y="1096089"/>
            <a:ext cx="411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u="sng" dirty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US" sz="2400" b="1" i="1" u="sng" dirty="0" err="1">
                <a:solidFill>
                  <a:srgbClr val="FF0000"/>
                </a:solidFill>
                <a:latin typeface="Candara" pitchFamily="34" charset="0"/>
              </a:rPr>
              <a:t>paraumbilical</a:t>
            </a:r>
            <a:r>
              <a:rPr lang="en-US" sz="2400" b="1" i="1" u="sng" dirty="0">
                <a:solidFill>
                  <a:srgbClr val="FF0000"/>
                </a:solidFill>
                <a:latin typeface="Candara" pitchFamily="34" charset="0"/>
              </a:rPr>
              <a:t> veins </a:t>
            </a:r>
            <a:r>
              <a:rPr lang="en-US" sz="2400" b="1" i="1" dirty="0">
                <a:latin typeface="Candara" pitchFamily="34" charset="0"/>
              </a:rPr>
              <a:t>connect the left branch of the portal vein with the superficial veins of the anterior abdominal wall (systemic tributaries). 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The </a:t>
            </a:r>
            <a:r>
              <a:rPr lang="en-US" sz="2400" b="1" i="1" dirty="0" err="1">
                <a:solidFill>
                  <a:srgbClr val="1606EA"/>
                </a:solidFill>
                <a:latin typeface="Candara" pitchFamily="34" charset="0"/>
              </a:rPr>
              <a:t>paraumbilical</a:t>
            </a:r>
            <a:r>
              <a:rPr lang="en-US" sz="2400" b="1" i="1" dirty="0">
                <a:solidFill>
                  <a:srgbClr val="1606EA"/>
                </a:solidFill>
                <a:latin typeface="Candara" pitchFamily="34" charset="0"/>
              </a:rPr>
              <a:t> veins </a:t>
            </a:r>
            <a:r>
              <a:rPr lang="en-US" sz="2400" b="1" i="1" dirty="0">
                <a:latin typeface="Candara" pitchFamily="34" charset="0"/>
              </a:rPr>
              <a:t>travel in the falciform ligament and accompany the ligamentum </a:t>
            </a:r>
            <a:r>
              <a:rPr lang="en-US" sz="2400" b="1" i="1" dirty="0" err="1">
                <a:latin typeface="Candara" pitchFamily="34" charset="0"/>
              </a:rPr>
              <a:t>teres</a:t>
            </a:r>
            <a:r>
              <a:rPr lang="en-US" sz="2400" b="1" i="1" dirty="0">
                <a:latin typeface="Candara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85678" y="141982"/>
            <a:ext cx="7129522" cy="954107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</a:rPr>
              <a:t>HEPATIC PORTAL VEIN AND PORTAL-SYSTEMIC ANASTOMOSES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495800" y="1467682"/>
            <a:ext cx="4320808" cy="500931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86578" y="509976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858000" y="249245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1606EA"/>
                </a:solidFill>
              </a:rPr>
              <a:t>Dr Aiman Al-Maathidy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45586" y="4599920"/>
            <a:ext cx="365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- Enlargement of these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anastomoses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produces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caput </a:t>
            </a:r>
            <a:r>
              <a:rPr kumimoji="0" lang="en-US" sz="2400" b="1" i="1" u="none" strike="noStrike" cap="none" normalizeH="0" baseline="0" dirty="0" err="1">
                <a:ln>
                  <a:noFill/>
                </a:ln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medusae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(dilated veins radiating around the umbilicus).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7348478" y="298026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6705600" y="4603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-58316" y="663151"/>
            <a:ext cx="8915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39959" y="1280265"/>
            <a:ext cx="384421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At the posterior abdominal wall, between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a-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Veins of the colon and duodenum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(portal).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b-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Veins of the posterior abdominal wall and left renal vein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 (systemic). </a:t>
            </a: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At the bare area of the liver, Between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a-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Veins of the liver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(portal).</a:t>
            </a:r>
            <a:endParaRPr kumimoji="0" lang="en-GB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b-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1606EA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Inferior phrenic veins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Times New Roman" pitchFamily="18" charset="0"/>
                <a:cs typeface="Arial" pitchFamily="34" charset="0"/>
              </a:rPr>
              <a:t>of the diaphragm (systemic).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pic>
        <p:nvPicPr>
          <p:cNvPr id="6" name="Picture 3" descr="Image result for Portosystemic anastomoses Between the rectal veins, the inferior and middle veins draining into the IV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362074"/>
            <a:ext cx="4876800" cy="5267326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7" name="مستطيل 6"/>
          <p:cNvSpPr/>
          <p:nvPr/>
        </p:nvSpPr>
        <p:spPr>
          <a:xfrm>
            <a:off x="185678" y="141982"/>
            <a:ext cx="7129522" cy="954107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</a:rPr>
              <a:t>HEPATIC PORTAL VEIN AND PORTAL-SYSTEMIC ANASTOMOSES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5257800" y="18256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52400" y="152400"/>
            <a:ext cx="3167021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Portal Hypertension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2400" y="7620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When </a:t>
            </a:r>
            <a:r>
              <a:rPr lang="en-GB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scarring and fibrosis from cirrhosis of the liver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obstruct the hepatic portal vein</a:t>
            </a:r>
            <a:r>
              <a:rPr lang="en-GB" sz="2400" b="1" i="1" dirty="0">
                <a:latin typeface="Candara" pitchFamily="34" charset="0"/>
              </a:rPr>
              <a:t>, pressure rises in the hepatic portal vein and its tributaries, producing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portal hypertension</a:t>
            </a:r>
            <a:r>
              <a:rPr lang="en-GB" sz="2400" b="1" i="1" dirty="0">
                <a:latin typeface="Candara" pitchFamily="34" charset="0"/>
              </a:rPr>
              <a:t>. At the sites of </a:t>
            </a:r>
            <a:r>
              <a:rPr lang="en-GB" sz="2400" b="1" i="1" dirty="0" err="1">
                <a:latin typeface="Candara" pitchFamily="34" charset="0"/>
              </a:rPr>
              <a:t>anastomoses</a:t>
            </a:r>
            <a:r>
              <a:rPr lang="en-GB" sz="2400" b="1" i="1" dirty="0">
                <a:latin typeface="Candara" pitchFamily="34" charset="0"/>
              </a:rPr>
              <a:t> between portal and systemic veins, portal hypertension produces enlarged varicose veins and blood flow from the portal to the systemic system of veins</a:t>
            </a:r>
          </a:p>
        </p:txBody>
      </p:sp>
      <p:pic>
        <p:nvPicPr>
          <p:cNvPr id="2052" name="Picture 4" descr="Image result for esophageal var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572" y="2819400"/>
            <a:ext cx="3674627" cy="3962400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8125" t="15937" r="26758" b="28750"/>
          <a:stretch>
            <a:fillRect/>
          </a:stretch>
        </p:blipFill>
        <p:spPr bwMode="auto">
          <a:xfrm>
            <a:off x="228600" y="3276576"/>
            <a:ext cx="4475167" cy="3429024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15766" y="914400"/>
            <a:ext cx="36180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Celiac Artery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Arises from the commencement of the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abdominal aorta </a:t>
            </a:r>
            <a:r>
              <a:rPr lang="en-US" sz="2400" b="1" dirty="0">
                <a:latin typeface="Candara" panose="020E0502030303020204" pitchFamily="34" charset="0"/>
              </a:rPr>
              <a:t>at the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level of the 12th thoracic vertebra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It is lies behind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lesser sac of peritoneum.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It has three terminal branches: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left gastric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Splenic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Hepatic arteries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2500" r="22656" b="21250"/>
          <a:stretch>
            <a:fillRect/>
          </a:stretch>
        </p:blipFill>
        <p:spPr bwMode="auto">
          <a:xfrm>
            <a:off x="3706383" y="1600200"/>
            <a:ext cx="5271819" cy="40039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52400" y="152400"/>
            <a:ext cx="7536037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 of the Gastrointestinal Tract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Thursday 14 April 2022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228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4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Dr Aiman Al-Maathidy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914400" y="6356350"/>
            <a:ext cx="16764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615043" y="6173787"/>
            <a:ext cx="2275114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1371600" y="6542347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40</a:t>
            </a:fld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" name="Picture 2" descr="Image result for esophageal var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7046" y="2194250"/>
            <a:ext cx="4970663" cy="4648199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6" name="مستطيل 5"/>
          <p:cNvSpPr/>
          <p:nvPr/>
        </p:nvSpPr>
        <p:spPr>
          <a:xfrm>
            <a:off x="152400" y="736937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veins may become so dilated that their walls rupture, resulting in </a:t>
            </a:r>
            <a:r>
              <a:rPr lang="en-GB" sz="2400" b="1" i="1" dirty="0" err="1">
                <a:latin typeface="Candara" pitchFamily="34" charset="0"/>
              </a:rPr>
              <a:t>hemorrhage</a:t>
            </a:r>
            <a:r>
              <a:rPr lang="en-GB" sz="2400" b="1" i="1" dirty="0">
                <a:latin typeface="Candara" pitchFamily="34" charset="0"/>
              </a:rPr>
              <a:t>. Bleeding from </a:t>
            </a:r>
            <a:r>
              <a:rPr lang="en-GB" sz="2400" b="1" i="1" dirty="0" err="1">
                <a:latin typeface="Candara" pitchFamily="34" charset="0"/>
              </a:rPr>
              <a:t>esophageal</a:t>
            </a: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 err="1">
                <a:latin typeface="Candara" pitchFamily="34" charset="0"/>
              </a:rPr>
              <a:t>varices</a:t>
            </a: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(dilated </a:t>
            </a:r>
            <a:r>
              <a:rPr lang="en-GB" sz="2400" b="1" i="1" dirty="0" err="1">
                <a:solidFill>
                  <a:srgbClr val="1606EA"/>
                </a:solidFill>
                <a:latin typeface="Candara" pitchFamily="34" charset="0"/>
              </a:rPr>
              <a:t>esophageal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 veins) </a:t>
            </a:r>
            <a:r>
              <a:rPr lang="en-GB" sz="2400" b="1" i="1" dirty="0">
                <a:latin typeface="Candara" pitchFamily="34" charset="0"/>
              </a:rPr>
              <a:t>at the distal end of the esophagus is often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severe and may be fatal.</a:t>
            </a:r>
          </a:p>
        </p:txBody>
      </p:sp>
      <p:pic>
        <p:nvPicPr>
          <p:cNvPr id="7" name="Picture 2" descr="Image result for esophageal var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91" y="2819400"/>
            <a:ext cx="3603709" cy="2695576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8" name="مستطيل 7"/>
          <p:cNvSpPr/>
          <p:nvPr/>
        </p:nvSpPr>
        <p:spPr>
          <a:xfrm>
            <a:off x="152400" y="152400"/>
            <a:ext cx="3167021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Portal Hypertension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019800" y="29960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14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5410200" y="4888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Aiman Al-Maathidy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592553" y="117046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41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6858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 A common method for reducing portal hypertension is to divert blood from the portal venous system to the systemic venous system by creating a communication between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the portal vein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the IVC </a:t>
            </a:r>
            <a:r>
              <a:rPr lang="en-GB" sz="2400" b="1" i="1" dirty="0">
                <a:latin typeface="Candara" pitchFamily="34" charset="0"/>
              </a:rPr>
              <a:t>or by joining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1606EA"/>
                </a:solidFill>
                <a:latin typeface="Candara" pitchFamily="34" charset="0"/>
              </a:rPr>
              <a:t>splenic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1606EA"/>
                </a:solidFill>
                <a:latin typeface="Candara" pitchFamily="34" charset="0"/>
              </a:rPr>
              <a:t>left renal veins </a:t>
            </a:r>
            <a:r>
              <a:rPr lang="en-GB" sz="2400" b="1" i="1" dirty="0">
                <a:latin typeface="Candara" pitchFamily="34" charset="0"/>
              </a:rPr>
              <a:t>—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a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portacaval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anastomosis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or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portosystemic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shunt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7734" t="35000" r="25976" b="29375"/>
          <a:stretch>
            <a:fillRect/>
          </a:stretch>
        </p:blipFill>
        <p:spPr bwMode="auto">
          <a:xfrm>
            <a:off x="294773" y="2640052"/>
            <a:ext cx="8468227" cy="407332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مستطيل 7"/>
          <p:cNvSpPr/>
          <p:nvPr/>
        </p:nvSpPr>
        <p:spPr>
          <a:xfrm>
            <a:off x="152400" y="152400"/>
            <a:ext cx="3167021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Portal Hypertension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EC299-596C-4452-B7C5-354A0B505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14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5B99F-4833-4264-9935-4F611A58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Aiman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D9086-A4AA-4DC7-BF7A-2F790391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B8F0D-95DC-43E9-8835-C698CC595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134" y="0"/>
            <a:ext cx="9331063" cy="6858000"/>
          </a:xfrm>
          <a:prstGeom prst="rect">
            <a:avLst/>
          </a:prstGeom>
        </p:spPr>
      </p:pic>
      <p:sp>
        <p:nvSpPr>
          <p:cNvPr id="6" name="عنصر نائب للتاريخ 1">
            <a:extLst>
              <a:ext uri="{FF2B5EF4-FFF2-40B4-BE49-F238E27FC236}">
                <a16:creationId xmlns:a16="http://schemas.microsoft.com/office/drawing/2014/main" id="{61F2C514-74A5-4BAE-B1F0-5823AEF8160E}"/>
              </a:ext>
            </a:extLst>
          </p:cNvPr>
          <p:cNvSpPr txBox="1">
            <a:spLocks/>
          </p:cNvSpPr>
          <p:nvPr/>
        </p:nvSpPr>
        <p:spPr>
          <a:xfrm>
            <a:off x="304800" y="5638800"/>
            <a:ext cx="6614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Thursday 14 April 2022 </a:t>
            </a:r>
          </a:p>
        </p:txBody>
      </p:sp>
      <p:sp>
        <p:nvSpPr>
          <p:cNvPr id="7" name="عنصر نائب للتذييل 2">
            <a:extLst>
              <a:ext uri="{FF2B5EF4-FFF2-40B4-BE49-F238E27FC236}">
                <a16:creationId xmlns:a16="http://schemas.microsoft.com/office/drawing/2014/main" id="{4122D36F-D121-4399-BB6C-A3C8CEF15C31}"/>
              </a:ext>
            </a:extLst>
          </p:cNvPr>
          <p:cNvSpPr txBox="1">
            <a:spLocks/>
          </p:cNvSpPr>
          <p:nvPr/>
        </p:nvSpPr>
        <p:spPr>
          <a:xfrm>
            <a:off x="2590800" y="304800"/>
            <a:ext cx="61892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Dr Aiman Al-</a:t>
            </a:r>
            <a:r>
              <a:rPr lang="en-US" sz="4800" b="1" i="1" dirty="0" err="1">
                <a:solidFill>
                  <a:srgbClr val="FFFF00"/>
                </a:solidFill>
                <a:latin typeface="Candara" panose="020E0502030303020204" pitchFamily="34" charset="0"/>
              </a:rPr>
              <a:t>Maathidy</a:t>
            </a:r>
            <a:endParaRPr lang="en-US" sz="4800" b="1" i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41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152400"/>
            <a:ext cx="23622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Celiac Artery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7620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Left Gastric Artery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Runs to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cardiac end of the stomach</a:t>
            </a:r>
            <a:r>
              <a:rPr lang="en-US" sz="2400" b="1" dirty="0">
                <a:latin typeface="Candara" panose="020E0502030303020204" pitchFamily="34" charset="0"/>
              </a:rPr>
              <a:t>, gives off a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few esophageal branches</a:t>
            </a:r>
            <a:r>
              <a:rPr lang="en-US" sz="2400" b="1" dirty="0">
                <a:latin typeface="Candara" panose="020E0502030303020204" pitchFamily="34" charset="0"/>
              </a:rPr>
              <a:t>, then turns to the right along the lesser curvature of the stomach. 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It anastomoses with the </a:t>
            </a:r>
            <a:r>
              <a:rPr lang="en-US" sz="2400" b="1" dirty="0">
                <a:solidFill>
                  <a:srgbClr val="FF3399"/>
                </a:solidFill>
                <a:latin typeface="Candara" panose="020E0502030303020204" pitchFamily="34" charset="0"/>
              </a:rPr>
              <a:t>right gastric artery.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640846" y="381000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1606EA"/>
                </a:solidFill>
              </a:rPr>
              <a:t>Thursday 14 April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5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05402" y="9242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1606EA"/>
                </a:solidFill>
              </a:rPr>
              <a:t>Dr Aiman Al-Maathidy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7150A-9548-4524-B06B-982FCBF6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3333" r="30000" b="36667"/>
          <a:stretch/>
        </p:blipFill>
        <p:spPr>
          <a:xfrm>
            <a:off x="673359" y="2734112"/>
            <a:ext cx="7088646" cy="3987363"/>
          </a:xfrm>
          <a:prstGeom prst="rect">
            <a:avLst/>
          </a:prstGeom>
          <a:ln w="57150">
            <a:solidFill>
              <a:srgbClr val="66FF33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95775" y="685800"/>
            <a:ext cx="8701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Splenic Artery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Runs to the left in a wavy course along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upper border of the pancreas </a:t>
            </a:r>
            <a:r>
              <a:rPr lang="en-US" sz="2400" b="1" dirty="0">
                <a:latin typeface="Candara" panose="020E0502030303020204" pitchFamily="34" charset="0"/>
              </a:rPr>
              <a:t>and behind the stomach. 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artery enters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splenicorenal ligament </a:t>
            </a:r>
            <a:r>
              <a:rPr lang="en-US" sz="2400" b="1" dirty="0">
                <a:latin typeface="Candara" panose="020E0502030303020204" pitchFamily="34" charset="0"/>
              </a:rPr>
              <a:t>and runs to the hilum of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the spleen </a:t>
            </a:r>
            <a:endParaRPr lang="ar-IQ" sz="2400" b="1" dirty="0">
              <a:solidFill>
                <a:srgbClr val="1606EA"/>
              </a:solidFill>
              <a:latin typeface="Candara" panose="020E0502030303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10200" y="3206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228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6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953000" y="65314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152400" y="101025"/>
            <a:ext cx="23622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Celiac Artery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0C86DC-C576-4B61-BBD2-882ADD78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15438"/>
            <a:ext cx="5710336" cy="4038427"/>
          </a:xfrm>
          <a:prstGeom prst="rect">
            <a:avLst/>
          </a:prstGeom>
          <a:ln w="57150">
            <a:solidFill>
              <a:srgbClr val="66FF33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8400" y="18586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164679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16390" y="186024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76200" y="76200"/>
            <a:ext cx="25908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Celiac Artery</a:t>
            </a:r>
          </a:p>
        </p:txBody>
      </p:sp>
      <p:sp>
        <p:nvSpPr>
          <p:cNvPr id="11" name="مستطيل 3">
            <a:extLst>
              <a:ext uri="{FF2B5EF4-FFF2-40B4-BE49-F238E27FC236}">
                <a16:creationId xmlns:a16="http://schemas.microsoft.com/office/drawing/2014/main" id="{BF184DF6-018C-4714-8B96-896495694C97}"/>
              </a:ext>
            </a:extLst>
          </p:cNvPr>
          <p:cNvSpPr/>
          <p:nvPr/>
        </p:nvSpPr>
        <p:spPr>
          <a:xfrm>
            <a:off x="76200" y="6858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Branches of splenic Artery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3399"/>
                </a:solidFill>
              </a:rPr>
              <a:t>Pancreatic branches</a:t>
            </a:r>
            <a:endParaRPr lang="en-US" sz="2400" b="1" dirty="0"/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3399"/>
                </a:solidFill>
              </a:rPr>
              <a:t>The left gastroepiploic artery </a:t>
            </a:r>
            <a:r>
              <a:rPr lang="en-US" sz="2400" b="1" dirty="0"/>
              <a:t>reaches the greater curvature of the stomach in </a:t>
            </a:r>
            <a:r>
              <a:rPr lang="en-US" sz="2400" b="1" dirty="0">
                <a:solidFill>
                  <a:srgbClr val="00CC00"/>
                </a:solidFill>
              </a:rPr>
              <a:t>the gastrosplenic omentum</a:t>
            </a:r>
            <a:r>
              <a:rPr lang="en-US" sz="2400" b="1" dirty="0"/>
              <a:t>. </a:t>
            </a:r>
          </a:p>
        </p:txBody>
      </p:sp>
      <p:sp>
        <p:nvSpPr>
          <p:cNvPr id="12" name="مستطيل 5">
            <a:extLst>
              <a:ext uri="{FF2B5EF4-FFF2-40B4-BE49-F238E27FC236}">
                <a16:creationId xmlns:a16="http://schemas.microsoft.com/office/drawing/2014/main" id="{F80578AC-EEF7-4ED9-9562-461EC1CCC3A8}"/>
              </a:ext>
            </a:extLst>
          </p:cNvPr>
          <p:cNvSpPr/>
          <p:nvPr/>
        </p:nvSpPr>
        <p:spPr>
          <a:xfrm>
            <a:off x="154480" y="2420760"/>
            <a:ext cx="259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3399"/>
                </a:solidFill>
              </a:rPr>
              <a:t>The short gastric arteries,</a:t>
            </a:r>
            <a:r>
              <a:rPr lang="en-US" sz="2400" b="1" dirty="0"/>
              <a:t> five or six in number, arise from the end of the splenic artery and reach the </a:t>
            </a:r>
            <a:r>
              <a:rPr lang="en-US" sz="2400" b="1" dirty="0">
                <a:solidFill>
                  <a:srgbClr val="1606EA"/>
                </a:solidFill>
              </a:rPr>
              <a:t>fundus of the stomach </a:t>
            </a:r>
            <a:r>
              <a:rPr lang="en-US" sz="2400" b="1" dirty="0"/>
              <a:t>in </a:t>
            </a:r>
            <a:r>
              <a:rPr lang="en-US" sz="2400" b="1" dirty="0">
                <a:solidFill>
                  <a:srgbClr val="00CC00"/>
                </a:solidFill>
              </a:rPr>
              <a:t>the gastrosplenic omentum</a:t>
            </a:r>
            <a:r>
              <a:rPr lang="en-US" sz="2400" b="1" dirty="0"/>
              <a:t> </a:t>
            </a:r>
            <a:endParaRPr lang="en-US" sz="2400" b="1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901804-E74D-4847-BD31-36A22AD50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3333" r="30000" b="36667"/>
          <a:stretch/>
        </p:blipFill>
        <p:spPr>
          <a:xfrm>
            <a:off x="2819400" y="2929150"/>
            <a:ext cx="6170120" cy="3470692"/>
          </a:xfrm>
          <a:prstGeom prst="rect">
            <a:avLst/>
          </a:prstGeom>
          <a:ln w="57150">
            <a:solidFill>
              <a:srgbClr val="66FF33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693576"/>
            <a:ext cx="411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Hepatic Artery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Ascends between the layers of the lesser omentum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It lies in front of the opening into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lesser sac </a:t>
            </a:r>
            <a:r>
              <a:rPr lang="en-US" sz="2400" b="1" dirty="0">
                <a:latin typeface="Candara" panose="020E0502030303020204" pitchFamily="34" charset="0"/>
              </a:rPr>
              <a:t>and is placed to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left of the bile duct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1606EA"/>
                </a:solidFill>
                <a:latin typeface="Candara" panose="020E0502030303020204" pitchFamily="34" charset="0"/>
              </a:rPr>
              <a:t>in front of the portal vein.</a:t>
            </a:r>
          </a:p>
          <a:p>
            <a:pPr algn="l">
              <a:buFont typeface="Wingdings" pitchFamily="2" charset="2"/>
              <a:buChar char="ü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 At the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porta hepatis </a:t>
            </a:r>
            <a:r>
              <a:rPr lang="en-US" sz="2400" b="1" dirty="0">
                <a:latin typeface="Candara" panose="020E0502030303020204" pitchFamily="34" charset="0"/>
              </a:rPr>
              <a:t>it divides into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right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left branches </a:t>
            </a:r>
            <a:r>
              <a:rPr lang="en-US" sz="2400" b="1" dirty="0">
                <a:latin typeface="Candara" panose="020E0502030303020204" pitchFamily="34" charset="0"/>
              </a:rPr>
              <a:t>to supply the corresponding lobes of the liver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098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8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52400" y="101025"/>
            <a:ext cx="2514600" cy="523220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dirty="0">
                <a:solidFill>
                  <a:srgbClr val="FF0000"/>
                </a:solidFill>
              </a:rPr>
              <a:t>Celiac Artery</a:t>
            </a:r>
          </a:p>
        </p:txBody>
      </p:sp>
      <p:pic>
        <p:nvPicPr>
          <p:cNvPr id="2050" name="Picture 2" descr="Embolization Therapy for Liver Cancer">
            <a:extLst>
              <a:ext uri="{FF2B5EF4-FFF2-40B4-BE49-F238E27FC236}">
                <a16:creationId xmlns:a16="http://schemas.microsoft.com/office/drawing/2014/main" id="{D90F4E55-CD18-49BD-B543-24C84C3D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57068"/>
            <a:ext cx="4762500" cy="4505325"/>
          </a:xfrm>
          <a:prstGeom prst="rect">
            <a:avLst/>
          </a:prstGeom>
          <a:noFill/>
          <a:ln w="76200">
            <a:solidFill>
              <a:srgbClr val="66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0381" y="706904"/>
            <a:ext cx="8943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right gastric artery </a:t>
            </a:r>
            <a:r>
              <a:rPr lang="en-US" sz="2400" b="1" dirty="0">
                <a:latin typeface="Candara" panose="020E0502030303020204" pitchFamily="34" charset="0"/>
              </a:rPr>
              <a:t>arises from the hepatic artery  and runs to the left in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lesser omentum </a:t>
            </a:r>
            <a:r>
              <a:rPr lang="en-US" sz="2400" b="1" dirty="0">
                <a:latin typeface="Candara" panose="020E0502030303020204" pitchFamily="34" charset="0"/>
              </a:rPr>
              <a:t>along the lesser curvature of the stomach. It anastomoses with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left gastric artery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4375" r="22070" b="18437"/>
          <a:stretch>
            <a:fillRect/>
          </a:stretch>
        </p:blipFill>
        <p:spPr bwMode="auto">
          <a:xfrm>
            <a:off x="2667000" y="1981154"/>
            <a:ext cx="6134723" cy="4677728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Thursday 14 April 2022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107679"/>
            <a:ext cx="2895600" cy="365125"/>
          </a:xfrm>
          <a:ln>
            <a:noFill/>
          </a:ln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Aiman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228600" y="76200"/>
            <a:ext cx="2667000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Celiac Artery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87959" y="137754"/>
            <a:ext cx="3744936" cy="46166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Branches of Hepatic Artery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7F0D65-A62A-43DC-A68F-1CF02DB94561}"/>
</file>

<file path=customXml/itemProps2.xml><?xml version="1.0" encoding="utf-8"?>
<ds:datastoreItem xmlns:ds="http://schemas.openxmlformats.org/officeDocument/2006/customXml" ds:itemID="{1DBD2F8A-DB7C-4867-BA33-597B7C2FD3B3}"/>
</file>

<file path=customXml/itemProps3.xml><?xml version="1.0" encoding="utf-8"?>
<ds:datastoreItem xmlns:ds="http://schemas.openxmlformats.org/officeDocument/2006/customXml" ds:itemID="{1C526051-12F4-4AF9-B7CD-1C01B08019A0}"/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2566</Words>
  <Application>Microsoft Office PowerPoint</Application>
  <PresentationFormat>On-screen Show (4:3)</PresentationFormat>
  <Paragraphs>335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ali aiman afar</cp:lastModifiedBy>
  <cp:revision>65</cp:revision>
  <dcterms:created xsi:type="dcterms:W3CDTF">2006-08-16T00:00:00Z</dcterms:created>
  <dcterms:modified xsi:type="dcterms:W3CDTF">2022-04-13T17:30:48Z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