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13" r:id="rId6"/>
    <p:sldId id="314" r:id="rId7"/>
    <p:sldId id="316" r:id="rId8"/>
    <p:sldId id="317" r:id="rId9"/>
    <p:sldId id="329" r:id="rId10"/>
    <p:sldId id="318" r:id="rId11"/>
    <p:sldId id="319" r:id="rId12"/>
    <p:sldId id="320" r:id="rId13"/>
    <p:sldId id="33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296" r:id="rId23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7"/>
    </p:embeddedFont>
    <p:embeddedFont>
      <p:font typeface="Lexend Deca"/>
      <p:regular r:id="rId28"/>
    </p:embeddedFont>
    <p:embeddedFont>
      <p:font typeface="Calibri" panose="020F050202020403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120" d="100"/>
          <a:sy n="120" d="100"/>
        </p:scale>
        <p:origin x="4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showMasterSp="0" matchingName="Title + 2 columns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emf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95536" y="1563638"/>
            <a:ext cx="475252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4. </a:t>
            </a: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Spinal cord reflexes.</a:t>
            </a: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Medicine.</a:t>
            </a: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2023/24</a:t>
            </a:r>
            <a:r>
              <a:rPr lang="en-GB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95686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 of the muscle spindle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types of afferent fibers and also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types of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fibers 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Afferent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:- There are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types: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Type-I afferent fibers, primary endings (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annulo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-spiral) 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thick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myelinated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µ in diameter and the rate of conduction up to 100 meter/second. These fibers end by making spirals or rings around the central part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both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nuclear bag and nuclear chain fibers.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Type II afferent fibers or secondary (flower spray) endings 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myelinated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 fibers having diameter 8 µ and rate of conduction 40 meter/second. This type of afferent fiber end by making flower spray endings only on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chain fibers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type I and type II sensory fibers enter the spinal cord through the dorsal roots to synapse directly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alpha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in the anterior horn (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interneurons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Efferent 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leaves the spinal cord with ventral roots. They are also two types: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Alpha fibers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innervate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extrafusal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 they are the axons of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alpha cells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horn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diameter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 velocity of conduction 60 m/sec 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The </a:t>
            </a:r>
            <a:r>
              <a:rPr lang="en-US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efferent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neurons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horn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spinal cord send their γ- efferent motor fibers which have a diameter of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velocity of conduction 4 m/sec to supply the peripheral contractile parts of the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-Stimulation of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 efferent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fibers will lead to contraction of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contractile parts of the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 and stretching of their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contractile part, resulting in stimulation of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annulo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-spiral endings or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endings or flower spray or static receptors.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cs typeface="Lexend Deca"/>
                <a:sym typeface="Lexend Deca"/>
              </a:rPr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xend Deca"/>
              <a:cs typeface="Lexend Deca"/>
              <a:sym typeface="Lexend Dec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  <a:defRPr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50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lvl="0" indent="-189230" algn="justLow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50060">
                  <a:lumMod val="90000"/>
                  <a:lumOff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lum bright="-10000"/>
          </a:blip>
          <a:stretch>
            <a:fillRect/>
          </a:stretch>
        </p:blipFill>
        <p:spPr>
          <a:xfrm>
            <a:off x="4290438" y="195486"/>
            <a:ext cx="4464496" cy="4849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37" y="1491630"/>
            <a:ext cx="3456732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58372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Muscle Spindle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stimulation of the muscle spindle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1-Application of a sudden stretch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extrafusal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 like during tapping on muscle's tendons (tendon jerk), stimulate the nuclear bags in the spindle and evokes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2-Contraction of the periphery of the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fibers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efferent discharge from gamma γ fibers that innervate both the nuclear bag (γ-d) and the nuclear chain (γ-S) evoke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of the stretch reflex.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3-Contraction of antagonist of any muscle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it's stretch and stimulation of muscle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pindle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it e.g.  contraction of biceps leads to stretch of triceps and stimulation of muscle spindle in it.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4-Pulling effect of gravity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exerts a sort of stretch specially in the antigravity muscles stimulating the static phase of the stretch reflex.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Maximal stimulation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muscle spindle occurs when the muscle is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passively stretched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(like during tapping its tendon).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inimal stimulation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spindle occurs during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 contraction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 the activity of alpha cells leads to shortening of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extrafusal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fibers which release tension on the muscle spindle.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most important differences between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phases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stretch reflex are :-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1" y="491491"/>
          <a:ext cx="8064896" cy="4475787"/>
        </p:xfrm>
        <a:graphic>
          <a:graphicData uri="http://schemas.openxmlformats.org/drawingml/2006/table">
            <a:tbl>
              <a:tblPr/>
              <a:tblGrid>
                <a:gridCol w="4032448"/>
                <a:gridCol w="4032448"/>
              </a:tblGrid>
              <a:tr h="392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64646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Static phase</a:t>
                      </a:r>
                      <a:endParaRPr lang="en-US" sz="18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64646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Dynamic phase</a:t>
                      </a:r>
                      <a:endParaRPr lang="en-US" sz="18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064307"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1-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Receptors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are nuclear chain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2-Discharge in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both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primary and secondary afferent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3-Its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receptors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are stimulated with maintained stretch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4-Activity in  muscle fibers are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alternating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5-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Physiologically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it is represented by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the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muscle tone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6- The proper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stimulus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is the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continuous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stretch by effect of gravity.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1-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Receptors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are nuclear bag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2-Discharge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only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in the primary afferent</a:t>
                      </a:r>
                      <a:r>
                        <a:rPr lang="en-US" sz="1600" dirty="0" smtClean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3-Its receptors are stimulated with sudden stretch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4-The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whole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muscle fibers are stimulated at the same time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5-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Physiologically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it is represented by   the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tendon jerk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6- The proper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stimulus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is the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sudden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tap on the tendon of the muscle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742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Types of the stretch reflex;-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stretch reflex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monosynaptic)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stretch reflex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monosynaptic)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stretch reflex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monosynaptic)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shortening of the muscle by its contraction, leads to reflex relaxation.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4-Cerebellar stretch reflex "load reflex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polysynaptic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):. When your forearm is flexed, your biceps muscle is contracted, if we suddenly apply an extra-weight on your hand, your forearm will not fall down but remains flexed by the assist of this reflex. Here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proprioceptive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impulses reach cerebellum, which responds by sending strong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facilitatory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impulses from the new-cerebellum to the gamma motor neurons leading to increase in muscle tone, and strengthen your forearm contraction.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5-Inverse stretch reflex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polysynaptic)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marked over stretch of the muscle leads to reflex relaxation (inhibition), the receptors are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Golgi tendon organ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stretch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sends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impulses to the muscle  protecting it from rupture either by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inhibitory interneurons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by inhibitory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cerebellar impulses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AHC.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6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-Function of stretch reflex: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1-Keeping equilibrium and adjusting body posture.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2-Help venous return through muscle tone and help lymphatic drainage.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3-Muscle tone causes heat production and regulates body temperature.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4-Tone of the abdominal muscle keeps viscera in position. Also tone of mastication muscle prevents drop of the mandible 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(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averaging function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it prevent skeletal muscle oscillations. This is because motor area "4" sends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unequal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discharge to anterior horn cells, with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impulses the muscle tone becomes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with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impulses the muscle tone becomes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thus all the contractions becomes more or less finally homogenous which prevent oscillations.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6-Servo - assist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(α-γ  Co- activation):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the stretch of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muscle   fibers   can   assist   or increase force of contraction of 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extrafusal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fiber without   increasing discharge from higher motor areas and thus increasing force of contraction of the whole muscle producing stronger contraction with minimal energy consumption.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servo-assist function is especially active when the muscle lifts a heavy weight against gravity. This weight all the time exerts stretching effect on the tendon of the muscle stimulating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fibers.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9029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most-important 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stretch reflex are:-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1-The muscle tone is deep, spinal,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synaptic reflex.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2-The muscle tone is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 of the stretch reflex.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3-Skeletal muscle tone consumes very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energy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never fatigued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is very slowly adapting.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4-When the tone is increased in a certain muscle, it is inhibited in its antagonistic one.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5-Because there is no interneuron in the reflex arc of the stretch reflex, there is no after discharge or reverberating circuits and the reflex is extremely localized.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lum bright="-10000"/>
          </a:blip>
          <a:srcRect t="1915"/>
          <a:stretch>
            <a:fillRect/>
          </a:stretch>
        </p:blipFill>
        <p:spPr>
          <a:xfrm>
            <a:off x="827584" y="2715766"/>
            <a:ext cx="7128792" cy="24277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Golgi tendon organ and the muscle spindle:-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3" y="539750"/>
          <a:ext cx="8136904" cy="4144981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74747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Muscle spindle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74747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Golgi tendon organ</a:t>
                      </a:r>
                      <a:endParaRPr lang="en-US" sz="14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824941"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1- Receptor is found in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fleshy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muscle fibers</a:t>
                      </a:r>
                      <a:r>
                        <a:rPr lang="en-US" sz="14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2-Formed     of    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intrafusal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  &amp;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extrafusal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m. fibers</a:t>
                      </a:r>
                      <a:r>
                        <a:rPr lang="en-US" sz="14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3-Stimulated by muscle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stretch</a:t>
                      </a:r>
                      <a:r>
                        <a:rPr lang="en-US" sz="1400" b="1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b="1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4-When stimulated it leads to muscle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contraction</a:t>
                      </a:r>
                      <a:r>
                        <a:rPr lang="en-US" sz="14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5-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Monosynaptic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connection in the    spinal    cord   only.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6-Connected by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two types of afferent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fibers to the spinal cord (primary &amp; secondary</a:t>
                      </a:r>
                      <a:r>
                        <a:rPr lang="en-US" sz="14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endings).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7-Its stimulation elicits "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stretch</a:t>
                      </a:r>
                      <a:r>
                        <a:rPr lang="en-US" sz="1400" b="1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reflex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"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8-Has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static and dynamic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components</a:t>
                      </a:r>
                      <a:r>
                        <a:rPr lang="en-US" sz="14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1 - Receptor is   found in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tendons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of muscles.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2- Encapsulated network of knobby nerve endings.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3-Stimulated by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over stretch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4-When stimulated it leads to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muscle inhibition</a:t>
                      </a:r>
                      <a:r>
                        <a:rPr lang="en-US" sz="14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5-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Polysynaptic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connection in the spinal cord and may reach cerebellum</a:t>
                      </a:r>
                      <a:r>
                        <a:rPr lang="en-US" sz="14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6- Only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one afferent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rapidly conducting fibers 16 µ in diameter</a:t>
                      </a:r>
                      <a:r>
                        <a:rPr lang="en-US" sz="14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7-Its stimulation elicits the "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inverse stretch reflex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"</a:t>
                      </a:r>
                      <a:r>
                        <a:rPr lang="en-US" sz="14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8- Has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static and dynamic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components.</a:t>
                      </a:r>
                      <a:endParaRPr lang="en-US" sz="14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74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-N.B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 The γ cells in the anterior horn which innervate the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 are controlled by many higher centers through the descending tracts. Some of these centers increase the activity of the stretch reflex and are called "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supraspinal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facilitatory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centers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While others diminish it's activity and are called "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supraspinal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inhibitory centers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1851670"/>
          <a:ext cx="8208912" cy="2426906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311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Supra-spinal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facilitatory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centers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Supra-spinal inhibitory centers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064702"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1-Primary motor area "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"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2-Facilitatory pontine reticular  formation.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3-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Neocerebellum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4-Vestibular nucleus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5- 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Caudate </a:t>
                      </a:r>
                      <a:r>
                        <a:rPr lang="en-US" sz="16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nucleus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of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the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basal ganglia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1-Suppressor cortical   areas "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4s</a:t>
                      </a:r>
                      <a:endParaRPr lang="en-US" sz="1600" b="1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2-Inhibitory medullary reticular formation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3-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Paleocerebellum</a:t>
                      </a:r>
                      <a:r>
                        <a:rPr lang="en-US" sz="1600" dirty="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4- Red      nucleus.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5-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lentiform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</a:rPr>
                        <a:t> nucleus.</a:t>
                      </a:r>
                      <a:endParaRPr lang="en-US" sz="16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742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-Clinical abnormalities of the tendon jerk: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Tendon jerk may be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"Exaggerated"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hypereflexia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:-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1-Upper motor neuron lesion due to damage in the internal capsule which destroys the descending tracts.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Hyperthyrodisim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3-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Tetany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deficiency).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Anxiety.                                                5-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Paleocerebellum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Eclampsia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(toxicity of pregnancy).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Tendon jerk may be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"Inhibited",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hyporeflexia in :-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Sleep                              2 - Come                      3 - Shock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Anathesia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5-Myxodema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hypothyrodisim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absent,"Areflexia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1-Advanced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dorsalis.                      2- Lower motor neuron lesion.   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shock Stage of complete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transection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spinal cord.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Pendular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knee jerk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hypotonia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looks like the "pendulum" of the watch; this is abnormal condition of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hypotonia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On tapping the tendon there will be a weak contraction of the muscle, then the limb is dropped like a dead object which causes another stretch of the tendon and a second weaker contraction occurs and the limb oscillates for few times then stops.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Pendular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knee jerk occurs in :-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Neocerebellar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        2 - Thalamic syndrome   3- Chorea (lesion in basal ganglia)     4-     Anterior    quadrant lesion of the spinal cord      5- Pure motor area "4" lesion.   6-Pyramid lesion in medulla oblongata.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06" y="32081"/>
            <a:ext cx="88174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human reflexes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reflexes can be classified into two groups: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I-Peripheral reflexes: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have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centers inside C.N.S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but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it, most of these reflexes are found in the G.I.T 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enteric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  which causes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release from the stomach or the duodenum. 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Ganglionic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gastro-colic reflex, here center lies in the collateral autonomic ganglia.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 Local   axon   reflex: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(anti-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dromic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response) which occur in the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tripple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and the primary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hyperalgesia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reflexes: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reflexes have a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C.N.S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These are further sub-divided into two groups: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Inborn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unconditioned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reflexes: which need no education and all of us have them since birth e.g. micturition reflex.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reflexes are classified according to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their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1-Spinal reflexes: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centers lie in the spinal cord.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Brain stem reflexes;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centers lie in the brain stem. As vomiting, deglutition, cough reflexes, which have their centers in the medulla.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3-Hypothalamic reflexes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centers lie in the hypothalamus. An example of it is adrenaline secretion due to drop in B.P or reflex skin vessels vasoconstriction secondly to exposure to cold.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3107"/>
            <a:ext cx="89644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reflexes: they are so called because they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education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training, intact cerebral cortex and 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Stimulus must be present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when we think in delicious food while we are hungry, a reflex salivation occur to us.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 reflexes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unconditioned reflexes which have their centers in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 cord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Spinal reflexes are further subdivided into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main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according to site of their receptors into: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spinal reflexes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receptors lie in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skin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also called "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reflexes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reflexes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their receptors lie in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structures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muscles, ligaments Joints and inner ear.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Visceral reflexes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their receptors lie in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viscera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micturition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defecation, and erection reflexes.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most important </a:t>
            </a: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reflexes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 </a:t>
            </a:r>
            <a:endParaRPr lang="en-US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Planter reflex: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 in lateral aspect of the foot by blunt object causes reflex planter flexion of the big toe and other toes, this is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"normal planter response".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This normal response means intact pyramidal and extra-pyramidal systems. The abnormal response in planter reflex is called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Babiniski's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sign"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the scratch causes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-flexion of the big toe   (indicates   pyramidal   lesion) or fanning  in other toe (indicates extra pyramidal lesion). </a:t>
            </a:r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Babiniski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 may </a:t>
            </a: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normally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newly born due to lack of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meylination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tracts, deep sleep,  Coma and in anesthesia.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2-Withdrawal reflex;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injurious stimulus to the skin leads to reflex muscle contraction to withdraw body from this harmful stimulus.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lost 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dorsalis and stage of the spinal shock in complete transaction of the spinal cord.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3-Positive supporting reflex: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on the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foot even by body weight leads to reflex contraction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both the flexors and the extensors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the lower limb to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standing position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equilibrium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exception of "reciprocal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Crossed extensor reflex;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injurious stimulus to one limb leads to reflex withdrawal of that limb and reflex extension of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limb to support body equilibrium.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Cremasteric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 in medial side of the thigh in males leads to reflex contraction of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cremasteric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as indicated by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testicles.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Abdominal reflex: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touching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abdomen leads to reflex contraction of the abdominal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this reflex is that it masks examination of abdominal    organs  as  liver 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spleen  during clinical examination by the contracted abdominal muscles.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most important deep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reflexs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are: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1-Stretch reflex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myotatic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reflex)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Stepping reflexes (direct - crossed - diagonal).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The "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lengthening reaction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which is evoked by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Golgi organ tendon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In pathological conditions the "ankle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clonus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and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Philipson's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 (passive flexion of one limb leads to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other limb) are considered as  deep reflexes.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Stretch reflex and skeletal muscle tone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stretch reflex means stretch of a muscle leads to reflex contraction. In the skeletal muscle it is deep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mono-synaptic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 mediated by a center in the spinal cord.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state of maintained stretch initiate in our muscles a state of sub-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tetanic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maintained rhythmic contraction called the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"skeletal muscle tone"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enable us to keep our erect posture.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sudden tap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tendon of any muscle leads to its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sudden stretch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stimulate a deep receptor in its fleshy fibers called "the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spindle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with subsequent sudden visible reflex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"tendon jerk"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-Thus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stretch reflex  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phases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phase, the muscle tone 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phase, the tendon jerk.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C:\Users\Administrator\Desktop\CNS presentations 2021-2022\3-s2.0-B9780123858702000287-f28-06-9780123858702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32524" y="411510"/>
            <a:ext cx="4608512" cy="39604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12344" y="479276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Stretch reflex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30320" y="51470"/>
            <a:ext cx="4182861" cy="46577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receptor of both static and dynamic phases is deep receptor situated in the fleshy part of the muscle called "the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spindle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-Structure of the muscle spindle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an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skeleton of ordinary contractile fibers called "the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extrafusal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fibers".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about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mm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length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 mm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width. It is spindle in shape and contains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3-10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fibers which are smaller than the surrounding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extrafusal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 and their striations are not clear.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ends of the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fibers are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tapering and are connected to the sarcolemma of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extrafusal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fibers. The spindle is surrounded by connective tissue capsule.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193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93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-There are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fibers in the muscle spindle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1-Nuclear bag fibers 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2-3/ spindle, the central part of the fibers is dilated as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contains many nuclei in its center, while the two terminal regions of the fiber are striated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However,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is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 contractile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2-Nuclear chain fibers 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4-5/ spindle also they are shorter and more thinner than the nuclear bag, they are so called "chain" because the central part of which contain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of nuclei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central part of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 does not contain actin or myosin filaments, thus it is also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 contractile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On the other hand, the peripheral parts of it contains actin and myosin filaments, thus they are contractile.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part of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intrafusal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 fibers is called sensory receptor area. The muscle spindle is 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-receptors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very slowly adapting receptors.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16034</Words>
  <Application>WPS Presentation</Application>
  <PresentationFormat>On-screen Show (16:9)</PresentationFormat>
  <Paragraphs>279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Arial</vt:lpstr>
      <vt:lpstr>Lexend Deca</vt:lpstr>
      <vt:lpstr>Muli</vt:lpstr>
      <vt:lpstr>Segoe Print</vt:lpstr>
      <vt:lpstr>Times New Roman</vt:lpstr>
      <vt:lpstr>Calibri</vt:lpstr>
      <vt:lpstr>Microsoft YaHei</vt:lpstr>
      <vt:lpstr>Arial Unicode MS</vt:lpstr>
      <vt:lpstr>Times New Roman</vt:lpstr>
      <vt:lpstr>Aliena template</vt:lpstr>
      <vt:lpstr>   4. Spinal cord reflexes.  By Prof. Sherif W. Mansour Physiology dpt., Mutah school of Medicine. 2023/24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sojoo</cp:lastModifiedBy>
  <cp:revision>99</cp:revision>
  <dcterms:created xsi:type="dcterms:W3CDTF">2023-12-14T05:42:32Z</dcterms:created>
  <dcterms:modified xsi:type="dcterms:W3CDTF">2023-12-14T05:43:24Z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0x0101005D260A3FABA4A04CA8C8F93AF1FDCBA7</vt:lpwstr>
  </property>
  <property fmtid="{D5CDD505-2E9C-101B-9397-08002B2CF9AE}" pid="3" name="ICV">
    <vt:lpwstr>3C1630AB609143BA82E0CDB6CEFED0D6</vt:lpwstr>
  </property>
  <property fmtid="{D5CDD505-2E9C-101B-9397-08002B2CF9AE}" pid="4" name="KSOProductBuildVer">
    <vt:lpwstr>1033-11.2.0.11225</vt:lpwstr>
  </property>
</Properties>
</file>