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7.jpg" ContentType="image/jpeg"/>
  <Override PartName="/ppt/media/image40.jpg" ContentType="image/jpeg"/>
  <Override PartName="/ppt/media/image46.jpg" ContentType="image/jpeg"/>
  <Override PartName="/ppt/media/image54.jpg" ContentType="image/jpeg"/>
  <Override PartName="/ppt/media/image55.jpg" ContentType="image/jpeg"/>
  <Override PartName="/ppt/media/image60.jpg" ContentType="image/jpeg"/>
  <Override PartName="/ppt/media/image61.jpg" ContentType="image/jpeg"/>
  <Override PartName="/ppt/media/image6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88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95" r:id="rId19"/>
    <p:sldId id="272" r:id="rId20"/>
    <p:sldId id="290" r:id="rId21"/>
    <p:sldId id="291" r:id="rId22"/>
    <p:sldId id="273" r:id="rId23"/>
    <p:sldId id="293" r:id="rId24"/>
    <p:sldId id="294" r:id="rId25"/>
    <p:sldId id="292" r:id="rId26"/>
    <p:sldId id="275" r:id="rId27"/>
    <p:sldId id="274" r:id="rId28"/>
    <p:sldId id="298" r:id="rId29"/>
    <p:sldId id="276" r:id="rId30"/>
    <p:sldId id="299" r:id="rId31"/>
    <p:sldId id="297" r:id="rId32"/>
    <p:sldId id="301" r:id="rId33"/>
    <p:sldId id="300" r:id="rId34"/>
    <p:sldId id="302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7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3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2308" y="341376"/>
            <a:ext cx="2801112" cy="893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7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4063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094" y="485978"/>
            <a:ext cx="9925811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73" y="1418018"/>
            <a:ext cx="11947652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astinum" TargetMode="External"/><Relationship Id="rId2" Type="http://schemas.openxmlformats.org/officeDocument/2006/relationships/hyperlink" Target="https://en.wikipedia.org/wiki/Superior_vena_cava_syndro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3.jpg"/><Relationship Id="rId4" Type="http://schemas.openxmlformats.org/officeDocument/2006/relationships/image" Target="../media/image3.png"/><Relationship Id="rId9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447800"/>
            <a:ext cx="10439400" cy="3025828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</a:pPr>
            <a:r>
              <a:rPr lang="en-US" sz="6000" spc="-5" dirty="0" smtClean="0">
                <a:latin typeface="Calibri Light"/>
                <a:cs typeface="Calibri Light"/>
              </a:rPr>
              <a:t>Thyroid Examination</a:t>
            </a:r>
            <a:endParaRPr sz="6000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  <a:spcBef>
                <a:spcPts val="1290"/>
              </a:spcBef>
            </a:pPr>
            <a:r>
              <a:rPr sz="3600" spc="-85" dirty="0"/>
              <a:t>Dr.</a:t>
            </a:r>
            <a:r>
              <a:rPr sz="3600" spc="-45" dirty="0"/>
              <a:t> </a:t>
            </a:r>
            <a:r>
              <a:rPr lang="en-US" sz="3600" spc="-45" dirty="0" smtClean="0"/>
              <a:t>Osama </a:t>
            </a:r>
            <a:r>
              <a:rPr lang="en-US" sz="3600" spc="-45" dirty="0" err="1" smtClean="0"/>
              <a:t>Shattarah</a:t>
            </a: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/>
              <a:t/>
            </a:r>
            <a:br>
              <a:rPr lang="en-US" sz="2800" spc="-45" dirty="0"/>
            </a:br>
            <a:r>
              <a:rPr lang="en-US" sz="3200" spc="-45" dirty="0" smtClean="0"/>
              <a:t>Introductory Course </a:t>
            </a:r>
            <a:r>
              <a:rPr lang="en-US" sz="3200" spc="-45" dirty="0" smtClean="0"/>
              <a:t>2022</a:t>
            </a:r>
            <a:endParaRPr sz="3200" dirty="0"/>
          </a:p>
        </p:txBody>
      </p:sp>
      <p:pic>
        <p:nvPicPr>
          <p:cNvPr id="1026" name="Picture 2" descr="ملف:Mutah University Logo.jp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400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4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6257" y="485597"/>
            <a:ext cx="20942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15" dirty="0">
                <a:latin typeface="Trebuchet MS"/>
                <a:cs typeface="Trebuchet MS"/>
              </a:rPr>
              <a:t>Summa</a:t>
            </a:r>
            <a:r>
              <a:rPr b="0" spc="-10" dirty="0">
                <a:latin typeface="Trebuchet MS"/>
                <a:cs typeface="Trebuchet MS"/>
              </a:rPr>
              <a:t>r</a:t>
            </a:r>
            <a:r>
              <a:rPr b="0" spc="-240" dirty="0">
                <a:latin typeface="Trebuchet MS"/>
                <a:cs typeface="Trebuchet MS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650" y="1466367"/>
            <a:ext cx="475234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7035">
              <a:lnSpc>
                <a:spcPct val="117900"/>
              </a:lnSpc>
              <a:spcBef>
                <a:spcPts val="100"/>
              </a:spcBef>
            </a:pP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Hypothyroidism </a:t>
            </a:r>
            <a:r>
              <a:rPr sz="28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Eve</a:t>
            </a:r>
            <a:r>
              <a:rPr sz="2800" i="1" spc="-105" dirty="0">
                <a:solidFill>
                  <a:srgbClr val="004F89"/>
                </a:solidFill>
                <a:latin typeface="Trebuchet MS"/>
                <a:cs typeface="Trebuchet MS"/>
              </a:rPr>
              <a:t>r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y</a:t>
            </a:r>
            <a:r>
              <a:rPr sz="2800" i="1" spc="-350" dirty="0">
                <a:solidFill>
                  <a:srgbClr val="004F89"/>
                </a:solidFill>
                <a:latin typeface="Trebuchet MS"/>
                <a:cs typeface="Trebuchet MS"/>
              </a:rPr>
              <a:t>t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hin</a:t>
            </a:r>
            <a:r>
              <a:rPr sz="2800" i="1" spc="-270" dirty="0">
                <a:solidFill>
                  <a:srgbClr val="004F89"/>
                </a:solidFill>
                <a:latin typeface="Trebuchet MS"/>
                <a:cs typeface="Trebuchet MS"/>
              </a:rPr>
              <a:t>g</a:t>
            </a:r>
            <a:r>
              <a:rPr sz="2800" i="1" spc="-5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20" dirty="0">
                <a:solidFill>
                  <a:srgbClr val="004F89"/>
                </a:solidFill>
                <a:latin typeface="Trebuchet MS"/>
                <a:cs typeface="Trebuchet MS"/>
              </a:rPr>
              <a:t>sl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o</a:t>
            </a:r>
            <a:r>
              <a:rPr sz="2800" i="1" spc="-335" dirty="0">
                <a:solidFill>
                  <a:srgbClr val="004F89"/>
                </a:solidFill>
                <a:latin typeface="Trebuchet MS"/>
                <a:cs typeface="Trebuchet MS"/>
              </a:rPr>
              <a:t>w</a:t>
            </a:r>
            <a:r>
              <a:rPr sz="2800" i="1" spc="-180" dirty="0">
                <a:solidFill>
                  <a:srgbClr val="004F89"/>
                </a:solidFill>
                <a:latin typeface="Trebuchet MS"/>
                <a:cs typeface="Trebuchet MS"/>
              </a:rPr>
              <a:t>s</a:t>
            </a:r>
            <a:r>
              <a:rPr sz="2800" i="1" spc="-6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60" dirty="0">
                <a:solidFill>
                  <a:srgbClr val="004F89"/>
                </a:solidFill>
                <a:latin typeface="Trebuchet MS"/>
                <a:cs typeface="Trebuchet MS"/>
              </a:rPr>
              <a:t>d</a:t>
            </a:r>
            <a:r>
              <a:rPr sz="2800" i="1" spc="-315" dirty="0">
                <a:solidFill>
                  <a:srgbClr val="004F89"/>
                </a:solidFill>
                <a:latin typeface="Trebuchet MS"/>
                <a:cs typeface="Trebuchet MS"/>
              </a:rPr>
              <a:t>o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wn!  </a:t>
            </a:r>
            <a:r>
              <a:rPr sz="2800" spc="-95" dirty="0">
                <a:latin typeface="Trebuchet MS"/>
                <a:cs typeface="Trebuchet MS"/>
              </a:rPr>
              <a:t>Slower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pulse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7900"/>
              </a:lnSpc>
            </a:pPr>
            <a:r>
              <a:rPr sz="2800" spc="-70" dirty="0">
                <a:latin typeface="Trebuchet MS"/>
                <a:cs typeface="Trebuchet MS"/>
              </a:rPr>
              <a:t>Sl</a:t>
            </a:r>
            <a:r>
              <a:rPr sz="2800" spc="-120" dirty="0">
                <a:latin typeface="Trebuchet MS"/>
                <a:cs typeface="Trebuchet MS"/>
              </a:rPr>
              <a:t>o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10" dirty="0">
                <a:latin typeface="Trebuchet MS"/>
                <a:cs typeface="Trebuchet MS"/>
              </a:rPr>
              <a:t>me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150" dirty="0">
                <a:latin typeface="Trebuchet MS"/>
                <a:cs typeface="Trebuchet MS"/>
              </a:rPr>
              <a:t>abolism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370" dirty="0">
                <a:latin typeface="Trebuchet MS"/>
                <a:cs typeface="Trebuchet MS"/>
              </a:rPr>
              <a:t>–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40" dirty="0">
                <a:latin typeface="Trebuchet MS"/>
                <a:cs typeface="Trebuchet MS"/>
              </a:rPr>
              <a:t>g</a:t>
            </a:r>
            <a:r>
              <a:rPr sz="2800" spc="-265" dirty="0">
                <a:latin typeface="Trebuchet MS"/>
                <a:cs typeface="Trebuchet MS"/>
              </a:rPr>
              <a:t>a</a:t>
            </a:r>
            <a:r>
              <a:rPr sz="2800" spc="-114" dirty="0">
                <a:latin typeface="Trebuchet MS"/>
                <a:cs typeface="Trebuchet MS"/>
              </a:rPr>
              <a:t>i</a:t>
            </a:r>
            <a:r>
              <a:rPr sz="2800" spc="-210" dirty="0">
                <a:latin typeface="Trebuchet MS"/>
                <a:cs typeface="Trebuchet MS"/>
              </a:rPr>
              <a:t>n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165" dirty="0">
                <a:latin typeface="Trebuchet MS"/>
                <a:cs typeface="Trebuchet MS"/>
              </a:rPr>
              <a:t>eight  </a:t>
            </a:r>
            <a:r>
              <a:rPr sz="2800" spc="-95" dirty="0">
                <a:latin typeface="Trebuchet MS"/>
                <a:cs typeface="Trebuchet MS"/>
              </a:rPr>
              <a:t>Slower </a:t>
            </a:r>
            <a:r>
              <a:rPr sz="2800" spc="-125" dirty="0">
                <a:latin typeface="Trebuchet MS"/>
                <a:cs typeface="Trebuchet MS"/>
              </a:rPr>
              <a:t>bowels </a:t>
            </a:r>
            <a:r>
              <a:rPr sz="2800" spc="365" dirty="0">
                <a:latin typeface="Trebuchet MS"/>
                <a:cs typeface="Trebuchet MS"/>
              </a:rPr>
              <a:t>– </a:t>
            </a:r>
            <a:r>
              <a:rPr sz="2800" spc="-135" dirty="0">
                <a:latin typeface="Trebuchet MS"/>
                <a:cs typeface="Trebuchet MS"/>
              </a:rPr>
              <a:t>constipation 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Sl</a:t>
            </a:r>
            <a:r>
              <a:rPr sz="2800" spc="-120" dirty="0">
                <a:latin typeface="Trebuchet MS"/>
                <a:cs typeface="Trebuchet MS"/>
              </a:rPr>
              <a:t>o</a:t>
            </a:r>
            <a:r>
              <a:rPr sz="2800" spc="-130" dirty="0">
                <a:latin typeface="Trebuchet MS"/>
                <a:cs typeface="Trebuchet MS"/>
              </a:rPr>
              <a:t>w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85" dirty="0">
                <a:latin typeface="Trebuchet MS"/>
                <a:cs typeface="Trebuchet MS"/>
              </a:rPr>
              <a:t>x</a:t>
            </a:r>
            <a:r>
              <a:rPr sz="2800" spc="-125" dirty="0">
                <a:latin typeface="Trebuchet MS"/>
                <a:cs typeface="Trebuchet MS"/>
              </a:rPr>
              <a:t>es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-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25" dirty="0">
                <a:latin typeface="Trebuchet MS"/>
                <a:cs typeface="Trebuchet MS"/>
              </a:rPr>
              <a:t>h</a:t>
            </a:r>
            <a:r>
              <a:rPr sz="2800" spc="-95" dirty="0">
                <a:latin typeface="Trebuchet MS"/>
                <a:cs typeface="Trebuchet MS"/>
              </a:rPr>
              <a:t>yp</a:t>
            </a:r>
            <a:r>
              <a:rPr sz="2800" spc="-90" dirty="0">
                <a:latin typeface="Trebuchet MS"/>
                <a:cs typeface="Trebuchet MS"/>
              </a:rPr>
              <a:t>o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04" dirty="0">
                <a:latin typeface="Trebuchet MS"/>
                <a:cs typeface="Trebuchet MS"/>
              </a:rPr>
              <a:t>x</a:t>
            </a:r>
            <a:r>
              <a:rPr sz="2800" spc="-240" dirty="0">
                <a:latin typeface="Trebuchet MS"/>
                <a:cs typeface="Trebuchet MS"/>
              </a:rPr>
              <a:t>ia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121" y="1466367"/>
            <a:ext cx="462978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1164">
              <a:lnSpc>
                <a:spcPct val="117900"/>
              </a:lnSpc>
              <a:spcBef>
                <a:spcPts val="100"/>
              </a:spcBef>
            </a:pPr>
            <a:r>
              <a:rPr sz="2800" spc="-105" dirty="0">
                <a:solidFill>
                  <a:srgbClr val="FF0000"/>
                </a:solidFill>
                <a:latin typeface="Trebuchet MS"/>
                <a:cs typeface="Trebuchet MS"/>
              </a:rPr>
              <a:t>Hyperthyroidism </a:t>
            </a: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Eve</a:t>
            </a:r>
            <a:r>
              <a:rPr sz="2800" i="1" spc="-105" dirty="0">
                <a:solidFill>
                  <a:srgbClr val="004F89"/>
                </a:solidFill>
                <a:latin typeface="Trebuchet MS"/>
                <a:cs typeface="Trebuchet MS"/>
              </a:rPr>
              <a:t>r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y</a:t>
            </a:r>
            <a:r>
              <a:rPr sz="2800" i="1" spc="-350" dirty="0">
                <a:solidFill>
                  <a:srgbClr val="004F89"/>
                </a:solidFill>
                <a:latin typeface="Trebuchet MS"/>
                <a:cs typeface="Trebuchet MS"/>
              </a:rPr>
              <a:t>t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hin</a:t>
            </a:r>
            <a:r>
              <a:rPr sz="2800" i="1" spc="-270" dirty="0">
                <a:solidFill>
                  <a:srgbClr val="004F89"/>
                </a:solidFill>
                <a:latin typeface="Trebuchet MS"/>
                <a:cs typeface="Trebuchet MS"/>
              </a:rPr>
              <a:t>g</a:t>
            </a:r>
            <a:r>
              <a:rPr sz="2800" i="1" spc="-5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00" dirty="0">
                <a:solidFill>
                  <a:srgbClr val="004F89"/>
                </a:solidFill>
                <a:latin typeface="Trebuchet MS"/>
                <a:cs typeface="Trebuchet MS"/>
              </a:rPr>
              <a:t>sp</a:t>
            </a:r>
            <a:r>
              <a:rPr sz="2800" i="1" spc="-229" dirty="0">
                <a:solidFill>
                  <a:srgbClr val="004F89"/>
                </a:solidFill>
                <a:latin typeface="Trebuchet MS"/>
                <a:cs typeface="Trebuchet MS"/>
              </a:rPr>
              <a:t>e</a:t>
            </a:r>
            <a:r>
              <a:rPr sz="2800" i="1" spc="-225" dirty="0">
                <a:solidFill>
                  <a:srgbClr val="004F89"/>
                </a:solidFill>
                <a:latin typeface="Trebuchet MS"/>
                <a:cs typeface="Trebuchet MS"/>
              </a:rPr>
              <a:t>eds</a:t>
            </a:r>
            <a:r>
              <a:rPr sz="2800" i="1" spc="-6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25" dirty="0">
                <a:solidFill>
                  <a:srgbClr val="004F89"/>
                </a:solidFill>
                <a:latin typeface="Trebuchet MS"/>
                <a:cs typeface="Trebuchet MS"/>
              </a:rPr>
              <a:t>up!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p</a:t>
            </a:r>
            <a:r>
              <a:rPr sz="2800" spc="-140" dirty="0">
                <a:latin typeface="Trebuchet MS"/>
                <a:cs typeface="Trebuchet MS"/>
              </a:rPr>
              <a:t>ul</a:t>
            </a:r>
            <a:r>
              <a:rPr sz="2800" spc="-13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7900"/>
              </a:lnSpc>
            </a:pP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35" dirty="0">
                <a:latin typeface="Trebuchet MS"/>
                <a:cs typeface="Trebuchet MS"/>
              </a:rPr>
              <a:t>a</a:t>
            </a:r>
            <a:r>
              <a:rPr sz="2800" spc="-130" dirty="0">
                <a:latin typeface="Trebuchet MS"/>
                <a:cs typeface="Trebuchet MS"/>
              </a:rPr>
              <a:t>st</a:t>
            </a:r>
            <a:r>
              <a:rPr sz="2800" spc="-170" dirty="0">
                <a:latin typeface="Trebuchet MS"/>
                <a:cs typeface="Trebuchet MS"/>
              </a:rPr>
              <a:t>e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metab</a:t>
            </a:r>
            <a:r>
              <a:rPr sz="2800" spc="-145" dirty="0">
                <a:latin typeface="Trebuchet MS"/>
                <a:cs typeface="Trebuchet MS"/>
              </a:rPr>
              <a:t>o</a:t>
            </a:r>
            <a:r>
              <a:rPr sz="2800" spc="-120" dirty="0">
                <a:latin typeface="Trebuchet MS"/>
                <a:cs typeface="Trebuchet MS"/>
              </a:rPr>
              <a:t>lis</a:t>
            </a:r>
            <a:r>
              <a:rPr sz="2800" spc="-285" dirty="0">
                <a:latin typeface="Trebuchet MS"/>
                <a:cs typeface="Trebuchet MS"/>
              </a:rPr>
              <a:t>m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370" dirty="0">
                <a:latin typeface="Trebuchet MS"/>
                <a:cs typeface="Trebuchet MS"/>
              </a:rPr>
              <a:t>–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los</a:t>
            </a:r>
            <a:r>
              <a:rPr sz="2800" spc="-75" dirty="0">
                <a:latin typeface="Trebuchet MS"/>
                <a:cs typeface="Trebuchet MS"/>
              </a:rPr>
              <a:t>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165" dirty="0">
                <a:latin typeface="Trebuchet MS"/>
                <a:cs typeface="Trebuchet MS"/>
              </a:rPr>
              <a:t>eight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b</a:t>
            </a:r>
            <a:r>
              <a:rPr sz="2800" spc="20" dirty="0">
                <a:latin typeface="Trebuchet MS"/>
                <a:cs typeface="Trebuchet MS"/>
              </a:rPr>
              <a:t>o</a:t>
            </a:r>
            <a:r>
              <a:rPr sz="2800" spc="-130" dirty="0">
                <a:latin typeface="Trebuchet MS"/>
                <a:cs typeface="Trebuchet MS"/>
              </a:rPr>
              <a:t>w</a:t>
            </a:r>
            <a:r>
              <a:rPr sz="2800" spc="-155" dirty="0">
                <a:latin typeface="Trebuchet MS"/>
                <a:cs typeface="Trebuchet MS"/>
              </a:rPr>
              <a:t>els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365" dirty="0">
                <a:latin typeface="Trebuchet MS"/>
                <a:cs typeface="Trebuchet MS"/>
              </a:rPr>
              <a:t>–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dia</a:t>
            </a:r>
            <a:r>
              <a:rPr sz="2800" spc="-165" dirty="0">
                <a:latin typeface="Trebuchet MS"/>
                <a:cs typeface="Trebuchet MS"/>
              </a:rPr>
              <a:t>r</a:t>
            </a:r>
            <a:r>
              <a:rPr sz="2800" spc="-65" dirty="0">
                <a:latin typeface="Trebuchet MS"/>
                <a:cs typeface="Trebuchet MS"/>
              </a:rPr>
              <a:t>rho</a:t>
            </a:r>
            <a:r>
              <a:rPr sz="2800" spc="-70" dirty="0">
                <a:latin typeface="Trebuchet MS"/>
                <a:cs typeface="Trebuchet MS"/>
              </a:rPr>
              <a:t>e</a:t>
            </a:r>
            <a:r>
              <a:rPr sz="2800" spc="-200" dirty="0">
                <a:latin typeface="Trebuchet MS"/>
                <a:cs typeface="Trebuchet MS"/>
              </a:rPr>
              <a:t>a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45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85" dirty="0">
                <a:latin typeface="Trebuchet MS"/>
                <a:cs typeface="Trebuchet MS"/>
              </a:rPr>
              <a:t>x</a:t>
            </a:r>
            <a:r>
              <a:rPr sz="2800" spc="-125" dirty="0">
                <a:latin typeface="Trebuchet MS"/>
                <a:cs typeface="Trebuchet MS"/>
              </a:rPr>
              <a:t>es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-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25" dirty="0">
                <a:latin typeface="Trebuchet MS"/>
                <a:cs typeface="Trebuchet MS"/>
              </a:rPr>
              <a:t>h</a:t>
            </a:r>
            <a:r>
              <a:rPr sz="2800" spc="-170" dirty="0">
                <a:latin typeface="Trebuchet MS"/>
                <a:cs typeface="Trebuchet MS"/>
              </a:rPr>
              <a:t>ype</a:t>
            </a:r>
            <a:r>
              <a:rPr sz="2800" spc="-15" dirty="0">
                <a:latin typeface="Trebuchet MS"/>
                <a:cs typeface="Trebuchet MS"/>
              </a:rPr>
              <a:t>r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04" dirty="0">
                <a:latin typeface="Trebuchet MS"/>
                <a:cs typeface="Trebuchet MS"/>
              </a:rPr>
              <a:t>x</a:t>
            </a:r>
            <a:r>
              <a:rPr sz="2800" spc="-240" dirty="0">
                <a:latin typeface="Trebuchet MS"/>
                <a:cs typeface="Trebuchet MS"/>
              </a:rPr>
              <a:t>ia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237744"/>
            <a:ext cx="6877811" cy="752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359155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Thyroid</a:t>
            </a:r>
            <a:r>
              <a:rPr sz="3600" spc="-100" dirty="0"/>
              <a:t> </a:t>
            </a:r>
            <a:r>
              <a:rPr sz="3600" spc="35" dirty="0"/>
              <a:t>Examination</a:t>
            </a:r>
            <a:r>
              <a:rPr sz="3600" spc="-85" dirty="0"/>
              <a:t> </a:t>
            </a:r>
            <a:r>
              <a:rPr sz="3600" spc="20" dirty="0"/>
              <a:t>Process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08886" y="1230629"/>
            <a:ext cx="10016490" cy="47815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5910" marR="157480" indent="-283845">
              <a:lnSpc>
                <a:spcPts val="2590"/>
              </a:lnSpc>
              <a:spcBef>
                <a:spcPts val="7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-15" dirty="0">
                <a:latin typeface="Trebuchet MS"/>
                <a:cs typeface="Trebuchet MS"/>
              </a:rPr>
              <a:t>Introduction,</a:t>
            </a:r>
            <a:r>
              <a:rPr sz="2700" b="1" spc="-320" dirty="0">
                <a:latin typeface="Trebuchet MS"/>
                <a:cs typeface="Trebuchet MS"/>
              </a:rPr>
              <a:t> </a:t>
            </a:r>
            <a:r>
              <a:rPr sz="2700" b="1" spc="-10" dirty="0">
                <a:latin typeface="Trebuchet MS"/>
                <a:cs typeface="Trebuchet MS"/>
              </a:rPr>
              <a:t>consent</a:t>
            </a:r>
            <a:r>
              <a:rPr sz="2700" b="1" spc="-65" dirty="0">
                <a:latin typeface="Trebuchet MS"/>
                <a:cs typeface="Trebuchet MS"/>
              </a:rPr>
              <a:t> </a:t>
            </a:r>
            <a:r>
              <a:rPr sz="2700" b="1" spc="-15" dirty="0">
                <a:latin typeface="Trebuchet MS"/>
                <a:cs typeface="Trebuchet MS"/>
              </a:rPr>
              <a:t>and</a:t>
            </a:r>
            <a:r>
              <a:rPr sz="2700" b="1" spc="-45" dirty="0">
                <a:latin typeface="Trebuchet MS"/>
                <a:cs typeface="Trebuchet MS"/>
              </a:rPr>
              <a:t> </a:t>
            </a:r>
            <a:r>
              <a:rPr sz="2700" b="1" spc="-20" dirty="0">
                <a:latin typeface="Trebuchet MS"/>
                <a:cs typeface="Trebuchet MS"/>
              </a:rPr>
              <a:t>explanation</a:t>
            </a:r>
            <a:r>
              <a:rPr sz="2700" b="1" spc="-25" dirty="0">
                <a:latin typeface="Trebuchet MS"/>
                <a:cs typeface="Trebuchet MS"/>
              </a:rPr>
              <a:t> with</a:t>
            </a:r>
            <a:r>
              <a:rPr sz="2700" b="1" spc="-45" dirty="0">
                <a:latin typeface="Trebuchet MS"/>
                <a:cs typeface="Trebuchet MS"/>
              </a:rPr>
              <a:t> </a:t>
            </a:r>
            <a:r>
              <a:rPr sz="2700" b="1" spc="-20" dirty="0">
                <a:latin typeface="Trebuchet MS"/>
                <a:cs typeface="Trebuchet MS"/>
              </a:rPr>
              <a:t>request</a:t>
            </a:r>
            <a:r>
              <a:rPr sz="2700" b="1" spc="-55" dirty="0">
                <a:latin typeface="Trebuchet MS"/>
                <a:cs typeface="Trebuchet MS"/>
              </a:rPr>
              <a:t> </a:t>
            </a:r>
            <a:r>
              <a:rPr sz="2700" b="1" spc="-30" dirty="0">
                <a:latin typeface="Trebuchet MS"/>
                <a:cs typeface="Trebuchet MS"/>
              </a:rPr>
              <a:t>for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700" b="1" spc="-30" dirty="0">
                <a:latin typeface="Trebuchet MS"/>
                <a:cs typeface="Trebuchet MS"/>
              </a:rPr>
              <a:t>neck </a:t>
            </a:r>
            <a:r>
              <a:rPr sz="2700" b="1" spc="-795" dirty="0">
                <a:latin typeface="Trebuchet MS"/>
                <a:cs typeface="Trebuchet MS"/>
              </a:rPr>
              <a:t> </a:t>
            </a:r>
            <a:r>
              <a:rPr sz="2700" b="1" spc="-15" dirty="0">
                <a:latin typeface="Trebuchet MS"/>
                <a:cs typeface="Trebuchet MS"/>
              </a:rPr>
              <a:t>exposure</a:t>
            </a:r>
            <a:endParaRPr sz="2700">
              <a:latin typeface="Trebuchet MS"/>
              <a:cs typeface="Trebuchet MS"/>
            </a:endParaRPr>
          </a:p>
          <a:p>
            <a:pPr marL="295910" indent="-283845">
              <a:lnSpc>
                <a:spcPts val="322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30" dirty="0">
                <a:latin typeface="Trebuchet MS"/>
                <a:cs typeface="Trebuchet MS"/>
              </a:rPr>
              <a:t>General</a:t>
            </a:r>
            <a:r>
              <a:rPr sz="2700" b="1" spc="-105" dirty="0">
                <a:latin typeface="Trebuchet MS"/>
                <a:cs typeface="Trebuchet MS"/>
              </a:rPr>
              <a:t> </a:t>
            </a:r>
            <a:r>
              <a:rPr sz="2700" b="1" spc="30" dirty="0">
                <a:latin typeface="Trebuchet MS"/>
                <a:cs typeface="Trebuchet MS"/>
              </a:rPr>
              <a:t>Examination</a:t>
            </a:r>
            <a:endParaRPr sz="27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15" dirty="0">
                <a:latin typeface="Trebuchet MS"/>
                <a:cs typeface="Trebuchet MS"/>
              </a:rPr>
              <a:t>general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appearance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-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agitated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lethargic,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tired?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30" dirty="0">
                <a:latin typeface="Trebuchet MS"/>
                <a:cs typeface="Trebuchet MS"/>
              </a:rPr>
              <a:t>check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weight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(weight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gain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loss?)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ts val="259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35" dirty="0">
                <a:latin typeface="Trebuchet MS"/>
                <a:cs typeface="Trebuchet MS"/>
              </a:rPr>
              <a:t>finger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swelling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+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clubbing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(acropachy),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wrist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swelling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(carpal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tunnel</a:t>
            </a:r>
            <a:endParaRPr sz="2400">
              <a:latin typeface="Trebuchet MS"/>
              <a:cs typeface="Trebuchet MS"/>
            </a:endParaRPr>
          </a:p>
          <a:p>
            <a:pPr marL="570230">
              <a:lnSpc>
                <a:spcPts val="2590"/>
              </a:lnSpc>
            </a:pPr>
            <a:r>
              <a:rPr sz="2400" b="1" spc="20" dirty="0">
                <a:latin typeface="Trebuchet MS"/>
                <a:cs typeface="Trebuchet MS"/>
              </a:rPr>
              <a:t>syndrome)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80" dirty="0">
                <a:latin typeface="Trebuchet MS"/>
                <a:cs typeface="Trebuchet MS"/>
              </a:rPr>
              <a:t>fine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50" dirty="0">
                <a:latin typeface="Trebuchet MS"/>
                <a:cs typeface="Trebuchet MS"/>
              </a:rPr>
              <a:t>tremor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(hands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outstretched)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20" dirty="0">
                <a:latin typeface="Trebuchet MS"/>
                <a:cs typeface="Trebuchet MS"/>
              </a:rPr>
              <a:t>dry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sweating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skin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and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35" dirty="0">
                <a:latin typeface="Trebuchet MS"/>
                <a:cs typeface="Trebuchet MS"/>
              </a:rPr>
              <a:t>palmar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erythema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ts val="285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10" dirty="0">
                <a:latin typeface="Trebuchet MS"/>
                <a:cs typeface="Trebuchet MS"/>
              </a:rPr>
              <a:t>hair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lo</a:t>
            </a:r>
            <a:r>
              <a:rPr sz="2400" b="1" spc="-10" dirty="0">
                <a:latin typeface="Trebuchet MS"/>
                <a:cs typeface="Trebuchet MS"/>
              </a:rPr>
              <a:t>ss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(lo</a:t>
            </a:r>
            <a:r>
              <a:rPr sz="2400" b="1" dirty="0">
                <a:latin typeface="Trebuchet MS"/>
                <a:cs typeface="Trebuchet MS"/>
              </a:rPr>
              <a:t>s</a:t>
            </a:r>
            <a:r>
              <a:rPr sz="2400" b="1" spc="-10" dirty="0">
                <a:latin typeface="Trebuchet MS"/>
                <a:cs typeface="Trebuchet MS"/>
              </a:rPr>
              <a:t>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in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outer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1</a:t>
            </a:r>
            <a:r>
              <a:rPr sz="2400" b="1" spc="-270" dirty="0">
                <a:latin typeface="Trebuchet MS"/>
                <a:cs typeface="Trebuchet MS"/>
              </a:rPr>
              <a:t>/</a:t>
            </a:r>
            <a:r>
              <a:rPr sz="2400" b="1" spc="-85" dirty="0">
                <a:latin typeface="Trebuchet MS"/>
                <a:cs typeface="Trebuchet MS"/>
              </a:rPr>
              <a:t>3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e</a:t>
            </a:r>
            <a:r>
              <a:rPr sz="2400" b="1" spc="-145" dirty="0">
                <a:latin typeface="Trebuchet MS"/>
                <a:cs typeface="Trebuchet MS"/>
              </a:rPr>
              <a:t>y</a:t>
            </a:r>
            <a:r>
              <a:rPr sz="2400" b="1" dirty="0">
                <a:latin typeface="Trebuchet MS"/>
                <a:cs typeface="Trebuchet MS"/>
              </a:rPr>
              <a:t>eb</a:t>
            </a:r>
            <a:r>
              <a:rPr sz="2400" b="1" spc="-60" dirty="0">
                <a:latin typeface="Trebuchet MS"/>
                <a:cs typeface="Trebuchet MS"/>
              </a:rPr>
              <a:t>r</a:t>
            </a:r>
            <a:r>
              <a:rPr sz="2400" b="1" spc="-20" dirty="0">
                <a:latin typeface="Trebuchet MS"/>
                <a:cs typeface="Trebuchet MS"/>
              </a:rPr>
              <a:t>o</a:t>
            </a:r>
            <a:r>
              <a:rPr sz="2400" b="1" spc="-10" dirty="0">
                <a:latin typeface="Trebuchet MS"/>
                <a:cs typeface="Trebuchet MS"/>
              </a:rPr>
              <a:t>w</a:t>
            </a:r>
            <a:r>
              <a:rPr sz="2400" b="1" spc="-15" dirty="0">
                <a:latin typeface="Trebuchet MS"/>
                <a:cs typeface="Trebuchet MS"/>
              </a:rPr>
              <a:t>s</a:t>
            </a:r>
            <a:r>
              <a:rPr sz="2400" b="1" spc="40" dirty="0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95910" marR="835660" indent="-283845">
              <a:lnSpc>
                <a:spcPct val="80800"/>
              </a:lnSpc>
              <a:spcBef>
                <a:spcPts val="59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5" dirty="0">
                <a:latin typeface="Trebuchet MS"/>
                <a:cs typeface="Trebuchet MS"/>
              </a:rPr>
              <a:t>Pulse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700" b="1" spc="5" dirty="0">
                <a:latin typeface="Trebuchet MS"/>
                <a:cs typeface="Trebuchet MS"/>
              </a:rPr>
              <a:t>(rate</a:t>
            </a:r>
            <a:r>
              <a:rPr sz="2700" b="1" spc="-55" dirty="0">
                <a:latin typeface="Trebuchet MS"/>
                <a:cs typeface="Trebuchet MS"/>
              </a:rPr>
              <a:t> </a:t>
            </a:r>
            <a:r>
              <a:rPr sz="2700" b="1" spc="-10" dirty="0">
                <a:latin typeface="Trebuchet MS"/>
                <a:cs typeface="Trebuchet MS"/>
              </a:rPr>
              <a:t>and</a:t>
            </a:r>
            <a:r>
              <a:rPr sz="2700" b="1" spc="-50" dirty="0">
                <a:latin typeface="Trebuchet MS"/>
                <a:cs typeface="Trebuchet MS"/>
              </a:rPr>
              <a:t> </a:t>
            </a:r>
            <a:r>
              <a:rPr sz="2700" b="1" spc="20" dirty="0">
                <a:latin typeface="Trebuchet MS"/>
                <a:cs typeface="Trebuchet MS"/>
              </a:rPr>
              <a:t>rhythm)</a:t>
            </a:r>
            <a:r>
              <a:rPr sz="2700" b="1" spc="-50" dirty="0">
                <a:latin typeface="Trebuchet MS"/>
                <a:cs typeface="Trebuchet MS"/>
              </a:rPr>
              <a:t> </a:t>
            </a:r>
            <a:r>
              <a:rPr sz="2700" b="1" spc="355" dirty="0">
                <a:latin typeface="Trebuchet MS"/>
                <a:cs typeface="Trebuchet MS"/>
              </a:rPr>
              <a:t>–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tachycardia,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bradycardia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atrial </a:t>
            </a:r>
            <a:r>
              <a:rPr sz="2400" b="1" spc="-71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fibrillation?</a:t>
            </a:r>
            <a:endParaRPr sz="2400">
              <a:latin typeface="Trebuchet MS"/>
              <a:cs typeface="Trebuchet MS"/>
            </a:endParaRPr>
          </a:p>
          <a:p>
            <a:pPr marL="295910" indent="-283845">
              <a:lnSpc>
                <a:spcPts val="318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225" dirty="0">
                <a:latin typeface="Trebuchet MS"/>
                <a:cs typeface="Trebuchet MS"/>
              </a:rPr>
              <a:t>BP</a:t>
            </a:r>
            <a:r>
              <a:rPr sz="2700" b="1" spc="-80" dirty="0">
                <a:latin typeface="Trebuchet MS"/>
                <a:cs typeface="Trebuchet MS"/>
              </a:rPr>
              <a:t> </a:t>
            </a:r>
            <a:r>
              <a:rPr sz="2700" b="1" spc="355" dirty="0">
                <a:latin typeface="Trebuchet MS"/>
                <a:cs typeface="Trebuchet MS"/>
              </a:rPr>
              <a:t>–</a:t>
            </a:r>
            <a:r>
              <a:rPr sz="2700" b="1" spc="-7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raised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in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hyperthyroidism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048" y="2012480"/>
              <a:ext cx="4032123" cy="3865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4533" y="409067"/>
              <a:ext cx="5288280" cy="33188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9683" y="3733342"/>
              <a:ext cx="3007360" cy="2787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9991" y="237744"/>
              <a:ext cx="6877811" cy="75285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55394" y="359155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Thyroid</a:t>
            </a:r>
            <a:r>
              <a:rPr sz="3600" spc="-100" dirty="0"/>
              <a:t> </a:t>
            </a:r>
            <a:r>
              <a:rPr sz="3600" spc="35" dirty="0"/>
              <a:t>Examination</a:t>
            </a:r>
            <a:r>
              <a:rPr sz="3600" spc="-85" dirty="0"/>
              <a:t> </a:t>
            </a:r>
            <a:r>
              <a:rPr sz="3600" spc="20" dirty="0"/>
              <a:t>Process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1508886" y="1219899"/>
            <a:ext cx="10011410" cy="39744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-20" dirty="0">
                <a:latin typeface="Trebuchet MS"/>
                <a:cs typeface="Trebuchet MS"/>
              </a:rPr>
              <a:t>Eye</a:t>
            </a:r>
            <a:r>
              <a:rPr sz="3200" b="1" spc="-100" dirty="0">
                <a:latin typeface="Trebuchet MS"/>
                <a:cs typeface="Trebuchet MS"/>
              </a:rPr>
              <a:t> </a:t>
            </a:r>
            <a:r>
              <a:rPr sz="3200" b="1" spc="35" dirty="0">
                <a:latin typeface="Trebuchet MS"/>
                <a:cs typeface="Trebuchet MS"/>
              </a:rPr>
              <a:t>Examination</a:t>
            </a:r>
            <a:endParaRPr sz="3200" dirty="0">
              <a:latin typeface="Trebuchet MS"/>
              <a:cs typeface="Trebuchet MS"/>
            </a:endParaRPr>
          </a:p>
          <a:p>
            <a:pPr marL="570230" marR="5080" lvl="1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15" dirty="0">
                <a:latin typeface="Trebuchet MS"/>
                <a:cs typeface="Trebuchet MS"/>
              </a:rPr>
              <a:t>exophthalmos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proptosis</a:t>
            </a:r>
            <a:r>
              <a:rPr sz="2800" b="1" spc="-20" dirty="0">
                <a:latin typeface="Trebuchet MS"/>
                <a:cs typeface="Trebuchet MS"/>
              </a:rPr>
              <a:t> </a:t>
            </a:r>
            <a:r>
              <a:rPr sz="2800" b="1" spc="370" dirty="0">
                <a:latin typeface="Trebuchet MS"/>
                <a:cs typeface="Trebuchet MS"/>
              </a:rPr>
              <a:t>–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25" dirty="0">
                <a:latin typeface="Trebuchet MS"/>
                <a:cs typeface="Trebuchet MS"/>
              </a:rPr>
              <a:t>(look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over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30" dirty="0">
                <a:latin typeface="Trebuchet MS"/>
                <a:cs typeface="Trebuchet MS"/>
              </a:rPr>
              <a:t>top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of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head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lateral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65" dirty="0">
                <a:latin typeface="Trebuchet MS"/>
                <a:cs typeface="Trebuchet MS"/>
              </a:rPr>
              <a:t>view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eyeball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protrusion)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lang="en-US" sz="2800" b="1" spc="-45" dirty="0" err="1" smtClean="0">
                <a:latin typeface="Trebuchet MS"/>
                <a:cs typeface="Trebuchet MS"/>
              </a:rPr>
              <a:t>Chemosis</a:t>
            </a:r>
            <a:r>
              <a:rPr sz="2800" b="1" spc="-50" dirty="0" smtClean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(red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eye</a:t>
            </a:r>
            <a:r>
              <a:rPr sz="2800" b="1" spc="-75" dirty="0" smtClean="0"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0" dirty="0">
                <a:latin typeface="Trebuchet MS"/>
                <a:cs typeface="Trebuchet MS"/>
              </a:rPr>
              <a:t>periorbital</a:t>
            </a:r>
            <a:r>
              <a:rPr sz="2800" b="1" spc="-8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swelling</a:t>
            </a:r>
            <a:endParaRPr sz="2800" dirty="0">
              <a:latin typeface="Trebuchet MS"/>
              <a:cs typeface="Trebuchet MS"/>
            </a:endParaRPr>
          </a:p>
          <a:p>
            <a:pPr marL="570230" marR="6845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50" dirty="0">
                <a:latin typeface="Trebuchet MS"/>
                <a:cs typeface="Trebuchet MS"/>
              </a:rPr>
              <a:t>lid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retraction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50" dirty="0">
                <a:latin typeface="Trebuchet MS"/>
                <a:cs typeface="Trebuchet MS"/>
              </a:rPr>
              <a:t> lid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lag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(asks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patient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50" dirty="0">
                <a:latin typeface="Trebuchet MS"/>
                <a:cs typeface="Trebuchet MS"/>
              </a:rPr>
              <a:t>to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follow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finger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downwards)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20" dirty="0">
                <a:latin typeface="Trebuchet MS"/>
                <a:cs typeface="Trebuchet MS"/>
              </a:rPr>
              <a:t>diplopia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on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lateral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60" dirty="0">
                <a:latin typeface="Trebuchet MS"/>
                <a:cs typeface="Trebuchet MS"/>
              </a:rPr>
              <a:t>or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vertical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gaze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(use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415" dirty="0">
                <a:latin typeface="Trebuchet MS"/>
                <a:cs typeface="Trebuchet MS"/>
              </a:rPr>
              <a:t>H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pattern)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1" y="220748"/>
            <a:ext cx="9925811" cy="677108"/>
          </a:xfrm>
        </p:spPr>
        <p:txBody>
          <a:bodyPr/>
          <a:lstStyle/>
          <a:p>
            <a:r>
              <a:rPr lang="en-US" sz="4400" spc="15" dirty="0"/>
              <a:t>exophthalmos</a:t>
            </a:r>
            <a:r>
              <a:rPr lang="en-US" sz="4400" spc="-40" dirty="0"/>
              <a:t> </a:t>
            </a:r>
            <a:r>
              <a:rPr lang="en-US" sz="4400" spc="-10" dirty="0"/>
              <a:t>and</a:t>
            </a:r>
            <a:r>
              <a:rPr lang="en-US" sz="4400" spc="-55" dirty="0"/>
              <a:t> </a:t>
            </a:r>
            <a:r>
              <a:rPr lang="en-US" sz="4400" dirty="0" err="1"/>
              <a:t>proptosis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97856"/>
            <a:ext cx="4588848" cy="3127488"/>
          </a:xfrm>
          <a:prstGeom prst="rect">
            <a:avLst/>
          </a:prstGeom>
        </p:spPr>
      </p:pic>
      <p:pic>
        <p:nvPicPr>
          <p:cNvPr id="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886200"/>
            <a:ext cx="4588848" cy="2849182"/>
          </a:xfrm>
          <a:prstGeom prst="rect">
            <a:avLst/>
          </a:prstGeom>
        </p:spPr>
      </p:pic>
      <p:pic>
        <p:nvPicPr>
          <p:cNvPr id="6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1356233"/>
            <a:ext cx="4343399" cy="50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24" y="762001"/>
            <a:ext cx="807551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7" y="0"/>
            <a:ext cx="12192507" cy="6858000"/>
            <a:chOff x="0" y="0"/>
            <a:chExt cx="12192507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4896" y="1444625"/>
              <a:ext cx="4352798" cy="24480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2535" y="1444625"/>
              <a:ext cx="3299079" cy="261480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147670" y="4590508"/>
            <a:ext cx="387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lang="en-US" sz="2800" b="1" spc="-45" dirty="0" err="1" smtClean="0">
                <a:latin typeface="Trebuchet MS"/>
                <a:cs typeface="Trebuchet MS"/>
              </a:rPr>
              <a:t>Chemosis</a:t>
            </a:r>
            <a:r>
              <a:rPr lang="en-US" sz="2800" b="1" spc="-50" dirty="0" smtClean="0">
                <a:latin typeface="Trebuchet MS"/>
                <a:cs typeface="Trebuchet MS"/>
              </a:rPr>
              <a:t> </a:t>
            </a:r>
            <a:r>
              <a:rPr lang="en-US" sz="2800" b="1" spc="-10" dirty="0">
                <a:latin typeface="Trebuchet MS"/>
                <a:cs typeface="Trebuchet MS"/>
              </a:rPr>
              <a:t>(red</a:t>
            </a:r>
            <a:r>
              <a:rPr lang="en-US" sz="2800" b="1" spc="-55" dirty="0">
                <a:latin typeface="Trebuchet MS"/>
                <a:cs typeface="Trebuchet MS"/>
              </a:rPr>
              <a:t> </a:t>
            </a:r>
            <a:r>
              <a:rPr lang="en-US" sz="2800" b="1" spc="-75" dirty="0">
                <a:latin typeface="Trebuchet MS"/>
                <a:cs typeface="Trebuchet MS"/>
              </a:rPr>
              <a:t>eye)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12941" y="4586497"/>
            <a:ext cx="5284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lang="en-US" sz="2800" b="1" spc="-45" dirty="0" smtClean="0">
                <a:latin typeface="Trebuchet MS"/>
                <a:cs typeface="Trebuchet MS"/>
              </a:rPr>
              <a:t>Loss of the lateral eye brow</a:t>
            </a:r>
            <a:endParaRPr lang="en-US"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0"/>
            <a:ext cx="1188624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88680"/>
            <a:ext cx="11886244" cy="67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8" y="370713"/>
            <a:ext cx="10116185" cy="569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3595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b="1" spc="10" dirty="0">
                <a:latin typeface="Trebuchet MS"/>
                <a:cs typeface="Trebuchet MS"/>
              </a:rPr>
              <a:t>Thyroid</a:t>
            </a:r>
            <a:r>
              <a:rPr sz="3000" b="1" spc="-9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rebuchet MS"/>
                <a:cs typeface="Trebuchet MS"/>
              </a:rPr>
              <a:t>Inspection:</a:t>
            </a:r>
            <a:endParaRPr sz="3000">
              <a:latin typeface="Trebuchet MS"/>
              <a:cs typeface="Trebuchet MS"/>
            </a:endParaRPr>
          </a:p>
          <a:p>
            <a:pPr marL="570230" marR="5080" lvl="1" indent="-238125">
              <a:lnSpc>
                <a:spcPts val="25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0" dirty="0">
                <a:latin typeface="Trebuchet MS"/>
                <a:cs typeface="Trebuchet MS"/>
              </a:rPr>
              <a:t>Inspect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thyroid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gland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35" dirty="0">
                <a:latin typeface="Trebuchet MS"/>
                <a:cs typeface="Trebuchet MS"/>
              </a:rPr>
              <a:t>from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front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side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(scars,</a:t>
            </a:r>
            <a:r>
              <a:rPr sz="2600" b="1" spc="-33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35" dirty="0">
                <a:latin typeface="Trebuchet MS"/>
                <a:cs typeface="Trebuchet MS"/>
              </a:rPr>
              <a:t>lumps </a:t>
            </a:r>
            <a:r>
              <a:rPr sz="2600" b="1" spc="-770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15" dirty="0">
                <a:latin typeface="Trebuchet MS"/>
                <a:cs typeface="Trebuchet MS"/>
              </a:rPr>
              <a:t>lymph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nodes)</a:t>
            </a:r>
            <a:endParaRPr sz="2600">
              <a:latin typeface="Trebuchet MS"/>
              <a:cs typeface="Trebuchet MS"/>
            </a:endParaRPr>
          </a:p>
          <a:p>
            <a:pPr marL="570230" marR="712470" lvl="1" indent="-23812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dirty="0">
                <a:latin typeface="Trebuchet MS"/>
                <a:cs typeface="Trebuchet MS"/>
              </a:rPr>
              <a:t>ask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patient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swallow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glass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water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stick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25" dirty="0">
                <a:latin typeface="Trebuchet MS"/>
                <a:cs typeface="Trebuchet MS"/>
              </a:rPr>
              <a:t>out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tongue </a:t>
            </a:r>
            <a:r>
              <a:rPr sz="2600" b="1" spc="-76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(looking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swelling)</a:t>
            </a:r>
            <a:endParaRPr sz="2600">
              <a:latin typeface="Trebuchet MS"/>
              <a:cs typeface="Trebuchet MS"/>
            </a:endParaRPr>
          </a:p>
          <a:p>
            <a:pPr marL="295910" indent="-283845">
              <a:lnSpc>
                <a:spcPts val="346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b="1" spc="10" dirty="0">
                <a:latin typeface="Trebuchet MS"/>
                <a:cs typeface="Trebuchet MS"/>
              </a:rPr>
              <a:t>Thyroid</a:t>
            </a:r>
            <a:r>
              <a:rPr sz="3000" b="1" spc="-9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rebuchet MS"/>
                <a:cs typeface="Trebuchet MS"/>
              </a:rPr>
              <a:t>Palpation:</a:t>
            </a:r>
            <a:endParaRPr sz="3000">
              <a:latin typeface="Trebuchet MS"/>
              <a:cs typeface="Trebuchet MS"/>
            </a:endParaRPr>
          </a:p>
          <a:p>
            <a:pPr marL="570230" lvl="1" indent="-238125">
              <a:lnSpc>
                <a:spcPts val="310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30" dirty="0">
                <a:latin typeface="Trebuchet MS"/>
                <a:cs typeface="Trebuchet MS"/>
              </a:rPr>
              <a:t>Ask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if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a</a:t>
            </a:r>
            <a:r>
              <a:rPr sz="2600" b="1" spc="-60" dirty="0">
                <a:latin typeface="Trebuchet MS"/>
                <a:cs typeface="Trebuchet MS"/>
              </a:rPr>
              <a:t>ny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pain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85" dirty="0">
                <a:latin typeface="Trebuchet MS"/>
                <a:cs typeface="Trebuchet MS"/>
              </a:rPr>
              <a:t>bef</a:t>
            </a:r>
            <a:r>
              <a:rPr sz="2600" b="1" spc="70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r</a:t>
            </a:r>
            <a:r>
              <a:rPr sz="2600" b="1" spc="-60" dirty="0">
                <a:latin typeface="Trebuchet MS"/>
                <a:cs typeface="Trebuchet MS"/>
              </a:rPr>
              <a:t>e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palpat</a:t>
            </a:r>
            <a:r>
              <a:rPr sz="2600" b="1" spc="-25" dirty="0">
                <a:latin typeface="Trebuchet MS"/>
                <a:cs typeface="Trebuchet MS"/>
              </a:rPr>
              <a:t>i</a:t>
            </a:r>
            <a:r>
              <a:rPr sz="2600" b="1" spc="25" dirty="0">
                <a:latin typeface="Trebuchet MS"/>
                <a:cs typeface="Trebuchet MS"/>
              </a:rPr>
              <a:t>on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09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50" dirty="0">
                <a:latin typeface="Trebuchet MS"/>
                <a:cs typeface="Trebuchet MS"/>
              </a:rPr>
              <a:t>Stand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behind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patient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and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correctly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locate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gland</a:t>
            </a:r>
            <a:endParaRPr sz="2600">
              <a:latin typeface="Trebuchet MS"/>
              <a:cs typeface="Trebuchet MS"/>
            </a:endParaRPr>
          </a:p>
          <a:p>
            <a:pPr marL="570230" marR="1482090" lvl="1" indent="-23812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00" dirty="0">
                <a:latin typeface="Trebuchet MS"/>
                <a:cs typeface="Trebuchet MS"/>
              </a:rPr>
              <a:t>Use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0" dirty="0">
                <a:latin typeface="Trebuchet MS"/>
                <a:cs typeface="Trebuchet MS"/>
              </a:rPr>
              <a:t>middle</a:t>
            </a:r>
            <a:r>
              <a:rPr sz="2600" b="1" spc="-114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index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fingers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both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hands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assess </a:t>
            </a:r>
            <a:r>
              <a:rPr sz="2600" b="1" spc="-770" dirty="0">
                <a:latin typeface="Trebuchet MS"/>
                <a:cs typeface="Trebuchet MS"/>
              </a:rPr>
              <a:t> </a:t>
            </a:r>
            <a:r>
              <a:rPr sz="2600" b="1" spc="60" dirty="0">
                <a:latin typeface="Trebuchet MS"/>
                <a:cs typeface="Trebuchet MS"/>
              </a:rPr>
              <a:t>symmetry</a:t>
            </a:r>
            <a:r>
              <a:rPr sz="2600" b="1" spc="-110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gland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lobes</a:t>
            </a:r>
            <a:endParaRPr sz="2600">
              <a:latin typeface="Trebuchet MS"/>
              <a:cs typeface="Trebuchet MS"/>
            </a:endParaRPr>
          </a:p>
          <a:p>
            <a:pPr marL="588645">
              <a:lnSpc>
                <a:spcPct val="100000"/>
              </a:lnSpc>
              <a:spcBef>
                <a:spcPts val="20"/>
              </a:spcBef>
              <a:tabLst>
                <a:tab pos="817244" algn="l"/>
              </a:tabLst>
            </a:pPr>
            <a:r>
              <a:rPr sz="2200" spc="-509" dirty="0">
                <a:solidFill>
                  <a:srgbClr val="FDB809"/>
                </a:solidFill>
                <a:latin typeface="Segoe UI Symbol"/>
                <a:cs typeface="Segoe UI Symbol"/>
              </a:rPr>
              <a:t>🞄	</a:t>
            </a:r>
            <a:r>
              <a:rPr sz="2200" b="1" spc="-15" dirty="0">
                <a:latin typeface="Trebuchet MS"/>
                <a:cs typeface="Trebuchet MS"/>
              </a:rPr>
              <a:t>If</a:t>
            </a:r>
            <a:r>
              <a:rPr sz="2200" b="1" spc="-60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thyroid </a:t>
            </a:r>
            <a:r>
              <a:rPr sz="2200" b="1" spc="-35" dirty="0">
                <a:latin typeface="Trebuchet MS"/>
                <a:cs typeface="Trebuchet MS"/>
              </a:rPr>
              <a:t>swelling</a:t>
            </a:r>
            <a:r>
              <a:rPr sz="2200" b="1" spc="-55" dirty="0">
                <a:latin typeface="Trebuchet MS"/>
                <a:cs typeface="Trebuchet MS"/>
              </a:rPr>
              <a:t> </a:t>
            </a:r>
            <a:r>
              <a:rPr sz="2200" b="1" spc="-15" dirty="0">
                <a:latin typeface="Trebuchet MS"/>
                <a:cs typeface="Trebuchet MS"/>
              </a:rPr>
              <a:t>?global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50" dirty="0">
                <a:latin typeface="Trebuchet MS"/>
                <a:cs typeface="Trebuchet MS"/>
              </a:rPr>
              <a:t>or</a:t>
            </a:r>
            <a:r>
              <a:rPr sz="2200" b="1" spc="-60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unilateral</a:t>
            </a:r>
            <a:endParaRPr sz="2200">
              <a:latin typeface="Trebuchet MS"/>
              <a:cs typeface="Trebuchet MS"/>
            </a:endParaRPr>
          </a:p>
          <a:p>
            <a:pPr marL="588645">
              <a:lnSpc>
                <a:spcPts val="2620"/>
              </a:lnSpc>
              <a:tabLst>
                <a:tab pos="817244" algn="l"/>
                <a:tab pos="3243580" algn="l"/>
              </a:tabLst>
            </a:pPr>
            <a:r>
              <a:rPr sz="2200" spc="-509" dirty="0">
                <a:solidFill>
                  <a:srgbClr val="FDB809"/>
                </a:solidFill>
                <a:latin typeface="Segoe UI Symbol"/>
                <a:cs typeface="Segoe UI Symbol"/>
              </a:rPr>
              <a:t>🞄	</a:t>
            </a:r>
            <a:r>
              <a:rPr sz="2200" b="1" spc="-20" dirty="0">
                <a:latin typeface="Trebuchet MS"/>
                <a:cs typeface="Trebuchet MS"/>
              </a:rPr>
              <a:t>If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thyroid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25" dirty="0">
                <a:latin typeface="Trebuchet MS"/>
                <a:cs typeface="Trebuchet MS"/>
              </a:rPr>
              <a:t>lump(s)	</a:t>
            </a:r>
            <a:r>
              <a:rPr sz="2200" b="1" spc="-35" dirty="0">
                <a:latin typeface="Trebuchet MS"/>
                <a:cs typeface="Trebuchet MS"/>
              </a:rPr>
              <a:t>?unilateral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45" dirty="0">
                <a:latin typeface="Trebuchet MS"/>
                <a:cs typeface="Trebuchet MS"/>
              </a:rPr>
              <a:t>or</a:t>
            </a:r>
            <a:r>
              <a:rPr sz="2200" b="1" spc="-5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multi-nodular</a:t>
            </a:r>
            <a:endParaRPr sz="2200">
              <a:latin typeface="Trebuchet MS"/>
              <a:cs typeface="Trebuchet MS"/>
            </a:endParaRPr>
          </a:p>
          <a:p>
            <a:pPr marL="570230" lvl="1" indent="-238125">
              <a:lnSpc>
                <a:spcPts val="309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30" dirty="0">
                <a:latin typeface="Trebuchet MS"/>
                <a:cs typeface="Trebuchet MS"/>
              </a:rPr>
              <a:t>Ask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patient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drink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glass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water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stick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out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tongue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09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65" dirty="0">
                <a:latin typeface="Trebuchet MS"/>
                <a:cs typeface="Trebuchet MS"/>
              </a:rPr>
              <a:t>Check</a:t>
            </a:r>
            <a:r>
              <a:rPr sz="2600" b="1" spc="-114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palpable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thrills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11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65" dirty="0">
                <a:latin typeface="Trebuchet MS"/>
                <a:cs typeface="Trebuchet MS"/>
              </a:rPr>
              <a:t>Check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cervical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lymphadenopathy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127" y="341376"/>
            <a:ext cx="9489948" cy="893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823" y="485978"/>
            <a:ext cx="87833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Surfa</a:t>
            </a:r>
            <a:r>
              <a:rPr dirty="0"/>
              <a:t>c</a:t>
            </a:r>
            <a:r>
              <a:rPr spc="-100" dirty="0"/>
              <a:t>e</a:t>
            </a:r>
            <a:r>
              <a:rPr spc="-500" dirty="0"/>
              <a:t> </a:t>
            </a:r>
            <a:r>
              <a:rPr spc="150" dirty="0"/>
              <a:t>Anato</a:t>
            </a:r>
            <a:r>
              <a:rPr spc="260" dirty="0"/>
              <a:t>m</a:t>
            </a:r>
            <a:r>
              <a:rPr spc="-105" dirty="0"/>
              <a:t>y</a:t>
            </a:r>
            <a:r>
              <a:rPr spc="-70" dirty="0"/>
              <a:t> </a:t>
            </a:r>
            <a:r>
              <a:rPr spc="-110" dirty="0"/>
              <a:t>o</a:t>
            </a:r>
            <a:r>
              <a:rPr spc="-70" dirty="0"/>
              <a:t>f</a:t>
            </a:r>
            <a:r>
              <a:rPr spc="-745" dirty="0"/>
              <a:t> </a:t>
            </a:r>
            <a:r>
              <a:rPr spc="455" dirty="0"/>
              <a:t>T</a:t>
            </a:r>
            <a:r>
              <a:rPr spc="-21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-5" dirty="0"/>
              <a:t>oi</a:t>
            </a:r>
            <a:r>
              <a:rPr spc="5" dirty="0"/>
              <a:t>d</a:t>
            </a:r>
            <a:r>
              <a:rPr spc="-90" dirty="0"/>
              <a:t> </a:t>
            </a:r>
            <a:r>
              <a:rPr spc="90" dirty="0"/>
              <a:t>Gland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1482610"/>
            <a:ext cx="6780657" cy="47988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094" y="485978"/>
            <a:ext cx="9925811" cy="1323439"/>
          </a:xfrm>
        </p:spPr>
        <p:txBody>
          <a:bodyPr/>
          <a:lstStyle/>
          <a:p>
            <a:r>
              <a:rPr lang="en-US" b="0" dirty="0"/>
              <a:t>Pemberton's sign</a:t>
            </a:r>
            <a:br>
              <a:rPr lang="en-US" b="0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5562600" cy="4570482"/>
          </a:xfrm>
        </p:spPr>
        <p:txBody>
          <a:bodyPr/>
          <a:lstStyle/>
          <a:p>
            <a:r>
              <a:rPr lang="en-US" dirty="0" smtClean="0"/>
              <a:t>- Tests the </a:t>
            </a:r>
            <a:r>
              <a:rPr lang="en-US" b="0" dirty="0" smtClean="0"/>
              <a:t>presence </a:t>
            </a:r>
            <a:r>
              <a:rPr lang="en-US" b="0" dirty="0"/>
              <a:t>of latent pressure in the thoracic </a:t>
            </a:r>
            <a:r>
              <a:rPr lang="en-US" b="0" dirty="0" smtClean="0"/>
              <a:t>inlet</a:t>
            </a:r>
          </a:p>
          <a:p>
            <a:r>
              <a:rPr lang="en-US" b="0" dirty="0" smtClean="0"/>
              <a:t>- positive </a:t>
            </a:r>
            <a:r>
              <a:rPr lang="en-US" b="0" dirty="0"/>
              <a:t>Pemberton's sign </a:t>
            </a:r>
            <a:r>
              <a:rPr lang="en-US" b="0" dirty="0" smtClean="0"/>
              <a:t>:facial </a:t>
            </a:r>
            <a:r>
              <a:rPr lang="en-US" b="0" dirty="0"/>
              <a:t>congestion and cyanosis, as well as respiratory distress after </a:t>
            </a:r>
            <a:r>
              <a:rPr lang="en-US" b="0" dirty="0" smtClean="0"/>
              <a:t>1 min.</a:t>
            </a:r>
          </a:p>
          <a:p>
            <a:r>
              <a:rPr lang="en-US" b="0" dirty="0" smtClean="0"/>
              <a:t>-Indicative </a:t>
            </a:r>
            <a:r>
              <a:rPr lang="en-US" b="0" dirty="0"/>
              <a:t>of </a:t>
            </a:r>
            <a:r>
              <a:rPr lang="en-US" b="0" dirty="0">
                <a:hlinkClick r:id="rId2" tooltip="Superior vena cava syndrome"/>
              </a:rPr>
              <a:t>superior vena cava syndrome</a:t>
            </a:r>
            <a:r>
              <a:rPr lang="en-US" b="0" dirty="0"/>
              <a:t> (SVC), commonly the result of </a:t>
            </a:r>
            <a:r>
              <a:rPr lang="en-US" b="0" dirty="0" smtClean="0"/>
              <a:t>a </a:t>
            </a:r>
            <a:r>
              <a:rPr lang="en-US" b="0" dirty="0" err="1" smtClean="0">
                <a:hlinkClick r:id="rId3" tooltip="Mediastinum"/>
              </a:rPr>
              <a:t>mediastinum</a:t>
            </a:r>
            <a:r>
              <a:rPr lang="en-US" b="0" dirty="0" err="1" smtClean="0"/>
              <a:t>al</a:t>
            </a:r>
            <a:r>
              <a:rPr lang="en-US" b="0" dirty="0" smtClean="0"/>
              <a:t> mass. </a:t>
            </a:r>
            <a:r>
              <a:rPr lang="en-US" b="0" dirty="0"/>
              <a:t>Although the sign is most commonly described in patients with substernal </a:t>
            </a:r>
            <a:r>
              <a:rPr lang="en-US" b="0" dirty="0" smtClean="0"/>
              <a:t>goiters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94" y="1138988"/>
            <a:ext cx="5877306" cy="4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8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12033662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148441"/>
            <a:ext cx="11465830" cy="66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8" y="370515"/>
            <a:ext cx="8666480" cy="573618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15" dirty="0">
                <a:latin typeface="Trebuchet MS"/>
                <a:cs typeface="Trebuchet MS"/>
              </a:rPr>
              <a:t>Thyroid</a:t>
            </a:r>
            <a:r>
              <a:rPr sz="3200" b="1" spc="-130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Percussion:</a:t>
            </a:r>
            <a:endParaRPr sz="32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55" dirty="0">
                <a:latin typeface="Trebuchet MS"/>
                <a:cs typeface="Trebuchet MS"/>
              </a:rPr>
              <a:t>any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thyroid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gland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enlargement</a:t>
            </a:r>
            <a:endParaRPr sz="2800" dirty="0">
              <a:latin typeface="Trebuchet MS"/>
              <a:cs typeface="Trebuchet MS"/>
            </a:endParaRPr>
          </a:p>
          <a:p>
            <a:pPr marL="588645">
              <a:lnSpc>
                <a:spcPct val="100000"/>
              </a:lnSpc>
              <a:spcBef>
                <a:spcPts val="595"/>
              </a:spcBef>
            </a:pPr>
            <a:r>
              <a:rPr sz="2400" spc="-1535" dirty="0">
                <a:solidFill>
                  <a:srgbClr val="FDB809"/>
                </a:solidFill>
                <a:latin typeface="Segoe UI Symbol"/>
                <a:cs typeface="Segoe UI Symbol"/>
              </a:rPr>
              <a:t>🞄</a:t>
            </a:r>
            <a:r>
              <a:rPr sz="2400" spc="270" dirty="0">
                <a:solidFill>
                  <a:srgbClr val="FDB809"/>
                </a:solidFill>
                <a:latin typeface="Segoe UI Symbol"/>
                <a:cs typeface="Segoe UI Symbol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s</a:t>
            </a:r>
            <a:r>
              <a:rPr sz="2400" b="1" spc="-5" dirty="0">
                <a:latin typeface="Trebuchet MS"/>
                <a:cs typeface="Trebuchet MS"/>
              </a:rPr>
              <a:t>t</a:t>
            </a:r>
            <a:r>
              <a:rPr sz="2400" b="1" spc="-10" dirty="0">
                <a:latin typeface="Trebuchet MS"/>
                <a:cs typeface="Trebuchet MS"/>
              </a:rPr>
              <a:t>ernocl</a:t>
            </a:r>
            <a:r>
              <a:rPr sz="2400" b="1" spc="-100" dirty="0">
                <a:latin typeface="Trebuchet MS"/>
                <a:cs typeface="Trebuchet MS"/>
              </a:rPr>
              <a:t>a</a:t>
            </a:r>
            <a:r>
              <a:rPr sz="2400" b="1" spc="-35" dirty="0">
                <a:latin typeface="Trebuchet MS"/>
                <a:cs typeface="Trebuchet MS"/>
              </a:rPr>
              <a:t>vicul</a:t>
            </a:r>
            <a:r>
              <a:rPr sz="2400" b="1" spc="-55" dirty="0">
                <a:latin typeface="Trebuchet MS"/>
                <a:cs typeface="Trebuchet MS"/>
              </a:rPr>
              <a:t>a</a:t>
            </a:r>
            <a:r>
              <a:rPr sz="2400" b="1" spc="50" dirty="0">
                <a:latin typeface="Trebuchet MS"/>
                <a:cs typeface="Trebuchet MS"/>
              </a:rPr>
              <a:t>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ed</a:t>
            </a:r>
            <a:r>
              <a:rPr sz="2400" b="1" spc="-35" dirty="0">
                <a:latin typeface="Trebuchet MS"/>
                <a:cs typeface="Trebuchet MS"/>
              </a:rPr>
              <a:t>g</a:t>
            </a:r>
            <a:r>
              <a:rPr sz="2400" b="1" spc="-55" dirty="0">
                <a:latin typeface="Trebuchet MS"/>
                <a:cs typeface="Trebuchet MS"/>
              </a:rPr>
              <a:t>e </a:t>
            </a:r>
            <a:r>
              <a:rPr sz="2400" b="1" spc="45" dirty="0">
                <a:latin typeface="Trebuchet MS"/>
                <a:cs typeface="Trebuchet MS"/>
              </a:rPr>
              <a:t>to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r</a:t>
            </a:r>
            <a:r>
              <a:rPr sz="2400" b="1" spc="-20" dirty="0">
                <a:latin typeface="Trebuchet MS"/>
                <a:cs typeface="Trebuchet MS"/>
              </a:rPr>
              <a:t>e</a:t>
            </a:r>
            <a:r>
              <a:rPr sz="2400" b="1" spc="-25" dirty="0">
                <a:latin typeface="Trebuchet MS"/>
                <a:cs typeface="Trebuchet MS"/>
              </a:rPr>
              <a:t>t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25" dirty="0">
                <a:latin typeface="Trebuchet MS"/>
                <a:cs typeface="Trebuchet MS"/>
              </a:rPr>
              <a:t>os</a:t>
            </a:r>
            <a:r>
              <a:rPr sz="2400" b="1" spc="10" dirty="0">
                <a:latin typeface="Trebuchet MS"/>
                <a:cs typeface="Trebuchet MS"/>
              </a:rPr>
              <a:t>t</a:t>
            </a:r>
            <a:r>
              <a:rPr sz="2400" b="1" spc="-20" dirty="0">
                <a:latin typeface="Trebuchet MS"/>
                <a:cs typeface="Trebuchet MS"/>
              </a:rPr>
              <a:t>ernal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25" dirty="0">
                <a:latin typeface="Trebuchet MS"/>
                <a:cs typeface="Trebuchet MS"/>
              </a:rPr>
              <a:t>a</a:t>
            </a:r>
            <a:r>
              <a:rPr sz="2400" b="1" spc="-30" dirty="0">
                <a:latin typeface="Trebuchet MS"/>
                <a:cs typeface="Trebuchet MS"/>
              </a:rPr>
              <a:t>rea</a:t>
            </a:r>
            <a:endParaRPr sz="24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340" dirty="0">
                <a:latin typeface="Trebuchet MS"/>
                <a:cs typeface="Trebuchet MS"/>
              </a:rPr>
              <a:t>T</a:t>
            </a:r>
            <a:r>
              <a:rPr sz="3200" b="1" spc="-135" dirty="0">
                <a:latin typeface="Trebuchet MS"/>
                <a:cs typeface="Trebuchet MS"/>
              </a:rPr>
              <a:t>h</a:t>
            </a:r>
            <a:r>
              <a:rPr sz="3200" b="1" spc="-5" dirty="0">
                <a:latin typeface="Trebuchet MS"/>
                <a:cs typeface="Trebuchet MS"/>
              </a:rPr>
              <a:t>y</a:t>
            </a:r>
            <a:r>
              <a:rPr sz="3200" b="1" spc="-85" dirty="0">
                <a:latin typeface="Trebuchet MS"/>
                <a:cs typeface="Trebuchet MS"/>
              </a:rPr>
              <a:t>r</a:t>
            </a:r>
            <a:r>
              <a:rPr sz="3200" b="1" dirty="0">
                <a:latin typeface="Trebuchet MS"/>
                <a:cs typeface="Trebuchet MS"/>
              </a:rPr>
              <a:t>oi</a:t>
            </a:r>
            <a:r>
              <a:rPr sz="3200" b="1" spc="5" dirty="0">
                <a:latin typeface="Trebuchet MS"/>
                <a:cs typeface="Trebuchet MS"/>
              </a:rPr>
              <a:t>d</a:t>
            </a:r>
            <a:r>
              <a:rPr sz="3200" b="1" spc="-434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Auscultation:</a:t>
            </a:r>
            <a:endParaRPr sz="32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40" dirty="0">
                <a:latin typeface="Trebuchet MS"/>
                <a:cs typeface="Trebuchet MS"/>
              </a:rPr>
              <a:t>listen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carotid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bruits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bilaterally</a:t>
            </a:r>
            <a:endParaRPr sz="28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60" dirty="0">
                <a:latin typeface="Trebuchet MS"/>
                <a:cs typeface="Trebuchet MS"/>
              </a:rPr>
              <a:t>Extra</a:t>
            </a:r>
            <a:r>
              <a:rPr sz="3200" b="1" spc="-13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considerations</a:t>
            </a:r>
            <a:endParaRPr sz="32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100" dirty="0">
                <a:latin typeface="Trebuchet MS"/>
                <a:cs typeface="Trebuchet MS"/>
              </a:rPr>
              <a:t> </a:t>
            </a:r>
            <a:r>
              <a:rPr sz="2800" b="1" spc="-75" dirty="0" smtClean="0">
                <a:latin typeface="Trebuchet MS"/>
                <a:cs typeface="Trebuchet MS"/>
              </a:rPr>
              <a:t>reflexes</a:t>
            </a:r>
            <a:endParaRPr lang="en-US" sz="2800" b="1" spc="-75" dirty="0" smtClean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lang="en-US" sz="2800" b="1" spc="-75" dirty="0" smtClean="0">
                <a:latin typeface="Trebuchet MS"/>
                <a:cs typeface="Trebuchet MS"/>
              </a:rPr>
              <a:t>Proximal muscle weakness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5" dirty="0">
                <a:latin typeface="Trebuchet MS"/>
                <a:cs typeface="Trebuchet MS"/>
              </a:rPr>
              <a:t>consider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checking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for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cardiomegaly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0" dirty="0">
                <a:latin typeface="Trebuchet MS"/>
                <a:cs typeface="Trebuchet MS"/>
              </a:rPr>
              <a:t>consider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checking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pleural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effusion</a:t>
            </a:r>
            <a:r>
              <a:rPr sz="2800" b="1" spc="-2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ascites</a:t>
            </a:r>
            <a:endParaRPr sz="2800" dirty="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pretibial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swelling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837" y="3491268"/>
              <a:ext cx="3857498" cy="29080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2666" y="3469576"/>
              <a:ext cx="4018534" cy="28685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8344" y="352933"/>
              <a:ext cx="4183253" cy="30986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213" y="291465"/>
              <a:ext cx="3678047" cy="2895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peritibeal</a:t>
            </a:r>
            <a:r>
              <a:rPr lang="en-US" dirty="0"/>
              <a:t> </a:t>
            </a:r>
            <a:r>
              <a:rPr lang="en-US" dirty="0" err="1"/>
              <a:t>mixedema</a:t>
            </a:r>
            <a:r>
              <a:rPr lang="en-US" dirty="0"/>
              <a:t> in </a:t>
            </a:r>
            <a:r>
              <a:rPr lang="en-US" dirty="0" smtClean="0"/>
              <a:t>Graves disease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34060"/>
            <a:ext cx="5114925" cy="462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8018"/>
            <a:ext cx="5105400" cy="4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5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341376"/>
              <a:ext cx="8104632" cy="89306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739838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Thyroid</a:t>
            </a:r>
            <a:r>
              <a:rPr spc="-114" dirty="0"/>
              <a:t> </a:t>
            </a:r>
            <a:r>
              <a:rPr spc="95" dirty="0"/>
              <a:t>Cancer</a:t>
            </a:r>
            <a:r>
              <a:rPr spc="-125" dirty="0"/>
              <a:t> </a:t>
            </a:r>
            <a:r>
              <a:rPr spc="-20" dirty="0"/>
              <a:t>presentation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420114"/>
            <a:ext cx="9723120" cy="44151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5910" marR="5080" indent="-283845">
              <a:lnSpc>
                <a:spcPts val="3240"/>
              </a:lnSpc>
              <a:spcBef>
                <a:spcPts val="5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90" dirty="0">
                <a:latin typeface="Trebuchet MS"/>
                <a:cs typeface="Trebuchet MS"/>
              </a:rPr>
              <a:t>Higher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80" dirty="0">
                <a:latin typeface="Trebuchet MS"/>
                <a:cs typeface="Trebuchet MS"/>
              </a:rPr>
              <a:t>risk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204" dirty="0">
                <a:latin typeface="Trebuchet MS"/>
                <a:cs typeface="Trebuchet MS"/>
              </a:rPr>
              <a:t>malignancy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285" dirty="0">
                <a:latin typeface="Trebuchet MS"/>
                <a:cs typeface="Trebuchet MS"/>
              </a:rPr>
              <a:t>if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nodule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45" dirty="0">
                <a:latin typeface="Trebuchet MS"/>
                <a:cs typeface="Trebuchet MS"/>
              </a:rPr>
              <a:t>age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20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95" dirty="0">
                <a:latin typeface="Trebuchet MS"/>
                <a:cs typeface="Trebuchet MS"/>
              </a:rPr>
              <a:t>and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over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245" dirty="0">
                <a:latin typeface="Trebuchet MS"/>
                <a:cs typeface="Trebuchet MS"/>
              </a:rPr>
              <a:t>age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</a:t>
            </a:r>
            <a:r>
              <a:rPr sz="3000" spc="-75" dirty="0">
                <a:latin typeface="Trebuchet MS"/>
                <a:cs typeface="Trebuchet MS"/>
              </a:rPr>
              <a:t> 70</a:t>
            </a:r>
            <a:r>
              <a:rPr sz="3000" spc="-60" dirty="0">
                <a:latin typeface="Trebuchet MS"/>
                <a:cs typeface="Trebuchet MS"/>
              </a:rPr>
              <a:t> </a:t>
            </a:r>
            <a:r>
              <a:rPr sz="3000" spc="-150" dirty="0">
                <a:latin typeface="Trebuchet MS"/>
                <a:cs typeface="Trebuchet MS"/>
              </a:rPr>
              <a:t>(normally</a:t>
            </a:r>
            <a:r>
              <a:rPr sz="3000" spc="-95" dirty="0">
                <a:latin typeface="Trebuchet MS"/>
                <a:cs typeface="Trebuchet MS"/>
              </a:rPr>
              <a:t> </a:t>
            </a:r>
            <a:r>
              <a:rPr sz="3000" spc="-130" dirty="0">
                <a:latin typeface="Trebuchet MS"/>
                <a:cs typeface="Trebuchet MS"/>
              </a:rPr>
              <a:t>only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75" dirty="0">
                <a:latin typeface="Trebuchet MS"/>
                <a:cs typeface="Trebuchet MS"/>
              </a:rPr>
              <a:t>5%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50" dirty="0">
                <a:latin typeface="Trebuchet MS"/>
                <a:cs typeface="Trebuchet MS"/>
              </a:rPr>
              <a:t>all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lumps)</a:t>
            </a:r>
            <a:endParaRPr sz="3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95" dirty="0">
                <a:latin typeface="Trebuchet MS"/>
                <a:cs typeface="Trebuchet MS"/>
              </a:rPr>
              <a:t>Red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80" dirty="0">
                <a:latin typeface="Trebuchet MS"/>
                <a:cs typeface="Trebuchet MS"/>
              </a:rPr>
              <a:t>flag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380" dirty="0">
                <a:latin typeface="Trebuchet MS"/>
                <a:cs typeface="Trebuchet MS"/>
              </a:rPr>
              <a:t>f</a:t>
            </a:r>
            <a:r>
              <a:rPr sz="3000" spc="-170" dirty="0">
                <a:latin typeface="Trebuchet MS"/>
                <a:cs typeface="Trebuchet MS"/>
              </a:rPr>
              <a:t>eatu</a:t>
            </a:r>
            <a:r>
              <a:rPr sz="3000" spc="-190" dirty="0">
                <a:latin typeface="Trebuchet MS"/>
                <a:cs typeface="Trebuchet MS"/>
              </a:rPr>
              <a:t>r</a:t>
            </a:r>
            <a:r>
              <a:rPr sz="3000" spc="-235" dirty="0">
                <a:latin typeface="Trebuchet MS"/>
                <a:cs typeface="Trebuchet MS"/>
              </a:rPr>
              <a:t>es:</a:t>
            </a:r>
            <a:endParaRPr sz="30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3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85" dirty="0">
                <a:latin typeface="Trebuchet MS"/>
                <a:cs typeface="Trebuchet MS"/>
              </a:rPr>
              <a:t>Ch</a:t>
            </a:r>
            <a:r>
              <a:rPr sz="2600" spc="-190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l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wit</a:t>
            </a:r>
            <a:r>
              <a:rPr sz="2600" spc="-145" dirty="0">
                <a:latin typeface="Trebuchet MS"/>
                <a:cs typeface="Trebuchet MS"/>
              </a:rPr>
              <a:t>h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265" dirty="0">
                <a:latin typeface="Trebuchet MS"/>
                <a:cs typeface="Trebuchet MS"/>
              </a:rPr>
              <a:t>h</a:t>
            </a:r>
            <a:r>
              <a:rPr sz="2600" spc="-70" dirty="0">
                <a:latin typeface="Trebuchet MS"/>
                <a:cs typeface="Trebuchet MS"/>
              </a:rPr>
              <a:t>y</a:t>
            </a:r>
            <a:r>
              <a:rPr sz="2600" spc="-114" dirty="0">
                <a:latin typeface="Trebuchet MS"/>
                <a:cs typeface="Trebuchet MS"/>
              </a:rPr>
              <a:t>r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n</a:t>
            </a:r>
            <a:r>
              <a:rPr sz="2600" spc="-35" dirty="0">
                <a:latin typeface="Trebuchet MS"/>
                <a:cs typeface="Trebuchet MS"/>
              </a:rPr>
              <a:t>o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114" dirty="0">
                <a:latin typeface="Trebuchet MS"/>
                <a:cs typeface="Trebuchet MS"/>
              </a:rPr>
              <a:t>u</a:t>
            </a:r>
            <a:r>
              <a:rPr sz="2600" spc="-190" dirty="0">
                <a:latin typeface="Trebuchet MS"/>
                <a:cs typeface="Trebuchet MS"/>
              </a:rPr>
              <a:t>le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20" dirty="0">
                <a:latin typeface="Trebuchet MS"/>
                <a:cs typeface="Trebuchet MS"/>
              </a:rPr>
              <a:t>Un</a:t>
            </a:r>
            <a:r>
              <a:rPr sz="2600" spc="-105" dirty="0">
                <a:latin typeface="Trebuchet MS"/>
                <a:cs typeface="Trebuchet MS"/>
              </a:rPr>
              <a:t>exp</a:t>
            </a:r>
            <a:r>
              <a:rPr sz="2600" spc="-170" dirty="0">
                <a:latin typeface="Trebuchet MS"/>
                <a:cs typeface="Trebuchet MS"/>
              </a:rPr>
              <a:t>l</a:t>
            </a:r>
            <a:r>
              <a:rPr sz="2600" spc="-285" dirty="0">
                <a:latin typeface="Trebuchet MS"/>
                <a:cs typeface="Trebuchet MS"/>
              </a:rPr>
              <a:t>a</a:t>
            </a:r>
            <a:r>
              <a:rPr sz="2600" spc="-145" dirty="0">
                <a:latin typeface="Trebuchet MS"/>
                <a:cs typeface="Trebuchet MS"/>
              </a:rPr>
              <a:t>ine</a:t>
            </a:r>
            <a:r>
              <a:rPr sz="2600" spc="-170" dirty="0">
                <a:latin typeface="Trebuchet MS"/>
                <a:cs typeface="Trebuchet MS"/>
              </a:rPr>
              <a:t>d</a:t>
            </a:r>
            <a:r>
              <a:rPr sz="2600" spc="-11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h</a:t>
            </a:r>
            <a:r>
              <a:rPr sz="2600" spc="-35" dirty="0">
                <a:latin typeface="Trebuchet MS"/>
                <a:cs typeface="Trebuchet MS"/>
              </a:rPr>
              <a:t>o</a:t>
            </a:r>
            <a:r>
              <a:rPr sz="2600" spc="-110" dirty="0">
                <a:latin typeface="Trebuchet MS"/>
                <a:cs typeface="Trebuchet MS"/>
              </a:rPr>
              <a:t>arseness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or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60" dirty="0">
                <a:latin typeface="Trebuchet MS"/>
                <a:cs typeface="Trebuchet MS"/>
              </a:rPr>
              <a:t>ce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60" dirty="0">
                <a:latin typeface="Trebuchet MS"/>
                <a:cs typeface="Trebuchet MS"/>
              </a:rPr>
              <a:t>chan</a:t>
            </a:r>
            <a:r>
              <a:rPr sz="2600" spc="-185" dirty="0">
                <a:latin typeface="Trebuchet MS"/>
                <a:cs typeface="Trebuchet MS"/>
              </a:rPr>
              <a:t>ge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wit</a:t>
            </a:r>
            <a:r>
              <a:rPr sz="2600" spc="-145" dirty="0">
                <a:latin typeface="Trebuchet MS"/>
                <a:cs typeface="Trebuchet MS"/>
              </a:rPr>
              <a:t>h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220" dirty="0">
                <a:latin typeface="Trebuchet MS"/>
                <a:cs typeface="Trebuchet MS"/>
              </a:rPr>
              <a:t>g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75" dirty="0">
                <a:latin typeface="Trebuchet MS"/>
                <a:cs typeface="Trebuchet MS"/>
              </a:rPr>
              <a:t>t</a:t>
            </a:r>
            <a:r>
              <a:rPr sz="2600" spc="-125" dirty="0">
                <a:latin typeface="Trebuchet MS"/>
                <a:cs typeface="Trebuchet MS"/>
              </a:rPr>
              <a:t>r</a:t>
            </a:r>
            <a:r>
              <a:rPr sz="2600" spc="-175" dirty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95" dirty="0">
                <a:latin typeface="Trebuchet MS"/>
                <a:cs typeface="Trebuchet MS"/>
              </a:rPr>
              <a:t>P</a:t>
            </a:r>
            <a:r>
              <a:rPr sz="2600" spc="-180" dirty="0">
                <a:latin typeface="Trebuchet MS"/>
                <a:cs typeface="Trebuchet MS"/>
              </a:rPr>
              <a:t>a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25" dirty="0">
                <a:latin typeface="Trebuchet MS"/>
                <a:cs typeface="Trebuchet MS"/>
              </a:rPr>
              <a:t>les</a:t>
            </a:r>
            <a:r>
              <a:rPr sz="2600" spc="-114" dirty="0">
                <a:latin typeface="Trebuchet MS"/>
                <a:cs typeface="Trebuchet MS"/>
              </a:rPr>
              <a:t>s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mass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en</a:t>
            </a:r>
            <a:r>
              <a:rPr sz="2600" spc="-100" dirty="0">
                <a:latin typeface="Trebuchet MS"/>
                <a:cs typeface="Trebuchet MS"/>
              </a:rPr>
              <a:t>l</a:t>
            </a:r>
            <a:r>
              <a:rPr sz="2600" spc="-140" dirty="0">
                <a:latin typeface="Trebuchet MS"/>
                <a:cs typeface="Trebuchet MS"/>
              </a:rPr>
              <a:t>ar</a:t>
            </a:r>
            <a:r>
              <a:rPr sz="2600" spc="-150" dirty="0">
                <a:latin typeface="Trebuchet MS"/>
                <a:cs typeface="Trebuchet MS"/>
              </a:rPr>
              <a:t>g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95" dirty="0">
                <a:latin typeface="Trebuchet MS"/>
                <a:cs typeface="Trebuchet MS"/>
              </a:rPr>
              <a:t>g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r</a:t>
            </a:r>
            <a:r>
              <a:rPr sz="2600" spc="-155" dirty="0">
                <a:latin typeface="Trebuchet MS"/>
                <a:cs typeface="Trebuchet MS"/>
              </a:rPr>
              <a:t>a</a:t>
            </a:r>
            <a:r>
              <a:rPr sz="2600" spc="-210" dirty="0">
                <a:latin typeface="Trebuchet MS"/>
                <a:cs typeface="Trebuchet MS"/>
              </a:rPr>
              <a:t>p</a:t>
            </a:r>
            <a:r>
              <a:rPr sz="2600" spc="-100" dirty="0">
                <a:latin typeface="Trebuchet MS"/>
                <a:cs typeface="Trebuchet MS"/>
              </a:rPr>
              <a:t>i</a:t>
            </a:r>
            <a:r>
              <a:rPr sz="2600" spc="-210" dirty="0">
                <a:latin typeface="Trebuchet MS"/>
                <a:cs typeface="Trebuchet MS"/>
              </a:rPr>
              <a:t>d</a:t>
            </a:r>
            <a:r>
              <a:rPr sz="2600" spc="-125" dirty="0">
                <a:latin typeface="Trebuchet MS"/>
                <a:cs typeface="Trebuchet MS"/>
              </a:rPr>
              <a:t>l</a:t>
            </a:r>
            <a:r>
              <a:rPr sz="2600" spc="-145" dirty="0">
                <a:latin typeface="Trebuchet MS"/>
                <a:cs typeface="Trebuchet MS"/>
              </a:rPr>
              <a:t>y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80" dirty="0">
                <a:latin typeface="Trebuchet MS"/>
                <a:cs typeface="Trebuchet MS"/>
              </a:rPr>
              <a:t>er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254" dirty="0">
                <a:latin typeface="Trebuchet MS"/>
                <a:cs typeface="Trebuchet MS"/>
              </a:rPr>
              <a:t>a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340" dirty="0">
                <a:latin typeface="Trebuchet MS"/>
                <a:cs typeface="Trebuchet MS"/>
              </a:rPr>
              <a:t>f</a:t>
            </a:r>
            <a:r>
              <a:rPr sz="2600" spc="-215" dirty="0">
                <a:latin typeface="Trebuchet MS"/>
                <a:cs typeface="Trebuchet MS"/>
              </a:rPr>
              <a:t>e</a:t>
            </a:r>
            <a:r>
              <a:rPr sz="2600" spc="-65" dirty="0">
                <a:latin typeface="Trebuchet MS"/>
                <a:cs typeface="Trebuchet MS"/>
              </a:rPr>
              <a:t>w </a:t>
            </a:r>
            <a:r>
              <a:rPr sz="2600" spc="-120" dirty="0">
                <a:latin typeface="Trebuchet MS"/>
                <a:cs typeface="Trebuchet MS"/>
              </a:rPr>
              <a:t>w</a:t>
            </a:r>
            <a:r>
              <a:rPr sz="2600" spc="-114" dirty="0">
                <a:latin typeface="Trebuchet MS"/>
                <a:cs typeface="Trebuchet MS"/>
              </a:rPr>
              <a:t>eeks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95" dirty="0">
                <a:latin typeface="Trebuchet MS"/>
                <a:cs typeface="Trebuchet MS"/>
              </a:rPr>
              <a:t>P</a:t>
            </a:r>
            <a:r>
              <a:rPr sz="2600" spc="-180" dirty="0">
                <a:latin typeface="Trebuchet MS"/>
                <a:cs typeface="Trebuchet MS"/>
              </a:rPr>
              <a:t>a</a:t>
            </a:r>
            <a:r>
              <a:rPr sz="2600" spc="-125" dirty="0">
                <a:latin typeface="Trebuchet MS"/>
                <a:cs typeface="Trebuchet MS"/>
              </a:rPr>
              <a:t>l</a:t>
            </a:r>
            <a:r>
              <a:rPr sz="2600" spc="-220" dirty="0">
                <a:latin typeface="Trebuchet MS"/>
                <a:cs typeface="Trebuchet MS"/>
              </a:rPr>
              <a:t>p</a:t>
            </a:r>
            <a:r>
              <a:rPr sz="2600" spc="-195" dirty="0">
                <a:latin typeface="Trebuchet MS"/>
                <a:cs typeface="Trebuchet MS"/>
              </a:rPr>
              <a:t>a</a:t>
            </a:r>
            <a:r>
              <a:rPr sz="2600" spc="-204" dirty="0">
                <a:latin typeface="Trebuchet MS"/>
                <a:cs typeface="Trebuchet MS"/>
              </a:rPr>
              <a:t>b</a:t>
            </a:r>
            <a:r>
              <a:rPr sz="2600" spc="-135" dirty="0">
                <a:latin typeface="Trebuchet MS"/>
                <a:cs typeface="Trebuchet MS"/>
              </a:rPr>
              <a:t>l</a:t>
            </a:r>
            <a:r>
              <a:rPr sz="2600" spc="-240" dirty="0">
                <a:latin typeface="Trebuchet MS"/>
                <a:cs typeface="Trebuchet MS"/>
              </a:rPr>
              <a:t>e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ce</a:t>
            </a:r>
            <a:r>
              <a:rPr sz="2600" spc="-15" dirty="0">
                <a:latin typeface="Trebuchet MS"/>
                <a:cs typeface="Trebuchet MS"/>
              </a:rPr>
              <a:t>r</a:t>
            </a:r>
            <a:r>
              <a:rPr sz="2600" spc="-170" dirty="0">
                <a:latin typeface="Trebuchet MS"/>
                <a:cs typeface="Trebuchet MS"/>
              </a:rPr>
              <a:t>vic</a:t>
            </a:r>
            <a:r>
              <a:rPr sz="2600" spc="-204" dirty="0">
                <a:latin typeface="Trebuchet MS"/>
                <a:cs typeface="Trebuchet MS"/>
              </a:rPr>
              <a:t>a</a:t>
            </a:r>
            <a:r>
              <a:rPr sz="2600" spc="-200" dirty="0">
                <a:latin typeface="Trebuchet MS"/>
                <a:cs typeface="Trebuchet MS"/>
              </a:rPr>
              <a:t>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220" dirty="0">
                <a:latin typeface="Trebuchet MS"/>
                <a:cs typeface="Trebuchet MS"/>
              </a:rPr>
              <a:t>l</a:t>
            </a:r>
            <a:r>
              <a:rPr sz="2600" spc="-170" dirty="0">
                <a:latin typeface="Trebuchet MS"/>
                <a:cs typeface="Trebuchet MS"/>
              </a:rPr>
              <a:t>ymph</a:t>
            </a:r>
            <a:r>
              <a:rPr sz="2600" spc="-135" dirty="0">
                <a:latin typeface="Trebuchet MS"/>
                <a:cs typeface="Trebuchet MS"/>
              </a:rPr>
              <a:t>a</a:t>
            </a:r>
            <a:r>
              <a:rPr sz="2600" spc="-140" dirty="0">
                <a:latin typeface="Trebuchet MS"/>
                <a:cs typeface="Trebuchet MS"/>
              </a:rPr>
              <a:t>de</a:t>
            </a:r>
            <a:r>
              <a:rPr sz="2600" spc="-135" dirty="0">
                <a:latin typeface="Trebuchet MS"/>
                <a:cs typeface="Trebuchet MS"/>
              </a:rPr>
              <a:t>n</a:t>
            </a:r>
            <a:r>
              <a:rPr sz="2600" spc="-55" dirty="0">
                <a:latin typeface="Trebuchet MS"/>
                <a:cs typeface="Trebuchet MS"/>
              </a:rPr>
              <a:t>o</a:t>
            </a:r>
            <a:r>
              <a:rPr sz="2600" spc="-50" dirty="0">
                <a:latin typeface="Trebuchet MS"/>
                <a:cs typeface="Trebuchet MS"/>
              </a:rPr>
              <a:t>p</a:t>
            </a:r>
            <a:r>
              <a:rPr sz="2600" spc="-210" dirty="0">
                <a:latin typeface="Trebuchet MS"/>
                <a:cs typeface="Trebuchet MS"/>
              </a:rPr>
              <a:t>at</a:t>
            </a:r>
            <a:r>
              <a:rPr sz="2600" spc="-225" dirty="0">
                <a:latin typeface="Trebuchet MS"/>
                <a:cs typeface="Trebuchet MS"/>
              </a:rPr>
              <a:t>h</a:t>
            </a:r>
            <a:r>
              <a:rPr sz="2600" spc="-145" dirty="0">
                <a:latin typeface="Trebuchet MS"/>
                <a:cs typeface="Trebuchet MS"/>
              </a:rPr>
              <a:t>y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10" dirty="0">
                <a:latin typeface="Trebuchet MS"/>
                <a:cs typeface="Trebuchet MS"/>
              </a:rPr>
              <a:t>FH</a:t>
            </a:r>
            <a:r>
              <a:rPr sz="2600" spc="15" dirty="0">
                <a:latin typeface="Trebuchet MS"/>
                <a:cs typeface="Trebuchet MS"/>
              </a:rPr>
              <a:t>x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of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254" dirty="0">
                <a:latin typeface="Trebuchet MS"/>
                <a:cs typeface="Trebuchet MS"/>
              </a:rPr>
              <a:t>h</a:t>
            </a:r>
            <a:r>
              <a:rPr sz="2600" spc="-70" dirty="0">
                <a:latin typeface="Trebuchet MS"/>
                <a:cs typeface="Trebuchet MS"/>
              </a:rPr>
              <a:t>y</a:t>
            </a:r>
            <a:r>
              <a:rPr sz="2600" spc="-114" dirty="0">
                <a:latin typeface="Trebuchet MS"/>
                <a:cs typeface="Trebuchet MS"/>
              </a:rPr>
              <a:t>r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or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en</a:t>
            </a:r>
            <a:r>
              <a:rPr sz="2600" spc="-135" dirty="0">
                <a:latin typeface="Trebuchet MS"/>
                <a:cs typeface="Trebuchet MS"/>
              </a:rPr>
              <a:t>d</a:t>
            </a:r>
            <a:r>
              <a:rPr sz="2600" spc="-75" dirty="0">
                <a:latin typeface="Trebuchet MS"/>
                <a:cs typeface="Trebuchet MS"/>
              </a:rPr>
              <a:t>ocr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45" dirty="0">
                <a:latin typeface="Trebuchet MS"/>
                <a:cs typeface="Trebuchet MS"/>
              </a:rPr>
              <a:t>ne</a:t>
            </a:r>
            <a:r>
              <a:rPr sz="2600" spc="-85" dirty="0">
                <a:latin typeface="Trebuchet MS"/>
                <a:cs typeface="Trebuchet MS"/>
              </a:rPr>
              <a:t> tumour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60" dirty="0">
                <a:latin typeface="Trebuchet MS"/>
                <a:cs typeface="Trebuchet MS"/>
              </a:rPr>
              <a:t>P</a:t>
            </a:r>
            <a:r>
              <a:rPr sz="2600" spc="-90" dirty="0">
                <a:latin typeface="Trebuchet MS"/>
                <a:cs typeface="Trebuchet MS"/>
              </a:rPr>
              <a:t>r</a:t>
            </a:r>
            <a:r>
              <a:rPr sz="2600" spc="-215" dirty="0">
                <a:latin typeface="Trebuchet MS"/>
                <a:cs typeface="Trebuchet MS"/>
              </a:rPr>
              <a:t>e</a:t>
            </a:r>
            <a:r>
              <a:rPr sz="2600" spc="-90" dirty="0">
                <a:latin typeface="Trebuchet MS"/>
                <a:cs typeface="Trebuchet MS"/>
              </a:rPr>
              <a:t>vio</a:t>
            </a:r>
            <a:r>
              <a:rPr sz="2600" spc="-105" dirty="0">
                <a:latin typeface="Trebuchet MS"/>
                <a:cs typeface="Trebuchet MS"/>
              </a:rPr>
              <a:t>u</a:t>
            </a:r>
            <a:r>
              <a:rPr sz="2600" spc="-55" dirty="0">
                <a:latin typeface="Trebuchet MS"/>
                <a:cs typeface="Trebuchet MS"/>
              </a:rPr>
              <a:t>s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i</a:t>
            </a:r>
            <a:r>
              <a:rPr sz="2600" spc="-110" dirty="0">
                <a:latin typeface="Trebuchet MS"/>
                <a:cs typeface="Trebuchet MS"/>
              </a:rPr>
              <a:t>r</a:t>
            </a:r>
            <a:r>
              <a:rPr sz="2600" spc="-114" dirty="0">
                <a:latin typeface="Trebuchet MS"/>
                <a:cs typeface="Trebuchet MS"/>
              </a:rPr>
              <a:t>ra</a:t>
            </a:r>
            <a:r>
              <a:rPr sz="2600" spc="-130" dirty="0">
                <a:latin typeface="Trebuchet MS"/>
                <a:cs typeface="Trebuchet MS"/>
              </a:rPr>
              <a:t>d</a:t>
            </a:r>
            <a:r>
              <a:rPr sz="2600" spc="-155" dirty="0">
                <a:latin typeface="Trebuchet MS"/>
                <a:cs typeface="Trebuchet MS"/>
              </a:rPr>
              <a:t>i</a:t>
            </a:r>
            <a:r>
              <a:rPr sz="2600" spc="-275" dirty="0">
                <a:latin typeface="Trebuchet MS"/>
                <a:cs typeface="Trebuchet MS"/>
              </a:rPr>
              <a:t>a</a:t>
            </a:r>
            <a:r>
              <a:rPr sz="2600" spc="-105" dirty="0">
                <a:latin typeface="Trebuchet MS"/>
                <a:cs typeface="Trebuchet MS"/>
              </a:rPr>
              <a:t>tion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85" dirty="0">
                <a:latin typeface="Trebuchet MS"/>
                <a:cs typeface="Trebuchet MS"/>
              </a:rPr>
              <a:t>P</a:t>
            </a:r>
            <a:r>
              <a:rPr sz="2600" spc="-100" dirty="0">
                <a:latin typeface="Trebuchet MS"/>
                <a:cs typeface="Trebuchet MS"/>
              </a:rPr>
              <a:t>ersis</a:t>
            </a:r>
            <a:r>
              <a:rPr sz="2600" spc="-110" dirty="0">
                <a:latin typeface="Trebuchet MS"/>
                <a:cs typeface="Trebuchet MS"/>
              </a:rPr>
              <a:t>t</a:t>
            </a:r>
            <a:r>
              <a:rPr sz="2600" spc="-155" dirty="0">
                <a:latin typeface="Trebuchet MS"/>
                <a:cs typeface="Trebuchet MS"/>
              </a:rPr>
              <a:t>ent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neck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45" dirty="0">
                <a:latin typeface="Trebuchet MS"/>
                <a:cs typeface="Trebuchet MS"/>
              </a:rPr>
              <a:t>p</a:t>
            </a:r>
            <a:r>
              <a:rPr sz="2600" spc="-280" dirty="0">
                <a:latin typeface="Trebuchet MS"/>
                <a:cs typeface="Trebuchet MS"/>
              </a:rPr>
              <a:t>a</a:t>
            </a:r>
            <a:r>
              <a:rPr sz="2600" spc="-145" dirty="0">
                <a:latin typeface="Trebuchet MS"/>
                <a:cs typeface="Trebuchet MS"/>
              </a:rPr>
              <a:t>i</a:t>
            </a:r>
            <a:r>
              <a:rPr sz="2600" spc="-120" dirty="0">
                <a:latin typeface="Trebuchet MS"/>
                <a:cs typeface="Trebuchet MS"/>
              </a:rPr>
              <a:t>n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70" dirty="0">
                <a:latin typeface="Trebuchet MS"/>
                <a:cs typeface="Trebuchet MS"/>
              </a:rPr>
              <a:t>l</a:t>
            </a:r>
            <a:r>
              <a:rPr sz="2600" spc="-285" dirty="0">
                <a:latin typeface="Trebuchet MS"/>
                <a:cs typeface="Trebuchet MS"/>
              </a:rPr>
              <a:t>a</a:t>
            </a:r>
            <a:r>
              <a:rPr sz="2600" spc="-110" dirty="0">
                <a:latin typeface="Trebuchet MS"/>
                <a:cs typeface="Trebuchet MS"/>
              </a:rPr>
              <a:t>s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95" dirty="0">
                <a:latin typeface="Trebuchet MS"/>
                <a:cs typeface="Trebuchet MS"/>
              </a:rPr>
              <a:t>g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</a:t>
            </a:r>
            <a:r>
              <a:rPr sz="2600" spc="-175" dirty="0">
                <a:latin typeface="Trebuchet MS"/>
                <a:cs typeface="Trebuchet MS"/>
              </a:rPr>
              <a:t>e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155" dirty="0">
                <a:latin typeface="Trebuchet MS"/>
                <a:cs typeface="Trebuchet MS"/>
              </a:rPr>
              <a:t>eral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w</a:t>
            </a:r>
            <a:r>
              <a:rPr sz="2600" spc="-114" dirty="0">
                <a:latin typeface="Trebuchet MS"/>
                <a:cs typeface="Trebuchet MS"/>
              </a:rPr>
              <a:t>eeks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disease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73" y="1418018"/>
            <a:ext cx="11947652" cy="2631490"/>
          </a:xfrm>
        </p:spPr>
        <p:txBody>
          <a:bodyPr/>
          <a:lstStyle/>
          <a:p>
            <a:r>
              <a:rPr lang="en-US" dirty="0" smtClean="0"/>
              <a:t>Triple assessment 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History.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examination.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Investigation: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Thyroid function test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Ultrasound </a:t>
            </a:r>
            <a:r>
              <a:rPr lang="en-US" dirty="0" smtClean="0">
                <a:sym typeface="Wingdings" panose="05000000000000000000" pitchFamily="2" charset="2"/>
              </a:rPr>
              <a:t> FNA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4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73" y="1418018"/>
            <a:ext cx="11947652" cy="8309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00336"/>
            <a:ext cx="44586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73" y="1418018"/>
            <a:ext cx="11947652" cy="415498"/>
          </a:xfrm>
        </p:spPr>
        <p:txBody>
          <a:bodyPr/>
          <a:lstStyle/>
          <a:p>
            <a:r>
              <a:rPr lang="en-US" dirty="0" smtClean="0"/>
              <a:t>                    Cyst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7" y="990600"/>
            <a:ext cx="5483428" cy="53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8572" y="1413764"/>
              <a:ext cx="280441" cy="210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8572" y="1413764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19">
                  <a:moveTo>
                    <a:pt x="0" y="105156"/>
                  </a:moveTo>
                  <a:lnTo>
                    <a:pt x="11017" y="64240"/>
                  </a:lnTo>
                  <a:lnTo>
                    <a:pt x="41065" y="30813"/>
                  </a:lnTo>
                  <a:lnTo>
                    <a:pt x="85639" y="8268"/>
                  </a:lnTo>
                  <a:lnTo>
                    <a:pt x="140233" y="0"/>
                  </a:lnTo>
                  <a:lnTo>
                    <a:pt x="194823" y="8268"/>
                  </a:lnTo>
                  <a:lnTo>
                    <a:pt x="239388" y="30813"/>
                  </a:lnTo>
                  <a:lnTo>
                    <a:pt x="269428" y="64240"/>
                  </a:lnTo>
                  <a:lnTo>
                    <a:pt x="280441" y="105156"/>
                  </a:lnTo>
                  <a:lnTo>
                    <a:pt x="269428" y="146125"/>
                  </a:lnTo>
                  <a:lnTo>
                    <a:pt x="239388" y="179546"/>
                  </a:lnTo>
                  <a:lnTo>
                    <a:pt x="194823" y="202060"/>
                  </a:lnTo>
                  <a:lnTo>
                    <a:pt x="140233" y="210312"/>
                  </a:lnTo>
                  <a:lnTo>
                    <a:pt x="85639" y="202060"/>
                  </a:lnTo>
                  <a:lnTo>
                    <a:pt x="41065" y="179546"/>
                  </a:lnTo>
                  <a:lnTo>
                    <a:pt x="11017" y="146125"/>
                  </a:lnTo>
                  <a:lnTo>
                    <a:pt x="0" y="105156"/>
                  </a:lnTo>
                  <a:close/>
                </a:path>
              </a:pathLst>
            </a:custGeom>
            <a:ln w="3175">
              <a:solidFill>
                <a:srgbClr val="2F8D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572" y="1338706"/>
              <a:ext cx="98044" cy="767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385" y="522516"/>
              <a:ext cx="6045327" cy="59485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Nodule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34720"/>
            <a:ext cx="4800600" cy="3938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6804"/>
            <a:ext cx="4969094" cy="397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Benign nodule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Malignant Nodule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3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78736"/>
            <a:ext cx="7010400" cy="39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8496"/>
              <a:ext cx="9991344" cy="813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752856"/>
              <a:ext cx="9454896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1347216"/>
              <a:ext cx="2107691" cy="8138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0057" y="289382"/>
            <a:ext cx="921004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-30" dirty="0"/>
              <a:t>If</a:t>
            </a:r>
            <a:r>
              <a:rPr sz="3900" spc="-100" dirty="0"/>
              <a:t> </a:t>
            </a:r>
            <a:r>
              <a:rPr sz="3900" spc="50" dirty="0"/>
              <a:t>someone</a:t>
            </a:r>
            <a:r>
              <a:rPr sz="3900" spc="-90" dirty="0"/>
              <a:t> </a:t>
            </a:r>
            <a:r>
              <a:rPr sz="3900" spc="-65" dirty="0"/>
              <a:t>is</a:t>
            </a:r>
            <a:r>
              <a:rPr sz="3900" spc="-95" dirty="0"/>
              <a:t> </a:t>
            </a:r>
            <a:r>
              <a:rPr sz="3900" spc="-40" dirty="0"/>
              <a:t>hypothyroid</a:t>
            </a:r>
            <a:r>
              <a:rPr sz="3900" spc="-95" dirty="0"/>
              <a:t> </a:t>
            </a:r>
            <a:r>
              <a:rPr sz="3900" spc="-25" dirty="0"/>
              <a:t>(underactive) </a:t>
            </a:r>
            <a:r>
              <a:rPr sz="3900" spc="-1160" dirty="0"/>
              <a:t> </a:t>
            </a:r>
            <a:r>
              <a:rPr sz="3900" spc="-10" dirty="0"/>
              <a:t>what</a:t>
            </a:r>
            <a:r>
              <a:rPr sz="3900" spc="-90" dirty="0"/>
              <a:t> </a:t>
            </a:r>
            <a:r>
              <a:rPr sz="3900" spc="-25" dirty="0"/>
              <a:t>h</a:t>
            </a:r>
            <a:r>
              <a:rPr sz="3900" spc="-65" dirty="0"/>
              <a:t>a</a:t>
            </a:r>
            <a:r>
              <a:rPr sz="3900" spc="-30" dirty="0"/>
              <a:t>pp</a:t>
            </a:r>
            <a:r>
              <a:rPr sz="3900" spc="-50" dirty="0"/>
              <a:t>e</a:t>
            </a:r>
            <a:r>
              <a:rPr sz="3900" spc="-35" dirty="0"/>
              <a:t>n</a:t>
            </a:r>
            <a:r>
              <a:rPr sz="3900" spc="-20" dirty="0"/>
              <a:t>s</a:t>
            </a:r>
            <a:r>
              <a:rPr sz="3900" spc="-70" dirty="0"/>
              <a:t> </a:t>
            </a:r>
            <a:r>
              <a:rPr sz="3900" spc="70" dirty="0"/>
              <a:t>to</a:t>
            </a:r>
            <a:r>
              <a:rPr sz="3900" spc="-90" dirty="0"/>
              <a:t> </a:t>
            </a:r>
            <a:r>
              <a:rPr sz="3900" spc="-25" dirty="0"/>
              <a:t>their</a:t>
            </a:r>
            <a:r>
              <a:rPr sz="3900" spc="-655" dirty="0"/>
              <a:t> </a:t>
            </a:r>
            <a:r>
              <a:rPr sz="3900" spc="265" dirty="0"/>
              <a:t>TSH</a:t>
            </a:r>
            <a:r>
              <a:rPr sz="3900" spc="270" dirty="0"/>
              <a:t>,</a:t>
            </a:r>
            <a:r>
              <a:rPr sz="3900" spc="140" dirty="0"/>
              <a:t>T</a:t>
            </a:r>
            <a:r>
              <a:rPr sz="3900" spc="135" dirty="0"/>
              <a:t>3</a:t>
            </a:r>
            <a:r>
              <a:rPr sz="3900" spc="-95" dirty="0"/>
              <a:t> </a:t>
            </a:r>
            <a:r>
              <a:rPr sz="3900" spc="-25" dirty="0"/>
              <a:t>a</a:t>
            </a:r>
            <a:r>
              <a:rPr sz="3900" spc="-15" dirty="0"/>
              <a:t>n</a:t>
            </a:r>
            <a:r>
              <a:rPr sz="3900" spc="-10" dirty="0"/>
              <a:t>d</a:t>
            </a:r>
            <a:r>
              <a:rPr sz="3900" spc="-665" dirty="0"/>
              <a:t> </a:t>
            </a:r>
            <a:r>
              <a:rPr sz="3900" spc="100" dirty="0"/>
              <a:t>T4  </a:t>
            </a:r>
            <a:r>
              <a:rPr sz="3900" spc="-130" dirty="0"/>
              <a:t>levels?</a:t>
            </a:r>
            <a:endParaRPr sz="3900"/>
          </a:p>
        </p:txBody>
      </p:sp>
      <p:sp>
        <p:nvSpPr>
          <p:cNvPr id="7" name="object 7"/>
          <p:cNvSpPr txBox="1"/>
          <p:nvPr/>
        </p:nvSpPr>
        <p:spPr>
          <a:xfrm>
            <a:off x="3047492" y="2758516"/>
            <a:ext cx="188848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0" dirty="0">
                <a:latin typeface="Trebuchet MS"/>
                <a:cs typeface="Trebuchet MS"/>
              </a:rPr>
              <a:t>TSH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rebuchet MS"/>
                <a:cs typeface="Trebuchet MS"/>
              </a:rPr>
              <a:t>T3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235" dirty="0">
                <a:latin typeface="Trebuchet MS"/>
                <a:cs typeface="Trebuchet MS"/>
              </a:rPr>
              <a:t>and</a:t>
            </a:r>
            <a:r>
              <a:rPr sz="3600" spc="-5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T4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7556" y="2862452"/>
            <a:ext cx="85725" cy="1537335"/>
          </a:xfrm>
          <a:custGeom>
            <a:avLst/>
            <a:gdLst/>
            <a:ahLst/>
            <a:cxnLst/>
            <a:rect l="l" t="t" r="r" b="b"/>
            <a:pathLst>
              <a:path w="85725" h="1537335">
                <a:moveTo>
                  <a:pt x="80899" y="1461008"/>
                </a:moveTo>
                <a:lnTo>
                  <a:pt x="55499" y="1461008"/>
                </a:lnTo>
                <a:lnTo>
                  <a:pt x="55499" y="1033653"/>
                </a:lnTo>
                <a:lnTo>
                  <a:pt x="30099" y="1033653"/>
                </a:lnTo>
                <a:lnTo>
                  <a:pt x="30099" y="1461008"/>
                </a:lnTo>
                <a:lnTo>
                  <a:pt x="4699" y="1461008"/>
                </a:lnTo>
                <a:lnTo>
                  <a:pt x="42799" y="1537208"/>
                </a:lnTo>
                <a:lnTo>
                  <a:pt x="74549" y="1473708"/>
                </a:lnTo>
                <a:lnTo>
                  <a:pt x="80899" y="1461008"/>
                </a:lnTo>
                <a:close/>
              </a:path>
              <a:path w="85725" h="1537335">
                <a:moveTo>
                  <a:pt x="85725" y="85725"/>
                </a:moveTo>
                <a:lnTo>
                  <a:pt x="78600" y="71501"/>
                </a:lnTo>
                <a:lnTo>
                  <a:pt x="42799" y="0"/>
                </a:lnTo>
                <a:lnTo>
                  <a:pt x="0" y="85725"/>
                </a:lnTo>
                <a:lnTo>
                  <a:pt x="28575" y="85725"/>
                </a:lnTo>
                <a:lnTo>
                  <a:pt x="28575" y="450596"/>
                </a:lnTo>
                <a:lnTo>
                  <a:pt x="57150" y="450596"/>
                </a:lnTo>
                <a:lnTo>
                  <a:pt x="57150" y="85725"/>
                </a:lnTo>
                <a:lnTo>
                  <a:pt x="85725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1827" y="158496"/>
              <a:ext cx="10520172" cy="8138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1827" y="752856"/>
              <a:ext cx="8267700" cy="8138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2016" y="752856"/>
              <a:ext cx="940307" cy="8138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44811" y="752856"/>
              <a:ext cx="1171955" cy="8138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9256" y="752856"/>
              <a:ext cx="1077468" cy="8138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827" y="1347216"/>
              <a:ext cx="2107692" cy="813815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93138" y="289382"/>
            <a:ext cx="977455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235" dirty="0"/>
              <a:t>So</a:t>
            </a:r>
            <a:r>
              <a:rPr sz="3900" spc="-120" dirty="0"/>
              <a:t> </a:t>
            </a:r>
            <a:r>
              <a:rPr sz="3900" spc="-185" dirty="0"/>
              <a:t>if</a:t>
            </a:r>
            <a:r>
              <a:rPr sz="3900" spc="-95" dirty="0"/>
              <a:t> </a:t>
            </a:r>
            <a:r>
              <a:rPr sz="3900" spc="50" dirty="0"/>
              <a:t>someone</a:t>
            </a:r>
            <a:r>
              <a:rPr sz="3900" spc="-110" dirty="0"/>
              <a:t> </a:t>
            </a:r>
            <a:r>
              <a:rPr sz="3900" spc="-65" dirty="0"/>
              <a:t>is</a:t>
            </a:r>
            <a:r>
              <a:rPr sz="3900" spc="-80" dirty="0"/>
              <a:t> </a:t>
            </a:r>
            <a:r>
              <a:rPr sz="3900" spc="-40" dirty="0"/>
              <a:t>hyperthyroid</a:t>
            </a:r>
            <a:r>
              <a:rPr sz="3900" spc="-100" dirty="0"/>
              <a:t> </a:t>
            </a:r>
            <a:r>
              <a:rPr sz="3900" spc="-35" dirty="0"/>
              <a:t>(overactive) </a:t>
            </a:r>
            <a:r>
              <a:rPr sz="3900" spc="-1160" dirty="0"/>
              <a:t> </a:t>
            </a:r>
            <a:r>
              <a:rPr sz="3900" spc="-10" dirty="0"/>
              <a:t>what</a:t>
            </a:r>
            <a:r>
              <a:rPr sz="3900" spc="-90" dirty="0"/>
              <a:t> </a:t>
            </a:r>
            <a:r>
              <a:rPr sz="3900" spc="-25" dirty="0"/>
              <a:t>h</a:t>
            </a:r>
            <a:r>
              <a:rPr sz="3900" spc="-65" dirty="0"/>
              <a:t>a</a:t>
            </a:r>
            <a:r>
              <a:rPr sz="3900" spc="-30" dirty="0"/>
              <a:t>pp</a:t>
            </a:r>
            <a:r>
              <a:rPr sz="3900" spc="-50" dirty="0"/>
              <a:t>e</a:t>
            </a:r>
            <a:r>
              <a:rPr sz="3900" spc="-35" dirty="0"/>
              <a:t>n</a:t>
            </a:r>
            <a:r>
              <a:rPr sz="3900" spc="-20" dirty="0"/>
              <a:t>s</a:t>
            </a:r>
            <a:r>
              <a:rPr sz="3900" spc="-70" dirty="0"/>
              <a:t> </a:t>
            </a:r>
            <a:r>
              <a:rPr sz="3900" spc="70" dirty="0"/>
              <a:t>to</a:t>
            </a:r>
            <a:r>
              <a:rPr sz="3900" spc="-90" dirty="0"/>
              <a:t> </a:t>
            </a:r>
            <a:r>
              <a:rPr sz="3900" spc="-25" dirty="0"/>
              <a:t>their</a:t>
            </a:r>
            <a:r>
              <a:rPr sz="3900" spc="-655" dirty="0"/>
              <a:t> </a:t>
            </a:r>
            <a:r>
              <a:rPr sz="3900" spc="415" dirty="0"/>
              <a:t>TS</a:t>
            </a:r>
            <a:r>
              <a:rPr sz="3900" spc="515" dirty="0"/>
              <a:t>H</a:t>
            </a:r>
            <a:r>
              <a:rPr sz="3900" spc="-95" dirty="0"/>
              <a:t> </a:t>
            </a:r>
            <a:r>
              <a:rPr sz="3900" spc="-20" dirty="0"/>
              <a:t>a</a:t>
            </a:r>
            <a:r>
              <a:rPr sz="3900" spc="-35" dirty="0"/>
              <a:t>n</a:t>
            </a:r>
            <a:r>
              <a:rPr sz="3900" spc="5" dirty="0"/>
              <a:t>d</a:t>
            </a:r>
            <a:r>
              <a:rPr sz="3900" spc="-655" dirty="0"/>
              <a:t> </a:t>
            </a:r>
            <a:r>
              <a:rPr sz="3900" spc="415" dirty="0"/>
              <a:t>T</a:t>
            </a:r>
            <a:r>
              <a:rPr sz="3900" spc="-140" dirty="0"/>
              <a:t>3</a:t>
            </a:r>
            <a:r>
              <a:rPr sz="3900" spc="-275" dirty="0"/>
              <a:t>,</a:t>
            </a:r>
            <a:r>
              <a:rPr sz="3900" spc="415" dirty="0"/>
              <a:t>T</a:t>
            </a:r>
            <a:r>
              <a:rPr sz="3900" spc="-95" dirty="0"/>
              <a:t>4  </a:t>
            </a:r>
            <a:r>
              <a:rPr sz="3900" spc="-130" dirty="0"/>
              <a:t>levels?</a:t>
            </a:r>
            <a:endParaRPr sz="3900"/>
          </a:p>
        </p:txBody>
      </p:sp>
      <p:sp>
        <p:nvSpPr>
          <p:cNvPr id="21" name="object 21"/>
          <p:cNvSpPr txBox="1"/>
          <p:nvPr/>
        </p:nvSpPr>
        <p:spPr>
          <a:xfrm>
            <a:off x="3047492" y="2758516"/>
            <a:ext cx="188848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0" dirty="0">
                <a:latin typeface="Trebuchet MS"/>
                <a:cs typeface="Trebuchet MS"/>
              </a:rPr>
              <a:t>TSH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spc="75" dirty="0">
                <a:latin typeface="Trebuchet MS"/>
                <a:cs typeface="Trebuchet MS"/>
              </a:rPr>
              <a:t>T</a:t>
            </a:r>
            <a:r>
              <a:rPr sz="3600" spc="-90" dirty="0">
                <a:latin typeface="Trebuchet MS"/>
                <a:cs typeface="Trebuchet MS"/>
              </a:rPr>
              <a:t>3 </a:t>
            </a:r>
            <a:r>
              <a:rPr sz="3600" spc="-235" dirty="0">
                <a:latin typeface="Trebuchet MS"/>
                <a:cs typeface="Trebuchet MS"/>
              </a:rPr>
              <a:t>and</a:t>
            </a:r>
            <a:r>
              <a:rPr sz="3600" spc="-535" dirty="0">
                <a:latin typeface="Trebuchet MS"/>
                <a:cs typeface="Trebuchet MS"/>
              </a:rPr>
              <a:t> </a:t>
            </a:r>
            <a:r>
              <a:rPr sz="3600" spc="70" dirty="0">
                <a:latin typeface="Trebuchet MS"/>
                <a:cs typeface="Trebuchet MS"/>
              </a:rPr>
              <a:t>T</a:t>
            </a:r>
            <a:r>
              <a:rPr sz="3600" spc="-90" dirty="0">
                <a:latin typeface="Trebuchet MS"/>
                <a:cs typeface="Trebuchet MS"/>
              </a:rPr>
              <a:t>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25466" y="2888995"/>
            <a:ext cx="85725" cy="1510665"/>
          </a:xfrm>
          <a:custGeom>
            <a:avLst/>
            <a:gdLst/>
            <a:ahLst/>
            <a:cxnLst/>
            <a:rect l="l" t="t" r="r" b="b"/>
            <a:pathLst>
              <a:path w="85725" h="1510664">
                <a:moveTo>
                  <a:pt x="81026" y="427355"/>
                </a:moveTo>
                <a:lnTo>
                  <a:pt x="55626" y="427355"/>
                </a:lnTo>
                <a:lnTo>
                  <a:pt x="55626" y="0"/>
                </a:lnTo>
                <a:lnTo>
                  <a:pt x="30226" y="0"/>
                </a:lnTo>
                <a:lnTo>
                  <a:pt x="30226" y="427355"/>
                </a:lnTo>
                <a:lnTo>
                  <a:pt x="4826" y="427355"/>
                </a:lnTo>
                <a:lnTo>
                  <a:pt x="42926" y="503555"/>
                </a:lnTo>
                <a:lnTo>
                  <a:pt x="74676" y="440055"/>
                </a:lnTo>
                <a:lnTo>
                  <a:pt x="81026" y="427355"/>
                </a:lnTo>
                <a:close/>
              </a:path>
              <a:path w="85725" h="1510664">
                <a:moveTo>
                  <a:pt x="85725" y="1145921"/>
                </a:moveTo>
                <a:lnTo>
                  <a:pt x="78549" y="1131570"/>
                </a:lnTo>
                <a:lnTo>
                  <a:pt x="42926" y="1060196"/>
                </a:lnTo>
                <a:lnTo>
                  <a:pt x="0" y="1145921"/>
                </a:lnTo>
                <a:lnTo>
                  <a:pt x="28575" y="1145921"/>
                </a:lnTo>
                <a:lnTo>
                  <a:pt x="28575" y="1510665"/>
                </a:lnTo>
                <a:lnTo>
                  <a:pt x="57150" y="1510665"/>
                </a:lnTo>
                <a:lnTo>
                  <a:pt x="57150" y="1145921"/>
                </a:lnTo>
                <a:lnTo>
                  <a:pt x="85725" y="1145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0"/>
              <a:ext cx="7600188" cy="690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4" y="513588"/>
              <a:ext cx="10154412" cy="5943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3138" y="7365"/>
            <a:ext cx="9690735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40" dirty="0"/>
              <a:t>Symptoms</a:t>
            </a:r>
            <a:r>
              <a:rPr sz="3900" spc="-100" dirty="0"/>
              <a:t> </a:t>
            </a:r>
            <a:r>
              <a:rPr sz="3900" spc="-80" dirty="0"/>
              <a:t>of</a:t>
            </a:r>
            <a:r>
              <a:rPr sz="3900" spc="-105" dirty="0"/>
              <a:t> </a:t>
            </a:r>
            <a:r>
              <a:rPr sz="3900" spc="40" dirty="0"/>
              <a:t>Hypothyroidism</a:t>
            </a:r>
            <a:endParaRPr sz="39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spc="110" dirty="0"/>
              <a:t>(Commonest</a:t>
            </a:r>
            <a:r>
              <a:rPr sz="2800" spc="-35" dirty="0"/>
              <a:t> </a:t>
            </a:r>
            <a:r>
              <a:rPr sz="2800" spc="-25" dirty="0"/>
              <a:t>c</a:t>
            </a:r>
            <a:r>
              <a:rPr sz="2800" spc="-20" dirty="0"/>
              <a:t>a</a:t>
            </a:r>
            <a:r>
              <a:rPr sz="2800" spc="-35" dirty="0"/>
              <a:t>use</a:t>
            </a:r>
            <a:r>
              <a:rPr sz="2800" spc="-345" dirty="0"/>
              <a:t> </a:t>
            </a:r>
            <a:r>
              <a:rPr sz="2800" spc="125" dirty="0"/>
              <a:t>Autoim</a:t>
            </a:r>
            <a:r>
              <a:rPr sz="2800" spc="165" dirty="0"/>
              <a:t>m</a:t>
            </a:r>
            <a:r>
              <a:rPr sz="2800" spc="-25" dirty="0"/>
              <a:t>u</a:t>
            </a:r>
            <a:r>
              <a:rPr sz="2800" spc="-15" dirty="0"/>
              <a:t>n</a:t>
            </a:r>
            <a:r>
              <a:rPr sz="2800" spc="-70" dirty="0"/>
              <a:t>e</a:t>
            </a:r>
            <a:r>
              <a:rPr sz="2800" spc="-30" dirty="0"/>
              <a:t> </a:t>
            </a:r>
            <a:r>
              <a:rPr sz="2800" spc="90" dirty="0"/>
              <a:t>Hashim</a:t>
            </a:r>
            <a:r>
              <a:rPr sz="2800" spc="75" dirty="0"/>
              <a:t>o</a:t>
            </a:r>
            <a:r>
              <a:rPr sz="2800" spc="30" dirty="0"/>
              <a:t>t</a:t>
            </a:r>
            <a:r>
              <a:rPr sz="2800" spc="70" dirty="0"/>
              <a:t>o</a:t>
            </a:r>
            <a:r>
              <a:rPr sz="2800" spc="-490" dirty="0"/>
              <a:t>’</a:t>
            </a:r>
            <a:r>
              <a:rPr sz="2800" spc="-15" dirty="0"/>
              <a:t>s</a:t>
            </a:r>
            <a:r>
              <a:rPr sz="2800" spc="-455" dirty="0"/>
              <a:t> </a:t>
            </a:r>
            <a:r>
              <a:rPr sz="2800" spc="130" dirty="0"/>
              <a:t>T</a:t>
            </a:r>
            <a:r>
              <a:rPr sz="2800" spc="35" dirty="0"/>
              <a:t>h</a:t>
            </a:r>
            <a:r>
              <a:rPr sz="2800" spc="-10" dirty="0"/>
              <a:t>y</a:t>
            </a:r>
            <a:r>
              <a:rPr sz="2800" spc="-85" dirty="0"/>
              <a:t>r</a:t>
            </a:r>
            <a:r>
              <a:rPr sz="2800" spc="-25" dirty="0"/>
              <a:t>oiditi</a:t>
            </a:r>
            <a:r>
              <a:rPr sz="2800" spc="-35" dirty="0"/>
              <a:t>s</a:t>
            </a:r>
            <a:r>
              <a:rPr sz="2800" spc="45" dirty="0"/>
              <a:t>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587246" y="1506981"/>
            <a:ext cx="9455785" cy="449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30" dirty="0">
                <a:latin typeface="Trebuchet MS"/>
                <a:cs typeface="Trebuchet MS"/>
              </a:rPr>
              <a:t>Ti</a:t>
            </a:r>
            <a:r>
              <a:rPr sz="2200" spc="-80" dirty="0">
                <a:latin typeface="Trebuchet MS"/>
                <a:cs typeface="Trebuchet MS"/>
              </a:rPr>
              <a:t>r</a:t>
            </a:r>
            <a:r>
              <a:rPr sz="2200" spc="-130" dirty="0">
                <a:latin typeface="Trebuchet MS"/>
                <a:cs typeface="Trebuchet MS"/>
              </a:rPr>
              <a:t>edn</a:t>
            </a:r>
            <a:r>
              <a:rPr sz="2200" spc="-125" dirty="0">
                <a:latin typeface="Trebuchet MS"/>
                <a:cs typeface="Trebuchet MS"/>
              </a:rPr>
              <a:t>e</a:t>
            </a:r>
            <a:r>
              <a:rPr sz="2200" spc="-50" dirty="0">
                <a:latin typeface="Trebuchet MS"/>
                <a:cs typeface="Trebuchet MS"/>
              </a:rPr>
              <a:t>s</a:t>
            </a:r>
            <a:r>
              <a:rPr sz="2200" spc="-65" dirty="0">
                <a:latin typeface="Trebuchet MS"/>
                <a:cs typeface="Trebuchet MS"/>
              </a:rPr>
              <a:t>s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250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fatigue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and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let</a:t>
            </a:r>
            <a:r>
              <a:rPr sz="2200" spc="-170" dirty="0">
                <a:latin typeface="Trebuchet MS"/>
                <a:cs typeface="Trebuchet MS"/>
              </a:rPr>
              <a:t>h</a:t>
            </a:r>
            <a:r>
              <a:rPr sz="2200" spc="-120" dirty="0">
                <a:latin typeface="Trebuchet MS"/>
                <a:cs typeface="Trebuchet MS"/>
              </a:rPr>
              <a:t>a</a:t>
            </a:r>
            <a:r>
              <a:rPr sz="2200" spc="-100" dirty="0">
                <a:latin typeface="Trebuchet MS"/>
                <a:cs typeface="Trebuchet MS"/>
              </a:rPr>
              <a:t>r</a:t>
            </a:r>
            <a:r>
              <a:rPr sz="2200" spc="-130" dirty="0">
                <a:latin typeface="Trebuchet MS"/>
                <a:cs typeface="Trebuchet MS"/>
              </a:rPr>
              <a:t>g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14" dirty="0">
                <a:latin typeface="Trebuchet MS"/>
                <a:cs typeface="Trebuchet MS"/>
              </a:rPr>
              <a:t>Psychological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290" dirty="0">
                <a:latin typeface="Trebuchet MS"/>
                <a:cs typeface="Trebuchet MS"/>
              </a:rPr>
              <a:t>–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poor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memory,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concentration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and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low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mood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220" dirty="0">
                <a:latin typeface="Trebuchet MS"/>
                <a:cs typeface="Trebuchet MS"/>
              </a:rPr>
              <a:t>W</a:t>
            </a:r>
            <a:r>
              <a:rPr sz="2200" spc="-145" dirty="0">
                <a:latin typeface="Trebuchet MS"/>
                <a:cs typeface="Trebuchet MS"/>
              </a:rPr>
              <a:t>eight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210" dirty="0">
                <a:latin typeface="Trebuchet MS"/>
                <a:cs typeface="Trebuchet MS"/>
              </a:rPr>
              <a:t>ga</a:t>
            </a:r>
            <a:r>
              <a:rPr sz="2200" spc="-125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0" dirty="0">
                <a:latin typeface="Trebuchet MS"/>
                <a:cs typeface="Trebuchet MS"/>
              </a:rPr>
              <a:t>Neck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swelling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40" dirty="0">
                <a:latin typeface="Trebuchet MS"/>
                <a:cs typeface="Trebuchet MS"/>
              </a:rPr>
              <a:t>Hoarse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voice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200" dirty="0">
                <a:latin typeface="Trebuchet MS"/>
                <a:cs typeface="Trebuchet MS"/>
              </a:rPr>
              <a:t>Puf</a:t>
            </a:r>
            <a:r>
              <a:rPr sz="2200" spc="-145" dirty="0">
                <a:latin typeface="Trebuchet MS"/>
                <a:cs typeface="Trebuchet MS"/>
              </a:rPr>
              <a:t>f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90" dirty="0">
                <a:latin typeface="Trebuchet MS"/>
                <a:cs typeface="Trebuchet MS"/>
              </a:rPr>
              <a:t>face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an</a:t>
            </a:r>
            <a:r>
              <a:rPr sz="2200" spc="-110" dirty="0">
                <a:latin typeface="Trebuchet MS"/>
                <a:cs typeface="Trebuchet MS"/>
              </a:rPr>
              <a:t>d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ha</a:t>
            </a:r>
            <a:r>
              <a:rPr sz="2200" spc="-140" dirty="0">
                <a:latin typeface="Trebuchet MS"/>
                <a:cs typeface="Trebuchet MS"/>
              </a:rPr>
              <a:t>n</a:t>
            </a:r>
            <a:r>
              <a:rPr sz="2200" spc="-80" dirty="0">
                <a:latin typeface="Trebuchet MS"/>
                <a:cs typeface="Trebuchet MS"/>
              </a:rPr>
              <a:t>ds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(</a:t>
            </a:r>
            <a:r>
              <a:rPr sz="2200" spc="-140" dirty="0">
                <a:latin typeface="Trebuchet MS"/>
                <a:cs typeface="Trebuchet MS"/>
              </a:rPr>
              <a:t>p</a:t>
            </a:r>
            <a:r>
              <a:rPr sz="2200" spc="-135" dirty="0">
                <a:latin typeface="Trebuchet MS"/>
                <a:cs typeface="Trebuchet MS"/>
              </a:rPr>
              <a:t>e</a:t>
            </a:r>
            <a:r>
              <a:rPr sz="2200" spc="-80" dirty="0">
                <a:latin typeface="Trebuchet MS"/>
                <a:cs typeface="Trebuchet MS"/>
              </a:rPr>
              <a:t>r</a:t>
            </a:r>
            <a:r>
              <a:rPr sz="2200" spc="-70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-</a:t>
            </a:r>
            <a:r>
              <a:rPr sz="2200" spc="-110" dirty="0">
                <a:latin typeface="Trebuchet MS"/>
                <a:cs typeface="Trebuchet MS"/>
              </a:rPr>
              <a:t>orbital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s</a:t>
            </a:r>
            <a:r>
              <a:rPr sz="2200" spc="-105" dirty="0">
                <a:latin typeface="Trebuchet MS"/>
                <a:cs typeface="Trebuchet MS"/>
              </a:rPr>
              <a:t>w</a:t>
            </a:r>
            <a:r>
              <a:rPr sz="2200" spc="-150" dirty="0">
                <a:latin typeface="Trebuchet MS"/>
                <a:cs typeface="Trebuchet MS"/>
              </a:rPr>
              <a:t>ellin</a:t>
            </a:r>
            <a:r>
              <a:rPr sz="2200" spc="-135" dirty="0">
                <a:latin typeface="Trebuchet MS"/>
                <a:cs typeface="Trebuchet MS"/>
              </a:rPr>
              <a:t>g)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75" dirty="0">
                <a:latin typeface="Trebuchet MS"/>
                <a:cs typeface="Trebuchet MS"/>
              </a:rPr>
              <a:t>Dry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skin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0" dirty="0">
                <a:latin typeface="Trebuchet MS"/>
                <a:cs typeface="Trebuchet MS"/>
              </a:rPr>
              <a:t>Hair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loss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Trebuchet MS"/>
                <a:cs typeface="Trebuchet MS"/>
              </a:rPr>
              <a:t>Cold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intolerance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75" dirty="0">
                <a:latin typeface="Trebuchet MS"/>
                <a:cs typeface="Trebuchet MS"/>
              </a:rPr>
              <a:t>Constipation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35" dirty="0">
                <a:latin typeface="Trebuchet MS"/>
                <a:cs typeface="Trebuchet MS"/>
              </a:rPr>
              <a:t>Men</a:t>
            </a:r>
            <a:r>
              <a:rPr sz="2200" spc="25" dirty="0">
                <a:latin typeface="Trebuchet MS"/>
                <a:cs typeface="Trebuchet MS"/>
              </a:rPr>
              <a:t>o</a:t>
            </a:r>
            <a:r>
              <a:rPr sz="2200" spc="-15" dirty="0">
                <a:latin typeface="Trebuchet MS"/>
                <a:cs typeface="Trebuchet MS"/>
              </a:rPr>
              <a:t>r</a:t>
            </a:r>
            <a:r>
              <a:rPr sz="2200" spc="-120" dirty="0">
                <a:latin typeface="Trebuchet MS"/>
                <a:cs typeface="Trebuchet MS"/>
              </a:rPr>
              <a:t>rha</a:t>
            </a:r>
            <a:r>
              <a:rPr sz="2200" spc="-135" dirty="0">
                <a:latin typeface="Trebuchet MS"/>
                <a:cs typeface="Trebuchet MS"/>
              </a:rPr>
              <a:t>gi</a:t>
            </a:r>
            <a:r>
              <a:rPr sz="2200" spc="-240" dirty="0">
                <a:latin typeface="Trebuchet MS"/>
                <a:cs typeface="Trebuchet MS"/>
              </a:rPr>
              <a:t>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540" dirty="0">
                <a:latin typeface="Trebuchet MS"/>
                <a:cs typeface="Trebuchet MS"/>
              </a:rPr>
              <a:t>/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85" dirty="0">
                <a:latin typeface="Trebuchet MS"/>
                <a:cs typeface="Trebuchet MS"/>
              </a:rPr>
              <a:t>inf</a:t>
            </a:r>
            <a:r>
              <a:rPr sz="2200" spc="-80" dirty="0">
                <a:latin typeface="Trebuchet MS"/>
                <a:cs typeface="Trebuchet MS"/>
              </a:rPr>
              <a:t>e</a:t>
            </a:r>
            <a:r>
              <a:rPr sz="2200" spc="-15" dirty="0">
                <a:latin typeface="Trebuchet MS"/>
                <a:cs typeface="Trebuchet MS"/>
              </a:rPr>
              <a:t>r</a:t>
            </a:r>
            <a:r>
              <a:rPr sz="2200" spc="-145" dirty="0">
                <a:latin typeface="Trebuchet MS"/>
                <a:cs typeface="Trebuchet MS"/>
              </a:rPr>
              <a:t>tility</a:t>
            </a:r>
            <a:endParaRPr sz="2200">
              <a:latin typeface="Trebuchet MS"/>
              <a:cs typeface="Trebuchet MS"/>
            </a:endParaRPr>
          </a:p>
          <a:p>
            <a:pPr marL="748665" marR="5080" indent="1350010">
              <a:lnSpc>
                <a:spcPts val="2720"/>
              </a:lnSpc>
              <a:spcBef>
                <a:spcPts val="95"/>
              </a:spcBef>
            </a:pPr>
            <a:r>
              <a:rPr sz="2200" spc="-175" dirty="0">
                <a:latin typeface="Trebuchet MS"/>
                <a:cs typeface="Trebuchet MS"/>
              </a:rPr>
              <a:t>n.</a:t>
            </a:r>
            <a:r>
              <a:rPr sz="2200" spc="-229" dirty="0">
                <a:latin typeface="Trebuchet MS"/>
                <a:cs typeface="Trebuchet MS"/>
              </a:rPr>
              <a:t>b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r>
              <a:rPr sz="2200" spc="-28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h</a:t>
            </a:r>
            <a:r>
              <a:rPr sz="2200" spc="-95" dirty="0">
                <a:latin typeface="Trebuchet MS"/>
                <a:cs typeface="Trebuchet MS"/>
              </a:rPr>
              <a:t>ypot</a:t>
            </a:r>
            <a:r>
              <a:rPr sz="2200" spc="-170" dirty="0">
                <a:latin typeface="Trebuchet MS"/>
                <a:cs typeface="Trebuchet MS"/>
              </a:rPr>
              <a:t>h</a:t>
            </a:r>
            <a:r>
              <a:rPr sz="2200" spc="-65" dirty="0">
                <a:latin typeface="Trebuchet MS"/>
                <a:cs typeface="Trebuchet MS"/>
              </a:rPr>
              <a:t>y</a:t>
            </a:r>
            <a:r>
              <a:rPr sz="2200" spc="-120" dirty="0">
                <a:latin typeface="Trebuchet MS"/>
                <a:cs typeface="Trebuchet MS"/>
              </a:rPr>
              <a:t>r</a:t>
            </a:r>
            <a:r>
              <a:rPr sz="2200" spc="-85" dirty="0">
                <a:latin typeface="Trebuchet MS"/>
                <a:cs typeface="Trebuchet MS"/>
              </a:rPr>
              <a:t>oidi</a:t>
            </a:r>
            <a:r>
              <a:rPr sz="2200" spc="-100" dirty="0">
                <a:latin typeface="Trebuchet MS"/>
                <a:cs typeface="Trebuchet MS"/>
              </a:rPr>
              <a:t>s</a:t>
            </a:r>
            <a:r>
              <a:rPr sz="2200" spc="-135" dirty="0">
                <a:latin typeface="Trebuchet MS"/>
                <a:cs typeface="Trebuchet MS"/>
              </a:rPr>
              <a:t>m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220" dirty="0">
                <a:latin typeface="Trebuchet MS"/>
                <a:cs typeface="Trebuchet MS"/>
              </a:rPr>
              <a:t>m</a:t>
            </a:r>
            <a:r>
              <a:rPr sz="2200" spc="-229" dirty="0">
                <a:latin typeface="Trebuchet MS"/>
                <a:cs typeface="Trebuchet MS"/>
              </a:rPr>
              <a:t>a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p</a:t>
            </a:r>
            <a:r>
              <a:rPr sz="2200" spc="-100" dirty="0">
                <a:latin typeface="Trebuchet MS"/>
                <a:cs typeface="Trebuchet MS"/>
              </a:rPr>
              <a:t>r</a:t>
            </a:r>
            <a:r>
              <a:rPr sz="2200" spc="-110" dirty="0">
                <a:latin typeface="Trebuchet MS"/>
                <a:cs typeface="Trebuchet MS"/>
              </a:rPr>
              <a:t>ese</a:t>
            </a:r>
            <a:r>
              <a:rPr sz="2200" spc="-114" dirty="0">
                <a:latin typeface="Trebuchet MS"/>
                <a:cs typeface="Trebuchet MS"/>
              </a:rPr>
              <a:t>n</a:t>
            </a:r>
            <a:r>
              <a:rPr sz="2200" spc="-145" dirty="0">
                <a:latin typeface="Trebuchet MS"/>
                <a:cs typeface="Trebuchet MS"/>
              </a:rPr>
              <a:t>t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as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h</a:t>
            </a:r>
            <a:r>
              <a:rPr sz="2200" spc="-135" dirty="0">
                <a:latin typeface="Trebuchet MS"/>
                <a:cs typeface="Trebuchet MS"/>
              </a:rPr>
              <a:t>ype</a:t>
            </a:r>
            <a:r>
              <a:rPr sz="2200" spc="-60" dirty="0">
                <a:latin typeface="Trebuchet MS"/>
                <a:cs typeface="Trebuchet MS"/>
              </a:rPr>
              <a:t>r</a:t>
            </a:r>
            <a:r>
              <a:rPr sz="2200" spc="-105" dirty="0">
                <a:latin typeface="Trebuchet MS"/>
                <a:cs typeface="Trebuchet MS"/>
              </a:rPr>
              <a:t>chole</a:t>
            </a:r>
            <a:r>
              <a:rPr sz="2200" spc="-85" dirty="0">
                <a:latin typeface="Trebuchet MS"/>
                <a:cs typeface="Trebuchet MS"/>
              </a:rPr>
              <a:t>ste</a:t>
            </a:r>
            <a:r>
              <a:rPr sz="2200" spc="-145" dirty="0">
                <a:latin typeface="Trebuchet MS"/>
                <a:cs typeface="Trebuchet MS"/>
              </a:rPr>
              <a:t>r</a:t>
            </a:r>
            <a:r>
              <a:rPr sz="2200" spc="-155" dirty="0">
                <a:latin typeface="Trebuchet MS"/>
                <a:cs typeface="Trebuchet MS"/>
              </a:rPr>
              <a:t>olaeamia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254" dirty="0">
                <a:latin typeface="Trebuchet MS"/>
                <a:cs typeface="Trebuchet MS"/>
              </a:rPr>
              <a:t>–  </a:t>
            </a:r>
            <a:r>
              <a:rPr sz="2200" spc="-160" dirty="0">
                <a:latin typeface="Trebuchet MS"/>
                <a:cs typeface="Trebuchet MS"/>
              </a:rPr>
              <a:t>always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check</a:t>
            </a:r>
            <a:r>
              <a:rPr sz="2200" spc="-3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TFT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210" dirty="0">
                <a:latin typeface="Trebuchet MS"/>
                <a:cs typeface="Trebuchet MS"/>
              </a:rPr>
              <a:t>if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first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time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of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finding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someone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with</a:t>
            </a:r>
            <a:r>
              <a:rPr sz="2200" spc="1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hypercholesterolaemia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605" y="223392"/>
            <a:ext cx="7760208" cy="6433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196596"/>
              <a:ext cx="3880104" cy="813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4420" y="196596"/>
              <a:ext cx="4739639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7651" y="847344"/>
              <a:ext cx="5748528" cy="5303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3138" y="327482"/>
            <a:ext cx="716978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45" dirty="0"/>
              <a:t>Symptoms</a:t>
            </a:r>
            <a:r>
              <a:rPr sz="3900" spc="-125" dirty="0"/>
              <a:t> </a:t>
            </a:r>
            <a:r>
              <a:rPr sz="3900" spc="-80" dirty="0"/>
              <a:t>of</a:t>
            </a:r>
            <a:r>
              <a:rPr sz="3900" spc="-130" dirty="0"/>
              <a:t> </a:t>
            </a:r>
            <a:r>
              <a:rPr sz="3900" spc="35" dirty="0"/>
              <a:t>Hyperthyroidism</a:t>
            </a:r>
            <a:endParaRPr sz="3900"/>
          </a:p>
        </p:txBody>
      </p:sp>
      <p:sp>
        <p:nvSpPr>
          <p:cNvPr id="7" name="object 7"/>
          <p:cNvSpPr txBox="1"/>
          <p:nvPr/>
        </p:nvSpPr>
        <p:spPr>
          <a:xfrm>
            <a:off x="1993138" y="844194"/>
            <a:ext cx="5337810" cy="17170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500" b="1" spc="-35" dirty="0">
                <a:solidFill>
                  <a:srgbClr val="562213"/>
                </a:solidFill>
                <a:latin typeface="Trebuchet MS"/>
                <a:cs typeface="Trebuchet MS"/>
              </a:rPr>
              <a:t>(Grave’s</a:t>
            </a:r>
            <a:r>
              <a:rPr sz="2500" b="1" spc="-6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25" dirty="0">
                <a:solidFill>
                  <a:srgbClr val="562213"/>
                </a:solidFill>
                <a:latin typeface="Trebuchet MS"/>
                <a:cs typeface="Trebuchet MS"/>
              </a:rPr>
              <a:t>Disease</a:t>
            </a:r>
            <a:r>
              <a:rPr sz="2500" b="1" spc="-8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55" dirty="0">
                <a:solidFill>
                  <a:srgbClr val="562213"/>
                </a:solidFill>
                <a:latin typeface="Trebuchet MS"/>
                <a:cs typeface="Trebuchet MS"/>
              </a:rPr>
              <a:t>commonest</a:t>
            </a:r>
            <a:r>
              <a:rPr sz="2500" b="1" spc="-4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562213"/>
                </a:solidFill>
                <a:latin typeface="Trebuchet MS"/>
                <a:cs typeface="Trebuchet MS"/>
              </a:rPr>
              <a:t>cause)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66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70" dirty="0">
                <a:latin typeface="Trebuchet MS"/>
                <a:cs typeface="Trebuchet MS"/>
              </a:rPr>
              <a:t>Ag</a:t>
            </a:r>
            <a:r>
              <a:rPr sz="2500" spc="-30" dirty="0">
                <a:latin typeface="Trebuchet MS"/>
                <a:cs typeface="Trebuchet MS"/>
              </a:rPr>
              <a:t>i</a:t>
            </a:r>
            <a:r>
              <a:rPr sz="2500" spc="-204" dirty="0">
                <a:latin typeface="Trebuchet MS"/>
                <a:cs typeface="Trebuchet MS"/>
              </a:rPr>
              <a:t>tated,</a:t>
            </a:r>
            <a:r>
              <a:rPr sz="2500" spc="-310" dirty="0">
                <a:latin typeface="Trebuchet MS"/>
                <a:cs typeface="Trebuchet MS"/>
              </a:rPr>
              <a:t> </a:t>
            </a:r>
            <a:r>
              <a:rPr sz="2500" spc="-195" dirty="0">
                <a:latin typeface="Trebuchet MS"/>
                <a:cs typeface="Trebuchet MS"/>
              </a:rPr>
              <a:t>`on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edg</a:t>
            </a:r>
            <a:r>
              <a:rPr sz="2500" spc="-160" dirty="0">
                <a:latin typeface="Trebuchet MS"/>
                <a:cs typeface="Trebuchet MS"/>
              </a:rPr>
              <a:t>e</a:t>
            </a:r>
            <a:r>
              <a:rPr sz="2500" spc="-380" dirty="0">
                <a:latin typeface="Trebuchet MS"/>
                <a:cs typeface="Trebuchet MS"/>
              </a:rPr>
              <a:t>’</a:t>
            </a:r>
            <a:r>
              <a:rPr sz="2500" spc="-375" dirty="0">
                <a:latin typeface="Trebuchet MS"/>
                <a:cs typeface="Trebuchet MS"/>
              </a:rPr>
              <a:t>,</a:t>
            </a:r>
            <a:r>
              <a:rPr sz="2500" spc="-315" dirty="0">
                <a:latin typeface="Trebuchet MS"/>
                <a:cs typeface="Trebuchet MS"/>
              </a:rPr>
              <a:t> </a:t>
            </a:r>
            <a:r>
              <a:rPr sz="2500" spc="-100" dirty="0">
                <a:latin typeface="Trebuchet MS"/>
                <a:cs typeface="Trebuchet MS"/>
              </a:rPr>
              <a:t>ne</a:t>
            </a:r>
            <a:r>
              <a:rPr sz="2500" spc="-10" dirty="0">
                <a:latin typeface="Trebuchet MS"/>
                <a:cs typeface="Trebuchet MS"/>
              </a:rPr>
              <a:t>r</a:t>
            </a:r>
            <a:r>
              <a:rPr sz="2500" spc="-185" dirty="0">
                <a:latin typeface="Trebuchet MS"/>
                <a:cs typeface="Trebuchet MS"/>
              </a:rPr>
              <a:t>v</a:t>
            </a:r>
            <a:r>
              <a:rPr sz="2500" spc="-45" dirty="0">
                <a:latin typeface="Trebuchet MS"/>
                <a:cs typeface="Trebuchet MS"/>
              </a:rPr>
              <a:t>ous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114" dirty="0">
                <a:latin typeface="Trebuchet MS"/>
                <a:cs typeface="Trebuchet MS"/>
              </a:rPr>
              <a:t>Excessive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14" dirty="0">
                <a:latin typeface="Trebuchet MS"/>
                <a:cs typeface="Trebuchet MS"/>
              </a:rPr>
              <a:t>tiredness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(poor</a:t>
            </a:r>
            <a:r>
              <a:rPr sz="2500" spc="-70" dirty="0">
                <a:latin typeface="Trebuchet MS"/>
                <a:cs typeface="Trebuchet MS"/>
              </a:rPr>
              <a:t> </a:t>
            </a:r>
            <a:r>
              <a:rPr sz="2500" spc="-140" dirty="0">
                <a:latin typeface="Trebuchet MS"/>
                <a:cs typeface="Trebuchet MS"/>
              </a:rPr>
              <a:t>sleep)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10" dirty="0">
                <a:latin typeface="Trebuchet MS"/>
                <a:cs typeface="Trebuchet MS"/>
              </a:rPr>
              <a:t>Neck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75" dirty="0">
                <a:latin typeface="Trebuchet MS"/>
                <a:cs typeface="Trebuchet MS"/>
              </a:rPr>
              <a:t>s</a:t>
            </a:r>
            <a:r>
              <a:rPr sz="2500" spc="-114" dirty="0">
                <a:latin typeface="Trebuchet MS"/>
                <a:cs typeface="Trebuchet MS"/>
              </a:rPr>
              <a:t>w</a:t>
            </a:r>
            <a:r>
              <a:rPr sz="2500" spc="-235" dirty="0">
                <a:latin typeface="Trebuchet MS"/>
                <a:cs typeface="Trebuchet MS"/>
              </a:rPr>
              <a:t>e</a:t>
            </a:r>
            <a:r>
              <a:rPr sz="2500" spc="-125" dirty="0">
                <a:latin typeface="Trebuchet MS"/>
                <a:cs typeface="Trebuchet MS"/>
              </a:rPr>
              <a:t>l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170" dirty="0">
                <a:latin typeface="Trebuchet MS"/>
                <a:cs typeface="Trebuchet MS"/>
              </a:rPr>
              <a:t>i</a:t>
            </a:r>
            <a:r>
              <a:rPr sz="2500" spc="-155" dirty="0">
                <a:latin typeface="Trebuchet MS"/>
                <a:cs typeface="Trebuchet MS"/>
              </a:rPr>
              <a:t>ng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35" dirty="0">
                <a:latin typeface="Trebuchet MS"/>
                <a:cs typeface="Trebuchet MS"/>
              </a:rPr>
              <a:t>(</a:t>
            </a:r>
            <a:r>
              <a:rPr sz="2500" spc="-200" dirty="0">
                <a:latin typeface="Trebuchet MS"/>
                <a:cs typeface="Trebuchet MS"/>
              </a:rPr>
              <a:t>g</a:t>
            </a:r>
            <a:r>
              <a:rPr sz="2500" spc="-85" dirty="0">
                <a:latin typeface="Trebuchet MS"/>
                <a:cs typeface="Trebuchet MS"/>
              </a:rPr>
              <a:t>o</a:t>
            </a:r>
            <a:r>
              <a:rPr sz="2500" spc="-45" dirty="0">
                <a:latin typeface="Trebuchet MS"/>
                <a:cs typeface="Trebuchet MS"/>
              </a:rPr>
              <a:t>i</a:t>
            </a:r>
            <a:r>
              <a:rPr sz="2500" spc="-75" dirty="0">
                <a:latin typeface="Trebuchet MS"/>
                <a:cs typeface="Trebuchet MS"/>
              </a:rPr>
              <a:t>t</a:t>
            </a:r>
            <a:r>
              <a:rPr sz="2500" spc="-130" dirty="0">
                <a:latin typeface="Trebuchet MS"/>
                <a:cs typeface="Trebuchet MS"/>
              </a:rPr>
              <a:t>r</a:t>
            </a:r>
            <a:r>
              <a:rPr sz="2500" spc="-140" dirty="0">
                <a:latin typeface="Trebuchet MS"/>
                <a:cs typeface="Trebuchet MS"/>
              </a:rPr>
              <a:t>e)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5433" y="2536062"/>
            <a:ext cx="21520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25" dirty="0">
                <a:latin typeface="Trebuchet MS"/>
                <a:cs typeface="Trebuchet MS"/>
              </a:rPr>
              <a:t>E</a:t>
            </a:r>
            <a:r>
              <a:rPr sz="2500" spc="-165" dirty="0">
                <a:latin typeface="Trebuchet MS"/>
                <a:cs typeface="Trebuchet MS"/>
              </a:rPr>
              <a:t>y</a:t>
            </a:r>
            <a:r>
              <a:rPr sz="2500" spc="-170" dirty="0">
                <a:latin typeface="Trebuchet MS"/>
                <a:cs typeface="Trebuchet MS"/>
              </a:rPr>
              <a:t>e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05" dirty="0">
                <a:latin typeface="Trebuchet MS"/>
                <a:cs typeface="Trebuchet MS"/>
              </a:rPr>
              <a:t>symptoms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6719" y="2536062"/>
            <a:ext cx="5546725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Char char="-"/>
              <a:tabLst>
                <a:tab pos="203200" algn="l"/>
              </a:tabLst>
            </a:pPr>
            <a:r>
              <a:rPr sz="2500" spc="-105" dirty="0">
                <a:latin typeface="Trebuchet MS"/>
                <a:cs typeface="Trebuchet MS"/>
              </a:rPr>
              <a:t>protruding</a:t>
            </a:r>
            <a:r>
              <a:rPr sz="2500" spc="-35" dirty="0">
                <a:latin typeface="Trebuchet MS"/>
                <a:cs typeface="Trebuchet MS"/>
              </a:rPr>
              <a:t> </a:t>
            </a:r>
            <a:r>
              <a:rPr sz="2500" spc="-190" dirty="0">
                <a:latin typeface="Trebuchet MS"/>
                <a:cs typeface="Trebuchet MS"/>
              </a:rPr>
              <a:t>eye</a:t>
            </a:r>
            <a:r>
              <a:rPr sz="2500" spc="-25" dirty="0">
                <a:latin typeface="Trebuchet MS"/>
                <a:cs typeface="Trebuchet MS"/>
              </a:rPr>
              <a:t> </a:t>
            </a:r>
            <a:r>
              <a:rPr sz="2500" spc="-130" dirty="0">
                <a:latin typeface="Trebuchet MS"/>
                <a:cs typeface="Trebuchet MS"/>
              </a:rPr>
              <a:t>(exophthalmos,</a:t>
            </a:r>
            <a:r>
              <a:rPr sz="2500" spc="-275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proptosis)</a:t>
            </a:r>
            <a:endParaRPr sz="2500">
              <a:latin typeface="Trebuchet MS"/>
              <a:cs typeface="Trebuchet MS"/>
            </a:endParaRPr>
          </a:p>
          <a:p>
            <a:pPr marL="158750" indent="-146685">
              <a:lnSpc>
                <a:spcPct val="100000"/>
              </a:lnSpc>
              <a:spcBef>
                <a:spcPts val="10"/>
              </a:spcBef>
              <a:buChar char="-"/>
              <a:tabLst>
                <a:tab pos="159385" algn="l"/>
              </a:tabLst>
            </a:pPr>
            <a:r>
              <a:rPr sz="2200" spc="-100" dirty="0">
                <a:latin typeface="Trebuchet MS"/>
                <a:cs typeface="Trebuchet MS"/>
              </a:rPr>
              <a:t>red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painful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eye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(conjunctivitis)</a:t>
            </a:r>
            <a:endParaRPr sz="2200">
              <a:latin typeface="Trebuchet MS"/>
              <a:cs typeface="Trebuchet MS"/>
            </a:endParaRPr>
          </a:p>
          <a:p>
            <a:pPr marL="178435" indent="-166370">
              <a:lnSpc>
                <a:spcPct val="100000"/>
              </a:lnSpc>
              <a:spcBef>
                <a:spcPts val="5"/>
              </a:spcBef>
              <a:buChar char="-"/>
              <a:tabLst>
                <a:tab pos="179070" algn="l"/>
              </a:tabLst>
            </a:pPr>
            <a:r>
              <a:rPr sz="2200" spc="-105" dirty="0">
                <a:latin typeface="Trebuchet MS"/>
                <a:cs typeface="Trebuchet MS"/>
              </a:rPr>
              <a:t>double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vision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(diplopia)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433" y="3587877"/>
            <a:ext cx="5786120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95" dirty="0">
                <a:latin typeface="Trebuchet MS"/>
                <a:cs typeface="Trebuchet MS"/>
              </a:rPr>
              <a:t>Tremor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45" dirty="0">
                <a:latin typeface="Trebuchet MS"/>
                <a:cs typeface="Trebuchet MS"/>
              </a:rPr>
              <a:t>Palpitations</a:t>
            </a:r>
            <a:r>
              <a:rPr sz="2500" spc="-55" dirty="0">
                <a:latin typeface="Trebuchet MS"/>
                <a:cs typeface="Trebuchet MS"/>
              </a:rPr>
              <a:t> </a:t>
            </a:r>
            <a:r>
              <a:rPr sz="2500" spc="-185" dirty="0">
                <a:latin typeface="Trebuchet MS"/>
                <a:cs typeface="Trebuchet MS"/>
              </a:rPr>
              <a:t>(tachycardia,</a:t>
            </a:r>
            <a:r>
              <a:rPr sz="2500" spc="-270" dirty="0">
                <a:latin typeface="Trebuchet MS"/>
                <a:cs typeface="Trebuchet MS"/>
              </a:rPr>
              <a:t> </a:t>
            </a:r>
            <a:r>
              <a:rPr sz="2500" spc="-170" dirty="0">
                <a:latin typeface="Trebuchet MS"/>
                <a:cs typeface="Trebuchet MS"/>
              </a:rPr>
              <a:t>atrial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50" dirty="0">
                <a:latin typeface="Trebuchet MS"/>
                <a:cs typeface="Trebuchet MS"/>
              </a:rPr>
              <a:t>fibrillation)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240" dirty="0">
                <a:latin typeface="Trebuchet MS"/>
                <a:cs typeface="Trebuchet MS"/>
              </a:rPr>
              <a:t>W</a:t>
            </a:r>
            <a:r>
              <a:rPr sz="2500" spc="-220" dirty="0">
                <a:latin typeface="Trebuchet MS"/>
                <a:cs typeface="Trebuchet MS"/>
              </a:rPr>
              <a:t>e</a:t>
            </a:r>
            <a:r>
              <a:rPr sz="2500" spc="-110" dirty="0">
                <a:latin typeface="Trebuchet MS"/>
                <a:cs typeface="Trebuchet MS"/>
              </a:rPr>
              <a:t>i</a:t>
            </a:r>
            <a:r>
              <a:rPr sz="2500" spc="-155" dirty="0">
                <a:latin typeface="Trebuchet MS"/>
                <a:cs typeface="Trebuchet MS"/>
              </a:rPr>
              <a:t>ght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70" dirty="0">
                <a:latin typeface="Trebuchet MS"/>
                <a:cs typeface="Trebuchet MS"/>
              </a:rPr>
              <a:t>los</a:t>
            </a:r>
            <a:r>
              <a:rPr sz="2500" spc="-65" dirty="0">
                <a:latin typeface="Trebuchet MS"/>
                <a:cs typeface="Trebuchet MS"/>
              </a:rPr>
              <a:t>s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and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14" dirty="0">
                <a:latin typeface="Trebuchet MS"/>
                <a:cs typeface="Trebuchet MS"/>
              </a:rPr>
              <a:t>inc</a:t>
            </a:r>
            <a:r>
              <a:rPr sz="2500" spc="-150" dirty="0">
                <a:latin typeface="Trebuchet MS"/>
                <a:cs typeface="Trebuchet MS"/>
              </a:rPr>
              <a:t>r</a:t>
            </a:r>
            <a:r>
              <a:rPr sz="2500" spc="-155" dirty="0">
                <a:latin typeface="Trebuchet MS"/>
                <a:cs typeface="Trebuchet MS"/>
              </a:rPr>
              <a:t>eased</a:t>
            </a:r>
            <a:r>
              <a:rPr sz="2500" spc="-45" dirty="0">
                <a:latin typeface="Trebuchet MS"/>
                <a:cs typeface="Trebuchet MS"/>
              </a:rPr>
              <a:t> </a:t>
            </a:r>
            <a:r>
              <a:rPr sz="2500" spc="-275" dirty="0">
                <a:latin typeface="Trebuchet MS"/>
                <a:cs typeface="Trebuchet MS"/>
              </a:rPr>
              <a:t>a</a:t>
            </a:r>
            <a:r>
              <a:rPr sz="2500" spc="-160" dirty="0">
                <a:latin typeface="Trebuchet MS"/>
                <a:cs typeface="Trebuchet MS"/>
              </a:rPr>
              <a:t>ppetite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00" dirty="0">
                <a:latin typeface="Trebuchet MS"/>
                <a:cs typeface="Trebuchet MS"/>
              </a:rPr>
              <a:t>Heat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Intolerance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and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excessive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55" dirty="0">
                <a:latin typeface="Trebuchet MS"/>
                <a:cs typeface="Trebuchet MS"/>
              </a:rPr>
              <a:t>sweating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90" dirty="0">
                <a:latin typeface="Trebuchet MS"/>
                <a:cs typeface="Trebuchet MS"/>
              </a:rPr>
              <a:t>Muscle</a:t>
            </a:r>
            <a:r>
              <a:rPr sz="2500" spc="-65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weakness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65" dirty="0">
                <a:latin typeface="Trebuchet MS"/>
                <a:cs typeface="Trebuchet MS"/>
              </a:rPr>
              <a:t>Diarrhoea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25" dirty="0">
                <a:latin typeface="Trebuchet MS"/>
                <a:cs typeface="Trebuchet MS"/>
              </a:rPr>
              <a:t>I</a:t>
            </a:r>
            <a:r>
              <a:rPr sz="2500" spc="-65" dirty="0">
                <a:latin typeface="Trebuchet MS"/>
                <a:cs typeface="Trebuchet MS"/>
              </a:rPr>
              <a:t>r</a:t>
            </a:r>
            <a:r>
              <a:rPr sz="2500" spc="-40" dirty="0">
                <a:latin typeface="Trebuchet MS"/>
                <a:cs typeface="Trebuchet MS"/>
              </a:rPr>
              <a:t>r</a:t>
            </a:r>
            <a:r>
              <a:rPr sz="2500" spc="-190" dirty="0">
                <a:latin typeface="Trebuchet MS"/>
                <a:cs typeface="Trebuchet MS"/>
              </a:rPr>
              <a:t>egu</a:t>
            </a:r>
            <a:r>
              <a:rPr sz="2500" spc="-95" dirty="0">
                <a:latin typeface="Trebuchet MS"/>
                <a:cs typeface="Trebuchet MS"/>
              </a:rPr>
              <a:t>l</a:t>
            </a:r>
            <a:r>
              <a:rPr sz="2500" spc="-120" dirty="0">
                <a:latin typeface="Trebuchet MS"/>
                <a:cs typeface="Trebuchet MS"/>
              </a:rPr>
              <a:t>ar</a:t>
            </a:r>
            <a:r>
              <a:rPr sz="2500" spc="-7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or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no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60" dirty="0">
                <a:latin typeface="Trebuchet MS"/>
                <a:cs typeface="Trebuchet MS"/>
              </a:rPr>
              <a:t>p</a:t>
            </a:r>
            <a:r>
              <a:rPr sz="2500" spc="-150" dirty="0">
                <a:latin typeface="Trebuchet MS"/>
                <a:cs typeface="Trebuchet MS"/>
              </a:rPr>
              <a:t>e</a:t>
            </a:r>
            <a:r>
              <a:rPr sz="2500" spc="-60" dirty="0">
                <a:latin typeface="Trebuchet MS"/>
                <a:cs typeface="Trebuchet MS"/>
              </a:rPr>
              <a:t>riods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10" dirty="0">
                <a:latin typeface="Trebuchet MS"/>
                <a:cs typeface="Trebuchet MS"/>
              </a:rPr>
              <a:t>(</a:t>
            </a:r>
            <a:r>
              <a:rPr sz="2500" spc="-100" dirty="0">
                <a:latin typeface="Trebuchet MS"/>
                <a:cs typeface="Trebuchet MS"/>
              </a:rPr>
              <a:t>o</a:t>
            </a:r>
            <a:r>
              <a:rPr sz="2500" spc="-50" dirty="0">
                <a:latin typeface="Trebuchet MS"/>
                <a:cs typeface="Trebuchet MS"/>
              </a:rPr>
              <a:t>l</a:t>
            </a:r>
            <a:r>
              <a:rPr sz="2500" spc="-135" dirty="0">
                <a:latin typeface="Trebuchet MS"/>
                <a:cs typeface="Trebuchet MS"/>
              </a:rPr>
              <a:t>i</a:t>
            </a:r>
            <a:r>
              <a:rPr sz="2500" spc="-250" dirty="0">
                <a:latin typeface="Trebuchet MS"/>
                <a:cs typeface="Trebuchet MS"/>
              </a:rPr>
              <a:t>g</a:t>
            </a:r>
            <a:r>
              <a:rPr sz="2500" spc="-65" dirty="0">
                <a:latin typeface="Trebuchet MS"/>
                <a:cs typeface="Trebuchet MS"/>
              </a:rPr>
              <a:t>omeno</a:t>
            </a:r>
            <a:r>
              <a:rPr sz="2500" spc="-70" dirty="0">
                <a:latin typeface="Trebuchet MS"/>
                <a:cs typeface="Trebuchet MS"/>
              </a:rPr>
              <a:t>r</a:t>
            </a:r>
            <a:r>
              <a:rPr sz="2500" spc="-100" dirty="0">
                <a:latin typeface="Trebuchet MS"/>
                <a:cs typeface="Trebuchet MS"/>
              </a:rPr>
              <a:t>rhoe</a:t>
            </a:r>
            <a:r>
              <a:rPr sz="2500" spc="-95" dirty="0">
                <a:latin typeface="Trebuchet MS"/>
                <a:cs typeface="Trebuchet MS"/>
              </a:rPr>
              <a:t>a</a:t>
            </a:r>
            <a:r>
              <a:rPr sz="2500" spc="-114" dirty="0">
                <a:latin typeface="Trebuchet MS"/>
                <a:cs typeface="Trebuchet MS"/>
              </a:rPr>
              <a:t>)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016" y="2257043"/>
              <a:ext cx="2697480" cy="893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4916" y="2912364"/>
              <a:ext cx="5059680" cy="8930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722" y="2402281"/>
            <a:ext cx="435165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1100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Signs </a:t>
            </a:r>
            <a:r>
              <a:rPr spc="-95" dirty="0"/>
              <a:t>of </a:t>
            </a:r>
            <a:r>
              <a:rPr spc="-90" dirty="0"/>
              <a:t> </a:t>
            </a:r>
            <a:r>
              <a:rPr spc="110" dirty="0"/>
              <a:t>Hype</a:t>
            </a:r>
            <a:r>
              <a:rPr spc="145" dirty="0"/>
              <a:t>r</a:t>
            </a:r>
            <a:r>
              <a:rPr spc="35" dirty="0"/>
              <a:t>t</a:t>
            </a:r>
            <a:r>
              <a:rPr spc="-20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40" dirty="0"/>
              <a:t>oidism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080" y="979690"/>
            <a:ext cx="3932428" cy="4918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DA2A8-65F0-4092-81BF-4E60A5B7A343}">
  <ds:schemaRefs>
    <ds:schemaRef ds:uri="45500715-b3f9-42b0-bc72-b20bef4117f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C6FEB9-25EE-4A57-B762-F5C24FFE1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5613F9-FB37-4129-91CB-BF029ECE9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00715-b3f9-42b0-bc72-b20bef411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644</Words>
  <Application>Microsoft Office PowerPoint</Application>
  <PresentationFormat>Widescreen</PresentationFormat>
  <Paragraphs>123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Segoe UI Symbol</vt:lpstr>
      <vt:lpstr>Trebuchet MS</vt:lpstr>
      <vt:lpstr>Verdana</vt:lpstr>
      <vt:lpstr>Wingdings</vt:lpstr>
      <vt:lpstr>Office Theme</vt:lpstr>
      <vt:lpstr>Thyroid Examination Dr. Osama Shattarah   Introductory Course 2022</vt:lpstr>
      <vt:lpstr>Surface Anatomy of Thyroid Gland</vt:lpstr>
      <vt:lpstr>PowerPoint Presentation</vt:lpstr>
      <vt:lpstr>If someone is hypothyroid (underactive)  what happens to their TSH,T3 and T4  levels?</vt:lpstr>
      <vt:lpstr>So if someone is hyperthyroid (overactive)  what happens to their TSH and T3,T4  levels?</vt:lpstr>
      <vt:lpstr>Symptoms of Hypothyroidism (Commonest cause Autoimmune Hashimoto’s Thyroiditis)</vt:lpstr>
      <vt:lpstr>PowerPoint Presentation</vt:lpstr>
      <vt:lpstr>Symptoms of Hyperthyroidism</vt:lpstr>
      <vt:lpstr>Signs of  Hyperthyroidism</vt:lpstr>
      <vt:lpstr>Summary</vt:lpstr>
      <vt:lpstr>Thyroid Examination Process</vt:lpstr>
      <vt:lpstr>PowerPoint Presentation</vt:lpstr>
      <vt:lpstr>Thyroid Examination Process</vt:lpstr>
      <vt:lpstr>exophthalmos and proptosis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Pemberton's sign </vt:lpstr>
      <vt:lpstr>PowerPoint Presentation</vt:lpstr>
      <vt:lpstr>PowerPoint Presentation</vt:lpstr>
      <vt:lpstr>PowerPoint Presentation</vt:lpstr>
      <vt:lpstr>PowerPoint Presentation</vt:lpstr>
      <vt:lpstr>peritibeal mixedema in Graves disease</vt:lpstr>
      <vt:lpstr>Thyroid Cancer presentation</vt:lpstr>
      <vt:lpstr>Thyroid disease approach</vt:lpstr>
      <vt:lpstr>Ultrasound</vt:lpstr>
      <vt:lpstr>PowerPoint Presentation</vt:lpstr>
      <vt:lpstr>Solid Nodule</vt:lpstr>
      <vt:lpstr>FNA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Diabetic Foot Examination</dc:title>
  <dc:creator>Dave</dc:creator>
  <cp:lastModifiedBy>Toshiba</cp:lastModifiedBy>
  <cp:revision>7</cp:revision>
  <dcterms:created xsi:type="dcterms:W3CDTF">2021-08-08T16:32:28Z</dcterms:created>
  <dcterms:modified xsi:type="dcterms:W3CDTF">2022-07-17T11:12:35Z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2021-08-08T00:00:00Z</vt:filetime>
  </property>
  <property fmtid="{D5CDD505-2E9C-101B-9397-08002B2CF9AE}" pid="5" name="ContentTypeId">
    <vt:lpwstr>0x010100F9D038223EA4B048BFB7C0E417E82C9B</vt:lpwstr>
  </property>
</Properties>
</file>