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Cutive" pitchFamily="2" charset="0"/>
      <p:regular r:id="rId33"/>
    </p:embeddedFont>
    <p:embeddedFont>
      <p:font typeface="Helvetica Neue" panose="020B0604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7pWRWes9KXfcUGueSRaypscQg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2.fntdata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font" Target="fonts/font1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37" Type="http://schemas.openxmlformats.org/officeDocument/2006/relationships/font" Target="fonts/font5.fntdata" /><Relationship Id="rId40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font" Target="fonts/font4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font" Target="fonts/font3.fntdata" /><Relationship Id="rId43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1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*Westermark sign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 </a:t>
            </a: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chest x-ray finding of oligaemia (clarified area) distal to a large vessel that is occluded by a pulmonary embolus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focal area of increased translucency due to oligaemia is caused by impaired vascularisation of the lung due to primary mechanical obstruction or reflex vasoconstriction.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r>
              <a:rPr lang="en-GB"/>
              <a:t>*</a:t>
            </a:r>
            <a:r>
              <a:rPr lang="en-GB" sz="1200" b="0" i="1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Hampton's hump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 </a:t>
            </a: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radiological sign consisting of a peripheral, wedge-shaped opacification adjacent to the pleural surface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represents pulmonary infarction distal to a pulmonary embolus</a:t>
            </a:r>
            <a:endParaRPr/>
          </a:p>
        </p:txBody>
      </p:sp>
      <p:sp>
        <p:nvSpPr>
          <p:cNvPr id="228" name="Google Shape;22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u="sng"/>
              <a:t>D-dimer</a:t>
            </a:r>
            <a:r>
              <a:rPr lang="en-GB" sz="1200"/>
              <a:t> is a specific fibrin degradation product; levels can be elevated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patients with PE and DVT.</a:t>
            </a:r>
            <a:endParaRPr sz="12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-Low risk &lt;2 points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-Intermediate risk 2-6 points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-High risk &gt;6 points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*PE unlikely : 0-4 points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*PE likely : &gt;4 points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/>
              <a:t>*Hypercoagulability: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-Major surgery / Trauma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-Malignancy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-Pregnancy ”post -partum”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-Inherited thrombophilia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-Infection and sepsis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-Inflammatory bowel disease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-Autoimmune condition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-Estrogen therapy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-Inflammation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-Dehydration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/>
              <a:t>*Vessel wall injury: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-Thrombophlebitis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-Cellulitis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-Atherosclerosis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-Indwelling catheter / heart valve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-Venepuncture</a:t>
            </a:r>
            <a:endParaRPr b="0" u="non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-Physical trauma / strain or injury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-Micro trauma to vessel wall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/>
              <a:t>*Stasis: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-Immobility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-Venous obstruction ( pregnancy , obesity , tumour 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-Varicose veins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-Atrial fibrillation or LV dysfunction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-Congenital abnormalities affecting venous anatomy (may –thurner and paget schroetter syndrome)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u="none"/>
              <a:t>-Low heart rate ‘ bradycardia ‘ and low blood pressure</a:t>
            </a: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1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Pulmonary angiogram (digital subtraction angiography) revealing large pulmonary embolus (indicated by arrow) in right lower lobe main pulmonary artery.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/>
          <p:nvPr/>
        </p:nvSpPr>
        <p:spPr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1:notes"/>
          <p:cNvSpPr txBox="1">
            <a:spLocks noGrp="1"/>
          </p:cNvSpPr>
          <p:nvPr>
            <p:ph type="body" idx="1"/>
          </p:nvPr>
        </p:nvSpPr>
        <p:spPr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lvl="0" indent="-85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"/>
              <a:buFont typeface="Noto Sans Symbols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ECG showing an S wave in lead I, Q wave and an inverted T wave in lead III.</a:t>
            </a:r>
            <a:endParaRPr/>
          </a:p>
        </p:txBody>
      </p:sp>
      <p:sp>
        <p:nvSpPr>
          <p:cNvPr id="285" name="Google Shape;2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-stasis of blood as tumor obstruction , pregnancy .immobility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-injury to ensithelium : as inflammation .chemichal irritation ,truma, surgey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-hypercoagulable state as : hemophelia </a:t>
            </a:r>
            <a:endParaRPr/>
          </a:p>
        </p:txBody>
      </p:sp>
      <p:sp>
        <p:nvSpPr>
          <p:cNvPr id="118" name="Google Shape;11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-protein c and s produce in liver that control the clot which inhibit factor 5 and 8 deficient maybe seen in liver disease ,sever inflammation ,cancer or inherited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-OCP: the oestrogen will increase plasma fibrinogen and activity of coagulation profile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Lower limb pain occur in 50 % of Pt</a:t>
            </a: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Neither sensitive nor specific it present with less than one third of patient conformed DVT </a:t>
            </a: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Phlegmasia cerulean dolens : indicate major venous obstruction that often ass with malegnancies causing hypercoagulable state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And sever limb edema that compromise arterial su[pply to the limb resulting in sensory and motor function imparued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Venous thromoctomy indicated</a:t>
            </a:r>
            <a:endParaRPr/>
          </a:p>
        </p:txBody>
      </p:sp>
      <p:sp>
        <p:nvSpPr>
          <p:cNvPr id="144" name="Google Shape;14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High sensitivity and specificity for detecting proximal thrombi (popliteal and</a:t>
            </a:r>
            <a:br>
              <a:rPr lang="en-GB" sz="1200"/>
            </a:br>
            <a:r>
              <a:rPr lang="en-GB" sz="1200"/>
              <a:t>femoral), not so for distal (calf vein) thrombi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B- for calf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/>
            </a:br>
            <a:r>
              <a:rPr lang="en-GB" sz="1200"/>
              <a:t>c. impedance plethysmography</a:t>
            </a:r>
            <a:br>
              <a:rPr lang="en-GB" sz="1200"/>
            </a:br>
            <a:r>
              <a:rPr lang="en-GB" sz="1200"/>
              <a:t>A noninvasive alternative to Doppler ultrasound</a:t>
            </a:r>
            <a:br>
              <a:rPr lang="en-GB" sz="1200"/>
            </a:br>
            <a:r>
              <a:rPr lang="en-GB" sz="1200"/>
              <a:t>High sensitivity for proximal DVT, but not for distal DVT (calf veins)</a:t>
            </a:r>
            <a:br>
              <a:rPr lang="en-GB" sz="1200"/>
            </a:br>
            <a:r>
              <a:rPr lang="en-GB" sz="1200"/>
              <a:t>Poor specificity because there is a high rate of false positives</a:t>
            </a:r>
            <a:br>
              <a:rPr lang="en-GB" sz="1200"/>
            </a:br>
            <a:r>
              <a:rPr lang="en-GB" sz="1200"/>
              <a:t>As accurate as Doppler, but less operator dependent</a:t>
            </a:r>
            <a:endParaRPr/>
          </a:p>
        </p:txBody>
      </p:sp>
      <p:sp>
        <p:nvSpPr>
          <p:cNvPr id="151" name="Google Shape;1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2.jp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68536" y="0"/>
            <a:ext cx="7424552" cy="218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utive"/>
              <a:buNone/>
            </a:pPr>
            <a:r>
              <a:rPr lang="en-GB" sz="6000">
                <a:latin typeface="Cutive"/>
                <a:ea typeface="Cutive"/>
                <a:cs typeface="Cutive"/>
                <a:sym typeface="Cutive"/>
              </a:rPr>
              <a:t>Thromboembolism </a:t>
            </a:r>
            <a:endParaRPr sz="6000"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4746" y="2849728"/>
            <a:ext cx="3454575" cy="341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8809"/>
          <a:stretch/>
        </p:blipFill>
        <p:spPr>
          <a:xfrm>
            <a:off x="668536" y="3357341"/>
            <a:ext cx="3204084" cy="312411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2728062" y="3438489"/>
            <a:ext cx="581969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 by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Mutaz Al-hamayda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Sultan Al-dabobi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301172" y="1956254"/>
            <a:ext cx="84219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0004"/>
              </a:buClr>
              <a:buSzPts val="2800"/>
              <a:buChar char="•"/>
            </a:pPr>
            <a:r>
              <a:rPr lang="en-GB">
                <a:solidFill>
                  <a:srgbClr val="E90004"/>
                </a:solidFill>
              </a:rPr>
              <a:t>B- </a:t>
            </a:r>
            <a:r>
              <a:rPr lang="en-GB" b="1">
                <a:solidFill>
                  <a:srgbClr val="E90004"/>
                </a:solidFill>
              </a:rPr>
              <a:t>surgey</a:t>
            </a:r>
            <a:r>
              <a:rPr lang="en-GB">
                <a:solidFill>
                  <a:srgbClr val="E90004"/>
                </a:solidFill>
              </a:rPr>
              <a:t> 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Only indicate for large blood clots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0004"/>
              </a:buClr>
              <a:buSzPts val="2800"/>
              <a:buChar char="•"/>
            </a:pPr>
            <a:r>
              <a:rPr lang="en-GB">
                <a:solidFill>
                  <a:srgbClr val="E90004"/>
                </a:solidFill>
              </a:rPr>
              <a:t>C- prophylaxis: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iferior vena cava filter placement (Greenfield filter) :</a:t>
            </a:r>
            <a:br>
              <a:rPr lang="en-GB"/>
            </a:br>
            <a:r>
              <a:rPr lang="en-GB"/>
              <a:t>-Indications for treatment of VTE</a:t>
            </a:r>
            <a:br>
              <a:rPr lang="en-GB"/>
            </a:br>
            <a:r>
              <a:rPr lang="en-GB"/>
              <a:t>-If absolute contraindication to anticoagulation (bleeding)</a:t>
            </a:r>
            <a:br>
              <a:rPr lang="en-GB"/>
            </a:br>
            <a:r>
              <a:rPr lang="en-GB"/>
              <a:t>-If failure of appropriate anticoagulation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- Effective only in preventing PE, not DVT </a:t>
            </a:r>
            <a:endParaRPr/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7571" y="1074057"/>
            <a:ext cx="3396229" cy="523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3" name="Google Shape;17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38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Low dose aspirin. 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Calf exersice.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Compression stockings  (to prevent stasis)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2390775"/>
            <a:ext cx="5116470" cy="3786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title"/>
          </p:nvPr>
        </p:nvSpPr>
        <p:spPr>
          <a:xfrm>
            <a:off x="257174" y="2365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0717"/>
              </a:buClr>
              <a:buSzPts val="4400"/>
              <a:buFont typeface="Calibri"/>
              <a:buNone/>
            </a:pPr>
            <a:r>
              <a:rPr lang="en-GB" b="1" i="1">
                <a:solidFill>
                  <a:srgbClr val="AE0717"/>
                </a:solidFill>
                <a:latin typeface="Calibri"/>
                <a:ea typeface="Calibri"/>
                <a:cs typeface="Calibri"/>
                <a:sym typeface="Calibri"/>
              </a:rPr>
              <a:t>Pulmonary Embolism ‘PE’</a:t>
            </a:r>
            <a:endParaRPr b="1" i="1">
              <a:solidFill>
                <a:srgbClr val="AE07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7152" y="1276898"/>
            <a:ext cx="410569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/>
          <p:nvPr/>
        </p:nvSpPr>
        <p:spPr>
          <a:xfrm>
            <a:off x="257174" y="1690688"/>
            <a:ext cx="5514976" cy="43375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3663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❑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 occurs when a thrombus in another region of the body embolizes to the pulmonary vascular tree via the RV and pulmonary artery.</a:t>
            </a:r>
            <a:endParaRPr/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/>
          <p:nvPr/>
        </p:nvSpPr>
        <p:spPr>
          <a:xfrm>
            <a:off x="119492" y="200374"/>
            <a:ext cx="706901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1">
                <a:solidFill>
                  <a:srgbClr val="AE0717"/>
                </a:solidFill>
                <a:latin typeface="Calibri"/>
                <a:ea typeface="Calibri"/>
                <a:cs typeface="Calibri"/>
                <a:sym typeface="Calibri"/>
              </a:rPr>
              <a:t>Sources of emboli :</a:t>
            </a:r>
            <a:endParaRPr sz="4400" b="1" i="1">
              <a:solidFill>
                <a:srgbClr val="AE07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 txBox="1"/>
          <p:nvPr/>
        </p:nvSpPr>
        <p:spPr>
          <a:xfrm>
            <a:off x="26622" y="2429494"/>
            <a:ext cx="6538481" cy="4216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*- Most pulmonary emboli arise from thromboses in the deep veins of lower extremities </a:t>
            </a:r>
            <a:r>
              <a:rPr lang="en-GB" sz="24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 the knee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(iliofemoral DVT).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*- Pulmonary emboli can also arise from the deep veins </a:t>
            </a:r>
            <a:r>
              <a:rPr lang="en-GB" sz="24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pelvis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- Although </a:t>
            </a:r>
            <a:r>
              <a:rPr lang="en-GB" sz="24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calf vein 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thrombi have a low incidence of embolizing to the lungs, in many patients these thrombi progress into the proximal veins, increasing the incidence of PE.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6555579" y="2259981"/>
            <a:ext cx="5534026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(it may be seen in IV drug abusers)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3"/>
          <p:cNvSpPr/>
          <p:nvPr/>
        </p:nvSpPr>
        <p:spPr>
          <a:xfrm>
            <a:off x="6565103" y="3033173"/>
            <a:ext cx="5329239" cy="128515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>
                  <a:alpha val="40000"/>
                </a:srgbClr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3- uncommon embolic materials (fat , air , or amniotic fluid )  .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3"/>
          <p:cNvSpPr/>
          <p:nvPr/>
        </p:nvSpPr>
        <p:spPr>
          <a:xfrm>
            <a:off x="6657973" y="1081677"/>
            <a:ext cx="5143501" cy="10584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>
                  <a:alpha val="40000"/>
                </a:srgbClr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2- Upper extremity DVT is a rare source of emboli .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119492" y="1081676"/>
            <a:ext cx="5557839" cy="117389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>
                  <a:alpha val="40000"/>
                </a:srgbClr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1-Lower extremity DVT—PE is the major complication of DVT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>
            <a:spLocks noGrp="1"/>
          </p:cNvSpPr>
          <p:nvPr>
            <p:ph type="title"/>
          </p:nvPr>
        </p:nvSpPr>
        <p:spPr>
          <a:xfrm>
            <a:off x="200025" y="1242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0717"/>
              </a:buClr>
              <a:buSzPts val="4400"/>
              <a:buFont typeface="Calibri"/>
              <a:buNone/>
            </a:pPr>
            <a:r>
              <a:rPr lang="en-GB" b="1" i="1">
                <a:solidFill>
                  <a:srgbClr val="AE0717"/>
                </a:solidFill>
              </a:rPr>
              <a:t>Pathophysiology of PE</a:t>
            </a:r>
            <a:endParaRPr b="1" i="1">
              <a:solidFill>
                <a:srgbClr val="AE0717"/>
              </a:solidFill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234184" y="1449844"/>
            <a:ext cx="4807748" cy="159315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>
                  <a:alpha val="40000"/>
                </a:srgbClr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Emboli block a portion of pulmonary vasculature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7021489" y="1489985"/>
            <a:ext cx="4825117" cy="15530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>
                  <a:alpha val="40000"/>
                </a:srgbClr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3663" marR="0" lvl="0" indent="-936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increased</a:t>
            </a: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pulmonary vascular resistance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>
            <a:off x="7021488" y="4299132"/>
            <a:ext cx="4825118" cy="11523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>
                  <a:alpha val="40000"/>
                </a:srgbClr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increased</a:t>
            </a:r>
            <a:r>
              <a:rPr lang="en-GB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pulmonary artery pressure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>
            <a:off x="5176842" y="1943098"/>
            <a:ext cx="1709737" cy="4558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>
            <a:off x="9269740" y="3171825"/>
            <a:ext cx="428895" cy="10844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5176841" y="4572000"/>
            <a:ext cx="1709737" cy="48612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4"/>
          <p:cNvSpPr/>
          <p:nvPr/>
        </p:nvSpPr>
        <p:spPr>
          <a:xfrm>
            <a:off x="200025" y="4299132"/>
            <a:ext cx="4841907" cy="109135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>
                  <a:alpha val="40000"/>
                </a:srgbClr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increased</a:t>
            </a:r>
            <a:r>
              <a:rPr lang="en-GB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right ventricular pressure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/>
          <p:nvPr/>
        </p:nvSpPr>
        <p:spPr>
          <a:xfrm>
            <a:off x="714612" y="5390483"/>
            <a:ext cx="5947114" cy="90287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>
                  <a:alpha val="40000"/>
                </a:srgbClr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it is severe (large blockage),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acute corpulmonale may result.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214314" y="1238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GB" b="1" i="1">
                <a:solidFill>
                  <a:srgbClr val="C00000"/>
                </a:solidFill>
              </a:rPr>
              <a:t>Continuation of pathophysiology of PE</a:t>
            </a:r>
            <a:endParaRPr b="1" i="1">
              <a:solidFill>
                <a:srgbClr val="C00000"/>
              </a:solidFill>
            </a:endParaRPr>
          </a:p>
        </p:txBody>
      </p:sp>
      <p:sp>
        <p:nvSpPr>
          <p:cNvPr id="210" name="Google Shape;210;p15"/>
          <p:cNvSpPr/>
          <p:nvPr/>
        </p:nvSpPr>
        <p:spPr>
          <a:xfrm>
            <a:off x="68176" y="1690688"/>
            <a:ext cx="4430316" cy="13096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3663" marR="0" lvl="0" indent="-936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Regional decrease in lung perfusion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5"/>
          <p:cNvSpPr/>
          <p:nvPr/>
        </p:nvSpPr>
        <p:spPr>
          <a:xfrm>
            <a:off x="6260306" y="1690688"/>
            <a:ext cx="5093494" cy="13811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Dead space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 ventilation , but no perfusion)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>
            <a:off x="6254051" y="4071938"/>
            <a:ext cx="5099749" cy="95328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Hypoxemia &amp; Hypercapnia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/>
          <p:nvPr/>
        </p:nvSpPr>
        <p:spPr>
          <a:xfrm>
            <a:off x="68176" y="3710712"/>
            <a:ext cx="4430316" cy="131450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drive respiratory effort, which leads to </a:t>
            </a: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Tachypnea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"/>
          <p:cNvSpPr/>
          <p:nvPr/>
        </p:nvSpPr>
        <p:spPr>
          <a:xfrm>
            <a:off x="784641" y="5053556"/>
            <a:ext cx="5945942" cy="9203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3A3F"/>
              </a:gs>
              <a:gs pos="50000">
                <a:srgbClr val="AA545C"/>
              </a:gs>
              <a:gs pos="100000">
                <a:srgbClr val="CC656F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the size of the dead space is large (large PE), clinical signs are more overt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/>
          <p:nvPr/>
        </p:nvSpPr>
        <p:spPr>
          <a:xfrm>
            <a:off x="4544620" y="2228850"/>
            <a:ext cx="1663303" cy="4619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8418910" y="3136106"/>
            <a:ext cx="442912" cy="8715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4544620" y="4343400"/>
            <a:ext cx="1663303" cy="42862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0" y="317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GB" b="1" i="1">
                <a:solidFill>
                  <a:srgbClr val="C00000"/>
                </a:solidFill>
              </a:rPr>
              <a:t>Clinical Features of PE</a:t>
            </a:r>
            <a:endParaRPr b="1" i="1">
              <a:solidFill>
                <a:srgbClr val="C00000"/>
              </a:solidFill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185738" y="1357314"/>
            <a:ext cx="5225712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</a:t>
            </a:r>
            <a:r>
              <a:rPr lang="en-GB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-SOB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-Pleuritic chest pain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-Cough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-Hemoptysis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-”only one third of PE patients have the signs and symptoms of DVT”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-Syncope “in large PE”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5657849" y="1357314"/>
            <a:ext cx="6259331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Signs</a:t>
            </a:r>
            <a:r>
              <a:rPr lang="en-GB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-Tachypnea.        -Rales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-Tachycardia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-Increased P2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-Shock + rapid circulatory collapse ”in massive PE”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-Other signs : low grade fever/ decreased breath sounds/ dullness on percussion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title"/>
          </p:nvPr>
        </p:nvSpPr>
        <p:spPr>
          <a:xfrm>
            <a:off x="138112" y="42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GB" b="1" i="1">
                <a:solidFill>
                  <a:srgbClr val="C00000"/>
                </a:solidFill>
              </a:rPr>
              <a:t>Diagnosis of PE</a:t>
            </a:r>
            <a:endParaRPr b="1" i="1">
              <a:solidFill>
                <a:srgbClr val="C00000"/>
              </a:solidFill>
            </a:endParaRPr>
          </a:p>
        </p:txBody>
      </p:sp>
      <p:sp>
        <p:nvSpPr>
          <p:cNvPr id="231" name="Google Shape;231;p17"/>
          <p:cNvSpPr/>
          <p:nvPr/>
        </p:nvSpPr>
        <p:spPr>
          <a:xfrm>
            <a:off x="138111" y="1049311"/>
            <a:ext cx="4119095" cy="125574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ABG levels </a:t>
            </a: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“not diagnostic for PE”</a:t>
            </a:r>
            <a:r>
              <a:rPr lang="en-GB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"/>
          <p:cNvSpPr/>
          <p:nvPr/>
        </p:nvSpPr>
        <p:spPr>
          <a:xfrm>
            <a:off x="261938" y="2449910"/>
            <a:ext cx="60960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PaO2 and PaCO2 are low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pH is high;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typically a respiratory alkalosis</a:t>
            </a:r>
            <a:r>
              <a:rPr lang="en-GB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"/>
          <p:cNvSpPr/>
          <p:nvPr/>
        </p:nvSpPr>
        <p:spPr>
          <a:xfrm>
            <a:off x="138112" y="3837481"/>
            <a:ext cx="4268996" cy="92204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CXR </a:t>
            </a: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“usually normal”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206990" y="5073808"/>
            <a:ext cx="69161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(main usefulness is in excluding alternative diagnoses)</a:t>
            </a:r>
            <a:endParaRPr sz="2400" b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7"/>
          <p:cNvSpPr/>
          <p:nvPr/>
        </p:nvSpPr>
        <p:spPr>
          <a:xfrm>
            <a:off x="7105" y="5509022"/>
            <a:ext cx="79976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Atelectasis or pleural effusion may be present.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Classic radiographic signs, such as </a:t>
            </a:r>
            <a: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Hampton hump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Westermark sign,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rarely present.</a:t>
            </a:r>
            <a:endParaRPr sz="2400" b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9615" y="564759"/>
            <a:ext cx="2778269" cy="277826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7"/>
          <p:cNvSpPr txBox="1"/>
          <p:nvPr/>
        </p:nvSpPr>
        <p:spPr>
          <a:xfrm>
            <a:off x="8372733" y="103094"/>
            <a:ext cx="34744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Westermark sign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5440" y="3704771"/>
            <a:ext cx="3726621" cy="333985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7"/>
          <p:cNvSpPr txBox="1"/>
          <p:nvPr/>
        </p:nvSpPr>
        <p:spPr>
          <a:xfrm>
            <a:off x="8108932" y="3323956"/>
            <a:ext cx="34744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Hampton’s hump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>
            <a:spLocks noGrp="1"/>
          </p:cNvSpPr>
          <p:nvPr>
            <p:ph type="title"/>
          </p:nvPr>
        </p:nvSpPr>
        <p:spPr>
          <a:xfrm>
            <a:off x="185738" y="165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GB" b="1" i="1">
                <a:solidFill>
                  <a:srgbClr val="C00000"/>
                </a:solidFill>
              </a:rPr>
              <a:t>Con. Diagnosis of PE</a:t>
            </a:r>
            <a:endParaRPr b="1" i="1">
              <a:solidFill>
                <a:srgbClr val="C00000"/>
              </a:solidFill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185738" y="1490663"/>
            <a:ext cx="5333921" cy="14105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Venous duplex ultrasound of the lower extremities</a:t>
            </a:r>
            <a:endParaRPr sz="32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6130977" y="1490663"/>
            <a:ext cx="5608431" cy="14105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V/Q (ventilation–perfusion lung) scan</a:t>
            </a:r>
            <a:endParaRPr sz="32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185737" y="3338825"/>
            <a:ext cx="5333921" cy="11760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D-dimer assay</a:t>
            </a:r>
            <a:endParaRPr sz="32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6130976" y="3338825"/>
            <a:ext cx="5608432" cy="11760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 CTA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185736" y="4796735"/>
            <a:ext cx="5333921" cy="11543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 The Wells criteria</a:t>
            </a:r>
            <a:endParaRPr sz="32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6130976" y="4796735"/>
            <a:ext cx="5608432" cy="12892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 Pulmonary angiography is the </a:t>
            </a:r>
            <a:r>
              <a:rPr lang="en-GB" sz="48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gold standard</a:t>
            </a:r>
            <a:r>
              <a:rPr lang="en-GB" sz="32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i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/>
          <p:nvPr/>
        </p:nvSpPr>
        <p:spPr>
          <a:xfrm>
            <a:off x="187960" y="362981"/>
            <a:ext cx="5745480" cy="793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6027420" y="1175859"/>
            <a:ext cx="2397760" cy="785020"/>
          </a:xfrm>
          <a:prstGeom prst="roundRect">
            <a:avLst>
              <a:gd name="adj" fmla="val 16667"/>
            </a:avLst>
          </a:prstGeom>
          <a:solidFill>
            <a:srgbClr val="AE0717">
              <a:alpha val="60000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187960" y="2011680"/>
            <a:ext cx="5745480" cy="731520"/>
          </a:xfrm>
          <a:prstGeom prst="roundRect">
            <a:avLst>
              <a:gd name="adj" fmla="val 16667"/>
            </a:avLst>
          </a:prstGeom>
          <a:solidFill>
            <a:srgbClr val="AE0717">
              <a:alpha val="2980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 is most likely diagnosis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190500" y="1211421"/>
            <a:ext cx="5745480" cy="731520"/>
          </a:xfrm>
          <a:prstGeom prst="roundRect">
            <a:avLst>
              <a:gd name="adj" fmla="val 16667"/>
            </a:avLst>
          </a:prstGeom>
          <a:solidFill>
            <a:srgbClr val="AE0717">
              <a:alpha val="60000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Clinical signs/symptoms of DVT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186266" y="2804160"/>
            <a:ext cx="5745480" cy="731520"/>
          </a:xfrm>
          <a:prstGeom prst="roundRect">
            <a:avLst>
              <a:gd name="adj" fmla="val 16667"/>
            </a:avLst>
          </a:prstGeom>
          <a:solidFill>
            <a:srgbClr val="AE0717">
              <a:alpha val="5882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Tachycardia ( &gt; 100 bpm )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190500" y="3586480"/>
            <a:ext cx="5745480" cy="731520"/>
          </a:xfrm>
          <a:prstGeom prst="roundRect">
            <a:avLst>
              <a:gd name="adj" fmla="val 16667"/>
            </a:avLst>
          </a:prstGeom>
          <a:solidFill>
            <a:srgbClr val="AE0717">
              <a:alpha val="2980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Immobilization / surgery in prev. 4 weeks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190500" y="4389120"/>
            <a:ext cx="5745480" cy="731520"/>
          </a:xfrm>
          <a:prstGeom prst="roundRect">
            <a:avLst>
              <a:gd name="adj" fmla="val 16667"/>
            </a:avLst>
          </a:prstGeom>
          <a:solidFill>
            <a:srgbClr val="AE0717">
              <a:alpha val="60000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 DVT/PE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190500" y="5171440"/>
            <a:ext cx="5745480" cy="731520"/>
          </a:xfrm>
          <a:prstGeom prst="roundRect">
            <a:avLst>
              <a:gd name="adj" fmla="val 16667"/>
            </a:avLst>
          </a:prstGeom>
          <a:solidFill>
            <a:srgbClr val="AE0717">
              <a:alpha val="2980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Hemoptysis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186266" y="5974080"/>
            <a:ext cx="5745480" cy="731520"/>
          </a:xfrm>
          <a:prstGeom prst="roundRect">
            <a:avLst>
              <a:gd name="adj" fmla="val 16667"/>
            </a:avLst>
          </a:prstGeom>
          <a:solidFill>
            <a:srgbClr val="AE0717">
              <a:alpha val="60000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 malignancy (trt w/in 6 month)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6027420" y="362981"/>
            <a:ext cx="2397760" cy="7620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Points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6027420" y="2011679"/>
            <a:ext cx="2397760" cy="738981"/>
          </a:xfrm>
          <a:prstGeom prst="roundRect">
            <a:avLst>
              <a:gd name="adj" fmla="val 16667"/>
            </a:avLst>
          </a:prstGeom>
          <a:solidFill>
            <a:srgbClr val="AE0717">
              <a:alpha val="2980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9"/>
          <p:cNvSpPr/>
          <p:nvPr/>
        </p:nvSpPr>
        <p:spPr>
          <a:xfrm>
            <a:off x="5986780" y="2783840"/>
            <a:ext cx="2397760" cy="756920"/>
          </a:xfrm>
          <a:prstGeom prst="roundRect">
            <a:avLst>
              <a:gd name="adj" fmla="val 16667"/>
            </a:avLst>
          </a:prstGeom>
          <a:solidFill>
            <a:srgbClr val="AE0717">
              <a:alpha val="60000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9"/>
          <p:cNvSpPr/>
          <p:nvPr/>
        </p:nvSpPr>
        <p:spPr>
          <a:xfrm>
            <a:off x="6007100" y="3586480"/>
            <a:ext cx="2397760" cy="731520"/>
          </a:xfrm>
          <a:prstGeom prst="roundRect">
            <a:avLst>
              <a:gd name="adj" fmla="val 16667"/>
            </a:avLst>
          </a:prstGeom>
          <a:solidFill>
            <a:srgbClr val="AE0717">
              <a:alpha val="2980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5986780" y="4409440"/>
            <a:ext cx="2397760" cy="711200"/>
          </a:xfrm>
          <a:prstGeom prst="roundRect">
            <a:avLst>
              <a:gd name="adj" fmla="val 16667"/>
            </a:avLst>
          </a:prstGeom>
          <a:solidFill>
            <a:srgbClr val="AE0717">
              <a:alpha val="60000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5986780" y="5171440"/>
            <a:ext cx="2397760" cy="731520"/>
          </a:xfrm>
          <a:prstGeom prst="roundRect">
            <a:avLst>
              <a:gd name="adj" fmla="val 16667"/>
            </a:avLst>
          </a:prstGeom>
          <a:solidFill>
            <a:srgbClr val="AE0717">
              <a:alpha val="2980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5986780" y="5974080"/>
            <a:ext cx="2397760" cy="731520"/>
          </a:xfrm>
          <a:prstGeom prst="roundRect">
            <a:avLst>
              <a:gd name="adj" fmla="val 16667"/>
            </a:avLst>
          </a:prstGeom>
          <a:solidFill>
            <a:srgbClr val="AE0717">
              <a:alpha val="60000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 rot="5400000">
            <a:off x="7044892" y="3268693"/>
            <a:ext cx="531129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e l l s   </a:t>
            </a:r>
            <a:r>
              <a:rPr lang="en-GB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 c o r e</a:t>
            </a:r>
            <a:endParaRPr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147401" y="564470"/>
            <a:ext cx="5861155" cy="495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/>
              <a:t>Thromboembolism is a medical term </a:t>
            </a:r>
            <a:r>
              <a:rPr lang="en-GB" sz="4000" b="1"/>
              <a:t>used to describe a blood clot (thrombus) that forms in a blood vessel, breaks loose</a:t>
            </a:r>
            <a:r>
              <a:rPr lang="en-GB" sz="4000"/>
              <a:t>, and is carried by the bloodstream to block another blood vessel</a:t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599132" y="372881"/>
            <a:ext cx="3028950" cy="2900362"/>
          </a:xfrm>
          <a:prstGeom prst="ellipse">
            <a:avLst/>
          </a:prstGeom>
          <a:solidFill>
            <a:srgbClr val="AE0717"/>
          </a:solidFill>
          <a:ln w="12700" cap="flat" cmpd="sng">
            <a:solidFill>
              <a:srgbClr val="AE07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6433143" y="2276940"/>
            <a:ext cx="3027600" cy="2898000"/>
          </a:xfrm>
          <a:prstGeom prst="ellipse">
            <a:avLst/>
          </a:prstGeom>
          <a:solidFill>
            <a:srgbClr val="F49097"/>
          </a:solidFill>
          <a:ln w="12700" cap="flat" cmpd="sng">
            <a:solidFill>
              <a:srgbClr val="F490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8876699" y="2276940"/>
            <a:ext cx="3027600" cy="2898000"/>
          </a:xfrm>
          <a:prstGeom prst="ellipse">
            <a:avLst/>
          </a:prstGeom>
          <a:solidFill>
            <a:srgbClr val="C66C75"/>
          </a:solidFill>
          <a:ln w="12700" cap="flat" cmpd="sng">
            <a:solidFill>
              <a:srgbClr val="C66C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7599132" y="1934041"/>
            <a:ext cx="2820847" cy="1895009"/>
          </a:xfrm>
          <a:prstGeom prst="triangle">
            <a:avLst>
              <a:gd name="adj" fmla="val 50000"/>
            </a:avLst>
          </a:prstGeom>
          <a:solidFill>
            <a:srgbClr val="930817"/>
          </a:solidFill>
          <a:ln w="12700" cap="flat" cmpd="sng">
            <a:solidFill>
              <a:srgbClr val="9308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8240071" y="848037"/>
            <a:ext cx="16430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Stasis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229597" y="3042039"/>
            <a:ext cx="1771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Thrombosis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6731633" y="4222556"/>
            <a:ext cx="23045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Vessel wall injury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9186860" y="4223596"/>
            <a:ext cx="25431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Hypercoagulability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2780" y="1385225"/>
            <a:ext cx="436094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0"/>
          <p:cNvSpPr txBox="1"/>
          <p:nvPr/>
        </p:nvSpPr>
        <p:spPr>
          <a:xfrm>
            <a:off x="5906125" y="806294"/>
            <a:ext cx="5501390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*Pulmonary angiogram definitively diagnoses or excludes PE , but is invasive.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*Contrast injected into the pulmonary artery branch after percutaneous catheterization of the femoral vein.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*Rarely performed because it carries a 0.5% mortality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"/>
          <p:cNvSpPr txBox="1"/>
          <p:nvPr/>
        </p:nvSpPr>
        <p:spPr>
          <a:xfrm>
            <a:off x="344774" y="269823"/>
            <a:ext cx="58311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Pulmonary Angiogram</a:t>
            </a:r>
            <a:endParaRPr sz="44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/>
          <p:nvPr/>
        </p:nvSpPr>
        <p:spPr>
          <a:xfrm>
            <a:off x="1764740" y="440687"/>
            <a:ext cx="8697085" cy="41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5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ECG showing sinus tachycardia and an S wave in lead I, Q wave and an inverted T wave in lead III.</a:t>
            </a:r>
            <a:endParaRPr/>
          </a:p>
        </p:txBody>
      </p:sp>
      <p:pic>
        <p:nvPicPr>
          <p:cNvPr id="288" name="Google Shape;2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0194" y="6205613"/>
            <a:ext cx="816565" cy="52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631" y="1065713"/>
            <a:ext cx="7805619" cy="47222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1"/>
          <p:cNvSpPr txBox="1"/>
          <p:nvPr/>
        </p:nvSpPr>
        <p:spPr>
          <a:xfrm>
            <a:off x="2194631" y="5972308"/>
            <a:ext cx="3918652" cy="309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Lokesh Shahani BMJ Case Reports 2012;2012:bcr-2012-006569</a:t>
            </a:r>
            <a:endParaRPr/>
          </a:p>
        </p:txBody>
      </p:sp>
      <p:sp>
        <p:nvSpPr>
          <p:cNvPr id="291" name="Google Shape;291;p21"/>
          <p:cNvSpPr txBox="1"/>
          <p:nvPr/>
        </p:nvSpPr>
        <p:spPr>
          <a:xfrm>
            <a:off x="1621451" y="6613175"/>
            <a:ext cx="4931078" cy="347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©2012 by BMJ Publishing Group Ltd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>
            <a:spLocks noGrp="1"/>
          </p:cNvSpPr>
          <p:nvPr>
            <p:ph type="title"/>
          </p:nvPr>
        </p:nvSpPr>
        <p:spPr>
          <a:xfrm>
            <a:off x="19487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GB" b="1" i="1">
                <a:solidFill>
                  <a:srgbClr val="C00000"/>
                </a:solidFill>
              </a:rPr>
              <a:t>Management of PE</a:t>
            </a:r>
            <a:endParaRPr b="1" i="1">
              <a:solidFill>
                <a:srgbClr val="C00000"/>
              </a:solidFill>
            </a:endParaRPr>
          </a:p>
        </p:txBody>
      </p:sp>
      <p:sp>
        <p:nvSpPr>
          <p:cNvPr id="297" name="Google Shape;297;p22"/>
          <p:cNvSpPr txBox="1">
            <a:spLocks noGrp="1"/>
          </p:cNvSpPr>
          <p:nvPr>
            <p:ph type="body" idx="1"/>
          </p:nvPr>
        </p:nvSpPr>
        <p:spPr>
          <a:xfrm>
            <a:off x="0" y="7416680"/>
            <a:ext cx="11158928" cy="434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B050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857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  <a:p>
            <a:pPr marL="2857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298" name="Google Shape;298;p22"/>
          <p:cNvSpPr/>
          <p:nvPr/>
        </p:nvSpPr>
        <p:spPr>
          <a:xfrm>
            <a:off x="172387" y="1229323"/>
            <a:ext cx="4924546" cy="104189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0000">
                  <a:alpha val="49803"/>
                </a:srgbClr>
              </a:gs>
              <a:gs pos="50000">
                <a:srgbClr val="AC0000"/>
              </a:gs>
              <a:gs pos="100000">
                <a:srgbClr val="CE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Supplemental oxygen to correct hypoxemia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2"/>
          <p:cNvSpPr/>
          <p:nvPr/>
        </p:nvSpPr>
        <p:spPr>
          <a:xfrm>
            <a:off x="194872" y="4050661"/>
            <a:ext cx="4902061" cy="12516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0000">
                  <a:alpha val="49803"/>
                </a:srgbClr>
              </a:gs>
              <a:gs pos="50000">
                <a:srgbClr val="AC0000"/>
              </a:gs>
              <a:gs pos="100000">
                <a:srgbClr val="CE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Acute anticoagulation therapy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2"/>
          <p:cNvSpPr/>
          <p:nvPr/>
        </p:nvSpPr>
        <p:spPr>
          <a:xfrm>
            <a:off x="6670622" y="1151137"/>
            <a:ext cx="4962577" cy="11542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0000">
                  <a:alpha val="50980"/>
                </a:srgbClr>
              </a:gs>
              <a:gs pos="50000">
                <a:srgbClr val="AC0000"/>
              </a:gs>
              <a:gs pos="100000">
                <a:srgbClr val="CE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Oral anticoagulation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2"/>
          <p:cNvSpPr/>
          <p:nvPr/>
        </p:nvSpPr>
        <p:spPr>
          <a:xfrm>
            <a:off x="6670622" y="4050661"/>
            <a:ext cx="5114977" cy="130003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0000">
                  <a:alpha val="49803"/>
                </a:srgbClr>
              </a:gs>
              <a:gs pos="50000">
                <a:srgbClr val="AC0000"/>
              </a:gs>
              <a:gs pos="100000">
                <a:srgbClr val="CE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-"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Thrombolytic therapy (e.g., streptokinase , tPA )</a:t>
            </a:r>
            <a:endParaRPr/>
          </a:p>
        </p:txBody>
      </p:sp>
      <p:sp>
        <p:nvSpPr>
          <p:cNvPr id="302" name="Google Shape;302;p22"/>
          <p:cNvSpPr/>
          <p:nvPr/>
        </p:nvSpPr>
        <p:spPr>
          <a:xfrm>
            <a:off x="82446" y="2483609"/>
            <a:ext cx="570375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Severe hypoxemia or respiratory failure requires intubation and mechanical ventilation.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2"/>
          <p:cNvSpPr/>
          <p:nvPr/>
        </p:nvSpPr>
        <p:spPr>
          <a:xfrm>
            <a:off x="194872" y="5388410"/>
            <a:ext cx="62736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either unfractionated or low–molecular-weight heparin to prevent another PE </a:t>
            </a:r>
            <a:endParaRPr/>
          </a:p>
        </p:txBody>
      </p:sp>
      <p:sp>
        <p:nvSpPr>
          <p:cNvPr id="304" name="Google Shape;304;p22"/>
          <p:cNvSpPr/>
          <p:nvPr/>
        </p:nvSpPr>
        <p:spPr>
          <a:xfrm>
            <a:off x="6468533" y="2414482"/>
            <a:ext cx="583839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warfarin or one of the novel oral anticoagulants (e.g.,rivaroxaban) for long-term treatment.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 txBox="1">
            <a:spLocks noGrp="1"/>
          </p:cNvSpPr>
          <p:nvPr>
            <p:ph type="title"/>
          </p:nvPr>
        </p:nvSpPr>
        <p:spPr>
          <a:xfrm>
            <a:off x="245533" y="1957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GB" b="1" i="1">
                <a:solidFill>
                  <a:srgbClr val="C00000"/>
                </a:solidFill>
              </a:rPr>
              <a:t>Cont. Management of PE</a:t>
            </a:r>
            <a:endParaRPr b="1" i="1">
              <a:solidFill>
                <a:srgbClr val="C00000"/>
              </a:solidFill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1049312" y="2068643"/>
            <a:ext cx="4601980" cy="1586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0000">
                  <a:alpha val="49803"/>
                </a:srgbClr>
              </a:gs>
              <a:gs pos="50000">
                <a:srgbClr val="AC0000"/>
              </a:gs>
              <a:gs pos="100000">
                <a:srgbClr val="CE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-"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Inferior vena cava interruption</a:t>
            </a: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(IVC filter placement).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1049312" y="3898061"/>
            <a:ext cx="4601980" cy="137304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0000">
                  <a:alpha val="49803"/>
                </a:srgbClr>
              </a:gs>
              <a:gs pos="50000">
                <a:srgbClr val="AC0000"/>
              </a:gs>
              <a:gs pos="100000">
                <a:srgbClr val="CE0000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-"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Surgical thrombectomy</a:t>
            </a:r>
            <a:endParaRPr sz="32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 txBox="1">
            <a:spLocks noGrp="1"/>
          </p:cNvSpPr>
          <p:nvPr>
            <p:ph type="body" idx="1"/>
          </p:nvPr>
        </p:nvSpPr>
        <p:spPr>
          <a:xfrm>
            <a:off x="340032" y="2309014"/>
            <a:ext cx="10515600" cy="495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-80% is an intracardiac mural thrombi 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Thrombi occurring in heart champer or aortic lumen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AFib is the most common cause of embolus from the heart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Left atrium dilatation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Paradoxical emboli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Aortic aneurysm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-20% due to atherosclerotic plaque</a:t>
            </a:r>
            <a:endParaRPr/>
          </a:p>
        </p:txBody>
      </p:sp>
      <p:sp>
        <p:nvSpPr>
          <p:cNvPr id="317" name="Google Shape;317;p24"/>
          <p:cNvSpPr txBox="1"/>
          <p:nvPr/>
        </p:nvSpPr>
        <p:spPr>
          <a:xfrm>
            <a:off x="543232" y="2365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0717"/>
              </a:buClr>
              <a:buSzPts val="4400"/>
              <a:buFont typeface="Calibri"/>
              <a:buNone/>
            </a:pPr>
            <a:r>
              <a:rPr lang="en-GB" sz="4400" b="1" i="1">
                <a:solidFill>
                  <a:srgbClr val="AE0717"/>
                </a:solidFill>
                <a:latin typeface="Calibri"/>
                <a:ea typeface="Calibri"/>
                <a:cs typeface="Calibri"/>
                <a:sym typeface="Calibri"/>
              </a:rPr>
              <a:t>Systemic Thromboembolism</a:t>
            </a:r>
            <a:endParaRPr sz="4400" b="1" i="1">
              <a:solidFill>
                <a:srgbClr val="AE07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543232" y="1347043"/>
            <a:ext cx="2603833" cy="79873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causes: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 rot="10800000" flipH="1">
            <a:off x="838200" y="283336"/>
            <a:ext cx="10515600" cy="8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body" idx="1"/>
          </p:nvPr>
        </p:nvSpPr>
        <p:spPr>
          <a:xfrm>
            <a:off x="838200" y="2092280"/>
            <a:ext cx="10515600" cy="555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1) Lower extremities (75%)            The common femoral artery is the most common site of occlusion.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2) Brain (10%)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3) Kidney , intestine , spleen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cxnSp>
        <p:nvCxnSpPr>
          <p:cNvPr id="325" name="Google Shape;325;p25"/>
          <p:cNvCxnSpPr/>
          <p:nvPr/>
        </p:nvCxnSpPr>
        <p:spPr>
          <a:xfrm>
            <a:off x="4893972" y="2310225"/>
            <a:ext cx="78561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6" name="Google Shape;326;p25"/>
          <p:cNvSpPr/>
          <p:nvPr/>
        </p:nvSpPr>
        <p:spPr>
          <a:xfrm>
            <a:off x="635509" y="524186"/>
            <a:ext cx="5044073" cy="92724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Major sites of arterial emboli :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"/>
          <p:cNvSpPr txBox="1">
            <a:spLocks noGrp="1"/>
          </p:cNvSpPr>
          <p:nvPr>
            <p:ph type="body" idx="1"/>
          </p:nvPr>
        </p:nvSpPr>
        <p:spPr>
          <a:xfrm>
            <a:off x="838200" y="769256"/>
            <a:ext cx="10515600" cy="590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0004"/>
              </a:buClr>
              <a:buSzPts val="2800"/>
              <a:buChar char="•"/>
            </a:pPr>
            <a:r>
              <a:rPr lang="en-GB" b="1" i="1">
                <a:solidFill>
                  <a:srgbClr val="E90004"/>
                </a:solidFill>
              </a:rPr>
              <a:t>Systemic thromboembolism outcome Depend on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Vulnerability of the affected tissue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Calibre of the occluded vessels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Collateral circulation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 txBox="1">
            <a:spLocks noGrp="1"/>
          </p:cNvSpPr>
          <p:nvPr>
            <p:ph type="body" idx="1"/>
          </p:nvPr>
        </p:nvSpPr>
        <p:spPr>
          <a:xfrm>
            <a:off x="618338" y="1661988"/>
            <a:ext cx="10515600" cy="577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-GB" b="0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 effect of arterial emboli depend on their size , site of emboli.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GB" b="0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GB"/>
              <a:t>Arterial thrombosis can occur in the arteries that supply blood to the heart muscle (coronary arteries). This can lead to </a:t>
            </a:r>
            <a:r>
              <a:rPr lang="en-GB" b="1"/>
              <a:t>a heart attack</a:t>
            </a:r>
            <a:r>
              <a:rPr lang="en-GB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When arterial thrombosis occurs in a blood vessel in the brain, it can lead to a </a:t>
            </a:r>
            <a:r>
              <a:rPr lang="en-GB" b="1"/>
              <a:t>stroke.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Infarction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Gangrene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Arteritis and mycotic aneuorysm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 Sudden death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n-GB"/>
            </a:b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37" name="Google Shape;337;p27"/>
          <p:cNvSpPr/>
          <p:nvPr/>
        </p:nvSpPr>
        <p:spPr>
          <a:xfrm>
            <a:off x="748966" y="357279"/>
            <a:ext cx="3387605" cy="93449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Complication :</a:t>
            </a:r>
            <a:endParaRPr sz="2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"/>
          <p:cNvSpPr txBox="1">
            <a:spLocks noGrp="1"/>
          </p:cNvSpPr>
          <p:nvPr>
            <p:ph type="body" idx="1"/>
          </p:nvPr>
        </p:nvSpPr>
        <p:spPr>
          <a:xfrm>
            <a:off x="618338" y="1537901"/>
            <a:ext cx="10515600" cy="582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1. Pain—acute onset, the patient can tell you precisely when and where it happened.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 2. Pallor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 3. Polar (cold)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 4. Paralysis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 5. Paresthesia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 6. Pulselessness (use Doppler to assess pulses)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 </a:t>
            </a:r>
            <a:endParaRPr b="1"/>
          </a:p>
        </p:txBody>
      </p:sp>
      <p:sp>
        <p:nvSpPr>
          <p:cNvPr id="343" name="Google Shape;343;p28"/>
          <p:cNvSpPr/>
          <p:nvPr/>
        </p:nvSpPr>
        <p:spPr>
          <a:xfrm>
            <a:off x="618338" y="357279"/>
            <a:ext cx="3387605" cy="93449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Clinical Features (Six Ps):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"/>
          <p:cNvSpPr txBox="1">
            <a:spLocks noGrp="1"/>
          </p:cNvSpPr>
          <p:nvPr>
            <p:ph type="body" idx="1"/>
          </p:nvPr>
        </p:nvSpPr>
        <p:spPr>
          <a:xfrm>
            <a:off x="838200" y="1672506"/>
            <a:ext cx="10515600" cy="598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1. Angiogram to define site of occlusion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2. ECG to look for MI, AFib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3. Echocardiogram for evaluation of cardiac source of emboli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4.</a:t>
            </a:r>
            <a:r>
              <a:rPr lang="en-GB" b="1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Doppler ultrasound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49" name="Google Shape;349;p29"/>
          <p:cNvSpPr/>
          <p:nvPr/>
        </p:nvSpPr>
        <p:spPr>
          <a:xfrm>
            <a:off x="618339" y="574993"/>
            <a:ext cx="2748976" cy="77483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Diagnosis :</a:t>
            </a:r>
            <a:endParaRPr sz="2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187427" y="527536"/>
            <a:ext cx="4935415" cy="15971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>
                  <a:alpha val="40000"/>
                </a:srgbClr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Thromboembolism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773724" y="2336679"/>
            <a:ext cx="4906588" cy="18240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29000">
                <a:srgbClr val="9B000A">
                  <a:alpha val="40000"/>
                </a:srgbClr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Venous thromboembolism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VTE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6119442" y="2336679"/>
            <a:ext cx="5243102" cy="191579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>
                  <a:alpha val="40000"/>
                </a:srgbClr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Arterial / Systemic thromboembolism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832151" y="4320885"/>
            <a:ext cx="1875692" cy="119575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>
                  <a:alpha val="40000"/>
                </a:srgbClr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DVT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472240" y="4297439"/>
            <a:ext cx="1840523" cy="1219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>
                  <a:alpha val="40000"/>
                </a:srgbClr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>
            <a:spLocks noGrp="1"/>
          </p:cNvSpPr>
          <p:nvPr>
            <p:ph type="body" idx="1"/>
          </p:nvPr>
        </p:nvSpPr>
        <p:spPr>
          <a:xfrm>
            <a:off x="429603" y="1397460"/>
            <a:ext cx="10515600" cy="627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i="1"/>
              <a:t>Embolism treatment can involve medication , surgery or both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GB" i="1">
                <a:solidFill>
                  <a:srgbClr val="FF0000"/>
                </a:solidFill>
              </a:rPr>
              <a:t>Medication: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i="1"/>
              <a:t>1.Thrombolytics : lysis existing emboli and enhance perfusion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i="1"/>
              <a:t>2.Anticoagulant drugs to prevent further embolization or clot propagation in partially reperfused areas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GB" i="1">
                <a:solidFill>
                  <a:srgbClr val="FF0000"/>
                </a:solidFill>
              </a:rPr>
              <a:t>Surgery: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i="1"/>
              <a:t>Angioplasty : using a  balloon to open up blocked or stretch narrowed blood vessels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i="1"/>
              <a:t>Embolectomy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sp>
        <p:nvSpPr>
          <p:cNvPr id="355" name="Google Shape;355;p30"/>
          <p:cNvSpPr/>
          <p:nvPr/>
        </p:nvSpPr>
        <p:spPr>
          <a:xfrm>
            <a:off x="618338" y="357280"/>
            <a:ext cx="3387605" cy="80386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 :</a:t>
            </a:r>
            <a:endParaRPr sz="2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180811" y="1518481"/>
            <a:ext cx="10726058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Its development of blood  clot within the vein , mostly affect the legs but also can affect the arms and other site in the body 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causes that gives rise to venous thrombosis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mostly include in Virchow's Triad</a:t>
            </a:r>
            <a:endParaRPr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8868" y="3072752"/>
            <a:ext cx="4808704" cy="310562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257174" y="2365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0717"/>
              </a:buClr>
              <a:buSzPts val="4400"/>
              <a:buFont typeface="Calibri"/>
              <a:buNone/>
            </a:pPr>
            <a:r>
              <a:rPr lang="en-GB" b="1" i="1">
                <a:solidFill>
                  <a:srgbClr val="AE0717"/>
                </a:solidFill>
                <a:latin typeface="Calibri"/>
                <a:ea typeface="Calibri"/>
                <a:cs typeface="Calibri"/>
                <a:sym typeface="Calibri"/>
              </a:rPr>
              <a:t>Deep Vein Thrombosis (DVT)</a:t>
            </a:r>
            <a:endParaRPr b="1" i="1">
              <a:solidFill>
                <a:srgbClr val="AE07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7505789" y="1836393"/>
            <a:ext cx="4062096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presentation may be subtle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limb swelling and pain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Homans signs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may have variable discoloration in lower extremity 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618338" y="1651727"/>
            <a:ext cx="53848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Malignancies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surgery (preceding 3 months)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Hospitalization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Hereditary hypercoagulable state (pr c&amp;s deficiency , antithrombin 3 deficiency 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Obesity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Pregnancy ,OCP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Trauma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 history of DVT ,PE, superficial thrombophlebitis</a:t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618338" y="316084"/>
            <a:ext cx="2923148" cy="102157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Risk factors 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7939315" y="316084"/>
            <a:ext cx="2815770" cy="102157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Clinical feature 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6833937" y="1470354"/>
            <a:ext cx="4201269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patient lie in supine position with flexion of knee , then dorsiflexion of foot and squeeze the calf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result when elicit pain in the calf 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9" name="Google Shape;139;p6" descr="Homans Sign | DVT Test • Easy Explained - OrthoFixar 202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r="18453" b="6135"/>
          <a:stretch/>
        </p:blipFill>
        <p:spPr>
          <a:xfrm>
            <a:off x="838200" y="1521341"/>
            <a:ext cx="5148855" cy="3333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/>
        </p:nvSpPr>
        <p:spPr>
          <a:xfrm>
            <a:off x="164769" y="1670499"/>
            <a:ext cx="1072605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Pulmonary embolism : occur in 10% of patient with confirmed DVT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thrombotic syndrome : chronic complication of DVT ,occur in approximately half of patient ,the symptom range from mild erythema to severe swelling and ulceration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Phlegmasia cerulea dolens : painful ,blue ,swollen legs that occur in extreme case of DVT  that indicate major venous obstruction and petechiae are often present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618338" y="538931"/>
            <a:ext cx="2865091" cy="79873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Complication 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503607" y="1151857"/>
            <a:ext cx="10515600" cy="6212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0004"/>
              </a:buClr>
              <a:buSzPts val="2000"/>
              <a:buNone/>
            </a:pPr>
            <a:r>
              <a:rPr lang="en-GB" sz="2000" b="1" i="1">
                <a:solidFill>
                  <a:srgbClr val="E90004"/>
                </a:solidFill>
              </a:rPr>
              <a:t>A- Imaging 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-Doppler analysis and Duplex ultrasound</a:t>
            </a:r>
            <a:br>
              <a:rPr lang="en-GB" sz="2000"/>
            </a:br>
            <a:r>
              <a:rPr lang="en-GB" sz="2000"/>
              <a:t>Initial test for DVT; noninvasive, but highly operator dependent</a:t>
            </a:r>
            <a:br>
              <a:rPr lang="en-GB" sz="2000"/>
            </a:br>
            <a:br>
              <a:rPr lang="en-GB" sz="2000"/>
            </a:br>
            <a:r>
              <a:rPr lang="en-GB" sz="2000"/>
              <a:t>-Venography</a:t>
            </a:r>
            <a:br>
              <a:rPr lang="en-GB" sz="2000"/>
            </a:br>
            <a:r>
              <a:rPr lang="en-GB" sz="2000"/>
              <a:t>Most accurate test for diagnosis of DVT</a:t>
            </a:r>
            <a:br>
              <a:rPr lang="en-GB" sz="2000"/>
            </a:br>
            <a:r>
              <a:rPr lang="en-GB" sz="2000"/>
              <a:t>Invasive and infrequently used</a:t>
            </a:r>
            <a:br>
              <a:rPr lang="en-GB" sz="2000"/>
            </a:b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0004"/>
              </a:buClr>
              <a:buSzPts val="2000"/>
              <a:buNone/>
            </a:pPr>
            <a:r>
              <a:rPr lang="en-GB" sz="2000" b="1" i="1">
                <a:solidFill>
                  <a:srgbClr val="E90004"/>
                </a:solidFill>
              </a:rPr>
              <a:t>B-Labs</a:t>
            </a:r>
            <a:r>
              <a:rPr lang="en-GB" sz="2000">
                <a:solidFill>
                  <a:srgbClr val="E90004"/>
                </a:solidFill>
              </a:rPr>
              <a:t> : </a:t>
            </a:r>
            <a:br>
              <a:rPr lang="en-GB" sz="2000"/>
            </a:br>
            <a:r>
              <a:rPr lang="en-GB" sz="2000"/>
              <a:t>- D-dimer testing</a:t>
            </a:r>
            <a:br>
              <a:rPr lang="en-GB" sz="2000"/>
            </a:br>
            <a:r>
              <a:rPr lang="en-GB" sz="2000"/>
              <a:t>Has a very high sensitivity (95%), but low specificity (50%); can be used to</a:t>
            </a:r>
            <a:br>
              <a:rPr lang="en-GB" sz="2000"/>
            </a:br>
            <a:r>
              <a:rPr lang="en-GB" sz="2000"/>
              <a:t>rule out DVT when combined with Doppler and clinical suspicion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- LFT</a:t>
            </a:r>
            <a:endParaRPr sz="2000"/>
          </a:p>
        </p:txBody>
      </p:sp>
      <p:sp>
        <p:nvSpPr>
          <p:cNvPr id="154" name="Google Shape;154;p8"/>
          <p:cNvSpPr/>
          <p:nvPr/>
        </p:nvSpPr>
        <p:spPr>
          <a:xfrm>
            <a:off x="402007" y="167712"/>
            <a:ext cx="2603833" cy="79873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Diagnosis: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body" idx="1"/>
          </p:nvPr>
        </p:nvSpPr>
        <p:spPr>
          <a:xfrm>
            <a:off x="562428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- Dvt treatment mainly to prevents further propagation of thrombus and to prevent occurrence of PE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0004"/>
              </a:buClr>
              <a:buSzPct val="100000"/>
              <a:buChar char="•"/>
            </a:pPr>
            <a:r>
              <a:rPr lang="en-GB">
                <a:solidFill>
                  <a:srgbClr val="E90004"/>
                </a:solidFill>
              </a:rPr>
              <a:t>A- Medication 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Injectable LMWH (e.g., enoxaparin, dalteparin) (best choice</a:t>
            </a:r>
            <a:br>
              <a:rPr lang="en-GB"/>
            </a:br>
            <a:r>
              <a:rPr lang="en-GB"/>
              <a:t>for DVT/PE associated with malignancy),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 DOACs (e.g., apixaban, rivaroxaban,</a:t>
            </a:r>
            <a:br>
              <a:rPr lang="en-GB"/>
            </a:br>
            <a:r>
              <a:rPr lang="en-GB"/>
              <a:t>edoxaban, dabigatran), and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 warfarin (requires IV heparin bridge as below).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Thrombolytic therapy (streptokinase, urokinase, tissue plasminogen activator</a:t>
            </a:r>
            <a:br>
              <a:rPr lang="en-GB"/>
            </a:br>
            <a:r>
              <a:rPr lang="en-GB"/>
              <a:t>[tPA])Speeds up the resolution of clots</a:t>
            </a:r>
            <a:br>
              <a:rPr lang="en-GB"/>
            </a:br>
            <a:r>
              <a:rPr lang="en-GB"/>
              <a:t>b. Indicated mainly for patients with massive PE who are hemodynamically</a:t>
            </a:r>
            <a:br>
              <a:rPr lang="en-GB"/>
            </a:br>
            <a:r>
              <a:rPr lang="en-GB"/>
              <a:t>unstable (hypotension with SBP &lt;90 mm Hg), and with no contraindications for</a:t>
            </a:r>
            <a:br>
              <a:rPr lang="en-GB"/>
            </a:br>
            <a:r>
              <a:rPr lang="en-GB"/>
              <a:t>thrombolytics </a:t>
            </a:r>
            <a:br>
              <a:rPr lang="en-GB"/>
            </a:b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18338" y="538931"/>
            <a:ext cx="2603833" cy="79873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0007"/>
              </a:gs>
              <a:gs pos="50000">
                <a:srgbClr val="9B000A"/>
              </a:gs>
              <a:gs pos="100000">
                <a:srgbClr val="BA000C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30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Thromboembolism </vt:lpstr>
      <vt:lpstr>PowerPoint Presentation</vt:lpstr>
      <vt:lpstr>PowerPoint Presentation</vt:lpstr>
      <vt:lpstr>Deep Vein Thrombosis (DVT)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Pulmonary Embolism ‘PE’</vt:lpstr>
      <vt:lpstr>PowerPoint Presentation</vt:lpstr>
      <vt:lpstr>Pathophysiology of PE</vt:lpstr>
      <vt:lpstr>Continuation of pathophysiology of PE</vt:lpstr>
      <vt:lpstr>Clinical Features of PE</vt:lpstr>
      <vt:lpstr>Diagnosis of PE</vt:lpstr>
      <vt:lpstr>Con. Diagnosis of PE</vt:lpstr>
      <vt:lpstr>PowerPoint Presentation</vt:lpstr>
      <vt:lpstr>PowerPoint Presentation</vt:lpstr>
      <vt:lpstr>PowerPoint Presentation</vt:lpstr>
      <vt:lpstr>Management of PE</vt:lpstr>
      <vt:lpstr>Cont. Management of PE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Thromboembolism </dc:title>
  <dc:creator>Microsoft Office User</dc:creator>
  <cp:lastModifiedBy>othman ali</cp:lastModifiedBy>
  <cp:revision>1</cp:revision>
  <dcterms:created xsi:type="dcterms:W3CDTF">2021-11-08T15:42:41Z</dcterms:created>
  <dcterms:modified xsi:type="dcterms:W3CDTF">2022-02-24T06:50:10Z</dcterms:modified>
</cp:coreProperties>
</file>