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5" r:id="rId2"/>
  </p:sldMasterIdLst>
  <p:sldIdLst>
    <p:sldId id="947" r:id="rId3"/>
    <p:sldId id="959" r:id="rId4"/>
    <p:sldId id="981" r:id="rId5"/>
    <p:sldId id="960" r:id="rId6"/>
    <p:sldId id="961" r:id="rId7"/>
    <p:sldId id="962" r:id="rId8"/>
    <p:sldId id="964" r:id="rId9"/>
    <p:sldId id="965" r:id="rId10"/>
    <p:sldId id="966" r:id="rId11"/>
    <p:sldId id="990" r:id="rId12"/>
    <p:sldId id="967" r:id="rId13"/>
    <p:sldId id="968" r:id="rId14"/>
    <p:sldId id="983" r:id="rId15"/>
    <p:sldId id="984" r:id="rId16"/>
    <p:sldId id="988" r:id="rId17"/>
    <p:sldId id="989" r:id="rId18"/>
    <p:sldId id="991" r:id="rId19"/>
    <p:sldId id="992" r:id="rId20"/>
    <p:sldId id="969" r:id="rId21"/>
    <p:sldId id="970" r:id="rId22"/>
    <p:sldId id="971" r:id="rId23"/>
    <p:sldId id="972" r:id="rId24"/>
    <p:sldId id="973" r:id="rId25"/>
    <p:sldId id="974" r:id="rId26"/>
    <p:sldId id="975" r:id="rId27"/>
    <p:sldId id="976" r:id="rId28"/>
    <p:sldId id="977" r:id="rId29"/>
    <p:sldId id="978" r:id="rId30"/>
    <p:sldId id="948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7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1387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5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0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03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3E199-2C69-12DA-F54F-81766A3A9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037DC-533F-97FE-C516-72C5830571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C70A3-EC87-FF55-21D4-C01966A25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451B2-AFC5-42BD-33A5-AD425DB65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A8A90-699A-0483-A1D5-A6DF86E6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47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F6BCA-299F-4BD2-8DA1-51DA22A3A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F23C0-487B-9606-3FE0-A392B86F0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48291-1E11-76E5-57EF-C9EF51214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DE20E-1E77-A0F5-1067-6076BC9ED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B0598-7EE4-B372-9311-86EBE594E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51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54DF2-8DE7-3F70-DA01-20FEC218D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C177D3-9749-D1A2-24BA-B04F2CB50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52D4A-F8ED-0832-7E47-356DA82C9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11914-FFFC-96E8-3BB8-E65E96C04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7BCB5-A24E-5734-F854-D6C7B7C6B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98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0C12C-72C1-7C06-6113-F55CD8B26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C57FD-DABD-0411-FB8A-6838D86E3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83DD0B-9312-5F7A-BC26-895E76F4F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C02C16-98BA-D737-B3D2-61E50E3B3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C2365-F100-94B8-C3E2-762163FD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DA3BE-5847-78E5-2300-C91A8662B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89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FB066-8D6D-BA71-61DC-9A32FFC87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F9C89-AF0D-9AC2-8DD7-68E0D681F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8A378-9496-26B4-8C50-260F5FBEB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F2E4D8-86A2-E2F3-1B38-47254DA03B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538B65-4031-377E-ACE2-E0CDCAF1D3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8420CA-3C78-09DA-9B4B-E6EC1CEE9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B0FA66-ECF9-AA6C-6A31-C5110E2A3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E5A427-6BBE-A8ED-B0DC-DC015D7BE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0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286C4-E334-C3E4-4DC7-E603F0F5F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E573FD-1530-9D4D-2767-47457C816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BE0B1-69E7-E45E-9700-DE1FB3883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D25D7-81D1-A9CD-EF59-8AEC5A85D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871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38104-084E-24BD-F2F7-86404957A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8DAADA-250B-5522-E721-474B6605B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079497-AD3B-A2ED-FBF1-97440832C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5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8A29-A203-5CDF-B567-D336B356D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68274-A656-4EB9-FCBD-E24BB3D52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F0D614-3425-4FF7-6419-D386E3145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F4F9C3-E86E-D3BA-36CB-0876E143E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47F7F-BC67-CC5F-2A2B-FCA17E48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9ABD9-9BC5-E643-15EC-9244CA63E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62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65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4CFB-D14B-6A57-8AE0-3ADD26634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6946C1-100C-BFFD-06B1-ED674329F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C569D9-8B85-F35A-CF5E-94B40B589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6D68E-8087-94B8-777B-F2051700A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A1B03-9A6C-D2A0-683D-67EBFB89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049E2-A805-B3A5-CC94-BFF362DAB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33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9A25-F0A1-1AC8-BDCB-34F622AD0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A1F0F5-1A10-6463-34B1-90D43DF5D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9DFD4-0320-E9E7-D0D8-B655E953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3FA07-8A21-414D-4605-A45F4DA40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BE5D8-D181-E0D9-363E-FF53D21B4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432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1410C9-EEF4-80AE-8795-71B5B3CEF6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FA524B-9F27-27E9-0B8C-2E67425DE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E8A99-F130-D758-CC1D-6C3B3D2D9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BE9-1230-46EA-A1B4-33FB1B98F732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65FF2-1975-94F9-6800-A6933A472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20A97-B422-2B99-39C2-B351745E2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FAB3-93F1-42F8-A170-89A39591E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9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6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0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9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69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5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0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7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976CD9-FEB0-03F0-F64B-7B0AAC626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BAC311-6853-AB21-5BA9-BF46915F2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98A8A-2435-2BCE-F505-67FB6F954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197F27-D5A2-4C24-943A-3078B269D380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A2DB7-6E05-CF03-080E-09C792D9A2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A94DE-11A8-5E64-1BE3-11F19B173F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4ACA5D-C3A7-4914-B4A9-6FFDFA85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5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3C98F-5E93-4B62-97C5-773E02BC4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732" y="2418697"/>
            <a:ext cx="7624293" cy="144655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Bleeding disorders in pregnancy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64668" y="5755714"/>
            <a:ext cx="3249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Malek Al Qasem, MD</a:t>
            </a:r>
          </a:p>
          <a:p>
            <a:r>
              <a:rPr lang="en-US" b="1" dirty="0"/>
              <a:t>MFM, Mutah university 2023</a:t>
            </a:r>
          </a:p>
        </p:txBody>
      </p:sp>
    </p:spTree>
    <p:extLst>
      <p:ext uri="{BB962C8B-B14F-4D97-AF65-F5344CB8AC3E}">
        <p14:creationId xmlns:p14="http://schemas.microsoft.com/office/powerpoint/2010/main" val="2010768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56" y="616512"/>
            <a:ext cx="8627936" cy="553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006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5617" y="288701"/>
            <a:ext cx="6233374" cy="800100"/>
          </a:xfrm>
        </p:spPr>
        <p:txBody>
          <a:bodyPr/>
          <a:lstStyle/>
          <a:p>
            <a:r>
              <a:rPr lang="en-US" dirty="0"/>
              <a:t>Thrombocytopenia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1" u="sng" dirty="0"/>
              <a:t>Gestational thrombocytopenia </a:t>
            </a:r>
          </a:p>
          <a:p>
            <a:r>
              <a:rPr lang="en-US" sz="2000" dirty="0"/>
              <a:t>Most common diagnosis 75% of cases</a:t>
            </a:r>
          </a:p>
          <a:p>
            <a:r>
              <a:rPr lang="en-US" sz="1200" dirty="0"/>
              <a:t>(accelerated platelet activation at placental circulation + accelerated consumption of platelets –reduced lifespan during pregnancy)</a:t>
            </a:r>
          </a:p>
          <a:p>
            <a:r>
              <a:rPr lang="en-US" sz="2000" dirty="0"/>
              <a:t>Essential thrombocytopenia</a:t>
            </a:r>
          </a:p>
          <a:p>
            <a:r>
              <a:rPr lang="en-US" sz="2000" dirty="0"/>
              <a:t>Hemodilution</a:t>
            </a:r>
          </a:p>
          <a:p>
            <a:r>
              <a:rPr lang="en-US" sz="2000" dirty="0"/>
              <a:t>Return to normal up to 12 weeks post partum  </a:t>
            </a:r>
          </a:p>
          <a:p>
            <a:r>
              <a:rPr lang="en-US" sz="2000" dirty="0"/>
              <a:t>Diagnosis is exclusion 5 criteria </a:t>
            </a:r>
          </a:p>
          <a:p>
            <a:r>
              <a:rPr lang="en-US" sz="2000" dirty="0"/>
              <a:t>1.mild thrombocytopenia 70-150,000</a:t>
            </a:r>
          </a:p>
          <a:p>
            <a:r>
              <a:rPr lang="en-US" sz="2000" dirty="0"/>
              <a:t>2.no previous history except in pregnancy</a:t>
            </a:r>
          </a:p>
          <a:p>
            <a:r>
              <a:rPr lang="en-US" sz="2000" dirty="0"/>
              <a:t>3.No bleeding symptoms</a:t>
            </a:r>
          </a:p>
          <a:p>
            <a:r>
              <a:rPr lang="en-US" sz="2000" dirty="0"/>
              <a:t>4.Occurrence during late gestation </a:t>
            </a:r>
          </a:p>
          <a:p>
            <a:r>
              <a:rPr lang="en-US" sz="2000" dirty="0"/>
              <a:t>5.No association with fetal thrombocytopenia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8849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010" y="533400"/>
            <a:ext cx="6478075" cy="800100"/>
          </a:xfrm>
        </p:spPr>
        <p:txBody>
          <a:bodyPr/>
          <a:lstStyle/>
          <a:p>
            <a:r>
              <a:rPr lang="en-US" dirty="0"/>
              <a:t>Thrombocytopenia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u="sng" dirty="0"/>
              <a:t>HEELP Syndrome :</a:t>
            </a:r>
          </a:p>
          <a:p>
            <a:r>
              <a:rPr lang="en-US" sz="2800" dirty="0"/>
              <a:t>THE most common pathological cause </a:t>
            </a:r>
          </a:p>
          <a:p>
            <a:r>
              <a:rPr lang="en-US" sz="2800" dirty="0"/>
              <a:t>It occur 10-20% with severe PET</a:t>
            </a:r>
          </a:p>
          <a:p>
            <a:r>
              <a:rPr lang="en-US" sz="2800" b="1" u="sng" dirty="0"/>
              <a:t>Idiopathic thrombocytopenia purpura</a:t>
            </a:r>
          </a:p>
          <a:p>
            <a:r>
              <a:rPr lang="en-US" sz="2800" dirty="0"/>
              <a:t>5%  of pregnancy with thrombocytopenia</a:t>
            </a:r>
          </a:p>
          <a:p>
            <a:r>
              <a:rPr lang="en-US" sz="2800" dirty="0"/>
              <a:t>Most common type  in 1</a:t>
            </a:r>
            <a:r>
              <a:rPr lang="en-US" sz="2800" baseline="30000" dirty="0"/>
              <a:t>st</a:t>
            </a:r>
            <a:r>
              <a:rPr lang="en-US" sz="2800" dirty="0"/>
              <a:t> trimester  </a:t>
            </a:r>
          </a:p>
          <a:p>
            <a:r>
              <a:rPr lang="en-US" sz="2800" dirty="0"/>
              <a:t>Antiplatelet antibodies </a:t>
            </a:r>
          </a:p>
          <a:p>
            <a:r>
              <a:rPr lang="en-US" sz="2800" dirty="0"/>
              <a:t>Can cause neonatal thrombocytopenia </a:t>
            </a:r>
            <a:r>
              <a:rPr lang="en-US" sz="2800" dirty="0" err="1"/>
              <a:t>LgG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4681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10175"/>
            <a:ext cx="8686800" cy="1446550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disseminated intravascular coagulation (DIC)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820" y="1944710"/>
            <a:ext cx="8770512" cy="41598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Is a systemic process producing both thrombosis and hemorrhage</a:t>
            </a:r>
          </a:p>
          <a:p>
            <a:r>
              <a:rPr lang="en-US" sz="2400" dirty="0"/>
              <a:t>It is initiated by a number of defined disorders and consists of the following components: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Exposure of blood to </a:t>
            </a:r>
            <a:r>
              <a:rPr lang="en-US" sz="2200" dirty="0" err="1"/>
              <a:t>procoagulants</a:t>
            </a:r>
            <a:r>
              <a:rPr lang="en-US" sz="2200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Formation </a:t>
            </a:r>
            <a:r>
              <a:rPr lang="en-US" sz="2200" dirty="0">
                <a:solidFill>
                  <a:srgbClr val="FF0000"/>
                </a:solidFill>
              </a:rPr>
              <a:t>of fibrin </a:t>
            </a:r>
            <a:r>
              <a:rPr lang="en-US" sz="2200" dirty="0"/>
              <a:t>in the circulation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Fibrinolysis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Depletion of clotting factors </a:t>
            </a:r>
          </a:p>
          <a:p>
            <a:pPr lvl="1">
              <a:buFont typeface="+mj-lt"/>
              <a:buAutoNum type="arabicPeriod"/>
            </a:pPr>
            <a:r>
              <a:rPr lang="en-US" sz="2200" dirty="0"/>
              <a:t>End-organ damage</a:t>
            </a:r>
          </a:p>
        </p:txBody>
      </p:sp>
    </p:spTree>
    <p:extLst>
      <p:ext uri="{BB962C8B-B14F-4D97-AF65-F5344CB8AC3E}">
        <p14:creationId xmlns:p14="http://schemas.microsoft.com/office/powerpoint/2010/main" val="465197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8382000" cy="635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596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011" y="121793"/>
            <a:ext cx="5625921" cy="769441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154" y="1999446"/>
            <a:ext cx="8628846" cy="386044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/>
              <a:t>Treatment of the underlying disease </a:t>
            </a:r>
          </a:p>
          <a:p>
            <a:r>
              <a:rPr lang="en-US" sz="2400" dirty="0"/>
              <a:t>Hemodynamic support is essential</a:t>
            </a:r>
          </a:p>
          <a:p>
            <a:r>
              <a:rPr lang="en-US" sz="2400" dirty="0"/>
              <a:t>Supportive modalities  — Recommendations concerning management of the coagulopathy associated with DIC are limited by the absence of controlled trials</a:t>
            </a:r>
          </a:p>
          <a:p>
            <a:r>
              <a:rPr lang="en-US" sz="2400" dirty="0"/>
              <a:t> We suggest the use of one or more of the following supportive modalities for the symptomatic patient: </a:t>
            </a:r>
          </a:p>
        </p:txBody>
      </p:sp>
    </p:spTree>
    <p:extLst>
      <p:ext uri="{BB962C8B-B14F-4D97-AF65-F5344CB8AC3E}">
        <p14:creationId xmlns:p14="http://schemas.microsoft.com/office/powerpoint/2010/main" val="2633718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28600" y="304800"/>
            <a:ext cx="8534400" cy="5580845"/>
          </a:xfrm>
          <a:prstGeom prst="rect">
            <a:avLst/>
          </a:prstGeom>
          <a:ln w="38100">
            <a:solidFill>
              <a:srgbClr val="A50021"/>
            </a:solidFill>
          </a:ln>
        </p:spPr>
        <p:txBody>
          <a:bodyPr>
            <a:no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Treatment with platelets and coagulation factors </a:t>
            </a:r>
            <a:r>
              <a:rPr lang="en-US" sz="2000" b="1" spc="30" dirty="0"/>
              <a:t>with risk of 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haveing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serious bleeding, are at high risk for bleeding (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after surgery), or require invasive procedures. Patients with marked or moderate thrombocytopenia (&lt;50,000/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microL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and serious bleeding should be 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platelet transfusions 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 to 2 units per 10 kg per day)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Actively bleeding patients with a significantly elevated 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prothrombin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time (INR) and/or a fibrinogen concentration &lt;50 mg/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should 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receive fresh frozen plasma or cryoprecipitate in order to keep the fibrinogen level &gt;100 mg/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administration of heparin is generally limited to the subset of patients with chronic, compensated DIC who have predominantly thrombotic manifestations. It is important to be sure that the patient's 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antithrombin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(AT) level is near normal (</a:t>
            </a:r>
            <a:r>
              <a:rPr kumimoji="0" lang="en-US" sz="2000" b="1" i="0" u="none" strike="noStrike" kern="1200" cap="none" spc="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</a:t>
            </a:r>
            <a:r>
              <a:rPr kumimoji="0" lang="en-US" sz="2000" b="1" i="0" u="none" strike="noStrike" kern="1200" cap="none" spc="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80 to 100 percent) in order for heparin to be effective </a:t>
            </a:r>
          </a:p>
        </p:txBody>
      </p:sp>
    </p:spTree>
    <p:extLst>
      <p:ext uri="{BB962C8B-B14F-4D97-AF65-F5344CB8AC3E}">
        <p14:creationId xmlns:p14="http://schemas.microsoft.com/office/powerpoint/2010/main" val="2867352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761" y="1582341"/>
            <a:ext cx="8306873" cy="4401205"/>
          </a:xfrm>
          <a:prstGeom prst="rect">
            <a:avLst/>
          </a:prstGeom>
          <a:ln w="38100">
            <a:solidFill>
              <a:srgbClr val="A5002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800" b="1" dirty="0"/>
              <a:t>Maternal thrombocytopenia between 100 /L and 149 *</a:t>
            </a:r>
            <a:r>
              <a:rPr lang="en-US" sz="1600" b="1" dirty="0"/>
              <a:t>10^9</a:t>
            </a:r>
            <a:r>
              <a:rPr lang="en-US" sz="2800" b="1" dirty="0"/>
              <a:t> in asymptomatic pregnant women with no history of bleeding problems is usually due to gestational thrombocytopenia</a:t>
            </a:r>
          </a:p>
          <a:p>
            <a:pPr marL="285750" indent="-28575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800" b="1" dirty="0"/>
              <a:t> Given the very low risk of serious neonatal hemorrhage, the mode of delivery in pregnancies complicated with immune thrombocytopenia should be determined based on obstetric considerations alone</a:t>
            </a:r>
          </a:p>
        </p:txBody>
      </p:sp>
      <p:sp>
        <p:nvSpPr>
          <p:cNvPr id="3" name="Rectangle 2"/>
          <p:cNvSpPr/>
          <p:nvPr/>
        </p:nvSpPr>
        <p:spPr>
          <a:xfrm>
            <a:off x="2195847" y="242937"/>
            <a:ext cx="4572000" cy="769441"/>
          </a:xfrm>
          <a:prstGeom prst="rect">
            <a:avLst/>
          </a:prstGeom>
          <a:ln w="57150">
            <a:solidFill>
              <a:srgbClr val="333399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4400" b="1" dirty="0"/>
              <a:t>Summary </a:t>
            </a:r>
          </a:p>
        </p:txBody>
      </p:sp>
    </p:spTree>
    <p:extLst>
      <p:ext uri="{BB962C8B-B14F-4D97-AF65-F5344CB8AC3E}">
        <p14:creationId xmlns:p14="http://schemas.microsoft.com/office/powerpoint/2010/main" val="1183148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5847" y="242937"/>
            <a:ext cx="4572000" cy="769441"/>
          </a:xfrm>
          <a:prstGeom prst="rect">
            <a:avLst/>
          </a:prstGeom>
          <a:ln w="57150">
            <a:solidFill>
              <a:srgbClr val="333399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4400" b="1" dirty="0"/>
              <a:t>Summary </a:t>
            </a:r>
          </a:p>
        </p:txBody>
      </p:sp>
      <p:sp>
        <p:nvSpPr>
          <p:cNvPr id="3" name="Rectangle 2"/>
          <p:cNvSpPr/>
          <p:nvPr/>
        </p:nvSpPr>
        <p:spPr>
          <a:xfrm>
            <a:off x="167425" y="1710511"/>
            <a:ext cx="8783391" cy="4154984"/>
          </a:xfrm>
          <a:prstGeom prst="rect">
            <a:avLst/>
          </a:prstGeom>
          <a:ln w="38100">
            <a:solidFill>
              <a:srgbClr val="A5002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400" b="1" dirty="0"/>
              <a:t>Platelet transfusion to increase the maternal platelet count to more than 50 *10^9/L before major surgery</a:t>
            </a:r>
          </a:p>
          <a:p>
            <a:pPr marL="342900" indent="-34290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400" b="1" dirty="0"/>
              <a:t>Epidural or spinal anesthesia is considered acceptable,</a:t>
            </a:r>
          </a:p>
          <a:p>
            <a:pPr>
              <a:buClr>
                <a:srgbClr val="A50021"/>
              </a:buClr>
            </a:pPr>
            <a:r>
              <a:rPr lang="en-US" sz="2400" b="1" dirty="0"/>
              <a:t>and the risk of epidural hematoma is exceptionally low in patients with platelet counts of 70 *10^9/L </a:t>
            </a:r>
          </a:p>
          <a:p>
            <a:pPr>
              <a:buClr>
                <a:srgbClr val="A50021"/>
              </a:buClr>
            </a:pPr>
            <a:endParaRPr lang="en-US" sz="2400" b="1" dirty="0"/>
          </a:p>
          <a:p>
            <a:pPr marL="342900" indent="-342900">
              <a:buClr>
                <a:srgbClr val="A50021"/>
              </a:buClr>
              <a:buFont typeface="Arial" pitchFamily="34" charset="0"/>
              <a:buChar char="•"/>
            </a:pPr>
            <a:r>
              <a:rPr lang="en-US" sz="2400" b="1" dirty="0"/>
              <a:t>Fetal–neonatal alloimmune thrombocytopenia should be suspected in cases of otherwise unexplained fetal or neonatal thrombocytopenia, hemorrhage, or ultrasonograpic findings consistent with intracranial bleeding</a:t>
            </a:r>
          </a:p>
        </p:txBody>
      </p:sp>
    </p:spTree>
    <p:extLst>
      <p:ext uri="{BB962C8B-B14F-4D97-AF65-F5344CB8AC3E}">
        <p14:creationId xmlns:p14="http://schemas.microsoft.com/office/powerpoint/2010/main" val="3500878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704" y="533400"/>
            <a:ext cx="7289442" cy="800100"/>
          </a:xfrm>
        </p:spPr>
        <p:txBody>
          <a:bodyPr/>
          <a:lstStyle/>
          <a:p>
            <a:r>
              <a:rPr lang="en-US" dirty="0"/>
              <a:t>Thromboembolic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406" y="1738647"/>
            <a:ext cx="8534400" cy="3994597"/>
          </a:xfrm>
        </p:spPr>
        <p:txBody>
          <a:bodyPr/>
          <a:lstStyle/>
          <a:p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Venous thromboembolism : VTE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Deep vein thrombosis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2.pulmonary embolism </a:t>
            </a:r>
          </a:p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common cause maternal deaths in developed countries </a:t>
            </a:r>
          </a:p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Pregnant women 4-5 times more likely to have VTE with same age non pregnant </a:t>
            </a:r>
          </a:p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80% of VTE in pregnancy are DVT</a:t>
            </a:r>
          </a:p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20% are PE</a:t>
            </a:r>
          </a:p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C-section 3-5 time greater risk than vaginal delivery </a:t>
            </a:r>
          </a:p>
        </p:txBody>
      </p:sp>
    </p:spTree>
    <p:extLst>
      <p:ext uri="{BB962C8B-B14F-4D97-AF65-F5344CB8AC3E}">
        <p14:creationId xmlns:p14="http://schemas.microsoft.com/office/powerpoint/2010/main" val="398033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2107"/>
            <a:ext cx="8534400" cy="4267200"/>
          </a:xfrm>
        </p:spPr>
        <p:txBody>
          <a:bodyPr>
            <a:normAutofit/>
          </a:bodyPr>
          <a:lstStyle/>
          <a:p>
            <a:r>
              <a:rPr lang="en-US" sz="2800" dirty="0"/>
              <a:t>Women face several blood-related health issues</a:t>
            </a:r>
          </a:p>
          <a:p>
            <a:r>
              <a:rPr lang="en-US" sz="2800" dirty="0"/>
              <a:t>Pregnancy increases the risk of some blood problems</a:t>
            </a:r>
          </a:p>
          <a:p>
            <a:r>
              <a:rPr lang="en-US" sz="2800" dirty="0"/>
              <a:t>blood disorders may become more problematic during pregnancy</a:t>
            </a:r>
          </a:p>
          <a:p>
            <a:r>
              <a:rPr lang="en-US" sz="2800" dirty="0"/>
              <a:t>Thromboembolic diseases leading mortality case in pregnancy and post partum </a:t>
            </a:r>
          </a:p>
        </p:txBody>
      </p:sp>
    </p:spTree>
    <p:extLst>
      <p:ext uri="{BB962C8B-B14F-4D97-AF65-F5344CB8AC3E}">
        <p14:creationId xmlns:p14="http://schemas.microsoft.com/office/powerpoint/2010/main" val="372513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hypercoagulable  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23622"/>
            <a:ext cx="8534400" cy="4267200"/>
          </a:xfrm>
        </p:spPr>
        <p:txBody>
          <a:bodyPr/>
          <a:lstStyle/>
          <a:p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Pregnancy is hypercoagulable state :::</a:t>
            </a:r>
          </a:p>
          <a:p>
            <a:r>
              <a:rPr lang="en-US" sz="2800" dirty="0"/>
              <a:t>Coagulation factors 1,V,VII,IX,X,XII   increases</a:t>
            </a:r>
          </a:p>
          <a:p>
            <a:r>
              <a:rPr lang="en-US" sz="2800" dirty="0"/>
              <a:t>Plasminogen activator inhibitor -1 increased </a:t>
            </a:r>
          </a:p>
          <a:p>
            <a:r>
              <a:rPr lang="en-US" sz="2800" dirty="0"/>
              <a:t>Coagulation factors XI,XIII     decreases</a:t>
            </a:r>
          </a:p>
          <a:p>
            <a:r>
              <a:rPr lang="en-US" sz="2800" dirty="0"/>
              <a:t>Placenta secretes plasma fibrinolytic inhibitors </a:t>
            </a:r>
          </a:p>
          <a:p>
            <a:r>
              <a:rPr lang="en-US" sz="2800" dirty="0"/>
              <a:t>Protein S decrease</a:t>
            </a:r>
          </a:p>
          <a:p>
            <a:r>
              <a:rPr lang="en-US" sz="2800" dirty="0"/>
              <a:t>Compress IVC  and iliac vein ---uterus ---- lead to stasis( </a:t>
            </a:r>
            <a:r>
              <a:rPr lang="en-US" sz="2800" b="1" u="sng" dirty="0"/>
              <a:t>vein</a:t>
            </a:r>
            <a:r>
              <a:rPr lang="en-US" sz="2800" dirty="0"/>
              <a:t> stasis )</a:t>
            </a:r>
          </a:p>
        </p:txBody>
      </p:sp>
    </p:spTree>
    <p:extLst>
      <p:ext uri="{BB962C8B-B14F-4D97-AF65-F5344CB8AC3E}">
        <p14:creationId xmlns:p14="http://schemas.microsoft.com/office/powerpoint/2010/main" val="338121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195" y="1788017"/>
            <a:ext cx="8534400" cy="4267200"/>
          </a:xfrm>
        </p:spPr>
        <p:txBody>
          <a:bodyPr/>
          <a:lstStyle/>
          <a:p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most significant  is</a:t>
            </a:r>
            <a:r>
              <a:rPr lang="en-US" sz="2000" dirty="0"/>
              <a:t> a </a:t>
            </a:r>
            <a:r>
              <a:rPr lang="en-US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history</a:t>
            </a:r>
            <a:r>
              <a:rPr lang="en-US" sz="2000" dirty="0"/>
              <a:t> of VTE</a:t>
            </a:r>
          </a:p>
          <a:p>
            <a:r>
              <a:rPr lang="en-US" sz="2000" dirty="0"/>
              <a:t>Other risk factors :</a:t>
            </a:r>
          </a:p>
          <a:p>
            <a:r>
              <a:rPr lang="en-US" sz="2000" dirty="0"/>
              <a:t>1. maternal heart disease            8. family history</a:t>
            </a:r>
          </a:p>
          <a:p>
            <a:r>
              <a:rPr lang="en-US" sz="2000" dirty="0"/>
              <a:t>2.Sickle cell disease                      9.PET  </a:t>
            </a:r>
          </a:p>
          <a:p>
            <a:r>
              <a:rPr lang="en-US" sz="2000" dirty="0"/>
              <a:t>3.systmic lupus                             10 .smoking</a:t>
            </a:r>
          </a:p>
          <a:p>
            <a:r>
              <a:rPr lang="en-US" sz="2000" dirty="0"/>
              <a:t>4.obesity                                        11. age &gt;35 years</a:t>
            </a:r>
          </a:p>
          <a:p>
            <a:r>
              <a:rPr lang="en-US" sz="2000" dirty="0"/>
              <a:t>5.Diabetes mellitus                     12.multiple gestation</a:t>
            </a:r>
          </a:p>
          <a:p>
            <a:r>
              <a:rPr lang="en-US" sz="2000" dirty="0"/>
              <a:t>6.hypertention                        13.postpartum infection</a:t>
            </a:r>
          </a:p>
          <a:p>
            <a:r>
              <a:rPr lang="en-US" sz="2000" dirty="0"/>
              <a:t>7.recunt surgery             14. bed rest --immobilization</a:t>
            </a:r>
          </a:p>
        </p:txBody>
      </p:sp>
    </p:spTree>
    <p:extLst>
      <p:ext uri="{BB962C8B-B14F-4D97-AF65-F5344CB8AC3E}">
        <p14:creationId xmlns:p14="http://schemas.microsoft.com/office/powerpoint/2010/main" val="337783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thrombophilia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Inherited or acquired :</a:t>
            </a:r>
          </a:p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suspect thrombophilia??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history of recurrent pregnancy loss more than 3 mischarges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</a:t>
            </a: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trimester missed mischarge with out congenital anomalies 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Preterm delivery due to severe PET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4.FD 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5.severe IUGR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6.abruption placenta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7151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DVT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70 % -80% occur in the </a:t>
            </a:r>
            <a:r>
              <a:rPr lang="en-US" sz="2400" dirty="0" err="1"/>
              <a:t>ilio</a:t>
            </a:r>
            <a:r>
              <a:rPr lang="en-US" sz="2400" dirty="0"/>
              <a:t>-femoral vein</a:t>
            </a:r>
          </a:p>
          <a:p>
            <a:r>
              <a:rPr lang="en-US" sz="2400" dirty="0"/>
              <a:t>Majority of cases left side </a:t>
            </a:r>
          </a:p>
          <a:p>
            <a:r>
              <a:rPr lang="en-US" sz="2400" dirty="0"/>
              <a:t>Symptoms :abdominal pain ,back pain , leg swelling</a:t>
            </a:r>
          </a:p>
          <a:p>
            <a:r>
              <a:rPr lang="en-US" sz="2400" dirty="0"/>
              <a:t>Leg tenderness ,warmth , erythema  </a:t>
            </a:r>
          </a:p>
          <a:p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 tool :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Venous duplex imaging sensitive 97% specificity 94%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MRI : sensitive 100% specificity 99%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D-dimer test: non specific </a:t>
            </a:r>
          </a:p>
        </p:txBody>
      </p:sp>
    </p:spTree>
    <p:extLst>
      <p:ext uri="{BB962C8B-B14F-4D97-AF65-F5344CB8AC3E}">
        <p14:creationId xmlns:p14="http://schemas.microsoft.com/office/powerpoint/2010/main" val="7141087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9113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Pulmonary embolism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grater risk is post partum</a:t>
            </a:r>
          </a:p>
          <a:p>
            <a:r>
              <a:rPr lang="en-US" sz="2400" dirty="0"/>
              <a:t>After C-section risk increasing</a:t>
            </a:r>
          </a:p>
          <a:p>
            <a:r>
              <a:rPr lang="en-US" sz="2400" dirty="0"/>
              <a:t>Most commonly from DVT in the lower extremities</a:t>
            </a:r>
          </a:p>
          <a:p>
            <a:r>
              <a:rPr lang="en-US" sz="2400" dirty="0"/>
              <a:t>All symptoms are common in normal pregnancy </a:t>
            </a:r>
          </a:p>
          <a:p>
            <a:r>
              <a:rPr lang="en-US" sz="2400" dirty="0"/>
              <a:t>Chest pain      shortness of breath</a:t>
            </a:r>
          </a:p>
          <a:p>
            <a:r>
              <a:rPr lang="en-US" sz="2400" dirty="0"/>
              <a:t>Cough             tachypnea</a:t>
            </a:r>
          </a:p>
          <a:p>
            <a:r>
              <a:rPr lang="en-US" sz="2400" dirty="0"/>
              <a:t>Tachycardia </a:t>
            </a:r>
          </a:p>
          <a:p>
            <a:endParaRPr lang="en-US" sz="2400" dirty="0"/>
          </a:p>
          <a:p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 Low threshold for evaluation *** </a:t>
            </a:r>
          </a:p>
        </p:txBody>
      </p:sp>
    </p:spTree>
    <p:extLst>
      <p:ext uri="{BB962C8B-B14F-4D97-AF65-F5344CB8AC3E}">
        <p14:creationId xmlns:p14="http://schemas.microsoft.com/office/powerpoint/2010/main" val="195808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Pulmonary embolism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</a:t>
            </a:r>
            <a:r>
              <a:rPr lang="en-US" sz="2000" dirty="0"/>
              <a:t>:</a:t>
            </a:r>
          </a:p>
          <a:p>
            <a:r>
              <a:rPr lang="en-US" sz="2000" dirty="0"/>
              <a:t>1.cerful history</a:t>
            </a:r>
          </a:p>
          <a:p>
            <a:r>
              <a:rPr lang="en-US" sz="2000" dirty="0"/>
              <a:t>2.ABG s (respiratory alkalosis , hypoxia)</a:t>
            </a:r>
          </a:p>
          <a:p>
            <a:r>
              <a:rPr lang="en-US" sz="2000" dirty="0"/>
              <a:t>3.ECG ( sinus tachycardia , right bundle branch block, S1,Q3,T3) deep s in I ,Q and inverted T III.</a:t>
            </a:r>
          </a:p>
          <a:p>
            <a:r>
              <a:rPr lang="en-US" sz="2000" dirty="0"/>
              <a:t>4.Possible chest x ray</a:t>
            </a:r>
          </a:p>
          <a:p>
            <a:r>
              <a:rPr lang="en-US" sz="2000" dirty="0"/>
              <a:t>5.Ventilation-prefusion scan primary diagnostic test </a:t>
            </a:r>
          </a:p>
          <a:p>
            <a:r>
              <a:rPr lang="en-US" sz="2000" dirty="0"/>
              <a:t>6.Gold standard pulmonary angiography </a:t>
            </a:r>
          </a:p>
          <a:p>
            <a:r>
              <a:rPr lang="en-US" sz="2000" dirty="0"/>
              <a:t>7. CT – angiography </a:t>
            </a:r>
          </a:p>
          <a:p>
            <a:r>
              <a:rPr lang="en-US" sz="2000" b="1" u="sng" dirty="0"/>
              <a:t>*High radiation</a:t>
            </a:r>
          </a:p>
          <a:p>
            <a:r>
              <a:rPr lang="en-US" sz="2000" dirty="0"/>
              <a:t>*breast milk should not be used for 2 days after V/Q </a:t>
            </a:r>
          </a:p>
        </p:txBody>
      </p:sp>
    </p:spTree>
    <p:extLst>
      <p:ext uri="{BB962C8B-B14F-4D97-AF65-F5344CB8AC3E}">
        <p14:creationId xmlns:p14="http://schemas.microsoft.com/office/powerpoint/2010/main" val="11737206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suspect start treatment </a:t>
            </a:r>
          </a:p>
          <a:p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Until the diagnosis is excluded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 heparin ( low molecular weight heparin LMWH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unfractionated heparin UNF)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cross placenta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secreted into milk 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teratogenicity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fetal hemorrhage</a:t>
            </a:r>
          </a:p>
        </p:txBody>
      </p:sp>
    </p:spTree>
    <p:extLst>
      <p:ext uri="{BB962C8B-B14F-4D97-AF65-F5344CB8AC3E}">
        <p14:creationId xmlns:p14="http://schemas.microsoft.com/office/powerpoint/2010/main" val="20614487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b="1" u="sng" dirty="0"/>
              <a:t>Weight adjusted</a:t>
            </a:r>
          </a:p>
          <a:p>
            <a:r>
              <a:rPr lang="en-US" sz="1800" dirty="0"/>
              <a:t>Monitoring by Anti-factor Xa activity for LMWH</a:t>
            </a:r>
          </a:p>
          <a:p>
            <a:r>
              <a:rPr lang="en-US" sz="1800" dirty="0"/>
              <a:t>PTT  for UFH</a:t>
            </a:r>
          </a:p>
          <a:p>
            <a:r>
              <a:rPr lang="en-US" sz="1800" dirty="0"/>
              <a:t>Duration of treatment: for 6 month from initiation or 6 weeks post partum whichever is longer </a:t>
            </a:r>
          </a:p>
          <a:p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Warfarin  sodium:</a:t>
            </a:r>
          </a:p>
          <a:p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Crosses placenta </a:t>
            </a:r>
          </a:p>
          <a:p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enter breast milk </a:t>
            </a:r>
          </a:p>
          <a:p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Teratogen</a:t>
            </a:r>
          </a:p>
          <a:p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Fetal bleeding</a:t>
            </a:r>
          </a:p>
          <a:p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Skeletal embryopathy </a:t>
            </a:r>
          </a:p>
          <a:p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Central nervous system injury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836159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9110" y="2490988"/>
            <a:ext cx="3799268" cy="80010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682957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48" y="1164980"/>
            <a:ext cx="8686800" cy="3477875"/>
          </a:xfrm>
        </p:spPr>
        <p:txBody>
          <a:bodyPr/>
          <a:lstStyle/>
          <a:p>
            <a:r>
              <a:rPr lang="en-US" dirty="0"/>
              <a:t>The process of hemostasis is complex and is further complicated in the parturient because of the physiological changes of pregnancy</a:t>
            </a:r>
          </a:p>
        </p:txBody>
      </p:sp>
    </p:spTree>
    <p:extLst>
      <p:ext uri="{BB962C8B-B14F-4D97-AF65-F5344CB8AC3E}">
        <p14:creationId xmlns:p14="http://schemas.microsoft.com/office/powerpoint/2010/main" val="438897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3043" y="507642"/>
            <a:ext cx="5743977" cy="800100"/>
          </a:xfrm>
        </p:spPr>
        <p:txBody>
          <a:bodyPr/>
          <a:lstStyle/>
          <a:p>
            <a:r>
              <a:rPr lang="en-US" dirty="0"/>
              <a:t>Pathophysiology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03042"/>
            <a:ext cx="8534400" cy="4445358"/>
          </a:xfrm>
        </p:spPr>
        <p:txBody>
          <a:bodyPr/>
          <a:lstStyle/>
          <a:p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Pregnancy is hypercoagulable state </a:t>
            </a:r>
          </a:p>
          <a:p>
            <a:r>
              <a:rPr lang="en-US" sz="2400" dirty="0"/>
              <a:t>Coagulation factors 1,II,V,VII,VIII,X,XII   </a:t>
            </a:r>
            <a:r>
              <a:rPr lang="en-US" sz="2400" b="1" u="sng" dirty="0"/>
              <a:t>increases</a:t>
            </a:r>
          </a:p>
          <a:p>
            <a:r>
              <a:rPr lang="en-US" sz="2400" dirty="0"/>
              <a:t>Resistance to protein C increase </a:t>
            </a:r>
          </a:p>
          <a:p>
            <a:r>
              <a:rPr lang="en-US" sz="2400" b="1" u="sng" dirty="0"/>
              <a:t>Protein  S and co factor to protein  C decreases.</a:t>
            </a:r>
          </a:p>
          <a:p>
            <a:r>
              <a:rPr lang="en-US" sz="2400" dirty="0"/>
              <a:t>Placenta secretes plasma fibrinolytic inhibitors </a:t>
            </a:r>
          </a:p>
          <a:p>
            <a:r>
              <a:rPr lang="en-US" sz="2400" dirty="0"/>
              <a:t>Plasminogen activator inhibitor type 1 increase 5 fold ---reduces fibrinolytic activity.</a:t>
            </a:r>
            <a:endParaRPr lang="en-US" sz="2400" b="1" u="sng" dirty="0"/>
          </a:p>
          <a:p>
            <a:r>
              <a:rPr lang="en-US" sz="2400" dirty="0"/>
              <a:t>Compress IVC  and iliac vein ---uterus ---- lead to stasis- Endothelial injury at the time of delivery </a:t>
            </a:r>
          </a:p>
        </p:txBody>
      </p:sp>
    </p:spTree>
    <p:extLst>
      <p:ext uri="{BB962C8B-B14F-4D97-AF65-F5344CB8AC3E}">
        <p14:creationId xmlns:p14="http://schemas.microsoft.com/office/powerpoint/2010/main" val="376285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829" y="520521"/>
            <a:ext cx="6056289" cy="800100"/>
          </a:xfrm>
        </p:spPr>
        <p:txBody>
          <a:bodyPr/>
          <a:lstStyle/>
          <a:p>
            <a:r>
              <a:rPr lang="en-US" dirty="0"/>
              <a:t>Bleeding disorder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willebrand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disease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Hemophilia A, B ,C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Thrombocytopenia 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71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Hemophilia and Vwd in pregnancy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vWD: deficiency in von will brand factor  and factor VIII leads to a defect in primary hemostasis (gene is on chromosome 12)</a:t>
            </a:r>
          </a:p>
          <a:p>
            <a:r>
              <a:rPr lang="en-US" sz="2800" dirty="0"/>
              <a:t>Type1:mild </a:t>
            </a:r>
            <a:r>
              <a:rPr lang="en-US" sz="2800" dirty="0" err="1"/>
              <a:t>vwf</a:t>
            </a:r>
            <a:r>
              <a:rPr lang="en-US" sz="2800" dirty="0"/>
              <a:t> deficiency</a:t>
            </a:r>
          </a:p>
          <a:p>
            <a:r>
              <a:rPr lang="en-US" sz="2800" dirty="0"/>
              <a:t>Type 2: qualitative defect  type 2b  thrombocytopenia </a:t>
            </a:r>
          </a:p>
          <a:p>
            <a:r>
              <a:rPr lang="en-US" sz="2800" dirty="0"/>
              <a:t>Type 3: non functional severe vWf deficiency</a:t>
            </a:r>
          </a:p>
          <a:p>
            <a:r>
              <a:rPr lang="en-US" sz="2800" dirty="0"/>
              <a:t>Type 1and 2 are autosomal dominant and type 3 VWD is autosomal recessive </a:t>
            </a:r>
          </a:p>
        </p:txBody>
      </p:sp>
    </p:spTree>
    <p:extLst>
      <p:ext uri="{BB962C8B-B14F-4D97-AF65-F5344CB8AC3E}">
        <p14:creationId xmlns:p14="http://schemas.microsoft.com/office/powerpoint/2010/main" val="109035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9706" y="237186"/>
            <a:ext cx="6259133" cy="800100"/>
          </a:xfrm>
        </p:spPr>
        <p:txBody>
          <a:bodyPr>
            <a:normAutofit/>
          </a:bodyPr>
          <a:lstStyle/>
          <a:p>
            <a:r>
              <a:rPr lang="en-US" dirty="0"/>
              <a:t>Bleeding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8039"/>
            <a:ext cx="8534400" cy="4870361"/>
          </a:xfrm>
        </p:spPr>
        <p:txBody>
          <a:bodyPr/>
          <a:lstStyle/>
          <a:p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 of hemophilia and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vwd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pregnancy</a:t>
            </a:r>
            <a:endParaRPr lang="ar-JO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Maternal effect :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Increase risk of excessive bleeding with early pregnancy miscarriage ,ectopic or CVS.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of PPH 20% mainly secondary</a:t>
            </a:r>
          </a:p>
          <a:p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Fetal effect: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Spontaneous bleeding is rare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Traumatic delivery may cause intracranial hemorrhage &amp;cephalhematoma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263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558" y="494763"/>
            <a:ext cx="5306096" cy="800100"/>
          </a:xfrm>
        </p:spPr>
        <p:txBody>
          <a:bodyPr/>
          <a:lstStyle/>
          <a:p>
            <a:r>
              <a:rPr lang="en-US" dirty="0"/>
              <a:t>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195" y="2537138"/>
            <a:ext cx="8534400" cy="3078052"/>
          </a:xfrm>
        </p:spPr>
        <p:txBody>
          <a:bodyPr/>
          <a:lstStyle/>
          <a:p>
            <a:r>
              <a:rPr lang="en-US" sz="2400" b="1" i="1" dirty="0"/>
              <a:t>Mild to moderate vWD or carriers hemophilia A don’t require treatment FVIII, Vwf  rise </a:t>
            </a:r>
            <a:endParaRPr lang="en-US" sz="2400" dirty="0"/>
          </a:p>
          <a:p>
            <a:r>
              <a:rPr lang="en-US" sz="2400" dirty="0"/>
              <a:t>Avoid vacuum delivery</a:t>
            </a:r>
          </a:p>
          <a:p>
            <a:r>
              <a:rPr lang="en-US" sz="2400" dirty="0"/>
              <a:t>Avoid fetal scalp sampling </a:t>
            </a:r>
          </a:p>
        </p:txBody>
      </p:sp>
    </p:spTree>
    <p:extLst>
      <p:ext uri="{BB962C8B-B14F-4D97-AF65-F5344CB8AC3E}">
        <p14:creationId xmlns:p14="http://schemas.microsoft.com/office/powerpoint/2010/main" val="1875411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2281" y="469006"/>
            <a:ext cx="6194740" cy="800100"/>
          </a:xfrm>
        </p:spPr>
        <p:txBody>
          <a:bodyPr/>
          <a:lstStyle/>
          <a:p>
            <a:r>
              <a:rPr lang="en-US" dirty="0"/>
              <a:t>Thrombocytopenia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58" y="1944709"/>
            <a:ext cx="8534400" cy="4071871"/>
          </a:xfrm>
        </p:spPr>
        <p:txBody>
          <a:bodyPr/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Platelet count &lt;150.000 normally 10 % pregnancy 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Below 50.000 surgical site bleeding 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Spontaneous bleeding &lt;20,000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Significant bleeding &lt;10,000</a:t>
            </a:r>
          </a:p>
          <a:p>
            <a:pPr marL="114300" indent="0">
              <a:buNone/>
            </a:pP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Conditions;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Gestational thrombocytopenia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HELLP syndrome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Idiopathic thrombocytopenic purpura </a:t>
            </a:r>
          </a:p>
        </p:txBody>
      </p:sp>
    </p:spTree>
    <p:extLst>
      <p:ext uri="{BB962C8B-B14F-4D97-AF65-F5344CB8AC3E}">
        <p14:creationId xmlns:p14="http://schemas.microsoft.com/office/powerpoint/2010/main" val="26820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</TotalTime>
  <Words>1325</Words>
  <Application>Microsoft Office PowerPoint</Application>
  <PresentationFormat>On-screen Show (4:3)</PresentationFormat>
  <Paragraphs>184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Bleeding disorders in pregnancy </vt:lpstr>
      <vt:lpstr>Introduction </vt:lpstr>
      <vt:lpstr>The process of hemostasis is complex and is further complicated in the parturient because of the physiological changes of pregnancy</vt:lpstr>
      <vt:lpstr>Pathophysiology</vt:lpstr>
      <vt:lpstr>Bleeding disorder </vt:lpstr>
      <vt:lpstr>Hemophilia and Vwd in pregnancy </vt:lpstr>
      <vt:lpstr>Bleeding disorders</vt:lpstr>
      <vt:lpstr>Management </vt:lpstr>
      <vt:lpstr>Thrombocytopenia </vt:lpstr>
      <vt:lpstr>PowerPoint Presentation</vt:lpstr>
      <vt:lpstr>Thrombocytopenia </vt:lpstr>
      <vt:lpstr>Thrombocytopenia </vt:lpstr>
      <vt:lpstr>disseminated intravascular coagulation (DIC)</vt:lpstr>
      <vt:lpstr>PowerPoint Presentation</vt:lpstr>
      <vt:lpstr>Management </vt:lpstr>
      <vt:lpstr>PowerPoint Presentation</vt:lpstr>
      <vt:lpstr>PowerPoint Presentation</vt:lpstr>
      <vt:lpstr>PowerPoint Presentation</vt:lpstr>
      <vt:lpstr>Thromboembolic disease</vt:lpstr>
      <vt:lpstr>hypercoagulable  why?</vt:lpstr>
      <vt:lpstr>Risk factors</vt:lpstr>
      <vt:lpstr>thrombophilia</vt:lpstr>
      <vt:lpstr>DVT</vt:lpstr>
      <vt:lpstr>PowerPoint Presentation</vt:lpstr>
      <vt:lpstr>Pulmonary embolism </vt:lpstr>
      <vt:lpstr>Pulmonary embolism </vt:lpstr>
      <vt:lpstr>Treatment </vt:lpstr>
      <vt:lpstr>Treatment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Helvetica Bold</dc:title>
  <dc:creator>Pat Schoff</dc:creator>
  <cp:lastModifiedBy>غنى منير علي هليل</cp:lastModifiedBy>
  <cp:revision>31</cp:revision>
  <dcterms:created xsi:type="dcterms:W3CDTF">2022-04-13T16:12:06Z</dcterms:created>
  <dcterms:modified xsi:type="dcterms:W3CDTF">2024-10-12T19:31:12Z</dcterms:modified>
</cp:coreProperties>
</file>