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 id="266" r:id="rId12"/>
    <p:sldId id="283" r:id="rId13"/>
    <p:sldId id="267" r:id="rId14"/>
    <p:sldId id="279" r:id="rId15"/>
    <p:sldId id="269" r:id="rId16"/>
    <p:sldId id="270" r:id="rId17"/>
    <p:sldId id="271" r:id="rId18"/>
    <p:sldId id="280" r:id="rId19"/>
    <p:sldId id="272" r:id="rId20"/>
    <p:sldId id="281" r:id="rId21"/>
    <p:sldId id="273" r:id="rId22"/>
    <p:sldId id="282" r:id="rId23"/>
    <p:sldId id="278" r:id="rId24"/>
    <p:sldId id="274" r:id="rId25"/>
    <p:sldId id="275" r:id="rId26"/>
    <p:sldId id="276" r:id="rId27"/>
    <p:sldId id="277" r:id="rId28"/>
    <p:sldId id="284" r:id="rId29"/>
  </p:sldIdLst>
  <p:sldSz cx="9144000" cy="6858000" type="screen4x3"/>
  <p:notesSz cx="6858000" cy="9144000"/>
  <p:defaultTextStyle>
    <a:defPPr>
      <a:defRPr lang="ar-JO"/>
    </a:defPPr>
    <a:lvl1pPr algn="l" rtl="0" eaLnBrk="0" fontAlgn="base" hangingPunct="0">
      <a:spcBef>
        <a:spcPct val="0"/>
      </a:spcBef>
      <a:spcAft>
        <a:spcPct val="0"/>
      </a:spcAft>
      <a:defRPr kern="1200">
        <a:solidFill>
          <a:schemeClr val="tx1"/>
        </a:solidFill>
        <a:latin typeface="Lucida Sans Unicode"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Lucida Sans Unicode"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Lucida Sans Unicode"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Lucida Sans Unicode"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Lucida Sans Unicode" pitchFamily="34" charset="0"/>
        <a:ea typeface="+mn-ea"/>
        <a:cs typeface="Arial" pitchFamily="34" charset="0"/>
      </a:defRPr>
    </a:lvl5pPr>
    <a:lvl6pPr marL="2286000" algn="r" defTabSz="914400" rtl="1" eaLnBrk="1" latinLnBrk="0" hangingPunct="1">
      <a:defRPr kern="1200">
        <a:solidFill>
          <a:schemeClr val="tx1"/>
        </a:solidFill>
        <a:latin typeface="Lucida Sans Unicode" pitchFamily="34" charset="0"/>
        <a:ea typeface="+mn-ea"/>
        <a:cs typeface="Arial" pitchFamily="34" charset="0"/>
      </a:defRPr>
    </a:lvl6pPr>
    <a:lvl7pPr marL="2743200" algn="r" defTabSz="914400" rtl="1" eaLnBrk="1" latinLnBrk="0" hangingPunct="1">
      <a:defRPr kern="1200">
        <a:solidFill>
          <a:schemeClr val="tx1"/>
        </a:solidFill>
        <a:latin typeface="Lucida Sans Unicode" pitchFamily="34" charset="0"/>
        <a:ea typeface="+mn-ea"/>
        <a:cs typeface="Arial" pitchFamily="34" charset="0"/>
      </a:defRPr>
    </a:lvl7pPr>
    <a:lvl8pPr marL="3200400" algn="r" defTabSz="914400" rtl="1" eaLnBrk="1" latinLnBrk="0" hangingPunct="1">
      <a:defRPr kern="1200">
        <a:solidFill>
          <a:schemeClr val="tx1"/>
        </a:solidFill>
        <a:latin typeface="Lucida Sans Unicode" pitchFamily="34" charset="0"/>
        <a:ea typeface="+mn-ea"/>
        <a:cs typeface="Arial" pitchFamily="34" charset="0"/>
      </a:defRPr>
    </a:lvl8pPr>
    <a:lvl9pPr marL="3657600" algn="r" defTabSz="914400" rtl="1" eaLnBrk="1" latinLnBrk="0" hangingPunct="1">
      <a:defRPr kern="1200">
        <a:solidFill>
          <a:schemeClr val="tx1"/>
        </a:solidFill>
        <a:latin typeface="Lucida Sans Unicode"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81"/>
  </p:normalViewPr>
  <p:slideViewPr>
    <p:cSldViewPr>
      <p:cViewPr>
        <p:scale>
          <a:sx n="100" d="100"/>
          <a:sy n="100" d="100"/>
        </p:scale>
        <p:origin x="-282" y="5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endParaRPr lang="en-US" altLang="en-US">
              <a:solidFill>
                <a:srgbClr val="FFFFFF"/>
              </a:solidFill>
              <a:cs typeface="Arial" pitchFamily="34"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latin typeface="+mn-lt"/>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ar-S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Lucida Sans Unicode" pitchFamily="34" charset="0"/>
                  <a:cs typeface="Arial" pitchFamily="34" charset="0"/>
                </a:defRPr>
              </a:lvl1pPr>
              <a:lvl2pPr marL="742950" indent="-285750">
                <a:defRPr>
                  <a:solidFill>
                    <a:schemeClr val="tx1"/>
                  </a:solidFill>
                  <a:latin typeface="Lucida Sans Unicode" pitchFamily="34" charset="0"/>
                  <a:cs typeface="Arial" pitchFamily="34" charset="0"/>
                </a:defRPr>
              </a:lvl2pPr>
              <a:lvl3pPr marL="1143000" indent="-228600">
                <a:defRPr>
                  <a:solidFill>
                    <a:schemeClr val="tx1"/>
                  </a:solidFill>
                  <a:latin typeface="Lucida Sans Unicode" pitchFamily="34" charset="0"/>
                  <a:cs typeface="Arial" pitchFamily="34" charset="0"/>
                </a:defRPr>
              </a:lvl3pPr>
              <a:lvl4pPr marL="1600200" indent="-228600">
                <a:defRPr>
                  <a:solidFill>
                    <a:schemeClr val="tx1"/>
                  </a:solidFill>
                  <a:latin typeface="Lucida Sans Unicode" pitchFamily="34" charset="0"/>
                  <a:cs typeface="Arial" pitchFamily="34" charset="0"/>
                </a:defRPr>
              </a:lvl4pPr>
              <a:lvl5pPr marL="2057400" indent="-228600">
                <a:defRPr>
                  <a:solidFill>
                    <a:schemeClr val="tx1"/>
                  </a:solidFill>
                  <a:latin typeface="Lucida Sans Unicode"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9pPr>
            </a:lstStyle>
            <a:p>
              <a:pPr algn="ctr" rtl="1" eaLnBrk="1" hangingPunct="1"/>
              <a:endParaRPr lang="en-US" altLang="en-US">
                <a:solidFill>
                  <a:srgbClr val="FFFFFF"/>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3CEC40A5-2138-4535-966E-5C58EC2B5D03}" type="datetimeFigureOut">
              <a:rPr lang="ar-JO" altLang="en-US"/>
              <a:pPr>
                <a:defRPr/>
              </a:pPr>
              <a:t>01/07/1442</a:t>
            </a:fld>
            <a:endParaRPr lang="ar-JO" altLang="en-US"/>
          </a:p>
        </p:txBody>
      </p:sp>
      <p:sp>
        <p:nvSpPr>
          <p:cNvPr id="12" name="Footer Placeholder 18"/>
          <p:cNvSpPr>
            <a:spLocks noGrp="1"/>
          </p:cNvSpPr>
          <p:nvPr>
            <p:ph type="ftr" sz="quarter" idx="11"/>
          </p:nvPr>
        </p:nvSpPr>
        <p:spPr/>
        <p:txBody>
          <a:bodyPr/>
          <a:lstStyle>
            <a:lvl1pPr>
              <a:defRPr>
                <a:solidFill>
                  <a:srgbClr val="E8F0F4"/>
                </a:solidFill>
              </a:defRPr>
            </a:lvl1pPr>
          </a:lstStyle>
          <a:p>
            <a:endParaRPr lang="en-US" alt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2EF8106E-1273-4F17-B210-8E2CE612D2E3}" type="slidenum">
              <a:rPr lang="ar-JO" altLang="en-US"/>
              <a:pPr/>
              <a:t>‹#›</a:t>
            </a:fld>
            <a:endParaRPr lang="ar-JO" altLang="en-US"/>
          </a:p>
        </p:txBody>
      </p:sp>
    </p:spTree>
    <p:extLst>
      <p:ext uri="{BB962C8B-B14F-4D97-AF65-F5344CB8AC3E}">
        <p14:creationId xmlns:p14="http://schemas.microsoft.com/office/powerpoint/2010/main" val="2820779659"/>
      </p:ext>
    </p:extLst>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1A6D259-5E6D-4A79-BC68-FB6F17740E94}" type="datetimeFigureOut">
              <a:rPr lang="ar-JO" altLang="en-US"/>
              <a:pPr>
                <a:defRPr/>
              </a:pPr>
              <a:t>01/07/1442</a:t>
            </a:fld>
            <a:endParaRPr lang="ar-JO"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7BDB490A-7DE4-4623-8563-8C36592F689F}" type="slidenum">
              <a:rPr lang="ar-JO" altLang="en-US"/>
              <a:pPr/>
              <a:t>‹#›</a:t>
            </a:fld>
            <a:endParaRPr lang="ar-JO" altLang="en-US"/>
          </a:p>
        </p:txBody>
      </p:sp>
    </p:spTree>
    <p:extLst>
      <p:ext uri="{BB962C8B-B14F-4D97-AF65-F5344CB8AC3E}">
        <p14:creationId xmlns:p14="http://schemas.microsoft.com/office/powerpoint/2010/main" val="745544737"/>
      </p:ext>
    </p:extLst>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E57A38B-E443-4E74-9C27-D0A1162E0657}" type="datetimeFigureOut">
              <a:rPr lang="ar-JO" altLang="en-US"/>
              <a:pPr>
                <a:defRPr/>
              </a:pPr>
              <a:t>01/07/1442</a:t>
            </a:fld>
            <a:endParaRPr lang="ar-JO"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0B689A02-3D11-42CE-B532-39ED1B5CD439}" type="slidenum">
              <a:rPr lang="ar-JO" altLang="en-US"/>
              <a:pPr/>
              <a:t>‹#›</a:t>
            </a:fld>
            <a:endParaRPr lang="ar-JO" altLang="en-US"/>
          </a:p>
        </p:txBody>
      </p:sp>
    </p:spTree>
    <p:extLst>
      <p:ext uri="{BB962C8B-B14F-4D97-AF65-F5344CB8AC3E}">
        <p14:creationId xmlns:p14="http://schemas.microsoft.com/office/powerpoint/2010/main" val="2214957512"/>
      </p:ext>
    </p:extLst>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BBF3EB64-5444-49BD-901F-EE5810F654D4}" type="datetimeFigureOut">
              <a:rPr lang="ar-JO" altLang="en-US"/>
              <a:pPr>
                <a:defRPr/>
              </a:pPr>
              <a:t>01/07/1442</a:t>
            </a:fld>
            <a:endParaRPr lang="ar-JO"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7316C7B0-9034-43DA-BB12-D77DDB34A03A}" type="slidenum">
              <a:rPr lang="ar-JO" altLang="en-US"/>
              <a:pPr/>
              <a:t>‹#›</a:t>
            </a:fld>
            <a:endParaRPr lang="ar-JO" altLang="en-US"/>
          </a:p>
        </p:txBody>
      </p:sp>
    </p:spTree>
    <p:extLst>
      <p:ext uri="{BB962C8B-B14F-4D97-AF65-F5344CB8AC3E}">
        <p14:creationId xmlns:p14="http://schemas.microsoft.com/office/powerpoint/2010/main" val="2691987588"/>
      </p:ext>
    </p:extLst>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rtl="1" eaLnBrk="1" hangingPunct="1"/>
            <a:endParaRPr lang="en-US" altLang="en-US">
              <a:solidFill>
                <a:srgbClr val="FFFFFF"/>
              </a:solidFill>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rtl="1" eaLnBrk="1" hangingPunct="1"/>
            <a:endParaRPr lang="en-US" altLang="en-US">
              <a:solidFill>
                <a:srgbClr val="FFFFFF"/>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C4054244-677C-4A71-B1D2-F6885225B0E1}" type="datetimeFigureOut">
              <a:rPr lang="ar-JO" altLang="en-US"/>
              <a:pPr>
                <a:defRPr/>
              </a:pPr>
              <a:t>01/07/1442</a:t>
            </a:fld>
            <a:endParaRPr lang="ar-JO" altLang="en-US"/>
          </a:p>
        </p:txBody>
      </p:sp>
      <p:sp>
        <p:nvSpPr>
          <p:cNvPr id="7" name="Footer Placeholder 4"/>
          <p:cNvSpPr>
            <a:spLocks noGrp="1"/>
          </p:cNvSpPr>
          <p:nvPr>
            <p:ph type="ftr" sz="quarter" idx="11"/>
          </p:nvPr>
        </p:nvSpPr>
        <p:spPr/>
        <p:txBody>
          <a:bodyPr/>
          <a:lstStyle>
            <a:lvl1pPr>
              <a:defRPr/>
            </a:lvl1pPr>
          </a:lstStyle>
          <a:p>
            <a:endParaRPr lang="en-US" altLang="en-US"/>
          </a:p>
        </p:txBody>
      </p:sp>
      <p:sp>
        <p:nvSpPr>
          <p:cNvPr id="8" name="Slide Number Placeholder 5"/>
          <p:cNvSpPr>
            <a:spLocks noGrp="1"/>
          </p:cNvSpPr>
          <p:nvPr>
            <p:ph type="sldNum" sz="quarter" idx="12"/>
          </p:nvPr>
        </p:nvSpPr>
        <p:spPr/>
        <p:txBody>
          <a:bodyPr/>
          <a:lstStyle>
            <a:lvl1pPr>
              <a:defRPr/>
            </a:lvl1pPr>
          </a:lstStyle>
          <a:p>
            <a:fld id="{4F86E8DB-5D2F-4435-9293-114427070FAE}" type="slidenum">
              <a:rPr lang="ar-JO" altLang="en-US"/>
              <a:pPr/>
              <a:t>‹#›</a:t>
            </a:fld>
            <a:endParaRPr lang="ar-JO" altLang="en-US"/>
          </a:p>
        </p:txBody>
      </p:sp>
    </p:spTree>
    <p:extLst>
      <p:ext uri="{BB962C8B-B14F-4D97-AF65-F5344CB8AC3E}">
        <p14:creationId xmlns:p14="http://schemas.microsoft.com/office/powerpoint/2010/main" val="2214590378"/>
      </p:ext>
    </p:extLst>
  </p:cSld>
  <p:clrMapOvr>
    <a:overrideClrMapping bg1="dk1" tx1="lt1" bg2="dk2" tx2="lt2" accent1="accent1" accent2="accent2" accent3="accent3" accent4="accent4" accent5="accent5" accent6="accent6" hlink="hlink" folHlink="folHlink"/>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lstStyle>
          <a:p>
            <a:pPr>
              <a:defRPr/>
            </a:pPr>
            <a:fld id="{5BE21885-D310-4AB7-B6D9-FD1FA7B926D4}" type="datetimeFigureOut">
              <a:rPr lang="ar-JO" altLang="en-US"/>
              <a:pPr>
                <a:defRPr/>
              </a:pPr>
              <a:t>01/07/1442</a:t>
            </a:fld>
            <a:endParaRPr lang="ar-JO"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C8244B3-B299-4A41-B81D-21F7F47BCE54}" type="slidenum">
              <a:rPr lang="ar-JO" altLang="en-US"/>
              <a:pPr/>
              <a:t>‹#›</a:t>
            </a:fld>
            <a:endParaRPr lang="ar-JO" altLang="en-US"/>
          </a:p>
        </p:txBody>
      </p:sp>
    </p:spTree>
    <p:extLst>
      <p:ext uri="{BB962C8B-B14F-4D97-AF65-F5344CB8AC3E}">
        <p14:creationId xmlns:p14="http://schemas.microsoft.com/office/powerpoint/2010/main" val="3671970610"/>
      </p:ext>
    </p:extLst>
  </p:cSld>
  <p:clrMapOvr>
    <a:overrideClrMapping bg1="dk1" tx1="lt1" bg2="dk2" tx2="lt2" accent1="accent1" accent2="accent2" accent3="accent3" accent4="accent4" accent5="accent5" accent6="accent6" hlink="hlink" folHlink="folHlink"/>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36D32F13-C870-4785-A164-0D2CF8CEC871}" type="datetimeFigureOut">
              <a:rPr lang="ar-JO" altLang="en-US"/>
              <a:pPr>
                <a:defRPr/>
              </a:pPr>
              <a:t>01/07/1442</a:t>
            </a:fld>
            <a:endParaRPr lang="ar-JO"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B8B27F3-EAC3-4550-ADE7-AB18A2CCBEFD}" type="slidenum">
              <a:rPr lang="ar-JO" altLang="en-US"/>
              <a:pPr/>
              <a:t>‹#›</a:t>
            </a:fld>
            <a:endParaRPr lang="ar-JO" altLang="en-US"/>
          </a:p>
        </p:txBody>
      </p:sp>
    </p:spTree>
    <p:extLst>
      <p:ext uri="{BB962C8B-B14F-4D97-AF65-F5344CB8AC3E}">
        <p14:creationId xmlns:p14="http://schemas.microsoft.com/office/powerpoint/2010/main" val="2985688205"/>
      </p:ext>
    </p:extLst>
  </p:cSld>
  <p:clrMapOvr>
    <a:overrideClrMapping bg1="lt1" tx1="dk1" bg2="lt2" tx2="dk2" accent1="accent1" accent2="accent2" accent3="accent3" accent4="accent4" accent5="accent5" accent6="accent6" hlink="hlink" folHlink="folHlink"/>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F4260F49-CD33-455B-9026-2225CFFDE323}" type="datetimeFigureOut">
              <a:rPr lang="ar-JO" altLang="en-US"/>
              <a:pPr>
                <a:defRPr/>
              </a:pPr>
              <a:t>01/07/1442</a:t>
            </a:fld>
            <a:endParaRPr lang="ar-JO"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77186D2-6F67-41C2-88CE-835764592DD4}" type="slidenum">
              <a:rPr lang="ar-JO" altLang="en-US"/>
              <a:pPr/>
              <a:t>‹#›</a:t>
            </a:fld>
            <a:endParaRPr lang="ar-JO" altLang="en-US"/>
          </a:p>
        </p:txBody>
      </p:sp>
    </p:spTree>
    <p:extLst>
      <p:ext uri="{BB962C8B-B14F-4D97-AF65-F5344CB8AC3E}">
        <p14:creationId xmlns:p14="http://schemas.microsoft.com/office/powerpoint/2010/main" val="242513585"/>
      </p:ext>
    </p:extLst>
  </p:cSld>
  <p:clrMapOvr>
    <a:overrideClrMapping bg1="dk1" tx1="lt1" bg2="dk2" tx2="lt2" accent1="accent1" accent2="accent2" accent3="accent3" accent4="accent4" accent5="accent5" accent6="accent6" hlink="hlink" folHlink="folHlink"/>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DC59C8D-42A5-4E8B-8A3E-FD6E567DAB0A}" type="datetimeFigureOut">
              <a:rPr lang="ar-JO" altLang="en-US"/>
              <a:pPr>
                <a:defRPr/>
              </a:pPr>
              <a:t>01/07/1442</a:t>
            </a:fld>
            <a:endParaRPr lang="ar-JO" altLang="en-US"/>
          </a:p>
        </p:txBody>
      </p:sp>
      <p:sp>
        <p:nvSpPr>
          <p:cNvPr id="3" name="Footer Placeholder 21"/>
          <p:cNvSpPr>
            <a:spLocks noGrp="1"/>
          </p:cNvSpPr>
          <p:nvPr>
            <p:ph type="ftr" sz="quarter" idx="11"/>
          </p:nvPr>
        </p:nvSpPr>
        <p:spPr/>
        <p:txBody>
          <a:bodyPr/>
          <a:lstStyle>
            <a:lvl1pPr>
              <a:defRPr/>
            </a:lvl1pPr>
          </a:lstStyle>
          <a:p>
            <a:endParaRPr lang="en-US" altLang="en-US"/>
          </a:p>
        </p:txBody>
      </p:sp>
      <p:sp>
        <p:nvSpPr>
          <p:cNvPr id="4" name="Slide Number Placeholder 17"/>
          <p:cNvSpPr>
            <a:spLocks noGrp="1"/>
          </p:cNvSpPr>
          <p:nvPr>
            <p:ph type="sldNum" sz="quarter" idx="12"/>
          </p:nvPr>
        </p:nvSpPr>
        <p:spPr/>
        <p:txBody>
          <a:bodyPr/>
          <a:lstStyle>
            <a:lvl1pPr>
              <a:defRPr/>
            </a:lvl1pPr>
          </a:lstStyle>
          <a:p>
            <a:fld id="{9135B733-7180-4A54-A76C-5A3C1AB39729}" type="slidenum">
              <a:rPr lang="ar-JO" altLang="en-US"/>
              <a:pPr/>
              <a:t>‹#›</a:t>
            </a:fld>
            <a:endParaRPr lang="ar-JO" altLang="en-US"/>
          </a:p>
        </p:txBody>
      </p:sp>
    </p:spTree>
    <p:extLst>
      <p:ext uri="{BB962C8B-B14F-4D97-AF65-F5344CB8AC3E}">
        <p14:creationId xmlns:p14="http://schemas.microsoft.com/office/powerpoint/2010/main" val="575422510"/>
      </p:ext>
    </p:extLst>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9C2DB25C-4375-4294-922F-412B5847B7EB}" type="datetimeFigureOut">
              <a:rPr lang="ar-JO" altLang="en-US"/>
              <a:pPr>
                <a:defRPr/>
              </a:pPr>
              <a:t>01/07/1442</a:t>
            </a:fld>
            <a:endParaRPr lang="ar-JO"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081DDED-6D93-47F3-A65C-50E4D9E648C2}" type="slidenum">
              <a:rPr lang="ar-JO" altLang="en-US"/>
              <a:pPr/>
              <a:t>‹#›</a:t>
            </a:fld>
            <a:endParaRPr lang="ar-JO" altLang="en-US"/>
          </a:p>
        </p:txBody>
      </p:sp>
    </p:spTree>
    <p:extLst>
      <p:ext uri="{BB962C8B-B14F-4D97-AF65-F5344CB8AC3E}">
        <p14:creationId xmlns:p14="http://schemas.microsoft.com/office/powerpoint/2010/main" val="3222992504"/>
      </p:ext>
    </p:extLst>
  </p:cSld>
  <p:clrMapOvr>
    <a:overrideClrMapping bg1="lt1" tx1="dk1" bg2="lt2" tx2="dk2" accent1="accent1" accent2="accent2" accent3="accent3" accent4="accent4" accent5="accent5" accent6="accent6" hlink="hlink" folHlink="folHlink"/>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latin typeface="+mn-lt"/>
              <a:cs typeface="+mn-cs"/>
            </a:endParaRPr>
          </a:p>
        </p:txBody>
      </p:sp>
      <p:sp>
        <p:nvSpPr>
          <p:cNvPr id="6" name="Freeform 15"/>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ar-S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Lucida Sans Unicode" pitchFamily="34" charset="0"/>
                <a:cs typeface="Arial" pitchFamily="34" charset="0"/>
              </a:defRPr>
            </a:lvl1pPr>
            <a:lvl2pPr marL="742950" indent="-285750">
              <a:defRPr>
                <a:solidFill>
                  <a:schemeClr val="tx1"/>
                </a:solidFill>
                <a:latin typeface="Lucida Sans Unicode" pitchFamily="34" charset="0"/>
                <a:cs typeface="Arial" pitchFamily="34" charset="0"/>
              </a:defRPr>
            </a:lvl2pPr>
            <a:lvl3pPr marL="1143000" indent="-228600">
              <a:defRPr>
                <a:solidFill>
                  <a:schemeClr val="tx1"/>
                </a:solidFill>
                <a:latin typeface="Lucida Sans Unicode" pitchFamily="34" charset="0"/>
                <a:cs typeface="Arial" pitchFamily="34" charset="0"/>
              </a:defRPr>
            </a:lvl3pPr>
            <a:lvl4pPr marL="1600200" indent="-228600">
              <a:defRPr>
                <a:solidFill>
                  <a:schemeClr val="tx1"/>
                </a:solidFill>
                <a:latin typeface="Lucida Sans Unicode" pitchFamily="34" charset="0"/>
                <a:cs typeface="Arial" pitchFamily="34" charset="0"/>
              </a:defRPr>
            </a:lvl4pPr>
            <a:lvl5pPr marL="2057400" indent="-228600">
              <a:defRPr>
                <a:solidFill>
                  <a:schemeClr val="tx1"/>
                </a:solidFill>
                <a:latin typeface="Lucida Sans Unicode"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9pPr>
          </a:lstStyle>
          <a:p>
            <a:pPr algn="ctr" rtl="1" eaLnBrk="1" hangingPunct="1"/>
            <a:endParaRPr lang="en-US" altLang="en-US">
              <a:solidFill>
                <a:srgbClr val="FFFFFF"/>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rtl="1" eaLnBrk="1" hangingPunct="1"/>
            <a:endParaRPr lang="en-US" altLang="en-US">
              <a:solidFill>
                <a:srgbClr val="FFFFFF"/>
              </a:solidFill>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rtl="1" eaLnBrk="1" hangingPunct="1"/>
            <a:endParaRPr lang="en-US" altLang="en-US">
              <a:solidFill>
                <a:srgbClr val="FFFFFF"/>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lvl1pPr>
          </a:lstStyle>
          <a:p>
            <a:pPr>
              <a:defRPr/>
            </a:pPr>
            <a:fld id="{01939933-7082-4787-9511-6DBF52BC409F}" type="datetimeFigureOut">
              <a:rPr lang="ar-JO" altLang="en-US"/>
              <a:pPr>
                <a:defRPr/>
              </a:pPr>
              <a:t>01/07/1442</a:t>
            </a:fld>
            <a:endParaRPr lang="ar-JO" altLang="en-US"/>
          </a:p>
        </p:txBody>
      </p:sp>
      <p:sp>
        <p:nvSpPr>
          <p:cNvPr id="12" name="Footer Placeholder 5"/>
          <p:cNvSpPr>
            <a:spLocks noGrp="1"/>
          </p:cNvSpPr>
          <p:nvPr>
            <p:ph type="ftr" sz="quarter" idx="11"/>
          </p:nvPr>
        </p:nvSpPr>
        <p:spPr/>
        <p:txBody>
          <a:bodyPr/>
          <a:lstStyle>
            <a:lvl1pPr>
              <a:defRPr/>
            </a:lvl1pPr>
          </a:lstStyle>
          <a:p>
            <a:endParaRPr lang="en-US" altLang="en-US"/>
          </a:p>
        </p:txBody>
      </p:sp>
      <p:sp>
        <p:nvSpPr>
          <p:cNvPr id="13" name="Slide Number Placeholder 6"/>
          <p:cNvSpPr>
            <a:spLocks noGrp="1"/>
          </p:cNvSpPr>
          <p:nvPr>
            <p:ph type="sldNum" sz="quarter" idx="12"/>
          </p:nvPr>
        </p:nvSpPr>
        <p:spPr/>
        <p:txBody>
          <a:bodyPr/>
          <a:lstStyle>
            <a:lvl1pPr>
              <a:defRPr/>
            </a:lvl1pPr>
          </a:lstStyle>
          <a:p>
            <a:fld id="{E0B3668D-BBAC-4CBB-8B1C-5636BB7FB3C3}" type="slidenum">
              <a:rPr lang="ar-JO" altLang="en-US"/>
              <a:pPr/>
              <a:t>‹#›</a:t>
            </a:fld>
            <a:endParaRPr lang="ar-JO" altLang="en-US"/>
          </a:p>
        </p:txBody>
      </p:sp>
    </p:spTree>
    <p:extLst>
      <p:ext uri="{BB962C8B-B14F-4D97-AF65-F5344CB8AC3E}">
        <p14:creationId xmlns:p14="http://schemas.microsoft.com/office/powerpoint/2010/main" val="2283282197"/>
      </p:ext>
    </p:extLst>
  </p:cSld>
  <p:clrMapOvr>
    <a:overrideClrMapping bg1="dk1" tx1="lt1" bg2="dk2" tx2="lt2" accent1="accent1" accent2="accent2" accent3="accent3" accent4="accent4" accent5="accent5" accent6="accent6" hlink="hlink" folHlink="folHlink"/>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latin typeface="+mn-lt"/>
              <a:cs typeface="+mn-cs"/>
            </a:endParaRPr>
          </a:p>
        </p:txBody>
      </p:sp>
      <p:sp>
        <p:nvSpPr>
          <p:cNvPr id="1027" name="Freeform 11"/>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ar-S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Lucida Sans Unicode" pitchFamily="34" charset="0"/>
                <a:cs typeface="Arial" pitchFamily="34" charset="0"/>
              </a:defRPr>
            </a:lvl1pPr>
            <a:lvl2pPr marL="742950" indent="-285750">
              <a:defRPr>
                <a:solidFill>
                  <a:schemeClr val="tx1"/>
                </a:solidFill>
                <a:latin typeface="Lucida Sans Unicode" pitchFamily="34" charset="0"/>
                <a:cs typeface="Arial" pitchFamily="34" charset="0"/>
              </a:defRPr>
            </a:lvl2pPr>
            <a:lvl3pPr marL="1143000" indent="-228600">
              <a:defRPr>
                <a:solidFill>
                  <a:schemeClr val="tx1"/>
                </a:solidFill>
                <a:latin typeface="Lucida Sans Unicode" pitchFamily="34" charset="0"/>
                <a:cs typeface="Arial" pitchFamily="34" charset="0"/>
              </a:defRPr>
            </a:lvl3pPr>
            <a:lvl4pPr marL="1600200" indent="-228600">
              <a:defRPr>
                <a:solidFill>
                  <a:schemeClr val="tx1"/>
                </a:solidFill>
                <a:latin typeface="Lucida Sans Unicode" pitchFamily="34" charset="0"/>
                <a:cs typeface="Arial" pitchFamily="34" charset="0"/>
              </a:defRPr>
            </a:lvl4pPr>
            <a:lvl5pPr marL="2057400" indent="-228600">
              <a:defRPr>
                <a:solidFill>
                  <a:schemeClr val="tx1"/>
                </a:solidFill>
                <a:latin typeface="Lucida Sans Unicode"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Lucida Sans Unicode" pitchFamily="34" charset="0"/>
                <a:cs typeface="Arial" pitchFamily="34" charset="0"/>
              </a:defRPr>
            </a:lvl9pPr>
          </a:lstStyle>
          <a:p>
            <a:pPr algn="ctr" rtl="1" eaLnBrk="1" hangingPunct="1"/>
            <a:endParaRPr lang="en-US" alt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rtl="1" eaLnBrk="1" hangingPunct="1">
              <a:defRPr sz="1000" smtClean="0">
                <a:latin typeface="Lucida Sans Unicode" charset="0"/>
                <a:ea typeface="Arial" charset="0"/>
                <a:cs typeface="+mn-cs"/>
              </a:defRPr>
            </a:lvl1pPr>
          </a:lstStyle>
          <a:p>
            <a:pPr>
              <a:defRPr/>
            </a:pPr>
            <a:fld id="{D101045B-FC96-4FEE-BBB0-B0507D69AC6D}" type="datetimeFigureOut">
              <a:rPr lang="ar-JO" altLang="en-US"/>
              <a:pPr>
                <a:defRPr/>
              </a:pPr>
              <a:t>01/07/1442</a:t>
            </a:fld>
            <a:endParaRPr lang="ar-JO"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000"/>
            </a:lvl1pPr>
          </a:lstStyle>
          <a:p>
            <a:endParaRPr lang="en-US" alt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000"/>
            </a:lvl1pPr>
          </a:lstStyle>
          <a:p>
            <a:fld id="{F7C48F47-6062-43E6-8B12-8DC17FF93498}" type="slidenum">
              <a:rPr lang="ar-JO" altLang="en-US"/>
              <a:pPr/>
              <a:t>‹#›</a:t>
            </a:fld>
            <a:endParaRPr lang="ar-JO" altLang="en-US"/>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705" r:id="rId6"/>
    <p:sldLayoutId id="2147483698" r:id="rId7"/>
    <p:sldLayoutId id="2147483706" r:id="rId8"/>
    <p:sldLayoutId id="2147483707" r:id="rId9"/>
    <p:sldLayoutId id="2147483699" r:id="rId10"/>
    <p:sldLayoutId id="2147483700" r:id="rId11"/>
  </p:sldLayoutIdLst>
  <p:transition spd="slow">
    <p:cover dir="r"/>
  </p:transition>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Arial" charset="0"/>
          <a:cs typeface="+mj-cs"/>
        </a:defRPr>
      </a:lvl1pPr>
      <a:lvl2pPr algn="l" rtl="0" eaLnBrk="0" fontAlgn="base" hangingPunct="0">
        <a:spcBef>
          <a:spcPct val="0"/>
        </a:spcBef>
        <a:spcAft>
          <a:spcPct val="0"/>
        </a:spcAft>
        <a:defRPr sz="4100" b="1">
          <a:solidFill>
            <a:schemeClr val="tx2"/>
          </a:solidFill>
          <a:latin typeface="Lucida Sans Unicode" charset="0"/>
          <a:ea typeface="Arial" charset="0"/>
          <a:cs typeface="Arial" charset="0"/>
        </a:defRPr>
      </a:lvl2pPr>
      <a:lvl3pPr algn="l" rtl="0" eaLnBrk="0" fontAlgn="base" hangingPunct="0">
        <a:spcBef>
          <a:spcPct val="0"/>
        </a:spcBef>
        <a:spcAft>
          <a:spcPct val="0"/>
        </a:spcAft>
        <a:defRPr sz="4100" b="1">
          <a:solidFill>
            <a:schemeClr val="tx2"/>
          </a:solidFill>
          <a:latin typeface="Lucida Sans Unicode" charset="0"/>
          <a:ea typeface="Arial" charset="0"/>
          <a:cs typeface="Arial" charset="0"/>
        </a:defRPr>
      </a:lvl3pPr>
      <a:lvl4pPr algn="l" rtl="0" eaLnBrk="0" fontAlgn="base" hangingPunct="0">
        <a:spcBef>
          <a:spcPct val="0"/>
        </a:spcBef>
        <a:spcAft>
          <a:spcPct val="0"/>
        </a:spcAft>
        <a:defRPr sz="4100" b="1">
          <a:solidFill>
            <a:schemeClr val="tx2"/>
          </a:solidFill>
          <a:latin typeface="Lucida Sans Unicode" charset="0"/>
          <a:ea typeface="Arial" charset="0"/>
          <a:cs typeface="Arial" charset="0"/>
        </a:defRPr>
      </a:lvl4pPr>
      <a:lvl5pPr algn="l" rtl="0" eaLnBrk="0" fontAlgn="base" hangingPunct="0">
        <a:spcBef>
          <a:spcPct val="0"/>
        </a:spcBef>
        <a:spcAft>
          <a:spcPct val="0"/>
        </a:spcAft>
        <a:defRPr sz="4100" b="1">
          <a:solidFill>
            <a:schemeClr val="tx2"/>
          </a:solidFill>
          <a:latin typeface="Lucida Sans Unicode" charset="0"/>
          <a:ea typeface="Arial" charset="0"/>
          <a:cs typeface="Arial" charset="0"/>
        </a:defRPr>
      </a:lvl5pPr>
      <a:lvl6pPr marL="457200" algn="l" rtl="0" fontAlgn="base">
        <a:spcBef>
          <a:spcPct val="0"/>
        </a:spcBef>
        <a:spcAft>
          <a:spcPct val="0"/>
        </a:spcAft>
        <a:defRPr sz="4100" b="1">
          <a:solidFill>
            <a:schemeClr val="tx2"/>
          </a:solidFill>
          <a:latin typeface="Lucida Sans Unicode" charset="0"/>
          <a:ea typeface="Arial" charset="0"/>
          <a:cs typeface="Arial" charset="0"/>
        </a:defRPr>
      </a:lvl6pPr>
      <a:lvl7pPr marL="914400" algn="l" rtl="0" fontAlgn="base">
        <a:spcBef>
          <a:spcPct val="0"/>
        </a:spcBef>
        <a:spcAft>
          <a:spcPct val="0"/>
        </a:spcAft>
        <a:defRPr sz="4100" b="1">
          <a:solidFill>
            <a:schemeClr val="tx2"/>
          </a:solidFill>
          <a:latin typeface="Lucida Sans Unicode" charset="0"/>
          <a:ea typeface="Arial" charset="0"/>
          <a:cs typeface="Arial" charset="0"/>
        </a:defRPr>
      </a:lvl7pPr>
      <a:lvl8pPr marL="1371600" algn="l" rtl="0" fontAlgn="base">
        <a:spcBef>
          <a:spcPct val="0"/>
        </a:spcBef>
        <a:spcAft>
          <a:spcPct val="0"/>
        </a:spcAft>
        <a:defRPr sz="4100" b="1">
          <a:solidFill>
            <a:schemeClr val="tx2"/>
          </a:solidFill>
          <a:latin typeface="Lucida Sans Unicode" charset="0"/>
          <a:ea typeface="Arial" charset="0"/>
          <a:cs typeface="Arial" charset="0"/>
        </a:defRPr>
      </a:lvl8pPr>
      <a:lvl9pPr marL="1828800" algn="l" rtl="0" fontAlgn="base">
        <a:spcBef>
          <a:spcPct val="0"/>
        </a:spcBef>
        <a:spcAft>
          <a:spcPct val="0"/>
        </a:spcAft>
        <a:defRPr sz="4100" b="1">
          <a:solidFill>
            <a:schemeClr val="tx2"/>
          </a:solidFill>
          <a:latin typeface="Lucida Sans Unicode" charset="0"/>
          <a:ea typeface="Arial"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Arial" charset="0"/>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Arial"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Arial"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Arial"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Arial"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image_previe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667000"/>
            <a:ext cx="9144000" cy="1974081"/>
          </a:xfrm>
        </p:spPr>
        <p:txBody>
          <a:bodyPr>
            <a:normAutofit fontScale="90000"/>
          </a:bodyPr>
          <a:lstStyle/>
          <a:p>
            <a:pPr algn="ctr" eaLnBrk="1" fontAlgn="auto" hangingPunct="1">
              <a:spcAft>
                <a:spcPts val="0"/>
              </a:spcAft>
              <a:defRPr/>
            </a:pPr>
            <a:r>
              <a:rPr lang="en-US" sz="6000" dirty="0" smtClean="0">
                <a:ea typeface="+mj-ea"/>
              </a:rPr>
              <a:t/>
            </a:r>
            <a:br>
              <a:rPr lang="en-US" sz="6000" dirty="0" smtClean="0">
                <a:ea typeface="+mj-ea"/>
              </a:rPr>
            </a:br>
            <a:r>
              <a:rPr lang="en-US" sz="6000" dirty="0" smtClean="0">
                <a:ea typeface="+mj-ea"/>
              </a:rPr>
              <a:t/>
            </a:r>
            <a:br>
              <a:rPr lang="en-US" sz="6000" dirty="0" smtClean="0">
                <a:ea typeface="+mj-ea"/>
              </a:rPr>
            </a:br>
            <a:r>
              <a:rPr lang="en-US" sz="4000" dirty="0" smtClean="0">
                <a:solidFill>
                  <a:srgbClr val="FFFF00"/>
                </a:solidFill>
                <a:latin typeface="Arial" pitchFamily="34" charset="0"/>
                <a:ea typeface="+mj-ea"/>
                <a:cs typeface="Arial" pitchFamily="34" charset="0"/>
              </a:rPr>
              <a:t>Fetal </a:t>
            </a:r>
            <a:r>
              <a:rPr lang="en-US" sz="4000" dirty="0">
                <a:solidFill>
                  <a:srgbClr val="FFFF00"/>
                </a:solidFill>
                <a:latin typeface="Arial" pitchFamily="34" charset="0"/>
                <a:ea typeface="+mj-ea"/>
                <a:cs typeface="Arial" pitchFamily="34" charset="0"/>
              </a:rPr>
              <a:t>growth restriction (</a:t>
            </a:r>
            <a:r>
              <a:rPr lang="en-US" sz="4000" dirty="0" smtClean="0">
                <a:solidFill>
                  <a:srgbClr val="FFFF00"/>
                </a:solidFill>
                <a:latin typeface="Arial" pitchFamily="34" charset="0"/>
                <a:ea typeface="+mj-ea"/>
                <a:cs typeface="Arial" pitchFamily="34" charset="0"/>
              </a:rPr>
              <a:t>FGR)</a:t>
            </a:r>
            <a:r>
              <a:rPr lang="en-US" sz="6000" dirty="0" smtClean="0">
                <a:ea typeface="+mj-ea"/>
              </a:rPr>
              <a:t/>
            </a:r>
            <a:br>
              <a:rPr lang="en-US" sz="6000" dirty="0" smtClean="0">
                <a:ea typeface="+mj-ea"/>
              </a:rPr>
            </a:br>
            <a:r>
              <a:rPr lang="en-US" dirty="0" smtClean="0">
                <a:ea typeface="+mj-ea"/>
              </a:rPr>
              <a:t> </a:t>
            </a:r>
            <a:endParaRPr lang="ar-JO" dirty="0">
              <a:ea typeface="+mj-ea"/>
            </a:endParaRPr>
          </a:p>
        </p:txBody>
      </p:sp>
      <p:sp>
        <p:nvSpPr>
          <p:cNvPr id="13315" name="Subtitle 2"/>
          <p:cNvSpPr>
            <a:spLocks noGrp="1"/>
          </p:cNvSpPr>
          <p:nvPr>
            <p:ph type="subTitle" idx="1"/>
          </p:nvPr>
        </p:nvSpPr>
        <p:spPr>
          <a:xfrm>
            <a:off x="0" y="5105400"/>
            <a:ext cx="9144000" cy="1752600"/>
          </a:xfrm>
        </p:spPr>
        <p:txBody>
          <a:bodyPr/>
          <a:lstStyle/>
          <a:p>
            <a:pPr marR="0" algn="ctr" eaLnBrk="1" hangingPunct="1"/>
            <a:endParaRPr lang="en-US" altLang="en-US" sz="2400" smtClean="0">
              <a:solidFill>
                <a:schemeClr val="tx1"/>
              </a:solidFill>
              <a:latin typeface="Arial" pitchFamily="34" charset="0"/>
              <a:cs typeface="Arial" pitchFamily="34" charset="0"/>
            </a:endParaRPr>
          </a:p>
          <a:p>
            <a:pPr marR="0" algn="ctr" eaLnBrk="1" hangingPunct="1"/>
            <a:endParaRPr lang="en-US" altLang="en-US" sz="2400" smtClean="0">
              <a:solidFill>
                <a:schemeClr val="tx1"/>
              </a:solidFill>
              <a:latin typeface="Arial" pitchFamily="34" charset="0"/>
              <a:cs typeface="Arial" pitchFamily="34" charset="0"/>
            </a:endParaRPr>
          </a:p>
          <a:p>
            <a:pPr marR="0" algn="ctr" eaLnBrk="1" hangingPunct="1"/>
            <a:r>
              <a:rPr lang="en-US" altLang="en-US" sz="2400" smtClean="0">
                <a:solidFill>
                  <a:schemeClr val="tx1"/>
                </a:solidFill>
                <a:latin typeface="Arial" pitchFamily="34" charset="0"/>
                <a:cs typeface="Arial" pitchFamily="34" charset="0"/>
              </a:rPr>
              <a:t>Dr. Seham Abufraijeh </a:t>
            </a:r>
          </a:p>
          <a:p>
            <a:pPr marR="0" algn="ctr" eaLnBrk="1" hangingPunct="1"/>
            <a:endParaRPr lang="ar-JO" altLang="en-US" smtClean="0"/>
          </a:p>
        </p:txBody>
      </p:sp>
    </p:spTree>
  </p:cSld>
  <p:clrMapOvr>
    <a:masterClrMapping/>
  </p:clrMapOvr>
  <p:transition spd="slow">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iugr-62-63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63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r>
              <a:rPr lang="en-US" altLang="en-US" sz="2000" b="1">
                <a:latin typeface="Arial" pitchFamily="34" charset="0"/>
              </a:rPr>
              <a:t>COMPLICATIONS</a:t>
            </a:r>
            <a:r>
              <a:rPr lang="en-US" altLang="en-US" b="1">
                <a:latin typeface="Arial" pitchFamily="34" charset="0"/>
              </a:rPr>
              <a:t> </a:t>
            </a:r>
          </a:p>
          <a:p>
            <a:pPr eaLnBrk="1" hangingPunct="1"/>
            <a:endParaRPr lang="en-US" altLang="en-US" b="1">
              <a:latin typeface="Arial" pitchFamily="34" charset="0"/>
            </a:endParaRPr>
          </a:p>
          <a:p>
            <a:pPr eaLnBrk="1" hangingPunct="1">
              <a:buFontTx/>
              <a:buAutoNum type="arabicParenR"/>
            </a:pPr>
            <a:r>
              <a:rPr lang="en-US" altLang="en-US" u="sng">
                <a:solidFill>
                  <a:srgbClr val="FF0000"/>
                </a:solidFill>
                <a:latin typeface="Arial" pitchFamily="34" charset="0"/>
              </a:rPr>
              <a:t>Premature infants</a:t>
            </a:r>
            <a:r>
              <a:rPr lang="en-US" altLang="en-US">
                <a:solidFill>
                  <a:srgbClr val="FF0000"/>
                </a:solidFill>
                <a:latin typeface="Arial" pitchFamily="34" charset="0"/>
              </a:rPr>
              <a:t> </a:t>
            </a:r>
            <a:r>
              <a:rPr lang="en-US" altLang="en-US">
                <a:latin typeface="Arial" pitchFamily="34" charset="0"/>
              </a:rPr>
              <a:t>:  Had significantly greater rates of neonatal death, necrotizing enterocolitis, and respiratory distress syndrome (RDS).</a:t>
            </a:r>
          </a:p>
          <a:p>
            <a:pPr eaLnBrk="1" hangingPunct="1">
              <a:buFontTx/>
              <a:buAutoNum type="arabicParenR"/>
            </a:pPr>
            <a:endParaRPr lang="en-US" altLang="en-US">
              <a:latin typeface="Arial" pitchFamily="34" charset="0"/>
            </a:endParaRPr>
          </a:p>
          <a:p>
            <a:pPr eaLnBrk="1" hangingPunct="1">
              <a:buFontTx/>
              <a:buAutoNum type="arabicParenR"/>
            </a:pPr>
            <a:r>
              <a:rPr lang="en-US" altLang="en-US" u="sng">
                <a:solidFill>
                  <a:srgbClr val="FF0000"/>
                </a:solidFill>
                <a:latin typeface="Arial" pitchFamily="34" charset="0"/>
              </a:rPr>
              <a:t>Impaired thermoregulation </a:t>
            </a:r>
            <a:r>
              <a:rPr lang="en-US" altLang="en-US">
                <a:latin typeface="Arial" pitchFamily="34" charset="0"/>
              </a:rPr>
              <a:t>: Because of increased heat loss and reduced heat production. </a:t>
            </a:r>
            <a:r>
              <a:rPr lang="en-US" altLang="en-US" sz="1400">
                <a:latin typeface="Arial" pitchFamily="34" charset="0"/>
              </a:rPr>
              <a:t>The former is caused by reduced subcutaneous fat, whereas the latter results from both depletion of catecholamines (needed for thermogenesis by brown fat) by intrauterine stress and reduced availability of nutrient substrates. </a:t>
            </a:r>
            <a:r>
              <a:rPr lang="en-US" altLang="en-US">
                <a:latin typeface="Arial" pitchFamily="34" charset="0"/>
              </a:rPr>
              <a:t>Affected infants should be cared for in a neutral thermal environment so that oxygen consumption is minimized.</a:t>
            </a:r>
          </a:p>
          <a:p>
            <a:pPr eaLnBrk="1" hangingPunct="1">
              <a:buFontTx/>
              <a:buAutoNum type="arabicParenR"/>
            </a:pPr>
            <a:endParaRPr lang="en-US" altLang="en-US">
              <a:latin typeface="Arial" pitchFamily="34" charset="0"/>
            </a:endParaRPr>
          </a:p>
          <a:p>
            <a:pPr eaLnBrk="1" hangingPunct="1">
              <a:buFontTx/>
              <a:buAutoNum type="arabicParenR"/>
            </a:pPr>
            <a:r>
              <a:rPr lang="en-US" altLang="en-US" u="sng">
                <a:solidFill>
                  <a:srgbClr val="FF0000"/>
                </a:solidFill>
                <a:latin typeface="Arial" pitchFamily="34" charset="0"/>
              </a:rPr>
              <a:t>Hypoglycemia</a:t>
            </a:r>
            <a:r>
              <a:rPr lang="en-US" altLang="en-US">
                <a:solidFill>
                  <a:srgbClr val="FF0000"/>
                </a:solidFill>
                <a:latin typeface="Arial" pitchFamily="34" charset="0"/>
              </a:rPr>
              <a:t> </a:t>
            </a:r>
            <a:r>
              <a:rPr lang="en-US" altLang="en-US">
                <a:latin typeface="Arial" pitchFamily="34" charset="0"/>
              </a:rPr>
              <a:t>: Glucose must be monitored in FGR infants because hypoglycemia is common. </a:t>
            </a:r>
            <a:r>
              <a:rPr lang="en-US" altLang="en-US" sz="1400">
                <a:latin typeface="Arial" pitchFamily="34" charset="0"/>
              </a:rPr>
              <a:t>The risk of hypoglycemia correlates with the severity of growth restriction. FGR infants become predisposed to hypoglycemia in utero as low intrauterine insulin concentrations result in decreased glycogen synthesis and reduced glycogen stores. After delivery, a poorly coordinated response of counter-regulatory hormones and peripheral insensitivity to these hormones may contribute to hypoglycemia in some infants. </a:t>
            </a:r>
            <a:r>
              <a:rPr lang="en-US" altLang="en-US">
                <a:latin typeface="Arial" pitchFamily="34" charset="0"/>
              </a:rPr>
              <a:t>Hypoglycemia typically occurs within the first 10 hours after birth.</a:t>
            </a:r>
          </a:p>
          <a:p>
            <a:pPr eaLnBrk="1" hangingPunct="1">
              <a:buFontTx/>
              <a:buAutoNum type="arabicParenR"/>
            </a:pPr>
            <a:endParaRPr lang="en-US" altLang="en-US">
              <a:latin typeface="Arial" pitchFamily="34" charset="0"/>
            </a:endParaRPr>
          </a:p>
          <a:p>
            <a:pPr eaLnBrk="1" hangingPunct="1">
              <a:buFontTx/>
              <a:buAutoNum type="arabicParenR"/>
            </a:pPr>
            <a:r>
              <a:rPr lang="en-US" altLang="en-US" u="sng">
                <a:solidFill>
                  <a:srgbClr val="FF0000"/>
                </a:solidFill>
                <a:latin typeface="Arial" pitchFamily="34" charset="0"/>
              </a:rPr>
              <a:t>Polycythemia and hyperviscosity </a:t>
            </a:r>
            <a:r>
              <a:rPr lang="en-US" altLang="en-US">
                <a:latin typeface="Arial" pitchFamily="34" charset="0"/>
              </a:rPr>
              <a:t>: Polycythemia and hyperviscosity occur more frequently in FGR infants. </a:t>
            </a:r>
            <a:r>
              <a:rPr lang="en-US" altLang="en-US" sz="1400">
                <a:latin typeface="Arial" pitchFamily="34" charset="0"/>
              </a:rPr>
              <a:t>In one study, hyperviscosity was detected with a microviscometer in 18 % of</a:t>
            </a:r>
          </a:p>
          <a:p>
            <a:pPr eaLnBrk="1" hangingPunct="1"/>
            <a:r>
              <a:rPr lang="en-US" altLang="en-US" sz="1400">
                <a:latin typeface="Arial" pitchFamily="34" charset="0"/>
              </a:rPr>
              <a:t>                                    FGR infants; most had hematocrits greater than 64 %.</a:t>
            </a:r>
          </a:p>
          <a:p>
            <a:pPr eaLnBrk="1" hangingPunct="1">
              <a:buFontTx/>
              <a:buAutoNum type="arabicParenR"/>
            </a:pPr>
            <a:endParaRPr lang="en-US" altLang="en-US">
              <a:latin typeface="Arial" pitchFamily="34" charset="0"/>
            </a:endParaRPr>
          </a:p>
          <a:p>
            <a:pPr eaLnBrk="1" hangingPunct="1">
              <a:buFontTx/>
              <a:buAutoNum type="arabicParenR"/>
            </a:pPr>
            <a:endParaRPr lang="ar-JO" altLang="en-US"/>
          </a:p>
        </p:txBody>
      </p:sp>
    </p:spTree>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buFontTx/>
              <a:buAutoNum type="arabicParenR" startAt="5"/>
            </a:pPr>
            <a:endParaRPr lang="en-US" altLang="en-US" u="sng">
              <a:solidFill>
                <a:srgbClr val="FF0000"/>
              </a:solidFill>
            </a:endParaRPr>
          </a:p>
          <a:p>
            <a:pPr marL="342900" indent="-342900" eaLnBrk="1" hangingPunct="1">
              <a:buFontTx/>
              <a:buAutoNum type="arabicParenR" startAt="5"/>
            </a:pPr>
            <a:endParaRPr lang="en-US" altLang="en-US" u="sng">
              <a:solidFill>
                <a:srgbClr val="FF0000"/>
              </a:solidFill>
            </a:endParaRPr>
          </a:p>
          <a:p>
            <a:pPr marL="342900" indent="-342900" eaLnBrk="1" hangingPunct="1"/>
            <a:r>
              <a:rPr lang="en-US" altLang="en-US">
                <a:solidFill>
                  <a:srgbClr val="FF0000"/>
                </a:solidFill>
                <a:latin typeface="Arial" pitchFamily="34" charset="0"/>
              </a:rPr>
              <a:t>*** </a:t>
            </a:r>
            <a:r>
              <a:rPr lang="en-US" altLang="en-US" u="sng">
                <a:solidFill>
                  <a:srgbClr val="FF0000"/>
                </a:solidFill>
                <a:latin typeface="Arial" pitchFamily="34" charset="0"/>
              </a:rPr>
              <a:t>The risk of polycythemia </a:t>
            </a:r>
            <a:r>
              <a:rPr lang="en-US" altLang="en-US">
                <a:latin typeface="Arial" pitchFamily="34" charset="0"/>
              </a:rPr>
              <a:t>: increases with the severity of growth restriction. Increased erythropoietin production resulting from fetal hypoxia is thought to be responsible.</a:t>
            </a:r>
            <a:endParaRPr lang="en-US" altLang="en-US" u="sng">
              <a:solidFill>
                <a:srgbClr val="FF0000"/>
              </a:solidFill>
            </a:endParaRPr>
          </a:p>
          <a:p>
            <a:pPr marL="342900" indent="-342900" eaLnBrk="1" hangingPunct="1"/>
            <a:endParaRPr lang="en-US" altLang="en-US" u="sng">
              <a:solidFill>
                <a:srgbClr val="FF0000"/>
              </a:solidFill>
            </a:endParaRPr>
          </a:p>
          <a:p>
            <a:pPr marL="342900" indent="-342900" eaLnBrk="1" hangingPunct="1">
              <a:buFontTx/>
              <a:buAutoNum type="arabicParenR" startAt="5"/>
            </a:pPr>
            <a:endParaRPr lang="en-US" altLang="en-US">
              <a:latin typeface="Arial" pitchFamily="34" charset="0"/>
            </a:endParaRPr>
          </a:p>
          <a:p>
            <a:pPr marL="342900" indent="-342900" eaLnBrk="1" hangingPunct="1">
              <a:buFontTx/>
              <a:buAutoNum type="arabicParenR" startAt="5"/>
            </a:pPr>
            <a:r>
              <a:rPr lang="en-US" altLang="en-US" u="sng">
                <a:solidFill>
                  <a:srgbClr val="FF0000"/>
                </a:solidFill>
                <a:latin typeface="Arial" pitchFamily="34" charset="0"/>
              </a:rPr>
              <a:t>Impaired immune function </a:t>
            </a:r>
            <a:r>
              <a:rPr lang="en-US" altLang="en-US">
                <a:latin typeface="Arial" pitchFamily="34" charset="0"/>
              </a:rPr>
              <a:t>: Cellular immunity can be impaired in FGR infants in the newborn period and through childhood. </a:t>
            </a:r>
            <a:r>
              <a:rPr lang="en-US" altLang="en-US" sz="1400">
                <a:latin typeface="Arial" pitchFamily="34" charset="0"/>
              </a:rPr>
              <a:t>Approximately 50 % of infants born to mothers with severe hypertension (a common cause of FGR) have neutropenia that may increase their risk of infection. In one study, nosocomial infection occurred more often in neutropenic than in nonneutropenic infants (55 versus 12 % ).</a:t>
            </a:r>
          </a:p>
          <a:p>
            <a:pPr marL="342900" indent="-342900" eaLnBrk="1" hangingPunct="1">
              <a:buFontTx/>
              <a:buAutoNum type="arabicParenR" startAt="5"/>
            </a:pPr>
            <a:endParaRPr lang="en-US" altLang="en-US">
              <a:latin typeface="Arial" pitchFamily="34" charset="0"/>
            </a:endParaRPr>
          </a:p>
          <a:p>
            <a:pPr marL="342900" indent="-342900" eaLnBrk="1" hangingPunct="1">
              <a:buFontTx/>
              <a:buAutoNum type="arabicParenR" startAt="5"/>
            </a:pPr>
            <a:r>
              <a:rPr lang="en-US" altLang="en-US" u="sng">
                <a:solidFill>
                  <a:srgbClr val="FF0000"/>
                </a:solidFill>
                <a:latin typeface="Arial" pitchFamily="34" charset="0"/>
              </a:rPr>
              <a:t>Mortality</a:t>
            </a:r>
            <a:r>
              <a:rPr lang="en-US" altLang="en-US">
                <a:latin typeface="Arial" pitchFamily="34" charset="0"/>
              </a:rPr>
              <a:t> :  Fetal, neonatal, and perinatal mortality are increased in FGR fetuses.</a:t>
            </a:r>
          </a:p>
          <a:p>
            <a:pPr marL="342900" indent="-342900" eaLnBrk="1" hangingPunct="1"/>
            <a:endParaRPr lang="en-US" altLang="en-US">
              <a:latin typeface="Arial" pitchFamily="34" charset="0"/>
            </a:endParaRPr>
          </a:p>
          <a:p>
            <a:pPr marL="342900" indent="-342900" eaLnBrk="1" hangingPunct="1">
              <a:buFontTx/>
              <a:buAutoNum type="arabicParenR" startAt="5"/>
            </a:pPr>
            <a:endParaRPr lang="en-US" altLang="en-US">
              <a:latin typeface="Arial" pitchFamily="34" charset="0"/>
            </a:endParaRPr>
          </a:p>
          <a:p>
            <a:pPr marL="342900" indent="-342900" eaLnBrk="1" hangingPunct="1">
              <a:buFontTx/>
              <a:buAutoNum type="arabicParenR" startAt="5"/>
            </a:pPr>
            <a:endParaRPr lang="en-US" altLang="en-US"/>
          </a:p>
          <a:p>
            <a:pPr marL="342900" indent="-342900" eaLnBrk="1" hangingPunct="1">
              <a:buFontTx/>
              <a:buAutoNum type="arabicParenR" startAt="5"/>
            </a:pPr>
            <a:endParaRPr lang="en-US" altLang="en-US"/>
          </a:p>
        </p:txBody>
      </p:sp>
    </p:spTree>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b="1"/>
          </a:p>
          <a:p>
            <a:pPr eaLnBrk="1" hangingPunct="1"/>
            <a:endParaRPr lang="en-US" altLang="en-US" sz="2000" b="1"/>
          </a:p>
          <a:p>
            <a:pPr eaLnBrk="1" hangingPunct="1"/>
            <a:endParaRPr lang="en-US" altLang="en-US" sz="2000" b="1"/>
          </a:p>
          <a:p>
            <a:pPr eaLnBrk="1" hangingPunct="1"/>
            <a:r>
              <a:rPr lang="en-US" altLang="en-US" sz="2000" b="1">
                <a:latin typeface="Arial" pitchFamily="34" charset="0"/>
              </a:rPr>
              <a:t>Long term complications </a:t>
            </a:r>
          </a:p>
          <a:p>
            <a:pPr eaLnBrk="1" hangingPunct="1"/>
            <a:endParaRPr lang="en-US" altLang="en-US" sz="2000" b="1">
              <a:latin typeface="Arial" pitchFamily="34" charset="0"/>
            </a:endParaRPr>
          </a:p>
          <a:p>
            <a:pPr eaLnBrk="1" hangingPunct="1">
              <a:buFontTx/>
              <a:buAutoNum type="arabicParenR"/>
            </a:pPr>
            <a:r>
              <a:rPr lang="en-US" altLang="en-US" b="1">
                <a:latin typeface="Arial" pitchFamily="34" charset="0"/>
              </a:rPr>
              <a:t>Impaired Physical growth </a:t>
            </a:r>
            <a:r>
              <a:rPr lang="en-US" altLang="en-US">
                <a:latin typeface="Arial" pitchFamily="34" charset="0"/>
              </a:rPr>
              <a:t>: </a:t>
            </a:r>
            <a:r>
              <a:rPr lang="en-US" altLang="en-US" sz="1600">
                <a:latin typeface="Arial" pitchFamily="34" charset="0"/>
              </a:rPr>
              <a:t>Severely affected FGR infants frequently weigh less and are shorter than AGA infants throughout childhood and adolescence.</a:t>
            </a:r>
          </a:p>
          <a:p>
            <a:pPr eaLnBrk="1" hangingPunct="1">
              <a:buFontTx/>
              <a:buAutoNum type="arabicParenR"/>
            </a:pPr>
            <a:endParaRPr lang="en-US" altLang="en-US">
              <a:latin typeface="Arial" pitchFamily="34" charset="0"/>
            </a:endParaRPr>
          </a:p>
          <a:p>
            <a:pPr eaLnBrk="1" hangingPunct="1">
              <a:buFontTx/>
              <a:buAutoNum type="arabicParenR"/>
            </a:pPr>
            <a:r>
              <a:rPr lang="en-US" altLang="en-US" b="1">
                <a:latin typeface="Arial" pitchFamily="34" charset="0"/>
              </a:rPr>
              <a:t>Impaired Neurodevelopment </a:t>
            </a:r>
            <a:r>
              <a:rPr lang="en-US" altLang="en-US">
                <a:latin typeface="Arial" pitchFamily="34" charset="0"/>
              </a:rPr>
              <a:t>: </a:t>
            </a:r>
            <a:r>
              <a:rPr lang="en-US" altLang="en-US" sz="1400">
                <a:latin typeface="Arial" pitchFamily="34" charset="0"/>
              </a:rPr>
              <a:t>FGR infants appear to be at increased risk for neurodevelopmental abnormalities and decreased cognitive performance (Lower scores on cognitive testing, School difficulties or require special education, Gross motor and minor neurologic dysfunction and Behavioral problems (attention deficit hyperactivity syndrome) ).</a:t>
            </a:r>
          </a:p>
          <a:p>
            <a:pPr eaLnBrk="1" hangingPunct="1">
              <a:buFontTx/>
              <a:buAutoNum type="arabicParenR"/>
            </a:pPr>
            <a:endParaRPr lang="en-US" altLang="en-US" sz="1400">
              <a:latin typeface="Arial" pitchFamily="34" charset="0"/>
            </a:endParaRPr>
          </a:p>
          <a:p>
            <a:pPr eaLnBrk="1" hangingPunct="1">
              <a:buFontTx/>
              <a:buAutoNum type="arabicParenR"/>
            </a:pPr>
            <a:r>
              <a:rPr lang="en-US" altLang="en-US" b="1">
                <a:latin typeface="Arial" pitchFamily="34" charset="0"/>
              </a:rPr>
              <a:t>Cerebral Palsy (4-6 times higher).</a:t>
            </a:r>
          </a:p>
          <a:p>
            <a:pPr eaLnBrk="1" hangingPunct="1">
              <a:buFontTx/>
              <a:buAutoNum type="arabicParenR"/>
            </a:pPr>
            <a:endParaRPr lang="en-US" altLang="en-US">
              <a:latin typeface="Arial" pitchFamily="34" charset="0"/>
            </a:endParaRPr>
          </a:p>
          <a:p>
            <a:pPr eaLnBrk="1" hangingPunct="1">
              <a:buFontTx/>
              <a:buAutoNum type="arabicParenR"/>
            </a:pPr>
            <a:r>
              <a:rPr lang="en-US" altLang="en-US" b="1">
                <a:latin typeface="Arial" pitchFamily="34" charset="0"/>
              </a:rPr>
              <a:t> Increased risk for ischemic heart disease, hypertension and chronic kidney disease.</a:t>
            </a:r>
          </a:p>
          <a:p>
            <a:pPr eaLnBrk="1" hangingPunct="1">
              <a:buFontTx/>
              <a:buAutoNum type="arabicParenR"/>
            </a:pPr>
            <a:endParaRPr lang="en-US" altLang="en-US" b="1">
              <a:latin typeface="Arial" pitchFamily="34" charset="0"/>
            </a:endParaRPr>
          </a:p>
          <a:p>
            <a:pPr eaLnBrk="1" hangingPunct="1"/>
            <a:r>
              <a:rPr lang="en-US" altLang="en-US">
                <a:latin typeface="Arial" pitchFamily="34" charset="0"/>
              </a:rPr>
              <a:t>        </a:t>
            </a:r>
            <a:r>
              <a:rPr lang="en-US" altLang="en-US" b="1">
                <a:solidFill>
                  <a:srgbClr val="FF0000"/>
                </a:solidFill>
                <a:latin typeface="Arial" pitchFamily="34" charset="0"/>
              </a:rPr>
              <a:t>Barker hypothesis : Fetal origins of adult disease.</a:t>
            </a:r>
          </a:p>
        </p:txBody>
      </p:sp>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6350"/>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r>
              <a:rPr lang="en-US" altLang="en-US" b="1">
                <a:latin typeface="Arial" pitchFamily="34" charset="0"/>
              </a:rPr>
              <a:t>DIAGNOSIS</a:t>
            </a:r>
          </a:p>
          <a:p>
            <a:pPr eaLnBrk="1" hangingPunct="1">
              <a:buFontTx/>
              <a:buChar char="-"/>
            </a:pPr>
            <a:r>
              <a:rPr lang="en-US" altLang="en-US" sz="1500">
                <a:latin typeface="Arial" pitchFamily="34" charset="0"/>
              </a:rPr>
              <a:t>A major focus of prenatal care is to determine whether a fetus is at risk for growth restriction and to</a:t>
            </a:r>
          </a:p>
          <a:p>
            <a:pPr eaLnBrk="1" hangingPunct="1"/>
            <a:r>
              <a:rPr lang="en-US" altLang="en-US" sz="1500">
                <a:latin typeface="Arial" pitchFamily="34" charset="0"/>
              </a:rPr>
              <a:t>   identify the growth restricted fetus.</a:t>
            </a:r>
          </a:p>
          <a:p>
            <a:pPr eaLnBrk="1" hangingPunct="1"/>
            <a:endParaRPr lang="en-US" altLang="en-US" sz="1500">
              <a:latin typeface="Arial" pitchFamily="34" charset="0"/>
            </a:endParaRPr>
          </a:p>
          <a:p>
            <a:pPr eaLnBrk="1" hangingPunct="1"/>
            <a:r>
              <a:rPr lang="en-US" altLang="en-US">
                <a:latin typeface="Arial" pitchFamily="34" charset="0"/>
              </a:rPr>
              <a:t>- Diagnosis by </a:t>
            </a:r>
            <a:r>
              <a:rPr lang="en-US" altLang="en-US" b="1">
                <a:solidFill>
                  <a:srgbClr val="FF0000"/>
                </a:solidFill>
                <a:latin typeface="Arial" pitchFamily="34" charset="0"/>
              </a:rPr>
              <a:t>ultrasound.</a:t>
            </a:r>
          </a:p>
          <a:p>
            <a:pPr eaLnBrk="1" hangingPunct="1"/>
            <a:endParaRPr lang="en-US" altLang="en-US">
              <a:latin typeface="Arial" pitchFamily="34" charset="0"/>
            </a:endParaRPr>
          </a:p>
          <a:p>
            <a:pPr eaLnBrk="1" hangingPunct="1"/>
            <a:r>
              <a:rPr lang="en-US" altLang="en-US" b="1">
                <a:latin typeface="Arial" pitchFamily="34" charset="0"/>
              </a:rPr>
              <a:t>Screening</a:t>
            </a:r>
            <a:r>
              <a:rPr lang="en-US" altLang="en-US">
                <a:latin typeface="Arial" pitchFamily="34" charset="0"/>
              </a:rPr>
              <a:t> : </a:t>
            </a:r>
          </a:p>
          <a:p>
            <a:pPr eaLnBrk="1" hangingPunct="1"/>
            <a:r>
              <a:rPr lang="en-US" altLang="en-US">
                <a:latin typeface="Arial" pitchFamily="34" charset="0"/>
              </a:rPr>
              <a:t> After detailed history :</a:t>
            </a:r>
          </a:p>
          <a:p>
            <a:pPr eaLnBrk="1" hangingPunct="1"/>
            <a:r>
              <a:rPr lang="en-US" altLang="en-US">
                <a:latin typeface="Arial" pitchFamily="34" charset="0"/>
              </a:rPr>
              <a:t> ●High risk pregnancy for FGR : Sonographic screening should be done.</a:t>
            </a:r>
          </a:p>
          <a:p>
            <a:pPr eaLnBrk="1" hangingPunct="1"/>
            <a:r>
              <a:rPr lang="en-US" altLang="en-US">
                <a:latin typeface="Arial" pitchFamily="34" charset="0"/>
              </a:rPr>
              <a:t> ●Low risk pregnancy for FGR : </a:t>
            </a:r>
            <a:r>
              <a:rPr lang="en-US" altLang="en-US" sz="1500" u="sng">
                <a:latin typeface="Arial" pitchFamily="34" charset="0"/>
              </a:rPr>
              <a:t>Symphysis-fundal height measurement </a:t>
            </a:r>
            <a:r>
              <a:rPr lang="en-US" altLang="en-US" sz="1900" b="1" u="sng">
                <a:solidFill>
                  <a:srgbClr val="0070C0"/>
                </a:solidFill>
                <a:latin typeface="Arial" pitchFamily="34" charset="0"/>
              </a:rPr>
              <a:t>(SFH)</a:t>
            </a:r>
            <a:r>
              <a:rPr lang="en-US" altLang="en-US" u="sng">
                <a:latin typeface="Arial" pitchFamily="34" charset="0"/>
              </a:rPr>
              <a:t>-</a:t>
            </a:r>
            <a:r>
              <a:rPr lang="en-US" altLang="en-US">
                <a:latin typeface="Arial" pitchFamily="34" charset="0"/>
              </a:rPr>
              <a:t>--</a:t>
            </a:r>
            <a:r>
              <a:rPr lang="en-US" altLang="en-US" sz="1400">
                <a:latin typeface="Arial" pitchFamily="34" charset="0"/>
              </a:rPr>
              <a:t>a simple, </a:t>
            </a:r>
          </a:p>
          <a:p>
            <a:pPr eaLnBrk="1" hangingPunct="1"/>
            <a:r>
              <a:rPr lang="en-US" altLang="en-US" sz="1400">
                <a:latin typeface="Arial" pitchFamily="34" charset="0"/>
              </a:rPr>
              <a:t>         inexpensive, and widespread procedure performed during  antenatal care to detect fetuses that are poorly</a:t>
            </a:r>
          </a:p>
          <a:p>
            <a:pPr eaLnBrk="1" hangingPunct="1"/>
            <a:r>
              <a:rPr lang="en-US" altLang="en-US" sz="1400">
                <a:latin typeface="Arial" pitchFamily="34" charset="0"/>
              </a:rPr>
              <a:t>         grown. </a:t>
            </a:r>
          </a:p>
          <a:p>
            <a:pPr eaLnBrk="1" hangingPunct="1"/>
            <a:r>
              <a:rPr lang="en-US" altLang="en-US">
                <a:solidFill>
                  <a:srgbClr val="FF0000"/>
                </a:solidFill>
                <a:latin typeface="Arial" pitchFamily="34" charset="0"/>
              </a:rPr>
              <a:t>The first suspicion of FGR often arises when this length is noted to be discordant with the expected size for dates. </a:t>
            </a:r>
          </a:p>
          <a:p>
            <a:pPr eaLnBrk="1" hangingPunct="1"/>
            <a:r>
              <a:rPr lang="en-US" altLang="en-US">
                <a:latin typeface="Arial" pitchFamily="34" charset="0"/>
              </a:rPr>
              <a:t>***</a:t>
            </a:r>
            <a:r>
              <a:rPr lang="en-US" altLang="en-US">
                <a:solidFill>
                  <a:srgbClr val="0070C0"/>
                </a:solidFill>
                <a:latin typeface="Arial" pitchFamily="34" charset="0"/>
              </a:rPr>
              <a:t>Discordancy</a:t>
            </a:r>
            <a:r>
              <a:rPr lang="en-US" altLang="en-US">
                <a:latin typeface="Arial" pitchFamily="34" charset="0"/>
              </a:rPr>
              <a:t> </a:t>
            </a:r>
            <a:r>
              <a:rPr lang="en-US" altLang="en-US" sz="1400">
                <a:latin typeface="Arial" pitchFamily="34" charset="0"/>
              </a:rPr>
              <a:t>has been defined in various ways,</a:t>
            </a:r>
            <a:r>
              <a:rPr lang="en-US" altLang="en-US">
                <a:latin typeface="Arial" pitchFamily="34" charset="0"/>
              </a:rPr>
              <a:t> the most common </a:t>
            </a:r>
          </a:p>
          <a:p>
            <a:pPr eaLnBrk="1" hangingPunct="1"/>
            <a:r>
              <a:rPr lang="en-US" altLang="en-US">
                <a:latin typeface="Arial" pitchFamily="34" charset="0"/>
              </a:rPr>
              <a:t>           fundal height in centimeters that is at least three centimeters </a:t>
            </a:r>
          </a:p>
          <a:p>
            <a:pPr eaLnBrk="1" hangingPunct="1"/>
            <a:r>
              <a:rPr lang="en-US" altLang="en-US">
                <a:latin typeface="Arial" pitchFamily="34" charset="0"/>
              </a:rPr>
              <a:t>           below the GA in weeks </a:t>
            </a:r>
            <a:r>
              <a:rPr lang="en-US" altLang="en-US" sz="1400">
                <a:latin typeface="Arial" pitchFamily="34" charset="0"/>
              </a:rPr>
              <a:t>(fundal height 32 cm at 36 weeks of gestation).</a:t>
            </a:r>
          </a:p>
          <a:p>
            <a:pPr eaLnBrk="1" hangingPunct="1"/>
            <a:endParaRPr lang="en-US" altLang="en-US">
              <a:latin typeface="Arial" pitchFamily="34" charset="0"/>
            </a:endParaRPr>
          </a:p>
          <a:p>
            <a:pPr eaLnBrk="1" hangingPunct="1"/>
            <a:r>
              <a:rPr lang="en-US" altLang="en-US" b="1">
                <a:latin typeface="Arial" pitchFamily="34" charset="0"/>
              </a:rPr>
              <a:t>→</a:t>
            </a:r>
            <a:r>
              <a:rPr lang="en-US" altLang="en-US">
                <a:latin typeface="Arial" pitchFamily="34" charset="0"/>
              </a:rPr>
              <a:t>  The routine use of ultrasound in the third trimester to screen for fetal growth </a:t>
            </a:r>
          </a:p>
          <a:p>
            <a:pPr eaLnBrk="1" hangingPunct="1"/>
            <a:r>
              <a:rPr lang="en-US" altLang="en-US">
                <a:latin typeface="Arial" pitchFamily="34" charset="0"/>
              </a:rPr>
              <a:t>      disturbance in  low risk women has not been recommended.</a:t>
            </a:r>
          </a:p>
        </p:txBody>
      </p:sp>
    </p:spTree>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r>
              <a:rPr lang="en-US" altLang="en-US" b="1">
                <a:latin typeface="Arial" pitchFamily="34" charset="0"/>
              </a:rPr>
              <a:t>SONOGRAPHIC DIAGNOSIS</a:t>
            </a:r>
          </a:p>
          <a:p>
            <a:pPr eaLnBrk="1" hangingPunct="1"/>
            <a:endParaRPr lang="en-US" altLang="en-US">
              <a:latin typeface="Arial" pitchFamily="34" charset="0"/>
            </a:endParaRPr>
          </a:p>
          <a:p>
            <a:pPr eaLnBrk="1" hangingPunct="1"/>
            <a:r>
              <a:rPr lang="en-US" altLang="en-US">
                <a:latin typeface="Arial" pitchFamily="34" charset="0"/>
              </a:rPr>
              <a:t>1) </a:t>
            </a:r>
            <a:r>
              <a:rPr lang="en-US" altLang="en-US" u="sng">
                <a:latin typeface="Arial" pitchFamily="34" charset="0"/>
              </a:rPr>
              <a:t>Abdominal circumference ( </a:t>
            </a:r>
            <a:r>
              <a:rPr lang="en-US" altLang="en-US" b="1" u="sng">
                <a:solidFill>
                  <a:srgbClr val="FF0000"/>
                </a:solidFill>
                <a:latin typeface="Arial" pitchFamily="34" charset="0"/>
              </a:rPr>
              <a:t>AC</a:t>
            </a:r>
            <a:r>
              <a:rPr lang="en-US" altLang="en-US" u="sng">
                <a:latin typeface="Arial" pitchFamily="34" charset="0"/>
              </a:rPr>
              <a:t> ) </a:t>
            </a:r>
            <a:r>
              <a:rPr lang="en-US" altLang="en-US">
                <a:latin typeface="Arial" pitchFamily="34" charset="0"/>
              </a:rPr>
              <a:t>:</a:t>
            </a:r>
            <a:r>
              <a:rPr lang="en-US" altLang="en-US" b="1">
                <a:latin typeface="Arial" pitchFamily="34" charset="0"/>
              </a:rPr>
              <a:t> </a:t>
            </a:r>
            <a:r>
              <a:rPr lang="en-US" altLang="en-US">
                <a:latin typeface="Arial" pitchFamily="34" charset="0"/>
              </a:rPr>
              <a:t>When fetal growth is compromised, the fetal </a:t>
            </a:r>
          </a:p>
          <a:p>
            <a:pPr eaLnBrk="1" hangingPunct="1"/>
            <a:r>
              <a:rPr lang="en-US" altLang="en-US">
                <a:latin typeface="Arial" pitchFamily="34" charset="0"/>
              </a:rPr>
              <a:t>                                AC is smaller than expected because of  depletion of abdominal </a:t>
            </a:r>
          </a:p>
          <a:p>
            <a:pPr eaLnBrk="1" hangingPunct="1"/>
            <a:r>
              <a:rPr lang="en-US" altLang="en-US">
                <a:latin typeface="Arial" pitchFamily="34" charset="0"/>
              </a:rPr>
              <a:t>                                adipose tissue and decreased hepatic size related to reduced</a:t>
            </a:r>
          </a:p>
          <a:p>
            <a:pPr eaLnBrk="1" hangingPunct="1"/>
            <a:r>
              <a:rPr lang="en-US" altLang="en-US">
                <a:latin typeface="Arial" pitchFamily="34" charset="0"/>
              </a:rPr>
              <a:t>                                glycogen storage in the liver. </a:t>
            </a:r>
          </a:p>
          <a:p>
            <a:pPr eaLnBrk="1" hangingPunct="1"/>
            <a:endParaRPr lang="en-US" altLang="en-US">
              <a:latin typeface="Arial" pitchFamily="34" charset="0"/>
            </a:endParaRPr>
          </a:p>
          <a:p>
            <a:pPr eaLnBrk="1" hangingPunct="1"/>
            <a:r>
              <a:rPr lang="en-US" altLang="en-US">
                <a:latin typeface="Arial" pitchFamily="34" charset="0"/>
              </a:rPr>
              <a:t>   AC is the most sensitive single morphometric indicator of FGR.</a:t>
            </a:r>
          </a:p>
          <a:p>
            <a:pPr eaLnBrk="1" hangingPunct="1"/>
            <a:endParaRPr lang="en-US" altLang="en-US">
              <a:latin typeface="Arial" pitchFamily="34" charset="0"/>
            </a:endParaRPr>
          </a:p>
          <a:p>
            <a:pPr eaLnBrk="1" hangingPunct="1"/>
            <a:r>
              <a:rPr lang="en-US" altLang="en-US">
                <a:latin typeface="Arial" pitchFamily="34" charset="0"/>
              </a:rPr>
              <a:t>2)</a:t>
            </a:r>
            <a:r>
              <a:rPr lang="en-US" altLang="en-US" u="sng">
                <a:latin typeface="Arial" pitchFamily="34" charset="0"/>
              </a:rPr>
              <a:t> Estimated fetal weight (</a:t>
            </a:r>
            <a:r>
              <a:rPr lang="en-US" altLang="en-US" b="1" u="sng">
                <a:solidFill>
                  <a:srgbClr val="FF0000"/>
                </a:solidFill>
                <a:latin typeface="Arial" pitchFamily="34" charset="0"/>
              </a:rPr>
              <a:t>EFW</a:t>
            </a:r>
            <a:r>
              <a:rPr lang="en-US" altLang="en-US" u="sng">
                <a:latin typeface="Arial" pitchFamily="34" charset="0"/>
              </a:rPr>
              <a:t>) </a:t>
            </a:r>
            <a:r>
              <a:rPr lang="en-US" altLang="en-US">
                <a:latin typeface="Arial" pitchFamily="34" charset="0"/>
              </a:rPr>
              <a:t>: Is the single best morphometric test to screen for and </a:t>
            </a:r>
          </a:p>
          <a:p>
            <a:pPr eaLnBrk="1" hangingPunct="1"/>
            <a:r>
              <a:rPr lang="en-US" altLang="en-US">
                <a:latin typeface="Arial" pitchFamily="34" charset="0"/>
              </a:rPr>
              <a:t>                                                           diagnose FGR.</a:t>
            </a:r>
          </a:p>
          <a:p>
            <a:pPr eaLnBrk="1" hangingPunct="1"/>
            <a:endParaRPr lang="en-US" altLang="en-US">
              <a:latin typeface="Arial" pitchFamily="34" charset="0"/>
            </a:endParaRPr>
          </a:p>
          <a:p>
            <a:pPr eaLnBrk="1" hangingPunct="1"/>
            <a:r>
              <a:rPr lang="en-US" altLang="en-US">
                <a:latin typeface="Arial" pitchFamily="34" charset="0"/>
              </a:rPr>
              <a:t>3) </a:t>
            </a:r>
            <a:r>
              <a:rPr lang="en-US" altLang="en-US" u="sng">
                <a:latin typeface="Arial" pitchFamily="34" charset="0"/>
              </a:rPr>
              <a:t>Growth velocity </a:t>
            </a:r>
            <a:r>
              <a:rPr lang="en-US" altLang="en-US">
                <a:latin typeface="Arial" pitchFamily="34" charset="0"/>
              </a:rPr>
              <a:t>: Serial sonographic examinations at two-week intervals, there is a </a:t>
            </a:r>
          </a:p>
          <a:p>
            <a:pPr eaLnBrk="1" hangingPunct="1"/>
            <a:r>
              <a:rPr lang="en-US" altLang="en-US">
                <a:latin typeface="Arial" pitchFamily="34" charset="0"/>
              </a:rPr>
              <a:t>                                    significantly lower rate of change over time of AC or EFW in FGR</a:t>
            </a:r>
          </a:p>
          <a:p>
            <a:pPr eaLnBrk="1" hangingPunct="1"/>
            <a:r>
              <a:rPr lang="en-US" altLang="en-US">
                <a:latin typeface="Arial" pitchFamily="34" charset="0"/>
              </a:rPr>
              <a:t>                               fetuses compared with those fetuses whose growth is appropriate for</a:t>
            </a:r>
          </a:p>
          <a:p>
            <a:pPr eaLnBrk="1" hangingPunct="1"/>
            <a:r>
              <a:rPr lang="en-US" altLang="en-US">
                <a:latin typeface="Arial" pitchFamily="34" charset="0"/>
              </a:rPr>
              <a:t>                                GA.</a:t>
            </a:r>
          </a:p>
          <a:p>
            <a:pPr eaLnBrk="1" hangingPunct="1"/>
            <a:endParaRPr lang="en-US" altLang="en-US">
              <a:latin typeface="Arial" pitchFamily="34" charset="0"/>
            </a:endParaRPr>
          </a:p>
          <a:p>
            <a:pPr eaLnBrk="1" hangingPunct="1"/>
            <a:r>
              <a:rPr lang="en-US" altLang="en-US">
                <a:latin typeface="Arial" pitchFamily="34" charset="0"/>
              </a:rPr>
              <a:t>4) </a:t>
            </a:r>
            <a:r>
              <a:rPr lang="en-US" altLang="en-US" u="sng">
                <a:latin typeface="Arial" pitchFamily="34" charset="0"/>
              </a:rPr>
              <a:t>Body proportions </a:t>
            </a:r>
            <a:r>
              <a:rPr lang="en-US" altLang="en-US">
                <a:latin typeface="Arial" pitchFamily="34" charset="0"/>
              </a:rPr>
              <a:t>: The HC/AC ratio, FL/AC ratio, and ponderal index have also been</a:t>
            </a:r>
          </a:p>
          <a:p>
            <a:pPr eaLnBrk="1" hangingPunct="1"/>
            <a:r>
              <a:rPr lang="en-US" altLang="en-US">
                <a:latin typeface="Arial" pitchFamily="34" charset="0"/>
              </a:rPr>
              <a:t>                                  used to identify the growth restricted fetus, particularly in the </a:t>
            </a:r>
          </a:p>
          <a:p>
            <a:pPr eaLnBrk="1" hangingPunct="1"/>
            <a:r>
              <a:rPr lang="en-US" altLang="en-US">
                <a:latin typeface="Arial" pitchFamily="34" charset="0"/>
              </a:rPr>
              <a:t>                                 setting of asymmetric FGR.</a:t>
            </a:r>
          </a:p>
          <a:p>
            <a:pPr eaLnBrk="1" hangingPunct="1">
              <a:buFontTx/>
              <a:buAutoNum type="arabicParenR"/>
            </a:pPr>
            <a:endParaRPr lang="ar-JO" altLang="en-US"/>
          </a:p>
        </p:txBody>
      </p:sp>
    </p:spTree>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14288"/>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r>
              <a:rPr lang="en-US" altLang="en-US">
                <a:latin typeface="Arial" pitchFamily="34" charset="0"/>
              </a:rPr>
              <a:t>5) </a:t>
            </a:r>
            <a:r>
              <a:rPr lang="en-US" altLang="en-US" u="sng">
                <a:latin typeface="Arial" pitchFamily="34" charset="0"/>
              </a:rPr>
              <a:t>Amniotic fluid volume </a:t>
            </a:r>
            <a:r>
              <a:rPr lang="en-US" altLang="en-US">
                <a:latin typeface="Arial" pitchFamily="34" charset="0"/>
              </a:rPr>
              <a:t>: Oligohydramnios is one of the sequelae of FGR. </a:t>
            </a:r>
          </a:p>
          <a:p>
            <a:pPr eaLnBrk="1" hangingPunct="1"/>
            <a:r>
              <a:rPr lang="en-US" altLang="en-US">
                <a:latin typeface="Arial" pitchFamily="34" charset="0"/>
              </a:rPr>
              <a:t> </a:t>
            </a:r>
          </a:p>
          <a:p>
            <a:pPr eaLnBrk="1" hangingPunct="1"/>
            <a:r>
              <a:rPr lang="en-US" altLang="en-US">
                <a:latin typeface="Arial" pitchFamily="34" charset="0"/>
              </a:rPr>
              <a:t>   Oligohydramnios is a poor screening modality for suboptimal growth</a:t>
            </a:r>
            <a:r>
              <a:rPr lang="en-US" altLang="en-US" sz="1400">
                <a:latin typeface="Arial" pitchFamily="34" charset="0"/>
              </a:rPr>
              <a:t>: a significant </a:t>
            </a:r>
          </a:p>
          <a:p>
            <a:pPr eaLnBrk="1" hangingPunct="1"/>
            <a:r>
              <a:rPr lang="en-US" altLang="en-US" sz="1400">
                <a:latin typeface="Arial" pitchFamily="34" charset="0"/>
              </a:rPr>
              <a:t>                                         proportion (approximately 15 to 80 % ) of fetuses with FGR do  not have decreased </a:t>
            </a:r>
          </a:p>
          <a:p>
            <a:pPr eaLnBrk="1" hangingPunct="1"/>
            <a:r>
              <a:rPr lang="en-US" altLang="en-US" sz="1400">
                <a:latin typeface="Arial" pitchFamily="34" charset="0"/>
              </a:rPr>
              <a:t>                                         amniotic fluid volume. </a:t>
            </a:r>
          </a:p>
          <a:p>
            <a:pPr eaLnBrk="1" hangingPunct="1"/>
            <a:r>
              <a:rPr lang="en-US" altLang="en-US">
                <a:latin typeface="Arial" pitchFamily="34" charset="0"/>
              </a:rPr>
              <a:t> However, if it is present in the absence of ruptured membranes, congenital </a:t>
            </a:r>
          </a:p>
          <a:p>
            <a:pPr eaLnBrk="1" hangingPunct="1"/>
            <a:r>
              <a:rPr lang="en-US" altLang="en-US">
                <a:latin typeface="Arial" pitchFamily="34" charset="0"/>
              </a:rPr>
              <a:t>  genitourinary anomalies, or prolonged pregnancy, FGR is the most likely etiology.</a:t>
            </a:r>
          </a:p>
          <a:p>
            <a:pPr eaLnBrk="1" hangingPunct="1"/>
            <a:endParaRPr lang="en-US" altLang="en-US">
              <a:latin typeface="Arial" pitchFamily="34" charset="0"/>
            </a:endParaRPr>
          </a:p>
          <a:p>
            <a:pPr eaLnBrk="1" hangingPunct="1"/>
            <a:r>
              <a:rPr lang="en-US" altLang="en-US">
                <a:latin typeface="Arial" pitchFamily="34" charset="0"/>
              </a:rPr>
              <a:t>6) </a:t>
            </a:r>
            <a:r>
              <a:rPr lang="en-US" altLang="en-US" u="sng">
                <a:latin typeface="Arial" pitchFamily="34" charset="0"/>
              </a:rPr>
              <a:t>Doppler velocimetry </a:t>
            </a:r>
            <a:r>
              <a:rPr lang="en-US" altLang="en-US">
                <a:latin typeface="Arial" pitchFamily="34" charset="0"/>
              </a:rPr>
              <a:t>: FGR is associated with </a:t>
            </a:r>
            <a:r>
              <a:rPr lang="en-US" altLang="en-US" u="sng">
                <a:latin typeface="Arial" pitchFamily="34" charset="0"/>
              </a:rPr>
              <a:t>diminished flow and abnormal Doppler </a:t>
            </a:r>
          </a:p>
          <a:p>
            <a:pPr eaLnBrk="1" hangingPunct="1"/>
            <a:r>
              <a:rPr lang="en-US" altLang="en-US">
                <a:latin typeface="Arial" pitchFamily="34" charset="0"/>
              </a:rPr>
              <a:t>                                            </a:t>
            </a:r>
            <a:r>
              <a:rPr lang="en-US" altLang="en-US" u="sng">
                <a:latin typeface="Arial" pitchFamily="34" charset="0"/>
              </a:rPr>
              <a:t>waveforms in both maternal and fetal vessels.</a:t>
            </a:r>
          </a:p>
          <a:p>
            <a:pPr eaLnBrk="1" hangingPunct="1">
              <a:buFontTx/>
              <a:buChar char="-"/>
            </a:pPr>
            <a:r>
              <a:rPr lang="en-US" altLang="en-US" b="1">
                <a:latin typeface="Arial" pitchFamily="34" charset="0"/>
              </a:rPr>
              <a:t>Arteries</a:t>
            </a:r>
            <a:r>
              <a:rPr lang="en-US" altLang="en-US">
                <a:latin typeface="Arial" pitchFamily="34" charset="0"/>
              </a:rPr>
              <a:t>, particularly </a:t>
            </a:r>
            <a:r>
              <a:rPr lang="en-US" altLang="en-US">
                <a:solidFill>
                  <a:srgbClr val="FF0000"/>
                </a:solidFill>
                <a:latin typeface="Arial" pitchFamily="34" charset="0"/>
              </a:rPr>
              <a:t>the umbilical artery</a:t>
            </a:r>
            <a:r>
              <a:rPr lang="en-US" altLang="en-US">
                <a:latin typeface="Arial" pitchFamily="34" charset="0"/>
              </a:rPr>
              <a:t>, are the vessels most commonly insonated. </a:t>
            </a:r>
            <a:r>
              <a:rPr lang="en-US" altLang="en-US" b="1">
                <a:solidFill>
                  <a:srgbClr val="0070C0"/>
                </a:solidFill>
                <a:latin typeface="Arial" pitchFamily="34" charset="0"/>
              </a:rPr>
              <a:t>Venous Doppler assessment </a:t>
            </a:r>
            <a:r>
              <a:rPr lang="en-US" altLang="en-US" sz="1400">
                <a:latin typeface="Arial" pitchFamily="34" charset="0"/>
              </a:rPr>
              <a:t>has been studied less extensively,</a:t>
            </a:r>
            <a:r>
              <a:rPr lang="en-US" altLang="en-US">
                <a:latin typeface="Arial" pitchFamily="34" charset="0"/>
              </a:rPr>
              <a:t> and is used for monitoring, rather than diagnosis, of FGR.</a:t>
            </a:r>
          </a:p>
          <a:p>
            <a:pPr eaLnBrk="1" hangingPunct="1">
              <a:buFontTx/>
              <a:buChar char="-"/>
            </a:pPr>
            <a:r>
              <a:rPr lang="en-US" b="1">
                <a:solidFill>
                  <a:srgbClr val="FF0000"/>
                </a:solidFill>
                <a:latin typeface="Arial" pitchFamily="34" charset="0"/>
              </a:rPr>
              <a:t>The middle cerebral artery :</a:t>
            </a:r>
            <a:r>
              <a:rPr lang="en-US">
                <a:latin typeface="Arial" pitchFamily="34" charset="0"/>
              </a:rPr>
              <a:t>increases in diastolic flow represent compensation for in an increasing hypoxic state (brain sparing). </a:t>
            </a:r>
          </a:p>
          <a:p>
            <a:pPr eaLnBrk="1" hangingPunct="1">
              <a:buFontTx/>
              <a:buChar char="-"/>
            </a:pPr>
            <a:r>
              <a:rPr lang="en-US">
                <a:latin typeface="Arial" pitchFamily="34" charset="0"/>
              </a:rPr>
              <a:t> MCA pulsatility index (PI) is combined with the umbilical artery PI, expressed as the cerebroplacental ratio (CPR) (MCA Doppler PI / UA PI), the relationship has a higher association with adverse pregnancy outcome than an abnormal UA  doppler alone.</a:t>
            </a:r>
            <a:endParaRPr lang="en-US" altLang="en-US">
              <a:latin typeface="Arial" pitchFamily="34" charset="0"/>
            </a:endParaRPr>
          </a:p>
          <a:p>
            <a:pPr eaLnBrk="1" hangingPunct="1">
              <a:buFontTx/>
              <a:buChar char="-"/>
            </a:pPr>
            <a:endParaRPr lang="en-US" altLang="en-US">
              <a:latin typeface="Arial" pitchFamily="34" charset="0"/>
            </a:endParaRPr>
          </a:p>
          <a:p>
            <a:pPr eaLnBrk="1" hangingPunct="1"/>
            <a:r>
              <a:rPr lang="en-US" altLang="en-US">
                <a:latin typeface="Arial" pitchFamily="34" charset="0"/>
              </a:rPr>
              <a:t>7) </a:t>
            </a:r>
            <a:r>
              <a:rPr lang="en-US" altLang="en-US" u="sng">
                <a:latin typeface="Arial" pitchFamily="34" charset="0"/>
              </a:rPr>
              <a:t>3D ultrasonography </a:t>
            </a:r>
            <a:r>
              <a:rPr lang="en-US" altLang="en-US">
                <a:latin typeface="Arial" pitchFamily="34" charset="0"/>
              </a:rPr>
              <a:t>: </a:t>
            </a:r>
            <a:r>
              <a:rPr lang="en-US" altLang="en-US" sz="1600">
                <a:latin typeface="Arial" pitchFamily="34" charset="0"/>
              </a:rPr>
              <a:t>It appears to be highly  promising in the clinical setting of FGR because</a:t>
            </a:r>
          </a:p>
          <a:p>
            <a:pPr eaLnBrk="1" hangingPunct="1"/>
            <a:r>
              <a:rPr lang="en-US" altLang="en-US" sz="1600">
                <a:latin typeface="Arial" pitchFamily="34" charset="0"/>
              </a:rPr>
              <a:t>     it appears to provide more precise information regarding structural abnormality,</a:t>
            </a:r>
          </a:p>
          <a:p>
            <a:pPr eaLnBrk="1" hangingPunct="1"/>
            <a:r>
              <a:rPr lang="en-US" altLang="en-US" sz="1600">
                <a:latin typeface="Arial" pitchFamily="34" charset="0"/>
              </a:rPr>
              <a:t>     organ volumetry, EFW and oligohydramnios.</a:t>
            </a:r>
            <a:endParaRPr lang="en-US" altLang="en-US"/>
          </a:p>
        </p:txBody>
      </p:sp>
    </p:spTree>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r>
              <a:rPr lang="en-US" altLang="en-US" b="1">
                <a:latin typeface="Arial" pitchFamily="34" charset="0"/>
              </a:rPr>
              <a:t>After confirmation of the diagnosis we should to Determine the cause </a:t>
            </a:r>
            <a:r>
              <a:rPr lang="en-US" altLang="en-US">
                <a:latin typeface="Arial" pitchFamily="34" charset="0"/>
              </a:rPr>
              <a:t>:</a:t>
            </a:r>
          </a:p>
          <a:p>
            <a:pPr eaLnBrk="1" hangingPunct="1"/>
            <a:endParaRPr lang="en-US" altLang="en-US">
              <a:latin typeface="Arial" pitchFamily="34" charset="0"/>
            </a:endParaRPr>
          </a:p>
          <a:p>
            <a:pPr eaLnBrk="1" hangingPunct="1"/>
            <a:r>
              <a:rPr lang="en-US" altLang="en-US" b="1" u="sng">
                <a:latin typeface="Arial" pitchFamily="34" charset="0"/>
              </a:rPr>
              <a:t>1-Fetal survey </a:t>
            </a:r>
            <a:r>
              <a:rPr lang="en-US" altLang="en-US">
                <a:latin typeface="Arial" pitchFamily="34" charset="0"/>
              </a:rPr>
              <a:t>: </a:t>
            </a:r>
            <a:r>
              <a:rPr lang="en-US" altLang="en-US" sz="1600">
                <a:latin typeface="Arial" pitchFamily="34" charset="0"/>
              </a:rPr>
              <a:t>A detailed fetal anatomic survey should be performed in all cases since </a:t>
            </a:r>
          </a:p>
          <a:p>
            <a:pPr eaLnBrk="1" hangingPunct="1"/>
            <a:r>
              <a:rPr lang="en-US" altLang="en-US">
                <a:latin typeface="Arial" pitchFamily="34" charset="0"/>
              </a:rPr>
              <a:t>                            </a:t>
            </a:r>
            <a:r>
              <a:rPr lang="en-US" altLang="en-US" sz="1600">
                <a:latin typeface="Arial" pitchFamily="34" charset="0"/>
              </a:rPr>
              <a:t>approximately 10% of FGR is accompanied by congenital anomalies</a:t>
            </a:r>
          </a:p>
          <a:p>
            <a:pPr eaLnBrk="1" hangingPunct="1"/>
            <a:r>
              <a:rPr lang="en-US" altLang="en-US">
                <a:latin typeface="Arial" pitchFamily="34" charset="0"/>
              </a:rPr>
              <a:t>                            </a:t>
            </a:r>
            <a:r>
              <a:rPr lang="en-US" altLang="en-US" sz="1600">
                <a:latin typeface="Arial" pitchFamily="34" charset="0"/>
              </a:rPr>
              <a:t>and 20 to 60% of malformed infants are small for gestational age.</a:t>
            </a:r>
            <a:r>
              <a:rPr lang="en-US" altLang="en-US">
                <a:latin typeface="Arial" pitchFamily="34" charset="0"/>
              </a:rPr>
              <a:t> </a:t>
            </a:r>
          </a:p>
          <a:p>
            <a:pPr eaLnBrk="1" hangingPunct="1"/>
            <a:r>
              <a:rPr lang="en-US" altLang="en-US">
                <a:latin typeface="Arial" pitchFamily="34" charset="0"/>
              </a:rPr>
              <a:t>Anomalies associated with FGR include omphalocele, diaphragmatic hernia, skeletal dysplasia, and some congenital heart defects. </a:t>
            </a:r>
          </a:p>
          <a:p>
            <a:pPr eaLnBrk="1" hangingPunct="1"/>
            <a:endParaRPr lang="en-US" altLang="en-US">
              <a:latin typeface="Arial" pitchFamily="34" charset="0"/>
            </a:endParaRPr>
          </a:p>
          <a:p>
            <a:pPr eaLnBrk="1" hangingPunct="1"/>
            <a:r>
              <a:rPr lang="en-US" altLang="en-US" b="1" u="sng">
                <a:latin typeface="Arial" pitchFamily="34" charset="0"/>
              </a:rPr>
              <a:t>2-Fetal genetic studies </a:t>
            </a:r>
            <a:r>
              <a:rPr lang="en-US" altLang="en-US">
                <a:latin typeface="Arial" pitchFamily="34" charset="0"/>
              </a:rPr>
              <a:t>: </a:t>
            </a:r>
            <a:r>
              <a:rPr lang="en-US" altLang="en-US" sz="1600">
                <a:latin typeface="Arial" pitchFamily="34" charset="0"/>
              </a:rPr>
              <a:t>A fetal karyotype/microarray is indicated in any of the following settings because of the increased risk of an abnormality:</a:t>
            </a:r>
          </a:p>
          <a:p>
            <a:pPr eaLnBrk="1" hangingPunct="1"/>
            <a:r>
              <a:rPr lang="en-US" altLang="en-US">
                <a:latin typeface="Arial" pitchFamily="34" charset="0"/>
              </a:rPr>
              <a:t>•Early (&lt;24 weeks), severe (&lt;5th percentile), symmetrical FGR.</a:t>
            </a:r>
          </a:p>
          <a:p>
            <a:pPr eaLnBrk="1" hangingPunct="1"/>
            <a:r>
              <a:rPr lang="en-US" altLang="en-US">
                <a:latin typeface="Arial" pitchFamily="34" charset="0"/>
              </a:rPr>
              <a:t>•Major fetal structural abnormalities.</a:t>
            </a:r>
          </a:p>
          <a:p>
            <a:pPr eaLnBrk="1" hangingPunct="1"/>
            <a:r>
              <a:rPr lang="en-US" altLang="en-US">
                <a:latin typeface="Arial" pitchFamily="34" charset="0"/>
              </a:rPr>
              <a:t>•Ultrasound markers associated with aneuploidy, </a:t>
            </a:r>
            <a:r>
              <a:rPr lang="en-US" altLang="en-US" sz="1400">
                <a:latin typeface="Arial" pitchFamily="34" charset="0"/>
              </a:rPr>
              <a:t>such as increased nuchal fold and abnormal hand positioning.</a:t>
            </a:r>
          </a:p>
          <a:p>
            <a:pPr eaLnBrk="1" hangingPunct="1"/>
            <a:endParaRPr lang="en-US" altLang="en-US">
              <a:latin typeface="Arial" pitchFamily="34" charset="0"/>
            </a:endParaRPr>
          </a:p>
          <a:p>
            <a:pPr eaLnBrk="1" hangingPunct="1"/>
            <a:r>
              <a:rPr lang="en-US" altLang="en-US" b="1" u="sng">
                <a:latin typeface="Arial" pitchFamily="34" charset="0"/>
              </a:rPr>
              <a:t>3-Work-up for infection </a:t>
            </a:r>
            <a:r>
              <a:rPr lang="en-US" altLang="en-US">
                <a:latin typeface="Arial" pitchFamily="34" charset="0"/>
              </a:rPr>
              <a:t>: When infection is suspected clinically because of maternal history or physical examination or fetal ultrasound findings, maternal serum </a:t>
            </a:r>
          </a:p>
          <a:p>
            <a:pPr eaLnBrk="1" hangingPunct="1"/>
            <a:r>
              <a:rPr lang="en-US" altLang="en-US">
                <a:latin typeface="Arial" pitchFamily="34" charset="0"/>
              </a:rPr>
              <a:t>should be examined for seroconversion. </a:t>
            </a:r>
          </a:p>
          <a:p>
            <a:pPr eaLnBrk="1" hangingPunct="1"/>
            <a:r>
              <a:rPr lang="en-US" altLang="en-US">
                <a:latin typeface="Arial" pitchFamily="34" charset="0"/>
              </a:rPr>
              <a:t> </a:t>
            </a:r>
            <a:r>
              <a:rPr lang="en-US" altLang="en-US" u="sng">
                <a:latin typeface="Arial" pitchFamily="34" charset="0"/>
              </a:rPr>
              <a:t>Infections associated with FGR include cytomegalovirus, toxoplasmosis, rubella, and</a:t>
            </a:r>
          </a:p>
          <a:p>
            <a:pPr eaLnBrk="1" hangingPunct="1"/>
            <a:r>
              <a:rPr lang="en-US" altLang="en-US" u="sng">
                <a:latin typeface="Arial" pitchFamily="34" charset="0"/>
              </a:rPr>
              <a:t>  varicella. </a:t>
            </a:r>
          </a:p>
          <a:p>
            <a:pPr eaLnBrk="1" hangingPunct="1"/>
            <a:r>
              <a:rPr lang="en-US" altLang="en-US">
                <a:latin typeface="Arial" pitchFamily="34" charset="0"/>
              </a:rPr>
              <a:t> Amniotic fluid DNA testing can also be performed for specific infections, when indicated by the clinical setting. Sonographic markers for fetal infection are often nonspecific, but include echogenicity and  calcification of the brain and/or liver, and hydrops.</a:t>
            </a:r>
            <a:endParaRPr lang="ar-JO" altLang="en-US">
              <a:latin typeface="Arial" pitchFamily="34" charset="0"/>
            </a:endParaRPr>
          </a:p>
        </p:txBody>
      </p:sp>
    </p:spTree>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0" y="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endParaRPr lang="en-US" altLang="en-US"/>
          </a:p>
          <a:p>
            <a:pPr eaLnBrk="1" hangingPunct="1"/>
            <a:r>
              <a:rPr lang="en-US" altLang="en-US" sz="2000" b="1">
                <a:latin typeface="Arial" pitchFamily="34" charset="0"/>
              </a:rPr>
              <a:t>Normal fetal growth </a:t>
            </a:r>
            <a:r>
              <a:rPr lang="en-US" altLang="en-US">
                <a:latin typeface="Arial" pitchFamily="34" charset="0"/>
              </a:rPr>
              <a:t>— The process of fetal growth comprises three consecutive and somewhat overlapping phases :</a:t>
            </a:r>
          </a:p>
          <a:p>
            <a:pPr eaLnBrk="1" hangingPunct="1"/>
            <a:endParaRPr lang="en-US" altLang="en-US">
              <a:latin typeface="Arial" pitchFamily="34" charset="0"/>
            </a:endParaRPr>
          </a:p>
          <a:p>
            <a:pPr eaLnBrk="1" hangingPunct="1">
              <a:buFontTx/>
              <a:buAutoNum type="arabicParenR"/>
            </a:pPr>
            <a:r>
              <a:rPr lang="en-US" altLang="en-US">
                <a:latin typeface="Arial" pitchFamily="34" charset="0"/>
              </a:rPr>
              <a:t>The first phase is the </a:t>
            </a:r>
            <a:r>
              <a:rPr lang="en-US" altLang="en-US" u="sng">
                <a:solidFill>
                  <a:srgbClr val="FF0000"/>
                </a:solidFill>
                <a:latin typeface="Arial" pitchFamily="34" charset="0"/>
              </a:rPr>
              <a:t>phase of cellular hyperplasia </a:t>
            </a:r>
            <a:r>
              <a:rPr lang="en-US" altLang="en-US">
                <a:latin typeface="Arial" pitchFamily="34" charset="0"/>
              </a:rPr>
              <a:t>and encompasses the first 16 weeks of gestation. </a:t>
            </a:r>
          </a:p>
          <a:p>
            <a:pPr eaLnBrk="1" hangingPunct="1">
              <a:buFontTx/>
              <a:buAutoNum type="arabicParenR"/>
            </a:pPr>
            <a:endParaRPr lang="en-US" altLang="en-US">
              <a:latin typeface="Arial" pitchFamily="34" charset="0"/>
            </a:endParaRPr>
          </a:p>
          <a:p>
            <a:pPr eaLnBrk="1" hangingPunct="1">
              <a:buFontTx/>
              <a:buAutoNum type="arabicParenR"/>
            </a:pPr>
            <a:r>
              <a:rPr lang="en-US" altLang="en-US">
                <a:latin typeface="Arial" pitchFamily="34" charset="0"/>
              </a:rPr>
              <a:t>The second phase, known as the </a:t>
            </a:r>
            <a:r>
              <a:rPr lang="en-US" altLang="en-US" u="sng">
                <a:solidFill>
                  <a:srgbClr val="FF0000"/>
                </a:solidFill>
                <a:latin typeface="Arial" pitchFamily="34" charset="0"/>
              </a:rPr>
              <a:t>phase of concomitant hyperplasia and hypertrophy</a:t>
            </a:r>
            <a:r>
              <a:rPr lang="en-US" altLang="en-US">
                <a:latin typeface="Arial" pitchFamily="34" charset="0"/>
              </a:rPr>
              <a:t>, occurs between the 16th and 32nd weeks and involves increases in cell size and number.</a:t>
            </a:r>
          </a:p>
          <a:p>
            <a:pPr eaLnBrk="1" hangingPunct="1">
              <a:buFontTx/>
              <a:buAutoNum type="arabicParenR"/>
            </a:pPr>
            <a:endParaRPr lang="en-US" altLang="en-US">
              <a:latin typeface="Arial" pitchFamily="34" charset="0"/>
            </a:endParaRPr>
          </a:p>
          <a:p>
            <a:pPr eaLnBrk="1" hangingPunct="1">
              <a:buFontTx/>
              <a:buAutoNum type="arabicParenR"/>
            </a:pPr>
            <a:r>
              <a:rPr lang="en-US" altLang="en-US">
                <a:latin typeface="Arial" pitchFamily="34" charset="0"/>
              </a:rPr>
              <a:t> The third and final phase, called the </a:t>
            </a:r>
            <a:r>
              <a:rPr lang="en-US" altLang="en-US" u="sng">
                <a:solidFill>
                  <a:srgbClr val="FF0000"/>
                </a:solidFill>
                <a:latin typeface="Arial" pitchFamily="34" charset="0"/>
              </a:rPr>
              <a:t>phase of cellular hypertrophy</a:t>
            </a:r>
            <a:r>
              <a:rPr lang="en-US" altLang="en-US">
                <a:latin typeface="Arial" pitchFamily="34" charset="0"/>
              </a:rPr>
              <a:t>, occurs between the 32nd week and term and is characterized by a rapid increase in cell size.</a:t>
            </a:r>
          </a:p>
          <a:p>
            <a:pPr eaLnBrk="1" hangingPunct="1"/>
            <a:endParaRPr lang="en-US" altLang="en-US">
              <a:latin typeface="Arial" pitchFamily="34" charset="0"/>
            </a:endParaRPr>
          </a:p>
          <a:p>
            <a:pPr eaLnBrk="1" hangingPunct="1"/>
            <a:r>
              <a:rPr lang="en-US" altLang="en-US">
                <a:latin typeface="Arial" pitchFamily="34" charset="0"/>
              </a:rPr>
              <a:t>Quantitatively, normal singleton fetal growth increases from approximately </a:t>
            </a:r>
            <a:r>
              <a:rPr lang="en-US" altLang="en-US" b="1" u="sng">
                <a:latin typeface="Arial" pitchFamily="34" charset="0"/>
              </a:rPr>
              <a:t>5 g/day at 14 to 15 weeks</a:t>
            </a:r>
            <a:r>
              <a:rPr lang="en-US" altLang="en-US" u="sng">
                <a:latin typeface="Arial" pitchFamily="34" charset="0"/>
              </a:rPr>
              <a:t> </a:t>
            </a:r>
            <a:r>
              <a:rPr lang="en-US" altLang="en-US">
                <a:latin typeface="Arial" pitchFamily="34" charset="0"/>
              </a:rPr>
              <a:t>of gestation to </a:t>
            </a:r>
            <a:r>
              <a:rPr lang="en-US" altLang="en-US" b="1" u="sng">
                <a:latin typeface="Arial" pitchFamily="34" charset="0"/>
              </a:rPr>
              <a:t>10 g/day at 20 weeks</a:t>
            </a:r>
            <a:r>
              <a:rPr lang="en-US" altLang="en-US" b="1">
                <a:latin typeface="Arial" pitchFamily="34" charset="0"/>
              </a:rPr>
              <a:t> </a:t>
            </a:r>
            <a:r>
              <a:rPr lang="en-US" altLang="en-US">
                <a:latin typeface="Arial" pitchFamily="34" charset="0"/>
              </a:rPr>
              <a:t>and </a:t>
            </a:r>
            <a:r>
              <a:rPr lang="en-US" altLang="en-US" b="1" u="sng">
                <a:latin typeface="Arial" pitchFamily="34" charset="0"/>
              </a:rPr>
              <a:t>30 to 35 g/day at 32 to 34 weeks</a:t>
            </a:r>
            <a:r>
              <a:rPr lang="en-US" altLang="en-US">
                <a:latin typeface="Arial" pitchFamily="34" charset="0"/>
              </a:rPr>
              <a:t>, </a:t>
            </a:r>
            <a:r>
              <a:rPr lang="en-US" altLang="en-US" b="1">
                <a:latin typeface="Arial" pitchFamily="34" charset="0"/>
              </a:rPr>
              <a:t>after which the growth rate decreases</a:t>
            </a:r>
            <a:r>
              <a:rPr lang="en-US" altLang="en-US">
                <a:latin typeface="Arial" pitchFamily="34" charset="0"/>
              </a:rPr>
              <a:t>. </a:t>
            </a:r>
          </a:p>
          <a:p>
            <a:pPr eaLnBrk="1" hangingPunct="1"/>
            <a:endParaRPr lang="en-US" altLang="en-US" sz="1400">
              <a:latin typeface="Arial" pitchFamily="34" charset="0"/>
            </a:endParaRPr>
          </a:p>
          <a:p>
            <a:pPr eaLnBrk="1" hangingPunct="1"/>
            <a:r>
              <a:rPr lang="en-US" altLang="en-US" sz="1400">
                <a:latin typeface="Arial" pitchFamily="34" charset="0"/>
              </a:rPr>
              <a:t>** The median growth rate in multiple gestations is lower than that of singletons during the third trimester.</a:t>
            </a:r>
            <a:endParaRPr lang="ar-JO" altLang="en-US" sz="1400">
              <a:latin typeface="Arial" pitchFamily="34" charset="0"/>
            </a:endParaRPr>
          </a:p>
        </p:txBody>
      </p:sp>
    </p:spTree>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b="1">
                <a:latin typeface="Arial" pitchFamily="34" charset="0"/>
              </a:rPr>
              <a:t>→ Assessment for congenital and acquired thrombophilic disorders is not recommended, as evidence for an association between the inherited thrombophilias and FGR is weak.</a:t>
            </a:r>
          </a:p>
          <a:p>
            <a:pPr eaLnBrk="1" hangingPunct="1"/>
            <a:endParaRPr lang="en-US" altLang="en-US"/>
          </a:p>
        </p:txBody>
      </p:sp>
    </p:spTree>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7938" y="0"/>
            <a:ext cx="9151938"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endParaRPr lang="en-US" altLang="en-US" sz="2000" b="1"/>
          </a:p>
          <a:p>
            <a:pPr eaLnBrk="1" hangingPunct="1"/>
            <a:endParaRPr lang="en-US" altLang="en-US" sz="2000" b="1"/>
          </a:p>
          <a:p>
            <a:pPr eaLnBrk="1" hangingPunct="1"/>
            <a:endParaRPr lang="en-US" altLang="en-US" sz="2000" b="1"/>
          </a:p>
          <a:p>
            <a:pPr eaLnBrk="1" hangingPunct="1"/>
            <a:r>
              <a:rPr lang="en-US" altLang="en-US" sz="2000" b="1">
                <a:latin typeface="Arial" pitchFamily="34" charset="0"/>
              </a:rPr>
              <a:t>PREGNANCY MANAGEMENT</a:t>
            </a:r>
          </a:p>
          <a:p>
            <a:pPr eaLnBrk="1" hangingPunct="1"/>
            <a:endParaRPr lang="en-US" altLang="en-US">
              <a:latin typeface="Arial" pitchFamily="34" charset="0"/>
            </a:endParaRPr>
          </a:p>
          <a:p>
            <a:pPr eaLnBrk="1" hangingPunct="1"/>
            <a:r>
              <a:rPr lang="en-US" altLang="en-US">
                <a:latin typeface="Arial" pitchFamily="34" charset="0"/>
              </a:rPr>
              <a:t>● Management of FGR associated with congenital or chromosomal anomalies depends on the specific abnormality.</a:t>
            </a:r>
          </a:p>
          <a:p>
            <a:pPr eaLnBrk="1" hangingPunct="1"/>
            <a:endParaRPr lang="en-US" altLang="en-US">
              <a:latin typeface="Arial" pitchFamily="34" charset="0"/>
            </a:endParaRPr>
          </a:p>
          <a:p>
            <a:pPr eaLnBrk="1" hangingPunct="1"/>
            <a:r>
              <a:rPr lang="en-US" altLang="en-US">
                <a:latin typeface="Arial" pitchFamily="34" charset="0"/>
              </a:rPr>
              <a:t>● In FGR fetuses due to uteroplacental insufficiency :</a:t>
            </a:r>
          </a:p>
          <a:p>
            <a:pPr eaLnBrk="1" hangingPunct="1"/>
            <a:r>
              <a:rPr lang="en-US" altLang="en-US">
                <a:latin typeface="Arial" pitchFamily="34" charset="0"/>
              </a:rPr>
              <a:t>   Serial ultrasound evaluation of : </a:t>
            </a:r>
          </a:p>
          <a:p>
            <a:pPr eaLnBrk="1" hangingPunct="1"/>
            <a:r>
              <a:rPr lang="en-US" altLang="en-US">
                <a:latin typeface="Arial" pitchFamily="34" charset="0"/>
              </a:rPr>
              <a:t>   (1) fetal growth, </a:t>
            </a:r>
          </a:p>
          <a:p>
            <a:pPr eaLnBrk="1" hangingPunct="1"/>
            <a:r>
              <a:rPr lang="en-US" altLang="en-US">
                <a:latin typeface="Arial" pitchFamily="34" charset="0"/>
              </a:rPr>
              <a:t>   (2) fetal behavior (biophysical profile [BPP]), and </a:t>
            </a:r>
          </a:p>
          <a:p>
            <a:pPr eaLnBrk="1" hangingPunct="1"/>
            <a:r>
              <a:rPr lang="en-US" altLang="en-US">
                <a:latin typeface="Arial" pitchFamily="34" charset="0"/>
              </a:rPr>
              <a:t>   </a:t>
            </a:r>
            <a:r>
              <a:rPr lang="en-US" altLang="en-US" b="1">
                <a:solidFill>
                  <a:srgbClr val="FF0000"/>
                </a:solidFill>
                <a:latin typeface="Arial" pitchFamily="34" charset="0"/>
              </a:rPr>
              <a:t>(3) impedance to blood flow in fetal arterial and venous vessels (Doppler</a:t>
            </a:r>
          </a:p>
          <a:p>
            <a:pPr eaLnBrk="1" hangingPunct="1"/>
            <a:r>
              <a:rPr lang="en-US" altLang="en-US" b="1">
                <a:solidFill>
                  <a:srgbClr val="FF0000"/>
                </a:solidFill>
                <a:latin typeface="Arial" pitchFamily="34" charset="0"/>
              </a:rPr>
              <a:t>       velocimetry) </a:t>
            </a:r>
          </a:p>
          <a:p>
            <a:pPr eaLnBrk="1" hangingPunct="1"/>
            <a:endParaRPr lang="en-US" altLang="en-US">
              <a:latin typeface="Arial" pitchFamily="34" charset="0"/>
            </a:endParaRPr>
          </a:p>
          <a:p>
            <a:pPr eaLnBrk="1" hangingPunct="1"/>
            <a:r>
              <a:rPr lang="en-US" altLang="en-US">
                <a:latin typeface="Arial" pitchFamily="34" charset="0"/>
              </a:rPr>
              <a:t>represent the key elements of fetal assessment and guide pregnancy management decisions.</a:t>
            </a:r>
          </a:p>
          <a:p>
            <a:pPr eaLnBrk="1" hangingPunct="1"/>
            <a:endParaRPr lang="en-US" altLang="en-US">
              <a:latin typeface="Arial" pitchFamily="34" charset="0"/>
            </a:endParaRPr>
          </a:p>
          <a:p>
            <a:pPr eaLnBrk="1" hangingPunct="1"/>
            <a:endParaRPr lang="ar-JO" altLang="en-US"/>
          </a:p>
        </p:txBody>
      </p:sp>
    </p:spTree>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588"/>
            <a:ext cx="914400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endParaRPr lang="en-US" altLang="en-US"/>
          </a:p>
          <a:p>
            <a:pPr eaLnBrk="1" hangingPunct="1"/>
            <a:r>
              <a:rPr lang="en-US" altLang="en-US" b="1">
                <a:latin typeface="Arial" pitchFamily="34" charset="0"/>
              </a:rPr>
              <a:t>Doppler velocimetry of the umbilical artery</a:t>
            </a:r>
          </a:p>
          <a:p>
            <a:pPr eaLnBrk="1" hangingPunct="1"/>
            <a:endParaRPr lang="en-US" altLang="en-US">
              <a:latin typeface="Arial" pitchFamily="34" charset="0"/>
            </a:endParaRPr>
          </a:p>
          <a:p>
            <a:pPr eaLnBrk="1" hangingPunct="1"/>
            <a:r>
              <a:rPr lang="en-US" altLang="en-US">
                <a:latin typeface="Arial" pitchFamily="34" charset="0"/>
              </a:rPr>
              <a:t>● Is the </a:t>
            </a:r>
            <a:r>
              <a:rPr lang="en-US" altLang="en-US">
                <a:solidFill>
                  <a:srgbClr val="FF0000"/>
                </a:solidFill>
                <a:latin typeface="Arial" pitchFamily="34" charset="0"/>
              </a:rPr>
              <a:t>primary surveillance tool </a:t>
            </a:r>
            <a:r>
              <a:rPr lang="en-US" altLang="en-US">
                <a:latin typeface="Arial" pitchFamily="34" charset="0"/>
              </a:rPr>
              <a:t>for monitoring pregnancies in which FGR is diagnosed.</a:t>
            </a:r>
          </a:p>
          <a:p>
            <a:pPr eaLnBrk="1" hangingPunct="1"/>
            <a:endParaRPr lang="en-US" altLang="en-US">
              <a:latin typeface="Arial" pitchFamily="34" charset="0"/>
            </a:endParaRPr>
          </a:p>
          <a:p>
            <a:pPr eaLnBrk="1" hangingPunct="1"/>
            <a:r>
              <a:rPr lang="en-US" altLang="en-US">
                <a:latin typeface="Arial" pitchFamily="34" charset="0"/>
              </a:rPr>
              <a:t>● Normal diastolic flow is infrequently associated with significant perinatal morbidity or </a:t>
            </a:r>
          </a:p>
          <a:p>
            <a:pPr eaLnBrk="1" hangingPunct="1"/>
            <a:r>
              <a:rPr lang="en-US" altLang="en-US">
                <a:latin typeface="Arial" pitchFamily="34" charset="0"/>
              </a:rPr>
              <a:t>    mortality and is strong evidence of fetal well-being, thus this finding provides support</a:t>
            </a:r>
          </a:p>
          <a:p>
            <a:pPr eaLnBrk="1" hangingPunct="1"/>
            <a:r>
              <a:rPr lang="en-US" altLang="en-US">
                <a:latin typeface="Arial" pitchFamily="34" charset="0"/>
              </a:rPr>
              <a:t>    for delaying delivery when it is important to achieve further fetal maturity.</a:t>
            </a:r>
          </a:p>
          <a:p>
            <a:pPr eaLnBrk="1" hangingPunct="1"/>
            <a:endParaRPr lang="en-US" altLang="en-US">
              <a:latin typeface="Arial" pitchFamily="34" charset="0"/>
            </a:endParaRPr>
          </a:p>
          <a:p>
            <a:pPr eaLnBrk="1" hangingPunct="1"/>
            <a:r>
              <a:rPr lang="en-US" altLang="en-US">
                <a:latin typeface="Arial" pitchFamily="34" charset="0"/>
              </a:rPr>
              <a:t>● When 30 % of the villous vasculature ceases to function, an increase in umbilical</a:t>
            </a:r>
          </a:p>
          <a:p>
            <a:pPr eaLnBrk="1" hangingPunct="1"/>
            <a:r>
              <a:rPr lang="en-US" altLang="en-US">
                <a:latin typeface="Arial" pitchFamily="34" charset="0"/>
              </a:rPr>
              <a:t>    artery resistance leading to reduced end diastolic flow is consistently seen.</a:t>
            </a:r>
          </a:p>
          <a:p>
            <a:pPr eaLnBrk="1" hangingPunct="1"/>
            <a:endParaRPr lang="en-US" altLang="en-US">
              <a:latin typeface="Arial" pitchFamily="34" charset="0"/>
            </a:endParaRPr>
          </a:p>
          <a:p>
            <a:pPr eaLnBrk="1" hangingPunct="1"/>
            <a:r>
              <a:rPr lang="en-US" altLang="en-US">
                <a:latin typeface="Arial" pitchFamily="34" charset="0"/>
              </a:rPr>
              <a:t>● When 60 to 70 % of the villous vasculature is obliterated, umbilical artery diastolic flow</a:t>
            </a:r>
          </a:p>
          <a:p>
            <a:pPr eaLnBrk="1" hangingPunct="1"/>
            <a:r>
              <a:rPr lang="en-US" altLang="en-US">
                <a:latin typeface="Arial" pitchFamily="34" charset="0"/>
              </a:rPr>
              <a:t>    is absent or reversed and fetal prognosis is poor.</a:t>
            </a:r>
          </a:p>
          <a:p>
            <a:pPr eaLnBrk="1" hangingPunct="1"/>
            <a:endParaRPr lang="en-US" altLang="en-US">
              <a:latin typeface="Arial" pitchFamily="34" charset="0"/>
            </a:endParaRPr>
          </a:p>
          <a:p>
            <a:pPr eaLnBrk="1" hangingPunct="1"/>
            <a:r>
              <a:rPr lang="en-US" altLang="en-US">
                <a:latin typeface="Arial" pitchFamily="34" charset="0"/>
              </a:rPr>
              <a:t>● </a:t>
            </a:r>
            <a:r>
              <a:rPr lang="en-US" altLang="en-US">
                <a:solidFill>
                  <a:srgbClr val="FF0000"/>
                </a:solidFill>
                <a:latin typeface="Arial" pitchFamily="34" charset="0"/>
              </a:rPr>
              <a:t>Reversed diastolic flow </a:t>
            </a:r>
            <a:r>
              <a:rPr lang="en-US" altLang="en-US">
                <a:latin typeface="Arial" pitchFamily="34" charset="0"/>
              </a:rPr>
              <a:t>is associated with poorer neonatal outcomes than absent </a:t>
            </a:r>
          </a:p>
          <a:p>
            <a:pPr eaLnBrk="1" hangingPunct="1"/>
            <a:r>
              <a:rPr lang="en-US" altLang="en-US">
                <a:latin typeface="Arial" pitchFamily="34" charset="0"/>
              </a:rPr>
              <a:t>   diastolic flow.</a:t>
            </a:r>
          </a:p>
          <a:p>
            <a:pPr eaLnBrk="1" hangingPunct="1"/>
            <a:endParaRPr lang="en-US" altLang="en-US">
              <a:latin typeface="Arial" pitchFamily="34" charset="0"/>
            </a:endParaRPr>
          </a:p>
          <a:p>
            <a:pPr eaLnBrk="1" hangingPunct="1"/>
            <a:r>
              <a:rPr lang="en-US" altLang="en-US">
                <a:latin typeface="Arial" pitchFamily="34" charset="0"/>
              </a:rPr>
              <a:t>● Perform weekly Doppler velocimetry of the umbilical artery upon diagnosis of FGR.</a:t>
            </a:r>
          </a:p>
        </p:txBody>
      </p:sp>
    </p:spTree>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3175"/>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a:latin typeface="Arial" pitchFamily="34" charset="0"/>
              </a:rPr>
              <a:t>● Absent or reversed end diastolic flow in the umbilical artery can be a sign of impending fetal cardiovascular and metabolic deterioration. If either of these abnormal patterns is identified, delivery should be considered. </a:t>
            </a:r>
          </a:p>
          <a:p>
            <a:pPr eaLnBrk="1" hangingPunct="1"/>
            <a:endParaRPr lang="en-US" altLang="en-US">
              <a:latin typeface="Arial" pitchFamily="34" charset="0"/>
            </a:endParaRPr>
          </a:p>
          <a:p>
            <a:pPr eaLnBrk="1" hangingPunct="1"/>
            <a:r>
              <a:rPr lang="en-US" altLang="en-US">
                <a:latin typeface="Arial" pitchFamily="34" charset="0"/>
              </a:rPr>
              <a:t>-</a:t>
            </a:r>
            <a:r>
              <a:rPr lang="en-US" altLang="en-US">
                <a:solidFill>
                  <a:srgbClr val="FF0000"/>
                </a:solidFill>
                <a:latin typeface="Arial" pitchFamily="34" charset="0"/>
              </a:rPr>
              <a:t>Time of delivery </a:t>
            </a:r>
            <a:r>
              <a:rPr lang="en-US" altLang="en-US">
                <a:latin typeface="Arial" pitchFamily="34" charset="0"/>
              </a:rPr>
              <a:t>of the growth restricted fetus based on a combination of factors, including: </a:t>
            </a:r>
          </a:p>
          <a:p>
            <a:pPr eaLnBrk="1" hangingPunct="1"/>
            <a:r>
              <a:rPr lang="en-US" altLang="en-US">
                <a:latin typeface="Arial" pitchFamily="34" charset="0"/>
              </a:rPr>
              <a:t>  gestational age, Doppler ultrasound of the umbilical artery, BPP score (or nonstress test), and the presence or absence of risk factors for, or signs of, uteroplacental insufficiency. The goal is to maximize fetal maturity and growth while minimizing the risks of fetal or neonatal mortality and short-term and long-term morbidity.</a:t>
            </a:r>
          </a:p>
          <a:p>
            <a:pPr eaLnBrk="1" hangingPunct="1"/>
            <a:endParaRPr lang="en-US" altLang="en-US">
              <a:latin typeface="Arial" pitchFamily="34" charset="0"/>
            </a:endParaRPr>
          </a:p>
          <a:p>
            <a:pPr eaLnBrk="1" hangingPunct="1"/>
            <a:r>
              <a:rPr lang="en-US">
                <a:latin typeface="Arial" pitchFamily="34" charset="0"/>
              </a:rPr>
              <a:t>- deliver any fetus past 32 weeks with reversed umbilical artery flow, and any past 34 weeks with absent umbilical artery flow</a:t>
            </a:r>
            <a:endParaRPr lang="en-US" altLang="en-US">
              <a:latin typeface="Arial" pitchFamily="34" charset="0"/>
            </a:endParaRPr>
          </a:p>
          <a:p>
            <a:pPr eaLnBrk="1" hangingPunct="1">
              <a:buFontTx/>
              <a:buChar char="-"/>
            </a:pPr>
            <a:r>
              <a:rPr lang="en-US" altLang="en-US">
                <a:latin typeface="Arial" pitchFamily="34" charset="0"/>
              </a:rPr>
              <a:t>One course of antenatal </a:t>
            </a:r>
            <a:r>
              <a:rPr lang="en-US" altLang="en-US">
                <a:solidFill>
                  <a:srgbClr val="FF0000"/>
                </a:solidFill>
                <a:latin typeface="Arial" pitchFamily="34" charset="0"/>
              </a:rPr>
              <a:t>corticosteroids</a:t>
            </a:r>
            <a:r>
              <a:rPr lang="en-US" altLang="en-US">
                <a:latin typeface="Arial" pitchFamily="34" charset="0"/>
              </a:rPr>
              <a:t> is given between 24 and 34 weeks of gestation</a:t>
            </a:r>
          </a:p>
          <a:p>
            <a:pPr eaLnBrk="1" hangingPunct="1"/>
            <a:r>
              <a:rPr lang="en-US" altLang="en-US">
                <a:latin typeface="Arial" pitchFamily="34" charset="0"/>
              </a:rPr>
              <a:t>  in the week before delivery is expected.</a:t>
            </a:r>
          </a:p>
          <a:p>
            <a:pPr eaLnBrk="1" hangingPunct="1"/>
            <a:endParaRPr lang="en-US" altLang="en-US">
              <a:latin typeface="Arial" pitchFamily="34" charset="0"/>
            </a:endParaRPr>
          </a:p>
          <a:p>
            <a:pPr eaLnBrk="1" hangingPunct="1">
              <a:buFontTx/>
              <a:buChar char="-"/>
            </a:pPr>
            <a:r>
              <a:rPr lang="en-US" altLang="en-US">
                <a:latin typeface="Arial" pitchFamily="34" charset="0"/>
              </a:rPr>
              <a:t>In smokers, an intensive </a:t>
            </a:r>
            <a:r>
              <a:rPr lang="en-US" altLang="en-US">
                <a:solidFill>
                  <a:srgbClr val="FF0000"/>
                </a:solidFill>
                <a:latin typeface="Arial" pitchFamily="34" charset="0"/>
              </a:rPr>
              <a:t>smoking cessation </a:t>
            </a:r>
            <a:r>
              <a:rPr lang="en-US" altLang="en-US">
                <a:latin typeface="Arial" pitchFamily="34" charset="0"/>
              </a:rPr>
              <a:t>program may be of value and has other </a:t>
            </a:r>
          </a:p>
          <a:p>
            <a:pPr eaLnBrk="1" hangingPunct="1"/>
            <a:r>
              <a:rPr lang="en-US" altLang="en-US">
                <a:latin typeface="Arial" pitchFamily="34" charset="0"/>
              </a:rPr>
              <a:t>  pregnancy and health benefits.</a:t>
            </a:r>
          </a:p>
          <a:p>
            <a:pPr eaLnBrk="1" hangingPunct="1"/>
            <a:endParaRPr lang="en-US" altLang="en-US">
              <a:latin typeface="Arial" pitchFamily="34" charset="0"/>
            </a:endParaRPr>
          </a:p>
          <a:p>
            <a:pPr eaLnBrk="1" hangingPunct="1"/>
            <a:r>
              <a:rPr lang="en-US" altLang="en-US">
                <a:latin typeface="Arial" pitchFamily="34" charset="0"/>
              </a:rPr>
              <a:t>- </a:t>
            </a:r>
            <a:r>
              <a:rPr lang="en-US" altLang="en-US">
                <a:solidFill>
                  <a:srgbClr val="FF0000"/>
                </a:solidFill>
                <a:latin typeface="Arial" pitchFamily="34" charset="0"/>
              </a:rPr>
              <a:t>Mode of delivery </a:t>
            </a:r>
            <a:r>
              <a:rPr lang="en-US" altLang="en-US">
                <a:latin typeface="Arial" pitchFamily="34" charset="0"/>
              </a:rPr>
              <a:t>:</a:t>
            </a:r>
            <a:r>
              <a:rPr lang="en-US">
                <a:latin typeface="Arial" pitchFamily="34" charset="0"/>
              </a:rPr>
              <a:t>the clinician should proceed to cesarean delivery if there is evidence of deteriorating fetal status, an unripe cervix, or any indication of additional fetal compromise during labor.</a:t>
            </a:r>
            <a:endParaRPr lang="ar-JO" altLang="en-US">
              <a:latin typeface="Arial" pitchFamily="34" charset="0"/>
            </a:endParaRPr>
          </a:p>
        </p:txBody>
      </p:sp>
    </p:spTree>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iugr-100-63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0" y="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r>
              <a:rPr lang="en-US" altLang="en-US" sz="2000" b="1">
                <a:latin typeface="Arial" pitchFamily="34" charset="0"/>
              </a:rPr>
              <a:t>Small for gestational age (SGA) </a:t>
            </a:r>
            <a:r>
              <a:rPr lang="en-US" altLang="en-US">
                <a:latin typeface="Arial" pitchFamily="34" charset="0"/>
              </a:rPr>
              <a:t>: Refers to fetus who weighs below the 10th percentile for gestational age.</a:t>
            </a:r>
            <a:endParaRPr lang="ar-JO" altLang="en-US">
              <a:latin typeface="Arial" pitchFamily="34" charset="0"/>
            </a:endParaRPr>
          </a:p>
        </p:txBody>
      </p:sp>
      <p:pic>
        <p:nvPicPr>
          <p:cNvPr id="15362" name="Picture 2" descr="C:\Users\user\Downloads\Weight_vs_gestational_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2513"/>
            <a:ext cx="835342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14288"/>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latin typeface="Arial" pitchFamily="34" charset="0"/>
              </a:rPr>
              <a:t>A small for gestational age (SGA) fetus may be either :</a:t>
            </a:r>
          </a:p>
          <a:p>
            <a:pPr eaLnBrk="1" hangingPunct="1"/>
            <a:endParaRPr lang="en-US" altLang="en-US">
              <a:latin typeface="Arial" pitchFamily="34" charset="0"/>
            </a:endParaRPr>
          </a:p>
          <a:p>
            <a:pPr eaLnBrk="1" hangingPunct="1"/>
            <a:r>
              <a:rPr lang="en-US" altLang="en-US" b="1">
                <a:latin typeface="Arial" pitchFamily="34" charset="0"/>
              </a:rPr>
              <a:t> 1) Constitutionally small </a:t>
            </a:r>
            <a:r>
              <a:rPr lang="en-US" altLang="en-US">
                <a:latin typeface="Arial" pitchFamily="34" charset="0"/>
              </a:rPr>
              <a:t>( 70% ) :  They are not at high risk of perinatal mortality and </a:t>
            </a:r>
          </a:p>
          <a:p>
            <a:pPr eaLnBrk="1" hangingPunct="1"/>
            <a:r>
              <a:rPr lang="en-US" altLang="en-US">
                <a:latin typeface="Arial" pitchFamily="34" charset="0"/>
              </a:rPr>
              <a:t>                                                            morbidity.</a:t>
            </a:r>
          </a:p>
          <a:p>
            <a:pPr eaLnBrk="1" hangingPunct="1"/>
            <a:endParaRPr lang="en-US" altLang="en-US">
              <a:latin typeface="Arial" pitchFamily="34" charset="0"/>
            </a:endParaRPr>
          </a:p>
          <a:p>
            <a:pPr eaLnBrk="1" hangingPunct="1"/>
            <a:r>
              <a:rPr lang="en-US" altLang="en-US" b="1">
                <a:latin typeface="Arial" pitchFamily="34" charset="0"/>
              </a:rPr>
              <a:t> 2) Growth restricted  </a:t>
            </a:r>
            <a:r>
              <a:rPr lang="en-US" altLang="en-US">
                <a:latin typeface="Arial" pitchFamily="34" charset="0"/>
              </a:rPr>
              <a:t>(30% ) =  Fetal growth restriction </a:t>
            </a:r>
            <a:r>
              <a:rPr lang="en-US" altLang="en-US" sz="1400">
                <a:latin typeface="Arial" pitchFamily="34" charset="0"/>
              </a:rPr>
              <a:t>(FGR, also called intrauterine</a:t>
            </a:r>
          </a:p>
          <a:p>
            <a:pPr eaLnBrk="1" hangingPunct="1"/>
            <a:r>
              <a:rPr lang="en-US" altLang="en-US" sz="1400">
                <a:latin typeface="Arial" pitchFamily="34" charset="0"/>
              </a:rPr>
              <a:t>                                                       growth restriction [IUGR]):  </a:t>
            </a:r>
            <a:r>
              <a:rPr lang="en-US" altLang="en-US">
                <a:latin typeface="Arial" pitchFamily="34" charset="0"/>
              </a:rPr>
              <a:t>They are at </a:t>
            </a:r>
            <a:r>
              <a:rPr lang="en-US" altLang="en-US">
                <a:solidFill>
                  <a:srgbClr val="FF0000"/>
                </a:solidFill>
                <a:latin typeface="Arial" pitchFamily="34" charset="0"/>
              </a:rPr>
              <a:t>high risk of perinatal</a:t>
            </a:r>
          </a:p>
          <a:p>
            <a:pPr eaLnBrk="1" hangingPunct="1"/>
            <a:r>
              <a:rPr lang="en-US" altLang="en-US">
                <a:solidFill>
                  <a:srgbClr val="FF0000"/>
                </a:solidFill>
                <a:latin typeface="Arial" pitchFamily="34" charset="0"/>
              </a:rPr>
              <a:t>                                          mortality and morbidity and long term complications</a:t>
            </a:r>
            <a:r>
              <a:rPr lang="en-US" altLang="en-US">
                <a:latin typeface="Arial" pitchFamily="34" charset="0"/>
              </a:rPr>
              <a:t>.</a:t>
            </a:r>
          </a:p>
          <a:p>
            <a:pPr eaLnBrk="1" hangingPunct="1"/>
            <a:endParaRPr lang="en-US" altLang="en-US">
              <a:latin typeface="Arial" pitchFamily="34" charset="0"/>
            </a:endParaRPr>
          </a:p>
          <a:p>
            <a:pPr eaLnBrk="1" hangingPunct="1"/>
            <a:r>
              <a:rPr lang="en-US" altLang="en-US">
                <a:latin typeface="Arial" pitchFamily="34" charset="0"/>
              </a:rPr>
              <a:t>The incidence of small for gestational age (SGA) varies among populations and increases with decreasing gestational age. Approximately </a:t>
            </a:r>
            <a:r>
              <a:rPr lang="en-US" altLang="en-US" b="1" u="sng">
                <a:latin typeface="Arial" pitchFamily="34" charset="0"/>
              </a:rPr>
              <a:t>10 %</a:t>
            </a:r>
            <a:r>
              <a:rPr lang="en-US" altLang="en-US" u="sng">
                <a:latin typeface="Arial" pitchFamily="34" charset="0"/>
              </a:rPr>
              <a:t> of term infants in developed countries</a:t>
            </a:r>
            <a:r>
              <a:rPr lang="en-US" altLang="en-US">
                <a:latin typeface="Arial" pitchFamily="34" charset="0"/>
              </a:rPr>
              <a:t> are small for gestational age (SGA), compared with </a:t>
            </a:r>
            <a:r>
              <a:rPr lang="en-US" altLang="en-US" b="1" u="sng">
                <a:latin typeface="Arial" pitchFamily="34" charset="0"/>
              </a:rPr>
              <a:t>23 %</a:t>
            </a:r>
            <a:r>
              <a:rPr lang="en-US" altLang="en-US" u="sng">
                <a:latin typeface="Arial" pitchFamily="34" charset="0"/>
              </a:rPr>
              <a:t> of term infants in developing countries</a:t>
            </a:r>
            <a:r>
              <a:rPr lang="en-US" altLang="en-US">
                <a:latin typeface="Arial" pitchFamily="34" charset="0"/>
              </a:rPr>
              <a:t>. </a:t>
            </a:r>
            <a:endParaRPr lang="ar-JO" altLang="en-US">
              <a:latin typeface="Arial" pitchFamily="34" charset="0"/>
            </a:endParaRPr>
          </a:p>
        </p:txBody>
      </p:sp>
    </p:spTree>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a:t> </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sz="2000" b="1">
                <a:latin typeface="Arial" pitchFamily="34" charset="0"/>
              </a:rPr>
              <a:t>Fetal growth restriction (FGR )</a:t>
            </a:r>
            <a:r>
              <a:rPr lang="en-US" altLang="en-US">
                <a:latin typeface="Arial" pitchFamily="34" charset="0"/>
              </a:rPr>
              <a:t> : a fetus that has not reached its </a:t>
            </a:r>
            <a:r>
              <a:rPr lang="en-US" altLang="en-US">
                <a:solidFill>
                  <a:srgbClr val="FF0000"/>
                </a:solidFill>
                <a:latin typeface="Arial" pitchFamily="34" charset="0"/>
              </a:rPr>
              <a:t>growth potential </a:t>
            </a:r>
            <a:r>
              <a:rPr lang="en-US" altLang="en-US">
                <a:latin typeface="Arial" pitchFamily="34" charset="0"/>
              </a:rPr>
              <a:t>because of genetic or environmental factors. The origin may be fetal, placental, or maternal, with significant overlap among these entities.</a:t>
            </a:r>
          </a:p>
          <a:p>
            <a:pPr eaLnBrk="1" hangingPunct="1"/>
            <a:endParaRPr lang="en-US" altLang="en-US">
              <a:latin typeface="Arial" pitchFamily="34" charset="0"/>
            </a:endParaRPr>
          </a:p>
          <a:p>
            <a:pPr eaLnBrk="1" hangingPunct="1"/>
            <a:r>
              <a:rPr lang="en-US" altLang="en-US" b="1">
                <a:latin typeface="Arial" pitchFamily="34" charset="0"/>
              </a:rPr>
              <a:t>→</a:t>
            </a:r>
            <a:r>
              <a:rPr lang="en-US" altLang="en-US">
                <a:latin typeface="Arial" pitchFamily="34" charset="0"/>
              </a:rPr>
              <a:t> </a:t>
            </a:r>
            <a:r>
              <a:rPr lang="en-US" altLang="en-US" u="sng">
                <a:latin typeface="Arial" pitchFamily="34" charset="0"/>
              </a:rPr>
              <a:t>Most</a:t>
            </a:r>
            <a:r>
              <a:rPr lang="en-US" altLang="en-US">
                <a:latin typeface="Arial" pitchFamily="34" charset="0"/>
              </a:rPr>
              <a:t> of the FGR fetuses are SGA. But sometimes the FGR fetuses have a weight</a:t>
            </a:r>
          </a:p>
          <a:p>
            <a:pPr eaLnBrk="1" hangingPunct="1"/>
            <a:r>
              <a:rPr lang="en-US" altLang="en-US">
                <a:latin typeface="Arial" pitchFamily="34" charset="0"/>
              </a:rPr>
              <a:t>     slightly greater than the 10th percentile for gestational age.</a:t>
            </a:r>
          </a:p>
          <a:p>
            <a:pPr eaLnBrk="1" hangingPunct="1"/>
            <a:endParaRPr lang="en-US" altLang="en-US">
              <a:latin typeface="Arial" pitchFamily="34" charset="0"/>
            </a:endParaRPr>
          </a:p>
          <a:p>
            <a:pPr eaLnBrk="1" hangingPunct="1"/>
            <a:r>
              <a:rPr lang="en-US" altLang="en-US" b="1">
                <a:latin typeface="Arial" pitchFamily="34" charset="0"/>
              </a:rPr>
              <a:t>→</a:t>
            </a:r>
            <a:r>
              <a:rPr lang="en-US" altLang="en-US">
                <a:latin typeface="Arial" pitchFamily="34" charset="0"/>
              </a:rPr>
              <a:t> Estimated fetal weight &lt;3rd percentile is consistently associated with adverse outcome.</a:t>
            </a:r>
          </a:p>
          <a:p>
            <a:pPr eaLnBrk="1" hangingPunct="1"/>
            <a:endParaRPr lang="ar-JO" altLang="en-US">
              <a:latin typeface="Arial" pitchFamily="34" charset="0"/>
            </a:endParaRPr>
          </a:p>
        </p:txBody>
      </p:sp>
    </p:spTree>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r>
              <a:rPr lang="en-US" altLang="en-US" b="1" i="1" u="sng">
                <a:solidFill>
                  <a:srgbClr val="0070C0"/>
                </a:solidFill>
                <a:latin typeface="Arial" pitchFamily="34" charset="0"/>
              </a:rPr>
              <a:t>Symmetric and asymmetric growth restriction</a:t>
            </a:r>
          </a:p>
          <a:p>
            <a:pPr eaLnBrk="1" hangingPunct="1"/>
            <a:endParaRPr lang="en-US" altLang="en-US">
              <a:latin typeface="Arial" pitchFamily="34" charset="0"/>
            </a:endParaRPr>
          </a:p>
          <a:p>
            <a:pPr eaLnBrk="1" hangingPunct="1"/>
            <a:r>
              <a:rPr lang="en-US" altLang="en-US">
                <a:latin typeface="Arial" pitchFamily="34" charset="0"/>
              </a:rPr>
              <a:t>● </a:t>
            </a:r>
            <a:r>
              <a:rPr lang="en-US" altLang="en-US" b="1">
                <a:latin typeface="Arial" pitchFamily="34" charset="0"/>
              </a:rPr>
              <a:t>Symmetric FGR </a:t>
            </a:r>
            <a:r>
              <a:rPr lang="en-US" altLang="en-US">
                <a:latin typeface="Arial" pitchFamily="34" charset="0"/>
              </a:rPr>
              <a:t>: </a:t>
            </a:r>
            <a:r>
              <a:rPr lang="en-US" altLang="en-US" sz="1600">
                <a:latin typeface="Arial" pitchFamily="34" charset="0"/>
              </a:rPr>
              <a:t>Which comprises </a:t>
            </a:r>
            <a:r>
              <a:rPr lang="en-US" altLang="en-US" sz="1600" u="sng">
                <a:solidFill>
                  <a:srgbClr val="FF0000"/>
                </a:solidFill>
                <a:latin typeface="Arial" pitchFamily="34" charset="0"/>
              </a:rPr>
              <a:t>20 to 30 % </a:t>
            </a:r>
            <a:r>
              <a:rPr lang="en-US" altLang="en-US" sz="1600">
                <a:latin typeface="Arial" pitchFamily="34" charset="0"/>
              </a:rPr>
              <a:t>of growth restricted fetuses</a:t>
            </a:r>
            <a:r>
              <a:rPr lang="en-US" altLang="en-US">
                <a:latin typeface="Arial" pitchFamily="34" charset="0"/>
              </a:rPr>
              <a:t>, refers to</a:t>
            </a:r>
          </a:p>
          <a:p>
            <a:pPr eaLnBrk="1" hangingPunct="1"/>
            <a:r>
              <a:rPr lang="en-US" altLang="en-US">
                <a:latin typeface="Arial" pitchFamily="34" charset="0"/>
              </a:rPr>
              <a:t>   a growth pattern in which all fetal organs are decreased proportionally due to global</a:t>
            </a:r>
          </a:p>
          <a:p>
            <a:pPr eaLnBrk="1" hangingPunct="1"/>
            <a:r>
              <a:rPr lang="en-US" altLang="en-US">
                <a:latin typeface="Arial" pitchFamily="34" charset="0"/>
              </a:rPr>
              <a:t>    impairment of early fetal cellular hyperplasia. Symmetric FGR </a:t>
            </a:r>
            <a:r>
              <a:rPr lang="en-US" altLang="en-US" u="sng">
                <a:solidFill>
                  <a:srgbClr val="FF0000"/>
                </a:solidFill>
                <a:latin typeface="Arial" pitchFamily="34" charset="0"/>
              </a:rPr>
              <a:t>begins early in </a:t>
            </a:r>
          </a:p>
          <a:p>
            <a:pPr eaLnBrk="1" hangingPunct="1"/>
            <a:r>
              <a:rPr lang="en-US" altLang="en-US">
                <a:solidFill>
                  <a:srgbClr val="FF0000"/>
                </a:solidFill>
                <a:latin typeface="Arial" pitchFamily="34" charset="0"/>
              </a:rPr>
              <a:t>    </a:t>
            </a:r>
            <a:r>
              <a:rPr lang="en-US" altLang="en-US" u="sng">
                <a:solidFill>
                  <a:srgbClr val="FF0000"/>
                </a:solidFill>
                <a:latin typeface="Arial" pitchFamily="34" charset="0"/>
              </a:rPr>
              <a:t>gestation </a:t>
            </a:r>
            <a:r>
              <a:rPr lang="en-US" altLang="en-US">
                <a:latin typeface="Arial" pitchFamily="34" charset="0"/>
              </a:rPr>
              <a:t>and </a:t>
            </a:r>
            <a:r>
              <a:rPr lang="en-US" altLang="en-US" u="sng">
                <a:solidFill>
                  <a:srgbClr val="FF0000"/>
                </a:solidFill>
                <a:latin typeface="Arial" pitchFamily="34" charset="0"/>
              </a:rPr>
              <a:t>usually is caused by intrinsic factors</a:t>
            </a:r>
            <a:r>
              <a:rPr lang="en-US" altLang="en-US" u="sng">
                <a:latin typeface="Arial" pitchFamily="34" charset="0"/>
              </a:rPr>
              <a:t> </a:t>
            </a:r>
            <a:r>
              <a:rPr lang="en-US" altLang="en-US" sz="1600">
                <a:latin typeface="Arial" pitchFamily="34" charset="0"/>
              </a:rPr>
              <a:t>such as congenital infections or</a:t>
            </a:r>
          </a:p>
          <a:p>
            <a:pPr eaLnBrk="1" hangingPunct="1"/>
            <a:r>
              <a:rPr lang="en-US" altLang="en-US" sz="1600">
                <a:latin typeface="Arial" pitchFamily="34" charset="0"/>
              </a:rPr>
              <a:t>   chromosomal abnormalities and inborn error of metabolism. However, decreased nutrient supply early in development can restrict growth of all organs.</a:t>
            </a:r>
          </a:p>
          <a:p>
            <a:pPr eaLnBrk="1" hangingPunct="1"/>
            <a:endParaRPr lang="en-US" altLang="en-US">
              <a:latin typeface="Arial" pitchFamily="34" charset="0"/>
            </a:endParaRPr>
          </a:p>
          <a:p>
            <a:pPr eaLnBrk="1" hangingPunct="1"/>
            <a:r>
              <a:rPr lang="en-US" altLang="en-US">
                <a:latin typeface="Arial" pitchFamily="34" charset="0"/>
              </a:rPr>
              <a:t>● </a:t>
            </a:r>
            <a:r>
              <a:rPr lang="en-US" altLang="en-US" b="1">
                <a:latin typeface="Arial" pitchFamily="34" charset="0"/>
              </a:rPr>
              <a:t>Asymmetric FGR :</a:t>
            </a:r>
            <a:r>
              <a:rPr lang="en-US" altLang="en-US">
                <a:latin typeface="Arial" pitchFamily="34" charset="0"/>
              </a:rPr>
              <a:t> Is characterized by a relatively greater decrease in abdominal size</a:t>
            </a:r>
          </a:p>
          <a:p>
            <a:pPr eaLnBrk="1" hangingPunct="1"/>
            <a:r>
              <a:rPr lang="en-US" altLang="en-US">
                <a:latin typeface="Arial" pitchFamily="34" charset="0"/>
              </a:rPr>
              <a:t>     (liver volume and subcutaneous fat tissue) than head circumference </a:t>
            </a:r>
            <a:r>
              <a:rPr lang="en-US" altLang="en-US" sz="1600">
                <a:latin typeface="Arial" pitchFamily="34" charset="0"/>
              </a:rPr>
              <a:t>and is found in</a:t>
            </a:r>
          </a:p>
          <a:p>
            <a:pPr eaLnBrk="1" hangingPunct="1"/>
            <a:r>
              <a:rPr lang="en-US" altLang="en-US" sz="1600">
                <a:latin typeface="Arial" pitchFamily="34" charset="0"/>
              </a:rPr>
              <a:t>     the remaining </a:t>
            </a:r>
            <a:r>
              <a:rPr lang="en-US" altLang="en-US" sz="1600" u="sng">
                <a:solidFill>
                  <a:srgbClr val="FF0000"/>
                </a:solidFill>
                <a:latin typeface="Arial" pitchFamily="34" charset="0"/>
              </a:rPr>
              <a:t>70 to 80 % </a:t>
            </a:r>
            <a:r>
              <a:rPr lang="en-US" altLang="en-US" sz="1600">
                <a:latin typeface="Arial" pitchFamily="34" charset="0"/>
              </a:rPr>
              <a:t>of the FGR population. </a:t>
            </a:r>
          </a:p>
          <a:p>
            <a:pPr eaLnBrk="1" hangingPunct="1"/>
            <a:r>
              <a:rPr lang="en-US" altLang="en-US">
                <a:latin typeface="Arial" pitchFamily="34" charset="0"/>
              </a:rPr>
              <a:t>    </a:t>
            </a:r>
          </a:p>
          <a:p>
            <a:pPr eaLnBrk="1" hangingPunct="1"/>
            <a:r>
              <a:rPr lang="en-US" altLang="en-US">
                <a:latin typeface="Arial" pitchFamily="34" charset="0"/>
              </a:rPr>
              <a:t> Asymmetric fetal growth is thought to result from the capacity of the fetus to adapt to</a:t>
            </a:r>
          </a:p>
          <a:p>
            <a:pPr eaLnBrk="1" hangingPunct="1"/>
            <a:r>
              <a:rPr lang="en-US" altLang="en-US">
                <a:latin typeface="Arial" pitchFamily="34" charset="0"/>
              </a:rPr>
              <a:t>    a hostile environment by redistributing blood flow in favor of vital organs </a:t>
            </a:r>
            <a:r>
              <a:rPr lang="en-US" altLang="en-US" sz="1500">
                <a:latin typeface="Arial" pitchFamily="34" charset="0"/>
              </a:rPr>
              <a:t>(brain, heart, </a:t>
            </a:r>
          </a:p>
          <a:p>
            <a:pPr eaLnBrk="1" hangingPunct="1"/>
            <a:r>
              <a:rPr lang="en-US" altLang="en-US" sz="1500">
                <a:latin typeface="Arial" pitchFamily="34" charset="0"/>
              </a:rPr>
              <a:t>    adrenals) </a:t>
            </a:r>
            <a:r>
              <a:rPr lang="en-US" altLang="en-US">
                <a:latin typeface="Arial" pitchFamily="34" charset="0"/>
              </a:rPr>
              <a:t>at the expense of non-vital fetal organs </a:t>
            </a:r>
            <a:r>
              <a:rPr lang="en-US" altLang="en-US" sz="1500">
                <a:latin typeface="Arial" pitchFamily="34" charset="0"/>
              </a:rPr>
              <a:t>(abdominal viscera, lungs, skin, kidneys)</a:t>
            </a:r>
            <a:r>
              <a:rPr lang="en-US" altLang="en-US">
                <a:latin typeface="Arial" pitchFamily="34" charset="0"/>
              </a:rPr>
              <a:t>. </a:t>
            </a:r>
          </a:p>
          <a:p>
            <a:pPr eaLnBrk="1" hangingPunct="1"/>
            <a:r>
              <a:rPr lang="en-US" altLang="en-US">
                <a:latin typeface="Arial" pitchFamily="34" charset="0"/>
              </a:rPr>
              <a:t>     </a:t>
            </a:r>
          </a:p>
          <a:p>
            <a:pPr eaLnBrk="1" hangingPunct="1"/>
            <a:r>
              <a:rPr lang="en-US" altLang="en-US">
                <a:latin typeface="Arial" pitchFamily="34" charset="0"/>
              </a:rPr>
              <a:t>     Abnormal growth typically </a:t>
            </a:r>
            <a:r>
              <a:rPr lang="en-US" altLang="en-US" u="sng">
                <a:solidFill>
                  <a:srgbClr val="FF0000"/>
                </a:solidFill>
                <a:latin typeface="Arial" pitchFamily="34" charset="0"/>
              </a:rPr>
              <a:t>begins in the late second or third trimesters</a:t>
            </a:r>
            <a:r>
              <a:rPr lang="en-US" altLang="en-US">
                <a:latin typeface="Arial" pitchFamily="34" charset="0"/>
              </a:rPr>
              <a:t> and results</a:t>
            </a:r>
          </a:p>
          <a:p>
            <a:pPr eaLnBrk="1" hangingPunct="1"/>
            <a:r>
              <a:rPr lang="en-US" altLang="en-US">
                <a:latin typeface="Arial" pitchFamily="34" charset="0"/>
              </a:rPr>
              <a:t>     from reductions in fetal nutrients that limit glycogen and fat storage yet allow</a:t>
            </a:r>
          </a:p>
          <a:p>
            <a:pPr eaLnBrk="1" hangingPunct="1"/>
            <a:r>
              <a:rPr lang="en-US" altLang="en-US">
                <a:latin typeface="Arial" pitchFamily="34" charset="0"/>
              </a:rPr>
              <a:t>     continued brain growth(</a:t>
            </a:r>
            <a:r>
              <a:rPr lang="en-US" altLang="en-US" u="sng">
                <a:solidFill>
                  <a:srgbClr val="FF0000"/>
                </a:solidFill>
                <a:latin typeface="Arial" pitchFamily="34" charset="0"/>
              </a:rPr>
              <a:t>utero-placental insufficiency </a:t>
            </a:r>
            <a:r>
              <a:rPr lang="en-US" altLang="en-US">
                <a:latin typeface="Arial" pitchFamily="34" charset="0"/>
              </a:rPr>
              <a:t>). </a:t>
            </a:r>
            <a:r>
              <a:rPr lang="en-US" altLang="en-US" sz="1400">
                <a:latin typeface="Arial" pitchFamily="34" charset="0"/>
              </a:rPr>
              <a:t>Mechanisms that spare brain growth </a:t>
            </a:r>
          </a:p>
          <a:p>
            <a:pPr eaLnBrk="1" hangingPunct="1"/>
            <a:r>
              <a:rPr lang="en-US" altLang="en-US" sz="1400">
                <a:latin typeface="Arial" pitchFamily="34" charset="0"/>
              </a:rPr>
              <a:t>      are uncertain, but may include increased cerebral blood flow.</a:t>
            </a:r>
            <a:endParaRPr lang="ar-JO" altLang="en-US" sz="1400">
              <a:latin typeface="Arial" pitchFamily="34" charset="0"/>
            </a:endParaRPr>
          </a:p>
        </p:txBody>
      </p:sp>
    </p:spTree>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7463" y="0"/>
            <a:ext cx="9161463"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b="1"/>
          </a:p>
          <a:p>
            <a:pPr eaLnBrk="1" hangingPunct="1"/>
            <a:r>
              <a:rPr lang="en-US" altLang="en-US" sz="2000" b="1">
                <a:solidFill>
                  <a:srgbClr val="FF0000"/>
                </a:solidFill>
                <a:latin typeface="Arial" pitchFamily="34" charset="0"/>
              </a:rPr>
              <a:t>ETIOLOGY</a:t>
            </a:r>
            <a:r>
              <a:rPr lang="en-US" altLang="en-US" b="1">
                <a:latin typeface="Arial" pitchFamily="34" charset="0"/>
              </a:rPr>
              <a:t> </a:t>
            </a:r>
          </a:p>
          <a:p>
            <a:pPr eaLnBrk="1" hangingPunct="1">
              <a:buFontTx/>
              <a:buChar char="-"/>
            </a:pPr>
            <a:r>
              <a:rPr lang="en-US" altLang="en-US">
                <a:latin typeface="Arial" pitchFamily="34" charset="0"/>
              </a:rPr>
              <a:t>Fetal growth restriction (FGR) may be caused by </a:t>
            </a:r>
            <a:r>
              <a:rPr lang="en-US" altLang="en-US" u="sng">
                <a:latin typeface="Arial" pitchFamily="34" charset="0"/>
              </a:rPr>
              <a:t>maternal</a:t>
            </a:r>
            <a:r>
              <a:rPr lang="en-US" altLang="en-US">
                <a:latin typeface="Arial" pitchFamily="34" charset="0"/>
              </a:rPr>
              <a:t>, </a:t>
            </a:r>
            <a:r>
              <a:rPr lang="en-US" altLang="en-US" u="sng">
                <a:latin typeface="Arial" pitchFamily="34" charset="0"/>
              </a:rPr>
              <a:t>placental</a:t>
            </a:r>
            <a:r>
              <a:rPr lang="en-US" altLang="en-US">
                <a:latin typeface="Arial" pitchFamily="34" charset="0"/>
              </a:rPr>
              <a:t>, or </a:t>
            </a:r>
            <a:r>
              <a:rPr lang="en-US" altLang="en-US" u="sng">
                <a:latin typeface="Arial" pitchFamily="34" charset="0"/>
              </a:rPr>
              <a:t>fetal</a:t>
            </a:r>
            <a:r>
              <a:rPr lang="en-US" altLang="en-US">
                <a:latin typeface="Arial" pitchFamily="34" charset="0"/>
              </a:rPr>
              <a:t> factors.    </a:t>
            </a:r>
          </a:p>
          <a:p>
            <a:pPr eaLnBrk="1" hangingPunct="1">
              <a:buFontTx/>
              <a:buChar char="-"/>
            </a:pPr>
            <a:endParaRPr lang="en-US" altLang="en-US">
              <a:latin typeface="Arial" pitchFamily="34" charset="0"/>
            </a:endParaRPr>
          </a:p>
          <a:p>
            <a:pPr eaLnBrk="1" hangingPunct="1">
              <a:buFontTx/>
              <a:buChar char="-"/>
            </a:pPr>
            <a:r>
              <a:rPr lang="en-US" altLang="en-US">
                <a:latin typeface="Arial" pitchFamily="34" charset="0"/>
              </a:rPr>
              <a:t>Approximately one-third of FGRs are due to genetic causes, and two-thirds are related to the fetal environment.</a:t>
            </a:r>
          </a:p>
          <a:p>
            <a:pPr eaLnBrk="1" hangingPunct="1"/>
            <a:endParaRPr lang="en-US" altLang="en-US">
              <a:latin typeface="Arial" pitchFamily="34" charset="0"/>
            </a:endParaRPr>
          </a:p>
          <a:p>
            <a:pPr eaLnBrk="1" hangingPunct="1"/>
            <a:r>
              <a:rPr lang="en-US" altLang="en-US" b="1" u="sng">
                <a:solidFill>
                  <a:srgbClr val="0070C0"/>
                </a:solidFill>
                <a:latin typeface="Arial" pitchFamily="34" charset="0"/>
              </a:rPr>
              <a:t>Maternal factors </a:t>
            </a:r>
            <a:r>
              <a:rPr lang="en-US" altLang="en-US" b="1">
                <a:solidFill>
                  <a:srgbClr val="0070C0"/>
                </a:solidFill>
                <a:latin typeface="Arial" pitchFamily="34" charset="0"/>
              </a:rPr>
              <a:t>:</a:t>
            </a:r>
          </a:p>
          <a:p>
            <a:pPr eaLnBrk="1" hangingPunct="1"/>
            <a:r>
              <a:rPr lang="en-US" altLang="en-US">
                <a:latin typeface="Arial" pitchFamily="34" charset="0"/>
              </a:rPr>
              <a:t>●Severe maternal starvation during pregnancy.</a:t>
            </a:r>
          </a:p>
          <a:p>
            <a:pPr eaLnBrk="1" hangingPunct="1"/>
            <a:r>
              <a:rPr lang="en-US" altLang="en-US">
                <a:latin typeface="Arial" pitchFamily="34" charset="0"/>
              </a:rPr>
              <a:t>●Maternal hypoxemia.( chronic )</a:t>
            </a:r>
          </a:p>
          <a:p>
            <a:pPr eaLnBrk="1" hangingPunct="1"/>
            <a:r>
              <a:rPr lang="en-US" altLang="en-US">
                <a:latin typeface="Arial" pitchFamily="34" charset="0"/>
              </a:rPr>
              <a:t>●Hematologic and immunologic disorders </a:t>
            </a:r>
            <a:r>
              <a:rPr lang="en-US" altLang="en-US" sz="1400">
                <a:latin typeface="Arial" pitchFamily="34" charset="0"/>
              </a:rPr>
              <a:t>that cause thrombosis of the intervillous space</a:t>
            </a:r>
          </a:p>
          <a:p>
            <a:pPr eaLnBrk="1" hangingPunct="1"/>
            <a:r>
              <a:rPr lang="en-US" altLang="en-US" sz="1400">
                <a:latin typeface="Arial" pitchFamily="34" charset="0"/>
              </a:rPr>
              <a:t>   and decrease uteroplacental perfusion.</a:t>
            </a:r>
          </a:p>
          <a:p>
            <a:pPr eaLnBrk="1" hangingPunct="1"/>
            <a:r>
              <a:rPr lang="en-US" altLang="en-US">
                <a:latin typeface="Arial" pitchFamily="34" charset="0"/>
              </a:rPr>
              <a:t>●Maternal medical disorders </a:t>
            </a:r>
            <a:r>
              <a:rPr lang="en-US" altLang="en-US" sz="1400">
                <a:latin typeface="Arial" pitchFamily="34" charset="0"/>
              </a:rPr>
              <a:t>(nephropathy, collagen vascular disease)</a:t>
            </a:r>
            <a:r>
              <a:rPr lang="en-US" altLang="en-US">
                <a:latin typeface="Arial" pitchFamily="34" charset="0"/>
              </a:rPr>
              <a:t> and obstetrical </a:t>
            </a:r>
          </a:p>
          <a:p>
            <a:pPr eaLnBrk="1" hangingPunct="1"/>
            <a:r>
              <a:rPr lang="en-US" altLang="en-US">
                <a:latin typeface="Arial" pitchFamily="34" charset="0"/>
              </a:rPr>
              <a:t>   complications </a:t>
            </a:r>
            <a:r>
              <a:rPr lang="en-US" altLang="en-US" sz="1400">
                <a:latin typeface="Arial" pitchFamily="34" charset="0"/>
              </a:rPr>
              <a:t>(preeclampsia) associated with vasculopathy.</a:t>
            </a:r>
          </a:p>
          <a:p>
            <a:pPr eaLnBrk="1" hangingPunct="1"/>
            <a:r>
              <a:rPr lang="en-US" altLang="en-US" sz="1400">
                <a:latin typeface="Arial" pitchFamily="34" charset="0"/>
              </a:rPr>
              <a:t>●</a:t>
            </a:r>
            <a:r>
              <a:rPr lang="en-US" altLang="en-US">
                <a:latin typeface="Arial" pitchFamily="34" charset="0"/>
              </a:rPr>
              <a:t>Viruses and parasites </a:t>
            </a:r>
            <a:r>
              <a:rPr lang="en-US" altLang="en-US" sz="1400">
                <a:latin typeface="Arial" pitchFamily="34" charset="0"/>
              </a:rPr>
              <a:t>(rubella, toxoplasmosis, cytomegalovirus, varicella-zoster, malaria) that gain</a:t>
            </a:r>
          </a:p>
          <a:p>
            <a:pPr eaLnBrk="1" hangingPunct="1"/>
            <a:r>
              <a:rPr lang="en-US" altLang="en-US" sz="1400">
                <a:latin typeface="Arial" pitchFamily="34" charset="0"/>
              </a:rPr>
              <a:t>   access to the fetus transplacentally or across the intact fetal membranes.</a:t>
            </a:r>
          </a:p>
          <a:p>
            <a:pPr eaLnBrk="1" hangingPunct="1"/>
            <a:r>
              <a:rPr lang="en-US" altLang="en-US" sz="1600">
                <a:latin typeface="Arial" pitchFamily="34" charset="0"/>
              </a:rPr>
              <a:t>.</a:t>
            </a:r>
          </a:p>
          <a:p>
            <a:pPr eaLnBrk="1" hangingPunct="1"/>
            <a:r>
              <a:rPr lang="en-US" altLang="en-US">
                <a:latin typeface="Arial" pitchFamily="34" charset="0"/>
              </a:rPr>
              <a:t>●Maternal substance abuse, </a:t>
            </a:r>
            <a:r>
              <a:rPr lang="en-US" altLang="en-US" sz="1400">
                <a:latin typeface="Arial" pitchFamily="34" charset="0"/>
              </a:rPr>
              <a:t>including cigarette smoking, alcohol consumption, and illicit drug use.</a:t>
            </a:r>
          </a:p>
          <a:p>
            <a:pPr eaLnBrk="1" hangingPunct="1"/>
            <a:r>
              <a:rPr lang="en-US" altLang="en-US">
                <a:latin typeface="Arial" pitchFamily="34" charset="0"/>
              </a:rPr>
              <a:t>●Toxic exposures</a:t>
            </a:r>
            <a:r>
              <a:rPr lang="en-US" altLang="en-US" sz="1400">
                <a:latin typeface="Arial" pitchFamily="34" charset="0"/>
              </a:rPr>
              <a:t>, including various medications such as warfarin, anticonvulsants, antineoplastic agents, </a:t>
            </a:r>
          </a:p>
          <a:p>
            <a:pPr eaLnBrk="1" hangingPunct="1"/>
            <a:r>
              <a:rPr lang="en-US" altLang="en-US" sz="1400">
                <a:latin typeface="Arial" pitchFamily="34" charset="0"/>
              </a:rPr>
              <a:t>    and folic acid antagonists.</a:t>
            </a:r>
          </a:p>
          <a:p>
            <a:pPr eaLnBrk="1" hangingPunct="1"/>
            <a:r>
              <a:rPr lang="en-US" altLang="en-US">
                <a:latin typeface="Arial" pitchFamily="34" charset="0"/>
              </a:rPr>
              <a:t>●High altitude.</a:t>
            </a:r>
          </a:p>
          <a:p>
            <a:pPr eaLnBrk="1" hangingPunct="1"/>
            <a:r>
              <a:rPr lang="en-US" altLang="en-US">
                <a:latin typeface="Arial" pitchFamily="34" charset="0"/>
              </a:rPr>
              <a:t>●Demographic variables </a:t>
            </a:r>
            <a:r>
              <a:rPr lang="en-US" altLang="en-US" sz="1400">
                <a:latin typeface="Arial" pitchFamily="34" charset="0"/>
              </a:rPr>
              <a:t>including race, pregnancy at the extremes of reproductive life, </a:t>
            </a:r>
          </a:p>
          <a:p>
            <a:pPr eaLnBrk="1" hangingPunct="1"/>
            <a:r>
              <a:rPr lang="en-US" altLang="en-US" sz="1400">
                <a:latin typeface="Arial" pitchFamily="34" charset="0"/>
              </a:rPr>
              <a:t>         maternal age at first childbirth, nulliparity or grand multiparity, and previous delivery of a SGA newborn, </a:t>
            </a:r>
          </a:p>
          <a:p>
            <a:pPr eaLnBrk="1" hangingPunct="1"/>
            <a:r>
              <a:rPr lang="en-US" altLang="en-US" sz="1400">
                <a:latin typeface="Arial" pitchFamily="34" charset="0"/>
              </a:rPr>
              <a:t>                                          low prepregnancy weight.</a:t>
            </a:r>
          </a:p>
          <a:p>
            <a:pPr eaLnBrk="1" hangingPunct="1"/>
            <a:endParaRPr lang="ar-JO" altLang="en-US"/>
          </a:p>
        </p:txBody>
      </p:sp>
    </p:spTree>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b="1"/>
          </a:p>
          <a:p>
            <a:pPr eaLnBrk="1" hangingPunct="1"/>
            <a:r>
              <a:rPr lang="en-US" altLang="en-US" b="1" u="sng">
                <a:solidFill>
                  <a:srgbClr val="0070C0"/>
                </a:solidFill>
                <a:latin typeface="Arial" pitchFamily="34" charset="0"/>
              </a:rPr>
              <a:t>Placental factors </a:t>
            </a:r>
            <a:r>
              <a:rPr lang="en-US" altLang="en-US" b="1">
                <a:solidFill>
                  <a:srgbClr val="0070C0"/>
                </a:solidFill>
                <a:latin typeface="Arial" pitchFamily="34" charset="0"/>
              </a:rPr>
              <a:t>:</a:t>
            </a:r>
          </a:p>
          <a:p>
            <a:pPr eaLnBrk="1" hangingPunct="1"/>
            <a:r>
              <a:rPr lang="en-US" altLang="en-US">
                <a:latin typeface="Arial" pitchFamily="34" charset="0"/>
              </a:rPr>
              <a:t> Any mismatch between fetal nutritional or respiratory demands and placental supply can result in impaired fetal growth. FGR results from an accumulation of placental injuries, such as </a:t>
            </a:r>
            <a:r>
              <a:rPr lang="en-US" altLang="en-US" u="sng">
                <a:latin typeface="Arial" pitchFamily="34" charset="0"/>
              </a:rPr>
              <a:t>abnormal uteroplacental vasculature</a:t>
            </a:r>
            <a:r>
              <a:rPr lang="en-US" altLang="en-US">
                <a:latin typeface="Arial" pitchFamily="34" charset="0"/>
              </a:rPr>
              <a:t>, </a:t>
            </a:r>
            <a:r>
              <a:rPr lang="en-US" altLang="en-US" u="sng">
                <a:latin typeface="Arial" pitchFamily="34" charset="0"/>
              </a:rPr>
              <a:t>chronic inflammatory lesions</a:t>
            </a:r>
            <a:r>
              <a:rPr lang="en-US" altLang="en-US">
                <a:latin typeface="Arial" pitchFamily="34" charset="0"/>
              </a:rPr>
              <a:t>, </a:t>
            </a:r>
            <a:r>
              <a:rPr lang="en-US" altLang="en-US" u="sng">
                <a:latin typeface="Arial" pitchFamily="34" charset="0"/>
              </a:rPr>
              <a:t>abruptio placenta</a:t>
            </a:r>
            <a:r>
              <a:rPr lang="en-US" altLang="en-US">
                <a:latin typeface="Arial" pitchFamily="34" charset="0"/>
              </a:rPr>
              <a:t>, or </a:t>
            </a:r>
            <a:r>
              <a:rPr lang="en-US" altLang="en-US" u="sng">
                <a:latin typeface="Arial" pitchFamily="34" charset="0"/>
              </a:rPr>
              <a:t>thrombophilia-related uteroplacental pathology</a:t>
            </a:r>
            <a:r>
              <a:rPr lang="en-US" altLang="en-US">
                <a:latin typeface="Arial" pitchFamily="34" charset="0"/>
              </a:rPr>
              <a:t>, and </a:t>
            </a:r>
            <a:r>
              <a:rPr lang="en-US" altLang="en-US" u="sng">
                <a:latin typeface="Arial" pitchFamily="34" charset="0"/>
              </a:rPr>
              <a:t>gross placental structural anomalies</a:t>
            </a:r>
            <a:r>
              <a:rPr lang="en-US" altLang="en-US">
                <a:latin typeface="Arial" pitchFamily="34" charset="0"/>
              </a:rPr>
              <a:t>, </a:t>
            </a:r>
            <a:r>
              <a:rPr lang="en-US" altLang="en-US" sz="1400">
                <a:latin typeface="Arial" pitchFamily="34" charset="0"/>
              </a:rPr>
              <a:t>such as single umbilical artery, velamentous umbilical cord insertion, and placental hemangioma.</a:t>
            </a:r>
          </a:p>
          <a:p>
            <a:pPr eaLnBrk="1" hangingPunct="1"/>
            <a:endParaRPr lang="en-US" altLang="en-US">
              <a:latin typeface="Arial" pitchFamily="34" charset="0"/>
            </a:endParaRPr>
          </a:p>
          <a:p>
            <a:pPr eaLnBrk="1" hangingPunct="1"/>
            <a:r>
              <a:rPr lang="en-US" altLang="en-US" b="1" u="sng">
                <a:solidFill>
                  <a:srgbClr val="0070C0"/>
                </a:solidFill>
                <a:latin typeface="Arial" pitchFamily="34" charset="0"/>
              </a:rPr>
              <a:t>Fetal factors </a:t>
            </a:r>
            <a:r>
              <a:rPr lang="en-US" altLang="en-US" b="1">
                <a:solidFill>
                  <a:srgbClr val="0070C0"/>
                </a:solidFill>
                <a:latin typeface="Arial" pitchFamily="34" charset="0"/>
              </a:rPr>
              <a:t>:</a:t>
            </a:r>
          </a:p>
          <a:p>
            <a:pPr eaLnBrk="1" hangingPunct="1"/>
            <a:endParaRPr lang="en-US" altLang="en-US">
              <a:latin typeface="Arial" pitchFamily="34" charset="0"/>
            </a:endParaRPr>
          </a:p>
          <a:p>
            <a:pPr eaLnBrk="1" hangingPunct="1"/>
            <a:r>
              <a:rPr lang="en-US" altLang="en-US">
                <a:latin typeface="Arial" pitchFamily="34" charset="0"/>
              </a:rPr>
              <a:t>●Karyotypic abnormalities, </a:t>
            </a:r>
            <a:r>
              <a:rPr lang="en-US" altLang="en-US" sz="1400">
                <a:latin typeface="Arial" pitchFamily="34" charset="0"/>
              </a:rPr>
              <a:t>such as aneuploidy, autosomal deletions, ring chromosomes, </a:t>
            </a:r>
          </a:p>
          <a:p>
            <a:pPr eaLnBrk="1" hangingPunct="1"/>
            <a:r>
              <a:rPr lang="en-US" altLang="en-US" sz="1400">
                <a:latin typeface="Arial" pitchFamily="34" charset="0"/>
              </a:rPr>
              <a:t>   uniparental disomy, and confined placental mosaicism.</a:t>
            </a:r>
            <a:r>
              <a:rPr lang="en-US" altLang="en-US">
                <a:latin typeface="Arial" pitchFamily="34" charset="0"/>
              </a:rPr>
              <a:t> The presence of a chromosomal</a:t>
            </a:r>
          </a:p>
          <a:p>
            <a:pPr eaLnBrk="1" hangingPunct="1"/>
            <a:r>
              <a:rPr lang="en-US" altLang="en-US">
                <a:latin typeface="Arial" pitchFamily="34" charset="0"/>
              </a:rPr>
              <a:t>  abnormality often results in the appearance of FGR early in pregnancy, most likely of</a:t>
            </a:r>
          </a:p>
          <a:p>
            <a:pPr eaLnBrk="1" hangingPunct="1"/>
            <a:r>
              <a:rPr lang="en-US" altLang="en-US">
                <a:latin typeface="Arial" pitchFamily="34" charset="0"/>
              </a:rPr>
              <a:t>  the symmetric type.</a:t>
            </a:r>
          </a:p>
          <a:p>
            <a:pPr eaLnBrk="1" hangingPunct="1"/>
            <a:r>
              <a:rPr lang="en-US" altLang="en-US">
                <a:latin typeface="Arial" pitchFamily="34" charset="0"/>
              </a:rPr>
              <a:t>●Genetic syndromes, </a:t>
            </a:r>
            <a:r>
              <a:rPr lang="en-US" altLang="en-US" sz="1400">
                <a:latin typeface="Arial" pitchFamily="34" charset="0"/>
              </a:rPr>
              <a:t>such as Bloom syndrome, dwarfism, and Russell-Silver syndrome. </a:t>
            </a:r>
          </a:p>
          <a:p>
            <a:pPr eaLnBrk="1" hangingPunct="1"/>
            <a:r>
              <a:rPr lang="en-US" altLang="en-US">
                <a:latin typeface="Arial" pitchFamily="34" charset="0"/>
              </a:rPr>
              <a:t>●Major congenital anomalies. </a:t>
            </a:r>
            <a:r>
              <a:rPr lang="en-US" altLang="en-US" sz="1400">
                <a:latin typeface="Arial" pitchFamily="34" charset="0"/>
              </a:rPr>
              <a:t>In one study reviewing data from the National Birth Defects Prevention</a:t>
            </a:r>
          </a:p>
          <a:p>
            <a:pPr eaLnBrk="1" hangingPunct="1"/>
            <a:r>
              <a:rPr lang="en-US" altLang="en-US" sz="1400">
                <a:latin typeface="Arial" pitchFamily="34" charset="0"/>
              </a:rPr>
              <a:t>  Study, infants with congenital heart disease, in particular conotruncal and septal defects, were twice as likely to </a:t>
            </a:r>
          </a:p>
          <a:p>
            <a:pPr eaLnBrk="1" hangingPunct="1"/>
            <a:r>
              <a:rPr lang="en-US" altLang="en-US" sz="1400">
                <a:latin typeface="Arial" pitchFamily="34" charset="0"/>
              </a:rPr>
              <a:t>   be small for gestational age compared with those without a birth defect (15.2 versus 7.8 % ).</a:t>
            </a:r>
          </a:p>
          <a:p>
            <a:pPr eaLnBrk="1" hangingPunct="1"/>
            <a:endParaRPr lang="en-US" altLang="en-US" sz="1400">
              <a:latin typeface="Arial" pitchFamily="34" charset="0"/>
            </a:endParaRPr>
          </a:p>
          <a:p>
            <a:pPr eaLnBrk="1" hangingPunct="1"/>
            <a:r>
              <a:rPr lang="en-US" altLang="en-US">
                <a:latin typeface="Arial" pitchFamily="34" charset="0"/>
              </a:rPr>
              <a:t>●Multiple gestation: </a:t>
            </a:r>
            <a:r>
              <a:rPr lang="en-US" altLang="en-US" sz="1600">
                <a:latin typeface="Arial" pitchFamily="34" charset="0"/>
              </a:rPr>
              <a:t>fetal growth abnormalities in direct relationship to the number of </a:t>
            </a:r>
          </a:p>
          <a:p>
            <a:pPr eaLnBrk="1" hangingPunct="1"/>
            <a:r>
              <a:rPr lang="en-US" altLang="en-US" sz="1600">
                <a:latin typeface="Arial" pitchFamily="34" charset="0"/>
              </a:rPr>
              <a:t>   fetuses present.</a:t>
            </a:r>
          </a:p>
          <a:p>
            <a:pPr eaLnBrk="1" hangingPunct="1"/>
            <a:r>
              <a:rPr lang="en-US" altLang="en-US">
                <a:latin typeface="Arial" pitchFamily="34" charset="0"/>
              </a:rPr>
              <a:t>●Fetal infection ( TORCH ).</a:t>
            </a:r>
            <a:endParaRPr lang="ar-JO" altLang="en-US">
              <a:latin typeface="Arial" pitchFamily="34" charset="0"/>
            </a:endParaRPr>
          </a:p>
        </p:txBody>
      </p:sp>
    </p:spTree>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sz="2000" b="1">
                <a:latin typeface="Arial" pitchFamily="34" charset="0"/>
              </a:rPr>
              <a:t>CLINICAL FEATURES </a:t>
            </a:r>
          </a:p>
          <a:p>
            <a:pPr eaLnBrk="1" hangingPunct="1"/>
            <a:endParaRPr lang="en-US" altLang="en-US">
              <a:latin typeface="Arial" pitchFamily="34" charset="0"/>
            </a:endParaRPr>
          </a:p>
          <a:p>
            <a:pPr eaLnBrk="1" hangingPunct="1"/>
            <a:r>
              <a:rPr lang="en-US" altLang="en-US">
                <a:latin typeface="Arial" pitchFamily="34" charset="0"/>
              </a:rPr>
              <a:t> ---FGR infants appear thin with loose, peeling skin and decreased skeletal muscle mass and subcutaneous fat tissue. The face has a typical shrunken or "wizened" appearance, and the umbilical cord often is thin. Meconium staining may be present.</a:t>
            </a:r>
          </a:p>
          <a:p>
            <a:pPr eaLnBrk="1" hangingPunct="1"/>
            <a:endParaRPr lang="en-US" altLang="en-US">
              <a:latin typeface="Arial" pitchFamily="34" charset="0"/>
            </a:endParaRPr>
          </a:p>
          <a:p>
            <a:pPr eaLnBrk="1" hangingPunct="1"/>
            <a:r>
              <a:rPr lang="en-US" altLang="en-US">
                <a:latin typeface="Arial" pitchFamily="34" charset="0"/>
              </a:rPr>
              <a:t>---- In newborns with </a:t>
            </a:r>
            <a:r>
              <a:rPr lang="en-US" altLang="en-US">
                <a:solidFill>
                  <a:srgbClr val="FF0000"/>
                </a:solidFill>
                <a:latin typeface="Arial" pitchFamily="34" charset="0"/>
              </a:rPr>
              <a:t>asymmetric</a:t>
            </a:r>
            <a:r>
              <a:rPr lang="en-US" altLang="en-US">
                <a:latin typeface="Arial" pitchFamily="34" charset="0"/>
              </a:rPr>
              <a:t> FGR, the head appears relatively large compared with the size of the trunk and extremities.</a:t>
            </a:r>
            <a:endParaRPr lang="ar-JO" altLang="en-US">
              <a:latin typeface="Arial" pitchFamily="34" charset="0"/>
            </a:endParaRPr>
          </a:p>
        </p:txBody>
      </p:sp>
    </p:spTree>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88</TotalTime>
  <Words>2834</Words>
  <Application>Microsoft Office PowerPoint</Application>
  <PresentationFormat>On-screen Show (4:3)</PresentationFormat>
  <Paragraphs>298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Lucida Sans Unicode</vt:lpstr>
      <vt:lpstr>Arial</vt:lpstr>
      <vt:lpstr>Wingdings 3</vt:lpstr>
      <vt:lpstr>Verdana</vt:lpstr>
      <vt:lpstr>Wingdings 2</vt:lpstr>
      <vt:lpstr>Calibri</vt:lpstr>
      <vt:lpstr>Concourse</vt:lpstr>
      <vt:lpstr>  Fetal growth restriction (FGR)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Fetal growth restriction (FGR)</dc:title>
  <dc:creator>Microsoft Office User</dc:creator>
  <cp:lastModifiedBy>Rabai </cp:lastModifiedBy>
  <cp:revision>4</cp:revision>
  <dcterms:created xsi:type="dcterms:W3CDTF">2016-09-21T07:10:02Z</dcterms:created>
  <dcterms:modified xsi:type="dcterms:W3CDTF">2021-02-11T23:40:09Z</dcterms:modified>
</cp:coreProperties>
</file>