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65" r:id="rId3"/>
    <p:sldId id="266" r:id="rId4"/>
    <p:sldId id="256" r:id="rId5"/>
    <p:sldId id="257" r:id="rId6"/>
    <p:sldId id="267" r:id="rId7"/>
    <p:sldId id="268" r:id="rId8"/>
    <p:sldId id="269" r:id="rId9"/>
    <p:sldId id="258" r:id="rId10"/>
    <p:sldId id="270" r:id="rId11"/>
    <p:sldId id="271" r:id="rId12"/>
    <p:sldId id="259" r:id="rId13"/>
    <p:sldId id="272" r:id="rId14"/>
    <p:sldId id="260" r:id="rId15"/>
    <p:sldId id="273" r:id="rId16"/>
    <p:sldId id="261" r:id="rId17"/>
    <p:sldId id="262" r:id="rId18"/>
    <p:sldId id="263" r:id="rId19"/>
  </p:sldIdLst>
  <p:sldSz cx="14262100" cy="10083800"/>
  <p:notesSz cx="14262100" cy="10083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9657" y="3125978"/>
            <a:ext cx="12122785" cy="2117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39315" y="5646928"/>
            <a:ext cx="9983470" cy="2520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3105" y="2319274"/>
            <a:ext cx="6204013" cy="6655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44981" y="2319274"/>
            <a:ext cx="6204013" cy="6655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105" y="403352"/>
            <a:ext cx="12835890" cy="16134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3105" y="2319274"/>
            <a:ext cx="12835890" cy="6655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49114" y="9377934"/>
            <a:ext cx="4563872" cy="50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3105" y="9377934"/>
            <a:ext cx="3280283" cy="50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68712" y="9377934"/>
            <a:ext cx="3280283" cy="50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jp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png"/><Relationship Id="rId7" Type="http://schemas.openxmlformats.org/officeDocument/2006/relationships/image" Target="../media/image92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jp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jp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262099" cy="10083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262099" cy="1008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43" y="1008380"/>
            <a:ext cx="12657613" cy="806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A5609-DBF5-3CFD-61F9-1D8CCE6E205E}"/>
              </a:ext>
            </a:extLst>
          </p:cNvPr>
          <p:cNvSpPr txBox="1"/>
          <p:nvPr/>
        </p:nvSpPr>
        <p:spPr>
          <a:xfrm>
            <a:off x="3136692" y="4431597"/>
            <a:ext cx="7131050" cy="12206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Done by /</a:t>
            </a:r>
          </a:p>
          <a:p>
            <a:pPr algn="ctr" rtl="0">
              <a:lnSpc>
                <a:spcPct val="90000"/>
              </a:lnSpc>
              <a:spcBef>
                <a:spcPts val="1000"/>
              </a:spcBef>
            </a:pPr>
            <a:r>
              <a:rPr lang="en-US" sz="80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Ammar</a:t>
            </a: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almasadeh</a:t>
            </a:r>
            <a:endParaRPr lang="en-US" sz="80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rtl="0">
              <a:lnSpc>
                <a:spcPct val="90000"/>
              </a:lnSpc>
              <a:spcBef>
                <a:spcPts val="100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Saba </a:t>
            </a:r>
            <a:r>
              <a:rPr lang="en-US" sz="80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Altarawneh</a:t>
            </a:r>
            <a:r>
              <a:rPr lang="en-US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202BF8-51F9-8479-D403-60141A551982}"/>
              </a:ext>
            </a:extLst>
          </p:cNvPr>
          <p:cNvSpPr txBox="1"/>
          <p:nvPr/>
        </p:nvSpPr>
        <p:spPr>
          <a:xfrm>
            <a:off x="1364026" y="2185089"/>
            <a:ext cx="769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9600" b="1" dirty="0"/>
              <a:t>VASCULITIS </a:t>
            </a:r>
            <a:endParaRPr lang="en-JO" sz="9600" b="1" dirty="0"/>
          </a:p>
        </p:txBody>
      </p:sp>
    </p:spTree>
    <p:extLst>
      <p:ext uri="{BB962C8B-B14F-4D97-AF65-F5344CB8AC3E}">
        <p14:creationId xmlns:p14="http://schemas.microsoft.com/office/powerpoint/2010/main" val="419881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CB94D-4A3D-04E5-D500-F5A9D3726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r="5927" b="14694"/>
          <a:stretch/>
        </p:blipFill>
        <p:spPr>
          <a:xfrm>
            <a:off x="255221" y="563776"/>
            <a:ext cx="13252120" cy="849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9131A-6211-3A68-4CDB-0AD382647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9246" r="10361" b="7616"/>
          <a:stretch/>
        </p:blipFill>
        <p:spPr>
          <a:xfrm>
            <a:off x="0" y="-112532"/>
            <a:ext cx="14262100" cy="101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8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866" y="2856639"/>
            <a:ext cx="8203003" cy="57008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327" y="497297"/>
            <a:ext cx="3124701" cy="42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875015" y="5512711"/>
            <a:ext cx="1703070" cy="357505"/>
            <a:chOff x="6875015" y="5512711"/>
            <a:chExt cx="1703070" cy="3575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5015" y="5512711"/>
              <a:ext cx="1702471" cy="2802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5015" y="5512711"/>
              <a:ext cx="1702471" cy="35730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406778" y="6105425"/>
            <a:ext cx="981075" cy="546735"/>
            <a:chOff x="7406778" y="6105425"/>
            <a:chExt cx="981075" cy="5467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6778" y="6105425"/>
              <a:ext cx="980848" cy="4483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6778" y="6105425"/>
              <a:ext cx="980848" cy="54647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4407" y="3281717"/>
            <a:ext cx="1856605" cy="48341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49645" y="7569424"/>
            <a:ext cx="1191029" cy="1331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87412" y="6468283"/>
            <a:ext cx="1597660" cy="504825"/>
            <a:chOff x="587412" y="6468283"/>
            <a:chExt cx="1597660" cy="50482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7412" y="6468283"/>
              <a:ext cx="1597381" cy="3643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7412" y="6468284"/>
              <a:ext cx="1597381" cy="50443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97259" y="8728276"/>
            <a:ext cx="4610100" cy="1065530"/>
            <a:chOff x="597259" y="8728276"/>
            <a:chExt cx="4610100" cy="106553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7259" y="8728276"/>
              <a:ext cx="4609985" cy="8967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7259" y="8728276"/>
              <a:ext cx="4609985" cy="106492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17785" y="3384466"/>
            <a:ext cx="5112152" cy="461379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5234" y="974387"/>
            <a:ext cx="13057733" cy="16947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8F1E1-8711-A028-B572-49CE3C7B5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9968" r="19695" b="2639"/>
          <a:stretch/>
        </p:blipFill>
        <p:spPr>
          <a:xfrm>
            <a:off x="131948" y="511299"/>
            <a:ext cx="13689610" cy="93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59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717" y="3065857"/>
            <a:ext cx="7703433" cy="692186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0407" y="610542"/>
            <a:ext cx="2421890" cy="403860"/>
            <a:chOff x="690407" y="610542"/>
            <a:chExt cx="2421890" cy="4038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407" y="610542"/>
              <a:ext cx="2421854" cy="3690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407" y="610542"/>
              <a:ext cx="2421854" cy="40364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532285" y="7484070"/>
            <a:ext cx="744220" cy="288925"/>
            <a:chOff x="2532285" y="7484070"/>
            <a:chExt cx="744220" cy="2889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2285" y="7484070"/>
              <a:ext cx="743855" cy="2594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2285" y="7484070"/>
              <a:ext cx="743855" cy="28831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80172" y="4423854"/>
            <a:ext cx="4404633" cy="183482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05234" y="1321801"/>
            <a:ext cx="11091545" cy="3034030"/>
            <a:chOff x="405234" y="1321801"/>
            <a:chExt cx="11091545" cy="303403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4710" y="2732517"/>
              <a:ext cx="5081484" cy="16228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5234" y="1321801"/>
              <a:ext cx="11043951" cy="152786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C293FA-32FB-FC9F-4125-678DB86C9B62}"/>
              </a:ext>
            </a:extLst>
          </p:cNvPr>
          <p:cNvSpPr txBox="1"/>
          <p:nvPr/>
        </p:nvSpPr>
        <p:spPr>
          <a:xfrm>
            <a:off x="7706078" y="6526787"/>
            <a:ext cx="71296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-Regular"/>
              </a:rPr>
              <a:t>Granulomatosis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 with 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-Regular"/>
              </a:rPr>
              <a:t>polyangiitis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 is the '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' disease: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urvy nose (saddle nose deformity),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hronic sinusitis,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ough,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onjunctivitis and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orneal ulceration,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ardiac arrhythmias, 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-Regular"/>
              </a:rPr>
              <a:t>non-</a:t>
            </a:r>
            <a:r>
              <a:rPr lang="en-US" b="1" i="0" u="none" strike="noStrike" dirty="0" err="1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-Regular"/>
              </a:rPr>
              <a:t>aseating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 granulomas on biopsy,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 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ANCA,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orticosteroids and 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yclophosphamide as treatment.</a:t>
            </a:r>
            <a:endParaRPr lang="en-JO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18B0F-B202-5520-629E-16994768B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t="10146" r="25154" b="3780"/>
          <a:stretch/>
        </p:blipFill>
        <p:spPr>
          <a:xfrm>
            <a:off x="451180" y="654627"/>
            <a:ext cx="13359740" cy="906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7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91" y="628019"/>
            <a:ext cx="13190855" cy="8225155"/>
            <a:chOff x="666191" y="628019"/>
            <a:chExt cx="13190855" cy="8225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191" y="1053678"/>
              <a:ext cx="2698203" cy="77991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0895" y="628019"/>
              <a:ext cx="3278835" cy="448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0895" y="628020"/>
              <a:ext cx="3278835" cy="14012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95464" y="1073373"/>
              <a:ext cx="3860204" cy="7562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7274" y="1095601"/>
              <a:ext cx="6689596" cy="40483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0912" y="5099448"/>
              <a:ext cx="6685953" cy="17363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4336" y="2370766"/>
            <a:ext cx="13272769" cy="7484745"/>
            <a:chOff x="584336" y="2370766"/>
            <a:chExt cx="13272769" cy="7484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4336" y="2370766"/>
              <a:ext cx="10156062" cy="74844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5471" y="2606035"/>
              <a:ext cx="1331150" cy="2802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5471" y="2606036"/>
              <a:ext cx="1331150" cy="3503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8052" y="4730741"/>
              <a:ext cx="392339" cy="1303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7031" y="5257046"/>
              <a:ext cx="1576363" cy="280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7031" y="5257046"/>
              <a:ext cx="1576363" cy="3503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6997" y="3740537"/>
              <a:ext cx="1555344" cy="280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6997" y="3740537"/>
              <a:ext cx="1555344" cy="3503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57058" y="8388539"/>
              <a:ext cx="1106957" cy="280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57058" y="8388539"/>
              <a:ext cx="1106957" cy="4553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47210" y="9122174"/>
              <a:ext cx="2290980" cy="280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47210" y="9070383"/>
              <a:ext cx="2290980" cy="4020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72249" y="2378998"/>
              <a:ext cx="3184621" cy="452300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5234" y="915653"/>
            <a:ext cx="12734790" cy="12352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1287" y="1175067"/>
            <a:ext cx="13261975" cy="8883015"/>
            <a:chOff x="431287" y="1175067"/>
            <a:chExt cx="13261975" cy="8883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87" y="1175067"/>
              <a:ext cx="9832661" cy="88826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41" y="1276551"/>
              <a:ext cx="7618759" cy="45039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7919" y="3918399"/>
              <a:ext cx="7484990" cy="21731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AAFD9-9885-A11B-8848-2F7F308CD97C}"/>
              </a:ext>
            </a:extLst>
          </p:cNvPr>
          <p:cNvSpPr txBox="1"/>
          <p:nvPr/>
        </p:nvSpPr>
        <p:spPr>
          <a:xfrm>
            <a:off x="6219041" y="413261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J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7B378-514C-2F98-7EEB-0CD8EAC97017}"/>
              </a:ext>
            </a:extLst>
          </p:cNvPr>
          <p:cNvSpPr txBox="1"/>
          <p:nvPr/>
        </p:nvSpPr>
        <p:spPr>
          <a:xfrm>
            <a:off x="1019828" y="900720"/>
            <a:ext cx="12290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Vasculitides are a heterogeneous group of rare autoimmune diseases characterized by blood vessel inflammation (vasculitis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)</a:t>
            </a:r>
            <a:endParaRPr lang="en-J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FFF83-CAA6-3590-0090-B1729FCDCC2D}"/>
              </a:ext>
            </a:extLst>
          </p:cNvPr>
          <p:cNvSpPr txBox="1"/>
          <p:nvPr/>
        </p:nvSpPr>
        <p:spPr>
          <a:xfrm>
            <a:off x="995959" y="2294398"/>
            <a:ext cx="10446163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dirty="0">
                <a:solidFill>
                  <a:srgbClr val="1A1C1C"/>
                </a:solidFill>
                <a:effectLst/>
                <a:latin typeface="Lato-Bold"/>
              </a:rPr>
              <a:t>Etiology </a:t>
            </a:r>
            <a:r>
              <a:rPr lang="en-US" sz="3200" b="1" i="0" u="none" strike="noStrike" baseline="30000" dirty="0">
                <a:solidFill>
                  <a:srgbClr val="1A1C1C"/>
                </a:solidFill>
                <a:effectLst/>
                <a:latin typeface="Lato-Bold"/>
              </a:rPr>
              <a:t>[1]</a:t>
            </a:r>
            <a:endParaRPr lang="en-US" sz="3200" b="1" i="0" u="none" strike="noStrike" dirty="0">
              <a:solidFill>
                <a:srgbClr val="1A1C1C"/>
              </a:solidFill>
              <a:effectLst/>
              <a:latin typeface="Lato-Bold"/>
            </a:endParaRPr>
          </a:p>
          <a:p>
            <a:r>
              <a:rPr lang="en-US" sz="3200" b="1" i="0" u="none" strike="noStrike" dirty="0">
                <a:solidFill>
                  <a:srgbClr val="1A1C1C"/>
                </a:solidFill>
                <a:effectLst/>
                <a:latin typeface="Lato-Bold"/>
              </a:rPr>
              <a:t>Primary</a:t>
            </a:r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 (idiopathic)</a:t>
            </a:r>
          </a:p>
          <a:p>
            <a:r>
              <a:rPr lang="en-US" sz="3200" b="1" i="0" u="none" strike="noStrike" dirty="0">
                <a:solidFill>
                  <a:srgbClr val="1A1C1C"/>
                </a:solidFill>
                <a:effectLst/>
                <a:latin typeface="Lato-Bold"/>
              </a:rPr>
              <a:t>Secondary</a:t>
            </a:r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 to another disease or drug use, e.g.:</a:t>
            </a:r>
          </a:p>
          <a:p>
            <a:pPr lvl="1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Infectious diseases </a:t>
            </a:r>
          </a:p>
          <a:p>
            <a:pPr lvl="2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Viral infection: e.g., HBV, HCV, HIV</a:t>
            </a:r>
          </a:p>
          <a:p>
            <a:pPr lvl="2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Infectious endocarditis</a:t>
            </a:r>
          </a:p>
          <a:p>
            <a:pPr lvl="2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Tuberculosis</a:t>
            </a:r>
          </a:p>
          <a:p>
            <a:pPr lvl="2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Syphilis</a:t>
            </a:r>
          </a:p>
          <a:p>
            <a:pPr lvl="1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Drugs: e.g., hydralazine, cocaine </a:t>
            </a:r>
          </a:p>
          <a:p>
            <a:pPr lvl="1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Malignancy: e.g., multiple myeloma, </a:t>
            </a:r>
            <a:r>
              <a:rPr lang="en-US" sz="3200" b="0" i="0" u="none" strike="noStrike" dirty="0" err="1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lymphoproliferative</a:t>
            </a:r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 disorders</a:t>
            </a:r>
          </a:p>
          <a:p>
            <a:pPr lvl="1"/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Autoimmune diseases: e.g., systemic lupus </a:t>
            </a:r>
            <a:r>
              <a:rPr lang="en-US" sz="3200" b="0" i="0" u="none" strike="noStrike" dirty="0" err="1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erythematosus</a:t>
            </a:r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 (SLE), </a:t>
            </a:r>
            <a:r>
              <a:rPr lang="en-US" sz="3200" b="0" i="0" u="none" strike="noStrike" dirty="0" err="1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Sjogren</a:t>
            </a:r>
            <a:r>
              <a:rPr lang="en-US" sz="3200" b="0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 syndrome, sarcoidosis, IBD</a:t>
            </a:r>
          </a:p>
          <a:p>
            <a:pPr algn="l"/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52307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2876" cy="100838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A8E00-B4BD-F848-42AA-5BBCB741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9619" r="4272" b="12525"/>
          <a:stretch/>
        </p:blipFill>
        <p:spPr>
          <a:xfrm>
            <a:off x="782865" y="2721541"/>
            <a:ext cx="7278321" cy="465045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91578" y="1280907"/>
            <a:ext cx="86206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8E2B80-3687-64A1-8E22-A172B7F7B4BA}"/>
              </a:ext>
            </a:extLst>
          </p:cNvPr>
          <p:cNvSpPr txBox="1"/>
          <p:nvPr/>
        </p:nvSpPr>
        <p:spPr>
          <a:xfrm>
            <a:off x="9537779" y="3739687"/>
            <a:ext cx="4017275" cy="529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 </a:t>
            </a:r>
            <a:r>
              <a:rPr lang="en-US" sz="2200" b="1" i="0" u="none" strike="noStrike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[2]</a:t>
            </a:r>
            <a:endParaRPr lang="en-US" sz="2200" b="1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2012 Chapel Hill Consensus Nomenclature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 is based on the size of the vessel </a:t>
            </a:r>
            <a:r>
              <a:rPr lang="en-US" sz="2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predominantly affected</a:t>
            </a: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</a:p>
          <a:p>
            <a:pPr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Large-vessel vasculitis</a:t>
            </a:r>
          </a:p>
          <a:p>
            <a:pPr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Medium-vessel vasculitis</a:t>
            </a:r>
          </a:p>
          <a:p>
            <a:pPr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Small-vessel vasculitis</a:t>
            </a:r>
          </a:p>
          <a:p>
            <a:pPr lvl="2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ANCA-associated vasculitis of small vessels</a:t>
            </a:r>
          </a:p>
          <a:p>
            <a:pPr lvl="2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Non-ANCA-associated vasculitis of small vessels</a:t>
            </a:r>
          </a:p>
          <a:p>
            <a:pPr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 vessel vasculitis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0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734" y="160759"/>
            <a:ext cx="12749672" cy="48968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27558" y="7159104"/>
            <a:ext cx="3086262" cy="23146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6431" y="4650658"/>
            <a:ext cx="3081741" cy="23119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19734" y="5127625"/>
            <a:ext cx="5758180" cy="4956175"/>
            <a:chOff x="550644" y="4937909"/>
            <a:chExt cx="5758180" cy="495617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644" y="4937909"/>
              <a:ext cx="4783244" cy="21183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953" y="6808535"/>
              <a:ext cx="5604833" cy="19319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096" y="8635834"/>
              <a:ext cx="4454205" cy="1257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247" y="1426408"/>
            <a:ext cx="8215983" cy="846050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94208" y="706916"/>
            <a:ext cx="4799330" cy="840740"/>
            <a:chOff x="794208" y="706916"/>
            <a:chExt cx="4799330" cy="8407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208" y="706916"/>
              <a:ext cx="4799149" cy="6725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4208" y="706916"/>
              <a:ext cx="4799149" cy="84072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36108" y="2745944"/>
            <a:ext cx="2068195" cy="661035"/>
            <a:chOff x="5836108" y="2745944"/>
            <a:chExt cx="2068195" cy="66103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6108" y="2745944"/>
              <a:ext cx="1401211" cy="280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6108" y="2745944"/>
              <a:ext cx="1401211" cy="3503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0245" y="3056139"/>
              <a:ext cx="1043902" cy="280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0245" y="3056139"/>
              <a:ext cx="1043902" cy="35030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505736" y="1579019"/>
            <a:ext cx="3054985" cy="364490"/>
            <a:chOff x="6505736" y="1579019"/>
            <a:chExt cx="3054985" cy="36449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05736" y="1579019"/>
              <a:ext cx="3054640" cy="280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05736" y="1579019"/>
              <a:ext cx="3054640" cy="36431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769590" y="4667696"/>
            <a:ext cx="1338580" cy="378460"/>
            <a:chOff x="769590" y="4667696"/>
            <a:chExt cx="1338580" cy="378460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9590" y="4667696"/>
              <a:ext cx="1338157" cy="280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9590" y="4667696"/>
              <a:ext cx="1338157" cy="378327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27923" y="2827985"/>
            <a:ext cx="2066786" cy="48341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666784" y="3738772"/>
            <a:ext cx="2178884" cy="1961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28069" y="4047039"/>
            <a:ext cx="616533" cy="1751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2543" y="4733633"/>
            <a:ext cx="1275102" cy="17515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831184" y="4267376"/>
            <a:ext cx="1373505" cy="350520"/>
            <a:chOff x="5831184" y="4267376"/>
            <a:chExt cx="1373505" cy="350520"/>
          </a:xfrm>
        </p:grpSpPr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31184" y="4267376"/>
              <a:ext cx="1373187" cy="28024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31184" y="4267376"/>
              <a:ext cx="1373187" cy="3503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62953" y="4383331"/>
              <a:ext cx="1099951" cy="112096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67585" y="2365585"/>
            <a:ext cx="2424095" cy="95282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72724" y="5420226"/>
            <a:ext cx="364314" cy="203175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478124" y="6350114"/>
            <a:ext cx="5561330" cy="493395"/>
            <a:chOff x="2478124" y="6350114"/>
            <a:chExt cx="5561330" cy="493395"/>
          </a:xfrm>
        </p:grpSpPr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87006" y="6350115"/>
              <a:ext cx="3552071" cy="2802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87006" y="6350114"/>
              <a:ext cx="3552071" cy="37132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78124" y="6492902"/>
              <a:ext cx="2956556" cy="28024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78124" y="6492902"/>
              <a:ext cx="2956556" cy="350302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610583" y="7651477"/>
            <a:ext cx="1071926" cy="35030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52946" y="6691349"/>
            <a:ext cx="1737502" cy="129612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577111" y="6457124"/>
            <a:ext cx="1835586" cy="11209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25276" y="1530562"/>
            <a:ext cx="1331150" cy="35030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853460" y="490875"/>
            <a:ext cx="5156226" cy="27367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4044A-77AF-AD1B-0EBF-897DE8CA0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r="5633"/>
          <a:stretch/>
        </p:blipFill>
        <p:spPr>
          <a:xfrm>
            <a:off x="707341" y="1077090"/>
            <a:ext cx="11719367" cy="85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4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79A84B-872A-49EC-4B75-6C854B906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9513" r="11786" b="14302"/>
          <a:stretch/>
        </p:blipFill>
        <p:spPr>
          <a:xfrm>
            <a:off x="417974" y="514430"/>
            <a:ext cx="13535949" cy="86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4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78D5C-708B-5206-A67C-D61F5A0B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10295" r="13252" b="14694"/>
          <a:stretch/>
        </p:blipFill>
        <p:spPr>
          <a:xfrm>
            <a:off x="490176" y="677279"/>
            <a:ext cx="13281748" cy="87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985" y="1017688"/>
            <a:ext cx="8099425" cy="8248650"/>
            <a:chOff x="455985" y="1017688"/>
            <a:chExt cx="8099425" cy="8248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985" y="1017688"/>
              <a:ext cx="8097938" cy="82482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4059" y="2830830"/>
              <a:ext cx="4149605" cy="4117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4059" y="2830831"/>
              <a:ext cx="4149605" cy="450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0359" y="1304331"/>
              <a:ext cx="2457596" cy="4117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40359" y="1304330"/>
              <a:ext cx="2457596" cy="5532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4472" y="1180879"/>
              <a:ext cx="1987950" cy="2573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4472" y="1180879"/>
              <a:ext cx="1987950" cy="3667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0578" y="5241046"/>
              <a:ext cx="2200255" cy="4181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6458" y="5715787"/>
              <a:ext cx="2534798" cy="411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96458" y="5715788"/>
              <a:ext cx="2534798" cy="12866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4538" y="6063931"/>
              <a:ext cx="1698443" cy="411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4538" y="6063930"/>
              <a:ext cx="1698443" cy="4503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09996" y="4816039"/>
              <a:ext cx="5745112" cy="2895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09996" y="4816040"/>
              <a:ext cx="5745112" cy="3216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5392" y="1242301"/>
              <a:ext cx="1930049" cy="4889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55741" y="7753037"/>
              <a:ext cx="4509881" cy="2895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55741" y="7753038"/>
              <a:ext cx="4509881" cy="3216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7306" y="7386809"/>
              <a:ext cx="1370335" cy="2895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7306" y="7386809"/>
              <a:ext cx="1370335" cy="48894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69431" y="8372010"/>
              <a:ext cx="31874" cy="254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3212" y="8378961"/>
              <a:ext cx="1138728" cy="2895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43212" y="8378961"/>
              <a:ext cx="1138728" cy="3216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05475" y="8443534"/>
              <a:ext cx="2669900" cy="2895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05475" y="8443534"/>
              <a:ext cx="2669900" cy="4117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33820" y="7853496"/>
              <a:ext cx="728932" cy="12495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40047" y="462104"/>
            <a:ext cx="2648585" cy="581660"/>
            <a:chOff x="740047" y="462104"/>
            <a:chExt cx="2648585" cy="581660"/>
          </a:xfrm>
        </p:grpSpPr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0047" y="462104"/>
              <a:ext cx="2648290" cy="4483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0047" y="462104"/>
              <a:ext cx="2648290" cy="581502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601834" y="7957629"/>
            <a:ext cx="27768" cy="3471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037469" y="8024972"/>
            <a:ext cx="2377954" cy="148435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95455" y="1116573"/>
            <a:ext cx="5461410" cy="38810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saba Mokhled AlTarawneh</cp:lastModifiedBy>
  <cp:revision>2</cp:revision>
  <dcterms:created xsi:type="dcterms:W3CDTF">2024-12-09T11:41:29Z</dcterms:created>
  <dcterms:modified xsi:type="dcterms:W3CDTF">2024-12-09T15:27:15Z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2023-03-14T00:00:00Z</vt:filetime>
  </property>
  <property fmtid="{D5CDD505-2E9C-101B-9397-08002B2CF9AE}" pid="3" name="LastSaved">
    <vt:filetime>2024-12-09T00:00:00Z</vt:filetime>
  </property>
  <property fmtid="{D5CDD505-2E9C-101B-9397-08002B2CF9AE}" pid="4" name="Producer">
    <vt:lpwstr>iOS Version 16.3.1 (Build 20D67) Quartz PDFContext</vt:lpwstr>
  </property>
</Properties>
</file>