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6" r:id="rId3"/>
    <p:sldId id="473" r:id="rId4"/>
    <p:sldId id="269" r:id="rId5"/>
    <p:sldId id="272" r:id="rId6"/>
    <p:sldId id="273" r:id="rId7"/>
    <p:sldId id="267" r:id="rId8"/>
    <p:sldId id="263" r:id="rId9"/>
    <p:sldId id="469" r:id="rId10"/>
    <p:sldId id="470" r:id="rId11"/>
    <p:sldId id="264" r:id="rId12"/>
    <p:sldId id="471" r:id="rId13"/>
    <p:sldId id="472" r:id="rId14"/>
    <p:sldId id="259" r:id="rId15"/>
    <p:sldId id="258" r:id="rId16"/>
    <p:sldId id="260" r:id="rId17"/>
    <p:sldId id="261" r:id="rId18"/>
    <p:sldId id="262" r:id="rId19"/>
    <p:sldId id="266" r:id="rId20"/>
    <p:sldId id="268" r:id="rId21"/>
    <p:sldId id="270" r:id="rId22"/>
    <p:sldId id="271" r:id="rId23"/>
    <p:sldId id="274" r:id="rId24"/>
    <p:sldId id="275" r:id="rId25"/>
    <p:sldId id="276" r:id="rId26"/>
    <p:sldId id="277" r:id="rId27"/>
    <p:sldId id="278" r:id="rId28"/>
    <p:sldId id="279" r:id="rId29"/>
    <p:sldId id="4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36C39-1303-4F7D-BB50-9D662C54DAF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92679D7-C8B1-4FFB-8F0E-6A96B9E8F00B}">
      <dgm:prSet phldrT="[Text]"/>
      <dgm:spPr/>
      <dgm:t>
        <a:bodyPr/>
        <a:lstStyle/>
        <a:p>
          <a:r>
            <a:rPr lang="en-US" dirty="0"/>
            <a:t>Ethics </a:t>
          </a:r>
        </a:p>
      </dgm:t>
    </dgm:pt>
    <dgm:pt modelId="{73980132-FA02-4717-AE5C-1DFE7922145F}" type="parTrans" cxnId="{5156BA0C-90FA-482F-B704-DB6DE9308CB3}">
      <dgm:prSet/>
      <dgm:spPr/>
      <dgm:t>
        <a:bodyPr/>
        <a:lstStyle/>
        <a:p>
          <a:endParaRPr lang="en-US"/>
        </a:p>
      </dgm:t>
    </dgm:pt>
    <dgm:pt modelId="{227A61CB-63E0-4DE3-9CBD-1D3CE7595806}" type="sibTrans" cxnId="{5156BA0C-90FA-482F-B704-DB6DE9308CB3}">
      <dgm:prSet/>
      <dgm:spPr/>
      <dgm:t>
        <a:bodyPr/>
        <a:lstStyle/>
        <a:p>
          <a:endParaRPr lang="en-US"/>
        </a:p>
      </dgm:t>
    </dgm:pt>
    <dgm:pt modelId="{A5C589A9-1BA0-4963-A5AF-BCBB3F3316F2}">
      <dgm:prSet phldrT="[Text]"/>
      <dgm:spPr/>
      <dgm:t>
        <a:bodyPr/>
        <a:lstStyle/>
        <a:p>
          <a:r>
            <a:rPr lang="en-US" dirty="0"/>
            <a:t>Meta-ethics</a:t>
          </a:r>
        </a:p>
      </dgm:t>
    </dgm:pt>
    <dgm:pt modelId="{F32284D9-18B1-4FDA-A869-5E8D76F7BCA3}" type="parTrans" cxnId="{94E58168-B91B-430F-814E-D9182E017775}">
      <dgm:prSet/>
      <dgm:spPr>
        <a:ln w="53975"/>
      </dgm:spPr>
      <dgm:t>
        <a:bodyPr/>
        <a:lstStyle/>
        <a:p>
          <a:endParaRPr lang="en-US"/>
        </a:p>
      </dgm:t>
    </dgm:pt>
    <dgm:pt modelId="{F7A359BB-4974-4F72-ADA6-62D65000114F}" type="sibTrans" cxnId="{94E58168-B91B-430F-814E-D9182E017775}">
      <dgm:prSet/>
      <dgm:spPr/>
      <dgm:t>
        <a:bodyPr/>
        <a:lstStyle/>
        <a:p>
          <a:endParaRPr lang="en-US"/>
        </a:p>
      </dgm:t>
    </dgm:pt>
    <dgm:pt modelId="{4030612C-9808-4C23-B808-B4F867D21D1A}">
      <dgm:prSet phldrT="[Text]"/>
      <dgm:spPr/>
      <dgm:t>
        <a:bodyPr/>
        <a:lstStyle/>
        <a:p>
          <a:r>
            <a:rPr lang="en-US" dirty="0"/>
            <a:t>Normative </a:t>
          </a:r>
        </a:p>
      </dgm:t>
    </dgm:pt>
    <dgm:pt modelId="{439DE46D-391B-4ADB-9E0B-EF0A189A7E69}" type="parTrans" cxnId="{63A9C904-9A4F-4C96-84C0-4566522197A1}">
      <dgm:prSet/>
      <dgm:spPr>
        <a:ln w="53975"/>
      </dgm:spPr>
      <dgm:t>
        <a:bodyPr/>
        <a:lstStyle/>
        <a:p>
          <a:endParaRPr lang="en-US"/>
        </a:p>
      </dgm:t>
    </dgm:pt>
    <dgm:pt modelId="{2CC74EAC-88EA-4B1A-816E-C9EF96107B2F}" type="sibTrans" cxnId="{63A9C904-9A4F-4C96-84C0-4566522197A1}">
      <dgm:prSet/>
      <dgm:spPr/>
      <dgm:t>
        <a:bodyPr/>
        <a:lstStyle/>
        <a:p>
          <a:endParaRPr lang="en-US"/>
        </a:p>
      </dgm:t>
    </dgm:pt>
    <dgm:pt modelId="{55235EA2-74DB-4D35-BAF8-2CB329F739C9}">
      <dgm:prSet phldrT="[Text]"/>
      <dgm:spPr/>
      <dgm:t>
        <a:bodyPr/>
        <a:lstStyle/>
        <a:p>
          <a:r>
            <a:rPr lang="en-US" dirty="0"/>
            <a:t>Applied </a:t>
          </a:r>
        </a:p>
      </dgm:t>
    </dgm:pt>
    <dgm:pt modelId="{FAFEF90E-35E6-47CA-9D37-18C795BC2906}" type="parTrans" cxnId="{843D4401-DD6A-4A61-8EEF-42901D2E6DED}">
      <dgm:prSet/>
      <dgm:spPr>
        <a:ln w="53975"/>
      </dgm:spPr>
      <dgm:t>
        <a:bodyPr/>
        <a:lstStyle/>
        <a:p>
          <a:endParaRPr lang="en-US"/>
        </a:p>
      </dgm:t>
    </dgm:pt>
    <dgm:pt modelId="{0C85A84D-EC2B-45B5-867A-AB6A27EB88E9}" type="sibTrans" cxnId="{843D4401-DD6A-4A61-8EEF-42901D2E6DED}">
      <dgm:prSet/>
      <dgm:spPr/>
      <dgm:t>
        <a:bodyPr/>
        <a:lstStyle/>
        <a:p>
          <a:endParaRPr lang="en-US"/>
        </a:p>
      </dgm:t>
    </dgm:pt>
    <dgm:pt modelId="{96295C72-9A52-4E68-A48B-20A5EA97D292}">
      <dgm:prSet/>
      <dgm:spPr/>
      <dgm:t>
        <a:bodyPr/>
        <a:lstStyle/>
        <a:p>
          <a:r>
            <a:rPr lang="en-US" dirty="0"/>
            <a:t>Bioethics </a:t>
          </a:r>
        </a:p>
      </dgm:t>
    </dgm:pt>
    <dgm:pt modelId="{8105107C-B956-4B95-982D-B2C26ACE5F3E}" type="parTrans" cxnId="{40C325FA-36B6-425F-AA89-ED90A09BC15C}">
      <dgm:prSet/>
      <dgm:spPr>
        <a:ln w="53975"/>
      </dgm:spPr>
      <dgm:t>
        <a:bodyPr/>
        <a:lstStyle/>
        <a:p>
          <a:endParaRPr lang="en-US"/>
        </a:p>
      </dgm:t>
    </dgm:pt>
    <dgm:pt modelId="{E8FB02C1-B855-4DC9-B05A-106981B245B4}" type="sibTrans" cxnId="{40C325FA-36B6-425F-AA89-ED90A09BC15C}">
      <dgm:prSet/>
      <dgm:spPr/>
      <dgm:t>
        <a:bodyPr/>
        <a:lstStyle/>
        <a:p>
          <a:endParaRPr lang="en-US"/>
        </a:p>
      </dgm:t>
    </dgm:pt>
    <dgm:pt modelId="{D8B8DA4F-84B5-450F-ABB1-3A2FC987CF56}">
      <dgm:prSet/>
      <dgm:spPr/>
      <dgm:t>
        <a:bodyPr/>
        <a:lstStyle/>
        <a:p>
          <a:r>
            <a:rPr lang="en-US" dirty="0"/>
            <a:t>Environmental </a:t>
          </a:r>
        </a:p>
      </dgm:t>
    </dgm:pt>
    <dgm:pt modelId="{8439F6F5-153D-47F4-B08A-CCE99F0AC376}" type="parTrans" cxnId="{F179B861-0A0E-43E5-A139-AF86EF4F6B99}">
      <dgm:prSet/>
      <dgm:spPr>
        <a:ln w="50800"/>
      </dgm:spPr>
      <dgm:t>
        <a:bodyPr/>
        <a:lstStyle/>
        <a:p>
          <a:endParaRPr lang="en-US"/>
        </a:p>
      </dgm:t>
    </dgm:pt>
    <dgm:pt modelId="{698CF8DB-9408-405E-BF02-3CEA41BAD2E3}" type="sibTrans" cxnId="{F179B861-0A0E-43E5-A139-AF86EF4F6B99}">
      <dgm:prSet/>
      <dgm:spPr/>
      <dgm:t>
        <a:bodyPr/>
        <a:lstStyle/>
        <a:p>
          <a:endParaRPr lang="en-US"/>
        </a:p>
      </dgm:t>
    </dgm:pt>
    <dgm:pt modelId="{EDAF7E6A-9429-4F8A-A739-F11A550C7C86}">
      <dgm:prSet/>
      <dgm:spPr/>
      <dgm:t>
        <a:bodyPr/>
        <a:lstStyle/>
        <a:p>
          <a:r>
            <a:rPr lang="en-US" dirty="0"/>
            <a:t>IT ethics</a:t>
          </a:r>
        </a:p>
      </dgm:t>
    </dgm:pt>
    <dgm:pt modelId="{F0C3954F-79D2-48A7-ABDC-EFBD146102DA}" type="parTrans" cxnId="{E44DB9C3-C355-4E48-978A-4F557DDF2A28}">
      <dgm:prSet/>
      <dgm:spPr>
        <a:ln w="53975"/>
      </dgm:spPr>
      <dgm:t>
        <a:bodyPr/>
        <a:lstStyle/>
        <a:p>
          <a:endParaRPr lang="en-US"/>
        </a:p>
      </dgm:t>
    </dgm:pt>
    <dgm:pt modelId="{69883CE5-02A4-4BED-AE23-762A03031CE6}" type="sibTrans" cxnId="{E44DB9C3-C355-4E48-978A-4F557DDF2A28}">
      <dgm:prSet/>
      <dgm:spPr/>
      <dgm:t>
        <a:bodyPr/>
        <a:lstStyle/>
        <a:p>
          <a:endParaRPr lang="en-US"/>
        </a:p>
      </dgm:t>
    </dgm:pt>
    <dgm:pt modelId="{EC825106-3109-4CA0-AA35-A812EB458C4B}">
      <dgm:prSet/>
      <dgm:spPr/>
      <dgm:t>
        <a:bodyPr/>
        <a:lstStyle/>
        <a:p>
          <a:r>
            <a:rPr lang="en-US" dirty="0"/>
            <a:t>Business </a:t>
          </a:r>
        </a:p>
      </dgm:t>
    </dgm:pt>
    <dgm:pt modelId="{A92283BE-C514-47D2-8386-26098EA09F8D}" type="parTrans" cxnId="{2A6B0F6D-B68B-49C6-8EDC-3C95A93AE035}">
      <dgm:prSet/>
      <dgm:spPr>
        <a:ln w="53975"/>
      </dgm:spPr>
      <dgm:t>
        <a:bodyPr/>
        <a:lstStyle/>
        <a:p>
          <a:endParaRPr lang="en-US"/>
        </a:p>
      </dgm:t>
    </dgm:pt>
    <dgm:pt modelId="{5E4AB256-BDBA-428D-AF59-5A80BE656B96}" type="sibTrans" cxnId="{2A6B0F6D-B68B-49C6-8EDC-3C95A93AE035}">
      <dgm:prSet/>
      <dgm:spPr/>
      <dgm:t>
        <a:bodyPr/>
        <a:lstStyle/>
        <a:p>
          <a:endParaRPr lang="en-US"/>
        </a:p>
      </dgm:t>
    </dgm:pt>
    <dgm:pt modelId="{1E6FDEDF-5590-452F-83DD-BF0BCF410F8E}">
      <dgm:prSet/>
      <dgm:spPr/>
      <dgm:t>
        <a:bodyPr/>
        <a:lstStyle/>
        <a:p>
          <a:r>
            <a:rPr lang="en-US" dirty="0"/>
            <a:t>Clinical ethics</a:t>
          </a:r>
        </a:p>
      </dgm:t>
    </dgm:pt>
    <dgm:pt modelId="{A93AF04B-BBE2-4038-B53A-BA9D7551DF73}" type="parTrans" cxnId="{3B011144-28E6-4682-B6D6-EB0AE7CB7319}">
      <dgm:prSet/>
      <dgm:spPr>
        <a:ln w="50800"/>
      </dgm:spPr>
      <dgm:t>
        <a:bodyPr/>
        <a:lstStyle/>
        <a:p>
          <a:endParaRPr lang="en-US"/>
        </a:p>
      </dgm:t>
    </dgm:pt>
    <dgm:pt modelId="{D9DB1EEB-596A-44ED-B00D-527B890D9EFB}" type="sibTrans" cxnId="{3B011144-28E6-4682-B6D6-EB0AE7CB7319}">
      <dgm:prSet/>
      <dgm:spPr/>
      <dgm:t>
        <a:bodyPr/>
        <a:lstStyle/>
        <a:p>
          <a:endParaRPr lang="en-US"/>
        </a:p>
      </dgm:t>
    </dgm:pt>
    <dgm:pt modelId="{C06D810F-23D7-49A1-93C4-A1BC05AD2865}">
      <dgm:prSet/>
      <dgm:spPr/>
      <dgm:t>
        <a:bodyPr/>
        <a:lstStyle/>
        <a:p>
          <a:r>
            <a:rPr lang="en-US" dirty="0"/>
            <a:t>Research ethics</a:t>
          </a:r>
        </a:p>
      </dgm:t>
    </dgm:pt>
    <dgm:pt modelId="{B6009609-F719-4E77-9E6D-22C5D1056A0C}" type="parTrans" cxnId="{25D2EB59-02F7-47B2-8FDB-7919E8D8BE61}">
      <dgm:prSet/>
      <dgm:spPr>
        <a:ln w="57150"/>
      </dgm:spPr>
      <dgm:t>
        <a:bodyPr/>
        <a:lstStyle/>
        <a:p>
          <a:endParaRPr lang="en-US"/>
        </a:p>
      </dgm:t>
    </dgm:pt>
    <dgm:pt modelId="{B544F1C2-D351-462B-B514-E691F422AE2D}" type="sibTrans" cxnId="{25D2EB59-02F7-47B2-8FDB-7919E8D8BE61}">
      <dgm:prSet/>
      <dgm:spPr/>
      <dgm:t>
        <a:bodyPr/>
        <a:lstStyle/>
        <a:p>
          <a:endParaRPr lang="en-US"/>
        </a:p>
      </dgm:t>
    </dgm:pt>
    <dgm:pt modelId="{ABF4F14C-D05A-45EA-BFA9-F8B117F3137E}">
      <dgm:prSet/>
      <dgm:spPr/>
      <dgm:t>
        <a:bodyPr/>
        <a:lstStyle/>
        <a:p>
          <a:r>
            <a:rPr lang="en-US" dirty="0"/>
            <a:t>Nursing ethics</a:t>
          </a:r>
        </a:p>
      </dgm:t>
    </dgm:pt>
    <dgm:pt modelId="{87ED4733-402F-4A5F-AE2E-8A312C613C2F}" type="parTrans" cxnId="{965AB2B9-15F9-4530-B83D-40F2F062045B}">
      <dgm:prSet/>
      <dgm:spPr>
        <a:solidFill>
          <a:schemeClr val="bg1"/>
        </a:solidFill>
        <a:ln w="50800">
          <a:solidFill>
            <a:schemeClr val="accent1">
              <a:shade val="80000"/>
              <a:hueOff val="0"/>
              <a:satOff val="0"/>
              <a:lumOff val="0"/>
            </a:schemeClr>
          </a:solidFill>
        </a:ln>
      </dgm:spPr>
      <dgm:t>
        <a:bodyPr/>
        <a:lstStyle/>
        <a:p>
          <a:endParaRPr lang="en-US"/>
        </a:p>
      </dgm:t>
    </dgm:pt>
    <dgm:pt modelId="{1A3904E1-05DA-4410-9251-A627DD424FBF}" type="sibTrans" cxnId="{965AB2B9-15F9-4530-B83D-40F2F062045B}">
      <dgm:prSet/>
      <dgm:spPr/>
      <dgm:t>
        <a:bodyPr/>
        <a:lstStyle/>
        <a:p>
          <a:endParaRPr lang="en-US"/>
        </a:p>
      </dgm:t>
    </dgm:pt>
    <dgm:pt modelId="{8CE8D358-1920-4954-B421-B2997EE5A2E8}" type="pres">
      <dgm:prSet presAssocID="{5A336C39-1303-4F7D-BB50-9D662C54DAF3}" presName="Name0" presStyleCnt="0">
        <dgm:presLayoutVars>
          <dgm:chPref val="1"/>
          <dgm:dir/>
          <dgm:animOne val="branch"/>
          <dgm:animLvl val="lvl"/>
          <dgm:resizeHandles val="exact"/>
        </dgm:presLayoutVars>
      </dgm:prSet>
      <dgm:spPr/>
    </dgm:pt>
    <dgm:pt modelId="{AE44F529-542B-4FF2-9E05-034F71E59629}" type="pres">
      <dgm:prSet presAssocID="{B92679D7-C8B1-4FFB-8F0E-6A96B9E8F00B}" presName="root1" presStyleCnt="0"/>
      <dgm:spPr/>
    </dgm:pt>
    <dgm:pt modelId="{644A4408-2314-4F0B-B506-EE15A95B46A5}" type="pres">
      <dgm:prSet presAssocID="{B92679D7-C8B1-4FFB-8F0E-6A96B9E8F00B}" presName="LevelOneTextNode" presStyleLbl="node0" presStyleIdx="0" presStyleCnt="1" custLinFactX="-171693" custLinFactNeighborX="-200000" custLinFactNeighborY="3100">
        <dgm:presLayoutVars>
          <dgm:chPref val="3"/>
        </dgm:presLayoutVars>
      </dgm:prSet>
      <dgm:spPr/>
    </dgm:pt>
    <dgm:pt modelId="{28E7DC6D-1A0B-4069-BF9B-3A3A1F37566C}" type="pres">
      <dgm:prSet presAssocID="{B92679D7-C8B1-4FFB-8F0E-6A96B9E8F00B}" presName="level2hierChild" presStyleCnt="0"/>
      <dgm:spPr/>
    </dgm:pt>
    <dgm:pt modelId="{318B058D-B15B-4425-8EDA-442962C83DAC}" type="pres">
      <dgm:prSet presAssocID="{F32284D9-18B1-4FDA-A869-5E8D76F7BCA3}" presName="conn2-1" presStyleLbl="parChTrans1D2" presStyleIdx="0" presStyleCnt="3"/>
      <dgm:spPr/>
    </dgm:pt>
    <dgm:pt modelId="{652CAABC-C5DB-42FF-BB12-0CBCAE9F696D}" type="pres">
      <dgm:prSet presAssocID="{F32284D9-18B1-4FDA-A869-5E8D76F7BCA3}" presName="connTx" presStyleLbl="parChTrans1D2" presStyleIdx="0" presStyleCnt="3"/>
      <dgm:spPr/>
    </dgm:pt>
    <dgm:pt modelId="{FDC9A414-AE9E-4800-A315-A1884D5CDFBD}" type="pres">
      <dgm:prSet presAssocID="{A5C589A9-1BA0-4963-A5AF-BCBB3F3316F2}" presName="root2" presStyleCnt="0"/>
      <dgm:spPr/>
    </dgm:pt>
    <dgm:pt modelId="{7BF54A89-031D-40E7-B6BE-A6D49A16C26D}" type="pres">
      <dgm:prSet presAssocID="{A5C589A9-1BA0-4963-A5AF-BCBB3F3316F2}" presName="LevelTwoTextNode" presStyleLbl="node2" presStyleIdx="0" presStyleCnt="3" custScaleX="58356" custLinFactNeighborX="-25274" custLinFactNeighborY="-73323">
        <dgm:presLayoutVars>
          <dgm:chPref val="3"/>
        </dgm:presLayoutVars>
      </dgm:prSet>
      <dgm:spPr/>
    </dgm:pt>
    <dgm:pt modelId="{8DAB777B-FF0C-43F1-91B4-76EFF1D4B389}" type="pres">
      <dgm:prSet presAssocID="{A5C589A9-1BA0-4963-A5AF-BCBB3F3316F2}" presName="level3hierChild" presStyleCnt="0"/>
      <dgm:spPr/>
    </dgm:pt>
    <dgm:pt modelId="{0015A636-0EE9-4934-A99C-E42A9A8CBA67}" type="pres">
      <dgm:prSet presAssocID="{439DE46D-391B-4ADB-9E0B-EF0A189A7E69}" presName="conn2-1" presStyleLbl="parChTrans1D2" presStyleIdx="1" presStyleCnt="3"/>
      <dgm:spPr/>
    </dgm:pt>
    <dgm:pt modelId="{4BCBF4B7-2BCB-4B40-8859-B35832B49C0A}" type="pres">
      <dgm:prSet presAssocID="{439DE46D-391B-4ADB-9E0B-EF0A189A7E69}" presName="connTx" presStyleLbl="parChTrans1D2" presStyleIdx="1" presStyleCnt="3"/>
      <dgm:spPr/>
    </dgm:pt>
    <dgm:pt modelId="{2B6480FB-CCE9-45A9-97E5-F5A77C62C805}" type="pres">
      <dgm:prSet presAssocID="{4030612C-9808-4C23-B808-B4F867D21D1A}" presName="root2" presStyleCnt="0"/>
      <dgm:spPr/>
    </dgm:pt>
    <dgm:pt modelId="{1A146F89-B83D-420C-A29C-EAE4D8E3E9BF}" type="pres">
      <dgm:prSet presAssocID="{4030612C-9808-4C23-B808-B4F867D21D1A}" presName="LevelTwoTextNode" presStyleLbl="node2" presStyleIdx="1" presStyleCnt="3" custScaleX="58356" custLinFactNeighborX="-25274" custLinFactNeighborY="-84295">
        <dgm:presLayoutVars>
          <dgm:chPref val="3"/>
        </dgm:presLayoutVars>
      </dgm:prSet>
      <dgm:spPr/>
    </dgm:pt>
    <dgm:pt modelId="{2A361083-F921-412C-BB0A-979D38A44AE5}" type="pres">
      <dgm:prSet presAssocID="{4030612C-9808-4C23-B808-B4F867D21D1A}" presName="level3hierChild" presStyleCnt="0"/>
      <dgm:spPr/>
    </dgm:pt>
    <dgm:pt modelId="{96B9A75E-8349-4553-AF6E-E2D03CEC7C2C}" type="pres">
      <dgm:prSet presAssocID="{FAFEF90E-35E6-47CA-9D37-18C795BC2906}" presName="conn2-1" presStyleLbl="parChTrans1D2" presStyleIdx="2" presStyleCnt="3"/>
      <dgm:spPr/>
    </dgm:pt>
    <dgm:pt modelId="{48893F7D-180F-4B89-B4BB-465862C376CE}" type="pres">
      <dgm:prSet presAssocID="{FAFEF90E-35E6-47CA-9D37-18C795BC2906}" presName="connTx" presStyleLbl="parChTrans1D2" presStyleIdx="2" presStyleCnt="3"/>
      <dgm:spPr/>
    </dgm:pt>
    <dgm:pt modelId="{6E0E17FB-2DCB-439A-A0A4-70D4B0E36E5A}" type="pres">
      <dgm:prSet presAssocID="{55235EA2-74DB-4D35-BAF8-2CB329F739C9}" presName="root2" presStyleCnt="0"/>
      <dgm:spPr/>
    </dgm:pt>
    <dgm:pt modelId="{8A36D05F-AAFC-4468-BFB5-CABC0CF30E5E}" type="pres">
      <dgm:prSet presAssocID="{55235EA2-74DB-4D35-BAF8-2CB329F739C9}" presName="LevelTwoTextNode" presStyleLbl="node2" presStyleIdx="2" presStyleCnt="3" custScaleX="58356" custLinFactNeighborX="-25274" custLinFactNeighborY="20761">
        <dgm:presLayoutVars>
          <dgm:chPref val="3"/>
        </dgm:presLayoutVars>
      </dgm:prSet>
      <dgm:spPr/>
    </dgm:pt>
    <dgm:pt modelId="{AD612EF0-D330-4450-93F8-6801B3954256}" type="pres">
      <dgm:prSet presAssocID="{55235EA2-74DB-4D35-BAF8-2CB329F739C9}" presName="level3hierChild" presStyleCnt="0"/>
      <dgm:spPr/>
    </dgm:pt>
    <dgm:pt modelId="{EF2C4E4E-EF6D-490A-B5F7-1A3D18865519}" type="pres">
      <dgm:prSet presAssocID="{8105107C-B956-4B95-982D-B2C26ACE5F3E}" presName="conn2-1" presStyleLbl="parChTrans1D3" presStyleIdx="0" presStyleCnt="4"/>
      <dgm:spPr/>
    </dgm:pt>
    <dgm:pt modelId="{EB4828B0-C529-46A1-82FD-DE66B5F583C6}" type="pres">
      <dgm:prSet presAssocID="{8105107C-B956-4B95-982D-B2C26ACE5F3E}" presName="connTx" presStyleLbl="parChTrans1D3" presStyleIdx="0" presStyleCnt="4"/>
      <dgm:spPr/>
    </dgm:pt>
    <dgm:pt modelId="{D2DAF431-0FEA-4FF7-9268-F7B65767A15C}" type="pres">
      <dgm:prSet presAssocID="{96295C72-9A52-4E68-A48B-20A5EA97D292}" presName="root2" presStyleCnt="0"/>
      <dgm:spPr/>
    </dgm:pt>
    <dgm:pt modelId="{F2416BFA-5DE7-4E3F-A602-6A2467FFA776}" type="pres">
      <dgm:prSet presAssocID="{96295C72-9A52-4E68-A48B-20A5EA97D292}" presName="LevelTwoTextNode" presStyleLbl="node3" presStyleIdx="0" presStyleCnt="4" custLinFactY="-30829" custLinFactNeighborX="-27612" custLinFactNeighborY="-100000">
        <dgm:presLayoutVars>
          <dgm:chPref val="3"/>
        </dgm:presLayoutVars>
      </dgm:prSet>
      <dgm:spPr/>
    </dgm:pt>
    <dgm:pt modelId="{B4DEB5AC-FAE3-4783-9B5A-C5F24E5DAC19}" type="pres">
      <dgm:prSet presAssocID="{96295C72-9A52-4E68-A48B-20A5EA97D292}" presName="level3hierChild" presStyleCnt="0"/>
      <dgm:spPr/>
    </dgm:pt>
    <dgm:pt modelId="{F1EB8ABD-B930-4FC8-AC89-EFA5A0DE40AF}" type="pres">
      <dgm:prSet presAssocID="{A93AF04B-BBE2-4038-B53A-BA9D7551DF73}" presName="conn2-1" presStyleLbl="parChTrans1D4" presStyleIdx="0" presStyleCnt="3"/>
      <dgm:spPr/>
    </dgm:pt>
    <dgm:pt modelId="{C98BE830-F421-4961-BDA3-5BFC90007ECE}" type="pres">
      <dgm:prSet presAssocID="{A93AF04B-BBE2-4038-B53A-BA9D7551DF73}" presName="connTx" presStyleLbl="parChTrans1D4" presStyleIdx="0" presStyleCnt="3"/>
      <dgm:spPr/>
    </dgm:pt>
    <dgm:pt modelId="{4FB5EE06-03C7-4D1B-841D-CFD25600BD0D}" type="pres">
      <dgm:prSet presAssocID="{1E6FDEDF-5590-452F-83DD-BF0BCF410F8E}" presName="root2" presStyleCnt="0"/>
      <dgm:spPr/>
    </dgm:pt>
    <dgm:pt modelId="{55798032-137A-46FD-9B65-AD2B094DAC3A}" type="pres">
      <dgm:prSet presAssocID="{1E6FDEDF-5590-452F-83DD-BF0BCF410F8E}" presName="LevelTwoTextNode" presStyleLbl="node4" presStyleIdx="0" presStyleCnt="3">
        <dgm:presLayoutVars>
          <dgm:chPref val="3"/>
        </dgm:presLayoutVars>
      </dgm:prSet>
      <dgm:spPr/>
    </dgm:pt>
    <dgm:pt modelId="{3B409F73-3FD3-4A40-AD5D-163372B29993}" type="pres">
      <dgm:prSet presAssocID="{1E6FDEDF-5590-452F-83DD-BF0BCF410F8E}" presName="level3hierChild" presStyleCnt="0"/>
      <dgm:spPr/>
    </dgm:pt>
    <dgm:pt modelId="{208CC43D-160F-4C87-AED4-4FEA53898391}" type="pres">
      <dgm:prSet presAssocID="{B6009609-F719-4E77-9E6D-22C5D1056A0C}" presName="conn2-1" presStyleLbl="parChTrans1D4" presStyleIdx="1" presStyleCnt="3"/>
      <dgm:spPr/>
    </dgm:pt>
    <dgm:pt modelId="{AE483931-96B5-4EE0-B1BE-CB6CB5139DD0}" type="pres">
      <dgm:prSet presAssocID="{B6009609-F719-4E77-9E6D-22C5D1056A0C}" presName="connTx" presStyleLbl="parChTrans1D4" presStyleIdx="1" presStyleCnt="3"/>
      <dgm:spPr/>
    </dgm:pt>
    <dgm:pt modelId="{8396C1AA-A087-4298-B71C-0AFA64D52821}" type="pres">
      <dgm:prSet presAssocID="{C06D810F-23D7-49A1-93C4-A1BC05AD2865}" presName="root2" presStyleCnt="0"/>
      <dgm:spPr/>
    </dgm:pt>
    <dgm:pt modelId="{B6A823C9-A335-4586-AF31-024FEC7D5D61}" type="pres">
      <dgm:prSet presAssocID="{C06D810F-23D7-49A1-93C4-A1BC05AD2865}" presName="LevelTwoTextNode" presStyleLbl="node4" presStyleIdx="1" presStyleCnt="3">
        <dgm:presLayoutVars>
          <dgm:chPref val="3"/>
        </dgm:presLayoutVars>
      </dgm:prSet>
      <dgm:spPr/>
    </dgm:pt>
    <dgm:pt modelId="{5E4BD89E-92ED-4E39-A17B-82F163652A56}" type="pres">
      <dgm:prSet presAssocID="{C06D810F-23D7-49A1-93C4-A1BC05AD2865}" presName="level3hierChild" presStyleCnt="0"/>
      <dgm:spPr/>
    </dgm:pt>
    <dgm:pt modelId="{05C8F9FD-A74B-4260-ABB4-773B0896CEEF}" type="pres">
      <dgm:prSet presAssocID="{87ED4733-402F-4A5F-AE2E-8A312C613C2F}" presName="conn2-1" presStyleLbl="parChTrans1D4" presStyleIdx="2" presStyleCnt="3"/>
      <dgm:spPr/>
    </dgm:pt>
    <dgm:pt modelId="{8AE5AE57-7296-4231-9413-71B7149C3DE8}" type="pres">
      <dgm:prSet presAssocID="{87ED4733-402F-4A5F-AE2E-8A312C613C2F}" presName="connTx" presStyleLbl="parChTrans1D4" presStyleIdx="2" presStyleCnt="3"/>
      <dgm:spPr/>
    </dgm:pt>
    <dgm:pt modelId="{6E2DF88D-DDD8-459D-ACF8-A875C84EA54E}" type="pres">
      <dgm:prSet presAssocID="{ABF4F14C-D05A-45EA-BFA9-F8B117F3137E}" presName="root2" presStyleCnt="0"/>
      <dgm:spPr/>
    </dgm:pt>
    <dgm:pt modelId="{31A1C0B1-6BF4-471B-99BD-4AE1353C0CF4}" type="pres">
      <dgm:prSet presAssocID="{ABF4F14C-D05A-45EA-BFA9-F8B117F3137E}" presName="LevelTwoTextNode" presStyleLbl="node4" presStyleIdx="2" presStyleCnt="3">
        <dgm:presLayoutVars>
          <dgm:chPref val="3"/>
        </dgm:presLayoutVars>
      </dgm:prSet>
      <dgm:spPr/>
    </dgm:pt>
    <dgm:pt modelId="{928992A4-219E-4E5D-B9D5-69ECD1B82827}" type="pres">
      <dgm:prSet presAssocID="{ABF4F14C-D05A-45EA-BFA9-F8B117F3137E}" presName="level3hierChild" presStyleCnt="0"/>
      <dgm:spPr/>
    </dgm:pt>
    <dgm:pt modelId="{E3424372-69CF-4F94-BF77-740C59FFE1E3}" type="pres">
      <dgm:prSet presAssocID="{8439F6F5-153D-47F4-B08A-CCE99F0AC376}" presName="conn2-1" presStyleLbl="parChTrans1D3" presStyleIdx="1" presStyleCnt="4"/>
      <dgm:spPr/>
    </dgm:pt>
    <dgm:pt modelId="{C4990492-FA5D-4439-AA19-84ABD878F06C}" type="pres">
      <dgm:prSet presAssocID="{8439F6F5-153D-47F4-B08A-CCE99F0AC376}" presName="connTx" presStyleLbl="parChTrans1D3" presStyleIdx="1" presStyleCnt="4"/>
      <dgm:spPr/>
    </dgm:pt>
    <dgm:pt modelId="{647CD3FF-F75F-49D2-8816-2B55CAEBA357}" type="pres">
      <dgm:prSet presAssocID="{D8B8DA4F-84B5-450F-ABB1-3A2FC987CF56}" presName="root2" presStyleCnt="0"/>
      <dgm:spPr/>
    </dgm:pt>
    <dgm:pt modelId="{6D112037-D090-4D4D-B0EF-A6F6D8AC1420}" type="pres">
      <dgm:prSet presAssocID="{D8B8DA4F-84B5-450F-ABB1-3A2FC987CF56}" presName="LevelTwoTextNode" presStyleLbl="node3" presStyleIdx="1" presStyleCnt="4" custLinFactNeighborX="-21878" custLinFactNeighborY="-98523">
        <dgm:presLayoutVars>
          <dgm:chPref val="3"/>
        </dgm:presLayoutVars>
      </dgm:prSet>
      <dgm:spPr/>
    </dgm:pt>
    <dgm:pt modelId="{E9B7B6A4-406D-4826-8FD5-7E35ED73AF28}" type="pres">
      <dgm:prSet presAssocID="{D8B8DA4F-84B5-450F-ABB1-3A2FC987CF56}" presName="level3hierChild" presStyleCnt="0"/>
      <dgm:spPr/>
    </dgm:pt>
    <dgm:pt modelId="{38579994-4AF2-4790-981B-89C64B7E5FED}" type="pres">
      <dgm:prSet presAssocID="{F0C3954F-79D2-48A7-ABDC-EFBD146102DA}" presName="conn2-1" presStyleLbl="parChTrans1D3" presStyleIdx="2" presStyleCnt="4"/>
      <dgm:spPr/>
    </dgm:pt>
    <dgm:pt modelId="{294B5891-B722-47F7-B4E8-0B2B35FF1F34}" type="pres">
      <dgm:prSet presAssocID="{F0C3954F-79D2-48A7-ABDC-EFBD146102DA}" presName="connTx" presStyleLbl="parChTrans1D3" presStyleIdx="2" presStyleCnt="4"/>
      <dgm:spPr/>
    </dgm:pt>
    <dgm:pt modelId="{91A2AC47-F73E-4905-8D0E-A5FDA9ACC98F}" type="pres">
      <dgm:prSet presAssocID="{EDAF7E6A-9429-4F8A-A739-F11A550C7C86}" presName="root2" presStyleCnt="0"/>
      <dgm:spPr/>
    </dgm:pt>
    <dgm:pt modelId="{74BD6335-7DCD-4AD0-9137-8D3FC1DFDBC3}" type="pres">
      <dgm:prSet presAssocID="{EDAF7E6A-9429-4F8A-A739-F11A550C7C86}" presName="LevelTwoTextNode" presStyleLbl="node3" presStyleIdx="2" presStyleCnt="4" custLinFactNeighborX="-18387" custLinFactNeighborY="-69989">
        <dgm:presLayoutVars>
          <dgm:chPref val="3"/>
        </dgm:presLayoutVars>
      </dgm:prSet>
      <dgm:spPr/>
    </dgm:pt>
    <dgm:pt modelId="{3113CC7A-141B-41A0-B2D0-B2A8CEC4411C}" type="pres">
      <dgm:prSet presAssocID="{EDAF7E6A-9429-4F8A-A739-F11A550C7C86}" presName="level3hierChild" presStyleCnt="0"/>
      <dgm:spPr/>
    </dgm:pt>
    <dgm:pt modelId="{81EBFE7A-C8C8-4BBD-96AB-A8105F44CA08}" type="pres">
      <dgm:prSet presAssocID="{A92283BE-C514-47D2-8386-26098EA09F8D}" presName="conn2-1" presStyleLbl="parChTrans1D3" presStyleIdx="3" presStyleCnt="4"/>
      <dgm:spPr/>
    </dgm:pt>
    <dgm:pt modelId="{C7521B3C-C026-466B-8B82-F54AB3445320}" type="pres">
      <dgm:prSet presAssocID="{A92283BE-C514-47D2-8386-26098EA09F8D}" presName="connTx" presStyleLbl="parChTrans1D3" presStyleIdx="3" presStyleCnt="4"/>
      <dgm:spPr/>
    </dgm:pt>
    <dgm:pt modelId="{2FFDF7E2-CFDF-4305-B4A1-55908D33E002}" type="pres">
      <dgm:prSet presAssocID="{EC825106-3109-4CA0-AA35-A812EB458C4B}" presName="root2" presStyleCnt="0"/>
      <dgm:spPr/>
    </dgm:pt>
    <dgm:pt modelId="{68E0CD63-592D-4BAA-B209-D298796C4401}" type="pres">
      <dgm:prSet presAssocID="{EC825106-3109-4CA0-AA35-A812EB458C4B}" presName="LevelTwoTextNode" presStyleLbl="node3" presStyleIdx="3" presStyleCnt="4" custLinFactNeighborX="-22884" custLinFactNeighborY="-42635">
        <dgm:presLayoutVars>
          <dgm:chPref val="3"/>
        </dgm:presLayoutVars>
      </dgm:prSet>
      <dgm:spPr/>
    </dgm:pt>
    <dgm:pt modelId="{DDDDAD6A-DDEE-4291-90BF-DFC70DFF37CA}" type="pres">
      <dgm:prSet presAssocID="{EC825106-3109-4CA0-AA35-A812EB458C4B}" presName="level3hierChild" presStyleCnt="0"/>
      <dgm:spPr/>
    </dgm:pt>
  </dgm:ptLst>
  <dgm:cxnLst>
    <dgm:cxn modelId="{843D4401-DD6A-4A61-8EEF-42901D2E6DED}" srcId="{B92679D7-C8B1-4FFB-8F0E-6A96B9E8F00B}" destId="{55235EA2-74DB-4D35-BAF8-2CB329F739C9}" srcOrd="2" destOrd="0" parTransId="{FAFEF90E-35E6-47CA-9D37-18C795BC2906}" sibTransId="{0C85A84D-EC2B-45B5-867A-AB6A27EB88E9}"/>
    <dgm:cxn modelId="{160E1304-CE3B-426F-B694-96E31DB2EE41}" type="presOf" srcId="{C06D810F-23D7-49A1-93C4-A1BC05AD2865}" destId="{B6A823C9-A335-4586-AF31-024FEC7D5D61}" srcOrd="0" destOrd="0" presId="urn:microsoft.com/office/officeart/2008/layout/HorizontalMultiLevelHierarchy"/>
    <dgm:cxn modelId="{63A9C904-9A4F-4C96-84C0-4566522197A1}" srcId="{B92679D7-C8B1-4FFB-8F0E-6A96B9E8F00B}" destId="{4030612C-9808-4C23-B808-B4F867D21D1A}" srcOrd="1" destOrd="0" parTransId="{439DE46D-391B-4ADB-9E0B-EF0A189A7E69}" sibTransId="{2CC74EAC-88EA-4B1A-816E-C9EF96107B2F}"/>
    <dgm:cxn modelId="{EC84820B-D703-4AB6-B0AC-F5201B27E9EC}" type="presOf" srcId="{8439F6F5-153D-47F4-B08A-CCE99F0AC376}" destId="{C4990492-FA5D-4439-AA19-84ABD878F06C}" srcOrd="1" destOrd="0" presId="urn:microsoft.com/office/officeart/2008/layout/HorizontalMultiLevelHierarchy"/>
    <dgm:cxn modelId="{5156BA0C-90FA-482F-B704-DB6DE9308CB3}" srcId="{5A336C39-1303-4F7D-BB50-9D662C54DAF3}" destId="{B92679D7-C8B1-4FFB-8F0E-6A96B9E8F00B}" srcOrd="0" destOrd="0" parTransId="{73980132-FA02-4717-AE5C-1DFE7922145F}" sibTransId="{227A61CB-63E0-4DE3-9CBD-1D3CE7595806}"/>
    <dgm:cxn modelId="{4DBE5A21-B83C-48AE-922C-1F1384A27896}" type="presOf" srcId="{F0C3954F-79D2-48A7-ABDC-EFBD146102DA}" destId="{294B5891-B722-47F7-B4E8-0B2B35FF1F34}" srcOrd="1" destOrd="0" presId="urn:microsoft.com/office/officeart/2008/layout/HorizontalMultiLevelHierarchy"/>
    <dgm:cxn modelId="{EAF43A34-9C7B-44D1-A41A-FFF71A82BCCD}" type="presOf" srcId="{B6009609-F719-4E77-9E6D-22C5D1056A0C}" destId="{AE483931-96B5-4EE0-B1BE-CB6CB5139DD0}" srcOrd="1" destOrd="0" presId="urn:microsoft.com/office/officeart/2008/layout/HorizontalMultiLevelHierarchy"/>
    <dgm:cxn modelId="{C679D73C-62CF-40FE-B3DC-F82AE978E54E}" type="presOf" srcId="{8439F6F5-153D-47F4-B08A-CCE99F0AC376}" destId="{E3424372-69CF-4F94-BF77-740C59FFE1E3}" srcOrd="0" destOrd="0" presId="urn:microsoft.com/office/officeart/2008/layout/HorizontalMultiLevelHierarchy"/>
    <dgm:cxn modelId="{FCB4ED3E-5EB5-4EF7-967F-3F21204C3B97}" type="presOf" srcId="{4030612C-9808-4C23-B808-B4F867D21D1A}" destId="{1A146F89-B83D-420C-A29C-EAE4D8E3E9BF}" srcOrd="0" destOrd="0" presId="urn:microsoft.com/office/officeart/2008/layout/HorizontalMultiLevelHierarchy"/>
    <dgm:cxn modelId="{97ED1440-637E-4C5D-A83E-731764D1A820}" type="presOf" srcId="{B92679D7-C8B1-4FFB-8F0E-6A96B9E8F00B}" destId="{644A4408-2314-4F0B-B506-EE15A95B46A5}" srcOrd="0" destOrd="0" presId="urn:microsoft.com/office/officeart/2008/layout/HorizontalMultiLevelHierarchy"/>
    <dgm:cxn modelId="{F179B861-0A0E-43E5-A139-AF86EF4F6B99}" srcId="{55235EA2-74DB-4D35-BAF8-2CB329F739C9}" destId="{D8B8DA4F-84B5-450F-ABB1-3A2FC987CF56}" srcOrd="1" destOrd="0" parTransId="{8439F6F5-153D-47F4-B08A-CCE99F0AC376}" sibTransId="{698CF8DB-9408-405E-BF02-3CEA41BAD2E3}"/>
    <dgm:cxn modelId="{3B011144-28E6-4682-B6D6-EB0AE7CB7319}" srcId="{96295C72-9A52-4E68-A48B-20A5EA97D292}" destId="{1E6FDEDF-5590-452F-83DD-BF0BCF410F8E}" srcOrd="0" destOrd="0" parTransId="{A93AF04B-BBE2-4038-B53A-BA9D7551DF73}" sibTransId="{D9DB1EEB-596A-44ED-B00D-527B890D9EFB}"/>
    <dgm:cxn modelId="{4E745868-9D38-4BFE-8E29-4571F0362D77}" type="presOf" srcId="{439DE46D-391B-4ADB-9E0B-EF0A189A7E69}" destId="{4BCBF4B7-2BCB-4B40-8859-B35832B49C0A}" srcOrd="1" destOrd="0" presId="urn:microsoft.com/office/officeart/2008/layout/HorizontalMultiLevelHierarchy"/>
    <dgm:cxn modelId="{94E58168-B91B-430F-814E-D9182E017775}" srcId="{B92679D7-C8B1-4FFB-8F0E-6A96B9E8F00B}" destId="{A5C589A9-1BA0-4963-A5AF-BCBB3F3316F2}" srcOrd="0" destOrd="0" parTransId="{F32284D9-18B1-4FDA-A869-5E8D76F7BCA3}" sibTransId="{F7A359BB-4974-4F72-ADA6-62D65000114F}"/>
    <dgm:cxn modelId="{22BE456B-59CF-4E59-B38F-FAF1FABE41D9}" type="presOf" srcId="{F0C3954F-79D2-48A7-ABDC-EFBD146102DA}" destId="{38579994-4AF2-4790-981B-89C64B7E5FED}" srcOrd="0" destOrd="0" presId="urn:microsoft.com/office/officeart/2008/layout/HorizontalMultiLevelHierarchy"/>
    <dgm:cxn modelId="{2A6B0F6D-B68B-49C6-8EDC-3C95A93AE035}" srcId="{55235EA2-74DB-4D35-BAF8-2CB329F739C9}" destId="{EC825106-3109-4CA0-AA35-A812EB458C4B}" srcOrd="3" destOrd="0" parTransId="{A92283BE-C514-47D2-8386-26098EA09F8D}" sibTransId="{5E4AB256-BDBA-428D-AF59-5A80BE656B96}"/>
    <dgm:cxn modelId="{CA392752-1A41-4AC2-8493-0FB18828C6DE}" type="presOf" srcId="{EC825106-3109-4CA0-AA35-A812EB458C4B}" destId="{68E0CD63-592D-4BAA-B209-D298796C4401}" srcOrd="0" destOrd="0" presId="urn:microsoft.com/office/officeart/2008/layout/HorizontalMultiLevelHierarchy"/>
    <dgm:cxn modelId="{2E19A572-94C4-4D8D-8C2C-CE7BFDD71DEC}" type="presOf" srcId="{96295C72-9A52-4E68-A48B-20A5EA97D292}" destId="{F2416BFA-5DE7-4E3F-A602-6A2467FFA776}" srcOrd="0" destOrd="0" presId="urn:microsoft.com/office/officeart/2008/layout/HorizontalMultiLevelHierarchy"/>
    <dgm:cxn modelId="{099F0575-5FEC-48E1-A56A-355061EEDD86}" type="presOf" srcId="{87ED4733-402F-4A5F-AE2E-8A312C613C2F}" destId="{05C8F9FD-A74B-4260-ABB4-773B0896CEEF}" srcOrd="0" destOrd="0" presId="urn:microsoft.com/office/officeart/2008/layout/HorizontalMultiLevelHierarchy"/>
    <dgm:cxn modelId="{25D2EB59-02F7-47B2-8FDB-7919E8D8BE61}" srcId="{96295C72-9A52-4E68-A48B-20A5EA97D292}" destId="{C06D810F-23D7-49A1-93C4-A1BC05AD2865}" srcOrd="1" destOrd="0" parTransId="{B6009609-F719-4E77-9E6D-22C5D1056A0C}" sibTransId="{B544F1C2-D351-462B-B514-E691F422AE2D}"/>
    <dgm:cxn modelId="{9367F37F-5BA7-4091-8B85-BA1F6A4A4A1A}" type="presOf" srcId="{F32284D9-18B1-4FDA-A869-5E8D76F7BCA3}" destId="{652CAABC-C5DB-42FF-BB12-0CBCAE9F696D}" srcOrd="1" destOrd="0" presId="urn:microsoft.com/office/officeart/2008/layout/HorizontalMultiLevelHierarchy"/>
    <dgm:cxn modelId="{7E4E958B-9A77-4A25-BAEF-8177C8E9D511}" type="presOf" srcId="{A93AF04B-BBE2-4038-B53A-BA9D7551DF73}" destId="{C98BE830-F421-4961-BDA3-5BFC90007ECE}" srcOrd="1" destOrd="0" presId="urn:microsoft.com/office/officeart/2008/layout/HorizontalMultiLevelHierarchy"/>
    <dgm:cxn modelId="{7263E997-6E74-46CF-8A04-95E4C944715B}" type="presOf" srcId="{A92283BE-C514-47D2-8386-26098EA09F8D}" destId="{81EBFE7A-C8C8-4BBD-96AB-A8105F44CA08}" srcOrd="0" destOrd="0" presId="urn:microsoft.com/office/officeart/2008/layout/HorizontalMultiLevelHierarchy"/>
    <dgm:cxn modelId="{A2E0069B-4369-4558-90D3-5A07083AB4A3}" type="presOf" srcId="{87ED4733-402F-4A5F-AE2E-8A312C613C2F}" destId="{8AE5AE57-7296-4231-9413-71B7149C3DE8}" srcOrd="1" destOrd="0" presId="urn:microsoft.com/office/officeart/2008/layout/HorizontalMultiLevelHierarchy"/>
    <dgm:cxn modelId="{EF2DC79C-624F-467D-8CCD-A78E56E749FB}" type="presOf" srcId="{B6009609-F719-4E77-9E6D-22C5D1056A0C}" destId="{208CC43D-160F-4C87-AED4-4FEA53898391}" srcOrd="0" destOrd="0" presId="urn:microsoft.com/office/officeart/2008/layout/HorizontalMultiLevelHierarchy"/>
    <dgm:cxn modelId="{F25E269D-602A-4F88-B8A5-D03F827E4167}" type="presOf" srcId="{A93AF04B-BBE2-4038-B53A-BA9D7551DF73}" destId="{F1EB8ABD-B930-4FC8-AC89-EFA5A0DE40AF}" srcOrd="0" destOrd="0" presId="urn:microsoft.com/office/officeart/2008/layout/HorizontalMultiLevelHierarchy"/>
    <dgm:cxn modelId="{565BCF9F-4725-4FF7-B159-A374E7EC10FC}" type="presOf" srcId="{439DE46D-391B-4ADB-9E0B-EF0A189A7E69}" destId="{0015A636-0EE9-4934-A99C-E42A9A8CBA67}" srcOrd="0" destOrd="0" presId="urn:microsoft.com/office/officeart/2008/layout/HorizontalMultiLevelHierarchy"/>
    <dgm:cxn modelId="{115BD6A2-6B97-4F10-8B83-C2BF860B4F8B}" type="presOf" srcId="{A92283BE-C514-47D2-8386-26098EA09F8D}" destId="{C7521B3C-C026-466B-8B82-F54AB3445320}" srcOrd="1" destOrd="0" presId="urn:microsoft.com/office/officeart/2008/layout/HorizontalMultiLevelHierarchy"/>
    <dgm:cxn modelId="{FF8A9EB8-30C6-4D4C-88B5-7D3415EFC6C8}" type="presOf" srcId="{55235EA2-74DB-4D35-BAF8-2CB329F739C9}" destId="{8A36D05F-AAFC-4468-BFB5-CABC0CF30E5E}" srcOrd="0" destOrd="0" presId="urn:microsoft.com/office/officeart/2008/layout/HorizontalMultiLevelHierarchy"/>
    <dgm:cxn modelId="{28A276B9-1F7E-44B1-8301-0AC6E7D5470B}" type="presOf" srcId="{F32284D9-18B1-4FDA-A869-5E8D76F7BCA3}" destId="{318B058D-B15B-4425-8EDA-442962C83DAC}" srcOrd="0" destOrd="0" presId="urn:microsoft.com/office/officeart/2008/layout/HorizontalMultiLevelHierarchy"/>
    <dgm:cxn modelId="{965AB2B9-15F9-4530-B83D-40F2F062045B}" srcId="{96295C72-9A52-4E68-A48B-20A5EA97D292}" destId="{ABF4F14C-D05A-45EA-BFA9-F8B117F3137E}" srcOrd="2" destOrd="0" parTransId="{87ED4733-402F-4A5F-AE2E-8A312C613C2F}" sibTransId="{1A3904E1-05DA-4410-9251-A627DD424FBF}"/>
    <dgm:cxn modelId="{0B19D4BB-E4C0-4C15-8666-AADEA7AA9D47}" type="presOf" srcId="{A5C589A9-1BA0-4963-A5AF-BCBB3F3316F2}" destId="{7BF54A89-031D-40E7-B6BE-A6D49A16C26D}" srcOrd="0" destOrd="0" presId="urn:microsoft.com/office/officeart/2008/layout/HorizontalMultiLevelHierarchy"/>
    <dgm:cxn modelId="{45BAB7BC-D41F-48A3-A0CC-7537BA7578D2}" type="presOf" srcId="{8105107C-B956-4B95-982D-B2C26ACE5F3E}" destId="{EB4828B0-C529-46A1-82FD-DE66B5F583C6}" srcOrd="1" destOrd="0" presId="urn:microsoft.com/office/officeart/2008/layout/HorizontalMultiLevelHierarchy"/>
    <dgm:cxn modelId="{BD73CFC0-1918-4181-875D-F3E7A801E357}" type="presOf" srcId="{ABF4F14C-D05A-45EA-BFA9-F8B117F3137E}" destId="{31A1C0B1-6BF4-471B-99BD-4AE1353C0CF4}" srcOrd="0" destOrd="0" presId="urn:microsoft.com/office/officeart/2008/layout/HorizontalMultiLevelHierarchy"/>
    <dgm:cxn modelId="{93D67AC2-2C5D-479C-BF2D-B905B4816D1D}" type="presOf" srcId="{D8B8DA4F-84B5-450F-ABB1-3A2FC987CF56}" destId="{6D112037-D090-4D4D-B0EF-A6F6D8AC1420}" srcOrd="0" destOrd="0" presId="urn:microsoft.com/office/officeart/2008/layout/HorizontalMultiLevelHierarchy"/>
    <dgm:cxn modelId="{E44DB9C3-C355-4E48-978A-4F557DDF2A28}" srcId="{55235EA2-74DB-4D35-BAF8-2CB329F739C9}" destId="{EDAF7E6A-9429-4F8A-A739-F11A550C7C86}" srcOrd="2" destOrd="0" parTransId="{F0C3954F-79D2-48A7-ABDC-EFBD146102DA}" sibTransId="{69883CE5-02A4-4BED-AE23-762A03031CE6}"/>
    <dgm:cxn modelId="{AAF091C6-E96B-4FB5-8D02-02726AACC58E}" type="presOf" srcId="{FAFEF90E-35E6-47CA-9D37-18C795BC2906}" destId="{96B9A75E-8349-4553-AF6E-E2D03CEC7C2C}" srcOrd="0" destOrd="0" presId="urn:microsoft.com/office/officeart/2008/layout/HorizontalMultiLevelHierarchy"/>
    <dgm:cxn modelId="{4C2C61D5-E205-4F72-9F96-1D99FA42AABB}" type="presOf" srcId="{8105107C-B956-4B95-982D-B2C26ACE5F3E}" destId="{EF2C4E4E-EF6D-490A-B5F7-1A3D18865519}" srcOrd="0" destOrd="0" presId="urn:microsoft.com/office/officeart/2008/layout/HorizontalMultiLevelHierarchy"/>
    <dgm:cxn modelId="{E85868E2-8905-4302-A98E-AFE4F2FC46F3}" type="presOf" srcId="{FAFEF90E-35E6-47CA-9D37-18C795BC2906}" destId="{48893F7D-180F-4B89-B4BB-465862C376CE}" srcOrd="1" destOrd="0" presId="urn:microsoft.com/office/officeart/2008/layout/HorizontalMultiLevelHierarchy"/>
    <dgm:cxn modelId="{5D9817EA-C52A-4CAF-B60F-A11B8E4D70CD}" type="presOf" srcId="{EDAF7E6A-9429-4F8A-A739-F11A550C7C86}" destId="{74BD6335-7DCD-4AD0-9137-8D3FC1DFDBC3}" srcOrd="0" destOrd="0" presId="urn:microsoft.com/office/officeart/2008/layout/HorizontalMultiLevelHierarchy"/>
    <dgm:cxn modelId="{2FFD60EE-FBBB-4799-8D9D-DFBA612B5351}" type="presOf" srcId="{5A336C39-1303-4F7D-BB50-9D662C54DAF3}" destId="{8CE8D358-1920-4954-B421-B2997EE5A2E8}" srcOrd="0" destOrd="0" presId="urn:microsoft.com/office/officeart/2008/layout/HorizontalMultiLevelHierarchy"/>
    <dgm:cxn modelId="{A18B91F9-EDD1-4894-A24A-A5725A38E5D0}" type="presOf" srcId="{1E6FDEDF-5590-452F-83DD-BF0BCF410F8E}" destId="{55798032-137A-46FD-9B65-AD2B094DAC3A}" srcOrd="0" destOrd="0" presId="urn:microsoft.com/office/officeart/2008/layout/HorizontalMultiLevelHierarchy"/>
    <dgm:cxn modelId="{40C325FA-36B6-425F-AA89-ED90A09BC15C}" srcId="{55235EA2-74DB-4D35-BAF8-2CB329F739C9}" destId="{96295C72-9A52-4E68-A48B-20A5EA97D292}" srcOrd="0" destOrd="0" parTransId="{8105107C-B956-4B95-982D-B2C26ACE5F3E}" sibTransId="{E8FB02C1-B855-4DC9-B05A-106981B245B4}"/>
    <dgm:cxn modelId="{651DC506-A268-43B2-AD1D-DC700A53009D}" type="presParOf" srcId="{8CE8D358-1920-4954-B421-B2997EE5A2E8}" destId="{AE44F529-542B-4FF2-9E05-034F71E59629}" srcOrd="0" destOrd="0" presId="urn:microsoft.com/office/officeart/2008/layout/HorizontalMultiLevelHierarchy"/>
    <dgm:cxn modelId="{71F1ED07-F6BF-4C5E-A38C-3D57D77A53C0}" type="presParOf" srcId="{AE44F529-542B-4FF2-9E05-034F71E59629}" destId="{644A4408-2314-4F0B-B506-EE15A95B46A5}" srcOrd="0" destOrd="0" presId="urn:microsoft.com/office/officeart/2008/layout/HorizontalMultiLevelHierarchy"/>
    <dgm:cxn modelId="{F811703A-5FB3-4B07-B013-84E4D4B11D38}" type="presParOf" srcId="{AE44F529-542B-4FF2-9E05-034F71E59629}" destId="{28E7DC6D-1A0B-4069-BF9B-3A3A1F37566C}" srcOrd="1" destOrd="0" presId="urn:microsoft.com/office/officeart/2008/layout/HorizontalMultiLevelHierarchy"/>
    <dgm:cxn modelId="{844EE7DF-4A3B-468B-A0EA-DB47F973D8D4}" type="presParOf" srcId="{28E7DC6D-1A0B-4069-BF9B-3A3A1F37566C}" destId="{318B058D-B15B-4425-8EDA-442962C83DAC}" srcOrd="0" destOrd="0" presId="urn:microsoft.com/office/officeart/2008/layout/HorizontalMultiLevelHierarchy"/>
    <dgm:cxn modelId="{2EC2E566-F70A-492B-88DC-3B7D23196BC9}" type="presParOf" srcId="{318B058D-B15B-4425-8EDA-442962C83DAC}" destId="{652CAABC-C5DB-42FF-BB12-0CBCAE9F696D}" srcOrd="0" destOrd="0" presId="urn:microsoft.com/office/officeart/2008/layout/HorizontalMultiLevelHierarchy"/>
    <dgm:cxn modelId="{C03C48FF-CB74-4BF8-BDFE-384944392754}" type="presParOf" srcId="{28E7DC6D-1A0B-4069-BF9B-3A3A1F37566C}" destId="{FDC9A414-AE9E-4800-A315-A1884D5CDFBD}" srcOrd="1" destOrd="0" presId="urn:microsoft.com/office/officeart/2008/layout/HorizontalMultiLevelHierarchy"/>
    <dgm:cxn modelId="{B0575A4A-E778-4100-B46D-93F045E2B719}" type="presParOf" srcId="{FDC9A414-AE9E-4800-A315-A1884D5CDFBD}" destId="{7BF54A89-031D-40E7-B6BE-A6D49A16C26D}" srcOrd="0" destOrd="0" presId="urn:microsoft.com/office/officeart/2008/layout/HorizontalMultiLevelHierarchy"/>
    <dgm:cxn modelId="{C2A045F1-295F-4A08-BF30-66908D2A536A}" type="presParOf" srcId="{FDC9A414-AE9E-4800-A315-A1884D5CDFBD}" destId="{8DAB777B-FF0C-43F1-91B4-76EFF1D4B389}" srcOrd="1" destOrd="0" presId="urn:microsoft.com/office/officeart/2008/layout/HorizontalMultiLevelHierarchy"/>
    <dgm:cxn modelId="{12DFE308-6C09-4F37-B10B-A0FC6B41D055}" type="presParOf" srcId="{28E7DC6D-1A0B-4069-BF9B-3A3A1F37566C}" destId="{0015A636-0EE9-4934-A99C-E42A9A8CBA67}" srcOrd="2" destOrd="0" presId="urn:microsoft.com/office/officeart/2008/layout/HorizontalMultiLevelHierarchy"/>
    <dgm:cxn modelId="{4C94C271-4E62-428C-9703-D62476BB3F2A}" type="presParOf" srcId="{0015A636-0EE9-4934-A99C-E42A9A8CBA67}" destId="{4BCBF4B7-2BCB-4B40-8859-B35832B49C0A}" srcOrd="0" destOrd="0" presId="urn:microsoft.com/office/officeart/2008/layout/HorizontalMultiLevelHierarchy"/>
    <dgm:cxn modelId="{5C0C4186-EB46-4D24-866A-F9351AD01F01}" type="presParOf" srcId="{28E7DC6D-1A0B-4069-BF9B-3A3A1F37566C}" destId="{2B6480FB-CCE9-45A9-97E5-F5A77C62C805}" srcOrd="3" destOrd="0" presId="urn:microsoft.com/office/officeart/2008/layout/HorizontalMultiLevelHierarchy"/>
    <dgm:cxn modelId="{A8BC3F3C-8140-4A90-A0B0-7F1C9EE4EB47}" type="presParOf" srcId="{2B6480FB-CCE9-45A9-97E5-F5A77C62C805}" destId="{1A146F89-B83D-420C-A29C-EAE4D8E3E9BF}" srcOrd="0" destOrd="0" presId="urn:microsoft.com/office/officeart/2008/layout/HorizontalMultiLevelHierarchy"/>
    <dgm:cxn modelId="{B8CED91B-3D0F-4C60-A9C7-B0918B76605B}" type="presParOf" srcId="{2B6480FB-CCE9-45A9-97E5-F5A77C62C805}" destId="{2A361083-F921-412C-BB0A-979D38A44AE5}" srcOrd="1" destOrd="0" presId="urn:microsoft.com/office/officeart/2008/layout/HorizontalMultiLevelHierarchy"/>
    <dgm:cxn modelId="{0D199A26-5EFA-477C-891B-5D42AD56F8BC}" type="presParOf" srcId="{28E7DC6D-1A0B-4069-BF9B-3A3A1F37566C}" destId="{96B9A75E-8349-4553-AF6E-E2D03CEC7C2C}" srcOrd="4" destOrd="0" presId="urn:microsoft.com/office/officeart/2008/layout/HorizontalMultiLevelHierarchy"/>
    <dgm:cxn modelId="{36B0490B-E13D-4C57-9EC3-4F26E996E783}" type="presParOf" srcId="{96B9A75E-8349-4553-AF6E-E2D03CEC7C2C}" destId="{48893F7D-180F-4B89-B4BB-465862C376CE}" srcOrd="0" destOrd="0" presId="urn:microsoft.com/office/officeart/2008/layout/HorizontalMultiLevelHierarchy"/>
    <dgm:cxn modelId="{2EBBC294-27A9-4A0B-9B4A-8BC6CF1687A3}" type="presParOf" srcId="{28E7DC6D-1A0B-4069-BF9B-3A3A1F37566C}" destId="{6E0E17FB-2DCB-439A-A0A4-70D4B0E36E5A}" srcOrd="5" destOrd="0" presId="urn:microsoft.com/office/officeart/2008/layout/HorizontalMultiLevelHierarchy"/>
    <dgm:cxn modelId="{4BD4F2AF-444F-46E0-AD4E-40565E9B1AA3}" type="presParOf" srcId="{6E0E17FB-2DCB-439A-A0A4-70D4B0E36E5A}" destId="{8A36D05F-AAFC-4468-BFB5-CABC0CF30E5E}" srcOrd="0" destOrd="0" presId="urn:microsoft.com/office/officeart/2008/layout/HorizontalMultiLevelHierarchy"/>
    <dgm:cxn modelId="{8C97F15E-A04E-4C9C-8A01-705B04B31376}" type="presParOf" srcId="{6E0E17FB-2DCB-439A-A0A4-70D4B0E36E5A}" destId="{AD612EF0-D330-4450-93F8-6801B3954256}" srcOrd="1" destOrd="0" presId="urn:microsoft.com/office/officeart/2008/layout/HorizontalMultiLevelHierarchy"/>
    <dgm:cxn modelId="{D5366B2C-A4C7-452A-A20F-A2B045B66D45}" type="presParOf" srcId="{AD612EF0-D330-4450-93F8-6801B3954256}" destId="{EF2C4E4E-EF6D-490A-B5F7-1A3D18865519}" srcOrd="0" destOrd="0" presId="urn:microsoft.com/office/officeart/2008/layout/HorizontalMultiLevelHierarchy"/>
    <dgm:cxn modelId="{484D6C6B-06B9-4B53-B5F5-E590DEA45A4D}" type="presParOf" srcId="{EF2C4E4E-EF6D-490A-B5F7-1A3D18865519}" destId="{EB4828B0-C529-46A1-82FD-DE66B5F583C6}" srcOrd="0" destOrd="0" presId="urn:microsoft.com/office/officeart/2008/layout/HorizontalMultiLevelHierarchy"/>
    <dgm:cxn modelId="{5FCBE4FA-780F-4ADA-9598-88D723B7D042}" type="presParOf" srcId="{AD612EF0-D330-4450-93F8-6801B3954256}" destId="{D2DAF431-0FEA-4FF7-9268-F7B65767A15C}" srcOrd="1" destOrd="0" presId="urn:microsoft.com/office/officeart/2008/layout/HorizontalMultiLevelHierarchy"/>
    <dgm:cxn modelId="{6BBE45E1-1B18-42C6-B457-8813FB10B290}" type="presParOf" srcId="{D2DAF431-0FEA-4FF7-9268-F7B65767A15C}" destId="{F2416BFA-5DE7-4E3F-A602-6A2467FFA776}" srcOrd="0" destOrd="0" presId="urn:microsoft.com/office/officeart/2008/layout/HorizontalMultiLevelHierarchy"/>
    <dgm:cxn modelId="{952AE2A9-98FC-4597-8886-A0EFE4AB8BED}" type="presParOf" srcId="{D2DAF431-0FEA-4FF7-9268-F7B65767A15C}" destId="{B4DEB5AC-FAE3-4783-9B5A-C5F24E5DAC19}" srcOrd="1" destOrd="0" presId="urn:microsoft.com/office/officeart/2008/layout/HorizontalMultiLevelHierarchy"/>
    <dgm:cxn modelId="{E256E8A3-47A3-4938-8539-88F84721F154}" type="presParOf" srcId="{B4DEB5AC-FAE3-4783-9B5A-C5F24E5DAC19}" destId="{F1EB8ABD-B930-4FC8-AC89-EFA5A0DE40AF}" srcOrd="0" destOrd="0" presId="urn:microsoft.com/office/officeart/2008/layout/HorizontalMultiLevelHierarchy"/>
    <dgm:cxn modelId="{809D93B5-39D7-49A8-94C1-2B9B75176BB4}" type="presParOf" srcId="{F1EB8ABD-B930-4FC8-AC89-EFA5A0DE40AF}" destId="{C98BE830-F421-4961-BDA3-5BFC90007ECE}" srcOrd="0" destOrd="0" presId="urn:microsoft.com/office/officeart/2008/layout/HorizontalMultiLevelHierarchy"/>
    <dgm:cxn modelId="{15425C43-C864-4174-B6F5-09729C912095}" type="presParOf" srcId="{B4DEB5AC-FAE3-4783-9B5A-C5F24E5DAC19}" destId="{4FB5EE06-03C7-4D1B-841D-CFD25600BD0D}" srcOrd="1" destOrd="0" presId="urn:microsoft.com/office/officeart/2008/layout/HorizontalMultiLevelHierarchy"/>
    <dgm:cxn modelId="{E00F732A-F7DA-4B12-93F9-DC1ABB1D3A67}" type="presParOf" srcId="{4FB5EE06-03C7-4D1B-841D-CFD25600BD0D}" destId="{55798032-137A-46FD-9B65-AD2B094DAC3A}" srcOrd="0" destOrd="0" presId="urn:microsoft.com/office/officeart/2008/layout/HorizontalMultiLevelHierarchy"/>
    <dgm:cxn modelId="{7B8C492B-C0A7-4B87-AD24-5A8D3EC53EE9}" type="presParOf" srcId="{4FB5EE06-03C7-4D1B-841D-CFD25600BD0D}" destId="{3B409F73-3FD3-4A40-AD5D-163372B29993}" srcOrd="1" destOrd="0" presId="urn:microsoft.com/office/officeart/2008/layout/HorizontalMultiLevelHierarchy"/>
    <dgm:cxn modelId="{023516FD-5164-4919-B16B-2FFEA4A25529}" type="presParOf" srcId="{B4DEB5AC-FAE3-4783-9B5A-C5F24E5DAC19}" destId="{208CC43D-160F-4C87-AED4-4FEA53898391}" srcOrd="2" destOrd="0" presId="urn:microsoft.com/office/officeart/2008/layout/HorizontalMultiLevelHierarchy"/>
    <dgm:cxn modelId="{5AAAD257-42F9-4D10-A518-F8A74FA4AAE9}" type="presParOf" srcId="{208CC43D-160F-4C87-AED4-4FEA53898391}" destId="{AE483931-96B5-4EE0-B1BE-CB6CB5139DD0}" srcOrd="0" destOrd="0" presId="urn:microsoft.com/office/officeart/2008/layout/HorizontalMultiLevelHierarchy"/>
    <dgm:cxn modelId="{502DFB70-DEE9-48DE-AB36-97C34BA96B67}" type="presParOf" srcId="{B4DEB5AC-FAE3-4783-9B5A-C5F24E5DAC19}" destId="{8396C1AA-A087-4298-B71C-0AFA64D52821}" srcOrd="3" destOrd="0" presId="urn:microsoft.com/office/officeart/2008/layout/HorizontalMultiLevelHierarchy"/>
    <dgm:cxn modelId="{F604017E-6843-40EB-B0A5-E7B9C15EAB33}" type="presParOf" srcId="{8396C1AA-A087-4298-B71C-0AFA64D52821}" destId="{B6A823C9-A335-4586-AF31-024FEC7D5D61}" srcOrd="0" destOrd="0" presId="urn:microsoft.com/office/officeart/2008/layout/HorizontalMultiLevelHierarchy"/>
    <dgm:cxn modelId="{3E144E74-B41A-427A-AACA-C550ADE86025}" type="presParOf" srcId="{8396C1AA-A087-4298-B71C-0AFA64D52821}" destId="{5E4BD89E-92ED-4E39-A17B-82F163652A56}" srcOrd="1" destOrd="0" presId="urn:microsoft.com/office/officeart/2008/layout/HorizontalMultiLevelHierarchy"/>
    <dgm:cxn modelId="{B07BB092-917D-4296-8FAF-F3763964E051}" type="presParOf" srcId="{B4DEB5AC-FAE3-4783-9B5A-C5F24E5DAC19}" destId="{05C8F9FD-A74B-4260-ABB4-773B0896CEEF}" srcOrd="4" destOrd="0" presId="urn:microsoft.com/office/officeart/2008/layout/HorizontalMultiLevelHierarchy"/>
    <dgm:cxn modelId="{57B0330E-DBF8-4B19-B283-BC3F0357D7D8}" type="presParOf" srcId="{05C8F9FD-A74B-4260-ABB4-773B0896CEEF}" destId="{8AE5AE57-7296-4231-9413-71B7149C3DE8}" srcOrd="0" destOrd="0" presId="urn:microsoft.com/office/officeart/2008/layout/HorizontalMultiLevelHierarchy"/>
    <dgm:cxn modelId="{1CB5973D-A5B9-4BCD-BCD8-4BE9A421CAF5}" type="presParOf" srcId="{B4DEB5AC-FAE3-4783-9B5A-C5F24E5DAC19}" destId="{6E2DF88D-DDD8-459D-ACF8-A875C84EA54E}" srcOrd="5" destOrd="0" presId="urn:microsoft.com/office/officeart/2008/layout/HorizontalMultiLevelHierarchy"/>
    <dgm:cxn modelId="{51FEE7AB-788A-4DFF-85FF-E1F579A6C982}" type="presParOf" srcId="{6E2DF88D-DDD8-459D-ACF8-A875C84EA54E}" destId="{31A1C0B1-6BF4-471B-99BD-4AE1353C0CF4}" srcOrd="0" destOrd="0" presId="urn:microsoft.com/office/officeart/2008/layout/HorizontalMultiLevelHierarchy"/>
    <dgm:cxn modelId="{0C02C30D-F50C-4DA4-87E2-C3FFBC7E3F8C}" type="presParOf" srcId="{6E2DF88D-DDD8-459D-ACF8-A875C84EA54E}" destId="{928992A4-219E-4E5D-B9D5-69ECD1B82827}" srcOrd="1" destOrd="0" presId="urn:microsoft.com/office/officeart/2008/layout/HorizontalMultiLevelHierarchy"/>
    <dgm:cxn modelId="{CC302113-A478-467A-B588-9449C8E4B536}" type="presParOf" srcId="{AD612EF0-D330-4450-93F8-6801B3954256}" destId="{E3424372-69CF-4F94-BF77-740C59FFE1E3}" srcOrd="2" destOrd="0" presId="urn:microsoft.com/office/officeart/2008/layout/HorizontalMultiLevelHierarchy"/>
    <dgm:cxn modelId="{14676D51-7E16-48D5-934C-215879FFFF12}" type="presParOf" srcId="{E3424372-69CF-4F94-BF77-740C59FFE1E3}" destId="{C4990492-FA5D-4439-AA19-84ABD878F06C}" srcOrd="0" destOrd="0" presId="urn:microsoft.com/office/officeart/2008/layout/HorizontalMultiLevelHierarchy"/>
    <dgm:cxn modelId="{F2BD4A9A-55A0-4C48-9A58-DC5EAF35335E}" type="presParOf" srcId="{AD612EF0-D330-4450-93F8-6801B3954256}" destId="{647CD3FF-F75F-49D2-8816-2B55CAEBA357}" srcOrd="3" destOrd="0" presId="urn:microsoft.com/office/officeart/2008/layout/HorizontalMultiLevelHierarchy"/>
    <dgm:cxn modelId="{4B97ABEB-B56E-46ED-83E9-9382B751B8EE}" type="presParOf" srcId="{647CD3FF-F75F-49D2-8816-2B55CAEBA357}" destId="{6D112037-D090-4D4D-B0EF-A6F6D8AC1420}" srcOrd="0" destOrd="0" presId="urn:microsoft.com/office/officeart/2008/layout/HorizontalMultiLevelHierarchy"/>
    <dgm:cxn modelId="{89F626F9-8E04-47EB-857E-40993B4F12D6}" type="presParOf" srcId="{647CD3FF-F75F-49D2-8816-2B55CAEBA357}" destId="{E9B7B6A4-406D-4826-8FD5-7E35ED73AF28}" srcOrd="1" destOrd="0" presId="urn:microsoft.com/office/officeart/2008/layout/HorizontalMultiLevelHierarchy"/>
    <dgm:cxn modelId="{DDE05592-34EA-4140-BA71-060BB9E8D246}" type="presParOf" srcId="{AD612EF0-D330-4450-93F8-6801B3954256}" destId="{38579994-4AF2-4790-981B-89C64B7E5FED}" srcOrd="4" destOrd="0" presId="urn:microsoft.com/office/officeart/2008/layout/HorizontalMultiLevelHierarchy"/>
    <dgm:cxn modelId="{FC4F3C93-2480-4C34-8299-1FF48B3E4E70}" type="presParOf" srcId="{38579994-4AF2-4790-981B-89C64B7E5FED}" destId="{294B5891-B722-47F7-B4E8-0B2B35FF1F34}" srcOrd="0" destOrd="0" presId="urn:microsoft.com/office/officeart/2008/layout/HorizontalMultiLevelHierarchy"/>
    <dgm:cxn modelId="{361F6BB2-1A8A-4E7D-82D8-E7372B94EBF5}" type="presParOf" srcId="{AD612EF0-D330-4450-93F8-6801B3954256}" destId="{91A2AC47-F73E-4905-8D0E-A5FDA9ACC98F}" srcOrd="5" destOrd="0" presId="urn:microsoft.com/office/officeart/2008/layout/HorizontalMultiLevelHierarchy"/>
    <dgm:cxn modelId="{C248E1CA-45A3-4B32-BE6B-08647DA6E70A}" type="presParOf" srcId="{91A2AC47-F73E-4905-8D0E-A5FDA9ACC98F}" destId="{74BD6335-7DCD-4AD0-9137-8D3FC1DFDBC3}" srcOrd="0" destOrd="0" presId="urn:microsoft.com/office/officeart/2008/layout/HorizontalMultiLevelHierarchy"/>
    <dgm:cxn modelId="{6CEC9202-F607-43CD-9B34-3C603FBB3BE2}" type="presParOf" srcId="{91A2AC47-F73E-4905-8D0E-A5FDA9ACC98F}" destId="{3113CC7A-141B-41A0-B2D0-B2A8CEC4411C}" srcOrd="1" destOrd="0" presId="urn:microsoft.com/office/officeart/2008/layout/HorizontalMultiLevelHierarchy"/>
    <dgm:cxn modelId="{4965D67E-AD70-4B96-9B25-AC6AA32C2F94}" type="presParOf" srcId="{AD612EF0-D330-4450-93F8-6801B3954256}" destId="{81EBFE7A-C8C8-4BBD-96AB-A8105F44CA08}" srcOrd="6" destOrd="0" presId="urn:microsoft.com/office/officeart/2008/layout/HorizontalMultiLevelHierarchy"/>
    <dgm:cxn modelId="{848250C3-C7C5-4F25-88BF-DB7D1FFE6547}" type="presParOf" srcId="{81EBFE7A-C8C8-4BBD-96AB-A8105F44CA08}" destId="{C7521B3C-C026-466B-8B82-F54AB3445320}" srcOrd="0" destOrd="0" presId="urn:microsoft.com/office/officeart/2008/layout/HorizontalMultiLevelHierarchy"/>
    <dgm:cxn modelId="{5E9DB880-A28F-46B1-8F95-6084A9930485}" type="presParOf" srcId="{AD612EF0-D330-4450-93F8-6801B3954256}" destId="{2FFDF7E2-CFDF-4305-B4A1-55908D33E002}" srcOrd="7" destOrd="0" presId="urn:microsoft.com/office/officeart/2008/layout/HorizontalMultiLevelHierarchy"/>
    <dgm:cxn modelId="{B89EC99E-6C2C-42BF-AC39-BA499B73F902}" type="presParOf" srcId="{2FFDF7E2-CFDF-4305-B4A1-55908D33E002}" destId="{68E0CD63-592D-4BAA-B209-D298796C4401}" srcOrd="0" destOrd="0" presId="urn:microsoft.com/office/officeart/2008/layout/HorizontalMultiLevelHierarchy"/>
    <dgm:cxn modelId="{476F8070-AB6D-4E32-B8ED-39FEA9615DC7}" type="presParOf" srcId="{2FFDF7E2-CFDF-4305-B4A1-55908D33E002}" destId="{DDDDAD6A-DDEE-4291-90BF-DFC70DFF37CA}" srcOrd="1" destOrd="0" presId="urn:microsoft.com/office/officeart/2008/layout/HorizontalMultiLevelHierarchy"/>
  </dgm:cxnLst>
  <dgm:bg>
    <a:effectLst>
      <a:softEdge rad="1270000"/>
    </a:effectLst>
  </dgm:bg>
  <dgm:whole>
    <a:ln w="9525" cap="flat" cmpd="sng" algn="ctr">
      <a:solidFill>
        <a:schemeClr val="accent1"/>
      </a:solid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FE7A-C8C8-4BBD-96AB-A8105F44CA08}">
      <dsp:nvSpPr>
        <dsp:cNvPr id="0" name=""/>
        <dsp:cNvSpPr/>
      </dsp:nvSpPr>
      <dsp:spPr>
        <a:xfrm>
          <a:off x="3327813" y="3683375"/>
          <a:ext cx="661270" cy="1117472"/>
        </a:xfrm>
        <a:custGeom>
          <a:avLst/>
          <a:gdLst/>
          <a:ahLst/>
          <a:cxnLst/>
          <a:rect l="0" t="0" r="0" b="0"/>
          <a:pathLst>
            <a:path>
              <a:moveTo>
                <a:pt x="0" y="0"/>
              </a:moveTo>
              <a:lnTo>
                <a:pt x="330635" y="0"/>
              </a:lnTo>
              <a:lnTo>
                <a:pt x="330635" y="1117472"/>
              </a:lnTo>
              <a:lnTo>
                <a:pt x="661270" y="1117472"/>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5986" y="4209650"/>
        <a:ext cx="64923" cy="64923"/>
      </dsp:txXfrm>
    </dsp:sp>
    <dsp:sp modelId="{38579994-4AF2-4790-981B-89C64B7E5FED}">
      <dsp:nvSpPr>
        <dsp:cNvPr id="0" name=""/>
        <dsp:cNvSpPr/>
      </dsp:nvSpPr>
      <dsp:spPr>
        <a:xfrm>
          <a:off x="3327813" y="3429003"/>
          <a:ext cx="794085" cy="254372"/>
        </a:xfrm>
        <a:custGeom>
          <a:avLst/>
          <a:gdLst/>
          <a:ahLst/>
          <a:cxnLst/>
          <a:rect l="0" t="0" r="0" b="0"/>
          <a:pathLst>
            <a:path>
              <a:moveTo>
                <a:pt x="0" y="254372"/>
              </a:moveTo>
              <a:lnTo>
                <a:pt x="397042" y="254372"/>
              </a:lnTo>
              <a:lnTo>
                <a:pt x="397042" y="0"/>
              </a:lnTo>
              <a:lnTo>
                <a:pt x="794085"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4010" y="3535344"/>
        <a:ext cx="41691" cy="41691"/>
      </dsp:txXfrm>
    </dsp:sp>
    <dsp:sp modelId="{E3424372-69CF-4F94-BF77-740C59FFE1E3}">
      <dsp:nvSpPr>
        <dsp:cNvPr id="0" name=""/>
        <dsp:cNvSpPr/>
      </dsp:nvSpPr>
      <dsp:spPr>
        <a:xfrm>
          <a:off x="3327813" y="2046534"/>
          <a:ext cx="690981" cy="1636841"/>
        </a:xfrm>
        <a:custGeom>
          <a:avLst/>
          <a:gdLst/>
          <a:ahLst/>
          <a:cxnLst/>
          <a:rect l="0" t="0" r="0" b="0"/>
          <a:pathLst>
            <a:path>
              <a:moveTo>
                <a:pt x="0" y="1636841"/>
              </a:moveTo>
              <a:lnTo>
                <a:pt x="345490" y="1636841"/>
              </a:lnTo>
              <a:lnTo>
                <a:pt x="345490" y="0"/>
              </a:lnTo>
              <a:lnTo>
                <a:pt x="690981" y="0"/>
              </a:lnTo>
            </a:path>
          </a:pathLst>
        </a:custGeom>
        <a:noFill/>
        <a:ln w="508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628886" y="2820537"/>
        <a:ext cx="88835" cy="88835"/>
      </dsp:txXfrm>
    </dsp:sp>
    <dsp:sp modelId="{05C8F9FD-A74B-4260-ABB4-773B0896CEEF}">
      <dsp:nvSpPr>
        <dsp:cNvPr id="0" name=""/>
        <dsp:cNvSpPr/>
      </dsp:nvSpPr>
      <dsp:spPr>
        <a:xfrm>
          <a:off x="6802863" y="630100"/>
          <a:ext cx="1406181" cy="2303566"/>
        </a:xfrm>
        <a:custGeom>
          <a:avLst/>
          <a:gdLst/>
          <a:ahLst/>
          <a:cxnLst/>
          <a:rect l="0" t="0" r="0" b="0"/>
          <a:pathLst>
            <a:path>
              <a:moveTo>
                <a:pt x="0" y="0"/>
              </a:moveTo>
              <a:lnTo>
                <a:pt x="703090" y="0"/>
              </a:lnTo>
              <a:lnTo>
                <a:pt x="703090" y="2303566"/>
              </a:lnTo>
              <a:lnTo>
                <a:pt x="1406181" y="2303566"/>
              </a:lnTo>
            </a:path>
          </a:pathLst>
        </a:custGeom>
        <a:noFill/>
        <a:ln w="50800" cap="flat" cmpd="sng" algn="ctr">
          <a:solidFill>
            <a:schemeClr val="accent1">
              <a:shade val="80000"/>
              <a:hueOff val="0"/>
              <a:satOff val="0"/>
              <a:lum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438483" y="1714412"/>
        <a:ext cx="134942" cy="134942"/>
      </dsp:txXfrm>
    </dsp:sp>
    <dsp:sp modelId="{208CC43D-160F-4C87-AED4-4FEA53898391}">
      <dsp:nvSpPr>
        <dsp:cNvPr id="0" name=""/>
        <dsp:cNvSpPr/>
      </dsp:nvSpPr>
      <dsp:spPr>
        <a:xfrm>
          <a:off x="6802863" y="630100"/>
          <a:ext cx="1406181" cy="1178026"/>
        </a:xfrm>
        <a:custGeom>
          <a:avLst/>
          <a:gdLst/>
          <a:ahLst/>
          <a:cxnLst/>
          <a:rect l="0" t="0" r="0" b="0"/>
          <a:pathLst>
            <a:path>
              <a:moveTo>
                <a:pt x="0" y="0"/>
              </a:moveTo>
              <a:lnTo>
                <a:pt x="703090" y="0"/>
              </a:lnTo>
              <a:lnTo>
                <a:pt x="703090" y="1178026"/>
              </a:lnTo>
              <a:lnTo>
                <a:pt x="1406181" y="1178026"/>
              </a:lnTo>
            </a:path>
          </a:pathLst>
        </a:custGeom>
        <a:noFill/>
        <a:ln w="571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460094" y="1173252"/>
        <a:ext cx="91720" cy="91720"/>
      </dsp:txXfrm>
    </dsp:sp>
    <dsp:sp modelId="{F1EB8ABD-B930-4FC8-AC89-EFA5A0DE40AF}">
      <dsp:nvSpPr>
        <dsp:cNvPr id="0" name=""/>
        <dsp:cNvSpPr/>
      </dsp:nvSpPr>
      <dsp:spPr>
        <a:xfrm>
          <a:off x="6802863" y="584380"/>
          <a:ext cx="1406181" cy="91440"/>
        </a:xfrm>
        <a:custGeom>
          <a:avLst/>
          <a:gdLst/>
          <a:ahLst/>
          <a:cxnLst/>
          <a:rect l="0" t="0" r="0" b="0"/>
          <a:pathLst>
            <a:path>
              <a:moveTo>
                <a:pt x="0" y="45720"/>
              </a:moveTo>
              <a:lnTo>
                <a:pt x="703090" y="45720"/>
              </a:lnTo>
              <a:lnTo>
                <a:pt x="703090" y="98206"/>
              </a:lnTo>
              <a:lnTo>
                <a:pt x="1406181" y="98206"/>
              </a:lnTo>
            </a:path>
          </a:pathLst>
        </a:custGeom>
        <a:noFill/>
        <a:ln w="508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70775" y="594921"/>
        <a:ext cx="70358" cy="70358"/>
      </dsp:txXfrm>
    </dsp:sp>
    <dsp:sp modelId="{EF2C4E4E-EF6D-490A-B5F7-1A3D18865519}">
      <dsp:nvSpPr>
        <dsp:cNvPr id="0" name=""/>
        <dsp:cNvSpPr/>
      </dsp:nvSpPr>
      <dsp:spPr>
        <a:xfrm>
          <a:off x="3327813" y="630100"/>
          <a:ext cx="521632" cy="3053275"/>
        </a:xfrm>
        <a:custGeom>
          <a:avLst/>
          <a:gdLst/>
          <a:ahLst/>
          <a:cxnLst/>
          <a:rect l="0" t="0" r="0" b="0"/>
          <a:pathLst>
            <a:path>
              <a:moveTo>
                <a:pt x="0" y="3053275"/>
              </a:moveTo>
              <a:lnTo>
                <a:pt x="260816" y="3053275"/>
              </a:lnTo>
              <a:lnTo>
                <a:pt x="260816" y="0"/>
              </a:lnTo>
              <a:lnTo>
                <a:pt x="521632"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11191" y="2079300"/>
        <a:ext cx="154875" cy="154875"/>
      </dsp:txXfrm>
    </dsp:sp>
    <dsp:sp modelId="{96B9A75E-8349-4553-AF6E-E2D03CEC7C2C}">
      <dsp:nvSpPr>
        <dsp:cNvPr id="0" name=""/>
        <dsp:cNvSpPr/>
      </dsp:nvSpPr>
      <dsp:spPr>
        <a:xfrm>
          <a:off x="900432" y="2517809"/>
          <a:ext cx="703884" cy="1165566"/>
        </a:xfrm>
        <a:custGeom>
          <a:avLst/>
          <a:gdLst/>
          <a:ahLst/>
          <a:cxnLst/>
          <a:rect l="0" t="0" r="0" b="0"/>
          <a:pathLst>
            <a:path>
              <a:moveTo>
                <a:pt x="0" y="0"/>
              </a:moveTo>
              <a:lnTo>
                <a:pt x="351942" y="0"/>
              </a:lnTo>
              <a:lnTo>
                <a:pt x="351942" y="1165566"/>
              </a:lnTo>
              <a:lnTo>
                <a:pt x="703884" y="1165566"/>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8334" y="3066552"/>
        <a:ext cx="68080" cy="68080"/>
      </dsp:txXfrm>
    </dsp:sp>
    <dsp:sp modelId="{0015A636-0EE9-4934-A99C-E42A9A8CBA67}">
      <dsp:nvSpPr>
        <dsp:cNvPr id="0" name=""/>
        <dsp:cNvSpPr/>
      </dsp:nvSpPr>
      <dsp:spPr>
        <a:xfrm>
          <a:off x="900432" y="1611877"/>
          <a:ext cx="703884" cy="905932"/>
        </a:xfrm>
        <a:custGeom>
          <a:avLst/>
          <a:gdLst/>
          <a:ahLst/>
          <a:cxnLst/>
          <a:rect l="0" t="0" r="0" b="0"/>
          <a:pathLst>
            <a:path>
              <a:moveTo>
                <a:pt x="0" y="905932"/>
              </a:moveTo>
              <a:lnTo>
                <a:pt x="351942" y="905932"/>
              </a:lnTo>
              <a:lnTo>
                <a:pt x="351942" y="0"/>
              </a:lnTo>
              <a:lnTo>
                <a:pt x="703884"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23693" y="2036162"/>
        <a:ext cx="57362" cy="57362"/>
      </dsp:txXfrm>
    </dsp:sp>
    <dsp:sp modelId="{318B058D-B15B-4425-8EDA-442962C83DAC}">
      <dsp:nvSpPr>
        <dsp:cNvPr id="0" name=""/>
        <dsp:cNvSpPr/>
      </dsp:nvSpPr>
      <dsp:spPr>
        <a:xfrm>
          <a:off x="900432" y="585132"/>
          <a:ext cx="703884" cy="1932676"/>
        </a:xfrm>
        <a:custGeom>
          <a:avLst/>
          <a:gdLst/>
          <a:ahLst/>
          <a:cxnLst/>
          <a:rect l="0" t="0" r="0" b="0"/>
          <a:pathLst>
            <a:path>
              <a:moveTo>
                <a:pt x="0" y="1932676"/>
              </a:moveTo>
              <a:lnTo>
                <a:pt x="351942" y="1932676"/>
              </a:lnTo>
              <a:lnTo>
                <a:pt x="351942" y="0"/>
              </a:lnTo>
              <a:lnTo>
                <a:pt x="703884" y="0"/>
              </a:lnTo>
            </a:path>
          </a:pathLst>
        </a:custGeom>
        <a:noFill/>
        <a:ln w="539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00952" y="1500049"/>
        <a:ext cx="102843" cy="102843"/>
      </dsp:txXfrm>
    </dsp:sp>
    <dsp:sp modelId="{644A4408-2314-4F0B-B506-EE15A95B46A5}">
      <dsp:nvSpPr>
        <dsp:cNvPr id="0" name=""/>
        <dsp:cNvSpPr/>
      </dsp:nvSpPr>
      <dsp:spPr>
        <a:xfrm rot="16200000">
          <a:off x="-1919342" y="2067593"/>
          <a:ext cx="47391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r>
            <a:rPr lang="en-US" sz="5900" kern="1200" dirty="0"/>
            <a:t>Ethics </a:t>
          </a:r>
        </a:p>
      </dsp:txBody>
      <dsp:txXfrm>
        <a:off x="-1919342" y="2067593"/>
        <a:ext cx="4739117" cy="900432"/>
      </dsp:txXfrm>
    </dsp:sp>
    <dsp:sp modelId="{7BF54A89-031D-40E7-B6BE-A6D49A16C26D}">
      <dsp:nvSpPr>
        <dsp:cNvPr id="0" name=""/>
        <dsp:cNvSpPr/>
      </dsp:nvSpPr>
      <dsp:spPr>
        <a:xfrm>
          <a:off x="1604316" y="134916"/>
          <a:ext cx="1723496"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Meta-ethics</a:t>
          </a:r>
        </a:p>
      </dsp:txBody>
      <dsp:txXfrm>
        <a:off x="1604316" y="134916"/>
        <a:ext cx="1723496" cy="900432"/>
      </dsp:txXfrm>
    </dsp:sp>
    <dsp:sp modelId="{1A146F89-B83D-420C-A29C-EAE4D8E3E9BF}">
      <dsp:nvSpPr>
        <dsp:cNvPr id="0" name=""/>
        <dsp:cNvSpPr/>
      </dsp:nvSpPr>
      <dsp:spPr>
        <a:xfrm>
          <a:off x="1604316" y="1161661"/>
          <a:ext cx="1723496"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Normative </a:t>
          </a:r>
        </a:p>
      </dsp:txBody>
      <dsp:txXfrm>
        <a:off x="1604316" y="1161661"/>
        <a:ext cx="1723496" cy="900432"/>
      </dsp:txXfrm>
    </dsp:sp>
    <dsp:sp modelId="{8A36D05F-AAFC-4468-BFB5-CABC0CF30E5E}">
      <dsp:nvSpPr>
        <dsp:cNvPr id="0" name=""/>
        <dsp:cNvSpPr/>
      </dsp:nvSpPr>
      <dsp:spPr>
        <a:xfrm>
          <a:off x="1604316" y="3233159"/>
          <a:ext cx="1723496"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Applied </a:t>
          </a:r>
        </a:p>
      </dsp:txBody>
      <dsp:txXfrm>
        <a:off x="1604316" y="3233159"/>
        <a:ext cx="1723496" cy="900432"/>
      </dsp:txXfrm>
    </dsp:sp>
    <dsp:sp modelId="{F2416BFA-5DE7-4E3F-A602-6A2467FFA776}">
      <dsp:nvSpPr>
        <dsp:cNvPr id="0" name=""/>
        <dsp:cNvSpPr/>
      </dsp:nvSpPr>
      <dsp:spPr>
        <a:xfrm>
          <a:off x="3849446" y="179883"/>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Bioethics </a:t>
          </a:r>
        </a:p>
      </dsp:txBody>
      <dsp:txXfrm>
        <a:off x="3849446" y="179883"/>
        <a:ext cx="2953417" cy="900432"/>
      </dsp:txXfrm>
    </dsp:sp>
    <dsp:sp modelId="{55798032-137A-46FD-9B65-AD2B094DAC3A}">
      <dsp:nvSpPr>
        <dsp:cNvPr id="0" name=""/>
        <dsp:cNvSpPr/>
      </dsp:nvSpPr>
      <dsp:spPr>
        <a:xfrm>
          <a:off x="8209045" y="232370"/>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Clinical ethics</a:t>
          </a:r>
        </a:p>
      </dsp:txBody>
      <dsp:txXfrm>
        <a:off x="8209045" y="232370"/>
        <a:ext cx="2953417" cy="900432"/>
      </dsp:txXfrm>
    </dsp:sp>
    <dsp:sp modelId="{B6A823C9-A335-4586-AF31-024FEC7D5D61}">
      <dsp:nvSpPr>
        <dsp:cNvPr id="0" name=""/>
        <dsp:cNvSpPr/>
      </dsp:nvSpPr>
      <dsp:spPr>
        <a:xfrm>
          <a:off x="8209045" y="1357910"/>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Research ethics</a:t>
          </a:r>
        </a:p>
      </dsp:txBody>
      <dsp:txXfrm>
        <a:off x="8209045" y="1357910"/>
        <a:ext cx="2953417" cy="900432"/>
      </dsp:txXfrm>
    </dsp:sp>
    <dsp:sp modelId="{31A1C0B1-6BF4-471B-99BD-4AE1353C0CF4}">
      <dsp:nvSpPr>
        <dsp:cNvPr id="0" name=""/>
        <dsp:cNvSpPr/>
      </dsp:nvSpPr>
      <dsp:spPr>
        <a:xfrm>
          <a:off x="8209045" y="2483450"/>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Nursing ethics</a:t>
          </a:r>
        </a:p>
      </dsp:txBody>
      <dsp:txXfrm>
        <a:off x="8209045" y="2483450"/>
        <a:ext cx="2953417" cy="900432"/>
      </dsp:txXfrm>
    </dsp:sp>
    <dsp:sp modelId="{6D112037-D090-4D4D-B0EF-A6F6D8AC1420}">
      <dsp:nvSpPr>
        <dsp:cNvPr id="0" name=""/>
        <dsp:cNvSpPr/>
      </dsp:nvSpPr>
      <dsp:spPr>
        <a:xfrm>
          <a:off x="4018795" y="1596317"/>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Environmental </a:t>
          </a:r>
        </a:p>
      </dsp:txBody>
      <dsp:txXfrm>
        <a:off x="4018795" y="1596317"/>
        <a:ext cx="2953417" cy="900432"/>
      </dsp:txXfrm>
    </dsp:sp>
    <dsp:sp modelId="{74BD6335-7DCD-4AD0-9137-8D3FC1DFDBC3}">
      <dsp:nvSpPr>
        <dsp:cNvPr id="0" name=""/>
        <dsp:cNvSpPr/>
      </dsp:nvSpPr>
      <dsp:spPr>
        <a:xfrm>
          <a:off x="4121898" y="2978787"/>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IT ethics</a:t>
          </a:r>
        </a:p>
      </dsp:txBody>
      <dsp:txXfrm>
        <a:off x="4121898" y="2978787"/>
        <a:ext cx="2953417" cy="900432"/>
      </dsp:txXfrm>
    </dsp:sp>
    <dsp:sp modelId="{68E0CD63-592D-4BAA-B209-D298796C4401}">
      <dsp:nvSpPr>
        <dsp:cNvPr id="0" name=""/>
        <dsp:cNvSpPr/>
      </dsp:nvSpPr>
      <dsp:spPr>
        <a:xfrm>
          <a:off x="3989083" y="4350632"/>
          <a:ext cx="2953417" cy="900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Business </a:t>
          </a:r>
        </a:p>
      </dsp:txBody>
      <dsp:txXfrm>
        <a:off x="3989083" y="4350632"/>
        <a:ext cx="2953417" cy="9004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D15AF-A6CA-42B3-A9D8-F1EDD5CCA5FD}" type="datetimeFigureOut">
              <a:rPr lang="en-US" smtClean="0"/>
              <a:t>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6E7B5-7A7A-422E-A1F9-7B2EB9CB2E06}" type="slidenum">
              <a:rPr lang="en-US" smtClean="0"/>
              <a:t>‹#›</a:t>
            </a:fld>
            <a:endParaRPr lang="en-US"/>
          </a:p>
        </p:txBody>
      </p:sp>
    </p:spTree>
    <p:extLst>
      <p:ext uri="{BB962C8B-B14F-4D97-AF65-F5344CB8AC3E}">
        <p14:creationId xmlns:p14="http://schemas.microsoft.com/office/powerpoint/2010/main" val="46252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DACCF4A3-E7C6-4D76-931A-267DED2EC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298110-5164-45AA-AFBD-29C317DCC08C}" type="slidenum">
              <a:rPr lang="en-US" altLang="en-US"/>
              <a:pPr eaLnBrk="1" hangingPunct="1"/>
              <a:t>9</a:t>
            </a:fld>
            <a:endParaRPr lang="en-US" altLang="en-US"/>
          </a:p>
        </p:txBody>
      </p:sp>
      <p:sp>
        <p:nvSpPr>
          <p:cNvPr id="66563" name="Rectangle 2">
            <a:extLst>
              <a:ext uri="{FF2B5EF4-FFF2-40B4-BE49-F238E27FC236}">
                <a16:creationId xmlns:a16="http://schemas.microsoft.com/office/drawing/2014/main" id="{D5292E9F-8DFE-4AA8-B9C5-E1EBE82477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88923FAD-4655-418E-B82E-98DA49DDD5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BE68-B092-4C3B-9ABC-57377F16F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BCD8BC-56F7-4864-B20E-E07E0636F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5AC3C0-6D61-4D8B-B591-E5885BFDD390}"/>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5" name="Footer Placeholder 4">
            <a:extLst>
              <a:ext uri="{FF2B5EF4-FFF2-40B4-BE49-F238E27FC236}">
                <a16:creationId xmlns:a16="http://schemas.microsoft.com/office/drawing/2014/main" id="{C9D40715-58E7-4749-9906-A8102066E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A011E-34B4-4507-86D8-F6C55D997CEB}"/>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21220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510C-E8D8-459A-9300-2EB146AB7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77EEE3-E351-4DD0-B262-8E94C08ED5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B91D1-6429-4D1E-A945-791C57950DF8}"/>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5" name="Footer Placeholder 4">
            <a:extLst>
              <a:ext uri="{FF2B5EF4-FFF2-40B4-BE49-F238E27FC236}">
                <a16:creationId xmlns:a16="http://schemas.microsoft.com/office/drawing/2014/main" id="{2481F74A-AA32-41AC-89CA-49DA46C3A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0AD354-BE40-4BE9-A499-A9D7F929EE5E}"/>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297638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BAB9B2-398E-4A63-95F8-C9EDE9FF20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9FD1FE-7F15-4226-925D-38818065DE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EBC49-E305-4B73-AD3F-5DD78F8FBB79}"/>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5" name="Footer Placeholder 4">
            <a:extLst>
              <a:ext uri="{FF2B5EF4-FFF2-40B4-BE49-F238E27FC236}">
                <a16:creationId xmlns:a16="http://schemas.microsoft.com/office/drawing/2014/main" id="{877BD50F-A47E-4289-BF87-90DACEE56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25275-35E7-47C5-81AD-16EE5299EF34}"/>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95504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064F-AD7E-42F0-A074-EEF35F738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D9BA43-21FA-4EBF-ABAF-FB467D4D90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A4481-7119-4686-8BF7-4BBBE0C616DA}"/>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5" name="Footer Placeholder 4">
            <a:extLst>
              <a:ext uri="{FF2B5EF4-FFF2-40B4-BE49-F238E27FC236}">
                <a16:creationId xmlns:a16="http://schemas.microsoft.com/office/drawing/2014/main" id="{80C2A6EB-015E-41BF-920E-3CD91114A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5903-79D0-4039-B466-6283DBC8503D}"/>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77104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99BC-76BB-44B8-B744-BD6636D18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97FDEA-C903-44EA-B3D7-26A01A882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A0090-D256-43E1-A8A9-51AA79A2E571}"/>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5" name="Footer Placeholder 4">
            <a:extLst>
              <a:ext uri="{FF2B5EF4-FFF2-40B4-BE49-F238E27FC236}">
                <a16:creationId xmlns:a16="http://schemas.microsoft.com/office/drawing/2014/main" id="{522F3402-8951-4721-B95C-E1977D996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2E527-E29F-43EB-B2E9-74CF174FF67C}"/>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279359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238A5-2DFC-48F9-9685-67FAE39AE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AD452-059A-4D94-B532-342A708E1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7280D-DEB7-426D-BB64-FC59CA32B2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DDB58-D826-4CDA-8490-52198F44AF9D}"/>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6" name="Footer Placeholder 5">
            <a:extLst>
              <a:ext uri="{FF2B5EF4-FFF2-40B4-BE49-F238E27FC236}">
                <a16:creationId xmlns:a16="http://schemas.microsoft.com/office/drawing/2014/main" id="{1971ADAD-392D-4F0A-96C2-C2FC417BE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492BA-1B95-4A64-A60A-BF8AD18F4FD0}"/>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225787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84E4-F556-4E29-BF18-0D94ACDD1C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84201A-1025-4F42-BD95-0CB469F4F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EF07A0-5944-493A-A689-7BE5926C0E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BE9FC-14B7-4F1D-986C-A5CDDC26B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5DF36-11F7-4A79-8D2D-8A9890985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58209B-F0AC-463F-B1C2-A1441F740B62}"/>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8" name="Footer Placeholder 7">
            <a:extLst>
              <a:ext uri="{FF2B5EF4-FFF2-40B4-BE49-F238E27FC236}">
                <a16:creationId xmlns:a16="http://schemas.microsoft.com/office/drawing/2014/main" id="{CDE30F59-B42C-4179-B9FB-AEC2C560EB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28F705-F54C-4B96-A590-26FCA7912E54}"/>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918093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ACEB-A8C9-4CF8-BD6B-67FF84A40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2E3D21-990D-4C10-A16F-1F1209C0DE81}"/>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4" name="Footer Placeholder 3">
            <a:extLst>
              <a:ext uri="{FF2B5EF4-FFF2-40B4-BE49-F238E27FC236}">
                <a16:creationId xmlns:a16="http://schemas.microsoft.com/office/drawing/2014/main" id="{AB736939-3F5D-48EB-82C7-35A7C8A6B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34F8B4-3CB4-4788-9FCA-58426CAB5ED8}"/>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70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4ED34-FB25-4BF3-8FA9-FED3D3162889}"/>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3" name="Footer Placeholder 2">
            <a:extLst>
              <a:ext uri="{FF2B5EF4-FFF2-40B4-BE49-F238E27FC236}">
                <a16:creationId xmlns:a16="http://schemas.microsoft.com/office/drawing/2014/main" id="{8B179D86-5941-48C9-AA2E-9EC35B99EC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EA1A18-1363-4195-8089-0E52DC7095A6}"/>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301018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1904-8A96-4174-A990-90A5A8825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A98A4-90DF-43D3-A3FD-3465FE164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528C0-34DE-4A25-A085-2D203013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0F3984-33A0-4D1C-8ECE-7ADDC9F256DB}"/>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6" name="Footer Placeholder 5">
            <a:extLst>
              <a:ext uri="{FF2B5EF4-FFF2-40B4-BE49-F238E27FC236}">
                <a16:creationId xmlns:a16="http://schemas.microsoft.com/office/drawing/2014/main" id="{E9E967AC-B9DC-4146-8CD3-58E845A86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2D0E7-7B4D-4FE2-9721-DA63695F6523}"/>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159802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54927-670A-4B92-B9E2-29A7BC340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1CC5C-33C7-4D04-AACC-1384B42BC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042D3-FC1B-4A9C-AB10-378CDFF79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E5189-6360-4961-9CD6-940BCDE3AAF8}"/>
              </a:ext>
            </a:extLst>
          </p:cNvPr>
          <p:cNvSpPr>
            <a:spLocks noGrp="1"/>
          </p:cNvSpPr>
          <p:nvPr>
            <p:ph type="dt" sz="half" idx="10"/>
          </p:nvPr>
        </p:nvSpPr>
        <p:spPr/>
        <p:txBody>
          <a:bodyPr/>
          <a:lstStyle/>
          <a:p>
            <a:fld id="{6251A3A3-BFEE-4897-BA27-9DE4B9F43EAD}" type="datetimeFigureOut">
              <a:rPr lang="en-US" smtClean="0"/>
              <a:t>2/26/2022</a:t>
            </a:fld>
            <a:endParaRPr lang="en-US"/>
          </a:p>
        </p:txBody>
      </p:sp>
      <p:sp>
        <p:nvSpPr>
          <p:cNvPr id="6" name="Footer Placeholder 5">
            <a:extLst>
              <a:ext uri="{FF2B5EF4-FFF2-40B4-BE49-F238E27FC236}">
                <a16:creationId xmlns:a16="http://schemas.microsoft.com/office/drawing/2014/main" id="{E4F13306-5C07-4034-A3C2-1FC71E35C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A9C7B-2BBC-4D97-A66D-A8020EC86593}"/>
              </a:ext>
            </a:extLst>
          </p:cNvPr>
          <p:cNvSpPr>
            <a:spLocks noGrp="1"/>
          </p:cNvSpPr>
          <p:nvPr>
            <p:ph type="sldNum" sz="quarter" idx="12"/>
          </p:nvPr>
        </p:nvSpPr>
        <p:spPr/>
        <p:txBody>
          <a:bodyPr/>
          <a:lstStyle/>
          <a:p>
            <a:fld id="{759E024A-51D6-459F-8952-07D503F10836}" type="slidenum">
              <a:rPr lang="en-US" smtClean="0"/>
              <a:t>‹#›</a:t>
            </a:fld>
            <a:endParaRPr lang="en-US"/>
          </a:p>
        </p:txBody>
      </p:sp>
    </p:spTree>
    <p:extLst>
      <p:ext uri="{BB962C8B-B14F-4D97-AF65-F5344CB8AC3E}">
        <p14:creationId xmlns:p14="http://schemas.microsoft.com/office/powerpoint/2010/main" val="383657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7BA2C-643E-4172-BD80-7BD5F37FA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9EB6E-5C77-4184-8964-5A9B89EAD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1D698-11F8-435D-9998-DAA95A243A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1A3A3-BFEE-4897-BA27-9DE4B9F43EAD}" type="datetimeFigureOut">
              <a:rPr lang="en-US" smtClean="0"/>
              <a:t>2/26/2022</a:t>
            </a:fld>
            <a:endParaRPr lang="en-US"/>
          </a:p>
        </p:txBody>
      </p:sp>
      <p:sp>
        <p:nvSpPr>
          <p:cNvPr id="5" name="Footer Placeholder 4">
            <a:extLst>
              <a:ext uri="{FF2B5EF4-FFF2-40B4-BE49-F238E27FC236}">
                <a16:creationId xmlns:a16="http://schemas.microsoft.com/office/drawing/2014/main" id="{8664D1F8-C8B7-4CAE-8332-999227894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DA90B3-DA7F-4671-98A0-B18BB0C2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E024A-51D6-459F-8952-07D503F10836}" type="slidenum">
              <a:rPr lang="en-US" smtClean="0"/>
              <a:t>‹#›</a:t>
            </a:fld>
            <a:endParaRPr lang="en-US"/>
          </a:p>
        </p:txBody>
      </p:sp>
    </p:spTree>
    <p:extLst>
      <p:ext uri="{BB962C8B-B14F-4D97-AF65-F5344CB8AC3E}">
        <p14:creationId xmlns:p14="http://schemas.microsoft.com/office/powerpoint/2010/main" val="3190635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hemedicportal.com/application-guide/medical-school-interview/medical-ethics/medical-ethics-beneficenc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E6E5-EAC9-4110-AE51-F81E061514F2}"/>
              </a:ext>
            </a:extLst>
          </p:cNvPr>
          <p:cNvSpPr>
            <a:spLocks noGrp="1"/>
          </p:cNvSpPr>
          <p:nvPr>
            <p:ph type="ctrTitle"/>
          </p:nvPr>
        </p:nvSpPr>
        <p:spPr>
          <a:xfrm>
            <a:off x="1524000" y="406400"/>
            <a:ext cx="9144000" cy="2387600"/>
          </a:xfrm>
        </p:spPr>
        <p:txBody>
          <a:bodyPr>
            <a:normAutofit fontScale="90000"/>
          </a:bodyPr>
          <a:lstStyle/>
          <a:p>
            <a:br>
              <a:rPr lang="en-US" dirty="0"/>
            </a:br>
            <a:r>
              <a:rPr lang="en-US" b="1" dirty="0">
                <a:solidFill>
                  <a:srgbClr val="FF0000"/>
                </a:solidFill>
              </a:rPr>
              <a:t>Medical Ethics:</a:t>
            </a:r>
            <a:br>
              <a:rPr lang="en-US" dirty="0"/>
            </a:br>
            <a:r>
              <a:rPr lang="en-US" sz="5300" b="1" dirty="0">
                <a:solidFill>
                  <a:srgbClr val="FF0000"/>
                </a:solidFill>
              </a:rPr>
              <a:t>Introduction</a:t>
            </a:r>
            <a:br>
              <a:rPr lang="en-US" dirty="0"/>
            </a:br>
            <a:r>
              <a:rPr lang="en-US" dirty="0"/>
              <a:t>  </a:t>
            </a:r>
          </a:p>
        </p:txBody>
      </p:sp>
      <p:sp>
        <p:nvSpPr>
          <p:cNvPr id="3" name="Subtitle 2">
            <a:extLst>
              <a:ext uri="{FF2B5EF4-FFF2-40B4-BE49-F238E27FC236}">
                <a16:creationId xmlns:a16="http://schemas.microsoft.com/office/drawing/2014/main" id="{F86A863F-AFFA-4B0F-945F-4DD909E9AF3E}"/>
              </a:ext>
            </a:extLst>
          </p:cNvPr>
          <p:cNvSpPr>
            <a:spLocks noGrp="1"/>
          </p:cNvSpPr>
          <p:nvPr>
            <p:ph type="subTitle" idx="1"/>
          </p:nvPr>
        </p:nvSpPr>
        <p:spPr/>
        <p:txBody>
          <a:bodyPr>
            <a:normAutofit/>
          </a:bodyPr>
          <a:lstStyle/>
          <a:p>
            <a:r>
              <a:rPr lang="en-US" sz="3200" dirty="0"/>
              <a:t>Dr Melad Gad Paulis</a:t>
            </a:r>
          </a:p>
          <a:p>
            <a:r>
              <a:rPr lang="en-US" sz="3200" dirty="0"/>
              <a:t>Professor of Forensic Science and Toxicology</a:t>
            </a:r>
          </a:p>
        </p:txBody>
      </p:sp>
    </p:spTree>
    <p:extLst>
      <p:ext uri="{BB962C8B-B14F-4D97-AF65-F5344CB8AC3E}">
        <p14:creationId xmlns:p14="http://schemas.microsoft.com/office/powerpoint/2010/main" val="400431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7329-2C57-43F5-917C-99C4D334A2F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3AA2B4E5-E333-4A11-A749-9A04A013CAAC}"/>
              </a:ext>
            </a:extLst>
          </p:cNvPr>
          <p:cNvPicPr>
            <a:picLocks noChangeAspect="1"/>
          </p:cNvPicPr>
          <p:nvPr/>
        </p:nvPicPr>
        <p:blipFill>
          <a:blip r:embed="rId2"/>
          <a:stretch>
            <a:fillRect/>
          </a:stretch>
        </p:blipFill>
        <p:spPr>
          <a:xfrm>
            <a:off x="1085257" y="-33181"/>
            <a:ext cx="9227976" cy="6608531"/>
          </a:xfrm>
          <a:prstGeom prst="rect">
            <a:avLst/>
          </a:prstGeom>
        </p:spPr>
      </p:pic>
    </p:spTree>
    <p:extLst>
      <p:ext uri="{BB962C8B-B14F-4D97-AF65-F5344CB8AC3E}">
        <p14:creationId xmlns:p14="http://schemas.microsoft.com/office/powerpoint/2010/main" val="47182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6033-A1C5-4C34-ABC5-4DC08ED7C528}"/>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1831CD5-F2B5-40D1-991F-FF740DB320D5}"/>
              </a:ext>
            </a:extLst>
          </p:cNvPr>
          <p:cNvSpPr>
            <a:spLocks noGrp="1"/>
          </p:cNvSpPr>
          <p:nvPr>
            <p:ph idx="1"/>
          </p:nvPr>
        </p:nvSpPr>
        <p:spPr/>
        <p:txBody>
          <a:bodyPr/>
          <a:lstStyle/>
          <a:p>
            <a:r>
              <a:rPr lang="en-US" b="0" i="0" dirty="0">
                <a:solidFill>
                  <a:srgbClr val="3B3835"/>
                </a:solidFill>
                <a:effectLst/>
                <a:latin typeface="Source Sans Pro" panose="020B0503030403020204" pitchFamily="34" charset="0"/>
              </a:rPr>
              <a:t>What is Bioethics? </a:t>
            </a:r>
          </a:p>
          <a:p>
            <a:r>
              <a:rPr lang="en-US" b="0" i="0" dirty="0">
                <a:solidFill>
                  <a:srgbClr val="3B3835"/>
                </a:solidFill>
                <a:effectLst/>
                <a:latin typeface="Source Sans Pro" panose="020B0503030403020204" pitchFamily="34" charset="0"/>
              </a:rPr>
              <a:t>It is derived from Greek bio- life and </a:t>
            </a:r>
            <a:r>
              <a:rPr lang="en-US" b="0" i="0" dirty="0" err="1">
                <a:solidFill>
                  <a:srgbClr val="3B3835"/>
                </a:solidFill>
                <a:effectLst/>
                <a:latin typeface="Source Sans Pro" panose="020B0503030403020204" pitchFamily="34" charset="0"/>
              </a:rPr>
              <a:t>ethicos</a:t>
            </a:r>
            <a:r>
              <a:rPr lang="en-US" b="0" i="0" dirty="0">
                <a:solidFill>
                  <a:srgbClr val="3B3835"/>
                </a:solidFill>
                <a:effectLst/>
                <a:latin typeface="Source Sans Pro" panose="020B0503030403020204" pitchFamily="34" charset="0"/>
              </a:rPr>
              <a:t> moral. </a:t>
            </a:r>
          </a:p>
          <a:p>
            <a:r>
              <a:rPr lang="en-US" b="0" i="0" dirty="0">
                <a:solidFill>
                  <a:srgbClr val="3B3835"/>
                </a:solidFill>
                <a:effectLst/>
                <a:latin typeface="Source Sans Pro" panose="020B0503030403020204" pitchFamily="34" charset="0"/>
              </a:rPr>
              <a:t>The science/art that aims at identification, analysis, and resolution of the ethical issues in almost any field that is related to </a:t>
            </a:r>
            <a:r>
              <a:rPr lang="en-US" b="0" i="0" dirty="0">
                <a:solidFill>
                  <a:srgbClr val="FF0000"/>
                </a:solidFill>
                <a:effectLst/>
                <a:latin typeface="Source Sans Pro" panose="020B0503030403020204" pitchFamily="34" charset="0"/>
              </a:rPr>
              <a:t>human life and health.</a:t>
            </a:r>
          </a:p>
          <a:p>
            <a:r>
              <a:rPr lang="en-US" b="0" i="0" dirty="0">
                <a:solidFill>
                  <a:srgbClr val="3B3835"/>
                </a:solidFill>
                <a:effectLst/>
                <a:latin typeface="Source Sans Pro" panose="020B0503030403020204" pitchFamily="34" charset="0"/>
              </a:rPr>
              <a:t>Medical ethics – is a system of moral principles that apply values and judgments to the </a:t>
            </a:r>
            <a:r>
              <a:rPr lang="en-US" b="0" i="0" dirty="0">
                <a:solidFill>
                  <a:srgbClr val="FF0000"/>
                </a:solidFill>
                <a:effectLst/>
                <a:latin typeface="Source Sans Pro" panose="020B0503030403020204" pitchFamily="34" charset="0"/>
              </a:rPr>
              <a:t>practice of medicine </a:t>
            </a:r>
            <a:r>
              <a:rPr lang="en-US" b="0" i="0" dirty="0">
                <a:solidFill>
                  <a:srgbClr val="3B3835"/>
                </a:solidFill>
                <a:effectLst/>
                <a:latin typeface="Source Sans Pro" panose="020B0503030403020204" pitchFamily="34" charset="0"/>
              </a:rPr>
              <a:t>. – It is the branch of bioethics that is related to the identification, analysis, and resolution of moral problems that arise in </a:t>
            </a:r>
            <a:r>
              <a:rPr lang="en-US" b="0" i="0" dirty="0">
                <a:solidFill>
                  <a:srgbClr val="FF0000"/>
                </a:solidFill>
                <a:effectLst/>
                <a:latin typeface="Source Sans Pro" panose="020B0503030403020204" pitchFamily="34" charset="0"/>
              </a:rPr>
              <a:t>the healthcare of individual patients.</a:t>
            </a:r>
            <a:endParaRPr lang="en-US" dirty="0">
              <a:solidFill>
                <a:srgbClr val="FF0000"/>
              </a:solidFill>
            </a:endParaRPr>
          </a:p>
        </p:txBody>
      </p:sp>
    </p:spTree>
    <p:extLst>
      <p:ext uri="{BB962C8B-B14F-4D97-AF65-F5344CB8AC3E}">
        <p14:creationId xmlns:p14="http://schemas.microsoft.com/office/powerpoint/2010/main" val="325555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E86EE6B-F81A-4261-B5DA-EAF05BC7E24A}"/>
              </a:ext>
            </a:extLst>
          </p:cNvPr>
          <p:cNvGraphicFramePr>
            <a:graphicFrameLocks noGrp="1"/>
          </p:cNvGraphicFramePr>
          <p:nvPr>
            <p:ph idx="1"/>
            <p:extLst>
              <p:ext uri="{D42A27DB-BD31-4B8C-83A1-F6EECF244321}">
                <p14:modId xmlns:p14="http://schemas.microsoft.com/office/powerpoint/2010/main" val="939532743"/>
              </p:ext>
            </p:extLst>
          </p:nvPr>
        </p:nvGraphicFramePr>
        <p:xfrm>
          <a:off x="-1" y="0"/>
          <a:ext cx="12022111" cy="5636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8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44BDA-1984-4169-A09F-391B34A1F53B}"/>
              </a:ext>
            </a:extLst>
          </p:cNvPr>
          <p:cNvSpPr>
            <a:spLocks noGrp="1"/>
          </p:cNvSpPr>
          <p:nvPr>
            <p:ph type="title"/>
          </p:nvPr>
        </p:nvSpPr>
        <p:spPr/>
        <p:txBody>
          <a:bodyPr/>
          <a:lstStyle/>
          <a:p>
            <a:r>
              <a:rPr lang="en-US" dirty="0"/>
              <a:t>Ethical versus legal obligations</a:t>
            </a:r>
          </a:p>
        </p:txBody>
      </p:sp>
      <p:graphicFrame>
        <p:nvGraphicFramePr>
          <p:cNvPr id="4" name="Content Placeholder 3">
            <a:extLst>
              <a:ext uri="{FF2B5EF4-FFF2-40B4-BE49-F238E27FC236}">
                <a16:creationId xmlns:a16="http://schemas.microsoft.com/office/drawing/2014/main" id="{B59E6D13-5740-4433-8AFD-8E0C96DEC8DA}"/>
              </a:ext>
            </a:extLst>
          </p:cNvPr>
          <p:cNvGraphicFramePr>
            <a:graphicFrameLocks noGrp="1"/>
          </p:cNvGraphicFramePr>
          <p:nvPr>
            <p:ph idx="1"/>
            <p:extLst>
              <p:ext uri="{D42A27DB-BD31-4B8C-83A1-F6EECF244321}">
                <p14:modId xmlns:p14="http://schemas.microsoft.com/office/powerpoint/2010/main" val="121929015"/>
              </p:ext>
            </p:extLst>
          </p:nvPr>
        </p:nvGraphicFramePr>
        <p:xfrm>
          <a:off x="562132" y="1690688"/>
          <a:ext cx="10515600" cy="4648663"/>
        </p:xfrm>
        <a:graphic>
          <a:graphicData uri="http://schemas.openxmlformats.org/drawingml/2006/table">
            <a:tbl>
              <a:tblPr>
                <a:tableStyleId>{3C2FFA5D-87B4-456A-9821-1D502468CF0F}</a:tableStyleId>
              </a:tblPr>
              <a:tblGrid>
                <a:gridCol w="3505200">
                  <a:extLst>
                    <a:ext uri="{9D8B030D-6E8A-4147-A177-3AD203B41FA5}">
                      <a16:colId xmlns:a16="http://schemas.microsoft.com/office/drawing/2014/main" val="466320328"/>
                    </a:ext>
                  </a:extLst>
                </a:gridCol>
                <a:gridCol w="3505200">
                  <a:extLst>
                    <a:ext uri="{9D8B030D-6E8A-4147-A177-3AD203B41FA5}">
                      <a16:colId xmlns:a16="http://schemas.microsoft.com/office/drawing/2014/main" val="4144573596"/>
                    </a:ext>
                  </a:extLst>
                </a:gridCol>
                <a:gridCol w="3505200">
                  <a:extLst>
                    <a:ext uri="{9D8B030D-6E8A-4147-A177-3AD203B41FA5}">
                      <a16:colId xmlns:a16="http://schemas.microsoft.com/office/drawing/2014/main" val="1362842636"/>
                    </a:ext>
                  </a:extLst>
                </a:gridCol>
              </a:tblGrid>
              <a:tr h="945552">
                <a:tc>
                  <a:txBody>
                    <a:bodyPr/>
                    <a:lstStyle/>
                    <a:p>
                      <a:r>
                        <a:rPr lang="en-US" sz="2400" b="1">
                          <a:solidFill>
                            <a:srgbClr val="FF0000"/>
                          </a:solidFill>
                          <a:effectLst/>
                        </a:rPr>
                        <a:t>Parameters of Comparison</a:t>
                      </a:r>
                    </a:p>
                  </a:txBody>
                  <a:tcPr marL="76200" marR="76200" marT="76200" marB="76200" anchor="ctr"/>
                </a:tc>
                <a:tc>
                  <a:txBody>
                    <a:bodyPr/>
                    <a:lstStyle/>
                    <a:p>
                      <a:r>
                        <a:rPr lang="en-US" sz="2400" b="1" dirty="0">
                          <a:solidFill>
                            <a:srgbClr val="FF0000"/>
                          </a:solidFill>
                          <a:effectLst/>
                        </a:rPr>
                        <a:t>Legal</a:t>
                      </a:r>
                    </a:p>
                  </a:txBody>
                  <a:tcPr marL="76200" marR="76200" marT="76200" marB="76200" anchor="ctr"/>
                </a:tc>
                <a:tc>
                  <a:txBody>
                    <a:bodyPr/>
                    <a:lstStyle/>
                    <a:p>
                      <a:r>
                        <a:rPr lang="en-US" sz="2400" b="1" dirty="0">
                          <a:solidFill>
                            <a:srgbClr val="FF0000"/>
                          </a:solidFill>
                          <a:effectLst/>
                        </a:rPr>
                        <a:t>Ethical</a:t>
                      </a:r>
                    </a:p>
                  </a:txBody>
                  <a:tcPr marL="76200" marR="76200" marT="76200" marB="76200" anchor="ctr"/>
                </a:tc>
                <a:extLst>
                  <a:ext uri="{0D108BD9-81ED-4DB2-BD59-A6C34878D82A}">
                    <a16:rowId xmlns:a16="http://schemas.microsoft.com/office/drawing/2014/main" val="1439006214"/>
                  </a:ext>
                </a:extLst>
              </a:tr>
              <a:tr h="554289">
                <a:tc>
                  <a:txBody>
                    <a:bodyPr/>
                    <a:lstStyle/>
                    <a:p>
                      <a:r>
                        <a:rPr lang="en-US" sz="2400" b="1" dirty="0">
                          <a:solidFill>
                            <a:srgbClr val="FF0000"/>
                          </a:solidFill>
                          <a:effectLst/>
                        </a:rPr>
                        <a:t>Basis</a:t>
                      </a:r>
                    </a:p>
                  </a:txBody>
                  <a:tcPr marL="76200" marR="76200" marT="76200" marB="76200" anchor="ctr"/>
                </a:tc>
                <a:tc>
                  <a:txBody>
                    <a:bodyPr/>
                    <a:lstStyle/>
                    <a:p>
                      <a:r>
                        <a:rPr lang="en-US" sz="2400" dirty="0">
                          <a:effectLst/>
                        </a:rPr>
                        <a:t>Based on law</a:t>
                      </a:r>
                    </a:p>
                  </a:txBody>
                  <a:tcPr marL="76200" marR="76200" marT="76200" marB="76200" anchor="ctr"/>
                </a:tc>
                <a:tc>
                  <a:txBody>
                    <a:bodyPr/>
                    <a:lstStyle/>
                    <a:p>
                      <a:r>
                        <a:rPr lang="en-US" sz="2400">
                          <a:effectLst/>
                        </a:rPr>
                        <a:t>Based on principles</a:t>
                      </a:r>
                    </a:p>
                  </a:txBody>
                  <a:tcPr marL="76200" marR="76200" marT="76200" marB="76200" anchor="ctr"/>
                </a:tc>
                <a:extLst>
                  <a:ext uri="{0D108BD9-81ED-4DB2-BD59-A6C34878D82A}">
                    <a16:rowId xmlns:a16="http://schemas.microsoft.com/office/drawing/2014/main" val="487741298"/>
                  </a:ext>
                </a:extLst>
              </a:tr>
              <a:tr h="945552">
                <a:tc>
                  <a:txBody>
                    <a:bodyPr/>
                    <a:lstStyle/>
                    <a:p>
                      <a:r>
                        <a:rPr lang="en-US" sz="2400" b="1" dirty="0">
                          <a:solidFill>
                            <a:srgbClr val="FF0000"/>
                          </a:solidFill>
                          <a:effectLst/>
                        </a:rPr>
                        <a:t>Effect of nonadherence</a:t>
                      </a:r>
                    </a:p>
                  </a:txBody>
                  <a:tcPr marL="76200" marR="76200" marT="76200" marB="76200" anchor="ctr"/>
                </a:tc>
                <a:tc>
                  <a:txBody>
                    <a:bodyPr/>
                    <a:lstStyle/>
                    <a:p>
                      <a:r>
                        <a:rPr lang="en-US" sz="2400" dirty="0">
                          <a:effectLst/>
                        </a:rPr>
                        <a:t>Not adhering is punishable.</a:t>
                      </a:r>
                    </a:p>
                  </a:txBody>
                  <a:tcPr marL="76200" marR="76200" marT="76200" marB="76200" anchor="ctr"/>
                </a:tc>
                <a:tc>
                  <a:txBody>
                    <a:bodyPr/>
                    <a:lstStyle/>
                    <a:p>
                      <a:r>
                        <a:rPr lang="en-US" sz="2400">
                          <a:effectLst/>
                        </a:rPr>
                        <a:t>Not adhering is not punishable.</a:t>
                      </a:r>
                    </a:p>
                  </a:txBody>
                  <a:tcPr marL="76200" marR="76200" marT="76200" marB="76200" anchor="ctr"/>
                </a:tc>
                <a:extLst>
                  <a:ext uri="{0D108BD9-81ED-4DB2-BD59-A6C34878D82A}">
                    <a16:rowId xmlns:a16="http://schemas.microsoft.com/office/drawing/2014/main" val="3785305185"/>
                  </a:ext>
                </a:extLst>
              </a:tr>
              <a:tr h="554289">
                <a:tc>
                  <a:txBody>
                    <a:bodyPr/>
                    <a:lstStyle/>
                    <a:p>
                      <a:r>
                        <a:rPr lang="en-US" sz="2400" b="1">
                          <a:solidFill>
                            <a:srgbClr val="FF0000"/>
                          </a:solidFill>
                          <a:effectLst/>
                        </a:rPr>
                        <a:t>Scope of choice</a:t>
                      </a:r>
                    </a:p>
                  </a:txBody>
                  <a:tcPr marL="76200" marR="76200" marT="76200" marB="76200" anchor="ctr"/>
                </a:tc>
                <a:tc>
                  <a:txBody>
                    <a:bodyPr/>
                    <a:lstStyle/>
                    <a:p>
                      <a:r>
                        <a:rPr lang="en-US" sz="2400" dirty="0">
                          <a:effectLst/>
                        </a:rPr>
                        <a:t>Lawfully mandatory</a:t>
                      </a:r>
                    </a:p>
                  </a:txBody>
                  <a:tcPr marL="76200" marR="76200" marT="76200" marB="76200" anchor="ctr"/>
                </a:tc>
                <a:tc>
                  <a:txBody>
                    <a:bodyPr/>
                    <a:lstStyle/>
                    <a:p>
                      <a:r>
                        <a:rPr lang="en-US" sz="2400" dirty="0">
                          <a:effectLst/>
                        </a:rPr>
                        <a:t>Voluntary</a:t>
                      </a:r>
                    </a:p>
                  </a:txBody>
                  <a:tcPr marL="76200" marR="76200" marT="76200" marB="76200" anchor="ctr"/>
                </a:tc>
                <a:extLst>
                  <a:ext uri="{0D108BD9-81ED-4DB2-BD59-A6C34878D82A}">
                    <a16:rowId xmlns:a16="http://schemas.microsoft.com/office/drawing/2014/main" val="3487528290"/>
                  </a:ext>
                </a:extLst>
              </a:tr>
              <a:tr h="554289">
                <a:tc>
                  <a:txBody>
                    <a:bodyPr/>
                    <a:lstStyle/>
                    <a:p>
                      <a:r>
                        <a:rPr lang="en-US" sz="2400" b="1">
                          <a:solidFill>
                            <a:srgbClr val="FF0000"/>
                          </a:solidFill>
                          <a:effectLst/>
                        </a:rPr>
                        <a:t>Form</a:t>
                      </a:r>
                    </a:p>
                  </a:txBody>
                  <a:tcPr marL="76200" marR="76200" marT="76200" marB="76200" anchor="ctr"/>
                </a:tc>
                <a:tc>
                  <a:txBody>
                    <a:bodyPr/>
                    <a:lstStyle/>
                    <a:p>
                      <a:r>
                        <a:rPr lang="en-US" sz="2400">
                          <a:effectLst/>
                        </a:rPr>
                        <a:t>Have written records</a:t>
                      </a:r>
                    </a:p>
                  </a:txBody>
                  <a:tcPr marL="76200" marR="76200" marT="76200" marB="76200" anchor="ctr"/>
                </a:tc>
                <a:tc>
                  <a:txBody>
                    <a:bodyPr/>
                    <a:lstStyle/>
                    <a:p>
                      <a:r>
                        <a:rPr lang="en-US" sz="2400" dirty="0">
                          <a:effectLst/>
                        </a:rPr>
                        <a:t>Totally abstract form.</a:t>
                      </a:r>
                    </a:p>
                  </a:txBody>
                  <a:tcPr marL="76200" marR="76200" marT="76200" marB="76200" anchor="ctr"/>
                </a:tc>
                <a:extLst>
                  <a:ext uri="{0D108BD9-81ED-4DB2-BD59-A6C34878D82A}">
                    <a16:rowId xmlns:a16="http://schemas.microsoft.com/office/drawing/2014/main" val="1469463156"/>
                  </a:ext>
                </a:extLst>
              </a:tr>
              <a:tr h="1094692">
                <a:tc>
                  <a:txBody>
                    <a:bodyPr/>
                    <a:lstStyle/>
                    <a:p>
                      <a:pPr algn="l" fontAlgn="t"/>
                      <a:r>
                        <a:rPr lang="en-US" sz="2400" b="1" dirty="0">
                          <a:solidFill>
                            <a:srgbClr val="FF0000"/>
                          </a:solidFill>
                          <a:effectLst/>
                        </a:rPr>
                        <a:t>Governed By</a:t>
                      </a:r>
                    </a:p>
                  </a:txBody>
                  <a:tcPr marL="76200" marR="76200" marT="76200" marB="76200"/>
                </a:tc>
                <a:tc>
                  <a:txBody>
                    <a:bodyPr/>
                    <a:lstStyle/>
                    <a:p>
                      <a:pPr algn="l" fontAlgn="t"/>
                      <a:r>
                        <a:rPr lang="en-US" sz="2400" dirty="0">
                          <a:effectLst/>
                        </a:rPr>
                        <a:t>Government</a:t>
                      </a:r>
                    </a:p>
                  </a:txBody>
                  <a:tcPr marL="76200" marR="76200" marT="76200" marB="76200"/>
                </a:tc>
                <a:tc>
                  <a:txBody>
                    <a:bodyPr/>
                    <a:lstStyle/>
                    <a:p>
                      <a:pPr algn="l" fontAlgn="t"/>
                      <a:r>
                        <a:rPr lang="en-US" sz="2400" dirty="0">
                          <a:effectLst/>
                        </a:rPr>
                        <a:t>Individual, Legal and Professional norms</a:t>
                      </a:r>
                    </a:p>
                  </a:txBody>
                  <a:tcPr marL="76200" marR="76200" marT="76200" marB="76200"/>
                </a:tc>
                <a:extLst>
                  <a:ext uri="{0D108BD9-81ED-4DB2-BD59-A6C34878D82A}">
                    <a16:rowId xmlns:a16="http://schemas.microsoft.com/office/drawing/2014/main" val="3184755916"/>
                  </a:ext>
                </a:extLst>
              </a:tr>
            </a:tbl>
          </a:graphicData>
        </a:graphic>
      </p:graphicFrame>
    </p:spTree>
    <p:extLst>
      <p:ext uri="{BB962C8B-B14F-4D97-AF65-F5344CB8AC3E}">
        <p14:creationId xmlns:p14="http://schemas.microsoft.com/office/powerpoint/2010/main" val="410563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9DE-0320-4305-B0AC-59D1AAF60C55}"/>
              </a:ext>
            </a:extLst>
          </p:cNvPr>
          <p:cNvSpPr>
            <a:spLocks noGrp="1"/>
          </p:cNvSpPr>
          <p:nvPr>
            <p:ph type="title"/>
          </p:nvPr>
        </p:nvSpPr>
        <p:spPr/>
        <p:txBody>
          <a:bodyPr/>
          <a:lstStyle/>
          <a:p>
            <a:r>
              <a:rPr lang="en-US" b="1" dirty="0"/>
              <a:t>Trolley problem </a:t>
            </a:r>
          </a:p>
        </p:txBody>
      </p:sp>
      <p:pic>
        <p:nvPicPr>
          <p:cNvPr id="6" name="Content Placeholder 5">
            <a:extLst>
              <a:ext uri="{FF2B5EF4-FFF2-40B4-BE49-F238E27FC236}">
                <a16:creationId xmlns:a16="http://schemas.microsoft.com/office/drawing/2014/main" id="{382FF79A-B72F-4038-BE3D-2C42DFD00A3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65771" y="1969565"/>
            <a:ext cx="5216577" cy="3743847"/>
          </a:xfrm>
        </p:spPr>
      </p:pic>
      <p:pic>
        <p:nvPicPr>
          <p:cNvPr id="4" name="Picture 3">
            <a:extLst>
              <a:ext uri="{FF2B5EF4-FFF2-40B4-BE49-F238E27FC236}">
                <a16:creationId xmlns:a16="http://schemas.microsoft.com/office/drawing/2014/main" id="{3DC7F8F6-58BE-43A8-9EC7-B95C0B475CD6}"/>
              </a:ext>
            </a:extLst>
          </p:cNvPr>
          <p:cNvPicPr>
            <a:picLocks noChangeAspect="1"/>
          </p:cNvPicPr>
          <p:nvPr/>
        </p:nvPicPr>
        <p:blipFill>
          <a:blip r:embed="rId4"/>
          <a:stretch>
            <a:fillRect/>
          </a:stretch>
        </p:blipFill>
        <p:spPr>
          <a:xfrm>
            <a:off x="6565692" y="681037"/>
            <a:ext cx="5216577" cy="5032375"/>
          </a:xfrm>
          <a:prstGeom prst="rect">
            <a:avLst/>
          </a:prstGeom>
        </p:spPr>
      </p:pic>
    </p:spTree>
    <p:extLst>
      <p:ext uri="{BB962C8B-B14F-4D97-AF65-F5344CB8AC3E}">
        <p14:creationId xmlns:p14="http://schemas.microsoft.com/office/powerpoint/2010/main" val="58493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3C47-CD38-4FEE-831F-C4DD990E6A89}"/>
              </a:ext>
            </a:extLst>
          </p:cNvPr>
          <p:cNvSpPr>
            <a:spLocks noGrp="1"/>
          </p:cNvSpPr>
          <p:nvPr>
            <p:ph type="title"/>
          </p:nvPr>
        </p:nvSpPr>
        <p:spPr/>
        <p:txBody>
          <a:bodyPr/>
          <a:lstStyle/>
          <a:p>
            <a:r>
              <a:rPr lang="en-US" dirty="0"/>
              <a:t>Trolley problem </a:t>
            </a:r>
          </a:p>
        </p:txBody>
      </p:sp>
      <p:pic>
        <p:nvPicPr>
          <p:cNvPr id="6" name="Content Placeholder 5">
            <a:extLst>
              <a:ext uri="{FF2B5EF4-FFF2-40B4-BE49-F238E27FC236}">
                <a16:creationId xmlns:a16="http://schemas.microsoft.com/office/drawing/2014/main" id="{4579FE25-48E4-455D-9B9A-B1BA15DAD57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38200" y="2192205"/>
            <a:ext cx="3838575" cy="3618178"/>
          </a:xfrm>
        </p:spPr>
      </p:pic>
      <p:pic>
        <p:nvPicPr>
          <p:cNvPr id="4" name="Picture 3">
            <a:extLst>
              <a:ext uri="{FF2B5EF4-FFF2-40B4-BE49-F238E27FC236}">
                <a16:creationId xmlns:a16="http://schemas.microsoft.com/office/drawing/2014/main" id="{1CF7FCC2-6E86-4077-AFBE-D76FD0A9B8C9}"/>
              </a:ext>
            </a:extLst>
          </p:cNvPr>
          <p:cNvPicPr>
            <a:picLocks noChangeAspect="1"/>
          </p:cNvPicPr>
          <p:nvPr/>
        </p:nvPicPr>
        <p:blipFill>
          <a:blip r:embed="rId4"/>
          <a:stretch>
            <a:fillRect/>
          </a:stretch>
        </p:blipFill>
        <p:spPr>
          <a:xfrm>
            <a:off x="5081666" y="1509817"/>
            <a:ext cx="6060398" cy="4351337"/>
          </a:xfrm>
          <a:prstGeom prst="rect">
            <a:avLst/>
          </a:prstGeom>
        </p:spPr>
      </p:pic>
    </p:spTree>
    <p:extLst>
      <p:ext uri="{BB962C8B-B14F-4D97-AF65-F5344CB8AC3E}">
        <p14:creationId xmlns:p14="http://schemas.microsoft.com/office/powerpoint/2010/main" val="273006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C06F-D897-4353-9513-FA3BEB12F80A}"/>
              </a:ext>
            </a:extLst>
          </p:cNvPr>
          <p:cNvSpPr>
            <a:spLocks noGrp="1"/>
          </p:cNvSpPr>
          <p:nvPr>
            <p:ph type="title"/>
          </p:nvPr>
        </p:nvSpPr>
        <p:spPr>
          <a:xfrm>
            <a:off x="463446" y="18255"/>
            <a:ext cx="10515600" cy="1325563"/>
          </a:xfrm>
        </p:spPr>
        <p:txBody>
          <a:bodyPr>
            <a:normAutofit/>
          </a:bodyPr>
          <a:lstStyle/>
          <a:p>
            <a:r>
              <a:rPr lang="en-US" sz="4800" b="1" dirty="0">
                <a:effectLst>
                  <a:outerShdw blurRad="38100" dist="38100" dir="2700000" algn="tl">
                    <a:srgbClr val="000000">
                      <a:alpha val="43137"/>
                    </a:srgbClr>
                  </a:outerShdw>
                </a:effectLst>
              </a:rPr>
              <a:t>Ethical theories </a:t>
            </a:r>
          </a:p>
        </p:txBody>
      </p:sp>
      <p:sp>
        <p:nvSpPr>
          <p:cNvPr id="3" name="Content Placeholder 2">
            <a:extLst>
              <a:ext uri="{FF2B5EF4-FFF2-40B4-BE49-F238E27FC236}">
                <a16:creationId xmlns:a16="http://schemas.microsoft.com/office/drawing/2014/main" id="{EF43BE2A-5E9D-4C81-BE36-AD67BD07947D}"/>
              </a:ext>
            </a:extLst>
          </p:cNvPr>
          <p:cNvSpPr>
            <a:spLocks noGrp="1"/>
          </p:cNvSpPr>
          <p:nvPr>
            <p:ph idx="1"/>
          </p:nvPr>
        </p:nvSpPr>
        <p:spPr/>
        <p:txBody>
          <a:bodyPr>
            <a:normAutofit/>
          </a:bodyPr>
          <a:lstStyle/>
          <a:p>
            <a:pPr marL="0" indent="0">
              <a:buNone/>
            </a:pPr>
            <a:r>
              <a:rPr lang="en-US" sz="4000" dirty="0"/>
              <a:t>           </a:t>
            </a:r>
            <a:r>
              <a:rPr lang="en-US" sz="4000" b="1" dirty="0">
                <a:solidFill>
                  <a:srgbClr val="00B050"/>
                </a:solidFill>
              </a:rPr>
              <a:t>AGENT</a:t>
            </a:r>
            <a:r>
              <a:rPr lang="en-US" sz="4000" dirty="0"/>
              <a:t>                   </a:t>
            </a:r>
            <a:r>
              <a:rPr lang="en-US" sz="4000" dirty="0">
                <a:solidFill>
                  <a:schemeClr val="accent1"/>
                </a:solidFill>
              </a:rPr>
              <a:t>CONSEQUENCES </a:t>
            </a:r>
          </a:p>
          <a:p>
            <a:r>
              <a:rPr lang="en-US" sz="4000" dirty="0"/>
              <a:t>3 QUESITIONS MAY HELP TO ANSWER “IS THIS ETHICAL”</a:t>
            </a:r>
          </a:p>
          <a:p>
            <a:r>
              <a:rPr lang="en-US" sz="4000" b="1" dirty="0">
                <a:solidFill>
                  <a:schemeClr val="accent1"/>
                </a:solidFill>
              </a:rPr>
              <a:t>Consequences</a:t>
            </a:r>
            <a:r>
              <a:rPr lang="en-US" sz="4000" dirty="0"/>
              <a:t> of the action (utilitarian theory).</a:t>
            </a:r>
          </a:p>
          <a:p>
            <a:r>
              <a:rPr lang="en-US" sz="4000" dirty="0"/>
              <a:t>Is the </a:t>
            </a:r>
            <a:r>
              <a:rPr lang="en-US" sz="4000" dirty="0">
                <a:solidFill>
                  <a:srgbClr val="FF0000"/>
                </a:solidFill>
              </a:rPr>
              <a:t>ACT</a:t>
            </a:r>
            <a:r>
              <a:rPr lang="en-US" sz="4000" dirty="0"/>
              <a:t> itself ethical ”deontology theory”.</a:t>
            </a:r>
          </a:p>
          <a:p>
            <a:r>
              <a:rPr lang="en-US" sz="4000" dirty="0"/>
              <a:t>Is the acting </a:t>
            </a:r>
            <a:r>
              <a:rPr lang="en-US" sz="4000" b="1" dirty="0">
                <a:solidFill>
                  <a:srgbClr val="00B050"/>
                </a:solidFill>
              </a:rPr>
              <a:t>agent</a:t>
            </a:r>
            <a:r>
              <a:rPr lang="en-US" sz="4000" dirty="0"/>
              <a:t> (physician) a virtuous one.           </a:t>
            </a:r>
          </a:p>
        </p:txBody>
      </p:sp>
      <p:cxnSp>
        <p:nvCxnSpPr>
          <p:cNvPr id="5" name="Straight Arrow Connector 4">
            <a:extLst>
              <a:ext uri="{FF2B5EF4-FFF2-40B4-BE49-F238E27FC236}">
                <a16:creationId xmlns:a16="http://schemas.microsoft.com/office/drawing/2014/main" id="{99694FBF-0381-4F82-8C3E-0E244E41F4C1}"/>
              </a:ext>
            </a:extLst>
          </p:cNvPr>
          <p:cNvCxnSpPr/>
          <p:nvPr/>
        </p:nvCxnSpPr>
        <p:spPr>
          <a:xfrm>
            <a:off x="4122295" y="2143593"/>
            <a:ext cx="1229193" cy="0"/>
          </a:xfrm>
          <a:prstGeom prst="straightConnector1">
            <a:avLst/>
          </a:prstGeom>
          <a:ln w="142875">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7DD05868-B7C4-46E8-B122-AF559BCACD0B}"/>
              </a:ext>
            </a:extLst>
          </p:cNvPr>
          <p:cNvSpPr txBox="1"/>
          <p:nvPr/>
        </p:nvSpPr>
        <p:spPr>
          <a:xfrm>
            <a:off x="4167264" y="1256358"/>
            <a:ext cx="1139253" cy="646331"/>
          </a:xfrm>
          <a:prstGeom prst="rect">
            <a:avLst/>
          </a:prstGeom>
          <a:noFill/>
        </p:spPr>
        <p:txBody>
          <a:bodyPr wrap="square" rtlCol="0">
            <a:spAutoFit/>
          </a:bodyPr>
          <a:lstStyle/>
          <a:p>
            <a:r>
              <a:rPr lang="en-US" sz="3600" b="1" dirty="0">
                <a:solidFill>
                  <a:srgbClr val="FF0000"/>
                </a:solidFill>
              </a:rPr>
              <a:t>ACT</a:t>
            </a:r>
          </a:p>
        </p:txBody>
      </p:sp>
    </p:spTree>
    <p:extLst>
      <p:ext uri="{BB962C8B-B14F-4D97-AF65-F5344CB8AC3E}">
        <p14:creationId xmlns:p14="http://schemas.microsoft.com/office/powerpoint/2010/main" val="130359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ED72-F4F1-47C4-9BDC-40ED88FA5DFC}"/>
              </a:ext>
            </a:extLst>
          </p:cNvPr>
          <p:cNvSpPr>
            <a:spLocks noGrp="1"/>
          </p:cNvSpPr>
          <p:nvPr>
            <p:ph type="title"/>
          </p:nvPr>
        </p:nvSpPr>
        <p:spPr/>
        <p:txBody>
          <a:bodyPr/>
          <a:lstStyle/>
          <a:p>
            <a:r>
              <a:rPr lang="en-US" b="1" u="sng" dirty="0">
                <a:solidFill>
                  <a:srgbClr val="FF0000"/>
                </a:solidFill>
              </a:rPr>
              <a:t>Utilitarian theory</a:t>
            </a:r>
          </a:p>
        </p:txBody>
      </p:sp>
      <p:sp>
        <p:nvSpPr>
          <p:cNvPr id="3" name="Content Placeholder 2">
            <a:extLst>
              <a:ext uri="{FF2B5EF4-FFF2-40B4-BE49-F238E27FC236}">
                <a16:creationId xmlns:a16="http://schemas.microsoft.com/office/drawing/2014/main" id="{F8AAB79D-891F-4B7B-A6B6-E2D3E2BEC47E}"/>
              </a:ext>
            </a:extLst>
          </p:cNvPr>
          <p:cNvSpPr>
            <a:spLocks noGrp="1"/>
          </p:cNvSpPr>
          <p:nvPr>
            <p:ph idx="1"/>
          </p:nvPr>
        </p:nvSpPr>
        <p:spPr/>
        <p:txBody>
          <a:bodyPr/>
          <a:lstStyle/>
          <a:p>
            <a:r>
              <a:rPr lang="en-US" dirty="0"/>
              <a:t>Also called Teleological, Greek word, Telos, meaning end or consequence.</a:t>
            </a:r>
          </a:p>
          <a:p>
            <a:r>
              <a:rPr lang="en-US" dirty="0"/>
              <a:t>Consequences alone that determine what is right or wrong.</a:t>
            </a:r>
          </a:p>
          <a:p>
            <a:r>
              <a:rPr lang="en-US" dirty="0"/>
              <a:t>The greatest good for the greatest number of the community.</a:t>
            </a:r>
          </a:p>
          <a:p>
            <a:r>
              <a:rPr lang="en-US" dirty="0"/>
              <a:t>Seek for the greatest aggregate welfare of the community as whole. </a:t>
            </a:r>
          </a:p>
          <a:p>
            <a:r>
              <a:rPr lang="en-US" dirty="0"/>
              <a:t>Problems: how to define what is good and may sacrifice the rights of minority for the seek of happiness of majority.</a:t>
            </a:r>
          </a:p>
        </p:txBody>
      </p:sp>
    </p:spTree>
    <p:extLst>
      <p:ext uri="{BB962C8B-B14F-4D97-AF65-F5344CB8AC3E}">
        <p14:creationId xmlns:p14="http://schemas.microsoft.com/office/powerpoint/2010/main" val="244138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018E-C680-4382-83DC-A0CB561AD0F0}"/>
              </a:ext>
            </a:extLst>
          </p:cNvPr>
          <p:cNvSpPr>
            <a:spLocks noGrp="1"/>
          </p:cNvSpPr>
          <p:nvPr>
            <p:ph type="title"/>
          </p:nvPr>
        </p:nvSpPr>
        <p:spPr/>
        <p:txBody>
          <a:bodyPr/>
          <a:lstStyle/>
          <a:p>
            <a:r>
              <a:rPr lang="en-US" b="1" u="sng" dirty="0">
                <a:solidFill>
                  <a:srgbClr val="FF0000"/>
                </a:solidFill>
              </a:rPr>
              <a:t>Deontological theory</a:t>
            </a:r>
          </a:p>
        </p:txBody>
      </p:sp>
      <p:sp>
        <p:nvSpPr>
          <p:cNvPr id="3" name="Content Placeholder 2">
            <a:extLst>
              <a:ext uri="{FF2B5EF4-FFF2-40B4-BE49-F238E27FC236}">
                <a16:creationId xmlns:a16="http://schemas.microsoft.com/office/drawing/2014/main" id="{61F515F9-ED59-440E-A43B-501A13DC29C1}"/>
              </a:ext>
            </a:extLst>
          </p:cNvPr>
          <p:cNvSpPr>
            <a:spLocks noGrp="1"/>
          </p:cNvSpPr>
          <p:nvPr>
            <p:ph idx="1"/>
          </p:nvPr>
        </p:nvSpPr>
        <p:spPr/>
        <p:txBody>
          <a:bodyPr>
            <a:normAutofit fontScale="92500" lnSpcReduction="20000"/>
          </a:bodyPr>
          <a:lstStyle/>
          <a:p>
            <a:pPr algn="just">
              <a:lnSpc>
                <a:spcPct val="150000"/>
              </a:lnSpc>
            </a:pPr>
            <a:r>
              <a:rPr lang="en-US" sz="3600" dirty="0"/>
              <a:t>Deontological theory: Non-consequentialism: Derived from the Greek word, Deon, meaning duty. Considers that some acts are right or wrong independent of their consequences. </a:t>
            </a:r>
          </a:p>
          <a:p>
            <a:pPr algn="just">
              <a:lnSpc>
                <a:spcPct val="150000"/>
              </a:lnSpc>
            </a:pPr>
            <a:r>
              <a:rPr lang="en-US" sz="3600" dirty="0"/>
              <a:t>Looks to one’s obligation to determine what is ethical and answers the question: What should I do and why should I do it? </a:t>
            </a:r>
          </a:p>
        </p:txBody>
      </p:sp>
    </p:spTree>
    <p:extLst>
      <p:ext uri="{BB962C8B-B14F-4D97-AF65-F5344CB8AC3E}">
        <p14:creationId xmlns:p14="http://schemas.microsoft.com/office/powerpoint/2010/main" val="3734738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98DC-7839-4527-8883-385DD76B07E1}"/>
              </a:ext>
            </a:extLst>
          </p:cNvPr>
          <p:cNvSpPr>
            <a:spLocks noGrp="1"/>
          </p:cNvSpPr>
          <p:nvPr>
            <p:ph type="title"/>
          </p:nvPr>
        </p:nvSpPr>
        <p:spPr/>
        <p:txBody>
          <a:bodyPr/>
          <a:lstStyle/>
          <a:p>
            <a:r>
              <a:rPr lang="en-US" dirty="0"/>
              <a:t>The virtue theory (Character-based ethics) </a:t>
            </a:r>
          </a:p>
        </p:txBody>
      </p:sp>
      <p:sp>
        <p:nvSpPr>
          <p:cNvPr id="3" name="Content Placeholder 2">
            <a:extLst>
              <a:ext uri="{FF2B5EF4-FFF2-40B4-BE49-F238E27FC236}">
                <a16:creationId xmlns:a16="http://schemas.microsoft.com/office/drawing/2014/main" id="{5AD0AE37-E11F-43E5-8C24-19717D072AF4}"/>
              </a:ext>
            </a:extLst>
          </p:cNvPr>
          <p:cNvSpPr>
            <a:spLocks noGrp="1"/>
          </p:cNvSpPr>
          <p:nvPr>
            <p:ph idx="1"/>
          </p:nvPr>
        </p:nvSpPr>
        <p:spPr/>
        <p:txBody>
          <a:bodyPr/>
          <a:lstStyle/>
          <a:p>
            <a:pPr algn="just"/>
            <a:r>
              <a:rPr lang="en-US" b="0" i="0" dirty="0">
                <a:solidFill>
                  <a:srgbClr val="1A1A1A"/>
                </a:solidFill>
                <a:effectLst/>
                <a:latin typeface="Times New Roman" panose="02020603050405020304" pitchFamily="18" charset="0"/>
              </a:rPr>
              <a:t>It emphasizes the virtues, or moral character, in contrast to the approach that emphasizes duties or rules (deontology) or that emphasizes the consequences of actions (consequentialism). </a:t>
            </a:r>
          </a:p>
          <a:p>
            <a:pPr algn="just"/>
            <a:r>
              <a:rPr lang="en-US" b="0" i="0" dirty="0">
                <a:solidFill>
                  <a:srgbClr val="1A1A1A"/>
                </a:solidFill>
                <a:effectLst/>
                <a:latin typeface="Times New Roman" panose="02020603050405020304" pitchFamily="18" charset="0"/>
              </a:rPr>
              <a:t>Suppose it is obvious that someone in need should be helped. A utilitarian will point to the fact that the consequences of doing so will maximize well-being, a deontologist to the fact that, in doing so the agent will be acting in accordance with a moral rule such as “Do unto others as you would be done by” and a virtue ethicist to the fact that helping the person would be charitable.</a:t>
            </a:r>
            <a:endParaRPr lang="en-US" dirty="0"/>
          </a:p>
        </p:txBody>
      </p:sp>
    </p:spTree>
    <p:extLst>
      <p:ext uri="{BB962C8B-B14F-4D97-AF65-F5344CB8AC3E}">
        <p14:creationId xmlns:p14="http://schemas.microsoft.com/office/powerpoint/2010/main" val="2220776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BE59-1AD7-445F-BCD9-AB177D8CC2E7}"/>
              </a:ext>
            </a:extLst>
          </p:cNvPr>
          <p:cNvSpPr>
            <a:spLocks noGrp="1"/>
          </p:cNvSpPr>
          <p:nvPr>
            <p:ph type="title"/>
          </p:nvPr>
        </p:nvSpPr>
        <p:spPr/>
        <p:txBody>
          <a:bodyPr/>
          <a:lstStyle/>
          <a:p>
            <a:r>
              <a:rPr lang="en-US" i="0" u="none" strike="noStrike" baseline="0" dirty="0">
                <a:solidFill>
                  <a:srgbClr val="0066A5"/>
                </a:solidFill>
                <a:latin typeface="Helvetica-Bold"/>
              </a:rPr>
              <a:t>WHY STUDY MEDICAL ETHICS?</a:t>
            </a:r>
            <a:br>
              <a:rPr lang="en-US" i="0" u="none" strike="noStrike" baseline="0" dirty="0">
                <a:solidFill>
                  <a:srgbClr val="0066A5"/>
                </a:solidFill>
                <a:latin typeface="Helvetica-Bold"/>
              </a:rPr>
            </a:br>
            <a:endParaRPr lang="en-US" dirty="0"/>
          </a:p>
        </p:txBody>
      </p:sp>
      <p:sp>
        <p:nvSpPr>
          <p:cNvPr id="3" name="Content Placeholder 2">
            <a:extLst>
              <a:ext uri="{FF2B5EF4-FFF2-40B4-BE49-F238E27FC236}">
                <a16:creationId xmlns:a16="http://schemas.microsoft.com/office/drawing/2014/main" id="{EC8140C8-27EF-45D2-A8C8-825245F86224}"/>
              </a:ext>
            </a:extLst>
          </p:cNvPr>
          <p:cNvSpPr>
            <a:spLocks noGrp="1"/>
          </p:cNvSpPr>
          <p:nvPr>
            <p:ph idx="1"/>
          </p:nvPr>
        </p:nvSpPr>
        <p:spPr/>
        <p:txBody>
          <a:bodyPr>
            <a:normAutofit/>
          </a:bodyPr>
          <a:lstStyle/>
          <a:p>
            <a:pPr algn="l"/>
            <a:r>
              <a:rPr lang="en-US" i="0" u="none" strike="noStrike" baseline="0" dirty="0">
                <a:solidFill>
                  <a:srgbClr val="000000"/>
                </a:solidFill>
                <a:latin typeface="ArialNarrow"/>
              </a:rPr>
              <a:t>“As long as the physician is a knowledgeable and skillful clinician, ethics doesn’t matter.”</a:t>
            </a:r>
          </a:p>
          <a:p>
            <a:pPr algn="l"/>
            <a:r>
              <a:rPr lang="en-US" i="0" u="none" strike="noStrike" baseline="0" dirty="0">
                <a:solidFill>
                  <a:srgbClr val="000000"/>
                </a:solidFill>
                <a:latin typeface="ArialNarrow"/>
              </a:rPr>
              <a:t>“Ethics is learned in the family, not in medical school.”</a:t>
            </a:r>
          </a:p>
          <a:p>
            <a:pPr algn="l"/>
            <a:r>
              <a:rPr lang="en-US" i="0" u="none" strike="noStrike" baseline="0" dirty="0">
                <a:solidFill>
                  <a:srgbClr val="000000"/>
                </a:solidFill>
                <a:latin typeface="ArialNarrow"/>
              </a:rPr>
              <a:t>“Medical ethics is learned by observing how senior physicians act, not from books or lectures.”</a:t>
            </a:r>
          </a:p>
          <a:p>
            <a:pPr algn="l"/>
            <a:r>
              <a:rPr lang="en-US" i="0" u="none" strike="noStrike" baseline="0" dirty="0">
                <a:solidFill>
                  <a:srgbClr val="000000"/>
                </a:solidFill>
                <a:latin typeface="ArialNarrow"/>
              </a:rPr>
              <a:t>“Ethics is important, but our curriculum is already too crowded and there is no room for ethics teaching.”</a:t>
            </a:r>
            <a:endParaRPr lang="en-US" dirty="0"/>
          </a:p>
        </p:txBody>
      </p:sp>
    </p:spTree>
    <p:extLst>
      <p:ext uri="{BB962C8B-B14F-4D97-AF65-F5344CB8AC3E}">
        <p14:creationId xmlns:p14="http://schemas.microsoft.com/office/powerpoint/2010/main" val="14522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AAE3-F693-435A-BECB-B6A900FDE71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48F245-8197-4016-A6B6-E689CF4D3FAA}"/>
              </a:ext>
            </a:extLst>
          </p:cNvPr>
          <p:cNvPicPr>
            <a:picLocks noGrp="1" noChangeAspect="1"/>
          </p:cNvPicPr>
          <p:nvPr>
            <p:ph idx="1"/>
          </p:nvPr>
        </p:nvPicPr>
        <p:blipFill>
          <a:blip r:embed="rId2"/>
          <a:stretch>
            <a:fillRect/>
          </a:stretch>
        </p:blipFill>
        <p:spPr>
          <a:xfrm>
            <a:off x="299803" y="236361"/>
            <a:ext cx="11407515" cy="6385277"/>
          </a:xfrm>
        </p:spPr>
      </p:pic>
    </p:spTree>
    <p:extLst>
      <p:ext uri="{BB962C8B-B14F-4D97-AF65-F5344CB8AC3E}">
        <p14:creationId xmlns:p14="http://schemas.microsoft.com/office/powerpoint/2010/main" val="210532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8674-BD60-4638-B741-2BB2188DEB11}"/>
              </a:ext>
            </a:extLst>
          </p:cNvPr>
          <p:cNvSpPr>
            <a:spLocks noGrp="1"/>
          </p:cNvSpPr>
          <p:nvPr>
            <p:ph type="title"/>
          </p:nvPr>
        </p:nvSpPr>
        <p:spPr/>
        <p:txBody>
          <a:bodyPr/>
          <a:lstStyle/>
          <a:p>
            <a:r>
              <a:rPr lang="en-US" dirty="0"/>
              <a:t>General principles of medical ethics</a:t>
            </a:r>
          </a:p>
        </p:txBody>
      </p:sp>
      <p:pic>
        <p:nvPicPr>
          <p:cNvPr id="4" name="Picture 4" descr="D:\forensic &amp; toxicology\Medical Ethica\medical-ethics-28253789.jpg">
            <a:extLst>
              <a:ext uri="{FF2B5EF4-FFF2-40B4-BE49-F238E27FC236}">
                <a16:creationId xmlns:a16="http://schemas.microsoft.com/office/drawing/2014/main" id="{4385C60A-BA1A-4B7A-A338-60C717C30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211003"/>
            <a:ext cx="9428243"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4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C834-7E8B-4279-85EB-975060E14455}"/>
              </a:ext>
            </a:extLst>
          </p:cNvPr>
          <p:cNvSpPr>
            <a:spLocks noGrp="1"/>
          </p:cNvSpPr>
          <p:nvPr>
            <p:ph type="title"/>
          </p:nvPr>
        </p:nvSpPr>
        <p:spPr/>
        <p:txBody>
          <a:bodyPr/>
          <a:lstStyle/>
          <a:p>
            <a:r>
              <a:rPr lang="en-US" b="1" u="sng" dirty="0">
                <a:solidFill>
                  <a:srgbClr val="FF0000"/>
                </a:solidFill>
                <a:effectLst>
                  <a:outerShdw blurRad="38100" dist="38100" dir="2700000" algn="tl">
                    <a:srgbClr val="000000">
                      <a:alpha val="43137"/>
                    </a:srgbClr>
                  </a:outerShdw>
                </a:effectLst>
              </a:rPr>
              <a:t>1- Autonomy </a:t>
            </a:r>
          </a:p>
        </p:txBody>
      </p:sp>
      <p:sp>
        <p:nvSpPr>
          <p:cNvPr id="3" name="Content Placeholder 2">
            <a:extLst>
              <a:ext uri="{FF2B5EF4-FFF2-40B4-BE49-F238E27FC236}">
                <a16:creationId xmlns:a16="http://schemas.microsoft.com/office/drawing/2014/main" id="{40383FA0-CF8E-4D70-B3F9-BFF571B39206}"/>
              </a:ext>
            </a:extLst>
          </p:cNvPr>
          <p:cNvSpPr>
            <a:spLocks noGrp="1"/>
          </p:cNvSpPr>
          <p:nvPr>
            <p:ph idx="1"/>
          </p:nvPr>
        </p:nvSpPr>
        <p:spPr>
          <a:xfrm>
            <a:off x="209862" y="1334125"/>
            <a:ext cx="11143938" cy="4842838"/>
          </a:xfrm>
        </p:spPr>
        <p:txBody>
          <a:bodyPr>
            <a:normAutofit/>
          </a:bodyPr>
          <a:lstStyle/>
          <a:p>
            <a:r>
              <a:rPr lang="en-US" dirty="0">
                <a:latin typeface="Tahoma" panose="020B0604030504040204" pitchFamily="34" charset="0"/>
              </a:rPr>
              <a:t>T</a:t>
            </a:r>
            <a:r>
              <a:rPr lang="en-US" b="0" i="0" u="none" strike="noStrike" baseline="0" dirty="0">
                <a:latin typeface="Tahoma" panose="020B0604030504040204" pitchFamily="34" charset="0"/>
              </a:rPr>
              <a:t>his principle states that any competent person should be given the freedom to decide on any decision that is related to his/her body and/or health.</a:t>
            </a:r>
          </a:p>
          <a:p>
            <a:r>
              <a:rPr lang="en-US" b="0" i="0" u="none" strike="noStrike" baseline="0" dirty="0">
                <a:latin typeface="Tahoma" panose="020B0604030504040204" pitchFamily="34" charset="0"/>
              </a:rPr>
              <a:t>is the human right of a patient to control access to his/her body and what is done to him or her. </a:t>
            </a:r>
          </a:p>
          <a:p>
            <a:r>
              <a:rPr lang="en-US" b="0" i="0" u="none" strike="noStrike" baseline="0" dirty="0">
                <a:latin typeface="Tahoma" panose="020B0604030504040204" pitchFamily="34" charset="0"/>
              </a:rPr>
              <a:t>It involves the right to choose who treats him/her, where he/she is treated, and what treatment is used. </a:t>
            </a:r>
          </a:p>
          <a:p>
            <a:r>
              <a:rPr lang="en-US" b="0" i="0" u="none" strike="noStrike" baseline="0" dirty="0">
                <a:latin typeface="Tahoma" panose="020B0604030504040204" pitchFamily="34" charset="0"/>
              </a:rPr>
              <a:t>It also involves authorization of the treatment. It is not enough for the patient to consent to a course of treatment; he must actually authorize the physician to go ahead with the chosen treatment.</a:t>
            </a:r>
          </a:p>
        </p:txBody>
      </p:sp>
    </p:spTree>
    <p:extLst>
      <p:ext uri="{BB962C8B-B14F-4D97-AF65-F5344CB8AC3E}">
        <p14:creationId xmlns:p14="http://schemas.microsoft.com/office/powerpoint/2010/main" val="236299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CDD0-CB1C-4CA4-98DF-333C29CC4CC0}"/>
              </a:ext>
            </a:extLst>
          </p:cNvPr>
          <p:cNvSpPr>
            <a:spLocks noGrp="1"/>
          </p:cNvSpPr>
          <p:nvPr>
            <p:ph type="title"/>
          </p:nvPr>
        </p:nvSpPr>
        <p:spPr/>
        <p:txBody>
          <a:bodyPr>
            <a:normAutofit fontScale="90000"/>
          </a:bodyPr>
          <a:lstStyle/>
          <a:p>
            <a:r>
              <a:rPr lang="en-US" sz="4400" b="1" dirty="0">
                <a:solidFill>
                  <a:srgbClr val="FF0000"/>
                </a:solidFill>
                <a:latin typeface="Tahoma" panose="020B0604030504040204" pitchFamily="34" charset="0"/>
              </a:rPr>
              <a:t>3 conditions should be fulfilled to obtain correct autonomy:</a:t>
            </a:r>
            <a:br>
              <a:rPr lang="en-US" sz="4400" b="1" dirty="0">
                <a:solidFill>
                  <a:srgbClr val="FF0000"/>
                </a:solidFill>
                <a:latin typeface="Tahoma" panose="020B0604030504040204" pitchFamily="34" charset="0"/>
              </a:rPr>
            </a:br>
            <a:endParaRPr lang="en-US" b="1" dirty="0">
              <a:solidFill>
                <a:srgbClr val="FF0000"/>
              </a:solidFill>
            </a:endParaRPr>
          </a:p>
        </p:txBody>
      </p:sp>
      <p:sp>
        <p:nvSpPr>
          <p:cNvPr id="3" name="Content Placeholder 2">
            <a:extLst>
              <a:ext uri="{FF2B5EF4-FFF2-40B4-BE49-F238E27FC236}">
                <a16:creationId xmlns:a16="http://schemas.microsoft.com/office/drawing/2014/main" id="{D2B07A15-C34A-417A-AC9C-BFB7D805A78C}"/>
              </a:ext>
            </a:extLst>
          </p:cNvPr>
          <p:cNvSpPr>
            <a:spLocks noGrp="1"/>
          </p:cNvSpPr>
          <p:nvPr>
            <p:ph idx="1"/>
          </p:nvPr>
        </p:nvSpPr>
        <p:spPr/>
        <p:txBody>
          <a:bodyPr>
            <a:normAutofit fontScale="85000" lnSpcReduction="10000"/>
          </a:bodyPr>
          <a:lstStyle/>
          <a:p>
            <a:pPr algn="l"/>
            <a:r>
              <a:rPr lang="en-US" sz="2800" b="1" i="0" u="none" strike="noStrike" baseline="0" dirty="0">
                <a:latin typeface="Tahoma,Bold"/>
              </a:rPr>
              <a:t>Capacity </a:t>
            </a:r>
            <a:r>
              <a:rPr lang="en-US" sz="2800" b="0" i="0" u="none" strike="noStrike" baseline="0" dirty="0">
                <a:latin typeface="Tahoma" panose="020B0604030504040204" pitchFamily="34" charset="0"/>
              </a:rPr>
              <a:t>usually refers to the mental competencies that are needed for a human to make rational decisions, which includes the ability to understand the information about an intended intervention (or medical condition), appreciate the risks associated with the proposed intervention (medical condition, or research) and be able to recall this information later on.</a:t>
            </a:r>
          </a:p>
          <a:p>
            <a:pPr algn="l"/>
            <a:r>
              <a:rPr lang="en-US" sz="2800" b="1" i="0" u="none" strike="noStrike" baseline="0" dirty="0">
                <a:latin typeface="Tahoma,Bold"/>
              </a:rPr>
              <a:t>Disclosure</a:t>
            </a:r>
            <a:r>
              <a:rPr lang="en-US" sz="2800" b="0" i="0" u="none" strike="noStrike" baseline="0" dirty="0">
                <a:latin typeface="Tahoma" panose="020B0604030504040204" pitchFamily="34" charset="0"/>
              </a:rPr>
              <a:t>. This condition emphasizes that the information given to the patient, who is supposed to take a decision, is given in a thorough, yet simple and understandable way and that the person is given the chance to have his/her questions answered in a satisfactory way.</a:t>
            </a:r>
          </a:p>
          <a:p>
            <a:pPr algn="l"/>
            <a:r>
              <a:rPr lang="en-US" sz="2800" dirty="0">
                <a:latin typeface="Tahoma" panose="020B0604030504040204" pitchFamily="34" charset="0"/>
              </a:rPr>
              <a:t>V</a:t>
            </a:r>
            <a:r>
              <a:rPr lang="en-US" sz="2800" b="1" i="0" u="none" strike="noStrike" baseline="0" dirty="0">
                <a:latin typeface="Tahoma,Bold"/>
              </a:rPr>
              <a:t>oluntariness </a:t>
            </a:r>
            <a:r>
              <a:rPr lang="en-US" sz="2800" b="0" i="0" u="none" strike="noStrike" baseline="0" dirty="0">
                <a:latin typeface="Tahoma" panose="020B0604030504040204" pitchFamily="34" charset="0"/>
              </a:rPr>
              <a:t>refers to the importance of having the freedom to take these decisions without any pressure or coercion, including the emotional and social pressure conveyed by other family members or the health care team.</a:t>
            </a:r>
            <a:endParaRPr lang="en-US" dirty="0"/>
          </a:p>
          <a:p>
            <a:endParaRPr lang="en-US" dirty="0"/>
          </a:p>
        </p:txBody>
      </p:sp>
    </p:spTree>
    <p:extLst>
      <p:ext uri="{BB962C8B-B14F-4D97-AF65-F5344CB8AC3E}">
        <p14:creationId xmlns:p14="http://schemas.microsoft.com/office/powerpoint/2010/main" val="361110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AC11-04FB-49F4-8FBA-E7D73028EFF9}"/>
              </a:ext>
            </a:extLst>
          </p:cNvPr>
          <p:cNvSpPr>
            <a:spLocks noGrp="1"/>
          </p:cNvSpPr>
          <p:nvPr>
            <p:ph type="title"/>
          </p:nvPr>
        </p:nvSpPr>
        <p:spPr/>
        <p:txBody>
          <a:bodyPr/>
          <a:lstStyle/>
          <a:p>
            <a:r>
              <a:rPr lang="en-US" b="1" i="0" dirty="0">
                <a:solidFill>
                  <a:srgbClr val="FF0000"/>
                </a:solidFill>
                <a:effectLst/>
                <a:latin typeface="Lato" panose="020B0604020202020204" pitchFamily="34" charset="0"/>
              </a:rPr>
              <a:t>Beneficence</a:t>
            </a:r>
            <a:br>
              <a:rPr lang="en-US" b="0" i="0" dirty="0">
                <a:solidFill>
                  <a:srgbClr val="3B3B3B"/>
                </a:solidFill>
                <a:effectLst/>
                <a:latin typeface="Lato" panose="020B0604020202020204" pitchFamily="34" charset="0"/>
              </a:rPr>
            </a:br>
            <a:endParaRPr lang="en-US" dirty="0"/>
          </a:p>
        </p:txBody>
      </p:sp>
      <p:sp>
        <p:nvSpPr>
          <p:cNvPr id="3" name="Content Placeholder 2">
            <a:extLst>
              <a:ext uri="{FF2B5EF4-FFF2-40B4-BE49-F238E27FC236}">
                <a16:creationId xmlns:a16="http://schemas.microsoft.com/office/drawing/2014/main" id="{6FBDCFA0-1E9D-4F06-A402-C76011DBFEB4}"/>
              </a:ext>
            </a:extLst>
          </p:cNvPr>
          <p:cNvSpPr>
            <a:spLocks noGrp="1"/>
          </p:cNvSpPr>
          <p:nvPr>
            <p:ph idx="1"/>
          </p:nvPr>
        </p:nvSpPr>
        <p:spPr>
          <a:xfrm>
            <a:off x="374754" y="1027906"/>
            <a:ext cx="11817246" cy="5597746"/>
          </a:xfrm>
        </p:spPr>
        <p:txBody>
          <a:bodyPr>
            <a:normAutofit lnSpcReduction="10000"/>
          </a:bodyPr>
          <a:lstStyle/>
          <a:p>
            <a:r>
              <a:rPr lang="en-US" b="0" i="0" dirty="0">
                <a:solidFill>
                  <a:srgbClr val="3B3B3B"/>
                </a:solidFill>
                <a:effectLst/>
                <a:latin typeface="Lato" panose="020F0502020204030203" pitchFamily="34" charset="0"/>
              </a:rPr>
              <a:t>Beneficence means </a:t>
            </a:r>
            <a:r>
              <a:rPr lang="en-US" sz="2800" dirty="0"/>
              <a:t>Physicians have a duty to act in the </a:t>
            </a:r>
            <a:r>
              <a:rPr lang="en-US" sz="2800" b="1" u="sng" dirty="0"/>
              <a:t>best interest </a:t>
            </a:r>
            <a:r>
              <a:rPr lang="en-US" sz="2800" dirty="0"/>
              <a:t>of their patients.</a:t>
            </a:r>
          </a:p>
          <a:p>
            <a:pPr marL="0" indent="0">
              <a:buNone/>
            </a:pPr>
            <a:endParaRPr lang="en-US" sz="2800" dirty="0"/>
          </a:p>
          <a:p>
            <a:r>
              <a:rPr lang="en-US" b="0" i="0" dirty="0">
                <a:solidFill>
                  <a:srgbClr val="FF0000"/>
                </a:solidFill>
                <a:effectLst/>
                <a:latin typeface="Lato" panose="020F0502020204030203" pitchFamily="34" charset="0"/>
              </a:rPr>
              <a:t>Why Is Beneficence Important?</a:t>
            </a:r>
          </a:p>
          <a:p>
            <a:pPr lvl="1"/>
            <a:r>
              <a:rPr lang="en-US" b="0" i="0" dirty="0">
                <a:solidFill>
                  <a:srgbClr val="3B3B3B"/>
                </a:solidFill>
                <a:effectLst/>
                <a:latin typeface="Lato" panose="020F0502020204030203" pitchFamily="34" charset="0"/>
              </a:rPr>
              <a:t>because it ensures that healthcare professionals consider individual circumstances and remember that what is </a:t>
            </a:r>
            <a:r>
              <a:rPr lang="en-US" b="1" i="0" dirty="0">
                <a:solidFill>
                  <a:srgbClr val="3B3B3B"/>
                </a:solidFill>
                <a:effectLst/>
                <a:latin typeface="Lato" panose="020F0502020204030203" pitchFamily="34" charset="0"/>
              </a:rPr>
              <a:t>good for one patient may not necessarily be great for another.</a:t>
            </a:r>
          </a:p>
          <a:p>
            <a:r>
              <a:rPr lang="en-US" dirty="0">
                <a:solidFill>
                  <a:srgbClr val="3B3B3B"/>
                </a:solidFill>
                <a:latin typeface="Lato" panose="020F0502020204030203" pitchFamily="34" charset="0"/>
              </a:rPr>
              <a:t>Think about these cases:</a:t>
            </a:r>
          </a:p>
          <a:p>
            <a:pPr marL="514350" indent="-514350">
              <a:buFont typeface="+mj-lt"/>
              <a:buAutoNum type="arabicPeriod"/>
            </a:pPr>
            <a:r>
              <a:rPr lang="en-US" b="0" i="1" dirty="0">
                <a:solidFill>
                  <a:srgbClr val="3B3B3B"/>
                </a:solidFill>
                <a:effectLst/>
                <a:latin typeface="Lato" panose="020F0502020204030203" pitchFamily="34" charset="0"/>
              </a:rPr>
              <a:t>An eight-year-old child has been admitted to hospital with a significant open fracture to his left leg. The limb is deformed with significant bleeding and the patient is extremely distressed. The parents are demanding immediate action be taken. 2 options are present:</a:t>
            </a:r>
          </a:p>
          <a:p>
            <a:pPr marL="971550" lvl="1" indent="-514350">
              <a:buFont typeface="+mj-lt"/>
              <a:buAutoNum type="arabicPeriod"/>
            </a:pPr>
            <a:r>
              <a:rPr lang="en-US" i="1" dirty="0">
                <a:solidFill>
                  <a:srgbClr val="3B3B3B"/>
                </a:solidFill>
                <a:latin typeface="Lato" panose="020F0502020204030203" pitchFamily="34" charset="0"/>
              </a:rPr>
              <a:t>Limb amputation to stop life threatening bleeding and avoid severe infection.</a:t>
            </a:r>
          </a:p>
          <a:p>
            <a:pPr marL="971550" lvl="1" indent="-514350">
              <a:buFont typeface="+mj-lt"/>
              <a:buAutoNum type="arabicPeriod"/>
            </a:pPr>
            <a:r>
              <a:rPr lang="en-US" b="0" i="1" dirty="0">
                <a:solidFill>
                  <a:srgbClr val="3B3B3B"/>
                </a:solidFill>
                <a:effectLst/>
                <a:latin typeface="Lato" panose="020F0502020204030203" pitchFamily="34" charset="0"/>
              </a:rPr>
              <a:t>Blood transfusion and try to stop bleeding and treat the fracture.</a:t>
            </a:r>
          </a:p>
          <a:p>
            <a:pPr marL="971550" lvl="1" indent="-514350">
              <a:buFont typeface="+mj-lt"/>
              <a:buAutoNum type="arabicPeriod"/>
            </a:pPr>
            <a:endParaRPr lang="en-US" dirty="0">
              <a:solidFill>
                <a:srgbClr val="3B3B3B"/>
              </a:solidFill>
              <a:latin typeface="Lato" panose="020F0502020204030203" pitchFamily="34" charset="0"/>
            </a:endParaRPr>
          </a:p>
          <a:p>
            <a:pPr lvl="1"/>
            <a:endParaRPr lang="en-US" dirty="0"/>
          </a:p>
        </p:txBody>
      </p:sp>
    </p:spTree>
    <p:extLst>
      <p:ext uri="{BB962C8B-B14F-4D97-AF65-F5344CB8AC3E}">
        <p14:creationId xmlns:p14="http://schemas.microsoft.com/office/powerpoint/2010/main" val="127135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F0F8-E05E-49A9-9090-DA00DE1D7CDE}"/>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B056E617-39D3-4B11-95B5-7C291755CC30}"/>
              </a:ext>
            </a:extLst>
          </p:cNvPr>
          <p:cNvSpPr>
            <a:spLocks noGrp="1"/>
          </p:cNvSpPr>
          <p:nvPr>
            <p:ph idx="1"/>
          </p:nvPr>
        </p:nvSpPr>
        <p:spPr/>
        <p:txBody>
          <a:bodyPr>
            <a:normAutofit/>
          </a:bodyPr>
          <a:lstStyle/>
          <a:p>
            <a:pPr algn="just"/>
            <a:r>
              <a:rPr lang="en-US" sz="3600" dirty="0"/>
              <a:t>A female aged 33 years old. She was treated from infertility and get pregnant at 22 weeks. She discovered that she has breast cancer and should start anticancer treatment which is contraindicated in pregnancy. Oncologist advised her to perform abortion. She decided to postpone treatment and continue pregnancy. What is her best interest?</a:t>
            </a:r>
          </a:p>
        </p:txBody>
      </p:sp>
    </p:spTree>
    <p:extLst>
      <p:ext uri="{BB962C8B-B14F-4D97-AF65-F5344CB8AC3E}">
        <p14:creationId xmlns:p14="http://schemas.microsoft.com/office/powerpoint/2010/main" val="4280334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D698-E3A5-4F04-8410-85FF0EF31FF3}"/>
              </a:ext>
            </a:extLst>
          </p:cNvPr>
          <p:cNvSpPr>
            <a:spLocks noGrp="1"/>
          </p:cNvSpPr>
          <p:nvPr>
            <p:ph type="title"/>
          </p:nvPr>
        </p:nvSpPr>
        <p:spPr/>
        <p:txBody>
          <a:bodyPr/>
          <a:lstStyle/>
          <a:p>
            <a:r>
              <a:rPr lang="en-US" b="1" i="0" u="sng" dirty="0">
                <a:solidFill>
                  <a:srgbClr val="FF0000"/>
                </a:solidFill>
                <a:effectLst/>
                <a:latin typeface="Lato" panose="020F0502020204030203" pitchFamily="34" charset="0"/>
              </a:rPr>
              <a:t>Non-Maleficence</a:t>
            </a:r>
            <a:br>
              <a:rPr lang="en-US" b="1" i="0" u="sng" dirty="0">
                <a:solidFill>
                  <a:srgbClr val="FF0000"/>
                </a:solidFill>
                <a:effectLst/>
                <a:latin typeface="Lato" panose="020F0502020204030203" pitchFamily="34" charset="0"/>
              </a:rPr>
            </a:br>
            <a:endParaRPr lang="en-US" b="1" u="sng" dirty="0">
              <a:solidFill>
                <a:srgbClr val="FF0000"/>
              </a:solidFill>
            </a:endParaRPr>
          </a:p>
        </p:txBody>
      </p:sp>
      <p:sp>
        <p:nvSpPr>
          <p:cNvPr id="3" name="Content Placeholder 2">
            <a:extLst>
              <a:ext uri="{FF2B5EF4-FFF2-40B4-BE49-F238E27FC236}">
                <a16:creationId xmlns:a16="http://schemas.microsoft.com/office/drawing/2014/main" id="{A2D14C71-5C20-4B50-B304-BC7CB98B2315}"/>
              </a:ext>
            </a:extLst>
          </p:cNvPr>
          <p:cNvSpPr>
            <a:spLocks noGrp="1"/>
          </p:cNvSpPr>
          <p:nvPr>
            <p:ph idx="1"/>
          </p:nvPr>
        </p:nvSpPr>
        <p:spPr>
          <a:xfrm>
            <a:off x="329783" y="1214203"/>
            <a:ext cx="11497455" cy="5501390"/>
          </a:xfrm>
        </p:spPr>
        <p:txBody>
          <a:bodyPr>
            <a:normAutofit fontScale="92500" lnSpcReduction="20000"/>
          </a:bodyPr>
          <a:lstStyle/>
          <a:p>
            <a:r>
              <a:rPr lang="en-US" b="0" i="0" dirty="0">
                <a:solidFill>
                  <a:srgbClr val="3B3B3B"/>
                </a:solidFill>
                <a:effectLst/>
                <a:latin typeface="Lato" panose="020F0502020204030203" pitchFamily="34" charset="0"/>
              </a:rPr>
              <a:t>The principle of nonmaleficence is captured by the Latin maxim, primum non </a:t>
            </a:r>
            <a:r>
              <a:rPr lang="en-US" b="0" i="0" dirty="0" err="1">
                <a:solidFill>
                  <a:srgbClr val="3B3B3B"/>
                </a:solidFill>
                <a:effectLst/>
                <a:latin typeface="Lato" panose="020F0502020204030203" pitchFamily="34" charset="0"/>
              </a:rPr>
              <a:t>nocere</a:t>
            </a:r>
            <a:r>
              <a:rPr lang="en-US" b="0" i="0" dirty="0">
                <a:solidFill>
                  <a:srgbClr val="3B3B3B"/>
                </a:solidFill>
                <a:effectLst/>
                <a:latin typeface="Lato" panose="020F0502020204030203" pitchFamily="34" charset="0"/>
              </a:rPr>
              <a:t>: “above all, do no harm.”</a:t>
            </a:r>
          </a:p>
          <a:p>
            <a:r>
              <a:rPr lang="en-US" b="0" i="0" dirty="0">
                <a:solidFill>
                  <a:srgbClr val="3B3B3B"/>
                </a:solidFill>
                <a:effectLst/>
                <a:latin typeface="Lato" panose="020F0502020204030203" pitchFamily="34" charset="0"/>
              </a:rPr>
              <a:t>Non-maleficence states that a medical practitioner has a duty to do no harm or allow harm to be caused to a </a:t>
            </a:r>
            <a:r>
              <a:rPr lang="en-US" b="1" i="0" dirty="0">
                <a:solidFill>
                  <a:srgbClr val="FF0000"/>
                </a:solidFill>
                <a:effectLst/>
                <a:latin typeface="Lato" panose="020F0502020204030203" pitchFamily="34" charset="0"/>
              </a:rPr>
              <a:t>patient through neglect</a:t>
            </a:r>
            <a:r>
              <a:rPr lang="en-US" b="0" i="0" dirty="0">
                <a:solidFill>
                  <a:srgbClr val="3B3B3B"/>
                </a:solidFill>
                <a:effectLst/>
                <a:latin typeface="Lato" panose="020F0502020204030203" pitchFamily="34" charset="0"/>
              </a:rPr>
              <a:t>.</a:t>
            </a:r>
          </a:p>
          <a:p>
            <a:r>
              <a:rPr lang="en-US" b="0" i="0" dirty="0">
                <a:solidFill>
                  <a:srgbClr val="3B3B3B"/>
                </a:solidFill>
                <a:effectLst/>
                <a:latin typeface="Lato" panose="020F0502020204030203" pitchFamily="34" charset="0"/>
              </a:rPr>
              <a:t> is the sister to </a:t>
            </a:r>
            <a:r>
              <a:rPr lang="en-US" b="0" i="0" u="none" strike="noStrike" dirty="0">
                <a:effectLst/>
                <a:latin typeface="Lato" panose="020F0502020204030203" pitchFamily="34" charset="0"/>
                <a:hlinkClick r:id="rId2"/>
              </a:rPr>
              <a:t>beneficence</a:t>
            </a:r>
            <a:r>
              <a:rPr lang="en-US" b="0" i="0" dirty="0">
                <a:solidFill>
                  <a:srgbClr val="3B3B3B"/>
                </a:solidFill>
                <a:effectLst/>
                <a:latin typeface="Lato" panose="020F0502020204030203" pitchFamily="34" charset="0"/>
              </a:rPr>
              <a:t> and is often considered as an inseparable pillar of ethics.</a:t>
            </a:r>
          </a:p>
          <a:p>
            <a:pPr algn="l"/>
            <a:r>
              <a:rPr lang="en-US" b="0" i="0" dirty="0">
                <a:solidFill>
                  <a:srgbClr val="3B3B3B"/>
                </a:solidFill>
                <a:effectLst/>
                <a:latin typeface="Lato" panose="020F0502020204030203" pitchFamily="34" charset="0"/>
              </a:rPr>
              <a:t>Non-maleficence differs from beneficence in two major ways.</a:t>
            </a:r>
          </a:p>
          <a:p>
            <a:pPr marL="514350" indent="-514350" algn="just">
              <a:buFont typeface="+mj-lt"/>
              <a:buAutoNum type="arabicPeriod"/>
            </a:pPr>
            <a:r>
              <a:rPr lang="en-US" b="0" i="0" dirty="0">
                <a:solidFill>
                  <a:srgbClr val="3B3B3B"/>
                </a:solidFill>
                <a:effectLst/>
                <a:latin typeface="Lato" panose="020F0502020204030203" pitchFamily="34" charset="0"/>
              </a:rPr>
              <a:t>It acts as a threshold for treatment. If a treatment causes more harm than good, then it should not be considered. This contrasts with beneficence, where we consider all valid treatment options and then rank them in order of preference.</a:t>
            </a:r>
          </a:p>
          <a:p>
            <a:pPr marL="514350" indent="-514350" algn="just">
              <a:buFont typeface="+mj-lt"/>
              <a:buAutoNum type="arabicPeriod"/>
            </a:pPr>
            <a:r>
              <a:rPr lang="en-US" b="0" i="0" dirty="0">
                <a:solidFill>
                  <a:srgbClr val="3B3B3B"/>
                </a:solidFill>
                <a:effectLst/>
                <a:latin typeface="Lato" panose="020F0502020204030203" pitchFamily="34" charset="0"/>
              </a:rPr>
              <a:t>We tend to use beneficence in response to a specific situation – such as determining the best treatment for a patient. In contrast, non-maleficence is a constant in clinical practice. For example, if you see a patient collapse in a corridor you have a duty to provide (or seek) medical attention to prevent injury.</a:t>
            </a:r>
          </a:p>
        </p:txBody>
      </p:sp>
    </p:spTree>
    <p:extLst>
      <p:ext uri="{BB962C8B-B14F-4D97-AF65-F5344CB8AC3E}">
        <p14:creationId xmlns:p14="http://schemas.microsoft.com/office/powerpoint/2010/main" val="4049144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45FF-02FB-4979-96DC-571AE65EEE7B}"/>
              </a:ext>
            </a:extLst>
          </p:cNvPr>
          <p:cNvSpPr>
            <a:spLocks noGrp="1"/>
          </p:cNvSpPr>
          <p:nvPr>
            <p:ph type="title"/>
          </p:nvPr>
        </p:nvSpPr>
        <p:spPr/>
        <p:txBody>
          <a:bodyPr/>
          <a:lstStyle/>
          <a:p>
            <a:r>
              <a:rPr lang="en-US" dirty="0">
                <a:solidFill>
                  <a:srgbClr val="FF0000"/>
                </a:solidFill>
              </a:rPr>
              <a:t>Case scenario </a:t>
            </a:r>
          </a:p>
        </p:txBody>
      </p:sp>
      <p:sp>
        <p:nvSpPr>
          <p:cNvPr id="3" name="Content Placeholder 2">
            <a:extLst>
              <a:ext uri="{FF2B5EF4-FFF2-40B4-BE49-F238E27FC236}">
                <a16:creationId xmlns:a16="http://schemas.microsoft.com/office/drawing/2014/main" id="{1C92A3F2-1582-4B75-A267-80663404DBE0}"/>
              </a:ext>
            </a:extLst>
          </p:cNvPr>
          <p:cNvSpPr>
            <a:spLocks noGrp="1"/>
          </p:cNvSpPr>
          <p:nvPr>
            <p:ph idx="1"/>
          </p:nvPr>
        </p:nvSpPr>
        <p:spPr>
          <a:xfrm>
            <a:off x="224853" y="1244184"/>
            <a:ext cx="11407514" cy="4932779"/>
          </a:xfrm>
        </p:spPr>
        <p:txBody>
          <a:bodyPr>
            <a:normAutofit fontScale="92500" lnSpcReduction="20000"/>
          </a:bodyPr>
          <a:lstStyle/>
          <a:p>
            <a:pPr algn="l"/>
            <a:r>
              <a:rPr lang="en-US" b="0" i="1" dirty="0">
                <a:solidFill>
                  <a:srgbClr val="3B3B3B"/>
                </a:solidFill>
                <a:effectLst/>
                <a:latin typeface="Lato" panose="020F0502020204030203" pitchFamily="34" charset="0"/>
              </a:rPr>
              <a:t>A 52-year-old man collapses in the street complaining of severe acute pain in his right abdomen. A surgeon happens to be passing and examines the man, suspecting that he is on the brink of rupturing his appendix. The surgeon decides the best course of action is to remove the appendix in situ, using his trusty pen-knife.</a:t>
            </a:r>
            <a:endParaRPr lang="en-US" b="0" i="0" dirty="0">
              <a:solidFill>
                <a:srgbClr val="3B3B3B"/>
              </a:solidFill>
              <a:effectLst/>
              <a:latin typeface="Lato" panose="020F0502020204030203" pitchFamily="34" charset="0"/>
            </a:endParaRPr>
          </a:p>
          <a:p>
            <a:pPr algn="l"/>
            <a:r>
              <a:rPr lang="en-US" b="0" i="0" dirty="0">
                <a:solidFill>
                  <a:srgbClr val="3B3B3B"/>
                </a:solidFill>
                <a:effectLst/>
                <a:latin typeface="Lato" panose="020F0502020204030203" pitchFamily="34" charset="0"/>
              </a:rPr>
              <a:t>From </a:t>
            </a:r>
            <a:r>
              <a:rPr lang="en-US" b="1" i="0" dirty="0">
                <a:solidFill>
                  <a:srgbClr val="FF0000"/>
                </a:solidFill>
                <a:effectLst/>
                <a:latin typeface="Lato" panose="020F0502020204030203" pitchFamily="34" charset="0"/>
              </a:rPr>
              <a:t>a beneficence perspective</a:t>
            </a:r>
            <a:r>
              <a:rPr lang="en-US" b="0" i="0" dirty="0">
                <a:solidFill>
                  <a:srgbClr val="3B3B3B"/>
                </a:solidFill>
                <a:effectLst/>
                <a:latin typeface="Lato" panose="020F0502020204030203" pitchFamily="34" charset="0"/>
              </a:rPr>
              <a:t>, successful removal of the appendix in situ would certainly improve the patient’s life.</a:t>
            </a:r>
          </a:p>
          <a:p>
            <a:pPr algn="l"/>
            <a:r>
              <a:rPr lang="en-US" b="0" i="0" dirty="0">
                <a:solidFill>
                  <a:srgbClr val="3B3B3B"/>
                </a:solidFill>
                <a:effectLst/>
                <a:latin typeface="Lato" panose="020F0502020204030203" pitchFamily="34" charset="0"/>
              </a:rPr>
              <a:t>But from </a:t>
            </a:r>
            <a:r>
              <a:rPr lang="en-US" b="1" i="0" dirty="0">
                <a:solidFill>
                  <a:srgbClr val="FF0000"/>
                </a:solidFill>
                <a:effectLst/>
                <a:latin typeface="Lato" panose="020F0502020204030203" pitchFamily="34" charset="0"/>
              </a:rPr>
              <a:t>a non-maleficence perspective</a:t>
            </a:r>
            <a:r>
              <a:rPr lang="en-US" b="0" i="0" dirty="0">
                <a:solidFill>
                  <a:srgbClr val="3B3B3B"/>
                </a:solidFill>
                <a:effectLst/>
                <a:latin typeface="Lato" panose="020F0502020204030203" pitchFamily="34" charset="0"/>
              </a:rPr>
              <a:t>, let’s examine the potential harms to the patient:</a:t>
            </a:r>
          </a:p>
          <a:p>
            <a:pPr marL="914400" lvl="1" indent="-457200" algn="just">
              <a:buFont typeface="+mj-lt"/>
              <a:buAutoNum type="arabicPeriod"/>
            </a:pPr>
            <a:r>
              <a:rPr lang="en-US" b="0" i="0" dirty="0">
                <a:solidFill>
                  <a:srgbClr val="3B3B3B"/>
                </a:solidFill>
                <a:effectLst/>
                <a:latin typeface="Lato" panose="020F0502020204030203" pitchFamily="34" charset="0"/>
              </a:rPr>
              <a:t>The environment is unlikely to be sterile, so the risk of infection is extremely high</a:t>
            </a:r>
          </a:p>
          <a:p>
            <a:pPr marL="914400" lvl="1" indent="-457200" algn="just">
              <a:buFont typeface="+mj-lt"/>
              <a:buAutoNum type="arabicPeriod"/>
            </a:pPr>
            <a:r>
              <a:rPr lang="en-US" b="0" i="0" dirty="0">
                <a:solidFill>
                  <a:srgbClr val="3B3B3B"/>
                </a:solidFill>
                <a:effectLst/>
                <a:latin typeface="Lato" panose="020F0502020204030203" pitchFamily="34" charset="0"/>
              </a:rPr>
              <a:t>The surgeon has no other clinical staff available or surgical equipment meaning that the chances of a successful operation are already lower than in normal circumstances</a:t>
            </a:r>
          </a:p>
          <a:p>
            <a:pPr marL="914400" lvl="1" indent="-457200" algn="just">
              <a:buFont typeface="+mj-lt"/>
              <a:buAutoNum type="arabicPeriod"/>
            </a:pPr>
            <a:r>
              <a:rPr lang="en-US" b="0" i="0" dirty="0">
                <a:solidFill>
                  <a:srgbClr val="3B3B3B"/>
                </a:solidFill>
                <a:effectLst/>
                <a:latin typeface="Lato" panose="020F0502020204030203" pitchFamily="34" charset="0"/>
              </a:rPr>
              <a:t>Unless there isn’t a hospital around for miles, this is an incredibly disproportionate intervention.</a:t>
            </a:r>
          </a:p>
          <a:p>
            <a:endParaRPr lang="en-US" dirty="0"/>
          </a:p>
        </p:txBody>
      </p:sp>
    </p:spTree>
    <p:extLst>
      <p:ext uri="{BB962C8B-B14F-4D97-AF65-F5344CB8AC3E}">
        <p14:creationId xmlns:p14="http://schemas.microsoft.com/office/powerpoint/2010/main" val="237420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1351-B244-4801-8F8C-A2CED8355A2D}"/>
              </a:ext>
            </a:extLst>
          </p:cNvPr>
          <p:cNvSpPr>
            <a:spLocks noGrp="1"/>
          </p:cNvSpPr>
          <p:nvPr>
            <p:ph type="title"/>
          </p:nvPr>
        </p:nvSpPr>
        <p:spPr/>
        <p:txBody>
          <a:bodyPr>
            <a:normAutofit/>
          </a:bodyPr>
          <a:lstStyle/>
          <a:p>
            <a:r>
              <a:rPr lang="en-US" dirty="0"/>
              <a:t>Justice</a:t>
            </a:r>
          </a:p>
        </p:txBody>
      </p:sp>
      <p:sp>
        <p:nvSpPr>
          <p:cNvPr id="3" name="Content Placeholder 2">
            <a:extLst>
              <a:ext uri="{FF2B5EF4-FFF2-40B4-BE49-F238E27FC236}">
                <a16:creationId xmlns:a16="http://schemas.microsoft.com/office/drawing/2014/main" id="{61DC81E1-4607-4AC8-ACB1-04D76DDB7A0C}"/>
              </a:ext>
            </a:extLst>
          </p:cNvPr>
          <p:cNvSpPr>
            <a:spLocks noGrp="1"/>
          </p:cNvSpPr>
          <p:nvPr>
            <p:ph idx="1"/>
          </p:nvPr>
        </p:nvSpPr>
        <p:spPr/>
        <p:txBody>
          <a:bodyPr/>
          <a:lstStyle/>
          <a:p>
            <a:pPr marL="514350" indent="-514350">
              <a:buFont typeface="+mj-lt"/>
              <a:buAutoNum type="arabicPeriod"/>
            </a:pPr>
            <a:r>
              <a:rPr lang="en-US" dirty="0"/>
              <a:t>is generally interpreted as fair, reasonable, and appropriate treatment of persons.</a:t>
            </a:r>
          </a:p>
          <a:p>
            <a:pPr marL="514350" indent="-514350">
              <a:buFont typeface="+mj-lt"/>
              <a:buAutoNum type="arabicPeriod"/>
            </a:pPr>
            <a:r>
              <a:rPr lang="en-US" dirty="0"/>
              <a:t>We have a duty to treat all fairly, distributing the risks and benefits equally. Patients in similar situations should be offered similar care unless extenuating circumstances are involved, such as for emergency cases.</a:t>
            </a:r>
          </a:p>
        </p:txBody>
      </p:sp>
    </p:spTree>
    <p:extLst>
      <p:ext uri="{BB962C8B-B14F-4D97-AF65-F5344CB8AC3E}">
        <p14:creationId xmlns:p14="http://schemas.microsoft.com/office/powerpoint/2010/main" val="51002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9430-6AFE-4703-9441-01E6E0A9FD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0E5491-E00A-44DE-B20A-468C86FD967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16872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713D-165C-4225-B643-8E30BE047A03}"/>
              </a:ext>
            </a:extLst>
          </p:cNvPr>
          <p:cNvSpPr>
            <a:spLocks noGrp="1"/>
          </p:cNvSpPr>
          <p:nvPr>
            <p:ph type="title"/>
          </p:nvPr>
        </p:nvSpPr>
        <p:spPr/>
        <p:txBody>
          <a:bodyPr/>
          <a:lstStyle/>
          <a:p>
            <a:r>
              <a:rPr lang="en-US" b="1" dirty="0">
                <a:solidFill>
                  <a:schemeClr val="accent1"/>
                </a:solidFill>
              </a:rPr>
              <a:t>WHY ARE MEDICAL ETHICS SO IMPORTANT</a:t>
            </a:r>
          </a:p>
        </p:txBody>
      </p:sp>
      <p:sp>
        <p:nvSpPr>
          <p:cNvPr id="3" name="Content Placeholder 2">
            <a:extLst>
              <a:ext uri="{FF2B5EF4-FFF2-40B4-BE49-F238E27FC236}">
                <a16:creationId xmlns:a16="http://schemas.microsoft.com/office/drawing/2014/main" id="{66ACBF54-92E9-494C-97C1-E8B4DE719BB8}"/>
              </a:ext>
            </a:extLst>
          </p:cNvPr>
          <p:cNvSpPr>
            <a:spLocks noGrp="1"/>
          </p:cNvSpPr>
          <p:nvPr>
            <p:ph idx="1"/>
          </p:nvPr>
        </p:nvSpPr>
        <p:spPr>
          <a:xfrm>
            <a:off x="149902" y="1825625"/>
            <a:ext cx="11203898" cy="4351338"/>
          </a:xfrm>
        </p:spPr>
        <p:txBody>
          <a:bodyPr>
            <a:normAutofit/>
          </a:bodyPr>
          <a:lstStyle/>
          <a:p>
            <a:pPr algn="just"/>
            <a:r>
              <a:rPr lang="en-US" sz="3600" b="1" dirty="0"/>
              <a:t>Medical ethics guide physician through decision-making and through interaction and conduct with patients.</a:t>
            </a:r>
          </a:p>
          <a:p>
            <a:pPr algn="just"/>
            <a:r>
              <a:rPr lang="en-US" sz="3600" b="1" dirty="0">
                <a:solidFill>
                  <a:srgbClr val="FF0000"/>
                </a:solidFill>
              </a:rPr>
              <a:t>Violations of medical ethics can threaten your job, medical license, or even constitute a crime.</a:t>
            </a:r>
          </a:p>
          <a:p>
            <a:pPr algn="just"/>
            <a:r>
              <a:rPr lang="en-US" sz="3600" b="1" dirty="0">
                <a:solidFill>
                  <a:schemeClr val="accent1"/>
                </a:solidFill>
              </a:rPr>
              <a:t>Ethics provide us with moral compass the guide us through medical situations  that are not straightforward</a:t>
            </a:r>
            <a:r>
              <a:rPr lang="en-US" sz="3600" b="1" dirty="0"/>
              <a:t>.  </a:t>
            </a:r>
          </a:p>
        </p:txBody>
      </p:sp>
    </p:spTree>
    <p:extLst>
      <p:ext uri="{BB962C8B-B14F-4D97-AF65-F5344CB8AC3E}">
        <p14:creationId xmlns:p14="http://schemas.microsoft.com/office/powerpoint/2010/main" val="210962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A1AB-27C1-4455-85B4-3E1E6CB10BB0}"/>
              </a:ext>
            </a:extLst>
          </p:cNvPr>
          <p:cNvSpPr>
            <a:spLocks noGrp="1"/>
          </p:cNvSpPr>
          <p:nvPr>
            <p:ph type="title"/>
          </p:nvPr>
        </p:nvSpPr>
        <p:spPr>
          <a:xfrm>
            <a:off x="449705" y="500062"/>
            <a:ext cx="10515600" cy="1325563"/>
          </a:xfrm>
        </p:spPr>
        <p:txBody>
          <a:bodyPr>
            <a:normAutofit/>
          </a:bodyPr>
          <a:lstStyle/>
          <a:p>
            <a:r>
              <a:rPr lang="en-US" sz="4800" dirty="0"/>
              <a:t>Ethical case scenario 1 </a:t>
            </a:r>
          </a:p>
        </p:txBody>
      </p:sp>
      <p:sp>
        <p:nvSpPr>
          <p:cNvPr id="3" name="Content Placeholder 2">
            <a:extLst>
              <a:ext uri="{FF2B5EF4-FFF2-40B4-BE49-F238E27FC236}">
                <a16:creationId xmlns:a16="http://schemas.microsoft.com/office/drawing/2014/main" id="{B17E07FB-0BD1-4B80-A934-6CCE3A11C84E}"/>
              </a:ext>
            </a:extLst>
          </p:cNvPr>
          <p:cNvSpPr>
            <a:spLocks noGrp="1"/>
          </p:cNvSpPr>
          <p:nvPr>
            <p:ph idx="1"/>
          </p:nvPr>
        </p:nvSpPr>
        <p:spPr>
          <a:xfrm>
            <a:off x="449705" y="1825625"/>
            <a:ext cx="10904095" cy="4351338"/>
          </a:xfrm>
        </p:spPr>
        <p:txBody>
          <a:bodyPr>
            <a:normAutofit fontScale="92500" lnSpcReduction="10000"/>
          </a:bodyPr>
          <a:lstStyle/>
          <a:p>
            <a:pPr marL="0" indent="0" algn="just">
              <a:buNone/>
            </a:pPr>
            <a:r>
              <a:rPr lang="en-US" b="0" i="0" u="none" strike="noStrike" baseline="0" dirty="0">
                <a:latin typeface="Tahoma" panose="020B0604030504040204" pitchFamily="34" charset="0"/>
              </a:rPr>
              <a:t>A very famous 90-year-old businessman has been repeatedly admitted to the ICU after suffering from an end-stage lung cancer. In his last admission, you were the doctor in charge. He was accompanied by one of his 14 sons who told you that they have been hiding from him (and other family members) the fact that he has got cancer, and they have told him that he has a chronic chest infection that will be treated by rest and antibiotics. They asked you not to tell him, otherwise he may die of shock, and his market competitors may abuse this information to damage his financial status. Later, another son of the patient, from a different wife to that of the elder son, approached you and asked you about the diagnosis of his father. </a:t>
            </a:r>
          </a:p>
          <a:p>
            <a:pPr marL="0" indent="0" algn="just">
              <a:buNone/>
            </a:pPr>
            <a:r>
              <a:rPr lang="en-US" b="0" i="0" u="none" strike="noStrike" baseline="0" dirty="0">
                <a:latin typeface="Tahoma" panose="020B0604030504040204" pitchFamily="34" charset="0"/>
              </a:rPr>
              <a:t>What would you do?</a:t>
            </a:r>
            <a:endParaRPr lang="en-US" sz="4000" dirty="0"/>
          </a:p>
        </p:txBody>
      </p:sp>
    </p:spTree>
    <p:extLst>
      <p:ext uri="{BB962C8B-B14F-4D97-AF65-F5344CB8AC3E}">
        <p14:creationId xmlns:p14="http://schemas.microsoft.com/office/powerpoint/2010/main" val="230149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1AAA-CCB6-46B2-9B8C-0200DCA83569}"/>
              </a:ext>
            </a:extLst>
          </p:cNvPr>
          <p:cNvSpPr>
            <a:spLocks noGrp="1"/>
          </p:cNvSpPr>
          <p:nvPr>
            <p:ph type="title"/>
          </p:nvPr>
        </p:nvSpPr>
        <p:spPr/>
        <p:txBody>
          <a:bodyPr/>
          <a:lstStyle/>
          <a:p>
            <a:r>
              <a:rPr lang="en-US" sz="4400" dirty="0"/>
              <a:t>Ethical case scenario 2</a:t>
            </a:r>
            <a:endParaRPr lang="en-US" dirty="0"/>
          </a:p>
        </p:txBody>
      </p:sp>
      <p:sp>
        <p:nvSpPr>
          <p:cNvPr id="3" name="Content Placeholder 2">
            <a:extLst>
              <a:ext uri="{FF2B5EF4-FFF2-40B4-BE49-F238E27FC236}">
                <a16:creationId xmlns:a16="http://schemas.microsoft.com/office/drawing/2014/main" id="{56951678-3043-4457-BF9E-F5D1AAE5DBF1}"/>
              </a:ext>
            </a:extLst>
          </p:cNvPr>
          <p:cNvSpPr>
            <a:spLocks noGrp="1"/>
          </p:cNvSpPr>
          <p:nvPr>
            <p:ph idx="1"/>
          </p:nvPr>
        </p:nvSpPr>
        <p:spPr/>
        <p:txBody>
          <a:bodyPr>
            <a:normAutofit/>
          </a:bodyPr>
          <a:lstStyle/>
          <a:p>
            <a:pPr algn="just"/>
            <a:r>
              <a:rPr lang="en-US" b="0" i="0" u="none" strike="noStrike" baseline="0" dirty="0">
                <a:solidFill>
                  <a:srgbClr val="000000"/>
                </a:solidFill>
                <a:latin typeface="Tahoma" panose="020B0604030504040204" pitchFamily="34" charset="0"/>
              </a:rPr>
              <a:t>A resident in her obstetrics and gynecology rotation was faced with a case of a 28-year-old pregnant woman of 13 weeks gestational age, who is already a mother of three healthy children. The woman was diagnosed with ovarian cancer stage 2. The oncologists made a recommendation to the obstetric team to terminate the pregnancy to initiate chemotherapy. </a:t>
            </a:r>
            <a:endParaRPr lang="en-US" sz="4000" dirty="0"/>
          </a:p>
        </p:txBody>
      </p:sp>
    </p:spTree>
    <p:extLst>
      <p:ext uri="{BB962C8B-B14F-4D97-AF65-F5344CB8AC3E}">
        <p14:creationId xmlns:p14="http://schemas.microsoft.com/office/powerpoint/2010/main" val="252806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095B-6CA9-44BD-AC8F-90A868E43F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97354A-AA4A-41E0-A230-AEC96638A3BC}"/>
              </a:ext>
            </a:extLst>
          </p:cNvPr>
          <p:cNvSpPr>
            <a:spLocks noGrp="1"/>
          </p:cNvSpPr>
          <p:nvPr>
            <p:ph idx="1"/>
          </p:nvPr>
        </p:nvSpPr>
        <p:spPr/>
        <p:txBody>
          <a:bodyPr/>
          <a:lstStyle/>
          <a:p>
            <a:pPr algn="l"/>
            <a:r>
              <a:rPr lang="en-US" sz="1800" b="1" i="0" u="none" strike="noStrike" baseline="0" dirty="0">
                <a:solidFill>
                  <a:srgbClr val="008100"/>
                </a:solidFill>
                <a:latin typeface="Tahoma,Bold"/>
              </a:rPr>
              <a:t>Case scenario 3</a:t>
            </a:r>
          </a:p>
          <a:p>
            <a:pPr algn="l"/>
            <a:r>
              <a:rPr lang="en-US" sz="1800" b="0" i="0" u="none" strike="noStrike" baseline="0" dirty="0">
                <a:solidFill>
                  <a:srgbClr val="000000"/>
                </a:solidFill>
                <a:latin typeface="Tahoma" panose="020B0604030504040204" pitchFamily="34" charset="0"/>
              </a:rPr>
              <a:t>A 23-year-old medical student was in his last year of medical school. He was asked to perform a procedure he hadn't done before. His mentor was called away from the operating room about an urgent matter and the young student made a mistake, which led to a complication that caused the woman patient to lose her life.</a:t>
            </a:r>
          </a:p>
          <a:p>
            <a:pPr algn="l"/>
            <a:endParaRPr lang="en-US" sz="1800" b="0" i="0" u="none" strike="noStrike" baseline="0" dirty="0">
              <a:solidFill>
                <a:srgbClr val="000000"/>
              </a:solidFill>
              <a:latin typeface="Tahoma" panose="020B0604030504040204" pitchFamily="34" charset="0"/>
            </a:endParaRPr>
          </a:p>
          <a:p>
            <a:pPr algn="l"/>
            <a:r>
              <a:rPr lang="en-US" sz="1800" b="1" i="0" u="none" strike="noStrike" baseline="0" dirty="0">
                <a:solidFill>
                  <a:srgbClr val="008100"/>
                </a:solidFill>
                <a:latin typeface="Tahoma,Bold"/>
              </a:rPr>
              <a:t>Case scenario 4</a:t>
            </a:r>
          </a:p>
          <a:p>
            <a:pPr algn="l"/>
            <a:r>
              <a:rPr lang="en-US" sz="1800" b="0" i="0" u="none" strike="noStrike" baseline="0" dirty="0">
                <a:solidFill>
                  <a:srgbClr val="000000"/>
                </a:solidFill>
                <a:latin typeface="Tahoma" panose="020B0604030504040204" pitchFamily="34" charset="0"/>
              </a:rPr>
              <a:t>A 30-year-old female patient went through an aggressive chemotherapy session and hysterectomy after she was diagnosed with a rare form of cancer. Later, her oncologist told her she had been mistakenly diagnosed.</a:t>
            </a:r>
            <a:endParaRPr lang="en-US" dirty="0"/>
          </a:p>
        </p:txBody>
      </p:sp>
    </p:spTree>
    <p:extLst>
      <p:ext uri="{BB962C8B-B14F-4D97-AF65-F5344CB8AC3E}">
        <p14:creationId xmlns:p14="http://schemas.microsoft.com/office/powerpoint/2010/main" val="33239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B52F-AC3E-492D-8FEF-798015A74B51}"/>
              </a:ext>
            </a:extLst>
          </p:cNvPr>
          <p:cNvSpPr>
            <a:spLocks noGrp="1"/>
          </p:cNvSpPr>
          <p:nvPr>
            <p:ph type="title"/>
          </p:nvPr>
        </p:nvSpPr>
        <p:spPr/>
        <p:txBody>
          <a:bodyPr/>
          <a:lstStyle/>
          <a:p>
            <a:r>
              <a:rPr lang="en-US" dirty="0"/>
              <a:t>Why it is important: </a:t>
            </a:r>
          </a:p>
        </p:txBody>
      </p:sp>
      <p:sp>
        <p:nvSpPr>
          <p:cNvPr id="3" name="Content Placeholder 2">
            <a:extLst>
              <a:ext uri="{FF2B5EF4-FFF2-40B4-BE49-F238E27FC236}">
                <a16:creationId xmlns:a16="http://schemas.microsoft.com/office/drawing/2014/main" id="{9507D576-051F-4F79-854C-3200E82C9875}"/>
              </a:ext>
            </a:extLst>
          </p:cNvPr>
          <p:cNvSpPr>
            <a:spLocks noGrp="1"/>
          </p:cNvSpPr>
          <p:nvPr>
            <p:ph idx="1"/>
          </p:nvPr>
        </p:nvSpPr>
        <p:spPr/>
        <p:txBody>
          <a:bodyPr/>
          <a:lstStyle/>
          <a:p>
            <a:r>
              <a:rPr lang="en-US" dirty="0"/>
              <a:t>To know</a:t>
            </a:r>
          </a:p>
          <a:p>
            <a:pPr lvl="1"/>
            <a:r>
              <a:rPr lang="en-US" dirty="0"/>
              <a:t>Your ethical and legal considerations toward your patients, colleagues, and profession.</a:t>
            </a:r>
          </a:p>
          <a:p>
            <a:pPr lvl="1"/>
            <a:r>
              <a:rPr lang="en-US" dirty="0"/>
              <a:t>Patients’ rights.</a:t>
            </a:r>
          </a:p>
          <a:p>
            <a:pPr lvl="1"/>
            <a:r>
              <a:rPr lang="en-US" dirty="0"/>
              <a:t>Ethical consideration in research.</a:t>
            </a:r>
          </a:p>
          <a:p>
            <a:pPr lvl="1"/>
            <a:r>
              <a:rPr lang="en-US" dirty="0"/>
              <a:t>Euthanasia. </a:t>
            </a:r>
          </a:p>
          <a:p>
            <a:pPr lvl="1"/>
            <a:r>
              <a:rPr lang="en-US" dirty="0"/>
              <a:t>Abortion.</a:t>
            </a:r>
          </a:p>
          <a:p>
            <a:pPr lvl="1"/>
            <a:r>
              <a:rPr lang="en-US" dirty="0"/>
              <a:t>Organ transplantations.</a:t>
            </a:r>
          </a:p>
          <a:p>
            <a:pPr lvl="1"/>
            <a:r>
              <a:rPr lang="en-US" dirty="0"/>
              <a:t>Newly emerging techniques as cloning, stem cell investigation… </a:t>
            </a:r>
          </a:p>
          <a:p>
            <a:pPr lvl="1"/>
            <a:endParaRPr lang="en-US" dirty="0"/>
          </a:p>
          <a:p>
            <a:pPr lvl="1"/>
            <a:endParaRPr lang="en-US" dirty="0"/>
          </a:p>
        </p:txBody>
      </p:sp>
    </p:spTree>
    <p:extLst>
      <p:ext uri="{BB962C8B-B14F-4D97-AF65-F5344CB8AC3E}">
        <p14:creationId xmlns:p14="http://schemas.microsoft.com/office/powerpoint/2010/main" val="397753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9C3C-6ED6-4824-9497-CC722E317C33}"/>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6F183A88-7F02-4A5A-8DDA-BF719B52616B}"/>
              </a:ext>
            </a:extLst>
          </p:cNvPr>
          <p:cNvSpPr>
            <a:spLocks noGrp="1"/>
          </p:cNvSpPr>
          <p:nvPr>
            <p:ph idx="1"/>
          </p:nvPr>
        </p:nvSpPr>
        <p:spPr/>
        <p:txBody>
          <a:bodyPr>
            <a:normAutofit fontScale="92500" lnSpcReduction="20000"/>
          </a:bodyPr>
          <a:lstStyle/>
          <a:p>
            <a:r>
              <a:rPr lang="en-US" dirty="0"/>
              <a:t>The difference between Ethics and Moral  </a:t>
            </a:r>
          </a:p>
          <a:p>
            <a:r>
              <a:rPr lang="en-US" dirty="0"/>
              <a:t>The Greek word </a:t>
            </a:r>
            <a:r>
              <a:rPr lang="en-US" dirty="0" err="1"/>
              <a:t>ethike</a:t>
            </a:r>
            <a:r>
              <a:rPr lang="en-US" dirty="0"/>
              <a:t> means habit, action, character. </a:t>
            </a:r>
          </a:p>
          <a:p>
            <a:r>
              <a:rPr lang="en-US" dirty="0"/>
              <a:t>The Latin word </a:t>
            </a:r>
            <a:r>
              <a:rPr lang="en-US" dirty="0" err="1"/>
              <a:t>mos</a:t>
            </a:r>
            <a:r>
              <a:rPr lang="en-US" dirty="0"/>
              <a:t> (morals) means habit or custom. Both words refer to the general area of right and wrongs in the theory and practice of human behavior. </a:t>
            </a:r>
          </a:p>
          <a:p>
            <a:r>
              <a:rPr lang="en-US" dirty="0"/>
              <a:t>Morals refer to standards of behavior held or followed by individuals and groups.</a:t>
            </a:r>
          </a:p>
          <a:p>
            <a:r>
              <a:rPr lang="en-US" dirty="0"/>
              <a:t>Ethics refer to the science or study of morals and its activity in the academic context .</a:t>
            </a:r>
          </a:p>
          <a:p>
            <a:r>
              <a:rPr lang="en-US" dirty="0"/>
              <a:t>Applied ethics is the branch of ethics which consists of the analysis of specific, controversial moral issues such as abortion, animal rights, or euthanasia. It is subdivided into health care (bioethics), business (business ethics), environment (environmental ethics), …</a:t>
            </a:r>
          </a:p>
        </p:txBody>
      </p:sp>
    </p:spTree>
    <p:extLst>
      <p:ext uri="{BB962C8B-B14F-4D97-AF65-F5344CB8AC3E}">
        <p14:creationId xmlns:p14="http://schemas.microsoft.com/office/powerpoint/2010/main" val="338851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F0DEBE0-75A7-47B7-AA7B-FE025B95F9DB}"/>
              </a:ext>
            </a:extLst>
          </p:cNvPr>
          <p:cNvSpPr>
            <a:spLocks noGrp="1" noChangeArrowheads="1"/>
          </p:cNvSpPr>
          <p:nvPr>
            <p:ph type="title"/>
          </p:nvPr>
        </p:nvSpPr>
        <p:spPr>
          <a:xfrm>
            <a:off x="2514600" y="304800"/>
            <a:ext cx="6096000" cy="1143000"/>
          </a:xfrm>
        </p:spPr>
        <p:txBody>
          <a:bodyPr/>
          <a:lstStyle/>
          <a:p>
            <a:r>
              <a:rPr lang="en-US" altLang="en-US" sz="3600"/>
              <a:t>Traditional arrangements of the field of ethics:</a:t>
            </a:r>
          </a:p>
        </p:txBody>
      </p:sp>
      <p:sp>
        <p:nvSpPr>
          <p:cNvPr id="15363" name="Rectangle 3">
            <a:extLst>
              <a:ext uri="{FF2B5EF4-FFF2-40B4-BE49-F238E27FC236}">
                <a16:creationId xmlns:a16="http://schemas.microsoft.com/office/drawing/2014/main" id="{16736166-5F59-4E11-A306-BD9E6B943147}"/>
              </a:ext>
            </a:extLst>
          </p:cNvPr>
          <p:cNvSpPr>
            <a:spLocks noGrp="1" noChangeArrowheads="1"/>
          </p:cNvSpPr>
          <p:nvPr>
            <p:ph type="body" idx="1"/>
          </p:nvPr>
        </p:nvSpPr>
        <p:spPr>
          <a:xfrm>
            <a:off x="1905000" y="1905000"/>
            <a:ext cx="7772400" cy="4572000"/>
          </a:xfrm>
        </p:spPr>
        <p:txBody>
          <a:bodyPr/>
          <a:lstStyle/>
          <a:p>
            <a:r>
              <a:rPr lang="en-US" altLang="en-US"/>
              <a:t>Meta-ethics (nature of right or good, nature and justification of ethical issues)</a:t>
            </a:r>
          </a:p>
          <a:p>
            <a:pPr>
              <a:buFont typeface="Wingdings" panose="05000000000000000000" pitchFamily="2" charset="2"/>
              <a:buNone/>
            </a:pPr>
            <a:endParaRPr lang="en-US" altLang="en-US"/>
          </a:p>
          <a:p>
            <a:r>
              <a:rPr lang="en-US" altLang="en-US"/>
              <a:t>Normative ethics ( standards, principles)</a:t>
            </a:r>
          </a:p>
          <a:p>
            <a:pPr>
              <a:buFont typeface="Wingdings" panose="05000000000000000000" pitchFamily="2" charset="2"/>
              <a:buNone/>
            </a:pPr>
            <a:endParaRPr lang="en-US" altLang="en-US"/>
          </a:p>
          <a:p>
            <a:r>
              <a:rPr lang="en-US" altLang="en-US"/>
              <a:t>Applied ethics (actual application of ethical principles to particular situation)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85BD0D362FE4498F457B21D75D702E" ma:contentTypeVersion="0" ma:contentTypeDescription="Create a new document." ma:contentTypeScope="" ma:versionID="c08ccb4edcc71ea98b606c2d4ca38aeb">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8EB440-866D-4B64-BC09-51A1A35D67A6}"/>
</file>

<file path=customXml/itemProps2.xml><?xml version="1.0" encoding="utf-8"?>
<ds:datastoreItem xmlns:ds="http://schemas.openxmlformats.org/officeDocument/2006/customXml" ds:itemID="{6A7FBB15-2DAB-4938-AD2E-3151A38470EE}"/>
</file>

<file path=customXml/itemProps3.xml><?xml version="1.0" encoding="utf-8"?>
<ds:datastoreItem xmlns:ds="http://schemas.openxmlformats.org/officeDocument/2006/customXml" ds:itemID="{DCC77984-A279-4AE2-91E0-AE37C8BC04EA}"/>
</file>

<file path=docProps/app.xml><?xml version="1.0" encoding="utf-8"?>
<Properties xmlns="http://schemas.openxmlformats.org/officeDocument/2006/extended-properties" xmlns:vt="http://schemas.openxmlformats.org/officeDocument/2006/docPropsVTypes">
  <TotalTime>1149</TotalTime>
  <Words>2006</Words>
  <Application>Microsoft Office PowerPoint</Application>
  <PresentationFormat>Widescreen</PresentationFormat>
  <Paragraphs>139</Paragraphs>
  <Slides>29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ArialNarrow</vt:lpstr>
      <vt:lpstr>Calibri</vt:lpstr>
      <vt:lpstr>Calibri Light</vt:lpstr>
      <vt:lpstr>Helvetica-Bold</vt:lpstr>
      <vt:lpstr>Lato</vt:lpstr>
      <vt:lpstr>Source Sans Pro</vt:lpstr>
      <vt:lpstr>Tahoma</vt:lpstr>
      <vt:lpstr>Tahoma,Bold</vt:lpstr>
      <vt:lpstr>Times New Roman</vt:lpstr>
      <vt:lpstr>Wingdings</vt:lpstr>
      <vt:lpstr>Office Theme</vt:lpstr>
      <vt:lpstr> Medical Ethics: Introduction   </vt:lpstr>
      <vt:lpstr>WHY STUDY MEDICAL ETHICS? </vt:lpstr>
      <vt:lpstr>WHY ARE MEDICAL ETHICS SO IMPORTANT</vt:lpstr>
      <vt:lpstr>Ethical case scenario 1 </vt:lpstr>
      <vt:lpstr>Ethical case scenario 2</vt:lpstr>
      <vt:lpstr>PowerPoint Presentation</vt:lpstr>
      <vt:lpstr>Why it is important: </vt:lpstr>
      <vt:lpstr>Definitions </vt:lpstr>
      <vt:lpstr>Traditional arrangements of the field of ethics:</vt:lpstr>
      <vt:lpstr>PowerPoint Presentation</vt:lpstr>
      <vt:lpstr>Definitions:</vt:lpstr>
      <vt:lpstr>PowerPoint Presentation</vt:lpstr>
      <vt:lpstr>Ethical versus legal obligations</vt:lpstr>
      <vt:lpstr>Trolley problem </vt:lpstr>
      <vt:lpstr>Trolley problem </vt:lpstr>
      <vt:lpstr>Ethical theories </vt:lpstr>
      <vt:lpstr>Utilitarian theory</vt:lpstr>
      <vt:lpstr>Deontological theory</vt:lpstr>
      <vt:lpstr>The virtue theory (Character-based ethics) </vt:lpstr>
      <vt:lpstr>PowerPoint Presentation</vt:lpstr>
      <vt:lpstr>General principles of medical ethics</vt:lpstr>
      <vt:lpstr>1- Autonomy </vt:lpstr>
      <vt:lpstr>3 conditions should be fulfilled to obtain correct autonomy: </vt:lpstr>
      <vt:lpstr>Beneficence </vt:lpstr>
      <vt:lpstr>Another example:</vt:lpstr>
      <vt:lpstr>Non-Maleficence </vt:lpstr>
      <vt:lpstr>Case scenario </vt:lpstr>
      <vt:lpstr>Justice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Medical Ethics: Introduction   </dc:title>
  <dc:creator>melad.boulis</dc:creator>
  <cp:lastModifiedBy>melad.boulis</cp:lastModifiedBy>
  <cp:revision>37</cp:revision>
  <dcterms:created xsi:type="dcterms:W3CDTF">2022-01-06T10:34:28Z</dcterms:created>
  <dcterms:modified xsi:type="dcterms:W3CDTF">2022-02-26T10:54:35Z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0x0101006F85BD0D362FE4498F457B21D75D702E</vt:lpwstr>
  </property>
</Properties>
</file>