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65"/>
  </p:notesMasterIdLst>
  <p:sldIdLst>
    <p:sldId id="258" r:id="rId3"/>
    <p:sldId id="259" r:id="rId4"/>
    <p:sldId id="369" r:id="rId5"/>
    <p:sldId id="370" r:id="rId6"/>
    <p:sldId id="546" r:id="rId7"/>
    <p:sldId id="548" r:id="rId8"/>
    <p:sldId id="257" r:id="rId9"/>
    <p:sldId id="547" r:id="rId10"/>
    <p:sldId id="538" r:id="rId11"/>
    <p:sldId id="455" r:id="rId12"/>
    <p:sldId id="565" r:id="rId13"/>
    <p:sldId id="553" r:id="rId14"/>
    <p:sldId id="268" r:id="rId15"/>
    <p:sldId id="271" r:id="rId16"/>
    <p:sldId id="539" r:id="rId17"/>
    <p:sldId id="554" r:id="rId18"/>
    <p:sldId id="276" r:id="rId19"/>
    <p:sldId id="540" r:id="rId20"/>
    <p:sldId id="285" r:id="rId21"/>
    <p:sldId id="291" r:id="rId22"/>
    <p:sldId id="307" r:id="rId23"/>
    <p:sldId id="309" r:id="rId24"/>
    <p:sldId id="260" r:id="rId25"/>
    <p:sldId id="486" r:id="rId26"/>
    <p:sldId id="485" r:id="rId27"/>
    <p:sldId id="484" r:id="rId28"/>
    <p:sldId id="536" r:id="rId29"/>
    <p:sldId id="537" r:id="rId30"/>
    <p:sldId id="483" r:id="rId31"/>
    <p:sldId id="319" r:id="rId32"/>
    <p:sldId id="320" r:id="rId33"/>
    <p:sldId id="323" r:id="rId34"/>
    <p:sldId id="325" r:id="rId35"/>
    <p:sldId id="326" r:id="rId36"/>
    <p:sldId id="338" r:id="rId37"/>
    <p:sldId id="339" r:id="rId38"/>
    <p:sldId id="343" r:id="rId39"/>
    <p:sldId id="344" r:id="rId40"/>
    <p:sldId id="346" r:id="rId41"/>
    <p:sldId id="482" r:id="rId42"/>
    <p:sldId id="460" r:id="rId43"/>
    <p:sldId id="347" r:id="rId44"/>
    <p:sldId id="348" r:id="rId45"/>
    <p:sldId id="487" r:id="rId46"/>
    <p:sldId id="488" r:id="rId47"/>
    <p:sldId id="490" r:id="rId48"/>
    <p:sldId id="491" r:id="rId49"/>
    <p:sldId id="492" r:id="rId50"/>
    <p:sldId id="493" r:id="rId51"/>
    <p:sldId id="543" r:id="rId52"/>
    <p:sldId id="504" r:id="rId53"/>
    <p:sldId id="505" r:id="rId54"/>
    <p:sldId id="500" r:id="rId55"/>
    <p:sldId id="501" r:id="rId56"/>
    <p:sldId id="513" r:id="rId57"/>
    <p:sldId id="502" r:id="rId58"/>
    <p:sldId id="506" r:id="rId59"/>
    <p:sldId id="512" r:id="rId60"/>
    <p:sldId id="508" r:id="rId61"/>
    <p:sldId id="509" r:id="rId62"/>
    <p:sldId id="510" r:id="rId63"/>
    <p:sldId id="354" r:id="rId64"/>
    <p:sldId id="542" r:id="rId65"/>
    <p:sldId id="355" r:id="rId66"/>
    <p:sldId id="356" r:id="rId67"/>
    <p:sldId id="357" r:id="rId68"/>
    <p:sldId id="358" r:id="rId69"/>
    <p:sldId id="359" r:id="rId70"/>
    <p:sldId id="360" r:id="rId71"/>
    <p:sldId id="517" r:id="rId72"/>
    <p:sldId id="518" r:id="rId73"/>
    <p:sldId id="519" r:id="rId74"/>
    <p:sldId id="520" r:id="rId75"/>
    <p:sldId id="521" r:id="rId76"/>
    <p:sldId id="522" r:id="rId77"/>
    <p:sldId id="523" r:id="rId78"/>
    <p:sldId id="524" r:id="rId79"/>
    <p:sldId id="525" r:id="rId80"/>
    <p:sldId id="526" r:id="rId81"/>
    <p:sldId id="527" r:id="rId82"/>
    <p:sldId id="528" r:id="rId83"/>
    <p:sldId id="529" r:id="rId84"/>
    <p:sldId id="530" r:id="rId85"/>
    <p:sldId id="531" r:id="rId86"/>
    <p:sldId id="532" r:id="rId87"/>
    <p:sldId id="533" r:id="rId88"/>
    <p:sldId id="534" r:id="rId89"/>
    <p:sldId id="535" r:id="rId90"/>
    <p:sldId id="361" r:id="rId91"/>
    <p:sldId id="449" r:id="rId92"/>
    <p:sldId id="450" r:id="rId93"/>
    <p:sldId id="451" r:id="rId94"/>
    <p:sldId id="452" r:id="rId95"/>
    <p:sldId id="464" r:id="rId96"/>
    <p:sldId id="551" r:id="rId97"/>
    <p:sldId id="552" r:id="rId98"/>
    <p:sldId id="362" r:id="rId99"/>
    <p:sldId id="363" r:id="rId100"/>
    <p:sldId id="364" r:id="rId101"/>
    <p:sldId id="365" r:id="rId102"/>
    <p:sldId id="366" r:id="rId103"/>
    <p:sldId id="367" r:id="rId104"/>
    <p:sldId id="368" r:id="rId105"/>
    <p:sldId id="371" r:id="rId106"/>
    <p:sldId id="569" r:id="rId107"/>
    <p:sldId id="372" r:id="rId108"/>
    <p:sldId id="373" r:id="rId109"/>
    <p:sldId id="374" r:id="rId110"/>
    <p:sldId id="375" r:id="rId111"/>
    <p:sldId id="376" r:id="rId112"/>
    <p:sldId id="378" r:id="rId113"/>
    <p:sldId id="379" r:id="rId114"/>
    <p:sldId id="453" r:id="rId115"/>
    <p:sldId id="566" r:id="rId116"/>
    <p:sldId id="465" r:id="rId117"/>
    <p:sldId id="466" r:id="rId118"/>
    <p:sldId id="467" r:id="rId119"/>
    <p:sldId id="433" r:id="rId120"/>
    <p:sldId id="434" r:id="rId121"/>
    <p:sldId id="435" r:id="rId122"/>
    <p:sldId id="567" r:id="rId123"/>
    <p:sldId id="568" r:id="rId124"/>
    <p:sldId id="436" r:id="rId125"/>
    <p:sldId id="437" r:id="rId126"/>
    <p:sldId id="438" r:id="rId127"/>
    <p:sldId id="439" r:id="rId128"/>
    <p:sldId id="440" r:id="rId129"/>
    <p:sldId id="441" r:id="rId130"/>
    <p:sldId id="442" r:id="rId131"/>
    <p:sldId id="446" r:id="rId132"/>
    <p:sldId id="457" r:id="rId133"/>
    <p:sldId id="447" r:id="rId134"/>
    <p:sldId id="461" r:id="rId135"/>
    <p:sldId id="463" r:id="rId136"/>
    <p:sldId id="448" r:id="rId137"/>
    <p:sldId id="456" r:id="rId138"/>
    <p:sldId id="458" r:id="rId139"/>
    <p:sldId id="480" r:id="rId140"/>
    <p:sldId id="481" r:id="rId141"/>
    <p:sldId id="459" r:id="rId142"/>
    <p:sldId id="468" r:id="rId143"/>
    <p:sldId id="469" r:id="rId144"/>
    <p:sldId id="470" r:id="rId145"/>
    <p:sldId id="471" r:id="rId146"/>
    <p:sldId id="476" r:id="rId147"/>
    <p:sldId id="478" r:id="rId148"/>
    <p:sldId id="479" r:id="rId149"/>
    <p:sldId id="555" r:id="rId150"/>
    <p:sldId id="556" r:id="rId151"/>
    <p:sldId id="557" r:id="rId152"/>
    <p:sldId id="558" r:id="rId153"/>
    <p:sldId id="559" r:id="rId154"/>
    <p:sldId id="560" r:id="rId155"/>
    <p:sldId id="561" r:id="rId156"/>
    <p:sldId id="562" r:id="rId157"/>
    <p:sldId id="549" r:id="rId158"/>
    <p:sldId id="550" r:id="rId159"/>
    <p:sldId id="563" r:id="rId160"/>
    <p:sldId id="564" r:id="rId161"/>
    <p:sldId id="541" r:id="rId162"/>
    <p:sldId id="544" r:id="rId163"/>
    <p:sldId id="545" r:id="rId1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4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200" y="44"/>
      </p:cViewPr>
      <p:guideLst>
        <p:guide orient="horz" pos="2544"/>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notesMaster" Target="notesMasters/notesMaster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64C0D6-5F3C-435C-9E71-05A5C0101E1D}" type="doc">
      <dgm:prSet loTypeId="urn:diagrams.loki3.com/BracketList+Icon" loCatId="list" qsTypeId="urn:microsoft.com/office/officeart/2005/8/quickstyle/simple1" qsCatId="simple" csTypeId="urn:microsoft.com/office/officeart/2005/8/colors/accent1_2" csCatId="accent1" phldr="1"/>
      <dgm:spPr/>
      <dgm:t>
        <a:bodyPr/>
        <a:lstStyle/>
        <a:p>
          <a:endParaRPr lang="en-US"/>
        </a:p>
      </dgm:t>
    </dgm:pt>
    <dgm:pt modelId="{51124653-6846-41CA-B85B-C60927585055}">
      <dgm:prSet/>
      <dgm:spPr/>
      <dgm:t>
        <a:bodyPr/>
        <a:lstStyle/>
        <a:p>
          <a:pPr algn="l" rtl="0"/>
          <a:r>
            <a:rPr lang="en-US" dirty="0"/>
            <a:t>The effectiveness of a method is expressed as both the </a:t>
          </a:r>
          <a:r>
            <a:rPr lang="en-US" b="1" i="1" dirty="0"/>
            <a:t>theoretical</a:t>
          </a:r>
          <a:r>
            <a:rPr lang="en-US" dirty="0"/>
            <a:t> efficacy and the </a:t>
          </a:r>
          <a:r>
            <a:rPr lang="en-US" b="1" i="1" dirty="0"/>
            <a:t>actual</a:t>
          </a:r>
          <a:r>
            <a:rPr lang="en-US" dirty="0"/>
            <a:t> effectiveness </a:t>
          </a:r>
        </a:p>
      </dgm:t>
    </dgm:pt>
    <dgm:pt modelId="{45688132-AF3A-4663-9780-69DD20B73438}" type="parTrans" cxnId="{692BB8CF-304F-41C5-B8C2-340F37DFEDC2}">
      <dgm:prSet/>
      <dgm:spPr/>
      <dgm:t>
        <a:bodyPr/>
        <a:lstStyle/>
        <a:p>
          <a:endParaRPr lang="en-US"/>
        </a:p>
      </dgm:t>
    </dgm:pt>
    <dgm:pt modelId="{D571CB06-E76E-4249-AF8F-A6265961EED1}" type="sibTrans" cxnId="{692BB8CF-304F-41C5-B8C2-340F37DFEDC2}">
      <dgm:prSet/>
      <dgm:spPr/>
      <dgm:t>
        <a:bodyPr/>
        <a:lstStyle/>
        <a:p>
          <a:endParaRPr lang="en-US"/>
        </a:p>
      </dgm:t>
    </dgm:pt>
    <dgm:pt modelId="{44FD6D5F-DB94-457A-9ABF-07A8631A44EA}">
      <dgm:prSet/>
      <dgm:spPr/>
      <dgm:t>
        <a:bodyPr/>
        <a:lstStyle/>
        <a:p>
          <a:pPr rtl="0"/>
          <a:r>
            <a:rPr lang="en-US" b="1" i="1" u="sng" dirty="0"/>
            <a:t>Theoretical</a:t>
          </a:r>
          <a:r>
            <a:rPr lang="en-US" dirty="0"/>
            <a:t> (perfect use) refers to the pregnancy rate among those who use the method </a:t>
          </a:r>
          <a:r>
            <a:rPr lang="en-US" b="1" dirty="0"/>
            <a:t>correctly AND </a:t>
          </a:r>
          <a:r>
            <a:rPr lang="en-US" dirty="0"/>
            <a:t>on every occasion</a:t>
          </a:r>
        </a:p>
      </dgm:t>
    </dgm:pt>
    <dgm:pt modelId="{2D825C44-0CE4-495D-8D5F-34BDF079F4AD}" type="parTrans" cxnId="{411EF538-B14D-4E56-873A-4250760445F3}">
      <dgm:prSet/>
      <dgm:spPr/>
      <dgm:t>
        <a:bodyPr/>
        <a:lstStyle/>
        <a:p>
          <a:endParaRPr lang="en-US"/>
        </a:p>
      </dgm:t>
    </dgm:pt>
    <dgm:pt modelId="{1BC91B9C-CF96-49D8-A9F4-D92938614DF1}" type="sibTrans" cxnId="{411EF538-B14D-4E56-873A-4250760445F3}">
      <dgm:prSet/>
      <dgm:spPr/>
      <dgm:t>
        <a:bodyPr/>
        <a:lstStyle/>
        <a:p>
          <a:endParaRPr lang="en-US"/>
        </a:p>
      </dgm:t>
    </dgm:pt>
    <dgm:pt modelId="{199D48F4-F544-411A-919A-F6B7A149DFC5}">
      <dgm:prSet/>
      <dgm:spPr/>
      <dgm:t>
        <a:bodyPr/>
        <a:lstStyle/>
        <a:p>
          <a:pPr rtl="0"/>
          <a:r>
            <a:rPr lang="en-US" b="1" i="1" u="sng" dirty="0"/>
            <a:t>Actual</a:t>
          </a:r>
          <a:r>
            <a:rPr lang="en-US" dirty="0"/>
            <a:t> (typical use) effectiveness is usually lower due to inconsistent or incorrect use</a:t>
          </a:r>
        </a:p>
      </dgm:t>
    </dgm:pt>
    <dgm:pt modelId="{B63AE903-5A83-4B38-AA4B-CFFE26754FE3}" type="parTrans" cxnId="{ED64E6A6-BA0B-49CC-A580-C24CA62D1FF5}">
      <dgm:prSet/>
      <dgm:spPr/>
      <dgm:t>
        <a:bodyPr/>
        <a:lstStyle/>
        <a:p>
          <a:endParaRPr lang="en-US"/>
        </a:p>
      </dgm:t>
    </dgm:pt>
    <dgm:pt modelId="{286F8841-AA83-4FC5-A043-16236BDF08D4}" type="sibTrans" cxnId="{ED64E6A6-BA0B-49CC-A580-C24CA62D1FF5}">
      <dgm:prSet/>
      <dgm:spPr/>
      <dgm:t>
        <a:bodyPr/>
        <a:lstStyle/>
        <a:p>
          <a:endParaRPr lang="en-US"/>
        </a:p>
      </dgm:t>
    </dgm:pt>
    <dgm:pt modelId="{A27E9C8F-B457-47E6-AADE-16AE7582DD9B}">
      <dgm:prSet/>
      <dgm:spPr/>
      <dgm:t>
        <a:bodyPr/>
        <a:lstStyle/>
        <a:p>
          <a:pPr rtl="0"/>
          <a:r>
            <a:rPr lang="en-US" dirty="0"/>
            <a:t>Actual effectiveness is also influenced by frequency of intercourse, age, and regularity of menstrual cycles</a:t>
          </a:r>
        </a:p>
      </dgm:t>
    </dgm:pt>
    <dgm:pt modelId="{616100D8-2D77-4ECC-BD02-30F2B26F6952}" type="parTrans" cxnId="{4ED1ECA2-31FB-4B79-838B-F48523AF9215}">
      <dgm:prSet/>
      <dgm:spPr/>
      <dgm:t>
        <a:bodyPr/>
        <a:lstStyle/>
        <a:p>
          <a:endParaRPr lang="en-US"/>
        </a:p>
      </dgm:t>
    </dgm:pt>
    <dgm:pt modelId="{072A4A06-EC62-4D9B-9706-65A02CE93AD6}" type="sibTrans" cxnId="{4ED1ECA2-31FB-4B79-838B-F48523AF9215}">
      <dgm:prSet/>
      <dgm:spPr/>
      <dgm:t>
        <a:bodyPr/>
        <a:lstStyle/>
        <a:p>
          <a:endParaRPr lang="en-US"/>
        </a:p>
      </dgm:t>
    </dgm:pt>
    <dgm:pt modelId="{DB8C2AF8-0F94-4238-96BC-B4D9FD216F12}">
      <dgm:prSet/>
      <dgm:spPr/>
      <dgm:t>
        <a:bodyPr/>
        <a:lstStyle/>
        <a:p>
          <a:pPr rtl="0"/>
          <a:endParaRPr lang="en-US" dirty="0"/>
        </a:p>
      </dgm:t>
    </dgm:pt>
    <dgm:pt modelId="{D77ADBA5-9D0B-4068-8483-39D610A90646}" type="parTrans" cxnId="{2D8EBEBE-D20C-47B4-9AB5-66FB341F17EE}">
      <dgm:prSet/>
      <dgm:spPr/>
    </dgm:pt>
    <dgm:pt modelId="{B13785E4-DDC0-4A20-A383-FD95F818CB99}" type="sibTrans" cxnId="{2D8EBEBE-D20C-47B4-9AB5-66FB341F17EE}">
      <dgm:prSet/>
      <dgm:spPr/>
    </dgm:pt>
    <dgm:pt modelId="{880B8ADE-1808-40DE-BA9C-37227095D74E}" type="pres">
      <dgm:prSet presAssocID="{8464C0D6-5F3C-435C-9E71-05A5C0101E1D}" presName="Name0" presStyleCnt="0">
        <dgm:presLayoutVars>
          <dgm:dir/>
          <dgm:animLvl val="lvl"/>
          <dgm:resizeHandles val="exact"/>
        </dgm:presLayoutVars>
      </dgm:prSet>
      <dgm:spPr/>
    </dgm:pt>
    <dgm:pt modelId="{4027888B-11A2-4BBE-BBEF-CB01B570EC51}" type="pres">
      <dgm:prSet presAssocID="{51124653-6846-41CA-B85B-C60927585055}" presName="linNode" presStyleCnt="0"/>
      <dgm:spPr/>
    </dgm:pt>
    <dgm:pt modelId="{76B7FB5F-1C0E-4ED9-8EE7-D554B4822288}" type="pres">
      <dgm:prSet presAssocID="{51124653-6846-41CA-B85B-C60927585055}" presName="parTx" presStyleLbl="revTx" presStyleIdx="0" presStyleCnt="1">
        <dgm:presLayoutVars>
          <dgm:chMax val="1"/>
          <dgm:bulletEnabled val="1"/>
        </dgm:presLayoutVars>
      </dgm:prSet>
      <dgm:spPr/>
    </dgm:pt>
    <dgm:pt modelId="{FD7FBA11-ECB6-4DEE-B074-B73BA2199DB0}" type="pres">
      <dgm:prSet presAssocID="{51124653-6846-41CA-B85B-C60927585055}" presName="bracket" presStyleLbl="parChTrans1D1" presStyleIdx="0" presStyleCnt="1"/>
      <dgm:spPr/>
    </dgm:pt>
    <dgm:pt modelId="{99F72DC1-6450-4D5C-851D-C9647DA9DD1D}" type="pres">
      <dgm:prSet presAssocID="{51124653-6846-41CA-B85B-C60927585055}" presName="spH" presStyleCnt="0"/>
      <dgm:spPr/>
    </dgm:pt>
    <dgm:pt modelId="{DE864536-06DE-4C1F-909D-F3DE7B39FE12}" type="pres">
      <dgm:prSet presAssocID="{51124653-6846-41CA-B85B-C60927585055}" presName="desTx" presStyleLbl="node1" presStyleIdx="0" presStyleCnt="1">
        <dgm:presLayoutVars>
          <dgm:bulletEnabled val="1"/>
        </dgm:presLayoutVars>
      </dgm:prSet>
      <dgm:spPr/>
    </dgm:pt>
  </dgm:ptLst>
  <dgm:cxnLst>
    <dgm:cxn modelId="{411EF538-B14D-4E56-873A-4250760445F3}" srcId="{51124653-6846-41CA-B85B-C60927585055}" destId="{44FD6D5F-DB94-457A-9ABF-07A8631A44EA}" srcOrd="0" destOrd="0" parTransId="{2D825C44-0CE4-495D-8D5F-34BDF079F4AD}" sibTransId="{1BC91B9C-CF96-49D8-A9F4-D92938614DF1}"/>
    <dgm:cxn modelId="{1DFAC540-DDCE-4973-B980-8F691F2B2C31}" type="presOf" srcId="{A27E9C8F-B457-47E6-AADE-16AE7582DD9B}" destId="{DE864536-06DE-4C1F-909D-F3DE7B39FE12}" srcOrd="0" destOrd="3" presId="urn:diagrams.loki3.com/BracketList+Icon"/>
    <dgm:cxn modelId="{3411BC4D-E56E-4A4E-A65C-D89B625009C5}" type="presOf" srcId="{44FD6D5F-DB94-457A-9ABF-07A8631A44EA}" destId="{DE864536-06DE-4C1F-909D-F3DE7B39FE12}" srcOrd="0" destOrd="0" presId="urn:diagrams.loki3.com/BracketList+Icon"/>
    <dgm:cxn modelId="{3F98947E-5A6F-4BD1-A965-4A2B3011CE9C}" type="presOf" srcId="{199D48F4-F544-411A-919A-F6B7A149DFC5}" destId="{DE864536-06DE-4C1F-909D-F3DE7B39FE12}" srcOrd="0" destOrd="2" presId="urn:diagrams.loki3.com/BracketList+Icon"/>
    <dgm:cxn modelId="{4ED1ECA2-31FB-4B79-838B-F48523AF9215}" srcId="{199D48F4-F544-411A-919A-F6B7A149DFC5}" destId="{A27E9C8F-B457-47E6-AADE-16AE7582DD9B}" srcOrd="0" destOrd="0" parTransId="{616100D8-2D77-4ECC-BD02-30F2B26F6952}" sibTransId="{072A4A06-EC62-4D9B-9706-65A02CE93AD6}"/>
    <dgm:cxn modelId="{ED64E6A6-BA0B-49CC-A580-C24CA62D1FF5}" srcId="{51124653-6846-41CA-B85B-C60927585055}" destId="{199D48F4-F544-411A-919A-F6B7A149DFC5}" srcOrd="2" destOrd="0" parTransId="{B63AE903-5A83-4B38-AA4B-CFFE26754FE3}" sibTransId="{286F8841-AA83-4FC5-A043-16236BDF08D4}"/>
    <dgm:cxn modelId="{71E9AAB3-DF98-4ADF-B63E-97F8C8F8653E}" type="presOf" srcId="{DB8C2AF8-0F94-4238-96BC-B4D9FD216F12}" destId="{DE864536-06DE-4C1F-909D-F3DE7B39FE12}" srcOrd="0" destOrd="1" presId="urn:diagrams.loki3.com/BracketList+Icon"/>
    <dgm:cxn modelId="{39892DBC-9E95-4E25-8AF2-1F1B56BD2154}" type="presOf" srcId="{8464C0D6-5F3C-435C-9E71-05A5C0101E1D}" destId="{880B8ADE-1808-40DE-BA9C-37227095D74E}" srcOrd="0" destOrd="0" presId="urn:diagrams.loki3.com/BracketList+Icon"/>
    <dgm:cxn modelId="{2D8EBEBE-D20C-47B4-9AB5-66FB341F17EE}" srcId="{51124653-6846-41CA-B85B-C60927585055}" destId="{DB8C2AF8-0F94-4238-96BC-B4D9FD216F12}" srcOrd="1" destOrd="0" parTransId="{D77ADBA5-9D0B-4068-8483-39D610A90646}" sibTransId="{B13785E4-DDC0-4A20-A383-FD95F818CB99}"/>
    <dgm:cxn modelId="{692BB8CF-304F-41C5-B8C2-340F37DFEDC2}" srcId="{8464C0D6-5F3C-435C-9E71-05A5C0101E1D}" destId="{51124653-6846-41CA-B85B-C60927585055}" srcOrd="0" destOrd="0" parTransId="{45688132-AF3A-4663-9780-69DD20B73438}" sibTransId="{D571CB06-E76E-4249-AF8F-A6265961EED1}"/>
    <dgm:cxn modelId="{6EA0F4D2-0232-4D9B-BD4A-3E4D97E0BBEA}" type="presOf" srcId="{51124653-6846-41CA-B85B-C60927585055}" destId="{76B7FB5F-1C0E-4ED9-8EE7-D554B4822288}" srcOrd="0" destOrd="0" presId="urn:diagrams.loki3.com/BracketList+Icon"/>
    <dgm:cxn modelId="{F2E34E3F-FF27-477B-AC76-DB0B90B31BBA}" type="presParOf" srcId="{880B8ADE-1808-40DE-BA9C-37227095D74E}" destId="{4027888B-11A2-4BBE-BBEF-CB01B570EC51}" srcOrd="0" destOrd="0" presId="urn:diagrams.loki3.com/BracketList+Icon"/>
    <dgm:cxn modelId="{76E0210F-E2EF-473C-B98B-A9F764AA465C}" type="presParOf" srcId="{4027888B-11A2-4BBE-BBEF-CB01B570EC51}" destId="{76B7FB5F-1C0E-4ED9-8EE7-D554B4822288}" srcOrd="0" destOrd="0" presId="urn:diagrams.loki3.com/BracketList+Icon"/>
    <dgm:cxn modelId="{58EEC7F0-B463-4D73-BC13-7959BA6158B6}" type="presParOf" srcId="{4027888B-11A2-4BBE-BBEF-CB01B570EC51}" destId="{FD7FBA11-ECB6-4DEE-B074-B73BA2199DB0}" srcOrd="1" destOrd="0" presId="urn:diagrams.loki3.com/BracketList+Icon"/>
    <dgm:cxn modelId="{751BA051-373C-4C49-A62A-87CB4DB99AC5}" type="presParOf" srcId="{4027888B-11A2-4BBE-BBEF-CB01B570EC51}" destId="{99F72DC1-6450-4D5C-851D-C9647DA9DD1D}" srcOrd="2" destOrd="0" presId="urn:diagrams.loki3.com/BracketList+Icon"/>
    <dgm:cxn modelId="{9FDCB384-3AEA-4B20-A44F-494EB6A296D2}" type="presParOf" srcId="{4027888B-11A2-4BBE-BBEF-CB01B570EC51}" destId="{DE864536-06DE-4C1F-909D-F3DE7B39FE12}" srcOrd="3" destOrd="0" presId="urn:diagrams.loki3.com/Bracket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7FB5F-1C0E-4ED9-8EE7-D554B4822288}">
      <dsp:nvSpPr>
        <dsp:cNvPr id="0" name=""/>
        <dsp:cNvSpPr/>
      </dsp:nvSpPr>
      <dsp:spPr>
        <a:xfrm>
          <a:off x="4018" y="839856"/>
          <a:ext cx="2055390" cy="284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marL="0" lvl="0" indent="0" algn="l" defTabSz="1022350" rtl="0">
            <a:lnSpc>
              <a:spcPct val="90000"/>
            </a:lnSpc>
            <a:spcBef>
              <a:spcPct val="0"/>
            </a:spcBef>
            <a:spcAft>
              <a:spcPct val="35000"/>
            </a:spcAft>
            <a:buNone/>
          </a:pPr>
          <a:r>
            <a:rPr lang="en-US" sz="2300" kern="1200" dirty="0"/>
            <a:t>The effectiveness of a method is expressed as both the </a:t>
          </a:r>
          <a:r>
            <a:rPr lang="en-US" sz="2300" b="1" i="1" kern="1200" dirty="0"/>
            <a:t>theoretical</a:t>
          </a:r>
          <a:r>
            <a:rPr lang="en-US" sz="2300" kern="1200" dirty="0"/>
            <a:t> efficacy and the </a:t>
          </a:r>
          <a:r>
            <a:rPr lang="en-US" sz="2300" b="1" i="1" kern="1200" dirty="0"/>
            <a:t>actual</a:t>
          </a:r>
          <a:r>
            <a:rPr lang="en-US" sz="2300" kern="1200" dirty="0"/>
            <a:t> effectiveness </a:t>
          </a:r>
        </a:p>
      </dsp:txBody>
      <dsp:txXfrm>
        <a:off x="4018" y="839856"/>
        <a:ext cx="2055390" cy="2846250"/>
      </dsp:txXfrm>
    </dsp:sp>
    <dsp:sp modelId="{FD7FBA11-ECB6-4DEE-B074-B73BA2199DB0}">
      <dsp:nvSpPr>
        <dsp:cNvPr id="0" name=""/>
        <dsp:cNvSpPr/>
      </dsp:nvSpPr>
      <dsp:spPr>
        <a:xfrm>
          <a:off x="2059409" y="395129"/>
          <a:ext cx="411078" cy="3735703"/>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864536-06DE-4C1F-909D-F3DE7B39FE12}">
      <dsp:nvSpPr>
        <dsp:cNvPr id="0" name=""/>
        <dsp:cNvSpPr/>
      </dsp:nvSpPr>
      <dsp:spPr>
        <a:xfrm>
          <a:off x="2634918" y="395129"/>
          <a:ext cx="5590663" cy="37357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rtl="0">
            <a:lnSpc>
              <a:spcPct val="90000"/>
            </a:lnSpc>
            <a:spcBef>
              <a:spcPct val="0"/>
            </a:spcBef>
            <a:spcAft>
              <a:spcPct val="15000"/>
            </a:spcAft>
            <a:buChar char="•"/>
          </a:pPr>
          <a:r>
            <a:rPr lang="en-US" sz="2300" b="1" i="1" u="sng" kern="1200" dirty="0"/>
            <a:t>Theoretical</a:t>
          </a:r>
          <a:r>
            <a:rPr lang="en-US" sz="2300" kern="1200" dirty="0"/>
            <a:t> (perfect use) refers to the pregnancy rate among those who use the method </a:t>
          </a:r>
          <a:r>
            <a:rPr lang="en-US" sz="2300" b="1" kern="1200" dirty="0"/>
            <a:t>correctly AND </a:t>
          </a:r>
          <a:r>
            <a:rPr lang="en-US" sz="2300" kern="1200" dirty="0"/>
            <a:t>on every occasion</a:t>
          </a:r>
        </a:p>
        <a:p>
          <a:pPr marL="228600" lvl="1" indent="-228600" algn="l" defTabSz="1022350" rtl="0">
            <a:lnSpc>
              <a:spcPct val="90000"/>
            </a:lnSpc>
            <a:spcBef>
              <a:spcPct val="0"/>
            </a:spcBef>
            <a:spcAft>
              <a:spcPct val="15000"/>
            </a:spcAft>
            <a:buChar char="•"/>
          </a:pPr>
          <a:endParaRPr lang="en-US" sz="2300" kern="1200" dirty="0"/>
        </a:p>
        <a:p>
          <a:pPr marL="228600" lvl="1" indent="-228600" algn="l" defTabSz="1022350" rtl="0">
            <a:lnSpc>
              <a:spcPct val="90000"/>
            </a:lnSpc>
            <a:spcBef>
              <a:spcPct val="0"/>
            </a:spcBef>
            <a:spcAft>
              <a:spcPct val="15000"/>
            </a:spcAft>
            <a:buChar char="•"/>
          </a:pPr>
          <a:r>
            <a:rPr lang="en-US" sz="2300" b="1" i="1" u="sng" kern="1200" dirty="0"/>
            <a:t>Actual</a:t>
          </a:r>
          <a:r>
            <a:rPr lang="en-US" sz="2300" kern="1200" dirty="0"/>
            <a:t> (typical use) effectiveness is usually lower due to inconsistent or incorrect use</a:t>
          </a:r>
        </a:p>
        <a:p>
          <a:pPr marL="457200" lvl="2" indent="-228600" algn="l" defTabSz="1022350" rtl="0">
            <a:lnSpc>
              <a:spcPct val="90000"/>
            </a:lnSpc>
            <a:spcBef>
              <a:spcPct val="0"/>
            </a:spcBef>
            <a:spcAft>
              <a:spcPct val="15000"/>
            </a:spcAft>
            <a:buChar char="•"/>
          </a:pPr>
          <a:r>
            <a:rPr lang="en-US" sz="2300" kern="1200" dirty="0"/>
            <a:t>Actual effectiveness is also influenced by frequency of intercourse, age, and regularity of menstrual cycles</a:t>
          </a:r>
        </a:p>
      </dsp:txBody>
      <dsp:txXfrm>
        <a:off x="2634918" y="395129"/>
        <a:ext cx="5590663" cy="3735703"/>
      </dsp:txXfrm>
    </dsp:sp>
  </dsp:spTree>
</dsp:drawing>
</file>

<file path=ppt/diagrams/layout1.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76A9B1-42A0-40B9-BE65-1DAC4CF4B4B5}" type="datetimeFigureOut">
              <a:rPr lang="en-US" smtClean="0"/>
              <a:pPr/>
              <a:t>6/19/2020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E10D88-EFD1-40D2-A767-A50BA58A7C7B}" type="slidenum">
              <a:rPr lang="en-US" smtClean="0"/>
              <a:pPr/>
              <a:t>‹#›</a:t>
            </a:fld>
            <a:endParaRPr lang="en-US"/>
          </a:p>
        </p:txBody>
      </p:sp>
    </p:spTree>
    <p:extLst>
      <p:ext uri="{BB962C8B-B14F-4D97-AF65-F5344CB8AC3E}">
        <p14:creationId xmlns:p14="http://schemas.microsoft.com/office/powerpoint/2010/main" val="118882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Most of you have heard the definition of evidence based medicine before, but just a reminder that it comprises three parts; the best research, physician experience and patient values.</a:t>
            </a:r>
          </a:p>
          <a:p>
            <a:endParaRPr lang="en-US" dirty="0"/>
          </a:p>
          <a:p>
            <a:r>
              <a:rPr lang="en-US" dirty="0"/>
              <a:t>Many of our roundtables have focused on the research evidence, but in this talk, we will also talk about patient values.  First though, how many in the room have had experience in inserting an implant of any kind either here in Jordan or elsewhere?</a:t>
            </a:r>
          </a:p>
          <a:p>
            <a:r>
              <a:rPr lang="en-US" dirty="0"/>
              <a:t>[Count and record the number with experience]</a:t>
            </a:r>
          </a:p>
          <a:p>
            <a:endParaRPr lang="en-US" dirty="0"/>
          </a:p>
          <a:p>
            <a:r>
              <a:rPr lang="en-US" dirty="0"/>
              <a:t>How many of you have inserted the implant labeled Implanon in the last month?</a:t>
            </a:r>
          </a:p>
          <a:p>
            <a:r>
              <a:rPr lang="en-US" dirty="0"/>
              <a:t>[Count and record the number who have done so]</a:t>
            </a:r>
          </a:p>
        </p:txBody>
      </p:sp>
      <p:sp>
        <p:nvSpPr>
          <p:cNvPr id="4" name="Slide Number Placeholder 3"/>
          <p:cNvSpPr>
            <a:spLocks noGrp="1"/>
          </p:cNvSpPr>
          <p:nvPr>
            <p:ph type="sldNum" sz="quarter" idx="10"/>
          </p:nvPr>
        </p:nvSpPr>
        <p:spPr/>
        <p:txBody>
          <a:bodyPr/>
          <a:lstStyle/>
          <a:p>
            <a:pPr>
              <a:defRPr/>
            </a:pPr>
            <a:fld id="{2316284D-FA23-4CB6-AF55-15288849657C}" type="slidenum">
              <a:rPr lang="en-US" smtClean="0"/>
              <a:pPr>
                <a:defRPr/>
              </a:pPr>
              <a:t>3</a:t>
            </a:fld>
            <a:endParaRPr lang="en-US"/>
          </a:p>
        </p:txBody>
      </p:sp>
    </p:spTree>
    <p:extLst>
      <p:ext uri="{BB962C8B-B14F-4D97-AF65-F5344CB8AC3E}">
        <p14:creationId xmlns:p14="http://schemas.microsoft.com/office/powerpoint/2010/main" val="1954976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0C34E21F-CC02-4B7C-98AD-01C7ED253085}" type="slidenum">
              <a:rPr lang="en-AU" altLang="en-US" smtClean="0">
                <a:latin typeface="Times" pitchFamily="18" charset="0"/>
              </a:rPr>
              <a:pPr/>
              <a:t>34</a:t>
            </a:fld>
            <a:endParaRPr lang="en-AU" altLang="en-US">
              <a:latin typeface="Times"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en-AU"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415C789A-1109-4DBC-97B5-59F7ECE32123}" type="slidenum">
              <a:rPr lang="en-AU" altLang="en-US" smtClean="0">
                <a:latin typeface="Times" pitchFamily="18" charset="0"/>
              </a:rPr>
              <a:pPr/>
              <a:t>35</a:t>
            </a:fld>
            <a:endParaRPr lang="en-AU" altLang="en-US">
              <a:latin typeface="Times" pitchFamily="18"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AU"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B85F452A-B000-403F-BF30-A912E375D85D}" type="slidenum">
              <a:rPr lang="en-AU" altLang="en-US" smtClean="0">
                <a:latin typeface="Times" pitchFamily="18" charset="0"/>
              </a:rPr>
              <a:pPr/>
              <a:t>36</a:t>
            </a:fld>
            <a:endParaRPr lang="en-AU" altLang="en-US">
              <a:latin typeface="Times" pitchFamily="18"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AU"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BD1A9E71-1AF8-4650-B453-9CDB110F5FB7}" type="slidenum">
              <a:rPr lang="en-AU" altLang="en-US" smtClean="0">
                <a:latin typeface="Times" pitchFamily="18" charset="0"/>
              </a:rPr>
              <a:pPr/>
              <a:t>37</a:t>
            </a:fld>
            <a:endParaRPr lang="en-AU" altLang="en-US">
              <a:latin typeface="Times" pitchFamily="18"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en-AU"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9F3E1599-0E7C-42C5-B234-702D3F985A7B}" type="slidenum">
              <a:rPr lang="en-AU" altLang="en-US" smtClean="0">
                <a:latin typeface="Times" pitchFamily="18" charset="0"/>
              </a:rPr>
              <a:pPr/>
              <a:t>38</a:t>
            </a:fld>
            <a:endParaRPr lang="en-AU" altLang="en-US">
              <a:latin typeface="Times"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en-AU"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A306808C-84C9-42CB-B477-75BA3834F95D}" type="slidenum">
              <a:rPr lang="en-AU" altLang="en-US" smtClean="0">
                <a:latin typeface="Times" pitchFamily="18" charset="0"/>
              </a:rPr>
              <a:pPr/>
              <a:t>39</a:t>
            </a:fld>
            <a:endParaRPr lang="en-AU" altLang="en-US">
              <a:latin typeface="Times"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en-AU"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425" marR="0" lvl="0" indent="-225425" algn="l" defTabSz="914400" rtl="0" eaLnBrk="0" fontAlgn="base" latinLnBrk="0" hangingPunct="0">
              <a:lnSpc>
                <a:spcPct val="100000"/>
              </a:lnSpc>
              <a:spcBef>
                <a:spcPct val="20000"/>
              </a:spcBef>
              <a:spcAft>
                <a:spcPct val="0"/>
              </a:spcAft>
              <a:buClr>
                <a:srgbClr val="D4DB90"/>
              </a:buClr>
              <a:buSzTx/>
              <a:buFont typeface="Arial" pitchFamily="34" charset="0"/>
              <a:buChar char="•"/>
              <a:tabLst/>
              <a:defRPr/>
            </a:pPr>
            <a:r>
              <a:rPr kumimoji="0" lang="en-US" sz="2200" b="1" i="0" u="none" strike="noStrike" kern="0" cap="none" spc="0" normalizeH="0" baseline="0" noProof="0" dirty="0">
                <a:ln>
                  <a:noFill/>
                </a:ln>
                <a:solidFill>
                  <a:srgbClr val="004990"/>
                </a:solidFill>
                <a:effectLst/>
                <a:uLnTx/>
                <a:uFillTx/>
                <a:latin typeface="Arial"/>
                <a:ea typeface="+mn-ea"/>
                <a:cs typeface="+mn-cs"/>
              </a:rPr>
              <a:t>First generation COCs</a:t>
            </a:r>
          </a:p>
          <a:p>
            <a:pPr marL="569913" marR="0" lvl="1" indent="-230188" algn="l" defTabSz="914400" rtl="0" eaLnBrk="0" fontAlgn="base" latinLnBrk="0" hangingPunct="0">
              <a:lnSpc>
                <a:spcPct val="100000"/>
              </a:lnSpc>
              <a:spcBef>
                <a:spcPct val="20000"/>
              </a:spcBef>
              <a:spcAft>
                <a:spcPct val="0"/>
              </a:spcAft>
              <a:buClr>
                <a:srgbClr val="D4DB90"/>
              </a:buClr>
              <a:buSzTx/>
              <a:buFont typeface="Arial" pitchFamily="34" charset="0"/>
              <a:buChar char="•"/>
              <a:tabLst/>
              <a:defRPr/>
            </a:pPr>
            <a:r>
              <a:rPr kumimoji="0" lang="en-US" sz="2200" b="0" i="0" u="none" strike="noStrike" kern="0" cap="none" spc="0" normalizeH="0" baseline="0" noProof="0" dirty="0">
                <a:ln>
                  <a:noFill/>
                </a:ln>
                <a:solidFill>
                  <a:srgbClr val="004990"/>
                </a:solidFill>
                <a:effectLst/>
                <a:uLnTx/>
                <a:uFillTx/>
                <a:latin typeface="Arial"/>
                <a:ea typeface="+mn-ea"/>
                <a:cs typeface="+mn-cs"/>
              </a:rPr>
              <a:t>Products containing 50 mcg or more EE and  currently note in use </a:t>
            </a:r>
          </a:p>
          <a:p>
            <a:endParaRPr lang="en-US" dirty="0"/>
          </a:p>
        </p:txBody>
      </p:sp>
      <p:sp>
        <p:nvSpPr>
          <p:cNvPr id="4" name="Slide Number Placeholder 3"/>
          <p:cNvSpPr>
            <a:spLocks noGrp="1"/>
          </p:cNvSpPr>
          <p:nvPr>
            <p:ph type="sldNum" sz="quarter" idx="10"/>
          </p:nvPr>
        </p:nvSpPr>
        <p:spPr/>
        <p:txBody>
          <a:bodyPr/>
          <a:lstStyle/>
          <a:p>
            <a:pPr>
              <a:defRPr/>
            </a:pPr>
            <a:fld id="{094A33BB-39C0-4D68-978A-B034B9D2C36D}" type="slidenum">
              <a:rPr lang="en-US" smtClean="0"/>
              <a:pPr>
                <a:defRPr/>
              </a:pPr>
              <a:t>40</a:t>
            </a:fld>
            <a:endParaRPr lang="en-US" dirty="0"/>
          </a:p>
        </p:txBody>
      </p:sp>
    </p:spTree>
    <p:extLst>
      <p:ext uri="{BB962C8B-B14F-4D97-AF65-F5344CB8AC3E}">
        <p14:creationId xmlns:p14="http://schemas.microsoft.com/office/powerpoint/2010/main" val="3598943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8F0A108-2D30-4CC6-839A-B4F22655032A}" type="slidenum">
              <a:rPr lang="en-AU" altLang="en-US" smtClean="0">
                <a:latin typeface="Times" pitchFamily="18" charset="0"/>
              </a:rPr>
              <a:pPr/>
              <a:t>42</a:t>
            </a:fld>
            <a:endParaRPr lang="en-AU" altLang="en-US">
              <a:latin typeface="Times" pitchFamily="18"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endParaRPr lang="en-AU"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DF54294A-59FF-437F-844C-A7959D9DEE7B}" type="slidenum">
              <a:rPr lang="en-AU" altLang="en-US" smtClean="0">
                <a:latin typeface="Times" pitchFamily="18" charset="0"/>
              </a:rPr>
              <a:pPr/>
              <a:t>43</a:t>
            </a:fld>
            <a:endParaRPr lang="en-AU" altLang="en-US">
              <a:latin typeface="Times" pitchFamily="18"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AU"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Reassure the woman that these side effects disappear</a:t>
            </a:r>
            <a:r>
              <a:rPr lang="en-US" baseline="0" dirty="0"/>
              <a:t> after 3  months </a:t>
            </a:r>
            <a:endParaRPr lang="en-US" dirty="0"/>
          </a:p>
        </p:txBody>
      </p:sp>
      <p:sp>
        <p:nvSpPr>
          <p:cNvPr id="4" name="Slide Number Placeholder 3"/>
          <p:cNvSpPr>
            <a:spLocks noGrp="1"/>
          </p:cNvSpPr>
          <p:nvPr>
            <p:ph type="sldNum" sz="quarter" idx="10"/>
          </p:nvPr>
        </p:nvSpPr>
        <p:spPr/>
        <p:txBody>
          <a:bodyPr/>
          <a:lstStyle/>
          <a:p>
            <a:pPr>
              <a:defRPr/>
            </a:pPr>
            <a:fld id="{094A33BB-39C0-4D68-978A-B034B9D2C36D}" type="slidenum">
              <a:rPr lang="en-US" smtClean="0"/>
              <a:pPr>
                <a:defRPr/>
              </a:pPr>
              <a:t>44</a:t>
            </a:fld>
            <a:endParaRPr lang="en-US" dirty="0"/>
          </a:p>
        </p:txBody>
      </p:sp>
    </p:spTree>
    <p:extLst>
      <p:ext uri="{BB962C8B-B14F-4D97-AF65-F5344CB8AC3E}">
        <p14:creationId xmlns:p14="http://schemas.microsoft.com/office/powerpoint/2010/main" val="982742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7263" y="776288"/>
            <a:ext cx="4570412" cy="3429000"/>
          </a:xfrm>
        </p:spPr>
      </p:sp>
      <p:sp>
        <p:nvSpPr>
          <p:cNvPr id="3" name="Notes Placeholder 2"/>
          <p:cNvSpPr>
            <a:spLocks noGrp="1"/>
          </p:cNvSpPr>
          <p:nvPr>
            <p:ph type="body" idx="1"/>
          </p:nvPr>
        </p:nvSpPr>
        <p:spPr>
          <a:xfrm>
            <a:off x="686421" y="4356605"/>
            <a:ext cx="5485158" cy="4114488"/>
          </a:xfrm>
        </p:spPr>
        <p:txBody>
          <a:bodyPr/>
          <a:lstStyle/>
          <a:p>
            <a:r>
              <a:rPr lang="en-US" dirty="0"/>
              <a:t>Just a word about levels of evidence.  You may have seen this “pyramid of evidence.”  At the top of the pyramid are systematic studies of randomized trials, then randomized controlled trials, and so forth down to ideas, editorials and opinions.  These levels correspond to the grading system you have in your packet from the Centre for Evidence Based Medicine.  Note their grading system has five levels and within these there are subgroupings.  For this introductory phase, we will focus only on the basic five </a:t>
            </a:r>
            <a:r>
              <a:rPr lang="en-US"/>
              <a:t>levels since they </a:t>
            </a:r>
            <a:r>
              <a:rPr lang="en-US" dirty="0"/>
              <a:t>provide the basic information we wish to convey to health care providers that in some sense of the level of credibility we have in the study design.</a:t>
            </a:r>
          </a:p>
        </p:txBody>
      </p:sp>
      <p:sp>
        <p:nvSpPr>
          <p:cNvPr id="4" name="Slide Number Placeholder 3"/>
          <p:cNvSpPr>
            <a:spLocks noGrp="1"/>
          </p:cNvSpPr>
          <p:nvPr>
            <p:ph type="sldNum" sz="quarter" idx="10"/>
          </p:nvPr>
        </p:nvSpPr>
        <p:spPr/>
        <p:txBody>
          <a:bodyPr/>
          <a:lstStyle/>
          <a:p>
            <a:pPr>
              <a:defRPr/>
            </a:pPr>
            <a:fld id="{2316284D-FA23-4CB6-AF55-15288849657C}" type="slidenum">
              <a:rPr lang="en-US" smtClean="0"/>
              <a:pPr>
                <a:defRPr/>
              </a:pPr>
              <a:t>4</a:t>
            </a:fld>
            <a:endParaRPr lang="en-US"/>
          </a:p>
        </p:txBody>
      </p:sp>
      <p:sp>
        <p:nvSpPr>
          <p:cNvPr id="5" name="TextBox 4"/>
          <p:cNvSpPr txBox="1"/>
          <p:nvPr/>
        </p:nvSpPr>
        <p:spPr>
          <a:xfrm>
            <a:off x="1565413" y="1423427"/>
            <a:ext cx="298174" cy="2168098"/>
          </a:xfrm>
          <a:prstGeom prst="rect">
            <a:avLst/>
          </a:prstGeom>
          <a:noFill/>
        </p:spPr>
        <p:txBody>
          <a:bodyPr wrap="square" lIns="89730" tIns="44865" rIns="89730" bIns="44865" rtlCol="0">
            <a:spAutoFit/>
          </a:bodyPr>
          <a:lstStyle/>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p:txBody>
      </p:sp>
    </p:spTree>
    <p:extLst>
      <p:ext uri="{BB962C8B-B14F-4D97-AF65-F5344CB8AC3E}">
        <p14:creationId xmlns:p14="http://schemas.microsoft.com/office/powerpoint/2010/main" val="322897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t>Within 6 weeks of an abortion, 75% of women have ovulated.</a:t>
            </a:r>
          </a:p>
          <a:p>
            <a:endParaRPr lang="en-US" dirty="0"/>
          </a:p>
        </p:txBody>
      </p:sp>
      <p:sp>
        <p:nvSpPr>
          <p:cNvPr id="4" name="Slide Number Placeholder 3"/>
          <p:cNvSpPr>
            <a:spLocks noGrp="1"/>
          </p:cNvSpPr>
          <p:nvPr>
            <p:ph type="sldNum" sz="quarter" idx="10"/>
          </p:nvPr>
        </p:nvSpPr>
        <p:spPr/>
        <p:txBody>
          <a:bodyPr/>
          <a:lstStyle/>
          <a:p>
            <a:pPr>
              <a:defRPr/>
            </a:pPr>
            <a:fld id="{094A33BB-39C0-4D68-978A-B034B9D2C36D}" type="slidenum">
              <a:rPr lang="en-US" smtClean="0"/>
              <a:pPr>
                <a:defRPr/>
              </a:pPr>
              <a:t>48</a:t>
            </a:fld>
            <a:endParaRPr lang="en-US" dirty="0"/>
          </a:p>
        </p:txBody>
      </p:sp>
    </p:spTree>
    <p:extLst>
      <p:ext uri="{BB962C8B-B14F-4D97-AF65-F5344CB8AC3E}">
        <p14:creationId xmlns:p14="http://schemas.microsoft.com/office/powerpoint/2010/main" val="3389964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D2660C2C-7A77-43C3-962D-D822F5061872}" type="slidenum">
              <a:rPr lang="en-AU" altLang="en-US" smtClean="0">
                <a:latin typeface="Times" pitchFamily="18" charset="0"/>
              </a:rPr>
              <a:pPr/>
              <a:t>51</a:t>
            </a:fld>
            <a:endParaRPr lang="en-AU" altLang="en-US">
              <a:latin typeface="Times"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endParaRPr lang="en-AU"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xfrm>
            <a:off x="650875" y="3652293"/>
            <a:ext cx="5759450" cy="44961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5000"/>
              </a:lnSpc>
            </a:pPr>
            <a:r>
              <a:rPr lang="en-US" b="1" dirty="0">
                <a:latin typeface="Times New Roman" pitchFamily="18" charset="0"/>
                <a:ea typeface="ＭＳ Ｐゴシック" pitchFamily="34" charset="-128"/>
              </a:rPr>
              <a:t>Suggested script:</a:t>
            </a:r>
          </a:p>
          <a:p>
            <a:pPr eaLnBrk="1" hangingPunct="1">
              <a:lnSpc>
                <a:spcPct val="95000"/>
              </a:lnSpc>
            </a:pPr>
            <a:r>
              <a:rPr lang="en-US" dirty="0">
                <a:latin typeface="Times New Roman" pitchFamily="18" charset="0"/>
                <a:ea typeface="ＭＳ Ｐゴシック" pitchFamily="34" charset="-128"/>
              </a:rPr>
              <a:t>This chart depicts the findings of the reanalyzed data from 54 independent studies conducted in 25 countries. It shows the relationship of the relative risks for breast cancer among non-users, current users, and past COC users. Non-users have a relative risk of 1.0 because there is no effect on breast cancer due to COC use. Relative risk values with confidence intervals above 1.0 indicate an increased risk, while values below 1.0 indicate a decrease in risk or a protective effect. Notice that the increased risk, while still small, is highest in current users and gradually decreases with time after discontinuation, reaching 1.01 in women who discontinued COCs 10 or more years ago. While the relative risk value for women 10 years after stopping is 1.01, the confidence interval includes 1.0, which means that this small relative risk is not statistically significant. </a:t>
            </a:r>
          </a:p>
          <a:p>
            <a:pPr eaLnBrk="1" hangingPunct="1">
              <a:lnSpc>
                <a:spcPct val="95000"/>
              </a:lnSpc>
            </a:pPr>
            <a:r>
              <a:rPr lang="en-US" dirty="0">
                <a:latin typeface="Times New Roman" pitchFamily="18" charset="0"/>
                <a:ea typeface="ＭＳ Ｐゴシック" pitchFamily="34" charset="-128"/>
              </a:rPr>
              <a:t>The study also found that this pattern of risk among COC users remains the same even if women have additional risks of breast cancer, such as women from specific ethnic groups, with certain reproductive histories, or with a family history of breast cancer. </a:t>
            </a:r>
            <a:r>
              <a:rPr lang="en-US" baseline="25000" dirty="0">
                <a:latin typeface="Times New Roman" pitchFamily="18" charset="0"/>
                <a:ea typeface="ＭＳ Ｐゴシック" pitchFamily="34" charset="-128"/>
              </a:rPr>
              <a:t>1,2,3 </a:t>
            </a:r>
          </a:p>
          <a:p>
            <a:pPr eaLnBrk="1" hangingPunct="1">
              <a:lnSpc>
                <a:spcPct val="95000"/>
              </a:lnSpc>
            </a:pPr>
            <a:r>
              <a:rPr lang="en-US" sz="1100" b="1" dirty="0">
                <a:latin typeface="Times New Roman" pitchFamily="18" charset="0"/>
                <a:ea typeface="ＭＳ Ｐゴシック" pitchFamily="34" charset="-128"/>
                <a:cs typeface="Times New Roman" pitchFamily="18" charset="0"/>
              </a:rPr>
              <a:t>Note to facilitator:</a:t>
            </a:r>
            <a:r>
              <a:rPr lang="en-US" sz="1100" dirty="0">
                <a:latin typeface="Times New Roman" pitchFamily="18" charset="0"/>
                <a:ea typeface="ＭＳ Ｐゴシック" pitchFamily="34" charset="-128"/>
                <a:cs typeface="Times New Roman" pitchFamily="18" charset="0"/>
              </a:rPr>
              <a:t> </a:t>
            </a:r>
          </a:p>
          <a:p>
            <a:pPr eaLnBrk="1" hangingPunct="1">
              <a:lnSpc>
                <a:spcPct val="95000"/>
              </a:lnSpc>
              <a:spcBef>
                <a:spcPct val="10000"/>
              </a:spcBef>
            </a:pPr>
            <a:r>
              <a:rPr lang="en-US" sz="1100" dirty="0">
                <a:latin typeface="Times New Roman" pitchFamily="18" charset="0"/>
                <a:ea typeface="ＭＳ Ｐゴシック" pitchFamily="34" charset="-128"/>
              </a:rPr>
              <a:t>If the participants have not yet been introduced to the concept of relative risk or need a refresher on how to interpret relative risk data, you may want to review information from the relative risk presentation, </a:t>
            </a:r>
            <a:r>
              <a:rPr lang="en-US" sz="1100" dirty="0" err="1">
                <a:latin typeface="Times New Roman" pitchFamily="18" charset="0"/>
                <a:ea typeface="ＭＳ Ｐゴシック" pitchFamily="34" charset="-128"/>
              </a:rPr>
              <a:t>Presentation_RelativeRisk_Clin</a:t>
            </a:r>
            <a:r>
              <a:rPr lang="en-US" sz="1100" dirty="0">
                <a:latin typeface="Times New Roman" pitchFamily="18" charset="0"/>
                <a:ea typeface="ＭＳ Ｐゴシック" pitchFamily="34" charset="-128"/>
              </a:rPr>
              <a:t> prior to showing this slide.</a:t>
            </a:r>
            <a:endParaRPr lang="en-US" sz="1100" b="1" dirty="0">
              <a:latin typeface="Times New Roman" pitchFamily="18"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111C6574-EBD6-43F2-BB5D-2D5962A90C6E}" type="slidenum">
              <a:rPr lang="en-AU" altLang="en-US" smtClean="0">
                <a:latin typeface="Times" pitchFamily="18" charset="0"/>
              </a:rPr>
              <a:pPr/>
              <a:t>57</a:t>
            </a:fld>
            <a:endParaRPr lang="en-AU" altLang="en-US">
              <a:latin typeface="Times"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endParaRPr lang="en-AU"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xfrm>
            <a:off x="622300" y="3753787"/>
            <a:ext cx="5805488" cy="4726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5000"/>
              </a:lnSpc>
            </a:pPr>
            <a:r>
              <a:rPr lang="en-US" b="1" dirty="0">
                <a:latin typeface="Times New Roman" pitchFamily="18" charset="0"/>
                <a:ea typeface="ＭＳ Ｐゴシック" pitchFamily="34" charset="-128"/>
              </a:rPr>
              <a:t>Suggested script:</a:t>
            </a:r>
          </a:p>
          <a:p>
            <a:pPr eaLnBrk="1" hangingPunct="1">
              <a:lnSpc>
                <a:spcPct val="95000"/>
              </a:lnSpc>
            </a:pPr>
            <a:r>
              <a:rPr lang="en-US" dirty="0">
                <a:latin typeface="Times New Roman" pitchFamily="18" charset="0"/>
                <a:ea typeface="ＭＳ Ｐゴシック" pitchFamily="34" charset="-128"/>
              </a:rPr>
              <a:t>One area of confusion is the relationship between COCs and cancer. As shown in this chart, COCs protect women against ovarian and endometrial cancer. Many studies have demonstrated that users have less than half the risk of developing these cancers compared to non-users. The protective effect develops after 12 months of COC use and lasts at least 15 years after a woman discontinues taking the pills.</a:t>
            </a:r>
          </a:p>
          <a:p>
            <a:pPr eaLnBrk="1" hangingPunct="1">
              <a:lnSpc>
                <a:spcPct val="95000"/>
              </a:lnSpc>
            </a:pPr>
            <a:r>
              <a:rPr lang="en-US" dirty="0">
                <a:latin typeface="Times New Roman" pitchFamily="18" charset="0"/>
                <a:ea typeface="ＭＳ Ｐゴシック" pitchFamily="34" charset="-128"/>
              </a:rPr>
              <a:t>This chart demonstrates the protective effect using modeled data from selected countries. It is estimated that, in the United States, eight or more years of COC use reduces the lifetime risk of acquiring ovarian cancer from 1.7 per 100 women to 0.7. In both Costa Rica and China, COC use would cause the lifetime risk of ovarian cancer to drop from 0.6 to 0.2 per 100 women. The lifetime risk of endometrial cancer among women using COCs drops from 3.1 to 1.2 per 100 in the United States, from 0.7 to 0.3 per 100 women in Costa Rica, and from 0.4 to 0.1 per 100 in China.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9A41AE43-856C-49D7-819B-D1806BA7C63E}" type="slidenum">
              <a:rPr lang="en-AU" altLang="en-US" smtClean="0">
                <a:latin typeface="Times" pitchFamily="18" charset="0"/>
              </a:rPr>
              <a:pPr/>
              <a:t>59</a:t>
            </a:fld>
            <a:endParaRPr lang="en-AU" altLang="en-US">
              <a:latin typeface="Times" pitchFamily="18"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endParaRPr lang="en-AU"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7239C14-248D-43D1-A791-DAA3B5934B03}" type="slidenum">
              <a:rPr lang="en-AU" altLang="en-US" smtClean="0">
                <a:latin typeface="Times" pitchFamily="18" charset="0"/>
              </a:rPr>
              <a:pPr/>
              <a:t>60</a:t>
            </a:fld>
            <a:endParaRPr lang="en-AU" altLang="en-US">
              <a:latin typeface="Times"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endParaRPr lang="en-AU"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21CA7CB0-B993-4E93-BC1E-E7BB01DB6B90}" type="slidenum">
              <a:rPr lang="en-AU" altLang="en-US" smtClean="0">
                <a:latin typeface="Times" pitchFamily="18" charset="0"/>
              </a:rPr>
              <a:pPr/>
              <a:t>62</a:t>
            </a:fld>
            <a:endParaRPr lang="en-AU" altLang="en-US">
              <a:latin typeface="Times" pitchFamily="18"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endParaRPr lang="en-AU"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E360F58A-9473-4B2C-8342-80B00BF46951}" type="slidenum">
              <a:rPr lang="en-AU" altLang="en-US" smtClean="0">
                <a:latin typeface="Times" pitchFamily="18" charset="0"/>
              </a:rPr>
              <a:pPr/>
              <a:t>64</a:t>
            </a:fld>
            <a:endParaRPr lang="en-AU" altLang="en-US">
              <a:latin typeface="Times"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endParaRPr lang="en-AU"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197E635C-0E2C-44C9-B18C-181C200FEBFA}" type="slidenum">
              <a:rPr lang="en-AU" altLang="en-US" smtClean="0">
                <a:latin typeface="Times" pitchFamily="18" charset="0"/>
              </a:rPr>
              <a:pPr/>
              <a:t>65</a:t>
            </a:fld>
            <a:endParaRPr lang="en-AU" altLang="en-US">
              <a:latin typeface="Times" pitchFamily="18"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endParaRPr lang="en-AU"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In reality, however, </a:t>
            </a:r>
            <a:r>
              <a:rPr lang="en-US" i="1" dirty="0"/>
              <a:t>perfect</a:t>
            </a:r>
            <a:r>
              <a:rPr lang="en-US" dirty="0"/>
              <a:t> use may not be the case, but still, sterilization, implants, and IUDs also have </a:t>
            </a:r>
            <a:r>
              <a:rPr lang="en-US" i="1" dirty="0"/>
              <a:t>typical</a:t>
            </a:r>
            <a:r>
              <a:rPr lang="en-US" dirty="0"/>
              <a:t> failure rates under one percent. The typical failure rate of Depo-Provera is disagreed upon, with figures ranging from less than one percent up to three percent.</a:t>
            </a:r>
            <a:r>
              <a:rPr lang="en-US" baseline="30000" dirty="0">
                <a:hlinkClick r:id="" action="ppaction://hlinkfile"/>
              </a:rPr>
              <a:t>[37][38]</a:t>
            </a:r>
            <a:endParaRPr lang="en-US" dirty="0"/>
          </a:p>
          <a:p>
            <a:pPr rtl="0"/>
            <a:r>
              <a:rPr lang="en-US" dirty="0"/>
              <a:t>Other methods may be highly effective if used consistently and correctly, but can have typical use first-year failure rates that are considerably higher due to incorrect or ineffective usage by the user. Hormonal contraceptive pills, patches or rings, fertility awareness methods, and the </a:t>
            </a:r>
            <a:r>
              <a:rPr lang="en-US" dirty="0" err="1"/>
              <a:t>lactational</a:t>
            </a:r>
            <a:r>
              <a:rPr lang="en-US" dirty="0"/>
              <a:t> amenorrhea method (LAM), if used strictly, have first-year (or for LAM, first-6-month) failure rates of less than 1%.</a:t>
            </a:r>
            <a:r>
              <a:rPr lang="en-US" baseline="30000" dirty="0">
                <a:hlinkClick r:id="" action="ppaction://hlinkfile"/>
              </a:rPr>
              <a:t>[39][40][41][42]</a:t>
            </a:r>
            <a:r>
              <a:rPr lang="en-US" dirty="0"/>
              <a:t> In one survey, typical use first-year failure rates of hormonal contraceptive pills (and by extrapolation, patches or rings) were as high as five percent per year. Fertility awareness methods as a whole have typical use first-year failure rates as high as 25 percent per year; however, as stated above, perfect use of these methods reduces the first-year failure rate to less than 1%.</a:t>
            </a:r>
            <a:r>
              <a:rPr lang="en-US" baseline="30000" dirty="0">
                <a:hlinkClick r:id="" action="ppaction://hlinkfile"/>
              </a:rPr>
              <a:t>[37]</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094A33BB-39C0-4D68-978A-B034B9D2C36D}" type="slidenum">
              <a:rPr lang="en-US" smtClean="0"/>
              <a:pPr>
                <a:defRPr/>
              </a:pPr>
              <a:t>25</a:t>
            </a:fld>
            <a:endParaRPr lang="en-US" dirty="0"/>
          </a:p>
        </p:txBody>
      </p:sp>
    </p:spTree>
    <p:extLst>
      <p:ext uri="{BB962C8B-B14F-4D97-AF65-F5344CB8AC3E}">
        <p14:creationId xmlns:p14="http://schemas.microsoft.com/office/powerpoint/2010/main" val="1903134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D56B23A8-B062-4B2B-BD93-1A66EEE4371E}" type="slidenum">
              <a:rPr lang="en-AU" altLang="en-US" smtClean="0">
                <a:latin typeface="Times" pitchFamily="18" charset="0"/>
              </a:rPr>
              <a:pPr/>
              <a:t>66</a:t>
            </a:fld>
            <a:endParaRPr lang="en-AU" altLang="en-US">
              <a:latin typeface="Times" pitchFamily="18"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endParaRPr lang="en-AU"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937A0248-7183-4346-92C9-C43C828E1BD8}" type="slidenum">
              <a:rPr lang="en-AU" altLang="en-US" smtClean="0">
                <a:latin typeface="Times" pitchFamily="18" charset="0"/>
              </a:rPr>
              <a:pPr/>
              <a:t>67</a:t>
            </a:fld>
            <a:endParaRPr lang="en-AU" altLang="en-US">
              <a:latin typeface="Times" pitchFamily="18"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endParaRPr lang="en-AU"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A23C131C-98AC-4A5E-927F-C782FFC094AE}" type="slidenum">
              <a:rPr lang="en-AU" altLang="en-US" smtClean="0">
                <a:latin typeface="Times" pitchFamily="18" charset="0"/>
              </a:rPr>
              <a:pPr/>
              <a:t>68</a:t>
            </a:fld>
            <a:endParaRPr lang="en-AU" altLang="en-US">
              <a:latin typeface="Times" pitchFamily="18"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endParaRPr lang="en-AU"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DA0D0DAF-8F64-4B7B-B2A9-3D007A0F9886}" type="slidenum">
              <a:rPr lang="en-AU" altLang="en-US" smtClean="0">
                <a:solidFill>
                  <a:prstClr val="black"/>
                </a:solidFill>
                <a:latin typeface="Times" pitchFamily="18" charset="0"/>
              </a:rPr>
              <a:pPr/>
              <a:t>70</a:t>
            </a:fld>
            <a:endParaRPr lang="en-AU" altLang="en-US">
              <a:solidFill>
                <a:prstClr val="black"/>
              </a:solidFill>
              <a:latin typeface="Times" pitchFamily="18"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en-AU"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BCA2813-940C-47A2-AABE-02D21B65002C}" type="slidenum">
              <a:rPr lang="en-AU" altLang="en-US"/>
              <a:pPr/>
              <a:t>91</a:t>
            </a:fld>
            <a:endParaRPr lang="en-AU" altLang="en-US"/>
          </a:p>
        </p:txBody>
      </p:sp>
      <p:sp>
        <p:nvSpPr>
          <p:cNvPr id="122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Unicode MS" pitchFamily="34" charset="-128"/>
                <a:ea typeface="Arial Unicode MS" pitchFamily="34" charset="-128"/>
                <a:cs typeface="Arial Unicode MS" pitchFamily="34" charset="-128"/>
              </a:defRPr>
            </a:lvl1pPr>
            <a:lvl2pPr marL="742950" indent="-285750">
              <a:defRPr>
                <a:solidFill>
                  <a:schemeClr val="tx1"/>
                </a:solidFill>
                <a:latin typeface="Arial Unicode MS" pitchFamily="34" charset="-128"/>
                <a:ea typeface="Arial Unicode MS" pitchFamily="34" charset="-128"/>
                <a:cs typeface="Arial Unicode MS" pitchFamily="34" charset="-128"/>
              </a:defRPr>
            </a:lvl2pPr>
            <a:lvl3pPr marL="1143000" indent="-228600">
              <a:defRPr>
                <a:solidFill>
                  <a:schemeClr val="tx1"/>
                </a:solidFill>
                <a:latin typeface="Arial Unicode MS" pitchFamily="34" charset="-128"/>
                <a:ea typeface="Arial Unicode MS" pitchFamily="34" charset="-128"/>
                <a:cs typeface="Arial Unicode MS" pitchFamily="34" charset="-128"/>
              </a:defRPr>
            </a:lvl3pPr>
            <a:lvl4pPr marL="1600200" indent="-228600">
              <a:defRPr>
                <a:solidFill>
                  <a:schemeClr val="tx1"/>
                </a:solidFill>
                <a:latin typeface="Arial Unicode MS" pitchFamily="34" charset="-128"/>
                <a:ea typeface="Arial Unicode MS" pitchFamily="34" charset="-128"/>
                <a:cs typeface="Arial Unicode MS" pitchFamily="34" charset="-128"/>
              </a:defRPr>
            </a:lvl4pPr>
            <a:lvl5pPr marL="2057400" indent="-228600">
              <a:defRPr>
                <a:solidFill>
                  <a:schemeClr val="tx1"/>
                </a:solidFill>
                <a:latin typeface="Arial Unicode MS" pitchFamily="34" charset="-128"/>
                <a:ea typeface="Arial Unicode MS" pitchFamily="34" charset="-128"/>
                <a:cs typeface="Arial Unicode MS" pitchFamily="34" charset="-128"/>
              </a:defRPr>
            </a:lvl5pPr>
            <a:lvl6pPr marL="25146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6pPr>
            <a:lvl7pPr marL="29718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7pPr>
            <a:lvl8pPr marL="34290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8pPr>
            <a:lvl9pPr marL="38862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9pPr>
          </a:lstStyle>
          <a:p>
            <a:pPr algn="r" eaLnBrk="0" hangingPunct="0"/>
            <a:fld id="{23609C94-DAFD-461B-BA15-A68B4D63C45D}" type="slidenum">
              <a:rPr lang="en-AU" altLang="en-US" sz="1200"/>
              <a:pPr algn="r" eaLnBrk="0" hangingPunct="0"/>
              <a:t>91</a:t>
            </a:fld>
            <a:endParaRPr lang="en-AU" altLang="en-US"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E33BDA1-4E55-4726-ACE7-A6F4F8F177A2}" type="slidenum">
              <a:rPr lang="en-AU" altLang="en-US"/>
              <a:pPr/>
              <a:t>93</a:t>
            </a:fld>
            <a:endParaRPr lang="en-AU" altLang="en-US"/>
          </a:p>
        </p:txBody>
      </p:sp>
      <p:sp>
        <p:nvSpPr>
          <p:cNvPr id="143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Unicode MS" pitchFamily="34" charset="-128"/>
                <a:ea typeface="Arial Unicode MS" pitchFamily="34" charset="-128"/>
                <a:cs typeface="Arial Unicode MS" pitchFamily="34" charset="-128"/>
              </a:defRPr>
            </a:lvl1pPr>
            <a:lvl2pPr marL="742950" indent="-285750">
              <a:defRPr>
                <a:solidFill>
                  <a:schemeClr val="tx1"/>
                </a:solidFill>
                <a:latin typeface="Arial Unicode MS" pitchFamily="34" charset="-128"/>
                <a:ea typeface="Arial Unicode MS" pitchFamily="34" charset="-128"/>
                <a:cs typeface="Arial Unicode MS" pitchFamily="34" charset="-128"/>
              </a:defRPr>
            </a:lvl2pPr>
            <a:lvl3pPr marL="1143000" indent="-228600">
              <a:defRPr>
                <a:solidFill>
                  <a:schemeClr val="tx1"/>
                </a:solidFill>
                <a:latin typeface="Arial Unicode MS" pitchFamily="34" charset="-128"/>
                <a:ea typeface="Arial Unicode MS" pitchFamily="34" charset="-128"/>
                <a:cs typeface="Arial Unicode MS" pitchFamily="34" charset="-128"/>
              </a:defRPr>
            </a:lvl3pPr>
            <a:lvl4pPr marL="1600200" indent="-228600">
              <a:defRPr>
                <a:solidFill>
                  <a:schemeClr val="tx1"/>
                </a:solidFill>
                <a:latin typeface="Arial Unicode MS" pitchFamily="34" charset="-128"/>
                <a:ea typeface="Arial Unicode MS" pitchFamily="34" charset="-128"/>
                <a:cs typeface="Arial Unicode MS" pitchFamily="34" charset="-128"/>
              </a:defRPr>
            </a:lvl4pPr>
            <a:lvl5pPr marL="2057400" indent="-228600">
              <a:defRPr>
                <a:solidFill>
                  <a:schemeClr val="tx1"/>
                </a:solidFill>
                <a:latin typeface="Arial Unicode MS" pitchFamily="34" charset="-128"/>
                <a:ea typeface="Arial Unicode MS" pitchFamily="34" charset="-128"/>
                <a:cs typeface="Arial Unicode MS" pitchFamily="34" charset="-128"/>
              </a:defRPr>
            </a:lvl5pPr>
            <a:lvl6pPr marL="25146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6pPr>
            <a:lvl7pPr marL="29718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7pPr>
            <a:lvl8pPr marL="34290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8pPr>
            <a:lvl9pPr marL="38862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9pPr>
          </a:lstStyle>
          <a:p>
            <a:pPr algn="r" eaLnBrk="0" hangingPunct="0"/>
            <a:fld id="{EF260015-DDE2-4310-B4C8-C4F423141669}" type="slidenum">
              <a:rPr lang="en-AU" altLang="en-US" sz="1200"/>
              <a:pPr algn="r" eaLnBrk="0" hangingPunct="0"/>
              <a:t>93</a:t>
            </a:fld>
            <a:endParaRPr lang="en-AU" altLang="en-US" sz="120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xfrm>
            <a:off x="1143000" y="374650"/>
            <a:ext cx="4572000" cy="3429000"/>
          </a:xfrm>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Like other progestin only contraceptives, implants may be of special interest to women who prefer a contraceptive that contains no estrogen.</a:t>
            </a:r>
          </a:p>
        </p:txBody>
      </p:sp>
      <p:sp>
        <p:nvSpPr>
          <p:cNvPr id="33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C91D86C-7E2F-4771-803C-AFCE046A8CF3}" type="slidenum">
              <a:rPr lang="en-US">
                <a:cs typeface="Arial" charset="0"/>
              </a:rPr>
              <a:pPr/>
              <a:t>97</a:t>
            </a:fld>
            <a:endParaRPr lang="en-US">
              <a:cs typeface="Arial" charset="0"/>
            </a:endParaRPr>
          </a:p>
        </p:txBody>
      </p:sp>
    </p:spTree>
    <p:extLst>
      <p:ext uri="{BB962C8B-B14F-4D97-AF65-F5344CB8AC3E}">
        <p14:creationId xmlns:p14="http://schemas.microsoft.com/office/powerpoint/2010/main" val="1460074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p:spPr>
        <p:txBody>
          <a:bodyPr/>
          <a:lstStyle/>
          <a:p>
            <a:r>
              <a:rPr lang="en-US">
                <a:latin typeface="Times New Roman" pitchFamily="18" charset="0"/>
                <a:ea typeface="ＭＳ Ｐゴシック" pitchFamily="34" charset="-128"/>
              </a:rPr>
              <a:t>Needed for insertion: betadine, lidocaine, the implant, bandage, tape, kerlex, scissors (for kerlex and tape)</a:t>
            </a:r>
          </a:p>
          <a:p>
            <a:endParaRPr lang="en-US">
              <a:latin typeface="Times New Roman" pitchFamily="18" charset="0"/>
              <a:ea typeface="ＭＳ Ｐゴシック" pitchFamily="34" charset="-128"/>
            </a:endParaRPr>
          </a:p>
          <a:p>
            <a:r>
              <a:rPr lang="en-US">
                <a:latin typeface="Times New Roman" pitchFamily="18" charset="0"/>
                <a:ea typeface="ＭＳ Ｐゴシック" pitchFamily="34" charset="-128"/>
              </a:rPr>
              <a:t>Insertion is subdermal, just below skin. Avoids vessels / nerves in subcutaneous layers.</a:t>
            </a:r>
          </a:p>
          <a:p>
            <a:r>
              <a:rPr lang="en-US">
                <a:latin typeface="Times New Roman" pitchFamily="18" charset="0"/>
                <a:ea typeface="ＭＳ Ｐゴシック" pitchFamily="34" charset="-128"/>
              </a:rPr>
              <a:t>IMPLANON® should be inserted at the inner side of the non-dominant arm about 8 to 10 cm (3–4 inches) above the medial epicondyle of the humerus</a:t>
            </a:r>
          </a:p>
          <a:p>
            <a:endParaRPr lang="en-US">
              <a:latin typeface="Times New Roman" pitchFamily="18" charset="0"/>
              <a:ea typeface="ＭＳ Ｐゴシック" pitchFamily="34" charset="-128"/>
            </a:endParaRPr>
          </a:p>
          <a:p>
            <a:r>
              <a:rPr lang="en-US">
                <a:latin typeface="Times New Roman" pitchFamily="18" charset="0"/>
                <a:ea typeface="ＭＳ Ｐゴシック" pitchFamily="34" charset="-128"/>
              </a:rPr>
              <a:t>Back up method for 4 days.</a:t>
            </a:r>
          </a:p>
        </p:txBody>
      </p:sp>
      <p:sp>
        <p:nvSpPr>
          <p:cNvPr id="47107" name="Slide Number Placeholder 3"/>
          <p:cNvSpPr>
            <a:spLocks noGrp="1"/>
          </p:cNvSpPr>
          <p:nvPr>
            <p:ph type="sldNum" sz="quarter" idx="5"/>
          </p:nvPr>
        </p:nvSpPr>
        <p:spPr>
          <a:noFill/>
          <a:ln>
            <a:miter lim="800000"/>
            <a:headEnd/>
            <a:tailEnd/>
          </a:ln>
        </p:spPr>
        <p:txBody>
          <a:bodyPr/>
          <a:lstStyle/>
          <a:p>
            <a:fld id="{ECC147FA-A47A-4EF2-9620-4347E8C7D968}" type="slidenum">
              <a:rPr lang="en-US"/>
              <a:pPr/>
              <a:t>98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316284D-FA23-4CB6-AF55-15288849657C}" type="slidenum">
              <a:rPr lang="en-US" smtClean="0"/>
              <a:pPr>
                <a:defRPr/>
              </a:pPr>
              <a:t>99</a:t>
            </a:fld>
            <a:endParaRPr lang="en-US"/>
          </a:p>
        </p:txBody>
      </p:sp>
    </p:spTree>
    <p:extLst>
      <p:ext uri="{BB962C8B-B14F-4D97-AF65-F5344CB8AC3E}">
        <p14:creationId xmlns:p14="http://schemas.microsoft.com/office/powerpoint/2010/main" val="6252987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1:  Efficacy</a:t>
            </a:r>
          </a:p>
          <a:p>
            <a:r>
              <a:rPr lang="en-US" dirty="0"/>
              <a:t>Data from current publications indicate that the single rod implant is highly effective.  For implants inserted as per manufacturer indications, no back up method of contraception is required even if the user has not used a hormonal contraceptive method in the last month.</a:t>
            </a:r>
          </a:p>
          <a:p>
            <a:r>
              <a:rPr lang="en-US" dirty="0"/>
              <a:t>Cat 2:  Pregnancy risk over time</a:t>
            </a:r>
          </a:p>
          <a:p>
            <a:r>
              <a:rPr lang="en-US" dirty="0"/>
              <a:t>Even though the mean serum etonogestrel concentrations gradually decrease over time, there is no increased risk of pregnancy for use up to three years.</a:t>
            </a:r>
          </a:p>
          <a:p>
            <a:r>
              <a:rPr lang="en-US" dirty="0"/>
              <a:t>Because the rods contain a fixed amount of the progestin etonogestrel (68 mg), initially there was concern that with decreasing amount released over time, the risk of pregnancy would increase.   The Pearl Index at the end of years 1, 2, and 3 are not significantly different.  That is, 0.021, 0.034, and 0.054, respectively</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2316284D-FA23-4CB6-AF55-15288849657C}" type="slidenum">
              <a:rPr lang="en-US" smtClean="0"/>
              <a:pPr>
                <a:defRPr/>
              </a:pPr>
              <a:t>100</a:t>
            </a:fld>
            <a:endParaRPr lang="en-US"/>
          </a:p>
        </p:txBody>
      </p:sp>
      <p:pic>
        <p:nvPicPr>
          <p:cNvPr id="5" name="Picture 4" descr="\mbox{Pearl-Index} = \frac{\mbox{Number of Pregnancies} \cdot 12} {\mbox{Number of Women}  \cdot \mbox{Number of Months}} \cdot 100"/>
          <p:cNvPicPr/>
          <p:nvPr/>
        </p:nvPicPr>
        <p:blipFill>
          <a:blip r:embed="rId3">
            <a:extLst>
              <a:ext uri="{28A0092B-C50C-407E-A947-70E740481C1C}">
                <a14:useLocalDpi xmlns:a14="http://schemas.microsoft.com/office/drawing/2010/main" val="0"/>
              </a:ext>
            </a:extLst>
          </a:blip>
          <a:srcRect/>
          <a:stretch>
            <a:fillRect/>
          </a:stretch>
        </p:blipFill>
        <p:spPr bwMode="auto">
          <a:xfrm>
            <a:off x="823706" y="7045377"/>
            <a:ext cx="5210589" cy="749508"/>
          </a:xfrm>
          <a:prstGeom prst="rect">
            <a:avLst/>
          </a:prstGeom>
          <a:noFill/>
          <a:ln>
            <a:noFill/>
          </a:ln>
        </p:spPr>
      </p:pic>
    </p:spTree>
    <p:extLst>
      <p:ext uri="{BB962C8B-B14F-4D97-AF65-F5344CB8AC3E}">
        <p14:creationId xmlns:p14="http://schemas.microsoft.com/office/powerpoint/2010/main" val="3731561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xfrm>
            <a:off x="622300" y="3753787"/>
            <a:ext cx="5805488" cy="4726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5000"/>
              </a:lnSpc>
              <a:spcBef>
                <a:spcPct val="0"/>
              </a:spcBef>
            </a:pPr>
            <a:r>
              <a:rPr lang="en-US" b="1" dirty="0">
                <a:latin typeface="Times New Roman" pitchFamily="18" charset="0"/>
                <a:ea typeface="ＭＳ Ｐゴシック" pitchFamily="34" charset="-128"/>
              </a:rPr>
              <a:t>Suggested script:</a:t>
            </a:r>
          </a:p>
          <a:p>
            <a:pPr eaLnBrk="1" hangingPunct="1"/>
            <a:r>
              <a:rPr lang="en-US" dirty="0">
                <a:latin typeface="Times New Roman" pitchFamily="18" charset="0"/>
                <a:ea typeface="ＭＳ Ｐゴシック" pitchFamily="34" charset="-128"/>
              </a:rPr>
              <a:t>Combined oral contraceptives are very effective when taken correctly and consistently. </a:t>
            </a:r>
            <a:r>
              <a:rPr lang="en-US" dirty="0">
                <a:solidFill>
                  <a:srgbClr val="000000"/>
                </a:solidFill>
                <a:latin typeface="Times New Roman" pitchFamily="18" charset="0"/>
                <a:ea typeface="ＭＳ Ｐゴシック" pitchFamily="34" charset="-128"/>
              </a:rPr>
              <a:t>This chart compares the pregnancy rates for COCs with the rates for other contraceptive methods. The red rectangles show pregnancy rates for correct and consistent use, reflecting how often a contraceptive fails when it is used both correctly and consistently. The blue rectangles show pregnancy rates for common use, reflecting how often a contraceptive fails in real-life situations, when it may not always be used correctly and consistently. </a:t>
            </a:r>
          </a:p>
          <a:p>
            <a:pPr eaLnBrk="1" hangingPunct="1"/>
            <a:r>
              <a:rPr lang="en-US" dirty="0">
                <a:solidFill>
                  <a:srgbClr val="000000"/>
                </a:solidFill>
                <a:latin typeface="Times New Roman" pitchFamily="18" charset="0"/>
                <a:ea typeface="ＭＳ Ｐゴシック" pitchFamily="34" charset="-128"/>
              </a:rPr>
              <a:t>In the case of COCs, there is a substantial difference between pregnancy rates for correct and consistent use and common use. As the chart shows, the pregnancy rate is less than 1 percent for correct and consistent COC use, but about 9 percent as COCs are commonly used.</a:t>
            </a:r>
            <a:r>
              <a:rPr lang="en-US" baseline="30000" dirty="0">
                <a:solidFill>
                  <a:srgbClr val="000000"/>
                </a:solidFill>
                <a:latin typeface="Times New Roman" pitchFamily="18" charset="0"/>
                <a:ea typeface="ＭＳ Ｐゴシック" pitchFamily="34" charset="-128"/>
              </a:rPr>
              <a:t> </a:t>
            </a:r>
          </a:p>
          <a:p>
            <a:pPr eaLnBrk="1" hangingPunct="1"/>
            <a:r>
              <a:rPr lang="en-US" dirty="0">
                <a:solidFill>
                  <a:srgbClr val="000000"/>
                </a:solidFill>
                <a:latin typeface="Times New Roman" pitchFamily="18" charset="0"/>
                <a:ea typeface="ＭＳ Ｐゴシック" pitchFamily="34" charset="-128"/>
              </a:rPr>
              <a:t>Correct and consistent use for users of COCs means taking one pill every day, starting a new pack of pills on time, and following instructions for missed pills.</a:t>
            </a:r>
            <a:r>
              <a:rPr lang="en-US" baseline="30000" dirty="0">
                <a:solidFill>
                  <a:srgbClr val="000000"/>
                </a:solidFill>
                <a:latin typeface="Times New Roman" pitchFamily="18" charset="0"/>
                <a:ea typeface="ＭＳ Ｐゴシック" pitchFamily="34" charset="-128"/>
              </a:rPr>
              <a:t> </a:t>
            </a:r>
            <a:endParaRPr lang="en-US" b="1" dirty="0">
              <a:solidFill>
                <a:srgbClr val="000000"/>
              </a:solidFill>
              <a:latin typeface="Times New Roman" pitchFamily="18" charset="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Notes Placeholder 1"/>
          <p:cNvSpPr>
            <a:spLocks noGrp="1"/>
          </p:cNvSpPr>
          <p:nvPr>
            <p:ph type="body" idx="1"/>
          </p:nvPr>
        </p:nvSpPr>
        <p:spPr>
          <a:noFill/>
        </p:spPr>
        <p:txBody>
          <a:bodyPr/>
          <a:lstStyle/>
          <a:p>
            <a:endParaRPr lang="en-US">
              <a:latin typeface="Times New Roman" pitchFamily="18" charset="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Notes Placeholder 1"/>
          <p:cNvSpPr>
            <a:spLocks noGrp="1"/>
          </p:cNvSpPr>
          <p:nvPr>
            <p:ph type="body" idx="1"/>
          </p:nvPr>
        </p:nvSpPr>
        <p:spPr>
          <a:noFill/>
        </p:spPr>
        <p:txBody>
          <a:bodyPr/>
          <a:lstStyle/>
          <a:p>
            <a:endParaRPr lang="en-US">
              <a:latin typeface="Times New Roman" pitchFamily="18" charset="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the method is highly effective, some women cannot use the implant.  The list of those who cannot use the implant is short.  Note that later in this presentation , a CAT will be presented that suggests that this guideline around breastfeeding may ultimately be amended.</a:t>
            </a:r>
          </a:p>
        </p:txBody>
      </p:sp>
      <p:sp>
        <p:nvSpPr>
          <p:cNvPr id="4" name="Slide Number Placeholder 3"/>
          <p:cNvSpPr>
            <a:spLocks noGrp="1"/>
          </p:cNvSpPr>
          <p:nvPr>
            <p:ph type="sldNum" sz="quarter" idx="10"/>
          </p:nvPr>
        </p:nvSpPr>
        <p:spPr/>
        <p:txBody>
          <a:bodyPr/>
          <a:lstStyle/>
          <a:p>
            <a:pPr>
              <a:defRPr/>
            </a:pPr>
            <a:fld id="{2316284D-FA23-4CB6-AF55-15288849657C}" type="slidenum">
              <a:rPr lang="en-US" smtClean="0"/>
              <a:pPr>
                <a:defRPr/>
              </a:pPr>
              <a:t>103</a:t>
            </a:fld>
            <a:endParaRPr lang="en-US"/>
          </a:p>
        </p:txBody>
      </p:sp>
    </p:spTree>
    <p:extLst>
      <p:ext uri="{BB962C8B-B14F-4D97-AF65-F5344CB8AC3E}">
        <p14:creationId xmlns:p14="http://schemas.microsoft.com/office/powerpoint/2010/main" val="33958816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face of it, the method has a number of features that should appeal to the user and make it acceptable as a contraceptive.  Still, Ta’ziz is planning a broader acceptability study of Jordanian women.  </a:t>
            </a:r>
          </a:p>
        </p:txBody>
      </p:sp>
      <p:sp>
        <p:nvSpPr>
          <p:cNvPr id="4" name="Slide Number Placeholder 3"/>
          <p:cNvSpPr>
            <a:spLocks noGrp="1"/>
          </p:cNvSpPr>
          <p:nvPr>
            <p:ph type="sldNum" sz="quarter" idx="10"/>
          </p:nvPr>
        </p:nvSpPr>
        <p:spPr/>
        <p:txBody>
          <a:bodyPr/>
          <a:lstStyle/>
          <a:p>
            <a:pPr>
              <a:defRPr/>
            </a:pPr>
            <a:fld id="{2316284D-FA23-4CB6-AF55-15288849657C}" type="slidenum">
              <a:rPr lang="en-US" smtClean="0"/>
              <a:pPr>
                <a:defRPr/>
              </a:pPr>
              <a:t>106</a:t>
            </a:fld>
            <a:endParaRPr lang="en-US"/>
          </a:p>
        </p:txBody>
      </p:sp>
    </p:spTree>
    <p:extLst>
      <p:ext uri="{BB962C8B-B14F-4D97-AF65-F5344CB8AC3E}">
        <p14:creationId xmlns:p14="http://schemas.microsoft.com/office/powerpoint/2010/main" val="35262442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4</a:t>
            </a:r>
          </a:p>
          <a:p>
            <a:r>
              <a:rPr lang="en-US" dirty="0"/>
              <a:t>Many of you know that in the North America and Europe, there are formal post marketing surveillance studies.  In the first phases of clinical studies of any method, the design is primarily to establish efficacy and an initial safety profile.  These studies are almost never sufficiently large to estimate the incidence of a rare event.   The occurrence of an ectopic pregnancy is one of these rare events.  </a:t>
            </a:r>
          </a:p>
          <a:p>
            <a:endParaRPr lang="en-US" dirty="0"/>
          </a:p>
          <a:p>
            <a:r>
              <a:rPr lang="en-US" dirty="0"/>
              <a:t>The WHO suggests that for those situations in which there is a failure of the method, an ectopic pregnancy should be ruled out.  Note however, that the absolute number of ectopic pregnancies is reduced among those that use the single rod etonogestrel implant or for that matter, any contraceptive method.</a:t>
            </a:r>
          </a:p>
          <a:p>
            <a:endParaRPr lang="en-US" dirty="0"/>
          </a:p>
          <a:p>
            <a:r>
              <a:rPr lang="en-US" dirty="0"/>
              <a:t>Because this CAT is based on a series of reports it is classified as Level 4 evidence.</a:t>
            </a:r>
          </a:p>
        </p:txBody>
      </p:sp>
      <p:sp>
        <p:nvSpPr>
          <p:cNvPr id="4" name="Slide Number Placeholder 3"/>
          <p:cNvSpPr>
            <a:spLocks noGrp="1"/>
          </p:cNvSpPr>
          <p:nvPr>
            <p:ph type="sldNum" sz="quarter" idx="10"/>
          </p:nvPr>
        </p:nvSpPr>
        <p:spPr/>
        <p:txBody>
          <a:bodyPr/>
          <a:lstStyle/>
          <a:p>
            <a:pPr>
              <a:defRPr/>
            </a:pPr>
            <a:fld id="{2316284D-FA23-4CB6-AF55-15288849657C}" type="slidenum">
              <a:rPr lang="en-US" smtClean="0"/>
              <a:pPr>
                <a:defRPr/>
              </a:pPr>
              <a:t>107</a:t>
            </a:fld>
            <a:endParaRPr lang="en-US"/>
          </a:p>
        </p:txBody>
      </p:sp>
    </p:spTree>
    <p:extLst>
      <p:ext uri="{BB962C8B-B14F-4D97-AF65-F5344CB8AC3E}">
        <p14:creationId xmlns:p14="http://schemas.microsoft.com/office/powerpoint/2010/main" val="42765932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3:  Fertility Return</a:t>
            </a:r>
          </a:p>
          <a:p>
            <a:r>
              <a:rPr lang="en-US" dirty="0"/>
              <a:t>Return to fertility is an important value for women in selecting a contraceptive method.  An important value is to know that when she wants to become pregnant again, she can stop her contraceptive and do so.  </a:t>
            </a:r>
          </a:p>
          <a:p>
            <a:r>
              <a:rPr lang="en-US" dirty="0"/>
              <a:t>As a part of the approval process with a regulatory agency, a company must show that their contraceptive method is reversible.  In some cases this may involve following those who discontinue the method in order to get pregnant.  This is essentially a cohort type study or a Level 2 study .  Others count a return to ovulation or menses as an indicator that fertility has returned.</a:t>
            </a:r>
          </a:p>
          <a:p>
            <a:endParaRPr lang="en-US" dirty="0"/>
          </a:p>
          <a:p>
            <a:r>
              <a:rPr lang="en-US" dirty="0"/>
              <a:t>Note that the bottom line is that women can use an hormonal method including this one or an IUD without worrying about her ability to become pregnant in the future.</a:t>
            </a:r>
          </a:p>
          <a:p>
            <a:endParaRPr lang="en-US" dirty="0"/>
          </a:p>
        </p:txBody>
      </p:sp>
      <p:sp>
        <p:nvSpPr>
          <p:cNvPr id="4" name="Slide Number Placeholder 3"/>
          <p:cNvSpPr>
            <a:spLocks noGrp="1"/>
          </p:cNvSpPr>
          <p:nvPr>
            <p:ph type="sldNum" sz="quarter" idx="10"/>
          </p:nvPr>
        </p:nvSpPr>
        <p:spPr/>
        <p:txBody>
          <a:bodyPr/>
          <a:lstStyle/>
          <a:p>
            <a:pPr>
              <a:defRPr/>
            </a:pPr>
            <a:fld id="{2316284D-FA23-4CB6-AF55-15288849657C}" type="slidenum">
              <a:rPr lang="en-US" smtClean="0"/>
              <a:pPr>
                <a:defRPr/>
              </a:pPr>
              <a:t>108</a:t>
            </a:fld>
            <a:endParaRPr lang="en-US"/>
          </a:p>
        </p:txBody>
      </p:sp>
    </p:spTree>
    <p:extLst>
      <p:ext uri="{BB962C8B-B14F-4D97-AF65-F5344CB8AC3E}">
        <p14:creationId xmlns:p14="http://schemas.microsoft.com/office/powerpoint/2010/main" val="34030506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821A2945-89E7-4BC1-823C-535537E4ABA1}" type="slidenum">
              <a:rPr lang="en-US"/>
              <a:pPr/>
              <a:t>115</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r>
              <a:rPr lang="en-US" sz="1400" dirty="0">
                <a:latin typeface="Arial" pitchFamily="34" charset="0"/>
                <a:ea typeface="ＭＳ Ｐゴシック" pitchFamily="34" charset="-128"/>
                <a:cs typeface="Arial" pitchFamily="34" charset="0"/>
              </a:rPr>
              <a:t>Rivera, R. (1999). "The mechanism of action of hormonal contraceptives and intrauterine contraceptive devices." </a:t>
            </a:r>
            <a:r>
              <a:rPr lang="en-US" sz="1400" i="1" dirty="0">
                <a:latin typeface="Arial" pitchFamily="34" charset="0"/>
                <a:ea typeface="ＭＳ Ｐゴシック" pitchFamily="34" charset="-128"/>
                <a:cs typeface="Arial" pitchFamily="34" charset="0"/>
              </a:rPr>
              <a:t>American Journal of Obstetrics &amp; Gynecology</a:t>
            </a:r>
            <a:r>
              <a:rPr lang="en-US" sz="1400" dirty="0">
                <a:latin typeface="Arial" pitchFamily="34" charset="0"/>
                <a:ea typeface="ＭＳ Ｐゴシック" pitchFamily="34" charset="-128"/>
                <a:cs typeface="Arial" pitchFamily="34" charset="0"/>
              </a:rPr>
              <a:t> </a:t>
            </a:r>
            <a:r>
              <a:rPr lang="en-US" sz="1400" b="1" dirty="0">
                <a:latin typeface="Arial" pitchFamily="34" charset="0"/>
                <a:ea typeface="ＭＳ Ｐゴシック" pitchFamily="34" charset="-128"/>
                <a:cs typeface="Arial" pitchFamily="34" charset="0"/>
              </a:rPr>
              <a:t>181</a:t>
            </a:r>
            <a:r>
              <a:rPr lang="en-US" sz="1400" dirty="0">
                <a:latin typeface="Arial" pitchFamily="34" charset="0"/>
                <a:ea typeface="ＭＳ Ｐゴシック" pitchFamily="34" charset="-128"/>
                <a:cs typeface="Arial" pitchFamily="34" charset="0"/>
              </a:rPr>
              <a:t>(5): 1263-1269</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2D0FDD30-5F22-483A-B41A-900FF4F3286A}" type="slidenum">
              <a:rPr lang="en-US"/>
              <a:pPr/>
              <a:t>116</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r>
              <a:rPr lang="en-US" dirty="0">
                <a:latin typeface="Times" charset="0"/>
                <a:ea typeface="ＭＳ Ｐゴシック" pitchFamily="34" charset="-128"/>
              </a:rPr>
              <a:t>IUDs may be inserted at any point of cycle if it is unlikely the patient is pregnant.  Urine HCG should be performed if there is any risk of pregnancy, but conversation with patient should guide insertion.</a:t>
            </a:r>
          </a:p>
          <a:p>
            <a:pPr eaLnBrk="1" hangingPunct="1"/>
            <a:r>
              <a:rPr lang="en-US" dirty="0">
                <a:latin typeface="Times" charset="0"/>
                <a:ea typeface="ＭＳ Ｐゴシック" pitchFamily="34" charset="-128"/>
              </a:rPr>
              <a:t>If uncertain: </a:t>
            </a:r>
            <a:r>
              <a:rPr lang="en-US" dirty="0" err="1">
                <a:latin typeface="Times" charset="0"/>
                <a:ea typeface="ＭＳ Ｐゴシック" pitchFamily="34" charset="-128"/>
              </a:rPr>
              <a:t>Mirena</a:t>
            </a:r>
            <a:r>
              <a:rPr lang="en-US" dirty="0">
                <a:latin typeface="Times" charset="0"/>
                <a:ea typeface="ＭＳ Ｐゴシック" pitchFamily="34" charset="-128"/>
              </a:rPr>
              <a:t> may be inserted 7 days from 1</a:t>
            </a:r>
            <a:r>
              <a:rPr lang="en-US" baseline="30000" dirty="0">
                <a:latin typeface="Times" charset="0"/>
                <a:ea typeface="ＭＳ Ｐゴシック" pitchFamily="34" charset="-128"/>
              </a:rPr>
              <a:t>st</a:t>
            </a:r>
            <a:r>
              <a:rPr lang="en-US" dirty="0">
                <a:latin typeface="Times" charset="0"/>
                <a:ea typeface="ＭＳ Ｐゴシック" pitchFamily="34" charset="-128"/>
              </a:rPr>
              <a:t>  day of period</a:t>
            </a:r>
          </a:p>
          <a:p>
            <a:pPr eaLnBrk="1" hangingPunct="1"/>
            <a:r>
              <a:rPr lang="en-US" dirty="0">
                <a:latin typeface="Times" charset="0"/>
                <a:ea typeface="ＭＳ Ｐゴシック" pitchFamily="34" charset="-128"/>
              </a:rPr>
              <a:t>                  </a:t>
            </a:r>
            <a:r>
              <a:rPr lang="en-US" dirty="0" err="1">
                <a:latin typeface="Times" charset="0"/>
                <a:ea typeface="ＭＳ Ｐゴシック" pitchFamily="34" charset="-128"/>
              </a:rPr>
              <a:t>Paraguard</a:t>
            </a:r>
            <a:r>
              <a:rPr lang="en-US" dirty="0">
                <a:latin typeface="Times" charset="0"/>
                <a:ea typeface="ＭＳ Ｐゴシック" pitchFamily="34" charset="-128"/>
              </a:rPr>
              <a:t> may be inserted up to 5 days after unprotected intercourse (secondary to EC effect)</a:t>
            </a:r>
          </a:p>
          <a:p>
            <a:pPr eaLnBrk="1" hangingPunct="1"/>
            <a:r>
              <a:rPr lang="en-US" dirty="0">
                <a:latin typeface="Times" charset="0"/>
                <a:ea typeface="ＭＳ Ｐゴシック" pitchFamily="34" charset="-128"/>
              </a:rPr>
              <a:t>EC study: </a:t>
            </a:r>
            <a:r>
              <a:rPr lang="en-US" dirty="0" err="1">
                <a:latin typeface="Times" charset="0"/>
                <a:ea typeface="ＭＳ Ｐゴシック" pitchFamily="34" charset="-128"/>
              </a:rPr>
              <a:t>Fasoli</a:t>
            </a:r>
            <a:r>
              <a:rPr lang="en-US" dirty="0">
                <a:latin typeface="Times" charset="0"/>
                <a:ea typeface="ＭＳ Ｐゴシック" pitchFamily="34" charset="-128"/>
              </a:rPr>
              <a:t> et al inserted 879 IUDs post-coitus, with only 1 pregnancy resulting</a:t>
            </a:r>
          </a:p>
          <a:p>
            <a:pPr eaLnBrk="1" hangingPunct="1"/>
            <a:endParaRPr lang="en-US" dirty="0">
              <a:latin typeface="Times" charset="0"/>
              <a:ea typeface="ＭＳ Ｐゴシック" pitchFamily="34" charset="-128"/>
            </a:endParaRPr>
          </a:p>
          <a:p>
            <a:pPr eaLnBrk="1" hangingPunct="1"/>
            <a:r>
              <a:rPr lang="en-US" sz="1600" dirty="0" err="1">
                <a:latin typeface="Arial" pitchFamily="34" charset="0"/>
                <a:ea typeface="ＭＳ Ｐゴシック" pitchFamily="34" charset="-128"/>
                <a:cs typeface="Arial" pitchFamily="34" charset="0"/>
              </a:rPr>
              <a:t>Fasoli</a:t>
            </a:r>
            <a:r>
              <a:rPr lang="en-US" sz="1600" dirty="0">
                <a:latin typeface="Arial" pitchFamily="34" charset="0"/>
                <a:ea typeface="ＭＳ Ｐゴシック" pitchFamily="34" charset="-128"/>
                <a:cs typeface="Arial" pitchFamily="34" charset="0"/>
              </a:rPr>
              <a:t> M, </a:t>
            </a:r>
            <a:r>
              <a:rPr lang="en-US" sz="1600" dirty="0" err="1">
                <a:latin typeface="Arial" pitchFamily="34" charset="0"/>
                <a:ea typeface="ＭＳ Ｐゴシック" pitchFamily="34" charset="-128"/>
                <a:cs typeface="Arial" pitchFamily="34" charset="0"/>
              </a:rPr>
              <a:t>Parazzini</a:t>
            </a:r>
            <a:r>
              <a:rPr lang="en-US" sz="1600" dirty="0">
                <a:latin typeface="Arial" pitchFamily="34" charset="0"/>
                <a:ea typeface="ＭＳ Ｐゴシック" pitchFamily="34" charset="-128"/>
                <a:cs typeface="Arial" pitchFamily="34" charset="0"/>
              </a:rPr>
              <a:t> F, </a:t>
            </a:r>
            <a:r>
              <a:rPr lang="en-US" sz="1600" dirty="0" err="1">
                <a:latin typeface="Arial" pitchFamily="34" charset="0"/>
                <a:ea typeface="ＭＳ Ｐゴシック" pitchFamily="34" charset="-128"/>
                <a:cs typeface="Arial" pitchFamily="34" charset="0"/>
              </a:rPr>
              <a:t>Cecchetti</a:t>
            </a:r>
            <a:r>
              <a:rPr lang="en-US" sz="1600" dirty="0">
                <a:latin typeface="Arial" pitchFamily="34" charset="0"/>
                <a:ea typeface="ＭＳ Ｐゴシック" pitchFamily="34" charset="-128"/>
                <a:cs typeface="Arial" pitchFamily="34" charset="0"/>
              </a:rPr>
              <a:t> G, La </a:t>
            </a:r>
            <a:r>
              <a:rPr lang="en-US" sz="1600" dirty="0" err="1">
                <a:latin typeface="Arial" pitchFamily="34" charset="0"/>
                <a:ea typeface="ＭＳ Ｐゴシック" pitchFamily="34" charset="-128"/>
                <a:cs typeface="Arial" pitchFamily="34" charset="0"/>
              </a:rPr>
              <a:t>Vecchia</a:t>
            </a:r>
            <a:r>
              <a:rPr lang="en-US" sz="1600" dirty="0">
                <a:latin typeface="Arial" pitchFamily="34" charset="0"/>
                <a:ea typeface="ＭＳ Ｐゴシック" pitchFamily="34" charset="-128"/>
                <a:cs typeface="Arial" pitchFamily="34" charset="0"/>
              </a:rPr>
              <a:t> C. Post-coital contraception: an overview of published studies. Contraception 1989;39:459-468.</a:t>
            </a:r>
            <a:endParaRPr lang="en-US" dirty="0">
              <a:latin typeface="Times" charset="0"/>
              <a:ea typeface="ＭＳ Ｐゴシック" pitchFamily="34" charset="-128"/>
            </a:endParaRPr>
          </a:p>
          <a:p>
            <a:pPr eaLnBrk="1" hangingPunct="1"/>
            <a:endParaRPr lang="en-US" dirty="0">
              <a:latin typeface="Times" charset="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FB59D0-676E-4605-8FEE-376F795D0C97}" type="slidenum">
              <a:rPr lang="en-US" altLang="zh-CN"/>
              <a:pPr/>
              <a:t>117</a:t>
            </a:fld>
            <a:endParaRPr lang="en-US" altLang="zh-CN"/>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r>
              <a:rPr lang="en-US" altLang="zh-CN" b="1"/>
              <a:t>Your doctor may want to see you 1,3,6,12 month after the IUD insertion, to make sure it is in place.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27D3F2E-3C53-49A9-A462-8E7358703EF2}" type="slidenum">
              <a:rPr lang="en-AU" altLang="en-US"/>
              <a:pPr/>
              <a:t>123</a:t>
            </a:fld>
            <a:endParaRPr lang="en-AU" altLang="en-US"/>
          </a:p>
        </p:txBody>
      </p:sp>
      <p:sp>
        <p:nvSpPr>
          <p:cNvPr id="860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Unicode MS" pitchFamily="34" charset="-128"/>
                <a:ea typeface="Arial Unicode MS" pitchFamily="34" charset="-128"/>
                <a:cs typeface="Arial Unicode MS" pitchFamily="34" charset="-128"/>
              </a:defRPr>
            </a:lvl1pPr>
            <a:lvl2pPr marL="742950" indent="-285750">
              <a:defRPr>
                <a:solidFill>
                  <a:schemeClr val="tx1"/>
                </a:solidFill>
                <a:latin typeface="Arial Unicode MS" pitchFamily="34" charset="-128"/>
                <a:ea typeface="Arial Unicode MS" pitchFamily="34" charset="-128"/>
                <a:cs typeface="Arial Unicode MS" pitchFamily="34" charset="-128"/>
              </a:defRPr>
            </a:lvl2pPr>
            <a:lvl3pPr marL="1143000" indent="-228600">
              <a:defRPr>
                <a:solidFill>
                  <a:schemeClr val="tx1"/>
                </a:solidFill>
                <a:latin typeface="Arial Unicode MS" pitchFamily="34" charset="-128"/>
                <a:ea typeface="Arial Unicode MS" pitchFamily="34" charset="-128"/>
                <a:cs typeface="Arial Unicode MS" pitchFamily="34" charset="-128"/>
              </a:defRPr>
            </a:lvl3pPr>
            <a:lvl4pPr marL="1600200" indent="-228600">
              <a:defRPr>
                <a:solidFill>
                  <a:schemeClr val="tx1"/>
                </a:solidFill>
                <a:latin typeface="Arial Unicode MS" pitchFamily="34" charset="-128"/>
                <a:ea typeface="Arial Unicode MS" pitchFamily="34" charset="-128"/>
                <a:cs typeface="Arial Unicode MS" pitchFamily="34" charset="-128"/>
              </a:defRPr>
            </a:lvl4pPr>
            <a:lvl5pPr marL="2057400" indent="-228600">
              <a:defRPr>
                <a:solidFill>
                  <a:schemeClr val="tx1"/>
                </a:solidFill>
                <a:latin typeface="Arial Unicode MS" pitchFamily="34" charset="-128"/>
                <a:ea typeface="Arial Unicode MS" pitchFamily="34" charset="-128"/>
                <a:cs typeface="Arial Unicode MS" pitchFamily="34" charset="-128"/>
              </a:defRPr>
            </a:lvl5pPr>
            <a:lvl6pPr marL="25146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6pPr>
            <a:lvl7pPr marL="29718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7pPr>
            <a:lvl8pPr marL="34290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8pPr>
            <a:lvl9pPr marL="38862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9pPr>
          </a:lstStyle>
          <a:p>
            <a:pPr algn="r" eaLnBrk="0" hangingPunct="0"/>
            <a:fld id="{FDF58F67-2DB5-473C-BEC6-6253B4605D9D}" type="slidenum">
              <a:rPr lang="en-AU" altLang="en-US" sz="1200"/>
              <a:pPr algn="r" eaLnBrk="0" hangingPunct="0"/>
              <a:t>123</a:t>
            </a:fld>
            <a:endParaRPr lang="en-AU" altLang="en-US" sz="120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94A33BB-39C0-4D68-978A-B034B9D2C36D}" type="slidenum">
              <a:rPr lang="en-US" smtClean="0">
                <a:solidFill>
                  <a:prstClr val="black"/>
                </a:solidFill>
              </a:rPr>
              <a:pPr>
                <a:defRPr/>
              </a:pPr>
              <a:t>29</a:t>
            </a:fld>
            <a:endParaRPr lang="en-US" dirty="0">
              <a:solidFill>
                <a:prstClr val="black"/>
              </a:solidFill>
            </a:endParaRPr>
          </a:p>
        </p:txBody>
      </p:sp>
    </p:spTree>
    <p:extLst>
      <p:ext uri="{BB962C8B-B14F-4D97-AF65-F5344CB8AC3E}">
        <p14:creationId xmlns:p14="http://schemas.microsoft.com/office/powerpoint/2010/main" val="41531294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130E338-A652-4CEE-AB29-106ADC58952F}" type="slidenum">
              <a:rPr lang="en-AU" altLang="en-US"/>
              <a:pPr/>
              <a:t>124</a:t>
            </a:fld>
            <a:endParaRPr lang="en-AU" altLang="en-US"/>
          </a:p>
        </p:txBody>
      </p:sp>
      <p:sp>
        <p:nvSpPr>
          <p:cNvPr id="14131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Unicode MS" pitchFamily="34" charset="-128"/>
                <a:ea typeface="Arial Unicode MS" pitchFamily="34" charset="-128"/>
                <a:cs typeface="Arial Unicode MS" pitchFamily="34" charset="-128"/>
              </a:defRPr>
            </a:lvl1pPr>
            <a:lvl2pPr marL="742950" indent="-285750">
              <a:defRPr>
                <a:solidFill>
                  <a:schemeClr val="tx1"/>
                </a:solidFill>
                <a:latin typeface="Arial Unicode MS" pitchFamily="34" charset="-128"/>
                <a:ea typeface="Arial Unicode MS" pitchFamily="34" charset="-128"/>
                <a:cs typeface="Arial Unicode MS" pitchFamily="34" charset="-128"/>
              </a:defRPr>
            </a:lvl2pPr>
            <a:lvl3pPr marL="1143000" indent="-228600">
              <a:defRPr>
                <a:solidFill>
                  <a:schemeClr val="tx1"/>
                </a:solidFill>
                <a:latin typeface="Arial Unicode MS" pitchFamily="34" charset="-128"/>
                <a:ea typeface="Arial Unicode MS" pitchFamily="34" charset="-128"/>
                <a:cs typeface="Arial Unicode MS" pitchFamily="34" charset="-128"/>
              </a:defRPr>
            </a:lvl3pPr>
            <a:lvl4pPr marL="1600200" indent="-228600">
              <a:defRPr>
                <a:solidFill>
                  <a:schemeClr val="tx1"/>
                </a:solidFill>
                <a:latin typeface="Arial Unicode MS" pitchFamily="34" charset="-128"/>
                <a:ea typeface="Arial Unicode MS" pitchFamily="34" charset="-128"/>
                <a:cs typeface="Arial Unicode MS" pitchFamily="34" charset="-128"/>
              </a:defRPr>
            </a:lvl4pPr>
            <a:lvl5pPr marL="2057400" indent="-228600">
              <a:defRPr>
                <a:solidFill>
                  <a:schemeClr val="tx1"/>
                </a:solidFill>
                <a:latin typeface="Arial Unicode MS" pitchFamily="34" charset="-128"/>
                <a:ea typeface="Arial Unicode MS" pitchFamily="34" charset="-128"/>
                <a:cs typeface="Arial Unicode MS" pitchFamily="34" charset="-128"/>
              </a:defRPr>
            </a:lvl5pPr>
            <a:lvl6pPr marL="25146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6pPr>
            <a:lvl7pPr marL="29718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7pPr>
            <a:lvl8pPr marL="34290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8pPr>
            <a:lvl9pPr marL="38862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9pPr>
          </a:lstStyle>
          <a:p>
            <a:pPr algn="r" eaLnBrk="0" hangingPunct="0"/>
            <a:fld id="{D4FC277C-02E1-4345-BD28-140DF234C845}" type="slidenum">
              <a:rPr lang="en-AU" altLang="en-US" sz="1200"/>
              <a:pPr algn="r" eaLnBrk="0" hangingPunct="0"/>
              <a:t>124</a:t>
            </a:fld>
            <a:endParaRPr lang="en-AU" altLang="en-US" sz="120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B93100C-9850-4125-9CF0-1C8B36DBE4C1}" type="slidenum">
              <a:rPr lang="en-AU" altLang="en-US"/>
              <a:pPr/>
              <a:t>125</a:t>
            </a:fld>
            <a:endParaRPr lang="en-AU" altLang="en-US"/>
          </a:p>
        </p:txBody>
      </p:sp>
      <p:sp>
        <p:nvSpPr>
          <p:cNvPr id="1433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Unicode MS" pitchFamily="34" charset="-128"/>
                <a:ea typeface="Arial Unicode MS" pitchFamily="34" charset="-128"/>
                <a:cs typeface="Arial Unicode MS" pitchFamily="34" charset="-128"/>
              </a:defRPr>
            </a:lvl1pPr>
            <a:lvl2pPr marL="742950" indent="-285750">
              <a:defRPr>
                <a:solidFill>
                  <a:schemeClr val="tx1"/>
                </a:solidFill>
                <a:latin typeface="Arial Unicode MS" pitchFamily="34" charset="-128"/>
                <a:ea typeface="Arial Unicode MS" pitchFamily="34" charset="-128"/>
                <a:cs typeface="Arial Unicode MS" pitchFamily="34" charset="-128"/>
              </a:defRPr>
            </a:lvl2pPr>
            <a:lvl3pPr marL="1143000" indent="-228600">
              <a:defRPr>
                <a:solidFill>
                  <a:schemeClr val="tx1"/>
                </a:solidFill>
                <a:latin typeface="Arial Unicode MS" pitchFamily="34" charset="-128"/>
                <a:ea typeface="Arial Unicode MS" pitchFamily="34" charset="-128"/>
                <a:cs typeface="Arial Unicode MS" pitchFamily="34" charset="-128"/>
              </a:defRPr>
            </a:lvl3pPr>
            <a:lvl4pPr marL="1600200" indent="-228600">
              <a:defRPr>
                <a:solidFill>
                  <a:schemeClr val="tx1"/>
                </a:solidFill>
                <a:latin typeface="Arial Unicode MS" pitchFamily="34" charset="-128"/>
                <a:ea typeface="Arial Unicode MS" pitchFamily="34" charset="-128"/>
                <a:cs typeface="Arial Unicode MS" pitchFamily="34" charset="-128"/>
              </a:defRPr>
            </a:lvl4pPr>
            <a:lvl5pPr marL="2057400" indent="-228600">
              <a:defRPr>
                <a:solidFill>
                  <a:schemeClr val="tx1"/>
                </a:solidFill>
                <a:latin typeface="Arial Unicode MS" pitchFamily="34" charset="-128"/>
                <a:ea typeface="Arial Unicode MS" pitchFamily="34" charset="-128"/>
                <a:cs typeface="Arial Unicode MS" pitchFamily="34" charset="-128"/>
              </a:defRPr>
            </a:lvl5pPr>
            <a:lvl6pPr marL="25146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6pPr>
            <a:lvl7pPr marL="29718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7pPr>
            <a:lvl8pPr marL="34290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8pPr>
            <a:lvl9pPr marL="38862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9pPr>
          </a:lstStyle>
          <a:p>
            <a:pPr algn="r" eaLnBrk="0" hangingPunct="0"/>
            <a:fld id="{F40B1883-6767-4D07-9D9F-32383C8D68BA}" type="slidenum">
              <a:rPr lang="en-AU" altLang="en-US" sz="1200"/>
              <a:pPr algn="r" eaLnBrk="0" hangingPunct="0"/>
              <a:t>125</a:t>
            </a:fld>
            <a:endParaRPr lang="en-AU" altLang="en-US" sz="120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DE4BB59-4B40-41BA-8531-14968A781C10}" type="slidenum">
              <a:rPr lang="en-AU" altLang="en-US"/>
              <a:pPr/>
              <a:t>127</a:t>
            </a:fld>
            <a:endParaRPr lang="en-AU" altLang="en-US"/>
          </a:p>
        </p:txBody>
      </p:sp>
      <p:sp>
        <p:nvSpPr>
          <p:cNvPr id="1454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Unicode MS" pitchFamily="34" charset="-128"/>
                <a:ea typeface="Arial Unicode MS" pitchFamily="34" charset="-128"/>
                <a:cs typeface="Arial Unicode MS" pitchFamily="34" charset="-128"/>
              </a:defRPr>
            </a:lvl1pPr>
            <a:lvl2pPr marL="742950" indent="-285750">
              <a:defRPr>
                <a:solidFill>
                  <a:schemeClr val="tx1"/>
                </a:solidFill>
                <a:latin typeface="Arial Unicode MS" pitchFamily="34" charset="-128"/>
                <a:ea typeface="Arial Unicode MS" pitchFamily="34" charset="-128"/>
                <a:cs typeface="Arial Unicode MS" pitchFamily="34" charset="-128"/>
              </a:defRPr>
            </a:lvl2pPr>
            <a:lvl3pPr marL="1143000" indent="-228600">
              <a:defRPr>
                <a:solidFill>
                  <a:schemeClr val="tx1"/>
                </a:solidFill>
                <a:latin typeface="Arial Unicode MS" pitchFamily="34" charset="-128"/>
                <a:ea typeface="Arial Unicode MS" pitchFamily="34" charset="-128"/>
                <a:cs typeface="Arial Unicode MS" pitchFamily="34" charset="-128"/>
              </a:defRPr>
            </a:lvl3pPr>
            <a:lvl4pPr marL="1600200" indent="-228600">
              <a:defRPr>
                <a:solidFill>
                  <a:schemeClr val="tx1"/>
                </a:solidFill>
                <a:latin typeface="Arial Unicode MS" pitchFamily="34" charset="-128"/>
                <a:ea typeface="Arial Unicode MS" pitchFamily="34" charset="-128"/>
                <a:cs typeface="Arial Unicode MS" pitchFamily="34" charset="-128"/>
              </a:defRPr>
            </a:lvl4pPr>
            <a:lvl5pPr marL="2057400" indent="-228600">
              <a:defRPr>
                <a:solidFill>
                  <a:schemeClr val="tx1"/>
                </a:solidFill>
                <a:latin typeface="Arial Unicode MS" pitchFamily="34" charset="-128"/>
                <a:ea typeface="Arial Unicode MS" pitchFamily="34" charset="-128"/>
                <a:cs typeface="Arial Unicode MS" pitchFamily="34" charset="-128"/>
              </a:defRPr>
            </a:lvl5pPr>
            <a:lvl6pPr marL="25146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6pPr>
            <a:lvl7pPr marL="29718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7pPr>
            <a:lvl8pPr marL="34290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8pPr>
            <a:lvl9pPr marL="38862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9pPr>
          </a:lstStyle>
          <a:p>
            <a:pPr algn="r" eaLnBrk="0" hangingPunct="0"/>
            <a:fld id="{3C38B708-4D09-44BD-AEEE-3FDEAD1D29CA}" type="slidenum">
              <a:rPr lang="en-AU" altLang="en-US" sz="1200"/>
              <a:pPr algn="r" eaLnBrk="0" hangingPunct="0"/>
              <a:t>127</a:t>
            </a:fld>
            <a:endParaRPr lang="en-AU" altLang="en-US" sz="120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91E07BB-8B95-4C6C-867C-734648253CAF}" type="slidenum">
              <a:rPr lang="en-AU" altLang="en-US"/>
              <a:pPr/>
              <a:t>128</a:t>
            </a:fld>
            <a:endParaRPr lang="en-AU" altLang="en-US"/>
          </a:p>
        </p:txBody>
      </p:sp>
      <p:sp>
        <p:nvSpPr>
          <p:cNvPr id="1495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Unicode MS" pitchFamily="34" charset="-128"/>
                <a:ea typeface="Arial Unicode MS" pitchFamily="34" charset="-128"/>
                <a:cs typeface="Arial Unicode MS" pitchFamily="34" charset="-128"/>
              </a:defRPr>
            </a:lvl1pPr>
            <a:lvl2pPr marL="742950" indent="-285750">
              <a:defRPr>
                <a:solidFill>
                  <a:schemeClr val="tx1"/>
                </a:solidFill>
                <a:latin typeface="Arial Unicode MS" pitchFamily="34" charset="-128"/>
                <a:ea typeface="Arial Unicode MS" pitchFamily="34" charset="-128"/>
                <a:cs typeface="Arial Unicode MS" pitchFamily="34" charset="-128"/>
              </a:defRPr>
            </a:lvl2pPr>
            <a:lvl3pPr marL="1143000" indent="-228600">
              <a:defRPr>
                <a:solidFill>
                  <a:schemeClr val="tx1"/>
                </a:solidFill>
                <a:latin typeface="Arial Unicode MS" pitchFamily="34" charset="-128"/>
                <a:ea typeface="Arial Unicode MS" pitchFamily="34" charset="-128"/>
                <a:cs typeface="Arial Unicode MS" pitchFamily="34" charset="-128"/>
              </a:defRPr>
            </a:lvl3pPr>
            <a:lvl4pPr marL="1600200" indent="-228600">
              <a:defRPr>
                <a:solidFill>
                  <a:schemeClr val="tx1"/>
                </a:solidFill>
                <a:latin typeface="Arial Unicode MS" pitchFamily="34" charset="-128"/>
                <a:ea typeface="Arial Unicode MS" pitchFamily="34" charset="-128"/>
                <a:cs typeface="Arial Unicode MS" pitchFamily="34" charset="-128"/>
              </a:defRPr>
            </a:lvl4pPr>
            <a:lvl5pPr marL="2057400" indent="-228600">
              <a:defRPr>
                <a:solidFill>
                  <a:schemeClr val="tx1"/>
                </a:solidFill>
                <a:latin typeface="Arial Unicode MS" pitchFamily="34" charset="-128"/>
                <a:ea typeface="Arial Unicode MS" pitchFamily="34" charset="-128"/>
                <a:cs typeface="Arial Unicode MS" pitchFamily="34" charset="-128"/>
              </a:defRPr>
            </a:lvl5pPr>
            <a:lvl6pPr marL="25146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6pPr>
            <a:lvl7pPr marL="29718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7pPr>
            <a:lvl8pPr marL="34290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8pPr>
            <a:lvl9pPr marL="38862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9pPr>
          </a:lstStyle>
          <a:p>
            <a:pPr algn="r" eaLnBrk="0" hangingPunct="0"/>
            <a:fld id="{612A0AFB-D540-4055-86D9-98238FFC85A7}" type="slidenum">
              <a:rPr lang="en-AU" altLang="en-US" sz="1200"/>
              <a:pPr algn="r" eaLnBrk="0" hangingPunct="0"/>
              <a:t>128</a:t>
            </a:fld>
            <a:endParaRPr lang="en-AU" altLang="en-US" sz="120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6C1C449-D081-4283-8C90-55CDBF757D67}" type="slidenum">
              <a:rPr lang="en-AU" altLang="en-US"/>
              <a:pPr/>
              <a:t>129</a:t>
            </a:fld>
            <a:endParaRPr lang="en-AU" altLang="en-US"/>
          </a:p>
        </p:txBody>
      </p:sp>
      <p:sp>
        <p:nvSpPr>
          <p:cNvPr id="1515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Unicode MS" pitchFamily="34" charset="-128"/>
                <a:ea typeface="Arial Unicode MS" pitchFamily="34" charset="-128"/>
                <a:cs typeface="Arial Unicode MS" pitchFamily="34" charset="-128"/>
              </a:defRPr>
            </a:lvl1pPr>
            <a:lvl2pPr marL="742950" indent="-285750">
              <a:defRPr>
                <a:solidFill>
                  <a:schemeClr val="tx1"/>
                </a:solidFill>
                <a:latin typeface="Arial Unicode MS" pitchFamily="34" charset="-128"/>
                <a:ea typeface="Arial Unicode MS" pitchFamily="34" charset="-128"/>
                <a:cs typeface="Arial Unicode MS" pitchFamily="34" charset="-128"/>
              </a:defRPr>
            </a:lvl2pPr>
            <a:lvl3pPr marL="1143000" indent="-228600">
              <a:defRPr>
                <a:solidFill>
                  <a:schemeClr val="tx1"/>
                </a:solidFill>
                <a:latin typeface="Arial Unicode MS" pitchFamily="34" charset="-128"/>
                <a:ea typeface="Arial Unicode MS" pitchFamily="34" charset="-128"/>
                <a:cs typeface="Arial Unicode MS" pitchFamily="34" charset="-128"/>
              </a:defRPr>
            </a:lvl3pPr>
            <a:lvl4pPr marL="1600200" indent="-228600">
              <a:defRPr>
                <a:solidFill>
                  <a:schemeClr val="tx1"/>
                </a:solidFill>
                <a:latin typeface="Arial Unicode MS" pitchFamily="34" charset="-128"/>
                <a:ea typeface="Arial Unicode MS" pitchFamily="34" charset="-128"/>
                <a:cs typeface="Arial Unicode MS" pitchFamily="34" charset="-128"/>
              </a:defRPr>
            </a:lvl4pPr>
            <a:lvl5pPr marL="2057400" indent="-228600">
              <a:defRPr>
                <a:solidFill>
                  <a:schemeClr val="tx1"/>
                </a:solidFill>
                <a:latin typeface="Arial Unicode MS" pitchFamily="34" charset="-128"/>
                <a:ea typeface="Arial Unicode MS" pitchFamily="34" charset="-128"/>
                <a:cs typeface="Arial Unicode MS" pitchFamily="34" charset="-128"/>
              </a:defRPr>
            </a:lvl5pPr>
            <a:lvl6pPr marL="25146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6pPr>
            <a:lvl7pPr marL="29718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7pPr>
            <a:lvl8pPr marL="34290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8pPr>
            <a:lvl9pPr marL="3886200" indent="-228600" fontAlgn="base">
              <a:spcBef>
                <a:spcPct val="0"/>
              </a:spcBef>
              <a:spcAft>
                <a:spcPct val="0"/>
              </a:spcAft>
              <a:defRPr>
                <a:solidFill>
                  <a:schemeClr val="tx1"/>
                </a:solidFill>
                <a:latin typeface="Arial Unicode MS" pitchFamily="34" charset="-128"/>
                <a:ea typeface="Arial Unicode MS" pitchFamily="34" charset="-128"/>
                <a:cs typeface="Arial Unicode MS" pitchFamily="34" charset="-128"/>
              </a:defRPr>
            </a:lvl9pPr>
          </a:lstStyle>
          <a:p>
            <a:pPr algn="r" eaLnBrk="0" hangingPunct="0"/>
            <a:fld id="{1783581F-12A5-43E2-B18A-8C79A0A0FCF0}" type="slidenum">
              <a:rPr lang="en-AU" altLang="en-US" sz="1200"/>
              <a:pPr algn="r" eaLnBrk="0" hangingPunct="0"/>
              <a:t>129</a:t>
            </a:fld>
            <a:endParaRPr lang="en-AU" altLang="en-US" sz="120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BBCFFA-92F8-49C9-8622-A6F9B7DAD151}" type="slidenum">
              <a:rPr lang="en-US" altLang="zh-CN"/>
              <a:pPr/>
              <a:t>141</a:t>
            </a:fld>
            <a:endParaRPr lang="en-US" altLang="zh-CN"/>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r>
              <a:rPr lang="en-US" altLang="zh-CN" b="1">
                <a:latin typeface="Comic Sans MS" pitchFamily="66" charset="0"/>
              </a:rPr>
              <a:t>If you had sex without birth control, there is a chance that you could get pregnant. </a:t>
            </a:r>
          </a:p>
          <a:p>
            <a:r>
              <a:rPr lang="en-US" altLang="zh-CN" b="1">
                <a:latin typeface="Comic Sans MS" pitchFamily="66" charset="0"/>
              </a:rPr>
              <a:t>This is true even if you have not started having periods yet or you are getting close to menopause. </a:t>
            </a:r>
          </a:p>
          <a:p>
            <a:r>
              <a:rPr lang="en-US" altLang="zh-CN" b="1">
                <a:latin typeface="Comic Sans MS" pitchFamily="66" charset="0"/>
              </a:rPr>
              <a:t>You could also get pregnant if you used a birth control method that is not very reliable or if you didn't use it the right way.</a:t>
            </a:r>
          </a:p>
          <a:p>
            <a:r>
              <a:rPr lang="en-US" altLang="zh-CN" b="1">
                <a:latin typeface="Comic Sans MS" pitchFamily="66" charset="0"/>
              </a:rPr>
              <a:t>Using emergency contraception right away can prevent an unwanted pregnancy and keep you from worrying while you wait for your next period to start. </a:t>
            </a:r>
          </a:p>
          <a:p>
            <a:r>
              <a:rPr lang="en-US" altLang="zh-CN" b="1">
                <a:latin typeface="Comic Sans MS" pitchFamily="66" charset="0"/>
              </a:rPr>
              <a:t>Diaphragm</a:t>
            </a:r>
            <a:r>
              <a:rPr lang="zh-CN" altLang="en-US" b="1">
                <a:latin typeface="Comic Sans MS" pitchFamily="66" charset="0"/>
              </a:rPr>
              <a:t>：隔膜滑脱</a:t>
            </a:r>
            <a:endParaRPr lang="zh-CN" altLang="en-US">
              <a:latin typeface="Comic Sans MS" pitchFamily="66" charset="0"/>
            </a:endParaRPr>
          </a:p>
          <a:p>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2D8D36-B297-4FEF-89FB-1F0E36651C3F}" type="slidenum">
              <a:rPr lang="en-US" altLang="zh-CN"/>
              <a:pPr/>
              <a:t>143</a:t>
            </a:fld>
            <a:endParaRPr lang="en-US" altLang="zh-CN"/>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pPr lvl="1">
              <a:lnSpc>
                <a:spcPct val="90000"/>
              </a:lnSpc>
            </a:pPr>
            <a:r>
              <a:rPr lang="en-US" altLang="zh-CN" sz="900" b="1"/>
              <a:t>Emergency contraception hormones may prevent fertilization by stopping the ovary from releasing an egg (ovum). </a:t>
            </a:r>
          </a:p>
          <a:p>
            <a:pPr lvl="1">
              <a:lnSpc>
                <a:spcPct val="90000"/>
              </a:lnSpc>
            </a:pPr>
            <a:r>
              <a:rPr lang="en-US" altLang="zh-CN" sz="900" b="1"/>
              <a:t>They also make the fallopian tubes less likely to move an egg toward the uterus. </a:t>
            </a:r>
          </a:p>
          <a:p>
            <a:pPr lvl="1">
              <a:lnSpc>
                <a:spcPct val="90000"/>
              </a:lnSpc>
            </a:pPr>
            <a:r>
              <a:rPr lang="en-US" altLang="zh-CN" sz="900" b="1"/>
              <a:t>Emergency contraception is also thought to thin the lining of the uterus, or endometrium. </a:t>
            </a:r>
          </a:p>
          <a:p>
            <a:pPr lvl="1">
              <a:lnSpc>
                <a:spcPct val="90000"/>
              </a:lnSpc>
            </a:pPr>
            <a:r>
              <a:rPr lang="en-US" altLang="zh-CN" sz="900" b="1"/>
              <a:t>The thickened endometrium is where a fertilized egg would normally implant and grow.</a:t>
            </a:r>
          </a:p>
          <a:p>
            <a:endParaRPr lang="en-US" altLang="zh-CN"/>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3422BA-B410-42E1-9C43-88A38D4E55F2}" type="slidenum">
              <a:rPr lang="en-US"/>
              <a:pPr/>
              <a:t>145</a:t>
            </a:fld>
            <a:endParaRPr lang="en-US"/>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8C8406-AA7D-4E41-BCB9-6A66AB949E91}" type="slidenum">
              <a:rPr lang="en-US"/>
              <a:pPr/>
              <a:t>146</a:t>
            </a:fld>
            <a:endParaRPr lang="en-US"/>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274EE-6D81-4213-9B2C-CD66874A6645}" type="slidenum">
              <a:rPr lang="en-US"/>
              <a:pPr/>
              <a:t>147</a:t>
            </a:fld>
            <a:endParaRPr lang="en-US"/>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75CFD641-5678-493F-B5DD-4AE9F37823F3}" type="slidenum">
              <a:rPr lang="en-AU" altLang="en-US" smtClean="0">
                <a:latin typeface="Times" pitchFamily="18" charset="0"/>
              </a:rPr>
              <a:pPr/>
              <a:t>30</a:t>
            </a:fld>
            <a:endParaRPr lang="en-AU" altLang="en-US">
              <a:latin typeface="Times" pitchFamily="18"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AU"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844C246B-F871-4A6A-BF2B-C387F2F8DF1D}" type="slidenum">
              <a:rPr lang="en-AU" altLang="en-US" smtClean="0">
                <a:latin typeface="Times" pitchFamily="18" charset="0"/>
              </a:rPr>
              <a:pPr/>
              <a:t>31</a:t>
            </a:fld>
            <a:endParaRPr lang="en-AU" altLang="en-US">
              <a:latin typeface="Times" pitchFamily="18"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AU"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499DD88E-66F0-49F8-A8F1-40929CDDD0CC}" type="slidenum">
              <a:rPr lang="en-AU" altLang="en-US" smtClean="0">
                <a:latin typeface="Times" pitchFamily="18" charset="0"/>
              </a:rPr>
              <a:pPr/>
              <a:t>32</a:t>
            </a:fld>
            <a:endParaRPr lang="en-AU" altLang="en-US">
              <a:latin typeface="Times" pitchFamily="18"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en-AU"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B64F5A60-C5AE-4623-A9CB-456909EAB637}" type="slidenum">
              <a:rPr lang="en-AU" altLang="en-US" smtClean="0">
                <a:latin typeface="Times" pitchFamily="18" charset="0"/>
              </a:rPr>
              <a:pPr/>
              <a:t>33</a:t>
            </a:fld>
            <a:endParaRPr lang="en-AU" altLang="en-US">
              <a:latin typeface="Times" pitchFamily="18"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en-AU"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slideMaster" Target="../slideMasters/slideMaster2.xml"/><Relationship Id="rId6" Type="http://schemas.openxmlformats.org/officeDocument/2006/relationships/image" Target="../media/image7.wmf"/><Relationship Id="rId5" Type="http://schemas.openxmlformats.org/officeDocument/2006/relationships/image" Target="../media/image6.jpeg"/><Relationship Id="rId4" Type="http://schemas.openxmlformats.org/officeDocument/2006/relationships/image" Target="../media/image5.w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ctrTitle"/>
          </p:nvPr>
        </p:nvSpPr>
        <p:spPr>
          <a:xfrm>
            <a:off x="1676400" y="2895600"/>
            <a:ext cx="7391400" cy="914400"/>
          </a:xfrm>
        </p:spPr>
        <p:txBody>
          <a:bodyPr anchor="b"/>
          <a:lstStyle>
            <a:lvl1pPr algn="r">
              <a:defRPr/>
            </a:lvl1pPr>
          </a:lstStyle>
          <a:p>
            <a:r>
              <a:rPr lang="en-US"/>
              <a:t>Click to edit Master title style</a:t>
            </a:r>
          </a:p>
        </p:txBody>
      </p:sp>
      <p:sp>
        <p:nvSpPr>
          <p:cNvPr id="278531" name="Rectangle 3"/>
          <p:cNvSpPr>
            <a:spLocks noGrp="1" noChangeArrowheads="1"/>
          </p:cNvSpPr>
          <p:nvPr>
            <p:ph type="subTitle" idx="1"/>
          </p:nvPr>
        </p:nvSpPr>
        <p:spPr>
          <a:xfrm>
            <a:off x="1676400" y="3733800"/>
            <a:ext cx="7391400" cy="749300"/>
          </a:xfrm>
        </p:spPr>
        <p:txBody>
          <a:bodyPr/>
          <a:lstStyle>
            <a:lvl1pPr marL="0" indent="0" algn="r">
              <a:buFont typeface="Wingdings" pitchFamily="2" charset="2"/>
              <a:buNone/>
              <a:defRPr/>
            </a:lvl1pPr>
          </a:lstStyle>
          <a:p>
            <a:r>
              <a:rPr lang="en-US"/>
              <a:t>Click to edit Master subtitle style</a:t>
            </a:r>
          </a:p>
        </p:txBody>
      </p:sp>
      <p:sp>
        <p:nvSpPr>
          <p:cNvPr id="278532" name="Rectangle 4"/>
          <p:cNvSpPr>
            <a:spLocks noGrp="1" noChangeArrowheads="1"/>
          </p:cNvSpPr>
          <p:nvPr>
            <p:ph type="dt" sz="quarter" idx="2"/>
          </p:nvPr>
        </p:nvSpPr>
        <p:spPr/>
        <p:txBody>
          <a:bodyPr/>
          <a:lstStyle>
            <a:lvl1pPr>
              <a:defRPr/>
            </a:lvl1pPr>
          </a:lstStyle>
          <a:p>
            <a:endParaRPr lang="en-US">
              <a:solidFill>
                <a:srgbClr val="003366"/>
              </a:solidFill>
            </a:endParaRPr>
          </a:p>
        </p:txBody>
      </p:sp>
      <p:sp>
        <p:nvSpPr>
          <p:cNvPr id="278533" name="Rectangle 5"/>
          <p:cNvSpPr>
            <a:spLocks noGrp="1" noChangeArrowheads="1"/>
          </p:cNvSpPr>
          <p:nvPr>
            <p:ph type="ftr" sz="quarter" idx="3"/>
          </p:nvPr>
        </p:nvSpPr>
        <p:spPr/>
        <p:txBody>
          <a:bodyPr/>
          <a:lstStyle>
            <a:lvl1pPr>
              <a:defRPr/>
            </a:lvl1pPr>
          </a:lstStyle>
          <a:p>
            <a:endParaRPr lang="en-US">
              <a:solidFill>
                <a:srgbClr val="003366"/>
              </a:solidFill>
            </a:endParaRPr>
          </a:p>
        </p:txBody>
      </p:sp>
      <p:sp>
        <p:nvSpPr>
          <p:cNvPr id="278534" name="Rectangle 6"/>
          <p:cNvSpPr>
            <a:spLocks noGrp="1" noChangeArrowheads="1"/>
          </p:cNvSpPr>
          <p:nvPr>
            <p:ph type="sldNum" sz="quarter" idx="4"/>
          </p:nvPr>
        </p:nvSpPr>
        <p:spPr/>
        <p:txBody>
          <a:bodyPr/>
          <a:lstStyle>
            <a:lvl1pPr>
              <a:defRPr/>
            </a:lvl1pPr>
          </a:lstStyle>
          <a:p>
            <a:fld id="{C4A1A014-CD4F-4361-93DA-8077F752D4D6}" type="slidenum">
              <a:rPr lang="en-US">
                <a:solidFill>
                  <a:srgbClr val="003366"/>
                </a:solidFill>
              </a:rPr>
              <a:pPr/>
              <a:t>‹#›</a:t>
            </a:fld>
            <a:endParaRPr lang="en-US">
              <a:solidFill>
                <a:srgbClr val="003366"/>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7E37779C-DF06-4672-ADCD-C785B01100D1}" type="slidenum">
              <a:rPr lang="en-US">
                <a:solidFill>
                  <a:srgbClr val="003366"/>
                </a:solidFill>
              </a:rPr>
              <a:pPr/>
              <a:t>‹#›</a:t>
            </a:fld>
            <a:endParaRPr lang="en-US">
              <a:solidFill>
                <a:srgbClr val="003366"/>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52400"/>
            <a:ext cx="184785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152400"/>
            <a:ext cx="539115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CA978211-12C0-4AE1-BE9E-3E02940D38E0}" type="slidenum">
              <a:rPr lang="en-US">
                <a:solidFill>
                  <a:srgbClr val="003366"/>
                </a:solidFill>
              </a:rPr>
              <a:pPr/>
              <a:t>‹#›</a:t>
            </a:fld>
            <a:endParaRPr lang="en-US">
              <a:solidFill>
                <a:srgbClr val="003366"/>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267200"/>
          </a:xfrm>
        </p:spPr>
        <p:txBody>
          <a:bodyPr/>
          <a:lstStyle/>
          <a:p>
            <a:endParaRPr lang="en-US"/>
          </a:p>
        </p:txBody>
      </p:sp>
      <p:sp>
        <p:nvSpPr>
          <p:cNvPr id="4" name="Footer Placeholder 3"/>
          <p:cNvSpPr>
            <a:spLocks noGrp="1"/>
          </p:cNvSpPr>
          <p:nvPr>
            <p:ph type="ftr" sz="quarter" idx="10"/>
          </p:nvPr>
        </p:nvSpPr>
        <p:spPr>
          <a:xfrm>
            <a:off x="5791200" y="6400800"/>
            <a:ext cx="5334000" cy="304800"/>
          </a:xfrm>
        </p:spPr>
        <p:txBody>
          <a:bodyPr/>
          <a:lstStyle>
            <a:lvl1pPr>
              <a:defRPr/>
            </a:lvl1pPr>
          </a:lstStyle>
          <a:p>
            <a:r>
              <a:rPr lang="en-US">
                <a:solidFill>
                  <a:srgbClr val="003366"/>
                </a:solidFill>
              </a:rPr>
              <a:t>MacLennan</a:t>
            </a:r>
          </a:p>
        </p:txBody>
      </p:sp>
      <p:sp>
        <p:nvSpPr>
          <p:cNvPr id="5" name="Slide Number Placeholder 4"/>
          <p:cNvSpPr>
            <a:spLocks noGrp="1"/>
          </p:cNvSpPr>
          <p:nvPr>
            <p:ph type="sldNum" sz="quarter" idx="11"/>
          </p:nvPr>
        </p:nvSpPr>
        <p:spPr>
          <a:xfrm>
            <a:off x="7239000" y="6248400"/>
            <a:ext cx="1862667" cy="457200"/>
          </a:xfrm>
        </p:spPr>
        <p:txBody>
          <a:bodyPr/>
          <a:lstStyle>
            <a:lvl1pPr>
              <a:defRPr/>
            </a:lvl1pPr>
          </a:lstStyle>
          <a:p>
            <a:fld id="{5216DCCE-7288-4B8C-8ECC-FEFAEC9963FE}" type="slidenum">
              <a:rPr lang="en-US">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3464402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AU"/>
          </a:p>
        </p:txBody>
      </p:sp>
      <p:sp>
        <p:nvSpPr>
          <p:cNvPr id="3" name="ClipArt Placeholder 2"/>
          <p:cNvSpPr>
            <a:spLocks noGrp="1"/>
          </p:cNvSpPr>
          <p:nvPr>
            <p:ph type="clipArt" sz="half" idx="1"/>
          </p:nvPr>
        </p:nvSpPr>
        <p:spPr>
          <a:xfrm>
            <a:off x="457200" y="1600200"/>
            <a:ext cx="4038600" cy="4495800"/>
          </a:xfrm>
        </p:spPr>
        <p:txBody>
          <a:bodyPr/>
          <a:lstStyle/>
          <a:p>
            <a:pPr lvl="0"/>
            <a:endParaRPr lang="en-AU" noProof="0"/>
          </a:p>
        </p:txBody>
      </p:sp>
      <p:sp>
        <p:nvSpPr>
          <p:cNvPr id="4" name="Text Placeholder 3"/>
          <p:cNvSpPr>
            <a:spLocks noGrp="1"/>
          </p:cNvSpPr>
          <p:nvPr>
            <p:ph type="body"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7"/>
          <p:cNvSpPr>
            <a:spLocks noGrp="1" noChangeArrowheads="1"/>
          </p:cNvSpPr>
          <p:nvPr>
            <p:ph type="dt" sz="half" idx="10"/>
          </p:nvPr>
        </p:nvSpPr>
        <p:spPr>
          <a:ln/>
        </p:spPr>
        <p:txBody>
          <a:bodyPr/>
          <a:lstStyle>
            <a:lvl1pPr>
              <a:defRPr/>
            </a:lvl1pPr>
          </a:lstStyle>
          <a:p>
            <a:pPr>
              <a:defRPr/>
            </a:pPr>
            <a:endParaRPr lang="en-AU"/>
          </a:p>
        </p:txBody>
      </p:sp>
      <p:sp>
        <p:nvSpPr>
          <p:cNvPr id="6" name="Rectangle 8"/>
          <p:cNvSpPr>
            <a:spLocks noGrp="1" noChangeArrowheads="1"/>
          </p:cNvSpPr>
          <p:nvPr>
            <p:ph type="ftr" sz="quarter" idx="11"/>
          </p:nvPr>
        </p:nvSpPr>
        <p:spPr>
          <a:ln/>
        </p:spPr>
        <p:txBody>
          <a:bodyPr/>
          <a:lstStyle>
            <a:lvl1pPr>
              <a:defRPr/>
            </a:lvl1pPr>
          </a:lstStyle>
          <a:p>
            <a:pPr>
              <a:defRPr/>
            </a:pPr>
            <a:endParaRPr lang="en-AU"/>
          </a:p>
        </p:txBody>
      </p:sp>
      <p:sp>
        <p:nvSpPr>
          <p:cNvPr id="7" name="Rectangle 9"/>
          <p:cNvSpPr>
            <a:spLocks noGrp="1" noChangeArrowheads="1"/>
          </p:cNvSpPr>
          <p:nvPr>
            <p:ph type="sldNum" sz="quarter" idx="12"/>
          </p:nvPr>
        </p:nvSpPr>
        <p:spPr>
          <a:ln/>
        </p:spPr>
        <p:txBody>
          <a:bodyPr/>
          <a:lstStyle>
            <a:lvl1pPr>
              <a:defRPr/>
            </a:lvl1pPr>
          </a:lstStyle>
          <a:p>
            <a:pPr>
              <a:defRPr/>
            </a:pPr>
            <a:fld id="{3643BD36-B3B6-474D-A105-E55EEC886AC9}" type="slidenum">
              <a:rPr lang="en-AU"/>
              <a:pPr>
                <a:defRPr/>
              </a:pPr>
              <a:t>‹#›</a:t>
            </a:fld>
            <a:endParaRPr lang="en-A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5324475"/>
            <a:ext cx="9144000" cy="1533525"/>
          </a:xfrm>
          <a:prstGeom prst="rect">
            <a:avLst/>
          </a:prstGeom>
          <a:solidFill>
            <a:srgbClr val="D4DB9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4990"/>
              </a:solidFill>
            </a:endParaRPr>
          </a:p>
        </p:txBody>
      </p:sp>
      <p:pic>
        <p:nvPicPr>
          <p:cNvPr id="5"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17613"/>
            <a:ext cx="9158288" cy="38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0" y="1200150"/>
            <a:ext cx="9144000" cy="3829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4990"/>
              </a:solidFill>
            </a:endParaRPr>
          </a:p>
        </p:txBody>
      </p:sp>
      <p:sp>
        <p:nvSpPr>
          <p:cNvPr id="7" name="Rectangle 5"/>
          <p:cNvSpPr>
            <a:spLocks noChangeArrowheads="1"/>
          </p:cNvSpPr>
          <p:nvPr/>
        </p:nvSpPr>
        <p:spPr bwMode="auto">
          <a:xfrm>
            <a:off x="0" y="5019675"/>
            <a:ext cx="9144000" cy="3048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4990"/>
              </a:solidFill>
            </a:endParaRPr>
          </a:p>
        </p:txBody>
      </p:sp>
      <p:pic>
        <p:nvPicPr>
          <p:cNvPr id="8" name="Picture 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25" y="257175"/>
            <a:ext cx="197167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0" y="276225"/>
            <a:ext cx="12985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C:\Documents and Settings\telln\Desktop\SHOPS-Business-epg-Card.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038600" y="257175"/>
            <a:ext cx="34861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04800" y="5770563"/>
            <a:ext cx="1420813"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Rectangle 11"/>
          <p:cNvSpPr>
            <a:spLocks noGrp="1" noChangeArrowheads="1"/>
          </p:cNvSpPr>
          <p:nvPr>
            <p:ph type="ctrTitle" sz="quarter"/>
          </p:nvPr>
        </p:nvSpPr>
        <p:spPr>
          <a:xfrm>
            <a:off x="914400" y="1752600"/>
            <a:ext cx="7772400" cy="1470025"/>
          </a:xfrm>
        </p:spPr>
        <p:txBody>
          <a:bodyPr/>
          <a:lstStyle>
            <a:lvl1pPr>
              <a:defRPr sz="3600"/>
            </a:lvl1pPr>
          </a:lstStyle>
          <a:p>
            <a:r>
              <a:rPr lang="en-US"/>
              <a:t>Click to edit Master title style</a:t>
            </a:r>
          </a:p>
        </p:txBody>
      </p:sp>
      <p:sp>
        <p:nvSpPr>
          <p:cNvPr id="2060" name="Rectangle 12"/>
          <p:cNvSpPr>
            <a:spLocks noGrp="1" noChangeArrowheads="1"/>
          </p:cNvSpPr>
          <p:nvPr>
            <p:ph type="subTitle" sz="quarter" idx="1"/>
          </p:nvPr>
        </p:nvSpPr>
        <p:spPr>
          <a:xfrm>
            <a:off x="914400" y="3657600"/>
            <a:ext cx="6858000" cy="1295400"/>
          </a:xfrm>
        </p:spPr>
        <p:txBody>
          <a:bodyPr/>
          <a:lstStyle>
            <a:lvl1pPr marL="0" indent="0">
              <a:buFont typeface="WP TypographicSymbols" pitchFamily="2" charset="0"/>
              <a:buNone/>
              <a:defRPr sz="2000">
                <a:solidFill>
                  <a:schemeClr val="tx2"/>
                </a:solidFill>
              </a:defRPr>
            </a:lvl1pPr>
          </a:lstStyle>
          <a:p>
            <a:r>
              <a:rPr lang="en-US"/>
              <a:t>Click to edit Master subtitle style</a:t>
            </a:r>
          </a:p>
        </p:txBody>
      </p:sp>
    </p:spTree>
    <p:extLst>
      <p:ext uri="{BB962C8B-B14F-4D97-AF65-F5344CB8AC3E}">
        <p14:creationId xmlns:p14="http://schemas.microsoft.com/office/powerpoint/2010/main" val="507302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25425" indent="-225425">
              <a:buFont typeface="Arial" pitchFamily="34" charset="0"/>
              <a:buChar char="•"/>
              <a:defRPr/>
            </a:lvl1pPr>
            <a:lvl2pPr marL="569913" indent="-230188">
              <a:buFont typeface="Arial" pitchFamily="34" charset="0"/>
              <a:buChar char="•"/>
              <a:defRPr/>
            </a:lvl2pPr>
            <a:lvl3pPr marL="914400" indent="-227013">
              <a:buFont typeface="Arial" pitchFamily="34" charset="0"/>
              <a:buChar char="•"/>
              <a:defRPr/>
            </a:lvl3pPr>
            <a:lvl4pPr marL="1258888" indent="-227013">
              <a:buFont typeface="Arial" pitchFamily="34" charset="0"/>
              <a:buChar char="•"/>
              <a:defRPr/>
            </a:lvl4pPr>
            <a:lvl5pPr marL="1603375" indent="-228600">
              <a:buFont typeface="Arial"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00499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solidFill>
                <a:srgbClr val="00499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FFA2B3C-62B0-4984-8EB6-7FF60027B4BA}" type="slidenum">
              <a:rPr lang="en-US">
                <a:solidFill>
                  <a:srgbClr val="004990"/>
                </a:solidFill>
              </a:rPr>
              <a:pPr>
                <a:defRPr/>
              </a:pPr>
              <a:t>‹#›</a:t>
            </a:fld>
            <a:endParaRPr lang="en-US" dirty="0">
              <a:solidFill>
                <a:srgbClr val="004990"/>
              </a:solidFill>
            </a:endParaRPr>
          </a:p>
        </p:txBody>
      </p:sp>
    </p:spTree>
    <p:extLst>
      <p:ext uri="{BB962C8B-B14F-4D97-AF65-F5344CB8AC3E}">
        <p14:creationId xmlns:p14="http://schemas.microsoft.com/office/powerpoint/2010/main" val="471008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00499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solidFill>
                <a:srgbClr val="00499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28F6304-243C-4AF0-8BDF-EF16F8E082AF}" type="slidenum">
              <a:rPr lang="en-US">
                <a:solidFill>
                  <a:srgbClr val="004990"/>
                </a:solidFill>
              </a:rPr>
              <a:pPr>
                <a:defRPr/>
              </a:pPr>
              <a:t>‹#›</a:t>
            </a:fld>
            <a:endParaRPr lang="en-US" dirty="0">
              <a:solidFill>
                <a:srgbClr val="004990"/>
              </a:solidFill>
            </a:endParaRPr>
          </a:p>
        </p:txBody>
      </p:sp>
    </p:spTree>
    <p:extLst>
      <p:ext uri="{BB962C8B-B14F-4D97-AF65-F5344CB8AC3E}">
        <p14:creationId xmlns:p14="http://schemas.microsoft.com/office/powerpoint/2010/main" val="1176772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dirty="0">
              <a:solidFill>
                <a:srgbClr val="00499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dirty="0">
              <a:solidFill>
                <a:srgbClr val="00499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187461A-1AC5-4B91-9FFC-49613D971DCF}" type="slidenum">
              <a:rPr lang="en-US">
                <a:solidFill>
                  <a:srgbClr val="004990"/>
                </a:solidFill>
              </a:rPr>
              <a:pPr>
                <a:defRPr/>
              </a:pPr>
              <a:t>‹#›</a:t>
            </a:fld>
            <a:endParaRPr lang="en-US" dirty="0">
              <a:solidFill>
                <a:srgbClr val="004990"/>
              </a:solidFill>
            </a:endParaRPr>
          </a:p>
        </p:txBody>
      </p:sp>
    </p:spTree>
    <p:extLst>
      <p:ext uri="{BB962C8B-B14F-4D97-AF65-F5344CB8AC3E}">
        <p14:creationId xmlns:p14="http://schemas.microsoft.com/office/powerpoint/2010/main" val="169515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dirty="0">
              <a:solidFill>
                <a:srgbClr val="00499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dirty="0">
              <a:solidFill>
                <a:srgbClr val="00499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ED00BC18-C847-4992-A6A0-80608E684599}" type="slidenum">
              <a:rPr lang="en-US">
                <a:solidFill>
                  <a:srgbClr val="004990"/>
                </a:solidFill>
              </a:rPr>
              <a:pPr>
                <a:defRPr/>
              </a:pPr>
              <a:t>‹#›</a:t>
            </a:fld>
            <a:endParaRPr lang="en-US" dirty="0">
              <a:solidFill>
                <a:srgbClr val="004990"/>
              </a:solidFill>
            </a:endParaRPr>
          </a:p>
        </p:txBody>
      </p:sp>
    </p:spTree>
    <p:extLst>
      <p:ext uri="{BB962C8B-B14F-4D97-AF65-F5344CB8AC3E}">
        <p14:creationId xmlns:p14="http://schemas.microsoft.com/office/powerpoint/2010/main" val="2543868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dirty="0">
              <a:solidFill>
                <a:srgbClr val="00499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dirty="0">
              <a:solidFill>
                <a:srgbClr val="00499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18C0B5D6-A32F-4E82-9329-C732B555E5F6}" type="slidenum">
              <a:rPr lang="en-US">
                <a:solidFill>
                  <a:srgbClr val="004990"/>
                </a:solidFill>
              </a:rPr>
              <a:pPr>
                <a:defRPr/>
              </a:pPr>
              <a:t>‹#›</a:t>
            </a:fld>
            <a:endParaRPr lang="en-US" dirty="0">
              <a:solidFill>
                <a:srgbClr val="004990"/>
              </a:solidFill>
            </a:endParaRPr>
          </a:p>
        </p:txBody>
      </p:sp>
    </p:spTree>
    <p:extLst>
      <p:ext uri="{BB962C8B-B14F-4D97-AF65-F5344CB8AC3E}">
        <p14:creationId xmlns:p14="http://schemas.microsoft.com/office/powerpoint/2010/main" val="3276417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09B87B27-2B38-466A-8CD4-319805E47035}" type="slidenum">
              <a:rPr lang="en-US">
                <a:solidFill>
                  <a:srgbClr val="003366"/>
                </a:solidFill>
              </a:rPr>
              <a:pPr/>
              <a:t>‹#›</a:t>
            </a:fld>
            <a:endParaRPr lang="en-US">
              <a:solidFill>
                <a:srgbClr val="003366"/>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dirty="0">
              <a:solidFill>
                <a:srgbClr val="00499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dirty="0">
              <a:solidFill>
                <a:srgbClr val="00499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37E64660-B06F-498D-9A2F-62ACDE85F990}" type="slidenum">
              <a:rPr lang="en-US">
                <a:solidFill>
                  <a:srgbClr val="004990"/>
                </a:solidFill>
              </a:rPr>
              <a:pPr>
                <a:defRPr/>
              </a:pPr>
              <a:t>‹#›</a:t>
            </a:fld>
            <a:endParaRPr lang="en-US" dirty="0">
              <a:solidFill>
                <a:srgbClr val="004990"/>
              </a:solidFill>
            </a:endParaRPr>
          </a:p>
        </p:txBody>
      </p:sp>
    </p:spTree>
    <p:extLst>
      <p:ext uri="{BB962C8B-B14F-4D97-AF65-F5344CB8AC3E}">
        <p14:creationId xmlns:p14="http://schemas.microsoft.com/office/powerpoint/2010/main" val="284205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dirty="0">
              <a:solidFill>
                <a:srgbClr val="00499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dirty="0">
              <a:solidFill>
                <a:srgbClr val="00499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EF658B1-0D13-4D75-A664-6131A0E507B0}" type="slidenum">
              <a:rPr lang="en-US">
                <a:solidFill>
                  <a:srgbClr val="004990"/>
                </a:solidFill>
              </a:rPr>
              <a:pPr>
                <a:defRPr/>
              </a:pPr>
              <a:t>‹#›</a:t>
            </a:fld>
            <a:endParaRPr lang="en-US" dirty="0">
              <a:solidFill>
                <a:srgbClr val="004990"/>
              </a:solidFill>
            </a:endParaRPr>
          </a:p>
        </p:txBody>
      </p:sp>
    </p:spTree>
    <p:extLst>
      <p:ext uri="{BB962C8B-B14F-4D97-AF65-F5344CB8AC3E}">
        <p14:creationId xmlns:p14="http://schemas.microsoft.com/office/powerpoint/2010/main" val="280319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dirty="0">
              <a:solidFill>
                <a:srgbClr val="00499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dirty="0">
              <a:solidFill>
                <a:srgbClr val="00499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64F562B-0BBB-4E65-9196-0554DC73F4FE}" type="slidenum">
              <a:rPr lang="en-US">
                <a:solidFill>
                  <a:srgbClr val="004990"/>
                </a:solidFill>
              </a:rPr>
              <a:pPr>
                <a:defRPr/>
              </a:pPr>
              <a:t>‹#›</a:t>
            </a:fld>
            <a:endParaRPr lang="en-US" dirty="0">
              <a:solidFill>
                <a:srgbClr val="004990"/>
              </a:solidFill>
            </a:endParaRPr>
          </a:p>
        </p:txBody>
      </p:sp>
    </p:spTree>
    <p:extLst>
      <p:ext uri="{BB962C8B-B14F-4D97-AF65-F5344CB8AC3E}">
        <p14:creationId xmlns:p14="http://schemas.microsoft.com/office/powerpoint/2010/main" val="15130807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00499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solidFill>
                <a:srgbClr val="00499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95FA21-EE4E-47A3-B72B-98E5F77DCA8C}" type="slidenum">
              <a:rPr lang="en-US">
                <a:solidFill>
                  <a:srgbClr val="004990"/>
                </a:solidFill>
              </a:rPr>
              <a:pPr>
                <a:defRPr/>
              </a:pPr>
              <a:t>‹#›</a:t>
            </a:fld>
            <a:endParaRPr lang="en-US" dirty="0">
              <a:solidFill>
                <a:srgbClr val="004990"/>
              </a:solidFill>
            </a:endParaRPr>
          </a:p>
        </p:txBody>
      </p:sp>
    </p:spTree>
    <p:extLst>
      <p:ext uri="{BB962C8B-B14F-4D97-AF65-F5344CB8AC3E}">
        <p14:creationId xmlns:p14="http://schemas.microsoft.com/office/powerpoint/2010/main" val="2049141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49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76200"/>
            <a:ext cx="6019800" cy="6049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00499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solidFill>
                <a:srgbClr val="00499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18E6770-289C-4A12-BA65-FE819888050E}" type="slidenum">
              <a:rPr lang="en-US">
                <a:solidFill>
                  <a:srgbClr val="004990"/>
                </a:solidFill>
              </a:rPr>
              <a:pPr>
                <a:defRPr/>
              </a:pPr>
              <a:t>‹#›</a:t>
            </a:fld>
            <a:endParaRPr lang="en-US" dirty="0">
              <a:solidFill>
                <a:srgbClr val="004990"/>
              </a:solidFill>
            </a:endParaRPr>
          </a:p>
        </p:txBody>
      </p:sp>
    </p:spTree>
    <p:extLst>
      <p:ext uri="{BB962C8B-B14F-4D97-AF65-F5344CB8AC3E}">
        <p14:creationId xmlns:p14="http://schemas.microsoft.com/office/powerpoint/2010/main" val="925179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dirty="0"/>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00499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solidFill>
                <a:srgbClr val="00499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417EEB7-45C3-4D2E-950A-C43E0F8F1CD1}" type="slidenum">
              <a:rPr lang="en-US">
                <a:solidFill>
                  <a:srgbClr val="004990"/>
                </a:solidFill>
              </a:rPr>
              <a:pPr>
                <a:defRPr/>
              </a:pPr>
              <a:t>‹#›</a:t>
            </a:fld>
            <a:endParaRPr lang="en-US" dirty="0">
              <a:solidFill>
                <a:srgbClr val="004990"/>
              </a:solidFill>
            </a:endParaRPr>
          </a:p>
        </p:txBody>
      </p:sp>
    </p:spTree>
    <p:extLst>
      <p:ext uri="{BB962C8B-B14F-4D97-AF65-F5344CB8AC3E}">
        <p14:creationId xmlns:p14="http://schemas.microsoft.com/office/powerpoint/2010/main" val="16992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25F34395-B374-4FCA-9E43-778979DD702C}" type="slidenum">
              <a:rPr lang="en-US">
                <a:solidFill>
                  <a:srgbClr val="003366"/>
                </a:solidFill>
              </a:rPr>
              <a:pPr/>
              <a:t>‹#›</a:t>
            </a:fld>
            <a:endParaRPr lang="en-US">
              <a:solidFill>
                <a:srgbClr val="003366"/>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6195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1676400"/>
            <a:ext cx="36195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EFC1C5C1-D69D-492E-B8C1-76E69342A587}" type="slidenum">
              <a:rPr lang="en-US">
                <a:solidFill>
                  <a:srgbClr val="003366"/>
                </a:solidFill>
              </a:rPr>
              <a:pPr/>
              <a:t>‹#›</a:t>
            </a:fld>
            <a:endParaRPr lang="en-US">
              <a:solidFill>
                <a:srgbClr val="003366"/>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3366"/>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3366"/>
              </a:solidFill>
            </a:endParaRPr>
          </a:p>
        </p:txBody>
      </p:sp>
      <p:sp>
        <p:nvSpPr>
          <p:cNvPr id="9" name="Slide Number Placeholder 8"/>
          <p:cNvSpPr>
            <a:spLocks noGrp="1"/>
          </p:cNvSpPr>
          <p:nvPr>
            <p:ph type="sldNum" sz="quarter" idx="12"/>
          </p:nvPr>
        </p:nvSpPr>
        <p:spPr/>
        <p:txBody>
          <a:bodyPr/>
          <a:lstStyle>
            <a:lvl1pPr>
              <a:defRPr/>
            </a:lvl1pPr>
          </a:lstStyle>
          <a:p>
            <a:fld id="{000118F6-CA3B-495C-8F90-96311FF6C99F}" type="slidenum">
              <a:rPr lang="en-US">
                <a:solidFill>
                  <a:srgbClr val="003366"/>
                </a:solidFill>
              </a:rPr>
              <a:pPr/>
              <a:t>‹#›</a:t>
            </a:fld>
            <a:endParaRPr lang="en-US">
              <a:solidFill>
                <a:srgbClr val="003366"/>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3366"/>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3366"/>
              </a:solidFill>
            </a:endParaRPr>
          </a:p>
        </p:txBody>
      </p:sp>
      <p:sp>
        <p:nvSpPr>
          <p:cNvPr id="5" name="Slide Number Placeholder 4"/>
          <p:cNvSpPr>
            <a:spLocks noGrp="1"/>
          </p:cNvSpPr>
          <p:nvPr>
            <p:ph type="sldNum" sz="quarter" idx="12"/>
          </p:nvPr>
        </p:nvSpPr>
        <p:spPr/>
        <p:txBody>
          <a:bodyPr/>
          <a:lstStyle>
            <a:lvl1pPr>
              <a:defRPr/>
            </a:lvl1pPr>
          </a:lstStyle>
          <a:p>
            <a:fld id="{20B614D3-2B14-403C-B798-28A96B3B0922}" type="slidenum">
              <a:rPr lang="en-US">
                <a:solidFill>
                  <a:srgbClr val="003366"/>
                </a:solidFill>
              </a:rPr>
              <a:pPr/>
              <a:t>‹#›</a:t>
            </a:fld>
            <a:endParaRPr lang="en-US">
              <a:solidFill>
                <a:srgbClr val="003366"/>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3366"/>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3366"/>
              </a:solidFill>
            </a:endParaRPr>
          </a:p>
        </p:txBody>
      </p:sp>
      <p:sp>
        <p:nvSpPr>
          <p:cNvPr id="4" name="Slide Number Placeholder 3"/>
          <p:cNvSpPr>
            <a:spLocks noGrp="1"/>
          </p:cNvSpPr>
          <p:nvPr>
            <p:ph type="sldNum" sz="quarter" idx="12"/>
          </p:nvPr>
        </p:nvSpPr>
        <p:spPr/>
        <p:txBody>
          <a:bodyPr/>
          <a:lstStyle>
            <a:lvl1pPr>
              <a:defRPr/>
            </a:lvl1pPr>
          </a:lstStyle>
          <a:p>
            <a:fld id="{8376940E-E339-4209-B212-C13C6FA6A376}" type="slidenum">
              <a:rPr lang="en-US">
                <a:solidFill>
                  <a:srgbClr val="003366"/>
                </a:solidFill>
              </a:rPr>
              <a:pPr/>
              <a:t>‹#›</a:t>
            </a:fld>
            <a:endParaRPr lang="en-US">
              <a:solidFill>
                <a:srgbClr val="003366"/>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5A8875D9-F642-45FF-B831-E9E20C79532E}" type="slidenum">
              <a:rPr lang="en-US">
                <a:solidFill>
                  <a:srgbClr val="003366"/>
                </a:solidFill>
              </a:rPr>
              <a:pPr/>
              <a:t>‹#›</a:t>
            </a:fld>
            <a:endParaRPr lang="en-US">
              <a:solidFill>
                <a:srgbClr val="003366"/>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64C9B94C-D461-40B7-A2F4-BE4910CFC1EE}" type="slidenum">
              <a:rPr lang="en-US">
                <a:solidFill>
                  <a:srgbClr val="003366"/>
                </a:solidFill>
              </a:rPr>
              <a:pPr/>
              <a:t>‹#›</a:t>
            </a:fld>
            <a:endParaRPr lang="en-US">
              <a:solidFill>
                <a:srgbClr val="003366"/>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bwMode="auto">
          <a:xfrm>
            <a:off x="1219200" y="152400"/>
            <a:ext cx="7391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title style</a:t>
            </a:r>
          </a:p>
        </p:txBody>
      </p:sp>
      <p:sp>
        <p:nvSpPr>
          <p:cNvPr id="277507" name="Rectangle 3"/>
          <p:cNvSpPr>
            <a:spLocks noGrp="1" noChangeArrowheads="1"/>
          </p:cNvSpPr>
          <p:nvPr>
            <p:ph type="body" idx="1"/>
          </p:nvPr>
        </p:nvSpPr>
        <p:spPr bwMode="auto">
          <a:xfrm>
            <a:off x="1219200" y="1676400"/>
            <a:ext cx="73914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7511" name="Rectangle 7"/>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vl1pPr>
          </a:lstStyle>
          <a:p>
            <a:pPr fontAlgn="base">
              <a:spcBef>
                <a:spcPct val="0"/>
              </a:spcBef>
              <a:spcAft>
                <a:spcPct val="0"/>
              </a:spcAft>
            </a:pPr>
            <a:endParaRPr lang="en-US">
              <a:solidFill>
                <a:srgbClr val="003366"/>
              </a:solidFill>
              <a:latin typeface="Times New Roman" pitchFamily="18" charset="0"/>
            </a:endParaRPr>
          </a:p>
        </p:txBody>
      </p:sp>
      <p:sp>
        <p:nvSpPr>
          <p:cNvPr id="277512" name="Rectangle 8"/>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solidFill>
                <a:srgbClr val="003366"/>
              </a:solidFill>
              <a:latin typeface="Times New Roman" pitchFamily="18" charset="0"/>
            </a:endParaRPr>
          </a:p>
        </p:txBody>
      </p:sp>
      <p:sp>
        <p:nvSpPr>
          <p:cNvPr id="277513" name="Rectangle 9"/>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r" fontAlgn="base">
              <a:spcBef>
                <a:spcPct val="0"/>
              </a:spcBef>
              <a:spcAft>
                <a:spcPct val="0"/>
              </a:spcAft>
            </a:pPr>
            <a:fld id="{89256113-3AB6-4126-802A-4D237E2B1E03}" type="slidenum">
              <a:rPr lang="en-US" smtClean="0">
                <a:solidFill>
                  <a:srgbClr val="003366"/>
                </a:solidFill>
                <a:latin typeface="Times New Roman" pitchFamily="18" charset="0"/>
              </a:rPr>
              <a:pPr algn="r" fontAlgn="base">
                <a:spcBef>
                  <a:spcPct val="0"/>
                </a:spcBef>
                <a:spcAft>
                  <a:spcPct val="0"/>
                </a:spcAft>
              </a:pPr>
              <a:t>‹#›</a:t>
            </a:fld>
            <a:endParaRPr lang="en-US">
              <a:solidFill>
                <a:srgbClr val="003366"/>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2pPr>
      <a:lvl3pPr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3pPr>
      <a:lvl4pPr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4pPr>
      <a:lvl5pPr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5pPr>
      <a:lvl6pPr marL="457200"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6pPr>
      <a:lvl7pPr marL="914400"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7pPr>
      <a:lvl8pPr marL="1371600"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8pPr>
      <a:lvl9pPr marL="1828800" algn="ctr" rtl="0" eaLnBrk="1" fontAlgn="base" hangingPunct="1">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9pPr>
    </p:titleStyle>
    <p:bodyStyle>
      <a:lvl1pPr marL="342900" indent="-342900" algn="l" rtl="0" eaLnBrk="1" fontAlgn="base" hangingPunct="1">
        <a:spcBef>
          <a:spcPct val="20000"/>
        </a:spcBef>
        <a:spcAft>
          <a:spcPct val="0"/>
        </a:spcAft>
        <a:buClr>
          <a:schemeClr val="accent1"/>
        </a:buClr>
        <a:buSzPct val="75000"/>
        <a:buFont typeface="Wingdings" pitchFamily="2" charset="2"/>
        <a:buChar char="n"/>
        <a:defRPr kumimoji="1" sz="3200">
          <a:solidFill>
            <a:schemeClr val="tx1"/>
          </a:solidFill>
          <a:effectLst>
            <a:outerShdw blurRad="38100" dist="38100" dir="2700000" algn="tl">
              <a:srgbClr val="C0C0C0"/>
            </a:outerShdw>
          </a:effectLst>
          <a:latin typeface="+mn-lt"/>
          <a:ea typeface="+mn-ea"/>
          <a:cs typeface="+mn-cs"/>
        </a:defRPr>
      </a:lvl1pPr>
      <a:lvl2pPr marL="742950" indent="-285750" algn="l" rtl="0" eaLnBrk="1" fontAlgn="base" hangingPunct="1">
        <a:spcBef>
          <a:spcPct val="20000"/>
        </a:spcBef>
        <a:spcAft>
          <a:spcPct val="0"/>
        </a:spcAft>
        <a:buClr>
          <a:schemeClr val="accent1"/>
        </a:buClr>
        <a:buSzPct val="75000"/>
        <a:buFont typeface="Wingdings" pitchFamily="2" charset="2"/>
        <a:buChar char="n"/>
        <a:defRPr kumimoji="1" sz="2800">
          <a:solidFill>
            <a:schemeClr val="tx1"/>
          </a:solidFill>
          <a:effectLst>
            <a:outerShdw blurRad="38100" dist="38100" dir="2700000" algn="tl">
              <a:srgbClr val="C0C0C0"/>
            </a:outerShdw>
          </a:effectLst>
          <a:latin typeface="+mn-lt"/>
        </a:defRPr>
      </a:lvl2pPr>
      <a:lvl3pPr marL="1143000" indent="-228600" algn="l" rtl="0" eaLnBrk="1" fontAlgn="base" hangingPunct="1">
        <a:spcBef>
          <a:spcPct val="20000"/>
        </a:spcBef>
        <a:spcAft>
          <a:spcPct val="0"/>
        </a:spcAft>
        <a:buClr>
          <a:schemeClr val="accent1"/>
        </a:buClr>
        <a:buSzPct val="75000"/>
        <a:buFont typeface="Wingdings" pitchFamily="2" charset="2"/>
        <a:buChar char="n"/>
        <a:defRPr kumimoji="1" sz="2400">
          <a:solidFill>
            <a:schemeClr val="tx1"/>
          </a:solidFill>
          <a:effectLst>
            <a:outerShdw blurRad="38100" dist="38100" dir="2700000" algn="tl">
              <a:srgbClr val="C0C0C0"/>
            </a:outerShdw>
          </a:effectLst>
          <a:latin typeface="+mn-lt"/>
        </a:defRPr>
      </a:lvl3pPr>
      <a:lvl4pPr marL="15621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4pPr>
      <a:lvl5pPr marL="19812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5pPr>
      <a:lvl6pPr marL="24384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6pPr>
      <a:lvl7pPr marL="28956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7pPr>
      <a:lvl8pPr marL="33528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8pPr>
      <a:lvl9pPr marL="3810000" indent="-228600" algn="l" rtl="0" eaLnBrk="1" fontAlgn="base" hangingPunct="1">
        <a:spcBef>
          <a:spcPct val="20000"/>
        </a:spcBef>
        <a:spcAft>
          <a:spcPct val="0"/>
        </a:spcAft>
        <a:buClr>
          <a:schemeClr val="accent1"/>
        </a:buClr>
        <a:buSzPct val="75000"/>
        <a:buFont typeface="Wingdings" pitchFamily="2" charset="2"/>
        <a:buChar char="n"/>
        <a:defRPr kumimoji="1"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958850"/>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4990"/>
              </a:solidFill>
            </a:endParaRPr>
          </a:p>
        </p:txBody>
      </p:sp>
      <p:sp>
        <p:nvSpPr>
          <p:cNvPr id="1027" name="Rectangle 4"/>
          <p:cNvSpPr>
            <a:spLocks noChangeArrowheads="1"/>
          </p:cNvSpPr>
          <p:nvPr/>
        </p:nvSpPr>
        <p:spPr bwMode="auto">
          <a:xfrm>
            <a:off x="0" y="0"/>
            <a:ext cx="9144000" cy="1219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4990"/>
              </a:solidFill>
            </a:endParaRPr>
          </a:p>
        </p:txBody>
      </p:sp>
      <p:sp>
        <p:nvSpPr>
          <p:cNvPr id="1028" name="Rectangle 5"/>
          <p:cNvSpPr>
            <a:spLocks noChangeArrowheads="1"/>
          </p:cNvSpPr>
          <p:nvPr/>
        </p:nvSpPr>
        <p:spPr bwMode="auto">
          <a:xfrm>
            <a:off x="0" y="6781800"/>
            <a:ext cx="9144000" cy="76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4990"/>
              </a:solidFill>
            </a:endParaRPr>
          </a:p>
        </p:txBody>
      </p:sp>
      <p:sp>
        <p:nvSpPr>
          <p:cNvPr id="1029" name="Rectangle 6"/>
          <p:cNvSpPr>
            <a:spLocks noGrp="1" noChangeArrowheads="1"/>
          </p:cNvSpPr>
          <p:nvPr>
            <p:ph type="title"/>
          </p:nvPr>
        </p:nvSpPr>
        <p:spPr bwMode="auto">
          <a:xfrm>
            <a:off x="457200" y="762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30" name="Rectangle 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2" name="Rectangle 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defRPr sz="1400">
                <a:latin typeface="Arial Narrow" pitchFamily="34" charset="0"/>
              </a:defRPr>
            </a:lvl1pPr>
          </a:lstStyle>
          <a:p>
            <a:pPr fontAlgn="base">
              <a:spcBef>
                <a:spcPct val="0"/>
              </a:spcBef>
              <a:spcAft>
                <a:spcPct val="0"/>
              </a:spcAft>
              <a:defRPr/>
            </a:pPr>
            <a:endParaRPr lang="en-US" dirty="0">
              <a:solidFill>
                <a:srgbClr val="004990"/>
              </a:solidFill>
            </a:endParaRPr>
          </a:p>
        </p:txBody>
      </p:sp>
      <p:sp>
        <p:nvSpPr>
          <p:cNvPr id="1033" name="Rectangle 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a:defRPr sz="1400">
                <a:latin typeface="Arial Narrow" pitchFamily="34" charset="0"/>
              </a:defRPr>
            </a:lvl1pPr>
          </a:lstStyle>
          <a:p>
            <a:pPr fontAlgn="base">
              <a:spcBef>
                <a:spcPct val="0"/>
              </a:spcBef>
              <a:spcAft>
                <a:spcPct val="0"/>
              </a:spcAft>
              <a:defRPr/>
            </a:pPr>
            <a:endParaRPr lang="en-US" dirty="0">
              <a:solidFill>
                <a:srgbClr val="004990"/>
              </a:solidFill>
            </a:endParaRPr>
          </a:p>
        </p:txBody>
      </p:sp>
      <p:sp>
        <p:nvSpPr>
          <p:cNvPr id="1034" name="Rectangle 1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a:defRPr sz="1400">
                <a:latin typeface="Arial Narrow" pitchFamily="34" charset="0"/>
              </a:defRPr>
            </a:lvl1pPr>
          </a:lstStyle>
          <a:p>
            <a:pPr fontAlgn="base">
              <a:spcBef>
                <a:spcPct val="0"/>
              </a:spcBef>
              <a:spcAft>
                <a:spcPct val="0"/>
              </a:spcAft>
              <a:defRPr/>
            </a:pPr>
            <a:fld id="{1C90B083-C740-44B7-9995-D40332F93A14}" type="slidenum">
              <a:rPr lang="en-US">
                <a:solidFill>
                  <a:srgbClr val="004990"/>
                </a:solidFill>
              </a:rPr>
              <a:pPr fontAlgn="base">
                <a:spcBef>
                  <a:spcPct val="0"/>
                </a:spcBef>
                <a:spcAft>
                  <a:spcPct val="0"/>
                </a:spcAft>
                <a:defRPr/>
              </a:pPr>
              <a:t>‹#›</a:t>
            </a:fld>
            <a:endParaRPr lang="en-US" dirty="0">
              <a:solidFill>
                <a:srgbClr val="004990"/>
              </a:solidFill>
            </a:endParaRPr>
          </a:p>
        </p:txBody>
      </p:sp>
    </p:spTree>
    <p:extLst>
      <p:ext uri="{BB962C8B-B14F-4D97-AF65-F5344CB8AC3E}">
        <p14:creationId xmlns:p14="http://schemas.microsoft.com/office/powerpoint/2010/main" val="9860881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pitchFamily="34" charset="0"/>
        </a:defRPr>
      </a:lvl2pPr>
      <a:lvl3pPr algn="l" rtl="0" eaLnBrk="0" fontAlgn="base" hangingPunct="0">
        <a:spcBef>
          <a:spcPct val="0"/>
        </a:spcBef>
        <a:spcAft>
          <a:spcPct val="0"/>
        </a:spcAft>
        <a:defRPr sz="3200">
          <a:solidFill>
            <a:schemeClr val="tx2"/>
          </a:solidFill>
          <a:latin typeface="Arial" pitchFamily="34" charset="0"/>
        </a:defRPr>
      </a:lvl3pPr>
      <a:lvl4pPr algn="l" rtl="0" eaLnBrk="0" fontAlgn="base" hangingPunct="0">
        <a:spcBef>
          <a:spcPct val="0"/>
        </a:spcBef>
        <a:spcAft>
          <a:spcPct val="0"/>
        </a:spcAft>
        <a:defRPr sz="3200">
          <a:solidFill>
            <a:schemeClr val="tx2"/>
          </a:solidFill>
          <a:latin typeface="Arial" pitchFamily="34" charset="0"/>
        </a:defRPr>
      </a:lvl4pPr>
      <a:lvl5pPr algn="l" rtl="0" eaLnBrk="0" fontAlgn="base" hangingPunct="0">
        <a:spcBef>
          <a:spcPct val="0"/>
        </a:spcBef>
        <a:spcAft>
          <a:spcPct val="0"/>
        </a:spcAft>
        <a:defRPr sz="3200">
          <a:solidFill>
            <a:schemeClr val="tx2"/>
          </a:solidFill>
          <a:latin typeface="Arial" pitchFamily="34" charset="0"/>
        </a:defRPr>
      </a:lvl5pPr>
      <a:lvl6pPr marL="457200" algn="l" rtl="0" fontAlgn="base">
        <a:spcBef>
          <a:spcPct val="0"/>
        </a:spcBef>
        <a:spcAft>
          <a:spcPct val="0"/>
        </a:spcAft>
        <a:defRPr sz="3200">
          <a:solidFill>
            <a:schemeClr val="tx2"/>
          </a:solidFill>
          <a:latin typeface="Arial" pitchFamily="34" charset="0"/>
        </a:defRPr>
      </a:lvl6pPr>
      <a:lvl7pPr marL="914400" algn="l" rtl="0" fontAlgn="base">
        <a:spcBef>
          <a:spcPct val="0"/>
        </a:spcBef>
        <a:spcAft>
          <a:spcPct val="0"/>
        </a:spcAft>
        <a:defRPr sz="3200">
          <a:solidFill>
            <a:schemeClr val="tx2"/>
          </a:solidFill>
          <a:latin typeface="Arial" pitchFamily="34" charset="0"/>
        </a:defRPr>
      </a:lvl7pPr>
      <a:lvl8pPr marL="1371600" algn="l" rtl="0" fontAlgn="base">
        <a:spcBef>
          <a:spcPct val="0"/>
        </a:spcBef>
        <a:spcAft>
          <a:spcPct val="0"/>
        </a:spcAft>
        <a:defRPr sz="3200">
          <a:solidFill>
            <a:schemeClr val="tx2"/>
          </a:solidFill>
          <a:latin typeface="Arial" pitchFamily="34" charset="0"/>
        </a:defRPr>
      </a:lvl8pPr>
      <a:lvl9pPr marL="1828800" algn="l" rtl="0" fontAlgn="base">
        <a:spcBef>
          <a:spcPct val="0"/>
        </a:spcBef>
        <a:spcAft>
          <a:spcPct val="0"/>
        </a:spcAft>
        <a:defRPr sz="3200">
          <a:solidFill>
            <a:schemeClr val="tx2"/>
          </a:solidFill>
          <a:latin typeface="Arial" pitchFamily="34" charset="0"/>
        </a:defRPr>
      </a:lvl9pPr>
    </p:titleStyle>
    <p:bodyStyle>
      <a:lvl1pPr marL="225425" indent="-225425" algn="l" rtl="0" eaLnBrk="0" fontAlgn="base" hangingPunct="0">
        <a:spcBef>
          <a:spcPct val="20000"/>
        </a:spcBef>
        <a:spcAft>
          <a:spcPct val="0"/>
        </a:spcAft>
        <a:buClr>
          <a:schemeClr val="accent2"/>
        </a:buClr>
        <a:buChar char="•"/>
        <a:defRPr sz="2800">
          <a:solidFill>
            <a:srgbClr val="004990"/>
          </a:solidFill>
          <a:latin typeface="+mn-lt"/>
          <a:ea typeface="+mn-ea"/>
          <a:cs typeface="+mn-cs"/>
        </a:defRPr>
      </a:lvl1pPr>
      <a:lvl2pPr marL="569913" indent="-230188" algn="l" rtl="0" eaLnBrk="0" fontAlgn="base" hangingPunct="0">
        <a:spcBef>
          <a:spcPct val="20000"/>
        </a:spcBef>
        <a:spcAft>
          <a:spcPct val="0"/>
        </a:spcAft>
        <a:buClr>
          <a:schemeClr val="accent2"/>
        </a:buClr>
        <a:buChar char="•"/>
        <a:defRPr sz="2400">
          <a:solidFill>
            <a:srgbClr val="004990"/>
          </a:solidFill>
          <a:latin typeface="+mn-lt"/>
        </a:defRPr>
      </a:lvl2pPr>
      <a:lvl3pPr marL="914400" indent="-227013" algn="l" rtl="0" eaLnBrk="0" fontAlgn="base" hangingPunct="0">
        <a:spcBef>
          <a:spcPct val="20000"/>
        </a:spcBef>
        <a:spcAft>
          <a:spcPct val="0"/>
        </a:spcAft>
        <a:buClr>
          <a:schemeClr val="accent2"/>
        </a:buClr>
        <a:buChar char="•"/>
        <a:defRPr sz="2000">
          <a:solidFill>
            <a:srgbClr val="004990"/>
          </a:solidFill>
          <a:latin typeface="+mn-lt"/>
        </a:defRPr>
      </a:lvl3pPr>
      <a:lvl4pPr marL="1258888" indent="-227013" algn="l" rtl="0" eaLnBrk="0" fontAlgn="base" hangingPunct="0">
        <a:spcBef>
          <a:spcPct val="20000"/>
        </a:spcBef>
        <a:spcAft>
          <a:spcPct val="0"/>
        </a:spcAft>
        <a:buClr>
          <a:schemeClr val="accent2"/>
        </a:buClr>
        <a:buChar char="•"/>
        <a:defRPr>
          <a:solidFill>
            <a:srgbClr val="004990"/>
          </a:solidFill>
          <a:latin typeface="+mn-lt"/>
        </a:defRPr>
      </a:lvl4pPr>
      <a:lvl5pPr marL="1603375" indent="-228600" algn="l" rtl="0" eaLnBrk="0" fontAlgn="base" hangingPunct="0">
        <a:spcBef>
          <a:spcPct val="20000"/>
        </a:spcBef>
        <a:spcAft>
          <a:spcPct val="0"/>
        </a:spcAft>
        <a:buClr>
          <a:schemeClr val="accent2"/>
        </a:buClr>
        <a:buChar char="•"/>
        <a:defRPr sz="1600">
          <a:solidFill>
            <a:srgbClr val="004990"/>
          </a:solidFill>
          <a:latin typeface="+mn-lt"/>
        </a:defRPr>
      </a:lvl5pPr>
      <a:lvl6pPr marL="2514600" indent="-228600" algn="l" rtl="0" fontAlgn="base">
        <a:spcBef>
          <a:spcPct val="20000"/>
        </a:spcBef>
        <a:spcAft>
          <a:spcPct val="0"/>
        </a:spcAft>
        <a:buClr>
          <a:schemeClr val="accent2"/>
        </a:buClr>
        <a:buSzPct val="85000"/>
        <a:buFont typeface="WP TypographicSymbols" pitchFamily="2" charset="0"/>
        <a:buChar char="M"/>
        <a:defRPr sz="1600">
          <a:solidFill>
            <a:srgbClr val="004990"/>
          </a:solidFill>
          <a:latin typeface="+mn-lt"/>
        </a:defRPr>
      </a:lvl6pPr>
      <a:lvl7pPr marL="2971800" indent="-228600" algn="l" rtl="0" fontAlgn="base">
        <a:spcBef>
          <a:spcPct val="20000"/>
        </a:spcBef>
        <a:spcAft>
          <a:spcPct val="0"/>
        </a:spcAft>
        <a:buClr>
          <a:schemeClr val="accent2"/>
        </a:buClr>
        <a:buSzPct val="85000"/>
        <a:buFont typeface="WP TypographicSymbols" pitchFamily="2" charset="0"/>
        <a:buChar char="M"/>
        <a:defRPr sz="1600">
          <a:solidFill>
            <a:srgbClr val="004990"/>
          </a:solidFill>
          <a:latin typeface="+mn-lt"/>
        </a:defRPr>
      </a:lvl7pPr>
      <a:lvl8pPr marL="3429000" indent="-228600" algn="l" rtl="0" fontAlgn="base">
        <a:spcBef>
          <a:spcPct val="20000"/>
        </a:spcBef>
        <a:spcAft>
          <a:spcPct val="0"/>
        </a:spcAft>
        <a:buClr>
          <a:schemeClr val="accent2"/>
        </a:buClr>
        <a:buSzPct val="85000"/>
        <a:buFont typeface="WP TypographicSymbols" pitchFamily="2" charset="0"/>
        <a:buChar char="M"/>
        <a:defRPr sz="1600">
          <a:solidFill>
            <a:srgbClr val="004990"/>
          </a:solidFill>
          <a:latin typeface="+mn-lt"/>
        </a:defRPr>
      </a:lvl8pPr>
      <a:lvl9pPr marL="3886200" indent="-228600" algn="l" rtl="0" fontAlgn="base">
        <a:spcBef>
          <a:spcPct val="20000"/>
        </a:spcBef>
        <a:spcAft>
          <a:spcPct val="0"/>
        </a:spcAft>
        <a:buClr>
          <a:schemeClr val="accent2"/>
        </a:buClr>
        <a:buSzPct val="85000"/>
        <a:buFont typeface="WP TypographicSymbols" pitchFamily="2" charset="0"/>
        <a:buChar char="M"/>
        <a:defRPr sz="1600">
          <a:solidFill>
            <a:srgbClr val="00499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7.png"/><Relationship Id="rId4" Type="http://schemas.openxmlformats.org/officeDocument/2006/relationships/oleObject" Target="../embeddings/oleObject2.bin"/></Relationships>
</file>

<file path=ppt/slides/_rels/slide10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0.tqn.com/d/contraception/1/0/R/7/-/-/IUDs_3.JPG"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hyperlink" Target="http://www.ncbi.nlm.nih.gov/pubmed?term=%22Meirik%20O%22%5bAuthor%5d"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www-sciencedirect-com.uaeu.idm.oclc.org/topics/medicine-and-dentistry/hexachlorophene" TargetMode="External"/><Relationship Id="rId2" Type="http://schemas.openxmlformats.org/officeDocument/2006/relationships/hyperlink" Target="https://www-sciencedirect-com.uaeu.idm.oclc.org/topics/medicine-and-dentistry/uterine-perforation"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hyperlink" Target="https://www-sciencedirect-com.uaeu.idm.oclc.org/topics/medicine-and-dentistry/ectopic-pregnancy"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hyperlink" Target="http://www.ncbi.nlm.nih.gov/pubmed?term=%22Bednarek%20PH%22%5bAuthor%5d"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hyperlink" Target="http://www.ncbi.nlm.nih.gov/pubmed?term=%22Wu%20S%22%5bAuthor%5d" TargetMode="External"/><Relationship Id="rId4" Type="http://schemas.openxmlformats.org/officeDocument/2006/relationships/hyperlink" Target="http://www.ncbi.nlm.nih.gov/pubmed?term=%22Jensen%20JT%22%5bAuthor%5d"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0.tqn.com/d/contraception/1/0/U/7/-/-/depoprovera.JPG"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0.tqn.com/d/contraception/1/0/j/6/-/-/patch.JPG"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1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hyperlink" Target="https://www-sciencedirect-com.uaeu.idm.oclc.org/topics/medicine-and-dentistry/contraceptive-agent" TargetMode="External"/><Relationship Id="rId2" Type="http://schemas.openxmlformats.org/officeDocument/2006/relationships/hyperlink" Target="https://www-sciencedirect-com.uaeu.idm.oclc.org/topics/medicine-and-dentistry/acute-heart-infarction" TargetMode="External"/><Relationship Id="rId1" Type="http://schemas.openxmlformats.org/officeDocument/2006/relationships/slideLayout" Target="../slideLayouts/slideLayout2.xml"/><Relationship Id="rId4" Type="http://schemas.openxmlformats.org/officeDocument/2006/relationships/hyperlink" Target="https://www-sciencedirect-com.uaeu.idm.oclc.org/topics/medicine-and-dentistry/gestational-hypertension"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s://www-sciencedirect-com.uaeu.idm.oclc.org/topics/medicine-and-dentistry/cardiovascular-risk" TargetMode="External"/><Relationship Id="rId2" Type="http://schemas.openxmlformats.org/officeDocument/2006/relationships/hyperlink" Target="https://www-sciencedirect-com.uaeu.idm.oclc.org/topics/medicine-and-dentistry/gestagen" TargetMode="External"/><Relationship Id="rId1" Type="http://schemas.openxmlformats.org/officeDocument/2006/relationships/slideLayout" Target="../slideLayouts/slideLayout2.xml"/><Relationship Id="rId4" Type="http://schemas.openxmlformats.org/officeDocument/2006/relationships/hyperlink" Target="https://www-sciencedirect-com.uaeu.idm.oclc.org/topics/medicine-and-dentistry/ischemic-heart-diseas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s://www-sciencedirect-com.uaeu.idm.oclc.org/topics/medicine-and-dentistry/anticoagulant-therapy" TargetMode="External"/><Relationship Id="rId2" Type="http://schemas.openxmlformats.org/officeDocument/2006/relationships/hyperlink" Target="https://www-sciencedirect-com.uaeu.idm.oclc.org/topics/medicine-and-dentistry/thromboembolism" TargetMode="Externa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hyperlink" Target="https://www-sciencedirect-com.uaeu.idm.oclc.org/topics/medicine-and-dentistry/anticonvulsant" TargetMode="External"/><Relationship Id="rId2" Type="http://schemas.openxmlformats.org/officeDocument/2006/relationships/hyperlink" Target="https://www-sciencedirect-com.uaeu.idm.oclc.org/topics/medicine-and-dentistry/epilepsy" TargetMode="External"/><Relationship Id="rId1" Type="http://schemas.openxmlformats.org/officeDocument/2006/relationships/slideLayout" Target="../slideLayouts/slideLayout2.xml"/><Relationship Id="rId4" Type="http://schemas.openxmlformats.org/officeDocument/2006/relationships/hyperlink" Target="https://www-sciencedirect-com.uaeu.idm.oclc.org/topics/medicine-and-dentistry/enzyme-induction" TargetMode="Externa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hyperlink" Target="https://www-sciencedirect-com.uaeu.idm.oclc.org/topics/medicine-and-dentistry/tamoxifen" TargetMode="Externa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hyperlink" Target="https://www-sciencedirect-com.uaeu.idm.oclc.org/topics/medicine-and-dentistry/focal-nodular-hyperplasia" TargetMode="External"/><Relationship Id="rId2" Type="http://schemas.openxmlformats.org/officeDocument/2006/relationships/hyperlink" Target="https://www-sciencedirect-com.uaeu.idm.oclc.org/topics/medicine-and-dentistry/hepatitis-virus"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hyperlink" Target="https://www-sciencedirect-com.uaeu.idm.oclc.org/topics/medicine-and-dentistry/thalassemia" TargetMode="External"/><Relationship Id="rId2" Type="http://schemas.openxmlformats.org/officeDocument/2006/relationships/hyperlink" Target="https://www-sciencedirect-com.uaeu.idm.oclc.org/topics/medicine-and-dentistry/sickle-cell-disease" TargetMode="External"/><Relationship Id="rId1" Type="http://schemas.openxmlformats.org/officeDocument/2006/relationships/slideLayout" Target="../slideLayouts/slideLayout2.xml"/><Relationship Id="rId4" Type="http://schemas.openxmlformats.org/officeDocument/2006/relationships/hyperlink" Target="https://www-sciencedirect-com.uaeu.idm.oclc.org/topics/medicine-and-dentistry/hypochromic-anemia" TargetMode="External"/></Relationships>
</file>

<file path=ppt/slides/_rels/slide159.xml.rels><?xml version="1.0" encoding="UTF-8" standalone="yes"?>
<Relationships xmlns="http://schemas.openxmlformats.org/package/2006/relationships"><Relationship Id="rId3" Type="http://schemas.openxmlformats.org/officeDocument/2006/relationships/hyperlink" Target="https://www-sciencedirect-com.uaeu.idm.oclc.org/topics/medicine-and-dentistry/ulcerative-colitis" TargetMode="External"/><Relationship Id="rId2" Type="http://schemas.openxmlformats.org/officeDocument/2006/relationships/hyperlink" Target="https://www-sciencedirect-com.uaeu.idm.oclc.org/topics/medicine-and-dentistry/enteropathy" TargetMode="External"/><Relationship Id="rId1" Type="http://schemas.openxmlformats.org/officeDocument/2006/relationships/slideLayout" Target="../slideLayouts/slideLayout2.xml"/><Relationship Id="rId5" Type="http://schemas.openxmlformats.org/officeDocument/2006/relationships/hyperlink" Target="https://www-sciencedirect-com.uaeu.idm.oclc.org/topics/medicine-and-dentistry/cholangitis" TargetMode="External"/><Relationship Id="rId4" Type="http://schemas.openxmlformats.org/officeDocument/2006/relationships/hyperlink" Target="https://www-sciencedirect-com.uaeu.idm.oclc.org/topics/medicine-and-dentistry/malabsorption"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sciencedirect-com.uaeu.idm.oclc.org/topics/medicine-and-dentistry/lubricating-agent" TargetMode="External"/><Relationship Id="rId2" Type="http://schemas.openxmlformats.org/officeDocument/2006/relationships/hyperlink" Target="https://www-sciencedirect-com.uaeu.idm.oclc.org/topics/medicine-and-dentistry/polyurethan" TargetMode="External"/><Relationship Id="rId1" Type="http://schemas.openxmlformats.org/officeDocument/2006/relationships/slideLayout" Target="../slideLayouts/slideLayout2.xml"/><Relationship Id="rId5" Type="http://schemas.openxmlformats.org/officeDocument/2006/relationships/hyperlink" Target="https://www-sciencedirect-com.uaeu.idm.oclc.org/topics/medicine-and-dentistry/contraceptive-agent" TargetMode="External"/><Relationship Id="rId4" Type="http://schemas.openxmlformats.org/officeDocument/2006/relationships/hyperlink" Target="https://www-sciencedirect-com.uaeu.idm.oclc.org/topics/medicine-and-dentistry/latex-allergy" TargetMode="External"/></Relationships>
</file>

<file path=ppt/slides/_rels/slide160.xml.rels><?xml version="1.0" encoding="UTF-8" standalone="yes"?>
<Relationships xmlns="http://schemas.openxmlformats.org/package/2006/relationships"><Relationship Id="rId3" Type="http://schemas.openxmlformats.org/officeDocument/2006/relationships/hyperlink" Target="https://www-clinicalkey-com.uaeu.idm.oclc.org/tbl5_fndagger" TargetMode="External"/><Relationship Id="rId2" Type="http://schemas.openxmlformats.org/officeDocument/2006/relationships/hyperlink" Target="https://www-clinicalkey-com.uaeu.idm.oclc.org/tbl5_fnlowast" TargetMode="Externa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14.w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clinicalkey-com.uaeu.idm.oclc.org/tbl1_fndagger" TargetMode="External"/><Relationship Id="rId2" Type="http://schemas.openxmlformats.org/officeDocument/2006/relationships/hyperlink" Target="https://www-clinicalkey-com.uaeu.idm.oclc.org/tbl1_fnlowast"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adam.about.net/encyclopedia/infectiousdiseases/Deep-venous-thrombosis.htm?once=true&amp;"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wmf"/><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en.wikipedia.org/wiki/Ethynodiol_diacetate" TargetMode="External"/><Relationship Id="rId3" Type="http://schemas.openxmlformats.org/officeDocument/2006/relationships/image" Target="../media/image22.png"/><Relationship Id="rId7" Type="http://schemas.openxmlformats.org/officeDocument/2006/relationships/hyperlink" Target="http://en.wikipedia.org/wiki/Norethindrone" TargetMode="External"/><Relationship Id="rId12"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en.wikipedia.org/wiki/Cyproterone" TargetMode="External"/><Relationship Id="rId11" Type="http://schemas.openxmlformats.org/officeDocument/2006/relationships/image" Target="../media/image26.png"/><Relationship Id="rId5" Type="http://schemas.openxmlformats.org/officeDocument/2006/relationships/image" Target="../media/image24.png"/><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hyperlink" Target="http://en.wikipedia.org/wiki/Desogestrel"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9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1181100" y="1143000"/>
            <a:ext cx="6781800" cy="12533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20000"/>
              </a:spcBef>
              <a:spcAft>
                <a:spcPct val="0"/>
              </a:spcAft>
              <a:buClr>
                <a:srgbClr val="8EB3C8"/>
              </a:buClr>
              <a:buSzPct val="75000"/>
              <a:defRPr/>
            </a:pPr>
            <a:r>
              <a:rPr lang="ar-IQ" sz="4000" dirty="0"/>
              <a:t>بسم الله الرحمن الرحيم</a:t>
            </a:r>
            <a:endParaRPr lang="en-US" sz="4000" dirty="0"/>
          </a:p>
          <a:p>
            <a:pPr algn="ctr" fontAlgn="base">
              <a:spcBef>
                <a:spcPct val="20000"/>
              </a:spcBef>
              <a:spcAft>
                <a:spcPct val="0"/>
              </a:spcAft>
              <a:buClr>
                <a:srgbClr val="8EB3C8"/>
              </a:buClr>
              <a:buSzPct val="75000"/>
              <a:defRPr/>
            </a:pPr>
            <a:r>
              <a:rPr lang="en-US" sz="4000" dirty="0"/>
              <a:t>Family Planning</a:t>
            </a:r>
          </a:p>
          <a:p>
            <a:pPr algn="ctr" fontAlgn="base">
              <a:spcBef>
                <a:spcPct val="20000"/>
              </a:spcBef>
              <a:spcAft>
                <a:spcPct val="0"/>
              </a:spcAft>
              <a:buClr>
                <a:srgbClr val="8EB3C8"/>
              </a:buClr>
              <a:buSzPct val="75000"/>
              <a:defRPr/>
            </a:pPr>
            <a:br>
              <a:rPr lang="en-AU" sz="2000" dirty="0"/>
            </a:br>
            <a:r>
              <a:rPr lang="en-AU" sz="2800" dirty="0"/>
              <a:t>Dr </a:t>
            </a:r>
            <a:r>
              <a:rPr lang="en-AU" sz="2800" dirty="0" err="1"/>
              <a:t>Moamar</a:t>
            </a:r>
            <a:r>
              <a:rPr lang="en-AU" sz="2800" dirty="0"/>
              <a:t> Al-</a:t>
            </a:r>
            <a:r>
              <a:rPr lang="en-AU" sz="2800" dirty="0" err="1"/>
              <a:t>Jefout</a:t>
            </a:r>
            <a:r>
              <a:rPr lang="en-AU" sz="2800" dirty="0"/>
              <a:t>, </a:t>
            </a:r>
          </a:p>
          <a:p>
            <a:pPr algn="ctr" fontAlgn="base">
              <a:spcBef>
                <a:spcPct val="20000"/>
              </a:spcBef>
              <a:spcAft>
                <a:spcPct val="0"/>
              </a:spcAft>
              <a:buClr>
                <a:srgbClr val="8EB3C8"/>
              </a:buClr>
              <a:buSzPct val="75000"/>
              <a:defRPr/>
            </a:pPr>
            <a:br>
              <a:rPr lang="en-AU" sz="2800" dirty="0"/>
            </a:br>
            <a:r>
              <a:rPr lang="en-AU" sz="2000" dirty="0"/>
              <a:t>MD, JBO&amp;G, </a:t>
            </a:r>
            <a:r>
              <a:rPr lang="en-AU" sz="2000" dirty="0" err="1"/>
              <a:t>MMed</a:t>
            </a:r>
            <a:r>
              <a:rPr lang="en-AU" sz="2000" dirty="0"/>
              <a:t> (HR&amp;HG), </a:t>
            </a:r>
            <a:r>
              <a:rPr lang="en-AU" sz="2000" dirty="0" err="1"/>
              <a:t>Ph.D</a:t>
            </a:r>
            <a:br>
              <a:rPr lang="en-AU" sz="2000" dirty="0"/>
            </a:br>
            <a:r>
              <a:rPr lang="en-AU" sz="2000" dirty="0"/>
              <a:t>Associate Professor in Human reproduction. </a:t>
            </a:r>
          </a:p>
          <a:p>
            <a:pPr algn="ctr" fontAlgn="base">
              <a:spcBef>
                <a:spcPct val="20000"/>
              </a:spcBef>
              <a:spcAft>
                <a:spcPct val="0"/>
              </a:spcAft>
              <a:buClr>
                <a:srgbClr val="8EB3C8"/>
              </a:buClr>
              <a:buSzPct val="75000"/>
              <a:defRPr/>
            </a:pPr>
            <a:r>
              <a:rPr lang="en-AU" sz="2000" dirty="0"/>
              <a:t>Endoscopic Surgeon</a:t>
            </a:r>
            <a:br>
              <a:rPr lang="en-AU" sz="2000" dirty="0"/>
            </a:br>
            <a:r>
              <a:rPr lang="en-AU" sz="2000" dirty="0"/>
              <a:t>UAEU. CM&amp;HS</a:t>
            </a:r>
            <a:br>
              <a:rPr lang="en-AU" sz="2000" dirty="0"/>
            </a:br>
            <a:r>
              <a:rPr lang="en-AU" sz="2000" dirty="0"/>
              <a:t>UAE</a:t>
            </a:r>
          </a:p>
          <a:p>
            <a:pPr algn="ctr" fontAlgn="base">
              <a:spcBef>
                <a:spcPct val="20000"/>
              </a:spcBef>
              <a:spcAft>
                <a:spcPct val="0"/>
              </a:spcAft>
              <a:buClr>
                <a:srgbClr val="8EB3C8"/>
              </a:buClr>
              <a:buSzPct val="75000"/>
              <a:defRPr/>
            </a:pPr>
            <a:r>
              <a:rPr lang="en-AU" sz="2000" dirty="0"/>
              <a:t>2020</a:t>
            </a:r>
            <a:br>
              <a:rPr lang="en-AU" sz="2000" dirty="0"/>
            </a:br>
            <a:r>
              <a:rPr lang="en-AU" sz="2000" dirty="0"/>
              <a:t>   drmoamar@yahoo.co.uk</a:t>
            </a:r>
            <a:br>
              <a:rPr lang="en-AU" sz="1600" dirty="0"/>
            </a:br>
            <a:endParaRPr kumimoji="1" lang="en-US" sz="1100" kern="0" dirty="0">
              <a:effectLst>
                <a:outerShdw blurRad="38100" dist="38100" dir="2700000" algn="tl">
                  <a:srgbClr val="C0C0C0"/>
                </a:outerShdw>
              </a:effectLst>
            </a:endParaRPr>
          </a:p>
        </p:txBody>
      </p:sp>
      <p:sp>
        <p:nvSpPr>
          <p:cNvPr id="3" name="Slide Number Placeholder 2"/>
          <p:cNvSpPr>
            <a:spLocks noGrp="1"/>
          </p:cNvSpPr>
          <p:nvPr>
            <p:ph type="sldNum" sz="quarter" idx="4"/>
          </p:nvPr>
        </p:nvSpPr>
        <p:spPr/>
        <p:txBody>
          <a:bodyPr/>
          <a:lstStyle/>
          <a:p>
            <a:fld id="{C4A1A014-CD4F-4361-93DA-8077F752D4D6}" type="slidenum">
              <a:rPr lang="en-US" smtClean="0">
                <a:solidFill>
                  <a:srgbClr val="003366"/>
                </a:solidFill>
              </a:rPr>
              <a:pPr/>
              <a:t>1</a:t>
            </a:fld>
            <a:endParaRPr lang="en-US" dirty="0">
              <a:solidFill>
                <a:srgbClr val="003366"/>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676400" y="457200"/>
            <a:ext cx="7239000" cy="1295400"/>
          </a:xfrm>
        </p:spPr>
        <p:txBody>
          <a:bodyPr/>
          <a:lstStyle/>
          <a:p>
            <a:r>
              <a:rPr lang="en-GB" sz="3500" dirty="0">
                <a:solidFill>
                  <a:schemeClr val="tx1"/>
                </a:solidFill>
                <a:effectLst/>
              </a:rPr>
              <a:t>Natural Family planning methods</a:t>
            </a:r>
            <a:endParaRPr lang="en-US" sz="3500" dirty="0">
              <a:solidFill>
                <a:schemeClr val="tx1"/>
              </a:solidFill>
              <a:effectLst/>
            </a:endParaRPr>
          </a:p>
        </p:txBody>
      </p:sp>
      <p:sp>
        <p:nvSpPr>
          <p:cNvPr id="33795" name="Rectangle 3"/>
          <p:cNvSpPr>
            <a:spLocks noGrp="1" noChangeArrowheads="1"/>
          </p:cNvSpPr>
          <p:nvPr>
            <p:ph type="body" idx="1"/>
          </p:nvPr>
        </p:nvSpPr>
        <p:spPr/>
        <p:txBody>
          <a:bodyPr/>
          <a:lstStyle/>
          <a:p>
            <a:r>
              <a:rPr lang="en-GB" dirty="0">
                <a:effectLst/>
              </a:rPr>
              <a:t>They include:</a:t>
            </a:r>
          </a:p>
          <a:p>
            <a:pPr lvl="1"/>
            <a:r>
              <a:rPr lang="en-GB" dirty="0">
                <a:effectLst/>
              </a:rPr>
              <a:t>Calendar (Rhythm) method:</a:t>
            </a:r>
          </a:p>
          <a:p>
            <a:pPr lvl="2"/>
            <a:r>
              <a:rPr lang="en-US" sz="1800" dirty="0">
                <a:effectLst/>
              </a:rPr>
              <a:t>1. Depends on awareness of physiology of male and female reproductive tracts.</a:t>
            </a:r>
          </a:p>
          <a:p>
            <a:pPr lvl="2"/>
            <a:r>
              <a:rPr lang="en-US" sz="1800" dirty="0">
                <a:effectLst/>
              </a:rPr>
              <a:t>2. Sperm viable in vagina for 2 to 7 days.</a:t>
            </a:r>
          </a:p>
          <a:p>
            <a:pPr lvl="2"/>
            <a:r>
              <a:rPr lang="en-US" sz="1800" dirty="0">
                <a:effectLst/>
              </a:rPr>
              <a:t>3. Ovum lifespan 24 hr.</a:t>
            </a:r>
          </a:p>
          <a:p>
            <a:pPr lvl="1"/>
            <a:r>
              <a:rPr lang="en-GB" dirty="0">
                <a:effectLst/>
              </a:rPr>
              <a:t>Cervical mucous method </a:t>
            </a:r>
          </a:p>
          <a:p>
            <a:pPr lvl="1"/>
            <a:r>
              <a:rPr lang="en-GB" u="sng" dirty="0">
                <a:solidFill>
                  <a:srgbClr val="FF0000"/>
                </a:solidFill>
                <a:effectLst/>
              </a:rPr>
              <a:t>Lactational amenorrhea method (LAM)</a:t>
            </a:r>
          </a:p>
          <a:p>
            <a:pPr lvl="1"/>
            <a:r>
              <a:rPr lang="en-GB" dirty="0">
                <a:effectLst/>
              </a:rPr>
              <a:t>Withdrawal (Coitus interruption )  </a:t>
            </a:r>
            <a:endParaRPr lang="en-US" dirty="0">
              <a:effectLst/>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8300" y="2057400"/>
            <a:ext cx="8407400" cy="3535363"/>
          </a:xfrm>
        </p:spPr>
        <p:txBody>
          <a:bodyPr>
            <a:normAutofit fontScale="70000" lnSpcReduction="20000"/>
          </a:bodyPr>
          <a:lstStyle/>
          <a:p>
            <a:r>
              <a:rPr lang="en-US" dirty="0">
                <a:effectLst/>
              </a:rPr>
              <a:t>Pearl Index is the most common technique used in clinical trials for reporting the effectiveness of a birth control method.</a:t>
            </a:r>
          </a:p>
          <a:p>
            <a:r>
              <a:rPr lang="en-US" dirty="0">
                <a:effectLst/>
              </a:rPr>
              <a:t> PI: the number of failures of a contraceptive method per 100 woman years of exposure.</a:t>
            </a:r>
          </a:p>
          <a:p>
            <a:r>
              <a:rPr lang="en-US" dirty="0">
                <a:effectLst/>
              </a:rPr>
              <a:t>Highly effective – important feature for women</a:t>
            </a:r>
          </a:p>
          <a:p>
            <a:r>
              <a:rPr lang="en-US" dirty="0">
                <a:effectLst/>
              </a:rPr>
              <a:t>Pregnancy rates indistinguishable from other highly effective methods such as intrauterine devices and combined oral contraceptives</a:t>
            </a:r>
          </a:p>
          <a:p>
            <a:r>
              <a:rPr lang="en-US" dirty="0">
                <a:effectLst/>
              </a:rPr>
              <a:t>No increased risk of pregnancy associated with up to three years of use.</a:t>
            </a:r>
          </a:p>
        </p:txBody>
      </p:sp>
      <p:sp>
        <p:nvSpPr>
          <p:cNvPr id="3" name="Title 2"/>
          <p:cNvSpPr>
            <a:spLocks noGrp="1"/>
          </p:cNvSpPr>
          <p:nvPr>
            <p:ph type="title"/>
          </p:nvPr>
        </p:nvSpPr>
        <p:spPr/>
        <p:txBody>
          <a:bodyPr/>
          <a:lstStyle/>
          <a:p>
            <a:pPr algn="ctr"/>
            <a:r>
              <a:rPr lang="en-US" dirty="0">
                <a:solidFill>
                  <a:schemeClr val="tx1"/>
                </a:solidFill>
                <a:effectLst/>
              </a:rPr>
              <a:t>EFFECTIVENESS</a:t>
            </a:r>
          </a:p>
        </p:txBody>
      </p:sp>
    </p:spTree>
    <p:extLst>
      <p:ext uri="{BB962C8B-B14F-4D97-AF65-F5344CB8AC3E}">
        <p14:creationId xmlns:p14="http://schemas.microsoft.com/office/powerpoint/2010/main" val="2715074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1" name="Object 2"/>
          <p:cNvGraphicFramePr>
            <a:graphicFrameLocks noChangeAspect="1"/>
          </p:cNvGraphicFramePr>
          <p:nvPr/>
        </p:nvGraphicFramePr>
        <p:xfrm>
          <a:off x="838200" y="457200"/>
          <a:ext cx="7542213" cy="6191250"/>
        </p:xfrm>
        <a:graphic>
          <a:graphicData uri="http://schemas.openxmlformats.org/presentationml/2006/ole">
            <mc:AlternateContent xmlns:mc="http://schemas.openxmlformats.org/markup-compatibility/2006">
              <mc:Choice xmlns:v="urn:schemas-microsoft-com:vml" Requires="v">
                <p:oleObj spid="_x0000_s9287" name="Acrobat Document" r:id="rId4" imgW="7542857" imgH="5830114" progId="">
                  <p:embed/>
                </p:oleObj>
              </mc:Choice>
              <mc:Fallback>
                <p:oleObj name="Acrobat Document" r:id="rId4" imgW="7542857" imgH="5830114"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57200"/>
                        <a:ext cx="7542213" cy="6191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Oval 1"/>
          <p:cNvSpPr/>
          <p:nvPr/>
        </p:nvSpPr>
        <p:spPr>
          <a:xfrm>
            <a:off x="2667000" y="1217613"/>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rot="20341607">
            <a:off x="4959350" y="1217613"/>
            <a:ext cx="533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1219200" y="1524000"/>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 name="Straight Connector 3"/>
          <p:cNvCxnSpPr/>
          <p:nvPr/>
        </p:nvCxnSpPr>
        <p:spPr>
          <a:xfrm>
            <a:off x="5562600" y="1981200"/>
            <a:ext cx="22098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p:cNvSpPr>
          <p:nvPr>
            <p:ph type="title"/>
          </p:nvPr>
        </p:nvSpPr>
        <p:spPr>
          <a:xfrm>
            <a:off x="990600" y="304800"/>
            <a:ext cx="5334000" cy="1143000"/>
          </a:xfrm>
        </p:spPr>
        <p:txBody>
          <a:bodyPr/>
          <a:lstStyle/>
          <a:p>
            <a:pPr eaLnBrk="1" hangingPunct="1"/>
            <a:r>
              <a:rPr lang="en-US" sz="3600" dirty="0">
                <a:solidFill>
                  <a:schemeClr val="tx1"/>
                </a:solidFill>
                <a:effectLst/>
              </a:rPr>
              <a:t>Etonogestrel Implant </a:t>
            </a:r>
            <a:br>
              <a:rPr lang="en-US" sz="3600" dirty="0">
                <a:solidFill>
                  <a:schemeClr val="tx1"/>
                </a:solidFill>
                <a:effectLst/>
              </a:rPr>
            </a:br>
            <a:r>
              <a:rPr lang="en-US" sz="3600" dirty="0">
                <a:solidFill>
                  <a:schemeClr val="tx1"/>
                </a:solidFill>
                <a:effectLst/>
              </a:rPr>
              <a:t>Efficacy</a:t>
            </a:r>
          </a:p>
        </p:txBody>
      </p:sp>
      <p:sp>
        <p:nvSpPr>
          <p:cNvPr id="44034" name="Rectangle 3"/>
          <p:cNvSpPr>
            <a:spLocks noGrp="1"/>
          </p:cNvSpPr>
          <p:nvPr>
            <p:ph type="body" idx="1"/>
          </p:nvPr>
        </p:nvSpPr>
        <p:spPr>
          <a:xfrm>
            <a:off x="381000" y="1752600"/>
            <a:ext cx="8153400" cy="4191000"/>
          </a:xfrm>
        </p:spPr>
        <p:txBody>
          <a:bodyPr/>
          <a:lstStyle/>
          <a:p>
            <a:pPr eaLnBrk="1" hangingPunct="1">
              <a:spcBef>
                <a:spcPct val="0"/>
              </a:spcBef>
              <a:spcAft>
                <a:spcPct val="20000"/>
              </a:spcAft>
            </a:pPr>
            <a:r>
              <a:rPr lang="en-US" sz="2400" dirty="0">
                <a:effectLst/>
              </a:rPr>
              <a:t>More effective than permanent sterilization</a:t>
            </a:r>
          </a:p>
          <a:p>
            <a:pPr lvl="1" eaLnBrk="1" hangingPunct="1">
              <a:spcBef>
                <a:spcPct val="0"/>
              </a:spcBef>
              <a:spcAft>
                <a:spcPct val="50000"/>
              </a:spcAft>
            </a:pPr>
            <a:r>
              <a:rPr lang="en-US" sz="2400" dirty="0">
                <a:effectLst/>
              </a:rPr>
              <a:t>0.05% typical (and perfect-use) failure</a:t>
            </a:r>
          </a:p>
          <a:p>
            <a:pPr eaLnBrk="1" hangingPunct="1">
              <a:spcBef>
                <a:spcPct val="0"/>
              </a:spcBef>
              <a:spcAft>
                <a:spcPct val="70000"/>
              </a:spcAft>
            </a:pPr>
            <a:r>
              <a:rPr lang="en-US" sz="2400" dirty="0">
                <a:effectLst/>
              </a:rPr>
              <a:t>No pregnancies during 1200 woman-years of exposure (Pearl Index, 0; 95% CI 0.0-0.2) </a:t>
            </a:r>
          </a:p>
          <a:p>
            <a:pPr eaLnBrk="1" hangingPunct="1">
              <a:spcBef>
                <a:spcPct val="0"/>
              </a:spcBef>
            </a:pPr>
            <a:r>
              <a:rPr lang="en-US" sz="2400" dirty="0">
                <a:effectLst/>
              </a:rPr>
              <a:t>American study of 330 women aged 18-40</a:t>
            </a:r>
          </a:p>
          <a:p>
            <a:pPr lvl="1" eaLnBrk="1" hangingPunct="1">
              <a:spcBef>
                <a:spcPct val="0"/>
              </a:spcBef>
            </a:pPr>
            <a:r>
              <a:rPr lang="en-US" sz="2400" dirty="0">
                <a:effectLst/>
              </a:rPr>
              <a:t>no pregnancies in 2 years</a:t>
            </a:r>
          </a:p>
        </p:txBody>
      </p:sp>
      <p:sp>
        <p:nvSpPr>
          <p:cNvPr id="44035" name="Text Box 4"/>
          <p:cNvSpPr txBox="1">
            <a:spLocks noChangeArrowheads="1"/>
          </p:cNvSpPr>
          <p:nvPr/>
        </p:nvSpPr>
        <p:spPr bwMode="auto">
          <a:xfrm>
            <a:off x="1295400" y="6032500"/>
            <a:ext cx="7848600" cy="825500"/>
          </a:xfrm>
          <a:prstGeom prst="rect">
            <a:avLst/>
          </a:prstGeom>
          <a:noFill/>
          <a:ln w="9525">
            <a:noFill/>
            <a:miter lim="800000"/>
            <a:headEnd/>
            <a:tailEnd/>
          </a:ln>
        </p:spPr>
        <p:txBody>
          <a:bodyPr>
            <a:spAutoFit/>
          </a:bodyPr>
          <a:lstStyle/>
          <a:p>
            <a:pPr algn="r">
              <a:spcBef>
                <a:spcPct val="50000"/>
              </a:spcBef>
            </a:pPr>
            <a:r>
              <a:rPr lang="en-US" sz="1600"/>
              <a:t>Croxatto HB.  Eur J Contracept Reprod Health Care. 2000;5(suppl 2):21</a:t>
            </a:r>
          </a:p>
          <a:p>
            <a:pPr algn="r"/>
            <a:r>
              <a:rPr lang="en-US" sz="1600"/>
              <a:t>Funk et al. Contraception 2005;71:319</a:t>
            </a:r>
          </a:p>
          <a:p>
            <a:pPr algn="r"/>
            <a:r>
              <a:rPr lang="en-US" sz="1600"/>
              <a:t>Trussell. Contraception 2011;83:397</a:t>
            </a:r>
          </a:p>
        </p:txBody>
      </p:sp>
      <p:pic>
        <p:nvPicPr>
          <p:cNvPr id="44036" name="Picture 5" descr="implc"/>
          <p:cNvPicPr>
            <a:picLocks noChangeAspect="1" noChangeArrowheads="1"/>
          </p:cNvPicPr>
          <p:nvPr/>
        </p:nvPicPr>
        <p:blipFill>
          <a:blip r:embed="rId3" cstate="print"/>
          <a:srcRect/>
          <a:stretch>
            <a:fillRect/>
          </a:stretch>
        </p:blipFill>
        <p:spPr bwMode="auto">
          <a:xfrm>
            <a:off x="6705600" y="228600"/>
            <a:ext cx="2276475" cy="1881188"/>
          </a:xfrm>
          <a:prstGeom prst="rect">
            <a:avLst/>
          </a:prstGeom>
          <a:noFill/>
          <a:ln w="9525">
            <a:noFill/>
            <a:miter lim="800000"/>
            <a:headEnd/>
            <a:tailEnd/>
          </a:ln>
        </p:spPr>
      </p:pic>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2057399"/>
            <a:ext cx="8407400" cy="4068763"/>
          </a:xfrm>
        </p:spPr>
        <p:txBody>
          <a:bodyPr>
            <a:normAutofit fontScale="85000" lnSpcReduction="20000"/>
          </a:bodyPr>
          <a:lstStyle/>
          <a:p>
            <a:r>
              <a:rPr lang="en-US" dirty="0">
                <a:effectLst/>
                <a:latin typeface="Times New Roman" panose="02020603050405020304" pitchFamily="18" charset="0"/>
                <a:cs typeface="Times New Roman" panose="02020603050405020304" pitchFamily="18" charset="0"/>
              </a:rPr>
              <a:t>Breastfeeding women less than 6 weeks postpartum</a:t>
            </a:r>
          </a:p>
          <a:p>
            <a:r>
              <a:rPr lang="en-US" dirty="0">
                <a:effectLst/>
                <a:latin typeface="Times New Roman" panose="02020603050405020304" pitchFamily="18" charset="0"/>
                <a:cs typeface="Times New Roman" panose="02020603050405020304" pitchFamily="18" charset="0"/>
              </a:rPr>
              <a:t>Women with current deep venous thrombosis or pulmonary embolism</a:t>
            </a:r>
          </a:p>
          <a:p>
            <a:r>
              <a:rPr lang="en-US" dirty="0">
                <a:effectLst/>
                <a:latin typeface="Times New Roman" panose="02020603050405020304" pitchFamily="18" charset="0"/>
                <a:cs typeface="Times New Roman" panose="02020603050405020304" pitchFamily="18" charset="0"/>
              </a:rPr>
              <a:t>Unexplained, unevaluated abnormal vaginal bleeding</a:t>
            </a:r>
          </a:p>
          <a:p>
            <a:r>
              <a:rPr lang="en-US" dirty="0">
                <a:effectLst/>
                <a:latin typeface="Times New Roman" panose="02020603050405020304" pitchFamily="18" charset="0"/>
                <a:cs typeface="Times New Roman" panose="02020603050405020304" pitchFamily="18" charset="0"/>
              </a:rPr>
              <a:t>Current breast cancer</a:t>
            </a:r>
          </a:p>
          <a:p>
            <a:r>
              <a:rPr lang="en-US" dirty="0">
                <a:effectLst/>
                <a:latin typeface="Times New Roman" panose="02020603050405020304" pitchFamily="18" charset="0"/>
                <a:cs typeface="Times New Roman" panose="02020603050405020304" pitchFamily="18" charset="0"/>
              </a:rPr>
              <a:t>Past breast cancer without evidence of current disease within five years</a:t>
            </a:r>
          </a:p>
          <a:p>
            <a:pPr marL="44450" indent="0">
              <a:buNone/>
            </a:pPr>
            <a:endParaRPr lang="en-US" dirty="0">
              <a:effectLst/>
              <a:latin typeface="Times New Roman" panose="02020603050405020304" pitchFamily="18" charset="0"/>
              <a:cs typeface="Times New Roman" panose="02020603050405020304" pitchFamily="18" charset="0"/>
            </a:endParaRPr>
          </a:p>
          <a:p>
            <a:pPr marL="44450" indent="0">
              <a:buNone/>
            </a:pPr>
            <a:endParaRPr lang="en-US" dirty="0">
              <a:effectLst/>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effectLst/>
                <a:latin typeface="Times New Roman" panose="02020603050405020304" pitchFamily="18" charset="0"/>
                <a:cs typeface="Times New Roman" panose="02020603050405020304" pitchFamily="18" charset="0"/>
              </a:rPr>
              <a:t>World Health Organization.  Medical eligibility criteria for contraceptive use.     </a:t>
            </a:r>
            <a:r>
              <a:rPr lang="en-US" sz="1400" dirty="0" err="1">
                <a:effectLst/>
                <a:latin typeface="Times New Roman" panose="02020603050405020304" pitchFamily="18" charset="0"/>
                <a:cs typeface="Times New Roman" panose="02020603050405020304" pitchFamily="18" charset="0"/>
              </a:rPr>
              <a:t>Geneva:WHO</a:t>
            </a:r>
            <a:r>
              <a:rPr lang="en-US" sz="1400" dirty="0">
                <a:effectLst/>
                <a:latin typeface="Times New Roman" panose="02020603050405020304" pitchFamily="18" charset="0"/>
                <a:cs typeface="Times New Roman" panose="02020603050405020304" pitchFamily="18" charset="0"/>
              </a:rPr>
              <a:t>, 2004.</a:t>
            </a:r>
          </a:p>
        </p:txBody>
      </p:sp>
      <p:sp>
        <p:nvSpPr>
          <p:cNvPr id="3" name="Title 2"/>
          <p:cNvSpPr>
            <a:spLocks noGrp="1"/>
          </p:cNvSpPr>
          <p:nvPr>
            <p:ph type="title"/>
          </p:nvPr>
        </p:nvSpPr>
        <p:spPr>
          <a:xfrm>
            <a:off x="381000" y="152400"/>
            <a:ext cx="8382000" cy="1447800"/>
          </a:xfrm>
        </p:spPr>
        <p:txBody>
          <a:bodyPr/>
          <a:lstStyle/>
          <a:p>
            <a:pPr algn="ctr"/>
            <a:r>
              <a:rPr lang="en-US" sz="4000" dirty="0">
                <a:solidFill>
                  <a:schemeClr val="tx1"/>
                </a:solidFill>
                <a:effectLst/>
                <a:latin typeface="Times New Roman" panose="02020603050405020304" pitchFamily="18" charset="0"/>
                <a:cs typeface="Times New Roman" panose="02020603050405020304" pitchFamily="18" charset="0"/>
              </a:rPr>
              <a:t>WHO CAN’T USE IMPLANON</a:t>
            </a:r>
            <a:r>
              <a:rPr lang="en-US" sz="4000" baseline="30000" dirty="0">
                <a:solidFill>
                  <a:schemeClr val="tx1"/>
                </a:solidFill>
                <a:effectLst/>
                <a:latin typeface="Times New Roman" panose="02020603050405020304" pitchFamily="18" charset="0"/>
                <a:cs typeface="Times New Roman" panose="02020603050405020304" pitchFamily="18" charset="0"/>
              </a:rPr>
              <a:t>®</a:t>
            </a:r>
            <a:br>
              <a:rPr lang="en-US" sz="4000" baseline="30000" dirty="0">
                <a:solidFill>
                  <a:schemeClr val="tx1"/>
                </a:solidFill>
                <a:effectLst/>
                <a:latin typeface="Times New Roman" panose="02020603050405020304" pitchFamily="18" charset="0"/>
                <a:cs typeface="Times New Roman" panose="02020603050405020304" pitchFamily="18" charset="0"/>
              </a:rPr>
            </a:br>
            <a:br>
              <a:rPr lang="en-US" sz="4000" baseline="30000" dirty="0">
                <a:solidFill>
                  <a:schemeClr val="tx1"/>
                </a:solidFill>
                <a:effectLst/>
                <a:latin typeface="Times New Roman" panose="02020603050405020304" pitchFamily="18" charset="0"/>
                <a:cs typeface="Times New Roman" panose="02020603050405020304" pitchFamily="18" charset="0"/>
              </a:rPr>
            </a:br>
            <a:r>
              <a:rPr lang="en-US" sz="4000" baseline="30000" dirty="0">
                <a:solidFill>
                  <a:schemeClr val="tx1"/>
                </a:solidFill>
                <a:effectLst/>
                <a:latin typeface="Times New Roman" panose="02020603050405020304" pitchFamily="18" charset="0"/>
                <a:cs typeface="Times New Roman" panose="02020603050405020304" pitchFamily="18" charset="0"/>
              </a:rPr>
              <a:t>WHO GUIDELINES*</a:t>
            </a:r>
          </a:p>
        </p:txBody>
      </p:sp>
    </p:spTree>
    <p:extLst>
      <p:ext uri="{BB962C8B-B14F-4D97-AF65-F5344CB8AC3E}">
        <p14:creationId xmlns:p14="http://schemas.microsoft.com/office/powerpoint/2010/main" val="15928844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a:effectLst/>
              </a:rPr>
              <a:t>The implant seems to have a positive impact on </a:t>
            </a:r>
            <a:r>
              <a:rPr lang="en-US" dirty="0" err="1">
                <a:effectLst/>
              </a:rPr>
              <a:t>QoL</a:t>
            </a:r>
            <a:r>
              <a:rPr lang="en-US" dirty="0">
                <a:effectLst/>
              </a:rPr>
              <a:t> </a:t>
            </a:r>
            <a:r>
              <a:rPr lang="en-US" b="1" dirty="0">
                <a:effectLst/>
              </a:rPr>
              <a:t>after the first three months </a:t>
            </a:r>
            <a:r>
              <a:rPr lang="en-US" dirty="0">
                <a:effectLst/>
              </a:rPr>
              <a:t>of therapy. </a:t>
            </a:r>
          </a:p>
          <a:p>
            <a:r>
              <a:rPr lang="en-US" dirty="0">
                <a:effectLst/>
              </a:rPr>
              <a:t>Users showed an</a:t>
            </a:r>
            <a:r>
              <a:rPr lang="en-US" b="1" dirty="0">
                <a:effectLst/>
              </a:rPr>
              <a:t> improved </a:t>
            </a:r>
            <a:r>
              <a:rPr lang="en-US" dirty="0">
                <a:effectLst/>
              </a:rPr>
              <a:t>general health status and physical role status. </a:t>
            </a:r>
          </a:p>
          <a:p>
            <a:r>
              <a:rPr lang="en-US" dirty="0">
                <a:effectLst/>
              </a:rPr>
              <a:t>The implant did not show negative effects on libido and on sexual function. </a:t>
            </a:r>
          </a:p>
          <a:p>
            <a:r>
              <a:rPr lang="en-US" dirty="0">
                <a:effectLst/>
              </a:rPr>
              <a:t>In the first three months of treatment, users experienced a temporary reduction of vitality, mental health, social functioning and emotional role functioning, which seem to disappear after six months of therapy.</a:t>
            </a:r>
          </a:p>
          <a:p>
            <a:pPr>
              <a:buNone/>
            </a:pPr>
            <a:r>
              <a:rPr lang="en-US" dirty="0">
                <a:effectLst/>
              </a:rPr>
              <a:t>			(</a:t>
            </a:r>
            <a:r>
              <a:rPr lang="en-US" dirty="0" err="1">
                <a:effectLst/>
              </a:rPr>
              <a:t>Costantino</a:t>
            </a:r>
            <a:r>
              <a:rPr lang="en-US" dirty="0">
                <a:effectLst/>
              </a:rPr>
              <a:t> Di Carlo,2013)</a:t>
            </a:r>
          </a:p>
        </p:txBody>
      </p:sp>
      <p:sp>
        <p:nvSpPr>
          <p:cNvPr id="3" name="Title 2"/>
          <p:cNvSpPr>
            <a:spLocks noGrp="1"/>
          </p:cNvSpPr>
          <p:nvPr>
            <p:ph type="title"/>
          </p:nvPr>
        </p:nvSpPr>
        <p:spPr/>
        <p:txBody>
          <a:bodyPr/>
          <a:lstStyle/>
          <a:p>
            <a:r>
              <a:rPr lang="en-US" dirty="0">
                <a:solidFill>
                  <a:schemeClr val="tx1"/>
                </a:solidFill>
                <a:effectLst/>
              </a:rPr>
              <a:t>Impact of Implanon on </a:t>
            </a:r>
            <a:r>
              <a:rPr lang="en-US" dirty="0" err="1">
                <a:solidFill>
                  <a:schemeClr val="tx1"/>
                </a:solidFill>
                <a:effectLst/>
              </a:rPr>
              <a:t>QoL</a:t>
            </a:r>
            <a:endParaRPr lang="en-US" dirty="0">
              <a:solidFill>
                <a:schemeClr val="tx1"/>
              </a:solidFill>
              <a:effectLst/>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8FCCD-8A7F-498F-B5AC-ACA99E13A5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0A47DB9-22F7-408C-9F6F-871EFEA34F7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F57D96A-8C9F-44BA-8584-8EB4924011A1}"/>
              </a:ext>
            </a:extLst>
          </p:cNvPr>
          <p:cNvSpPr>
            <a:spLocks noGrp="1"/>
          </p:cNvSpPr>
          <p:nvPr>
            <p:ph type="sldNum" sz="quarter" idx="12"/>
          </p:nvPr>
        </p:nvSpPr>
        <p:spPr/>
        <p:txBody>
          <a:bodyPr/>
          <a:lstStyle/>
          <a:p>
            <a:fld id="{09B87B27-2B38-466A-8CD4-319805E47035}" type="slidenum">
              <a:rPr lang="en-US" smtClean="0">
                <a:solidFill>
                  <a:srgbClr val="003366"/>
                </a:solidFill>
              </a:rPr>
              <a:pPr/>
              <a:t>105</a:t>
            </a:fld>
            <a:endParaRPr lang="en-US">
              <a:solidFill>
                <a:srgbClr val="003366"/>
              </a:solidFill>
            </a:endParaRPr>
          </a:p>
        </p:txBody>
      </p:sp>
      <p:pic>
        <p:nvPicPr>
          <p:cNvPr id="5" name="Picture 4">
            <a:extLst>
              <a:ext uri="{FF2B5EF4-FFF2-40B4-BE49-F238E27FC236}">
                <a16:creationId xmlns:a16="http://schemas.microsoft.com/office/drawing/2014/main" id="{451F8644-E798-4ACF-8B2E-DCE620C8D48D}"/>
              </a:ext>
            </a:extLst>
          </p:cNvPr>
          <p:cNvPicPr>
            <a:picLocks noChangeAspect="1"/>
          </p:cNvPicPr>
          <p:nvPr/>
        </p:nvPicPr>
        <p:blipFill>
          <a:blip r:embed="rId2"/>
          <a:stretch>
            <a:fillRect/>
          </a:stretch>
        </p:blipFill>
        <p:spPr>
          <a:xfrm>
            <a:off x="9236" y="27276"/>
            <a:ext cx="9134764" cy="6830724"/>
          </a:xfrm>
          <a:prstGeom prst="rect">
            <a:avLst/>
          </a:prstGeom>
        </p:spPr>
      </p:pic>
    </p:spTree>
    <p:extLst>
      <p:ext uri="{BB962C8B-B14F-4D97-AF65-F5344CB8AC3E}">
        <p14:creationId xmlns:p14="http://schemas.microsoft.com/office/powerpoint/2010/main" val="5148249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362199"/>
            <a:ext cx="8483600" cy="3763963"/>
          </a:xfrm>
        </p:spPr>
        <p:txBody>
          <a:bodyPr>
            <a:normAutofit fontScale="77500" lnSpcReduction="20000"/>
          </a:bodyPr>
          <a:lstStyle/>
          <a:p>
            <a:r>
              <a:rPr lang="en-US" dirty="0">
                <a:effectLst/>
                <a:latin typeface="Times New Roman" panose="02020603050405020304" pitchFamily="18" charset="0"/>
                <a:cs typeface="Times New Roman" panose="02020603050405020304" pitchFamily="18" charset="0"/>
              </a:rPr>
              <a:t>Method is highly efficacious   (Evidence grade: Level 1) </a:t>
            </a:r>
          </a:p>
          <a:p>
            <a:endParaRPr lang="en-US" dirty="0">
              <a:effectLst/>
              <a:latin typeface="Times New Roman" panose="02020603050405020304" pitchFamily="18" charset="0"/>
              <a:cs typeface="Times New Roman" panose="02020603050405020304" pitchFamily="18" charset="0"/>
            </a:endParaRPr>
          </a:p>
          <a:p>
            <a:r>
              <a:rPr lang="en-US" dirty="0">
                <a:effectLst/>
                <a:latin typeface="Times New Roman" panose="02020603050405020304" pitchFamily="18" charset="0"/>
                <a:cs typeface="Times New Roman" panose="02020603050405020304" pitchFamily="18" charset="0"/>
              </a:rPr>
              <a:t>Cochrane review: No pregnancies occurring in any of the trials during 26,972 and 28,108 women months of follow up respectively.		 (Power J, 2012, Al-</a:t>
            </a:r>
            <a:r>
              <a:rPr lang="en-US" dirty="0" err="1">
                <a:effectLst/>
                <a:latin typeface="Times New Roman" panose="02020603050405020304" pitchFamily="18" charset="0"/>
                <a:cs typeface="Times New Roman" panose="02020603050405020304" pitchFamily="18" charset="0"/>
              </a:rPr>
              <a:t>Jefout</a:t>
            </a:r>
            <a:r>
              <a:rPr lang="en-US" dirty="0">
                <a:effectLst/>
                <a:latin typeface="Times New Roman" panose="02020603050405020304" pitchFamily="18" charset="0"/>
                <a:cs typeface="Times New Roman" panose="02020603050405020304" pitchFamily="18" charset="0"/>
              </a:rPr>
              <a:t> 2016) </a:t>
            </a:r>
          </a:p>
          <a:p>
            <a:r>
              <a:rPr lang="en-US" dirty="0">
                <a:effectLst/>
                <a:latin typeface="Times New Roman" panose="02020603050405020304" pitchFamily="18" charset="0"/>
                <a:cs typeface="Times New Roman" panose="02020603050405020304" pitchFamily="18" charset="0"/>
              </a:rPr>
              <a:t>Discreet.  In most users, the rods are not visible under the skin</a:t>
            </a:r>
          </a:p>
          <a:p>
            <a:r>
              <a:rPr lang="en-US" dirty="0">
                <a:effectLst/>
                <a:latin typeface="Times New Roman" panose="02020603050405020304" pitchFamily="18" charset="0"/>
                <a:cs typeface="Times New Roman" panose="02020603050405020304" pitchFamily="18" charset="0"/>
              </a:rPr>
              <a:t>Ease of use:  no attention is required of user until time of removal.  This often leads to high continuation rates.</a:t>
            </a:r>
          </a:p>
          <a:p>
            <a:r>
              <a:rPr lang="en-US" dirty="0">
                <a:effectLst/>
                <a:latin typeface="Times New Roman" panose="02020603050405020304" pitchFamily="18" charset="0"/>
                <a:cs typeface="Times New Roman" panose="02020603050405020304" pitchFamily="18" charset="0"/>
              </a:rPr>
              <a:t>Contains no estrogen</a:t>
            </a:r>
            <a:r>
              <a:rPr lang="en-US" dirty="0">
                <a:effectLst/>
              </a:rPr>
              <a:t>.</a:t>
            </a:r>
          </a:p>
        </p:txBody>
      </p:sp>
      <p:sp>
        <p:nvSpPr>
          <p:cNvPr id="3" name="Title 2"/>
          <p:cNvSpPr>
            <a:spLocks noGrp="1"/>
          </p:cNvSpPr>
          <p:nvPr>
            <p:ph type="title"/>
          </p:nvPr>
        </p:nvSpPr>
        <p:spPr/>
        <p:txBody>
          <a:bodyPr/>
          <a:lstStyle/>
          <a:p>
            <a:pPr algn="ctr"/>
            <a:r>
              <a:rPr lang="en-US" dirty="0">
                <a:solidFill>
                  <a:schemeClr val="tx1"/>
                </a:solidFill>
                <a:effectLst/>
                <a:latin typeface="Times New Roman" panose="02020603050405020304" pitchFamily="18" charset="0"/>
                <a:cs typeface="Times New Roman" panose="02020603050405020304" pitchFamily="18" charset="0"/>
              </a:rPr>
              <a:t>ACCEPTABILITY</a:t>
            </a:r>
          </a:p>
        </p:txBody>
      </p:sp>
    </p:spTree>
    <p:extLst>
      <p:ext uri="{BB962C8B-B14F-4D97-AF65-F5344CB8AC3E}">
        <p14:creationId xmlns:p14="http://schemas.microsoft.com/office/powerpoint/2010/main" val="27878809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2362199"/>
            <a:ext cx="8407400" cy="3763963"/>
          </a:xfrm>
        </p:spPr>
        <p:txBody>
          <a:bodyPr>
            <a:normAutofit fontScale="77500" lnSpcReduction="20000"/>
          </a:bodyPr>
          <a:lstStyle/>
          <a:p>
            <a:r>
              <a:rPr lang="en-US" dirty="0">
                <a:effectLst/>
                <a:cs typeface="Times New Roman" panose="02020603050405020304" pitchFamily="18" charset="0"/>
              </a:rPr>
              <a:t>Data are sparse, but like all contraceptives, the absolute number of ectopic pregnancies are reduced.</a:t>
            </a:r>
          </a:p>
          <a:p>
            <a:pPr>
              <a:buNone/>
            </a:pPr>
            <a:endParaRPr lang="en-US" dirty="0">
              <a:effectLst/>
              <a:cs typeface="Times New Roman" panose="02020603050405020304" pitchFamily="18" charset="0"/>
            </a:endParaRPr>
          </a:p>
          <a:p>
            <a:r>
              <a:rPr lang="en-US" dirty="0">
                <a:effectLst/>
              </a:rPr>
              <a:t>A pregnancy that occurs in a woman using Implanon may be more likely to be ectopic than a pregnancy occurring in a woman using no contraception</a:t>
            </a:r>
            <a:endParaRPr lang="en-US" dirty="0">
              <a:effectLst/>
              <a:cs typeface="Times New Roman" panose="02020603050405020304" pitchFamily="18" charset="0"/>
            </a:endParaRPr>
          </a:p>
          <a:p>
            <a:endParaRPr lang="en-US" dirty="0">
              <a:effectLst/>
              <a:cs typeface="Times New Roman" panose="02020603050405020304" pitchFamily="18" charset="0"/>
            </a:endParaRPr>
          </a:p>
          <a:p>
            <a:r>
              <a:rPr lang="en-US" dirty="0">
                <a:effectLst/>
                <a:cs typeface="Times New Roman" panose="02020603050405020304" pitchFamily="18" charset="0"/>
              </a:rPr>
              <a:t>Only case studies or Level 4 studies are available, but if a pregnancy occurs, an ectopic pregnancy should be ruled out.</a:t>
            </a:r>
          </a:p>
          <a:p>
            <a:pPr algn="ctr">
              <a:buNone/>
            </a:pPr>
            <a:r>
              <a:rPr lang="fr-FR" sz="1800" dirty="0">
                <a:effectLst/>
              </a:rPr>
              <a:t>	(Mansour M, </a:t>
            </a:r>
            <a:r>
              <a:rPr lang="en-US" sz="1800" dirty="0">
                <a:effectLst/>
              </a:rPr>
              <a:t>2005;Panti S,2006;Henderson P, 2007;Olowu O, 2011;Bouquier J, 2012)</a:t>
            </a:r>
          </a:p>
          <a:p>
            <a:endParaRPr lang="en-US" dirty="0">
              <a:effectLst/>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p:txBody>
          <a:bodyPr/>
          <a:lstStyle/>
          <a:p>
            <a:pPr algn="ctr"/>
            <a:r>
              <a:rPr lang="en-US" sz="3200" dirty="0">
                <a:solidFill>
                  <a:schemeClr val="tx1"/>
                </a:solidFill>
                <a:effectLst/>
                <a:latin typeface="Times New Roman" panose="02020603050405020304" pitchFamily="18" charset="0"/>
                <a:cs typeface="Times New Roman" panose="02020603050405020304" pitchFamily="18" charset="0"/>
              </a:rPr>
              <a:t>SAFETY:  PREGNANCY OUTCOME</a:t>
            </a:r>
            <a:br>
              <a:rPr lang="en-US" sz="3200" dirty="0">
                <a:solidFill>
                  <a:schemeClr val="tx1"/>
                </a:solidFill>
                <a:effectLst/>
                <a:latin typeface="Times New Roman" panose="02020603050405020304" pitchFamily="18" charset="0"/>
                <a:cs typeface="Times New Roman" panose="02020603050405020304" pitchFamily="18" charset="0"/>
              </a:rPr>
            </a:br>
            <a:r>
              <a:rPr lang="en-US" sz="3200" dirty="0">
                <a:solidFill>
                  <a:schemeClr val="tx1"/>
                </a:solidFill>
                <a:effectLst/>
                <a:latin typeface="Times New Roman" panose="02020603050405020304" pitchFamily="18" charset="0"/>
                <a:cs typeface="Times New Roman" panose="02020603050405020304" pitchFamily="18" charset="0"/>
              </a:rPr>
              <a:t>Ectopic Pregnancy</a:t>
            </a:r>
          </a:p>
        </p:txBody>
      </p:sp>
    </p:spTree>
    <p:extLst>
      <p:ext uri="{BB962C8B-B14F-4D97-AF65-F5344CB8AC3E}">
        <p14:creationId xmlns:p14="http://schemas.microsoft.com/office/powerpoint/2010/main" val="8125778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676401"/>
            <a:ext cx="8483600" cy="5181600"/>
          </a:xfrm>
        </p:spPr>
        <p:txBody>
          <a:bodyPr>
            <a:normAutofit fontScale="77500" lnSpcReduction="20000"/>
          </a:bodyPr>
          <a:lstStyle/>
          <a:p>
            <a:r>
              <a:rPr lang="en-US" dirty="0">
                <a:effectLst/>
                <a:latin typeface="Arial" pitchFamily="34" charset="0"/>
                <a:cs typeface="Arial" pitchFamily="34" charset="0"/>
              </a:rPr>
              <a:t>Rapid return to fertility as measured by a return to normal menstrual cycles or ovulation </a:t>
            </a:r>
          </a:p>
          <a:p>
            <a:r>
              <a:rPr lang="en-US" dirty="0">
                <a:effectLst/>
                <a:latin typeface="Arial" pitchFamily="34" charset="0"/>
                <a:cs typeface="Arial" pitchFamily="34" charset="0"/>
              </a:rPr>
              <a:t>Evidence Grade: Level 2</a:t>
            </a:r>
          </a:p>
          <a:p>
            <a:pPr algn="ctr">
              <a:buNone/>
            </a:pPr>
            <a:r>
              <a:rPr lang="en-US" sz="2000" dirty="0">
                <a:effectLst/>
                <a:latin typeface="Arial" pitchFamily="34" charset="0"/>
                <a:cs typeface="Arial" pitchFamily="34" charset="0"/>
              </a:rPr>
              <a:t>(</a:t>
            </a:r>
            <a:r>
              <a:rPr lang="en-US" sz="2000" dirty="0" err="1">
                <a:effectLst/>
                <a:latin typeface="Arial" pitchFamily="34" charset="0"/>
                <a:cs typeface="Arial" pitchFamily="34" charset="0"/>
              </a:rPr>
              <a:t>Affandi</a:t>
            </a:r>
            <a:r>
              <a:rPr lang="en-US" sz="2000" dirty="0">
                <a:effectLst/>
                <a:latin typeface="Arial" pitchFamily="34" charset="0"/>
                <a:cs typeface="Arial" pitchFamily="34" charset="0"/>
              </a:rPr>
              <a:t> B, 1999; </a:t>
            </a:r>
            <a:r>
              <a:rPr lang="en-US" sz="2000" dirty="0" err="1">
                <a:effectLst/>
                <a:latin typeface="Arial" pitchFamily="34" charset="0"/>
                <a:cs typeface="Arial" pitchFamily="34" charset="0"/>
              </a:rPr>
              <a:t>Croxatto</a:t>
            </a:r>
            <a:r>
              <a:rPr lang="en-US" sz="2000" dirty="0">
                <a:effectLst/>
                <a:latin typeface="Arial" pitchFamily="34" charset="0"/>
                <a:cs typeface="Arial" pitchFamily="34" charset="0"/>
              </a:rPr>
              <a:t> HB,1995; Funk S, 2005)</a:t>
            </a:r>
          </a:p>
          <a:p>
            <a:pPr algn="ctr">
              <a:buNone/>
            </a:pPr>
            <a:endParaRPr lang="en-US" sz="2000" dirty="0">
              <a:effectLst/>
              <a:latin typeface="Arial" pitchFamily="34" charset="0"/>
              <a:cs typeface="Arial" pitchFamily="34" charset="0"/>
            </a:endParaRPr>
          </a:p>
          <a:p>
            <a:r>
              <a:rPr lang="en-US" dirty="0">
                <a:effectLst/>
                <a:latin typeface="Arial" pitchFamily="34" charset="0"/>
                <a:cs typeface="Arial" pitchFamily="34" charset="0"/>
              </a:rPr>
              <a:t>In clinical trials with Implanon, the etonogestrel levels in blood decreased below sensitivity of the assay by one week after removal of the implant. </a:t>
            </a:r>
          </a:p>
          <a:p>
            <a:pPr>
              <a:buNone/>
            </a:pPr>
            <a:endParaRPr lang="en-US" dirty="0">
              <a:effectLst/>
              <a:latin typeface="Arial" pitchFamily="34" charset="0"/>
              <a:cs typeface="Arial" pitchFamily="34" charset="0"/>
            </a:endParaRPr>
          </a:p>
          <a:p>
            <a:r>
              <a:rPr lang="en-US" dirty="0">
                <a:effectLst/>
                <a:latin typeface="Arial" pitchFamily="34" charset="0"/>
                <a:cs typeface="Arial" pitchFamily="34" charset="0"/>
              </a:rPr>
              <a:t>In addition, pregnancies were observed to occur as early as 7 to 14 days after removal. </a:t>
            </a:r>
          </a:p>
          <a:p>
            <a:pPr>
              <a:buNone/>
            </a:pPr>
            <a:endParaRPr lang="en-US" dirty="0">
              <a:effectLst/>
              <a:latin typeface="Arial" pitchFamily="34" charset="0"/>
              <a:cs typeface="Arial" pitchFamily="34" charset="0"/>
            </a:endParaRPr>
          </a:p>
          <a:p>
            <a:r>
              <a:rPr lang="en-US" dirty="0">
                <a:effectLst/>
                <a:latin typeface="Arial" pitchFamily="34" charset="0"/>
                <a:cs typeface="Arial" pitchFamily="34" charset="0"/>
              </a:rPr>
              <a:t>Therefore, a woman should re-start contraception immediately after removal of the implant if continued contraceptive protection is desired</a:t>
            </a:r>
            <a:r>
              <a:rPr lang="en-US" dirty="0">
                <a:effectLst/>
              </a:rPr>
              <a:t>  </a:t>
            </a:r>
          </a:p>
          <a:p>
            <a:endParaRPr lang="en-US" dirty="0">
              <a:effectLst/>
            </a:endParaRPr>
          </a:p>
          <a:p>
            <a:endParaRPr lang="en-US" dirty="0">
              <a:effectLst/>
            </a:endParaRPr>
          </a:p>
          <a:p>
            <a:endParaRPr lang="en-US" dirty="0">
              <a:effectLst/>
            </a:endParaRPr>
          </a:p>
        </p:txBody>
      </p:sp>
      <p:sp>
        <p:nvSpPr>
          <p:cNvPr id="3" name="Title 2"/>
          <p:cNvSpPr>
            <a:spLocks noGrp="1"/>
          </p:cNvSpPr>
          <p:nvPr>
            <p:ph type="title"/>
          </p:nvPr>
        </p:nvSpPr>
        <p:spPr/>
        <p:txBody>
          <a:bodyPr/>
          <a:lstStyle/>
          <a:p>
            <a:pPr algn="ctr"/>
            <a:r>
              <a:rPr lang="en-US" sz="4000" dirty="0">
                <a:solidFill>
                  <a:schemeClr val="tx1"/>
                </a:solidFill>
                <a:effectLst/>
                <a:latin typeface="Times New Roman" panose="02020603050405020304" pitchFamily="18" charset="0"/>
                <a:cs typeface="Times New Roman" panose="02020603050405020304" pitchFamily="18" charset="0"/>
              </a:rPr>
              <a:t>SAFETY:  RETURN TO FERTILITY</a:t>
            </a:r>
          </a:p>
        </p:txBody>
      </p:sp>
    </p:spTree>
    <p:extLst>
      <p:ext uri="{BB962C8B-B14F-4D97-AF65-F5344CB8AC3E}">
        <p14:creationId xmlns:p14="http://schemas.microsoft.com/office/powerpoint/2010/main" val="35944051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719262"/>
            <a:ext cx="8407400" cy="4910137"/>
          </a:xfrm>
        </p:spPr>
        <p:txBody>
          <a:bodyPr>
            <a:normAutofit fontScale="70000" lnSpcReduction="20000"/>
          </a:bodyPr>
          <a:lstStyle/>
          <a:p>
            <a:r>
              <a:rPr lang="en-US" b="1" dirty="0">
                <a:effectLst/>
              </a:rPr>
              <a:t>Unacceptable bleeding: </a:t>
            </a:r>
            <a:r>
              <a:rPr lang="en-US" dirty="0">
                <a:effectLst/>
              </a:rPr>
              <a:t>as prolonged and/or frequent bleeding, judged by the woman, and “persistent” bleeding to be prolonged and/or frequent bleeding for more that 6 months. </a:t>
            </a:r>
          </a:p>
          <a:p>
            <a:r>
              <a:rPr lang="en-US" dirty="0">
                <a:effectLst/>
              </a:rPr>
              <a:t>Amenorrhea: No bleeding and/or spotting in 90 days-22.2%</a:t>
            </a:r>
          </a:p>
          <a:p>
            <a:r>
              <a:rPr lang="en-US" dirty="0">
                <a:effectLst/>
              </a:rPr>
              <a:t>Infrequent bleeding: Less than three bleeding and/or spotting episodes in 90 days (excluding amenorrhea)-33.6%</a:t>
            </a:r>
          </a:p>
          <a:p>
            <a:r>
              <a:rPr lang="en-US" dirty="0">
                <a:effectLst/>
              </a:rPr>
              <a:t>Frequent: More than 5 bleeding and/or spotting episodes in 90 days- 6.7% </a:t>
            </a:r>
          </a:p>
          <a:p>
            <a:r>
              <a:rPr lang="en-US" dirty="0">
                <a:effectLst/>
              </a:rPr>
              <a:t>Prolonged bleeding: &gt; 8 days- 17.7% </a:t>
            </a:r>
          </a:p>
          <a:p>
            <a:r>
              <a:rPr lang="en-US" dirty="0">
                <a:effectLst/>
              </a:rPr>
              <a:t>Initial studies suggested that the bleeding pattern experienced by ENG implant users would improve with time</a:t>
            </a:r>
          </a:p>
          <a:p>
            <a:pPr>
              <a:buNone/>
            </a:pPr>
            <a:r>
              <a:rPr lang="en-US" dirty="0">
                <a:effectLst/>
              </a:rPr>
              <a:t>						(Mansour D, 2008)</a:t>
            </a:r>
          </a:p>
          <a:p>
            <a:r>
              <a:rPr lang="en-US" dirty="0">
                <a:effectLst/>
              </a:rPr>
              <a:t>High discontinuation rates among Arabs </a:t>
            </a:r>
          </a:p>
          <a:p>
            <a:pPr marL="0" indent="0">
              <a:buNone/>
            </a:pPr>
            <a:r>
              <a:rPr lang="en-US" sz="2300" dirty="0">
                <a:effectLst/>
              </a:rPr>
              <a:t>         (</a:t>
            </a:r>
            <a:r>
              <a:rPr lang="en-US" sz="2300" dirty="0" err="1">
                <a:effectLst/>
              </a:rPr>
              <a:t>Moamar</a:t>
            </a:r>
            <a:r>
              <a:rPr lang="en-US" sz="2300" dirty="0">
                <a:effectLst/>
              </a:rPr>
              <a:t> Al-</a:t>
            </a:r>
            <a:r>
              <a:rPr lang="en-US" sz="2300" dirty="0" err="1">
                <a:effectLst/>
              </a:rPr>
              <a:t>Jefout</a:t>
            </a:r>
            <a:r>
              <a:rPr lang="en-US" sz="2300" dirty="0">
                <a:effectLst/>
              </a:rPr>
              <a:t>: Jordanian Women’s Experience with </a:t>
            </a:r>
            <a:r>
              <a:rPr lang="en-US" sz="2300" dirty="0" err="1">
                <a:effectLst/>
              </a:rPr>
              <a:t>Etonogestrel</a:t>
            </a:r>
            <a:r>
              <a:rPr lang="en-US" sz="2300" dirty="0">
                <a:effectLst/>
              </a:rPr>
              <a:t> Subdermal Contraceptive Implant in Two Family Planning Clinics, 2016)</a:t>
            </a:r>
          </a:p>
          <a:p>
            <a:pPr>
              <a:buFont typeface="Wingdings" panose="05000000000000000000" pitchFamily="2" charset="2"/>
              <a:buChar char="q"/>
            </a:pPr>
            <a:endParaRPr lang="en-US" dirty="0">
              <a:effectLst/>
            </a:endParaRPr>
          </a:p>
        </p:txBody>
      </p:sp>
      <p:sp>
        <p:nvSpPr>
          <p:cNvPr id="3" name="Title 2"/>
          <p:cNvSpPr>
            <a:spLocks noGrp="1"/>
          </p:cNvSpPr>
          <p:nvPr>
            <p:ph type="title"/>
          </p:nvPr>
        </p:nvSpPr>
        <p:spPr/>
        <p:txBody>
          <a:bodyPr/>
          <a:lstStyle/>
          <a:p>
            <a:r>
              <a:rPr lang="en-US" sz="3600" dirty="0">
                <a:solidFill>
                  <a:schemeClr val="tx1"/>
                </a:solidFill>
                <a:effectLst/>
              </a:rPr>
              <a:t>Bleeding problems in women with Implanon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81D372-DA4B-47B8-84E8-9D28BCCF9E82}"/>
              </a:ext>
            </a:extLst>
          </p:cNvPr>
          <p:cNvSpPr>
            <a:spLocks noGrp="1"/>
          </p:cNvSpPr>
          <p:nvPr>
            <p:ph type="title"/>
          </p:nvPr>
        </p:nvSpPr>
        <p:spPr/>
        <p:txBody>
          <a:bodyPr/>
          <a:lstStyle/>
          <a:p>
            <a:r>
              <a:rPr lang="en-US" sz="3200" dirty="0">
                <a:solidFill>
                  <a:srgbClr val="003366"/>
                </a:solidFill>
                <a:effectLst/>
                <a:latin typeface="NexusSerif"/>
                <a:ea typeface="+mn-ea"/>
                <a:cs typeface="+mn-cs"/>
              </a:rPr>
              <a:t>Fertility awareness-based methods</a:t>
            </a:r>
            <a:br>
              <a:rPr lang="en-US" sz="3200" dirty="0">
                <a:solidFill>
                  <a:srgbClr val="003366"/>
                </a:solidFill>
                <a:effectLst/>
                <a:latin typeface="NexusSerif"/>
                <a:ea typeface="+mn-ea"/>
                <a:cs typeface="+mn-cs"/>
              </a:rPr>
            </a:br>
            <a:r>
              <a:rPr lang="en-US" sz="3200" dirty="0">
                <a:solidFill>
                  <a:srgbClr val="003366"/>
                </a:solidFill>
                <a:effectLst/>
                <a:latin typeface="NexusSerif"/>
                <a:ea typeface="+mn-ea"/>
                <a:cs typeface="+mn-cs"/>
              </a:rPr>
              <a:t>FABMs</a:t>
            </a:r>
            <a:endParaRPr lang="en-US" dirty="0"/>
          </a:p>
        </p:txBody>
      </p:sp>
      <p:sp>
        <p:nvSpPr>
          <p:cNvPr id="7" name="Content Placeholder 6">
            <a:extLst>
              <a:ext uri="{FF2B5EF4-FFF2-40B4-BE49-F238E27FC236}">
                <a16:creationId xmlns:a16="http://schemas.microsoft.com/office/drawing/2014/main" id="{A6F7239D-5499-497C-B9B8-5F99CDE9E04B}"/>
              </a:ext>
            </a:extLst>
          </p:cNvPr>
          <p:cNvSpPr>
            <a:spLocks noGrp="1"/>
          </p:cNvSpPr>
          <p:nvPr>
            <p:ph idx="1"/>
          </p:nvPr>
        </p:nvSpPr>
        <p:spPr/>
        <p:txBody>
          <a:bodyPr/>
          <a:lstStyle/>
          <a:p>
            <a:r>
              <a:rPr lang="en-US" dirty="0">
                <a:effectLst/>
                <a:latin typeface="NexusSerif"/>
              </a:rPr>
              <a:t>FABMs are contraceptives where people use personal physiological data to determine their fertility and make decisions around sexual activity on fertile days.</a:t>
            </a:r>
            <a:endParaRPr lang="en-US" dirty="0"/>
          </a:p>
        </p:txBody>
      </p:sp>
      <p:sp>
        <p:nvSpPr>
          <p:cNvPr id="5" name="Slide Number Placeholder 4">
            <a:extLst>
              <a:ext uri="{FF2B5EF4-FFF2-40B4-BE49-F238E27FC236}">
                <a16:creationId xmlns:a16="http://schemas.microsoft.com/office/drawing/2014/main" id="{80FF93D0-DBA8-455C-B0DE-D99E7C628EDE}"/>
              </a:ext>
            </a:extLst>
          </p:cNvPr>
          <p:cNvSpPr>
            <a:spLocks noGrp="1"/>
          </p:cNvSpPr>
          <p:nvPr>
            <p:ph type="sldNum" sz="quarter" idx="12"/>
          </p:nvPr>
        </p:nvSpPr>
        <p:spPr/>
        <p:txBody>
          <a:bodyPr/>
          <a:lstStyle/>
          <a:p>
            <a:pPr>
              <a:defRPr/>
            </a:pPr>
            <a:fld id="{3643BD36-B3B6-474D-A105-E55EEC886AC9}" type="slidenum">
              <a:rPr lang="en-AU" smtClean="0"/>
              <a:pPr>
                <a:defRPr/>
              </a:pPr>
              <a:t>11</a:t>
            </a:fld>
            <a:endParaRPr lang="en-AU"/>
          </a:p>
        </p:txBody>
      </p:sp>
    </p:spTree>
    <p:extLst>
      <p:ext uri="{BB962C8B-B14F-4D97-AF65-F5344CB8AC3E}">
        <p14:creationId xmlns:p14="http://schemas.microsoft.com/office/powerpoint/2010/main" val="407005558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effectLst/>
              </a:rPr>
              <a:t>E2 Fluctuation</a:t>
            </a:r>
          </a:p>
          <a:p>
            <a:r>
              <a:rPr lang="en-US" dirty="0">
                <a:effectLst/>
              </a:rPr>
              <a:t>Unstable endometrium</a:t>
            </a:r>
          </a:p>
          <a:p>
            <a:r>
              <a:rPr lang="en-US" dirty="0">
                <a:effectLst/>
              </a:rPr>
              <a:t>Fragile endometrial surface vessels </a:t>
            </a:r>
          </a:p>
          <a:p>
            <a:r>
              <a:rPr lang="en-US" dirty="0">
                <a:effectLst/>
              </a:rPr>
              <a:t>A range of endometrial cellular and molecular disturbances:</a:t>
            </a:r>
          </a:p>
          <a:p>
            <a:pPr lvl="1"/>
            <a:r>
              <a:rPr lang="en-US" dirty="0">
                <a:effectLst/>
              </a:rPr>
              <a:t>disturbed angiogenesis,</a:t>
            </a:r>
          </a:p>
          <a:p>
            <a:pPr lvl="1"/>
            <a:r>
              <a:rPr lang="en-US" dirty="0">
                <a:effectLst/>
              </a:rPr>
              <a:t>increased spontaneous tissue breakdown</a:t>
            </a:r>
          </a:p>
          <a:p>
            <a:pPr lvl="1"/>
            <a:r>
              <a:rPr lang="en-US" dirty="0">
                <a:effectLst/>
              </a:rPr>
              <a:t>or defective repair of endometrium</a:t>
            </a:r>
          </a:p>
        </p:txBody>
      </p:sp>
      <p:sp>
        <p:nvSpPr>
          <p:cNvPr id="3" name="Title 2"/>
          <p:cNvSpPr>
            <a:spLocks noGrp="1"/>
          </p:cNvSpPr>
          <p:nvPr>
            <p:ph type="title"/>
          </p:nvPr>
        </p:nvSpPr>
        <p:spPr/>
        <p:txBody>
          <a:bodyPr/>
          <a:lstStyle/>
          <a:p>
            <a:r>
              <a:rPr lang="en-US" sz="3200" dirty="0">
                <a:solidFill>
                  <a:schemeClr val="tx1"/>
                </a:solidFill>
                <a:effectLst/>
              </a:rPr>
              <a:t>The mechanism behind bleeding disturbances among Implanon users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a:xfrm>
            <a:off x="1219200" y="152400"/>
            <a:ext cx="3352800" cy="1066800"/>
          </a:xfrm>
        </p:spPr>
        <p:txBody>
          <a:bodyPr/>
          <a:lstStyle/>
          <a:p>
            <a:r>
              <a:rPr lang="en-US" sz="2800" dirty="0">
                <a:solidFill>
                  <a:schemeClr val="tx1"/>
                </a:solidFill>
                <a:effectLst/>
              </a:rPr>
              <a:t>Patient’s counseling</a:t>
            </a:r>
          </a:p>
        </p:txBody>
      </p:sp>
      <p:pic>
        <p:nvPicPr>
          <p:cNvPr id="70660" name="Picture 4" descr="http://www.thesportsphysiotherapist.com/wp-content/woo_custom/23-Counselling.jpg"/>
          <p:cNvPicPr>
            <a:picLocks noChangeAspect="1" noChangeArrowheads="1"/>
          </p:cNvPicPr>
          <p:nvPr/>
        </p:nvPicPr>
        <p:blipFill>
          <a:blip r:embed="rId2" cstate="print"/>
          <a:srcRect/>
          <a:stretch>
            <a:fillRect/>
          </a:stretch>
        </p:blipFill>
        <p:spPr bwMode="auto">
          <a:xfrm>
            <a:off x="4572000" y="133349"/>
            <a:ext cx="4572000" cy="3752851"/>
          </a:xfrm>
          <a:prstGeom prst="rect">
            <a:avLst/>
          </a:prstGeom>
          <a:noFill/>
        </p:spPr>
      </p:pic>
      <p:pic>
        <p:nvPicPr>
          <p:cNvPr id="70658" name="Picture 2" descr="http://piperreport.com/wp-content/uploads/2012/12/Pharmacy-Safety-Toolkit-1024x682.jpg"/>
          <p:cNvPicPr>
            <a:picLocks noChangeAspect="1" noChangeArrowheads="1"/>
          </p:cNvPicPr>
          <p:nvPr/>
        </p:nvPicPr>
        <p:blipFill>
          <a:blip r:embed="rId3" cstate="print"/>
          <a:srcRect/>
          <a:stretch>
            <a:fillRect/>
          </a:stretch>
        </p:blipFill>
        <p:spPr bwMode="auto">
          <a:xfrm>
            <a:off x="0" y="2895600"/>
            <a:ext cx="5949409" cy="3962400"/>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719262"/>
            <a:ext cx="8407400" cy="5138737"/>
          </a:xfrm>
        </p:spPr>
        <p:txBody>
          <a:bodyPr>
            <a:normAutofit fontScale="77500" lnSpcReduction="20000"/>
          </a:bodyPr>
          <a:lstStyle/>
          <a:p>
            <a:r>
              <a:rPr lang="en-US" dirty="0">
                <a:effectLst/>
              </a:rPr>
              <a:t>What are the woman's main concerns?</a:t>
            </a:r>
          </a:p>
          <a:p>
            <a:r>
              <a:rPr lang="en-US" dirty="0">
                <a:effectLst/>
              </a:rPr>
              <a:t>Ask about her bleeding pattern prior to having the ENG implant fitted</a:t>
            </a:r>
          </a:p>
          <a:p>
            <a:r>
              <a:rPr lang="en-US" dirty="0">
                <a:effectLst/>
              </a:rPr>
              <a:t>Ask the user to describe the number of days each month she bleeds plus the number of episodes. </a:t>
            </a:r>
          </a:p>
          <a:p>
            <a:r>
              <a:rPr lang="en-US" dirty="0">
                <a:effectLst/>
              </a:rPr>
              <a:t>Does the bleeding or pain occur during or after sex or is it associated with abdominal pain or urinary symptoms?</a:t>
            </a:r>
          </a:p>
          <a:p>
            <a:r>
              <a:rPr lang="en-US" dirty="0">
                <a:effectLst/>
              </a:rPr>
              <a:t>When was the implant fitted? Is the implant palpable? Is there any risk of pregnancy?</a:t>
            </a:r>
          </a:p>
          <a:p>
            <a:r>
              <a:rPr lang="en-US" dirty="0">
                <a:effectLst/>
              </a:rPr>
              <a:t>Have any other drugs or medication been taken, e.g., antiepileptic drugs?</a:t>
            </a:r>
          </a:p>
          <a:p>
            <a:r>
              <a:rPr lang="en-US" dirty="0">
                <a:effectLst/>
              </a:rPr>
              <a:t>Does she smoke and, if so, how many?</a:t>
            </a:r>
          </a:p>
          <a:p>
            <a:r>
              <a:rPr lang="en-US" dirty="0">
                <a:effectLst/>
              </a:rPr>
              <a:t>Is the user at risk of an STI? </a:t>
            </a:r>
          </a:p>
          <a:p>
            <a:r>
              <a:rPr lang="en-US" dirty="0">
                <a:effectLst/>
              </a:rPr>
              <a:t>When was her last cervical screening test?</a:t>
            </a:r>
          </a:p>
        </p:txBody>
      </p:sp>
      <p:sp>
        <p:nvSpPr>
          <p:cNvPr id="3" name="Title 2"/>
          <p:cNvSpPr>
            <a:spLocks noGrp="1"/>
          </p:cNvSpPr>
          <p:nvPr>
            <p:ph type="title"/>
          </p:nvPr>
        </p:nvSpPr>
        <p:spPr/>
        <p:txBody>
          <a:bodyPr/>
          <a:lstStyle/>
          <a:p>
            <a:r>
              <a:rPr lang="en-US" sz="3600" dirty="0">
                <a:solidFill>
                  <a:schemeClr val="tx1"/>
                </a:solidFill>
              </a:rPr>
              <a:t>What to do when facing bleeding problems?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effectLst/>
              </a:rPr>
              <a:t>Intrauterine devices</a:t>
            </a:r>
          </a:p>
        </p:txBody>
      </p:sp>
      <p:sp>
        <p:nvSpPr>
          <p:cNvPr id="3" name="Content Placeholder 2"/>
          <p:cNvSpPr>
            <a:spLocks noGrp="1"/>
          </p:cNvSpPr>
          <p:nvPr>
            <p:ph idx="1"/>
          </p:nvPr>
        </p:nvSpPr>
        <p:spPr/>
        <p:txBody>
          <a:bodyPr/>
          <a:lstStyle/>
          <a:p>
            <a:endParaRPr lang="en-US"/>
          </a:p>
        </p:txBody>
      </p:sp>
      <p:pic>
        <p:nvPicPr>
          <p:cNvPr id="4" name="Picture 2" descr="http://0.tqn.com/d/contraception/1/7/R/7/-/-/IUDs_3.JPG">
            <a:hlinkClick r:id="rId2" tooltip="View Full-Size"/>
          </p:cNvPr>
          <p:cNvPicPr>
            <a:picLocks noChangeAspect="1" noChangeArrowheads="1"/>
          </p:cNvPicPr>
          <p:nvPr/>
        </p:nvPicPr>
        <p:blipFill>
          <a:blip r:embed="rId3" cstate="print"/>
          <a:srcRect/>
          <a:stretch>
            <a:fillRect/>
          </a:stretch>
        </p:blipFill>
        <p:spPr bwMode="auto">
          <a:xfrm>
            <a:off x="0" y="1219200"/>
            <a:ext cx="9144000" cy="5638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0B247-0BD4-4CDE-8A76-C1C9F1C57D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8C0A9B5-E22C-46D1-ABC8-1FCB4DC736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0DF24F5-2753-4396-B943-4DAEC76C7A22}"/>
              </a:ext>
            </a:extLst>
          </p:cNvPr>
          <p:cNvSpPr>
            <a:spLocks noGrp="1"/>
          </p:cNvSpPr>
          <p:nvPr>
            <p:ph type="sldNum" sz="quarter" idx="12"/>
          </p:nvPr>
        </p:nvSpPr>
        <p:spPr/>
        <p:txBody>
          <a:bodyPr/>
          <a:lstStyle/>
          <a:p>
            <a:fld id="{09B87B27-2B38-466A-8CD4-319805E47035}" type="slidenum">
              <a:rPr lang="en-US" smtClean="0">
                <a:solidFill>
                  <a:srgbClr val="003366"/>
                </a:solidFill>
              </a:rPr>
              <a:pPr/>
              <a:t>114</a:t>
            </a:fld>
            <a:endParaRPr lang="en-US">
              <a:solidFill>
                <a:srgbClr val="003366"/>
              </a:solidFill>
            </a:endParaRPr>
          </a:p>
        </p:txBody>
      </p:sp>
      <p:pic>
        <p:nvPicPr>
          <p:cNvPr id="6" name="Picture 5">
            <a:extLst>
              <a:ext uri="{FF2B5EF4-FFF2-40B4-BE49-F238E27FC236}">
                <a16:creationId xmlns:a16="http://schemas.microsoft.com/office/drawing/2014/main" id="{64AD156A-A6F3-41C8-8F6D-36874B452CC5}"/>
              </a:ext>
            </a:extLst>
          </p:cNvPr>
          <p:cNvPicPr>
            <a:picLocks noChangeAspect="1"/>
          </p:cNvPicPr>
          <p:nvPr/>
        </p:nvPicPr>
        <p:blipFill>
          <a:blip r:embed="rId2"/>
          <a:stretch>
            <a:fillRect/>
          </a:stretch>
        </p:blipFill>
        <p:spPr>
          <a:xfrm>
            <a:off x="0" y="136525"/>
            <a:ext cx="9144000" cy="6616700"/>
          </a:xfrm>
          <a:prstGeom prst="rect">
            <a:avLst/>
          </a:prstGeom>
        </p:spPr>
      </p:pic>
    </p:spTree>
    <p:extLst>
      <p:ext uri="{BB962C8B-B14F-4D97-AF65-F5344CB8AC3E}">
        <p14:creationId xmlns:p14="http://schemas.microsoft.com/office/powerpoint/2010/main" val="10019919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9" name="Rectangle 3"/>
          <p:cNvSpPr>
            <a:spLocks noGrp="1" noChangeArrowheads="1"/>
          </p:cNvSpPr>
          <p:nvPr>
            <p:ph type="body" idx="1"/>
          </p:nvPr>
        </p:nvSpPr>
        <p:spPr>
          <a:xfrm>
            <a:off x="0" y="1524000"/>
            <a:ext cx="8686800" cy="4530725"/>
          </a:xfrm>
        </p:spPr>
        <p:txBody>
          <a:bodyPr/>
          <a:lstStyle/>
          <a:p>
            <a:pPr marL="609600" indent="-609600" eaLnBrk="1" hangingPunct="1">
              <a:buFontTx/>
              <a:buNone/>
            </a:pPr>
            <a:r>
              <a:rPr lang="en-US" sz="2800" dirty="0">
                <a:effectLst/>
                <a:ea typeface="ＭＳ Ｐゴシック" pitchFamily="34" charset="-128"/>
              </a:rPr>
              <a:t>Copper-releasing IUD : </a:t>
            </a:r>
            <a:br>
              <a:rPr lang="en-US" sz="2800" dirty="0">
                <a:effectLst/>
                <a:ea typeface="ＭＳ Ｐゴシック" pitchFamily="34" charset="-128"/>
              </a:rPr>
            </a:br>
            <a:r>
              <a:rPr lang="en-US" sz="2800" dirty="0">
                <a:effectLst/>
                <a:ea typeface="ＭＳ Ｐゴシック" pitchFamily="34" charset="-128"/>
              </a:rPr>
              <a:t>380 mm</a:t>
            </a:r>
            <a:r>
              <a:rPr lang="en-US" sz="2800" baseline="30000" dirty="0">
                <a:effectLst/>
                <a:ea typeface="ＭＳ Ｐゴシック" pitchFamily="34" charset="-128"/>
              </a:rPr>
              <a:t>2</a:t>
            </a:r>
            <a:r>
              <a:rPr lang="en-US" sz="2800" dirty="0">
                <a:effectLst/>
                <a:ea typeface="ＭＳ Ｐゴシック" pitchFamily="34" charset="-128"/>
              </a:rPr>
              <a:t> copper exposed on plastic T base </a:t>
            </a:r>
            <a:r>
              <a:rPr lang="en-US" sz="2800" dirty="0">
                <a:effectLst/>
                <a:ea typeface="ＭＳ Ｐゴシック" pitchFamily="34" charset="-128"/>
                <a:sym typeface="Wingdings" pitchFamily="2" charset="2"/>
              </a:rPr>
              <a:t></a:t>
            </a:r>
            <a:r>
              <a:rPr lang="en-US" sz="2800" dirty="0">
                <a:effectLst/>
                <a:ea typeface="ＭＳ Ｐゴシック" pitchFamily="34" charset="-128"/>
              </a:rPr>
              <a:t> </a:t>
            </a:r>
          </a:p>
          <a:p>
            <a:pPr marL="990600" lvl="1" indent="-533400">
              <a:buFontTx/>
              <a:buChar char="•"/>
            </a:pPr>
            <a:r>
              <a:rPr lang="en-US" sz="2000" dirty="0">
                <a:effectLst/>
              </a:rPr>
              <a:t>Copper is toxic to ova and sperm. Hence, the primary action of Cu-IUDs is inhibition of fertilization.</a:t>
            </a:r>
          </a:p>
          <a:p>
            <a:pPr marL="990600" lvl="1" indent="-533400">
              <a:buFontTx/>
              <a:buChar char="•"/>
            </a:pPr>
            <a:r>
              <a:rPr lang="en-US" sz="2000" dirty="0">
                <a:effectLst/>
              </a:rPr>
              <a:t>Interferes with sperm motility.</a:t>
            </a:r>
          </a:p>
          <a:p>
            <a:pPr marL="990600" lvl="1" indent="-533400">
              <a:buFontTx/>
              <a:buChar char="•"/>
            </a:pPr>
            <a:r>
              <a:rPr lang="en-US" sz="2000" dirty="0">
                <a:effectLst/>
              </a:rPr>
              <a:t>Causes spermicidal foreign-body reaction.</a:t>
            </a:r>
          </a:p>
          <a:p>
            <a:pPr marL="990600" lvl="1" indent="-533400">
              <a:buFontTx/>
              <a:buChar char="•"/>
            </a:pPr>
            <a:r>
              <a:rPr lang="en-US" sz="2000" dirty="0">
                <a:effectLst/>
              </a:rPr>
              <a:t>Alters uterine environment, “hostile” to sperm.</a:t>
            </a:r>
          </a:p>
          <a:p>
            <a:pPr marL="990600" lvl="1" indent="-533400">
              <a:buFontTx/>
              <a:buChar char="•"/>
            </a:pPr>
            <a:r>
              <a:rPr lang="en-US" sz="2000" dirty="0">
                <a:effectLst/>
              </a:rPr>
              <a:t>In addition, the endometrial inflammatory reaction inhibits implantation. </a:t>
            </a:r>
          </a:p>
          <a:p>
            <a:pPr marL="990600" lvl="1" indent="-533400">
              <a:buFontTx/>
              <a:buChar char="•"/>
            </a:pPr>
            <a:r>
              <a:rPr lang="en-US" sz="2000" dirty="0">
                <a:effectLst/>
              </a:rPr>
              <a:t>As pregnancy does not begin until implantation, IUDs do not work by causing an abortion </a:t>
            </a:r>
          </a:p>
        </p:txBody>
      </p:sp>
      <p:sp>
        <p:nvSpPr>
          <p:cNvPr id="86020" name="Rectangle 4"/>
          <p:cNvSpPr>
            <a:spLocks noChangeArrowheads="1"/>
          </p:cNvSpPr>
          <p:nvPr/>
        </p:nvSpPr>
        <p:spPr bwMode="auto">
          <a:xfrm>
            <a:off x="228600" y="5668963"/>
            <a:ext cx="8610600" cy="304800"/>
          </a:xfrm>
          <a:prstGeom prst="rect">
            <a:avLst/>
          </a:prstGeom>
          <a:noFill/>
          <a:ln w="9525">
            <a:noFill/>
            <a:miter lim="800000"/>
            <a:headEnd/>
            <a:tailEnd/>
          </a:ln>
          <a:effectLst/>
        </p:spPr>
        <p:txBody>
          <a:bodyPr anchor="ctr">
            <a:spAutoFit/>
          </a:bodyPr>
          <a:lstStyle/>
          <a:p>
            <a:pPr eaLnBrk="0" hangingPunct="0">
              <a:defRPr/>
            </a:pPr>
            <a:endParaRPr lang="en-US" sz="1400">
              <a:effectLst>
                <a:outerShdw blurRad="38100" dist="38100" dir="2700000" algn="tl">
                  <a:srgbClr val="000000"/>
                </a:outerShdw>
              </a:effectLst>
              <a:latin typeface="Arial" pitchFamily="-84" charset="0"/>
              <a:ea typeface="+mn-ea"/>
            </a:endParaRPr>
          </a:p>
        </p:txBody>
      </p:sp>
      <p:sp>
        <p:nvSpPr>
          <p:cNvPr id="48131" name="Rectangle 6"/>
          <p:cNvSpPr>
            <a:spLocks noGrp="1" noChangeArrowheads="1"/>
          </p:cNvSpPr>
          <p:nvPr/>
        </p:nvSpPr>
        <p:spPr bwMode="auto">
          <a:xfrm>
            <a:off x="685800" y="152400"/>
            <a:ext cx="7772400" cy="1143000"/>
          </a:xfrm>
          <a:prstGeom prst="rect">
            <a:avLst/>
          </a:prstGeom>
          <a:noFill/>
          <a:ln w="9525">
            <a:noFill/>
            <a:miter lim="800000"/>
            <a:headEnd/>
            <a:tailEnd/>
          </a:ln>
        </p:spPr>
        <p:txBody>
          <a:bodyPr anchor="ctr"/>
          <a:lstStyle/>
          <a:p>
            <a:pPr algn="ctr" eaLnBrk="0" hangingPunct="0"/>
            <a:r>
              <a:rPr lang="en-US" sz="4000">
                <a:effectLst/>
              </a:rPr>
              <a:t>Mechanism of Action:</a:t>
            </a:r>
            <a:br>
              <a:rPr lang="en-US" sz="4000">
                <a:effectLst/>
              </a:rPr>
            </a:br>
            <a:r>
              <a:rPr lang="en-US" sz="4000">
                <a:effectLst/>
              </a:rPr>
              <a:t>Copper IUD</a:t>
            </a:r>
          </a:p>
        </p:txBody>
      </p:sp>
      <p:pic>
        <p:nvPicPr>
          <p:cNvPr id="48132" name="Picture 8" descr="para"/>
          <p:cNvPicPr>
            <a:picLocks noChangeAspect="1" noChangeArrowheads="1"/>
          </p:cNvPicPr>
          <p:nvPr/>
        </p:nvPicPr>
        <p:blipFill>
          <a:blip r:embed="rId3" cstate="print"/>
          <a:srcRect/>
          <a:stretch>
            <a:fillRect/>
          </a:stretch>
        </p:blipFill>
        <p:spPr bwMode="auto">
          <a:xfrm>
            <a:off x="7467600" y="76571"/>
            <a:ext cx="1595438" cy="2086676"/>
          </a:xfrm>
          <a:prstGeom prst="rect">
            <a:avLst/>
          </a:prstGeom>
          <a:noFill/>
          <a:ln w="9525">
            <a:solidFill>
              <a:srgbClr val="0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60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601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601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601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0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p:bld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7" name="Rectangle 3"/>
          <p:cNvSpPr>
            <a:spLocks noGrp="1" noChangeArrowheads="1"/>
          </p:cNvSpPr>
          <p:nvPr>
            <p:ph type="body" idx="1"/>
          </p:nvPr>
        </p:nvSpPr>
        <p:spPr>
          <a:xfrm>
            <a:off x="381000" y="1524000"/>
            <a:ext cx="7924800" cy="4191000"/>
          </a:xfrm>
        </p:spPr>
        <p:txBody>
          <a:bodyPr/>
          <a:lstStyle/>
          <a:p>
            <a:pPr eaLnBrk="1" hangingPunct="1">
              <a:lnSpc>
                <a:spcPct val="90000"/>
              </a:lnSpc>
            </a:pPr>
            <a:r>
              <a:rPr lang="en-US" dirty="0">
                <a:effectLst/>
                <a:ea typeface="ＭＳ Ｐゴシック" pitchFamily="34" charset="-128"/>
              </a:rPr>
              <a:t>All IUDs can be inserted at any point in menstrual cycle.</a:t>
            </a:r>
          </a:p>
          <a:p>
            <a:pPr eaLnBrk="1" hangingPunct="1">
              <a:lnSpc>
                <a:spcPct val="90000"/>
              </a:lnSpc>
            </a:pPr>
            <a:r>
              <a:rPr lang="en-US" dirty="0">
                <a:effectLst/>
                <a:ea typeface="ＭＳ Ｐゴシック" pitchFamily="34" charset="-128"/>
              </a:rPr>
              <a:t>Copper IUD can be used for emergency contraception within 5-7 days of unprotected sex-with nearly 100% efficacy.</a:t>
            </a:r>
          </a:p>
        </p:txBody>
      </p:sp>
      <p:sp>
        <p:nvSpPr>
          <p:cNvPr id="89090" name="Text Box 4"/>
          <p:cNvSpPr txBox="1">
            <a:spLocks noChangeArrowheads="1"/>
          </p:cNvSpPr>
          <p:nvPr/>
        </p:nvSpPr>
        <p:spPr bwMode="auto">
          <a:xfrm>
            <a:off x="381000" y="5486400"/>
            <a:ext cx="8382000" cy="336550"/>
          </a:xfrm>
          <a:prstGeom prst="rect">
            <a:avLst/>
          </a:prstGeom>
          <a:noFill/>
          <a:ln w="9525">
            <a:noFill/>
            <a:miter lim="800000"/>
            <a:headEnd/>
            <a:tailEnd/>
          </a:ln>
        </p:spPr>
        <p:txBody>
          <a:bodyPr>
            <a:spAutoFit/>
          </a:bodyPr>
          <a:lstStyle/>
          <a:p>
            <a:pPr>
              <a:spcBef>
                <a:spcPct val="50000"/>
              </a:spcBef>
            </a:pPr>
            <a:endParaRPr lang="en-US" sz="1600">
              <a:effectLst/>
            </a:endParaRPr>
          </a:p>
        </p:txBody>
      </p:sp>
      <p:sp>
        <p:nvSpPr>
          <p:cNvPr id="89091" name="Rectangle 5"/>
          <p:cNvSpPr>
            <a:spLocks noGrp="1" noChangeArrowheads="1"/>
          </p:cNvSpPr>
          <p:nvPr/>
        </p:nvSpPr>
        <p:spPr bwMode="auto">
          <a:xfrm>
            <a:off x="0" y="228600"/>
            <a:ext cx="9144000" cy="1143000"/>
          </a:xfrm>
          <a:prstGeom prst="rect">
            <a:avLst/>
          </a:prstGeom>
          <a:noFill/>
          <a:ln w="9525">
            <a:noFill/>
            <a:miter lim="800000"/>
            <a:headEnd/>
            <a:tailEnd/>
          </a:ln>
        </p:spPr>
        <p:txBody>
          <a:bodyPr anchor="ctr"/>
          <a:lstStyle/>
          <a:p>
            <a:pPr algn="ctr" eaLnBrk="0" hangingPunct="0"/>
            <a:r>
              <a:rPr lang="en-US" sz="4400">
                <a:effectLst/>
              </a:rPr>
              <a:t>Timing of IUD Insertion</a:t>
            </a:r>
          </a:p>
        </p:txBody>
      </p:sp>
      <p:pic>
        <p:nvPicPr>
          <p:cNvPr id="89092" name="Picture 7" descr="MC900280559[1]"/>
          <p:cNvPicPr>
            <a:picLocks noChangeAspect="1" noChangeArrowheads="1"/>
          </p:cNvPicPr>
          <p:nvPr/>
        </p:nvPicPr>
        <p:blipFill>
          <a:blip r:embed="rId3" cstate="print"/>
          <a:srcRect/>
          <a:stretch>
            <a:fillRect/>
          </a:stretch>
        </p:blipFill>
        <p:spPr bwMode="auto">
          <a:xfrm>
            <a:off x="5943600" y="3581400"/>
            <a:ext cx="2438400" cy="2222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99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99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7"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ChangeArrowheads="1"/>
          </p:cNvSpPr>
          <p:nvPr/>
        </p:nvSpPr>
        <p:spPr bwMode="auto">
          <a:xfrm>
            <a:off x="1828800" y="609600"/>
            <a:ext cx="4800600" cy="638175"/>
          </a:xfrm>
          <a:prstGeom prst="rect">
            <a:avLst/>
          </a:prstGeom>
          <a:noFill/>
          <a:ln w="9525">
            <a:noFill/>
            <a:miter lim="800000"/>
            <a:headEnd/>
            <a:tailEnd/>
          </a:ln>
        </p:spPr>
        <p:txBody>
          <a:bodyPr anchor="ctr"/>
          <a:lstStyle/>
          <a:p>
            <a:pPr algn="ctr" eaLnBrk="0" hangingPunct="0"/>
            <a:r>
              <a:rPr lang="en-US" altLang="zh-CN" sz="3600" b="1" i="1" dirty="0"/>
              <a:t>Follow-up</a:t>
            </a:r>
            <a:endParaRPr lang="en-US" altLang="zh-CN" sz="7200" dirty="0">
              <a:latin typeface="Comic Sans MS" pitchFamily="66" charset="0"/>
            </a:endParaRPr>
          </a:p>
        </p:txBody>
      </p:sp>
      <p:sp>
        <p:nvSpPr>
          <p:cNvPr id="31747" name="Rectangle 5"/>
          <p:cNvSpPr>
            <a:spLocks noChangeArrowheads="1"/>
          </p:cNvSpPr>
          <p:nvPr/>
        </p:nvSpPr>
        <p:spPr bwMode="auto">
          <a:xfrm>
            <a:off x="533400" y="1905000"/>
            <a:ext cx="6950075" cy="1384995"/>
          </a:xfrm>
          <a:prstGeom prst="rect">
            <a:avLst/>
          </a:prstGeom>
          <a:noFill/>
          <a:ln w="9525">
            <a:noFill/>
            <a:miter lim="800000"/>
            <a:headEnd/>
            <a:tailEnd/>
          </a:ln>
        </p:spPr>
        <p:txBody>
          <a:bodyPr anchor="ctr">
            <a:spAutoFit/>
          </a:bodyPr>
          <a:lstStyle/>
          <a:p>
            <a:r>
              <a:rPr lang="en-US" altLang="zh-CN" sz="2800" dirty="0"/>
              <a:t>1,3,6,12 month after the IUD insertion, to make sure it is in place. </a:t>
            </a:r>
          </a:p>
          <a:p>
            <a:r>
              <a:rPr lang="en-US" altLang="zh-CN" sz="2800" dirty="0"/>
              <a:t>Once a year.</a:t>
            </a:r>
          </a:p>
        </p:txBody>
      </p:sp>
      <p:sp>
        <p:nvSpPr>
          <p:cNvPr id="31748" name="Rectangle 6"/>
          <p:cNvSpPr>
            <a:spLocks noChangeArrowheads="1"/>
          </p:cNvSpPr>
          <p:nvPr/>
        </p:nvSpPr>
        <p:spPr bwMode="auto">
          <a:xfrm>
            <a:off x="381000" y="4254043"/>
            <a:ext cx="9018303" cy="523220"/>
          </a:xfrm>
          <a:prstGeom prst="rect">
            <a:avLst/>
          </a:prstGeom>
          <a:noFill/>
          <a:ln w="9525">
            <a:noFill/>
            <a:miter lim="800000"/>
            <a:headEnd/>
            <a:tailEnd/>
          </a:ln>
        </p:spPr>
        <p:txBody>
          <a:bodyPr wrap="none" anchor="ctr">
            <a:spAutoFit/>
          </a:bodyPr>
          <a:lstStyle/>
          <a:p>
            <a:r>
              <a:rPr lang="en-US" altLang="zh-CN" sz="2800" dirty="0"/>
              <a:t>The copper IUD is approved for use for up to 10 years. </a:t>
            </a:r>
          </a:p>
        </p:txBody>
      </p:sp>
      <p:sp>
        <p:nvSpPr>
          <p:cNvPr id="31749" name="Rectangle 7"/>
          <p:cNvSpPr>
            <a:spLocks noChangeArrowheads="1"/>
          </p:cNvSpPr>
          <p:nvPr/>
        </p:nvSpPr>
        <p:spPr bwMode="auto">
          <a:xfrm>
            <a:off x="457200" y="3579812"/>
            <a:ext cx="1997663" cy="523220"/>
          </a:xfrm>
          <a:prstGeom prst="rect">
            <a:avLst/>
          </a:prstGeom>
          <a:noFill/>
          <a:ln w="9525">
            <a:noFill/>
            <a:miter lim="800000"/>
            <a:headEnd/>
            <a:tailEnd/>
          </a:ln>
        </p:spPr>
        <p:txBody>
          <a:bodyPr wrap="none">
            <a:spAutoFit/>
          </a:bodyPr>
          <a:lstStyle/>
          <a:p>
            <a:r>
              <a:rPr lang="en-US" altLang="zh-CN" sz="2800" b="1" i="1" dirty="0"/>
              <a:t>Useful life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title" idx="4294967295"/>
          </p:nvPr>
        </p:nvSpPr>
        <p:spPr>
          <a:xfrm>
            <a:off x="1295400" y="0"/>
            <a:ext cx="6934200" cy="1457400"/>
          </a:xfrm>
        </p:spPr>
        <p:txBody>
          <a:bodyPr anchor="ctr">
            <a:normAutofit/>
          </a:bodyPr>
          <a:lstStyle/>
          <a:p>
            <a:r>
              <a:rPr lang="en-US" altLang="en-US" sz="2400" b="1" dirty="0">
                <a:solidFill>
                  <a:schemeClr val="bg2"/>
                </a:solidFill>
              </a:rPr>
              <a:t>Absolute contraindications to IUD use WHO/UKMEC 			Category 4</a:t>
            </a:r>
          </a:p>
        </p:txBody>
      </p:sp>
      <p:sp>
        <p:nvSpPr>
          <p:cNvPr id="461827" name="Rectangle 3"/>
          <p:cNvSpPr>
            <a:spLocks noGrp="1" noChangeArrowheads="1"/>
          </p:cNvSpPr>
          <p:nvPr>
            <p:ph type="body" idx="4294967295"/>
          </p:nvPr>
        </p:nvSpPr>
        <p:spPr>
          <a:xfrm>
            <a:off x="1385888" y="1700213"/>
            <a:ext cx="7758112" cy="4471987"/>
          </a:xfrm>
        </p:spPr>
        <p:txBody>
          <a:bodyPr/>
          <a:lstStyle/>
          <a:p>
            <a:pPr>
              <a:spcBef>
                <a:spcPts val="600"/>
              </a:spcBef>
              <a:spcAft>
                <a:spcPts val="600"/>
              </a:spcAft>
            </a:pPr>
            <a:r>
              <a:rPr lang="en-US" altLang="en-US" sz="2400" dirty="0">
                <a:effectLst/>
              </a:rPr>
              <a:t>Pregnancy</a:t>
            </a:r>
          </a:p>
          <a:p>
            <a:pPr>
              <a:spcBef>
                <a:spcPts val="600"/>
              </a:spcBef>
              <a:spcAft>
                <a:spcPts val="600"/>
              </a:spcAft>
            </a:pPr>
            <a:r>
              <a:rPr lang="en-US" altLang="en-US" sz="2400" dirty="0">
                <a:effectLst/>
              </a:rPr>
              <a:t>Undiagnosed, suspicious vaginal bleeding</a:t>
            </a:r>
          </a:p>
          <a:p>
            <a:pPr>
              <a:spcBef>
                <a:spcPts val="600"/>
              </a:spcBef>
              <a:spcAft>
                <a:spcPts val="600"/>
              </a:spcAft>
            </a:pPr>
            <a:r>
              <a:rPr lang="en-US" altLang="en-US" sz="2400" dirty="0">
                <a:effectLst/>
              </a:rPr>
              <a:t>Cervical or endometrial cancer awaiting treatment</a:t>
            </a:r>
          </a:p>
          <a:p>
            <a:pPr>
              <a:spcBef>
                <a:spcPts val="600"/>
              </a:spcBef>
              <a:spcAft>
                <a:spcPts val="600"/>
              </a:spcAft>
            </a:pPr>
            <a:r>
              <a:rPr lang="en-US" altLang="en-US" sz="2400" dirty="0">
                <a:effectLst/>
              </a:rPr>
              <a:t>Endometrial cancer</a:t>
            </a:r>
          </a:p>
          <a:p>
            <a:pPr>
              <a:spcBef>
                <a:spcPts val="600"/>
              </a:spcBef>
              <a:spcAft>
                <a:spcPts val="600"/>
              </a:spcAft>
            </a:pPr>
            <a:r>
              <a:rPr lang="en-US" altLang="en-US" sz="2400" dirty="0">
                <a:effectLst/>
              </a:rPr>
              <a:t>Distortion of the uterine cavity</a:t>
            </a:r>
          </a:p>
          <a:p>
            <a:pPr>
              <a:spcBef>
                <a:spcPts val="600"/>
              </a:spcBef>
              <a:spcAft>
                <a:spcPts val="600"/>
              </a:spcAft>
            </a:pPr>
            <a:r>
              <a:rPr lang="en-US" altLang="en-US" sz="2400" dirty="0">
                <a:effectLst/>
              </a:rPr>
              <a:t>Current cervicitis or pelvic infection</a:t>
            </a:r>
          </a:p>
          <a:p>
            <a:pPr>
              <a:spcBef>
                <a:spcPts val="600"/>
              </a:spcBef>
              <a:spcAft>
                <a:spcPts val="600"/>
              </a:spcAft>
            </a:pPr>
            <a:r>
              <a:rPr lang="en-US" altLang="en-US" sz="2400" dirty="0">
                <a:effectLst/>
              </a:rPr>
              <a:t>For LNG-IUDs, breast cancer diagnosed within the last 5 years</a:t>
            </a:r>
          </a:p>
          <a:p>
            <a:pPr>
              <a:buFont typeface="Wingdings" pitchFamily="2" charset="2"/>
              <a:buNone/>
            </a:pPr>
            <a:endParaRPr lang="en-US" altLang="en-US" sz="2400" b="1" dirty="0">
              <a:effectLst/>
            </a:endParaRPr>
          </a:p>
        </p:txBody>
      </p:sp>
    </p:spTree>
    <p:extLst>
      <p:ext uri="{BB962C8B-B14F-4D97-AF65-F5344CB8AC3E}">
        <p14:creationId xmlns:p14="http://schemas.microsoft.com/office/powerpoint/2010/main" val="39291330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txBox="1">
            <a:spLocks noChangeArrowheads="1"/>
          </p:cNvSpPr>
          <p:nvPr/>
        </p:nvSpPr>
        <p:spPr>
          <a:xfrm>
            <a:off x="887506" y="392235"/>
            <a:ext cx="7486650" cy="152400"/>
          </a:xfrm>
          <a:prstGeom prst="roundRect">
            <a:avLst>
              <a:gd name="adj" fmla="val 21667"/>
            </a:avLst>
          </a:prstGeom>
        </p:spPr>
        <p:txBody>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3200" dirty="0">
                <a:solidFill>
                  <a:schemeClr val="tx1"/>
                </a:solidFill>
              </a:rPr>
              <a:t>	Pelvic inflammatory Disease</a:t>
            </a:r>
          </a:p>
        </p:txBody>
      </p:sp>
      <p:sp>
        <p:nvSpPr>
          <p:cNvPr id="5" name="Rectangle 3"/>
          <p:cNvSpPr txBox="1">
            <a:spLocks noChangeArrowheads="1"/>
          </p:cNvSpPr>
          <p:nvPr/>
        </p:nvSpPr>
        <p:spPr>
          <a:xfrm>
            <a:off x="744631" y="951594"/>
            <a:ext cx="7772400" cy="5544616"/>
          </a:xfrm>
          <a:prstGeom prst="rect">
            <a:avLst/>
          </a:prstGeom>
        </p:spPr>
        <p:txBody>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r>
              <a:rPr lang="en-US" altLang="en-US" b="1" dirty="0">
                <a:solidFill>
                  <a:schemeClr val="tx1"/>
                </a:solidFill>
              </a:rPr>
              <a:t>IUDs do not cause PID</a:t>
            </a:r>
          </a:p>
          <a:p>
            <a:pPr lvl="1"/>
            <a:endParaRPr lang="en-US" altLang="en-US" sz="900" b="1" dirty="0">
              <a:solidFill>
                <a:schemeClr val="tx1"/>
              </a:solidFill>
            </a:endParaRPr>
          </a:p>
          <a:p>
            <a:r>
              <a:rPr lang="en-US" altLang="en-US" sz="2800" dirty="0">
                <a:solidFill>
                  <a:schemeClr val="tx1"/>
                </a:solidFill>
              </a:rPr>
              <a:t>Increased risk of PID in first 20 days post insertion:</a:t>
            </a:r>
          </a:p>
          <a:p>
            <a:endParaRPr lang="en-US" altLang="en-US" sz="2800" dirty="0">
              <a:solidFill>
                <a:schemeClr val="tx1"/>
              </a:solidFill>
            </a:endParaRPr>
          </a:p>
          <a:p>
            <a:r>
              <a:rPr lang="en-US" altLang="en-US" sz="2800" dirty="0">
                <a:solidFill>
                  <a:schemeClr val="tx1"/>
                </a:solidFill>
              </a:rPr>
              <a:t>Rate 9/1000 insertions</a:t>
            </a:r>
          </a:p>
          <a:p>
            <a:endParaRPr lang="en-US" altLang="en-US" sz="2800" dirty="0">
              <a:solidFill>
                <a:schemeClr val="tx1"/>
              </a:solidFill>
            </a:endParaRPr>
          </a:p>
          <a:p>
            <a:r>
              <a:rPr lang="en-US" altLang="en-US" sz="2800" dirty="0">
                <a:solidFill>
                  <a:schemeClr val="tx1"/>
                </a:solidFill>
              </a:rPr>
              <a:t>PID in IUD users related to exposure to STIs</a:t>
            </a:r>
          </a:p>
          <a:p>
            <a:endParaRPr lang="en-US" altLang="en-US" sz="2800" dirty="0">
              <a:solidFill>
                <a:schemeClr val="tx1"/>
              </a:solidFill>
            </a:endParaRPr>
          </a:p>
          <a:p>
            <a:r>
              <a:rPr lang="en-US" altLang="en-US" sz="2800" dirty="0">
                <a:solidFill>
                  <a:schemeClr val="tx1"/>
                </a:solidFill>
              </a:rPr>
              <a:t>STI screen at time of insertion</a:t>
            </a:r>
          </a:p>
          <a:p>
            <a:pPr marL="0" indent="0">
              <a:buNone/>
            </a:pPr>
            <a:r>
              <a:rPr lang="en-US" altLang="en-US" sz="2800" dirty="0">
                <a:solidFill>
                  <a:schemeClr val="tx1"/>
                </a:solidFill>
              </a:rPr>
              <a:t>	If positive treat without removing IUD	</a:t>
            </a:r>
          </a:p>
          <a:p>
            <a:endParaRPr lang="en-US" altLang="en-US" dirty="0">
              <a:solidFill>
                <a:schemeClr val="bg2"/>
              </a:solidFill>
            </a:endParaRPr>
          </a:p>
          <a:p>
            <a:r>
              <a:rPr lang="en-AU" altLang="en-US" b="1" dirty="0">
                <a:solidFill>
                  <a:schemeClr val="bg2"/>
                </a:solidFill>
              </a:rPr>
              <a:t>.</a:t>
            </a:r>
          </a:p>
          <a:p>
            <a:endParaRPr lang="en-US" altLang="en-US" dirty="0">
              <a:solidFill>
                <a:schemeClr val="bg2"/>
              </a:solidFill>
            </a:endParaRPr>
          </a:p>
        </p:txBody>
      </p:sp>
      <p:sp>
        <p:nvSpPr>
          <p:cNvPr id="6" name="Rectangle 5"/>
          <p:cNvSpPr/>
          <p:nvPr/>
        </p:nvSpPr>
        <p:spPr>
          <a:xfrm>
            <a:off x="1183412" y="6188433"/>
            <a:ext cx="6924054" cy="307777"/>
          </a:xfrm>
          <a:prstGeom prst="rect">
            <a:avLst/>
          </a:prstGeom>
        </p:spPr>
        <p:txBody>
          <a:bodyPr wrap="square">
            <a:spAutoFit/>
          </a:bodyPr>
          <a:lstStyle/>
          <a:p>
            <a:pPr lvl="0"/>
            <a:r>
              <a:rPr lang="en-AU" altLang="en-US" sz="1400" dirty="0" err="1">
                <a:solidFill>
                  <a:prstClr val="black"/>
                </a:solidFill>
                <a:hlinkClick r:id="rId2"/>
              </a:rPr>
              <a:t>Meirik</a:t>
            </a:r>
            <a:r>
              <a:rPr lang="en-AU" altLang="en-US" sz="1400" dirty="0">
                <a:solidFill>
                  <a:prstClr val="black"/>
                </a:solidFill>
                <a:hlinkClick r:id="rId2"/>
              </a:rPr>
              <a:t> O</a:t>
            </a:r>
            <a:r>
              <a:rPr lang="en-AU" altLang="en-US" sz="1400" dirty="0">
                <a:solidFill>
                  <a:prstClr val="black"/>
                </a:solidFill>
              </a:rPr>
              <a:t>. </a:t>
            </a:r>
            <a:r>
              <a:rPr lang="en-AU" altLang="en-US" sz="1400" dirty="0">
                <a:solidFill>
                  <a:prstClr val="black"/>
                </a:solidFill>
                <a:hlinkClick r:id="" action="ppaction://noaction"/>
              </a:rPr>
              <a:t>Contraception.</a:t>
            </a:r>
            <a:r>
              <a:rPr lang="en-AU" altLang="en-US" sz="1400" dirty="0">
                <a:solidFill>
                  <a:prstClr val="black"/>
                </a:solidFill>
              </a:rPr>
              <a:t> 2007 Jun;75(6 </a:t>
            </a:r>
            <a:r>
              <a:rPr lang="en-AU" altLang="en-US" sz="1400" dirty="0" err="1">
                <a:solidFill>
                  <a:prstClr val="black"/>
                </a:solidFill>
              </a:rPr>
              <a:t>Suppl</a:t>
            </a:r>
            <a:r>
              <a:rPr lang="en-AU" altLang="en-US" sz="1400" dirty="0">
                <a:solidFill>
                  <a:prstClr val="black"/>
                </a:solidFill>
              </a:rPr>
              <a:t>):S41-7. </a:t>
            </a:r>
            <a:endParaRPr lang="en-AU" altLang="en-US" sz="1400" b="1" dirty="0">
              <a:solidFill>
                <a:prstClr val="black"/>
              </a:solidFill>
            </a:endParaRPr>
          </a:p>
        </p:txBody>
      </p:sp>
    </p:spTree>
    <p:extLst>
      <p:ext uri="{BB962C8B-B14F-4D97-AF65-F5344CB8AC3E}">
        <p14:creationId xmlns:p14="http://schemas.microsoft.com/office/powerpoint/2010/main" val="39011403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B9B71-4295-46C3-92B7-292FFE1C08A4}"/>
              </a:ext>
            </a:extLst>
          </p:cNvPr>
          <p:cNvSpPr>
            <a:spLocks noGrp="1"/>
          </p:cNvSpPr>
          <p:nvPr>
            <p:ph type="title"/>
          </p:nvPr>
        </p:nvSpPr>
        <p:spPr/>
        <p:txBody>
          <a:bodyPr/>
          <a:lstStyle/>
          <a:p>
            <a:r>
              <a:rPr lang="en-US" sz="3200" dirty="0">
                <a:solidFill>
                  <a:schemeClr val="tx1"/>
                </a:solidFill>
                <a:effectLst/>
                <a:latin typeface="NexusSerif"/>
              </a:rPr>
              <a:t>Fertility awareness-based methods</a:t>
            </a:r>
            <a:endParaRPr lang="en-US" sz="3200" dirty="0">
              <a:solidFill>
                <a:schemeClr val="tx1"/>
              </a:solidFill>
            </a:endParaRPr>
          </a:p>
        </p:txBody>
      </p:sp>
      <p:sp>
        <p:nvSpPr>
          <p:cNvPr id="3" name="Online Image Placeholder 2">
            <a:extLst>
              <a:ext uri="{FF2B5EF4-FFF2-40B4-BE49-F238E27FC236}">
                <a16:creationId xmlns:a16="http://schemas.microsoft.com/office/drawing/2014/main" id="{F7E756E4-077E-4261-AECC-D9FEB22F66FA}"/>
              </a:ext>
            </a:extLst>
          </p:cNvPr>
          <p:cNvSpPr>
            <a:spLocks noGrp="1"/>
          </p:cNvSpPr>
          <p:nvPr>
            <p:ph type="clipArt" sz="half" idx="1"/>
          </p:nvPr>
        </p:nvSpPr>
        <p:spPr/>
      </p:sp>
      <p:sp>
        <p:nvSpPr>
          <p:cNvPr id="4" name="Text Placeholder 3">
            <a:extLst>
              <a:ext uri="{FF2B5EF4-FFF2-40B4-BE49-F238E27FC236}">
                <a16:creationId xmlns:a16="http://schemas.microsoft.com/office/drawing/2014/main" id="{EC3E6BD4-E4C3-449E-9D7B-CE94F20F7A6F}"/>
              </a:ext>
            </a:extLst>
          </p:cNvPr>
          <p:cNvSpPr>
            <a:spLocks noGrp="1"/>
          </p:cNvSpPr>
          <p:nvPr>
            <p:ph type="body" sz="half" idx="2"/>
          </p:nvPr>
        </p:nvSpPr>
        <p:spPr/>
        <p:txBody>
          <a:bodyPr/>
          <a:lstStyle/>
          <a:p>
            <a:endParaRPr lang="en-US"/>
          </a:p>
        </p:txBody>
      </p:sp>
      <p:sp>
        <p:nvSpPr>
          <p:cNvPr id="5" name="Slide Number Placeholder 4">
            <a:extLst>
              <a:ext uri="{FF2B5EF4-FFF2-40B4-BE49-F238E27FC236}">
                <a16:creationId xmlns:a16="http://schemas.microsoft.com/office/drawing/2014/main" id="{353F72F5-CCC8-431D-9467-5835536768B7}"/>
              </a:ext>
            </a:extLst>
          </p:cNvPr>
          <p:cNvSpPr>
            <a:spLocks noGrp="1"/>
          </p:cNvSpPr>
          <p:nvPr>
            <p:ph type="sldNum" sz="quarter" idx="12"/>
          </p:nvPr>
        </p:nvSpPr>
        <p:spPr/>
        <p:txBody>
          <a:bodyPr/>
          <a:lstStyle/>
          <a:p>
            <a:pPr>
              <a:defRPr/>
            </a:pPr>
            <a:fld id="{3643BD36-B3B6-474D-A105-E55EEC886AC9}" type="slidenum">
              <a:rPr lang="en-AU" smtClean="0"/>
              <a:pPr>
                <a:defRPr/>
              </a:pPr>
              <a:t>12</a:t>
            </a:fld>
            <a:endParaRPr lang="en-AU"/>
          </a:p>
        </p:txBody>
      </p:sp>
      <p:pic>
        <p:nvPicPr>
          <p:cNvPr id="6" name="Picture 5">
            <a:extLst>
              <a:ext uri="{FF2B5EF4-FFF2-40B4-BE49-F238E27FC236}">
                <a16:creationId xmlns:a16="http://schemas.microsoft.com/office/drawing/2014/main" id="{255D019A-F397-477E-8CB0-728AD1006E5D}"/>
              </a:ext>
            </a:extLst>
          </p:cNvPr>
          <p:cNvPicPr>
            <a:picLocks noChangeAspect="1"/>
          </p:cNvPicPr>
          <p:nvPr/>
        </p:nvPicPr>
        <p:blipFill>
          <a:blip r:embed="rId2"/>
          <a:stretch>
            <a:fillRect/>
          </a:stretch>
        </p:blipFill>
        <p:spPr>
          <a:xfrm>
            <a:off x="76200" y="1600200"/>
            <a:ext cx="8991600" cy="4343399"/>
          </a:xfrm>
          <a:prstGeom prst="rect">
            <a:avLst/>
          </a:prstGeom>
        </p:spPr>
      </p:pic>
    </p:spTree>
    <p:extLst>
      <p:ext uri="{BB962C8B-B14F-4D97-AF65-F5344CB8AC3E}">
        <p14:creationId xmlns:p14="http://schemas.microsoft.com/office/powerpoint/2010/main" val="117314126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AutoShape 2"/>
          <p:cNvSpPr>
            <a:spLocks noGrp="1" noChangeArrowheads="1"/>
          </p:cNvSpPr>
          <p:nvPr>
            <p:ph type="title"/>
          </p:nvPr>
        </p:nvSpPr>
        <p:spPr>
          <a:xfrm>
            <a:off x="755576" y="188640"/>
            <a:ext cx="7772400" cy="1143000"/>
          </a:xfrm>
        </p:spPr>
        <p:txBody>
          <a:bodyPr/>
          <a:lstStyle/>
          <a:p>
            <a:r>
              <a:rPr lang="en-US" altLang="en-US" dirty="0">
                <a:solidFill>
                  <a:schemeClr val="tx1"/>
                </a:solidFill>
                <a:effectLst/>
              </a:rPr>
              <a:t>Intrauterine Pregnancy</a:t>
            </a:r>
          </a:p>
        </p:txBody>
      </p:sp>
      <p:sp>
        <p:nvSpPr>
          <p:cNvPr id="370691" name="Rectangle 3"/>
          <p:cNvSpPr>
            <a:spLocks noGrp="1" noChangeArrowheads="1"/>
          </p:cNvSpPr>
          <p:nvPr>
            <p:ph idx="1"/>
          </p:nvPr>
        </p:nvSpPr>
        <p:spPr>
          <a:xfrm>
            <a:off x="611560" y="1340768"/>
            <a:ext cx="8708653" cy="5898108"/>
          </a:xfrm>
        </p:spPr>
        <p:txBody>
          <a:bodyPr>
            <a:noAutofit/>
          </a:bodyPr>
          <a:lstStyle/>
          <a:p>
            <a:pPr>
              <a:lnSpc>
                <a:spcPct val="80000"/>
              </a:lnSpc>
              <a:buFont typeface="Wingdings" pitchFamily="2" charset="2"/>
              <a:buNone/>
            </a:pPr>
            <a:r>
              <a:rPr lang="en-US" altLang="en-US" sz="2400" b="1" dirty="0">
                <a:effectLst/>
                <a:sym typeface="Wingdings" pitchFamily="2" charset="2"/>
              </a:rPr>
              <a:t>IUD in situ</a:t>
            </a:r>
          </a:p>
          <a:p>
            <a:pPr>
              <a:lnSpc>
                <a:spcPct val="80000"/>
              </a:lnSpc>
            </a:pPr>
            <a:r>
              <a:rPr lang="en-US" altLang="en-US" sz="2400" dirty="0">
                <a:effectLst/>
                <a:sym typeface="Wingdings" pitchFamily="2" charset="2"/>
              </a:rPr>
              <a:t>miscarriage 50 - 75%</a:t>
            </a:r>
          </a:p>
          <a:p>
            <a:pPr>
              <a:lnSpc>
                <a:spcPct val="80000"/>
              </a:lnSpc>
            </a:pPr>
            <a:r>
              <a:rPr lang="en-US" altLang="en-US" sz="2400" dirty="0">
                <a:effectLst/>
                <a:sym typeface="Wingdings" pitchFamily="2" charset="2"/>
              </a:rPr>
              <a:t>septic 2nd trimester abortion</a:t>
            </a:r>
          </a:p>
          <a:p>
            <a:pPr>
              <a:lnSpc>
                <a:spcPct val="80000"/>
              </a:lnSpc>
            </a:pPr>
            <a:r>
              <a:rPr lang="en-US" altLang="en-US" sz="2400" dirty="0">
                <a:effectLst/>
                <a:sym typeface="Wingdings" pitchFamily="2" charset="2"/>
              </a:rPr>
              <a:t>prematurity 10 - 13%</a:t>
            </a:r>
          </a:p>
          <a:p>
            <a:pPr>
              <a:lnSpc>
                <a:spcPct val="80000"/>
              </a:lnSpc>
            </a:pPr>
            <a:r>
              <a:rPr lang="en-US" altLang="en-US" sz="2400" dirty="0">
                <a:effectLst/>
                <a:sym typeface="Wingdings" pitchFamily="2" charset="2"/>
              </a:rPr>
              <a:t>antepartum  </a:t>
            </a:r>
            <a:r>
              <a:rPr lang="en-US" altLang="en-US" sz="2400" dirty="0" err="1">
                <a:effectLst/>
                <a:sym typeface="Wingdings" pitchFamily="2" charset="2"/>
              </a:rPr>
              <a:t>haemorrhage</a:t>
            </a:r>
            <a:endParaRPr lang="en-US" altLang="en-US" sz="2400" dirty="0">
              <a:effectLst/>
              <a:sym typeface="Wingdings" pitchFamily="2" charset="2"/>
            </a:endParaRPr>
          </a:p>
          <a:p>
            <a:pPr>
              <a:lnSpc>
                <a:spcPct val="80000"/>
              </a:lnSpc>
            </a:pPr>
            <a:r>
              <a:rPr lang="en-US" altLang="en-US" sz="2400" dirty="0">
                <a:effectLst/>
                <a:sym typeface="Wingdings" pitchFamily="2" charset="2"/>
              </a:rPr>
              <a:t>no teratogenicity</a:t>
            </a:r>
          </a:p>
          <a:p>
            <a:pPr lvl="1">
              <a:lnSpc>
                <a:spcPct val="80000"/>
              </a:lnSpc>
            </a:pPr>
            <a:endParaRPr lang="en-US" altLang="en-US" sz="2400" dirty="0">
              <a:effectLst/>
              <a:sym typeface="Wingdings" pitchFamily="2" charset="2"/>
            </a:endParaRPr>
          </a:p>
          <a:p>
            <a:pPr>
              <a:lnSpc>
                <a:spcPct val="80000"/>
              </a:lnSpc>
              <a:buFont typeface="Wingdings" pitchFamily="2" charset="2"/>
              <a:buNone/>
            </a:pPr>
            <a:r>
              <a:rPr lang="en-US" altLang="en-US" sz="2400" b="1" dirty="0">
                <a:effectLst/>
                <a:sym typeface="Wingdings" pitchFamily="2" charset="2"/>
              </a:rPr>
              <a:t>IUD removed</a:t>
            </a:r>
          </a:p>
          <a:p>
            <a:pPr>
              <a:lnSpc>
                <a:spcPct val="80000"/>
              </a:lnSpc>
            </a:pPr>
            <a:r>
              <a:rPr lang="en-US" altLang="en-US" sz="2400" dirty="0">
                <a:effectLst/>
                <a:sym typeface="Wingdings" pitchFamily="2" charset="2"/>
              </a:rPr>
              <a:t>miscarriage 17 - 30%</a:t>
            </a:r>
          </a:p>
          <a:p>
            <a:pPr>
              <a:lnSpc>
                <a:spcPct val="80000"/>
              </a:lnSpc>
            </a:pPr>
            <a:r>
              <a:rPr lang="en-US" altLang="en-US" sz="2400" dirty="0">
                <a:effectLst/>
                <a:sym typeface="Wingdings" pitchFamily="2" charset="2"/>
              </a:rPr>
              <a:t>no  prematurity</a:t>
            </a:r>
          </a:p>
          <a:p>
            <a:pPr>
              <a:lnSpc>
                <a:spcPct val="80000"/>
              </a:lnSpc>
            </a:pPr>
            <a:r>
              <a:rPr lang="en-US" altLang="en-US" sz="2400" dirty="0">
                <a:effectLst/>
                <a:sym typeface="Wingdings" pitchFamily="2" charset="2"/>
              </a:rPr>
              <a:t>otherwise normal pregnancy</a:t>
            </a:r>
          </a:p>
          <a:p>
            <a:pPr>
              <a:lnSpc>
                <a:spcPct val="80000"/>
              </a:lnSpc>
              <a:buFont typeface="Wingdings" pitchFamily="2" charset="2"/>
              <a:buNone/>
            </a:pPr>
            <a:endParaRPr lang="en-US" altLang="en-US" sz="2800" dirty="0">
              <a:solidFill>
                <a:schemeClr val="bg2"/>
              </a:solidFill>
              <a:effectLst/>
              <a:sym typeface="Wingdings" pitchFamily="2" charset="2"/>
            </a:endParaRPr>
          </a:p>
          <a:p>
            <a:pPr>
              <a:lnSpc>
                <a:spcPct val="80000"/>
              </a:lnSpc>
              <a:buFont typeface="Wingdings" pitchFamily="2" charset="2"/>
              <a:buNone/>
            </a:pPr>
            <a:r>
              <a:rPr lang="en-US" altLang="en-US" sz="2800" dirty="0">
                <a:solidFill>
                  <a:schemeClr val="bg2"/>
                </a:solidFill>
                <a:effectLst/>
                <a:sym typeface="Wingdings" pitchFamily="2" charset="2"/>
              </a:rPr>
              <a:t>			</a:t>
            </a:r>
          </a:p>
        </p:txBody>
      </p:sp>
    </p:spTree>
    <p:extLst>
      <p:ext uri="{BB962C8B-B14F-4D97-AF65-F5344CB8AC3E}">
        <p14:creationId xmlns:p14="http://schemas.microsoft.com/office/powerpoint/2010/main" val="19992082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991DC-081D-4C55-AA91-3F9C657B03E1}"/>
              </a:ext>
            </a:extLst>
          </p:cNvPr>
          <p:cNvSpPr>
            <a:spLocks noGrp="1"/>
          </p:cNvSpPr>
          <p:nvPr>
            <p:ph type="title"/>
          </p:nvPr>
        </p:nvSpPr>
        <p:spPr/>
        <p:txBody>
          <a:bodyPr/>
          <a:lstStyle/>
          <a:p>
            <a:r>
              <a:rPr lang="en-US" sz="3600" dirty="0">
                <a:solidFill>
                  <a:srgbClr val="003366"/>
                </a:solidFill>
                <a:effectLst/>
                <a:latin typeface="NexusSerif"/>
                <a:ea typeface="+mn-ea"/>
                <a:cs typeface="+mn-cs"/>
              </a:rPr>
              <a:t>Complications</a:t>
            </a:r>
            <a:endParaRPr lang="en-US" sz="6600" dirty="0"/>
          </a:p>
        </p:txBody>
      </p:sp>
      <p:sp>
        <p:nvSpPr>
          <p:cNvPr id="3" name="Content Placeholder 2">
            <a:extLst>
              <a:ext uri="{FF2B5EF4-FFF2-40B4-BE49-F238E27FC236}">
                <a16:creationId xmlns:a16="http://schemas.microsoft.com/office/drawing/2014/main" id="{5FE058DF-31E7-4EF2-B18D-863E5BEB53DC}"/>
              </a:ext>
            </a:extLst>
          </p:cNvPr>
          <p:cNvSpPr>
            <a:spLocks noGrp="1"/>
          </p:cNvSpPr>
          <p:nvPr>
            <p:ph idx="1"/>
          </p:nvPr>
        </p:nvSpPr>
        <p:spPr>
          <a:xfrm>
            <a:off x="152400" y="1676400"/>
            <a:ext cx="8839200" cy="4724400"/>
          </a:xfrm>
        </p:spPr>
        <p:txBody>
          <a:bodyPr/>
          <a:lstStyle/>
          <a:p>
            <a:r>
              <a:rPr lang="en-US" dirty="0">
                <a:effectLst/>
              </a:rPr>
              <a:t>Perforation</a:t>
            </a:r>
          </a:p>
          <a:p>
            <a:pPr lvl="1"/>
            <a:r>
              <a:rPr lang="en-US" sz="2400" dirty="0">
                <a:effectLst/>
              </a:rPr>
              <a:t>The rate of </a:t>
            </a:r>
            <a:r>
              <a:rPr lang="en-US" sz="2400" dirty="0">
                <a:effectLst/>
                <a:hlinkClick r:id="rId2" tooltip="Learn more about Uterine Perforation from ScienceDirect's AI-generated Topic Pages">
                  <a:extLst>
                    <a:ext uri="{A12FA001-AC4F-418D-AE19-62706E023703}">
                      <ahyp:hlinkClr xmlns:ahyp="http://schemas.microsoft.com/office/drawing/2018/hyperlinkcolor" val="tx"/>
                    </a:ext>
                  </a:extLst>
                </a:hlinkClick>
              </a:rPr>
              <a:t>uterine perforation</a:t>
            </a:r>
            <a:r>
              <a:rPr lang="en-US" sz="2400" dirty="0">
                <a:effectLst/>
              </a:rPr>
              <a:t> </a:t>
            </a:r>
            <a:r>
              <a:rPr lang="en-US" sz="2400" dirty="0">
                <a:effectLst/>
                <a:hlinkClick r:id="rId3" tooltip="Learn more about Hexachlorophene from ScienceDirect's AI-generated Topic Pages">
                  <a:extLst>
                    <a:ext uri="{A12FA001-AC4F-418D-AE19-62706E023703}">
                      <ahyp:hlinkClr xmlns:ahyp="http://schemas.microsoft.com/office/drawing/2018/hyperlinkcolor" val="tx"/>
                    </a:ext>
                  </a:extLst>
                </a:hlinkClick>
              </a:rPr>
              <a:t>at 7</a:t>
            </a:r>
            <a:r>
              <a:rPr lang="en-US" sz="2400" dirty="0">
                <a:effectLst/>
              </a:rPr>
              <a:t> years is low, up to 2 per 1000 insertions, with all IUDs, Cu-IUIs or the IUS.</a:t>
            </a:r>
          </a:p>
          <a:p>
            <a:r>
              <a:rPr lang="en-US" dirty="0">
                <a:effectLst/>
              </a:rPr>
              <a:t>Expulsion</a:t>
            </a:r>
          </a:p>
          <a:p>
            <a:pPr lvl="1"/>
            <a:r>
              <a:rPr lang="en-US" sz="2400" dirty="0">
                <a:effectLst/>
              </a:rPr>
              <a:t>Around one in 20 IUDs and IUSs are expelled and, as this is most common in the first 3 months, women should be encouraged to check the threads especially after heavy menses. Early expulsions with the frameless intrauterine implant are common; however, this may be related to the experience of the health professional who fitted the device.</a:t>
            </a:r>
          </a:p>
          <a:p>
            <a:endParaRPr lang="en-US" dirty="0"/>
          </a:p>
        </p:txBody>
      </p:sp>
      <p:sp>
        <p:nvSpPr>
          <p:cNvPr id="4" name="Slide Number Placeholder 3">
            <a:extLst>
              <a:ext uri="{FF2B5EF4-FFF2-40B4-BE49-F238E27FC236}">
                <a16:creationId xmlns:a16="http://schemas.microsoft.com/office/drawing/2014/main" id="{6D31BC72-C0A8-4747-96D5-6E39852133AB}"/>
              </a:ext>
            </a:extLst>
          </p:cNvPr>
          <p:cNvSpPr>
            <a:spLocks noGrp="1"/>
          </p:cNvSpPr>
          <p:nvPr>
            <p:ph type="sldNum" sz="quarter" idx="12"/>
          </p:nvPr>
        </p:nvSpPr>
        <p:spPr/>
        <p:txBody>
          <a:bodyPr/>
          <a:lstStyle/>
          <a:p>
            <a:fld id="{09B87B27-2B38-466A-8CD4-319805E47035}" type="slidenum">
              <a:rPr lang="en-US" smtClean="0">
                <a:solidFill>
                  <a:srgbClr val="003366"/>
                </a:solidFill>
              </a:rPr>
              <a:pPr/>
              <a:t>121</a:t>
            </a:fld>
            <a:endParaRPr lang="en-US">
              <a:solidFill>
                <a:srgbClr val="003366"/>
              </a:solidFill>
            </a:endParaRPr>
          </a:p>
        </p:txBody>
      </p:sp>
    </p:spTree>
    <p:extLst>
      <p:ext uri="{BB962C8B-B14F-4D97-AF65-F5344CB8AC3E}">
        <p14:creationId xmlns:p14="http://schemas.microsoft.com/office/powerpoint/2010/main" val="18863949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991DC-081D-4C55-AA91-3F9C657B03E1}"/>
              </a:ext>
            </a:extLst>
          </p:cNvPr>
          <p:cNvSpPr>
            <a:spLocks noGrp="1"/>
          </p:cNvSpPr>
          <p:nvPr>
            <p:ph type="title"/>
          </p:nvPr>
        </p:nvSpPr>
        <p:spPr/>
        <p:txBody>
          <a:bodyPr/>
          <a:lstStyle/>
          <a:p>
            <a:r>
              <a:rPr lang="en-US" sz="3600" dirty="0">
                <a:solidFill>
                  <a:srgbClr val="003366"/>
                </a:solidFill>
                <a:effectLst/>
                <a:latin typeface="NexusSerif"/>
                <a:ea typeface="+mn-ea"/>
                <a:cs typeface="+mn-cs"/>
              </a:rPr>
              <a:t>Complications</a:t>
            </a:r>
            <a:endParaRPr lang="en-US" sz="6600" dirty="0"/>
          </a:p>
        </p:txBody>
      </p:sp>
      <p:sp>
        <p:nvSpPr>
          <p:cNvPr id="3" name="Content Placeholder 2">
            <a:extLst>
              <a:ext uri="{FF2B5EF4-FFF2-40B4-BE49-F238E27FC236}">
                <a16:creationId xmlns:a16="http://schemas.microsoft.com/office/drawing/2014/main" id="{5FE058DF-31E7-4EF2-B18D-863E5BEB53DC}"/>
              </a:ext>
            </a:extLst>
          </p:cNvPr>
          <p:cNvSpPr>
            <a:spLocks noGrp="1"/>
          </p:cNvSpPr>
          <p:nvPr>
            <p:ph idx="1"/>
          </p:nvPr>
        </p:nvSpPr>
        <p:spPr>
          <a:xfrm>
            <a:off x="152400" y="1676400"/>
            <a:ext cx="8839200" cy="4724400"/>
          </a:xfrm>
        </p:spPr>
        <p:txBody>
          <a:bodyPr/>
          <a:lstStyle/>
          <a:p>
            <a:pPr lvl="0">
              <a:buClr>
                <a:srgbClr val="8EB3C8"/>
              </a:buClr>
            </a:pPr>
            <a:r>
              <a:rPr lang="en-US" sz="2000" dirty="0">
                <a:solidFill>
                  <a:srgbClr val="003366"/>
                </a:solidFill>
                <a:effectLst/>
              </a:rPr>
              <a:t>Ectopic pregnancy</a:t>
            </a:r>
          </a:p>
          <a:p>
            <a:pPr lvl="1">
              <a:buClr>
                <a:srgbClr val="8EB3C8"/>
              </a:buClr>
            </a:pPr>
            <a:r>
              <a:rPr lang="en-US" sz="2000" dirty="0">
                <a:solidFill>
                  <a:srgbClr val="003366"/>
                </a:solidFill>
                <a:effectLst/>
              </a:rPr>
              <a:t>The absolute risk of ectopic with intrauterine methods is low (around 0.02 per 100 woman years), 20 times less than for women using no contraception. </a:t>
            </a:r>
          </a:p>
          <a:p>
            <a:pPr lvl="1">
              <a:buClr>
                <a:srgbClr val="8EB3C8"/>
              </a:buClr>
            </a:pPr>
            <a:r>
              <a:rPr lang="en-US" sz="2000" dirty="0">
                <a:solidFill>
                  <a:srgbClr val="003366"/>
                </a:solidFill>
                <a:effectLst/>
              </a:rPr>
              <a:t>When an intrauterine method fails the chances of the pregnancy being ectopic are 10%. Because of the potential seriousness of this, a pregnancy with an IUD </a:t>
            </a:r>
            <a:r>
              <a:rPr lang="en-US" sz="2000" i="1" dirty="0">
                <a:solidFill>
                  <a:srgbClr val="003366"/>
                </a:solidFill>
                <a:effectLst/>
              </a:rPr>
              <a:t>in situ</a:t>
            </a:r>
            <a:r>
              <a:rPr lang="en-US" sz="2000" dirty="0">
                <a:solidFill>
                  <a:srgbClr val="003366"/>
                </a:solidFill>
                <a:effectLst/>
              </a:rPr>
              <a:t> is ‘an ectopic until proved otherwise’. </a:t>
            </a:r>
          </a:p>
          <a:p>
            <a:pPr lvl="1">
              <a:buClr>
                <a:srgbClr val="8EB3C8"/>
              </a:buClr>
            </a:pPr>
            <a:r>
              <a:rPr lang="en-US" sz="2000" dirty="0">
                <a:solidFill>
                  <a:srgbClr val="003366"/>
                </a:solidFill>
                <a:effectLst/>
              </a:rPr>
              <a:t>A previous history of an </a:t>
            </a:r>
            <a:r>
              <a:rPr lang="en-US" sz="2000" dirty="0">
                <a:solidFill>
                  <a:srgbClr val="003366"/>
                </a:solidFill>
                <a:effectLst/>
                <a:hlinkClick r:id="rId2" tooltip="Learn more about Ectopic Pregnancy from ScienceDirect's AI-generated Topic Pages">
                  <a:extLst>
                    <a:ext uri="{A12FA001-AC4F-418D-AE19-62706E023703}">
                      <ahyp:hlinkClr xmlns:ahyp="http://schemas.microsoft.com/office/drawing/2018/hyperlinkcolor" val="tx"/>
                    </a:ext>
                  </a:extLst>
                </a:hlinkClick>
              </a:rPr>
              <a:t>ectopic pregnancy</a:t>
            </a:r>
            <a:r>
              <a:rPr lang="en-US" sz="2000" dirty="0">
                <a:solidFill>
                  <a:srgbClr val="003366"/>
                </a:solidFill>
                <a:effectLst/>
              </a:rPr>
              <a:t> is not a contraindication to their use, although an IUS may be preferred to a Cu-IUD as the former inhibits sperm transport through the cervical mucus and so should be more effective at preventing fertilization.</a:t>
            </a:r>
          </a:p>
          <a:p>
            <a:endParaRPr lang="en-US" dirty="0"/>
          </a:p>
        </p:txBody>
      </p:sp>
      <p:sp>
        <p:nvSpPr>
          <p:cNvPr id="4" name="Slide Number Placeholder 3">
            <a:extLst>
              <a:ext uri="{FF2B5EF4-FFF2-40B4-BE49-F238E27FC236}">
                <a16:creationId xmlns:a16="http://schemas.microsoft.com/office/drawing/2014/main" id="{6D31BC72-C0A8-4747-96D5-6E39852133AB}"/>
              </a:ext>
            </a:extLst>
          </p:cNvPr>
          <p:cNvSpPr>
            <a:spLocks noGrp="1"/>
          </p:cNvSpPr>
          <p:nvPr>
            <p:ph type="sldNum" sz="quarter" idx="12"/>
          </p:nvPr>
        </p:nvSpPr>
        <p:spPr/>
        <p:txBody>
          <a:bodyPr/>
          <a:lstStyle/>
          <a:p>
            <a:fld id="{09B87B27-2B38-466A-8CD4-319805E47035}" type="slidenum">
              <a:rPr lang="en-US" smtClean="0">
                <a:solidFill>
                  <a:srgbClr val="003366"/>
                </a:solidFill>
              </a:rPr>
              <a:pPr/>
              <a:t>122</a:t>
            </a:fld>
            <a:endParaRPr lang="en-US">
              <a:solidFill>
                <a:srgbClr val="003366"/>
              </a:solidFill>
            </a:endParaRPr>
          </a:p>
        </p:txBody>
      </p:sp>
    </p:spTree>
    <p:extLst>
      <p:ext uri="{BB962C8B-B14F-4D97-AF65-F5344CB8AC3E}">
        <p14:creationId xmlns:p14="http://schemas.microsoft.com/office/powerpoint/2010/main" val="24780526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idx="4294967295"/>
          </p:nvPr>
        </p:nvSpPr>
        <p:spPr>
          <a:xfrm>
            <a:off x="1371600" y="836613"/>
            <a:ext cx="7772400" cy="863600"/>
          </a:xfrm>
        </p:spPr>
        <p:txBody>
          <a:bodyPr anchor="ctr">
            <a:normAutofit/>
          </a:bodyPr>
          <a:lstStyle/>
          <a:p>
            <a:r>
              <a:rPr lang="en-AU" altLang="en-US" sz="3600" b="0" dirty="0" err="1">
                <a:solidFill>
                  <a:schemeClr val="tx1"/>
                </a:solidFill>
                <a:effectLst/>
              </a:rPr>
              <a:t>Mirena</a:t>
            </a:r>
            <a:r>
              <a:rPr lang="en-AU" altLang="en-US" sz="3600" b="0" dirty="0">
                <a:solidFill>
                  <a:schemeClr val="tx1"/>
                </a:solidFill>
                <a:effectLst/>
              </a:rPr>
              <a:t> - LNG Releasing IUS</a:t>
            </a:r>
            <a:endParaRPr lang="en-AU" altLang="en-US" sz="3600" dirty="0">
              <a:solidFill>
                <a:schemeClr val="tx1"/>
              </a:solidFill>
              <a:effectLst/>
            </a:endParaRPr>
          </a:p>
        </p:txBody>
      </p:sp>
      <p:sp>
        <p:nvSpPr>
          <p:cNvPr id="84996" name="Rectangle 4"/>
          <p:cNvSpPr>
            <a:spLocks noGrp="1" noChangeArrowheads="1"/>
          </p:cNvSpPr>
          <p:nvPr>
            <p:ph type="body" sz="half" idx="4294967295"/>
          </p:nvPr>
        </p:nvSpPr>
        <p:spPr>
          <a:xfrm>
            <a:off x="685800" y="1700808"/>
            <a:ext cx="8017768" cy="4437062"/>
          </a:xfrm>
          <a:noFill/>
        </p:spPr>
        <p:txBody>
          <a:bodyPr/>
          <a:lstStyle/>
          <a:p>
            <a:pPr>
              <a:lnSpc>
                <a:spcPct val="80000"/>
              </a:lnSpc>
            </a:pPr>
            <a:r>
              <a:rPr lang="en-AU" altLang="en-US" sz="2000" dirty="0" err="1">
                <a:effectLst/>
              </a:rPr>
              <a:t>Silastic</a:t>
            </a:r>
            <a:r>
              <a:rPr lang="en-AU" altLang="en-US" sz="2000" dirty="0">
                <a:effectLst/>
              </a:rPr>
              <a:t> backbone with sleeve of </a:t>
            </a:r>
            <a:r>
              <a:rPr lang="en-AU" altLang="en-US" sz="2000" dirty="0" err="1">
                <a:effectLst/>
              </a:rPr>
              <a:t>levonorgestrel</a:t>
            </a:r>
            <a:endParaRPr lang="en-AU" altLang="en-US" sz="2000" dirty="0">
              <a:effectLst/>
            </a:endParaRPr>
          </a:p>
          <a:p>
            <a:r>
              <a:rPr lang="en-AU" altLang="en-US" sz="2000" dirty="0">
                <a:effectLst/>
              </a:rPr>
              <a:t>column of LNG within a rate-limiting membrane</a:t>
            </a:r>
          </a:p>
          <a:p>
            <a:r>
              <a:rPr lang="en-AU" altLang="en-US" sz="2000" dirty="0">
                <a:effectLst/>
              </a:rPr>
              <a:t>46mg LNG released at rate of 20µg/24 hours</a:t>
            </a:r>
          </a:p>
          <a:p>
            <a:r>
              <a:rPr lang="en-AU" altLang="en-US" sz="2000" dirty="0">
                <a:effectLst/>
              </a:rPr>
              <a:t>reduces to 15 µg/24 hours after 5 years</a:t>
            </a:r>
          </a:p>
          <a:p>
            <a:pPr>
              <a:lnSpc>
                <a:spcPct val="90000"/>
              </a:lnSpc>
            </a:pPr>
            <a:r>
              <a:rPr lang="en-AU" altLang="en-US" sz="2000" dirty="0">
                <a:effectLst/>
                <a:sym typeface="Symbol" pitchFamily="18" charset="2"/>
              </a:rPr>
              <a:t>Blood levels 4-13% of pill levels</a:t>
            </a:r>
          </a:p>
          <a:p>
            <a:pPr>
              <a:lnSpc>
                <a:spcPct val="90000"/>
              </a:lnSpc>
            </a:pPr>
            <a:r>
              <a:rPr lang="en-US" altLang="en-US" sz="2000" dirty="0">
                <a:effectLst/>
                <a:sym typeface="Symbol" pitchFamily="18" charset="2"/>
              </a:rPr>
              <a:t>LNG-IUS works by releasing progesterone onto the endometrium, which prevents implantation.</a:t>
            </a:r>
          </a:p>
          <a:p>
            <a:pPr>
              <a:lnSpc>
                <a:spcPct val="90000"/>
              </a:lnSpc>
            </a:pPr>
            <a:r>
              <a:rPr lang="en-US" altLang="en-US" sz="2000" dirty="0">
                <a:effectLst/>
                <a:sym typeface="Symbol" pitchFamily="18" charset="2"/>
              </a:rPr>
              <a:t>In addition, within 1 month of insertion, the endometrium atrophies and sperm penetration through the cervical mucus is reduced. </a:t>
            </a:r>
          </a:p>
          <a:p>
            <a:pPr lvl="1">
              <a:lnSpc>
                <a:spcPct val="90000"/>
              </a:lnSpc>
            </a:pPr>
            <a:r>
              <a:rPr lang="en-US" altLang="en-US" sz="1800" dirty="0">
                <a:effectLst/>
                <a:sym typeface="Symbol" pitchFamily="18" charset="2"/>
              </a:rPr>
              <a:t>of reduced menstruation.</a:t>
            </a:r>
          </a:p>
          <a:p>
            <a:pPr lvl="1">
              <a:lnSpc>
                <a:spcPct val="90000"/>
              </a:lnSpc>
            </a:pPr>
            <a:r>
              <a:rPr lang="en-US" altLang="en-US" sz="1800" dirty="0">
                <a:effectLst/>
                <a:sym typeface="Symbol" pitchFamily="18" charset="2"/>
              </a:rPr>
              <a:t>lowered risk of pelvic inflammatory disease (PID), as pathogens as well as sperm are less likely to ascend into the uterus. Around 80% of women continue to ovulate with the LNG-IUS</a:t>
            </a:r>
            <a:endParaRPr lang="en-AU" altLang="en-US" sz="1800" dirty="0">
              <a:effectLst/>
              <a:sym typeface="Symbol" pitchFamily="18" charset="2"/>
            </a:endParaRPr>
          </a:p>
          <a:p>
            <a:endParaRPr lang="en-AU" altLang="en-US" sz="2400" dirty="0">
              <a:solidFill>
                <a:schemeClr val="bg2"/>
              </a:solidFill>
              <a:effectLst/>
            </a:endParaRPr>
          </a:p>
          <a:p>
            <a:pPr>
              <a:lnSpc>
                <a:spcPct val="80000"/>
              </a:lnSpc>
            </a:pPr>
            <a:endParaRPr lang="en-AU" altLang="en-US" sz="2400" dirty="0">
              <a:solidFill>
                <a:schemeClr val="bg2"/>
              </a:solidFill>
              <a:effectLst/>
            </a:endParaRPr>
          </a:p>
        </p:txBody>
      </p:sp>
    </p:spTree>
    <p:extLst>
      <p:ext uri="{BB962C8B-B14F-4D97-AF65-F5344CB8AC3E}">
        <p14:creationId xmlns:p14="http://schemas.microsoft.com/office/powerpoint/2010/main" val="42535267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idx="4294967295"/>
          </p:nvPr>
        </p:nvSpPr>
        <p:spPr>
          <a:xfrm>
            <a:off x="0" y="404664"/>
            <a:ext cx="8458200" cy="1143000"/>
          </a:xfrm>
        </p:spPr>
        <p:txBody>
          <a:bodyPr anchor="ctr">
            <a:normAutofit fontScale="90000"/>
          </a:bodyPr>
          <a:lstStyle/>
          <a:p>
            <a:r>
              <a:rPr lang="en-AU" altLang="en-US" b="0" dirty="0" err="1">
                <a:solidFill>
                  <a:schemeClr val="tx1"/>
                </a:solidFill>
                <a:effectLst/>
              </a:rPr>
              <a:t>Mirena</a:t>
            </a:r>
            <a:r>
              <a:rPr lang="en-AU" altLang="en-US" dirty="0">
                <a:solidFill>
                  <a:schemeClr val="tx1"/>
                </a:solidFill>
                <a:effectLst/>
              </a:rPr>
              <a:t>     </a:t>
            </a:r>
            <a:br>
              <a:rPr lang="en-AU" altLang="en-US" dirty="0">
                <a:solidFill>
                  <a:schemeClr val="tx1"/>
                </a:solidFill>
                <a:effectLst/>
              </a:rPr>
            </a:br>
            <a:r>
              <a:rPr lang="en-AU" altLang="en-US" dirty="0">
                <a:solidFill>
                  <a:schemeClr val="tx1"/>
                </a:solidFill>
                <a:effectLst/>
              </a:rPr>
              <a:t>	</a:t>
            </a:r>
            <a:r>
              <a:rPr lang="en-AU" altLang="en-US" sz="3200" dirty="0">
                <a:solidFill>
                  <a:schemeClr val="tx1"/>
                </a:solidFill>
                <a:effectLst/>
              </a:rPr>
              <a:t>LNG releasing intrauterine system</a:t>
            </a:r>
            <a:endParaRPr lang="en-AU" altLang="en-US" dirty="0">
              <a:solidFill>
                <a:schemeClr val="tx1"/>
              </a:solidFill>
              <a:effectLst/>
            </a:endParaRPr>
          </a:p>
        </p:txBody>
      </p:sp>
      <p:sp>
        <p:nvSpPr>
          <p:cNvPr id="140291" name="Rectangle 3"/>
          <p:cNvSpPr>
            <a:spLocks noGrp="1" noChangeArrowheads="1"/>
          </p:cNvSpPr>
          <p:nvPr>
            <p:ph type="body" idx="4294967295"/>
          </p:nvPr>
        </p:nvSpPr>
        <p:spPr>
          <a:xfrm>
            <a:off x="971600" y="1700808"/>
            <a:ext cx="7772400" cy="4648200"/>
          </a:xfrm>
        </p:spPr>
        <p:txBody>
          <a:bodyPr>
            <a:normAutofit/>
          </a:bodyPr>
          <a:lstStyle/>
          <a:p>
            <a:r>
              <a:rPr lang="en-AU" altLang="en-US" sz="2800" dirty="0">
                <a:effectLst/>
              </a:rPr>
              <a:t>lifespan 5 years</a:t>
            </a:r>
          </a:p>
          <a:p>
            <a:r>
              <a:rPr lang="en-AU" altLang="en-US" sz="2800" dirty="0">
                <a:effectLst/>
              </a:rPr>
              <a:t>appears to be effective for 7 years</a:t>
            </a:r>
          </a:p>
          <a:p>
            <a:r>
              <a:rPr lang="en-AU" altLang="en-US" sz="2800" dirty="0">
                <a:effectLst/>
              </a:rPr>
              <a:t>annual pregnancy rate 0. 1/100wy</a:t>
            </a:r>
          </a:p>
          <a:p>
            <a:r>
              <a:rPr lang="en-AU" altLang="en-US" sz="2800" dirty="0">
                <a:effectLst/>
              </a:rPr>
              <a:t>cumulative pregnancy rate after 5 years 1.1%</a:t>
            </a:r>
          </a:p>
          <a:p>
            <a:r>
              <a:rPr lang="en-AU" altLang="en-US" sz="2800" dirty="0">
                <a:effectLst/>
              </a:rPr>
              <a:t>rapid return of fertility after removal</a:t>
            </a:r>
          </a:p>
          <a:p>
            <a:r>
              <a:rPr lang="en-AU" altLang="en-US" sz="2800" dirty="0">
                <a:effectLst/>
              </a:rPr>
              <a:t>cost $250-$350</a:t>
            </a:r>
          </a:p>
          <a:p>
            <a:r>
              <a:rPr lang="en-AU" altLang="en-US" sz="2800" dirty="0">
                <a:effectLst/>
              </a:rPr>
              <a:t>In Australia subsidised through  the pharmaceutical benefits scheme (PBS)</a:t>
            </a:r>
          </a:p>
        </p:txBody>
      </p:sp>
    </p:spTree>
    <p:extLst>
      <p:ext uri="{BB962C8B-B14F-4D97-AF65-F5344CB8AC3E}">
        <p14:creationId xmlns:p14="http://schemas.microsoft.com/office/powerpoint/2010/main" val="34959142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1371600" y="333375"/>
            <a:ext cx="7772400" cy="1143000"/>
          </a:xfrm>
        </p:spPr>
        <p:txBody>
          <a:bodyPr anchor="ctr">
            <a:normAutofit/>
          </a:bodyPr>
          <a:lstStyle/>
          <a:p>
            <a:pPr>
              <a:lnSpc>
                <a:spcPct val="80000"/>
              </a:lnSpc>
            </a:pPr>
            <a:r>
              <a:rPr lang="en-AU" altLang="en-US" b="0" dirty="0">
                <a:solidFill>
                  <a:schemeClr val="tx1"/>
                </a:solidFill>
                <a:effectLst/>
              </a:rPr>
              <a:t>	</a:t>
            </a:r>
            <a:r>
              <a:rPr lang="en-AU" altLang="en-US" b="0" dirty="0" err="1">
                <a:solidFill>
                  <a:schemeClr val="tx1"/>
                </a:solidFill>
                <a:effectLst/>
              </a:rPr>
              <a:t>Mirena</a:t>
            </a:r>
            <a:r>
              <a:rPr lang="en-AU" altLang="en-US" b="0" dirty="0">
                <a:solidFill>
                  <a:schemeClr val="tx1"/>
                </a:solidFill>
                <a:effectLst/>
              </a:rPr>
              <a:t> - Mode of Action</a:t>
            </a:r>
            <a:endParaRPr lang="en-AU" altLang="en-US" dirty="0">
              <a:solidFill>
                <a:schemeClr val="tx1"/>
              </a:solidFill>
              <a:effectLst/>
            </a:endParaRPr>
          </a:p>
        </p:txBody>
      </p:sp>
      <p:sp>
        <p:nvSpPr>
          <p:cNvPr id="142339" name="Rectangle 3"/>
          <p:cNvSpPr>
            <a:spLocks noGrp="1" noChangeArrowheads="1"/>
          </p:cNvSpPr>
          <p:nvPr>
            <p:ph type="body" sz="half" idx="4294967295"/>
          </p:nvPr>
        </p:nvSpPr>
        <p:spPr>
          <a:xfrm>
            <a:off x="450850" y="1628775"/>
            <a:ext cx="8693150" cy="4508500"/>
          </a:xfrm>
        </p:spPr>
        <p:txBody>
          <a:bodyPr>
            <a:normAutofit/>
          </a:bodyPr>
          <a:lstStyle/>
          <a:p>
            <a:pPr>
              <a:lnSpc>
                <a:spcPct val="120000"/>
              </a:lnSpc>
            </a:pPr>
            <a:r>
              <a:rPr lang="en-AU" altLang="en-US" sz="2000" dirty="0">
                <a:effectLst/>
              </a:rPr>
              <a:t>causes thickening of the cervical mucous and impedes sperm transport through cervix, uterus and fallopian tubes</a:t>
            </a:r>
          </a:p>
          <a:p>
            <a:pPr>
              <a:lnSpc>
                <a:spcPct val="120000"/>
              </a:lnSpc>
            </a:pPr>
            <a:r>
              <a:rPr lang="en-AU" altLang="en-US" sz="2000" dirty="0">
                <a:effectLst/>
              </a:rPr>
              <a:t>LNG inhibits proliferation of endometrium </a:t>
            </a:r>
          </a:p>
          <a:p>
            <a:pPr>
              <a:lnSpc>
                <a:spcPct val="120000"/>
              </a:lnSpc>
            </a:pPr>
            <a:r>
              <a:rPr lang="en-AU" altLang="en-US" sz="2000" dirty="0">
                <a:effectLst/>
              </a:rPr>
              <a:t>maximal endometrial atrophy change at 3 months maintained</a:t>
            </a:r>
          </a:p>
          <a:p>
            <a:pPr>
              <a:lnSpc>
                <a:spcPct val="120000"/>
              </a:lnSpc>
            </a:pPr>
            <a:r>
              <a:rPr lang="en-AU" altLang="en-US" sz="2000" dirty="0">
                <a:effectLst/>
              </a:rPr>
              <a:t>uterine environment hostile to sperm and sperm migration</a:t>
            </a:r>
          </a:p>
          <a:p>
            <a:pPr>
              <a:lnSpc>
                <a:spcPct val="120000"/>
              </a:lnSpc>
            </a:pPr>
            <a:r>
              <a:rPr lang="en-AU" altLang="en-US" sz="2000" dirty="0">
                <a:effectLst/>
              </a:rPr>
              <a:t>production of an immunoglobulin by endometrium which inhibits sperm penetration of ovum</a:t>
            </a:r>
          </a:p>
          <a:p>
            <a:pPr>
              <a:lnSpc>
                <a:spcPct val="120000"/>
              </a:lnSpc>
            </a:pPr>
            <a:r>
              <a:rPr lang="en-AU" altLang="en-US" sz="2000" dirty="0">
                <a:effectLst/>
              </a:rPr>
              <a:t>some inhibition of ovulation in 1st year of use </a:t>
            </a:r>
          </a:p>
          <a:p>
            <a:pPr lvl="1">
              <a:lnSpc>
                <a:spcPct val="120000"/>
              </a:lnSpc>
            </a:pPr>
            <a:r>
              <a:rPr lang="en-AU" altLang="en-US" sz="1800" dirty="0">
                <a:effectLst/>
              </a:rPr>
              <a:t>(5-15% depends on serum levels of LNG)</a:t>
            </a:r>
          </a:p>
          <a:p>
            <a:pPr>
              <a:lnSpc>
                <a:spcPct val="120000"/>
              </a:lnSpc>
            </a:pPr>
            <a:r>
              <a:rPr lang="en-AU" altLang="en-US" sz="2000" dirty="0">
                <a:effectLst/>
              </a:rPr>
              <a:t>no effect on ovulation in majority of women</a:t>
            </a:r>
          </a:p>
          <a:p>
            <a:pPr>
              <a:lnSpc>
                <a:spcPct val="120000"/>
              </a:lnSpc>
            </a:pPr>
            <a:endParaRPr lang="en-AU" altLang="en-US" sz="2000" dirty="0">
              <a:solidFill>
                <a:schemeClr val="bg2"/>
              </a:solidFill>
              <a:effectLst/>
              <a:sym typeface="Symbol" pitchFamily="18" charset="2"/>
            </a:endParaRPr>
          </a:p>
        </p:txBody>
      </p:sp>
    </p:spTree>
    <p:extLst>
      <p:ext uri="{BB962C8B-B14F-4D97-AF65-F5344CB8AC3E}">
        <p14:creationId xmlns:p14="http://schemas.microsoft.com/office/powerpoint/2010/main" val="2886996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AutoShape 2"/>
          <p:cNvSpPr>
            <a:spLocks noGrp="1" noChangeArrowheads="1"/>
          </p:cNvSpPr>
          <p:nvPr>
            <p:ph type="title"/>
          </p:nvPr>
        </p:nvSpPr>
        <p:spPr>
          <a:xfrm>
            <a:off x="762000" y="762000"/>
            <a:ext cx="7924800" cy="684213"/>
          </a:xfrm>
        </p:spPr>
        <p:txBody>
          <a:bodyPr>
            <a:normAutofit fontScale="90000"/>
          </a:bodyPr>
          <a:lstStyle/>
          <a:p>
            <a:r>
              <a:rPr lang="en-AU" altLang="en-US" dirty="0">
                <a:solidFill>
                  <a:schemeClr val="tx1"/>
                </a:solidFill>
                <a:effectLst/>
              </a:rPr>
              <a:t>	</a:t>
            </a:r>
            <a:r>
              <a:rPr lang="en-AU" altLang="en-US" sz="3600" dirty="0">
                <a:solidFill>
                  <a:schemeClr val="tx1"/>
                </a:solidFill>
                <a:effectLst/>
              </a:rPr>
              <a:t>Timing of insertion </a:t>
            </a:r>
            <a:r>
              <a:rPr lang="en-AU" altLang="en-US" sz="3600" dirty="0" err="1">
                <a:solidFill>
                  <a:schemeClr val="tx1"/>
                </a:solidFill>
                <a:effectLst/>
              </a:rPr>
              <a:t>Mirena</a:t>
            </a:r>
            <a:endParaRPr lang="en-AU" altLang="en-US" sz="3600" dirty="0">
              <a:solidFill>
                <a:schemeClr val="tx1"/>
              </a:solidFill>
              <a:effectLst/>
            </a:endParaRPr>
          </a:p>
        </p:txBody>
      </p:sp>
      <p:sp>
        <p:nvSpPr>
          <p:cNvPr id="395267" name="Rectangle 3"/>
          <p:cNvSpPr>
            <a:spLocks noGrp="1" noChangeArrowheads="1"/>
          </p:cNvSpPr>
          <p:nvPr>
            <p:ph idx="1"/>
          </p:nvPr>
        </p:nvSpPr>
        <p:spPr>
          <a:xfrm>
            <a:off x="827584" y="1556792"/>
            <a:ext cx="7772400" cy="4648200"/>
          </a:xfrm>
        </p:spPr>
        <p:txBody>
          <a:bodyPr/>
          <a:lstStyle/>
          <a:p>
            <a:pPr lvl="1"/>
            <a:r>
              <a:rPr lang="en-AU" altLang="en-US" sz="2800" dirty="0">
                <a:effectLst/>
              </a:rPr>
              <a:t>Cycle day 1-7 - immediate cover</a:t>
            </a:r>
          </a:p>
          <a:p>
            <a:pPr lvl="1"/>
            <a:r>
              <a:rPr lang="en-AU" altLang="en-US" sz="2800" dirty="0">
                <a:effectLst/>
              </a:rPr>
              <a:t>After Day 7 (pregnancy excluded) </a:t>
            </a:r>
          </a:p>
          <a:p>
            <a:pPr lvl="2"/>
            <a:r>
              <a:rPr lang="en-AU" altLang="en-US" sz="2800" dirty="0">
                <a:effectLst/>
              </a:rPr>
              <a:t>back up contraception for 7 days, including if changing from copper IUD</a:t>
            </a:r>
          </a:p>
          <a:p>
            <a:pPr lvl="2"/>
            <a:r>
              <a:rPr lang="en-AU" altLang="en-US" sz="2800" dirty="0">
                <a:effectLst/>
              </a:rPr>
              <a:t>continue pill for 7days</a:t>
            </a:r>
          </a:p>
          <a:p>
            <a:pPr lvl="1"/>
            <a:r>
              <a:rPr lang="en-AU" altLang="en-US" sz="2800" dirty="0">
                <a:effectLst/>
              </a:rPr>
              <a:t>Immediately post first trimester TOP</a:t>
            </a:r>
          </a:p>
          <a:p>
            <a:pPr lvl="1"/>
            <a:r>
              <a:rPr lang="en-AU" altLang="en-US" sz="2800" dirty="0">
                <a:effectLst/>
              </a:rPr>
              <a:t>6 weeks post-partum</a:t>
            </a:r>
          </a:p>
          <a:p>
            <a:pPr lvl="1"/>
            <a:r>
              <a:rPr lang="en-AU" altLang="en-US" sz="2800" dirty="0">
                <a:effectLst/>
              </a:rPr>
              <a:t>NOT FOR POST-COITAL USE</a:t>
            </a:r>
          </a:p>
          <a:p>
            <a:pPr lvl="1"/>
            <a:endParaRPr lang="en-AU" altLang="en-US" sz="2800" dirty="0">
              <a:solidFill>
                <a:srgbClr val="0070C0"/>
              </a:solidFill>
              <a:effectLst/>
            </a:endParaRPr>
          </a:p>
        </p:txBody>
      </p:sp>
    </p:spTree>
    <p:extLst>
      <p:ext uri="{BB962C8B-B14F-4D97-AF65-F5344CB8AC3E}">
        <p14:creationId xmlns:p14="http://schemas.microsoft.com/office/powerpoint/2010/main" val="25099975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251520" y="-243408"/>
            <a:ext cx="8229600" cy="1600200"/>
          </a:xfrm>
        </p:spPr>
        <p:txBody>
          <a:bodyPr anchor="ctr"/>
          <a:lstStyle/>
          <a:p>
            <a:r>
              <a:rPr lang="en-AU" altLang="en-US" dirty="0">
                <a:solidFill>
                  <a:schemeClr val="tx1"/>
                </a:solidFill>
                <a:effectLst/>
              </a:rPr>
              <a:t>	</a:t>
            </a:r>
            <a:r>
              <a:rPr lang="en-AU" altLang="en-US" sz="4400" dirty="0" err="1">
                <a:solidFill>
                  <a:schemeClr val="tx1"/>
                </a:solidFill>
                <a:effectLst/>
              </a:rPr>
              <a:t>Mirena</a:t>
            </a:r>
            <a:r>
              <a:rPr lang="en-AU" altLang="en-US" sz="4400" dirty="0">
                <a:solidFill>
                  <a:schemeClr val="tx1"/>
                </a:solidFill>
                <a:effectLst/>
              </a:rPr>
              <a:t> bleeding patterns</a:t>
            </a:r>
          </a:p>
        </p:txBody>
      </p:sp>
      <p:sp>
        <p:nvSpPr>
          <p:cNvPr id="144387" name="Rectangle 3"/>
          <p:cNvSpPr>
            <a:spLocks noGrp="1" noChangeArrowheads="1"/>
          </p:cNvSpPr>
          <p:nvPr>
            <p:ph type="body" idx="4294967295"/>
          </p:nvPr>
        </p:nvSpPr>
        <p:spPr>
          <a:xfrm>
            <a:off x="1115616" y="1340768"/>
            <a:ext cx="7693025" cy="4495800"/>
          </a:xfrm>
        </p:spPr>
        <p:txBody>
          <a:bodyPr>
            <a:noAutofit/>
          </a:bodyPr>
          <a:lstStyle/>
          <a:p>
            <a:pPr>
              <a:lnSpc>
                <a:spcPct val="120000"/>
              </a:lnSpc>
            </a:pPr>
            <a:r>
              <a:rPr lang="en-AU" altLang="en-US" sz="2800" dirty="0">
                <a:effectLst/>
              </a:rPr>
              <a:t>erratic bleeding/spotting especially in first 3 months</a:t>
            </a:r>
          </a:p>
          <a:p>
            <a:pPr>
              <a:lnSpc>
                <a:spcPct val="120000"/>
              </a:lnSpc>
            </a:pPr>
            <a:r>
              <a:rPr lang="en-AU" altLang="en-US" sz="2800" dirty="0">
                <a:effectLst/>
              </a:rPr>
              <a:t>decreased blood loss over 6 months</a:t>
            </a:r>
          </a:p>
          <a:p>
            <a:pPr>
              <a:lnSpc>
                <a:spcPct val="120000"/>
              </a:lnSpc>
            </a:pPr>
            <a:r>
              <a:rPr lang="en-AU" altLang="en-US" sz="2800" dirty="0">
                <a:effectLst/>
              </a:rPr>
              <a:t>infrequent bleeding in approx. 50% by 9 months</a:t>
            </a:r>
          </a:p>
          <a:p>
            <a:pPr>
              <a:lnSpc>
                <a:spcPct val="120000"/>
              </a:lnSpc>
            </a:pPr>
            <a:r>
              <a:rPr lang="en-AU" altLang="en-US" sz="2800" dirty="0">
                <a:effectLst/>
              </a:rPr>
              <a:t>amenorrhoea in </a:t>
            </a:r>
          </a:p>
          <a:p>
            <a:pPr>
              <a:lnSpc>
                <a:spcPct val="120000"/>
              </a:lnSpc>
              <a:buFont typeface="Wingdings" pitchFamily="2" charset="2"/>
              <a:buNone/>
            </a:pPr>
            <a:r>
              <a:rPr lang="en-AU" altLang="en-US" sz="2800" dirty="0">
                <a:effectLst/>
              </a:rPr>
              <a:t>           11-16% women at 9 months</a:t>
            </a:r>
          </a:p>
          <a:p>
            <a:pPr>
              <a:lnSpc>
                <a:spcPct val="120000"/>
              </a:lnSpc>
              <a:buFont typeface="Wingdings" pitchFamily="2" charset="2"/>
              <a:buNone/>
            </a:pPr>
            <a:r>
              <a:rPr lang="en-AU" altLang="en-US" sz="2800" dirty="0">
                <a:effectLst/>
              </a:rPr>
              <a:t>           25% at 5 years </a:t>
            </a:r>
          </a:p>
          <a:p>
            <a:pPr>
              <a:lnSpc>
                <a:spcPct val="120000"/>
              </a:lnSpc>
              <a:buFont typeface="Wingdings" pitchFamily="2" charset="2"/>
              <a:buNone/>
            </a:pPr>
            <a:r>
              <a:rPr lang="en-AU" altLang="en-US" sz="2800" dirty="0">
                <a:effectLst/>
              </a:rPr>
              <a:t>		  77% scanty bleeding</a:t>
            </a:r>
          </a:p>
        </p:txBody>
      </p:sp>
    </p:spTree>
    <p:extLst>
      <p:ext uri="{BB962C8B-B14F-4D97-AF65-F5344CB8AC3E}">
        <p14:creationId xmlns:p14="http://schemas.microsoft.com/office/powerpoint/2010/main" val="36685157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idx="4294967295"/>
          </p:nvPr>
        </p:nvSpPr>
        <p:spPr>
          <a:xfrm>
            <a:off x="0" y="0"/>
            <a:ext cx="8229600" cy="1600200"/>
          </a:xfrm>
        </p:spPr>
        <p:txBody>
          <a:bodyPr anchor="ctr">
            <a:normAutofit/>
          </a:bodyPr>
          <a:lstStyle/>
          <a:p>
            <a:r>
              <a:rPr lang="en-AU" altLang="en-US" dirty="0">
                <a:solidFill>
                  <a:schemeClr val="tx1"/>
                </a:solidFill>
                <a:effectLst/>
              </a:rPr>
              <a:t>		</a:t>
            </a:r>
            <a:r>
              <a:rPr lang="en-AU" altLang="en-US" dirty="0" err="1">
                <a:solidFill>
                  <a:schemeClr val="tx1"/>
                </a:solidFill>
                <a:effectLst/>
              </a:rPr>
              <a:t>Mirena</a:t>
            </a:r>
            <a:r>
              <a:rPr lang="en-AU" altLang="en-US" dirty="0">
                <a:solidFill>
                  <a:schemeClr val="tx1"/>
                </a:solidFill>
                <a:effectLst/>
              </a:rPr>
              <a:t>   Side effects</a:t>
            </a:r>
          </a:p>
        </p:txBody>
      </p:sp>
      <p:sp>
        <p:nvSpPr>
          <p:cNvPr id="148483" name="Rectangle 3"/>
          <p:cNvSpPr>
            <a:spLocks noGrp="1" noChangeArrowheads="1"/>
          </p:cNvSpPr>
          <p:nvPr>
            <p:ph type="body" idx="4294967295"/>
          </p:nvPr>
        </p:nvSpPr>
        <p:spPr>
          <a:xfrm>
            <a:off x="1439863" y="1628775"/>
            <a:ext cx="7704137" cy="4495800"/>
          </a:xfrm>
        </p:spPr>
        <p:txBody>
          <a:bodyPr>
            <a:noAutofit/>
          </a:bodyPr>
          <a:lstStyle/>
          <a:p>
            <a:pPr>
              <a:lnSpc>
                <a:spcPct val="120000"/>
              </a:lnSpc>
            </a:pPr>
            <a:r>
              <a:rPr lang="en-AU" altLang="en-US" sz="2400" dirty="0">
                <a:effectLst/>
              </a:rPr>
              <a:t>expulsion rate 4.5/100 WY</a:t>
            </a:r>
          </a:p>
          <a:p>
            <a:pPr>
              <a:lnSpc>
                <a:spcPct val="120000"/>
              </a:lnSpc>
            </a:pPr>
            <a:r>
              <a:rPr lang="en-AU" altLang="en-US" sz="2400" dirty="0">
                <a:effectLst/>
              </a:rPr>
              <a:t>PID risk lower than with copper devices</a:t>
            </a:r>
          </a:p>
          <a:p>
            <a:pPr>
              <a:lnSpc>
                <a:spcPct val="120000"/>
              </a:lnSpc>
            </a:pPr>
            <a:r>
              <a:rPr lang="en-AU" altLang="en-US" sz="2400" dirty="0">
                <a:effectLst/>
              </a:rPr>
              <a:t>ectopic pregnancy 0.2-0.3/1000/</a:t>
            </a:r>
            <a:r>
              <a:rPr lang="en-AU" altLang="en-US" sz="2400" dirty="0" err="1">
                <a:effectLst/>
              </a:rPr>
              <a:t>yr</a:t>
            </a:r>
            <a:endParaRPr lang="en-AU" altLang="en-US" sz="2400" dirty="0">
              <a:effectLst/>
            </a:endParaRPr>
          </a:p>
          <a:p>
            <a:pPr>
              <a:lnSpc>
                <a:spcPct val="120000"/>
              </a:lnSpc>
            </a:pPr>
            <a:r>
              <a:rPr lang="en-AU" altLang="en-US" sz="2400" dirty="0">
                <a:effectLst/>
              </a:rPr>
              <a:t>functional follicular cysts 12%</a:t>
            </a:r>
          </a:p>
          <a:p>
            <a:pPr>
              <a:lnSpc>
                <a:spcPct val="120000"/>
              </a:lnSpc>
            </a:pPr>
            <a:r>
              <a:rPr lang="en-AU" altLang="en-US" sz="2400" dirty="0">
                <a:effectLst/>
              </a:rPr>
              <a:t>acne -1.5 - 3.5 %</a:t>
            </a:r>
          </a:p>
          <a:p>
            <a:pPr>
              <a:lnSpc>
                <a:spcPct val="120000"/>
              </a:lnSpc>
            </a:pPr>
            <a:r>
              <a:rPr lang="en-AU" altLang="en-US" sz="2400" dirty="0">
                <a:effectLst/>
              </a:rPr>
              <a:t>breast tenderness -1 - 3 %</a:t>
            </a:r>
          </a:p>
          <a:p>
            <a:pPr>
              <a:lnSpc>
                <a:spcPct val="120000"/>
              </a:lnSpc>
            </a:pPr>
            <a:r>
              <a:rPr lang="en-AU" altLang="en-US" sz="2400" dirty="0">
                <a:effectLst/>
              </a:rPr>
              <a:t>mood changes - 0.3-2.5 %</a:t>
            </a:r>
          </a:p>
          <a:p>
            <a:pPr>
              <a:lnSpc>
                <a:spcPct val="120000"/>
              </a:lnSpc>
            </a:pPr>
            <a:r>
              <a:rPr lang="en-AU" altLang="en-US" sz="2400" dirty="0">
                <a:effectLst/>
              </a:rPr>
              <a:t>Lower abdominal pain 3-10 %</a:t>
            </a:r>
          </a:p>
          <a:p>
            <a:pPr>
              <a:lnSpc>
                <a:spcPct val="120000"/>
              </a:lnSpc>
            </a:pPr>
            <a:r>
              <a:rPr lang="en-US" altLang="en-US" sz="2400" dirty="0">
                <a:effectLst/>
              </a:rPr>
              <a:t>headaches in 3%</a:t>
            </a:r>
          </a:p>
          <a:p>
            <a:pPr>
              <a:lnSpc>
                <a:spcPct val="120000"/>
              </a:lnSpc>
            </a:pPr>
            <a:endParaRPr lang="en-AU" altLang="en-US" sz="2400" dirty="0">
              <a:solidFill>
                <a:srgbClr val="0070C0"/>
              </a:solidFill>
              <a:effectLst/>
            </a:endParaRPr>
          </a:p>
        </p:txBody>
      </p:sp>
    </p:spTree>
    <p:extLst>
      <p:ext uri="{BB962C8B-B14F-4D97-AF65-F5344CB8AC3E}">
        <p14:creationId xmlns:p14="http://schemas.microsoft.com/office/powerpoint/2010/main" val="11244108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idx="4294967295"/>
          </p:nvPr>
        </p:nvSpPr>
        <p:spPr>
          <a:xfrm>
            <a:off x="2843808" y="-99392"/>
            <a:ext cx="3923928" cy="1600200"/>
          </a:xfrm>
        </p:spPr>
        <p:txBody>
          <a:bodyPr anchor="ctr">
            <a:normAutofit/>
          </a:bodyPr>
          <a:lstStyle/>
          <a:p>
            <a:r>
              <a:rPr lang="en-AU" altLang="en-US" sz="4000" dirty="0" err="1">
                <a:solidFill>
                  <a:schemeClr val="tx1"/>
                </a:solidFill>
                <a:effectLst/>
              </a:rPr>
              <a:t>Mirena</a:t>
            </a:r>
            <a:r>
              <a:rPr lang="en-AU" altLang="en-US" sz="4000" dirty="0">
                <a:solidFill>
                  <a:schemeClr val="tx1"/>
                </a:solidFill>
                <a:effectLst/>
              </a:rPr>
              <a:t>  IUS</a:t>
            </a:r>
          </a:p>
        </p:txBody>
      </p:sp>
      <p:sp>
        <p:nvSpPr>
          <p:cNvPr id="150531" name="Rectangle 3"/>
          <p:cNvSpPr>
            <a:spLocks noGrp="1" noChangeArrowheads="1"/>
          </p:cNvSpPr>
          <p:nvPr>
            <p:ph type="body" idx="4294967295"/>
          </p:nvPr>
        </p:nvSpPr>
        <p:spPr>
          <a:xfrm>
            <a:off x="914400" y="1664430"/>
            <a:ext cx="8229600" cy="5174035"/>
          </a:xfrm>
        </p:spPr>
        <p:txBody>
          <a:bodyPr>
            <a:normAutofit/>
          </a:bodyPr>
          <a:lstStyle/>
          <a:p>
            <a:pPr>
              <a:lnSpc>
                <a:spcPct val="120000"/>
              </a:lnSpc>
            </a:pPr>
            <a:r>
              <a:rPr lang="en-AU" altLang="en-US" sz="2000" dirty="0">
                <a:effectLst/>
              </a:rPr>
              <a:t>Contraception  </a:t>
            </a:r>
          </a:p>
          <a:p>
            <a:pPr>
              <a:lnSpc>
                <a:spcPct val="120000"/>
              </a:lnSpc>
            </a:pPr>
            <a:endParaRPr lang="en-AU" altLang="en-US" sz="2000" dirty="0">
              <a:effectLst/>
            </a:endParaRPr>
          </a:p>
          <a:p>
            <a:pPr>
              <a:lnSpc>
                <a:spcPct val="120000"/>
              </a:lnSpc>
            </a:pPr>
            <a:r>
              <a:rPr lang="en-AU" altLang="en-US" sz="2000" dirty="0">
                <a:effectLst/>
              </a:rPr>
              <a:t>Heavy menstrual bleeding</a:t>
            </a:r>
          </a:p>
          <a:p>
            <a:pPr>
              <a:lnSpc>
                <a:spcPct val="120000"/>
              </a:lnSpc>
            </a:pPr>
            <a:endParaRPr lang="en-AU" altLang="en-US" sz="2000" dirty="0">
              <a:effectLst/>
            </a:endParaRPr>
          </a:p>
          <a:p>
            <a:pPr>
              <a:lnSpc>
                <a:spcPct val="120000"/>
              </a:lnSpc>
            </a:pPr>
            <a:r>
              <a:rPr lang="en-AU" altLang="en-US" sz="2000" dirty="0">
                <a:effectLst/>
              </a:rPr>
              <a:t>HRT for endometrial protection</a:t>
            </a:r>
          </a:p>
          <a:p>
            <a:pPr>
              <a:lnSpc>
                <a:spcPct val="120000"/>
              </a:lnSpc>
            </a:pPr>
            <a:endParaRPr lang="en-AU" altLang="en-US" sz="2000" dirty="0">
              <a:effectLst/>
            </a:endParaRPr>
          </a:p>
          <a:p>
            <a:pPr>
              <a:lnSpc>
                <a:spcPct val="120000"/>
              </a:lnSpc>
            </a:pPr>
            <a:r>
              <a:rPr lang="en-AU" altLang="en-US" sz="2000" dirty="0">
                <a:effectLst/>
              </a:rPr>
              <a:t>Control of endometriosis and associated pain </a:t>
            </a:r>
          </a:p>
          <a:p>
            <a:pPr>
              <a:lnSpc>
                <a:spcPct val="120000"/>
              </a:lnSpc>
            </a:pPr>
            <a:endParaRPr lang="en-AU" altLang="en-US" sz="2000" dirty="0">
              <a:effectLst/>
            </a:endParaRPr>
          </a:p>
          <a:p>
            <a:pPr>
              <a:lnSpc>
                <a:spcPct val="120000"/>
              </a:lnSpc>
            </a:pPr>
            <a:r>
              <a:rPr lang="en-AU" altLang="en-US" sz="2000" dirty="0">
                <a:effectLst/>
              </a:rPr>
              <a:t>Combined with </a:t>
            </a:r>
            <a:r>
              <a:rPr lang="en-AU" altLang="en-US" sz="2000" dirty="0" err="1">
                <a:effectLst/>
              </a:rPr>
              <a:t>Implanon</a:t>
            </a:r>
            <a:r>
              <a:rPr lang="en-AU" altLang="en-US" sz="2000" dirty="0">
                <a:effectLst/>
              </a:rPr>
              <a:t> for severe intractable symptoms of endometriosis</a:t>
            </a:r>
          </a:p>
          <a:p>
            <a:pPr>
              <a:lnSpc>
                <a:spcPct val="120000"/>
              </a:lnSpc>
            </a:pPr>
            <a:endParaRPr lang="en-AU" altLang="en-US" sz="2400" dirty="0">
              <a:effectLst/>
            </a:endParaRPr>
          </a:p>
          <a:p>
            <a:pPr>
              <a:lnSpc>
                <a:spcPct val="80000"/>
              </a:lnSpc>
              <a:buFont typeface="Wingdings" pitchFamily="2" charset="2"/>
              <a:buNone/>
            </a:pPr>
            <a:endParaRPr lang="en-AU" altLang="en-US" sz="2400" b="1" dirty="0">
              <a:effectLst/>
            </a:endParaRPr>
          </a:p>
          <a:p>
            <a:pPr>
              <a:lnSpc>
                <a:spcPct val="80000"/>
              </a:lnSpc>
            </a:pPr>
            <a:endParaRPr lang="en-AU" altLang="en-US" sz="500" dirty="0">
              <a:effectLst/>
            </a:endParaRPr>
          </a:p>
          <a:p>
            <a:pPr>
              <a:lnSpc>
                <a:spcPct val="80000"/>
              </a:lnSpc>
            </a:pPr>
            <a:endParaRPr lang="en-AU" altLang="en-US" sz="500" dirty="0">
              <a:effectLst/>
            </a:endParaRPr>
          </a:p>
          <a:p>
            <a:pPr>
              <a:lnSpc>
                <a:spcPct val="80000"/>
              </a:lnSpc>
            </a:pPr>
            <a:endParaRPr lang="en-AU" altLang="en-US" sz="500" dirty="0">
              <a:effectLst/>
            </a:endParaRPr>
          </a:p>
          <a:p>
            <a:pPr>
              <a:lnSpc>
                <a:spcPct val="80000"/>
              </a:lnSpc>
            </a:pPr>
            <a:endParaRPr lang="en-AU" altLang="en-US" sz="500" dirty="0">
              <a:effectLst/>
            </a:endParaRPr>
          </a:p>
          <a:p>
            <a:pPr>
              <a:lnSpc>
                <a:spcPct val="80000"/>
              </a:lnSpc>
            </a:pPr>
            <a:endParaRPr lang="en-AU" altLang="en-US" sz="500" dirty="0">
              <a:effectLst/>
            </a:endParaRPr>
          </a:p>
        </p:txBody>
      </p:sp>
      <p:sp>
        <p:nvSpPr>
          <p:cNvPr id="150532" name="Rectangle 4"/>
          <p:cNvSpPr>
            <a:spLocks noChangeArrowheads="1"/>
          </p:cNvSpPr>
          <p:nvPr/>
        </p:nvSpPr>
        <p:spPr bwMode="auto">
          <a:xfrm>
            <a:off x="107504" y="6413500"/>
            <a:ext cx="8712968"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AU" altLang="en-US" sz="1050" dirty="0" err="1">
                <a:latin typeface="Arial Unicode MS" pitchFamily="34" charset="-128"/>
                <a:cs typeface="Arial Unicode MS" pitchFamily="34" charset="-128"/>
                <a:hlinkClick r:id="rId3"/>
              </a:rPr>
              <a:t>Bednarek</a:t>
            </a:r>
            <a:r>
              <a:rPr lang="en-AU" altLang="en-US" sz="1050" dirty="0">
                <a:latin typeface="Arial Unicode MS" pitchFamily="34" charset="-128"/>
                <a:cs typeface="Arial Unicode MS" pitchFamily="34" charset="-128"/>
                <a:hlinkClick r:id="rId3"/>
              </a:rPr>
              <a:t> PH</a:t>
            </a:r>
            <a:r>
              <a:rPr lang="en-AU" altLang="en-US" sz="1050" dirty="0">
                <a:latin typeface="Arial Unicode MS" pitchFamily="34" charset="-128"/>
                <a:cs typeface="Arial Unicode MS" pitchFamily="34" charset="-128"/>
              </a:rPr>
              <a:t>, </a:t>
            </a:r>
            <a:r>
              <a:rPr lang="en-AU" altLang="en-US" sz="1050" dirty="0">
                <a:latin typeface="Arial Unicode MS" pitchFamily="34" charset="-128"/>
                <a:cs typeface="Arial Unicode MS" pitchFamily="34" charset="-128"/>
                <a:hlinkClick r:id="rId4"/>
              </a:rPr>
              <a:t>Jensen JT</a:t>
            </a:r>
            <a:r>
              <a:rPr lang="en-AU" altLang="en-US" sz="1050" dirty="0">
                <a:latin typeface="Arial Unicode MS" pitchFamily="34" charset="-128"/>
                <a:cs typeface="Arial Unicode MS" pitchFamily="34" charset="-128"/>
              </a:rPr>
              <a:t>. </a:t>
            </a:r>
            <a:r>
              <a:rPr lang="en-AU" altLang="en-US" sz="1050" dirty="0" err="1">
                <a:latin typeface="Arial Unicode MS" pitchFamily="34" charset="-128"/>
                <a:cs typeface="Arial Unicode MS" pitchFamily="34" charset="-128"/>
                <a:hlinkClick r:id="rId5" tooltip="International journal of women's health."/>
              </a:rPr>
              <a:t>Int</a:t>
            </a:r>
            <a:r>
              <a:rPr lang="en-AU" altLang="en-US" sz="1050" dirty="0">
                <a:latin typeface="Arial Unicode MS" pitchFamily="34" charset="-128"/>
                <a:cs typeface="Arial Unicode MS" pitchFamily="34" charset="-128"/>
                <a:hlinkClick r:id="rId5" tooltip="International journal of women's health."/>
              </a:rPr>
              <a:t> J </a:t>
            </a:r>
            <a:r>
              <a:rPr lang="en-AU" altLang="en-US" sz="1050" dirty="0" err="1">
                <a:latin typeface="Arial Unicode MS" pitchFamily="34" charset="-128"/>
                <a:cs typeface="Arial Unicode MS" pitchFamily="34" charset="-128"/>
                <a:hlinkClick r:id="rId5" tooltip="International journal of women's health."/>
              </a:rPr>
              <a:t>Womens</a:t>
            </a:r>
            <a:r>
              <a:rPr lang="en-AU" altLang="en-US" sz="1050" dirty="0">
                <a:latin typeface="Arial Unicode MS" pitchFamily="34" charset="-128"/>
                <a:cs typeface="Arial Unicode MS" pitchFamily="34" charset="-128"/>
                <a:hlinkClick r:id="rId5" tooltip="International journal of women's health."/>
              </a:rPr>
              <a:t> Health.</a:t>
            </a:r>
            <a:r>
              <a:rPr lang="en-AU" altLang="en-US" sz="1050" dirty="0">
                <a:latin typeface="Arial Unicode MS" pitchFamily="34" charset="-128"/>
                <a:cs typeface="Arial Unicode MS" pitchFamily="34" charset="-128"/>
              </a:rPr>
              <a:t> 2010 1:45-58  </a:t>
            </a:r>
            <a:r>
              <a:rPr lang="en-AU" sz="1050" b="1" dirty="0"/>
              <a:t>Al-</a:t>
            </a:r>
            <a:r>
              <a:rPr lang="en-AU" sz="1050" b="1" dirty="0" err="1"/>
              <a:t>Jefout</a:t>
            </a:r>
            <a:r>
              <a:rPr lang="en-AU" sz="1050" b="1" dirty="0"/>
              <a:t> M</a:t>
            </a:r>
            <a:r>
              <a:rPr lang="en-AU" sz="1050" dirty="0"/>
              <a:t>, Palmer J, Fraser </a:t>
            </a:r>
            <a:r>
              <a:rPr lang="en-AU" sz="1050" dirty="0" err="1"/>
              <a:t>IS.Aust</a:t>
            </a:r>
            <a:r>
              <a:rPr lang="en-AU" sz="1050" dirty="0"/>
              <a:t> N Z J </a:t>
            </a:r>
            <a:r>
              <a:rPr lang="en-AU" sz="1050" dirty="0" err="1"/>
              <a:t>Obstet</a:t>
            </a:r>
            <a:r>
              <a:rPr lang="en-AU" sz="1050" dirty="0"/>
              <a:t> </a:t>
            </a:r>
            <a:r>
              <a:rPr lang="en-AU" sz="1050" dirty="0" err="1"/>
              <a:t>Gynaecol</a:t>
            </a:r>
            <a:r>
              <a:rPr lang="en-AU" sz="1050" dirty="0"/>
              <a:t>. 2007 47(3):247-9.</a:t>
            </a:r>
          </a:p>
          <a:p>
            <a:endParaRPr lang="en-AU" altLang="en-US" sz="1050" dirty="0">
              <a:latin typeface="Arial Unicode MS" pitchFamily="34" charset="-128"/>
              <a:cs typeface="Arial Unicode MS" pitchFamily="34" charset="-128"/>
            </a:endParaRPr>
          </a:p>
        </p:txBody>
      </p:sp>
    </p:spTree>
    <p:extLst>
      <p:ext uri="{BB962C8B-B14F-4D97-AF65-F5344CB8AC3E}">
        <p14:creationId xmlns:p14="http://schemas.microsoft.com/office/powerpoint/2010/main" val="10883247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sz="3600" dirty="0">
                <a:solidFill>
                  <a:schemeClr val="tx1"/>
                </a:solidFill>
                <a:effectLst/>
              </a:rPr>
              <a:t>BARRIER methods</a:t>
            </a:r>
            <a:endParaRPr lang="en-US" dirty="0">
              <a:solidFill>
                <a:schemeClr val="tx1"/>
              </a:solidFill>
              <a:effectLst/>
            </a:endParaRPr>
          </a:p>
        </p:txBody>
      </p:sp>
      <p:sp>
        <p:nvSpPr>
          <p:cNvPr id="15363" name="Rectangle 3"/>
          <p:cNvSpPr>
            <a:spLocks noGrp="1" noChangeArrowheads="1"/>
          </p:cNvSpPr>
          <p:nvPr>
            <p:ph type="body" sz="half" idx="2"/>
          </p:nvPr>
        </p:nvSpPr>
        <p:spPr>
          <a:xfrm>
            <a:off x="838200" y="1751013"/>
            <a:ext cx="7391400" cy="4235450"/>
          </a:xfrm>
        </p:spPr>
        <p:txBody>
          <a:bodyPr/>
          <a:lstStyle/>
          <a:p>
            <a:pPr marL="914400" lvl="2" indent="0" eaLnBrk="1" hangingPunct="1">
              <a:lnSpc>
                <a:spcPct val="80000"/>
              </a:lnSpc>
              <a:buNone/>
              <a:defRPr/>
            </a:pPr>
            <a:r>
              <a:rPr lang="en-AU" sz="1800" dirty="0">
                <a:effectLst/>
              </a:rPr>
              <a:t>.</a:t>
            </a:r>
            <a:r>
              <a:rPr lang="en-AU" dirty="0">
                <a:effectLst/>
              </a:rPr>
              <a:t>Male condom</a:t>
            </a:r>
          </a:p>
          <a:p>
            <a:pPr marL="914400" lvl="2" indent="0" eaLnBrk="1" hangingPunct="1">
              <a:lnSpc>
                <a:spcPct val="80000"/>
              </a:lnSpc>
              <a:buNone/>
              <a:defRPr/>
            </a:pPr>
            <a:r>
              <a:rPr lang="en-AU" dirty="0">
                <a:effectLst/>
              </a:rPr>
              <a:t>.Female condom</a:t>
            </a:r>
          </a:p>
          <a:p>
            <a:pPr marL="914400" lvl="2" indent="0" eaLnBrk="1" hangingPunct="1">
              <a:lnSpc>
                <a:spcPct val="80000"/>
              </a:lnSpc>
              <a:buNone/>
              <a:defRPr/>
            </a:pPr>
            <a:r>
              <a:rPr lang="en-AU" dirty="0">
                <a:effectLst/>
              </a:rPr>
              <a:t>.Diaphragms</a:t>
            </a:r>
          </a:p>
          <a:p>
            <a:pPr marL="914400" lvl="2" indent="0" eaLnBrk="1" hangingPunct="1">
              <a:lnSpc>
                <a:spcPct val="80000"/>
              </a:lnSpc>
              <a:buNone/>
              <a:defRPr/>
            </a:pPr>
            <a:r>
              <a:rPr lang="en-AU" dirty="0">
                <a:effectLst/>
              </a:rPr>
              <a:t>.Spermicides</a:t>
            </a:r>
          </a:p>
          <a:p>
            <a:pPr lvl="2" eaLnBrk="1" hangingPunct="1">
              <a:lnSpc>
                <a:spcPct val="80000"/>
              </a:lnSpc>
              <a:defRPr/>
            </a:pPr>
            <a:endParaRPr lang="en-AU" dirty="0">
              <a:effectLst/>
            </a:endParaRPr>
          </a:p>
          <a:p>
            <a:pPr algn="just" eaLnBrk="1" hangingPunct="1">
              <a:lnSpc>
                <a:spcPct val="80000"/>
              </a:lnSpc>
              <a:spcBef>
                <a:spcPts val="400"/>
              </a:spcBef>
              <a:defRPr/>
            </a:pPr>
            <a:r>
              <a:rPr lang="en-AU" sz="2400" dirty="0">
                <a:effectLst/>
              </a:rPr>
              <a:t>When used effectively barrier methods:</a:t>
            </a:r>
          </a:p>
          <a:p>
            <a:pPr lvl="3" algn="just" eaLnBrk="1" hangingPunct="1">
              <a:lnSpc>
                <a:spcPct val="80000"/>
              </a:lnSpc>
              <a:spcBef>
                <a:spcPts val="400"/>
              </a:spcBef>
              <a:buFont typeface="Symbol" pitchFamily="18" charset="2"/>
              <a:buChar char="¨"/>
              <a:defRPr/>
            </a:pPr>
            <a:r>
              <a:rPr lang="en-AU" dirty="0">
                <a:effectLst/>
              </a:rPr>
              <a:t>prevent pregnancy</a:t>
            </a:r>
          </a:p>
          <a:p>
            <a:pPr lvl="3" algn="just" eaLnBrk="1" hangingPunct="1">
              <a:lnSpc>
                <a:spcPct val="80000"/>
              </a:lnSpc>
              <a:spcBef>
                <a:spcPts val="400"/>
              </a:spcBef>
              <a:buFont typeface="Symbol" pitchFamily="18" charset="2"/>
              <a:buChar char="¨"/>
              <a:defRPr/>
            </a:pPr>
            <a:r>
              <a:rPr lang="en-AU" dirty="0">
                <a:effectLst/>
              </a:rPr>
              <a:t>Offer protection against sexually transmitted infections (STIs)</a:t>
            </a:r>
          </a:p>
          <a:p>
            <a:pPr algn="just" eaLnBrk="1" hangingPunct="1">
              <a:lnSpc>
                <a:spcPct val="80000"/>
              </a:lnSpc>
              <a:spcBef>
                <a:spcPct val="0"/>
              </a:spcBef>
              <a:defRPr/>
            </a:pPr>
            <a:endParaRPr lang="en-AU" sz="2400" dirty="0">
              <a:effectLst/>
            </a:endParaRPr>
          </a:p>
          <a:p>
            <a:pPr algn="just" eaLnBrk="1" hangingPunct="1">
              <a:lnSpc>
                <a:spcPct val="80000"/>
              </a:lnSpc>
              <a:spcBef>
                <a:spcPct val="0"/>
              </a:spcBef>
              <a:defRPr/>
            </a:pPr>
            <a:r>
              <a:rPr lang="en-AU" sz="2400" dirty="0">
                <a:effectLst/>
              </a:rPr>
              <a:t>Hence they aid in preserving life and retaining future reproductive potential.  </a:t>
            </a:r>
          </a:p>
          <a:p>
            <a:pPr algn="just" eaLnBrk="1" hangingPunct="1">
              <a:lnSpc>
                <a:spcPct val="80000"/>
              </a:lnSpc>
              <a:spcBef>
                <a:spcPts val="400"/>
              </a:spcBef>
              <a:defRPr/>
            </a:pPr>
            <a:endParaRPr lang="en-AU" sz="2400" dirty="0">
              <a:effectLst/>
              <a:latin typeface="Palatino" pitchFamily="18" charset="0"/>
            </a:endParaRPr>
          </a:p>
          <a:p>
            <a:pPr eaLnBrk="1" hangingPunct="1">
              <a:lnSpc>
                <a:spcPct val="80000"/>
              </a:lnSpc>
              <a:defRPr/>
            </a:pPr>
            <a:endParaRPr lang="en-US" sz="2400" dirty="0">
              <a:effectLst/>
            </a:endParaRP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tx1"/>
                </a:solidFill>
                <a:effectLst/>
              </a:rPr>
              <a:t>Nuva</a:t>
            </a:r>
            <a:r>
              <a:rPr lang="en-US" dirty="0">
                <a:solidFill>
                  <a:schemeClr val="tx1"/>
                </a:solidFill>
                <a:effectLst/>
              </a:rPr>
              <a:t> Ring</a:t>
            </a:r>
          </a:p>
        </p:txBody>
      </p:sp>
      <p:sp>
        <p:nvSpPr>
          <p:cNvPr id="3" name="Content Placeholder 2"/>
          <p:cNvSpPr>
            <a:spLocks noGrp="1"/>
          </p:cNvSpPr>
          <p:nvPr>
            <p:ph idx="1"/>
          </p:nvPr>
        </p:nvSpPr>
        <p:spPr/>
        <p:txBody>
          <a:bodyPr/>
          <a:lstStyle/>
          <a:p>
            <a:endParaRPr lang="en-US"/>
          </a:p>
        </p:txBody>
      </p:sp>
      <p:pic>
        <p:nvPicPr>
          <p:cNvPr id="4" name="Picture 2" descr="http://t3.gstatic.com/images?q=tbn:ANd9GcTPjY4yyAMYvVIscs9pru4GFA6pkDt3NL8UXbflMFebBhkljHqn"/>
          <p:cNvPicPr>
            <a:picLocks noChangeAspect="1" noChangeArrowheads="1"/>
          </p:cNvPicPr>
          <p:nvPr/>
        </p:nvPicPr>
        <p:blipFill>
          <a:blip r:embed="rId2" cstate="print"/>
          <a:srcRect/>
          <a:stretch>
            <a:fillRect/>
          </a:stretch>
        </p:blipFill>
        <p:spPr bwMode="auto">
          <a:xfrm>
            <a:off x="0" y="1295400"/>
            <a:ext cx="9144000" cy="5562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76400" y="457200"/>
            <a:ext cx="7010400" cy="838200"/>
          </a:xfrm>
        </p:spPr>
        <p:txBody>
          <a:bodyPr/>
          <a:lstStyle/>
          <a:p>
            <a:r>
              <a:rPr lang="en-US" dirty="0">
                <a:solidFill>
                  <a:schemeClr val="tx1"/>
                </a:solidFill>
                <a:effectLst/>
              </a:rPr>
              <a:t>Vaginal Ring</a:t>
            </a:r>
          </a:p>
        </p:txBody>
      </p:sp>
      <p:sp>
        <p:nvSpPr>
          <p:cNvPr id="35843" name="Rectangle 3"/>
          <p:cNvSpPr>
            <a:spLocks noGrp="1" noChangeArrowheads="1"/>
          </p:cNvSpPr>
          <p:nvPr>
            <p:ph type="body" idx="1"/>
          </p:nvPr>
        </p:nvSpPr>
        <p:spPr>
          <a:xfrm>
            <a:off x="0" y="1447800"/>
            <a:ext cx="8915400" cy="4648200"/>
          </a:xfrm>
        </p:spPr>
        <p:txBody>
          <a:bodyPr/>
          <a:lstStyle/>
          <a:p>
            <a:pPr>
              <a:lnSpc>
                <a:spcPct val="90000"/>
              </a:lnSpc>
            </a:pPr>
            <a:r>
              <a:rPr lang="en-US" sz="2400" dirty="0">
                <a:effectLst/>
              </a:rPr>
              <a:t>A soft, flexible vaginal ring, which is about 2 inches in diameter, delivers low doses of estrogen and progestin into the body. </a:t>
            </a:r>
          </a:p>
          <a:p>
            <a:pPr>
              <a:lnSpc>
                <a:spcPct val="90000"/>
              </a:lnSpc>
            </a:pPr>
            <a:r>
              <a:rPr lang="en-US" sz="2400" dirty="0">
                <a:effectLst/>
              </a:rPr>
              <a:t>This helps prevent pregnancy by suppressing ovulation and thickening the cervical mucus, which helps block sperm from entering the uterus. The ring is inserted into the vagina and left for 3 weeks. It is then removed for 1 week, during which a woman menstruates, and a new ring is inserted after the 1-week "break." </a:t>
            </a:r>
          </a:p>
          <a:p>
            <a:pPr>
              <a:lnSpc>
                <a:spcPct val="90000"/>
              </a:lnSpc>
            </a:pPr>
            <a:r>
              <a:rPr lang="en-US" sz="2400" dirty="0">
                <a:effectLst/>
              </a:rPr>
              <a:t>The vaginal ring is at least 98 percent effective with perfect use, which refers to always correct and consistent use.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tx1"/>
                </a:solidFill>
                <a:effectLst/>
              </a:rPr>
              <a:t>Depo</a:t>
            </a:r>
            <a:r>
              <a:rPr lang="en-US" dirty="0">
                <a:solidFill>
                  <a:schemeClr val="tx1"/>
                </a:solidFill>
                <a:effectLst/>
              </a:rPr>
              <a:t> </a:t>
            </a:r>
            <a:r>
              <a:rPr lang="en-US" dirty="0" err="1">
                <a:solidFill>
                  <a:schemeClr val="tx1"/>
                </a:solidFill>
                <a:effectLst/>
              </a:rPr>
              <a:t>provera</a:t>
            </a:r>
            <a:r>
              <a:rPr lang="en-US" dirty="0">
                <a:solidFill>
                  <a:schemeClr val="tx1"/>
                </a:solidFill>
                <a:effectLst/>
              </a:rPr>
              <a:t> </a:t>
            </a:r>
            <a:r>
              <a:rPr lang="en-US" dirty="0" err="1">
                <a:solidFill>
                  <a:schemeClr val="tx1"/>
                </a:solidFill>
                <a:effectLst/>
              </a:rPr>
              <a:t>Injectable</a:t>
            </a:r>
            <a:endParaRPr lang="en-US" dirty="0">
              <a:solidFill>
                <a:schemeClr val="tx1"/>
              </a:solidFill>
              <a:effectLst/>
            </a:endParaRPr>
          </a:p>
        </p:txBody>
      </p:sp>
      <p:sp>
        <p:nvSpPr>
          <p:cNvPr id="3" name="Content Placeholder 2"/>
          <p:cNvSpPr>
            <a:spLocks noGrp="1"/>
          </p:cNvSpPr>
          <p:nvPr>
            <p:ph idx="1"/>
          </p:nvPr>
        </p:nvSpPr>
        <p:spPr/>
        <p:txBody>
          <a:bodyPr/>
          <a:lstStyle/>
          <a:p>
            <a:endParaRPr lang="en-US"/>
          </a:p>
        </p:txBody>
      </p:sp>
      <p:pic>
        <p:nvPicPr>
          <p:cNvPr id="4" name="Picture 2" descr="http://0.tqn.com/d/contraception/1/7/U/7/-/-/depoprovera.JPG">
            <a:hlinkClick r:id="rId2" tooltip="View Full-Size"/>
          </p:cNvPr>
          <p:cNvPicPr>
            <a:picLocks noChangeAspect="1" noChangeArrowheads="1"/>
          </p:cNvPicPr>
          <p:nvPr/>
        </p:nvPicPr>
        <p:blipFill>
          <a:blip r:embed="rId3" cstate="print"/>
          <a:srcRect/>
          <a:stretch>
            <a:fillRect/>
          </a:stretch>
        </p:blipFill>
        <p:spPr bwMode="auto">
          <a:xfrm>
            <a:off x="0" y="1447800"/>
            <a:ext cx="9144000" cy="5410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en-US" altLang="en-US" dirty="0">
                <a:solidFill>
                  <a:schemeClr val="tx1"/>
                </a:solidFill>
                <a:effectLst/>
              </a:rPr>
              <a:t>Depo-Provera</a:t>
            </a:r>
          </a:p>
        </p:txBody>
      </p:sp>
      <p:sp>
        <p:nvSpPr>
          <p:cNvPr id="45059" name="Rectangle 3"/>
          <p:cNvSpPr>
            <a:spLocks noGrp="1" noChangeArrowheads="1"/>
          </p:cNvSpPr>
          <p:nvPr>
            <p:ph type="body" idx="1"/>
          </p:nvPr>
        </p:nvSpPr>
        <p:spPr>
          <a:xfrm>
            <a:off x="685800" y="1981200"/>
            <a:ext cx="8458200" cy="4114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en-US" altLang="en-US" b="0" dirty="0">
                <a:effectLst/>
              </a:rPr>
              <a:t>Birth control shot given once every three months to prevent pregnancy</a:t>
            </a:r>
          </a:p>
          <a:p>
            <a:pPr>
              <a:defRPr/>
            </a:pPr>
            <a:r>
              <a:rPr lang="en-US" altLang="en-US" b="0" dirty="0">
                <a:effectLst/>
              </a:rPr>
              <a:t>99.7% effective preventing pregnancy</a:t>
            </a:r>
          </a:p>
          <a:p>
            <a:pPr>
              <a:defRPr/>
            </a:pPr>
            <a:r>
              <a:rPr lang="en-US" altLang="en-US" b="0" dirty="0">
                <a:effectLst/>
              </a:rPr>
              <a:t>No daily pills to remember  </a:t>
            </a:r>
          </a:p>
        </p:txBody>
      </p:sp>
    </p:spTree>
  </p:cSld>
  <p:clrMapOvr>
    <a:masterClrMapping/>
  </p:clrMapOvr>
  <p:transition>
    <p:random/>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en-US" altLang="en-US" dirty="0">
                <a:solidFill>
                  <a:schemeClr val="tx1"/>
                </a:solidFill>
                <a:effectLst/>
              </a:rPr>
              <a:t>SIDE EFFECTS</a:t>
            </a:r>
          </a:p>
        </p:txBody>
      </p:sp>
      <p:sp>
        <p:nvSpPr>
          <p:cNvPr id="48131" name="Rectangle 3"/>
          <p:cNvSpPr>
            <a:spLocks noGrp="1" noChangeArrowheads="1"/>
          </p:cNvSpPr>
          <p:nvPr>
            <p:ph type="body" idx="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defRPr/>
            </a:pPr>
            <a:r>
              <a:rPr lang="en-US" altLang="en-US" sz="2800" dirty="0">
                <a:effectLst/>
              </a:rPr>
              <a:t>Extremely irregular menstrual bleeding and spotting for 3-6 months!</a:t>
            </a:r>
          </a:p>
          <a:p>
            <a:pPr>
              <a:lnSpc>
                <a:spcPct val="90000"/>
              </a:lnSpc>
              <a:defRPr/>
            </a:pPr>
            <a:r>
              <a:rPr lang="en-US" altLang="en-US" sz="3400" u="sng" dirty="0">
                <a:effectLst/>
              </a:rPr>
              <a:t>NO PERIOD </a:t>
            </a:r>
            <a:r>
              <a:rPr lang="en-US" altLang="en-US" sz="3400" dirty="0">
                <a:effectLst/>
                <a:sym typeface="Wingdings" pitchFamily="2" charset="2"/>
              </a:rPr>
              <a:t> </a:t>
            </a:r>
            <a:r>
              <a:rPr lang="en-US" altLang="en-US" sz="3400" dirty="0">
                <a:effectLst/>
              </a:rPr>
              <a:t>after 3-6 months </a:t>
            </a:r>
            <a:r>
              <a:rPr lang="en-US" altLang="en-US" sz="4400" dirty="0">
                <a:effectLst/>
                <a:sym typeface="Wingdings" pitchFamily="2" charset="2"/>
              </a:rPr>
              <a:t> </a:t>
            </a:r>
            <a:endParaRPr lang="en-US" altLang="en-US" sz="2800" dirty="0">
              <a:effectLst/>
            </a:endParaRPr>
          </a:p>
          <a:p>
            <a:pPr>
              <a:lnSpc>
                <a:spcPct val="90000"/>
              </a:lnSpc>
              <a:defRPr/>
            </a:pPr>
            <a:r>
              <a:rPr lang="en-US" altLang="en-US" sz="2800" dirty="0">
                <a:effectLst/>
              </a:rPr>
              <a:t>Weight change </a:t>
            </a:r>
          </a:p>
          <a:p>
            <a:pPr>
              <a:lnSpc>
                <a:spcPct val="90000"/>
              </a:lnSpc>
              <a:defRPr/>
            </a:pPr>
            <a:r>
              <a:rPr lang="en-US" altLang="en-US" sz="2800" dirty="0">
                <a:effectLst/>
              </a:rPr>
              <a:t>Breast tenderness</a:t>
            </a:r>
          </a:p>
          <a:p>
            <a:pPr>
              <a:lnSpc>
                <a:spcPct val="90000"/>
              </a:lnSpc>
              <a:defRPr/>
            </a:pPr>
            <a:r>
              <a:rPr lang="en-US" altLang="en-US" sz="2800" dirty="0">
                <a:effectLst/>
              </a:rPr>
              <a:t>Mood change</a:t>
            </a:r>
          </a:p>
          <a:p>
            <a:pPr>
              <a:lnSpc>
                <a:spcPct val="90000"/>
              </a:lnSpc>
              <a:buFont typeface="Monotype Sorts" charset="2"/>
              <a:buNone/>
              <a:defRPr/>
            </a:pPr>
            <a:endParaRPr lang="en-US" altLang="en-US" sz="2800" dirty="0">
              <a:effectLst/>
            </a:endParaRPr>
          </a:p>
          <a:p>
            <a:pPr>
              <a:lnSpc>
                <a:spcPct val="90000"/>
              </a:lnSpc>
              <a:buFont typeface="Monotype Sorts" charset="2"/>
              <a:buNone/>
              <a:defRPr/>
            </a:pPr>
            <a:r>
              <a:rPr lang="en-US" altLang="en-US" sz="2800" dirty="0">
                <a:effectLst/>
              </a:rPr>
              <a:t>*NOT EVERY WOMAN HAS SIDE-EFFECTS!</a:t>
            </a:r>
          </a:p>
          <a:p>
            <a:pPr>
              <a:lnSpc>
                <a:spcPct val="90000"/>
              </a:lnSpc>
              <a:buFont typeface="Monotype Sorts" charset="2"/>
              <a:buNone/>
              <a:defRPr/>
            </a:pPr>
            <a:endParaRPr lang="en-US" altLang="en-US" sz="2800" b="0" dirty="0">
              <a:effectLst/>
            </a:endParaRPr>
          </a:p>
          <a:p>
            <a:pPr>
              <a:lnSpc>
                <a:spcPct val="90000"/>
              </a:lnSpc>
              <a:buFont typeface="Monotype Sorts" charset="2"/>
              <a:buNone/>
              <a:defRPr/>
            </a:pPr>
            <a:endParaRPr lang="en-US" altLang="en-US" sz="2800" b="0" dirty="0">
              <a:effectLst/>
            </a:endParaRPr>
          </a:p>
        </p:txBody>
      </p:sp>
    </p:spTree>
  </p:cSld>
  <p:clrMapOvr>
    <a:masterClrMapping/>
  </p:clrMapOvr>
  <p:transition>
    <p:random/>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effectLst/>
              </a:rPr>
              <a:t>Skin Patch</a:t>
            </a:r>
          </a:p>
        </p:txBody>
      </p:sp>
      <p:sp>
        <p:nvSpPr>
          <p:cNvPr id="3" name="Content Placeholder 2"/>
          <p:cNvSpPr>
            <a:spLocks noGrp="1"/>
          </p:cNvSpPr>
          <p:nvPr>
            <p:ph idx="1"/>
          </p:nvPr>
        </p:nvSpPr>
        <p:spPr/>
        <p:txBody>
          <a:bodyPr/>
          <a:lstStyle/>
          <a:p>
            <a:endParaRPr lang="en-US"/>
          </a:p>
        </p:txBody>
      </p:sp>
      <p:pic>
        <p:nvPicPr>
          <p:cNvPr id="4" name="Picture 2" descr="http://0.tqn.com/d/contraception/1/7/j/6/-/-/patch.JPG">
            <a:hlinkClick r:id="rId2" tooltip="View Full-Size"/>
          </p:cNvPr>
          <p:cNvPicPr>
            <a:picLocks noChangeAspect="1" noChangeArrowheads="1"/>
          </p:cNvPicPr>
          <p:nvPr/>
        </p:nvPicPr>
        <p:blipFill>
          <a:blip r:embed="rId3" cstate="print"/>
          <a:srcRect/>
          <a:stretch>
            <a:fillRect/>
          </a:stretch>
        </p:blipFill>
        <p:spPr bwMode="auto">
          <a:xfrm>
            <a:off x="0" y="1219200"/>
            <a:ext cx="9144000" cy="55070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990600" y="457200"/>
            <a:ext cx="7696200" cy="762000"/>
          </a:xfrm>
        </p:spPr>
        <p:txBody>
          <a:bodyPr/>
          <a:lstStyle/>
          <a:p>
            <a:r>
              <a:rPr lang="en-US" dirty="0">
                <a:solidFill>
                  <a:schemeClr val="tx1"/>
                </a:solidFill>
                <a:effectLst/>
              </a:rPr>
              <a:t>Contraceptive skin patch </a:t>
            </a:r>
          </a:p>
        </p:txBody>
      </p:sp>
      <p:sp>
        <p:nvSpPr>
          <p:cNvPr id="34819" name="Rectangle 3"/>
          <p:cNvSpPr>
            <a:spLocks noGrp="1" noChangeArrowheads="1"/>
          </p:cNvSpPr>
          <p:nvPr>
            <p:ph type="body" idx="1"/>
          </p:nvPr>
        </p:nvSpPr>
        <p:spPr>
          <a:xfrm>
            <a:off x="304800" y="1371600"/>
            <a:ext cx="8382000" cy="4724400"/>
          </a:xfrm>
        </p:spPr>
        <p:txBody>
          <a:bodyPr/>
          <a:lstStyle/>
          <a:p>
            <a:pPr>
              <a:lnSpc>
                <a:spcPct val="80000"/>
              </a:lnSpc>
            </a:pPr>
            <a:r>
              <a:rPr lang="en-US" sz="2400" dirty="0">
                <a:effectLst/>
              </a:rPr>
              <a:t>The Contraceptive Patch looks like a square band-aid. It is applied to the abdomen, buttocks, upper arm, or upper torso. The Patch is changed each week for a schedule of 3 weeks on and 1 week off. </a:t>
            </a:r>
          </a:p>
          <a:p>
            <a:pPr>
              <a:lnSpc>
                <a:spcPct val="80000"/>
              </a:lnSpc>
            </a:pPr>
            <a:r>
              <a:rPr lang="en-US" sz="2400" dirty="0">
                <a:effectLst/>
              </a:rPr>
              <a:t>It works by slowly releasing a combination of estrogen and progestin hormones through the skin. These hormones prevent ovulation (release of an egg from the ovary) and thicken the cervical mucus, creating a barrier to prevent sperm from entering the uterus.</a:t>
            </a:r>
          </a:p>
          <a:p>
            <a:pPr>
              <a:lnSpc>
                <a:spcPct val="80000"/>
              </a:lnSpc>
            </a:pPr>
            <a:r>
              <a:rPr lang="en-US" sz="2400" b="1" dirty="0">
                <a:effectLst/>
              </a:rPr>
              <a:t>Effectiveness: </a:t>
            </a:r>
            <a:r>
              <a:rPr lang="en-US" sz="2400" dirty="0">
                <a:effectLst/>
              </a:rPr>
              <a:t>When used correctly, it’s about 99% effective as birth control except for women </a:t>
            </a:r>
            <a:br>
              <a:rPr lang="en-US" sz="2400" dirty="0">
                <a:effectLst/>
              </a:rPr>
            </a:br>
            <a:r>
              <a:rPr lang="en-US" sz="2400" dirty="0">
                <a:effectLst/>
              </a:rPr>
              <a:t>weighing 198 pounds or more when it is only about 92% effective.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a:r>
              <a:rPr lang="en-GB" sz="3100" dirty="0">
                <a:solidFill>
                  <a:schemeClr val="tx1"/>
                </a:solidFill>
                <a:effectLst/>
              </a:rPr>
              <a:t>Surgical family planning methods</a:t>
            </a:r>
            <a:br>
              <a:rPr lang="en-GB" sz="3100" dirty="0">
                <a:solidFill>
                  <a:schemeClr val="tx1"/>
                </a:solidFill>
                <a:effectLst/>
              </a:rPr>
            </a:br>
            <a:r>
              <a:rPr lang="en-GB" sz="4000" dirty="0">
                <a:solidFill>
                  <a:schemeClr val="tx1"/>
                </a:solidFill>
                <a:effectLst/>
              </a:rPr>
              <a:t>(Sterilization)</a:t>
            </a:r>
            <a:endParaRPr lang="en-US" sz="4000" dirty="0">
              <a:solidFill>
                <a:schemeClr val="tx1"/>
              </a:solidFill>
              <a:effectLst/>
            </a:endParaRPr>
          </a:p>
        </p:txBody>
      </p:sp>
      <p:sp>
        <p:nvSpPr>
          <p:cNvPr id="20483" name="Rectangle 3"/>
          <p:cNvSpPr>
            <a:spLocks noGrp="1" noChangeArrowheads="1"/>
          </p:cNvSpPr>
          <p:nvPr>
            <p:ph type="body" idx="1"/>
          </p:nvPr>
        </p:nvSpPr>
        <p:spPr/>
        <p:txBody>
          <a:bodyPr/>
          <a:lstStyle/>
          <a:p>
            <a:r>
              <a:rPr lang="en-GB" dirty="0">
                <a:effectLst/>
              </a:rPr>
              <a:t>Vasectomy (Male)</a:t>
            </a:r>
          </a:p>
          <a:p>
            <a:r>
              <a:rPr lang="en-GB" dirty="0">
                <a:effectLst/>
              </a:rPr>
              <a:t>Tubal ligation (Female)</a:t>
            </a:r>
          </a:p>
          <a:p>
            <a:pPr lvl="1"/>
            <a:r>
              <a:rPr lang="en-GB" dirty="0" err="1">
                <a:effectLst/>
              </a:rPr>
              <a:t>Minilaprotomy</a:t>
            </a:r>
            <a:r>
              <a:rPr lang="en-GB" dirty="0">
                <a:effectLst/>
              </a:rPr>
              <a:t> </a:t>
            </a:r>
          </a:p>
          <a:p>
            <a:pPr lvl="1"/>
            <a:r>
              <a:rPr lang="en-GB" dirty="0">
                <a:effectLst/>
              </a:rPr>
              <a:t>Laparoscopy </a:t>
            </a:r>
          </a:p>
          <a:p>
            <a:r>
              <a:rPr lang="en-GB" dirty="0" err="1">
                <a:effectLst/>
              </a:rPr>
              <a:t>Essure</a:t>
            </a:r>
            <a:r>
              <a:rPr lang="en-GB" dirty="0">
                <a:effectLst/>
              </a:rPr>
              <a:t> </a:t>
            </a:r>
            <a:endParaRPr lang="en-US" dirty="0">
              <a:effectLst/>
            </a:endParaRPr>
          </a:p>
        </p:txBody>
      </p:sp>
      <p:pic>
        <p:nvPicPr>
          <p:cNvPr id="20485" name="Picture 5"/>
          <p:cNvPicPr>
            <a:picLocks noChangeAspect="1" noChangeArrowheads="1"/>
          </p:cNvPicPr>
          <p:nvPr/>
        </p:nvPicPr>
        <p:blipFill>
          <a:blip r:embed="rId2" cstate="print"/>
          <a:srcRect/>
          <a:stretch>
            <a:fillRect/>
          </a:stretch>
        </p:blipFill>
        <p:spPr bwMode="auto">
          <a:xfrm>
            <a:off x="5257800" y="4114800"/>
            <a:ext cx="3429000" cy="1323975"/>
          </a:xfrm>
          <a:prstGeom prst="rect">
            <a:avLst/>
          </a:prstGeom>
          <a:noFill/>
          <a:ln w="9525">
            <a:noFill/>
            <a:miter lim="800000"/>
            <a:headEnd/>
            <a:tailEnd/>
          </a:ln>
          <a:effec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标题 1"/>
          <p:cNvSpPr>
            <a:spLocks noGrp="1"/>
          </p:cNvSpPr>
          <p:nvPr>
            <p:ph type="ctrTitle" idx="4294967295"/>
          </p:nvPr>
        </p:nvSpPr>
        <p:spPr>
          <a:xfrm>
            <a:off x="1780381" y="0"/>
            <a:ext cx="5583238" cy="1468437"/>
          </a:xfrm>
        </p:spPr>
        <p:txBody>
          <a:bodyPr/>
          <a:lstStyle/>
          <a:p>
            <a:r>
              <a:rPr lang="en-US" altLang="zh-CN" sz="2800" dirty="0">
                <a:solidFill>
                  <a:schemeClr val="tx1"/>
                </a:solidFill>
                <a:effectLst/>
                <a:latin typeface="Comic Sans MS" pitchFamily="66" charset="0"/>
              </a:rPr>
              <a:t>Tubal sterilization operation</a:t>
            </a:r>
          </a:p>
        </p:txBody>
      </p:sp>
      <p:grpSp>
        <p:nvGrpSpPr>
          <p:cNvPr id="2" name="Group 7"/>
          <p:cNvGrpSpPr>
            <a:grpSpLocks/>
          </p:cNvGrpSpPr>
          <p:nvPr/>
        </p:nvGrpSpPr>
        <p:grpSpPr bwMode="auto">
          <a:xfrm>
            <a:off x="388938" y="1809750"/>
            <a:ext cx="1701800" cy="3597275"/>
            <a:chOff x="1344" y="1743"/>
            <a:chExt cx="1704" cy="2448"/>
          </a:xfrm>
        </p:grpSpPr>
        <p:grpSp>
          <p:nvGrpSpPr>
            <p:cNvPr id="3" name="Group 8"/>
            <p:cNvGrpSpPr>
              <a:grpSpLocks/>
            </p:cNvGrpSpPr>
            <p:nvPr/>
          </p:nvGrpSpPr>
          <p:grpSpPr bwMode="auto">
            <a:xfrm>
              <a:off x="1344" y="1743"/>
              <a:ext cx="1704" cy="1200"/>
              <a:chOff x="336" y="288"/>
              <a:chExt cx="1792" cy="1338"/>
            </a:xfrm>
          </p:grpSpPr>
          <p:pic>
            <p:nvPicPr>
              <p:cNvPr id="59397" name="Picture 9" descr="jgeorgemd_tubal2"/>
              <p:cNvPicPr>
                <a:picLocks noChangeAspect="1" noChangeArrowheads="1"/>
              </p:cNvPicPr>
              <p:nvPr/>
            </p:nvPicPr>
            <p:blipFill>
              <a:blip r:embed="rId2" cstate="print"/>
              <a:srcRect/>
              <a:stretch>
                <a:fillRect/>
              </a:stretch>
            </p:blipFill>
            <p:spPr bwMode="auto">
              <a:xfrm>
                <a:off x="336" y="288"/>
                <a:ext cx="1716" cy="1338"/>
              </a:xfrm>
              <a:prstGeom prst="rect">
                <a:avLst/>
              </a:prstGeom>
              <a:noFill/>
              <a:ln w="9525">
                <a:noFill/>
                <a:miter lim="800000"/>
                <a:headEnd/>
                <a:tailEnd/>
              </a:ln>
            </p:spPr>
          </p:pic>
          <p:sp>
            <p:nvSpPr>
              <p:cNvPr id="59398" name="Rectangle 10"/>
              <p:cNvSpPr>
                <a:spLocks noChangeArrowheads="1"/>
              </p:cNvSpPr>
              <p:nvPr/>
            </p:nvSpPr>
            <p:spPr bwMode="auto">
              <a:xfrm>
                <a:off x="1345" y="1346"/>
                <a:ext cx="783" cy="260"/>
              </a:xfrm>
              <a:prstGeom prst="rect">
                <a:avLst/>
              </a:prstGeom>
              <a:noFill/>
              <a:ln w="9525">
                <a:noFill/>
                <a:miter lim="800000"/>
                <a:headEnd/>
                <a:tailEnd/>
              </a:ln>
            </p:spPr>
            <p:txBody>
              <a:bodyPr wrap="none">
                <a:spAutoFit/>
              </a:bodyPr>
              <a:lstStyle/>
              <a:p>
                <a:r>
                  <a:rPr lang="zh-CN" altLang="en-US" sz="1200" b="1"/>
                  <a:t>电绝育法</a:t>
                </a:r>
              </a:p>
            </p:txBody>
          </p:sp>
        </p:grpSp>
        <p:pic>
          <p:nvPicPr>
            <p:cNvPr id="59399" name="Picture 11" descr="image016"/>
            <p:cNvPicPr>
              <a:picLocks noChangeAspect="1" noChangeArrowheads="1"/>
            </p:cNvPicPr>
            <p:nvPr/>
          </p:nvPicPr>
          <p:blipFill>
            <a:blip r:embed="rId3" cstate="print"/>
            <a:srcRect/>
            <a:stretch>
              <a:fillRect/>
            </a:stretch>
          </p:blipFill>
          <p:spPr bwMode="auto">
            <a:xfrm>
              <a:off x="1344" y="2928"/>
              <a:ext cx="1632" cy="1263"/>
            </a:xfrm>
            <a:prstGeom prst="rect">
              <a:avLst/>
            </a:prstGeom>
            <a:noFill/>
            <a:ln w="9525">
              <a:noFill/>
              <a:miter lim="800000"/>
              <a:headEnd/>
              <a:tailEnd/>
            </a:ln>
          </p:spPr>
        </p:pic>
      </p:grpSp>
      <p:sp>
        <p:nvSpPr>
          <p:cNvPr id="59400" name="Rectangle 6"/>
          <p:cNvSpPr>
            <a:spLocks noChangeArrowheads="1"/>
          </p:cNvSpPr>
          <p:nvPr/>
        </p:nvSpPr>
        <p:spPr bwMode="auto">
          <a:xfrm>
            <a:off x="2209800" y="1719263"/>
            <a:ext cx="3644900" cy="4049712"/>
          </a:xfrm>
          <a:prstGeom prst="rect">
            <a:avLst/>
          </a:prstGeom>
          <a:noFill/>
          <a:ln w="9525">
            <a:noFill/>
            <a:miter lim="800000"/>
            <a:headEnd/>
            <a:tailEnd/>
          </a:ln>
        </p:spPr>
        <p:txBody>
          <a:bodyPr/>
          <a:lstStyle/>
          <a:p>
            <a:pPr marL="342900" indent="-342900" eaLnBrk="0" hangingPunct="0">
              <a:lnSpc>
                <a:spcPct val="130000"/>
              </a:lnSpc>
              <a:spcBef>
                <a:spcPct val="20000"/>
              </a:spcBef>
              <a:buFont typeface="Arial" pitchFamily="34" charset="0"/>
              <a:buChar char="•"/>
            </a:pPr>
            <a:r>
              <a:rPr lang="en-US" altLang="zh-CN" sz="1600"/>
              <a:t>Ligation method</a:t>
            </a:r>
            <a:endParaRPr lang="en-US" altLang="zh-CN" sz="1600">
              <a:latin typeface="Comic Sans MS" pitchFamily="66" charset="0"/>
            </a:endParaRPr>
          </a:p>
          <a:p>
            <a:pPr marL="742950" lvl="1" indent="-285750" eaLnBrk="0" hangingPunct="0">
              <a:lnSpc>
                <a:spcPct val="130000"/>
              </a:lnSpc>
              <a:spcBef>
                <a:spcPct val="20000"/>
              </a:spcBef>
              <a:buFont typeface="Arial" pitchFamily="34" charset="0"/>
              <a:buChar char="–"/>
            </a:pPr>
            <a:r>
              <a:rPr lang="en-US" altLang="zh-CN" sz="1600"/>
              <a:t>The proximal embedding method</a:t>
            </a:r>
            <a:endParaRPr lang="en-US" altLang="zh-CN" sz="1600">
              <a:latin typeface="Comic Sans MS" pitchFamily="66" charset="0"/>
            </a:endParaRPr>
          </a:p>
          <a:p>
            <a:pPr marL="742950" lvl="1" indent="-285750" eaLnBrk="0" hangingPunct="0">
              <a:lnSpc>
                <a:spcPct val="130000"/>
              </a:lnSpc>
              <a:spcBef>
                <a:spcPct val="20000"/>
              </a:spcBef>
              <a:buFont typeface="Arial" pitchFamily="34" charset="0"/>
              <a:buChar char="–"/>
            </a:pPr>
            <a:r>
              <a:rPr lang="en-US" altLang="zh-CN" sz="1600">
                <a:latin typeface="Comic Sans MS" pitchFamily="66" charset="0"/>
                <a:cs typeface="Times New Roman" pitchFamily="18" charset="0"/>
              </a:rPr>
              <a:t>Madlener</a:t>
            </a:r>
            <a:endParaRPr lang="en-US" altLang="zh-CN" sz="1600">
              <a:latin typeface="Comic Sans MS" pitchFamily="66" charset="0"/>
            </a:endParaRPr>
          </a:p>
          <a:p>
            <a:pPr marL="742950" lvl="1" indent="-285750" eaLnBrk="0" hangingPunct="0">
              <a:lnSpc>
                <a:spcPct val="130000"/>
              </a:lnSpc>
              <a:spcBef>
                <a:spcPct val="20000"/>
              </a:spcBef>
              <a:buFont typeface="Arial" pitchFamily="34" charset="0"/>
              <a:buChar char="–"/>
            </a:pPr>
            <a:r>
              <a:rPr lang="en-US" altLang="zh-CN" sz="1600">
                <a:latin typeface="Comic Sans MS" pitchFamily="66" charset="0"/>
              </a:rPr>
              <a:t>Pomeroy</a:t>
            </a:r>
          </a:p>
          <a:p>
            <a:pPr marL="742950" lvl="1" indent="-285750" eaLnBrk="0" hangingPunct="0">
              <a:lnSpc>
                <a:spcPct val="130000"/>
              </a:lnSpc>
              <a:spcBef>
                <a:spcPct val="20000"/>
              </a:spcBef>
              <a:buFont typeface="Arial" pitchFamily="34" charset="0"/>
              <a:buChar char="–"/>
            </a:pPr>
            <a:r>
              <a:rPr lang="en-US" altLang="zh-CN" sz="1600">
                <a:latin typeface="Comic Sans MS" pitchFamily="66" charset="0"/>
              </a:rPr>
              <a:t>Falope ring</a:t>
            </a:r>
          </a:p>
          <a:p>
            <a:pPr marL="742950" lvl="1" indent="-285750" eaLnBrk="0" hangingPunct="0">
              <a:lnSpc>
                <a:spcPct val="130000"/>
              </a:lnSpc>
              <a:spcBef>
                <a:spcPct val="20000"/>
              </a:spcBef>
              <a:buFont typeface="Arial" pitchFamily="34" charset="0"/>
              <a:buChar char="–"/>
            </a:pPr>
            <a:r>
              <a:rPr lang="en-US" altLang="zh-CN" sz="1600">
                <a:latin typeface="Comic Sans MS" pitchFamily="66" charset="0"/>
              </a:rPr>
              <a:t>Hulka clip</a:t>
            </a:r>
          </a:p>
          <a:p>
            <a:pPr marL="342900" indent="-342900" eaLnBrk="0" hangingPunct="0">
              <a:lnSpc>
                <a:spcPct val="130000"/>
              </a:lnSpc>
              <a:spcBef>
                <a:spcPct val="20000"/>
              </a:spcBef>
              <a:buFont typeface="Arial" pitchFamily="34" charset="0"/>
              <a:buChar char="•"/>
            </a:pPr>
            <a:endParaRPr lang="en-US" altLang="zh-CN" sz="1600">
              <a:latin typeface="Comic Sans MS" pitchFamily="66" charset="0"/>
            </a:endParaRPr>
          </a:p>
        </p:txBody>
      </p:sp>
      <p:pic>
        <p:nvPicPr>
          <p:cNvPr id="59401" name="Picture 4" descr="pomeroy-procedure"/>
          <p:cNvPicPr>
            <a:picLocks noChangeAspect="1" noChangeArrowheads="1"/>
          </p:cNvPicPr>
          <p:nvPr/>
        </p:nvPicPr>
        <p:blipFill>
          <a:blip r:embed="rId4" cstate="print"/>
          <a:srcRect/>
          <a:stretch>
            <a:fillRect/>
          </a:stretch>
        </p:blipFill>
        <p:spPr bwMode="auto">
          <a:xfrm>
            <a:off x="7270750" y="2259013"/>
            <a:ext cx="1727200" cy="4059237"/>
          </a:xfrm>
          <a:prstGeom prst="rect">
            <a:avLst/>
          </a:prstGeom>
          <a:noFill/>
          <a:ln w="9525">
            <a:noFill/>
            <a:miter lim="800000"/>
            <a:headEnd/>
            <a:tailEnd/>
          </a:ln>
        </p:spPr>
      </p:pic>
      <p:pic>
        <p:nvPicPr>
          <p:cNvPr id="59402" name="Picture 5" descr="002f"/>
          <p:cNvPicPr>
            <a:picLocks noChangeAspect="1" noChangeArrowheads="1"/>
          </p:cNvPicPr>
          <p:nvPr/>
        </p:nvPicPr>
        <p:blipFill>
          <a:blip r:embed="rId5" cstate="print"/>
          <a:srcRect/>
          <a:stretch>
            <a:fillRect/>
          </a:stretch>
        </p:blipFill>
        <p:spPr bwMode="auto">
          <a:xfrm>
            <a:off x="5314950" y="2259013"/>
            <a:ext cx="2043113" cy="4059237"/>
          </a:xfrm>
          <a:prstGeom prst="rect">
            <a:avLst/>
          </a:prstGeom>
          <a:noFill/>
          <a:ln w="9525">
            <a:noFill/>
            <a:miter lim="800000"/>
            <a:headEnd/>
            <a:tailEnd/>
          </a:ln>
        </p:spPr>
      </p:pic>
      <p:sp>
        <p:nvSpPr>
          <p:cNvPr id="59403" name="Rectangle 12"/>
          <p:cNvSpPr>
            <a:spLocks noChangeArrowheads="1"/>
          </p:cNvSpPr>
          <p:nvPr/>
        </p:nvSpPr>
        <p:spPr bwMode="auto">
          <a:xfrm>
            <a:off x="5786438" y="1628775"/>
            <a:ext cx="1001712" cy="420688"/>
          </a:xfrm>
          <a:prstGeom prst="rect">
            <a:avLst/>
          </a:prstGeom>
          <a:noFill/>
          <a:ln w="9525">
            <a:noFill/>
            <a:miter lim="800000"/>
            <a:headEnd/>
            <a:tailEnd/>
          </a:ln>
        </p:spPr>
        <p:txBody>
          <a:bodyPr wrap="none">
            <a:spAutoFit/>
          </a:bodyPr>
          <a:lstStyle/>
          <a:p>
            <a:r>
              <a:rPr lang="en-US" altLang="zh-CN" sz="1600">
                <a:latin typeface="Comic Sans MS" pitchFamily="66" charset="0"/>
                <a:cs typeface="Times New Roman" pitchFamily="18" charset="0"/>
              </a:rPr>
              <a:t>Madlener</a:t>
            </a:r>
          </a:p>
        </p:txBody>
      </p:sp>
      <p:sp>
        <p:nvSpPr>
          <p:cNvPr id="59404" name="Rectangle 13"/>
          <p:cNvSpPr>
            <a:spLocks noChangeArrowheads="1"/>
          </p:cNvSpPr>
          <p:nvPr/>
        </p:nvSpPr>
        <p:spPr bwMode="auto">
          <a:xfrm>
            <a:off x="7473950" y="1538288"/>
            <a:ext cx="1343025" cy="511175"/>
          </a:xfrm>
          <a:prstGeom prst="rect">
            <a:avLst/>
          </a:prstGeom>
          <a:noFill/>
          <a:ln w="9525">
            <a:noFill/>
            <a:miter lim="800000"/>
            <a:headEnd/>
            <a:tailEnd/>
          </a:ln>
        </p:spPr>
        <p:txBody>
          <a:bodyPr wrap="none">
            <a:spAutoFit/>
          </a:bodyPr>
          <a:lstStyle/>
          <a:p>
            <a:pPr lvl="1" eaLnBrk="0" hangingPunct="0">
              <a:lnSpc>
                <a:spcPct val="130000"/>
              </a:lnSpc>
              <a:spcBef>
                <a:spcPct val="20000"/>
              </a:spcBef>
              <a:buFont typeface="Arial" pitchFamily="34" charset="0"/>
              <a:buNone/>
            </a:pPr>
            <a:r>
              <a:rPr lang="en-US" altLang="zh-CN" sz="1600">
                <a:latin typeface="Comic Sans MS" pitchFamily="66" charset="0"/>
              </a:rPr>
              <a:t>Pomeroy</a:t>
            </a:r>
          </a:p>
        </p:txBody>
      </p:sp>
      <p:pic>
        <p:nvPicPr>
          <p:cNvPr id="59405" name="Picture 16" descr="01%20copy"/>
          <p:cNvPicPr>
            <a:picLocks noChangeAspect="1" noChangeArrowheads="1"/>
          </p:cNvPicPr>
          <p:nvPr/>
        </p:nvPicPr>
        <p:blipFill>
          <a:blip r:embed="rId6" cstate="print"/>
          <a:srcRect/>
          <a:stretch>
            <a:fillRect/>
          </a:stretch>
        </p:blipFill>
        <p:spPr bwMode="auto">
          <a:xfrm>
            <a:off x="2006600" y="5048250"/>
            <a:ext cx="1074738" cy="1425575"/>
          </a:xfrm>
          <a:prstGeom prst="rect">
            <a:avLst/>
          </a:prstGeom>
          <a:noFill/>
          <a:ln w="9525">
            <a:noFill/>
            <a:miter lim="800000"/>
            <a:headEnd/>
            <a:tailEnd/>
          </a:ln>
        </p:spPr>
      </p:pic>
      <p:pic>
        <p:nvPicPr>
          <p:cNvPr id="59406" name="Picture 17" descr="02%20copy"/>
          <p:cNvPicPr>
            <a:picLocks noChangeAspect="1" noChangeArrowheads="1"/>
          </p:cNvPicPr>
          <p:nvPr/>
        </p:nvPicPr>
        <p:blipFill>
          <a:blip r:embed="rId7" cstate="print"/>
          <a:srcRect/>
          <a:stretch>
            <a:fillRect/>
          </a:stretch>
        </p:blipFill>
        <p:spPr bwMode="auto">
          <a:xfrm>
            <a:off x="3087688" y="5048250"/>
            <a:ext cx="1073150" cy="1425575"/>
          </a:xfrm>
          <a:prstGeom prst="rect">
            <a:avLst/>
          </a:prstGeom>
          <a:noFill/>
          <a:ln w="9525">
            <a:noFill/>
            <a:miter lim="800000"/>
            <a:headEnd/>
            <a:tailEnd/>
          </a:ln>
        </p:spPr>
      </p:pic>
      <p:pic>
        <p:nvPicPr>
          <p:cNvPr id="59407" name="Picture 18" descr="03%20copy"/>
          <p:cNvPicPr>
            <a:picLocks noChangeAspect="1" noChangeArrowheads="1"/>
          </p:cNvPicPr>
          <p:nvPr/>
        </p:nvPicPr>
        <p:blipFill>
          <a:blip r:embed="rId8" cstate="print"/>
          <a:srcRect/>
          <a:stretch>
            <a:fillRect/>
          </a:stretch>
        </p:blipFill>
        <p:spPr bwMode="auto">
          <a:xfrm>
            <a:off x="4167188" y="5048250"/>
            <a:ext cx="1074737" cy="1397000"/>
          </a:xfrm>
          <a:prstGeom prst="rect">
            <a:avLst/>
          </a:prstGeom>
          <a:noFill/>
          <a:ln w="9525">
            <a:noFill/>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5" descr="0128"/>
          <p:cNvPicPr>
            <a:picLocks noChangeAspect="1" noChangeArrowheads="1"/>
          </p:cNvPicPr>
          <p:nvPr/>
        </p:nvPicPr>
        <p:blipFill>
          <a:blip r:embed="rId2" cstate="print"/>
          <a:srcRect/>
          <a:stretch>
            <a:fillRect/>
          </a:stretch>
        </p:blipFill>
        <p:spPr bwMode="auto">
          <a:xfrm>
            <a:off x="1400175" y="0"/>
            <a:ext cx="6815138" cy="6818313"/>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n-US" sz="4000" dirty="0">
                <a:solidFill>
                  <a:schemeClr val="tx1"/>
                </a:solidFill>
                <a:effectLst/>
              </a:rPr>
              <a:t>MALE CONDOMS </a:t>
            </a:r>
          </a:p>
        </p:txBody>
      </p:sp>
      <p:sp>
        <p:nvSpPr>
          <p:cNvPr id="20483" name="Rectangle 3"/>
          <p:cNvSpPr>
            <a:spLocks noGrp="1" noChangeArrowheads="1"/>
          </p:cNvSpPr>
          <p:nvPr>
            <p:ph type="body" sz="half" idx="2"/>
          </p:nvPr>
        </p:nvSpPr>
        <p:spPr>
          <a:xfrm>
            <a:off x="1042988" y="1484313"/>
            <a:ext cx="7850187" cy="4191000"/>
          </a:xfrm>
        </p:spPr>
        <p:txBody>
          <a:bodyPr/>
          <a:lstStyle/>
          <a:p>
            <a:pPr eaLnBrk="1" hangingPunct="1">
              <a:lnSpc>
                <a:spcPct val="80000"/>
              </a:lnSpc>
              <a:buFont typeface="Symbol" pitchFamily="18" charset="2"/>
              <a:buNone/>
              <a:defRPr/>
            </a:pPr>
            <a:r>
              <a:rPr lang="en-AU" sz="2800" dirty="0">
                <a:effectLst/>
              </a:rPr>
              <a:t>failure rates </a:t>
            </a:r>
          </a:p>
          <a:p>
            <a:pPr lvl="1" eaLnBrk="1" hangingPunct="1">
              <a:lnSpc>
                <a:spcPct val="80000"/>
              </a:lnSpc>
              <a:buFont typeface="Symbol" pitchFamily="18" charset="2"/>
              <a:buChar char="·"/>
              <a:defRPr/>
            </a:pPr>
            <a:r>
              <a:rPr lang="en-AU" sz="2400" dirty="0">
                <a:effectLst/>
              </a:rPr>
              <a:t>perfect use 2% per year</a:t>
            </a:r>
          </a:p>
          <a:p>
            <a:pPr lvl="1" eaLnBrk="1" hangingPunct="1">
              <a:lnSpc>
                <a:spcPct val="80000"/>
              </a:lnSpc>
              <a:buFont typeface="Symbol" pitchFamily="18" charset="2"/>
              <a:buChar char="·"/>
              <a:defRPr/>
            </a:pPr>
            <a:r>
              <a:rPr lang="en-AU" sz="2400" dirty="0">
                <a:effectLst/>
              </a:rPr>
              <a:t>typical use 15%</a:t>
            </a:r>
          </a:p>
          <a:p>
            <a:pPr lvl="1" eaLnBrk="1" hangingPunct="1">
              <a:lnSpc>
                <a:spcPct val="80000"/>
              </a:lnSpc>
              <a:buFont typeface="Symbol" pitchFamily="18" charset="2"/>
              <a:buChar char="·"/>
              <a:defRPr/>
            </a:pPr>
            <a:endParaRPr lang="en-AU" sz="2400" dirty="0">
              <a:effectLst/>
            </a:endParaRPr>
          </a:p>
          <a:p>
            <a:pPr lvl="1" eaLnBrk="1" hangingPunct="1">
              <a:lnSpc>
                <a:spcPct val="80000"/>
              </a:lnSpc>
              <a:buFont typeface="Symbol" pitchFamily="18" charset="2"/>
              <a:buNone/>
              <a:defRPr/>
            </a:pPr>
            <a:r>
              <a:rPr lang="en-AU" sz="2400" dirty="0">
                <a:effectLst/>
              </a:rPr>
              <a:t>Why do condoms fail?  </a:t>
            </a:r>
          </a:p>
          <a:p>
            <a:pPr lvl="1" eaLnBrk="1" hangingPunct="1">
              <a:lnSpc>
                <a:spcPct val="80000"/>
              </a:lnSpc>
              <a:buFont typeface="Wingdings" pitchFamily="2" charset="2"/>
              <a:buChar char="-"/>
              <a:defRPr/>
            </a:pPr>
            <a:r>
              <a:rPr lang="en-AU" sz="2400" dirty="0">
                <a:effectLst/>
              </a:rPr>
              <a:t>inconsistent use</a:t>
            </a:r>
          </a:p>
          <a:p>
            <a:pPr lvl="1" eaLnBrk="1" hangingPunct="1">
              <a:lnSpc>
                <a:spcPct val="80000"/>
              </a:lnSpc>
              <a:buFont typeface="Wingdings" pitchFamily="2" charset="2"/>
              <a:buChar char="-"/>
              <a:defRPr/>
            </a:pPr>
            <a:r>
              <a:rPr lang="en-AU" sz="2400" dirty="0">
                <a:effectLst/>
              </a:rPr>
              <a:t>  incorrect use</a:t>
            </a:r>
          </a:p>
          <a:p>
            <a:pPr lvl="1">
              <a:lnSpc>
                <a:spcPct val="80000"/>
              </a:lnSpc>
              <a:buFont typeface="Wingdings" pitchFamily="2" charset="2"/>
              <a:buChar char="-"/>
              <a:defRPr/>
            </a:pPr>
            <a:r>
              <a:rPr lang="en-AU" sz="2400" dirty="0">
                <a:effectLst/>
              </a:rPr>
              <a:t>	occasionally condoms break- </a:t>
            </a:r>
            <a:r>
              <a:rPr lang="en-AU" sz="2400" i="1" dirty="0">
                <a:effectLst/>
              </a:rPr>
              <a:t>  </a:t>
            </a:r>
            <a:r>
              <a:rPr lang="en-AU" sz="2400" dirty="0">
                <a:effectLst/>
              </a:rPr>
              <a:t> </a:t>
            </a:r>
            <a:r>
              <a:rPr lang="en-US" sz="2400" dirty="0">
                <a:effectLst/>
              </a:rPr>
              <a:t>have low breakage and slippage rates estimated to occur in 1.6–3.6% of coital acts</a:t>
            </a:r>
            <a:r>
              <a:rPr lang="en-AU" sz="2400" dirty="0">
                <a:effectLst/>
              </a:rPr>
              <a:t>     </a:t>
            </a:r>
          </a:p>
          <a:p>
            <a:pPr lvl="1" eaLnBrk="1" hangingPunct="1">
              <a:lnSpc>
                <a:spcPct val="80000"/>
              </a:lnSpc>
              <a:buFont typeface="Wingdings" pitchFamily="2" charset="2"/>
              <a:buChar char="-"/>
              <a:defRPr/>
            </a:pPr>
            <a:r>
              <a:rPr lang="en-AU" sz="2400" i="1" dirty="0">
                <a:effectLst/>
              </a:rPr>
              <a:t>30% of men aged 18-29 had at some time failed to disclose knowledge of a broken condom to their female sex partner.</a:t>
            </a:r>
          </a:p>
          <a:p>
            <a:pPr lvl="1" eaLnBrk="1" hangingPunct="1">
              <a:lnSpc>
                <a:spcPct val="80000"/>
              </a:lnSpc>
              <a:buFont typeface="Wingdings" pitchFamily="2" charset="2"/>
              <a:buNone/>
              <a:defRPr/>
            </a:pPr>
            <a:endParaRPr lang="en-AU" sz="2400" i="1" dirty="0">
              <a:effectLst/>
            </a:endParaRPr>
          </a:p>
          <a:p>
            <a:pPr eaLnBrk="1" hangingPunct="1">
              <a:lnSpc>
                <a:spcPct val="80000"/>
              </a:lnSpc>
              <a:defRPr/>
            </a:pPr>
            <a:r>
              <a:rPr lang="en-AU" sz="1800" dirty="0">
                <a:effectLst/>
              </a:rPr>
              <a:t>WHO MEC guidelines</a:t>
            </a:r>
            <a:r>
              <a:rPr lang="en-AU" sz="2800" dirty="0">
                <a:effectLst/>
              </a:rPr>
              <a:t> </a:t>
            </a:r>
            <a:endParaRPr lang="en-US" sz="2800" dirty="0">
              <a:effectLst/>
            </a:endParaRPr>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676400" y="457200"/>
            <a:ext cx="7010400" cy="838200"/>
          </a:xfrm>
        </p:spPr>
        <p:txBody>
          <a:bodyPr/>
          <a:lstStyle/>
          <a:p>
            <a:r>
              <a:rPr lang="en-US" dirty="0">
                <a:solidFill>
                  <a:schemeClr val="tx1"/>
                </a:solidFill>
                <a:effectLst/>
              </a:rPr>
              <a:t>Male sterilization</a:t>
            </a:r>
          </a:p>
        </p:txBody>
      </p:sp>
      <p:sp>
        <p:nvSpPr>
          <p:cNvPr id="40963" name="Rectangle 3"/>
          <p:cNvSpPr>
            <a:spLocks noGrp="1" noChangeArrowheads="1"/>
          </p:cNvSpPr>
          <p:nvPr>
            <p:ph type="body" idx="1"/>
          </p:nvPr>
        </p:nvSpPr>
        <p:spPr>
          <a:xfrm>
            <a:off x="0" y="1371600"/>
            <a:ext cx="8686800" cy="4724400"/>
          </a:xfrm>
        </p:spPr>
        <p:txBody>
          <a:bodyPr/>
          <a:lstStyle/>
          <a:p>
            <a:pPr>
              <a:lnSpc>
                <a:spcPct val="90000"/>
              </a:lnSpc>
            </a:pPr>
            <a:r>
              <a:rPr lang="en-US" sz="2400" dirty="0">
                <a:effectLst/>
              </a:rPr>
              <a:t>Vasectomy:-division or occlusion of the vas deference prevents the passage of sperms.</a:t>
            </a:r>
          </a:p>
          <a:p>
            <a:pPr>
              <a:lnSpc>
                <a:spcPct val="90000"/>
              </a:lnSpc>
            </a:pPr>
            <a:r>
              <a:rPr lang="en-US" sz="2400" dirty="0">
                <a:effectLst/>
              </a:rPr>
              <a:t>Methods:-</a:t>
            </a:r>
            <a:br>
              <a:rPr lang="en-US" sz="2400" dirty="0">
                <a:effectLst/>
              </a:rPr>
            </a:br>
            <a:r>
              <a:rPr lang="en-US" sz="2400" dirty="0">
                <a:effectLst/>
              </a:rPr>
              <a:t>1- Clips</a:t>
            </a:r>
            <a:br>
              <a:rPr lang="en-US" sz="2400" dirty="0">
                <a:effectLst/>
              </a:rPr>
            </a:br>
            <a:r>
              <a:rPr lang="en-US" sz="2400" dirty="0">
                <a:effectLst/>
              </a:rPr>
              <a:t>2- Diathermy</a:t>
            </a:r>
            <a:br>
              <a:rPr lang="en-US" sz="2400" dirty="0">
                <a:effectLst/>
              </a:rPr>
            </a:br>
            <a:r>
              <a:rPr lang="en-US" sz="2400" dirty="0">
                <a:effectLst/>
              </a:rPr>
              <a:t>3- </a:t>
            </a:r>
            <a:r>
              <a:rPr lang="en-US" sz="2400" dirty="0" err="1">
                <a:effectLst/>
              </a:rPr>
              <a:t>Percutaneous</a:t>
            </a:r>
            <a:r>
              <a:rPr lang="en-US" sz="2400" dirty="0">
                <a:effectLst/>
              </a:rPr>
              <a:t> injection of </a:t>
            </a:r>
            <a:r>
              <a:rPr lang="en-US" sz="2400" dirty="0" err="1">
                <a:effectLst/>
              </a:rPr>
              <a:t>sclerosing</a:t>
            </a:r>
            <a:r>
              <a:rPr lang="en-US" sz="2400" dirty="0">
                <a:effectLst/>
              </a:rPr>
              <a:t> agents or occlusive substances.</a:t>
            </a:r>
          </a:p>
          <a:p>
            <a:pPr>
              <a:lnSpc>
                <a:spcPct val="90000"/>
              </a:lnSpc>
            </a:pPr>
            <a:r>
              <a:rPr lang="en-US" sz="2400" dirty="0">
                <a:effectLst/>
              </a:rPr>
              <a:t>The success of the procedure is verified by the absence of sperms from two consecutive samples of ejaculate collected at least 4 weeks apart.</a:t>
            </a:r>
          </a:p>
          <a:p>
            <a:pPr>
              <a:lnSpc>
                <a:spcPct val="90000"/>
              </a:lnSpc>
            </a:pPr>
            <a:r>
              <a:rPr lang="en-US" sz="2400" dirty="0">
                <a:effectLst/>
              </a:rPr>
              <a:t>Contraception must be continued until confirmation of two negative semen results has been achieved and this is achieved after 16-18 weeks of performing the vasectomy.</a:t>
            </a:r>
            <a:br>
              <a:rPr lang="en-US" sz="2400" dirty="0">
                <a:effectLst/>
              </a:rPr>
            </a:br>
            <a:br>
              <a:rPr lang="en-US" sz="2400" dirty="0">
                <a:effectLst/>
              </a:rPr>
            </a:br>
            <a:endParaRPr lang="en-US" sz="2400" dirty="0">
              <a:effectLst/>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p:cNvSpPr>
            <a:spLocks noChangeArrowheads="1"/>
          </p:cNvSpPr>
          <p:nvPr/>
        </p:nvSpPr>
        <p:spPr bwMode="auto">
          <a:xfrm>
            <a:off x="1524000" y="342900"/>
            <a:ext cx="4870450" cy="1428750"/>
          </a:xfrm>
          <a:prstGeom prst="rect">
            <a:avLst/>
          </a:prstGeom>
          <a:noFill/>
          <a:ln w="9525">
            <a:noFill/>
            <a:miter lim="800000"/>
            <a:headEnd/>
            <a:tailEnd/>
          </a:ln>
        </p:spPr>
        <p:txBody>
          <a:bodyPr anchor="ctr"/>
          <a:lstStyle/>
          <a:p>
            <a:pPr algn="ctr" eaLnBrk="0" hangingPunct="0"/>
            <a:r>
              <a:rPr lang="en-US" altLang="zh-CN" sz="2800" dirty="0">
                <a:latin typeface="Comic Sans MS" pitchFamily="66" charset="0"/>
              </a:rPr>
              <a:t>What is emergency contraception (for married couples)?</a:t>
            </a:r>
          </a:p>
        </p:txBody>
      </p:sp>
      <p:sp>
        <p:nvSpPr>
          <p:cNvPr id="51203" name="Rectangle 6"/>
          <p:cNvSpPr>
            <a:spLocks noChangeArrowheads="1"/>
          </p:cNvSpPr>
          <p:nvPr/>
        </p:nvSpPr>
        <p:spPr bwMode="auto">
          <a:xfrm>
            <a:off x="252413" y="1719263"/>
            <a:ext cx="8715375" cy="3960812"/>
          </a:xfrm>
          <a:prstGeom prst="rect">
            <a:avLst/>
          </a:prstGeom>
          <a:noFill/>
          <a:ln w="9525">
            <a:noFill/>
            <a:miter lim="800000"/>
            <a:headEnd/>
            <a:tailEnd/>
          </a:ln>
        </p:spPr>
        <p:txBody>
          <a:bodyPr/>
          <a:lstStyle/>
          <a:p>
            <a:pPr marL="342900" indent="-342900" eaLnBrk="0" hangingPunct="0">
              <a:spcBef>
                <a:spcPct val="20000"/>
              </a:spcBef>
              <a:buFont typeface="Arial" pitchFamily="34" charset="0"/>
              <a:buChar char="•"/>
            </a:pPr>
            <a:r>
              <a:rPr lang="en-US" altLang="zh-CN" sz="3600" dirty="0">
                <a:latin typeface="Calibri" pitchFamily="34" charset="0"/>
              </a:rPr>
              <a:t>Emergency contraception is a way to prevent pregnancy if:</a:t>
            </a:r>
          </a:p>
          <a:p>
            <a:pPr marL="742950" lvl="1" indent="-285750" eaLnBrk="0" hangingPunct="0">
              <a:spcBef>
                <a:spcPct val="20000"/>
              </a:spcBef>
              <a:buFont typeface="Arial" pitchFamily="34" charset="0"/>
              <a:buChar char="–"/>
            </a:pPr>
            <a:r>
              <a:rPr lang="en-US" altLang="zh-CN" sz="2800" dirty="0">
                <a:latin typeface="Calibri" pitchFamily="34" charset="0"/>
              </a:rPr>
              <a:t>Intercourse without using birth control </a:t>
            </a:r>
          </a:p>
          <a:p>
            <a:pPr marL="742950" lvl="1" indent="-285750" eaLnBrk="0" hangingPunct="0">
              <a:spcBef>
                <a:spcPct val="20000"/>
              </a:spcBef>
              <a:buFont typeface="Arial" pitchFamily="34" charset="0"/>
              <a:buChar char="–"/>
            </a:pPr>
            <a:r>
              <a:rPr lang="en-US" altLang="zh-CN" sz="2800" dirty="0">
                <a:latin typeface="Calibri" pitchFamily="34" charset="0"/>
              </a:rPr>
              <a:t>Birth control method failed</a:t>
            </a:r>
          </a:p>
          <a:p>
            <a:pPr marL="1143000" lvl="2" indent="-228600" eaLnBrk="0" hangingPunct="0">
              <a:spcBef>
                <a:spcPct val="20000"/>
              </a:spcBef>
              <a:buFont typeface="Arial" pitchFamily="34" charset="0"/>
              <a:buChar char="•"/>
            </a:pPr>
            <a:r>
              <a:rPr lang="en-US" altLang="zh-CN" sz="2800" dirty="0">
                <a:latin typeface="Calibri" pitchFamily="34" charset="0"/>
              </a:rPr>
              <a:t>forgot to take pill or get shot </a:t>
            </a:r>
          </a:p>
          <a:p>
            <a:pPr marL="1143000" lvl="2" indent="-228600" eaLnBrk="0" hangingPunct="0">
              <a:spcBef>
                <a:spcPct val="20000"/>
              </a:spcBef>
              <a:buFont typeface="Arial" pitchFamily="34" charset="0"/>
              <a:buChar char="•"/>
            </a:pPr>
            <a:r>
              <a:rPr lang="en-US" altLang="zh-CN" sz="2800" dirty="0">
                <a:latin typeface="Calibri" pitchFamily="34" charset="0"/>
              </a:rPr>
              <a:t>the condom broke or came off</a:t>
            </a:r>
          </a:p>
          <a:p>
            <a:pPr marL="1143000" lvl="2" indent="-228600" eaLnBrk="0" hangingPunct="0">
              <a:spcBef>
                <a:spcPct val="20000"/>
              </a:spcBef>
              <a:buFont typeface="Arial" pitchFamily="34" charset="0"/>
              <a:buChar char="•"/>
            </a:pPr>
            <a:r>
              <a:rPr lang="en-US" altLang="zh-CN" sz="2800" dirty="0">
                <a:latin typeface="Calibri" pitchFamily="34" charset="0"/>
              </a:rPr>
              <a:t>diaphragm slipped</a:t>
            </a:r>
          </a:p>
          <a:p>
            <a:pPr marL="742950" lvl="1" indent="-285750" eaLnBrk="0" hangingPunct="0">
              <a:spcBef>
                <a:spcPct val="20000"/>
              </a:spcBef>
            </a:pPr>
            <a:endParaRPr lang="en-US" altLang="zh-CN" sz="2800" dirty="0">
              <a:latin typeface="Calibri" pitchFamily="34"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ChangeArrowheads="1"/>
          </p:cNvSpPr>
          <p:nvPr/>
        </p:nvSpPr>
        <p:spPr bwMode="auto">
          <a:xfrm>
            <a:off x="1295399" y="342900"/>
            <a:ext cx="7273925" cy="1428750"/>
          </a:xfrm>
          <a:prstGeom prst="rect">
            <a:avLst/>
          </a:prstGeom>
          <a:noFill/>
          <a:ln w="9525">
            <a:noFill/>
            <a:miter lim="800000"/>
            <a:headEnd/>
            <a:tailEnd/>
          </a:ln>
        </p:spPr>
        <p:txBody>
          <a:bodyPr anchor="ctr"/>
          <a:lstStyle/>
          <a:p>
            <a:pPr eaLnBrk="0" hangingPunct="0"/>
            <a:r>
              <a:rPr lang="en-US" altLang="zh-CN" sz="2800" b="1" dirty="0">
                <a:latin typeface="Calibri" pitchFamily="34" charset="0"/>
              </a:rPr>
              <a:t>What are the types of emergency contraception?</a:t>
            </a:r>
          </a:p>
        </p:txBody>
      </p:sp>
      <p:sp>
        <p:nvSpPr>
          <p:cNvPr id="53251" name="Rectangle 8"/>
          <p:cNvSpPr>
            <a:spLocks noGrp="1"/>
          </p:cNvSpPr>
          <p:nvPr>
            <p:ph type="body" idx="4294967295"/>
          </p:nvPr>
        </p:nvSpPr>
        <p:spPr>
          <a:xfrm>
            <a:off x="388938" y="1719263"/>
            <a:ext cx="8229600" cy="4525962"/>
          </a:xfrm>
        </p:spPr>
        <p:txBody>
          <a:bodyPr/>
          <a:lstStyle/>
          <a:p>
            <a:pPr>
              <a:lnSpc>
                <a:spcPct val="110000"/>
              </a:lnSpc>
            </a:pPr>
            <a:r>
              <a:rPr lang="en-US" altLang="zh-CN" sz="2000" dirty="0">
                <a:effectLst/>
              </a:rPr>
              <a:t>Pills</a:t>
            </a:r>
          </a:p>
          <a:p>
            <a:pPr lvl="1">
              <a:lnSpc>
                <a:spcPct val="110000"/>
              </a:lnSpc>
            </a:pPr>
            <a:r>
              <a:rPr lang="en-US" altLang="zh-CN" sz="2000" dirty="0">
                <a:effectLst/>
              </a:rPr>
              <a:t>work well </a:t>
            </a:r>
          </a:p>
          <a:p>
            <a:pPr lvl="1">
              <a:lnSpc>
                <a:spcPct val="110000"/>
              </a:lnSpc>
            </a:pPr>
            <a:r>
              <a:rPr lang="en-US" altLang="zh-CN" sz="2000" dirty="0">
                <a:effectLst/>
              </a:rPr>
              <a:t>don't cost a lot</a:t>
            </a:r>
          </a:p>
          <a:p>
            <a:pPr lvl="1">
              <a:lnSpc>
                <a:spcPct val="110000"/>
              </a:lnSpc>
            </a:pPr>
            <a:r>
              <a:rPr lang="en-US" altLang="zh-CN" sz="2000" dirty="0">
                <a:effectLst/>
              </a:rPr>
              <a:t>usually easy to get</a:t>
            </a:r>
          </a:p>
          <a:p>
            <a:pPr>
              <a:lnSpc>
                <a:spcPct val="110000"/>
              </a:lnSpc>
            </a:pPr>
            <a:r>
              <a:rPr lang="en-US" altLang="zh-CN" sz="2000" dirty="0">
                <a:effectLst/>
              </a:rPr>
              <a:t>Copper intrauterine device (IUD).</a:t>
            </a:r>
          </a:p>
          <a:p>
            <a:pPr lvl="1">
              <a:lnSpc>
                <a:spcPct val="110000"/>
              </a:lnSpc>
            </a:pPr>
            <a:r>
              <a:rPr lang="en-US" altLang="zh-CN" sz="2000" dirty="0">
                <a:effectLst/>
              </a:rPr>
              <a:t>works very well</a:t>
            </a:r>
          </a:p>
          <a:p>
            <a:pPr lvl="1">
              <a:lnSpc>
                <a:spcPct val="110000"/>
              </a:lnSpc>
            </a:pPr>
            <a:r>
              <a:rPr lang="en-US" altLang="zh-CN" sz="2000" dirty="0">
                <a:effectLst/>
              </a:rPr>
              <a:t>but it has to be inserted by a doctor</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ChangeArrowheads="1"/>
          </p:cNvSpPr>
          <p:nvPr/>
        </p:nvSpPr>
        <p:spPr bwMode="auto">
          <a:xfrm>
            <a:off x="1371600" y="0"/>
            <a:ext cx="6796088" cy="1428750"/>
          </a:xfrm>
          <a:prstGeom prst="rect">
            <a:avLst/>
          </a:prstGeom>
          <a:noFill/>
          <a:ln w="9525">
            <a:noFill/>
            <a:miter lim="800000"/>
            <a:headEnd/>
            <a:tailEnd/>
          </a:ln>
        </p:spPr>
        <p:txBody>
          <a:bodyPr anchor="ctr"/>
          <a:lstStyle/>
          <a:p>
            <a:pPr eaLnBrk="0" hangingPunct="0"/>
            <a:r>
              <a:rPr lang="en-US" altLang="zh-CN" sz="3200" dirty="0">
                <a:latin typeface="Comic Sans MS" pitchFamily="66" charset="0"/>
              </a:rPr>
              <a:t>How does it work?</a:t>
            </a:r>
          </a:p>
        </p:txBody>
      </p:sp>
      <p:sp>
        <p:nvSpPr>
          <p:cNvPr id="54275" name="Rectangle 6"/>
          <p:cNvSpPr>
            <a:spLocks noChangeArrowheads="1"/>
          </p:cNvSpPr>
          <p:nvPr/>
        </p:nvSpPr>
        <p:spPr bwMode="auto">
          <a:xfrm>
            <a:off x="609600" y="1906587"/>
            <a:ext cx="6680200" cy="4951413"/>
          </a:xfrm>
          <a:prstGeom prst="rect">
            <a:avLst/>
          </a:prstGeom>
          <a:noFill/>
          <a:ln w="9525">
            <a:noFill/>
            <a:miter lim="800000"/>
            <a:headEnd/>
            <a:tailEnd/>
          </a:ln>
        </p:spPr>
        <p:txBody>
          <a:bodyPr/>
          <a:lstStyle/>
          <a:p>
            <a:pPr marL="342900" indent="-342900" eaLnBrk="0" hangingPunct="0">
              <a:lnSpc>
                <a:spcPct val="110000"/>
              </a:lnSpc>
              <a:spcBef>
                <a:spcPct val="20000"/>
              </a:spcBef>
              <a:buFont typeface="Arial" pitchFamily="34" charset="0"/>
              <a:buChar char="•"/>
            </a:pPr>
            <a:r>
              <a:rPr lang="en-US" altLang="zh-CN" sz="2400" b="1" dirty="0">
                <a:latin typeface="Calibri" pitchFamily="34" charset="0"/>
              </a:rPr>
              <a:t>Emergency contraception pills work by </a:t>
            </a:r>
          </a:p>
          <a:p>
            <a:pPr marL="742950" lvl="1" indent="-285750" eaLnBrk="0" hangingPunct="0">
              <a:lnSpc>
                <a:spcPct val="110000"/>
              </a:lnSpc>
              <a:spcBef>
                <a:spcPct val="20000"/>
              </a:spcBef>
              <a:buFont typeface="Arial" pitchFamily="34" charset="0"/>
              <a:buChar char="–"/>
            </a:pPr>
            <a:r>
              <a:rPr lang="en-US" altLang="zh-CN" sz="2000" dirty="0">
                <a:ea typeface="Arial Unicode MS" pitchFamily="34" charset="-128"/>
                <a:cs typeface="Arial Unicode MS" pitchFamily="34" charset="-128"/>
              </a:rPr>
              <a:t>preventing ovulation</a:t>
            </a:r>
          </a:p>
          <a:p>
            <a:pPr marL="742950" lvl="1" indent="-285750" eaLnBrk="0" hangingPunct="0">
              <a:lnSpc>
                <a:spcPct val="110000"/>
              </a:lnSpc>
              <a:spcBef>
                <a:spcPct val="20000"/>
              </a:spcBef>
              <a:buFont typeface="Arial" pitchFamily="34" charset="0"/>
              <a:buChar char="–"/>
            </a:pPr>
            <a:r>
              <a:rPr lang="en-US" altLang="zh-CN" sz="2000" dirty="0">
                <a:ea typeface="Arial Unicode MS" pitchFamily="34" charset="-128"/>
                <a:cs typeface="Arial Unicode MS" pitchFamily="34" charset="-128"/>
              </a:rPr>
              <a:t>preventing fertilization</a:t>
            </a:r>
          </a:p>
          <a:p>
            <a:pPr marL="742950" lvl="1" indent="-285750" eaLnBrk="0" hangingPunct="0">
              <a:lnSpc>
                <a:spcPct val="110000"/>
              </a:lnSpc>
              <a:spcBef>
                <a:spcPct val="20000"/>
              </a:spcBef>
              <a:buFont typeface="Arial" pitchFamily="34" charset="0"/>
              <a:buChar char="–"/>
            </a:pPr>
            <a:r>
              <a:rPr lang="en-US" altLang="zh-CN" sz="2000" dirty="0">
                <a:ea typeface="Arial Unicode MS" pitchFamily="34" charset="-128"/>
                <a:cs typeface="Arial Unicode MS" pitchFamily="34" charset="-128"/>
              </a:rPr>
              <a:t>preventing implantation</a:t>
            </a:r>
          </a:p>
          <a:p>
            <a:pPr marL="742950" lvl="1" indent="-285750" eaLnBrk="0" hangingPunct="0">
              <a:lnSpc>
                <a:spcPct val="110000"/>
              </a:lnSpc>
              <a:spcBef>
                <a:spcPct val="20000"/>
              </a:spcBef>
              <a:buFont typeface="Arial" pitchFamily="34" charset="0"/>
              <a:buChar char="–"/>
            </a:pPr>
            <a:r>
              <a:rPr lang="en-US" altLang="zh-CN" sz="2000" dirty="0">
                <a:ea typeface="Arial Unicode MS" pitchFamily="34" charset="-128"/>
                <a:cs typeface="Arial Unicode MS" pitchFamily="34" charset="-128"/>
              </a:rPr>
              <a:t>96% effective</a:t>
            </a:r>
          </a:p>
          <a:p>
            <a:pPr marL="342900" indent="-342900" eaLnBrk="0" hangingPunct="0">
              <a:lnSpc>
                <a:spcPct val="110000"/>
              </a:lnSpc>
              <a:spcBef>
                <a:spcPct val="20000"/>
              </a:spcBef>
              <a:buFont typeface="Arial" pitchFamily="34" charset="0"/>
              <a:buChar char="•"/>
            </a:pPr>
            <a:r>
              <a:rPr lang="en-US" altLang="zh-CN" sz="2400" b="1" dirty="0">
                <a:latin typeface="Calibri" pitchFamily="34" charset="0"/>
              </a:rPr>
              <a:t>The copper IUD may work by </a:t>
            </a:r>
          </a:p>
          <a:p>
            <a:pPr marL="742950" lvl="1" indent="-285750" eaLnBrk="0" hangingPunct="0">
              <a:lnSpc>
                <a:spcPct val="110000"/>
              </a:lnSpc>
              <a:spcBef>
                <a:spcPct val="20000"/>
              </a:spcBef>
              <a:buFont typeface="Arial" pitchFamily="34" charset="0"/>
              <a:buChar char="–"/>
            </a:pPr>
            <a:r>
              <a:rPr lang="en-US" altLang="zh-CN" sz="2000" dirty="0"/>
              <a:t>killing sperm</a:t>
            </a:r>
          </a:p>
          <a:p>
            <a:pPr marL="742950" lvl="1" indent="-285750" eaLnBrk="0" hangingPunct="0">
              <a:lnSpc>
                <a:spcPct val="110000"/>
              </a:lnSpc>
              <a:spcBef>
                <a:spcPct val="20000"/>
              </a:spcBef>
              <a:buFont typeface="Arial" pitchFamily="34" charset="0"/>
              <a:buChar char="–"/>
            </a:pPr>
            <a:r>
              <a:rPr lang="en-US" altLang="zh-CN" sz="2000" dirty="0"/>
              <a:t>preventing fertilization</a:t>
            </a:r>
          </a:p>
          <a:p>
            <a:pPr marL="742950" lvl="1" indent="-285750" eaLnBrk="0" hangingPunct="0">
              <a:lnSpc>
                <a:spcPct val="110000"/>
              </a:lnSpc>
              <a:spcBef>
                <a:spcPct val="20000"/>
              </a:spcBef>
              <a:buFont typeface="Arial" pitchFamily="34" charset="0"/>
              <a:buChar char="–"/>
            </a:pPr>
            <a:r>
              <a:rPr lang="en-US" altLang="zh-CN" sz="2000" dirty="0"/>
              <a:t>preventing implantation</a:t>
            </a:r>
          </a:p>
          <a:p>
            <a:pPr marL="742950" lvl="1" indent="-285750" eaLnBrk="0" hangingPunct="0">
              <a:lnSpc>
                <a:spcPct val="110000"/>
              </a:lnSpc>
              <a:spcBef>
                <a:spcPct val="20000"/>
              </a:spcBef>
              <a:buFont typeface="Arial" pitchFamily="34" charset="0"/>
              <a:buChar char="–"/>
            </a:pPr>
            <a:r>
              <a:rPr lang="en-US" altLang="zh-CN" sz="2000" dirty="0"/>
              <a:t>99</a:t>
            </a:r>
            <a:r>
              <a:rPr lang="en-US" altLang="zh-CN" sz="2000" dirty="0">
                <a:ea typeface="Arial Unicode MS" pitchFamily="34" charset="-128"/>
                <a:cs typeface="Arial Unicode MS" pitchFamily="34" charset="-128"/>
              </a:rPr>
              <a:t>% effective</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p:cNvSpPr>
          <p:nvPr>
            <p:ph type="body" idx="4294967295"/>
          </p:nvPr>
        </p:nvSpPr>
        <p:spPr/>
        <p:txBody>
          <a:bodyPr/>
          <a:lstStyle/>
          <a:p>
            <a:pPr>
              <a:lnSpc>
                <a:spcPct val="120000"/>
              </a:lnSpc>
            </a:pPr>
            <a:r>
              <a:rPr lang="en-US" altLang="zh-CN" sz="2400" dirty="0">
                <a:effectLst/>
              </a:rPr>
              <a:t>Emergency contraception may cause some side effects</a:t>
            </a:r>
          </a:p>
          <a:p>
            <a:pPr lvl="1">
              <a:lnSpc>
                <a:spcPct val="120000"/>
              </a:lnSpc>
            </a:pPr>
            <a:r>
              <a:rPr lang="en-US" altLang="zh-CN" sz="2000" dirty="0">
                <a:effectLst/>
              </a:rPr>
              <a:t>spotting or mild symptoms like those of birth control pills</a:t>
            </a:r>
          </a:p>
          <a:p>
            <a:pPr lvl="1">
              <a:lnSpc>
                <a:spcPct val="120000"/>
              </a:lnSpc>
            </a:pPr>
            <a:r>
              <a:rPr lang="en-US" altLang="zh-CN" sz="2000" dirty="0">
                <a:effectLst/>
              </a:rPr>
              <a:t>nausea or vomiting</a:t>
            </a:r>
          </a:p>
          <a:p>
            <a:pPr lvl="1">
              <a:lnSpc>
                <a:spcPct val="120000"/>
              </a:lnSpc>
            </a:pPr>
            <a:r>
              <a:rPr lang="en-US" altLang="zh-CN" sz="2000" dirty="0">
                <a:effectLst/>
              </a:rPr>
              <a:t>sore breasts, fatigue, headache, belly pain, or dizziness</a:t>
            </a:r>
          </a:p>
          <a:p>
            <a:pPr lvl="1">
              <a:lnSpc>
                <a:spcPct val="120000"/>
              </a:lnSpc>
            </a:pPr>
            <a:r>
              <a:rPr lang="en-US" altLang="zh-CN" sz="2000" dirty="0">
                <a:effectLst/>
              </a:rPr>
              <a:t>An IUD may cause cramping and bleeding during the first few days after insertion</a:t>
            </a:r>
          </a:p>
        </p:txBody>
      </p:sp>
      <p:sp>
        <p:nvSpPr>
          <p:cNvPr id="56323" name="Rectangle 8"/>
          <p:cNvSpPr>
            <a:spLocks noChangeArrowheads="1"/>
          </p:cNvSpPr>
          <p:nvPr/>
        </p:nvSpPr>
        <p:spPr bwMode="auto">
          <a:xfrm>
            <a:off x="1676400" y="533400"/>
            <a:ext cx="5022850" cy="835025"/>
          </a:xfrm>
          <a:prstGeom prst="rect">
            <a:avLst/>
          </a:prstGeom>
          <a:noFill/>
          <a:ln w="9525">
            <a:noFill/>
            <a:miter lim="800000"/>
            <a:headEnd/>
            <a:tailEnd/>
          </a:ln>
        </p:spPr>
        <p:txBody>
          <a:bodyPr anchor="ctr"/>
          <a:lstStyle/>
          <a:p>
            <a:pPr eaLnBrk="0" hangingPunct="0"/>
            <a:r>
              <a:rPr lang="en-US" altLang="zh-CN" sz="2800" b="1" dirty="0">
                <a:latin typeface="Comic Sans MS" pitchFamily="66" charset="0"/>
              </a:rPr>
              <a:t>Does it cause side effects?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533400" y="381000"/>
            <a:ext cx="7924800" cy="1143000"/>
          </a:xfrm>
          <a:prstGeom prst="rect">
            <a:avLst/>
          </a:prstGeom>
          <a:noFill/>
          <a:ln w="9525">
            <a:noFill/>
            <a:miter lim="800000"/>
            <a:headEnd/>
            <a:tailEnd/>
          </a:ln>
          <a:effectLst/>
        </p:spPr>
        <p:txBody>
          <a:bodyPr anchor="ctr"/>
          <a:lstStyle/>
          <a:p>
            <a:pPr algn="ctr"/>
            <a:r>
              <a:rPr lang="en-US" sz="3200" dirty="0"/>
              <a:t>Emergency Contraceptive Pills: Combined</a:t>
            </a:r>
          </a:p>
        </p:txBody>
      </p:sp>
      <p:sp>
        <p:nvSpPr>
          <p:cNvPr id="55299" name="Rectangle 3"/>
          <p:cNvSpPr>
            <a:spLocks noChangeArrowheads="1"/>
          </p:cNvSpPr>
          <p:nvPr/>
        </p:nvSpPr>
        <p:spPr bwMode="auto">
          <a:xfrm>
            <a:off x="152400" y="1981200"/>
            <a:ext cx="8991600" cy="4267200"/>
          </a:xfrm>
          <a:prstGeom prst="rect">
            <a:avLst/>
          </a:prstGeom>
          <a:noFill/>
          <a:ln w="9525">
            <a:noFill/>
            <a:miter lim="800000"/>
            <a:headEnd/>
            <a:tailEnd/>
          </a:ln>
          <a:effectLst/>
        </p:spPr>
        <p:txBody>
          <a:bodyPr/>
          <a:lstStyle/>
          <a:p>
            <a:pPr marL="342900" indent="-342900">
              <a:lnSpc>
                <a:spcPct val="90000"/>
              </a:lnSpc>
              <a:spcBef>
                <a:spcPct val="20000"/>
              </a:spcBef>
              <a:buFontTx/>
              <a:buChar char="•"/>
            </a:pPr>
            <a:r>
              <a:rPr lang="en-US" sz="2800" dirty="0"/>
              <a:t>Regular birth control pills- </a:t>
            </a:r>
            <a:r>
              <a:rPr lang="en-US" sz="2800" dirty="0" err="1"/>
              <a:t>Yuzpe</a:t>
            </a:r>
            <a:r>
              <a:rPr lang="en-US" sz="2800" dirty="0"/>
              <a:t> method</a:t>
            </a:r>
          </a:p>
          <a:p>
            <a:pPr marL="342900" indent="-342900">
              <a:lnSpc>
                <a:spcPct val="90000"/>
              </a:lnSpc>
              <a:spcBef>
                <a:spcPct val="20000"/>
              </a:spcBef>
              <a:buFontTx/>
              <a:buChar char="•"/>
            </a:pPr>
            <a:r>
              <a:rPr lang="en-US" sz="2800" dirty="0"/>
              <a:t>Contain estrogen and progestin- at least 1mg of LNG and 200mcg of </a:t>
            </a:r>
            <a:r>
              <a:rPr lang="en-US" sz="2800" dirty="0" err="1"/>
              <a:t>ethinyl</a:t>
            </a:r>
            <a:r>
              <a:rPr lang="en-US" sz="2800" dirty="0"/>
              <a:t> estradiol</a:t>
            </a:r>
          </a:p>
          <a:p>
            <a:pPr marL="342900" indent="-342900">
              <a:lnSpc>
                <a:spcPct val="90000"/>
              </a:lnSpc>
              <a:spcBef>
                <a:spcPct val="20000"/>
              </a:spcBef>
              <a:buFontTx/>
              <a:buChar char="•"/>
            </a:pPr>
            <a:r>
              <a:rPr lang="en-US" sz="2800" dirty="0"/>
              <a:t>2 doses of  2, 4, or 5 pills, depending on  brand</a:t>
            </a:r>
          </a:p>
          <a:p>
            <a:pPr marL="342900" indent="-342900">
              <a:lnSpc>
                <a:spcPct val="90000"/>
              </a:lnSpc>
              <a:spcBef>
                <a:spcPct val="20000"/>
              </a:spcBef>
              <a:buFontTx/>
              <a:buChar char="•"/>
            </a:pPr>
            <a:r>
              <a:rPr lang="en-US" sz="2800" dirty="0"/>
              <a:t>First dose within 72(120) hours </a:t>
            </a:r>
          </a:p>
          <a:p>
            <a:pPr marL="742950" lvl="1" indent="-285750">
              <a:lnSpc>
                <a:spcPct val="90000"/>
              </a:lnSpc>
              <a:spcBef>
                <a:spcPct val="20000"/>
              </a:spcBef>
              <a:buFontTx/>
              <a:buChar char="•"/>
            </a:pPr>
            <a:r>
              <a:rPr lang="en-US" sz="2800" dirty="0"/>
              <a:t>Second dose 12 hours later(or maybe not!)</a:t>
            </a:r>
          </a:p>
          <a:p>
            <a:pPr marL="342900" indent="-342900">
              <a:lnSpc>
                <a:spcPct val="90000"/>
              </a:lnSpc>
              <a:spcBef>
                <a:spcPct val="20000"/>
              </a:spcBef>
              <a:buFontTx/>
              <a:buChar char="•"/>
            </a:pPr>
            <a:r>
              <a:rPr lang="en-US" sz="2800" dirty="0"/>
              <a:t>Side effects: nausea (50%) and vomiting (20%)</a:t>
            </a:r>
          </a:p>
          <a:p>
            <a:pPr marL="342900" indent="-342900">
              <a:lnSpc>
                <a:spcPct val="90000"/>
              </a:lnSpc>
              <a:spcBef>
                <a:spcPct val="20000"/>
              </a:spcBef>
              <a:buFontTx/>
              <a:buChar char="•"/>
            </a:pPr>
            <a:endParaRPr lang="en-US" sz="2800"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677863" y="304800"/>
            <a:ext cx="7788275" cy="1143000"/>
          </a:xfrm>
          <a:prstGeom prst="rect">
            <a:avLst/>
          </a:prstGeom>
          <a:noFill/>
          <a:ln w="9525">
            <a:noFill/>
            <a:miter lim="800000"/>
            <a:headEnd/>
            <a:tailEnd/>
          </a:ln>
          <a:effectLst/>
        </p:spPr>
        <p:txBody>
          <a:bodyPr lIns="92075" tIns="46038" rIns="92075" bIns="46038" anchor="ctr"/>
          <a:lstStyle/>
          <a:p>
            <a:pPr algn="ctr"/>
            <a:r>
              <a:rPr lang="en-US" sz="3200" dirty="0"/>
              <a:t>Emergency Contraceptive Pills: </a:t>
            </a:r>
          </a:p>
          <a:p>
            <a:pPr algn="ctr"/>
            <a:r>
              <a:rPr lang="en-US" sz="3200" dirty="0"/>
              <a:t>Progestin-only</a:t>
            </a:r>
          </a:p>
        </p:txBody>
      </p:sp>
      <p:sp>
        <p:nvSpPr>
          <p:cNvPr id="56323" name="Rectangle 3"/>
          <p:cNvSpPr>
            <a:spLocks noChangeArrowheads="1"/>
          </p:cNvSpPr>
          <p:nvPr/>
        </p:nvSpPr>
        <p:spPr bwMode="auto">
          <a:xfrm>
            <a:off x="0" y="2133600"/>
            <a:ext cx="9144000" cy="4114800"/>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r>
              <a:rPr lang="en-US" sz="2800" dirty="0"/>
              <a:t>Birth control pills containing only progestin</a:t>
            </a:r>
          </a:p>
          <a:p>
            <a:pPr marL="342900" indent="-342900">
              <a:spcBef>
                <a:spcPct val="20000"/>
              </a:spcBef>
              <a:buFontTx/>
              <a:buChar char="•"/>
            </a:pPr>
            <a:r>
              <a:rPr lang="en-US" sz="2800" dirty="0"/>
              <a:t>2 doses of 1 Plan B tablet or 2 </a:t>
            </a:r>
            <a:r>
              <a:rPr lang="en-US" sz="2800" dirty="0" err="1"/>
              <a:t>Ovrette</a:t>
            </a:r>
            <a:r>
              <a:rPr lang="en-US" sz="2800" dirty="0"/>
              <a:t> tablets</a:t>
            </a:r>
          </a:p>
          <a:p>
            <a:pPr marL="342900" indent="-342900">
              <a:spcBef>
                <a:spcPct val="20000"/>
              </a:spcBef>
              <a:buFontTx/>
              <a:buChar char="•"/>
            </a:pPr>
            <a:r>
              <a:rPr lang="en-US" sz="2800" dirty="0"/>
              <a:t>First dose within 72 (120) hours after intercourse</a:t>
            </a:r>
          </a:p>
          <a:p>
            <a:pPr marL="342900" indent="-342900">
              <a:spcBef>
                <a:spcPct val="20000"/>
              </a:spcBef>
              <a:buFontTx/>
              <a:buChar char="•"/>
            </a:pPr>
            <a:r>
              <a:rPr lang="en-US" sz="2800" dirty="0"/>
              <a:t>Second dose 12 hours later (or maybe not!)</a:t>
            </a:r>
          </a:p>
          <a:p>
            <a:pPr marL="342900" indent="-342900">
              <a:spcBef>
                <a:spcPct val="20000"/>
              </a:spcBef>
              <a:buFontTx/>
              <a:buChar char="•"/>
            </a:pPr>
            <a:r>
              <a:rPr lang="en-US" sz="2800" dirty="0"/>
              <a:t>Less nausea/vomiting than combined ECPs</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533400" y="381000"/>
            <a:ext cx="7924800" cy="1143000"/>
          </a:xfrm>
          <a:prstGeom prst="rect">
            <a:avLst/>
          </a:prstGeom>
          <a:noFill/>
          <a:ln w="9525">
            <a:noFill/>
            <a:miter lim="800000"/>
            <a:headEnd/>
            <a:tailEnd/>
          </a:ln>
          <a:effectLst/>
        </p:spPr>
        <p:txBody>
          <a:bodyPr lIns="92075" tIns="46038" rIns="92075" bIns="46038" anchor="ctr"/>
          <a:lstStyle/>
          <a:p>
            <a:pPr algn="ctr"/>
            <a:r>
              <a:rPr lang="en-US" sz="3600" dirty="0"/>
              <a:t>Emergency Copper IUD Insertion</a:t>
            </a:r>
            <a:endParaRPr lang="en-US" sz="3200" dirty="0">
              <a:latin typeface="Times New Roman" pitchFamily="18" charset="0"/>
            </a:endParaRPr>
          </a:p>
        </p:txBody>
      </p:sp>
      <p:sp>
        <p:nvSpPr>
          <p:cNvPr id="57347" name="Rectangle 3"/>
          <p:cNvSpPr>
            <a:spLocks noChangeArrowheads="1"/>
          </p:cNvSpPr>
          <p:nvPr/>
        </p:nvSpPr>
        <p:spPr bwMode="auto">
          <a:xfrm>
            <a:off x="271463" y="1981200"/>
            <a:ext cx="8686800" cy="4572000"/>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r>
              <a:rPr lang="en-US" sz="3200" dirty="0"/>
              <a:t>Copper-T IUD (</a:t>
            </a:r>
            <a:r>
              <a:rPr lang="en-US" sz="3200" dirty="0" err="1"/>
              <a:t>ParaGard</a:t>
            </a:r>
            <a:r>
              <a:rPr lang="en-US" sz="3200" dirty="0"/>
              <a:t>)</a:t>
            </a:r>
          </a:p>
          <a:p>
            <a:pPr marL="342900" indent="-342900">
              <a:spcBef>
                <a:spcPct val="20000"/>
              </a:spcBef>
              <a:buFontTx/>
              <a:buChar char="•"/>
            </a:pPr>
            <a:r>
              <a:rPr lang="en-US" sz="3200" dirty="0"/>
              <a:t>Insertion within 5 days after unprotected intercourse</a:t>
            </a:r>
          </a:p>
          <a:p>
            <a:pPr marL="342900" indent="-342900">
              <a:spcBef>
                <a:spcPct val="20000"/>
              </a:spcBef>
              <a:buFontTx/>
              <a:buChar char="•"/>
            </a:pPr>
            <a:r>
              <a:rPr lang="en-US" sz="3200" dirty="0"/>
              <a:t>Much more effective than ECPs</a:t>
            </a:r>
          </a:p>
          <a:p>
            <a:pPr marL="342900" indent="-342900">
              <a:spcBef>
                <a:spcPct val="20000"/>
              </a:spcBef>
              <a:buFontTx/>
              <a:buChar char="•"/>
            </a:pPr>
            <a:r>
              <a:rPr lang="en-US" sz="3200" dirty="0"/>
              <a:t>Not recommended for women at risk of sexually transmitted infections (STIs)</a:t>
            </a:r>
            <a:endParaRPr lang="en-US" sz="3200" dirty="0">
              <a:latin typeface="Times New Roman" pitchFamily="18"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F38674-4982-40E2-9AF1-FA3CEE988973}"/>
              </a:ext>
            </a:extLst>
          </p:cNvPr>
          <p:cNvSpPr>
            <a:spLocks noGrp="1"/>
          </p:cNvSpPr>
          <p:nvPr>
            <p:ph type="title"/>
          </p:nvPr>
        </p:nvSpPr>
        <p:spPr/>
        <p:txBody>
          <a:bodyPr/>
          <a:lstStyle/>
          <a:p>
            <a:pPr marL="342900" lvl="0" indent="-342900">
              <a:spcBef>
                <a:spcPct val="20000"/>
              </a:spcBef>
            </a:pPr>
            <a:r>
              <a:rPr lang="en-US" sz="4000" dirty="0">
                <a:solidFill>
                  <a:srgbClr val="003366"/>
                </a:solidFill>
                <a:effectLst/>
                <a:latin typeface="NexusSerif"/>
                <a:ea typeface="+mn-ea"/>
                <a:cs typeface="+mn-cs"/>
              </a:rPr>
              <a:t>Hypertension</a:t>
            </a:r>
            <a:endParaRPr lang="en-US" sz="6600" dirty="0"/>
          </a:p>
        </p:txBody>
      </p:sp>
      <p:sp>
        <p:nvSpPr>
          <p:cNvPr id="4" name="Content Placeholder 3">
            <a:extLst>
              <a:ext uri="{FF2B5EF4-FFF2-40B4-BE49-F238E27FC236}">
                <a16:creationId xmlns:a16="http://schemas.microsoft.com/office/drawing/2014/main" id="{F9A58EB4-ABCC-4CF4-89C7-635B044D0105}"/>
              </a:ext>
            </a:extLst>
          </p:cNvPr>
          <p:cNvSpPr>
            <a:spLocks noGrp="1"/>
          </p:cNvSpPr>
          <p:nvPr>
            <p:ph idx="1"/>
          </p:nvPr>
        </p:nvSpPr>
        <p:spPr>
          <a:xfrm>
            <a:off x="533400" y="1524000"/>
            <a:ext cx="8610600" cy="4876800"/>
          </a:xfrm>
        </p:spPr>
        <p:txBody>
          <a:bodyPr/>
          <a:lstStyle/>
          <a:p>
            <a:r>
              <a:rPr lang="en-US" sz="2000" dirty="0">
                <a:effectLst/>
                <a:latin typeface="NexusSerif"/>
              </a:rPr>
              <a:t>A systematic review found that hypertensive COC users were at higher risk for stroke and </a:t>
            </a:r>
            <a:r>
              <a:rPr lang="en-US" sz="2000" dirty="0">
                <a:effectLst/>
                <a:latin typeface="NexusSerif"/>
                <a:hlinkClick r:id="rId2" tooltip="Learn more about Acute Heart Infarction from ScienceDirect's AI-generated Topic Pages">
                  <a:extLst>
                    <a:ext uri="{A12FA001-AC4F-418D-AE19-62706E023703}">
                      <ahyp:hlinkClr xmlns:ahyp="http://schemas.microsoft.com/office/drawing/2018/hyperlinkcolor" val="tx"/>
                    </a:ext>
                  </a:extLst>
                </a:hlinkClick>
              </a:rPr>
              <a:t>acute myocardial infarction</a:t>
            </a:r>
            <a:r>
              <a:rPr lang="en-US" sz="2000" dirty="0">
                <a:effectLst/>
                <a:latin typeface="NexusSerif"/>
              </a:rPr>
              <a:t> than COC users without hypertension.</a:t>
            </a:r>
            <a:endParaRPr lang="en-US" sz="2000" baseline="30000" dirty="0">
              <a:effectLst/>
              <a:latin typeface="NexusSerif"/>
            </a:endParaRPr>
          </a:p>
          <a:p>
            <a:r>
              <a:rPr lang="en-US" sz="2000" dirty="0">
                <a:effectLst/>
                <a:latin typeface="NexusSerif"/>
              </a:rPr>
              <a:t>Even low-dose CHCs should only be used if no other method is suitable, even for women with controlled hypertension.</a:t>
            </a:r>
            <a:endParaRPr lang="en-US" sz="2000" baseline="30000" dirty="0">
              <a:effectLst/>
              <a:latin typeface="NexusSerif"/>
            </a:endParaRPr>
          </a:p>
          <a:p>
            <a:r>
              <a:rPr lang="en-US" sz="2000" dirty="0">
                <a:effectLst/>
                <a:latin typeface="NexusSerif"/>
              </a:rPr>
              <a:t>All progestogen-only methods and the copper IUD are appropriate. </a:t>
            </a:r>
          </a:p>
          <a:p>
            <a:r>
              <a:rPr lang="en-US" sz="2000" dirty="0">
                <a:effectLst/>
                <a:latin typeface="NexusSerif"/>
              </a:rPr>
              <a:t>In women whose blood pressure reading is greater than 160/100 mmHg, all </a:t>
            </a:r>
            <a:r>
              <a:rPr lang="en-US" sz="2000" dirty="0" err="1">
                <a:effectLst/>
                <a:latin typeface="NexusSerif"/>
              </a:rPr>
              <a:t>oestrogen</a:t>
            </a:r>
            <a:r>
              <a:rPr lang="en-US" sz="2000" dirty="0">
                <a:effectLst/>
                <a:latin typeface="NexusSerif"/>
              </a:rPr>
              <a:t>-containing </a:t>
            </a:r>
            <a:r>
              <a:rPr lang="en-US" sz="2000" dirty="0">
                <a:effectLst/>
                <a:latin typeface="NexusSerif"/>
                <a:hlinkClick r:id="rId3" tooltip="Learn more about Contraceptive Agent from ScienceDirect's AI-generated Topic Pages">
                  <a:extLst>
                    <a:ext uri="{A12FA001-AC4F-418D-AE19-62706E023703}">
                      <ahyp:hlinkClr xmlns:ahyp="http://schemas.microsoft.com/office/drawing/2018/hyperlinkcolor" val="tx"/>
                    </a:ext>
                  </a:extLst>
                </a:hlinkClick>
              </a:rPr>
              <a:t>contraceptives</a:t>
            </a:r>
            <a:r>
              <a:rPr lang="en-US" sz="2000" dirty="0">
                <a:effectLst/>
                <a:latin typeface="NexusSerif"/>
              </a:rPr>
              <a:t> are absolutely contraindicated, but progestogen-only methods, with the exception of DMPA, are suitable.</a:t>
            </a:r>
            <a:endParaRPr lang="en-US" sz="2000" baseline="30000" dirty="0">
              <a:effectLst/>
              <a:latin typeface="NexusSerif"/>
            </a:endParaRPr>
          </a:p>
          <a:p>
            <a:r>
              <a:rPr lang="en-US" sz="2000" dirty="0">
                <a:effectLst/>
                <a:latin typeface="NexusSerif"/>
              </a:rPr>
              <a:t> For women with </a:t>
            </a:r>
            <a:r>
              <a:rPr lang="en-US" sz="2000" dirty="0">
                <a:effectLst/>
                <a:latin typeface="NexusSerif"/>
                <a:hlinkClick r:id="rId4" tooltip="Learn more about Gestational Hypertension from ScienceDirect's AI-generated Topic Pages">
                  <a:extLst>
                    <a:ext uri="{A12FA001-AC4F-418D-AE19-62706E023703}">
                      <ahyp:hlinkClr xmlns:ahyp="http://schemas.microsoft.com/office/drawing/2018/hyperlinkcolor" val="tx"/>
                    </a:ext>
                  </a:extLst>
                </a:hlinkClick>
              </a:rPr>
              <a:t>gestational hypertension</a:t>
            </a:r>
            <a:r>
              <a:rPr lang="en-US" sz="2000" dirty="0">
                <a:effectLst/>
                <a:latin typeface="NexusSerif"/>
              </a:rPr>
              <a:t> whose blood pressure has returned to normal all low-dose CHCs are suitable provided that blood pressure is monitored.</a:t>
            </a:r>
          </a:p>
          <a:p>
            <a:endParaRPr lang="en-US" dirty="0"/>
          </a:p>
        </p:txBody>
      </p:sp>
      <p:sp>
        <p:nvSpPr>
          <p:cNvPr id="2" name="Slide Number Placeholder 1">
            <a:extLst>
              <a:ext uri="{FF2B5EF4-FFF2-40B4-BE49-F238E27FC236}">
                <a16:creationId xmlns:a16="http://schemas.microsoft.com/office/drawing/2014/main" id="{AF8191AA-1B4F-47B6-860C-489BA6C63C06}"/>
              </a:ext>
            </a:extLst>
          </p:cNvPr>
          <p:cNvSpPr>
            <a:spLocks noGrp="1"/>
          </p:cNvSpPr>
          <p:nvPr>
            <p:ph type="sldNum" sz="quarter" idx="12"/>
          </p:nvPr>
        </p:nvSpPr>
        <p:spPr/>
        <p:txBody>
          <a:bodyPr/>
          <a:lstStyle/>
          <a:p>
            <a:fld id="{8376940E-E339-4209-B212-C13C6FA6A376}" type="slidenum">
              <a:rPr lang="en-US" smtClean="0">
                <a:solidFill>
                  <a:srgbClr val="003366"/>
                </a:solidFill>
              </a:rPr>
              <a:pPr/>
              <a:t>148</a:t>
            </a:fld>
            <a:endParaRPr lang="en-US">
              <a:solidFill>
                <a:srgbClr val="003366"/>
              </a:solidFill>
            </a:endParaRPr>
          </a:p>
        </p:txBody>
      </p:sp>
    </p:spTree>
    <p:extLst>
      <p:ext uri="{BB962C8B-B14F-4D97-AF65-F5344CB8AC3E}">
        <p14:creationId xmlns:p14="http://schemas.microsoft.com/office/powerpoint/2010/main" val="338674414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9795A-339D-4FEB-A0AB-7E471D35BAE9}"/>
              </a:ext>
            </a:extLst>
          </p:cNvPr>
          <p:cNvSpPr>
            <a:spLocks noGrp="1"/>
          </p:cNvSpPr>
          <p:nvPr>
            <p:ph type="title"/>
          </p:nvPr>
        </p:nvSpPr>
        <p:spPr/>
        <p:txBody>
          <a:bodyPr/>
          <a:lstStyle/>
          <a:p>
            <a:r>
              <a:rPr lang="en-US" sz="4000" dirty="0">
                <a:solidFill>
                  <a:schemeClr val="tx1"/>
                </a:solidFill>
                <a:effectLst/>
              </a:rPr>
              <a:t>CVD</a:t>
            </a:r>
          </a:p>
        </p:txBody>
      </p:sp>
      <p:sp>
        <p:nvSpPr>
          <p:cNvPr id="3" name="Content Placeholder 2">
            <a:extLst>
              <a:ext uri="{FF2B5EF4-FFF2-40B4-BE49-F238E27FC236}">
                <a16:creationId xmlns:a16="http://schemas.microsoft.com/office/drawing/2014/main" id="{FB799B26-5C4A-4740-B4B8-B01DF2DDE630}"/>
              </a:ext>
            </a:extLst>
          </p:cNvPr>
          <p:cNvSpPr>
            <a:spLocks noGrp="1"/>
          </p:cNvSpPr>
          <p:nvPr>
            <p:ph idx="1"/>
          </p:nvPr>
        </p:nvSpPr>
        <p:spPr>
          <a:xfrm>
            <a:off x="457200" y="1676400"/>
            <a:ext cx="8153400" cy="4724400"/>
          </a:xfrm>
        </p:spPr>
        <p:txBody>
          <a:bodyPr/>
          <a:lstStyle/>
          <a:p>
            <a:r>
              <a:rPr lang="en-US" sz="2000" dirty="0">
                <a:effectLst/>
                <a:latin typeface="NexusSerif"/>
              </a:rPr>
              <a:t>Progestogen-only methods including the POP, </a:t>
            </a:r>
            <a:r>
              <a:rPr lang="en-US" sz="2000" dirty="0">
                <a:effectLst/>
                <a:latin typeface="NexusSerif"/>
                <a:hlinkClick r:id="rId2" tooltip="Learn more about Gestagen from ScienceDirect's AI-generated Topic Pages">
                  <a:extLst>
                    <a:ext uri="{A12FA001-AC4F-418D-AE19-62706E023703}">
                      <ahyp:hlinkClr xmlns:ahyp="http://schemas.microsoft.com/office/drawing/2018/hyperlinkcolor" val="tx"/>
                    </a:ext>
                  </a:extLst>
                </a:hlinkClick>
              </a:rPr>
              <a:t>progestogen</a:t>
            </a:r>
            <a:r>
              <a:rPr lang="en-US" sz="2000" dirty="0">
                <a:effectLst/>
                <a:latin typeface="NexusSerif"/>
              </a:rPr>
              <a:t> implants and the LNG-releasing IUS are appropriate, but not POIs. </a:t>
            </a:r>
            <a:endParaRPr lang="en-US" sz="2000" baseline="30000" dirty="0">
              <a:effectLst/>
              <a:latin typeface="NexusSerif"/>
            </a:endParaRPr>
          </a:p>
          <a:p>
            <a:r>
              <a:rPr lang="en-US" sz="2000" dirty="0">
                <a:effectLst/>
                <a:latin typeface="NexusSerif"/>
              </a:rPr>
              <a:t>The copper-bearing IUD is a suitable highly effective method for women in whom pregnancy can increase </a:t>
            </a:r>
            <a:r>
              <a:rPr lang="en-US" sz="2000" dirty="0">
                <a:effectLst/>
                <a:latin typeface="NexusSerif"/>
                <a:hlinkClick r:id="rId3" tooltip="Learn more about Cardiovascular Risk from ScienceDirect's AI-generated Topic Pages">
                  <a:extLst>
                    <a:ext uri="{A12FA001-AC4F-418D-AE19-62706E023703}">
                      <ahyp:hlinkClr xmlns:ahyp="http://schemas.microsoft.com/office/drawing/2018/hyperlinkcolor" val="tx"/>
                    </a:ext>
                  </a:extLst>
                </a:hlinkClick>
              </a:rPr>
              <a:t>cardiovascular risk</a:t>
            </a:r>
            <a:r>
              <a:rPr lang="en-US" sz="2000" dirty="0">
                <a:effectLst/>
                <a:latin typeface="NexusSerif"/>
              </a:rPr>
              <a:t>.</a:t>
            </a:r>
          </a:p>
          <a:p>
            <a:r>
              <a:rPr lang="en-US" sz="2000" dirty="0">
                <a:effectLst/>
                <a:latin typeface="NexusSerif"/>
              </a:rPr>
              <a:t>Women with either current or a history of </a:t>
            </a:r>
            <a:r>
              <a:rPr lang="en-US" sz="2000" dirty="0" err="1">
                <a:effectLst/>
                <a:latin typeface="NexusSerif"/>
                <a:hlinkClick r:id="rId4" tooltip="Learn more about Ischemic Heart Disease from ScienceDirect's AI-generated Topic Pages">
                  <a:extLst>
                    <a:ext uri="{A12FA001-AC4F-418D-AE19-62706E023703}">
                      <ahyp:hlinkClr xmlns:ahyp="http://schemas.microsoft.com/office/drawing/2018/hyperlinkcolor" val="tx"/>
                    </a:ext>
                  </a:extLst>
                </a:hlinkClick>
              </a:rPr>
              <a:t>ischaemic</a:t>
            </a:r>
            <a:r>
              <a:rPr lang="en-US" sz="2000" dirty="0">
                <a:effectLst/>
                <a:latin typeface="NexusSerif"/>
                <a:hlinkClick r:id="rId4" tooltip="Learn more about Ischemic Heart Disease from ScienceDirect's AI-generated Topic Pages">
                  <a:extLst>
                    <a:ext uri="{A12FA001-AC4F-418D-AE19-62706E023703}">
                      <ahyp:hlinkClr xmlns:ahyp="http://schemas.microsoft.com/office/drawing/2018/hyperlinkcolor" val="tx"/>
                    </a:ext>
                  </a:extLst>
                </a:hlinkClick>
              </a:rPr>
              <a:t> heart disease</a:t>
            </a:r>
            <a:r>
              <a:rPr lang="en-US" sz="2000" dirty="0">
                <a:effectLst/>
                <a:latin typeface="NexusSerif"/>
              </a:rPr>
              <a:t> (IHD) should not use CHCs but are suitable for all progestogen-only methods apart from </a:t>
            </a:r>
            <a:r>
              <a:rPr lang="en-US" sz="2000" u="sng" dirty="0">
                <a:effectLst/>
                <a:latin typeface="NexusSerif"/>
              </a:rPr>
              <a:t>DMPA.</a:t>
            </a:r>
          </a:p>
          <a:p>
            <a:r>
              <a:rPr lang="en-US" sz="2000" u="sng" dirty="0">
                <a:effectLst/>
                <a:latin typeface="NexusSerif"/>
              </a:rPr>
              <a:t>For women with valvular disease complicated by pulmonary hypertension, atrial fibrillation or a history of subacute bacterial endocarditis, progestogen-only methods apart from the LNG IUS are methods of choice.</a:t>
            </a:r>
          </a:p>
          <a:p>
            <a:endParaRPr lang="en-US" dirty="0"/>
          </a:p>
        </p:txBody>
      </p:sp>
      <p:sp>
        <p:nvSpPr>
          <p:cNvPr id="4" name="Slide Number Placeholder 3">
            <a:extLst>
              <a:ext uri="{FF2B5EF4-FFF2-40B4-BE49-F238E27FC236}">
                <a16:creationId xmlns:a16="http://schemas.microsoft.com/office/drawing/2014/main" id="{9CDECDF7-AD5B-499B-92E3-5C197742AD9B}"/>
              </a:ext>
            </a:extLst>
          </p:cNvPr>
          <p:cNvSpPr>
            <a:spLocks noGrp="1"/>
          </p:cNvSpPr>
          <p:nvPr>
            <p:ph type="sldNum" sz="quarter" idx="12"/>
          </p:nvPr>
        </p:nvSpPr>
        <p:spPr/>
        <p:txBody>
          <a:bodyPr/>
          <a:lstStyle/>
          <a:p>
            <a:fld id="{09B87B27-2B38-466A-8CD4-319805E47035}" type="slidenum">
              <a:rPr lang="en-US" smtClean="0">
                <a:solidFill>
                  <a:srgbClr val="003366"/>
                </a:solidFill>
              </a:rPr>
              <a:pPr/>
              <a:t>149</a:t>
            </a:fld>
            <a:endParaRPr lang="en-US">
              <a:solidFill>
                <a:srgbClr val="003366"/>
              </a:solidFill>
            </a:endParaRPr>
          </a:p>
        </p:txBody>
      </p:sp>
    </p:spTree>
    <p:extLst>
      <p:ext uri="{BB962C8B-B14F-4D97-AF65-F5344CB8AC3E}">
        <p14:creationId xmlns:p14="http://schemas.microsoft.com/office/powerpoint/2010/main" val="1441365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FED1BA-EFB1-4DFD-98BB-877F1E745CE6}"/>
              </a:ext>
            </a:extLst>
          </p:cNvPr>
          <p:cNvSpPr>
            <a:spLocks noGrp="1"/>
          </p:cNvSpPr>
          <p:nvPr>
            <p:ph type="title"/>
          </p:nvPr>
        </p:nvSpPr>
        <p:spPr/>
        <p:txBody>
          <a:bodyPr/>
          <a:lstStyle/>
          <a:p>
            <a:r>
              <a:rPr lang="en-US" sz="4000" dirty="0">
                <a:solidFill>
                  <a:schemeClr val="tx1"/>
                </a:solidFill>
                <a:effectLst/>
              </a:rPr>
              <a:t>MALE CONDOMS </a:t>
            </a:r>
          </a:p>
        </p:txBody>
      </p:sp>
      <p:sp>
        <p:nvSpPr>
          <p:cNvPr id="7" name="Content Placeholder 6">
            <a:extLst>
              <a:ext uri="{FF2B5EF4-FFF2-40B4-BE49-F238E27FC236}">
                <a16:creationId xmlns:a16="http://schemas.microsoft.com/office/drawing/2014/main" id="{393DB947-E93A-418E-A721-2B5C629CF048}"/>
              </a:ext>
            </a:extLst>
          </p:cNvPr>
          <p:cNvSpPr>
            <a:spLocks noGrp="1"/>
          </p:cNvSpPr>
          <p:nvPr>
            <p:ph idx="1"/>
          </p:nvPr>
        </p:nvSpPr>
        <p:spPr/>
        <p:txBody>
          <a:bodyPr/>
          <a:lstStyle/>
          <a:p>
            <a:pPr marL="0" indent="0">
              <a:buNone/>
            </a:pPr>
            <a:r>
              <a:rPr lang="en-US" sz="2400" dirty="0">
                <a:effectLst/>
              </a:rPr>
              <a:t>1. 95% latex (rubber), 5% polyurethane, or natural membrane (lamb’s intestine does not block transmission of sexually transmitted infections).</a:t>
            </a:r>
          </a:p>
          <a:p>
            <a:pPr marL="0" indent="0">
              <a:buNone/>
            </a:pPr>
            <a:r>
              <a:rPr lang="en-US" sz="2400" dirty="0">
                <a:effectLst/>
              </a:rPr>
              <a:t>2. Proper use: Place on an erect penis and leave ½-inch empty space at the tip of the condom; use with non–oil-based lubricants.</a:t>
            </a:r>
          </a:p>
          <a:p>
            <a:pPr marL="0" indent="0">
              <a:buNone/>
            </a:pPr>
            <a:r>
              <a:rPr lang="en-US" sz="2400" dirty="0">
                <a:effectLst/>
              </a:rPr>
              <a:t>3. Effectiveness increased when used with spermicides.</a:t>
            </a:r>
          </a:p>
          <a:p>
            <a:pPr marL="0" indent="0">
              <a:buNone/>
            </a:pPr>
            <a:r>
              <a:rPr lang="en-US" sz="2400" dirty="0">
                <a:effectLst/>
              </a:rPr>
              <a:t>4. Main advantage: Condoms are the only method shown to reduce HIV transmission</a:t>
            </a:r>
          </a:p>
        </p:txBody>
      </p:sp>
      <p:sp>
        <p:nvSpPr>
          <p:cNvPr id="5" name="Slide Number Placeholder 4">
            <a:extLst>
              <a:ext uri="{FF2B5EF4-FFF2-40B4-BE49-F238E27FC236}">
                <a16:creationId xmlns:a16="http://schemas.microsoft.com/office/drawing/2014/main" id="{3EEA2197-A756-46DD-9212-20EEF952077C}"/>
              </a:ext>
            </a:extLst>
          </p:cNvPr>
          <p:cNvSpPr>
            <a:spLocks noGrp="1"/>
          </p:cNvSpPr>
          <p:nvPr>
            <p:ph type="sldNum" sz="quarter" idx="12"/>
          </p:nvPr>
        </p:nvSpPr>
        <p:spPr/>
        <p:txBody>
          <a:bodyPr/>
          <a:lstStyle/>
          <a:p>
            <a:pPr>
              <a:defRPr/>
            </a:pPr>
            <a:fld id="{3643BD36-B3B6-474D-A105-E55EEC886AC9}" type="slidenum">
              <a:rPr lang="en-AU" smtClean="0"/>
              <a:pPr>
                <a:defRPr/>
              </a:pPr>
              <a:t>15</a:t>
            </a:fld>
            <a:endParaRPr lang="en-AU"/>
          </a:p>
        </p:txBody>
      </p:sp>
    </p:spTree>
    <p:extLst>
      <p:ext uri="{BB962C8B-B14F-4D97-AF65-F5344CB8AC3E}">
        <p14:creationId xmlns:p14="http://schemas.microsoft.com/office/powerpoint/2010/main" val="182152318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D6EA9-40A4-41DC-83D3-2AEFFBB123DE}"/>
              </a:ext>
            </a:extLst>
          </p:cNvPr>
          <p:cNvSpPr>
            <a:spLocks noGrp="1"/>
          </p:cNvSpPr>
          <p:nvPr>
            <p:ph type="title"/>
          </p:nvPr>
        </p:nvSpPr>
        <p:spPr/>
        <p:txBody>
          <a:bodyPr/>
          <a:lstStyle/>
          <a:p>
            <a:pPr marL="342900" lvl="0" indent="-342900">
              <a:spcBef>
                <a:spcPct val="20000"/>
              </a:spcBef>
            </a:pPr>
            <a:r>
              <a:rPr lang="en-US" sz="3200" dirty="0">
                <a:solidFill>
                  <a:srgbClr val="003366"/>
                </a:solidFill>
                <a:effectLst/>
                <a:latin typeface="NexusSerif"/>
                <a:ea typeface="+mn-ea"/>
                <a:cs typeface="+mn-cs"/>
              </a:rPr>
              <a:t>Venous thrombo-embolic (VTE) disease</a:t>
            </a:r>
            <a:endParaRPr lang="en-US" sz="5400" dirty="0"/>
          </a:p>
        </p:txBody>
      </p:sp>
      <p:sp>
        <p:nvSpPr>
          <p:cNvPr id="3" name="Content Placeholder 2">
            <a:extLst>
              <a:ext uri="{FF2B5EF4-FFF2-40B4-BE49-F238E27FC236}">
                <a16:creationId xmlns:a16="http://schemas.microsoft.com/office/drawing/2014/main" id="{09E47040-803E-487E-9371-0D14FD01996C}"/>
              </a:ext>
            </a:extLst>
          </p:cNvPr>
          <p:cNvSpPr>
            <a:spLocks noGrp="1"/>
          </p:cNvSpPr>
          <p:nvPr>
            <p:ph idx="1"/>
          </p:nvPr>
        </p:nvSpPr>
        <p:spPr/>
        <p:txBody>
          <a:bodyPr/>
          <a:lstStyle/>
          <a:p>
            <a:r>
              <a:rPr lang="en-US" sz="2400" dirty="0">
                <a:effectLst/>
                <a:latin typeface="NexusSerif"/>
              </a:rPr>
              <a:t>For women with a current venous </a:t>
            </a:r>
            <a:r>
              <a:rPr lang="en-US" sz="2400" dirty="0">
                <a:effectLst/>
                <a:latin typeface="NexusSerif"/>
                <a:hlinkClick r:id="rId2" tooltip="Learn more about Thromboembolism from ScienceDirect's AI-generated Topic Pages">
                  <a:extLst>
                    <a:ext uri="{A12FA001-AC4F-418D-AE19-62706E023703}">
                      <ahyp:hlinkClr xmlns:ahyp="http://schemas.microsoft.com/office/drawing/2018/hyperlinkcolor" val="tx"/>
                    </a:ext>
                  </a:extLst>
                </a:hlinkClick>
              </a:rPr>
              <a:t>thrombo-embolic</a:t>
            </a:r>
            <a:r>
              <a:rPr lang="en-US" sz="2400" dirty="0">
                <a:effectLst/>
                <a:latin typeface="NexusSerif"/>
              </a:rPr>
              <a:t> (VTE) disease, the POP, copper IUD or barrier methods are suitable.</a:t>
            </a:r>
            <a:endParaRPr lang="en-US" sz="2400" baseline="30000" dirty="0">
              <a:effectLst/>
              <a:latin typeface="NexusSerif"/>
            </a:endParaRPr>
          </a:p>
          <a:p>
            <a:r>
              <a:rPr lang="en-US" sz="2400" dirty="0">
                <a:effectLst/>
                <a:latin typeface="NexusSerif"/>
              </a:rPr>
              <a:t>Women with VTE established on </a:t>
            </a:r>
            <a:r>
              <a:rPr lang="en-US" sz="2400" dirty="0">
                <a:effectLst/>
                <a:latin typeface="NexusSerif"/>
                <a:hlinkClick r:id="rId3" tooltip="Learn more about Anticoagulant Therapy from ScienceDirect's AI-generated Topic Pages">
                  <a:extLst>
                    <a:ext uri="{A12FA001-AC4F-418D-AE19-62706E023703}">
                      <ahyp:hlinkClr xmlns:ahyp="http://schemas.microsoft.com/office/drawing/2018/hyperlinkcolor" val="tx"/>
                    </a:ext>
                  </a:extLst>
                </a:hlinkClick>
              </a:rPr>
              <a:t>anticoagulant therapy</a:t>
            </a:r>
            <a:r>
              <a:rPr lang="en-US" sz="2400" dirty="0">
                <a:effectLst/>
                <a:latin typeface="NexusSerif"/>
              </a:rPr>
              <a:t> can use any method other than CHCs.</a:t>
            </a:r>
            <a:endParaRPr lang="en-US" sz="2400" baseline="30000" dirty="0">
              <a:effectLst/>
              <a:latin typeface="NexusSerif"/>
            </a:endParaRPr>
          </a:p>
          <a:p>
            <a:r>
              <a:rPr lang="en-US" sz="2400" dirty="0">
                <a:effectLst/>
                <a:latin typeface="NexusSerif"/>
              </a:rPr>
              <a:t>Women with a history of VTE can use any progestogen-only method or a copper IUD. </a:t>
            </a:r>
          </a:p>
          <a:p>
            <a:r>
              <a:rPr lang="en-US" sz="2400" dirty="0">
                <a:effectLst/>
                <a:latin typeface="NexusSerif"/>
              </a:rPr>
              <a:t>Women with known </a:t>
            </a:r>
            <a:r>
              <a:rPr lang="en-US" sz="2400" dirty="0" err="1">
                <a:effectLst/>
                <a:latin typeface="NexusSerif"/>
              </a:rPr>
              <a:t>thrombophilias</a:t>
            </a:r>
            <a:r>
              <a:rPr lang="en-US" sz="2400" dirty="0">
                <a:effectLst/>
                <a:latin typeface="NexusSerif"/>
              </a:rPr>
              <a:t> should use either progestogen-only methods or a copper IUD but having a first-degree relative with a history of VTE does not necessarily restrict choice</a:t>
            </a:r>
          </a:p>
          <a:p>
            <a:endParaRPr lang="en-US" dirty="0"/>
          </a:p>
        </p:txBody>
      </p:sp>
      <p:sp>
        <p:nvSpPr>
          <p:cNvPr id="4" name="Slide Number Placeholder 3">
            <a:extLst>
              <a:ext uri="{FF2B5EF4-FFF2-40B4-BE49-F238E27FC236}">
                <a16:creationId xmlns:a16="http://schemas.microsoft.com/office/drawing/2014/main" id="{D94AABC0-F6E1-4F46-8842-4F6A729DCF2E}"/>
              </a:ext>
            </a:extLst>
          </p:cNvPr>
          <p:cNvSpPr>
            <a:spLocks noGrp="1"/>
          </p:cNvSpPr>
          <p:nvPr>
            <p:ph type="sldNum" sz="quarter" idx="12"/>
          </p:nvPr>
        </p:nvSpPr>
        <p:spPr/>
        <p:txBody>
          <a:bodyPr/>
          <a:lstStyle/>
          <a:p>
            <a:fld id="{09B87B27-2B38-466A-8CD4-319805E47035}" type="slidenum">
              <a:rPr lang="en-US" smtClean="0">
                <a:solidFill>
                  <a:srgbClr val="003366"/>
                </a:solidFill>
              </a:rPr>
              <a:pPr/>
              <a:t>150</a:t>
            </a:fld>
            <a:endParaRPr lang="en-US">
              <a:solidFill>
                <a:srgbClr val="003366"/>
              </a:solidFill>
            </a:endParaRPr>
          </a:p>
        </p:txBody>
      </p:sp>
    </p:spTree>
    <p:extLst>
      <p:ext uri="{BB962C8B-B14F-4D97-AF65-F5344CB8AC3E}">
        <p14:creationId xmlns:p14="http://schemas.microsoft.com/office/powerpoint/2010/main" val="31555311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4291A-1BCF-44E1-8918-8DE86B5646D4}"/>
              </a:ext>
            </a:extLst>
          </p:cNvPr>
          <p:cNvSpPr>
            <a:spLocks noGrp="1"/>
          </p:cNvSpPr>
          <p:nvPr>
            <p:ph type="title"/>
          </p:nvPr>
        </p:nvSpPr>
        <p:spPr/>
        <p:txBody>
          <a:bodyPr/>
          <a:lstStyle/>
          <a:p>
            <a:pPr marL="342900" lvl="0" indent="-342900">
              <a:spcBef>
                <a:spcPct val="20000"/>
              </a:spcBef>
            </a:pPr>
            <a:r>
              <a:rPr lang="en-US" sz="3600" dirty="0">
                <a:solidFill>
                  <a:srgbClr val="003366"/>
                </a:solidFill>
                <a:effectLst/>
                <a:latin typeface="NexusSerif"/>
                <a:ea typeface="+mn-ea"/>
                <a:cs typeface="+mn-cs"/>
              </a:rPr>
              <a:t>Cerebrovascular accident</a:t>
            </a:r>
            <a:endParaRPr lang="en-US" sz="4800" dirty="0"/>
          </a:p>
        </p:txBody>
      </p:sp>
      <p:sp>
        <p:nvSpPr>
          <p:cNvPr id="3" name="Content Placeholder 2">
            <a:extLst>
              <a:ext uri="{FF2B5EF4-FFF2-40B4-BE49-F238E27FC236}">
                <a16:creationId xmlns:a16="http://schemas.microsoft.com/office/drawing/2014/main" id="{C1C1B796-A6F1-42C4-8479-417BDDAFE1FD}"/>
              </a:ext>
            </a:extLst>
          </p:cNvPr>
          <p:cNvSpPr>
            <a:spLocks noGrp="1"/>
          </p:cNvSpPr>
          <p:nvPr>
            <p:ph idx="1"/>
          </p:nvPr>
        </p:nvSpPr>
        <p:spPr/>
        <p:txBody>
          <a:bodyPr/>
          <a:lstStyle/>
          <a:p>
            <a:r>
              <a:rPr lang="en-US" dirty="0">
                <a:effectLst/>
                <a:latin typeface="NexusSerif"/>
              </a:rPr>
              <a:t>Women with a history of stroke can use any progestogen-only method except injectables but should stop the method if a stroke occurs during use.</a:t>
            </a:r>
            <a:endParaRPr lang="en-US" baseline="30000" dirty="0">
              <a:effectLst/>
              <a:latin typeface="NexusSerif"/>
            </a:endParaRPr>
          </a:p>
          <a:p>
            <a:r>
              <a:rPr lang="en-US" dirty="0">
                <a:effectLst/>
                <a:latin typeface="NexusSerif"/>
              </a:rPr>
              <a:t>Continue if a stroke occurs during LNG IUS use. </a:t>
            </a:r>
          </a:p>
          <a:p>
            <a:r>
              <a:rPr lang="en-US" dirty="0">
                <a:effectLst/>
                <a:latin typeface="NexusSerif"/>
              </a:rPr>
              <a:t>The copper IUD is a suitable option</a:t>
            </a:r>
          </a:p>
          <a:p>
            <a:endParaRPr lang="en-US" dirty="0"/>
          </a:p>
        </p:txBody>
      </p:sp>
      <p:sp>
        <p:nvSpPr>
          <p:cNvPr id="4" name="Slide Number Placeholder 3">
            <a:extLst>
              <a:ext uri="{FF2B5EF4-FFF2-40B4-BE49-F238E27FC236}">
                <a16:creationId xmlns:a16="http://schemas.microsoft.com/office/drawing/2014/main" id="{157D61A3-9DB4-4EAC-B55B-ADADA07B2FFC}"/>
              </a:ext>
            </a:extLst>
          </p:cNvPr>
          <p:cNvSpPr>
            <a:spLocks noGrp="1"/>
          </p:cNvSpPr>
          <p:nvPr>
            <p:ph type="sldNum" sz="quarter" idx="12"/>
          </p:nvPr>
        </p:nvSpPr>
        <p:spPr/>
        <p:txBody>
          <a:bodyPr/>
          <a:lstStyle/>
          <a:p>
            <a:fld id="{09B87B27-2B38-466A-8CD4-319805E47035}" type="slidenum">
              <a:rPr lang="en-US" smtClean="0">
                <a:solidFill>
                  <a:srgbClr val="003366"/>
                </a:solidFill>
              </a:rPr>
              <a:pPr/>
              <a:t>151</a:t>
            </a:fld>
            <a:endParaRPr lang="en-US">
              <a:solidFill>
                <a:srgbClr val="003366"/>
              </a:solidFill>
            </a:endParaRPr>
          </a:p>
        </p:txBody>
      </p:sp>
    </p:spTree>
    <p:extLst>
      <p:ext uri="{BB962C8B-B14F-4D97-AF65-F5344CB8AC3E}">
        <p14:creationId xmlns:p14="http://schemas.microsoft.com/office/powerpoint/2010/main" val="234116363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6011F-B05B-4A3F-9A74-7A58F3DD37E8}"/>
              </a:ext>
            </a:extLst>
          </p:cNvPr>
          <p:cNvSpPr>
            <a:spLocks noGrp="1"/>
          </p:cNvSpPr>
          <p:nvPr>
            <p:ph type="title"/>
          </p:nvPr>
        </p:nvSpPr>
        <p:spPr/>
        <p:txBody>
          <a:bodyPr/>
          <a:lstStyle/>
          <a:p>
            <a:r>
              <a:rPr lang="en-US" dirty="0">
                <a:solidFill>
                  <a:schemeClr val="tx1"/>
                </a:solidFill>
                <a:effectLst/>
              </a:rPr>
              <a:t>Epilepsy</a:t>
            </a:r>
          </a:p>
        </p:txBody>
      </p:sp>
      <p:sp>
        <p:nvSpPr>
          <p:cNvPr id="3" name="Content Placeholder 2">
            <a:extLst>
              <a:ext uri="{FF2B5EF4-FFF2-40B4-BE49-F238E27FC236}">
                <a16:creationId xmlns:a16="http://schemas.microsoft.com/office/drawing/2014/main" id="{E93516D8-5642-4AC4-940E-26715439E43C}"/>
              </a:ext>
            </a:extLst>
          </p:cNvPr>
          <p:cNvSpPr>
            <a:spLocks noGrp="1"/>
          </p:cNvSpPr>
          <p:nvPr>
            <p:ph idx="1"/>
          </p:nvPr>
        </p:nvSpPr>
        <p:spPr/>
        <p:txBody>
          <a:bodyPr/>
          <a:lstStyle/>
          <a:p>
            <a:r>
              <a:rPr lang="en-US" sz="2400" dirty="0">
                <a:effectLst/>
                <a:latin typeface="NexusSerif"/>
              </a:rPr>
              <a:t>Adequate contraceptive cover for women with </a:t>
            </a:r>
            <a:r>
              <a:rPr lang="en-US" sz="2400" dirty="0">
                <a:effectLst/>
                <a:latin typeface="NexusSerif"/>
                <a:hlinkClick r:id="rId2" tooltip="Learn more about Epilepsy from ScienceDirect's AI-generated Topic Pages">
                  <a:extLst>
                    <a:ext uri="{A12FA001-AC4F-418D-AE19-62706E023703}">
                      <ahyp:hlinkClr xmlns:ahyp="http://schemas.microsoft.com/office/drawing/2018/hyperlinkcolor" val="tx"/>
                    </a:ext>
                  </a:extLst>
                </a:hlinkClick>
              </a:rPr>
              <a:t>epilepsy</a:t>
            </a:r>
            <a:r>
              <a:rPr lang="en-US" sz="2400" dirty="0">
                <a:effectLst/>
                <a:latin typeface="NexusSerif"/>
              </a:rPr>
              <a:t> is important because of the increased risks of pregnancy. </a:t>
            </a:r>
          </a:p>
          <a:p>
            <a:r>
              <a:rPr lang="en-US" sz="2400" dirty="0">
                <a:effectLst/>
                <a:latin typeface="NexusSerif"/>
              </a:rPr>
              <a:t>For women who suffer from epilepsy, any method is suitable provided they are not using one of the </a:t>
            </a:r>
            <a:r>
              <a:rPr lang="en-US" sz="2400" dirty="0">
                <a:effectLst/>
                <a:latin typeface="NexusSerif"/>
                <a:hlinkClick r:id="rId3" tooltip="Learn more about Anticonvulsant from ScienceDirect's AI-generated Topic Pages">
                  <a:extLst>
                    <a:ext uri="{A12FA001-AC4F-418D-AE19-62706E023703}">
                      <ahyp:hlinkClr xmlns:ahyp="http://schemas.microsoft.com/office/drawing/2018/hyperlinkcolor" val="tx"/>
                    </a:ext>
                  </a:extLst>
                </a:hlinkClick>
              </a:rPr>
              <a:t>anti-convulsant drugs</a:t>
            </a:r>
            <a:r>
              <a:rPr lang="en-US" sz="2400" dirty="0">
                <a:effectLst/>
                <a:latin typeface="NexusSerif"/>
              </a:rPr>
              <a:t> that cause </a:t>
            </a:r>
            <a:r>
              <a:rPr lang="en-US" sz="2400" dirty="0">
                <a:effectLst/>
                <a:latin typeface="NexusSerif"/>
                <a:hlinkClick r:id="rId4" tooltip="Learn more about Enzyme Induction from ScienceDirect's AI-generated Topic Pages">
                  <a:extLst>
                    <a:ext uri="{A12FA001-AC4F-418D-AE19-62706E023703}">
                      <ahyp:hlinkClr xmlns:ahyp="http://schemas.microsoft.com/office/drawing/2018/hyperlinkcolor" val="tx"/>
                    </a:ext>
                  </a:extLst>
                </a:hlinkClick>
              </a:rPr>
              <a:t>enzyme induction</a:t>
            </a:r>
            <a:r>
              <a:rPr lang="en-US" sz="2400" dirty="0">
                <a:effectLst/>
                <a:latin typeface="NexusSerif"/>
              </a:rPr>
              <a:t> in the liver, which may affect efficacy of hormonal methods including all progestogen-only methods, apart from DMPA and LNG IUS</a:t>
            </a:r>
          </a:p>
          <a:p>
            <a:endParaRPr lang="en-US" dirty="0"/>
          </a:p>
        </p:txBody>
      </p:sp>
      <p:sp>
        <p:nvSpPr>
          <p:cNvPr id="4" name="Slide Number Placeholder 3">
            <a:extLst>
              <a:ext uri="{FF2B5EF4-FFF2-40B4-BE49-F238E27FC236}">
                <a16:creationId xmlns:a16="http://schemas.microsoft.com/office/drawing/2014/main" id="{8D82FF1F-8B70-4608-90E5-D5CAD9FE7A6A}"/>
              </a:ext>
            </a:extLst>
          </p:cNvPr>
          <p:cNvSpPr>
            <a:spLocks noGrp="1"/>
          </p:cNvSpPr>
          <p:nvPr>
            <p:ph type="sldNum" sz="quarter" idx="12"/>
          </p:nvPr>
        </p:nvSpPr>
        <p:spPr/>
        <p:txBody>
          <a:bodyPr/>
          <a:lstStyle/>
          <a:p>
            <a:fld id="{09B87B27-2B38-466A-8CD4-319805E47035}" type="slidenum">
              <a:rPr lang="en-US" smtClean="0">
                <a:solidFill>
                  <a:srgbClr val="003366"/>
                </a:solidFill>
              </a:rPr>
              <a:pPr/>
              <a:t>152</a:t>
            </a:fld>
            <a:endParaRPr lang="en-US">
              <a:solidFill>
                <a:srgbClr val="003366"/>
              </a:solidFill>
            </a:endParaRPr>
          </a:p>
        </p:txBody>
      </p:sp>
    </p:spTree>
    <p:extLst>
      <p:ext uri="{BB962C8B-B14F-4D97-AF65-F5344CB8AC3E}">
        <p14:creationId xmlns:p14="http://schemas.microsoft.com/office/powerpoint/2010/main" val="112605304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E987B-CF8E-4F8B-9BFE-26EFF1C0684E}"/>
              </a:ext>
            </a:extLst>
          </p:cNvPr>
          <p:cNvSpPr>
            <a:spLocks noGrp="1"/>
          </p:cNvSpPr>
          <p:nvPr>
            <p:ph type="title"/>
          </p:nvPr>
        </p:nvSpPr>
        <p:spPr/>
        <p:txBody>
          <a:bodyPr/>
          <a:lstStyle/>
          <a:p>
            <a:r>
              <a:rPr lang="en-US" dirty="0">
                <a:solidFill>
                  <a:schemeClr val="tx1"/>
                </a:solidFill>
                <a:effectLst/>
              </a:rPr>
              <a:t>DM</a:t>
            </a:r>
          </a:p>
        </p:txBody>
      </p:sp>
      <p:sp>
        <p:nvSpPr>
          <p:cNvPr id="3" name="Content Placeholder 2">
            <a:extLst>
              <a:ext uri="{FF2B5EF4-FFF2-40B4-BE49-F238E27FC236}">
                <a16:creationId xmlns:a16="http://schemas.microsoft.com/office/drawing/2014/main" id="{90E535EF-017D-4D27-A4F5-BA4E5F937CB0}"/>
              </a:ext>
            </a:extLst>
          </p:cNvPr>
          <p:cNvSpPr>
            <a:spLocks noGrp="1"/>
          </p:cNvSpPr>
          <p:nvPr>
            <p:ph idx="1"/>
          </p:nvPr>
        </p:nvSpPr>
        <p:spPr/>
        <p:txBody>
          <a:bodyPr/>
          <a:lstStyle/>
          <a:p>
            <a:r>
              <a:rPr lang="en-US" dirty="0">
                <a:effectLst/>
                <a:latin typeface="NexusSerif"/>
              </a:rPr>
              <a:t>In cases where there is evidence of vascular or neurological involvement or in long-standing diabetes (&gt;20 years) the POP, progestogen implant, and LNG IUS are appropriate</a:t>
            </a:r>
            <a:endParaRPr lang="en-US" dirty="0"/>
          </a:p>
        </p:txBody>
      </p:sp>
      <p:sp>
        <p:nvSpPr>
          <p:cNvPr id="4" name="Slide Number Placeholder 3">
            <a:extLst>
              <a:ext uri="{FF2B5EF4-FFF2-40B4-BE49-F238E27FC236}">
                <a16:creationId xmlns:a16="http://schemas.microsoft.com/office/drawing/2014/main" id="{E6BD8753-36BF-407F-A5EE-D83D182882CF}"/>
              </a:ext>
            </a:extLst>
          </p:cNvPr>
          <p:cNvSpPr>
            <a:spLocks noGrp="1"/>
          </p:cNvSpPr>
          <p:nvPr>
            <p:ph type="sldNum" sz="quarter" idx="12"/>
          </p:nvPr>
        </p:nvSpPr>
        <p:spPr/>
        <p:txBody>
          <a:bodyPr/>
          <a:lstStyle/>
          <a:p>
            <a:fld id="{09B87B27-2B38-466A-8CD4-319805E47035}" type="slidenum">
              <a:rPr lang="en-US" smtClean="0">
                <a:solidFill>
                  <a:srgbClr val="003366"/>
                </a:solidFill>
              </a:rPr>
              <a:pPr/>
              <a:t>153</a:t>
            </a:fld>
            <a:endParaRPr lang="en-US">
              <a:solidFill>
                <a:srgbClr val="003366"/>
              </a:solidFill>
            </a:endParaRPr>
          </a:p>
        </p:txBody>
      </p:sp>
    </p:spTree>
    <p:extLst>
      <p:ext uri="{BB962C8B-B14F-4D97-AF65-F5344CB8AC3E}">
        <p14:creationId xmlns:p14="http://schemas.microsoft.com/office/powerpoint/2010/main" val="386334589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D544B-6DDB-4A4C-9B5C-85FD4C07EC77}"/>
              </a:ext>
            </a:extLst>
          </p:cNvPr>
          <p:cNvSpPr>
            <a:spLocks noGrp="1"/>
          </p:cNvSpPr>
          <p:nvPr>
            <p:ph type="title"/>
          </p:nvPr>
        </p:nvSpPr>
        <p:spPr/>
        <p:txBody>
          <a:bodyPr/>
          <a:lstStyle/>
          <a:p>
            <a:pPr marL="342900" lvl="0" indent="-342900">
              <a:spcBef>
                <a:spcPct val="20000"/>
              </a:spcBef>
            </a:pPr>
            <a:r>
              <a:rPr lang="en-US" sz="3600" dirty="0">
                <a:solidFill>
                  <a:srgbClr val="003366"/>
                </a:solidFill>
                <a:effectLst/>
                <a:latin typeface="NexusSerif"/>
                <a:ea typeface="+mn-ea"/>
                <a:cs typeface="+mn-cs"/>
              </a:rPr>
              <a:t>Breast disease</a:t>
            </a:r>
            <a:endParaRPr lang="en-US" sz="4800" dirty="0"/>
          </a:p>
        </p:txBody>
      </p:sp>
      <p:sp>
        <p:nvSpPr>
          <p:cNvPr id="3" name="Content Placeholder 2">
            <a:extLst>
              <a:ext uri="{FF2B5EF4-FFF2-40B4-BE49-F238E27FC236}">
                <a16:creationId xmlns:a16="http://schemas.microsoft.com/office/drawing/2014/main" id="{7B375648-DDFC-4171-B875-12B4206D7910}"/>
              </a:ext>
            </a:extLst>
          </p:cNvPr>
          <p:cNvSpPr>
            <a:spLocks noGrp="1"/>
          </p:cNvSpPr>
          <p:nvPr>
            <p:ph idx="1"/>
          </p:nvPr>
        </p:nvSpPr>
        <p:spPr>
          <a:xfrm>
            <a:off x="685800" y="1676400"/>
            <a:ext cx="7924800" cy="4724400"/>
          </a:xfrm>
        </p:spPr>
        <p:txBody>
          <a:bodyPr/>
          <a:lstStyle/>
          <a:p>
            <a:r>
              <a:rPr lang="en-US" sz="2000" dirty="0">
                <a:effectLst/>
                <a:latin typeface="NexusSerif"/>
              </a:rPr>
              <a:t>For women with benign breast disease, there are no restrictions to contraceptive choice.</a:t>
            </a:r>
          </a:p>
          <a:p>
            <a:r>
              <a:rPr lang="en-US" sz="2000" dirty="0">
                <a:effectLst/>
                <a:latin typeface="NexusSerif"/>
              </a:rPr>
              <a:t>In women with current or past breast cancer all hormonal methods are contraindicated.</a:t>
            </a:r>
          </a:p>
          <a:p>
            <a:r>
              <a:rPr lang="en-US" sz="2000" dirty="0">
                <a:effectLst/>
                <a:latin typeface="NexusSerif"/>
              </a:rPr>
              <a:t>For these women, a copper IUD is ideal. </a:t>
            </a:r>
          </a:p>
          <a:p>
            <a:r>
              <a:rPr lang="en-US" sz="2000" dirty="0">
                <a:effectLst/>
                <a:latin typeface="NexusSerif"/>
              </a:rPr>
              <a:t>In women on </a:t>
            </a:r>
            <a:r>
              <a:rPr lang="en-US" sz="2000" dirty="0">
                <a:effectLst/>
                <a:latin typeface="NexusSerif"/>
                <a:hlinkClick r:id="rId2" tooltip="Learn more about Tamoxifen from ScienceDirect's AI-generated Topic Pages">
                  <a:extLst>
                    <a:ext uri="{A12FA001-AC4F-418D-AE19-62706E023703}">
                      <ahyp:hlinkClr xmlns:ahyp="http://schemas.microsoft.com/office/drawing/2018/hyperlinkcolor" val="tx"/>
                    </a:ext>
                  </a:extLst>
                </a:hlinkClick>
              </a:rPr>
              <a:t>tamoxifen</a:t>
            </a:r>
            <a:r>
              <a:rPr lang="en-US" sz="2000" dirty="0">
                <a:effectLst/>
                <a:latin typeface="NexusSerif"/>
              </a:rPr>
              <a:t> following breast cancer, the LNG IUS has been used to protect the endometrium.</a:t>
            </a:r>
            <a:endParaRPr lang="en-US" sz="2000" baseline="30000" dirty="0">
              <a:effectLst/>
              <a:latin typeface="NexusSerif"/>
            </a:endParaRPr>
          </a:p>
          <a:p>
            <a:r>
              <a:rPr lang="en-US" sz="2000" dirty="0">
                <a:effectLst/>
                <a:latin typeface="NexusSerif"/>
              </a:rPr>
              <a:t>There is some evidence of increased recurrence rates in women diagnosed with breast cancer while using the LNG IUS who continued use but not in those who had the IUS inserted after diagnosis. </a:t>
            </a:r>
          </a:p>
          <a:p>
            <a:r>
              <a:rPr lang="en-US" sz="2000" dirty="0">
                <a:effectLst/>
                <a:latin typeface="NexusSerif"/>
              </a:rPr>
              <a:t>Women with a family history of breast cancer or known carriers of the BRAC1/2 mutations do not appear to have an increase in risk if they use CHCs</a:t>
            </a:r>
          </a:p>
          <a:p>
            <a:endParaRPr lang="en-US" sz="2000" dirty="0"/>
          </a:p>
        </p:txBody>
      </p:sp>
      <p:sp>
        <p:nvSpPr>
          <p:cNvPr id="4" name="Slide Number Placeholder 3">
            <a:extLst>
              <a:ext uri="{FF2B5EF4-FFF2-40B4-BE49-F238E27FC236}">
                <a16:creationId xmlns:a16="http://schemas.microsoft.com/office/drawing/2014/main" id="{A30A6A4C-DED0-43EB-8043-C650243223E0}"/>
              </a:ext>
            </a:extLst>
          </p:cNvPr>
          <p:cNvSpPr>
            <a:spLocks noGrp="1"/>
          </p:cNvSpPr>
          <p:nvPr>
            <p:ph type="sldNum" sz="quarter" idx="12"/>
          </p:nvPr>
        </p:nvSpPr>
        <p:spPr/>
        <p:txBody>
          <a:bodyPr/>
          <a:lstStyle/>
          <a:p>
            <a:fld id="{09B87B27-2B38-466A-8CD4-319805E47035}" type="slidenum">
              <a:rPr lang="en-US" smtClean="0">
                <a:solidFill>
                  <a:srgbClr val="003366"/>
                </a:solidFill>
              </a:rPr>
              <a:pPr/>
              <a:t>154</a:t>
            </a:fld>
            <a:endParaRPr lang="en-US">
              <a:solidFill>
                <a:srgbClr val="003366"/>
              </a:solidFill>
            </a:endParaRPr>
          </a:p>
        </p:txBody>
      </p:sp>
    </p:spTree>
    <p:extLst>
      <p:ext uri="{BB962C8B-B14F-4D97-AF65-F5344CB8AC3E}">
        <p14:creationId xmlns:p14="http://schemas.microsoft.com/office/powerpoint/2010/main" val="80331728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294D3-EBDE-4AE5-BF7D-1AFF8893BD71}"/>
              </a:ext>
            </a:extLst>
          </p:cNvPr>
          <p:cNvSpPr>
            <a:spLocks noGrp="1"/>
          </p:cNvSpPr>
          <p:nvPr>
            <p:ph type="title"/>
          </p:nvPr>
        </p:nvSpPr>
        <p:spPr/>
        <p:txBody>
          <a:bodyPr/>
          <a:lstStyle/>
          <a:p>
            <a:pPr marL="342900" lvl="0" indent="-342900">
              <a:spcBef>
                <a:spcPct val="20000"/>
              </a:spcBef>
            </a:pPr>
            <a:r>
              <a:rPr lang="en-US" sz="3600" dirty="0">
                <a:solidFill>
                  <a:srgbClr val="003366"/>
                </a:solidFill>
                <a:effectLst/>
                <a:latin typeface="NexusSerif"/>
                <a:ea typeface="+mn-ea"/>
                <a:cs typeface="+mn-cs"/>
              </a:rPr>
              <a:t>Liver disease</a:t>
            </a:r>
            <a:endParaRPr lang="en-US" sz="6000" dirty="0"/>
          </a:p>
        </p:txBody>
      </p:sp>
      <p:sp>
        <p:nvSpPr>
          <p:cNvPr id="3" name="Content Placeholder 2">
            <a:extLst>
              <a:ext uri="{FF2B5EF4-FFF2-40B4-BE49-F238E27FC236}">
                <a16:creationId xmlns:a16="http://schemas.microsoft.com/office/drawing/2014/main" id="{6B801682-B24D-4B29-B898-591CF6802C7A}"/>
              </a:ext>
            </a:extLst>
          </p:cNvPr>
          <p:cNvSpPr>
            <a:spLocks noGrp="1"/>
          </p:cNvSpPr>
          <p:nvPr>
            <p:ph idx="1"/>
          </p:nvPr>
        </p:nvSpPr>
        <p:spPr/>
        <p:txBody>
          <a:bodyPr/>
          <a:lstStyle/>
          <a:p>
            <a:r>
              <a:rPr lang="en-US" sz="2400" dirty="0">
                <a:effectLst/>
                <a:latin typeface="NexusSerif"/>
              </a:rPr>
              <a:t>During the acute stage of </a:t>
            </a:r>
            <a:r>
              <a:rPr lang="en-US" sz="2400" dirty="0">
                <a:effectLst/>
                <a:latin typeface="NexusSerif"/>
                <a:hlinkClick r:id="rId2" tooltip="Learn more about Hepatitis Virus from ScienceDirect's AI-generated Topic Pages">
                  <a:extLst>
                    <a:ext uri="{A12FA001-AC4F-418D-AE19-62706E023703}">
                      <ahyp:hlinkClr xmlns:ahyp="http://schemas.microsoft.com/office/drawing/2018/hyperlinkcolor" val="tx"/>
                    </a:ext>
                  </a:extLst>
                </a:hlinkClick>
              </a:rPr>
              <a:t>viral hepatitis</a:t>
            </a:r>
            <a:r>
              <a:rPr lang="en-US" sz="2400" dirty="0">
                <a:effectLst/>
                <a:latin typeface="NexusSerif"/>
              </a:rPr>
              <a:t>, CHMs are contraindicated but progestogen-only methods and IUDs carry no restrictions.</a:t>
            </a:r>
          </a:p>
          <a:p>
            <a:r>
              <a:rPr lang="en-US" sz="2400" dirty="0">
                <a:effectLst/>
                <a:latin typeface="NexusSerif"/>
              </a:rPr>
              <a:t>All methods are suitable for carriers and women with chronic disease or mild (compensated) cirrhosis.</a:t>
            </a:r>
            <a:endParaRPr lang="en-US" sz="2400" baseline="30000" dirty="0">
              <a:effectLst/>
              <a:latin typeface="NexusSerif"/>
            </a:endParaRPr>
          </a:p>
          <a:p>
            <a:r>
              <a:rPr lang="en-US" sz="2400" dirty="0">
                <a:effectLst/>
                <a:latin typeface="NexusSerif"/>
              </a:rPr>
              <a:t>Only the copper IUD or barriers are suitable for women with severe decompensated disease, malignant hepatomas or </a:t>
            </a:r>
            <a:r>
              <a:rPr lang="en-US" sz="2400" dirty="0" err="1">
                <a:effectLst/>
                <a:latin typeface="NexusSerif"/>
              </a:rPr>
              <a:t>hepatocellullar</a:t>
            </a:r>
            <a:r>
              <a:rPr lang="en-US" sz="2400" dirty="0">
                <a:effectLst/>
                <a:latin typeface="NexusSerif"/>
              </a:rPr>
              <a:t> carcinoma.</a:t>
            </a:r>
            <a:endParaRPr lang="en-US" sz="2400" baseline="30000" dirty="0">
              <a:effectLst/>
              <a:latin typeface="NexusSerif"/>
            </a:endParaRPr>
          </a:p>
          <a:p>
            <a:r>
              <a:rPr lang="en-US" sz="2400" dirty="0">
                <a:effectLst/>
                <a:latin typeface="NexusSerif"/>
              </a:rPr>
              <a:t>Women with </a:t>
            </a:r>
            <a:r>
              <a:rPr lang="en-US" sz="2400" dirty="0">
                <a:effectLst/>
                <a:latin typeface="NexusSerif"/>
                <a:hlinkClick r:id="rId3" tooltip="Learn more about Focal Nodular Hyperplasia from ScienceDirect's AI-generated Topic Pages">
                  <a:extLst>
                    <a:ext uri="{A12FA001-AC4F-418D-AE19-62706E023703}">
                      <ahyp:hlinkClr xmlns:ahyp="http://schemas.microsoft.com/office/drawing/2018/hyperlinkcolor" val="tx"/>
                    </a:ext>
                  </a:extLst>
                </a:hlinkClick>
              </a:rPr>
              <a:t>focal nodular hyperplasia</a:t>
            </a:r>
            <a:r>
              <a:rPr lang="en-US" sz="2400" dirty="0">
                <a:effectLst/>
                <a:latin typeface="NexusSerif"/>
              </a:rPr>
              <a:t> can use any hormonal method</a:t>
            </a:r>
          </a:p>
          <a:p>
            <a:endParaRPr lang="en-US" dirty="0"/>
          </a:p>
        </p:txBody>
      </p:sp>
      <p:sp>
        <p:nvSpPr>
          <p:cNvPr id="4" name="Slide Number Placeholder 3">
            <a:extLst>
              <a:ext uri="{FF2B5EF4-FFF2-40B4-BE49-F238E27FC236}">
                <a16:creationId xmlns:a16="http://schemas.microsoft.com/office/drawing/2014/main" id="{99A8EE42-3885-4A23-81C8-D0BA9CC57928}"/>
              </a:ext>
            </a:extLst>
          </p:cNvPr>
          <p:cNvSpPr>
            <a:spLocks noGrp="1"/>
          </p:cNvSpPr>
          <p:nvPr>
            <p:ph type="sldNum" sz="quarter" idx="12"/>
          </p:nvPr>
        </p:nvSpPr>
        <p:spPr/>
        <p:txBody>
          <a:bodyPr/>
          <a:lstStyle/>
          <a:p>
            <a:fld id="{09B87B27-2B38-466A-8CD4-319805E47035}" type="slidenum">
              <a:rPr lang="en-US" smtClean="0">
                <a:solidFill>
                  <a:srgbClr val="003366"/>
                </a:solidFill>
              </a:rPr>
              <a:pPr/>
              <a:t>155</a:t>
            </a:fld>
            <a:endParaRPr lang="en-US">
              <a:solidFill>
                <a:srgbClr val="003366"/>
              </a:solidFill>
            </a:endParaRPr>
          </a:p>
        </p:txBody>
      </p:sp>
    </p:spTree>
    <p:extLst>
      <p:ext uri="{BB962C8B-B14F-4D97-AF65-F5344CB8AC3E}">
        <p14:creationId xmlns:p14="http://schemas.microsoft.com/office/powerpoint/2010/main" val="260101162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90A9D-A130-4F58-B86D-B685E1A27C3D}"/>
              </a:ext>
            </a:extLst>
          </p:cNvPr>
          <p:cNvSpPr>
            <a:spLocks noGrp="1"/>
          </p:cNvSpPr>
          <p:nvPr>
            <p:ph type="title"/>
          </p:nvPr>
        </p:nvSpPr>
        <p:spPr/>
        <p:txBody>
          <a:bodyPr/>
          <a:lstStyle/>
          <a:p>
            <a:r>
              <a:rPr lang="en-US" sz="2800" dirty="0">
                <a:solidFill>
                  <a:schemeClr val="tx1"/>
                </a:solidFill>
                <a:effectLst/>
                <a:latin typeface="NexusSerif"/>
              </a:rPr>
              <a:t>Contraception and preconception counseling in women with autoimmune disease</a:t>
            </a:r>
            <a:endParaRPr lang="en-US" sz="2800" dirty="0">
              <a:solidFill>
                <a:schemeClr val="tx1"/>
              </a:solidFill>
            </a:endParaRPr>
          </a:p>
        </p:txBody>
      </p:sp>
      <p:sp>
        <p:nvSpPr>
          <p:cNvPr id="3" name="Content Placeholder 2">
            <a:extLst>
              <a:ext uri="{FF2B5EF4-FFF2-40B4-BE49-F238E27FC236}">
                <a16:creationId xmlns:a16="http://schemas.microsoft.com/office/drawing/2014/main" id="{2DA075E7-A286-4347-90D5-15CE197BCE9A}"/>
              </a:ext>
            </a:extLst>
          </p:cNvPr>
          <p:cNvSpPr>
            <a:spLocks noGrp="1"/>
          </p:cNvSpPr>
          <p:nvPr>
            <p:ph idx="1"/>
          </p:nvPr>
        </p:nvSpPr>
        <p:spPr>
          <a:xfrm>
            <a:off x="381000" y="1676400"/>
            <a:ext cx="8686800" cy="4724400"/>
          </a:xfrm>
        </p:spPr>
        <p:txBody>
          <a:bodyPr/>
          <a:lstStyle/>
          <a:p>
            <a:r>
              <a:rPr lang="en-US" sz="2000" dirty="0">
                <a:effectLst/>
              </a:rPr>
              <a:t>Contraception is important for women with autoimmune disease because of pregnancy risks associated with disease damage or activity and use of teratogenic medications.</a:t>
            </a:r>
          </a:p>
          <a:p>
            <a:r>
              <a:rPr lang="en-US" sz="2000" dirty="0">
                <a:effectLst/>
              </a:rPr>
              <a:t>Long-acting reversible contraceptives (LARC) are most effective and recommended for women with AID.</a:t>
            </a:r>
          </a:p>
          <a:p>
            <a:r>
              <a:rPr lang="en-US" sz="2000" dirty="0">
                <a:effectLst/>
              </a:rPr>
              <a:t>Estrogen–progestin oral contraceptives may be used in most patients with AID but should not be used in those with active SLE or those at increased risk for thrombosis, such as those with positive </a:t>
            </a:r>
            <a:r>
              <a:rPr lang="en-US" sz="2000" dirty="0" err="1">
                <a:effectLst/>
              </a:rPr>
              <a:t>aPL</a:t>
            </a:r>
            <a:r>
              <a:rPr lang="en-US" sz="2000" dirty="0">
                <a:effectLst/>
              </a:rPr>
              <a:t>, history of thrombosis, nephrotic syndrome, or active vasculitis.</a:t>
            </a:r>
          </a:p>
          <a:p>
            <a:r>
              <a:rPr lang="en-US" sz="2000" dirty="0">
                <a:effectLst/>
              </a:rPr>
              <a:t>Progestin-only methods are good alternatives for patients who are unable to take estrogen and may decrease menstrual blood loss in patients on anticoagulation.</a:t>
            </a:r>
          </a:p>
          <a:p>
            <a:r>
              <a:rPr lang="en-US" sz="2000" dirty="0" err="1">
                <a:effectLst/>
              </a:rPr>
              <a:t>Prepregnancy</a:t>
            </a:r>
            <a:r>
              <a:rPr lang="en-US" sz="2000" dirty="0">
                <a:effectLst/>
              </a:rPr>
              <a:t> assessment includes assessment of disease-related organ damage, level of disease activity, antiphospholipid, anti-Ro/SS-A and/or anti-La/SS-B antibodies, and medications.</a:t>
            </a:r>
          </a:p>
        </p:txBody>
      </p:sp>
      <p:sp>
        <p:nvSpPr>
          <p:cNvPr id="4" name="Slide Number Placeholder 3">
            <a:extLst>
              <a:ext uri="{FF2B5EF4-FFF2-40B4-BE49-F238E27FC236}">
                <a16:creationId xmlns:a16="http://schemas.microsoft.com/office/drawing/2014/main" id="{4EE09F7E-BCE3-4D5E-A14C-03976D6A7135}"/>
              </a:ext>
            </a:extLst>
          </p:cNvPr>
          <p:cNvSpPr>
            <a:spLocks noGrp="1"/>
          </p:cNvSpPr>
          <p:nvPr>
            <p:ph type="sldNum" sz="quarter" idx="12"/>
          </p:nvPr>
        </p:nvSpPr>
        <p:spPr/>
        <p:txBody>
          <a:bodyPr/>
          <a:lstStyle/>
          <a:p>
            <a:fld id="{09B87B27-2B38-466A-8CD4-319805E47035}" type="slidenum">
              <a:rPr lang="en-US" smtClean="0">
                <a:solidFill>
                  <a:srgbClr val="003366"/>
                </a:solidFill>
              </a:rPr>
              <a:pPr/>
              <a:t>156</a:t>
            </a:fld>
            <a:endParaRPr lang="en-US">
              <a:solidFill>
                <a:srgbClr val="003366"/>
              </a:solidFill>
            </a:endParaRPr>
          </a:p>
        </p:txBody>
      </p:sp>
    </p:spTree>
    <p:extLst>
      <p:ext uri="{BB962C8B-B14F-4D97-AF65-F5344CB8AC3E}">
        <p14:creationId xmlns:p14="http://schemas.microsoft.com/office/powerpoint/2010/main" val="103949678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74FC-3511-4FA9-93BD-62BB6E755237}"/>
              </a:ext>
            </a:extLst>
          </p:cNvPr>
          <p:cNvSpPr>
            <a:spLocks noGrp="1"/>
          </p:cNvSpPr>
          <p:nvPr>
            <p:ph type="title"/>
          </p:nvPr>
        </p:nvSpPr>
        <p:spPr/>
        <p:txBody>
          <a:bodyPr/>
          <a:lstStyle/>
          <a:p>
            <a:r>
              <a:rPr lang="en-US" sz="2800" dirty="0">
                <a:solidFill>
                  <a:srgbClr val="003366"/>
                </a:solidFill>
                <a:effectLst/>
                <a:latin typeface="NexusSerif"/>
              </a:rPr>
              <a:t>Contraception and preconception counseling in women with autoimmune disease</a:t>
            </a:r>
            <a:endParaRPr lang="en-US" dirty="0"/>
          </a:p>
        </p:txBody>
      </p:sp>
      <p:sp>
        <p:nvSpPr>
          <p:cNvPr id="3" name="Content Placeholder 2">
            <a:extLst>
              <a:ext uri="{FF2B5EF4-FFF2-40B4-BE49-F238E27FC236}">
                <a16:creationId xmlns:a16="http://schemas.microsoft.com/office/drawing/2014/main" id="{5A4C285F-2751-4573-9DB0-88CF74A7D9C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64FDBF8-A163-4CFF-91AE-FF284FC3A1F7}"/>
              </a:ext>
            </a:extLst>
          </p:cNvPr>
          <p:cNvSpPr>
            <a:spLocks noGrp="1"/>
          </p:cNvSpPr>
          <p:nvPr>
            <p:ph type="sldNum" sz="quarter" idx="12"/>
          </p:nvPr>
        </p:nvSpPr>
        <p:spPr/>
        <p:txBody>
          <a:bodyPr/>
          <a:lstStyle/>
          <a:p>
            <a:fld id="{09B87B27-2B38-466A-8CD4-319805E47035}" type="slidenum">
              <a:rPr lang="en-US" smtClean="0">
                <a:solidFill>
                  <a:srgbClr val="003366"/>
                </a:solidFill>
              </a:rPr>
              <a:pPr/>
              <a:t>157</a:t>
            </a:fld>
            <a:endParaRPr lang="en-US">
              <a:solidFill>
                <a:srgbClr val="003366"/>
              </a:solidFill>
            </a:endParaRPr>
          </a:p>
        </p:txBody>
      </p:sp>
      <p:sp>
        <p:nvSpPr>
          <p:cNvPr id="5" name="AutoShape 2" descr="Fig. 1">
            <a:extLst>
              <a:ext uri="{FF2B5EF4-FFF2-40B4-BE49-F238E27FC236}">
                <a16:creationId xmlns:a16="http://schemas.microsoft.com/office/drawing/2014/main" id="{6A5D9CCC-ADBB-4EB5-990B-CB0DB800CDE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88F3C364-1DFA-4F01-BDF5-3E81A73A5D67}"/>
              </a:ext>
            </a:extLst>
          </p:cNvPr>
          <p:cNvPicPr>
            <a:picLocks noChangeAspect="1"/>
          </p:cNvPicPr>
          <p:nvPr/>
        </p:nvPicPr>
        <p:blipFill>
          <a:blip r:embed="rId2"/>
          <a:stretch>
            <a:fillRect/>
          </a:stretch>
        </p:blipFill>
        <p:spPr>
          <a:xfrm>
            <a:off x="-67359" y="1219200"/>
            <a:ext cx="9211359" cy="5638800"/>
          </a:xfrm>
          <a:prstGeom prst="rect">
            <a:avLst/>
          </a:prstGeom>
        </p:spPr>
      </p:pic>
    </p:spTree>
    <p:extLst>
      <p:ext uri="{BB962C8B-B14F-4D97-AF65-F5344CB8AC3E}">
        <p14:creationId xmlns:p14="http://schemas.microsoft.com/office/powerpoint/2010/main" val="78430714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6CF63-767E-4C8C-8E8E-1977BE3398F8}"/>
              </a:ext>
            </a:extLst>
          </p:cNvPr>
          <p:cNvSpPr>
            <a:spLocks noGrp="1"/>
          </p:cNvSpPr>
          <p:nvPr>
            <p:ph type="title"/>
          </p:nvPr>
        </p:nvSpPr>
        <p:spPr/>
        <p:txBody>
          <a:bodyPr/>
          <a:lstStyle/>
          <a:p>
            <a:r>
              <a:rPr lang="en-US" sz="3600" dirty="0">
                <a:solidFill>
                  <a:srgbClr val="003366"/>
                </a:solidFill>
                <a:effectLst/>
                <a:latin typeface="NexusSerif"/>
                <a:ea typeface="+mn-ea"/>
                <a:cs typeface="+mn-cs"/>
              </a:rPr>
              <a:t>Anemias</a:t>
            </a:r>
            <a:endParaRPr lang="en-US" sz="6000" dirty="0"/>
          </a:p>
        </p:txBody>
      </p:sp>
      <p:sp>
        <p:nvSpPr>
          <p:cNvPr id="3" name="Content Placeholder 2">
            <a:extLst>
              <a:ext uri="{FF2B5EF4-FFF2-40B4-BE49-F238E27FC236}">
                <a16:creationId xmlns:a16="http://schemas.microsoft.com/office/drawing/2014/main" id="{C0931F74-0EBA-4744-99AC-BCA390F58F87}"/>
              </a:ext>
            </a:extLst>
          </p:cNvPr>
          <p:cNvSpPr>
            <a:spLocks noGrp="1"/>
          </p:cNvSpPr>
          <p:nvPr>
            <p:ph idx="1"/>
          </p:nvPr>
        </p:nvSpPr>
        <p:spPr/>
        <p:txBody>
          <a:bodyPr/>
          <a:lstStyle/>
          <a:p>
            <a:endParaRPr lang="en-US" sz="2400" dirty="0">
              <a:effectLst/>
              <a:latin typeface="NexusSerif"/>
            </a:endParaRPr>
          </a:p>
          <a:p>
            <a:r>
              <a:rPr lang="en-US" sz="2400" dirty="0">
                <a:effectLst/>
                <a:latin typeface="NexusSerif"/>
              </a:rPr>
              <a:t>In women with </a:t>
            </a:r>
            <a:r>
              <a:rPr lang="en-US" sz="2400" dirty="0">
                <a:effectLst/>
                <a:latin typeface="NexusSerif"/>
                <a:hlinkClick r:id="rId2" tooltip="Learn more about Sickle-Cell Disease from ScienceDirect's AI-generated Topic Pages">
                  <a:extLst>
                    <a:ext uri="{A12FA001-AC4F-418D-AE19-62706E023703}">
                      <ahyp:hlinkClr xmlns:ahyp="http://schemas.microsoft.com/office/drawing/2018/hyperlinkcolor" val="tx"/>
                    </a:ext>
                  </a:extLst>
                </a:hlinkClick>
              </a:rPr>
              <a:t>sickle cell disease</a:t>
            </a:r>
            <a:r>
              <a:rPr lang="en-US" sz="2400" dirty="0">
                <a:effectLst/>
                <a:latin typeface="NexusSerif"/>
              </a:rPr>
              <a:t>, the benefits of combined hormonal methods of contraception outweigh the risks, especially as pregnancy in these women is associated with an increased morbidity and mortality rate for both mother and </a:t>
            </a:r>
            <a:r>
              <a:rPr lang="en-US" sz="2400" dirty="0" err="1">
                <a:effectLst/>
                <a:latin typeface="NexusSerif"/>
              </a:rPr>
              <a:t>foetus</a:t>
            </a:r>
            <a:r>
              <a:rPr lang="en-US" sz="2400" dirty="0">
                <a:effectLst/>
                <a:latin typeface="NexusSerif"/>
              </a:rPr>
              <a:t>. Progestogen-only methods are particularly suitable. DMPA may, in addition, prevent sickling crises.</a:t>
            </a:r>
          </a:p>
          <a:p>
            <a:r>
              <a:rPr lang="en-US" sz="2400" dirty="0">
                <a:effectLst/>
                <a:latin typeface="NexusSerif"/>
              </a:rPr>
              <a:t>For women with </a:t>
            </a:r>
            <a:r>
              <a:rPr lang="en-US" sz="2400" dirty="0" err="1">
                <a:effectLst/>
                <a:latin typeface="NexusSerif"/>
                <a:hlinkClick r:id="rId3" tooltip="Learn more about Thalassemia from ScienceDirect's AI-generated Topic Pages">
                  <a:extLst>
                    <a:ext uri="{A12FA001-AC4F-418D-AE19-62706E023703}">
                      <ahyp:hlinkClr xmlns:ahyp="http://schemas.microsoft.com/office/drawing/2018/hyperlinkcolor" val="tx"/>
                    </a:ext>
                  </a:extLst>
                </a:hlinkClick>
              </a:rPr>
              <a:t>thalassaemia</a:t>
            </a:r>
            <a:r>
              <a:rPr lang="en-US" sz="2400" dirty="0">
                <a:effectLst/>
                <a:latin typeface="NexusSerif"/>
              </a:rPr>
              <a:t> or chronic </a:t>
            </a:r>
            <a:r>
              <a:rPr lang="en-US" sz="2400" dirty="0">
                <a:effectLst/>
                <a:latin typeface="NexusSerif"/>
                <a:hlinkClick r:id="rId4" tooltip="Learn more about Hypochromic Anemia from ScienceDirect's AI-generated Topic Pages">
                  <a:extLst>
                    <a:ext uri="{A12FA001-AC4F-418D-AE19-62706E023703}">
                      <ahyp:hlinkClr xmlns:ahyp="http://schemas.microsoft.com/office/drawing/2018/hyperlinkcolor" val="tx"/>
                    </a:ext>
                  </a:extLst>
                </a:hlinkClick>
              </a:rPr>
              <a:t>iron-deficiency </a:t>
            </a:r>
            <a:r>
              <a:rPr lang="en-US" sz="2400" dirty="0" err="1">
                <a:effectLst/>
                <a:latin typeface="NexusSerif"/>
                <a:hlinkClick r:id="rId4" tooltip="Learn more about Hypochromic Anemia from ScienceDirect's AI-generated Topic Pages">
                  <a:extLst>
                    <a:ext uri="{A12FA001-AC4F-418D-AE19-62706E023703}">
                      <ahyp:hlinkClr xmlns:ahyp="http://schemas.microsoft.com/office/drawing/2018/hyperlinkcolor" val="tx"/>
                    </a:ext>
                  </a:extLst>
                </a:hlinkClick>
              </a:rPr>
              <a:t>anaemia</a:t>
            </a:r>
            <a:r>
              <a:rPr lang="en-US" sz="2400" dirty="0">
                <a:effectLst/>
                <a:latin typeface="NexusSerif"/>
              </a:rPr>
              <a:t> all contraceptive methods are suitable. However, the LNG IUS may be of particular benefit in reducing menstrual blood loss.</a:t>
            </a:r>
          </a:p>
          <a:p>
            <a:endParaRPr lang="en-US" dirty="0"/>
          </a:p>
        </p:txBody>
      </p:sp>
      <p:sp>
        <p:nvSpPr>
          <p:cNvPr id="4" name="Slide Number Placeholder 3">
            <a:extLst>
              <a:ext uri="{FF2B5EF4-FFF2-40B4-BE49-F238E27FC236}">
                <a16:creationId xmlns:a16="http://schemas.microsoft.com/office/drawing/2014/main" id="{41101D61-BE3E-4F45-A22F-4FC290B209DE}"/>
              </a:ext>
            </a:extLst>
          </p:cNvPr>
          <p:cNvSpPr>
            <a:spLocks noGrp="1"/>
          </p:cNvSpPr>
          <p:nvPr>
            <p:ph type="sldNum" sz="quarter" idx="12"/>
          </p:nvPr>
        </p:nvSpPr>
        <p:spPr/>
        <p:txBody>
          <a:bodyPr/>
          <a:lstStyle/>
          <a:p>
            <a:fld id="{09B87B27-2B38-466A-8CD4-319805E47035}" type="slidenum">
              <a:rPr lang="en-US" smtClean="0">
                <a:solidFill>
                  <a:srgbClr val="003366"/>
                </a:solidFill>
              </a:rPr>
              <a:pPr/>
              <a:t>158</a:t>
            </a:fld>
            <a:endParaRPr lang="en-US">
              <a:solidFill>
                <a:srgbClr val="003366"/>
              </a:solidFill>
            </a:endParaRPr>
          </a:p>
        </p:txBody>
      </p:sp>
    </p:spTree>
    <p:extLst>
      <p:ext uri="{BB962C8B-B14F-4D97-AF65-F5344CB8AC3E}">
        <p14:creationId xmlns:p14="http://schemas.microsoft.com/office/powerpoint/2010/main" val="368135802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7ADA1-13A3-421C-98C4-76F73FD65FB3}"/>
              </a:ext>
            </a:extLst>
          </p:cNvPr>
          <p:cNvSpPr>
            <a:spLocks noGrp="1"/>
          </p:cNvSpPr>
          <p:nvPr>
            <p:ph type="title"/>
          </p:nvPr>
        </p:nvSpPr>
        <p:spPr/>
        <p:txBody>
          <a:bodyPr/>
          <a:lstStyle/>
          <a:p>
            <a:r>
              <a:rPr lang="en-US" sz="3200" dirty="0">
                <a:solidFill>
                  <a:schemeClr val="tx1"/>
                </a:solidFill>
                <a:effectLst/>
              </a:rPr>
              <a:t>Inflammatory bowel disease (IBD)</a:t>
            </a:r>
          </a:p>
        </p:txBody>
      </p:sp>
      <p:sp>
        <p:nvSpPr>
          <p:cNvPr id="3" name="Content Placeholder 2">
            <a:extLst>
              <a:ext uri="{FF2B5EF4-FFF2-40B4-BE49-F238E27FC236}">
                <a16:creationId xmlns:a16="http://schemas.microsoft.com/office/drawing/2014/main" id="{6220FABC-53C0-4731-B66A-C16CC0A7D8D4}"/>
              </a:ext>
            </a:extLst>
          </p:cNvPr>
          <p:cNvSpPr>
            <a:spLocks noGrp="1"/>
          </p:cNvSpPr>
          <p:nvPr>
            <p:ph idx="1"/>
          </p:nvPr>
        </p:nvSpPr>
        <p:spPr/>
        <p:txBody>
          <a:bodyPr/>
          <a:lstStyle/>
          <a:p>
            <a:r>
              <a:rPr lang="en-US" sz="2400" dirty="0">
                <a:effectLst/>
                <a:latin typeface="NexusSerif"/>
              </a:rPr>
              <a:t>Inflammatory </a:t>
            </a:r>
            <a:r>
              <a:rPr lang="en-US" sz="2400" dirty="0">
                <a:effectLst/>
                <a:latin typeface="NexusSerif"/>
                <a:hlinkClick r:id="rId2" tooltip="Learn more about Enteropathy from ScienceDirect's AI-generated Topic Pages">
                  <a:extLst>
                    <a:ext uri="{A12FA001-AC4F-418D-AE19-62706E023703}">
                      <ahyp:hlinkClr xmlns:ahyp="http://schemas.microsoft.com/office/drawing/2018/hyperlinkcolor" val="tx"/>
                    </a:ext>
                  </a:extLst>
                </a:hlinkClick>
              </a:rPr>
              <a:t>bowel disease</a:t>
            </a:r>
            <a:r>
              <a:rPr lang="en-US" sz="2400" dirty="0">
                <a:effectLst/>
                <a:latin typeface="NexusSerif"/>
              </a:rPr>
              <a:t> (IBD) includes both </a:t>
            </a:r>
            <a:r>
              <a:rPr lang="en-US" sz="2400" dirty="0">
                <a:effectLst/>
                <a:latin typeface="NexusSerif"/>
                <a:hlinkClick r:id="rId3" tooltip="Learn more about Ulcerative Colitis from ScienceDirect's AI-generated Topic Pages">
                  <a:extLst>
                    <a:ext uri="{A12FA001-AC4F-418D-AE19-62706E023703}">
                      <ahyp:hlinkClr xmlns:ahyp="http://schemas.microsoft.com/office/drawing/2018/hyperlinkcolor" val="tx"/>
                    </a:ext>
                  </a:extLst>
                </a:hlinkClick>
              </a:rPr>
              <a:t>ulcerative colitis</a:t>
            </a:r>
            <a:r>
              <a:rPr lang="en-US" sz="2400" dirty="0">
                <a:effectLst/>
                <a:latin typeface="NexusSerif"/>
              </a:rPr>
              <a:t> and Crohn’s disease. </a:t>
            </a:r>
          </a:p>
          <a:p>
            <a:r>
              <a:rPr lang="en-US" sz="2400" dirty="0">
                <a:effectLst/>
                <a:latin typeface="NexusSerif"/>
              </a:rPr>
              <a:t>The efficacy of COCs and POPs can be impaired in women with </a:t>
            </a:r>
            <a:r>
              <a:rPr lang="en-US" sz="2400" dirty="0">
                <a:effectLst/>
                <a:latin typeface="NexusSerif"/>
                <a:hlinkClick r:id="rId4" tooltip="Learn more about Malabsorption from ScienceDirect's AI-generated Topic Pages">
                  <a:extLst>
                    <a:ext uri="{A12FA001-AC4F-418D-AE19-62706E023703}">
                      <ahyp:hlinkClr xmlns:ahyp="http://schemas.microsoft.com/office/drawing/2018/hyperlinkcolor" val="tx"/>
                    </a:ext>
                  </a:extLst>
                </a:hlinkClick>
              </a:rPr>
              <a:t>malabsorption</a:t>
            </a:r>
            <a:r>
              <a:rPr lang="en-US" sz="2400" dirty="0">
                <a:effectLst/>
                <a:latin typeface="NexusSerif"/>
              </a:rPr>
              <a:t> due to severe small bowel disease, resection or severe </a:t>
            </a:r>
            <a:r>
              <a:rPr lang="en-US" sz="2400" dirty="0" err="1">
                <a:effectLst/>
                <a:latin typeface="NexusSerif"/>
              </a:rPr>
              <a:t>diarrhoea</a:t>
            </a:r>
            <a:r>
              <a:rPr lang="en-US" sz="2400" dirty="0">
                <a:effectLst/>
                <a:latin typeface="NexusSerif"/>
              </a:rPr>
              <a:t> or vomiting.</a:t>
            </a:r>
            <a:endParaRPr lang="en-US" sz="2400" baseline="30000" dirty="0">
              <a:effectLst/>
              <a:latin typeface="NexusSerif"/>
            </a:endParaRPr>
          </a:p>
          <a:p>
            <a:r>
              <a:rPr lang="en-US" sz="2400" dirty="0">
                <a:effectLst/>
                <a:latin typeface="NexusSerif"/>
              </a:rPr>
              <a:t>The efficacy of all other combined or progestogen-only methods is not affected. Women, who develop VTE in association with their IBD or primary </a:t>
            </a:r>
            <a:r>
              <a:rPr lang="en-US" sz="2400" dirty="0" err="1">
                <a:effectLst/>
                <a:latin typeface="NexusSerif"/>
              </a:rPr>
              <a:t>schlerosing</a:t>
            </a:r>
            <a:r>
              <a:rPr lang="en-US" sz="2400" dirty="0">
                <a:effectLst/>
                <a:latin typeface="NexusSerif"/>
              </a:rPr>
              <a:t> </a:t>
            </a:r>
            <a:r>
              <a:rPr lang="en-US" sz="2400" dirty="0">
                <a:effectLst/>
                <a:latin typeface="NexusSerif"/>
                <a:hlinkClick r:id="rId5" tooltip="Learn more about Cholangitis from ScienceDirect's AI-generated Topic Pages">
                  <a:extLst>
                    <a:ext uri="{A12FA001-AC4F-418D-AE19-62706E023703}">
                      <ahyp:hlinkClr xmlns:ahyp="http://schemas.microsoft.com/office/drawing/2018/hyperlinkcolor" val="tx"/>
                    </a:ext>
                  </a:extLst>
                </a:hlinkClick>
              </a:rPr>
              <a:t>cholangitis</a:t>
            </a:r>
            <a:r>
              <a:rPr lang="en-US" sz="2400" dirty="0">
                <a:effectLst/>
                <a:latin typeface="NexusSerif"/>
              </a:rPr>
              <a:t> (PSC), should not use CHMs; and in the case of PSC, progestogen-only methods are unsuitable. For these women, a copper IUD or barrier method is suitable</a:t>
            </a:r>
          </a:p>
          <a:p>
            <a:endParaRPr lang="en-US" dirty="0"/>
          </a:p>
        </p:txBody>
      </p:sp>
      <p:sp>
        <p:nvSpPr>
          <p:cNvPr id="4" name="Slide Number Placeholder 3">
            <a:extLst>
              <a:ext uri="{FF2B5EF4-FFF2-40B4-BE49-F238E27FC236}">
                <a16:creationId xmlns:a16="http://schemas.microsoft.com/office/drawing/2014/main" id="{29A5E14B-DE01-48A6-9D71-77F79A7AF754}"/>
              </a:ext>
            </a:extLst>
          </p:cNvPr>
          <p:cNvSpPr>
            <a:spLocks noGrp="1"/>
          </p:cNvSpPr>
          <p:nvPr>
            <p:ph type="sldNum" sz="quarter" idx="12"/>
          </p:nvPr>
        </p:nvSpPr>
        <p:spPr/>
        <p:txBody>
          <a:bodyPr/>
          <a:lstStyle/>
          <a:p>
            <a:fld id="{09B87B27-2B38-466A-8CD4-319805E47035}" type="slidenum">
              <a:rPr lang="en-US" smtClean="0">
                <a:solidFill>
                  <a:srgbClr val="003366"/>
                </a:solidFill>
              </a:rPr>
              <a:pPr/>
              <a:t>159</a:t>
            </a:fld>
            <a:endParaRPr lang="en-US">
              <a:solidFill>
                <a:srgbClr val="003366"/>
              </a:solidFill>
            </a:endParaRPr>
          </a:p>
        </p:txBody>
      </p:sp>
    </p:spTree>
    <p:extLst>
      <p:ext uri="{BB962C8B-B14F-4D97-AF65-F5344CB8AC3E}">
        <p14:creationId xmlns:p14="http://schemas.microsoft.com/office/powerpoint/2010/main" val="1856310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1DC42-62A5-460B-8B4F-D5EBDC8A5B6A}"/>
              </a:ext>
            </a:extLst>
          </p:cNvPr>
          <p:cNvSpPr>
            <a:spLocks noGrp="1"/>
          </p:cNvSpPr>
          <p:nvPr>
            <p:ph type="title"/>
          </p:nvPr>
        </p:nvSpPr>
        <p:spPr/>
        <p:txBody>
          <a:bodyPr/>
          <a:lstStyle/>
          <a:p>
            <a:r>
              <a:rPr lang="en-US" sz="4000" dirty="0">
                <a:solidFill>
                  <a:srgbClr val="003366"/>
                </a:solidFill>
                <a:effectLst/>
              </a:rPr>
              <a:t>MALE CONDOMS </a:t>
            </a:r>
            <a:endParaRPr lang="en-US" dirty="0"/>
          </a:p>
        </p:txBody>
      </p:sp>
      <p:sp>
        <p:nvSpPr>
          <p:cNvPr id="3" name="Content Placeholder 2">
            <a:extLst>
              <a:ext uri="{FF2B5EF4-FFF2-40B4-BE49-F238E27FC236}">
                <a16:creationId xmlns:a16="http://schemas.microsoft.com/office/drawing/2014/main" id="{4BDAC062-6D63-4CD2-806C-BD59E4909BC8}"/>
              </a:ext>
            </a:extLst>
          </p:cNvPr>
          <p:cNvSpPr>
            <a:spLocks noGrp="1"/>
          </p:cNvSpPr>
          <p:nvPr>
            <p:ph idx="1"/>
          </p:nvPr>
        </p:nvSpPr>
        <p:spPr>
          <a:xfrm>
            <a:off x="1219200" y="1676400"/>
            <a:ext cx="7467600" cy="4724400"/>
          </a:xfrm>
        </p:spPr>
        <p:txBody>
          <a:bodyPr/>
          <a:lstStyle/>
          <a:p>
            <a:r>
              <a:rPr lang="en-US" sz="2400" dirty="0">
                <a:effectLst/>
                <a:latin typeface="NexusSerif"/>
                <a:hlinkClick r:id="rId2" tooltip="Learn more about Polyurethan from ScienceDirect's AI-generated Topic Pages">
                  <a:extLst>
                    <a:ext uri="{A12FA001-AC4F-418D-AE19-62706E023703}">
                      <ahyp:hlinkClr xmlns:ahyp="http://schemas.microsoft.com/office/drawing/2018/hyperlinkcolor" val="tx"/>
                    </a:ext>
                  </a:extLst>
                </a:hlinkClick>
              </a:rPr>
              <a:t>Polyurethane</a:t>
            </a:r>
            <a:r>
              <a:rPr lang="en-US" sz="2400" dirty="0">
                <a:effectLst/>
                <a:latin typeface="NexusSerif"/>
              </a:rPr>
              <a:t> condoms are thinner, looser, conduct body heat better and can be used with oil-based </a:t>
            </a:r>
            <a:r>
              <a:rPr lang="en-US" sz="2400" dirty="0">
                <a:effectLst/>
                <a:latin typeface="NexusSerif"/>
                <a:hlinkClick r:id="rId3" tooltip="Learn more about Lubricating Agent from ScienceDirect's AI-generated Topic Pages">
                  <a:extLst>
                    <a:ext uri="{A12FA001-AC4F-418D-AE19-62706E023703}">
                      <ahyp:hlinkClr xmlns:ahyp="http://schemas.microsoft.com/office/drawing/2018/hyperlinkcolor" val="tx"/>
                    </a:ext>
                  </a:extLst>
                </a:hlinkClick>
              </a:rPr>
              <a:t>lubricants</a:t>
            </a:r>
            <a:r>
              <a:rPr lang="en-US" sz="2400" dirty="0">
                <a:effectLst/>
                <a:latin typeface="NexusSerif"/>
              </a:rPr>
              <a:t>. </a:t>
            </a:r>
          </a:p>
          <a:p>
            <a:r>
              <a:rPr lang="en-US" sz="2400" dirty="0">
                <a:effectLst/>
                <a:latin typeface="NexusSerif"/>
              </a:rPr>
              <a:t>A Cochrane review (2006)</a:t>
            </a:r>
            <a:r>
              <a:rPr lang="en-US" sz="2400" baseline="30000" dirty="0">
                <a:effectLst/>
                <a:latin typeface="NexusSerif"/>
              </a:rPr>
              <a:t> </a:t>
            </a:r>
            <a:r>
              <a:rPr lang="en-US" sz="2400" dirty="0">
                <a:effectLst/>
                <a:latin typeface="NexusSerif"/>
              </a:rPr>
              <a:t>concluded that although they were associated with a higher rate of clinical breakage, they were still a feasible alternative for people with a </a:t>
            </a:r>
            <a:r>
              <a:rPr lang="en-US" sz="2400" dirty="0">
                <a:effectLst/>
                <a:latin typeface="NexusSerif"/>
                <a:hlinkClick r:id="rId4" tooltip="Learn more about Latex Allergy from ScienceDirect's AI-generated Topic Pages">
                  <a:extLst>
                    <a:ext uri="{A12FA001-AC4F-418D-AE19-62706E023703}">
                      <ahyp:hlinkClr xmlns:ahyp="http://schemas.microsoft.com/office/drawing/2018/hyperlinkcolor" val="tx"/>
                    </a:ext>
                  </a:extLst>
                </a:hlinkClick>
              </a:rPr>
              <a:t>latex allergy</a:t>
            </a:r>
            <a:r>
              <a:rPr lang="en-US" sz="2400" dirty="0">
                <a:effectLst/>
                <a:latin typeface="NexusSerif"/>
              </a:rPr>
              <a:t>, although </a:t>
            </a:r>
            <a:r>
              <a:rPr lang="en-US" sz="2400" dirty="0">
                <a:effectLst/>
                <a:latin typeface="NexusSerif"/>
                <a:hlinkClick r:id="rId5" tooltip="Learn more about Contraceptive Agent from ScienceDirect's AI-generated Topic Pages">
                  <a:extLst>
                    <a:ext uri="{A12FA001-AC4F-418D-AE19-62706E023703}">
                      <ahyp:hlinkClr xmlns:ahyp="http://schemas.microsoft.com/office/drawing/2018/hyperlinkcolor" val="tx"/>
                    </a:ext>
                  </a:extLst>
                </a:hlinkClick>
              </a:rPr>
              <a:t>contraceptive</a:t>
            </a:r>
            <a:r>
              <a:rPr lang="en-US" sz="2400" dirty="0">
                <a:effectLst/>
                <a:latin typeface="NexusSerif"/>
              </a:rPr>
              <a:t> efficacy required more research.</a:t>
            </a:r>
            <a:endParaRPr lang="en-US" sz="2400" dirty="0"/>
          </a:p>
        </p:txBody>
      </p:sp>
      <p:sp>
        <p:nvSpPr>
          <p:cNvPr id="4" name="Slide Number Placeholder 3">
            <a:extLst>
              <a:ext uri="{FF2B5EF4-FFF2-40B4-BE49-F238E27FC236}">
                <a16:creationId xmlns:a16="http://schemas.microsoft.com/office/drawing/2014/main" id="{BEE22772-324B-48B2-A242-7AD853D1C6A3}"/>
              </a:ext>
            </a:extLst>
          </p:cNvPr>
          <p:cNvSpPr>
            <a:spLocks noGrp="1"/>
          </p:cNvSpPr>
          <p:nvPr>
            <p:ph type="sldNum" sz="quarter" idx="12"/>
          </p:nvPr>
        </p:nvSpPr>
        <p:spPr/>
        <p:txBody>
          <a:bodyPr/>
          <a:lstStyle/>
          <a:p>
            <a:fld id="{09B87B27-2B38-466A-8CD4-319805E47035}" type="slidenum">
              <a:rPr lang="en-US" smtClean="0">
                <a:solidFill>
                  <a:srgbClr val="003366"/>
                </a:solidFill>
              </a:rPr>
              <a:pPr/>
              <a:t>16</a:t>
            </a:fld>
            <a:endParaRPr lang="en-US">
              <a:solidFill>
                <a:srgbClr val="003366"/>
              </a:solidFill>
            </a:endParaRPr>
          </a:p>
        </p:txBody>
      </p:sp>
    </p:spTree>
    <p:extLst>
      <p:ext uri="{BB962C8B-B14F-4D97-AF65-F5344CB8AC3E}">
        <p14:creationId xmlns:p14="http://schemas.microsoft.com/office/powerpoint/2010/main" val="307518168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43F16-316B-4C82-869E-8BF898F58DE6}"/>
              </a:ext>
            </a:extLst>
          </p:cNvPr>
          <p:cNvSpPr>
            <a:spLocks noGrp="1"/>
          </p:cNvSpPr>
          <p:nvPr>
            <p:ph type="title"/>
          </p:nvPr>
        </p:nvSpPr>
        <p:spPr/>
        <p:txBody>
          <a:bodyPr/>
          <a:lstStyle/>
          <a:p>
            <a:endParaRPr lang="en-US"/>
          </a:p>
        </p:txBody>
      </p:sp>
      <p:graphicFrame>
        <p:nvGraphicFramePr>
          <p:cNvPr id="5" name="Content Placeholder 4">
            <a:extLst>
              <a:ext uri="{FF2B5EF4-FFF2-40B4-BE49-F238E27FC236}">
                <a16:creationId xmlns:a16="http://schemas.microsoft.com/office/drawing/2014/main" id="{DBCFA702-6D8D-48A9-8BCD-C1D4B8D8A95B}"/>
              </a:ext>
            </a:extLst>
          </p:cNvPr>
          <p:cNvGraphicFramePr>
            <a:graphicFrameLocks noGrp="1"/>
          </p:cNvGraphicFramePr>
          <p:nvPr>
            <p:ph idx="1"/>
          </p:nvPr>
        </p:nvGraphicFramePr>
        <p:xfrm>
          <a:off x="0" y="0"/>
          <a:ext cx="9144000" cy="6931559"/>
        </p:xfrm>
        <a:graphic>
          <a:graphicData uri="http://schemas.openxmlformats.org/drawingml/2006/table">
            <a:tbl>
              <a:tblPr/>
              <a:tblGrid>
                <a:gridCol w="1981200">
                  <a:extLst>
                    <a:ext uri="{9D8B030D-6E8A-4147-A177-3AD203B41FA5}">
                      <a16:colId xmlns:a16="http://schemas.microsoft.com/office/drawing/2014/main" val="2282469565"/>
                    </a:ext>
                  </a:extLst>
                </a:gridCol>
                <a:gridCol w="3429000">
                  <a:extLst>
                    <a:ext uri="{9D8B030D-6E8A-4147-A177-3AD203B41FA5}">
                      <a16:colId xmlns:a16="http://schemas.microsoft.com/office/drawing/2014/main" val="3117358599"/>
                    </a:ext>
                  </a:extLst>
                </a:gridCol>
                <a:gridCol w="3733800">
                  <a:extLst>
                    <a:ext uri="{9D8B030D-6E8A-4147-A177-3AD203B41FA5}">
                      <a16:colId xmlns:a16="http://schemas.microsoft.com/office/drawing/2014/main" val="2984081169"/>
                    </a:ext>
                  </a:extLst>
                </a:gridCol>
              </a:tblGrid>
              <a:tr h="230624">
                <a:tc>
                  <a:txBody>
                    <a:bodyPr/>
                    <a:lstStyle/>
                    <a:p>
                      <a:pPr algn="ctr" fontAlgn="t"/>
                      <a:r>
                        <a:rPr lang="en-US" sz="1800" b="0" dirty="0">
                          <a:effectLst/>
                        </a:rPr>
                        <a:t>Variable</a:t>
                      </a:r>
                    </a:p>
                  </a:txBody>
                  <a:tcPr marL="14932" marR="14932" marT="14932" marB="14932">
                    <a:lnL>
                      <a:noFill/>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algn="ctr" fontAlgn="t"/>
                      <a:r>
                        <a:rPr lang="en-US" sz="1800" b="0" dirty="0">
                          <a:effectLst/>
                        </a:rPr>
                        <a:t>ACOG Guidelines</a:t>
                      </a:r>
                    </a:p>
                  </a:txBody>
                  <a:tcPr marL="14932" marR="14932" marT="14932" marB="14932">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algn="ctr" fontAlgn="t"/>
                      <a:r>
                        <a:rPr lang="en-US" sz="1800" b="0" dirty="0">
                          <a:effectLst/>
                        </a:rPr>
                        <a:t>WHO Guidelines</a:t>
                      </a:r>
                    </a:p>
                  </a:txBody>
                  <a:tcPr marL="14932" marR="14932" marT="14932" marB="14932">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3147049028"/>
                  </a:ext>
                </a:extLst>
              </a:tr>
              <a:tr h="792441">
                <a:tc>
                  <a:txBody>
                    <a:bodyPr/>
                    <a:lstStyle/>
                    <a:p>
                      <a:pPr algn="ctr" fontAlgn="t"/>
                      <a:r>
                        <a:rPr lang="en-US" sz="1800" dirty="0">
                          <a:effectLst/>
                        </a:rPr>
                        <a:t>Obesity</a:t>
                      </a:r>
                    </a:p>
                  </a:txBody>
                  <a:tcPr marL="14932" marR="14932" marT="14932" marB="14932">
                    <a:lnL>
                      <a:noFill/>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a:effectLst/>
                        </a:rPr>
                        <a:t>Progestin-only or intrauterine contraception </a:t>
                      </a:r>
                      <a:r>
                        <a:rPr lang="en-US" sz="1800" u="none" strike="noStrike" baseline="30000">
                          <a:solidFill>
                            <a:srgbClr val="007398"/>
                          </a:solidFill>
                          <a:effectLst/>
                          <a:latin typeface="Arial" panose="020B0604020202020204" pitchFamily="34" charset="0"/>
                          <a:hlinkClick r:id="rId2"/>
                        </a:rPr>
                        <a:t>∗ </a:t>
                      </a:r>
                      <a:r>
                        <a:rPr lang="en-US" sz="1800">
                          <a:effectLst/>
                        </a:rPr>
                        <a:t>may be safer</a:t>
                      </a:r>
                    </a:p>
                  </a:txBody>
                  <a:tcPr marL="14932" marR="14932" marT="14932" marB="14932">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a:effectLst/>
                        </a:rPr>
                        <a:t>Benefit usually outweighs risks </a:t>
                      </a:r>
                      <a:r>
                        <a:rPr lang="en-US" sz="1800" u="none" strike="noStrike" baseline="30000">
                          <a:solidFill>
                            <a:srgbClr val="007398"/>
                          </a:solidFill>
                          <a:effectLst/>
                          <a:latin typeface="Arial" panose="020B0604020202020204" pitchFamily="34" charset="0"/>
                          <a:hlinkClick r:id="rId3"/>
                        </a:rPr>
                        <a:t>†</a:t>
                      </a:r>
                      <a:endParaRPr lang="en-US" sz="1800">
                        <a:effectLst/>
                      </a:endParaRPr>
                    </a:p>
                  </a:txBody>
                  <a:tcPr marL="14932" marR="14932" marT="14932" marB="14932">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870750593"/>
                  </a:ext>
                </a:extLst>
              </a:tr>
              <a:tr h="792441">
                <a:tc>
                  <a:txBody>
                    <a:bodyPr/>
                    <a:lstStyle/>
                    <a:p>
                      <a:pPr algn="ctr" fontAlgn="t"/>
                      <a:r>
                        <a:rPr lang="en-US" sz="1800" dirty="0">
                          <a:effectLst/>
                        </a:rPr>
                        <a:t>Smoker</a:t>
                      </a:r>
                    </a:p>
                  </a:txBody>
                  <a:tcPr marL="14932" marR="14932" marT="14932" marB="14932">
                    <a:lnL>
                      <a:noFill/>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dirty="0">
                          <a:effectLst/>
                        </a:rPr>
                        <a:t>Progestin-only or intrauterine contraception </a:t>
                      </a:r>
                      <a:r>
                        <a:rPr lang="en-US" sz="1800" u="none" strike="noStrike" baseline="30000" dirty="0">
                          <a:solidFill>
                            <a:srgbClr val="007398"/>
                          </a:solidFill>
                          <a:effectLst/>
                          <a:latin typeface="Arial" panose="020B0604020202020204" pitchFamily="34" charset="0"/>
                          <a:hlinkClick r:id="rId2"/>
                        </a:rPr>
                        <a:t>∗ </a:t>
                      </a:r>
                      <a:r>
                        <a:rPr lang="en-US" sz="1800" dirty="0">
                          <a:effectLst/>
                        </a:rPr>
                        <a:t>should be used</a:t>
                      </a:r>
                    </a:p>
                  </a:txBody>
                  <a:tcPr marL="14932" marR="14932" marT="14932" marB="14932">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a:effectLst/>
                        </a:rPr>
                        <a:t>Risk unacceptable</a:t>
                      </a:r>
                    </a:p>
                  </a:txBody>
                  <a:tcPr marL="14932" marR="14932" marT="14932" marB="14932">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2934113719"/>
                  </a:ext>
                </a:extLst>
              </a:tr>
              <a:tr h="792441">
                <a:tc>
                  <a:txBody>
                    <a:bodyPr/>
                    <a:lstStyle/>
                    <a:p>
                      <a:pPr algn="ctr" fontAlgn="t"/>
                      <a:r>
                        <a:rPr lang="en-US" sz="1800" dirty="0">
                          <a:effectLst/>
                        </a:rPr>
                        <a:t>Hypertension</a:t>
                      </a:r>
                    </a:p>
                  </a:txBody>
                  <a:tcPr marL="14932" marR="14932" marT="14932" marB="14932">
                    <a:lnL>
                      <a:noFill/>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a:effectLst/>
                        </a:rPr>
                        <a:t>Progestin-only or intrauterine contraception </a:t>
                      </a:r>
                      <a:r>
                        <a:rPr lang="en-US" sz="1800" u="none" strike="noStrike" baseline="30000">
                          <a:solidFill>
                            <a:srgbClr val="007398"/>
                          </a:solidFill>
                          <a:effectLst/>
                          <a:latin typeface="Arial" panose="020B0604020202020204" pitchFamily="34" charset="0"/>
                          <a:hlinkClick r:id="rId2"/>
                        </a:rPr>
                        <a:t>∗ </a:t>
                      </a:r>
                      <a:r>
                        <a:rPr lang="en-US" sz="1800">
                          <a:effectLst/>
                        </a:rPr>
                        <a:t>should be used</a:t>
                      </a:r>
                    </a:p>
                  </a:txBody>
                  <a:tcPr marL="14932" marR="14932" marT="14932" marB="14932">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a:effectLst/>
                        </a:rPr>
                        <a:t>Risk unacceptable</a:t>
                      </a:r>
                    </a:p>
                  </a:txBody>
                  <a:tcPr marL="14932" marR="14932" marT="14932" marB="14932">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4000104644"/>
                  </a:ext>
                </a:extLst>
              </a:tr>
              <a:tr h="792441">
                <a:tc>
                  <a:txBody>
                    <a:bodyPr/>
                    <a:lstStyle/>
                    <a:p>
                      <a:pPr algn="ctr" fontAlgn="t"/>
                      <a:r>
                        <a:rPr lang="en-US" sz="1800" dirty="0">
                          <a:effectLst/>
                        </a:rPr>
                        <a:t>Diabetes</a:t>
                      </a:r>
                    </a:p>
                  </a:txBody>
                  <a:tcPr marL="14932" marR="14932" marT="14932" marB="14932">
                    <a:lnL>
                      <a:noFill/>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a:effectLst/>
                        </a:rPr>
                        <a:t>Progestin-only or intrauterine contraception </a:t>
                      </a:r>
                      <a:r>
                        <a:rPr lang="en-US" sz="1800" u="none" strike="noStrike" baseline="30000">
                          <a:solidFill>
                            <a:srgbClr val="007398"/>
                          </a:solidFill>
                          <a:effectLst/>
                          <a:latin typeface="Arial" panose="020B0604020202020204" pitchFamily="34" charset="0"/>
                          <a:hlinkClick r:id="rId2"/>
                        </a:rPr>
                        <a:t>∗ </a:t>
                      </a:r>
                      <a:r>
                        <a:rPr lang="en-US" sz="1800">
                          <a:effectLst/>
                        </a:rPr>
                        <a:t>should be used</a:t>
                      </a:r>
                    </a:p>
                  </a:txBody>
                  <a:tcPr marL="14932" marR="14932" marT="14932" marB="14932">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a:effectLst/>
                        </a:rPr>
                        <a:t>Risk unacceptable</a:t>
                      </a:r>
                    </a:p>
                  </a:txBody>
                  <a:tcPr marL="14932" marR="14932" marT="14932" marB="14932">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2068715585"/>
                  </a:ext>
                </a:extLst>
              </a:tr>
              <a:tr h="792441">
                <a:tc>
                  <a:txBody>
                    <a:bodyPr/>
                    <a:lstStyle/>
                    <a:p>
                      <a:pPr algn="ctr" fontAlgn="t"/>
                      <a:r>
                        <a:rPr lang="en-US" sz="1800" dirty="0">
                          <a:effectLst/>
                        </a:rPr>
                        <a:t>Migraine</a:t>
                      </a:r>
                    </a:p>
                  </a:txBody>
                  <a:tcPr marL="14932" marR="14932" marT="14932" marB="14932">
                    <a:lnL>
                      <a:noFill/>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a:effectLst/>
                        </a:rPr>
                        <a:t>Progestin-only or intrauterine contraception </a:t>
                      </a:r>
                      <a:r>
                        <a:rPr lang="en-US" sz="1800" u="none" strike="noStrike" baseline="30000">
                          <a:solidFill>
                            <a:srgbClr val="007398"/>
                          </a:solidFill>
                          <a:effectLst/>
                          <a:latin typeface="Arial" panose="020B0604020202020204" pitchFamily="34" charset="0"/>
                          <a:hlinkClick r:id="rId2"/>
                        </a:rPr>
                        <a:t>∗ </a:t>
                      </a:r>
                      <a:r>
                        <a:rPr lang="en-US" sz="1800">
                          <a:effectLst/>
                        </a:rPr>
                        <a:t>should be used</a:t>
                      </a:r>
                    </a:p>
                  </a:txBody>
                  <a:tcPr marL="14932" marR="14932" marT="14932" marB="14932">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a:effectLst/>
                        </a:rPr>
                        <a:t>Risk unacceptable</a:t>
                      </a:r>
                    </a:p>
                  </a:txBody>
                  <a:tcPr marL="14932" marR="14932" marT="14932" marB="14932">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1568822536"/>
                  </a:ext>
                </a:extLst>
              </a:tr>
              <a:tr h="2665170">
                <a:tc>
                  <a:txBody>
                    <a:bodyPr/>
                    <a:lstStyle/>
                    <a:p>
                      <a:pPr algn="ctr" fontAlgn="t"/>
                      <a:r>
                        <a:rPr lang="en-US" sz="1800" dirty="0">
                          <a:effectLst/>
                        </a:rPr>
                        <a:t>None of the above risk factors</a:t>
                      </a:r>
                    </a:p>
                  </a:txBody>
                  <a:tcPr marL="14932" marR="14932" marT="14932" marB="14932">
                    <a:lnL>
                      <a:noFill/>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a:effectLst/>
                        </a:rPr>
                        <a:t>Healthy, nonsmoking women doing well on a combination contraceptive can continue their method until age 50–55 yr after weighing the risks and benefits</a:t>
                      </a:r>
                    </a:p>
                  </a:txBody>
                  <a:tcPr marL="14932" marR="14932" marT="14932" marB="14932">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dirty="0">
                          <a:effectLst/>
                        </a:rPr>
                        <a:t>For women ≥40 </a:t>
                      </a:r>
                      <a:r>
                        <a:rPr lang="en-US" sz="1800" dirty="0" err="1">
                          <a:effectLst/>
                        </a:rPr>
                        <a:t>yr</a:t>
                      </a:r>
                      <a:r>
                        <a:rPr lang="en-US" sz="1800" dirty="0">
                          <a:effectLst/>
                        </a:rPr>
                        <a:t> of age, the risk of cardiovascular disease increases with age and may also increase with use of combined hormonal contraceptives. In the absence of other adverse clinical conditions, combined hormonal contraceptives may be used until menopause.</a:t>
                      </a:r>
                    </a:p>
                  </a:txBody>
                  <a:tcPr marL="14932" marR="14932" marT="14932" marB="14932">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1276758121"/>
                  </a:ext>
                </a:extLst>
              </a:tr>
            </a:tbl>
          </a:graphicData>
        </a:graphic>
      </p:graphicFrame>
      <p:sp>
        <p:nvSpPr>
          <p:cNvPr id="4" name="Slide Number Placeholder 3">
            <a:extLst>
              <a:ext uri="{FF2B5EF4-FFF2-40B4-BE49-F238E27FC236}">
                <a16:creationId xmlns:a16="http://schemas.microsoft.com/office/drawing/2014/main" id="{745366A7-964E-4280-B92F-228BCC21CD8D}"/>
              </a:ext>
            </a:extLst>
          </p:cNvPr>
          <p:cNvSpPr>
            <a:spLocks noGrp="1"/>
          </p:cNvSpPr>
          <p:nvPr>
            <p:ph type="sldNum" sz="quarter" idx="12"/>
          </p:nvPr>
        </p:nvSpPr>
        <p:spPr/>
        <p:txBody>
          <a:bodyPr/>
          <a:lstStyle/>
          <a:p>
            <a:fld id="{09B87B27-2B38-466A-8CD4-319805E47035}" type="slidenum">
              <a:rPr lang="en-US" smtClean="0">
                <a:solidFill>
                  <a:srgbClr val="003366"/>
                </a:solidFill>
              </a:rPr>
              <a:pPr/>
              <a:t>160</a:t>
            </a:fld>
            <a:endParaRPr lang="en-US">
              <a:solidFill>
                <a:srgbClr val="003366"/>
              </a:solidFill>
            </a:endParaRPr>
          </a:p>
        </p:txBody>
      </p:sp>
    </p:spTree>
    <p:extLst>
      <p:ext uri="{BB962C8B-B14F-4D97-AF65-F5344CB8AC3E}">
        <p14:creationId xmlns:p14="http://schemas.microsoft.com/office/powerpoint/2010/main" val="268098426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EBD003-0EF9-4EAA-A995-1255AAC15304}"/>
              </a:ext>
            </a:extLst>
          </p:cNvPr>
          <p:cNvSpPr>
            <a:spLocks noGrp="1"/>
          </p:cNvSpPr>
          <p:nvPr>
            <p:ph type="title"/>
          </p:nvPr>
        </p:nvSpPr>
        <p:spPr/>
        <p:txBody>
          <a:bodyPr/>
          <a:lstStyle/>
          <a:p>
            <a:r>
              <a:rPr lang="en-US" dirty="0">
                <a:solidFill>
                  <a:schemeClr val="bg2"/>
                </a:solidFill>
                <a:effectLst/>
              </a:rPr>
              <a:t>Case #I</a:t>
            </a:r>
          </a:p>
        </p:txBody>
      </p:sp>
      <p:sp>
        <p:nvSpPr>
          <p:cNvPr id="4" name="Content Placeholder 3">
            <a:extLst>
              <a:ext uri="{FF2B5EF4-FFF2-40B4-BE49-F238E27FC236}">
                <a16:creationId xmlns:a16="http://schemas.microsoft.com/office/drawing/2014/main" id="{0C10F244-E222-417A-B2FB-AC6BAA04BFE1}"/>
              </a:ext>
            </a:extLst>
          </p:cNvPr>
          <p:cNvSpPr>
            <a:spLocks noGrp="1"/>
          </p:cNvSpPr>
          <p:nvPr>
            <p:ph idx="1"/>
          </p:nvPr>
        </p:nvSpPr>
        <p:spPr>
          <a:xfrm>
            <a:off x="685800" y="1676400"/>
            <a:ext cx="8382000" cy="4724400"/>
          </a:xfrm>
        </p:spPr>
        <p:txBody>
          <a:bodyPr/>
          <a:lstStyle/>
          <a:p>
            <a:r>
              <a:rPr lang="en-US" sz="1800" dirty="0">
                <a:effectLst/>
              </a:rPr>
              <a:t>A 25-year-old G1 P1 desires contraception for the next 2 years. She reports that she had a deep venous thrombosis when she took the combination oral contraceptive pill 2 years ago. She cannot remember to take the pill every day and wants contraception that will allow her to be spontaneous. She does not take any medications and has no known allergies to medications. Menarche was age 13. Menstrual cycle is every 28 days, lasting for 7 days. She also mentioned troublesome dysmenorrhea that forced her to take analgesics with each period. She has been married for 3 years and denies any sexually transmitted infections. Her blood pressure is 120/70 mm Hg, heart rate 80 beats per minute (bpm), and temperature 37.2°C. Heart and lung examinations are normal. The abdomen is not tender and without masses. Pelvic examination reveals a normal anteverted uterus and no adnexal masses.</a:t>
            </a:r>
          </a:p>
          <a:p>
            <a:r>
              <a:rPr lang="en-US" sz="1800" dirty="0">
                <a:effectLst/>
              </a:rPr>
              <a:t>State the main key issues in her case</a:t>
            </a:r>
          </a:p>
          <a:p>
            <a:r>
              <a:rPr lang="en-US" sz="1800" dirty="0">
                <a:effectLst/>
              </a:rPr>
              <a:t>What would be the best contraceptive agent for this patient? And why?</a:t>
            </a:r>
          </a:p>
          <a:p>
            <a:r>
              <a:rPr lang="en-US" sz="1800" dirty="0">
                <a:effectLst/>
              </a:rPr>
              <a:t>What would be contraindications to family planning methods and to the proposed contraceptive agent?</a:t>
            </a:r>
          </a:p>
          <a:p>
            <a:endParaRPr lang="en-US" dirty="0"/>
          </a:p>
        </p:txBody>
      </p:sp>
      <p:sp>
        <p:nvSpPr>
          <p:cNvPr id="2" name="Slide Number Placeholder 1">
            <a:extLst>
              <a:ext uri="{FF2B5EF4-FFF2-40B4-BE49-F238E27FC236}">
                <a16:creationId xmlns:a16="http://schemas.microsoft.com/office/drawing/2014/main" id="{D9EE0A7B-CA81-4C3B-AF22-30D4088B1CDA}"/>
              </a:ext>
            </a:extLst>
          </p:cNvPr>
          <p:cNvSpPr>
            <a:spLocks noGrp="1"/>
          </p:cNvSpPr>
          <p:nvPr>
            <p:ph type="sldNum" sz="quarter" idx="12"/>
          </p:nvPr>
        </p:nvSpPr>
        <p:spPr/>
        <p:txBody>
          <a:bodyPr/>
          <a:lstStyle/>
          <a:p>
            <a:fld id="{8376940E-E339-4209-B212-C13C6FA6A376}" type="slidenum">
              <a:rPr lang="en-US" smtClean="0">
                <a:solidFill>
                  <a:srgbClr val="003366"/>
                </a:solidFill>
              </a:rPr>
              <a:pPr/>
              <a:t>161</a:t>
            </a:fld>
            <a:endParaRPr lang="en-US">
              <a:solidFill>
                <a:srgbClr val="003366"/>
              </a:solidFill>
            </a:endParaRPr>
          </a:p>
        </p:txBody>
      </p:sp>
    </p:spTree>
    <p:extLst>
      <p:ext uri="{BB962C8B-B14F-4D97-AF65-F5344CB8AC3E}">
        <p14:creationId xmlns:p14="http://schemas.microsoft.com/office/powerpoint/2010/main" val="286260966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E4AE4-38CD-4721-AE5E-42E3728F23F7}"/>
              </a:ext>
            </a:extLst>
          </p:cNvPr>
          <p:cNvSpPr>
            <a:spLocks noGrp="1"/>
          </p:cNvSpPr>
          <p:nvPr>
            <p:ph type="title"/>
          </p:nvPr>
        </p:nvSpPr>
        <p:spPr/>
        <p:txBody>
          <a:bodyPr/>
          <a:lstStyle/>
          <a:p>
            <a:r>
              <a:rPr lang="en-US" dirty="0">
                <a:solidFill>
                  <a:schemeClr val="bg2"/>
                </a:solidFill>
                <a:effectLst/>
              </a:rPr>
              <a:t>Case # II</a:t>
            </a:r>
          </a:p>
        </p:txBody>
      </p:sp>
      <p:sp>
        <p:nvSpPr>
          <p:cNvPr id="3" name="Content Placeholder 2">
            <a:extLst>
              <a:ext uri="{FF2B5EF4-FFF2-40B4-BE49-F238E27FC236}">
                <a16:creationId xmlns:a16="http://schemas.microsoft.com/office/drawing/2014/main" id="{5BC194CC-E1A5-4EE9-B020-81A47F49E91E}"/>
              </a:ext>
            </a:extLst>
          </p:cNvPr>
          <p:cNvSpPr>
            <a:spLocks noGrp="1"/>
          </p:cNvSpPr>
          <p:nvPr>
            <p:ph idx="1"/>
          </p:nvPr>
        </p:nvSpPr>
        <p:spPr>
          <a:xfrm>
            <a:off x="762000" y="1676400"/>
            <a:ext cx="7848600" cy="4724400"/>
          </a:xfrm>
        </p:spPr>
        <p:txBody>
          <a:bodyPr/>
          <a:lstStyle/>
          <a:p>
            <a:pPr lvl="0">
              <a:buClr>
                <a:srgbClr val="8EB3C8"/>
              </a:buClr>
            </a:pPr>
            <a:r>
              <a:rPr lang="en-US" sz="1800" dirty="0">
                <a:solidFill>
                  <a:srgbClr val="003366"/>
                </a:solidFill>
                <a:effectLst/>
              </a:rPr>
              <a:t>A 25-year-old G2 P2 desires contraception for the next 2 years. She reports that she is sickle cell anemia case. She cannot remember to take the pill every day and wants contraception that will allow her to be spontaneous. Menarche was age 13. Menstrual cycle is every 28 days, lasting for 7 days. She also mentioned troublesome dysmenorrhea that forced her to take analgesics with each period. She has been married for 3 years and denies any sexually transmitted infections. Her blood pressure is 120/70 mm Hg, heart rate 90 beats per minute (bpm), and temperature 37.2°C. Heart and lung examinations are normal. The abdomen is not tender and without masses. Pelvic examination reveals a normal anteverted uterus and no adnexal masses.</a:t>
            </a:r>
          </a:p>
          <a:p>
            <a:pPr lvl="0">
              <a:buClr>
                <a:srgbClr val="8EB3C8"/>
              </a:buClr>
            </a:pPr>
            <a:r>
              <a:rPr lang="en-US" sz="1800" dirty="0">
                <a:solidFill>
                  <a:srgbClr val="003366"/>
                </a:solidFill>
                <a:effectLst/>
              </a:rPr>
              <a:t>State the main key issues in her case</a:t>
            </a:r>
          </a:p>
          <a:p>
            <a:pPr lvl="0">
              <a:buClr>
                <a:srgbClr val="8EB3C8"/>
              </a:buClr>
            </a:pPr>
            <a:r>
              <a:rPr lang="en-US" sz="1800" dirty="0">
                <a:solidFill>
                  <a:srgbClr val="003366"/>
                </a:solidFill>
                <a:effectLst/>
              </a:rPr>
              <a:t>What would be the best contraceptive agent for this patient? And why?</a:t>
            </a:r>
          </a:p>
          <a:p>
            <a:pPr lvl="0">
              <a:buClr>
                <a:srgbClr val="8EB3C8"/>
              </a:buClr>
            </a:pPr>
            <a:r>
              <a:rPr lang="en-US" sz="1800" dirty="0">
                <a:solidFill>
                  <a:srgbClr val="003366"/>
                </a:solidFill>
                <a:effectLst/>
              </a:rPr>
              <a:t>What would be contraindications to family planning methods and to the proposed contraceptive agent?</a:t>
            </a:r>
          </a:p>
          <a:p>
            <a:endParaRPr lang="en-US" dirty="0"/>
          </a:p>
        </p:txBody>
      </p:sp>
      <p:sp>
        <p:nvSpPr>
          <p:cNvPr id="4" name="Slide Number Placeholder 3">
            <a:extLst>
              <a:ext uri="{FF2B5EF4-FFF2-40B4-BE49-F238E27FC236}">
                <a16:creationId xmlns:a16="http://schemas.microsoft.com/office/drawing/2014/main" id="{1D55C06D-024A-4BA9-8579-45F481C08891}"/>
              </a:ext>
            </a:extLst>
          </p:cNvPr>
          <p:cNvSpPr>
            <a:spLocks noGrp="1"/>
          </p:cNvSpPr>
          <p:nvPr>
            <p:ph type="sldNum" sz="quarter" idx="12"/>
          </p:nvPr>
        </p:nvSpPr>
        <p:spPr/>
        <p:txBody>
          <a:bodyPr/>
          <a:lstStyle/>
          <a:p>
            <a:fld id="{09B87B27-2B38-466A-8CD4-319805E47035}" type="slidenum">
              <a:rPr lang="en-US" smtClean="0">
                <a:solidFill>
                  <a:srgbClr val="003366"/>
                </a:solidFill>
              </a:rPr>
              <a:pPr/>
              <a:t>162</a:t>
            </a:fld>
            <a:endParaRPr lang="en-US">
              <a:solidFill>
                <a:srgbClr val="003366"/>
              </a:solidFill>
            </a:endParaRPr>
          </a:p>
        </p:txBody>
      </p:sp>
    </p:spTree>
    <p:extLst>
      <p:ext uri="{BB962C8B-B14F-4D97-AF65-F5344CB8AC3E}">
        <p14:creationId xmlns:p14="http://schemas.microsoft.com/office/powerpoint/2010/main" val="3237173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182981" y="228600"/>
            <a:ext cx="3008313" cy="1162050"/>
          </a:xfrm>
        </p:spPr>
        <p:txBody>
          <a:bodyPr/>
          <a:lstStyle/>
          <a:p>
            <a:pPr eaLnBrk="1" hangingPunct="1">
              <a:defRPr/>
            </a:pPr>
            <a:r>
              <a:rPr lang="en-US" sz="3200" b="0" dirty="0">
                <a:solidFill>
                  <a:schemeClr val="tx1"/>
                </a:solidFill>
                <a:effectLst/>
              </a:rPr>
              <a:t>Female condom</a:t>
            </a:r>
            <a:endParaRPr lang="en-AU" sz="3200" b="0" dirty="0">
              <a:solidFill>
                <a:schemeClr val="tx1"/>
              </a:solidFill>
              <a:effectLst/>
            </a:endParaRPr>
          </a:p>
        </p:txBody>
      </p:sp>
      <p:sp>
        <p:nvSpPr>
          <p:cNvPr id="2" name="Content Placeholder 1">
            <a:extLst>
              <a:ext uri="{FF2B5EF4-FFF2-40B4-BE49-F238E27FC236}">
                <a16:creationId xmlns:a16="http://schemas.microsoft.com/office/drawing/2014/main" id="{DBEAC1A1-5720-46FF-9CA1-9353045AFA59}"/>
              </a:ext>
            </a:extLst>
          </p:cNvPr>
          <p:cNvSpPr>
            <a:spLocks noGrp="1"/>
          </p:cNvSpPr>
          <p:nvPr>
            <p:ph idx="1"/>
          </p:nvPr>
        </p:nvSpPr>
        <p:spPr>
          <a:xfrm>
            <a:off x="4876800" y="1752600"/>
            <a:ext cx="4121150" cy="5853113"/>
          </a:xfrm>
        </p:spPr>
        <p:txBody>
          <a:bodyPr/>
          <a:lstStyle/>
          <a:p>
            <a:r>
              <a:rPr lang="en-US" sz="2400" dirty="0">
                <a:effectLst/>
              </a:rPr>
              <a:t>1. Composed of polyurethane, with one end open and one end closed.</a:t>
            </a:r>
          </a:p>
          <a:p>
            <a:r>
              <a:rPr lang="en-US" sz="2400" dirty="0">
                <a:effectLst/>
              </a:rPr>
              <a:t>2. Proper use: Place closed end over cervix, open end hanging out of vagina to cover penis and scrotum.</a:t>
            </a:r>
          </a:p>
          <a:p>
            <a:r>
              <a:rPr lang="en-US" sz="2400" dirty="0">
                <a:effectLst/>
              </a:rPr>
              <a:t>3. Highly effective against HIV.</a:t>
            </a:r>
          </a:p>
        </p:txBody>
      </p:sp>
      <p:pic>
        <p:nvPicPr>
          <p:cNvPr id="18435" name="Picture 4"/>
          <p:cNvPicPr>
            <a:picLocks noGrp="1" noChangeAspect="1" noChangeArrowheads="1"/>
          </p:cNvPicPr>
          <p:nvPr>
            <p:ph type="body" sz="half" idx="2"/>
          </p:nvPr>
        </p:nvPicPr>
        <p:blipFill>
          <a:blip r:embed="rId2" cstate="print"/>
          <a:stretch>
            <a:fillRect/>
          </a:stretch>
        </p:blipFill>
        <p:spPr>
          <a:xfrm>
            <a:off x="457200" y="2334754"/>
            <a:ext cx="4229938" cy="4066046"/>
          </a:xfrm>
          <a:noFill/>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228A6A-937C-47FA-BE66-87FEA84FCF49}"/>
              </a:ext>
            </a:extLst>
          </p:cNvPr>
          <p:cNvSpPr>
            <a:spLocks noGrp="1"/>
          </p:cNvSpPr>
          <p:nvPr>
            <p:ph type="title"/>
          </p:nvPr>
        </p:nvSpPr>
        <p:spPr/>
        <p:txBody>
          <a:bodyPr/>
          <a:lstStyle/>
          <a:p>
            <a:r>
              <a:rPr lang="en-US" sz="4000" dirty="0">
                <a:solidFill>
                  <a:srgbClr val="003366"/>
                </a:solidFill>
                <a:effectLst/>
                <a:ea typeface="+mn-ea"/>
                <a:cs typeface="+mn-cs"/>
              </a:rPr>
              <a:t>Spermicides</a:t>
            </a:r>
            <a:endParaRPr lang="en-US" sz="5400" dirty="0"/>
          </a:p>
        </p:txBody>
      </p:sp>
      <p:sp>
        <p:nvSpPr>
          <p:cNvPr id="7" name="Content Placeholder 6">
            <a:extLst>
              <a:ext uri="{FF2B5EF4-FFF2-40B4-BE49-F238E27FC236}">
                <a16:creationId xmlns:a16="http://schemas.microsoft.com/office/drawing/2014/main" id="{3182B303-46AC-4ECD-9251-B88B53417E8F}"/>
              </a:ext>
            </a:extLst>
          </p:cNvPr>
          <p:cNvSpPr>
            <a:spLocks noGrp="1"/>
          </p:cNvSpPr>
          <p:nvPr>
            <p:ph idx="1"/>
          </p:nvPr>
        </p:nvSpPr>
        <p:spPr/>
        <p:txBody>
          <a:bodyPr/>
          <a:lstStyle/>
          <a:p>
            <a:pPr marL="0" indent="0">
              <a:buNone/>
            </a:pPr>
            <a:endParaRPr lang="en-US" dirty="0">
              <a:effectLst/>
            </a:endParaRPr>
          </a:p>
          <a:p>
            <a:pPr marL="0" indent="0">
              <a:buNone/>
            </a:pPr>
            <a:r>
              <a:rPr lang="en-US" dirty="0">
                <a:effectLst/>
              </a:rPr>
              <a:t>1. Types: Nonoxynol, </a:t>
            </a:r>
            <a:r>
              <a:rPr lang="en-US" dirty="0" err="1">
                <a:effectLst/>
              </a:rPr>
              <a:t>octoxynol</a:t>
            </a:r>
            <a:r>
              <a:rPr lang="en-US" dirty="0">
                <a:effectLst/>
              </a:rPr>
              <a:t>.</a:t>
            </a:r>
          </a:p>
          <a:p>
            <a:pPr marL="0" indent="0">
              <a:buNone/>
            </a:pPr>
            <a:r>
              <a:rPr lang="en-US" dirty="0">
                <a:effectLst/>
              </a:rPr>
              <a:t>2. Forms: Jellies, creams, foams, suppositories, tablets, soluble films.</a:t>
            </a:r>
          </a:p>
          <a:p>
            <a:pPr marL="0" indent="0">
              <a:buNone/>
            </a:pPr>
            <a:r>
              <a:rPr lang="en-US" dirty="0">
                <a:effectLst/>
              </a:rPr>
              <a:t>3. Proper use: Put in immediately before intercourse; may be used with other barrier methods.</a:t>
            </a:r>
          </a:p>
        </p:txBody>
      </p:sp>
      <p:sp>
        <p:nvSpPr>
          <p:cNvPr id="5" name="Slide Number Placeholder 4">
            <a:extLst>
              <a:ext uri="{FF2B5EF4-FFF2-40B4-BE49-F238E27FC236}">
                <a16:creationId xmlns:a16="http://schemas.microsoft.com/office/drawing/2014/main" id="{38D118F5-C7EC-482B-AEDE-93C911AA0274}"/>
              </a:ext>
            </a:extLst>
          </p:cNvPr>
          <p:cNvSpPr>
            <a:spLocks noGrp="1"/>
          </p:cNvSpPr>
          <p:nvPr>
            <p:ph type="sldNum" sz="quarter" idx="12"/>
          </p:nvPr>
        </p:nvSpPr>
        <p:spPr/>
        <p:txBody>
          <a:bodyPr/>
          <a:lstStyle/>
          <a:p>
            <a:fld id="{5A8875D9-F642-45FF-B831-E9E20C79532E}" type="slidenum">
              <a:rPr lang="en-US" smtClean="0">
                <a:solidFill>
                  <a:srgbClr val="003366"/>
                </a:solidFill>
              </a:rPr>
              <a:pPr/>
              <a:t>18</a:t>
            </a:fld>
            <a:endParaRPr lang="en-US">
              <a:solidFill>
                <a:srgbClr val="003366"/>
              </a:solidFill>
            </a:endParaRPr>
          </a:p>
        </p:txBody>
      </p:sp>
    </p:spTree>
    <p:extLst>
      <p:ext uri="{BB962C8B-B14F-4D97-AF65-F5344CB8AC3E}">
        <p14:creationId xmlns:p14="http://schemas.microsoft.com/office/powerpoint/2010/main" val="3547282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531360" y="2164"/>
            <a:ext cx="3008313" cy="1162050"/>
          </a:xfrm>
        </p:spPr>
        <p:txBody>
          <a:bodyPr/>
          <a:lstStyle/>
          <a:p>
            <a:pPr algn="ctr" eaLnBrk="1" hangingPunct="1">
              <a:defRPr/>
            </a:pPr>
            <a:r>
              <a:rPr lang="en-US" sz="3200" b="0" dirty="0">
                <a:solidFill>
                  <a:schemeClr val="tx1"/>
                </a:solidFill>
                <a:effectLst/>
              </a:rPr>
              <a:t>Diaphragms and Caps</a:t>
            </a:r>
            <a:endParaRPr lang="en-AU" sz="3200" b="0" dirty="0">
              <a:solidFill>
                <a:schemeClr val="tx1"/>
              </a:solidFill>
              <a:effectLst/>
            </a:endParaRPr>
          </a:p>
        </p:txBody>
      </p:sp>
      <p:sp>
        <p:nvSpPr>
          <p:cNvPr id="2" name="Content Placeholder 1">
            <a:extLst>
              <a:ext uri="{FF2B5EF4-FFF2-40B4-BE49-F238E27FC236}">
                <a16:creationId xmlns:a16="http://schemas.microsoft.com/office/drawing/2014/main" id="{6D370821-C513-4A5A-B6CC-9401C5F30C98}"/>
              </a:ext>
            </a:extLst>
          </p:cNvPr>
          <p:cNvSpPr>
            <a:spLocks noGrp="1"/>
          </p:cNvSpPr>
          <p:nvPr>
            <p:ph idx="1"/>
          </p:nvPr>
        </p:nvSpPr>
        <p:spPr>
          <a:xfrm>
            <a:off x="3655094" y="1295400"/>
            <a:ext cx="5340350" cy="5135563"/>
          </a:xfrm>
        </p:spPr>
        <p:txBody>
          <a:bodyPr/>
          <a:lstStyle/>
          <a:p>
            <a:pPr marL="0" indent="0">
              <a:buNone/>
            </a:pPr>
            <a:r>
              <a:rPr lang="en-US" sz="2000" dirty="0">
                <a:effectLst/>
              </a:rPr>
              <a:t>1. Must be fitted by practitioner, used with contraceptive gels, and refitted with weight gain or loss of 4.5 kg. Must also be refitted after pregnancy.</a:t>
            </a:r>
          </a:p>
          <a:p>
            <a:pPr marL="0" indent="0">
              <a:buNone/>
            </a:pPr>
            <a:r>
              <a:rPr lang="en-US" sz="2000" dirty="0">
                <a:effectLst/>
              </a:rPr>
              <a:t>2. Diaphragm sizes: 50 to 105 mm; cervical cap sizes 26, 28, and 30 mm.</a:t>
            </a:r>
          </a:p>
          <a:p>
            <a:pPr marL="0" indent="0">
              <a:buNone/>
            </a:pPr>
            <a:r>
              <a:rPr lang="en-US" sz="2000" dirty="0">
                <a:effectLst/>
              </a:rPr>
              <a:t>3. The correct fit allows the woman to remain ambulatory without feeling the device.</a:t>
            </a:r>
          </a:p>
          <a:p>
            <a:pPr marL="0" indent="0">
              <a:buNone/>
            </a:pPr>
            <a:r>
              <a:rPr lang="en-US" sz="2000" dirty="0">
                <a:effectLst/>
              </a:rPr>
              <a:t>4. Proper use of diaphragm: Put in immediately before intercourse and keep in for 6 </a:t>
            </a:r>
            <a:r>
              <a:rPr lang="en-US" sz="2000" dirty="0" err="1">
                <a:effectLst/>
              </a:rPr>
              <a:t>hr</a:t>
            </a:r>
            <a:r>
              <a:rPr lang="en-US" sz="2000" dirty="0">
                <a:effectLst/>
              </a:rPr>
              <a:t> after intercourse; must not remain in the vagina for longer than 24 hr.</a:t>
            </a:r>
          </a:p>
          <a:p>
            <a:pPr marL="0" indent="0">
              <a:buNone/>
            </a:pPr>
            <a:r>
              <a:rPr lang="en-US" sz="2000" dirty="0">
                <a:effectLst/>
              </a:rPr>
              <a:t>5. Proper use of cervical cap: Fit over the cervix exactly; must not remain in place for longer than 48 h</a:t>
            </a:r>
          </a:p>
        </p:txBody>
      </p:sp>
      <p:pic>
        <p:nvPicPr>
          <p:cNvPr id="27651" name="Picture 4" descr="CBs"/>
          <p:cNvPicPr>
            <a:picLocks noGrp="1" noChangeAspect="1" noChangeArrowheads="1"/>
          </p:cNvPicPr>
          <p:nvPr>
            <p:ph type="body" sz="half" idx="2"/>
          </p:nvPr>
        </p:nvPicPr>
        <p:blipFill>
          <a:blip r:embed="rId3" cstate="print"/>
          <a:stretch>
            <a:fillRect/>
          </a:stretch>
        </p:blipFill>
        <p:spPr>
          <a:xfrm>
            <a:off x="76200" y="1524000"/>
            <a:ext cx="3425072" cy="3048000"/>
          </a:xfrm>
          <a:noFill/>
        </p:spPr>
      </p:pic>
      <p:graphicFrame>
        <p:nvGraphicFramePr>
          <p:cNvPr id="5" name="Object 5">
            <a:extLst>
              <a:ext uri="{FF2B5EF4-FFF2-40B4-BE49-F238E27FC236}">
                <a16:creationId xmlns:a16="http://schemas.microsoft.com/office/drawing/2014/main" id="{9CD14306-E2D8-4B90-AD67-3F8B4A6B37C8}"/>
              </a:ext>
            </a:extLst>
          </p:cNvPr>
          <p:cNvGraphicFramePr>
            <a:graphicFrameLocks noChangeAspect="1"/>
          </p:cNvGraphicFramePr>
          <p:nvPr>
            <p:extLst>
              <p:ext uri="{D42A27DB-BD31-4B8C-83A1-F6EECF244321}">
                <p14:modId xmlns:p14="http://schemas.microsoft.com/office/powerpoint/2010/main" val="1427261431"/>
              </p:ext>
            </p:extLst>
          </p:nvPr>
        </p:nvGraphicFramePr>
        <p:xfrm>
          <a:off x="148556" y="4662115"/>
          <a:ext cx="3352716" cy="2163703"/>
        </p:xfrm>
        <a:graphic>
          <a:graphicData uri="http://schemas.openxmlformats.org/presentationml/2006/ole">
            <mc:AlternateContent xmlns:mc="http://schemas.openxmlformats.org/markup-compatibility/2006">
              <mc:Choice xmlns:v="urn:schemas-microsoft-com:vml" Requires="v">
                <p:oleObj spid="_x0000_s11306" name="Document" r:id="rId4" imgW="1309116" imgH="1463040" progId="Word.Document.8">
                  <p:embed/>
                </p:oleObj>
              </mc:Choice>
              <mc:Fallback>
                <p:oleObj name="Document" r:id="rId4" imgW="1309116" imgH="1463040" progId="Word.Document.8">
                  <p:embed/>
                  <p:pic>
                    <p:nvPicPr>
                      <p:cNvPr id="3174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556" y="4662115"/>
                        <a:ext cx="3352716" cy="2163703"/>
                      </a:xfrm>
                      <a:prstGeom prst="rect">
                        <a:avLst/>
                      </a:prstGeom>
                      <a:noFill/>
                      <a:ln>
                        <a:noFill/>
                      </a:ln>
                      <a:extLst/>
                    </p:spPr>
                  </p:pic>
                </p:oleObj>
              </mc:Fallback>
            </mc:AlternateContent>
          </a:graphicData>
        </a:graphic>
      </p:graphicFrame>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br>
              <a:rPr lang="en-US" altLang="en-US" dirty="0">
                <a:solidFill>
                  <a:schemeClr val="tx1"/>
                </a:solidFill>
                <a:effectLst/>
              </a:rPr>
            </a:br>
            <a:br>
              <a:rPr lang="en-US" altLang="en-US" dirty="0">
                <a:solidFill>
                  <a:schemeClr val="tx1"/>
                </a:solidFill>
                <a:effectLst/>
              </a:rPr>
            </a:br>
            <a:br>
              <a:rPr lang="en-US" altLang="en-US" dirty="0">
                <a:solidFill>
                  <a:schemeClr val="tx1"/>
                </a:solidFill>
                <a:effectLst/>
              </a:rPr>
            </a:br>
            <a:br>
              <a:rPr lang="en-US" altLang="en-US" dirty="0">
                <a:solidFill>
                  <a:schemeClr val="tx1"/>
                </a:solidFill>
                <a:effectLst/>
              </a:rPr>
            </a:br>
            <a:br>
              <a:rPr lang="en-US" altLang="en-US" dirty="0">
                <a:solidFill>
                  <a:schemeClr val="tx1"/>
                </a:solidFill>
                <a:effectLst/>
              </a:rPr>
            </a:br>
            <a:br>
              <a:rPr lang="en-US" altLang="en-US" dirty="0">
                <a:solidFill>
                  <a:schemeClr val="tx1"/>
                </a:solidFill>
                <a:effectLst/>
              </a:rPr>
            </a:br>
            <a:br>
              <a:rPr lang="en-US" altLang="en-US" dirty="0">
                <a:solidFill>
                  <a:schemeClr val="tx1"/>
                </a:solidFill>
                <a:effectLst/>
              </a:rPr>
            </a:br>
            <a:br>
              <a:rPr lang="en-US" altLang="en-US" dirty="0">
                <a:solidFill>
                  <a:schemeClr val="tx1"/>
                </a:solidFill>
                <a:effectLst/>
              </a:rPr>
            </a:br>
            <a:r>
              <a:rPr lang="en-US" altLang="en-US" dirty="0">
                <a:solidFill>
                  <a:schemeClr val="tx1"/>
                </a:solidFill>
                <a:effectLst/>
              </a:rPr>
              <a:t>Remember </a:t>
            </a:r>
            <a:br>
              <a:rPr lang="en-US" altLang="en-US" dirty="0">
                <a:solidFill>
                  <a:schemeClr val="tx1"/>
                </a:solidFill>
                <a:effectLst/>
              </a:rPr>
            </a:br>
            <a:r>
              <a:rPr lang="en-US" altLang="en-US" dirty="0">
                <a:solidFill>
                  <a:schemeClr val="tx1"/>
                </a:solidFill>
                <a:effectLst/>
              </a:rPr>
              <a:t>The </a:t>
            </a:r>
            <a:r>
              <a:rPr lang="en-US" altLang="en-US" u="sng" dirty="0">
                <a:solidFill>
                  <a:schemeClr val="tx1"/>
                </a:solidFill>
                <a:effectLst/>
              </a:rPr>
              <a:t>total risks</a:t>
            </a:r>
            <a:r>
              <a:rPr lang="en-US" altLang="en-US" dirty="0">
                <a:solidFill>
                  <a:schemeClr val="tx1"/>
                </a:solidFill>
                <a:effectLst/>
              </a:rPr>
              <a:t> of birth control are much </a:t>
            </a:r>
            <a:r>
              <a:rPr lang="en-US" altLang="en-US" u="sng" dirty="0">
                <a:solidFill>
                  <a:schemeClr val="tx1"/>
                </a:solidFill>
                <a:effectLst/>
              </a:rPr>
              <a:t>less than</a:t>
            </a:r>
            <a:r>
              <a:rPr lang="en-US" altLang="en-US" dirty="0">
                <a:solidFill>
                  <a:schemeClr val="tx1"/>
                </a:solidFill>
                <a:effectLst/>
              </a:rPr>
              <a:t> the total risks of a pregnancy!!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8002"/>
                                        </p:tgtEl>
                                        <p:attrNameLst>
                                          <p:attrName>style.visibility</p:attrName>
                                        </p:attrNameLst>
                                      </p:cBhvr>
                                      <p:to>
                                        <p:strVal val="visible"/>
                                      </p:to>
                                    </p:set>
                                    <p:animEffect transition="in" filter="box(in)">
                                      <p:cBhvr>
                                        <p:cTn id="7" dur="500"/>
                                        <p:tgtEl>
                                          <p:spTgt spid="128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2"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Image-0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68313" y="692150"/>
            <a:ext cx="8229600" cy="1143000"/>
          </a:xfrm>
        </p:spPr>
        <p:txBody>
          <a:bodyPr/>
          <a:lstStyle/>
          <a:p>
            <a:pPr eaLnBrk="1" hangingPunct="1">
              <a:defRPr/>
            </a:pPr>
            <a:r>
              <a:rPr lang="en-US" dirty="0">
                <a:solidFill>
                  <a:schemeClr val="tx1"/>
                </a:solidFill>
                <a:effectLst/>
              </a:rPr>
              <a:t>Douches</a:t>
            </a:r>
            <a:endParaRPr lang="en-AU" dirty="0">
              <a:solidFill>
                <a:schemeClr val="tx1"/>
              </a:solidFill>
              <a:effectLst/>
            </a:endParaRPr>
          </a:p>
        </p:txBody>
      </p:sp>
      <p:sp>
        <p:nvSpPr>
          <p:cNvPr id="111619" name="Rectangle 3"/>
          <p:cNvSpPr>
            <a:spLocks noGrp="1" noChangeArrowheads="1"/>
          </p:cNvSpPr>
          <p:nvPr>
            <p:ph type="body" idx="1"/>
          </p:nvPr>
        </p:nvSpPr>
        <p:spPr>
          <a:xfrm>
            <a:off x="468313" y="1844675"/>
            <a:ext cx="8229600" cy="5661025"/>
          </a:xfrm>
        </p:spPr>
        <p:txBody>
          <a:bodyPr/>
          <a:lstStyle/>
          <a:p>
            <a:pPr eaLnBrk="1" hangingPunct="1">
              <a:lnSpc>
                <a:spcPct val="90000"/>
              </a:lnSpc>
              <a:defRPr/>
            </a:pPr>
            <a:r>
              <a:rPr lang="en-US" sz="2400" dirty="0">
                <a:effectLst/>
              </a:rPr>
              <a:t>No douche is effective</a:t>
            </a:r>
          </a:p>
          <a:p>
            <a:pPr eaLnBrk="1" hangingPunct="1">
              <a:lnSpc>
                <a:spcPct val="90000"/>
              </a:lnSpc>
              <a:defRPr/>
            </a:pPr>
            <a:r>
              <a:rPr lang="en-US" sz="2400" dirty="0">
                <a:effectLst/>
              </a:rPr>
              <a:t>sperm reach cervix within seconds (speed&gt;18cm/hour) before even a </a:t>
            </a:r>
            <a:r>
              <a:rPr lang="en-US" sz="2400" dirty="0" err="1">
                <a:effectLst/>
              </a:rPr>
              <a:t>spermicdal</a:t>
            </a:r>
            <a:r>
              <a:rPr lang="en-US" sz="2400" dirty="0">
                <a:effectLst/>
              </a:rPr>
              <a:t> douche could have an effect</a:t>
            </a:r>
          </a:p>
          <a:p>
            <a:pPr eaLnBrk="1" hangingPunct="1">
              <a:lnSpc>
                <a:spcPct val="90000"/>
              </a:lnSpc>
              <a:defRPr/>
            </a:pPr>
            <a:endParaRPr lang="en-US" sz="2400" dirty="0">
              <a:effectLst/>
            </a:endParaRPr>
          </a:p>
          <a:p>
            <a:pPr eaLnBrk="1" hangingPunct="1">
              <a:lnSpc>
                <a:spcPct val="90000"/>
              </a:lnSpc>
              <a:defRPr/>
            </a:pPr>
            <a:endParaRPr lang="en-AU" sz="2400" dirty="0">
              <a:effectLst/>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AU" dirty="0">
                <a:solidFill>
                  <a:schemeClr val="tx1"/>
                </a:solidFill>
                <a:effectLst/>
              </a:rPr>
              <a:t>Coitus interruptus</a:t>
            </a:r>
          </a:p>
        </p:txBody>
      </p:sp>
      <p:sp>
        <p:nvSpPr>
          <p:cNvPr id="3" name="Content Placeholder 2"/>
          <p:cNvSpPr>
            <a:spLocks noGrp="1"/>
          </p:cNvSpPr>
          <p:nvPr>
            <p:ph idx="1"/>
          </p:nvPr>
        </p:nvSpPr>
        <p:spPr/>
        <p:txBody>
          <a:bodyPr/>
          <a:lstStyle/>
          <a:p>
            <a:pPr>
              <a:defRPr/>
            </a:pPr>
            <a:r>
              <a:rPr lang="en-AU" sz="2800" dirty="0">
                <a:effectLst/>
              </a:rPr>
              <a:t>Advantages</a:t>
            </a:r>
          </a:p>
          <a:p>
            <a:pPr lvl="1">
              <a:defRPr/>
            </a:pPr>
            <a:r>
              <a:rPr lang="en-AU" sz="2400" dirty="0">
                <a:effectLst/>
              </a:rPr>
              <a:t>Always available</a:t>
            </a:r>
          </a:p>
          <a:p>
            <a:pPr lvl="1">
              <a:defRPr/>
            </a:pPr>
            <a:r>
              <a:rPr lang="en-AU" sz="2400" dirty="0">
                <a:effectLst/>
              </a:rPr>
              <a:t>No cost</a:t>
            </a:r>
          </a:p>
          <a:p>
            <a:pPr>
              <a:defRPr/>
            </a:pPr>
            <a:r>
              <a:rPr lang="en-AU" sz="2800" dirty="0">
                <a:effectLst/>
              </a:rPr>
              <a:t>Disadvantages</a:t>
            </a:r>
          </a:p>
          <a:p>
            <a:pPr lvl="1">
              <a:defRPr/>
            </a:pPr>
            <a:r>
              <a:rPr lang="en-AU" sz="2400" dirty="0">
                <a:effectLst/>
              </a:rPr>
              <a:t>Pelvic Congestion Syndrome</a:t>
            </a:r>
          </a:p>
          <a:p>
            <a:pPr lvl="1">
              <a:defRPr/>
            </a:pPr>
            <a:r>
              <a:rPr lang="en-AU" sz="2400" dirty="0">
                <a:effectLst/>
              </a:rPr>
              <a:t>Can interfere with sexual pleasure</a:t>
            </a:r>
          </a:p>
          <a:p>
            <a:pPr lvl="1">
              <a:defRPr/>
            </a:pPr>
            <a:r>
              <a:rPr lang="en-AU" sz="2400" dirty="0">
                <a:effectLst/>
              </a:rPr>
              <a:t>Relies on male control of ejaculation</a:t>
            </a:r>
          </a:p>
          <a:p>
            <a:pPr lvl="1">
              <a:defRPr/>
            </a:pPr>
            <a:r>
              <a:rPr lang="en-AU" sz="2400" dirty="0">
                <a:effectLst/>
              </a:rPr>
              <a:t>High failure rates</a:t>
            </a:r>
          </a:p>
          <a:p>
            <a:pPr lvl="2">
              <a:defRPr/>
            </a:pPr>
            <a:r>
              <a:rPr lang="en-AU" sz="2000" dirty="0">
                <a:effectLst/>
              </a:rPr>
              <a:t>Perfect use 4/100/</a:t>
            </a:r>
            <a:r>
              <a:rPr lang="en-AU" sz="2000" dirty="0" err="1">
                <a:effectLst/>
              </a:rPr>
              <a:t>yr</a:t>
            </a:r>
            <a:endParaRPr lang="en-AU" sz="2000" dirty="0">
              <a:effectLst/>
            </a:endParaRPr>
          </a:p>
          <a:p>
            <a:pPr lvl="2">
              <a:defRPr/>
            </a:pPr>
            <a:r>
              <a:rPr lang="en-AU" sz="2000" dirty="0">
                <a:effectLst/>
              </a:rPr>
              <a:t>Typical use 27/100/</a:t>
            </a:r>
            <a:r>
              <a:rPr lang="en-AU" sz="2000" dirty="0" err="1">
                <a:effectLst/>
              </a:rPr>
              <a:t>yr</a:t>
            </a:r>
            <a:endParaRPr lang="en-AU" sz="2000" dirty="0">
              <a:effectLs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en-US" altLang="en-US" dirty="0">
                <a:solidFill>
                  <a:schemeClr val="tx1"/>
                </a:solidFill>
                <a:effectLst/>
              </a:rPr>
              <a:t>Hormonal Methods</a:t>
            </a:r>
          </a:p>
        </p:txBody>
      </p:sp>
      <p:sp>
        <p:nvSpPr>
          <p:cNvPr id="36867" name="Rectangle 3"/>
          <p:cNvSpPr>
            <a:spLocks noGrp="1" noChangeArrowheads="1"/>
          </p:cNvSpPr>
          <p:nvPr>
            <p:ph type="body" idx="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en-US" altLang="en-US" sz="4000" dirty="0">
                <a:effectLst/>
              </a:rPr>
              <a:t>Oral Contraceptives </a:t>
            </a:r>
          </a:p>
          <a:p>
            <a:pPr>
              <a:buFont typeface="Monotype Sorts" charset="2"/>
              <a:buNone/>
              <a:defRPr/>
            </a:pPr>
            <a:r>
              <a:rPr lang="en-US" altLang="en-US" sz="4000" dirty="0">
                <a:effectLst/>
              </a:rPr>
              <a:t>	(Birth Control Pill)</a:t>
            </a:r>
          </a:p>
          <a:p>
            <a:pPr>
              <a:defRPr/>
            </a:pPr>
            <a:r>
              <a:rPr lang="en-US" altLang="en-US" sz="4000" dirty="0">
                <a:effectLst/>
              </a:rPr>
              <a:t>Injections (Depo-Provera, )</a:t>
            </a:r>
          </a:p>
          <a:p>
            <a:pPr>
              <a:defRPr/>
            </a:pPr>
            <a:r>
              <a:rPr lang="en-US" altLang="en-US" sz="4000" dirty="0">
                <a:effectLst/>
              </a:rPr>
              <a:t>Implants (Implanon. </a:t>
            </a:r>
            <a:r>
              <a:rPr lang="en-US" altLang="en-US" sz="4000" dirty="0" err="1">
                <a:effectLst/>
              </a:rPr>
              <a:t>Jedell</a:t>
            </a:r>
            <a:r>
              <a:rPr lang="en-US" altLang="en-US" sz="4000" dirty="0">
                <a:effectLst/>
              </a:rPr>
              <a:t>)</a:t>
            </a:r>
          </a:p>
          <a:p>
            <a:pPr>
              <a:buFont typeface="Monotype Sorts" charset="2"/>
              <a:buNone/>
              <a:defRPr/>
            </a:pPr>
            <a:endParaRPr lang="en-US" altLang="en-US" sz="4000" b="0" dirty="0"/>
          </a:p>
        </p:txBody>
      </p:sp>
    </p:spTree>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Effectiveness</a:t>
            </a:r>
            <a:r>
              <a:rPr lang="en-US" dirty="0"/>
              <a:t>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0852453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8305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effectLst/>
              </a:rPr>
              <a:t>Effectiveness  </a:t>
            </a:r>
          </a:p>
        </p:txBody>
      </p:sp>
      <p:sp>
        <p:nvSpPr>
          <p:cNvPr id="3" name="Content Placeholder 2"/>
          <p:cNvSpPr>
            <a:spLocks noGrp="1"/>
          </p:cNvSpPr>
          <p:nvPr>
            <p:ph idx="1"/>
          </p:nvPr>
        </p:nvSpPr>
        <p:spPr/>
        <p:txBody>
          <a:bodyPr/>
          <a:lstStyle/>
          <a:p>
            <a:r>
              <a:rPr lang="en-US" sz="2400" dirty="0">
                <a:effectLst/>
              </a:rPr>
              <a:t>Effectiveness is often quantitated by the </a:t>
            </a:r>
            <a:r>
              <a:rPr lang="en-US" sz="2400" b="1" dirty="0">
                <a:effectLst/>
              </a:rPr>
              <a:t>Pearl Index or life table technique (failure rate)</a:t>
            </a:r>
            <a:r>
              <a:rPr lang="en-US" sz="2400" dirty="0">
                <a:effectLst/>
              </a:rPr>
              <a:t>.</a:t>
            </a:r>
          </a:p>
          <a:p>
            <a:pPr marL="0" indent="0">
              <a:buNone/>
            </a:pPr>
            <a:endParaRPr lang="en-US" sz="800" dirty="0">
              <a:effectLst/>
            </a:endParaRPr>
          </a:p>
          <a:p>
            <a:r>
              <a:rPr lang="en-US" sz="2400" dirty="0">
                <a:effectLst/>
              </a:rPr>
              <a:t>Pearl Index is the number of </a:t>
            </a:r>
            <a:r>
              <a:rPr lang="en-US" sz="2400" b="1" dirty="0">
                <a:effectLst/>
              </a:rPr>
              <a:t>unintended pregnancies per hundred women per year</a:t>
            </a:r>
            <a:r>
              <a:rPr lang="en-US" sz="2400" dirty="0">
                <a:effectLst/>
              </a:rPr>
              <a:t> (i.e., the number of pregnancies in 1200 observed months of use).</a:t>
            </a:r>
          </a:p>
          <a:p>
            <a:pPr marL="0" indent="0">
              <a:buNone/>
            </a:pPr>
            <a:endParaRPr lang="en-US" sz="800" dirty="0">
              <a:effectLst/>
            </a:endParaRPr>
          </a:p>
          <a:p>
            <a:r>
              <a:rPr lang="en-US" sz="2400" dirty="0">
                <a:effectLst/>
              </a:rPr>
              <a:t>Method effectiveness </a:t>
            </a:r>
            <a:r>
              <a:rPr lang="en-US" sz="2400" dirty="0" err="1">
                <a:effectLst/>
              </a:rPr>
              <a:t>vs</a:t>
            </a:r>
            <a:r>
              <a:rPr lang="en-US" sz="2400" dirty="0">
                <a:effectLst/>
              </a:rPr>
              <a:t> use-effectiveness.</a:t>
            </a:r>
          </a:p>
          <a:p>
            <a:endParaRPr lang="en-US" sz="800" dirty="0">
              <a:effectLst/>
            </a:endParaRPr>
          </a:p>
          <a:p>
            <a:r>
              <a:rPr lang="en-US" sz="2400" dirty="0">
                <a:effectLst/>
              </a:rPr>
              <a:t>The most effective methods in typical use are those that do not depend upon regular user action. </a:t>
            </a:r>
          </a:p>
          <a:p>
            <a:endParaRPr lang="en-US" sz="2400" dirty="0">
              <a:effectLst/>
            </a:endParaRPr>
          </a:p>
          <a:p>
            <a:pPr marL="0" indent="0">
              <a:buNone/>
            </a:pPr>
            <a:r>
              <a:rPr lang="en-US" sz="2400" dirty="0">
                <a:effectLst/>
              </a:rPr>
              <a:t> </a:t>
            </a:r>
          </a:p>
          <a:p>
            <a:pPr marL="0" indent="0">
              <a:buNone/>
            </a:pPr>
            <a:endParaRPr lang="en-US" sz="800" dirty="0">
              <a:effectLst/>
            </a:endParaRPr>
          </a:p>
          <a:p>
            <a:pPr marL="0" indent="0">
              <a:buNone/>
            </a:pPr>
            <a:endParaRPr lang="en-US" dirty="0">
              <a:effectLst/>
            </a:endParaRPr>
          </a:p>
          <a:p>
            <a:endParaRPr lang="en-US" dirty="0">
              <a:effectLst/>
            </a:endParaRPr>
          </a:p>
        </p:txBody>
      </p:sp>
    </p:spTree>
    <p:extLst>
      <p:ext uri="{BB962C8B-B14F-4D97-AF65-F5344CB8AC3E}">
        <p14:creationId xmlns:p14="http://schemas.microsoft.com/office/powerpoint/2010/main" val="3846895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nSpc>
                <a:spcPct val="95000"/>
              </a:lnSpc>
            </a:pPr>
            <a:r>
              <a:rPr lang="en-US" sz="2800" kern="1200" dirty="0">
                <a:solidFill>
                  <a:schemeClr val="bg2"/>
                </a:solidFill>
                <a:effectLst/>
              </a:rPr>
              <a:t>Contraceptives</a:t>
            </a:r>
            <a:br>
              <a:rPr lang="en-US" sz="2800" dirty="0">
                <a:solidFill>
                  <a:schemeClr val="bg2"/>
                </a:solidFill>
              </a:rPr>
            </a:br>
            <a:r>
              <a:rPr lang="en-US" sz="2800" kern="1200" dirty="0">
                <a:solidFill>
                  <a:schemeClr val="bg2"/>
                </a:solidFill>
              </a:rPr>
              <a:t>Effectiveness</a:t>
            </a:r>
          </a:p>
        </p:txBody>
      </p:sp>
      <p:grpSp>
        <p:nvGrpSpPr>
          <p:cNvPr id="2" name="Group 126"/>
          <p:cNvGrpSpPr/>
          <p:nvPr/>
        </p:nvGrpSpPr>
        <p:grpSpPr>
          <a:xfrm>
            <a:off x="296069" y="1482725"/>
            <a:ext cx="8110538" cy="5216669"/>
            <a:chOff x="296069" y="1482725"/>
            <a:chExt cx="8110538" cy="5216669"/>
          </a:xfrm>
        </p:grpSpPr>
        <p:sp>
          <p:nvSpPr>
            <p:cNvPr id="128" name="Line 15"/>
            <p:cNvSpPr>
              <a:spLocks noChangeShapeType="1"/>
            </p:cNvSpPr>
            <p:nvPr/>
          </p:nvSpPr>
          <p:spPr bwMode="auto">
            <a:xfrm flipV="1">
              <a:off x="3321050" y="1482725"/>
              <a:ext cx="23813" cy="4252913"/>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ndParaRPr>
            </a:p>
          </p:txBody>
        </p:sp>
        <p:grpSp>
          <p:nvGrpSpPr>
            <p:cNvPr id="3" name="Group 128"/>
            <p:cNvGrpSpPr/>
            <p:nvPr/>
          </p:nvGrpSpPr>
          <p:grpSpPr>
            <a:xfrm>
              <a:off x="296069" y="1722582"/>
              <a:ext cx="8110538" cy="4976812"/>
              <a:chOff x="296069" y="1722582"/>
              <a:chExt cx="8110538" cy="4976812"/>
            </a:xfrm>
          </p:grpSpPr>
          <p:sp>
            <p:nvSpPr>
              <p:cNvPr id="130" name="Rectangle 13"/>
              <p:cNvSpPr>
                <a:spLocks noChangeArrowheads="1"/>
              </p:cNvSpPr>
              <p:nvPr/>
            </p:nvSpPr>
            <p:spPr bwMode="auto">
              <a:xfrm>
                <a:off x="3360738" y="3729038"/>
                <a:ext cx="74612" cy="268287"/>
              </a:xfrm>
              <a:prstGeom prst="rect">
                <a:avLst/>
              </a:prstGeom>
              <a:solidFill>
                <a:srgbClr val="FF4343"/>
              </a:solidFill>
              <a:ln w="12700">
                <a:solidFill>
                  <a:srgbClr val="FF4343"/>
                </a:solidFill>
                <a:miter lim="800000"/>
                <a:headEnd/>
                <a:tailEnd/>
              </a:ln>
            </p:spPr>
            <p:txBody>
              <a:bodyPr/>
              <a:lstStyle/>
              <a:p>
                <a:pPr algn="ctr" fontAlgn="base">
                  <a:spcBef>
                    <a:spcPct val="0"/>
                  </a:spcBef>
                  <a:spcAft>
                    <a:spcPct val="0"/>
                  </a:spcAft>
                </a:pPr>
                <a:endParaRPr lang="en-US">
                  <a:solidFill>
                    <a:srgbClr val="FFFFFF"/>
                  </a:solidFill>
                </a:endParaRPr>
              </a:p>
            </p:txBody>
          </p:sp>
          <p:sp>
            <p:nvSpPr>
              <p:cNvPr id="131" name="Rectangle 51"/>
              <p:cNvSpPr>
                <a:spLocks noChangeArrowheads="1"/>
              </p:cNvSpPr>
              <p:nvPr/>
            </p:nvSpPr>
            <p:spPr bwMode="auto">
              <a:xfrm>
                <a:off x="3382963" y="4146550"/>
                <a:ext cx="39687" cy="265113"/>
              </a:xfrm>
              <a:prstGeom prst="rect">
                <a:avLst/>
              </a:prstGeom>
              <a:solidFill>
                <a:srgbClr val="FF4343"/>
              </a:solidFill>
              <a:ln w="12700">
                <a:solidFill>
                  <a:srgbClr val="FF4343"/>
                </a:solidFill>
                <a:miter lim="800000"/>
                <a:headEnd/>
                <a:tailEnd/>
              </a:ln>
            </p:spPr>
            <p:txBody>
              <a:bodyPr/>
              <a:lstStyle/>
              <a:p>
                <a:pPr algn="ctr" fontAlgn="base">
                  <a:spcBef>
                    <a:spcPct val="0"/>
                  </a:spcBef>
                  <a:spcAft>
                    <a:spcPct val="0"/>
                  </a:spcAft>
                </a:pPr>
                <a:endParaRPr lang="en-US">
                  <a:solidFill>
                    <a:srgbClr val="FFFFFF"/>
                  </a:solidFill>
                </a:endParaRPr>
              </a:p>
            </p:txBody>
          </p:sp>
          <p:grpSp>
            <p:nvGrpSpPr>
              <p:cNvPr id="4" name="Group 131"/>
              <p:cNvGrpSpPr/>
              <p:nvPr/>
            </p:nvGrpSpPr>
            <p:grpSpPr>
              <a:xfrm>
                <a:off x="296069" y="1722582"/>
                <a:ext cx="8110538" cy="4976812"/>
                <a:chOff x="296069" y="1722582"/>
                <a:chExt cx="8110538" cy="4976812"/>
              </a:xfrm>
            </p:grpSpPr>
            <p:sp>
              <p:nvSpPr>
                <p:cNvPr id="134" name="Rectangle 68"/>
                <p:cNvSpPr>
                  <a:spLocks noChangeArrowheads="1"/>
                </p:cNvSpPr>
                <p:nvPr/>
              </p:nvSpPr>
              <p:spPr bwMode="auto">
                <a:xfrm>
                  <a:off x="4271963" y="3729038"/>
                  <a:ext cx="88900" cy="268287"/>
                </a:xfrm>
                <a:prstGeom prst="rect">
                  <a:avLst/>
                </a:prstGeom>
                <a:solidFill>
                  <a:srgbClr val="618EFD"/>
                </a:solidFill>
                <a:ln w="12700">
                  <a:solidFill>
                    <a:srgbClr val="6993FD"/>
                  </a:solidFill>
                  <a:miter lim="800000"/>
                  <a:headEnd/>
                  <a:tailEnd/>
                </a:ln>
              </p:spPr>
              <p:txBody>
                <a:bodyPr/>
                <a:lstStyle/>
                <a:p>
                  <a:pPr algn="ctr" fontAlgn="base">
                    <a:spcBef>
                      <a:spcPct val="0"/>
                    </a:spcBef>
                    <a:spcAft>
                      <a:spcPct val="0"/>
                    </a:spcAft>
                  </a:pPr>
                  <a:endParaRPr lang="en-US">
                    <a:solidFill>
                      <a:srgbClr val="FFFFFF"/>
                    </a:solidFill>
                  </a:endParaRPr>
                </a:p>
              </p:txBody>
            </p:sp>
            <p:grpSp>
              <p:nvGrpSpPr>
                <p:cNvPr id="5" name="Group 134"/>
                <p:cNvGrpSpPr/>
                <p:nvPr/>
              </p:nvGrpSpPr>
              <p:grpSpPr>
                <a:xfrm>
                  <a:off x="296069" y="1722582"/>
                  <a:ext cx="8110538" cy="4976812"/>
                  <a:chOff x="247650" y="1668463"/>
                  <a:chExt cx="8110538" cy="4976812"/>
                </a:xfrm>
              </p:grpSpPr>
              <p:sp>
                <p:nvSpPr>
                  <p:cNvPr id="136" name="Line 9"/>
                  <p:cNvSpPr>
                    <a:spLocks noChangeShapeType="1"/>
                  </p:cNvSpPr>
                  <p:nvPr/>
                </p:nvSpPr>
                <p:spPr bwMode="auto">
                  <a:xfrm>
                    <a:off x="3333750" y="5103813"/>
                    <a:ext cx="4876800" cy="0"/>
                  </a:xfrm>
                  <a:prstGeom prst="line">
                    <a:avLst/>
                  </a:prstGeom>
                  <a:noFill/>
                  <a:ln w="6350">
                    <a:solidFill>
                      <a:srgbClr val="8888AE"/>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ndParaRPr>
                  </a:p>
                </p:txBody>
              </p:sp>
              <p:sp>
                <p:nvSpPr>
                  <p:cNvPr id="137" name="Line 2"/>
                  <p:cNvSpPr>
                    <a:spLocks noChangeShapeType="1"/>
                  </p:cNvSpPr>
                  <p:nvPr/>
                </p:nvSpPr>
                <p:spPr bwMode="auto">
                  <a:xfrm>
                    <a:off x="3333750" y="1822450"/>
                    <a:ext cx="4876800" cy="0"/>
                  </a:xfrm>
                  <a:prstGeom prst="line">
                    <a:avLst/>
                  </a:prstGeom>
                  <a:noFill/>
                  <a:ln w="6350">
                    <a:solidFill>
                      <a:srgbClr val="8888AE"/>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ndParaRPr>
                  </a:p>
                </p:txBody>
              </p:sp>
              <p:sp>
                <p:nvSpPr>
                  <p:cNvPr id="138" name="Line 3"/>
                  <p:cNvSpPr>
                    <a:spLocks noChangeShapeType="1"/>
                  </p:cNvSpPr>
                  <p:nvPr/>
                </p:nvSpPr>
                <p:spPr bwMode="auto">
                  <a:xfrm>
                    <a:off x="3333750" y="2232025"/>
                    <a:ext cx="4876800" cy="0"/>
                  </a:xfrm>
                  <a:prstGeom prst="line">
                    <a:avLst/>
                  </a:prstGeom>
                  <a:noFill/>
                  <a:ln w="6350">
                    <a:solidFill>
                      <a:srgbClr val="8888AE"/>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ndParaRPr>
                  </a:p>
                </p:txBody>
              </p:sp>
              <p:sp>
                <p:nvSpPr>
                  <p:cNvPr id="139" name="Line 4"/>
                  <p:cNvSpPr>
                    <a:spLocks noChangeShapeType="1"/>
                  </p:cNvSpPr>
                  <p:nvPr/>
                </p:nvSpPr>
                <p:spPr bwMode="auto">
                  <a:xfrm>
                    <a:off x="3333750" y="2643188"/>
                    <a:ext cx="4876800" cy="0"/>
                  </a:xfrm>
                  <a:prstGeom prst="line">
                    <a:avLst/>
                  </a:prstGeom>
                  <a:noFill/>
                  <a:ln w="6350">
                    <a:solidFill>
                      <a:srgbClr val="8888AE"/>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ndParaRPr>
                  </a:p>
                </p:txBody>
              </p:sp>
              <p:sp>
                <p:nvSpPr>
                  <p:cNvPr id="140" name="Line 5"/>
                  <p:cNvSpPr>
                    <a:spLocks noChangeShapeType="1"/>
                  </p:cNvSpPr>
                  <p:nvPr/>
                </p:nvSpPr>
                <p:spPr bwMode="auto">
                  <a:xfrm>
                    <a:off x="3333750" y="3052763"/>
                    <a:ext cx="4876800" cy="0"/>
                  </a:xfrm>
                  <a:prstGeom prst="line">
                    <a:avLst/>
                  </a:prstGeom>
                  <a:noFill/>
                  <a:ln w="6350">
                    <a:solidFill>
                      <a:srgbClr val="8888AE"/>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ndParaRPr>
                  </a:p>
                </p:txBody>
              </p:sp>
              <p:sp>
                <p:nvSpPr>
                  <p:cNvPr id="141" name="Line 6"/>
                  <p:cNvSpPr>
                    <a:spLocks noChangeShapeType="1"/>
                  </p:cNvSpPr>
                  <p:nvPr/>
                </p:nvSpPr>
                <p:spPr bwMode="auto">
                  <a:xfrm>
                    <a:off x="3332163" y="3463925"/>
                    <a:ext cx="4878387" cy="0"/>
                  </a:xfrm>
                  <a:prstGeom prst="line">
                    <a:avLst/>
                  </a:prstGeom>
                  <a:noFill/>
                  <a:ln w="6350">
                    <a:solidFill>
                      <a:srgbClr val="8888AE"/>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ndParaRPr>
                  </a:p>
                </p:txBody>
              </p:sp>
              <p:sp>
                <p:nvSpPr>
                  <p:cNvPr id="142" name="Line 7"/>
                  <p:cNvSpPr>
                    <a:spLocks noChangeShapeType="1"/>
                  </p:cNvSpPr>
                  <p:nvPr/>
                </p:nvSpPr>
                <p:spPr bwMode="auto">
                  <a:xfrm>
                    <a:off x="3333750" y="3873500"/>
                    <a:ext cx="4876800" cy="0"/>
                  </a:xfrm>
                  <a:prstGeom prst="line">
                    <a:avLst/>
                  </a:prstGeom>
                  <a:noFill/>
                  <a:ln w="6350">
                    <a:solidFill>
                      <a:srgbClr val="8888AE"/>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ndParaRPr>
                  </a:p>
                </p:txBody>
              </p:sp>
              <p:sp>
                <p:nvSpPr>
                  <p:cNvPr id="143" name="Line 8"/>
                  <p:cNvSpPr>
                    <a:spLocks noChangeShapeType="1"/>
                  </p:cNvSpPr>
                  <p:nvPr/>
                </p:nvSpPr>
                <p:spPr bwMode="auto">
                  <a:xfrm>
                    <a:off x="3333750" y="4284663"/>
                    <a:ext cx="4876800" cy="0"/>
                  </a:xfrm>
                  <a:prstGeom prst="line">
                    <a:avLst/>
                  </a:prstGeom>
                  <a:noFill/>
                  <a:ln w="6350">
                    <a:solidFill>
                      <a:srgbClr val="8888AE"/>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ndParaRPr>
                  </a:p>
                </p:txBody>
              </p:sp>
              <p:sp>
                <p:nvSpPr>
                  <p:cNvPr id="144" name="Line 10"/>
                  <p:cNvSpPr>
                    <a:spLocks noChangeShapeType="1"/>
                  </p:cNvSpPr>
                  <p:nvPr/>
                </p:nvSpPr>
                <p:spPr bwMode="auto">
                  <a:xfrm>
                    <a:off x="3384550" y="5497513"/>
                    <a:ext cx="4876800" cy="0"/>
                  </a:xfrm>
                  <a:prstGeom prst="line">
                    <a:avLst/>
                  </a:prstGeom>
                  <a:noFill/>
                  <a:ln w="6350">
                    <a:solidFill>
                      <a:srgbClr val="8888AE"/>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ndParaRPr>
                  </a:p>
                </p:txBody>
              </p:sp>
              <p:sp>
                <p:nvSpPr>
                  <p:cNvPr id="145" name="Rectangle 12"/>
                  <p:cNvSpPr>
                    <a:spLocks noChangeArrowheads="1"/>
                  </p:cNvSpPr>
                  <p:nvPr/>
                </p:nvSpPr>
                <p:spPr bwMode="auto">
                  <a:xfrm>
                    <a:off x="619125" y="6446838"/>
                    <a:ext cx="53467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fontAlgn="base" hangingPunct="0">
                      <a:spcBef>
                        <a:spcPct val="0"/>
                      </a:spcBef>
                      <a:spcAft>
                        <a:spcPct val="0"/>
                      </a:spcAft>
                    </a:pPr>
                    <a:r>
                      <a:rPr lang="en-US" sz="1300" i="1" dirty="0">
                        <a:solidFill>
                          <a:srgbClr val="000000"/>
                        </a:solidFill>
                      </a:rPr>
                      <a:t>Source: </a:t>
                    </a:r>
                    <a:r>
                      <a:rPr lang="en-US" sz="1300" i="1" dirty="0" err="1">
                        <a:solidFill>
                          <a:srgbClr val="000000"/>
                        </a:solidFill>
                      </a:rPr>
                      <a:t>Trussell</a:t>
                    </a:r>
                    <a:r>
                      <a:rPr lang="en-US" sz="1300" i="1" dirty="0">
                        <a:solidFill>
                          <a:srgbClr val="000000"/>
                        </a:solidFill>
                      </a:rPr>
                      <a:t>, 2011.</a:t>
                    </a:r>
                  </a:p>
                </p:txBody>
              </p:sp>
              <p:sp>
                <p:nvSpPr>
                  <p:cNvPr id="146" name="Rectangle 14"/>
                  <p:cNvSpPr>
                    <a:spLocks noChangeArrowheads="1"/>
                  </p:cNvSpPr>
                  <p:nvPr/>
                </p:nvSpPr>
                <p:spPr bwMode="auto">
                  <a:xfrm>
                    <a:off x="1074738" y="3330575"/>
                    <a:ext cx="21240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0" fontAlgn="base" hangingPunct="0">
                      <a:spcBef>
                        <a:spcPct val="0"/>
                      </a:spcBef>
                      <a:spcAft>
                        <a:spcPct val="0"/>
                      </a:spcAft>
                    </a:pPr>
                    <a:r>
                      <a:rPr lang="en-US" sz="1700" b="1">
                        <a:solidFill>
                          <a:srgbClr val="000000"/>
                        </a:solidFill>
                      </a:rPr>
                      <a:t>Oral contraceptives</a:t>
                    </a:r>
                    <a:endParaRPr lang="en-US" sz="1700">
                      <a:solidFill>
                        <a:srgbClr val="000000"/>
                      </a:solidFill>
                    </a:endParaRPr>
                  </a:p>
                </p:txBody>
              </p:sp>
              <p:sp>
                <p:nvSpPr>
                  <p:cNvPr id="147" name="Rectangle 16"/>
                  <p:cNvSpPr>
                    <a:spLocks noChangeArrowheads="1"/>
                  </p:cNvSpPr>
                  <p:nvPr/>
                </p:nvSpPr>
                <p:spPr bwMode="auto">
                  <a:xfrm>
                    <a:off x="3328988" y="6080125"/>
                    <a:ext cx="502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fontAlgn="base" hangingPunct="0">
                      <a:spcBef>
                        <a:spcPct val="0"/>
                      </a:spcBef>
                      <a:spcAft>
                        <a:spcPct val="0"/>
                      </a:spcAft>
                    </a:pPr>
                    <a:r>
                      <a:rPr lang="en-US" sz="1600" b="1" dirty="0">
                        <a:solidFill>
                          <a:srgbClr val="000000"/>
                        </a:solidFill>
                      </a:rPr>
                      <a:t>Percentage of women pregnant in first year of use</a:t>
                    </a:r>
                    <a:endParaRPr lang="en-US" sz="1600" dirty="0">
                      <a:solidFill>
                        <a:srgbClr val="000000"/>
                      </a:solidFill>
                    </a:endParaRPr>
                  </a:p>
                </p:txBody>
              </p:sp>
              <p:sp>
                <p:nvSpPr>
                  <p:cNvPr id="148" name="Rectangle 17"/>
                  <p:cNvSpPr>
                    <a:spLocks noChangeArrowheads="1"/>
                  </p:cNvSpPr>
                  <p:nvPr/>
                </p:nvSpPr>
                <p:spPr bwMode="auto">
                  <a:xfrm>
                    <a:off x="7918450" y="1668463"/>
                    <a:ext cx="87313" cy="268287"/>
                  </a:xfrm>
                  <a:prstGeom prst="rect">
                    <a:avLst/>
                  </a:prstGeom>
                  <a:solidFill>
                    <a:srgbClr val="618EFD"/>
                  </a:solidFill>
                  <a:ln w="12700">
                    <a:solidFill>
                      <a:srgbClr val="6993FD"/>
                    </a:solidFill>
                    <a:miter lim="800000"/>
                    <a:headEnd/>
                    <a:tailEnd/>
                  </a:ln>
                </p:spPr>
                <p:txBody>
                  <a:bodyPr/>
                  <a:lstStyle/>
                  <a:p>
                    <a:pPr algn="ctr" fontAlgn="base">
                      <a:spcBef>
                        <a:spcPct val="0"/>
                      </a:spcBef>
                      <a:spcAft>
                        <a:spcPct val="0"/>
                      </a:spcAft>
                    </a:pPr>
                    <a:endParaRPr lang="en-US">
                      <a:solidFill>
                        <a:srgbClr val="FFFFFF"/>
                      </a:solidFill>
                    </a:endParaRPr>
                  </a:p>
                </p:txBody>
              </p:sp>
              <p:sp>
                <p:nvSpPr>
                  <p:cNvPr id="149" name="Rectangle 18"/>
                  <p:cNvSpPr>
                    <a:spLocks noChangeArrowheads="1"/>
                  </p:cNvSpPr>
                  <p:nvPr/>
                </p:nvSpPr>
                <p:spPr bwMode="auto">
                  <a:xfrm>
                    <a:off x="6719888" y="2093913"/>
                    <a:ext cx="87312" cy="265112"/>
                  </a:xfrm>
                  <a:prstGeom prst="rect">
                    <a:avLst/>
                  </a:prstGeom>
                  <a:solidFill>
                    <a:srgbClr val="618EFD"/>
                  </a:solidFill>
                  <a:ln w="12700">
                    <a:solidFill>
                      <a:srgbClr val="6993FD"/>
                    </a:solidFill>
                    <a:miter lim="800000"/>
                    <a:headEnd/>
                    <a:tailEnd/>
                  </a:ln>
                </p:spPr>
                <p:txBody>
                  <a:bodyPr/>
                  <a:lstStyle/>
                  <a:p>
                    <a:pPr algn="ctr" fontAlgn="base">
                      <a:spcBef>
                        <a:spcPct val="0"/>
                      </a:spcBef>
                      <a:spcAft>
                        <a:spcPct val="0"/>
                      </a:spcAft>
                    </a:pPr>
                    <a:endParaRPr lang="en-US">
                      <a:solidFill>
                        <a:srgbClr val="FFFFFF"/>
                      </a:solidFill>
                    </a:endParaRPr>
                  </a:p>
                </p:txBody>
              </p:sp>
              <p:sp>
                <p:nvSpPr>
                  <p:cNvPr id="150" name="Rectangle 19"/>
                  <p:cNvSpPr>
                    <a:spLocks noChangeArrowheads="1"/>
                  </p:cNvSpPr>
                  <p:nvPr/>
                </p:nvSpPr>
                <p:spPr bwMode="auto">
                  <a:xfrm>
                    <a:off x="5257800" y="2520950"/>
                    <a:ext cx="90488" cy="268288"/>
                  </a:xfrm>
                  <a:prstGeom prst="rect">
                    <a:avLst/>
                  </a:prstGeom>
                  <a:solidFill>
                    <a:srgbClr val="618EFD"/>
                  </a:solidFill>
                  <a:ln w="12700">
                    <a:solidFill>
                      <a:srgbClr val="6993FD"/>
                    </a:solidFill>
                    <a:miter lim="800000"/>
                    <a:headEnd/>
                    <a:tailEnd/>
                  </a:ln>
                </p:spPr>
                <p:txBody>
                  <a:bodyPr/>
                  <a:lstStyle/>
                  <a:p>
                    <a:pPr algn="ctr" fontAlgn="base">
                      <a:spcBef>
                        <a:spcPct val="0"/>
                      </a:spcBef>
                      <a:spcAft>
                        <a:spcPct val="0"/>
                      </a:spcAft>
                    </a:pPr>
                    <a:endParaRPr lang="en-US">
                      <a:solidFill>
                        <a:srgbClr val="FFFFFF"/>
                      </a:solidFill>
                    </a:endParaRPr>
                  </a:p>
                </p:txBody>
              </p:sp>
              <p:sp>
                <p:nvSpPr>
                  <p:cNvPr id="151" name="Rectangle 20"/>
                  <p:cNvSpPr>
                    <a:spLocks noChangeArrowheads="1"/>
                  </p:cNvSpPr>
                  <p:nvPr/>
                </p:nvSpPr>
                <p:spPr bwMode="auto">
                  <a:xfrm>
                    <a:off x="6296025" y="2930525"/>
                    <a:ext cx="87313" cy="263525"/>
                  </a:xfrm>
                  <a:prstGeom prst="rect">
                    <a:avLst/>
                  </a:prstGeom>
                  <a:solidFill>
                    <a:srgbClr val="618EFD"/>
                  </a:solidFill>
                  <a:ln w="12700">
                    <a:solidFill>
                      <a:srgbClr val="6993FD"/>
                    </a:solidFill>
                    <a:miter lim="800000"/>
                    <a:headEnd/>
                    <a:tailEnd/>
                  </a:ln>
                </p:spPr>
                <p:txBody>
                  <a:bodyPr/>
                  <a:lstStyle/>
                  <a:p>
                    <a:pPr algn="ctr" fontAlgn="base">
                      <a:spcBef>
                        <a:spcPct val="0"/>
                      </a:spcBef>
                      <a:spcAft>
                        <a:spcPct val="0"/>
                      </a:spcAft>
                    </a:pPr>
                    <a:endParaRPr lang="en-US">
                      <a:solidFill>
                        <a:srgbClr val="FFFFFF"/>
                      </a:solidFill>
                    </a:endParaRPr>
                  </a:p>
                </p:txBody>
              </p:sp>
              <p:sp>
                <p:nvSpPr>
                  <p:cNvPr id="152" name="Rectangle 21"/>
                  <p:cNvSpPr>
                    <a:spLocks noChangeArrowheads="1"/>
                  </p:cNvSpPr>
                  <p:nvPr/>
                </p:nvSpPr>
                <p:spPr bwMode="auto">
                  <a:xfrm>
                    <a:off x="4794250" y="3321050"/>
                    <a:ext cx="88900" cy="268288"/>
                  </a:xfrm>
                  <a:prstGeom prst="rect">
                    <a:avLst/>
                  </a:prstGeom>
                  <a:solidFill>
                    <a:srgbClr val="618EFD"/>
                  </a:solidFill>
                  <a:ln w="12700">
                    <a:solidFill>
                      <a:srgbClr val="6993FD"/>
                    </a:solidFill>
                    <a:miter lim="800000"/>
                    <a:headEnd/>
                    <a:tailEnd/>
                  </a:ln>
                </p:spPr>
                <p:txBody>
                  <a:bodyPr/>
                  <a:lstStyle/>
                  <a:p>
                    <a:pPr algn="ctr" fontAlgn="base">
                      <a:spcBef>
                        <a:spcPct val="0"/>
                      </a:spcBef>
                      <a:spcAft>
                        <a:spcPct val="0"/>
                      </a:spcAft>
                    </a:pPr>
                    <a:endParaRPr lang="en-US">
                      <a:solidFill>
                        <a:srgbClr val="FFFFFF"/>
                      </a:solidFill>
                    </a:endParaRPr>
                  </a:p>
                </p:txBody>
              </p:sp>
              <p:sp>
                <p:nvSpPr>
                  <p:cNvPr id="153" name="Rectangle 22"/>
                  <p:cNvSpPr>
                    <a:spLocks noChangeArrowheads="1"/>
                  </p:cNvSpPr>
                  <p:nvPr/>
                </p:nvSpPr>
                <p:spPr bwMode="auto">
                  <a:xfrm>
                    <a:off x="3340100" y="5372100"/>
                    <a:ext cx="63500" cy="268288"/>
                  </a:xfrm>
                  <a:prstGeom prst="rect">
                    <a:avLst/>
                  </a:prstGeom>
                  <a:solidFill>
                    <a:srgbClr val="6993FD"/>
                  </a:solidFill>
                  <a:ln w="12700">
                    <a:solidFill>
                      <a:srgbClr val="6993FD"/>
                    </a:solidFill>
                    <a:miter lim="800000"/>
                    <a:headEnd/>
                    <a:tailEnd/>
                  </a:ln>
                </p:spPr>
                <p:txBody>
                  <a:bodyPr/>
                  <a:lstStyle/>
                  <a:p>
                    <a:pPr algn="ctr" fontAlgn="base">
                      <a:spcBef>
                        <a:spcPct val="0"/>
                      </a:spcBef>
                      <a:spcAft>
                        <a:spcPct val="0"/>
                      </a:spcAft>
                    </a:pPr>
                    <a:endParaRPr lang="en-US">
                      <a:solidFill>
                        <a:srgbClr val="FFFFFF"/>
                      </a:solidFill>
                    </a:endParaRPr>
                  </a:p>
                </p:txBody>
              </p:sp>
              <p:sp>
                <p:nvSpPr>
                  <p:cNvPr id="154" name="Rectangle 23"/>
                  <p:cNvSpPr>
                    <a:spLocks noChangeArrowheads="1"/>
                  </p:cNvSpPr>
                  <p:nvPr/>
                </p:nvSpPr>
                <p:spPr bwMode="auto">
                  <a:xfrm>
                    <a:off x="3368675" y="4551363"/>
                    <a:ext cx="58738" cy="266700"/>
                  </a:xfrm>
                  <a:prstGeom prst="rect">
                    <a:avLst/>
                  </a:prstGeom>
                  <a:solidFill>
                    <a:srgbClr val="6993FD"/>
                  </a:solidFill>
                  <a:ln w="12700">
                    <a:solidFill>
                      <a:srgbClr val="6993FD"/>
                    </a:solidFill>
                    <a:miter lim="800000"/>
                    <a:headEnd/>
                    <a:tailEnd/>
                  </a:ln>
                </p:spPr>
                <p:txBody>
                  <a:bodyPr/>
                  <a:lstStyle/>
                  <a:p>
                    <a:pPr algn="ctr" fontAlgn="base">
                      <a:spcBef>
                        <a:spcPct val="0"/>
                      </a:spcBef>
                      <a:spcAft>
                        <a:spcPct val="0"/>
                      </a:spcAft>
                    </a:pPr>
                    <a:endParaRPr lang="en-US">
                      <a:solidFill>
                        <a:srgbClr val="FFFFFF"/>
                      </a:solidFill>
                    </a:endParaRPr>
                  </a:p>
                </p:txBody>
              </p:sp>
              <p:sp>
                <p:nvSpPr>
                  <p:cNvPr id="155" name="Rectangle 24"/>
                  <p:cNvSpPr>
                    <a:spLocks noChangeArrowheads="1"/>
                  </p:cNvSpPr>
                  <p:nvPr/>
                </p:nvSpPr>
                <p:spPr bwMode="auto">
                  <a:xfrm>
                    <a:off x="4114800" y="4413250"/>
                    <a:ext cx="4095750" cy="973138"/>
                  </a:xfrm>
                  <a:prstGeom prst="rect">
                    <a:avLst/>
                  </a:prstGeom>
                  <a:solidFill>
                    <a:srgbClr val="FFDA8F"/>
                  </a:solidFill>
                  <a:ln w="9525">
                    <a:solidFill>
                      <a:schemeClr val="bg2"/>
                    </a:solidFill>
                    <a:miter lim="800000"/>
                    <a:headEnd/>
                    <a:tailEnd/>
                  </a:ln>
                </p:spPr>
                <p:txBody>
                  <a:bodyPr/>
                  <a:lstStyle/>
                  <a:p>
                    <a:pPr algn="ctr" fontAlgn="base">
                      <a:spcBef>
                        <a:spcPct val="0"/>
                      </a:spcBef>
                      <a:spcAft>
                        <a:spcPct val="0"/>
                      </a:spcAft>
                    </a:pPr>
                    <a:endParaRPr lang="en-US">
                      <a:solidFill>
                        <a:srgbClr val="FFFFFF"/>
                      </a:solidFill>
                    </a:endParaRPr>
                  </a:p>
                </p:txBody>
              </p:sp>
              <p:sp>
                <p:nvSpPr>
                  <p:cNvPr id="156" name="Rectangle 26"/>
                  <p:cNvSpPr>
                    <a:spLocks noChangeArrowheads="1"/>
                  </p:cNvSpPr>
                  <p:nvPr/>
                </p:nvSpPr>
                <p:spPr bwMode="auto">
                  <a:xfrm>
                    <a:off x="4546600" y="5057775"/>
                    <a:ext cx="34988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00"/>
                        </a:solidFill>
                      </a:rPr>
                      <a:t>Pregnancy rate as commonly used</a:t>
                    </a:r>
                  </a:p>
                </p:txBody>
              </p:sp>
              <p:sp>
                <p:nvSpPr>
                  <p:cNvPr id="157" name="Rectangle 29"/>
                  <p:cNvSpPr>
                    <a:spLocks noChangeArrowheads="1"/>
                  </p:cNvSpPr>
                  <p:nvPr/>
                </p:nvSpPr>
                <p:spPr bwMode="auto">
                  <a:xfrm>
                    <a:off x="4618038" y="4479925"/>
                    <a:ext cx="2862262"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fontAlgn="base" hangingPunct="0">
                      <a:lnSpc>
                        <a:spcPct val="95000"/>
                      </a:lnSpc>
                      <a:spcBef>
                        <a:spcPct val="0"/>
                      </a:spcBef>
                      <a:spcAft>
                        <a:spcPct val="0"/>
                      </a:spcAft>
                    </a:pPr>
                    <a:r>
                      <a:rPr lang="en-US" sz="1600" b="1" dirty="0">
                        <a:solidFill>
                          <a:srgbClr val="000000"/>
                        </a:solidFill>
                      </a:rPr>
                      <a:t>Pregnancy rate when used correctly and consistently</a:t>
                    </a:r>
                  </a:p>
                </p:txBody>
              </p:sp>
              <p:sp>
                <p:nvSpPr>
                  <p:cNvPr id="158" name="Rectangle 33"/>
                  <p:cNvSpPr>
                    <a:spLocks noChangeArrowheads="1"/>
                  </p:cNvSpPr>
                  <p:nvPr/>
                </p:nvSpPr>
                <p:spPr bwMode="auto">
                  <a:xfrm>
                    <a:off x="6296025" y="1687513"/>
                    <a:ext cx="88900" cy="268287"/>
                  </a:xfrm>
                  <a:prstGeom prst="rect">
                    <a:avLst/>
                  </a:prstGeom>
                  <a:solidFill>
                    <a:srgbClr val="FF4343"/>
                  </a:solidFill>
                  <a:ln w="12700">
                    <a:solidFill>
                      <a:srgbClr val="FF4343"/>
                    </a:solidFill>
                    <a:miter lim="800000"/>
                    <a:headEnd/>
                    <a:tailEnd/>
                  </a:ln>
                </p:spPr>
                <p:txBody>
                  <a:bodyPr/>
                  <a:lstStyle/>
                  <a:p>
                    <a:pPr algn="ctr" fontAlgn="base">
                      <a:spcBef>
                        <a:spcPct val="0"/>
                      </a:spcBef>
                      <a:spcAft>
                        <a:spcPct val="0"/>
                      </a:spcAft>
                    </a:pPr>
                    <a:endParaRPr lang="en-US">
                      <a:solidFill>
                        <a:srgbClr val="FFFFFF"/>
                      </a:solidFill>
                    </a:endParaRPr>
                  </a:p>
                </p:txBody>
              </p:sp>
              <p:sp>
                <p:nvSpPr>
                  <p:cNvPr id="159" name="Rectangle 34"/>
                  <p:cNvSpPr>
                    <a:spLocks noChangeArrowheads="1"/>
                  </p:cNvSpPr>
                  <p:nvPr/>
                </p:nvSpPr>
                <p:spPr bwMode="auto">
                  <a:xfrm>
                    <a:off x="4149725" y="2112963"/>
                    <a:ext cx="85725" cy="265112"/>
                  </a:xfrm>
                  <a:prstGeom prst="rect">
                    <a:avLst/>
                  </a:prstGeom>
                  <a:solidFill>
                    <a:srgbClr val="FF4343"/>
                  </a:solidFill>
                  <a:ln w="12700">
                    <a:solidFill>
                      <a:srgbClr val="FF4343"/>
                    </a:solidFill>
                    <a:miter lim="800000"/>
                    <a:headEnd/>
                    <a:tailEnd/>
                  </a:ln>
                </p:spPr>
                <p:txBody>
                  <a:bodyPr/>
                  <a:lstStyle/>
                  <a:p>
                    <a:pPr algn="ctr" fontAlgn="base">
                      <a:spcBef>
                        <a:spcPct val="0"/>
                      </a:spcBef>
                      <a:spcAft>
                        <a:spcPct val="0"/>
                      </a:spcAft>
                    </a:pPr>
                    <a:endParaRPr lang="en-US">
                      <a:solidFill>
                        <a:srgbClr val="FFFFFF"/>
                      </a:solidFill>
                    </a:endParaRPr>
                  </a:p>
                </p:txBody>
              </p:sp>
              <p:sp>
                <p:nvSpPr>
                  <p:cNvPr id="160" name="Rectangle 35"/>
                  <p:cNvSpPr>
                    <a:spLocks noChangeArrowheads="1"/>
                  </p:cNvSpPr>
                  <p:nvPr/>
                </p:nvSpPr>
                <p:spPr bwMode="auto">
                  <a:xfrm>
                    <a:off x="4144963" y="2501900"/>
                    <a:ext cx="88900" cy="268288"/>
                  </a:xfrm>
                  <a:prstGeom prst="rect">
                    <a:avLst/>
                  </a:prstGeom>
                  <a:solidFill>
                    <a:srgbClr val="FF4343"/>
                  </a:solidFill>
                  <a:ln w="12700">
                    <a:solidFill>
                      <a:srgbClr val="FF4343"/>
                    </a:solidFill>
                    <a:miter lim="800000"/>
                    <a:headEnd/>
                    <a:tailEnd/>
                  </a:ln>
                </p:spPr>
                <p:txBody>
                  <a:bodyPr/>
                  <a:lstStyle/>
                  <a:p>
                    <a:pPr algn="ctr" fontAlgn="base">
                      <a:spcBef>
                        <a:spcPct val="0"/>
                      </a:spcBef>
                      <a:spcAft>
                        <a:spcPct val="0"/>
                      </a:spcAft>
                    </a:pPr>
                    <a:endParaRPr lang="en-US">
                      <a:solidFill>
                        <a:srgbClr val="FFFFFF"/>
                      </a:solidFill>
                    </a:endParaRPr>
                  </a:p>
                </p:txBody>
              </p:sp>
              <p:sp>
                <p:nvSpPr>
                  <p:cNvPr id="161" name="Rectangle 36"/>
                  <p:cNvSpPr>
                    <a:spLocks noChangeArrowheads="1"/>
                  </p:cNvSpPr>
                  <p:nvPr/>
                </p:nvSpPr>
                <p:spPr bwMode="auto">
                  <a:xfrm>
                    <a:off x="3590925" y="2911475"/>
                    <a:ext cx="90488" cy="263525"/>
                  </a:xfrm>
                  <a:prstGeom prst="rect">
                    <a:avLst/>
                  </a:prstGeom>
                  <a:solidFill>
                    <a:srgbClr val="FF4343"/>
                  </a:solidFill>
                  <a:ln w="12700">
                    <a:solidFill>
                      <a:srgbClr val="FF4343"/>
                    </a:solidFill>
                    <a:miter lim="800000"/>
                    <a:headEnd/>
                    <a:tailEnd/>
                  </a:ln>
                </p:spPr>
                <p:txBody>
                  <a:bodyPr/>
                  <a:lstStyle/>
                  <a:p>
                    <a:pPr algn="ctr" fontAlgn="base">
                      <a:spcBef>
                        <a:spcPct val="0"/>
                      </a:spcBef>
                      <a:spcAft>
                        <a:spcPct val="0"/>
                      </a:spcAft>
                    </a:pPr>
                    <a:endParaRPr lang="en-US">
                      <a:solidFill>
                        <a:srgbClr val="FFFFFF"/>
                      </a:solidFill>
                    </a:endParaRPr>
                  </a:p>
                </p:txBody>
              </p:sp>
              <p:sp>
                <p:nvSpPr>
                  <p:cNvPr id="162" name="Rectangle 37"/>
                  <p:cNvSpPr>
                    <a:spLocks noChangeArrowheads="1"/>
                  </p:cNvSpPr>
                  <p:nvPr/>
                </p:nvSpPr>
                <p:spPr bwMode="auto">
                  <a:xfrm>
                    <a:off x="3373438" y="3321050"/>
                    <a:ext cx="76200" cy="268288"/>
                  </a:xfrm>
                  <a:prstGeom prst="rect">
                    <a:avLst/>
                  </a:prstGeom>
                  <a:solidFill>
                    <a:srgbClr val="FF4343"/>
                  </a:solidFill>
                  <a:ln w="12700">
                    <a:solidFill>
                      <a:srgbClr val="FF4343"/>
                    </a:solidFill>
                    <a:miter lim="800000"/>
                    <a:headEnd/>
                    <a:tailEnd/>
                  </a:ln>
                </p:spPr>
                <p:txBody>
                  <a:bodyPr/>
                  <a:lstStyle/>
                  <a:p>
                    <a:pPr algn="ctr" fontAlgn="base">
                      <a:spcBef>
                        <a:spcPct val="0"/>
                      </a:spcBef>
                      <a:spcAft>
                        <a:spcPct val="0"/>
                      </a:spcAft>
                    </a:pPr>
                    <a:endParaRPr lang="en-US">
                      <a:solidFill>
                        <a:srgbClr val="FFFFFF"/>
                      </a:solidFill>
                    </a:endParaRPr>
                  </a:p>
                </p:txBody>
              </p:sp>
              <p:sp>
                <p:nvSpPr>
                  <p:cNvPr id="163" name="Rectangle 38"/>
                  <p:cNvSpPr>
                    <a:spLocks noChangeArrowheads="1"/>
                  </p:cNvSpPr>
                  <p:nvPr/>
                </p:nvSpPr>
                <p:spPr bwMode="auto">
                  <a:xfrm>
                    <a:off x="3340100" y="5372100"/>
                    <a:ext cx="63500" cy="127000"/>
                  </a:xfrm>
                  <a:prstGeom prst="rect">
                    <a:avLst/>
                  </a:prstGeom>
                  <a:solidFill>
                    <a:srgbClr val="FF4343"/>
                  </a:solidFill>
                  <a:ln w="12700">
                    <a:solidFill>
                      <a:srgbClr val="FF4343"/>
                    </a:solidFill>
                    <a:miter lim="800000"/>
                    <a:headEnd/>
                    <a:tailEnd/>
                  </a:ln>
                </p:spPr>
                <p:txBody>
                  <a:bodyPr/>
                  <a:lstStyle/>
                  <a:p>
                    <a:pPr algn="ctr" fontAlgn="base">
                      <a:spcBef>
                        <a:spcPct val="0"/>
                      </a:spcBef>
                      <a:spcAft>
                        <a:spcPct val="0"/>
                      </a:spcAft>
                    </a:pPr>
                    <a:endParaRPr lang="en-US">
                      <a:solidFill>
                        <a:srgbClr val="FFFFFF"/>
                      </a:solidFill>
                    </a:endParaRPr>
                  </a:p>
                </p:txBody>
              </p:sp>
              <p:sp>
                <p:nvSpPr>
                  <p:cNvPr id="164" name="Rectangle 39"/>
                  <p:cNvSpPr>
                    <a:spLocks noChangeArrowheads="1"/>
                  </p:cNvSpPr>
                  <p:nvPr/>
                </p:nvSpPr>
                <p:spPr bwMode="auto">
                  <a:xfrm>
                    <a:off x="3370263" y="4551363"/>
                    <a:ext cx="58737" cy="127000"/>
                  </a:xfrm>
                  <a:prstGeom prst="rect">
                    <a:avLst/>
                  </a:prstGeom>
                  <a:solidFill>
                    <a:srgbClr val="FF4343"/>
                  </a:solidFill>
                  <a:ln w="12700">
                    <a:solidFill>
                      <a:srgbClr val="FF4343"/>
                    </a:solidFill>
                    <a:miter lim="800000"/>
                    <a:headEnd/>
                    <a:tailEnd/>
                  </a:ln>
                </p:spPr>
                <p:txBody>
                  <a:bodyPr/>
                  <a:lstStyle/>
                  <a:p>
                    <a:pPr algn="ctr" fontAlgn="base">
                      <a:spcBef>
                        <a:spcPct val="0"/>
                      </a:spcBef>
                      <a:spcAft>
                        <a:spcPct val="0"/>
                      </a:spcAft>
                    </a:pPr>
                    <a:endParaRPr lang="en-US">
                      <a:solidFill>
                        <a:srgbClr val="FFFFFF"/>
                      </a:solidFill>
                    </a:endParaRPr>
                  </a:p>
                </p:txBody>
              </p:sp>
              <p:sp>
                <p:nvSpPr>
                  <p:cNvPr id="165" name="Rectangle 40"/>
                  <p:cNvSpPr>
                    <a:spLocks noChangeArrowheads="1"/>
                  </p:cNvSpPr>
                  <p:nvPr/>
                </p:nvSpPr>
                <p:spPr bwMode="auto">
                  <a:xfrm>
                    <a:off x="1552575" y="2108200"/>
                    <a:ext cx="164623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700" b="1" dirty="0">
                        <a:solidFill>
                          <a:srgbClr val="000000"/>
                        </a:solidFill>
                      </a:rPr>
                      <a:t>Female condom</a:t>
                    </a:r>
                    <a:endParaRPr lang="en-US" sz="1700" dirty="0">
                      <a:solidFill>
                        <a:srgbClr val="000000"/>
                      </a:solidFill>
                    </a:endParaRPr>
                  </a:p>
                </p:txBody>
              </p:sp>
              <p:sp>
                <p:nvSpPr>
                  <p:cNvPr id="166" name="Rectangle 41"/>
                  <p:cNvSpPr>
                    <a:spLocks noChangeArrowheads="1"/>
                  </p:cNvSpPr>
                  <p:nvPr/>
                </p:nvSpPr>
                <p:spPr bwMode="auto">
                  <a:xfrm>
                    <a:off x="1190625" y="4551363"/>
                    <a:ext cx="200818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700" b="1">
                        <a:solidFill>
                          <a:srgbClr val="000000"/>
                        </a:solidFill>
                      </a:rPr>
                      <a:t>Female sterilization</a:t>
                    </a:r>
                    <a:endParaRPr lang="en-US" sz="1700">
                      <a:solidFill>
                        <a:srgbClr val="000000"/>
                      </a:solidFill>
                    </a:endParaRPr>
                  </a:p>
                </p:txBody>
              </p:sp>
              <p:sp>
                <p:nvSpPr>
                  <p:cNvPr id="167" name="Rectangle 42"/>
                  <p:cNvSpPr>
                    <a:spLocks noChangeArrowheads="1"/>
                  </p:cNvSpPr>
                  <p:nvPr/>
                </p:nvSpPr>
                <p:spPr bwMode="auto">
                  <a:xfrm>
                    <a:off x="1177925" y="5368925"/>
                    <a:ext cx="202088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0" fontAlgn="base" hangingPunct="0">
                      <a:spcBef>
                        <a:spcPct val="0"/>
                      </a:spcBef>
                      <a:spcAft>
                        <a:spcPct val="0"/>
                      </a:spcAft>
                    </a:pPr>
                    <a:r>
                      <a:rPr lang="en-US" sz="1700" b="1">
                        <a:solidFill>
                          <a:srgbClr val="000000"/>
                        </a:solidFill>
                      </a:rPr>
                      <a:t>Implants</a:t>
                    </a:r>
                    <a:endParaRPr lang="en-US" sz="1700">
                      <a:solidFill>
                        <a:srgbClr val="000000"/>
                      </a:solidFill>
                    </a:endParaRPr>
                  </a:p>
                </p:txBody>
              </p:sp>
              <p:sp>
                <p:nvSpPr>
                  <p:cNvPr id="168" name="Rectangle 43"/>
                  <p:cNvSpPr>
                    <a:spLocks noChangeArrowheads="1"/>
                  </p:cNvSpPr>
                  <p:nvPr/>
                </p:nvSpPr>
                <p:spPr bwMode="auto">
                  <a:xfrm>
                    <a:off x="2563813" y="3736975"/>
                    <a:ext cx="6350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0" fontAlgn="base" hangingPunct="0">
                      <a:spcBef>
                        <a:spcPct val="0"/>
                      </a:spcBef>
                      <a:spcAft>
                        <a:spcPct val="0"/>
                      </a:spcAft>
                    </a:pPr>
                    <a:r>
                      <a:rPr lang="en-US" sz="1700" b="1">
                        <a:solidFill>
                          <a:srgbClr val="000000"/>
                        </a:solidFill>
                      </a:rPr>
                      <a:t>DMPA</a:t>
                    </a:r>
                    <a:endParaRPr lang="en-US" sz="1700">
                      <a:solidFill>
                        <a:srgbClr val="000000"/>
                      </a:solidFill>
                    </a:endParaRPr>
                  </a:p>
                </p:txBody>
              </p:sp>
              <p:sp>
                <p:nvSpPr>
                  <p:cNvPr id="169" name="Rectangle 44"/>
                  <p:cNvSpPr>
                    <a:spLocks noChangeArrowheads="1"/>
                  </p:cNvSpPr>
                  <p:nvPr/>
                </p:nvSpPr>
                <p:spPr bwMode="auto">
                  <a:xfrm>
                    <a:off x="1911350" y="1701800"/>
                    <a:ext cx="128746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700" b="1" dirty="0">
                        <a:solidFill>
                          <a:srgbClr val="000000"/>
                        </a:solidFill>
                      </a:rPr>
                      <a:t>Spermicides</a:t>
                    </a:r>
                    <a:endParaRPr lang="en-US" sz="1700" dirty="0">
                      <a:solidFill>
                        <a:srgbClr val="000000"/>
                      </a:solidFill>
                    </a:endParaRPr>
                  </a:p>
                </p:txBody>
              </p:sp>
              <p:sp>
                <p:nvSpPr>
                  <p:cNvPr id="170" name="Rectangle 45"/>
                  <p:cNvSpPr>
                    <a:spLocks noChangeArrowheads="1"/>
                  </p:cNvSpPr>
                  <p:nvPr/>
                </p:nvSpPr>
                <p:spPr bwMode="auto">
                  <a:xfrm>
                    <a:off x="247650" y="2516188"/>
                    <a:ext cx="29511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0" fontAlgn="base" hangingPunct="0">
                      <a:spcBef>
                        <a:spcPct val="0"/>
                      </a:spcBef>
                      <a:spcAft>
                        <a:spcPct val="0"/>
                      </a:spcAft>
                    </a:pPr>
                    <a:r>
                      <a:rPr lang="en-US" sz="1700" b="1">
                        <a:solidFill>
                          <a:srgbClr val="000000"/>
                        </a:solidFill>
                      </a:rPr>
                      <a:t>    Standard Days Method</a:t>
                    </a:r>
                    <a:endParaRPr lang="en-US" sz="1700">
                      <a:solidFill>
                        <a:srgbClr val="000000"/>
                      </a:solidFill>
                    </a:endParaRPr>
                  </a:p>
                </p:txBody>
              </p:sp>
              <p:sp>
                <p:nvSpPr>
                  <p:cNvPr id="171" name="Rectangle 46"/>
                  <p:cNvSpPr>
                    <a:spLocks noChangeArrowheads="1"/>
                  </p:cNvSpPr>
                  <p:nvPr/>
                </p:nvSpPr>
                <p:spPr bwMode="auto">
                  <a:xfrm>
                    <a:off x="1817688" y="2922588"/>
                    <a:ext cx="13811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700" b="1" dirty="0">
                        <a:solidFill>
                          <a:srgbClr val="000000"/>
                        </a:solidFill>
                      </a:rPr>
                      <a:t>Male condom</a:t>
                    </a:r>
                    <a:endParaRPr lang="en-US" sz="1700" dirty="0">
                      <a:solidFill>
                        <a:srgbClr val="000000"/>
                      </a:solidFill>
                    </a:endParaRPr>
                  </a:p>
                </p:txBody>
              </p:sp>
              <p:sp>
                <p:nvSpPr>
                  <p:cNvPr id="172" name="Rectangle 47"/>
                  <p:cNvSpPr>
                    <a:spLocks noChangeArrowheads="1"/>
                  </p:cNvSpPr>
                  <p:nvPr/>
                </p:nvSpPr>
                <p:spPr bwMode="auto">
                  <a:xfrm>
                    <a:off x="1616075" y="4144963"/>
                    <a:ext cx="158273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700" b="1">
                        <a:solidFill>
                          <a:srgbClr val="000000"/>
                        </a:solidFill>
                      </a:rPr>
                      <a:t>IUD (TCu-380A)</a:t>
                    </a:r>
                    <a:endParaRPr lang="en-US" sz="1700">
                      <a:solidFill>
                        <a:srgbClr val="000000"/>
                      </a:solidFill>
                    </a:endParaRPr>
                  </a:p>
                </p:txBody>
              </p:sp>
              <p:sp>
                <p:nvSpPr>
                  <p:cNvPr id="173" name="Rectangle 50"/>
                  <p:cNvSpPr>
                    <a:spLocks noChangeArrowheads="1"/>
                  </p:cNvSpPr>
                  <p:nvPr/>
                </p:nvSpPr>
                <p:spPr bwMode="auto">
                  <a:xfrm>
                    <a:off x="3384550" y="4146550"/>
                    <a:ext cx="76200" cy="265113"/>
                  </a:xfrm>
                  <a:prstGeom prst="rect">
                    <a:avLst/>
                  </a:prstGeom>
                  <a:solidFill>
                    <a:srgbClr val="6993FD"/>
                  </a:solidFill>
                  <a:ln w="12700">
                    <a:solidFill>
                      <a:srgbClr val="6993FD"/>
                    </a:solidFill>
                    <a:miter lim="800000"/>
                    <a:headEnd/>
                    <a:tailEnd/>
                  </a:ln>
                </p:spPr>
                <p:txBody>
                  <a:bodyPr/>
                  <a:lstStyle/>
                  <a:p>
                    <a:pPr algn="ctr" fontAlgn="base">
                      <a:spcBef>
                        <a:spcPct val="0"/>
                      </a:spcBef>
                      <a:spcAft>
                        <a:spcPct val="0"/>
                      </a:spcAft>
                    </a:pPr>
                    <a:endParaRPr lang="en-US">
                      <a:solidFill>
                        <a:srgbClr val="FFFFFF"/>
                      </a:solidFill>
                    </a:endParaRPr>
                  </a:p>
                </p:txBody>
              </p:sp>
              <p:sp>
                <p:nvSpPr>
                  <p:cNvPr id="174" name="Rectangle 52"/>
                  <p:cNvSpPr>
                    <a:spLocks noChangeArrowheads="1"/>
                  </p:cNvSpPr>
                  <p:nvPr/>
                </p:nvSpPr>
                <p:spPr bwMode="auto">
                  <a:xfrm>
                    <a:off x="3295650" y="5780088"/>
                    <a:ext cx="1206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700" b="1">
                        <a:solidFill>
                          <a:srgbClr val="000000"/>
                        </a:solidFill>
                        <a:latin typeface="Helvetica" charset="0"/>
                      </a:rPr>
                      <a:t>0</a:t>
                    </a:r>
                    <a:endParaRPr lang="en-US" sz="2400">
                      <a:solidFill>
                        <a:srgbClr val="000000"/>
                      </a:solidFill>
                      <a:latin typeface="Times New Roman" charset="0"/>
                    </a:endParaRPr>
                  </a:p>
                </p:txBody>
              </p:sp>
              <p:sp>
                <p:nvSpPr>
                  <p:cNvPr id="175" name="Rectangle 53"/>
                  <p:cNvSpPr>
                    <a:spLocks noChangeArrowheads="1"/>
                  </p:cNvSpPr>
                  <p:nvPr/>
                </p:nvSpPr>
                <p:spPr bwMode="auto">
                  <a:xfrm>
                    <a:off x="4856163" y="5780088"/>
                    <a:ext cx="2413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700" b="1">
                        <a:solidFill>
                          <a:srgbClr val="000000"/>
                        </a:solidFill>
                        <a:latin typeface="Helvetica" charset="0"/>
                      </a:rPr>
                      <a:t>10</a:t>
                    </a:r>
                    <a:endParaRPr lang="en-US" sz="2400">
                      <a:solidFill>
                        <a:srgbClr val="000000"/>
                      </a:solidFill>
                      <a:latin typeface="Times New Roman" charset="0"/>
                    </a:endParaRPr>
                  </a:p>
                </p:txBody>
              </p:sp>
              <p:sp>
                <p:nvSpPr>
                  <p:cNvPr id="176" name="Rectangle 54"/>
                  <p:cNvSpPr>
                    <a:spLocks noChangeArrowheads="1"/>
                  </p:cNvSpPr>
                  <p:nvPr/>
                </p:nvSpPr>
                <p:spPr bwMode="auto">
                  <a:xfrm>
                    <a:off x="5694363" y="5799138"/>
                    <a:ext cx="2413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700" b="1" dirty="0">
                        <a:solidFill>
                          <a:srgbClr val="000000"/>
                        </a:solidFill>
                        <a:latin typeface="Helvetica" charset="0"/>
                      </a:rPr>
                      <a:t>15</a:t>
                    </a:r>
                    <a:endParaRPr lang="en-US" sz="2400" dirty="0">
                      <a:solidFill>
                        <a:srgbClr val="000000"/>
                      </a:solidFill>
                      <a:latin typeface="Times New Roman" charset="0"/>
                    </a:endParaRPr>
                  </a:p>
                </p:txBody>
              </p:sp>
              <p:sp>
                <p:nvSpPr>
                  <p:cNvPr id="177" name="Rectangle 55"/>
                  <p:cNvSpPr>
                    <a:spLocks noChangeArrowheads="1"/>
                  </p:cNvSpPr>
                  <p:nvPr/>
                </p:nvSpPr>
                <p:spPr bwMode="auto">
                  <a:xfrm>
                    <a:off x="6507163" y="5780088"/>
                    <a:ext cx="2413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700" b="1">
                        <a:solidFill>
                          <a:srgbClr val="000000"/>
                        </a:solidFill>
                        <a:latin typeface="Helvetica" charset="0"/>
                      </a:rPr>
                      <a:t>20</a:t>
                    </a:r>
                    <a:endParaRPr lang="en-US" sz="2400">
                      <a:solidFill>
                        <a:srgbClr val="000000"/>
                      </a:solidFill>
                      <a:latin typeface="Times New Roman" charset="0"/>
                    </a:endParaRPr>
                  </a:p>
                </p:txBody>
              </p:sp>
              <p:sp>
                <p:nvSpPr>
                  <p:cNvPr id="178" name="Rectangle 56"/>
                  <p:cNvSpPr>
                    <a:spLocks noChangeArrowheads="1"/>
                  </p:cNvSpPr>
                  <p:nvPr/>
                </p:nvSpPr>
                <p:spPr bwMode="auto">
                  <a:xfrm>
                    <a:off x="7297738" y="5780088"/>
                    <a:ext cx="2413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700" b="1">
                        <a:solidFill>
                          <a:srgbClr val="000000"/>
                        </a:solidFill>
                        <a:latin typeface="Helvetica" charset="0"/>
                      </a:rPr>
                      <a:t>25</a:t>
                    </a:r>
                    <a:endParaRPr lang="en-US" sz="2400">
                      <a:solidFill>
                        <a:srgbClr val="000000"/>
                      </a:solidFill>
                      <a:latin typeface="Times New Roman" charset="0"/>
                    </a:endParaRPr>
                  </a:p>
                </p:txBody>
              </p:sp>
              <p:sp>
                <p:nvSpPr>
                  <p:cNvPr id="179" name="Rectangle 57"/>
                  <p:cNvSpPr>
                    <a:spLocks noChangeArrowheads="1"/>
                  </p:cNvSpPr>
                  <p:nvPr/>
                </p:nvSpPr>
                <p:spPr bwMode="auto">
                  <a:xfrm>
                    <a:off x="4262438" y="5021263"/>
                    <a:ext cx="88900" cy="228600"/>
                  </a:xfrm>
                  <a:prstGeom prst="rect">
                    <a:avLst/>
                  </a:prstGeom>
                  <a:solidFill>
                    <a:srgbClr val="618EFD"/>
                  </a:solidFill>
                  <a:ln w="12700">
                    <a:solidFill>
                      <a:srgbClr val="6993FD"/>
                    </a:solidFill>
                    <a:miter lim="800000"/>
                    <a:headEnd/>
                    <a:tailEnd/>
                  </a:ln>
                </p:spPr>
                <p:txBody>
                  <a:bodyPr/>
                  <a:lstStyle/>
                  <a:p>
                    <a:pPr algn="ctr" fontAlgn="base">
                      <a:spcBef>
                        <a:spcPct val="0"/>
                      </a:spcBef>
                      <a:spcAft>
                        <a:spcPct val="0"/>
                      </a:spcAft>
                    </a:pPr>
                    <a:endParaRPr lang="en-US">
                      <a:solidFill>
                        <a:srgbClr val="FFFFFF"/>
                      </a:solidFill>
                    </a:endParaRPr>
                  </a:p>
                </p:txBody>
              </p:sp>
              <p:sp>
                <p:nvSpPr>
                  <p:cNvPr id="180" name="Line 58"/>
                  <p:cNvSpPr>
                    <a:spLocks noChangeShapeType="1"/>
                  </p:cNvSpPr>
                  <p:nvPr/>
                </p:nvSpPr>
                <p:spPr bwMode="auto">
                  <a:xfrm>
                    <a:off x="3321050" y="5724525"/>
                    <a:ext cx="4862513" cy="1588"/>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ndParaRPr>
                  </a:p>
                </p:txBody>
              </p:sp>
              <p:sp>
                <p:nvSpPr>
                  <p:cNvPr id="181" name="Rectangle 65"/>
                  <p:cNvSpPr>
                    <a:spLocks noChangeArrowheads="1"/>
                  </p:cNvSpPr>
                  <p:nvPr/>
                </p:nvSpPr>
                <p:spPr bwMode="auto">
                  <a:xfrm>
                    <a:off x="4086225" y="5799138"/>
                    <a:ext cx="1206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700" b="1">
                        <a:solidFill>
                          <a:srgbClr val="000000"/>
                        </a:solidFill>
                        <a:latin typeface="Helvetica" charset="0"/>
                      </a:rPr>
                      <a:t>5</a:t>
                    </a:r>
                    <a:endParaRPr lang="en-US" sz="2400">
                      <a:solidFill>
                        <a:srgbClr val="000000"/>
                      </a:solidFill>
                      <a:latin typeface="Times New Roman" charset="0"/>
                    </a:endParaRPr>
                  </a:p>
                </p:txBody>
              </p:sp>
              <p:sp>
                <p:nvSpPr>
                  <p:cNvPr id="182" name="Rectangle 66"/>
                  <p:cNvSpPr>
                    <a:spLocks noChangeArrowheads="1"/>
                  </p:cNvSpPr>
                  <p:nvPr/>
                </p:nvSpPr>
                <p:spPr bwMode="auto">
                  <a:xfrm>
                    <a:off x="8064500" y="5781675"/>
                    <a:ext cx="2413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700" b="1">
                        <a:solidFill>
                          <a:srgbClr val="000000"/>
                        </a:solidFill>
                        <a:latin typeface="Helvetica" charset="0"/>
                      </a:rPr>
                      <a:t>30</a:t>
                    </a:r>
                    <a:endParaRPr lang="en-US" sz="2400">
                      <a:solidFill>
                        <a:srgbClr val="000000"/>
                      </a:solidFill>
                      <a:latin typeface="Times New Roman" charset="0"/>
                    </a:endParaRPr>
                  </a:p>
                </p:txBody>
              </p:sp>
              <p:sp>
                <p:nvSpPr>
                  <p:cNvPr id="183" name="Rectangle 41"/>
                  <p:cNvSpPr>
                    <a:spLocks noChangeArrowheads="1"/>
                  </p:cNvSpPr>
                  <p:nvPr/>
                </p:nvSpPr>
                <p:spPr bwMode="auto">
                  <a:xfrm>
                    <a:off x="1438275" y="4959350"/>
                    <a:ext cx="176053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0" fontAlgn="base" hangingPunct="0">
                      <a:spcBef>
                        <a:spcPct val="0"/>
                      </a:spcBef>
                      <a:spcAft>
                        <a:spcPct val="0"/>
                      </a:spcAft>
                    </a:pPr>
                    <a:r>
                      <a:rPr lang="en-US" sz="1700" b="1">
                        <a:solidFill>
                          <a:srgbClr val="000000"/>
                        </a:solidFill>
                      </a:rPr>
                      <a:t>Male sterilization</a:t>
                    </a:r>
                    <a:endParaRPr lang="en-US" sz="1700">
                      <a:solidFill>
                        <a:srgbClr val="000000"/>
                      </a:solidFill>
                    </a:endParaRPr>
                  </a:p>
                </p:txBody>
              </p:sp>
              <p:sp>
                <p:nvSpPr>
                  <p:cNvPr id="184" name="Rectangle 50"/>
                  <p:cNvSpPr>
                    <a:spLocks noChangeArrowheads="1"/>
                  </p:cNvSpPr>
                  <p:nvPr/>
                </p:nvSpPr>
                <p:spPr bwMode="auto">
                  <a:xfrm>
                    <a:off x="3354388" y="4967288"/>
                    <a:ext cx="76200" cy="266700"/>
                  </a:xfrm>
                  <a:prstGeom prst="rect">
                    <a:avLst/>
                  </a:prstGeom>
                  <a:solidFill>
                    <a:srgbClr val="6993FD"/>
                  </a:solidFill>
                  <a:ln w="12700">
                    <a:solidFill>
                      <a:srgbClr val="6993FD"/>
                    </a:solidFill>
                    <a:miter lim="800000"/>
                    <a:headEnd/>
                    <a:tailEnd/>
                  </a:ln>
                </p:spPr>
                <p:txBody>
                  <a:bodyPr/>
                  <a:lstStyle/>
                  <a:p>
                    <a:pPr algn="ctr" fontAlgn="base">
                      <a:spcBef>
                        <a:spcPct val="0"/>
                      </a:spcBef>
                      <a:spcAft>
                        <a:spcPct val="0"/>
                      </a:spcAft>
                    </a:pPr>
                    <a:endParaRPr lang="en-US">
                      <a:solidFill>
                        <a:srgbClr val="FFFFFF"/>
                      </a:solidFill>
                    </a:endParaRPr>
                  </a:p>
                </p:txBody>
              </p:sp>
            </p:grpSp>
          </p:grpSp>
          <p:sp>
            <p:nvSpPr>
              <p:cNvPr id="133" name="Rectangle 51"/>
              <p:cNvSpPr>
                <a:spLocks noChangeArrowheads="1"/>
              </p:cNvSpPr>
              <p:nvPr/>
            </p:nvSpPr>
            <p:spPr bwMode="auto">
              <a:xfrm>
                <a:off x="3352800" y="4967288"/>
                <a:ext cx="39688" cy="266700"/>
              </a:xfrm>
              <a:prstGeom prst="rect">
                <a:avLst/>
              </a:prstGeom>
              <a:solidFill>
                <a:srgbClr val="FF4343"/>
              </a:solidFill>
              <a:ln w="12700">
                <a:solidFill>
                  <a:srgbClr val="FF4343"/>
                </a:solidFill>
                <a:miter lim="800000"/>
                <a:headEnd/>
                <a:tailEnd/>
              </a:ln>
            </p:spPr>
            <p:txBody>
              <a:bodyPr/>
              <a:lstStyle/>
              <a:p>
                <a:pPr algn="ctr" fontAlgn="base">
                  <a:spcBef>
                    <a:spcPct val="0"/>
                  </a:spcBef>
                  <a:spcAft>
                    <a:spcPct val="0"/>
                  </a:spcAft>
                </a:pPr>
                <a:endParaRPr lang="en-US">
                  <a:solidFill>
                    <a:srgbClr val="FFFFFF"/>
                  </a:solidFill>
                </a:endParaRPr>
              </a:p>
            </p:txBody>
          </p:sp>
        </p:grpSp>
      </p:grpSp>
      <p:cxnSp>
        <p:nvCxnSpPr>
          <p:cNvPr id="6" name="Straight Connector 5"/>
          <p:cNvCxnSpPr/>
          <p:nvPr/>
        </p:nvCxnSpPr>
        <p:spPr bwMode="auto">
          <a:xfrm>
            <a:off x="4193382" y="5681807"/>
            <a:ext cx="0" cy="96837"/>
          </a:xfrm>
          <a:prstGeom prst="line">
            <a:avLst/>
          </a:prstGeom>
          <a:solidFill>
            <a:schemeClr val="accent1"/>
          </a:solidFill>
          <a:ln w="34925" cap="flat" cmpd="sng" algn="ctr">
            <a:solidFill>
              <a:srgbClr val="000000"/>
            </a:solidFill>
            <a:prstDash val="solid"/>
            <a:round/>
            <a:headEnd type="none" w="med" len="med"/>
            <a:tailEnd type="none" w="med" len="med"/>
          </a:ln>
          <a:effectLst/>
        </p:spPr>
      </p:cxnSp>
      <p:cxnSp>
        <p:nvCxnSpPr>
          <p:cNvPr id="189" name="Straight Connector 188"/>
          <p:cNvCxnSpPr/>
          <p:nvPr/>
        </p:nvCxnSpPr>
        <p:spPr bwMode="auto">
          <a:xfrm>
            <a:off x="5040083" y="5692747"/>
            <a:ext cx="0" cy="96837"/>
          </a:xfrm>
          <a:prstGeom prst="line">
            <a:avLst/>
          </a:prstGeom>
          <a:solidFill>
            <a:schemeClr val="accent1"/>
          </a:solidFill>
          <a:ln w="34925" cap="flat" cmpd="sng" algn="ctr">
            <a:solidFill>
              <a:srgbClr val="000000"/>
            </a:solidFill>
            <a:prstDash val="solid"/>
            <a:round/>
            <a:headEnd type="none" w="med" len="med"/>
            <a:tailEnd type="none" w="med" len="med"/>
          </a:ln>
          <a:effectLst/>
        </p:spPr>
      </p:cxnSp>
      <p:cxnSp>
        <p:nvCxnSpPr>
          <p:cNvPr id="191" name="Straight Connector 190"/>
          <p:cNvCxnSpPr/>
          <p:nvPr/>
        </p:nvCxnSpPr>
        <p:spPr bwMode="auto">
          <a:xfrm>
            <a:off x="5820569" y="5692747"/>
            <a:ext cx="0" cy="96837"/>
          </a:xfrm>
          <a:prstGeom prst="line">
            <a:avLst/>
          </a:prstGeom>
          <a:solidFill>
            <a:schemeClr val="accent1"/>
          </a:solidFill>
          <a:ln w="34925" cap="flat" cmpd="sng" algn="ctr">
            <a:solidFill>
              <a:srgbClr val="000000"/>
            </a:solidFill>
            <a:prstDash val="solid"/>
            <a:round/>
            <a:headEnd type="none" w="med" len="med"/>
            <a:tailEnd type="none" w="med" len="med"/>
          </a:ln>
          <a:effectLst/>
        </p:spPr>
      </p:cxnSp>
      <p:cxnSp>
        <p:nvCxnSpPr>
          <p:cNvPr id="192" name="Straight Connector 191"/>
          <p:cNvCxnSpPr/>
          <p:nvPr/>
        </p:nvCxnSpPr>
        <p:spPr bwMode="auto">
          <a:xfrm>
            <a:off x="6680663" y="5695374"/>
            <a:ext cx="0" cy="96837"/>
          </a:xfrm>
          <a:prstGeom prst="line">
            <a:avLst/>
          </a:prstGeom>
          <a:solidFill>
            <a:schemeClr val="accent1"/>
          </a:solidFill>
          <a:ln w="34925" cap="flat" cmpd="sng" algn="ctr">
            <a:solidFill>
              <a:srgbClr val="000000"/>
            </a:solidFill>
            <a:prstDash val="solid"/>
            <a:round/>
            <a:headEnd type="none" w="med" len="med"/>
            <a:tailEnd type="none" w="med" len="med"/>
          </a:ln>
          <a:effectLst/>
        </p:spPr>
      </p:cxnSp>
      <p:cxnSp>
        <p:nvCxnSpPr>
          <p:cNvPr id="193" name="Straight Connector 192"/>
          <p:cNvCxnSpPr/>
          <p:nvPr/>
        </p:nvCxnSpPr>
        <p:spPr bwMode="auto">
          <a:xfrm>
            <a:off x="7446300" y="5687219"/>
            <a:ext cx="0" cy="96837"/>
          </a:xfrm>
          <a:prstGeom prst="line">
            <a:avLst/>
          </a:prstGeom>
          <a:solidFill>
            <a:schemeClr val="accent1"/>
          </a:solidFill>
          <a:ln w="34925" cap="flat" cmpd="sng" algn="ctr">
            <a:solidFill>
              <a:srgbClr val="000000"/>
            </a:solidFill>
            <a:prstDash val="solid"/>
            <a:round/>
            <a:headEnd type="none" w="med" len="med"/>
            <a:tailEnd type="none" w="med" len="med"/>
          </a:ln>
          <a:effectLst/>
        </p:spPr>
      </p:cxnSp>
      <p:cxnSp>
        <p:nvCxnSpPr>
          <p:cNvPr id="194" name="Straight Connector 193"/>
          <p:cNvCxnSpPr/>
          <p:nvPr/>
        </p:nvCxnSpPr>
        <p:spPr bwMode="auto">
          <a:xfrm>
            <a:off x="8186536" y="5681806"/>
            <a:ext cx="0" cy="96837"/>
          </a:xfrm>
          <a:prstGeom prst="line">
            <a:avLst/>
          </a:prstGeom>
          <a:solidFill>
            <a:schemeClr val="accent1"/>
          </a:solidFill>
          <a:ln w="34925" cap="flat" cmpd="sng" algn="ctr">
            <a:solidFill>
              <a:srgbClr val="000000"/>
            </a:solidFill>
            <a:prstDash val="solid"/>
            <a:round/>
            <a:headEnd type="none" w="med" len="med"/>
            <a:tailEnd type="none" w="med" len="med"/>
          </a:ln>
          <a:effectLst/>
        </p:spPr>
      </p:cxnSp>
      <p:sp>
        <p:nvSpPr>
          <p:cNvPr id="67" name="Rectangle 35"/>
          <p:cNvSpPr>
            <a:spLocks noChangeArrowheads="1"/>
          </p:cNvSpPr>
          <p:nvPr/>
        </p:nvSpPr>
        <p:spPr bwMode="auto">
          <a:xfrm>
            <a:off x="4267200" y="4572000"/>
            <a:ext cx="88900" cy="268288"/>
          </a:xfrm>
          <a:prstGeom prst="rect">
            <a:avLst/>
          </a:prstGeom>
          <a:solidFill>
            <a:srgbClr val="FF4343"/>
          </a:solidFill>
          <a:ln w="12700">
            <a:solidFill>
              <a:srgbClr val="FF4343"/>
            </a:solidFill>
            <a:miter lim="800000"/>
            <a:headEnd/>
            <a:tailEnd/>
          </a:ln>
        </p:spPr>
        <p:txBody>
          <a:bodyPr/>
          <a:lstStyle/>
          <a:p>
            <a:pPr algn="ctr"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741549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D93E1-C9A2-4206-A9EB-FB722363C0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9DF5BC-E594-4BBA-AC69-B8BAC3ADEC78}"/>
              </a:ext>
            </a:extLst>
          </p:cNvPr>
          <p:cNvSpPr>
            <a:spLocks noGrp="1"/>
          </p:cNvSpPr>
          <p:nvPr>
            <p:ph idx="1"/>
          </p:nvPr>
        </p:nvSpPr>
        <p:spPr/>
        <p:txBody>
          <a:bodyPr/>
          <a:lstStyle/>
          <a:p>
            <a:endParaRPr lang="en-US" dirty="0">
              <a:effectLst/>
            </a:endParaRPr>
          </a:p>
        </p:txBody>
      </p:sp>
      <p:sp>
        <p:nvSpPr>
          <p:cNvPr id="4" name="Slide Number Placeholder 3">
            <a:extLst>
              <a:ext uri="{FF2B5EF4-FFF2-40B4-BE49-F238E27FC236}">
                <a16:creationId xmlns:a16="http://schemas.microsoft.com/office/drawing/2014/main" id="{86196DDF-237A-48D6-86F6-B2A8D5E025E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B87B27-2B38-466A-8CD4-319805E47035}" type="slidenum">
              <a:rPr kumimoji="0" lang="en-US" sz="1400" b="0" i="0" u="none" strike="noStrike" kern="1200" cap="none" spc="0" normalizeH="0" baseline="0" noProof="0" smtClean="0">
                <a:ln>
                  <a:noFill/>
                </a:ln>
                <a:solidFill>
                  <a:srgbClr val="003366"/>
                </a:solidFill>
                <a:effectLst/>
                <a:uLnTx/>
                <a:uFillTx/>
                <a:latin typeface="Tahom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a:ln>
                <a:noFill/>
              </a:ln>
              <a:solidFill>
                <a:srgbClr val="003366"/>
              </a:solidFill>
              <a:effectLst/>
              <a:uLnTx/>
              <a:uFillTx/>
              <a:latin typeface="Tahoma"/>
              <a:ea typeface="+mn-ea"/>
              <a:cs typeface="+mn-cs"/>
            </a:endParaRPr>
          </a:p>
        </p:txBody>
      </p:sp>
      <p:pic>
        <p:nvPicPr>
          <p:cNvPr id="6" name="Picture 5">
            <a:extLst>
              <a:ext uri="{FF2B5EF4-FFF2-40B4-BE49-F238E27FC236}">
                <a16:creationId xmlns:a16="http://schemas.microsoft.com/office/drawing/2014/main" id="{82F06B8D-D157-4D3A-AFFF-914C14F9058B}"/>
              </a:ext>
            </a:extLst>
          </p:cNvPr>
          <p:cNvPicPr>
            <a:picLocks noChangeAspect="1"/>
          </p:cNvPicPr>
          <p:nvPr/>
        </p:nvPicPr>
        <p:blipFill>
          <a:blip r:embed="rId2"/>
          <a:stretch>
            <a:fillRect/>
          </a:stretch>
        </p:blipFill>
        <p:spPr>
          <a:xfrm>
            <a:off x="-57150" y="0"/>
            <a:ext cx="9201150" cy="6857999"/>
          </a:xfrm>
          <a:prstGeom prst="rect">
            <a:avLst/>
          </a:prstGeom>
        </p:spPr>
      </p:pic>
    </p:spTree>
    <p:extLst>
      <p:ext uri="{BB962C8B-B14F-4D97-AF65-F5344CB8AC3E}">
        <p14:creationId xmlns:p14="http://schemas.microsoft.com/office/powerpoint/2010/main" val="3586913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9AA11-747C-498A-B5B1-1F51B8A00748}"/>
              </a:ext>
            </a:extLst>
          </p:cNvPr>
          <p:cNvSpPr>
            <a:spLocks noGrp="1"/>
          </p:cNvSpPr>
          <p:nvPr>
            <p:ph type="title"/>
          </p:nvPr>
        </p:nvSpPr>
        <p:spPr/>
        <p:txBody>
          <a:bodyPr/>
          <a:lstStyle/>
          <a:p>
            <a:endParaRPr lang="en-US"/>
          </a:p>
        </p:txBody>
      </p:sp>
      <p:graphicFrame>
        <p:nvGraphicFramePr>
          <p:cNvPr id="5" name="Content Placeholder 4">
            <a:extLst>
              <a:ext uri="{FF2B5EF4-FFF2-40B4-BE49-F238E27FC236}">
                <a16:creationId xmlns:a16="http://schemas.microsoft.com/office/drawing/2014/main" id="{E28E49A0-46FB-4CEA-8AB3-BFF3701054C7}"/>
              </a:ext>
            </a:extLst>
          </p:cNvPr>
          <p:cNvGraphicFramePr>
            <a:graphicFrameLocks noGrp="1"/>
          </p:cNvGraphicFramePr>
          <p:nvPr>
            <p:ph idx="1"/>
          </p:nvPr>
        </p:nvGraphicFramePr>
        <p:xfrm>
          <a:off x="-76200" y="0"/>
          <a:ext cx="9220200" cy="6553351"/>
        </p:xfrm>
        <a:graphic>
          <a:graphicData uri="http://schemas.openxmlformats.org/drawingml/2006/table">
            <a:tbl>
              <a:tblPr/>
              <a:tblGrid>
                <a:gridCol w="2305050">
                  <a:extLst>
                    <a:ext uri="{9D8B030D-6E8A-4147-A177-3AD203B41FA5}">
                      <a16:colId xmlns:a16="http://schemas.microsoft.com/office/drawing/2014/main" val="583454035"/>
                    </a:ext>
                  </a:extLst>
                </a:gridCol>
                <a:gridCol w="1336542">
                  <a:extLst>
                    <a:ext uri="{9D8B030D-6E8A-4147-A177-3AD203B41FA5}">
                      <a16:colId xmlns:a16="http://schemas.microsoft.com/office/drawing/2014/main" val="2198241717"/>
                    </a:ext>
                  </a:extLst>
                </a:gridCol>
                <a:gridCol w="3273558">
                  <a:extLst>
                    <a:ext uri="{9D8B030D-6E8A-4147-A177-3AD203B41FA5}">
                      <a16:colId xmlns:a16="http://schemas.microsoft.com/office/drawing/2014/main" val="469307232"/>
                    </a:ext>
                  </a:extLst>
                </a:gridCol>
                <a:gridCol w="2305050">
                  <a:extLst>
                    <a:ext uri="{9D8B030D-6E8A-4147-A177-3AD203B41FA5}">
                      <a16:colId xmlns:a16="http://schemas.microsoft.com/office/drawing/2014/main" val="2731164408"/>
                    </a:ext>
                  </a:extLst>
                </a:gridCol>
              </a:tblGrid>
              <a:tr h="914400">
                <a:tc>
                  <a:txBody>
                    <a:bodyPr/>
                    <a:lstStyle/>
                    <a:p>
                      <a:pPr algn="ctr" fontAlgn="t"/>
                      <a:r>
                        <a:rPr lang="en-US" sz="1800" b="1" dirty="0">
                          <a:effectLst/>
                        </a:rPr>
                        <a:t>Contraceptive Method</a:t>
                      </a:r>
                    </a:p>
                  </a:txBody>
                  <a:tcPr marL="13138" marR="13138" marT="13138" marB="13138">
                    <a:lnL>
                      <a:noFill/>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algn="ctr" fontAlgn="t"/>
                      <a:r>
                        <a:rPr lang="en-US" sz="1800" b="1" dirty="0">
                          <a:effectLst/>
                        </a:rPr>
                        <a:t>When to Start</a:t>
                      </a:r>
                    </a:p>
                  </a:txBody>
                  <a:tcPr marL="13138" marR="13138" marT="13138" marB="13138">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algn="ctr" fontAlgn="t"/>
                      <a:r>
                        <a:rPr lang="en-US" sz="1800" b="1" dirty="0">
                          <a:effectLst/>
                        </a:rPr>
                        <a:t>Additional Contraception (i.e., backup) Needed</a:t>
                      </a:r>
                    </a:p>
                  </a:txBody>
                  <a:tcPr marL="13138" marR="13138" marT="13138" marB="13138">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algn="ctr" fontAlgn="t"/>
                      <a:r>
                        <a:rPr lang="en-US" sz="1800" b="1" dirty="0">
                          <a:effectLst/>
                        </a:rPr>
                        <a:t>Examinations or Tests Needed Before Initiation </a:t>
                      </a:r>
                      <a:r>
                        <a:rPr lang="en-US" sz="1800" b="1" u="none" strike="noStrike" baseline="30000" dirty="0">
                          <a:solidFill>
                            <a:srgbClr val="007398"/>
                          </a:solidFill>
                          <a:effectLst/>
                          <a:latin typeface="Arial" panose="020B0604020202020204" pitchFamily="34" charset="0"/>
                          <a:hlinkClick r:id="rId2"/>
                        </a:rPr>
                        <a:t>∗</a:t>
                      </a:r>
                      <a:endParaRPr lang="en-US" sz="1800" b="1" dirty="0">
                        <a:effectLst/>
                      </a:endParaRPr>
                    </a:p>
                  </a:txBody>
                  <a:tcPr marL="13138" marR="13138" marT="13138" marB="13138">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115276578"/>
                  </a:ext>
                </a:extLst>
              </a:tr>
              <a:tr h="724058">
                <a:tc>
                  <a:txBody>
                    <a:bodyPr/>
                    <a:lstStyle/>
                    <a:p>
                      <a:pPr algn="ctr" fontAlgn="t"/>
                      <a:r>
                        <a:rPr lang="en-US" sz="1800" dirty="0">
                          <a:effectLst/>
                        </a:rPr>
                        <a:t>Copper-containing IUD</a:t>
                      </a:r>
                    </a:p>
                  </a:txBody>
                  <a:tcPr marL="13138" marR="13138" marT="13138" marB="13138">
                    <a:lnL>
                      <a:noFill/>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dirty="0">
                          <a:effectLst/>
                        </a:rPr>
                        <a:t>Anytime</a:t>
                      </a:r>
                    </a:p>
                  </a:txBody>
                  <a:tcPr marL="13138" marR="13138" marT="13138" marB="13138">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a:effectLst/>
                        </a:rPr>
                        <a:t>Not needed</a:t>
                      </a:r>
                    </a:p>
                  </a:txBody>
                  <a:tcPr marL="13138" marR="13138" marT="13138" marB="13138">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a:effectLst/>
                        </a:rPr>
                        <a:t>Bimanual examination and cervical inspection </a:t>
                      </a:r>
                      <a:r>
                        <a:rPr lang="en-US" sz="1800" u="none" strike="noStrike" baseline="30000">
                          <a:solidFill>
                            <a:srgbClr val="007398"/>
                          </a:solidFill>
                          <a:effectLst/>
                          <a:latin typeface="Arial" panose="020B0604020202020204" pitchFamily="34" charset="0"/>
                          <a:hlinkClick r:id="rId3"/>
                        </a:rPr>
                        <a:t>†</a:t>
                      </a:r>
                      <a:endParaRPr lang="en-US" sz="1800">
                        <a:effectLst/>
                      </a:endParaRPr>
                    </a:p>
                  </a:txBody>
                  <a:tcPr marL="13138" marR="13138" marT="13138" marB="13138">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433940786"/>
                  </a:ext>
                </a:extLst>
              </a:tr>
              <a:tr h="957943">
                <a:tc>
                  <a:txBody>
                    <a:bodyPr/>
                    <a:lstStyle/>
                    <a:p>
                      <a:pPr algn="ctr" fontAlgn="t"/>
                      <a:r>
                        <a:rPr lang="en-US" sz="1800" dirty="0">
                          <a:effectLst/>
                        </a:rPr>
                        <a:t>Levonorgestrel-releasing IUD</a:t>
                      </a:r>
                    </a:p>
                  </a:txBody>
                  <a:tcPr marL="13138" marR="13138" marT="13138" marB="13138">
                    <a:lnL>
                      <a:noFill/>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a:effectLst/>
                        </a:rPr>
                        <a:t>Anytime</a:t>
                      </a:r>
                    </a:p>
                  </a:txBody>
                  <a:tcPr marL="13138" marR="13138" marT="13138" marB="13138">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a:effectLst/>
                        </a:rPr>
                        <a:t>If &gt;7 days after menses started, use backup method or abstain for 7 days.</a:t>
                      </a:r>
                    </a:p>
                  </a:txBody>
                  <a:tcPr marL="13138" marR="13138" marT="13138" marB="13138">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a:effectLst/>
                        </a:rPr>
                        <a:t>Bimanual examination and cervical inspection </a:t>
                      </a:r>
                      <a:r>
                        <a:rPr lang="en-US" sz="1800" u="none" strike="noStrike" baseline="30000">
                          <a:solidFill>
                            <a:srgbClr val="007398"/>
                          </a:solidFill>
                          <a:effectLst/>
                          <a:latin typeface="Arial" panose="020B0604020202020204" pitchFamily="34" charset="0"/>
                          <a:hlinkClick r:id="rId3"/>
                        </a:rPr>
                        <a:t>†</a:t>
                      </a:r>
                      <a:endParaRPr lang="en-US" sz="1800">
                        <a:effectLst/>
                      </a:endParaRPr>
                    </a:p>
                  </a:txBody>
                  <a:tcPr marL="13138" marR="13138" marT="13138" marB="13138">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1533367105"/>
                  </a:ext>
                </a:extLst>
              </a:tr>
              <a:tr h="957943">
                <a:tc>
                  <a:txBody>
                    <a:bodyPr/>
                    <a:lstStyle/>
                    <a:p>
                      <a:pPr algn="ctr" fontAlgn="t"/>
                      <a:r>
                        <a:rPr lang="en-US" sz="1800" dirty="0">
                          <a:effectLst/>
                        </a:rPr>
                        <a:t>Implant</a:t>
                      </a:r>
                    </a:p>
                  </a:txBody>
                  <a:tcPr marL="13138" marR="13138" marT="13138" marB="13138">
                    <a:lnL>
                      <a:noFill/>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a:effectLst/>
                        </a:rPr>
                        <a:t>Anytime</a:t>
                      </a:r>
                    </a:p>
                  </a:txBody>
                  <a:tcPr marL="13138" marR="13138" marT="13138" marB="13138">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a:effectLst/>
                        </a:rPr>
                        <a:t>If &gt;5 days after menses started, use backup method or abstain for 7 days.</a:t>
                      </a:r>
                    </a:p>
                  </a:txBody>
                  <a:tcPr marL="13138" marR="13138" marT="13138" marB="13138">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dirty="0">
                          <a:effectLst/>
                        </a:rPr>
                        <a:t>None</a:t>
                      </a:r>
                    </a:p>
                  </a:txBody>
                  <a:tcPr marL="13138" marR="13138" marT="13138" marB="13138">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686185551"/>
                  </a:ext>
                </a:extLst>
              </a:tr>
              <a:tr h="957943">
                <a:tc>
                  <a:txBody>
                    <a:bodyPr/>
                    <a:lstStyle/>
                    <a:p>
                      <a:pPr algn="ctr" fontAlgn="t"/>
                      <a:r>
                        <a:rPr lang="en-US" sz="1800" dirty="0">
                          <a:effectLst/>
                        </a:rPr>
                        <a:t>Injectable</a:t>
                      </a:r>
                    </a:p>
                  </a:txBody>
                  <a:tcPr marL="13138" marR="13138" marT="13138" marB="13138">
                    <a:lnL>
                      <a:noFill/>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a:effectLst/>
                        </a:rPr>
                        <a:t>Anytime</a:t>
                      </a:r>
                    </a:p>
                  </a:txBody>
                  <a:tcPr marL="13138" marR="13138" marT="13138" marB="13138">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dirty="0">
                          <a:effectLst/>
                        </a:rPr>
                        <a:t>If &gt;7 days after menses started, use backup method or abstain for 7 days.</a:t>
                      </a:r>
                    </a:p>
                  </a:txBody>
                  <a:tcPr marL="13138" marR="13138" marT="13138" marB="13138">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a:effectLst/>
                        </a:rPr>
                        <a:t>None</a:t>
                      </a:r>
                    </a:p>
                  </a:txBody>
                  <a:tcPr marL="13138" marR="13138" marT="13138" marB="13138">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2174126207"/>
                  </a:ext>
                </a:extLst>
              </a:tr>
              <a:tr h="957943">
                <a:tc>
                  <a:txBody>
                    <a:bodyPr/>
                    <a:lstStyle/>
                    <a:p>
                      <a:pPr algn="ctr" fontAlgn="t"/>
                      <a:r>
                        <a:rPr lang="en-US" sz="1800" dirty="0">
                          <a:effectLst/>
                        </a:rPr>
                        <a:t>Combined hormonal contraceptive</a:t>
                      </a:r>
                    </a:p>
                  </a:txBody>
                  <a:tcPr marL="13138" marR="13138" marT="13138" marB="13138">
                    <a:lnL>
                      <a:noFill/>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a:effectLst/>
                        </a:rPr>
                        <a:t>Anytime</a:t>
                      </a:r>
                    </a:p>
                  </a:txBody>
                  <a:tcPr marL="13138" marR="13138" marT="13138" marB="13138">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a:effectLst/>
                        </a:rPr>
                        <a:t>If &gt;5 days after menses started, use backup method or abstain for 7 days.</a:t>
                      </a:r>
                    </a:p>
                  </a:txBody>
                  <a:tcPr marL="13138" marR="13138" marT="13138" marB="13138">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a:effectLst/>
                        </a:rPr>
                        <a:t>Blood pressure measurement</a:t>
                      </a:r>
                    </a:p>
                  </a:txBody>
                  <a:tcPr marL="13138" marR="13138" marT="13138" marB="13138">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2476897278"/>
                  </a:ext>
                </a:extLst>
              </a:tr>
              <a:tr h="957943">
                <a:tc>
                  <a:txBody>
                    <a:bodyPr/>
                    <a:lstStyle/>
                    <a:p>
                      <a:pPr algn="ctr" fontAlgn="t"/>
                      <a:r>
                        <a:rPr lang="en-US" sz="1800" dirty="0">
                          <a:effectLst/>
                        </a:rPr>
                        <a:t>Progestin-only pill</a:t>
                      </a:r>
                    </a:p>
                  </a:txBody>
                  <a:tcPr marL="13138" marR="13138" marT="13138" marB="13138">
                    <a:lnL>
                      <a:noFill/>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a:effectLst/>
                        </a:rPr>
                        <a:t>Anytime</a:t>
                      </a:r>
                    </a:p>
                  </a:txBody>
                  <a:tcPr marL="13138" marR="13138" marT="13138" marB="13138">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a:effectLst/>
                        </a:rPr>
                        <a:t>If &gt;5 days after menses started, use backup method or abstain for 2 days.</a:t>
                      </a:r>
                    </a:p>
                  </a:txBody>
                  <a:tcPr marL="13138" marR="13138" marT="13138" marB="13138">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tc>
                  <a:txBody>
                    <a:bodyPr/>
                    <a:lstStyle/>
                    <a:p>
                      <a:pPr fontAlgn="t"/>
                      <a:r>
                        <a:rPr lang="en-US" sz="1800" dirty="0">
                          <a:effectLst/>
                        </a:rPr>
                        <a:t>None</a:t>
                      </a:r>
                    </a:p>
                  </a:txBody>
                  <a:tcPr marL="13138" marR="13138" marT="13138" marB="13138">
                    <a:lnL w="6350" cap="flat" cmpd="sng" algn="ctr">
                      <a:solidFill>
                        <a:srgbClr val="DCDCDC"/>
                      </a:solidFill>
                      <a:prstDash val="solid"/>
                      <a:round/>
                      <a:headEnd type="none" w="med" len="med"/>
                      <a:tailEnd type="none" w="med" len="med"/>
                    </a:lnL>
                    <a:lnR w="6350" cap="flat" cmpd="sng" algn="ctr">
                      <a:solidFill>
                        <a:srgbClr val="DCDCDC"/>
                      </a:solidFill>
                      <a:prstDash val="solid"/>
                      <a:round/>
                      <a:headEnd type="none" w="med" len="med"/>
                      <a:tailEnd type="none" w="med" len="med"/>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rgbClr val="FFFFFF"/>
                    </a:solidFill>
                  </a:tcPr>
                </a:tc>
                <a:extLst>
                  <a:ext uri="{0D108BD9-81ED-4DB2-BD59-A6C34878D82A}">
                    <a16:rowId xmlns:a16="http://schemas.microsoft.com/office/drawing/2014/main" val="1345254294"/>
                  </a:ext>
                </a:extLst>
              </a:tr>
            </a:tbl>
          </a:graphicData>
        </a:graphic>
      </p:graphicFrame>
      <p:sp>
        <p:nvSpPr>
          <p:cNvPr id="4" name="Slide Number Placeholder 3">
            <a:extLst>
              <a:ext uri="{FF2B5EF4-FFF2-40B4-BE49-F238E27FC236}">
                <a16:creationId xmlns:a16="http://schemas.microsoft.com/office/drawing/2014/main" id="{905E0D87-835F-424F-85BE-9C2E93AEB06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B87B27-2B38-466A-8CD4-319805E47035}" type="slidenum">
              <a:rPr kumimoji="0" lang="en-US" sz="1400" b="0" i="0" u="none" strike="noStrike" kern="1200" cap="none" spc="0" normalizeH="0" baseline="0" noProof="0" smtClean="0">
                <a:ln>
                  <a:noFill/>
                </a:ln>
                <a:solidFill>
                  <a:srgbClr val="003366"/>
                </a:solidFill>
                <a:effectLst/>
                <a:uLnTx/>
                <a:uFillTx/>
                <a:latin typeface="Tahom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a:ln>
                <a:noFill/>
              </a:ln>
              <a:solidFill>
                <a:srgbClr val="003366"/>
              </a:solidFill>
              <a:effectLst/>
              <a:uLnTx/>
              <a:uFillTx/>
              <a:latin typeface="Tahoma"/>
              <a:ea typeface="+mn-ea"/>
              <a:cs typeface="+mn-cs"/>
            </a:endParaRPr>
          </a:p>
        </p:txBody>
      </p:sp>
    </p:spTree>
    <p:extLst>
      <p:ext uri="{BB962C8B-B14F-4D97-AF65-F5344CB8AC3E}">
        <p14:creationId xmlns:p14="http://schemas.microsoft.com/office/powerpoint/2010/main" val="3910875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2"/>
                </a:solidFill>
                <a:effectLst/>
              </a:rPr>
              <a:t>Kinds of progestins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85447088"/>
              </p:ext>
            </p:extLst>
          </p:nvPr>
        </p:nvGraphicFramePr>
        <p:xfrm>
          <a:off x="444499" y="1524000"/>
          <a:ext cx="8547101" cy="5098799"/>
        </p:xfrm>
        <a:graphic>
          <a:graphicData uri="http://schemas.openxmlformats.org/drawingml/2006/table">
            <a:tbl>
              <a:tblPr firstRow="1" bandRow="1">
                <a:tableStyleId>{5C22544A-7EE6-4342-B048-85BDC9FD1C3A}</a:tableStyleId>
              </a:tblPr>
              <a:tblGrid>
                <a:gridCol w="1554019">
                  <a:extLst>
                    <a:ext uri="{9D8B030D-6E8A-4147-A177-3AD203B41FA5}">
                      <a16:colId xmlns:a16="http://schemas.microsoft.com/office/drawing/2014/main" val="20000"/>
                    </a:ext>
                  </a:extLst>
                </a:gridCol>
                <a:gridCol w="2874934">
                  <a:extLst>
                    <a:ext uri="{9D8B030D-6E8A-4147-A177-3AD203B41FA5}">
                      <a16:colId xmlns:a16="http://schemas.microsoft.com/office/drawing/2014/main" val="20001"/>
                    </a:ext>
                  </a:extLst>
                </a:gridCol>
                <a:gridCol w="4118148">
                  <a:extLst>
                    <a:ext uri="{9D8B030D-6E8A-4147-A177-3AD203B41FA5}">
                      <a16:colId xmlns:a16="http://schemas.microsoft.com/office/drawing/2014/main" val="20002"/>
                    </a:ext>
                  </a:extLst>
                </a:gridCol>
              </a:tblGrid>
              <a:tr h="465839">
                <a:tc>
                  <a:txBody>
                    <a:bodyPr/>
                    <a:lstStyle/>
                    <a:p>
                      <a:r>
                        <a:rPr lang="en-US" dirty="0">
                          <a:solidFill>
                            <a:schemeClr val="accent4"/>
                          </a:solidFill>
                        </a:rPr>
                        <a:t>Generation </a:t>
                      </a:r>
                    </a:p>
                  </a:txBody>
                  <a:tcPr/>
                </a:tc>
                <a:tc>
                  <a:txBody>
                    <a:bodyPr/>
                    <a:lstStyle/>
                    <a:p>
                      <a:r>
                        <a:rPr lang="en-US" dirty="0">
                          <a:solidFill>
                            <a:schemeClr val="accent4"/>
                          </a:solidFill>
                        </a:rPr>
                        <a:t>Kinds </a:t>
                      </a:r>
                    </a:p>
                  </a:txBody>
                  <a:tcPr/>
                </a:tc>
                <a:tc>
                  <a:txBody>
                    <a:bodyPr/>
                    <a:lstStyle/>
                    <a:p>
                      <a:r>
                        <a:rPr lang="en-US" dirty="0">
                          <a:solidFill>
                            <a:schemeClr val="accent4"/>
                          </a:solidFill>
                        </a:rPr>
                        <a:t>Properties </a:t>
                      </a:r>
                    </a:p>
                  </a:txBody>
                  <a:tcPr/>
                </a:tc>
                <a:extLst>
                  <a:ext uri="{0D108BD9-81ED-4DB2-BD59-A6C34878D82A}">
                    <a16:rowId xmlns:a16="http://schemas.microsoft.com/office/drawing/2014/main" val="10000"/>
                  </a:ext>
                </a:extLst>
              </a:tr>
              <a:tr h="11278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4"/>
                          </a:solidFill>
                        </a:rPr>
                        <a:t>First generation </a:t>
                      </a:r>
                      <a:endParaRPr lang="en-US" dirty="0">
                        <a:solidFill>
                          <a:schemeClr val="accent4"/>
                        </a:solidFill>
                      </a:endParaRPr>
                    </a:p>
                    <a:p>
                      <a:endParaRPr lang="en-US" dirty="0">
                        <a:solidFill>
                          <a:schemeClr val="accent4"/>
                        </a:solidFill>
                      </a:endParaRPr>
                    </a:p>
                  </a:txBody>
                  <a:tcPr/>
                </a:tc>
                <a:tc>
                  <a:txBody>
                    <a:bodyPr/>
                    <a:lstStyle/>
                    <a:p>
                      <a:pPr marL="342900" lvl="0" indent="-342900">
                        <a:buFont typeface="+mj-lt"/>
                        <a:buAutoNum type="arabicPeriod"/>
                      </a:pPr>
                      <a:r>
                        <a:rPr lang="en-US" b="1" dirty="0">
                          <a:solidFill>
                            <a:schemeClr val="accent4"/>
                          </a:solidFill>
                        </a:rPr>
                        <a:t>Norethindrone</a:t>
                      </a:r>
                      <a:endParaRPr lang="en-US" b="0" dirty="0">
                        <a:solidFill>
                          <a:schemeClr val="accent4"/>
                        </a:solidFill>
                      </a:endParaRPr>
                    </a:p>
                    <a:p>
                      <a:pPr marL="342900" lvl="0" indent="-342900">
                        <a:buFont typeface="+mj-lt"/>
                        <a:buAutoNum type="arabicPeriod"/>
                      </a:pPr>
                      <a:r>
                        <a:rPr lang="en-US" dirty="0">
                          <a:solidFill>
                            <a:schemeClr val="accent4"/>
                          </a:solidFill>
                        </a:rPr>
                        <a:t>Norethindrone Acetate</a:t>
                      </a:r>
                    </a:p>
                    <a:p>
                      <a:pPr marL="342900" lvl="0" indent="-342900">
                        <a:buFont typeface="+mj-lt"/>
                        <a:buAutoNum type="arabicPeriod"/>
                      </a:pPr>
                      <a:r>
                        <a:rPr lang="en-US" dirty="0">
                          <a:solidFill>
                            <a:schemeClr val="accent4"/>
                          </a:solidFill>
                        </a:rPr>
                        <a:t>Ethynodiol Diacetate </a:t>
                      </a:r>
                    </a:p>
                    <a:p>
                      <a:pPr marL="342900" indent="-342900">
                        <a:buFont typeface="+mj-lt"/>
                        <a:buAutoNum type="arabicPeriod"/>
                      </a:pPr>
                      <a:endParaRPr lang="en-US" dirty="0">
                        <a:solidFill>
                          <a:schemeClr val="accent4"/>
                        </a:solidFill>
                      </a:endParaRPr>
                    </a:p>
                  </a:txBody>
                  <a:tcPr/>
                </a:tc>
                <a:tc>
                  <a:txBody>
                    <a:bodyPr/>
                    <a:lstStyle/>
                    <a:p>
                      <a:r>
                        <a:rPr lang="en-US" sz="1600" dirty="0">
                          <a:solidFill>
                            <a:schemeClr val="accent4"/>
                          </a:solidFill>
                          <a:effectLst/>
                        </a:rPr>
                        <a:t>low progestational and slight estrogenic activity, tends to be less androgenic than the second-generation progestins </a:t>
                      </a:r>
                      <a:endParaRPr lang="en-US" sz="1600" dirty="0">
                        <a:solidFill>
                          <a:schemeClr val="accent4"/>
                        </a:solidFill>
                      </a:endParaRPr>
                    </a:p>
                  </a:txBody>
                  <a:tcPr/>
                </a:tc>
                <a:extLst>
                  <a:ext uri="{0D108BD9-81ED-4DB2-BD59-A6C34878D82A}">
                    <a16:rowId xmlns:a16="http://schemas.microsoft.com/office/drawing/2014/main" val="10001"/>
                  </a:ext>
                </a:extLst>
              </a:tr>
              <a:tr h="1012173">
                <a:tc>
                  <a:txBody>
                    <a:bodyPr/>
                    <a:lstStyle/>
                    <a:p>
                      <a:pPr lvl="0"/>
                      <a:r>
                        <a:rPr lang="en-US" b="1" dirty="0">
                          <a:solidFill>
                            <a:schemeClr val="accent4"/>
                          </a:solidFill>
                        </a:rPr>
                        <a:t>Second generation </a:t>
                      </a:r>
                      <a:endParaRPr lang="en-US" dirty="0">
                        <a:solidFill>
                          <a:schemeClr val="accent4"/>
                        </a:solidFill>
                      </a:endParaRPr>
                    </a:p>
                  </a:txBody>
                  <a:tcPr/>
                </a:tc>
                <a:tc>
                  <a:txBody>
                    <a:bodyPr/>
                    <a:lstStyle/>
                    <a:p>
                      <a:pPr marL="342900" lvl="0" indent="-342900">
                        <a:buFont typeface="+mj-lt"/>
                        <a:buAutoNum type="arabicPeriod" startAt="4"/>
                      </a:pPr>
                      <a:r>
                        <a:rPr lang="en-US" b="1" dirty="0">
                          <a:solidFill>
                            <a:schemeClr val="accent4"/>
                          </a:solidFill>
                        </a:rPr>
                        <a:t>Levonorgestrel </a:t>
                      </a:r>
                      <a:endParaRPr lang="en-US" dirty="0">
                        <a:solidFill>
                          <a:schemeClr val="accent4"/>
                        </a:solidFill>
                      </a:endParaRPr>
                    </a:p>
                    <a:p>
                      <a:pPr marL="342900" lvl="0" indent="-342900">
                        <a:buFont typeface="+mj-lt"/>
                        <a:buAutoNum type="arabicPeriod" startAt="4"/>
                      </a:pPr>
                      <a:r>
                        <a:rPr lang="en-US" dirty="0">
                          <a:solidFill>
                            <a:schemeClr val="accent4"/>
                          </a:solidFill>
                        </a:rPr>
                        <a:t> Norgestrel.</a:t>
                      </a:r>
                    </a:p>
                    <a:p>
                      <a:pPr marL="342900" indent="-342900">
                        <a:buFont typeface="+mj-lt"/>
                        <a:buAutoNum type="arabicPeriod" startAt="4"/>
                      </a:pPr>
                      <a:endParaRPr lang="en-US" dirty="0">
                        <a:solidFill>
                          <a:schemeClr val="accent4"/>
                        </a:solidFill>
                      </a:endParaRPr>
                    </a:p>
                  </a:txBody>
                  <a:tcPr/>
                </a:tc>
                <a:tc>
                  <a:txBody>
                    <a:bodyPr/>
                    <a:lstStyle/>
                    <a:p>
                      <a:pPr lvl="0"/>
                      <a:r>
                        <a:rPr lang="en-US" sz="1600" dirty="0">
                          <a:solidFill>
                            <a:schemeClr val="accent4"/>
                          </a:solidFill>
                        </a:rPr>
                        <a:t>varying degrees of androgenic and estrogenic activities and</a:t>
                      </a:r>
                      <a:r>
                        <a:rPr lang="en-US" sz="1600" baseline="0" dirty="0">
                          <a:solidFill>
                            <a:schemeClr val="accent4"/>
                          </a:solidFill>
                        </a:rPr>
                        <a:t> </a:t>
                      </a:r>
                      <a:r>
                        <a:rPr lang="en-US" sz="1600" dirty="0">
                          <a:solidFill>
                            <a:schemeClr val="accent4"/>
                          </a:solidFill>
                          <a:effectLst/>
                        </a:rPr>
                        <a:t>high progestational effects</a:t>
                      </a:r>
                      <a:endParaRPr lang="en-US" sz="1600" dirty="0">
                        <a:solidFill>
                          <a:schemeClr val="accent4"/>
                        </a:solidFill>
                      </a:endParaRPr>
                    </a:p>
                    <a:p>
                      <a:endParaRPr lang="en-US" sz="1600" dirty="0">
                        <a:solidFill>
                          <a:schemeClr val="accent4"/>
                        </a:solidFill>
                      </a:endParaRPr>
                    </a:p>
                  </a:txBody>
                  <a:tcPr/>
                </a:tc>
                <a:extLst>
                  <a:ext uri="{0D108BD9-81ED-4DB2-BD59-A6C34878D82A}">
                    <a16:rowId xmlns:a16="http://schemas.microsoft.com/office/drawing/2014/main" val="10002"/>
                  </a:ext>
                </a:extLst>
              </a:tr>
              <a:tr h="1012173">
                <a:tc>
                  <a:txBody>
                    <a:bodyPr/>
                    <a:lstStyle/>
                    <a:p>
                      <a:pPr lvl="0"/>
                      <a:r>
                        <a:rPr lang="en-US" b="1" dirty="0">
                          <a:solidFill>
                            <a:schemeClr val="accent4"/>
                          </a:solidFill>
                        </a:rPr>
                        <a:t>Third generation </a:t>
                      </a:r>
                      <a:endParaRPr lang="en-US" dirty="0">
                        <a:solidFill>
                          <a:schemeClr val="accent4"/>
                        </a:solidFill>
                      </a:endParaRPr>
                    </a:p>
                    <a:p>
                      <a:endParaRPr lang="en-US" dirty="0">
                        <a:solidFill>
                          <a:schemeClr val="accent4"/>
                        </a:solidFill>
                      </a:endParaRPr>
                    </a:p>
                  </a:txBody>
                  <a:tcPr/>
                </a:tc>
                <a:tc>
                  <a:txBody>
                    <a:bodyPr/>
                    <a:lstStyle/>
                    <a:p>
                      <a:pPr marL="342900" lvl="0" indent="-342900">
                        <a:buFont typeface="+mj-lt"/>
                        <a:buAutoNum type="arabicPeriod" startAt="6"/>
                      </a:pPr>
                      <a:r>
                        <a:rPr lang="en-US" b="1" dirty="0">
                          <a:solidFill>
                            <a:schemeClr val="accent4"/>
                          </a:solidFill>
                        </a:rPr>
                        <a:t>Desogestrel </a:t>
                      </a:r>
                    </a:p>
                    <a:p>
                      <a:pPr marL="342900" lvl="0" indent="-342900">
                        <a:buFont typeface="+mj-lt"/>
                        <a:buAutoNum type="arabicPeriod" startAt="6"/>
                      </a:pPr>
                      <a:r>
                        <a:rPr lang="en-US" b="1" dirty="0">
                          <a:solidFill>
                            <a:schemeClr val="accent4"/>
                          </a:solidFill>
                        </a:rPr>
                        <a:t>Norgestimate</a:t>
                      </a:r>
                      <a:endParaRPr lang="en-US" dirty="0">
                        <a:solidFill>
                          <a:schemeClr val="accent4"/>
                        </a:solidFill>
                      </a:endParaRPr>
                    </a:p>
                  </a:txBody>
                  <a:tcPr/>
                </a:tc>
                <a:tc>
                  <a:txBody>
                    <a:bodyPr/>
                    <a:lstStyle/>
                    <a:p>
                      <a:r>
                        <a:rPr lang="en-US" sz="1600" dirty="0">
                          <a:solidFill>
                            <a:schemeClr val="accent4"/>
                          </a:solidFill>
                          <a:effectLst/>
                        </a:rPr>
                        <a:t>high progestational selectivity, minimizing androgenic effects and estrogenic activity, possibly higher risk of non-fatal </a:t>
                      </a:r>
                      <a:r>
                        <a:rPr lang="en-US" sz="1600" dirty="0">
                          <a:solidFill>
                            <a:schemeClr val="accent4"/>
                          </a:solidFill>
                          <a:effectLst/>
                          <a:hlinkClick r:id="rId3"/>
                        </a:rPr>
                        <a:t>venous thrombosis</a:t>
                      </a:r>
                      <a:r>
                        <a:rPr lang="en-US" sz="1600" dirty="0">
                          <a:solidFill>
                            <a:schemeClr val="accent4"/>
                          </a:solidFill>
                          <a:effectLst/>
                        </a:rPr>
                        <a:t> with desogestrel </a:t>
                      </a:r>
                      <a:endParaRPr lang="en-US" sz="1600" dirty="0">
                        <a:solidFill>
                          <a:schemeClr val="accent4"/>
                        </a:solidFill>
                      </a:endParaRPr>
                    </a:p>
                  </a:txBody>
                  <a:tcPr/>
                </a:tc>
                <a:extLst>
                  <a:ext uri="{0D108BD9-81ED-4DB2-BD59-A6C34878D82A}">
                    <a16:rowId xmlns:a16="http://schemas.microsoft.com/office/drawing/2014/main" val="10003"/>
                  </a:ext>
                </a:extLst>
              </a:tr>
              <a:tr h="1243526">
                <a:tc>
                  <a:txBody>
                    <a:bodyPr/>
                    <a:lstStyle/>
                    <a:p>
                      <a:pPr lvl="0"/>
                      <a:r>
                        <a:rPr lang="en-US" b="1" dirty="0">
                          <a:solidFill>
                            <a:schemeClr val="accent4"/>
                          </a:solidFill>
                        </a:rPr>
                        <a:t>Fourth generation</a:t>
                      </a:r>
                      <a:endParaRPr lang="en-US" dirty="0">
                        <a:solidFill>
                          <a:schemeClr val="accent4"/>
                        </a:solidFill>
                      </a:endParaRPr>
                    </a:p>
                  </a:txBody>
                  <a:tcPr/>
                </a:tc>
                <a:tc>
                  <a:txBody>
                    <a:bodyPr/>
                    <a:lstStyle/>
                    <a:p>
                      <a:pPr marL="342900" lvl="0" indent="-342900">
                        <a:buFont typeface="+mj-lt"/>
                        <a:buAutoNum type="arabicPeriod" startAt="8"/>
                      </a:pPr>
                      <a:r>
                        <a:rPr lang="en-US" b="1" dirty="0" err="1">
                          <a:solidFill>
                            <a:schemeClr val="accent4"/>
                          </a:solidFill>
                        </a:rPr>
                        <a:t>drospirenone</a:t>
                      </a:r>
                      <a:r>
                        <a:rPr lang="en-US" b="1" dirty="0">
                          <a:solidFill>
                            <a:schemeClr val="accent4"/>
                          </a:solidFill>
                        </a:rPr>
                        <a:t>, </a:t>
                      </a:r>
                      <a:r>
                        <a:rPr lang="en-US" b="1" dirty="0" err="1">
                          <a:solidFill>
                            <a:schemeClr val="accent4"/>
                          </a:solidFill>
                        </a:rPr>
                        <a:t>cyproterone</a:t>
                      </a:r>
                      <a:r>
                        <a:rPr lang="en-US" b="1" dirty="0">
                          <a:solidFill>
                            <a:schemeClr val="accent4"/>
                          </a:solidFill>
                        </a:rPr>
                        <a:t> acetate</a:t>
                      </a:r>
                    </a:p>
                    <a:p>
                      <a:pPr marL="0" indent="0">
                        <a:buFont typeface="+mj-lt"/>
                        <a:buNone/>
                      </a:pPr>
                      <a:endParaRPr lang="en-US" dirty="0">
                        <a:solidFill>
                          <a:schemeClr val="accent4"/>
                        </a:solidFill>
                      </a:endParaRPr>
                    </a:p>
                  </a:txBody>
                  <a:tcPr/>
                </a:tc>
                <a:tc>
                  <a:txBody>
                    <a:bodyPr/>
                    <a:lstStyle/>
                    <a:p>
                      <a:pPr lvl="0" rtl="0"/>
                      <a:r>
                        <a:rPr lang="en-US" sz="1600" dirty="0">
                          <a:solidFill>
                            <a:schemeClr val="accent4"/>
                          </a:solidFill>
                        </a:rPr>
                        <a:t>the newest  progestin, </a:t>
                      </a:r>
                      <a:r>
                        <a:rPr lang="en-US" sz="1600" dirty="0">
                          <a:solidFill>
                            <a:schemeClr val="accent4"/>
                          </a:solidFill>
                          <a:effectLst/>
                        </a:rPr>
                        <a:t>the only progestin derived from 17a-spirolactoneis, also has low androgenic activity, may cause higher potassium levels, so women with kidney, liver, or adrenal disease should not use it</a:t>
                      </a:r>
                      <a:endParaRPr lang="en-US" sz="1600" dirty="0">
                        <a:solidFill>
                          <a:schemeClr val="accent4"/>
                        </a:solidFill>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4913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72" name="Picture 8" descr="https://encrypted-tbn3.gstatic.com/images?q=tbn:ANd9GcQ4wn3shMat8oZfOIqT9FUzFsHHpkLb-i8hLWpsdPLZXmaR0H34Ow"/>
          <p:cNvPicPr>
            <a:picLocks noChangeAspect="1" noChangeArrowheads="1"/>
          </p:cNvPicPr>
          <p:nvPr/>
        </p:nvPicPr>
        <p:blipFill>
          <a:blip r:embed="rId3" cstate="print"/>
          <a:srcRect/>
          <a:stretch>
            <a:fillRect/>
          </a:stretch>
        </p:blipFill>
        <p:spPr bwMode="auto">
          <a:xfrm>
            <a:off x="2019300" y="4267200"/>
            <a:ext cx="2552700" cy="1790701"/>
          </a:xfrm>
          <a:prstGeom prst="rect">
            <a:avLst/>
          </a:prstGeom>
          <a:noFill/>
        </p:spPr>
      </p:pic>
      <p:pic>
        <p:nvPicPr>
          <p:cNvPr id="62468" name="Picture 4" descr="https://encrypted-tbn2.gstatic.com/images?q=tbn:ANd9GcTc9ZxLwzUQqlzcKznplcXWIjhlBmP-lBFgRmy6eXlEjDi1BPSRsA"/>
          <p:cNvPicPr>
            <a:picLocks noChangeAspect="1" noChangeArrowheads="1"/>
          </p:cNvPicPr>
          <p:nvPr/>
        </p:nvPicPr>
        <p:blipFill>
          <a:blip r:embed="rId4" cstate="print">
            <a:lum bright="30000"/>
          </a:blip>
          <a:srcRect/>
          <a:stretch>
            <a:fillRect/>
          </a:stretch>
        </p:blipFill>
        <p:spPr bwMode="auto">
          <a:xfrm>
            <a:off x="4572000" y="3962400"/>
            <a:ext cx="2619375" cy="2200276"/>
          </a:xfrm>
          <a:prstGeom prst="rect">
            <a:avLst/>
          </a:prstGeom>
          <a:noFill/>
        </p:spPr>
      </p:pic>
      <p:pic>
        <p:nvPicPr>
          <p:cNvPr id="62466" name="Picture 2" descr="https://encrypted-tbn3.gstatic.com/images?q=tbn:ANd9GcTxZafqt4TgBPupEk45x6VJk-ErWf746S1vUPPbI0z2bxucJX_c"/>
          <p:cNvPicPr>
            <a:picLocks noChangeAspect="1" noChangeArrowheads="1"/>
          </p:cNvPicPr>
          <p:nvPr/>
        </p:nvPicPr>
        <p:blipFill>
          <a:blip r:embed="rId5" cstate="print"/>
          <a:srcRect/>
          <a:stretch>
            <a:fillRect/>
          </a:stretch>
        </p:blipFill>
        <p:spPr bwMode="auto">
          <a:xfrm>
            <a:off x="3319462" y="1981200"/>
            <a:ext cx="2505075" cy="1819276"/>
          </a:xfrm>
          <a:prstGeom prst="rect">
            <a:avLst/>
          </a:prstGeom>
          <a:noFill/>
        </p:spPr>
      </p:pic>
      <p:sp>
        <p:nvSpPr>
          <p:cNvPr id="2" name="Content Placeholder 1"/>
          <p:cNvSpPr>
            <a:spLocks noGrp="1"/>
          </p:cNvSpPr>
          <p:nvPr>
            <p:ph idx="1"/>
          </p:nvPr>
        </p:nvSpPr>
        <p:spPr>
          <a:xfrm>
            <a:off x="381000" y="1447800"/>
            <a:ext cx="5257800" cy="5410200"/>
          </a:xfrm>
        </p:spPr>
        <p:txBody>
          <a:bodyPr/>
          <a:lstStyle/>
          <a:p>
            <a:pPr>
              <a:buNone/>
            </a:pPr>
            <a:endParaRPr lang="en-US" dirty="0"/>
          </a:p>
        </p:txBody>
      </p:sp>
      <p:sp>
        <p:nvSpPr>
          <p:cNvPr id="3" name="Title 2"/>
          <p:cNvSpPr>
            <a:spLocks noGrp="1"/>
          </p:cNvSpPr>
          <p:nvPr>
            <p:ph type="title"/>
          </p:nvPr>
        </p:nvSpPr>
        <p:spPr>
          <a:xfrm>
            <a:off x="381000" y="355600"/>
            <a:ext cx="8382000" cy="711200"/>
          </a:xfrm>
        </p:spPr>
        <p:txBody>
          <a:bodyPr/>
          <a:lstStyle/>
          <a:p>
            <a:r>
              <a:rPr lang="en-US" sz="3600" dirty="0">
                <a:solidFill>
                  <a:schemeClr val="tx1"/>
                </a:solidFill>
              </a:rPr>
              <a:t>The Integrated Elements of EBM</a:t>
            </a:r>
          </a:p>
        </p:txBody>
      </p:sp>
      <p:sp>
        <p:nvSpPr>
          <p:cNvPr id="4" name="Text Box 4"/>
          <p:cNvSpPr txBox="1">
            <a:spLocks noChangeArrowheads="1"/>
          </p:cNvSpPr>
          <p:nvPr/>
        </p:nvSpPr>
        <p:spPr bwMode="auto">
          <a:xfrm>
            <a:off x="5410200" y="4495800"/>
            <a:ext cx="2362200" cy="830997"/>
          </a:xfrm>
          <a:prstGeom prst="rect">
            <a:avLst/>
          </a:prstGeom>
          <a:noFill/>
          <a:ln w="12700">
            <a:noFill/>
            <a:miter lim="800000"/>
            <a:headEnd type="none" w="sm" len="sm"/>
            <a:tailEnd type="none" w="sm" len="sm"/>
          </a:ln>
        </p:spPr>
        <p:txBody>
          <a:bodyPr wrap="square">
            <a:spAutoFit/>
          </a:bodyPr>
          <a:lstStyle/>
          <a:p>
            <a:pPr eaLnBrk="0" hangingPunct="0">
              <a:spcBef>
                <a:spcPct val="50000"/>
              </a:spcBef>
              <a:defRPr/>
            </a:pPr>
            <a:r>
              <a:rPr lang="en-US" sz="2400" b="1" dirty="0">
                <a:effectLst>
                  <a:outerShdw blurRad="38100" dist="38100" dir="2700000" algn="tl">
                    <a:srgbClr val="1F497D"/>
                  </a:outerShdw>
                </a:effectLst>
                <a:latin typeface="Arial" charset="0"/>
                <a:cs typeface="Arial" charset="0"/>
              </a:rPr>
              <a:t>PATIENT ‘s  VALUES</a:t>
            </a:r>
          </a:p>
        </p:txBody>
      </p:sp>
      <p:sp>
        <p:nvSpPr>
          <p:cNvPr id="5" name="Text Box 7"/>
          <p:cNvSpPr txBox="1">
            <a:spLocks noChangeArrowheads="1"/>
          </p:cNvSpPr>
          <p:nvPr/>
        </p:nvSpPr>
        <p:spPr bwMode="auto">
          <a:xfrm>
            <a:off x="3657600" y="1828800"/>
            <a:ext cx="1981200" cy="457200"/>
          </a:xfrm>
          <a:prstGeom prst="rect">
            <a:avLst/>
          </a:prstGeom>
          <a:noFill/>
          <a:ln w="12700">
            <a:noFill/>
            <a:miter lim="800000"/>
            <a:headEnd type="none" w="sm" len="sm"/>
            <a:tailEnd type="none" w="sm" len="sm"/>
          </a:ln>
        </p:spPr>
        <p:txBody>
          <a:bodyPr>
            <a:spAutoFit/>
          </a:bodyPr>
          <a:lstStyle/>
          <a:p>
            <a:pPr eaLnBrk="0" hangingPunct="0">
              <a:spcBef>
                <a:spcPct val="50000"/>
              </a:spcBef>
              <a:defRPr/>
            </a:pPr>
            <a:r>
              <a:rPr lang="en-US" sz="2400" b="1" dirty="0">
                <a:effectLst>
                  <a:outerShdw blurRad="38100" dist="38100" dir="2700000" algn="tl">
                    <a:srgbClr val="1F497D"/>
                  </a:outerShdw>
                </a:effectLst>
                <a:latin typeface="Arial" charset="0"/>
                <a:cs typeface="Arial" charset="0"/>
              </a:rPr>
              <a:t>EVIDENCE</a:t>
            </a:r>
          </a:p>
        </p:txBody>
      </p:sp>
      <p:sp>
        <p:nvSpPr>
          <p:cNvPr id="6" name="Text Box 10"/>
          <p:cNvSpPr txBox="1">
            <a:spLocks noChangeArrowheads="1"/>
          </p:cNvSpPr>
          <p:nvPr/>
        </p:nvSpPr>
        <p:spPr bwMode="auto">
          <a:xfrm>
            <a:off x="2133600" y="4495800"/>
            <a:ext cx="2438399" cy="830997"/>
          </a:xfrm>
          <a:prstGeom prst="rect">
            <a:avLst/>
          </a:prstGeom>
          <a:noFill/>
          <a:ln w="12700">
            <a:noFill/>
            <a:miter lim="800000"/>
            <a:headEnd type="none" w="sm" len="sm"/>
            <a:tailEnd type="none" w="sm" len="sm"/>
          </a:ln>
        </p:spPr>
        <p:txBody>
          <a:bodyPr wrap="square">
            <a:spAutoFit/>
          </a:bodyPr>
          <a:lstStyle/>
          <a:p>
            <a:pPr eaLnBrk="0" hangingPunct="0">
              <a:spcBef>
                <a:spcPct val="50000"/>
              </a:spcBef>
              <a:defRPr/>
            </a:pPr>
            <a:r>
              <a:rPr lang="en-US" sz="2400" b="1" dirty="0">
                <a:effectLst>
                  <a:outerShdw blurRad="38100" dist="38100" dir="2700000" algn="tl">
                    <a:srgbClr val="1F497D"/>
                  </a:outerShdw>
                </a:effectLst>
                <a:latin typeface="Arial" charset="0"/>
                <a:cs typeface="Arial" charset="0"/>
              </a:rPr>
              <a:t>PHYSICIAN EXPERIENCE</a:t>
            </a:r>
          </a:p>
        </p:txBody>
      </p:sp>
      <p:sp>
        <p:nvSpPr>
          <p:cNvPr id="7" name="Oval 3"/>
          <p:cNvSpPr>
            <a:spLocks noChangeArrowheads="1"/>
          </p:cNvSpPr>
          <p:nvPr/>
        </p:nvSpPr>
        <p:spPr bwMode="auto">
          <a:xfrm>
            <a:off x="4284663" y="3581400"/>
            <a:ext cx="3337003" cy="3124200"/>
          </a:xfrm>
          <a:prstGeom prst="ellipse">
            <a:avLst/>
          </a:prstGeom>
          <a:noFill/>
          <a:ln w="38100">
            <a:solidFill>
              <a:schemeClr val="tx1"/>
            </a:solidFill>
            <a:round/>
            <a:headEnd type="none" w="sm" len="sm"/>
            <a:tailEnd type="none" w="sm" len="sm"/>
          </a:ln>
        </p:spPr>
        <p:txBody>
          <a:bodyPr wrap="none" anchor="ctr"/>
          <a:lstStyle/>
          <a:p>
            <a:pPr>
              <a:defRPr/>
            </a:pPr>
            <a:endParaRPr lang="en-US" sz="2400">
              <a:effectLst>
                <a:outerShdw blurRad="38100" dist="38100" dir="2700000" algn="tl">
                  <a:srgbClr val="1F497D"/>
                </a:outerShdw>
              </a:effectLst>
              <a:latin typeface="Arial" charset="0"/>
              <a:cs typeface="Arial" charset="0"/>
            </a:endParaRPr>
          </a:p>
        </p:txBody>
      </p:sp>
      <p:sp>
        <p:nvSpPr>
          <p:cNvPr id="8" name="Oval 6"/>
          <p:cNvSpPr>
            <a:spLocks noChangeArrowheads="1"/>
          </p:cNvSpPr>
          <p:nvPr/>
        </p:nvSpPr>
        <p:spPr bwMode="auto">
          <a:xfrm>
            <a:off x="3124200" y="1676400"/>
            <a:ext cx="3048000" cy="2743200"/>
          </a:xfrm>
          <a:prstGeom prst="ellipse">
            <a:avLst/>
          </a:prstGeom>
          <a:noFill/>
          <a:ln w="38100">
            <a:solidFill>
              <a:schemeClr val="tx1"/>
            </a:solidFill>
            <a:round/>
            <a:headEnd type="none" w="sm" len="sm"/>
            <a:tailEnd type="none" w="sm" len="sm"/>
          </a:ln>
        </p:spPr>
        <p:txBody>
          <a:bodyPr wrap="none" anchor="ctr"/>
          <a:lstStyle/>
          <a:p>
            <a:pPr>
              <a:defRPr/>
            </a:pPr>
            <a:endParaRPr lang="en-US" sz="2400">
              <a:effectLst>
                <a:outerShdw blurRad="38100" dist="38100" dir="2700000" algn="tl">
                  <a:srgbClr val="1F497D"/>
                </a:outerShdw>
              </a:effectLst>
              <a:latin typeface="Arial" charset="0"/>
              <a:cs typeface="Arial" charset="0"/>
            </a:endParaRPr>
          </a:p>
        </p:txBody>
      </p:sp>
      <p:sp>
        <p:nvSpPr>
          <p:cNvPr id="9" name="Oval 9"/>
          <p:cNvSpPr>
            <a:spLocks noChangeArrowheads="1"/>
          </p:cNvSpPr>
          <p:nvPr/>
        </p:nvSpPr>
        <p:spPr bwMode="auto">
          <a:xfrm>
            <a:off x="2133600" y="3657600"/>
            <a:ext cx="2971800" cy="2971800"/>
          </a:xfrm>
          <a:prstGeom prst="ellipse">
            <a:avLst/>
          </a:prstGeom>
          <a:noFill/>
          <a:ln w="38100">
            <a:solidFill>
              <a:schemeClr val="tx1"/>
            </a:solidFill>
            <a:round/>
            <a:headEnd type="none" w="sm" len="sm"/>
            <a:tailEnd type="none" w="sm" len="sm"/>
          </a:ln>
        </p:spPr>
        <p:txBody>
          <a:bodyPr wrap="none" anchor="ctr"/>
          <a:lstStyle/>
          <a:p>
            <a:pPr>
              <a:defRPr/>
            </a:pPr>
            <a:endParaRPr lang="en-US" sz="2400">
              <a:effectLst>
                <a:outerShdw blurRad="38100" dist="38100" dir="2700000" algn="tl">
                  <a:srgbClr val="1F497D"/>
                </a:outerShdw>
              </a:effectLst>
              <a:latin typeface="Arial" charset="0"/>
              <a:cs typeface="Arial" charset="0"/>
            </a:endParaRPr>
          </a:p>
        </p:txBody>
      </p:sp>
    </p:spTree>
    <p:extLst>
      <p:ext uri="{BB962C8B-B14F-4D97-AF65-F5344CB8AC3E}">
        <p14:creationId xmlns:p14="http://schemas.microsoft.com/office/powerpoint/2010/main" val="2528451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381000"/>
            <a:ext cx="7772400" cy="914400"/>
          </a:xfrm>
        </p:spPr>
        <p:txBody>
          <a:bodyPr/>
          <a:lstStyle/>
          <a:p>
            <a:r>
              <a:rPr lang="en-US" altLang="en-US" dirty="0">
                <a:solidFill>
                  <a:schemeClr val="tx1"/>
                </a:solidFill>
                <a:effectLst/>
              </a:rPr>
              <a:t>New Progestogens</a:t>
            </a:r>
          </a:p>
        </p:txBody>
      </p:sp>
      <p:sp>
        <p:nvSpPr>
          <p:cNvPr id="136195" name="Rectangle 3"/>
          <p:cNvSpPr>
            <a:spLocks noGrp="1" noChangeArrowheads="1"/>
          </p:cNvSpPr>
          <p:nvPr>
            <p:ph type="body" idx="1"/>
          </p:nvPr>
        </p:nvSpPr>
        <p:spPr>
          <a:xfrm>
            <a:off x="685800" y="1371600"/>
            <a:ext cx="7772400" cy="4572000"/>
          </a:xfrm>
        </p:spPr>
        <p:txBody>
          <a:bodyPr/>
          <a:lstStyle/>
          <a:p>
            <a:pPr>
              <a:lnSpc>
                <a:spcPct val="90000"/>
              </a:lnSpc>
            </a:pPr>
            <a:r>
              <a:rPr lang="en-US" altLang="en-US" sz="2400" dirty="0">
                <a:effectLst/>
              </a:rPr>
              <a:t>Third generation pills first marketed in 1980s</a:t>
            </a:r>
          </a:p>
          <a:p>
            <a:pPr>
              <a:lnSpc>
                <a:spcPct val="90000"/>
              </a:lnSpc>
            </a:pPr>
            <a:r>
              <a:rPr lang="en-US" altLang="en-US" sz="2400" dirty="0">
                <a:effectLst/>
              </a:rPr>
              <a:t>Less </a:t>
            </a:r>
            <a:r>
              <a:rPr lang="en-US" altLang="en-US" sz="2400" dirty="0" err="1">
                <a:effectLst/>
              </a:rPr>
              <a:t>progestogenic</a:t>
            </a:r>
            <a:endParaRPr lang="en-US" altLang="en-US" sz="2400" dirty="0">
              <a:effectLst/>
            </a:endParaRPr>
          </a:p>
          <a:p>
            <a:pPr>
              <a:lnSpc>
                <a:spcPct val="90000"/>
              </a:lnSpc>
            </a:pPr>
            <a:r>
              <a:rPr lang="en-US" altLang="en-US" sz="2400" dirty="0">
                <a:effectLst/>
              </a:rPr>
              <a:t>Less side-effects such as acne and mood changes</a:t>
            </a:r>
          </a:p>
          <a:p>
            <a:pPr>
              <a:lnSpc>
                <a:spcPct val="90000"/>
              </a:lnSpc>
            </a:pPr>
            <a:r>
              <a:rPr lang="en-US" altLang="en-US" sz="2400" dirty="0">
                <a:effectLst/>
              </a:rPr>
              <a:t>? Increased risk of </a:t>
            </a:r>
            <a:r>
              <a:rPr lang="en-US" altLang="en-US" sz="2400" dirty="0" err="1">
                <a:effectLst/>
              </a:rPr>
              <a:t>thromboembolism</a:t>
            </a:r>
            <a:endParaRPr lang="en-US" altLang="en-US" sz="2400" dirty="0">
              <a:effectLst/>
            </a:endParaRPr>
          </a:p>
          <a:p>
            <a:pPr>
              <a:lnSpc>
                <a:spcPct val="90000"/>
              </a:lnSpc>
            </a:pPr>
            <a:r>
              <a:rPr lang="en-US" altLang="en-US" sz="2400" dirty="0">
                <a:effectLst/>
              </a:rPr>
              <a:t>Newer </a:t>
            </a:r>
            <a:r>
              <a:rPr lang="en-US" altLang="en-US" sz="2400" dirty="0" err="1">
                <a:effectLst/>
              </a:rPr>
              <a:t>progestogens</a:t>
            </a:r>
            <a:r>
              <a:rPr lang="en-US" altLang="en-US" sz="2400" dirty="0">
                <a:effectLst/>
              </a:rPr>
              <a:t> are mainly derivatives of 17-hydroxy-progesterone  ? better tolerated</a:t>
            </a:r>
          </a:p>
          <a:p>
            <a:pPr>
              <a:lnSpc>
                <a:spcPct val="90000"/>
              </a:lnSpc>
            </a:pPr>
            <a:r>
              <a:rPr lang="en-US" altLang="en-US" sz="2400" dirty="0" err="1">
                <a:effectLst/>
              </a:rPr>
              <a:t>Drospirenone</a:t>
            </a:r>
            <a:r>
              <a:rPr lang="en-US" altLang="en-US" sz="2400" dirty="0">
                <a:effectLst/>
              </a:rPr>
              <a:t> derivative of </a:t>
            </a:r>
            <a:r>
              <a:rPr lang="en-US" altLang="en-US" sz="2400" dirty="0" err="1">
                <a:effectLst/>
              </a:rPr>
              <a:t>spironalactone</a:t>
            </a:r>
            <a:r>
              <a:rPr lang="en-US" altLang="en-US" sz="2400" dirty="0">
                <a:effectLst/>
              </a:rPr>
              <a:t>- diuretic which passes through blood/brain barrier</a:t>
            </a:r>
          </a:p>
          <a:p>
            <a:pPr>
              <a:lnSpc>
                <a:spcPct val="90000"/>
              </a:lnSpc>
            </a:pPr>
            <a:r>
              <a:rPr lang="en-US" altLang="en-US" sz="2400" dirty="0">
                <a:effectLst/>
              </a:rPr>
              <a:t>Not available on PBS - all more expensive than older pills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1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61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1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61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1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19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361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252538" y="0"/>
            <a:ext cx="7772400" cy="1752600"/>
          </a:xfrm>
        </p:spPr>
        <p:txBody>
          <a:bodyPr/>
          <a:lstStyle/>
          <a:p>
            <a:r>
              <a:rPr lang="en-US" altLang="en-US" sz="4000" dirty="0">
                <a:solidFill>
                  <a:schemeClr val="tx1"/>
                </a:solidFill>
                <a:effectLst/>
              </a:rPr>
              <a:t>Low dose to very low dose </a:t>
            </a:r>
            <a:r>
              <a:rPr lang="en-US" altLang="en-US" sz="4000" dirty="0" err="1">
                <a:solidFill>
                  <a:schemeClr val="tx1"/>
                </a:solidFill>
                <a:effectLst/>
              </a:rPr>
              <a:t>oestrogen</a:t>
            </a:r>
            <a:endParaRPr lang="en-US" altLang="en-US" sz="4000" dirty="0">
              <a:solidFill>
                <a:schemeClr val="tx1"/>
              </a:solidFill>
              <a:effectLst/>
            </a:endParaRPr>
          </a:p>
        </p:txBody>
      </p:sp>
      <p:sp>
        <p:nvSpPr>
          <p:cNvPr id="27651" name="Rectangle 3"/>
          <p:cNvSpPr>
            <a:spLocks noGrp="1" noChangeArrowheads="1"/>
          </p:cNvSpPr>
          <p:nvPr>
            <p:ph type="body" idx="1"/>
          </p:nvPr>
        </p:nvSpPr>
        <p:spPr>
          <a:xfrm>
            <a:off x="685800" y="1752600"/>
            <a:ext cx="7772400" cy="4648200"/>
          </a:xfrm>
        </p:spPr>
        <p:txBody>
          <a:bodyPr/>
          <a:lstStyle/>
          <a:p>
            <a:r>
              <a:rPr lang="en-US" altLang="en-US" sz="3600" dirty="0">
                <a:effectLst/>
              </a:rPr>
              <a:t>advantages in terms of safety </a:t>
            </a:r>
          </a:p>
          <a:p>
            <a:r>
              <a:rPr lang="en-US" altLang="en-US" sz="3600" dirty="0">
                <a:effectLst/>
              </a:rPr>
              <a:t>reducing EE related adverse events</a:t>
            </a:r>
          </a:p>
          <a:p>
            <a:r>
              <a:rPr lang="en-US" altLang="en-US" sz="3600" dirty="0">
                <a:effectLst/>
              </a:rPr>
              <a:t>reduction in side effects </a:t>
            </a:r>
          </a:p>
          <a:p>
            <a:r>
              <a:rPr lang="en-US" altLang="en-US" sz="3600" dirty="0">
                <a:effectLst/>
              </a:rPr>
              <a:t>less effective cycle control </a:t>
            </a:r>
          </a:p>
          <a:p>
            <a:r>
              <a:rPr lang="en-US" altLang="en-US" sz="3600" dirty="0">
                <a:effectLst/>
              </a:rPr>
              <a:t>reduction in non-contraceptive </a:t>
            </a:r>
          </a:p>
          <a:p>
            <a:pPr>
              <a:buFontTx/>
              <a:buNone/>
            </a:pPr>
            <a:r>
              <a:rPr lang="en-US" altLang="en-US" sz="3600" dirty="0">
                <a:effectLst/>
              </a:rPr>
              <a:t>		related health benefits?</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27651">
                                            <p:txEl>
                                              <p:pRg st="2" end="2"/>
                                            </p:txEl>
                                          </p:spTgt>
                                        </p:tgtEl>
                                        <p:attrNameLst>
                                          <p:attrName>style.visibility</p:attrName>
                                        </p:attrNameLst>
                                      </p:cBhvr>
                                      <p:to>
                                        <p:strVal val="visible"/>
                                      </p:to>
                                    </p:set>
                                    <p:anim calcmode="lin" valueType="num">
                                      <p:cBhvr additive="base">
                                        <p:cTn id="19" dur="500" fill="hold"/>
                                        <p:tgtEl>
                                          <p:spTgt spid="2765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27651">
                                            <p:txEl>
                                              <p:pRg st="3" end="3"/>
                                            </p:txEl>
                                          </p:spTgt>
                                        </p:tgtEl>
                                        <p:attrNameLst>
                                          <p:attrName>style.visibility</p:attrName>
                                        </p:attrNameLst>
                                      </p:cBhvr>
                                      <p:to>
                                        <p:strVal val="visible"/>
                                      </p:to>
                                    </p:set>
                                    <p:anim calcmode="lin" valueType="num">
                                      <p:cBhvr additive="base">
                                        <p:cTn id="25" dur="500" fill="hold"/>
                                        <p:tgtEl>
                                          <p:spTgt spid="2765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76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27651">
                                            <p:txEl>
                                              <p:pRg st="4" end="4"/>
                                            </p:txEl>
                                          </p:spTgt>
                                        </p:tgtEl>
                                        <p:attrNameLst>
                                          <p:attrName>style.visibility</p:attrName>
                                        </p:attrNameLst>
                                      </p:cBhvr>
                                      <p:to>
                                        <p:strVal val="visible"/>
                                      </p:to>
                                    </p:set>
                                    <p:anim calcmode="lin" valueType="num">
                                      <p:cBhvr additive="base">
                                        <p:cTn id="31" dur="500" fill="hold"/>
                                        <p:tgtEl>
                                          <p:spTgt spid="27651">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76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6" fill="hold" grpId="0" nodeType="clickEffect">
                                  <p:stCondLst>
                                    <p:cond delay="0"/>
                                  </p:stCondLst>
                                  <p:childTnLst>
                                    <p:set>
                                      <p:cBhvr>
                                        <p:cTn id="36" dur="1" fill="hold">
                                          <p:stCondLst>
                                            <p:cond delay="0"/>
                                          </p:stCondLst>
                                        </p:cTn>
                                        <p:tgtEl>
                                          <p:spTgt spid="27651">
                                            <p:txEl>
                                              <p:pRg st="5" end="5"/>
                                            </p:txEl>
                                          </p:spTgt>
                                        </p:tgtEl>
                                        <p:attrNameLst>
                                          <p:attrName>style.visibility</p:attrName>
                                        </p:attrNameLst>
                                      </p:cBhvr>
                                      <p:to>
                                        <p:strVal val="visible"/>
                                      </p:to>
                                    </p:set>
                                    <p:anim calcmode="lin" valueType="num">
                                      <p:cBhvr additive="base">
                                        <p:cTn id="37" dur="500" fill="hold"/>
                                        <p:tgtEl>
                                          <p:spTgt spid="27651">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765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252538" y="0"/>
            <a:ext cx="7772400" cy="1066800"/>
          </a:xfrm>
        </p:spPr>
        <p:txBody>
          <a:bodyPr/>
          <a:lstStyle/>
          <a:p>
            <a:r>
              <a:rPr lang="en-US" altLang="en-US" sz="4000" dirty="0">
                <a:solidFill>
                  <a:schemeClr val="tx1"/>
                </a:solidFill>
                <a:effectLst/>
              </a:rPr>
              <a:t>Pharmacokinetics of COCP:</a:t>
            </a:r>
          </a:p>
        </p:txBody>
      </p:sp>
      <p:sp>
        <p:nvSpPr>
          <p:cNvPr id="16387" name="Rectangle 3"/>
          <p:cNvSpPr>
            <a:spLocks noGrp="1" noChangeArrowheads="1"/>
          </p:cNvSpPr>
          <p:nvPr>
            <p:ph type="body" idx="1"/>
          </p:nvPr>
        </p:nvSpPr>
        <p:spPr>
          <a:xfrm>
            <a:off x="626268" y="1371600"/>
            <a:ext cx="7891463" cy="5486400"/>
          </a:xfrm>
        </p:spPr>
        <p:txBody>
          <a:bodyPr/>
          <a:lstStyle/>
          <a:p>
            <a:pPr>
              <a:lnSpc>
                <a:spcPct val="140000"/>
              </a:lnSpc>
            </a:pPr>
            <a:r>
              <a:rPr lang="en-US" altLang="en-US" sz="2400" dirty="0">
                <a:effectLst/>
                <a:latin typeface="Arial" charset="0"/>
              </a:rPr>
              <a:t>rapid absorption from gut;</a:t>
            </a:r>
          </a:p>
          <a:p>
            <a:pPr>
              <a:lnSpc>
                <a:spcPct val="120000"/>
              </a:lnSpc>
            </a:pPr>
            <a:r>
              <a:rPr lang="en-US" altLang="en-US" sz="2400" dirty="0">
                <a:effectLst/>
                <a:latin typeface="Arial" charset="0"/>
              </a:rPr>
              <a:t>peak serum  levels 2 hrs; half-life 13-27 hrs;</a:t>
            </a:r>
          </a:p>
          <a:p>
            <a:pPr>
              <a:lnSpc>
                <a:spcPct val="120000"/>
              </a:lnSpc>
            </a:pPr>
            <a:r>
              <a:rPr lang="en-US" altLang="en-US" sz="2400" dirty="0">
                <a:effectLst/>
                <a:latin typeface="Arial" charset="0"/>
              </a:rPr>
              <a:t>bioavailability affected by 1st pass</a:t>
            </a:r>
          </a:p>
          <a:p>
            <a:pPr>
              <a:lnSpc>
                <a:spcPct val="110000"/>
              </a:lnSpc>
              <a:buFontTx/>
              <a:buNone/>
            </a:pPr>
            <a:r>
              <a:rPr lang="en-US" altLang="en-US" sz="2400" dirty="0">
                <a:effectLst/>
                <a:latin typeface="Arial" charset="0"/>
              </a:rPr>
              <a:t>	metabolism (in gut wall &amp; liver &amp; protein binding (albumin/SHBG).</a:t>
            </a:r>
          </a:p>
          <a:p>
            <a:pPr>
              <a:lnSpc>
                <a:spcPct val="130000"/>
              </a:lnSpc>
            </a:pPr>
            <a:r>
              <a:rPr lang="en-US" altLang="en-US" sz="2400" dirty="0">
                <a:effectLst/>
                <a:latin typeface="Arial" charset="0"/>
              </a:rPr>
              <a:t>EE </a:t>
            </a:r>
            <a:r>
              <a:rPr lang="en-US" altLang="en-US" sz="2400" dirty="0" err="1">
                <a:effectLst/>
                <a:latin typeface="Arial" charset="0"/>
              </a:rPr>
              <a:t>sulphates</a:t>
            </a:r>
            <a:r>
              <a:rPr lang="en-US" altLang="en-US" sz="2400" dirty="0">
                <a:effectLst/>
                <a:latin typeface="Arial" charset="0"/>
              </a:rPr>
              <a:t> </a:t>
            </a:r>
            <a:r>
              <a:rPr lang="en-US" altLang="en-US" sz="2400" dirty="0" err="1">
                <a:effectLst/>
                <a:latin typeface="Arial" charset="0"/>
              </a:rPr>
              <a:t>deconjugated</a:t>
            </a:r>
            <a:r>
              <a:rPr lang="en-US" altLang="en-US" sz="2400" dirty="0">
                <a:effectLst/>
                <a:latin typeface="Arial" charset="0"/>
              </a:rPr>
              <a:t> in</a:t>
            </a:r>
          </a:p>
          <a:p>
            <a:pPr>
              <a:buFontTx/>
              <a:buNone/>
            </a:pPr>
            <a:r>
              <a:rPr lang="en-US" altLang="en-US" sz="2400" dirty="0">
                <a:effectLst/>
                <a:latin typeface="Arial" charset="0"/>
              </a:rPr>
              <a:t>		intestine to be reactivated</a:t>
            </a:r>
          </a:p>
          <a:p>
            <a:r>
              <a:rPr lang="en-US" altLang="en-US" sz="2400" dirty="0">
                <a:effectLst/>
                <a:latin typeface="Arial" charset="0"/>
              </a:rPr>
              <a:t>excreted in </a:t>
            </a:r>
            <a:r>
              <a:rPr lang="en-US" altLang="en-US" sz="2400" dirty="0" err="1">
                <a:effectLst/>
                <a:latin typeface="Arial" charset="0"/>
              </a:rPr>
              <a:t>faeces</a:t>
            </a:r>
            <a:r>
              <a:rPr lang="en-US" altLang="en-US" sz="2400" dirty="0">
                <a:effectLst/>
                <a:latin typeface="Arial" charset="0"/>
              </a:rPr>
              <a:t> or urine.		</a:t>
            </a:r>
            <a:endParaRPr lang="en-US" altLang="en-US" sz="2400" dirty="0">
              <a:effectLst/>
            </a:endParaRPr>
          </a:p>
          <a:p>
            <a:r>
              <a:rPr lang="en-US" altLang="en-US" sz="2400" dirty="0">
                <a:effectLst/>
                <a:latin typeface="Arial" charset="0"/>
              </a:rPr>
              <a:t>EE increases prod of plasma proteins</a:t>
            </a:r>
          </a:p>
          <a:p>
            <a:r>
              <a:rPr lang="en-US" altLang="en-US" sz="2400" dirty="0">
                <a:effectLst/>
                <a:latin typeface="Arial" charset="0"/>
              </a:rPr>
              <a:t>LNG anti-</a:t>
            </a:r>
            <a:r>
              <a:rPr lang="en-US" altLang="en-US" sz="2400" dirty="0" err="1">
                <a:effectLst/>
                <a:latin typeface="Arial" charset="0"/>
              </a:rPr>
              <a:t>oestrogenic</a:t>
            </a:r>
            <a:r>
              <a:rPr lang="en-US" altLang="en-US" sz="2400" dirty="0">
                <a:effectLst/>
                <a:latin typeface="Arial" charset="0"/>
              </a:rPr>
              <a:t> effect minimizes this.</a:t>
            </a:r>
            <a:endParaRPr lang="en-US" altLang="en-US" sz="2400" dirty="0">
              <a:effectLs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sz="3600" dirty="0">
                <a:solidFill>
                  <a:schemeClr val="tx1"/>
                </a:solidFill>
                <a:effectLst/>
              </a:rPr>
              <a:t>Benefits of Combined Oral Contraceptives</a:t>
            </a:r>
          </a:p>
        </p:txBody>
      </p:sp>
      <p:sp>
        <p:nvSpPr>
          <p:cNvPr id="119811" name="Rectangle 3"/>
          <p:cNvSpPr>
            <a:spLocks noGrp="1" noChangeArrowheads="1"/>
          </p:cNvSpPr>
          <p:nvPr>
            <p:ph type="body" idx="1"/>
          </p:nvPr>
        </p:nvSpPr>
        <p:spPr>
          <a:xfrm>
            <a:off x="685800" y="1600200"/>
            <a:ext cx="8458200" cy="4495800"/>
          </a:xfrm>
        </p:spPr>
        <p:txBody>
          <a:bodyPr/>
          <a:lstStyle/>
          <a:p>
            <a:pPr>
              <a:lnSpc>
                <a:spcPct val="90000"/>
              </a:lnSpc>
            </a:pPr>
            <a:r>
              <a:rPr lang="en-AU" altLang="en-US" sz="2400" dirty="0">
                <a:effectLst/>
              </a:rPr>
              <a:t>Highly effective contraception</a:t>
            </a:r>
          </a:p>
          <a:p>
            <a:pPr>
              <a:lnSpc>
                <a:spcPct val="90000"/>
              </a:lnSpc>
            </a:pPr>
            <a:r>
              <a:rPr lang="en-AU" altLang="en-US" sz="2400" dirty="0">
                <a:effectLst/>
              </a:rPr>
              <a:t>Safe for long-term use in women up to menopause except for smokers &gt; 35 years</a:t>
            </a:r>
          </a:p>
          <a:p>
            <a:pPr>
              <a:lnSpc>
                <a:spcPct val="90000"/>
              </a:lnSpc>
            </a:pPr>
            <a:r>
              <a:rPr lang="en-AU" altLang="en-US" sz="2400" dirty="0">
                <a:effectLst/>
              </a:rPr>
              <a:t>Protection against endometrial and ovarian cancer 50-60% lasts 10-15 yrs after stopping</a:t>
            </a:r>
          </a:p>
          <a:p>
            <a:pPr>
              <a:lnSpc>
                <a:spcPct val="90000"/>
              </a:lnSpc>
            </a:pPr>
            <a:r>
              <a:rPr lang="en-AU" altLang="en-US" sz="2400" dirty="0">
                <a:effectLst/>
              </a:rPr>
              <a:t>Reduction in menstrual disorders – PMT, dysmenorrhoea, </a:t>
            </a:r>
            <a:r>
              <a:rPr lang="en-AU" altLang="en-US" sz="2400" dirty="0" err="1">
                <a:effectLst/>
              </a:rPr>
              <a:t>menorrhagia</a:t>
            </a:r>
            <a:r>
              <a:rPr lang="en-AU" altLang="en-US" sz="2400" dirty="0">
                <a:effectLst/>
              </a:rPr>
              <a:t> (40% reduction), anaemia</a:t>
            </a:r>
          </a:p>
          <a:p>
            <a:pPr>
              <a:lnSpc>
                <a:spcPct val="90000"/>
              </a:lnSpc>
            </a:pPr>
            <a:r>
              <a:rPr lang="en-AU" altLang="en-US" sz="2400" dirty="0">
                <a:effectLst/>
              </a:rPr>
              <a:t>Reduction in functional ovarian cysts, endometriosis</a:t>
            </a:r>
          </a:p>
          <a:p>
            <a:pPr>
              <a:lnSpc>
                <a:spcPct val="80000"/>
              </a:lnSpc>
            </a:pPr>
            <a:r>
              <a:rPr lang="en-AU" altLang="en-US" sz="2400" dirty="0">
                <a:effectLst/>
              </a:rPr>
              <a:t>Some protection against pelvic inflammatory disease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98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98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981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981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98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295400" y="304800"/>
            <a:ext cx="7805737" cy="914400"/>
          </a:xfrm>
        </p:spPr>
        <p:txBody>
          <a:bodyPr/>
          <a:lstStyle/>
          <a:p>
            <a:r>
              <a:rPr lang="en-US" altLang="en-US" sz="3600" dirty="0">
                <a:solidFill>
                  <a:schemeClr val="tx1"/>
                </a:solidFill>
                <a:effectLst/>
              </a:rPr>
              <a:t>Non-contraceptive health benefits</a:t>
            </a:r>
            <a:endParaRPr lang="en-US" altLang="en-US" sz="4000" dirty="0">
              <a:solidFill>
                <a:schemeClr val="tx1"/>
              </a:solidFill>
              <a:effectLst/>
            </a:endParaRPr>
          </a:p>
        </p:txBody>
      </p:sp>
      <p:sp>
        <p:nvSpPr>
          <p:cNvPr id="19459" name="Rectangle 3"/>
          <p:cNvSpPr>
            <a:spLocks noGrp="1" noChangeArrowheads="1"/>
          </p:cNvSpPr>
          <p:nvPr>
            <p:ph type="body" idx="1"/>
          </p:nvPr>
        </p:nvSpPr>
        <p:spPr>
          <a:xfrm>
            <a:off x="685800" y="1828800"/>
            <a:ext cx="8153400" cy="5562600"/>
          </a:xfrm>
        </p:spPr>
        <p:txBody>
          <a:bodyPr/>
          <a:lstStyle/>
          <a:p>
            <a:pPr>
              <a:buFontTx/>
              <a:buNone/>
            </a:pPr>
            <a:r>
              <a:rPr lang="en-US" altLang="en-US" dirty="0">
                <a:effectLst/>
              </a:rPr>
              <a:t> </a:t>
            </a:r>
            <a:r>
              <a:rPr lang="en-US" altLang="en-US" sz="2800" dirty="0">
                <a:effectLst/>
              </a:rPr>
              <a:t>possible protection against development of:</a:t>
            </a:r>
          </a:p>
          <a:p>
            <a:r>
              <a:rPr lang="en-US" altLang="en-US" sz="2800" dirty="0">
                <a:effectLst/>
              </a:rPr>
              <a:t> ectopic pregnancy</a:t>
            </a:r>
          </a:p>
          <a:p>
            <a:r>
              <a:rPr lang="en-US" altLang="en-US" sz="2800" dirty="0">
                <a:effectLst/>
              </a:rPr>
              <a:t>endometrial,  ovarian,  colon cancer</a:t>
            </a:r>
          </a:p>
          <a:p>
            <a:r>
              <a:rPr lang="en-US" altLang="en-US" sz="2800" dirty="0">
                <a:effectLst/>
              </a:rPr>
              <a:t>acute episodes of PID</a:t>
            </a:r>
          </a:p>
          <a:p>
            <a:r>
              <a:rPr lang="en-US" altLang="en-US" sz="2800" dirty="0">
                <a:effectLst/>
              </a:rPr>
              <a:t>uterine </a:t>
            </a:r>
            <a:r>
              <a:rPr lang="en-US" altLang="en-US" sz="2800" dirty="0" err="1">
                <a:effectLst/>
              </a:rPr>
              <a:t>myomata</a:t>
            </a:r>
            <a:r>
              <a:rPr lang="en-US" altLang="en-US" sz="2800" dirty="0">
                <a:effectLst/>
              </a:rPr>
              <a:t>;  endometriosis</a:t>
            </a:r>
          </a:p>
          <a:p>
            <a:r>
              <a:rPr lang="en-US" altLang="en-US" sz="2800" dirty="0">
                <a:effectLst/>
              </a:rPr>
              <a:t> infertility</a:t>
            </a:r>
          </a:p>
          <a:p>
            <a:r>
              <a:rPr lang="en-US" altLang="en-US" sz="2800" dirty="0">
                <a:effectLst/>
              </a:rPr>
              <a:t>benign ovarian and breast </a:t>
            </a:r>
            <a:r>
              <a:rPr lang="en-US" altLang="en-US" sz="2800" dirty="0" err="1">
                <a:effectLst/>
              </a:rPr>
              <a:t>tumours</a:t>
            </a:r>
            <a:endParaRPr lang="en-US" altLang="en-US" sz="2800" dirty="0">
              <a:effectLst/>
            </a:endParaRPr>
          </a:p>
          <a:p>
            <a:r>
              <a:rPr lang="en-US" altLang="en-US" sz="2800" dirty="0">
                <a:effectLst/>
              </a:rPr>
              <a:t>iron deficiency </a:t>
            </a:r>
            <a:r>
              <a:rPr lang="en-US" altLang="en-US" sz="2800" dirty="0" err="1">
                <a:effectLst/>
              </a:rPr>
              <a:t>anaemia</a:t>
            </a:r>
            <a:endParaRPr lang="en-US" altLang="en-US" sz="2800" dirty="0">
              <a:effectLst/>
            </a:endParaRPr>
          </a:p>
          <a:p>
            <a:r>
              <a:rPr lang="en-US" altLang="en-US" sz="2800" dirty="0">
                <a:effectLst/>
              </a:rPr>
              <a:t>bone mineral density loss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AU" altLang="en-US" sz="3600" dirty="0">
                <a:solidFill>
                  <a:schemeClr val="tx1"/>
                </a:solidFill>
                <a:effectLst/>
              </a:rPr>
              <a:t>Major Side Effects of Combined Pills</a:t>
            </a:r>
          </a:p>
        </p:txBody>
      </p:sp>
      <p:sp>
        <p:nvSpPr>
          <p:cNvPr id="121859" name="Rectangle 3"/>
          <p:cNvSpPr>
            <a:spLocks noGrp="1" noChangeArrowheads="1"/>
          </p:cNvSpPr>
          <p:nvPr>
            <p:ph type="body" idx="1"/>
          </p:nvPr>
        </p:nvSpPr>
        <p:spPr/>
        <p:txBody>
          <a:bodyPr/>
          <a:lstStyle/>
          <a:p>
            <a:pPr>
              <a:lnSpc>
                <a:spcPct val="160000"/>
              </a:lnSpc>
            </a:pPr>
            <a:r>
              <a:rPr lang="en-AU" altLang="en-US" dirty="0">
                <a:effectLst/>
              </a:rPr>
              <a:t>Arterial Thrombosis</a:t>
            </a:r>
          </a:p>
          <a:p>
            <a:pPr>
              <a:lnSpc>
                <a:spcPct val="160000"/>
              </a:lnSpc>
            </a:pPr>
            <a:r>
              <a:rPr lang="en-AU" altLang="en-US" dirty="0">
                <a:effectLst/>
              </a:rPr>
              <a:t>Risk factors include age, hypertension, smoking, obesity, and strong family history of premature coronary artery disease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anim calcmode="lin" valueType="num">
                                      <p:cBhvr additive="base">
                                        <p:cTn id="7" dur="500" fill="hold"/>
                                        <p:tgtEl>
                                          <p:spTgt spid="1218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18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121859">
                                            <p:txEl>
                                              <p:pRg st="1" end="1"/>
                                            </p:txEl>
                                          </p:spTgt>
                                        </p:tgtEl>
                                        <p:attrNameLst>
                                          <p:attrName>style.visibility</p:attrName>
                                        </p:attrNameLst>
                                      </p:cBhvr>
                                      <p:to>
                                        <p:strVal val="visible"/>
                                      </p:to>
                                    </p:set>
                                    <p:anim calcmode="lin" valueType="num">
                                      <p:cBhvr additive="base">
                                        <p:cTn id="13" dur="500" fill="hold"/>
                                        <p:tgtEl>
                                          <p:spTgt spid="1218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185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AU" altLang="en-US" sz="3200" dirty="0">
                <a:solidFill>
                  <a:schemeClr val="tx1"/>
                </a:solidFill>
                <a:effectLst/>
              </a:rPr>
              <a:t>Major Side Effects of Combined Pills</a:t>
            </a:r>
          </a:p>
        </p:txBody>
      </p:sp>
      <p:sp>
        <p:nvSpPr>
          <p:cNvPr id="122883" name="Rectangle 3"/>
          <p:cNvSpPr>
            <a:spLocks noGrp="1" noChangeArrowheads="1"/>
          </p:cNvSpPr>
          <p:nvPr>
            <p:ph type="body" sz="half" idx="2"/>
          </p:nvPr>
        </p:nvSpPr>
        <p:spPr>
          <a:xfrm>
            <a:off x="957263" y="2057400"/>
            <a:ext cx="7500937" cy="4114800"/>
          </a:xfrm>
        </p:spPr>
        <p:txBody>
          <a:bodyPr/>
          <a:lstStyle/>
          <a:p>
            <a:endParaRPr lang="en-AU" altLang="en-US" sz="2800" dirty="0"/>
          </a:p>
          <a:p>
            <a:r>
              <a:rPr lang="en-AU" altLang="en-US" dirty="0">
                <a:effectLst/>
              </a:rPr>
              <a:t>Use of The Combined Oral Contraceptive Pill increases the  risk of developing breast cancer by R.R. 1.24</a:t>
            </a:r>
          </a:p>
          <a:p>
            <a:r>
              <a:rPr lang="en-AU" altLang="en-US" dirty="0">
                <a:effectLst/>
              </a:rPr>
              <a:t>Risk returns to normal by 10 years post use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883">
                                            <p:txEl>
                                              <p:pRg st="1" end="1"/>
                                            </p:txEl>
                                          </p:spTgt>
                                        </p:tgtEl>
                                        <p:attrNameLst>
                                          <p:attrName>style.visibility</p:attrName>
                                        </p:attrNameLst>
                                      </p:cBhvr>
                                      <p:to>
                                        <p:strVal val="visible"/>
                                      </p:to>
                                    </p:set>
                                    <p:anim calcmode="lin" valueType="num">
                                      <p:cBhvr additive="base">
                                        <p:cTn id="7" dur="500" fill="hold"/>
                                        <p:tgtEl>
                                          <p:spTgt spid="12288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8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883">
                                            <p:txEl>
                                              <p:pRg st="2" end="2"/>
                                            </p:txEl>
                                          </p:spTgt>
                                        </p:tgtEl>
                                        <p:attrNameLst>
                                          <p:attrName>style.visibility</p:attrName>
                                        </p:attrNameLst>
                                      </p:cBhvr>
                                      <p:to>
                                        <p:strVal val="visible"/>
                                      </p:to>
                                    </p:set>
                                    <p:anim calcmode="lin" valueType="num">
                                      <p:cBhvr additive="base">
                                        <p:cTn id="13" dur="500" fill="hold"/>
                                        <p:tgtEl>
                                          <p:spTgt spid="12288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88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371600" y="228600"/>
            <a:ext cx="7772400" cy="1143000"/>
          </a:xfrm>
        </p:spPr>
        <p:txBody>
          <a:bodyPr/>
          <a:lstStyle/>
          <a:p>
            <a:r>
              <a:rPr lang="en-US" altLang="en-US" sz="3600" dirty="0">
                <a:solidFill>
                  <a:schemeClr val="tx1"/>
                </a:solidFill>
                <a:effectLst/>
              </a:rPr>
              <a:t>Mortality with COCPs and pregnancy</a:t>
            </a:r>
            <a:br>
              <a:rPr lang="en-US" altLang="en-US" sz="3600" dirty="0">
                <a:solidFill>
                  <a:schemeClr val="tx1"/>
                </a:solidFill>
                <a:effectLst/>
              </a:rPr>
            </a:br>
            <a:r>
              <a:rPr lang="en-US" altLang="en-US" sz="3600" dirty="0">
                <a:solidFill>
                  <a:schemeClr val="tx1"/>
                </a:solidFill>
                <a:effectLst/>
              </a:rPr>
              <a:t>(per 100,000)</a:t>
            </a:r>
            <a:endParaRPr lang="en-US" altLang="en-US" dirty="0">
              <a:solidFill>
                <a:schemeClr val="tx1"/>
              </a:solidFill>
              <a:effectLst/>
            </a:endParaRPr>
          </a:p>
        </p:txBody>
      </p:sp>
      <p:sp>
        <p:nvSpPr>
          <p:cNvPr id="36867" name="Rectangle 3"/>
          <p:cNvSpPr>
            <a:spLocks noGrp="1" noChangeArrowheads="1"/>
          </p:cNvSpPr>
          <p:nvPr>
            <p:ph type="body" idx="1"/>
          </p:nvPr>
        </p:nvSpPr>
        <p:spPr>
          <a:xfrm>
            <a:off x="914400" y="2209800"/>
            <a:ext cx="7772400" cy="4876800"/>
          </a:xfrm>
        </p:spPr>
        <p:txBody>
          <a:bodyPr/>
          <a:lstStyle/>
          <a:p>
            <a:pPr>
              <a:buFontTx/>
              <a:buNone/>
            </a:pPr>
            <a:r>
              <a:rPr lang="en-US" altLang="en-US" sz="2800" dirty="0">
                <a:effectLst/>
              </a:rPr>
              <a:t>Age	      pregnancy	        Combined pills</a:t>
            </a:r>
          </a:p>
          <a:p>
            <a:pPr>
              <a:buFontTx/>
              <a:buNone/>
            </a:pPr>
            <a:r>
              <a:rPr lang="en-US" altLang="en-US" sz="2800" dirty="0">
                <a:effectLst/>
              </a:rPr>
              <a:t>				             non-smoker   smoker</a:t>
            </a:r>
          </a:p>
          <a:p>
            <a:pPr>
              <a:buFontTx/>
              <a:buNone/>
            </a:pPr>
            <a:r>
              <a:rPr lang="en-US" altLang="en-US" sz="2800" dirty="0">
                <a:effectLst/>
              </a:rPr>
              <a:t>15-19		11.1			1.2	 	1.4</a:t>
            </a:r>
          </a:p>
          <a:p>
            <a:pPr>
              <a:buFontTx/>
              <a:buNone/>
            </a:pPr>
            <a:r>
              <a:rPr lang="en-US" altLang="en-US" sz="2800" dirty="0">
                <a:effectLst/>
              </a:rPr>
              <a:t>20-24		10.0			1.2		1.4</a:t>
            </a:r>
          </a:p>
          <a:p>
            <a:pPr>
              <a:buFontTx/>
              <a:buNone/>
            </a:pPr>
            <a:r>
              <a:rPr lang="en-US" altLang="en-US" sz="2800" dirty="0">
                <a:effectLst/>
              </a:rPr>
              <a:t>25-29		12.5			1.2		1.4</a:t>
            </a:r>
          </a:p>
          <a:p>
            <a:pPr>
              <a:buFontTx/>
              <a:buNone/>
            </a:pPr>
            <a:r>
              <a:rPr lang="en-US" altLang="en-US" sz="2800" dirty="0">
                <a:effectLst/>
              </a:rPr>
              <a:t>30-34		24.9			1.8	          10.4</a:t>
            </a:r>
          </a:p>
          <a:p>
            <a:pPr>
              <a:buFontTx/>
              <a:buNone/>
            </a:pPr>
            <a:r>
              <a:rPr lang="en-US" altLang="en-US" sz="2800" dirty="0">
                <a:effectLst/>
              </a:rPr>
              <a:t>35-39		44.0			3.9	          12.8</a:t>
            </a:r>
          </a:p>
          <a:p>
            <a:pPr>
              <a:buFontTx/>
              <a:buNone/>
            </a:pPr>
            <a:r>
              <a:rPr lang="en-US" altLang="en-US" sz="2800" dirty="0">
                <a:effectLst/>
              </a:rPr>
              <a:t>40-44		71.4			6.6	          58.4</a:t>
            </a:r>
          </a:p>
          <a:p>
            <a:pPr>
              <a:buFontTx/>
              <a:buNone/>
            </a:pPr>
            <a:r>
              <a:rPr lang="en-US" altLang="en-US" sz="2800" dirty="0">
                <a:effectLst/>
              </a:rPr>
              <a:t>					</a:t>
            </a:r>
            <a:r>
              <a:rPr lang="en-US" altLang="en-US" sz="1600" dirty="0">
                <a:effectLst/>
              </a:rPr>
              <a:t>(Upton 1996)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sz="3600" dirty="0">
                <a:solidFill>
                  <a:schemeClr val="tx1"/>
                </a:solidFill>
                <a:effectLst/>
              </a:rPr>
              <a:t>Contraindications to</a:t>
            </a:r>
            <a:br>
              <a:rPr lang="en-US" altLang="en-US" sz="3600" dirty="0">
                <a:solidFill>
                  <a:schemeClr val="tx1"/>
                </a:solidFill>
                <a:effectLst/>
              </a:rPr>
            </a:br>
            <a:r>
              <a:rPr lang="en-US" altLang="en-US" sz="3600" dirty="0">
                <a:solidFill>
                  <a:schemeClr val="tx1"/>
                </a:solidFill>
                <a:effectLst/>
              </a:rPr>
              <a:t>Combined Pill</a:t>
            </a:r>
          </a:p>
        </p:txBody>
      </p:sp>
      <p:sp>
        <p:nvSpPr>
          <p:cNvPr id="124931" name="Rectangle 3"/>
          <p:cNvSpPr>
            <a:spLocks noGrp="1" noChangeArrowheads="1"/>
          </p:cNvSpPr>
          <p:nvPr>
            <p:ph type="body" idx="1"/>
          </p:nvPr>
        </p:nvSpPr>
        <p:spPr>
          <a:xfrm>
            <a:off x="685800" y="1600200"/>
            <a:ext cx="7772400" cy="4495800"/>
          </a:xfrm>
        </p:spPr>
        <p:txBody>
          <a:bodyPr/>
          <a:lstStyle/>
          <a:p>
            <a:r>
              <a:rPr lang="en-AU" altLang="en-US" sz="2800" dirty="0">
                <a:effectLst/>
              </a:rPr>
              <a:t>History of </a:t>
            </a:r>
            <a:r>
              <a:rPr lang="en-AU" altLang="en-US" sz="2800" dirty="0" err="1">
                <a:effectLst/>
              </a:rPr>
              <a:t>thromboembolism</a:t>
            </a:r>
            <a:endParaRPr lang="en-AU" altLang="en-US" sz="2800" dirty="0">
              <a:effectLst/>
            </a:endParaRPr>
          </a:p>
          <a:p>
            <a:r>
              <a:rPr lang="en-AU" altLang="en-US" sz="2800" dirty="0">
                <a:effectLst/>
              </a:rPr>
              <a:t>History of cardiovascular disease / hypertension</a:t>
            </a:r>
          </a:p>
          <a:p>
            <a:r>
              <a:rPr lang="en-AU" altLang="en-US" sz="2800" dirty="0">
                <a:effectLst/>
              </a:rPr>
              <a:t>History of </a:t>
            </a:r>
            <a:r>
              <a:rPr lang="en-AU" altLang="en-US" sz="2800" dirty="0" err="1">
                <a:effectLst/>
              </a:rPr>
              <a:t>cerebrovascular</a:t>
            </a:r>
            <a:r>
              <a:rPr lang="en-AU" altLang="en-US" sz="2800" dirty="0">
                <a:effectLst/>
              </a:rPr>
              <a:t> accident</a:t>
            </a:r>
          </a:p>
          <a:p>
            <a:r>
              <a:rPr lang="en-AU" altLang="en-US" sz="2800" dirty="0">
                <a:effectLst/>
              </a:rPr>
              <a:t>Serious liver disease</a:t>
            </a:r>
          </a:p>
          <a:p>
            <a:r>
              <a:rPr lang="en-AU" altLang="en-US" sz="2800" dirty="0">
                <a:effectLst/>
              </a:rPr>
              <a:t>Malignancy of breast or genital tract</a:t>
            </a:r>
          </a:p>
          <a:p>
            <a:r>
              <a:rPr lang="en-AU" altLang="en-US" sz="2800" dirty="0">
                <a:effectLst/>
              </a:rPr>
              <a:t>Focal migraine</a:t>
            </a:r>
          </a:p>
          <a:p>
            <a:r>
              <a:rPr lang="en-AU" altLang="en-US" sz="2800" dirty="0">
                <a:effectLst/>
              </a:rPr>
              <a:t>Heavy smoking</a:t>
            </a:r>
          </a:p>
          <a:p>
            <a:r>
              <a:rPr lang="en-AU" altLang="en-US" sz="2800" dirty="0" err="1">
                <a:effectLst/>
              </a:rPr>
              <a:t>Malabsorption</a:t>
            </a:r>
            <a:r>
              <a:rPr lang="en-AU" altLang="en-US" sz="2800" dirty="0">
                <a:effectLst/>
              </a:rPr>
              <a:t> syndromes</a:t>
            </a:r>
          </a:p>
          <a:p>
            <a:r>
              <a:rPr lang="en-AU" altLang="en-US" sz="2800" dirty="0">
                <a:effectLst/>
              </a:rPr>
              <a:t>Pregnancy</a:t>
            </a:r>
            <a:endParaRPr lang="en-US" altLang="en-US"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anim calcmode="lin" valueType="num">
                                      <p:cBhvr additive="base">
                                        <p:cTn id="7" dur="500" fill="hold"/>
                                        <p:tgtEl>
                                          <p:spTgt spid="1249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49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124931">
                                            <p:txEl>
                                              <p:pRg st="1" end="1"/>
                                            </p:txEl>
                                          </p:spTgt>
                                        </p:tgtEl>
                                        <p:attrNameLst>
                                          <p:attrName>style.visibility</p:attrName>
                                        </p:attrNameLst>
                                      </p:cBhvr>
                                      <p:to>
                                        <p:strVal val="visible"/>
                                      </p:to>
                                    </p:set>
                                    <p:anim calcmode="lin" valueType="num">
                                      <p:cBhvr additive="base">
                                        <p:cTn id="13" dur="500" fill="hold"/>
                                        <p:tgtEl>
                                          <p:spTgt spid="1249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49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4931">
                                            <p:txEl>
                                              <p:pRg st="2" end="2"/>
                                            </p:txEl>
                                          </p:spTgt>
                                        </p:tgtEl>
                                        <p:attrNameLst>
                                          <p:attrName>style.visibility</p:attrName>
                                        </p:attrNameLst>
                                      </p:cBhvr>
                                      <p:to>
                                        <p:strVal val="visible"/>
                                      </p:to>
                                    </p:set>
                                    <p:anim calcmode="lin" valueType="num">
                                      <p:cBhvr additive="base">
                                        <p:cTn id="19" dur="500" fill="hold"/>
                                        <p:tgtEl>
                                          <p:spTgt spid="1249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49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124931">
                                            <p:txEl>
                                              <p:pRg st="3" end="3"/>
                                            </p:txEl>
                                          </p:spTgt>
                                        </p:tgtEl>
                                        <p:attrNameLst>
                                          <p:attrName>style.visibility</p:attrName>
                                        </p:attrNameLst>
                                      </p:cBhvr>
                                      <p:to>
                                        <p:strVal val="visible"/>
                                      </p:to>
                                    </p:set>
                                    <p:anim calcmode="lin" valueType="num">
                                      <p:cBhvr additive="base">
                                        <p:cTn id="25" dur="500" fill="hold"/>
                                        <p:tgtEl>
                                          <p:spTgt spid="1249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49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124931">
                                            <p:txEl>
                                              <p:pRg st="4" end="4"/>
                                            </p:txEl>
                                          </p:spTgt>
                                        </p:tgtEl>
                                        <p:attrNameLst>
                                          <p:attrName>style.visibility</p:attrName>
                                        </p:attrNameLst>
                                      </p:cBhvr>
                                      <p:to>
                                        <p:strVal val="visible"/>
                                      </p:to>
                                    </p:set>
                                    <p:anim calcmode="lin" valueType="num">
                                      <p:cBhvr additive="base">
                                        <p:cTn id="31" dur="500" fill="hold"/>
                                        <p:tgtEl>
                                          <p:spTgt spid="12493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49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124931">
                                            <p:txEl>
                                              <p:pRg st="5" end="5"/>
                                            </p:txEl>
                                          </p:spTgt>
                                        </p:tgtEl>
                                        <p:attrNameLst>
                                          <p:attrName>style.visibility</p:attrName>
                                        </p:attrNameLst>
                                      </p:cBhvr>
                                      <p:to>
                                        <p:strVal val="visible"/>
                                      </p:to>
                                    </p:set>
                                    <p:anim calcmode="lin" valueType="num">
                                      <p:cBhvr additive="base">
                                        <p:cTn id="37" dur="500" fill="hold"/>
                                        <p:tgtEl>
                                          <p:spTgt spid="12493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49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2" fill="hold" grpId="0" nodeType="clickEffect">
                                  <p:stCondLst>
                                    <p:cond delay="0"/>
                                  </p:stCondLst>
                                  <p:childTnLst>
                                    <p:set>
                                      <p:cBhvr>
                                        <p:cTn id="42" dur="1" fill="hold">
                                          <p:stCondLst>
                                            <p:cond delay="0"/>
                                          </p:stCondLst>
                                        </p:cTn>
                                        <p:tgtEl>
                                          <p:spTgt spid="124931">
                                            <p:txEl>
                                              <p:pRg st="6" end="6"/>
                                            </p:txEl>
                                          </p:spTgt>
                                        </p:tgtEl>
                                        <p:attrNameLst>
                                          <p:attrName>style.visibility</p:attrName>
                                        </p:attrNameLst>
                                      </p:cBhvr>
                                      <p:to>
                                        <p:strVal val="visible"/>
                                      </p:to>
                                    </p:set>
                                    <p:anim calcmode="lin" valueType="num">
                                      <p:cBhvr additive="base">
                                        <p:cTn id="43" dur="500" fill="hold"/>
                                        <p:tgtEl>
                                          <p:spTgt spid="124931">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2493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2" fill="hold" grpId="0" nodeType="clickEffect">
                                  <p:stCondLst>
                                    <p:cond delay="0"/>
                                  </p:stCondLst>
                                  <p:childTnLst>
                                    <p:set>
                                      <p:cBhvr>
                                        <p:cTn id="48" dur="1" fill="hold">
                                          <p:stCondLst>
                                            <p:cond delay="0"/>
                                          </p:stCondLst>
                                        </p:cTn>
                                        <p:tgtEl>
                                          <p:spTgt spid="124931">
                                            <p:txEl>
                                              <p:pRg st="7" end="7"/>
                                            </p:txEl>
                                          </p:spTgt>
                                        </p:tgtEl>
                                        <p:attrNameLst>
                                          <p:attrName>style.visibility</p:attrName>
                                        </p:attrNameLst>
                                      </p:cBhvr>
                                      <p:to>
                                        <p:strVal val="visible"/>
                                      </p:to>
                                    </p:set>
                                    <p:anim calcmode="lin" valueType="num">
                                      <p:cBhvr additive="base">
                                        <p:cTn id="49" dur="500" fill="hold"/>
                                        <p:tgtEl>
                                          <p:spTgt spid="124931">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2493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2" fill="hold" grpId="0" nodeType="clickEffect">
                                  <p:stCondLst>
                                    <p:cond delay="0"/>
                                  </p:stCondLst>
                                  <p:childTnLst>
                                    <p:set>
                                      <p:cBhvr>
                                        <p:cTn id="54" dur="1" fill="hold">
                                          <p:stCondLst>
                                            <p:cond delay="0"/>
                                          </p:stCondLst>
                                        </p:cTn>
                                        <p:tgtEl>
                                          <p:spTgt spid="124931">
                                            <p:txEl>
                                              <p:pRg st="8" end="8"/>
                                            </p:txEl>
                                          </p:spTgt>
                                        </p:tgtEl>
                                        <p:attrNameLst>
                                          <p:attrName>style.visibility</p:attrName>
                                        </p:attrNameLst>
                                      </p:cBhvr>
                                      <p:to>
                                        <p:strVal val="visible"/>
                                      </p:to>
                                    </p:set>
                                    <p:anim calcmode="lin" valueType="num">
                                      <p:cBhvr additive="base">
                                        <p:cTn id="55" dur="500" fill="hold"/>
                                        <p:tgtEl>
                                          <p:spTgt spid="124931">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2493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My Documents\diane.bmp"/>
          <p:cNvPicPr>
            <a:picLocks noChangeAspect="1" noChangeArrowheads="1"/>
          </p:cNvPicPr>
          <p:nvPr/>
        </p:nvPicPr>
        <p:blipFill>
          <a:blip r:embed="rId3" cstate="print"/>
          <a:srcRect/>
          <a:stretch>
            <a:fillRect/>
          </a:stretch>
        </p:blipFill>
        <p:spPr bwMode="auto">
          <a:xfrm>
            <a:off x="304800" y="0"/>
            <a:ext cx="4419600" cy="3748088"/>
          </a:xfrm>
          <a:prstGeom prst="rect">
            <a:avLst/>
          </a:prstGeom>
          <a:noFill/>
          <a:ln w="9525">
            <a:noFill/>
            <a:miter lim="800000"/>
            <a:headEnd/>
            <a:tailEnd/>
          </a:ln>
        </p:spPr>
      </p:pic>
      <p:pic>
        <p:nvPicPr>
          <p:cNvPr id="39939" name="Picture 3" descr="C:\My Documents\minulet.bmp"/>
          <p:cNvPicPr>
            <a:picLocks noChangeAspect="1" noChangeArrowheads="1"/>
          </p:cNvPicPr>
          <p:nvPr/>
        </p:nvPicPr>
        <p:blipFill>
          <a:blip r:embed="rId4" cstate="print"/>
          <a:srcRect/>
          <a:stretch>
            <a:fillRect/>
          </a:stretch>
        </p:blipFill>
        <p:spPr bwMode="auto">
          <a:xfrm>
            <a:off x="4648200" y="0"/>
            <a:ext cx="4495800" cy="3786188"/>
          </a:xfrm>
          <a:prstGeom prst="rect">
            <a:avLst/>
          </a:prstGeom>
          <a:noFill/>
          <a:ln w="9525">
            <a:noFill/>
            <a:miter lim="800000"/>
            <a:headEnd/>
            <a:tailEnd/>
          </a:ln>
        </p:spPr>
      </p:pic>
      <p:pic>
        <p:nvPicPr>
          <p:cNvPr id="39940" name="Picture 4" descr="C:\My Documents\marvelon.bmp"/>
          <p:cNvPicPr>
            <a:picLocks noChangeAspect="1" noChangeArrowheads="1"/>
          </p:cNvPicPr>
          <p:nvPr/>
        </p:nvPicPr>
        <p:blipFill>
          <a:blip r:embed="rId5" cstate="print"/>
          <a:srcRect/>
          <a:stretch>
            <a:fillRect/>
          </a:stretch>
        </p:blipFill>
        <p:spPr bwMode="auto">
          <a:xfrm>
            <a:off x="304800" y="3505200"/>
            <a:ext cx="4191000" cy="3352800"/>
          </a:xfrm>
          <a:prstGeom prst="rect">
            <a:avLst/>
          </a:prstGeom>
          <a:noFill/>
          <a:ln w="9525">
            <a:noFill/>
            <a:miter lim="800000"/>
            <a:headEnd/>
            <a:tailEnd/>
          </a:ln>
        </p:spPr>
      </p:pic>
      <p:pic>
        <p:nvPicPr>
          <p:cNvPr id="39941" name="Picture 5"/>
          <p:cNvPicPr>
            <a:picLocks noChangeAspect="1" noChangeArrowheads="1"/>
          </p:cNvPicPr>
          <p:nvPr/>
        </p:nvPicPr>
        <p:blipFill>
          <a:blip r:embed="rId6" cstate="print"/>
          <a:srcRect/>
          <a:stretch>
            <a:fillRect/>
          </a:stretch>
        </p:blipFill>
        <p:spPr bwMode="auto">
          <a:xfrm>
            <a:off x="4495800" y="3505200"/>
            <a:ext cx="4648200" cy="3352800"/>
          </a:xfrm>
          <a:prstGeom prst="rect">
            <a:avLst/>
          </a:prstGeom>
          <a:noFill/>
          <a:ln w="12700">
            <a:noFill/>
            <a:miter lim="800000"/>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905000"/>
            <a:ext cx="8394698" cy="3903262"/>
          </a:xfrm>
        </p:spPr>
        <p:txBody>
          <a:bodyPr>
            <a:normAutofit fontScale="25000" lnSpcReduction="20000"/>
          </a:bodyPr>
          <a:lstStyle/>
          <a:p>
            <a:pPr marL="44450" indent="0">
              <a:lnSpc>
                <a:spcPct val="150000"/>
              </a:lnSpc>
              <a:spcBef>
                <a:spcPts val="0"/>
              </a:spcBef>
              <a:buNone/>
            </a:pPr>
            <a:r>
              <a:rPr lang="en-US" dirty="0"/>
              <a:t>    </a:t>
            </a:r>
          </a:p>
          <a:p>
            <a:pPr marL="44450" indent="0">
              <a:lnSpc>
                <a:spcPct val="120000"/>
              </a:lnSpc>
              <a:spcBef>
                <a:spcPts val="0"/>
              </a:spcBef>
              <a:buNone/>
            </a:pPr>
            <a:r>
              <a:rPr lang="en-US" sz="7200" b="1" dirty="0"/>
              <a:t>   </a:t>
            </a:r>
          </a:p>
          <a:p>
            <a:pPr marL="44450" indent="0">
              <a:lnSpc>
                <a:spcPct val="120000"/>
              </a:lnSpc>
              <a:spcBef>
                <a:spcPts val="0"/>
              </a:spcBef>
              <a:buNone/>
            </a:pPr>
            <a:r>
              <a:rPr lang="en-US" sz="7200" b="1" dirty="0"/>
              <a:t>  1</a:t>
            </a:r>
          </a:p>
          <a:p>
            <a:pPr marL="44450" indent="0">
              <a:lnSpc>
                <a:spcPct val="120000"/>
              </a:lnSpc>
              <a:spcBef>
                <a:spcPts val="0"/>
              </a:spcBef>
              <a:buNone/>
            </a:pPr>
            <a:r>
              <a:rPr lang="en-US" sz="4500" b="1" dirty="0"/>
              <a:t> </a:t>
            </a:r>
          </a:p>
          <a:p>
            <a:pPr marL="44450" indent="0">
              <a:lnSpc>
                <a:spcPct val="120000"/>
              </a:lnSpc>
              <a:spcBef>
                <a:spcPts val="0"/>
              </a:spcBef>
              <a:buNone/>
            </a:pPr>
            <a:r>
              <a:rPr lang="en-US" sz="4500" b="1" dirty="0"/>
              <a:t>   </a:t>
            </a:r>
          </a:p>
          <a:p>
            <a:pPr marL="44450" indent="0">
              <a:lnSpc>
                <a:spcPct val="120000"/>
              </a:lnSpc>
              <a:spcBef>
                <a:spcPts val="0"/>
              </a:spcBef>
              <a:buNone/>
            </a:pPr>
            <a:r>
              <a:rPr lang="en-US" sz="4500" b="1" dirty="0"/>
              <a:t>       </a:t>
            </a:r>
          </a:p>
          <a:p>
            <a:pPr marL="44450" indent="0">
              <a:lnSpc>
                <a:spcPct val="120000"/>
              </a:lnSpc>
              <a:spcBef>
                <a:spcPts val="0"/>
              </a:spcBef>
              <a:buNone/>
            </a:pPr>
            <a:endParaRPr lang="en-US" sz="7200" b="1" dirty="0"/>
          </a:p>
          <a:p>
            <a:pPr marL="44450" indent="0">
              <a:lnSpc>
                <a:spcPct val="120000"/>
              </a:lnSpc>
              <a:spcBef>
                <a:spcPts val="0"/>
              </a:spcBef>
              <a:buNone/>
            </a:pPr>
            <a:r>
              <a:rPr lang="en-US" sz="7200" b="1" dirty="0"/>
              <a:t>  2</a:t>
            </a:r>
          </a:p>
          <a:p>
            <a:pPr marL="44450" indent="0">
              <a:lnSpc>
                <a:spcPct val="120000"/>
              </a:lnSpc>
              <a:spcBef>
                <a:spcPts val="0"/>
              </a:spcBef>
              <a:buNone/>
            </a:pPr>
            <a:r>
              <a:rPr lang="en-US" sz="4500" b="1" dirty="0"/>
              <a:t>  </a:t>
            </a:r>
          </a:p>
          <a:p>
            <a:pPr marL="44450" indent="0">
              <a:lnSpc>
                <a:spcPct val="120000"/>
              </a:lnSpc>
              <a:spcBef>
                <a:spcPts val="0"/>
              </a:spcBef>
              <a:buNone/>
            </a:pPr>
            <a:endParaRPr lang="en-US" sz="4500" b="1" dirty="0"/>
          </a:p>
          <a:p>
            <a:pPr marL="44450" indent="0">
              <a:lnSpc>
                <a:spcPct val="120000"/>
              </a:lnSpc>
              <a:spcBef>
                <a:spcPts val="0"/>
              </a:spcBef>
              <a:buNone/>
            </a:pPr>
            <a:r>
              <a:rPr lang="en-US" sz="7200" b="1" dirty="0"/>
              <a:t>  3</a:t>
            </a:r>
          </a:p>
          <a:p>
            <a:pPr marL="44450" indent="0">
              <a:lnSpc>
                <a:spcPct val="120000"/>
              </a:lnSpc>
              <a:spcBef>
                <a:spcPts val="0"/>
              </a:spcBef>
              <a:buNone/>
            </a:pPr>
            <a:r>
              <a:rPr lang="en-US" sz="4500" b="1" dirty="0"/>
              <a:t>   </a:t>
            </a:r>
          </a:p>
          <a:p>
            <a:pPr marL="44450" indent="0">
              <a:spcBef>
                <a:spcPts val="0"/>
              </a:spcBef>
              <a:buNone/>
            </a:pPr>
            <a:endParaRPr lang="en-US" sz="4500" dirty="0"/>
          </a:p>
          <a:p>
            <a:pPr marL="44450" indent="0">
              <a:spcBef>
                <a:spcPts val="0"/>
              </a:spcBef>
              <a:buNone/>
            </a:pPr>
            <a:r>
              <a:rPr lang="en-US" sz="4500" dirty="0"/>
              <a:t>   </a:t>
            </a:r>
            <a:r>
              <a:rPr lang="en-US" sz="7200" dirty="0"/>
              <a:t>4</a:t>
            </a:r>
          </a:p>
          <a:p>
            <a:pPr marL="44450" indent="0">
              <a:spcBef>
                <a:spcPts val="0"/>
              </a:spcBef>
              <a:buNone/>
            </a:pPr>
            <a:endParaRPr lang="en-US" sz="4500" dirty="0"/>
          </a:p>
          <a:p>
            <a:pPr marL="44450" indent="0">
              <a:spcBef>
                <a:spcPts val="0"/>
              </a:spcBef>
              <a:buNone/>
            </a:pPr>
            <a:endParaRPr lang="en-US" sz="4500" dirty="0"/>
          </a:p>
          <a:p>
            <a:pPr marL="44450" indent="0">
              <a:spcBef>
                <a:spcPts val="0"/>
              </a:spcBef>
              <a:buNone/>
            </a:pPr>
            <a:endParaRPr lang="en-US" sz="4500" dirty="0"/>
          </a:p>
          <a:p>
            <a:pPr marL="44450" indent="0">
              <a:spcBef>
                <a:spcPts val="0"/>
              </a:spcBef>
              <a:buNone/>
            </a:pPr>
            <a:r>
              <a:rPr lang="en-US" sz="7200" b="1" dirty="0"/>
              <a:t>  5</a:t>
            </a:r>
          </a:p>
          <a:p>
            <a:pPr marL="44450" indent="0">
              <a:lnSpc>
                <a:spcPct val="150000"/>
              </a:lnSpc>
              <a:spcBef>
                <a:spcPts val="0"/>
              </a:spcBef>
              <a:buNone/>
            </a:pPr>
            <a:endParaRPr lang="en-US" dirty="0"/>
          </a:p>
          <a:p>
            <a:pPr marL="44450" indent="0">
              <a:lnSpc>
                <a:spcPct val="150000"/>
              </a:lnSpc>
              <a:spcBef>
                <a:spcPts val="0"/>
              </a:spcBef>
              <a:buNone/>
            </a:pPr>
            <a:r>
              <a:rPr lang="en-US" dirty="0"/>
              <a:t>  </a:t>
            </a:r>
          </a:p>
          <a:p>
            <a:pPr marL="44450" indent="0">
              <a:lnSpc>
                <a:spcPct val="150000"/>
              </a:lnSpc>
              <a:spcBef>
                <a:spcPts val="0"/>
              </a:spcBef>
              <a:buNone/>
            </a:pPr>
            <a:endParaRPr lang="en-US" dirty="0"/>
          </a:p>
        </p:txBody>
      </p:sp>
      <p:sp>
        <p:nvSpPr>
          <p:cNvPr id="3" name="Title 2"/>
          <p:cNvSpPr>
            <a:spLocks noGrp="1"/>
          </p:cNvSpPr>
          <p:nvPr>
            <p:ph type="title"/>
          </p:nvPr>
        </p:nvSpPr>
        <p:spPr>
          <a:xfrm>
            <a:off x="432158" y="279664"/>
            <a:ext cx="8382000" cy="1054100"/>
          </a:xfrm>
        </p:spPr>
        <p:txBody>
          <a:bodyPr/>
          <a:lstStyle/>
          <a:p>
            <a:pPr algn="ctr"/>
            <a:r>
              <a:rPr lang="en-US" sz="3600" dirty="0">
                <a:solidFill>
                  <a:schemeClr val="tx1"/>
                </a:solidFill>
                <a:effectLst/>
              </a:rPr>
              <a:t>The Pyramid of Evidence</a:t>
            </a:r>
          </a:p>
        </p:txBody>
      </p:sp>
      <p:grpSp>
        <p:nvGrpSpPr>
          <p:cNvPr id="4" name="Diagram group"/>
          <p:cNvGrpSpPr/>
          <p:nvPr/>
        </p:nvGrpSpPr>
        <p:grpSpPr>
          <a:xfrm>
            <a:off x="303212" y="1289050"/>
            <a:ext cx="8537575" cy="4279899"/>
            <a:chOff x="0" y="0"/>
            <a:chExt cx="8537575" cy="4279899"/>
          </a:xfrm>
          <a:scene3d>
            <a:camera prst="perspectiveLeft" zoom="91000"/>
            <a:lightRig rig="threePt" dir="t">
              <a:rot lat="0" lon="0" rev="20640000"/>
            </a:lightRig>
          </a:scene3d>
        </p:grpSpPr>
        <p:grpSp>
          <p:nvGrpSpPr>
            <p:cNvPr id="5" name="Group 7"/>
            <p:cNvGrpSpPr/>
            <p:nvPr/>
          </p:nvGrpSpPr>
          <p:grpSpPr>
            <a:xfrm>
              <a:off x="3557322" y="0"/>
              <a:ext cx="1422929" cy="713316"/>
              <a:chOff x="3557322" y="0"/>
              <a:chExt cx="1422929" cy="713316"/>
            </a:xfrm>
          </p:grpSpPr>
          <p:sp>
            <p:nvSpPr>
              <p:cNvPr id="24" name="Trapezoid 23"/>
              <p:cNvSpPr/>
              <p:nvPr/>
            </p:nvSpPr>
            <p:spPr>
              <a:xfrm>
                <a:off x="3557322" y="0"/>
                <a:ext cx="1422929" cy="713316"/>
              </a:xfrm>
              <a:prstGeom prst="trapezoid">
                <a:avLst>
                  <a:gd name="adj" fmla="val 99740"/>
                </a:avLst>
              </a:prstGeom>
              <a:sp3d extrusionH="50600" prstMaterial="metal">
                <a:bevelT w="101600" h="80600" prst="relaxedInset"/>
                <a:bevelB w="80600" h="80600" prst="relaxedInset"/>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5" name="Trapezoid 4"/>
              <p:cNvSpPr/>
              <p:nvPr/>
            </p:nvSpPr>
            <p:spPr>
              <a:xfrm>
                <a:off x="3557322" y="0"/>
                <a:ext cx="1422929" cy="71331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2400" kern="1200" dirty="0"/>
                  <a:t>SRs</a:t>
                </a:r>
              </a:p>
            </p:txBody>
          </p:sp>
        </p:grpSp>
        <p:grpSp>
          <p:nvGrpSpPr>
            <p:cNvPr id="7" name="Group 8"/>
            <p:cNvGrpSpPr/>
            <p:nvPr/>
          </p:nvGrpSpPr>
          <p:grpSpPr>
            <a:xfrm>
              <a:off x="2845858" y="713316"/>
              <a:ext cx="2845858" cy="713316"/>
              <a:chOff x="2845858" y="713316"/>
              <a:chExt cx="2845858" cy="713316"/>
            </a:xfrm>
          </p:grpSpPr>
          <p:sp>
            <p:nvSpPr>
              <p:cNvPr id="22" name="Trapezoid 21"/>
              <p:cNvSpPr/>
              <p:nvPr/>
            </p:nvSpPr>
            <p:spPr>
              <a:xfrm>
                <a:off x="2845858" y="713316"/>
                <a:ext cx="2845858" cy="713316"/>
              </a:xfrm>
              <a:prstGeom prst="trapezoid">
                <a:avLst>
                  <a:gd name="adj" fmla="val 99740"/>
                </a:avLst>
              </a:prstGeom>
              <a:sp3d extrusionH="50600" prstMaterial="metal">
                <a:bevelT w="101600" h="80600" prst="relaxedInset"/>
                <a:bevelB w="80600" h="80600" prst="relaxedInset"/>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3" name="Trapezoid 6"/>
              <p:cNvSpPr/>
              <p:nvPr/>
            </p:nvSpPr>
            <p:spPr>
              <a:xfrm>
                <a:off x="3343883" y="713316"/>
                <a:ext cx="1849807" cy="71331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2400" kern="1200" dirty="0"/>
                  <a:t>RCTs</a:t>
                </a:r>
              </a:p>
            </p:txBody>
          </p:sp>
        </p:grpSp>
        <p:grpSp>
          <p:nvGrpSpPr>
            <p:cNvPr id="8" name="Group 9"/>
            <p:cNvGrpSpPr/>
            <p:nvPr/>
          </p:nvGrpSpPr>
          <p:grpSpPr>
            <a:xfrm>
              <a:off x="2134393" y="1426633"/>
              <a:ext cx="4268787" cy="713316"/>
              <a:chOff x="2134393" y="1426633"/>
              <a:chExt cx="4268787" cy="713316"/>
            </a:xfrm>
          </p:grpSpPr>
          <p:sp>
            <p:nvSpPr>
              <p:cNvPr id="20" name="Trapezoid 19"/>
              <p:cNvSpPr/>
              <p:nvPr/>
            </p:nvSpPr>
            <p:spPr>
              <a:xfrm>
                <a:off x="2134393" y="1426633"/>
                <a:ext cx="4268787" cy="713316"/>
              </a:xfrm>
              <a:prstGeom prst="trapezoid">
                <a:avLst>
                  <a:gd name="adj" fmla="val 99740"/>
                </a:avLst>
              </a:prstGeom>
              <a:sp3d extrusionH="50600" prstMaterial="metal">
                <a:bevelT w="101600" h="80600" prst="relaxedInset"/>
                <a:bevelB w="80600" h="80600" prst="relaxedInset"/>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1" name="Trapezoid 8"/>
              <p:cNvSpPr/>
              <p:nvPr/>
            </p:nvSpPr>
            <p:spPr>
              <a:xfrm>
                <a:off x="2881431" y="1426633"/>
                <a:ext cx="2774711" cy="71331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2400" kern="1200" dirty="0"/>
                  <a:t>Cohort Studies</a:t>
                </a:r>
              </a:p>
            </p:txBody>
          </p:sp>
        </p:grpSp>
        <p:grpSp>
          <p:nvGrpSpPr>
            <p:cNvPr id="9" name="Group 10"/>
            <p:cNvGrpSpPr/>
            <p:nvPr/>
          </p:nvGrpSpPr>
          <p:grpSpPr>
            <a:xfrm>
              <a:off x="1422929" y="2139949"/>
              <a:ext cx="5691716" cy="713316"/>
              <a:chOff x="1422929" y="2139949"/>
              <a:chExt cx="5691716" cy="713316"/>
            </a:xfrm>
          </p:grpSpPr>
          <p:sp>
            <p:nvSpPr>
              <p:cNvPr id="18" name="Trapezoid 17"/>
              <p:cNvSpPr/>
              <p:nvPr/>
            </p:nvSpPr>
            <p:spPr>
              <a:xfrm>
                <a:off x="1422929" y="2139949"/>
                <a:ext cx="5691716" cy="713316"/>
              </a:xfrm>
              <a:prstGeom prst="trapezoid">
                <a:avLst>
                  <a:gd name="adj" fmla="val 99740"/>
                </a:avLst>
              </a:prstGeom>
              <a:sp3d extrusionH="50600" prstMaterial="metal">
                <a:bevelT w="101600" h="80600" prst="relaxedInset"/>
                <a:bevelB w="80600" h="80600" prst="relaxedInset"/>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9" name="Trapezoid 10"/>
              <p:cNvSpPr/>
              <p:nvPr/>
            </p:nvSpPr>
            <p:spPr>
              <a:xfrm>
                <a:off x="2418979" y="2139949"/>
                <a:ext cx="3699615" cy="71331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2400" kern="1200" dirty="0"/>
                  <a:t>Case Control Studies</a:t>
                </a:r>
              </a:p>
            </p:txBody>
          </p:sp>
        </p:grpSp>
        <p:grpSp>
          <p:nvGrpSpPr>
            <p:cNvPr id="10" name="Group 11"/>
            <p:cNvGrpSpPr/>
            <p:nvPr/>
          </p:nvGrpSpPr>
          <p:grpSpPr>
            <a:xfrm>
              <a:off x="711464" y="2853266"/>
              <a:ext cx="7114645" cy="713316"/>
              <a:chOff x="711464" y="2853266"/>
              <a:chExt cx="7114645" cy="713316"/>
            </a:xfrm>
          </p:grpSpPr>
          <p:sp>
            <p:nvSpPr>
              <p:cNvPr id="16" name="Trapezoid 15"/>
              <p:cNvSpPr/>
              <p:nvPr/>
            </p:nvSpPr>
            <p:spPr>
              <a:xfrm>
                <a:off x="711464" y="2853266"/>
                <a:ext cx="7114645" cy="713316"/>
              </a:xfrm>
              <a:prstGeom prst="trapezoid">
                <a:avLst>
                  <a:gd name="adj" fmla="val 99740"/>
                </a:avLst>
              </a:prstGeom>
              <a:sp3d extrusionH="50600" prstMaterial="metal">
                <a:bevelT w="101600" h="80600" prst="relaxedInset"/>
                <a:bevelB w="80600" h="80600" prst="relaxedInset"/>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7" name="Trapezoid 12"/>
              <p:cNvSpPr/>
              <p:nvPr/>
            </p:nvSpPr>
            <p:spPr>
              <a:xfrm>
                <a:off x="1956527" y="2853266"/>
                <a:ext cx="4624519" cy="71331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2400" kern="1200" dirty="0"/>
                  <a:t>Case Series / Case Reports</a:t>
                </a:r>
              </a:p>
            </p:txBody>
          </p:sp>
        </p:grpSp>
        <p:grpSp>
          <p:nvGrpSpPr>
            <p:cNvPr id="11" name="Group 12"/>
            <p:cNvGrpSpPr/>
            <p:nvPr/>
          </p:nvGrpSpPr>
          <p:grpSpPr>
            <a:xfrm>
              <a:off x="0" y="3566583"/>
              <a:ext cx="8537575" cy="713316"/>
              <a:chOff x="0" y="3566583"/>
              <a:chExt cx="8537575" cy="713316"/>
            </a:xfrm>
          </p:grpSpPr>
          <p:sp>
            <p:nvSpPr>
              <p:cNvPr id="14" name="Trapezoid 13"/>
              <p:cNvSpPr/>
              <p:nvPr/>
            </p:nvSpPr>
            <p:spPr>
              <a:xfrm>
                <a:off x="0" y="3566583"/>
                <a:ext cx="8537575" cy="713316"/>
              </a:xfrm>
              <a:prstGeom prst="trapezoid">
                <a:avLst>
                  <a:gd name="adj" fmla="val 99740"/>
                </a:avLst>
              </a:prstGeom>
              <a:sp3d extrusionH="50600" prstMaterial="metal">
                <a:bevelT w="101600" h="80600" prst="relaxedInset"/>
                <a:bevelB w="80600" h="80600" prst="relaxedInset"/>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5" name="Trapezoid 14"/>
              <p:cNvSpPr/>
              <p:nvPr/>
            </p:nvSpPr>
            <p:spPr>
              <a:xfrm>
                <a:off x="1494075" y="3566583"/>
                <a:ext cx="5549423" cy="71331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2400" kern="1200" dirty="0"/>
                  <a:t>Ideas, Editorials, Opinions</a:t>
                </a:r>
              </a:p>
            </p:txBody>
          </p:sp>
        </p:grpSp>
      </p:grpSp>
    </p:spTree>
    <p:extLst>
      <p:ext uri="{BB962C8B-B14F-4D97-AF65-F5344CB8AC3E}">
        <p14:creationId xmlns:p14="http://schemas.microsoft.com/office/powerpoint/2010/main" val="22693664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5009" y="1219196"/>
            <a:ext cx="1752599" cy="1066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1806" y="1828796"/>
            <a:ext cx="2159794" cy="914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7849" y="4876800"/>
            <a:ext cx="1395413"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algn="ctr"/>
            <a:r>
              <a:rPr lang="en-US" dirty="0">
                <a:solidFill>
                  <a:schemeClr val="tx1"/>
                </a:solidFill>
                <a:effectLst/>
              </a:rPr>
              <a:t>Formulation OCPs</a:t>
            </a:r>
          </a:p>
        </p:txBody>
      </p:sp>
      <p:sp>
        <p:nvSpPr>
          <p:cNvPr id="3" name="Content Placeholder 2"/>
          <p:cNvSpPr>
            <a:spLocks noGrp="1"/>
          </p:cNvSpPr>
          <p:nvPr>
            <p:ph idx="1"/>
          </p:nvPr>
        </p:nvSpPr>
        <p:spPr>
          <a:xfrm>
            <a:off x="457200" y="1295399"/>
            <a:ext cx="8534400" cy="5181601"/>
          </a:xfrm>
        </p:spPr>
        <p:txBody>
          <a:bodyPr/>
          <a:lstStyle/>
          <a:p>
            <a:r>
              <a:rPr lang="en-US" sz="2000" b="1" dirty="0">
                <a:effectLst/>
              </a:rPr>
              <a:t>COCs:</a:t>
            </a:r>
          </a:p>
          <a:p>
            <a:r>
              <a:rPr lang="en-US" sz="2000" b="1" dirty="0">
                <a:effectLst/>
              </a:rPr>
              <a:t>30 µg Ethinyl estradiol </a:t>
            </a:r>
          </a:p>
          <a:p>
            <a:pPr marL="404813" lvl="1" indent="-176213">
              <a:buClr>
                <a:srgbClr val="7030A0"/>
              </a:buClr>
            </a:pPr>
            <a:r>
              <a:rPr lang="en-US" sz="2000" dirty="0">
                <a:effectLst/>
              </a:rPr>
              <a:t>150 µg levonorgestrel (Microgynon) </a:t>
            </a:r>
            <a:r>
              <a:rPr lang="en-US" sz="2000" i="1" dirty="0">
                <a:solidFill>
                  <a:srgbClr val="C00000"/>
                </a:solidFill>
                <a:effectLst/>
              </a:rPr>
              <a:t>2rd. gen</a:t>
            </a:r>
            <a:r>
              <a:rPr lang="en-US" sz="2000" dirty="0">
                <a:effectLst/>
              </a:rPr>
              <a:t>. </a:t>
            </a:r>
          </a:p>
          <a:p>
            <a:pPr marL="404813" lvl="1" indent="-176213">
              <a:buClr>
                <a:srgbClr val="7030A0"/>
              </a:buClr>
            </a:pPr>
            <a:r>
              <a:rPr lang="en-US" sz="2000" dirty="0">
                <a:effectLst/>
              </a:rPr>
              <a:t>150 µg desogestrel (Marvelon) </a:t>
            </a:r>
            <a:r>
              <a:rPr lang="en-US" sz="2000" i="1" dirty="0">
                <a:solidFill>
                  <a:srgbClr val="C00000"/>
                </a:solidFill>
                <a:effectLst/>
              </a:rPr>
              <a:t>3ed. gen</a:t>
            </a:r>
          </a:p>
          <a:p>
            <a:pPr marL="404813" lvl="1" indent="-176213">
              <a:buClr>
                <a:srgbClr val="7030A0"/>
              </a:buClr>
            </a:pPr>
            <a:r>
              <a:rPr lang="en-US" sz="2000" dirty="0">
                <a:effectLst/>
              </a:rPr>
              <a:t>3000 µg drospirenone (Yasmin) </a:t>
            </a:r>
            <a:r>
              <a:rPr lang="en-US" sz="2000" i="1" dirty="0">
                <a:solidFill>
                  <a:srgbClr val="C00000"/>
                </a:solidFill>
                <a:effectLst/>
              </a:rPr>
              <a:t>4</a:t>
            </a:r>
            <a:r>
              <a:rPr lang="en-US" sz="2000" i="1" baseline="30000" dirty="0">
                <a:solidFill>
                  <a:srgbClr val="C00000"/>
                </a:solidFill>
                <a:effectLst/>
              </a:rPr>
              <a:t>th</a:t>
            </a:r>
            <a:r>
              <a:rPr lang="en-US" sz="2000" i="1" dirty="0">
                <a:solidFill>
                  <a:srgbClr val="C00000"/>
                </a:solidFill>
                <a:effectLst/>
              </a:rPr>
              <a:t> . gen</a:t>
            </a:r>
          </a:p>
          <a:p>
            <a:r>
              <a:rPr lang="en-US" sz="2000" b="1" dirty="0">
                <a:effectLst/>
              </a:rPr>
              <a:t>35 µg Ethinyl estradiol </a:t>
            </a:r>
          </a:p>
          <a:p>
            <a:pPr lvl="1"/>
            <a:r>
              <a:rPr lang="en-US" sz="2000" dirty="0">
                <a:effectLst/>
              </a:rPr>
              <a:t>2000 µg </a:t>
            </a:r>
            <a:r>
              <a:rPr lang="en-US" sz="2000" dirty="0">
                <a:effectLst/>
                <a:hlinkClick r:id="rId6" action="ppaction://hlinkfile" tooltip="Cyproterone"/>
              </a:rPr>
              <a:t>cyproterone acetate</a:t>
            </a:r>
            <a:r>
              <a:rPr lang="en-US" sz="2000" dirty="0">
                <a:effectLst/>
              </a:rPr>
              <a:t>  (Diane 35) </a:t>
            </a:r>
          </a:p>
          <a:p>
            <a:pPr lvl="1"/>
            <a:endParaRPr lang="en-US" sz="2000" dirty="0">
              <a:effectLst/>
            </a:endParaRPr>
          </a:p>
          <a:p>
            <a:r>
              <a:rPr lang="en-US" sz="2000" b="1" dirty="0">
                <a:effectLst/>
              </a:rPr>
              <a:t>POPs</a:t>
            </a:r>
          </a:p>
          <a:p>
            <a:pPr lvl="1"/>
            <a:r>
              <a:rPr lang="en-US" sz="2000" dirty="0">
                <a:effectLst/>
              </a:rPr>
              <a:t>350 µg </a:t>
            </a:r>
            <a:r>
              <a:rPr lang="en-US" sz="2000" dirty="0">
                <a:effectLst/>
                <a:hlinkClick r:id="rId7" action="ppaction://hlinkfile" tooltip="Norethindrone"/>
              </a:rPr>
              <a:t>norethindrone</a:t>
            </a:r>
            <a:r>
              <a:rPr lang="en-US" sz="2000" dirty="0">
                <a:effectLst/>
              </a:rPr>
              <a:t> (Micronor) </a:t>
            </a:r>
          </a:p>
          <a:p>
            <a:pPr lvl="1"/>
            <a:r>
              <a:rPr lang="en-US" sz="2000" dirty="0">
                <a:effectLst/>
              </a:rPr>
              <a:t>500 µg </a:t>
            </a:r>
            <a:r>
              <a:rPr lang="en-US" sz="2000" dirty="0">
                <a:effectLst/>
                <a:hlinkClick r:id="rId8" action="ppaction://hlinkfile" tooltip="Ethynodiol diacetate"/>
              </a:rPr>
              <a:t>ethynodiol diacetate</a:t>
            </a:r>
            <a:r>
              <a:rPr lang="en-US" sz="2000" dirty="0">
                <a:effectLst/>
              </a:rPr>
              <a:t> (Femulen) </a:t>
            </a:r>
          </a:p>
          <a:p>
            <a:pPr lvl="1"/>
            <a:r>
              <a:rPr lang="en-US" sz="2000" dirty="0">
                <a:effectLst/>
              </a:rPr>
              <a:t>75 µg </a:t>
            </a:r>
            <a:r>
              <a:rPr lang="en-US" sz="2000" dirty="0">
                <a:effectLst/>
                <a:hlinkClick r:id="rId9" action="ppaction://hlinkfile" tooltip="Desogestrel"/>
              </a:rPr>
              <a:t>desogestrel</a:t>
            </a:r>
            <a:r>
              <a:rPr lang="en-US" sz="2000" dirty="0">
                <a:effectLst/>
              </a:rPr>
              <a:t> (Cerazette)</a:t>
            </a:r>
          </a:p>
          <a:p>
            <a:pPr>
              <a:buFont typeface="Wingdings" pitchFamily="2" charset="2"/>
              <a:buChar char="v"/>
            </a:pPr>
            <a:r>
              <a:rPr lang="en-US" sz="2000" dirty="0">
                <a:effectLst/>
              </a:rPr>
              <a:t>The decrease in both hormones has led to a reduction in both side effects and cardiovascular complications. </a:t>
            </a:r>
          </a:p>
          <a:p>
            <a:pPr marL="339725" lvl="1" indent="0">
              <a:buNone/>
            </a:pPr>
            <a:endParaRPr lang="en-US" sz="2000" dirty="0">
              <a:effectLst/>
            </a:endParaRPr>
          </a:p>
          <a:p>
            <a:pPr marL="339725" lvl="1" indent="0">
              <a:buNone/>
            </a:pPr>
            <a:endParaRPr lang="en-US" sz="2000" dirty="0">
              <a:effectLst/>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96000" y="2666999"/>
            <a:ext cx="1914525" cy="133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31806" y="4533901"/>
            <a:ext cx="1093787"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71355" y="3810001"/>
            <a:ext cx="14763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102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en-US" altLang="en-US" dirty="0">
                <a:solidFill>
                  <a:schemeClr val="tx1"/>
                </a:solidFill>
                <a:effectLst/>
              </a:rPr>
              <a:t>How does the pill work?</a:t>
            </a:r>
          </a:p>
        </p:txBody>
      </p:sp>
      <p:sp>
        <p:nvSpPr>
          <p:cNvPr id="47107" name="Rectangle 3"/>
          <p:cNvSpPr>
            <a:spLocks noGrp="1" noChangeArrowheads="1"/>
          </p:cNvSpPr>
          <p:nvPr>
            <p:ph type="body" idx="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en-US" altLang="en-US" sz="2800" dirty="0">
                <a:effectLst/>
              </a:rPr>
              <a:t>Stops ovulation</a:t>
            </a:r>
          </a:p>
          <a:p>
            <a:pPr>
              <a:defRPr/>
            </a:pPr>
            <a:r>
              <a:rPr lang="en-US" altLang="en-US" sz="2800" dirty="0">
                <a:effectLst/>
              </a:rPr>
              <a:t>Thins uterine lining</a:t>
            </a:r>
          </a:p>
          <a:p>
            <a:pPr>
              <a:defRPr/>
            </a:pPr>
            <a:r>
              <a:rPr lang="en-US" altLang="en-US" sz="2800" dirty="0">
                <a:effectLst/>
              </a:rPr>
              <a:t>Thickens cervical mucus</a:t>
            </a:r>
            <a:endParaRPr lang="en-US" altLang="en-US" dirty="0">
              <a:effectLst/>
            </a:endParaRPr>
          </a:p>
        </p:txBody>
      </p:sp>
      <p:pic>
        <p:nvPicPr>
          <p:cNvPr id="20484" name="Picture 5"/>
          <p:cNvPicPr>
            <a:picLocks noChangeAspect="1" noChangeArrowheads="1"/>
          </p:cNvPicPr>
          <p:nvPr/>
        </p:nvPicPr>
        <p:blipFill>
          <a:blip r:embed="rId2" cstate="print"/>
          <a:srcRect/>
          <a:stretch>
            <a:fillRect/>
          </a:stretch>
        </p:blipFill>
        <p:spPr bwMode="auto">
          <a:xfrm>
            <a:off x="2057400" y="3962400"/>
            <a:ext cx="5715000" cy="2667000"/>
          </a:xfrm>
          <a:prstGeom prst="rect">
            <a:avLst/>
          </a:prstGeom>
          <a:noFill/>
          <a:ln w="9525">
            <a:noFill/>
            <a:miter lim="800000"/>
            <a:headEnd/>
            <a:tailEnd/>
          </a:ln>
          <a:effectLst/>
        </p:spPr>
      </p:pic>
    </p:spTree>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sz="3200" dirty="0">
                <a:solidFill>
                  <a:schemeClr val="tx1"/>
                </a:solidFill>
                <a:effectLst/>
              </a:rPr>
              <a:t>Oral Contraceptive Pill</a:t>
            </a:r>
            <a:br>
              <a:rPr lang="en-US" altLang="en-US" sz="3200" dirty="0">
                <a:solidFill>
                  <a:schemeClr val="tx1"/>
                </a:solidFill>
                <a:effectLst/>
              </a:rPr>
            </a:br>
            <a:r>
              <a:rPr lang="en-US" altLang="en-US" sz="3200" dirty="0">
                <a:solidFill>
                  <a:schemeClr val="tx1"/>
                </a:solidFill>
                <a:effectLst/>
              </a:rPr>
              <a:t>Failure Rates</a:t>
            </a:r>
          </a:p>
        </p:txBody>
      </p:sp>
      <p:sp>
        <p:nvSpPr>
          <p:cNvPr id="130051" name="Rectangle 3"/>
          <p:cNvSpPr>
            <a:spLocks noGrp="1" noChangeArrowheads="1"/>
          </p:cNvSpPr>
          <p:nvPr>
            <p:ph type="body" idx="1"/>
          </p:nvPr>
        </p:nvSpPr>
        <p:spPr>
          <a:xfrm>
            <a:off x="685800" y="1828800"/>
            <a:ext cx="8458200" cy="4114800"/>
          </a:xfrm>
        </p:spPr>
        <p:txBody>
          <a:bodyPr/>
          <a:lstStyle/>
          <a:p>
            <a:r>
              <a:rPr lang="en-AU" altLang="en-US" dirty="0">
                <a:effectLst/>
              </a:rPr>
              <a:t>Method failure	&lt; 1% (99% effective)</a:t>
            </a:r>
          </a:p>
          <a:p>
            <a:endParaRPr lang="en-AU" altLang="en-US" dirty="0">
              <a:effectLst/>
            </a:endParaRPr>
          </a:p>
          <a:p>
            <a:r>
              <a:rPr lang="en-AU" altLang="en-US" dirty="0">
                <a:effectLst/>
              </a:rPr>
              <a:t>Use failure (Typical use)		</a:t>
            </a:r>
          </a:p>
          <a:p>
            <a:pPr>
              <a:buFontTx/>
              <a:buNone/>
            </a:pPr>
            <a:r>
              <a:rPr lang="en-AU" altLang="en-US" dirty="0">
                <a:effectLst/>
              </a:rPr>
              <a:t>                             3% clinical trials</a:t>
            </a:r>
          </a:p>
          <a:p>
            <a:pPr>
              <a:buFontTx/>
              <a:buNone/>
            </a:pPr>
            <a:r>
              <a:rPr lang="en-AU" altLang="en-US" dirty="0">
                <a:effectLst/>
              </a:rPr>
              <a:t>					6% general use</a:t>
            </a:r>
          </a:p>
          <a:p>
            <a:pPr>
              <a:buFontTx/>
              <a:buNone/>
            </a:pPr>
            <a:r>
              <a:rPr lang="en-AU" altLang="en-US" dirty="0">
                <a:effectLst/>
              </a:rPr>
              <a:t>					16 – 20% other studies</a:t>
            </a:r>
          </a:p>
          <a:p>
            <a:endParaRPr lang="en-US" altLang="en-US"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 calcmode="lin" valueType="num">
                                      <p:cBhvr additive="base">
                                        <p:cTn id="7" dur="500" fill="hold"/>
                                        <p:tgtEl>
                                          <p:spTgt spid="1300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005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30051">
                                            <p:txEl>
                                              <p:pRg st="2" end="2"/>
                                            </p:txEl>
                                          </p:spTgt>
                                        </p:tgtEl>
                                        <p:attrNameLst>
                                          <p:attrName>style.visibility</p:attrName>
                                        </p:attrNameLst>
                                      </p:cBhvr>
                                      <p:to>
                                        <p:strVal val="visible"/>
                                      </p:to>
                                    </p:set>
                                    <p:anim calcmode="lin" valueType="num">
                                      <p:cBhvr additive="base">
                                        <p:cTn id="13" dur="500" fill="hold"/>
                                        <p:tgtEl>
                                          <p:spTgt spid="13005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005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0051">
                                            <p:txEl>
                                              <p:pRg st="3" end="3"/>
                                            </p:txEl>
                                          </p:spTgt>
                                        </p:tgtEl>
                                        <p:attrNameLst>
                                          <p:attrName>style.visibility</p:attrName>
                                        </p:attrNameLst>
                                      </p:cBhvr>
                                      <p:to>
                                        <p:strVal val="visible"/>
                                      </p:to>
                                    </p:set>
                                    <p:anim calcmode="lin" valueType="num">
                                      <p:cBhvr additive="base">
                                        <p:cTn id="19" dur="500" fill="hold"/>
                                        <p:tgtEl>
                                          <p:spTgt spid="13005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0051">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0051">
                                            <p:txEl>
                                              <p:pRg st="4" end="4"/>
                                            </p:txEl>
                                          </p:spTgt>
                                        </p:tgtEl>
                                        <p:attrNameLst>
                                          <p:attrName>style.visibility</p:attrName>
                                        </p:attrNameLst>
                                      </p:cBhvr>
                                      <p:to>
                                        <p:strVal val="visible"/>
                                      </p:to>
                                    </p:set>
                                    <p:anim calcmode="lin" valueType="num">
                                      <p:cBhvr additive="base">
                                        <p:cTn id="25" dur="500" fill="hold"/>
                                        <p:tgtEl>
                                          <p:spTgt spid="13005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0051">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0051">
                                            <p:txEl>
                                              <p:pRg st="5" end="5"/>
                                            </p:txEl>
                                          </p:spTgt>
                                        </p:tgtEl>
                                        <p:attrNameLst>
                                          <p:attrName>style.visibility</p:attrName>
                                        </p:attrNameLst>
                                      </p:cBhvr>
                                      <p:to>
                                        <p:strVal val="visible"/>
                                      </p:to>
                                    </p:set>
                                    <p:anim calcmode="lin" valueType="num">
                                      <p:cBhvr additive="base">
                                        <p:cTn id="31" dur="500" fill="hold"/>
                                        <p:tgtEl>
                                          <p:spTgt spid="13005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0051">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sz="3600" dirty="0">
                <a:solidFill>
                  <a:schemeClr val="tx1"/>
                </a:solidFill>
                <a:effectLst/>
              </a:rPr>
              <a:t>Major Enzyme - Inducing Drugs</a:t>
            </a:r>
          </a:p>
        </p:txBody>
      </p:sp>
      <p:sp>
        <p:nvSpPr>
          <p:cNvPr id="41987" name="Rectangle 3"/>
          <p:cNvSpPr>
            <a:spLocks noGrp="1" noChangeArrowheads="1"/>
          </p:cNvSpPr>
          <p:nvPr>
            <p:ph type="body" idx="1"/>
          </p:nvPr>
        </p:nvSpPr>
        <p:spPr>
          <a:xfrm>
            <a:off x="914400" y="1447800"/>
            <a:ext cx="7772400" cy="4114800"/>
          </a:xfrm>
        </p:spPr>
        <p:txBody>
          <a:bodyPr/>
          <a:lstStyle/>
          <a:p>
            <a:r>
              <a:rPr lang="en-AU" altLang="en-US" sz="3600" dirty="0">
                <a:effectLst/>
              </a:rPr>
              <a:t>Older anti-epileptics except sodium valproate and clonazepam</a:t>
            </a:r>
          </a:p>
          <a:p>
            <a:r>
              <a:rPr lang="en-AU" altLang="en-US" sz="3600" dirty="0">
                <a:effectLst/>
              </a:rPr>
              <a:t>Rifampicin</a:t>
            </a:r>
          </a:p>
          <a:p>
            <a:r>
              <a:rPr lang="en-AU" altLang="en-US" sz="3600" dirty="0" err="1">
                <a:effectLst/>
              </a:rPr>
              <a:t>Griseofulvin</a:t>
            </a:r>
            <a:endParaRPr lang="en-AU" altLang="en-US" sz="3600" dirty="0">
              <a:effectLst/>
            </a:endParaRPr>
          </a:p>
          <a:p>
            <a:r>
              <a:rPr lang="en-AU" altLang="en-US" sz="3600" dirty="0">
                <a:effectLst/>
              </a:rPr>
              <a:t>Spironolactone</a:t>
            </a:r>
            <a:endParaRPr lang="en-US" altLang="en-US" sz="3600" dirty="0">
              <a:effectLs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effectLst/>
              </a:rPr>
              <a:t>Management of Side Effects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12622997"/>
              </p:ext>
            </p:extLst>
          </p:nvPr>
        </p:nvGraphicFramePr>
        <p:xfrm>
          <a:off x="457200" y="1600200"/>
          <a:ext cx="8229600" cy="4571999"/>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gridCol w="5562600">
                  <a:extLst>
                    <a:ext uri="{9D8B030D-6E8A-4147-A177-3AD203B41FA5}">
                      <a16:colId xmlns:a16="http://schemas.microsoft.com/office/drawing/2014/main" val="20001"/>
                    </a:ext>
                  </a:extLst>
                </a:gridCol>
              </a:tblGrid>
              <a:tr h="498143">
                <a:tc>
                  <a:txBody>
                    <a:bodyPr/>
                    <a:lstStyle/>
                    <a:p>
                      <a:r>
                        <a:rPr lang="en-US" dirty="0"/>
                        <a:t>Side effects</a:t>
                      </a:r>
                    </a:p>
                  </a:txBody>
                  <a:tcPr/>
                </a:tc>
                <a:tc>
                  <a:txBody>
                    <a:bodyPr/>
                    <a:lstStyle/>
                    <a:p>
                      <a:r>
                        <a:rPr lang="en-US" dirty="0"/>
                        <a:t>Management</a:t>
                      </a:r>
                    </a:p>
                  </a:txBody>
                  <a:tcPr/>
                </a:tc>
                <a:extLst>
                  <a:ext uri="{0D108BD9-81ED-4DB2-BD59-A6C34878D82A}">
                    <a16:rowId xmlns:a16="http://schemas.microsoft.com/office/drawing/2014/main" val="10000"/>
                  </a:ext>
                </a:extLst>
              </a:tr>
              <a:tr h="859809">
                <a:tc>
                  <a:txBody>
                    <a:bodyPr/>
                    <a:lstStyle/>
                    <a:p>
                      <a:r>
                        <a:rPr lang="en-US" b="1" dirty="0"/>
                        <a:t>Nausea</a:t>
                      </a:r>
                    </a:p>
                  </a:txBody>
                  <a:tcPr/>
                </a:tc>
                <a:tc>
                  <a:txBody>
                    <a:bodyPr/>
                    <a:lstStyle/>
                    <a:p>
                      <a:r>
                        <a:rPr lang="en-US" dirty="0"/>
                        <a:t>Reassurance, keep taking the pills, take the pill before bedtime or with meals</a:t>
                      </a:r>
                    </a:p>
                  </a:txBody>
                  <a:tcPr/>
                </a:tc>
                <a:extLst>
                  <a:ext uri="{0D108BD9-81ED-4DB2-BD59-A6C34878D82A}">
                    <a16:rowId xmlns:a16="http://schemas.microsoft.com/office/drawing/2014/main" val="10001"/>
                  </a:ext>
                </a:extLst>
              </a:tr>
              <a:tr h="498143">
                <a:tc>
                  <a:txBody>
                    <a:bodyPr/>
                    <a:lstStyle/>
                    <a:p>
                      <a:r>
                        <a:rPr lang="en-US" b="1" dirty="0"/>
                        <a:t>Mild headache</a:t>
                      </a:r>
                    </a:p>
                  </a:txBody>
                  <a:tcPr/>
                </a:tc>
                <a:tc>
                  <a:txBody>
                    <a:bodyPr/>
                    <a:lstStyle/>
                    <a:p>
                      <a:r>
                        <a:rPr lang="en-US" dirty="0"/>
                        <a:t>Reassurance, keep taking the pills, analgesia</a:t>
                      </a:r>
                    </a:p>
                  </a:txBody>
                  <a:tcPr/>
                </a:tc>
                <a:extLst>
                  <a:ext uri="{0D108BD9-81ED-4DB2-BD59-A6C34878D82A}">
                    <a16:rowId xmlns:a16="http://schemas.microsoft.com/office/drawing/2014/main" val="10002"/>
                  </a:ext>
                </a:extLst>
              </a:tr>
              <a:tr h="859809">
                <a:tc>
                  <a:txBody>
                    <a:bodyPr/>
                    <a:lstStyle/>
                    <a:p>
                      <a:r>
                        <a:rPr lang="en-US" b="1" dirty="0"/>
                        <a:t>Breast tenderness</a:t>
                      </a:r>
                    </a:p>
                  </a:txBody>
                  <a:tcPr/>
                </a:tc>
                <a:tc>
                  <a:txBody>
                    <a:bodyPr/>
                    <a:lstStyle/>
                    <a:p>
                      <a:r>
                        <a:rPr lang="en-US" dirty="0"/>
                        <a:t>Reassurance, keep taking the pills, supportive bra, analgesia, cold or hot compresses</a:t>
                      </a:r>
                    </a:p>
                  </a:txBody>
                  <a:tcPr/>
                </a:tc>
                <a:extLst>
                  <a:ext uri="{0D108BD9-81ED-4DB2-BD59-A6C34878D82A}">
                    <a16:rowId xmlns:a16="http://schemas.microsoft.com/office/drawing/2014/main" val="10003"/>
                  </a:ext>
                </a:extLst>
              </a:tr>
              <a:tr h="498143">
                <a:tc>
                  <a:txBody>
                    <a:bodyPr/>
                    <a:lstStyle/>
                    <a:p>
                      <a:r>
                        <a:rPr lang="en-US" b="1" dirty="0"/>
                        <a:t>Spotting</a:t>
                      </a:r>
                    </a:p>
                  </a:txBody>
                  <a:tcPr/>
                </a:tc>
                <a:tc>
                  <a:txBody>
                    <a:bodyPr/>
                    <a:lstStyle/>
                    <a:p>
                      <a:r>
                        <a:rPr lang="en-US" dirty="0"/>
                        <a:t>Reassurance, keep taking the pills exactly on time</a:t>
                      </a:r>
                    </a:p>
                  </a:txBody>
                  <a:tcPr/>
                </a:tc>
                <a:extLst>
                  <a:ext uri="{0D108BD9-81ED-4DB2-BD59-A6C34878D82A}">
                    <a16:rowId xmlns:a16="http://schemas.microsoft.com/office/drawing/2014/main" val="10004"/>
                  </a:ext>
                </a:extLst>
              </a:tr>
              <a:tr h="498143">
                <a:tc>
                  <a:txBody>
                    <a:bodyPr/>
                    <a:lstStyle/>
                    <a:p>
                      <a:r>
                        <a:rPr lang="en-US" b="1" dirty="0"/>
                        <a:t>Moodiness</a:t>
                      </a:r>
                    </a:p>
                  </a:txBody>
                  <a:tcPr/>
                </a:tc>
                <a:tc>
                  <a:txBody>
                    <a:bodyPr/>
                    <a:lstStyle/>
                    <a:p>
                      <a:r>
                        <a:rPr lang="en-US" dirty="0"/>
                        <a:t>Reassurance, keep taking the pills</a:t>
                      </a:r>
                    </a:p>
                  </a:txBody>
                  <a:tcPr/>
                </a:tc>
                <a:extLst>
                  <a:ext uri="{0D108BD9-81ED-4DB2-BD59-A6C34878D82A}">
                    <a16:rowId xmlns:a16="http://schemas.microsoft.com/office/drawing/2014/main" val="10005"/>
                  </a:ext>
                </a:extLst>
              </a:tr>
              <a:tr h="859809">
                <a:tc>
                  <a:txBody>
                    <a:bodyPr/>
                    <a:lstStyle/>
                    <a:p>
                      <a:r>
                        <a:rPr lang="en-US" b="1" dirty="0"/>
                        <a:t>Weight gain</a:t>
                      </a:r>
                    </a:p>
                  </a:txBody>
                  <a:tcPr/>
                </a:tc>
                <a:tc>
                  <a:txBody>
                    <a:bodyPr/>
                    <a:lstStyle/>
                    <a:p>
                      <a:r>
                        <a:rPr lang="en-US" dirty="0"/>
                        <a:t>Reassurance, keep taking the pills, monitor</a:t>
                      </a:r>
                      <a:r>
                        <a:rPr lang="en-US" baseline="0" dirty="0"/>
                        <a:t> diet and exercise</a:t>
                      </a:r>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4903958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solidFill>
                  <a:schemeClr val="tx1"/>
                </a:solidFill>
                <a:effectLst/>
              </a:rPr>
              <a:t>Management Of Side Effects</a:t>
            </a:r>
          </a:p>
        </p:txBody>
      </p:sp>
      <p:sp>
        <p:nvSpPr>
          <p:cNvPr id="3" name="Content Placeholder 2"/>
          <p:cNvSpPr>
            <a:spLocks noGrp="1"/>
          </p:cNvSpPr>
          <p:nvPr>
            <p:ph idx="1"/>
          </p:nvPr>
        </p:nvSpPr>
        <p:spPr>
          <a:xfrm>
            <a:off x="457200" y="1600200"/>
            <a:ext cx="8229600" cy="4648200"/>
          </a:xfrm>
        </p:spPr>
        <p:txBody>
          <a:bodyPr/>
          <a:lstStyle/>
          <a:p>
            <a:pPr marL="514350" indent="-514350">
              <a:buFont typeface="+mj-lt"/>
              <a:buAutoNum type="arabicPeriod"/>
            </a:pPr>
            <a:r>
              <a:rPr lang="en-US" sz="2400" b="1" dirty="0">
                <a:effectLst/>
              </a:rPr>
              <a:t>Irregular bleeding</a:t>
            </a:r>
            <a:r>
              <a:rPr lang="en-US" sz="2400" dirty="0">
                <a:effectLst/>
              </a:rPr>
              <a:t>:</a:t>
            </a:r>
          </a:p>
          <a:p>
            <a:pPr marL="801688" lvl="1" indent="-457200">
              <a:buFont typeface="+mj-lt"/>
              <a:buAutoNum type="arabicPeriod"/>
            </a:pPr>
            <a:r>
              <a:rPr lang="en-US" sz="2000" dirty="0">
                <a:effectLst/>
              </a:rPr>
              <a:t>Take the pill each day at the same time.</a:t>
            </a:r>
          </a:p>
          <a:p>
            <a:pPr marL="801688" lvl="1" indent="-457200">
              <a:buFont typeface="+mj-lt"/>
              <a:buAutoNum type="arabicPeriod"/>
            </a:pPr>
            <a:r>
              <a:rPr lang="en-US" sz="2000" dirty="0">
                <a:effectLst/>
              </a:rPr>
              <a:t>Mange missed pills properly</a:t>
            </a:r>
          </a:p>
          <a:p>
            <a:pPr marL="801688" lvl="1" indent="-457200">
              <a:buFont typeface="+mj-lt"/>
              <a:buAutoNum type="arabicPeriod"/>
            </a:pPr>
            <a:r>
              <a:rPr lang="en-US" sz="2000" dirty="0">
                <a:effectLst/>
              </a:rPr>
              <a:t>Try NSAID</a:t>
            </a:r>
          </a:p>
          <a:p>
            <a:pPr marL="801688" lvl="1" indent="-457200">
              <a:buFont typeface="+mj-lt"/>
              <a:buAutoNum type="arabicPeriod"/>
            </a:pPr>
            <a:r>
              <a:rPr lang="en-US" sz="2000" dirty="0">
                <a:effectLst/>
              </a:rPr>
              <a:t>If persists after 3 months try another formulation</a:t>
            </a:r>
          </a:p>
          <a:p>
            <a:pPr marL="801688" lvl="1" indent="-457200">
              <a:buFont typeface="+mj-lt"/>
              <a:buAutoNum type="arabicPeriod"/>
            </a:pPr>
            <a:r>
              <a:rPr lang="en-US" sz="2000" dirty="0">
                <a:effectLst/>
              </a:rPr>
              <a:t>Consider other underlying conditions</a:t>
            </a:r>
          </a:p>
          <a:p>
            <a:pPr marL="457200" indent="-457200">
              <a:buFont typeface="+mj-lt"/>
              <a:buAutoNum type="arabicPeriod"/>
            </a:pPr>
            <a:r>
              <a:rPr lang="en-US" sz="2400" b="1" dirty="0">
                <a:effectLst/>
              </a:rPr>
              <a:t>Amenorrhea</a:t>
            </a:r>
          </a:p>
          <a:p>
            <a:pPr marL="801688" lvl="1" indent="-457200">
              <a:buFont typeface="+mj-lt"/>
              <a:buAutoNum type="arabicPeriod"/>
            </a:pPr>
            <a:r>
              <a:rPr lang="en-US" sz="2000" dirty="0">
                <a:effectLst/>
              </a:rPr>
              <a:t>R/O pregnancy</a:t>
            </a:r>
          </a:p>
          <a:p>
            <a:pPr marL="801688" lvl="1" indent="-457200">
              <a:buFont typeface="+mj-lt"/>
              <a:buAutoNum type="arabicPeriod"/>
            </a:pPr>
            <a:r>
              <a:rPr lang="en-US" sz="2000" dirty="0">
                <a:effectLst/>
              </a:rPr>
              <a:t>Reassurance</a:t>
            </a:r>
          </a:p>
          <a:p>
            <a:pPr marL="457200" indent="-457200">
              <a:buFont typeface="+mj-lt"/>
              <a:buAutoNum type="arabicPeriod"/>
            </a:pPr>
            <a:r>
              <a:rPr lang="en-US" sz="2400" b="1" dirty="0">
                <a:effectLst/>
              </a:rPr>
              <a:t>Acne </a:t>
            </a:r>
          </a:p>
          <a:p>
            <a:pPr marL="0" indent="0">
              <a:buNone/>
            </a:pPr>
            <a:r>
              <a:rPr lang="en-US" sz="2000" dirty="0">
                <a:effectLst/>
              </a:rPr>
              <a:t>      Switch to another formulation</a:t>
            </a:r>
          </a:p>
        </p:txBody>
      </p:sp>
    </p:spTree>
    <p:extLst>
      <p:ext uri="{BB962C8B-B14F-4D97-AF65-F5344CB8AC3E}">
        <p14:creationId xmlns:p14="http://schemas.microsoft.com/office/powerpoint/2010/main" val="2866739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effectLst/>
              </a:rPr>
              <a:t>Warning Signs /ACHES</a:t>
            </a:r>
          </a:p>
        </p:txBody>
      </p:sp>
      <p:sp>
        <p:nvSpPr>
          <p:cNvPr id="3" name="Content Placeholder 2"/>
          <p:cNvSpPr>
            <a:spLocks noGrp="1"/>
          </p:cNvSpPr>
          <p:nvPr>
            <p:ph idx="1"/>
          </p:nvPr>
        </p:nvSpPr>
        <p:spPr/>
        <p:txBody>
          <a:bodyPr/>
          <a:lstStyle/>
          <a:p>
            <a:r>
              <a:rPr lang="en-US" sz="2000" b="1" dirty="0">
                <a:effectLst/>
              </a:rPr>
              <a:t>Severe </a:t>
            </a:r>
            <a:r>
              <a:rPr lang="en-US" sz="2000" b="1" dirty="0">
                <a:solidFill>
                  <a:srgbClr val="FF0000"/>
                </a:solidFill>
                <a:effectLst/>
              </a:rPr>
              <a:t>a</a:t>
            </a:r>
            <a:r>
              <a:rPr lang="en-US" sz="2000" b="1" dirty="0">
                <a:effectLst/>
              </a:rPr>
              <a:t>bdominal pain </a:t>
            </a:r>
            <a:r>
              <a:rPr lang="en-US" sz="2000" dirty="0">
                <a:effectLst/>
              </a:rPr>
              <a:t>could be a sign of thrombosis of major intra-abdominal vessels such as the hepatic veins or mesenteric artery or veins. </a:t>
            </a:r>
          </a:p>
          <a:p>
            <a:r>
              <a:rPr lang="en-US" sz="2000" b="1" dirty="0">
                <a:effectLst/>
              </a:rPr>
              <a:t>Severe </a:t>
            </a:r>
            <a:r>
              <a:rPr lang="en-US" sz="2000" b="1" dirty="0">
                <a:solidFill>
                  <a:srgbClr val="FF0000"/>
                </a:solidFill>
                <a:effectLst/>
              </a:rPr>
              <a:t>c</a:t>
            </a:r>
            <a:r>
              <a:rPr lang="en-US" sz="2000" b="1" dirty="0">
                <a:effectLst/>
              </a:rPr>
              <a:t>hest pain </a:t>
            </a:r>
            <a:r>
              <a:rPr lang="en-US" sz="2000" dirty="0">
                <a:effectLst/>
              </a:rPr>
              <a:t>could be a myocardial infarction or PE. </a:t>
            </a:r>
          </a:p>
          <a:p>
            <a:r>
              <a:rPr lang="en-US" sz="2000" b="1" dirty="0">
                <a:effectLst/>
              </a:rPr>
              <a:t>Severe </a:t>
            </a:r>
            <a:r>
              <a:rPr lang="en-US" sz="2000" b="1" dirty="0">
                <a:solidFill>
                  <a:srgbClr val="FF0000"/>
                </a:solidFill>
                <a:effectLst/>
              </a:rPr>
              <a:t>c</a:t>
            </a:r>
            <a:r>
              <a:rPr lang="en-US" sz="2000" b="1" dirty="0">
                <a:effectLst/>
              </a:rPr>
              <a:t>alf pain </a:t>
            </a:r>
            <a:r>
              <a:rPr lang="en-US" sz="2000" dirty="0">
                <a:effectLst/>
              </a:rPr>
              <a:t>of one leg might indicate a DVT.</a:t>
            </a:r>
          </a:p>
          <a:p>
            <a:r>
              <a:rPr lang="en-US" sz="2000" b="1" dirty="0">
                <a:effectLst/>
              </a:rPr>
              <a:t>Severe </a:t>
            </a:r>
            <a:r>
              <a:rPr lang="en-US" sz="2000" b="1" dirty="0">
                <a:solidFill>
                  <a:srgbClr val="FF0000"/>
                </a:solidFill>
                <a:effectLst/>
              </a:rPr>
              <a:t>h</a:t>
            </a:r>
            <a:r>
              <a:rPr lang="en-US" sz="2000" b="1" dirty="0">
                <a:effectLst/>
              </a:rPr>
              <a:t>eadaches </a:t>
            </a:r>
            <a:r>
              <a:rPr lang="en-US" sz="2000" dirty="0">
                <a:effectLst/>
              </a:rPr>
              <a:t>may be the major warning sign that precedes a cerebrovascular accident (stroke). </a:t>
            </a:r>
          </a:p>
          <a:p>
            <a:r>
              <a:rPr lang="en-US" sz="2000" b="1" dirty="0">
                <a:effectLst/>
              </a:rPr>
              <a:t>Acute loss of vision in one </a:t>
            </a:r>
            <a:r>
              <a:rPr lang="en-US" sz="2000" b="1" dirty="0">
                <a:solidFill>
                  <a:srgbClr val="FF0000"/>
                </a:solidFill>
                <a:effectLst/>
              </a:rPr>
              <a:t>e</a:t>
            </a:r>
            <a:r>
              <a:rPr lang="en-US" sz="2000" b="1" dirty="0">
                <a:effectLst/>
              </a:rPr>
              <a:t>ye </a:t>
            </a:r>
            <a:r>
              <a:rPr lang="en-US" sz="2000" dirty="0">
                <a:effectLst/>
              </a:rPr>
              <a:t>could be caused by retinal artery or vein thrombosis or hemorrhage. Loss of a field of vision may signify transient cerebral ischemia.</a:t>
            </a:r>
          </a:p>
          <a:p>
            <a:r>
              <a:rPr lang="en-US" sz="2000" b="1" dirty="0">
                <a:effectLst/>
              </a:rPr>
              <a:t>Jaundice</a:t>
            </a:r>
            <a:r>
              <a:rPr lang="en-US" sz="2000" dirty="0">
                <a:effectLst/>
              </a:rPr>
              <a:t> may be related to active hepatitis, gallbladder disease, or liver tumors (rare).</a:t>
            </a:r>
          </a:p>
        </p:txBody>
      </p:sp>
    </p:spTree>
    <p:extLst>
      <p:ext uri="{BB962C8B-B14F-4D97-AF65-F5344CB8AC3E}">
        <p14:creationId xmlns:p14="http://schemas.microsoft.com/office/powerpoint/2010/main" val="33566965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r>
              <a:rPr lang="en-US" sz="3600" dirty="0">
                <a:solidFill>
                  <a:schemeClr val="tx1"/>
                </a:solidFill>
                <a:effectLst/>
              </a:rPr>
            </a:br>
            <a:r>
              <a:rPr lang="en-US" sz="3600" dirty="0">
                <a:solidFill>
                  <a:schemeClr val="tx1"/>
                </a:solidFill>
                <a:effectLst/>
              </a:rPr>
              <a:t>When Can COCs Be Started Postpartum?</a:t>
            </a:r>
            <a:br>
              <a:rPr lang="en-US" sz="3600" dirty="0">
                <a:solidFill>
                  <a:schemeClr val="tx1"/>
                </a:solidFill>
                <a:effectLst/>
              </a:rPr>
            </a:br>
            <a:endParaRPr lang="en-US" sz="3600" dirty="0">
              <a:solidFill>
                <a:schemeClr val="tx1"/>
              </a:solidFill>
              <a:effectLst/>
            </a:endParaRPr>
          </a:p>
        </p:txBody>
      </p:sp>
      <p:sp>
        <p:nvSpPr>
          <p:cNvPr id="3" name="Content Placeholder 2"/>
          <p:cNvSpPr>
            <a:spLocks noGrp="1"/>
          </p:cNvSpPr>
          <p:nvPr>
            <p:ph idx="1"/>
          </p:nvPr>
        </p:nvSpPr>
        <p:spPr/>
        <p:txBody>
          <a:bodyPr/>
          <a:lstStyle/>
          <a:p>
            <a:r>
              <a:rPr lang="en-US" sz="2000" dirty="0">
                <a:effectLst/>
              </a:rPr>
              <a:t>If</a:t>
            </a:r>
            <a:r>
              <a:rPr lang="en-US" sz="2000" b="1" dirty="0">
                <a:effectLst/>
              </a:rPr>
              <a:t> non breast feeding </a:t>
            </a:r>
            <a:r>
              <a:rPr lang="en-US" sz="2000" dirty="0">
                <a:effectLst/>
              </a:rPr>
              <a:t>she can start after the </a:t>
            </a:r>
            <a:r>
              <a:rPr lang="en-US" sz="2000" b="1" dirty="0">
                <a:effectLst/>
              </a:rPr>
              <a:t>4th </a:t>
            </a:r>
            <a:r>
              <a:rPr lang="en-US" sz="2000" dirty="0">
                <a:effectLst/>
              </a:rPr>
              <a:t> </a:t>
            </a:r>
            <a:r>
              <a:rPr lang="en-US" sz="2000" b="1" dirty="0">
                <a:effectLst/>
              </a:rPr>
              <a:t>week.</a:t>
            </a:r>
          </a:p>
          <a:p>
            <a:r>
              <a:rPr lang="en-US" sz="2000" dirty="0">
                <a:effectLst/>
              </a:rPr>
              <a:t>If</a:t>
            </a:r>
            <a:r>
              <a:rPr lang="en-US" sz="2000" b="1" dirty="0">
                <a:effectLst/>
              </a:rPr>
              <a:t> partially breast feeding </a:t>
            </a:r>
            <a:r>
              <a:rPr lang="en-US" sz="2000" dirty="0">
                <a:effectLst/>
              </a:rPr>
              <a:t>she can start at </a:t>
            </a:r>
            <a:r>
              <a:rPr lang="en-US" sz="2000" b="1" dirty="0">
                <a:effectLst/>
              </a:rPr>
              <a:t>6 weeks.</a:t>
            </a:r>
            <a:r>
              <a:rPr lang="en-US" sz="2000" dirty="0">
                <a:effectLst/>
              </a:rPr>
              <a:t> </a:t>
            </a:r>
          </a:p>
          <a:p>
            <a:r>
              <a:rPr lang="en-US" sz="2000" dirty="0">
                <a:effectLst/>
              </a:rPr>
              <a:t>If </a:t>
            </a:r>
            <a:r>
              <a:rPr lang="en-US" sz="2000" b="1" dirty="0">
                <a:effectLst/>
              </a:rPr>
              <a:t>exclusively</a:t>
            </a:r>
            <a:r>
              <a:rPr lang="en-US" sz="2000" dirty="0">
                <a:effectLst/>
              </a:rPr>
              <a:t> breast feeding, she can start COCs at </a:t>
            </a:r>
            <a:r>
              <a:rPr lang="en-US" sz="2000" b="1" dirty="0">
                <a:effectLst/>
              </a:rPr>
              <a:t>6 months </a:t>
            </a:r>
            <a:r>
              <a:rPr lang="en-US" sz="2000" dirty="0">
                <a:effectLst/>
              </a:rPr>
              <a:t>postpartum.</a:t>
            </a:r>
          </a:p>
          <a:p>
            <a:pPr>
              <a:buFont typeface="Wingdings" pitchFamily="2" charset="2"/>
              <a:buChar char="Ø"/>
            </a:pPr>
            <a:r>
              <a:rPr lang="en-US" sz="2000" b="1" dirty="0">
                <a:effectLst/>
              </a:rPr>
              <a:t>3 weeks, 6 weeks, 6 months</a:t>
            </a:r>
          </a:p>
          <a:p>
            <a:r>
              <a:rPr lang="en-US" sz="2000" dirty="0">
                <a:effectLst/>
              </a:rPr>
              <a:t>After 6-8 weeks postpartum, exclusively breastfeeding women desiring hormonal contraception should be encouraged to use POPs or Injectable or implants.</a:t>
            </a:r>
          </a:p>
          <a:p>
            <a:r>
              <a:rPr lang="en-US" sz="2000" dirty="0">
                <a:effectLst/>
              </a:rPr>
              <a:t>If her monthly bleeding has not returned postpartum, she can start if she is sure she is not pregnant however need to use backup method for 7 days.</a:t>
            </a:r>
          </a:p>
          <a:p>
            <a:endParaRPr lang="en-US" sz="2000" dirty="0">
              <a:effectLst/>
            </a:endParaRPr>
          </a:p>
        </p:txBody>
      </p:sp>
    </p:spTree>
    <p:extLst>
      <p:ext uri="{BB962C8B-B14F-4D97-AF65-F5344CB8AC3E}">
        <p14:creationId xmlns:p14="http://schemas.microsoft.com/office/powerpoint/2010/main" val="1886315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effectLst/>
              </a:rPr>
              <a:t>Post Abortion Initiation</a:t>
            </a:r>
          </a:p>
        </p:txBody>
      </p:sp>
      <p:sp>
        <p:nvSpPr>
          <p:cNvPr id="3" name="Content Placeholder 2"/>
          <p:cNvSpPr>
            <a:spLocks noGrp="1"/>
          </p:cNvSpPr>
          <p:nvPr>
            <p:ph idx="1"/>
          </p:nvPr>
        </p:nvSpPr>
        <p:spPr/>
        <p:txBody>
          <a:bodyPr/>
          <a:lstStyle/>
          <a:p>
            <a:pPr marL="0" indent="0">
              <a:buNone/>
            </a:pPr>
            <a:r>
              <a:rPr lang="en-US" sz="2400" b="1" dirty="0">
                <a:effectLst/>
              </a:rPr>
              <a:t>May COCs be begun immediately post abortion?</a:t>
            </a:r>
          </a:p>
          <a:p>
            <a:r>
              <a:rPr lang="en-US" sz="2000" b="1" dirty="0">
                <a:effectLst/>
              </a:rPr>
              <a:t>Yes. COCs </a:t>
            </a:r>
            <a:r>
              <a:rPr lang="en-US" sz="2000" dirty="0">
                <a:effectLst/>
              </a:rPr>
              <a:t>are </a:t>
            </a:r>
            <a:r>
              <a:rPr lang="en-US" sz="2000" b="1" dirty="0">
                <a:effectLst/>
              </a:rPr>
              <a:t>appropriate for use immediately </a:t>
            </a:r>
            <a:r>
              <a:rPr lang="en-US" sz="2000" dirty="0">
                <a:effectLst/>
              </a:rPr>
              <a:t>after a first or second trimester abortion and should be initiated </a:t>
            </a:r>
            <a:r>
              <a:rPr lang="en-US" sz="2000" b="1" dirty="0">
                <a:effectLst/>
              </a:rPr>
              <a:t>within the first 7 days post abortion </a:t>
            </a:r>
          </a:p>
          <a:p>
            <a:pPr marL="0" indent="0">
              <a:buNone/>
            </a:pPr>
            <a:endParaRPr lang="en-US" sz="2000" dirty="0">
              <a:effectLst/>
            </a:endParaRPr>
          </a:p>
          <a:p>
            <a:pPr marL="0" indent="0">
              <a:buNone/>
            </a:pPr>
            <a:r>
              <a:rPr lang="en-US" sz="2000" b="1" dirty="0">
                <a:effectLst/>
              </a:rPr>
              <a:t>Rationale:</a:t>
            </a:r>
          </a:p>
          <a:p>
            <a:r>
              <a:rPr lang="en-US" sz="2000" b="1" dirty="0">
                <a:effectLst/>
              </a:rPr>
              <a:t>Ovulation returns almost immediately post abortion</a:t>
            </a:r>
          </a:p>
          <a:p>
            <a:pPr marL="0" indent="0">
              <a:buNone/>
            </a:pPr>
            <a:r>
              <a:rPr lang="en-US" sz="2000" dirty="0">
                <a:effectLst/>
              </a:rPr>
              <a:t>   within 3 weeks for first trimester abortion and within 4 weeks </a:t>
            </a:r>
          </a:p>
          <a:p>
            <a:pPr marL="0" indent="0">
              <a:buNone/>
            </a:pPr>
            <a:r>
              <a:rPr lang="en-US" sz="2000" dirty="0">
                <a:effectLst/>
              </a:rPr>
              <a:t>   for  second trimester abortion. </a:t>
            </a:r>
          </a:p>
        </p:txBody>
      </p:sp>
    </p:spTree>
    <p:extLst>
      <p:ext uri="{BB962C8B-B14F-4D97-AF65-F5344CB8AC3E}">
        <p14:creationId xmlns:p14="http://schemas.microsoft.com/office/powerpoint/2010/main" val="2802536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solidFill>
                  <a:schemeClr val="tx1"/>
                </a:solidFill>
                <a:effectLst/>
              </a:rPr>
              <a:t>Is There a Minimum Age to Receive COCs or a Maximum Age?</a:t>
            </a:r>
          </a:p>
        </p:txBody>
      </p:sp>
      <p:sp>
        <p:nvSpPr>
          <p:cNvPr id="3" name="Content Placeholder 2"/>
          <p:cNvSpPr>
            <a:spLocks noGrp="1"/>
          </p:cNvSpPr>
          <p:nvPr>
            <p:ph idx="1"/>
          </p:nvPr>
        </p:nvSpPr>
        <p:spPr/>
        <p:txBody>
          <a:bodyPr/>
          <a:lstStyle/>
          <a:p>
            <a:r>
              <a:rPr lang="en-US" sz="2000" b="1" dirty="0">
                <a:effectLst/>
              </a:rPr>
              <a:t>COCs may be used at any age at which a woman is at risk of pregnancy </a:t>
            </a:r>
            <a:r>
              <a:rPr lang="en-US" sz="2000" dirty="0">
                <a:effectLst/>
              </a:rPr>
              <a:t>(i.e., past menarche and through menopause).</a:t>
            </a:r>
          </a:p>
          <a:p>
            <a:pPr marL="0" indent="0">
              <a:buNone/>
            </a:pPr>
            <a:endParaRPr lang="en-US" sz="800" dirty="0">
              <a:effectLst/>
            </a:endParaRPr>
          </a:p>
          <a:p>
            <a:r>
              <a:rPr lang="en-US" sz="2000" b="1" dirty="0">
                <a:effectLst/>
              </a:rPr>
              <a:t>Women over 40 can take COCs</a:t>
            </a:r>
            <a:r>
              <a:rPr lang="en-US" sz="2000" dirty="0">
                <a:effectLst/>
              </a:rPr>
              <a:t>, provided other risk factors have been considered (e.g. smoking, high blood pressure, diabetes).</a:t>
            </a:r>
          </a:p>
          <a:p>
            <a:endParaRPr lang="en-US" sz="2000" b="1" dirty="0">
              <a:effectLst/>
            </a:endParaRPr>
          </a:p>
          <a:p>
            <a:pPr marL="0" indent="0">
              <a:buNone/>
            </a:pPr>
            <a:r>
              <a:rPr lang="en-US" sz="2000" b="1" dirty="0">
                <a:effectLst/>
              </a:rPr>
              <a:t>   Rationale:</a:t>
            </a:r>
          </a:p>
          <a:p>
            <a:r>
              <a:rPr lang="en-US" sz="2000" b="1" dirty="0">
                <a:effectLst/>
              </a:rPr>
              <a:t>Cardiovascular risks from COC use are minimal in healthy, non-smoking, older women</a:t>
            </a:r>
            <a:r>
              <a:rPr lang="en-US" sz="2000" dirty="0">
                <a:effectLst/>
              </a:rPr>
              <a:t>.</a:t>
            </a:r>
          </a:p>
          <a:p>
            <a:pPr marL="0" indent="0">
              <a:buNone/>
            </a:pPr>
            <a:endParaRPr lang="en-US" sz="800" dirty="0">
              <a:effectLst/>
            </a:endParaRPr>
          </a:p>
          <a:p>
            <a:r>
              <a:rPr lang="en-US" sz="2000" dirty="0">
                <a:effectLst/>
              </a:rPr>
              <a:t>The risk of amenorrhea after discontinuing COCs is small and more common in women who had irregular menses prior to COC use. Women who have irregular menses are more likely to develop secondary amenorrhea whether they take COCs or not.</a:t>
            </a:r>
          </a:p>
        </p:txBody>
      </p:sp>
    </p:spTree>
    <p:extLst>
      <p:ext uri="{BB962C8B-B14F-4D97-AF65-F5344CB8AC3E}">
        <p14:creationId xmlns:p14="http://schemas.microsoft.com/office/powerpoint/2010/main" val="1996755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C1337-F4E4-4F82-BF26-A834D89F6192}"/>
              </a:ext>
            </a:extLst>
          </p:cNvPr>
          <p:cNvSpPr>
            <a:spLocks noGrp="1"/>
          </p:cNvSpPr>
          <p:nvPr>
            <p:ph type="title"/>
          </p:nvPr>
        </p:nvSpPr>
        <p:spPr/>
        <p:txBody>
          <a:bodyPr/>
          <a:lstStyle/>
          <a:p>
            <a:r>
              <a:rPr lang="en-US" sz="2400" dirty="0">
                <a:solidFill>
                  <a:schemeClr val="tx1"/>
                </a:solidFill>
                <a:effectLst/>
              </a:rPr>
              <a:t>short inter pregnancy intervals have been associated with small-for-gestational-age (SGA), Pre Term birth, Infant Mortality, and malnutrition </a:t>
            </a:r>
          </a:p>
        </p:txBody>
      </p:sp>
      <p:sp>
        <p:nvSpPr>
          <p:cNvPr id="3" name="Content Placeholder 2">
            <a:extLst>
              <a:ext uri="{FF2B5EF4-FFF2-40B4-BE49-F238E27FC236}">
                <a16:creationId xmlns:a16="http://schemas.microsoft.com/office/drawing/2014/main" id="{FDE1B17F-2D9A-4E26-9DD6-3633D3AB16D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BC6D0AE-EFE3-4BE9-A958-662C75577CE4}"/>
              </a:ext>
            </a:extLst>
          </p:cNvPr>
          <p:cNvSpPr>
            <a:spLocks noGrp="1"/>
          </p:cNvSpPr>
          <p:nvPr>
            <p:ph type="sldNum" sz="quarter" idx="12"/>
          </p:nvPr>
        </p:nvSpPr>
        <p:spPr/>
        <p:txBody>
          <a:bodyPr/>
          <a:lstStyle/>
          <a:p>
            <a:fld id="{09B87B27-2B38-466A-8CD4-319805E47035}" type="slidenum">
              <a:rPr lang="en-US" smtClean="0">
                <a:solidFill>
                  <a:srgbClr val="003366"/>
                </a:solidFill>
              </a:rPr>
              <a:pPr/>
              <a:t>5</a:t>
            </a:fld>
            <a:endParaRPr lang="en-US">
              <a:solidFill>
                <a:srgbClr val="003366"/>
              </a:solidFill>
            </a:endParaRPr>
          </a:p>
        </p:txBody>
      </p:sp>
      <p:pic>
        <p:nvPicPr>
          <p:cNvPr id="6" name="Picture 5">
            <a:extLst>
              <a:ext uri="{FF2B5EF4-FFF2-40B4-BE49-F238E27FC236}">
                <a16:creationId xmlns:a16="http://schemas.microsoft.com/office/drawing/2014/main" id="{5BEF171A-ED3C-4471-9409-6906E78D5396}"/>
              </a:ext>
            </a:extLst>
          </p:cNvPr>
          <p:cNvPicPr>
            <a:picLocks noChangeAspect="1"/>
          </p:cNvPicPr>
          <p:nvPr/>
        </p:nvPicPr>
        <p:blipFill>
          <a:blip r:embed="rId2"/>
          <a:stretch>
            <a:fillRect/>
          </a:stretch>
        </p:blipFill>
        <p:spPr>
          <a:xfrm>
            <a:off x="0" y="1355724"/>
            <a:ext cx="9143999" cy="4930775"/>
          </a:xfrm>
          <a:prstGeom prst="rect">
            <a:avLst/>
          </a:prstGeom>
        </p:spPr>
      </p:pic>
    </p:spTree>
    <p:extLst>
      <p:ext uri="{BB962C8B-B14F-4D97-AF65-F5344CB8AC3E}">
        <p14:creationId xmlns:p14="http://schemas.microsoft.com/office/powerpoint/2010/main" val="2129125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F6557-F95C-4E98-AE42-383C6FE95E3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28048C-8E62-4004-A784-87595BF0FBC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770CA55-C897-4939-B9C5-F3A869D434FD}"/>
              </a:ext>
            </a:extLst>
          </p:cNvPr>
          <p:cNvSpPr>
            <a:spLocks noGrp="1"/>
          </p:cNvSpPr>
          <p:nvPr>
            <p:ph type="sldNum" sz="quarter" idx="12"/>
          </p:nvPr>
        </p:nvSpPr>
        <p:spPr/>
        <p:txBody>
          <a:bodyPr/>
          <a:lstStyle/>
          <a:p>
            <a:fld id="{09B87B27-2B38-466A-8CD4-319805E47035}" type="slidenum">
              <a:rPr lang="en-US" smtClean="0">
                <a:solidFill>
                  <a:srgbClr val="003366"/>
                </a:solidFill>
              </a:rPr>
              <a:pPr/>
              <a:t>50</a:t>
            </a:fld>
            <a:endParaRPr lang="en-US">
              <a:solidFill>
                <a:srgbClr val="003366"/>
              </a:solidFill>
            </a:endParaRPr>
          </a:p>
        </p:txBody>
      </p:sp>
      <p:pic>
        <p:nvPicPr>
          <p:cNvPr id="14338" name="Picture 2" descr="Full size image for 'Contraception'">
            <a:extLst>
              <a:ext uri="{FF2B5EF4-FFF2-40B4-BE49-F238E27FC236}">
                <a16:creationId xmlns:a16="http://schemas.microsoft.com/office/drawing/2014/main" id="{2F7D5362-0B0D-4302-9510-B823D2736A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46" y="0"/>
            <a:ext cx="918094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4597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457200"/>
            <a:ext cx="7772400" cy="914400"/>
          </a:xfrm>
        </p:spPr>
        <p:txBody>
          <a:bodyPr/>
          <a:lstStyle/>
          <a:p>
            <a:r>
              <a:rPr lang="en-US" altLang="en-US" dirty="0">
                <a:solidFill>
                  <a:schemeClr val="tx1"/>
                </a:solidFill>
                <a:effectLst/>
              </a:rPr>
              <a:t>Missed Pills - Incidence</a:t>
            </a:r>
          </a:p>
        </p:txBody>
      </p:sp>
      <p:sp>
        <p:nvSpPr>
          <p:cNvPr id="131075" name="Rectangle 3"/>
          <p:cNvSpPr>
            <a:spLocks noGrp="1" noChangeArrowheads="1"/>
          </p:cNvSpPr>
          <p:nvPr>
            <p:ph type="body" idx="1"/>
          </p:nvPr>
        </p:nvSpPr>
        <p:spPr>
          <a:xfrm>
            <a:off x="533400" y="2133600"/>
            <a:ext cx="7772400" cy="4724400"/>
          </a:xfrm>
        </p:spPr>
        <p:txBody>
          <a:bodyPr/>
          <a:lstStyle/>
          <a:p>
            <a:r>
              <a:rPr lang="en-AU" altLang="en-US" sz="2400" dirty="0">
                <a:effectLst/>
              </a:rPr>
              <a:t>28% of women took oral contraceptive pill according to instructions </a:t>
            </a:r>
            <a:r>
              <a:rPr lang="en-AU" altLang="en-US" sz="2000" i="1" dirty="0">
                <a:effectLst/>
              </a:rPr>
              <a:t>(Finlay 1986)</a:t>
            </a:r>
            <a:endParaRPr lang="en-AU" altLang="en-US" sz="2400" dirty="0">
              <a:effectLst/>
            </a:endParaRPr>
          </a:p>
          <a:p>
            <a:r>
              <a:rPr lang="en-AU" altLang="en-US" sz="2400" dirty="0">
                <a:effectLst/>
              </a:rPr>
              <a:t>25% of women missed a pill in previous 3 months                              </a:t>
            </a:r>
            <a:r>
              <a:rPr lang="en-AU" altLang="en-US" sz="2000" i="1" dirty="0">
                <a:effectLst/>
              </a:rPr>
              <a:t>(Finlay 1986)</a:t>
            </a:r>
            <a:endParaRPr lang="en-AU" altLang="en-US" sz="2400" dirty="0">
              <a:effectLst/>
            </a:endParaRPr>
          </a:p>
          <a:p>
            <a:r>
              <a:rPr lang="en-AU" altLang="en-US" sz="2400" dirty="0">
                <a:effectLst/>
              </a:rPr>
              <a:t>Adolescents missed 2.7 pills per month</a:t>
            </a:r>
          </a:p>
          <a:p>
            <a:pPr>
              <a:buFontTx/>
              <a:buNone/>
            </a:pPr>
            <a:r>
              <a:rPr lang="en-AU" altLang="en-US" sz="2400" dirty="0">
                <a:effectLst/>
              </a:rPr>
              <a:t>	</a:t>
            </a:r>
            <a:r>
              <a:rPr lang="en-AU" altLang="en-US" sz="2000" i="1" dirty="0">
                <a:effectLst/>
              </a:rPr>
              <a:t>(</a:t>
            </a:r>
            <a:r>
              <a:rPr lang="en-AU" altLang="en-US" sz="2000" i="1" dirty="0" err="1">
                <a:effectLst/>
              </a:rPr>
              <a:t>Goldstack</a:t>
            </a:r>
            <a:r>
              <a:rPr lang="en-AU" altLang="en-US" sz="2000" i="1" dirty="0">
                <a:effectLst/>
              </a:rPr>
              <a:t> 1987)</a:t>
            </a:r>
            <a:endParaRPr lang="en-AU" altLang="en-US" sz="2400" dirty="0">
              <a:effectLst/>
            </a:endParaRPr>
          </a:p>
          <a:p>
            <a:r>
              <a:rPr lang="en-AU" altLang="en-US" sz="2400" dirty="0">
                <a:effectLst/>
              </a:rPr>
              <a:t>Only 40% of women took pill everyday </a:t>
            </a:r>
            <a:r>
              <a:rPr lang="en-AU" altLang="en-US" sz="2000" i="1" dirty="0">
                <a:effectLst/>
              </a:rPr>
              <a:t>(Oakley 1990)</a:t>
            </a:r>
          </a:p>
          <a:p>
            <a:r>
              <a:rPr lang="en-AU" altLang="en-US" sz="2400" dirty="0">
                <a:effectLst/>
              </a:rPr>
              <a:t>Only 50% used a backup method if they forgot a pill</a:t>
            </a:r>
            <a:r>
              <a:rPr lang="en-AU" altLang="en-US" sz="2000" i="1" dirty="0">
                <a:effectLst/>
              </a:rPr>
              <a:t>	(Oakley 1990)</a:t>
            </a:r>
            <a:endParaRPr lang="en-AU" altLang="en-US" sz="2400" dirty="0">
              <a:effectLst/>
            </a:endParaRPr>
          </a:p>
          <a:p>
            <a:endParaRPr lang="en-US" altLang="en-US" sz="2800" dirty="0">
              <a:effectLst/>
            </a:endParaRPr>
          </a:p>
        </p:txBody>
      </p:sp>
    </p:spTree>
    <p:extLst>
      <p:ext uri="{BB962C8B-B14F-4D97-AF65-F5344CB8AC3E}">
        <p14:creationId xmlns:p14="http://schemas.microsoft.com/office/powerpoint/2010/main" val="1355747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1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1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10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10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107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1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solidFill>
                  <a:schemeClr val="tx1"/>
                </a:solidFill>
                <a:effectLst/>
              </a:rPr>
              <a:t> Missed Pills –summary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30853328"/>
              </p:ext>
            </p:extLst>
          </p:nvPr>
        </p:nvGraphicFramePr>
        <p:xfrm>
          <a:off x="457200" y="1600200"/>
          <a:ext cx="8534400" cy="5273040"/>
        </p:xfrm>
        <a:graphic>
          <a:graphicData uri="http://schemas.openxmlformats.org/drawingml/2006/table">
            <a:tbl>
              <a:tblPr firstRow="1" bandRow="1">
                <a:tableStyleId>{ED083AE6-46FA-4A59-8FB0-9F97EB10719F}</a:tableStyleId>
              </a:tblPr>
              <a:tblGrid>
                <a:gridCol w="1127185">
                  <a:extLst>
                    <a:ext uri="{9D8B030D-6E8A-4147-A177-3AD203B41FA5}">
                      <a16:colId xmlns:a16="http://schemas.microsoft.com/office/drawing/2014/main" val="20000"/>
                    </a:ext>
                  </a:extLst>
                </a:gridCol>
                <a:gridCol w="3673415">
                  <a:extLst>
                    <a:ext uri="{9D8B030D-6E8A-4147-A177-3AD203B41FA5}">
                      <a16:colId xmlns:a16="http://schemas.microsoft.com/office/drawing/2014/main" val="20001"/>
                    </a:ext>
                  </a:extLst>
                </a:gridCol>
                <a:gridCol w="3733800">
                  <a:extLst>
                    <a:ext uri="{9D8B030D-6E8A-4147-A177-3AD203B41FA5}">
                      <a16:colId xmlns:a16="http://schemas.microsoft.com/office/drawing/2014/main" val="20002"/>
                    </a:ext>
                  </a:extLst>
                </a:gridCol>
              </a:tblGrid>
              <a:tr h="457200">
                <a:tc>
                  <a:txBody>
                    <a:bodyPr/>
                    <a:lstStyle/>
                    <a:p>
                      <a:endParaRPr lang="en-US" b="1" dirty="0"/>
                    </a:p>
                  </a:txBody>
                  <a:tcPr marL="45720" marR="45720"/>
                </a:tc>
                <a:tc>
                  <a:txBody>
                    <a:bodyPr/>
                    <a:lstStyle/>
                    <a:p>
                      <a:r>
                        <a:rPr lang="en-US" b="1" dirty="0"/>
                        <a:t> Missed 1-2 	</a:t>
                      </a:r>
                    </a:p>
                  </a:txBody>
                  <a:tcPr marL="45720" marR="45720"/>
                </a:tc>
                <a:tc>
                  <a:txBody>
                    <a:bodyPr/>
                    <a:lstStyle/>
                    <a:p>
                      <a:r>
                        <a:rPr lang="en-US" b="1" dirty="0"/>
                        <a:t> Missed 3 or more pills </a:t>
                      </a:r>
                    </a:p>
                  </a:txBody>
                  <a:tcPr marL="45720" marR="45720"/>
                </a:tc>
                <a:extLst>
                  <a:ext uri="{0D108BD9-81ED-4DB2-BD59-A6C34878D82A}">
                    <a16:rowId xmlns:a16="http://schemas.microsoft.com/office/drawing/2014/main" val="10000"/>
                  </a:ext>
                </a:extLst>
              </a:tr>
              <a:tr h="1137933">
                <a:tc>
                  <a:txBody>
                    <a:bodyPr/>
                    <a:lstStyle/>
                    <a:p>
                      <a:r>
                        <a:rPr lang="en-US" b="1" dirty="0"/>
                        <a:t>First or second week</a:t>
                      </a:r>
                    </a:p>
                  </a:txBody>
                  <a:tcPr marL="45720" marR="45720">
                    <a:solidFill>
                      <a:schemeClr val="accent6">
                        <a:lumMod val="40000"/>
                        <a:lumOff val="60000"/>
                        <a:alpha val="20000"/>
                      </a:schemeClr>
                    </a:solidFill>
                  </a:tcPr>
                </a:tc>
                <a:tc>
                  <a:txBody>
                    <a:bodyPr/>
                    <a:lstStyle/>
                    <a:p>
                      <a:pPr marL="285750" indent="-285750">
                        <a:buFont typeface="Wingdings" pitchFamily="2" charset="2"/>
                        <a:buChar char="ü"/>
                      </a:pPr>
                      <a:r>
                        <a:rPr lang="en-US" sz="1600" b="1" dirty="0"/>
                        <a:t>Take one pill as soon as possible</a:t>
                      </a:r>
                    </a:p>
                    <a:p>
                      <a:pPr marL="285750" indent="-285750">
                        <a:buFont typeface="Wingdings" pitchFamily="2" charset="2"/>
                        <a:buChar char="ü"/>
                      </a:pPr>
                      <a:endParaRPr lang="en-US" sz="1600" b="1" dirty="0"/>
                    </a:p>
                    <a:p>
                      <a:pPr marL="285750" indent="-285750">
                        <a:buFont typeface="Wingdings" pitchFamily="2" charset="2"/>
                        <a:buChar char="ü"/>
                      </a:pPr>
                      <a:r>
                        <a:rPr lang="en-US" sz="1600" b="1" dirty="0"/>
                        <a:t>Continue taking one pill each day </a:t>
                      </a:r>
                    </a:p>
                    <a:p>
                      <a:pPr marL="285750" indent="-285750">
                        <a:buFont typeface="Wingdings" pitchFamily="2" charset="2"/>
                        <a:buChar char="ü"/>
                      </a:pPr>
                      <a:endParaRPr lang="en-US" sz="1600" b="1" dirty="0"/>
                    </a:p>
                    <a:p>
                      <a:pPr marL="285750" indent="-285750">
                        <a:buFont typeface="Wingdings" pitchFamily="2" charset="2"/>
                        <a:buChar char="ü"/>
                      </a:pPr>
                      <a:r>
                        <a:rPr lang="en-US" sz="1600" b="1" dirty="0">
                          <a:solidFill>
                            <a:srgbClr val="00B050"/>
                          </a:solidFill>
                        </a:rPr>
                        <a:t>Have the usual seven day break</a:t>
                      </a:r>
                      <a:r>
                        <a:rPr lang="en-US" sz="1600" b="1" dirty="0"/>
                        <a:t>. </a:t>
                      </a:r>
                    </a:p>
                  </a:txBody>
                  <a:tcPr marL="45720" marR="45720">
                    <a:solidFill>
                      <a:schemeClr val="accent6">
                        <a:lumMod val="40000"/>
                        <a:lumOff val="60000"/>
                        <a:alpha val="20000"/>
                      </a:schemeClr>
                    </a:solidFill>
                  </a:tcPr>
                </a:tc>
                <a:tc>
                  <a:txBody>
                    <a:bodyPr/>
                    <a:lstStyle/>
                    <a:p>
                      <a:pPr marL="285750" indent="-285750">
                        <a:buFont typeface="Wingdings" pitchFamily="2" charset="2"/>
                        <a:buChar char="ü"/>
                      </a:pPr>
                      <a:r>
                        <a:rPr lang="en-US" sz="1600" b="1" dirty="0"/>
                        <a:t>Take one pill as soon as possible</a:t>
                      </a:r>
                    </a:p>
                    <a:p>
                      <a:pPr marL="285750" indent="-285750">
                        <a:buFont typeface="Wingdings" pitchFamily="2" charset="2"/>
                        <a:buChar char="ü"/>
                      </a:pPr>
                      <a:endParaRPr lang="en-US" sz="1600" b="1" dirty="0"/>
                    </a:p>
                    <a:p>
                      <a:pPr marL="285750" indent="-285750">
                        <a:buFont typeface="Wingdings" pitchFamily="2" charset="2"/>
                        <a:buChar char="ü"/>
                      </a:pPr>
                      <a:r>
                        <a:rPr lang="en-US" sz="1600" b="1" dirty="0"/>
                        <a:t>Continue taking one pill each day.</a:t>
                      </a:r>
                    </a:p>
                    <a:p>
                      <a:pPr marL="285750" indent="-285750">
                        <a:buFont typeface="Wingdings" pitchFamily="2" charset="2"/>
                        <a:buChar char="ü"/>
                      </a:pPr>
                      <a:r>
                        <a:rPr lang="en-US" sz="1600" b="1" dirty="0"/>
                        <a:t> </a:t>
                      </a:r>
                    </a:p>
                    <a:p>
                      <a:pPr marL="285750" indent="-285750">
                        <a:buFont typeface="Wingdings" pitchFamily="2" charset="2"/>
                        <a:buChar char="ü"/>
                      </a:pPr>
                      <a:r>
                        <a:rPr lang="en-US" sz="1600" b="1" dirty="0">
                          <a:solidFill>
                            <a:srgbClr val="00B050"/>
                          </a:solidFill>
                        </a:rPr>
                        <a:t>Have the usual seven day break</a:t>
                      </a:r>
                      <a:r>
                        <a:rPr lang="en-US" sz="1600" b="1" dirty="0"/>
                        <a:t>. </a:t>
                      </a:r>
                    </a:p>
                    <a:p>
                      <a:pPr marL="285750" indent="-285750">
                        <a:buFont typeface="Wingdings" pitchFamily="2" charset="2"/>
                        <a:buChar char="ü"/>
                      </a:pPr>
                      <a:endParaRPr lang="en-US" sz="1600" b="1" dirty="0"/>
                    </a:p>
                    <a:p>
                      <a:pPr marL="285750" indent="-285750">
                        <a:buFont typeface="Wingdings" pitchFamily="2" charset="2"/>
                        <a:buChar char="ü"/>
                      </a:pPr>
                      <a:r>
                        <a:rPr lang="en-US" sz="1600" b="1" dirty="0">
                          <a:solidFill>
                            <a:srgbClr val="FF0000"/>
                          </a:solidFill>
                        </a:rPr>
                        <a:t>Use a backup method for 7 days.</a:t>
                      </a:r>
                    </a:p>
                  </a:txBody>
                  <a:tcPr marL="45720" marR="45720">
                    <a:solidFill>
                      <a:schemeClr val="accent6">
                        <a:lumMod val="40000"/>
                        <a:lumOff val="60000"/>
                        <a:alpha val="20000"/>
                      </a:schemeClr>
                    </a:solidFill>
                  </a:tcPr>
                </a:tc>
                <a:extLst>
                  <a:ext uri="{0D108BD9-81ED-4DB2-BD59-A6C34878D82A}">
                    <a16:rowId xmlns:a16="http://schemas.microsoft.com/office/drawing/2014/main" val="10001"/>
                  </a:ext>
                </a:extLst>
              </a:tr>
              <a:tr h="1837118">
                <a:tc>
                  <a:txBody>
                    <a:bodyPr/>
                    <a:lstStyle/>
                    <a:p>
                      <a:r>
                        <a:rPr lang="en-US" b="1" dirty="0"/>
                        <a:t>Third week </a:t>
                      </a:r>
                    </a:p>
                  </a:txBody>
                  <a:tcPr marL="45720" marR="45720"/>
                </a:tc>
                <a:tc>
                  <a:txBody>
                    <a:bodyPr/>
                    <a:lstStyle/>
                    <a:p>
                      <a:pPr marL="285750" indent="-285750">
                        <a:buFont typeface="Wingdings" pitchFamily="2" charset="2"/>
                        <a:buChar char="ü"/>
                      </a:pPr>
                      <a:r>
                        <a:rPr lang="en-US" sz="1600" b="1" dirty="0"/>
                        <a:t>Take one pill as soon as possible</a:t>
                      </a:r>
                    </a:p>
                    <a:p>
                      <a:pPr marL="285750" indent="-285750">
                        <a:buFont typeface="Wingdings" pitchFamily="2" charset="2"/>
                        <a:buChar char="ü"/>
                      </a:pPr>
                      <a:endParaRPr lang="en-US" sz="1600" b="1" dirty="0"/>
                    </a:p>
                    <a:p>
                      <a:pPr marL="285750" indent="-285750">
                        <a:buFont typeface="Wingdings" pitchFamily="2" charset="2"/>
                        <a:buChar char="ü"/>
                      </a:pPr>
                      <a:r>
                        <a:rPr lang="en-US" sz="1600" b="1" dirty="0"/>
                        <a:t>Continue taking one pill each day</a:t>
                      </a:r>
                    </a:p>
                    <a:p>
                      <a:pPr marL="0" indent="0">
                        <a:buFont typeface="Wingdings" pitchFamily="2" charset="2"/>
                        <a:buNone/>
                      </a:pPr>
                      <a:r>
                        <a:rPr lang="en-US" sz="1600" b="1" dirty="0"/>
                        <a:t> </a:t>
                      </a:r>
                    </a:p>
                    <a:p>
                      <a:pPr marL="285750" indent="-285750">
                        <a:buFont typeface="Wingdings" pitchFamily="2" charset="2"/>
                        <a:buChar char="ü"/>
                      </a:pPr>
                      <a:r>
                        <a:rPr lang="en-US" sz="1600" b="1" dirty="0">
                          <a:solidFill>
                            <a:srgbClr val="00B050"/>
                          </a:solidFill>
                        </a:rPr>
                        <a:t>Finish the pack and begin a new pack the next day (Omit hormone-free days).</a:t>
                      </a:r>
                    </a:p>
                    <a:p>
                      <a:pPr marL="285750" indent="-285750">
                        <a:buFont typeface="Wingdings" pitchFamily="2" charset="2"/>
                        <a:buChar char="ü"/>
                      </a:pPr>
                      <a:endParaRPr lang="en-US" b="1" dirty="0"/>
                    </a:p>
                  </a:txBody>
                  <a:tcPr marL="45720" marR="45720"/>
                </a:tc>
                <a:tc>
                  <a:txBody>
                    <a:bodyPr/>
                    <a:lstStyle/>
                    <a:p>
                      <a:pPr marL="285750" indent="-285750">
                        <a:buFont typeface="Wingdings" pitchFamily="2" charset="2"/>
                        <a:buChar char="ü"/>
                      </a:pPr>
                      <a:r>
                        <a:rPr lang="en-US" sz="1600" b="1" dirty="0"/>
                        <a:t>Take one pill as soon as possible</a:t>
                      </a:r>
                    </a:p>
                    <a:p>
                      <a:pPr marL="0" indent="0">
                        <a:buFont typeface="Wingdings" pitchFamily="2" charset="2"/>
                        <a:buNone/>
                      </a:pPr>
                      <a:r>
                        <a:rPr lang="en-US" sz="1600" b="1" dirty="0"/>
                        <a:t> </a:t>
                      </a:r>
                    </a:p>
                    <a:p>
                      <a:pPr marL="285750" indent="-285750">
                        <a:buFont typeface="Wingdings" pitchFamily="2" charset="2"/>
                        <a:buChar char="ü"/>
                      </a:pPr>
                      <a:r>
                        <a:rPr lang="en-US" sz="1600" b="1" dirty="0"/>
                        <a:t>Continue taking one pill each day</a:t>
                      </a:r>
                    </a:p>
                    <a:p>
                      <a:pPr marL="0" indent="0">
                        <a:buFont typeface="Wingdings" pitchFamily="2" charset="2"/>
                        <a:buNone/>
                      </a:pPr>
                      <a:r>
                        <a:rPr lang="en-US" sz="1600" b="1" dirty="0"/>
                        <a:t>  </a:t>
                      </a:r>
                    </a:p>
                    <a:p>
                      <a:pPr marL="285750" indent="-285750">
                        <a:buFont typeface="Wingdings" pitchFamily="2" charset="2"/>
                        <a:buChar char="ü"/>
                      </a:pPr>
                      <a:r>
                        <a:rPr lang="en-US" sz="1600" b="1" dirty="0">
                          <a:solidFill>
                            <a:srgbClr val="00B050"/>
                          </a:solidFill>
                        </a:rPr>
                        <a:t>Finish the pack and begin a new pack the next day (Omit hormone-</a:t>
                      </a:r>
                    </a:p>
                    <a:p>
                      <a:pPr marL="0" indent="0">
                        <a:buFont typeface="Wingdings" pitchFamily="2" charset="2"/>
                        <a:buNone/>
                      </a:pPr>
                      <a:r>
                        <a:rPr lang="en-US" sz="1600" b="1" dirty="0">
                          <a:solidFill>
                            <a:srgbClr val="00B050"/>
                          </a:solidFill>
                        </a:rPr>
                        <a:t>     free days).</a:t>
                      </a:r>
                    </a:p>
                    <a:p>
                      <a:pPr marL="0" indent="0">
                        <a:buFont typeface="Wingdings" pitchFamily="2" charset="2"/>
                        <a:buNone/>
                      </a:pPr>
                      <a:endParaRPr lang="en-US" sz="1600" b="1" dirty="0">
                        <a:solidFill>
                          <a:srgbClr val="00B050"/>
                        </a:solidFill>
                      </a:endParaRPr>
                    </a:p>
                    <a:p>
                      <a:pPr marL="285750" indent="-285750">
                        <a:buFont typeface="Wingdings" pitchFamily="2" charset="2"/>
                        <a:buChar char="ü"/>
                      </a:pPr>
                      <a:r>
                        <a:rPr lang="en-US" sz="1600" b="1" dirty="0">
                          <a:solidFill>
                            <a:srgbClr val="FF0000"/>
                          </a:solidFill>
                        </a:rPr>
                        <a:t>Use a backup method for 7 days. </a:t>
                      </a:r>
                    </a:p>
                  </a:txBody>
                  <a:tcPr marL="45720" marR="4572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501971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solidFill>
                  <a:schemeClr val="tx1"/>
                </a:solidFill>
                <a:effectLst/>
              </a:rPr>
              <a:t>Facts About COC and Cancer</a:t>
            </a:r>
          </a:p>
        </p:txBody>
      </p:sp>
      <p:sp>
        <p:nvSpPr>
          <p:cNvPr id="3" name="Content Placeholder 2"/>
          <p:cNvSpPr>
            <a:spLocks noGrp="1"/>
          </p:cNvSpPr>
          <p:nvPr>
            <p:ph idx="1"/>
          </p:nvPr>
        </p:nvSpPr>
        <p:spPr/>
        <p:txBody>
          <a:bodyPr/>
          <a:lstStyle/>
          <a:p>
            <a:pPr marL="0" indent="0">
              <a:buNone/>
            </a:pPr>
            <a:r>
              <a:rPr lang="en-US" sz="2400" b="1" dirty="0">
                <a:effectLst/>
              </a:rPr>
              <a:t>Ovarian and endometrial cancers</a:t>
            </a:r>
            <a:r>
              <a:rPr lang="en-US" dirty="0">
                <a:effectLst/>
              </a:rPr>
              <a:t>:</a:t>
            </a:r>
          </a:p>
          <a:p>
            <a:pPr marL="0" indent="0">
              <a:buNone/>
            </a:pPr>
            <a:endParaRPr lang="en-US" sz="800" dirty="0">
              <a:effectLst/>
            </a:endParaRPr>
          </a:p>
          <a:p>
            <a:r>
              <a:rPr lang="en-US" sz="2000" dirty="0">
                <a:effectLst/>
              </a:rPr>
              <a:t>COC s has protective effect.</a:t>
            </a:r>
          </a:p>
          <a:p>
            <a:r>
              <a:rPr lang="en-US" sz="2000" dirty="0">
                <a:effectLst/>
              </a:rPr>
              <a:t>Use for </a:t>
            </a:r>
            <a:r>
              <a:rPr lang="en-US" sz="2000" b="1" dirty="0">
                <a:solidFill>
                  <a:srgbClr val="C00000"/>
                </a:solidFill>
                <a:effectLst/>
              </a:rPr>
              <a:t>at least 12 months </a:t>
            </a:r>
            <a:r>
              <a:rPr lang="en-US" sz="2000" dirty="0">
                <a:effectLst/>
              </a:rPr>
              <a:t>reduces the risk of endometrial cancer by 50% with the greatest protection by use for more than 3 years.</a:t>
            </a:r>
          </a:p>
          <a:p>
            <a:r>
              <a:rPr lang="en-US" sz="2000" dirty="0">
                <a:effectLst/>
              </a:rPr>
              <a:t>This protection persists for </a:t>
            </a:r>
            <a:r>
              <a:rPr lang="en-US" sz="2000" b="1" dirty="0">
                <a:solidFill>
                  <a:srgbClr val="C00000"/>
                </a:solidFill>
                <a:effectLst/>
              </a:rPr>
              <a:t>20 or more years </a:t>
            </a:r>
            <a:r>
              <a:rPr lang="en-US" sz="2000" dirty="0">
                <a:effectLst/>
              </a:rPr>
              <a:t>after discontinuation and is greatest in women with high risk.</a:t>
            </a:r>
          </a:p>
          <a:p>
            <a:r>
              <a:rPr lang="en-US" sz="2000" dirty="0">
                <a:effectLst/>
              </a:rPr>
              <a:t>Protection is seen with all monophasic formula.</a:t>
            </a:r>
          </a:p>
          <a:p>
            <a:r>
              <a:rPr lang="en-US" sz="2000" dirty="0">
                <a:effectLst/>
              </a:rPr>
              <a:t>The risk of developing ovarian cancer is reduced by 40%</a:t>
            </a:r>
          </a:p>
          <a:p>
            <a:r>
              <a:rPr lang="en-US" sz="2000" dirty="0">
                <a:effectLst/>
              </a:rPr>
              <a:t>This protective effect increases with duration of use and </a:t>
            </a:r>
            <a:r>
              <a:rPr lang="en-US" sz="2000" b="1" dirty="0">
                <a:solidFill>
                  <a:srgbClr val="C00000"/>
                </a:solidFill>
                <a:effectLst/>
              </a:rPr>
              <a:t>20 or more years </a:t>
            </a:r>
            <a:r>
              <a:rPr lang="en-US" sz="2000" dirty="0">
                <a:effectLst/>
              </a:rPr>
              <a:t>after discontinuation </a:t>
            </a:r>
          </a:p>
        </p:txBody>
      </p:sp>
    </p:spTree>
    <p:extLst>
      <p:ext uri="{BB962C8B-B14F-4D97-AF65-F5344CB8AC3E}">
        <p14:creationId xmlns:p14="http://schemas.microsoft.com/office/powerpoint/2010/main" val="24697329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solidFill>
                  <a:schemeClr val="tx1"/>
                </a:solidFill>
                <a:effectLst/>
              </a:rPr>
              <a:t>Facts About COC and Cancer</a:t>
            </a:r>
          </a:p>
        </p:txBody>
      </p:sp>
      <p:sp>
        <p:nvSpPr>
          <p:cNvPr id="3" name="Content Placeholder 2"/>
          <p:cNvSpPr>
            <a:spLocks noGrp="1"/>
          </p:cNvSpPr>
          <p:nvPr>
            <p:ph idx="1"/>
          </p:nvPr>
        </p:nvSpPr>
        <p:spPr/>
        <p:txBody>
          <a:bodyPr/>
          <a:lstStyle/>
          <a:p>
            <a:pPr marL="0" indent="0">
              <a:buNone/>
            </a:pPr>
            <a:r>
              <a:rPr lang="en-US" sz="2400" b="1" dirty="0">
                <a:effectLst/>
              </a:rPr>
              <a:t>Breast cancer:</a:t>
            </a:r>
          </a:p>
          <a:p>
            <a:pPr marL="0" indent="0">
              <a:buNone/>
            </a:pPr>
            <a:endParaRPr lang="en-US" sz="800" b="1" dirty="0">
              <a:effectLst/>
            </a:endParaRPr>
          </a:p>
          <a:p>
            <a:r>
              <a:rPr lang="en-US" sz="2000" dirty="0">
                <a:effectLst/>
              </a:rPr>
              <a:t>Current and recent use of oral contraceptives may be associated with a slight increase of breast cancer.</a:t>
            </a:r>
          </a:p>
          <a:p>
            <a:r>
              <a:rPr lang="en-US" sz="2000" dirty="0">
                <a:effectLst/>
              </a:rPr>
              <a:t>There is no effect of past use or duration of use on the risk of breast cancer.</a:t>
            </a:r>
          </a:p>
          <a:p>
            <a:r>
              <a:rPr lang="en-US" sz="2000" dirty="0">
                <a:effectLst/>
              </a:rPr>
              <a:t>Women who have used COC more than 10 years ago are at the same risk of non users.</a:t>
            </a:r>
          </a:p>
          <a:p>
            <a:r>
              <a:rPr lang="en-US" sz="2000" dirty="0">
                <a:effectLst/>
              </a:rPr>
              <a:t>When current or former user is diagnosed with breast cancer the cancer is usually less advanced than in non users.</a:t>
            </a:r>
          </a:p>
          <a:p>
            <a:r>
              <a:rPr lang="en-US" sz="2000" dirty="0">
                <a:effectLst/>
              </a:rPr>
              <a:t>COC use does not increase the risk of breast cancer in women with positive family history.</a:t>
            </a:r>
          </a:p>
          <a:p>
            <a:pPr marL="0" indent="0">
              <a:buNone/>
            </a:pPr>
            <a:r>
              <a:rPr lang="en-US" sz="2000" dirty="0">
                <a:effectLst/>
              </a:rPr>
              <a:t> </a:t>
            </a:r>
          </a:p>
        </p:txBody>
      </p:sp>
    </p:spTree>
    <p:extLst>
      <p:ext uri="{BB962C8B-B14F-4D97-AF65-F5344CB8AC3E}">
        <p14:creationId xmlns:p14="http://schemas.microsoft.com/office/powerpoint/2010/main" val="17155869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4246" y="152400"/>
            <a:ext cx="8229600" cy="1143000"/>
          </a:xfrm>
        </p:spPr>
        <p:txBody>
          <a:bodyPr/>
          <a:lstStyle/>
          <a:p>
            <a:pPr eaLnBrk="1" hangingPunct="1"/>
            <a:r>
              <a:rPr lang="en-US" sz="2800" dirty="0">
                <a:solidFill>
                  <a:schemeClr val="tx1"/>
                </a:solidFill>
                <a:effectLst/>
              </a:rPr>
              <a:t>Relative Risk for Breast Cancer among COC users and Non-users</a:t>
            </a:r>
          </a:p>
        </p:txBody>
      </p:sp>
      <p:sp>
        <p:nvSpPr>
          <p:cNvPr id="33795" name="Rectangle 94"/>
          <p:cNvSpPr>
            <a:spLocks noChangeArrowheads="1"/>
          </p:cNvSpPr>
          <p:nvPr/>
        </p:nvSpPr>
        <p:spPr bwMode="auto">
          <a:xfrm>
            <a:off x="441366" y="6184096"/>
            <a:ext cx="825341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588" defTabSz="630238" fontAlgn="base">
              <a:lnSpc>
                <a:spcPct val="90000"/>
              </a:lnSpc>
              <a:spcBef>
                <a:spcPct val="20000"/>
              </a:spcBef>
              <a:spcAft>
                <a:spcPct val="0"/>
              </a:spcAft>
            </a:pPr>
            <a:r>
              <a:rPr lang="en-US" sz="1300" i="1" dirty="0">
                <a:solidFill>
                  <a:srgbClr val="000000"/>
                </a:solidFill>
                <a:ea typeface="ＭＳ Ｐゴシック" charset="-128"/>
              </a:rPr>
              <a:t>Source: Collaborative Group on Hormonal Factors in Breast Cancer, 1996; Milne, 2005; </a:t>
            </a:r>
            <a:r>
              <a:rPr lang="en-US" sz="1300" i="1" dirty="0" err="1">
                <a:solidFill>
                  <a:srgbClr val="000000"/>
                </a:solidFill>
                <a:ea typeface="ＭＳ Ｐゴシック" charset="-128"/>
              </a:rPr>
              <a:t>Silvera</a:t>
            </a:r>
            <a:r>
              <a:rPr lang="en-US" sz="1300" i="1" dirty="0">
                <a:solidFill>
                  <a:srgbClr val="000000"/>
                </a:solidFill>
                <a:ea typeface="ＭＳ Ｐゴシック" charset="-128"/>
              </a:rPr>
              <a:t>, 2005 .</a:t>
            </a:r>
          </a:p>
        </p:txBody>
      </p:sp>
      <p:grpSp>
        <p:nvGrpSpPr>
          <p:cNvPr id="2" name="Group 108"/>
          <p:cNvGrpSpPr>
            <a:grpSpLocks/>
          </p:cNvGrpSpPr>
          <p:nvPr/>
        </p:nvGrpSpPr>
        <p:grpSpPr bwMode="auto">
          <a:xfrm>
            <a:off x="6970713" y="1984375"/>
            <a:ext cx="1882775" cy="3286125"/>
            <a:chOff x="4574" y="1032"/>
            <a:chExt cx="1186" cy="1831"/>
          </a:xfrm>
        </p:grpSpPr>
        <p:sp>
          <p:nvSpPr>
            <p:cNvPr id="33866" name="AutoShape 107"/>
            <p:cNvSpPr>
              <a:spLocks noChangeArrowheads="1"/>
            </p:cNvSpPr>
            <p:nvPr/>
          </p:nvSpPr>
          <p:spPr bwMode="auto">
            <a:xfrm>
              <a:off x="4574" y="1032"/>
              <a:ext cx="1186" cy="1831"/>
            </a:xfrm>
            <a:prstGeom prst="upDownArrow">
              <a:avLst>
                <a:gd name="adj1" fmla="val 50000"/>
                <a:gd name="adj2" fmla="val 30877"/>
              </a:avLst>
            </a:prstGeom>
            <a:gradFill rotWithShape="1">
              <a:gsLst>
                <a:gs pos="0">
                  <a:srgbClr val="FFA7A7"/>
                </a:gs>
                <a:gs pos="100000">
                  <a:srgbClr val="69DD9D"/>
                </a:gs>
              </a:gsLst>
              <a:lin ang="5400000" scaled="1"/>
            </a:gradFill>
            <a:ln w="9525">
              <a:solidFill>
                <a:srgbClr val="C0C0C0"/>
              </a:solidFill>
              <a:miter lim="800000"/>
              <a:headEnd/>
              <a:tailEnd/>
            </a:ln>
          </p:spPr>
          <p:txBody>
            <a:bodyPr vert="eaVert" wrap="none" anchor="ctr"/>
            <a:lstStyle/>
            <a:p>
              <a:pPr algn="ctr" fontAlgn="base">
                <a:spcBef>
                  <a:spcPct val="0"/>
                </a:spcBef>
                <a:spcAft>
                  <a:spcPct val="0"/>
                </a:spcAft>
              </a:pPr>
              <a:endParaRPr lang="en-US">
                <a:solidFill>
                  <a:srgbClr val="FFFFFF"/>
                </a:solidFill>
                <a:ea typeface="ＭＳ Ｐゴシック" charset="-128"/>
              </a:endParaRPr>
            </a:p>
          </p:txBody>
        </p:sp>
        <p:sp>
          <p:nvSpPr>
            <p:cNvPr id="33867" name="Text Box 90"/>
            <p:cNvSpPr txBox="1">
              <a:spLocks noChangeArrowheads="1"/>
            </p:cNvSpPr>
            <p:nvPr/>
          </p:nvSpPr>
          <p:spPr bwMode="auto">
            <a:xfrm>
              <a:off x="4755" y="1215"/>
              <a:ext cx="825"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fontAlgn="base" hangingPunct="1">
                <a:lnSpc>
                  <a:spcPct val="90000"/>
                </a:lnSpc>
                <a:spcBef>
                  <a:spcPct val="50000"/>
                </a:spcBef>
                <a:spcAft>
                  <a:spcPct val="0"/>
                </a:spcAft>
              </a:pPr>
              <a:r>
                <a:rPr lang="en-GB" sz="1500" b="1">
                  <a:solidFill>
                    <a:srgbClr val="000000"/>
                  </a:solidFill>
                </a:rPr>
                <a:t>Increased Risk</a:t>
              </a:r>
            </a:p>
          </p:txBody>
        </p:sp>
        <p:sp>
          <p:nvSpPr>
            <p:cNvPr id="33868" name="Text Box 91"/>
            <p:cNvSpPr txBox="1">
              <a:spLocks noChangeArrowheads="1"/>
            </p:cNvSpPr>
            <p:nvPr/>
          </p:nvSpPr>
          <p:spPr bwMode="auto">
            <a:xfrm>
              <a:off x="4754" y="1831"/>
              <a:ext cx="825"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fontAlgn="base" hangingPunct="1">
                <a:lnSpc>
                  <a:spcPct val="90000"/>
                </a:lnSpc>
                <a:spcBef>
                  <a:spcPct val="50000"/>
                </a:spcBef>
                <a:spcAft>
                  <a:spcPct val="0"/>
                </a:spcAft>
              </a:pPr>
              <a:r>
                <a:rPr lang="en-GB" sz="1500" b="1">
                  <a:solidFill>
                    <a:srgbClr val="000000"/>
                  </a:solidFill>
                </a:rPr>
                <a:t>No Effect</a:t>
              </a:r>
            </a:p>
          </p:txBody>
        </p:sp>
        <p:sp>
          <p:nvSpPr>
            <p:cNvPr id="33869" name="Text Box 92"/>
            <p:cNvSpPr txBox="1">
              <a:spLocks noChangeArrowheads="1"/>
            </p:cNvSpPr>
            <p:nvPr/>
          </p:nvSpPr>
          <p:spPr bwMode="auto">
            <a:xfrm>
              <a:off x="4755" y="2467"/>
              <a:ext cx="825"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fontAlgn="base" hangingPunct="1">
                <a:lnSpc>
                  <a:spcPct val="90000"/>
                </a:lnSpc>
                <a:spcBef>
                  <a:spcPct val="50000"/>
                </a:spcBef>
                <a:spcAft>
                  <a:spcPct val="0"/>
                </a:spcAft>
              </a:pPr>
              <a:r>
                <a:rPr lang="en-GB" sz="1500" b="1">
                  <a:solidFill>
                    <a:srgbClr val="000000"/>
                  </a:solidFill>
                </a:rPr>
                <a:t>Protective Effect</a:t>
              </a:r>
            </a:p>
          </p:txBody>
        </p:sp>
      </p:grpSp>
      <p:sp>
        <p:nvSpPr>
          <p:cNvPr id="33797" name="Rectangle 21"/>
          <p:cNvSpPr>
            <a:spLocks noChangeArrowheads="1"/>
          </p:cNvSpPr>
          <p:nvPr/>
        </p:nvSpPr>
        <p:spPr bwMode="auto">
          <a:xfrm>
            <a:off x="762000" y="1981200"/>
            <a:ext cx="63928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a:solidFill>
                <a:srgbClr val="FFFFFF"/>
              </a:solidFill>
              <a:ea typeface="ＭＳ Ｐゴシック" charset="-128"/>
            </a:endParaRPr>
          </a:p>
        </p:txBody>
      </p:sp>
      <p:grpSp>
        <p:nvGrpSpPr>
          <p:cNvPr id="3" name="Group 163"/>
          <p:cNvGrpSpPr>
            <a:grpSpLocks/>
          </p:cNvGrpSpPr>
          <p:nvPr/>
        </p:nvGrpSpPr>
        <p:grpSpPr bwMode="auto">
          <a:xfrm>
            <a:off x="476250" y="1876425"/>
            <a:ext cx="6680200" cy="3394075"/>
            <a:chOff x="300" y="1182"/>
            <a:chExt cx="4208" cy="2138"/>
          </a:xfrm>
        </p:grpSpPr>
        <p:sp>
          <p:nvSpPr>
            <p:cNvPr id="33832" name="Line 23"/>
            <p:cNvSpPr>
              <a:spLocks noChangeShapeType="1"/>
            </p:cNvSpPr>
            <p:nvPr/>
          </p:nvSpPr>
          <p:spPr bwMode="auto">
            <a:xfrm>
              <a:off x="480" y="3297"/>
              <a:ext cx="402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33" name="Line 24"/>
            <p:cNvSpPr>
              <a:spLocks noChangeShapeType="1"/>
            </p:cNvSpPr>
            <p:nvPr/>
          </p:nvSpPr>
          <p:spPr bwMode="auto">
            <a:xfrm>
              <a:off x="480" y="1248"/>
              <a:ext cx="4027"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34" name="Line 25"/>
            <p:cNvSpPr>
              <a:spLocks noChangeShapeType="1"/>
            </p:cNvSpPr>
            <p:nvPr/>
          </p:nvSpPr>
          <p:spPr bwMode="auto">
            <a:xfrm>
              <a:off x="480" y="1248"/>
              <a:ext cx="1" cy="204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35" name="Line 36"/>
            <p:cNvSpPr>
              <a:spLocks noChangeShapeType="1"/>
            </p:cNvSpPr>
            <p:nvPr/>
          </p:nvSpPr>
          <p:spPr bwMode="auto">
            <a:xfrm>
              <a:off x="460" y="2990"/>
              <a:ext cx="20"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36" name="Line 37"/>
            <p:cNvSpPr>
              <a:spLocks noChangeShapeType="1"/>
            </p:cNvSpPr>
            <p:nvPr/>
          </p:nvSpPr>
          <p:spPr bwMode="auto">
            <a:xfrm>
              <a:off x="460" y="2805"/>
              <a:ext cx="20"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37" name="Line 38"/>
            <p:cNvSpPr>
              <a:spLocks noChangeShapeType="1"/>
            </p:cNvSpPr>
            <p:nvPr/>
          </p:nvSpPr>
          <p:spPr bwMode="auto">
            <a:xfrm>
              <a:off x="460" y="2683"/>
              <a:ext cx="2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38" name="Line 39"/>
            <p:cNvSpPr>
              <a:spLocks noChangeShapeType="1"/>
            </p:cNvSpPr>
            <p:nvPr/>
          </p:nvSpPr>
          <p:spPr bwMode="auto">
            <a:xfrm>
              <a:off x="460" y="2580"/>
              <a:ext cx="20" cy="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39" name="Line 40"/>
            <p:cNvSpPr>
              <a:spLocks noChangeShapeType="1"/>
            </p:cNvSpPr>
            <p:nvPr/>
          </p:nvSpPr>
          <p:spPr bwMode="auto">
            <a:xfrm>
              <a:off x="460" y="2499"/>
              <a:ext cx="20" cy="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40" name="Line 41"/>
            <p:cNvSpPr>
              <a:spLocks noChangeShapeType="1"/>
            </p:cNvSpPr>
            <p:nvPr/>
          </p:nvSpPr>
          <p:spPr bwMode="auto">
            <a:xfrm>
              <a:off x="460" y="2433"/>
              <a:ext cx="20" cy="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41" name="Line 42"/>
            <p:cNvSpPr>
              <a:spLocks noChangeShapeType="1"/>
            </p:cNvSpPr>
            <p:nvPr/>
          </p:nvSpPr>
          <p:spPr bwMode="auto">
            <a:xfrm>
              <a:off x="460" y="2376"/>
              <a:ext cx="20"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42" name="Line 43"/>
            <p:cNvSpPr>
              <a:spLocks noChangeShapeType="1"/>
            </p:cNvSpPr>
            <p:nvPr/>
          </p:nvSpPr>
          <p:spPr bwMode="auto">
            <a:xfrm>
              <a:off x="460" y="2316"/>
              <a:ext cx="20" cy="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43" name="Line 44"/>
            <p:cNvSpPr>
              <a:spLocks noChangeShapeType="1"/>
            </p:cNvSpPr>
            <p:nvPr/>
          </p:nvSpPr>
          <p:spPr bwMode="auto">
            <a:xfrm>
              <a:off x="460" y="2272"/>
              <a:ext cx="20"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44" name="Line 45"/>
            <p:cNvSpPr>
              <a:spLocks noChangeShapeType="1"/>
            </p:cNvSpPr>
            <p:nvPr/>
          </p:nvSpPr>
          <p:spPr bwMode="auto">
            <a:xfrm>
              <a:off x="460" y="1965"/>
              <a:ext cx="20"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45" name="Line 46"/>
            <p:cNvSpPr>
              <a:spLocks noChangeShapeType="1"/>
            </p:cNvSpPr>
            <p:nvPr/>
          </p:nvSpPr>
          <p:spPr bwMode="auto">
            <a:xfrm>
              <a:off x="460" y="1782"/>
              <a:ext cx="20"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46" name="Line 47"/>
            <p:cNvSpPr>
              <a:spLocks noChangeShapeType="1"/>
            </p:cNvSpPr>
            <p:nvPr/>
          </p:nvSpPr>
          <p:spPr bwMode="auto">
            <a:xfrm>
              <a:off x="460" y="1658"/>
              <a:ext cx="20"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47" name="Line 48"/>
            <p:cNvSpPr>
              <a:spLocks noChangeShapeType="1"/>
            </p:cNvSpPr>
            <p:nvPr/>
          </p:nvSpPr>
          <p:spPr bwMode="auto">
            <a:xfrm>
              <a:off x="460" y="1555"/>
              <a:ext cx="2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48" name="Line 49"/>
            <p:cNvSpPr>
              <a:spLocks noChangeShapeType="1"/>
            </p:cNvSpPr>
            <p:nvPr/>
          </p:nvSpPr>
          <p:spPr bwMode="auto">
            <a:xfrm>
              <a:off x="460" y="1475"/>
              <a:ext cx="20"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49" name="Line 50"/>
            <p:cNvSpPr>
              <a:spLocks noChangeShapeType="1"/>
            </p:cNvSpPr>
            <p:nvPr/>
          </p:nvSpPr>
          <p:spPr bwMode="auto">
            <a:xfrm>
              <a:off x="460" y="1408"/>
              <a:ext cx="20" cy="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50" name="Line 51"/>
            <p:cNvSpPr>
              <a:spLocks noChangeShapeType="1"/>
            </p:cNvSpPr>
            <p:nvPr/>
          </p:nvSpPr>
          <p:spPr bwMode="auto">
            <a:xfrm>
              <a:off x="460" y="1351"/>
              <a:ext cx="2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51" name="Line 52"/>
            <p:cNvSpPr>
              <a:spLocks noChangeShapeType="1"/>
            </p:cNvSpPr>
            <p:nvPr/>
          </p:nvSpPr>
          <p:spPr bwMode="auto">
            <a:xfrm>
              <a:off x="460" y="1293"/>
              <a:ext cx="2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52" name="Line 53"/>
            <p:cNvSpPr>
              <a:spLocks noChangeShapeType="1"/>
            </p:cNvSpPr>
            <p:nvPr/>
          </p:nvSpPr>
          <p:spPr bwMode="auto">
            <a:xfrm>
              <a:off x="460" y="1248"/>
              <a:ext cx="20" cy="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53" name="Line 55"/>
            <p:cNvSpPr>
              <a:spLocks noChangeShapeType="1"/>
            </p:cNvSpPr>
            <p:nvPr/>
          </p:nvSpPr>
          <p:spPr bwMode="auto">
            <a:xfrm>
              <a:off x="454" y="3291"/>
              <a:ext cx="26"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54" name="Line 56"/>
            <p:cNvSpPr>
              <a:spLocks noChangeShapeType="1"/>
            </p:cNvSpPr>
            <p:nvPr/>
          </p:nvSpPr>
          <p:spPr bwMode="auto">
            <a:xfrm>
              <a:off x="454" y="2272"/>
              <a:ext cx="26"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55" name="Line 57"/>
            <p:cNvSpPr>
              <a:spLocks noChangeShapeType="1"/>
            </p:cNvSpPr>
            <p:nvPr/>
          </p:nvSpPr>
          <p:spPr bwMode="auto">
            <a:xfrm>
              <a:off x="454" y="1248"/>
              <a:ext cx="26" cy="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56" name="Line 58"/>
            <p:cNvSpPr>
              <a:spLocks noChangeShapeType="1"/>
            </p:cNvSpPr>
            <p:nvPr/>
          </p:nvSpPr>
          <p:spPr bwMode="auto">
            <a:xfrm>
              <a:off x="480" y="2272"/>
              <a:ext cx="402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57" name="Line 59"/>
            <p:cNvSpPr>
              <a:spLocks noChangeShapeType="1"/>
            </p:cNvSpPr>
            <p:nvPr/>
          </p:nvSpPr>
          <p:spPr bwMode="auto">
            <a:xfrm flipV="1">
              <a:off x="480" y="2272"/>
              <a:ext cx="1" cy="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58" name="Line 60"/>
            <p:cNvSpPr>
              <a:spLocks noChangeShapeType="1"/>
            </p:cNvSpPr>
            <p:nvPr/>
          </p:nvSpPr>
          <p:spPr bwMode="auto">
            <a:xfrm flipV="1">
              <a:off x="1149" y="2272"/>
              <a:ext cx="1" cy="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59" name="Line 62"/>
            <p:cNvSpPr>
              <a:spLocks noChangeShapeType="1"/>
            </p:cNvSpPr>
            <p:nvPr/>
          </p:nvSpPr>
          <p:spPr bwMode="auto">
            <a:xfrm flipV="1">
              <a:off x="1988" y="2272"/>
              <a:ext cx="1" cy="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60" name="Line 63"/>
            <p:cNvSpPr>
              <a:spLocks noChangeShapeType="1"/>
            </p:cNvSpPr>
            <p:nvPr/>
          </p:nvSpPr>
          <p:spPr bwMode="auto">
            <a:xfrm flipV="1">
              <a:off x="2828" y="2272"/>
              <a:ext cx="1" cy="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61" name="Line 64"/>
            <p:cNvSpPr>
              <a:spLocks noChangeShapeType="1"/>
            </p:cNvSpPr>
            <p:nvPr/>
          </p:nvSpPr>
          <p:spPr bwMode="auto">
            <a:xfrm flipV="1">
              <a:off x="3667" y="2272"/>
              <a:ext cx="1" cy="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62" name="Line 65"/>
            <p:cNvSpPr>
              <a:spLocks noChangeShapeType="1"/>
            </p:cNvSpPr>
            <p:nvPr/>
          </p:nvSpPr>
          <p:spPr bwMode="auto">
            <a:xfrm flipV="1">
              <a:off x="4507" y="2272"/>
              <a:ext cx="1" cy="4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63" name="Rectangle 76"/>
            <p:cNvSpPr>
              <a:spLocks noChangeArrowheads="1"/>
            </p:cNvSpPr>
            <p:nvPr/>
          </p:nvSpPr>
          <p:spPr bwMode="auto">
            <a:xfrm>
              <a:off x="300" y="3204"/>
              <a:ext cx="13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GB" sz="1200" b="1">
                  <a:solidFill>
                    <a:srgbClr val="000000"/>
                  </a:solidFill>
                  <a:ea typeface="ＭＳ Ｐゴシック" charset="-128"/>
                </a:rPr>
                <a:t>0.1</a:t>
              </a:r>
              <a:endParaRPr lang="en-GB">
                <a:solidFill>
                  <a:srgbClr val="FFFFFF"/>
                </a:solidFill>
                <a:ea typeface="ＭＳ Ｐゴシック" charset="-128"/>
              </a:endParaRPr>
            </a:p>
          </p:txBody>
        </p:sp>
        <p:sp>
          <p:nvSpPr>
            <p:cNvPr id="33864" name="Rectangle 77"/>
            <p:cNvSpPr>
              <a:spLocks noChangeArrowheads="1"/>
            </p:cNvSpPr>
            <p:nvPr/>
          </p:nvSpPr>
          <p:spPr bwMode="auto">
            <a:xfrm>
              <a:off x="368" y="2207"/>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GB" sz="1200" b="1">
                  <a:solidFill>
                    <a:srgbClr val="000000"/>
                  </a:solidFill>
                  <a:ea typeface="ＭＳ Ｐゴシック" charset="-128"/>
                </a:rPr>
                <a:t>1</a:t>
              </a:r>
              <a:endParaRPr lang="en-GB">
                <a:solidFill>
                  <a:srgbClr val="FFFFFF"/>
                </a:solidFill>
                <a:ea typeface="ＭＳ Ｐゴシック" charset="-128"/>
              </a:endParaRPr>
            </a:p>
          </p:txBody>
        </p:sp>
        <p:sp>
          <p:nvSpPr>
            <p:cNvPr id="33865" name="Rectangle 78"/>
            <p:cNvSpPr>
              <a:spLocks noChangeArrowheads="1"/>
            </p:cNvSpPr>
            <p:nvPr/>
          </p:nvSpPr>
          <p:spPr bwMode="auto">
            <a:xfrm>
              <a:off x="322" y="118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GB" sz="1200" b="1">
                  <a:solidFill>
                    <a:srgbClr val="000000"/>
                  </a:solidFill>
                  <a:ea typeface="ＭＳ Ｐゴシック" charset="-128"/>
                </a:rPr>
                <a:t>10</a:t>
              </a:r>
              <a:endParaRPr lang="en-GB">
                <a:solidFill>
                  <a:srgbClr val="FFFFFF"/>
                </a:solidFill>
                <a:ea typeface="ＭＳ Ｐゴシック" charset="-128"/>
              </a:endParaRPr>
            </a:p>
          </p:txBody>
        </p:sp>
      </p:grpSp>
      <p:sp>
        <p:nvSpPr>
          <p:cNvPr id="33799" name="Rectangle 79"/>
          <p:cNvSpPr>
            <a:spLocks noChangeArrowheads="1"/>
          </p:cNvSpPr>
          <p:nvPr/>
        </p:nvSpPr>
        <p:spPr bwMode="auto">
          <a:xfrm>
            <a:off x="966788" y="5529263"/>
            <a:ext cx="6889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lnSpc>
                <a:spcPct val="90000"/>
              </a:lnSpc>
              <a:spcBef>
                <a:spcPct val="0"/>
              </a:spcBef>
              <a:spcAft>
                <a:spcPct val="0"/>
              </a:spcAft>
            </a:pPr>
            <a:r>
              <a:rPr lang="en-GB" sz="1300" b="1">
                <a:solidFill>
                  <a:srgbClr val="000000"/>
                </a:solidFill>
                <a:ea typeface="ＭＳ Ｐゴシック" charset="-128"/>
              </a:rPr>
              <a:t>Non-users</a:t>
            </a:r>
            <a:endParaRPr lang="en-GB" sz="1300">
              <a:solidFill>
                <a:srgbClr val="FFFFFF"/>
              </a:solidFill>
              <a:ea typeface="ＭＳ Ｐゴシック" charset="-128"/>
            </a:endParaRPr>
          </a:p>
        </p:txBody>
      </p:sp>
      <p:sp>
        <p:nvSpPr>
          <p:cNvPr id="33800" name="Rectangle 81"/>
          <p:cNvSpPr>
            <a:spLocks noChangeArrowheads="1"/>
          </p:cNvSpPr>
          <p:nvPr/>
        </p:nvSpPr>
        <p:spPr bwMode="auto">
          <a:xfrm>
            <a:off x="3344863" y="5449888"/>
            <a:ext cx="973137"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lnSpc>
                <a:spcPct val="90000"/>
              </a:lnSpc>
              <a:spcBef>
                <a:spcPct val="0"/>
              </a:spcBef>
              <a:spcAft>
                <a:spcPct val="0"/>
              </a:spcAft>
            </a:pPr>
            <a:r>
              <a:rPr lang="en-GB" sz="1300" b="1">
                <a:solidFill>
                  <a:srgbClr val="000000"/>
                </a:solidFill>
                <a:ea typeface="ＭＳ Ｐゴシック" charset="-128"/>
              </a:rPr>
              <a:t>1–4 yrs after stopping</a:t>
            </a:r>
          </a:p>
        </p:txBody>
      </p:sp>
      <p:sp>
        <p:nvSpPr>
          <p:cNvPr id="33801" name="Text Box 87"/>
          <p:cNvSpPr txBox="1">
            <a:spLocks noChangeArrowheads="1"/>
          </p:cNvSpPr>
          <p:nvPr/>
        </p:nvSpPr>
        <p:spPr bwMode="auto">
          <a:xfrm>
            <a:off x="395288" y="1524000"/>
            <a:ext cx="29543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fontAlgn="base" hangingPunct="1">
              <a:spcBef>
                <a:spcPct val="50000"/>
              </a:spcBef>
              <a:spcAft>
                <a:spcPct val="0"/>
              </a:spcAft>
            </a:pPr>
            <a:r>
              <a:rPr lang="en-GB" b="1">
                <a:solidFill>
                  <a:srgbClr val="000000"/>
                </a:solidFill>
              </a:rPr>
              <a:t>Relative Risk Log Scale</a:t>
            </a:r>
          </a:p>
        </p:txBody>
      </p:sp>
      <p:sp>
        <p:nvSpPr>
          <p:cNvPr id="33802" name="Text Box 95"/>
          <p:cNvSpPr txBox="1">
            <a:spLocks noChangeArrowheads="1"/>
          </p:cNvSpPr>
          <p:nvPr/>
        </p:nvSpPr>
        <p:spPr bwMode="auto">
          <a:xfrm>
            <a:off x="1038225" y="2673350"/>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fontAlgn="base" hangingPunct="1">
              <a:spcBef>
                <a:spcPct val="50000"/>
              </a:spcBef>
              <a:spcAft>
                <a:spcPct val="0"/>
              </a:spcAft>
            </a:pPr>
            <a:r>
              <a:rPr lang="en-US" sz="1600" b="1">
                <a:solidFill>
                  <a:srgbClr val="000000"/>
                </a:solidFill>
              </a:rPr>
              <a:t>1.0</a:t>
            </a:r>
          </a:p>
        </p:txBody>
      </p:sp>
      <p:sp>
        <p:nvSpPr>
          <p:cNvPr id="33803" name="Rectangle 96"/>
          <p:cNvSpPr>
            <a:spLocks noChangeArrowheads="1"/>
          </p:cNvSpPr>
          <p:nvPr/>
        </p:nvSpPr>
        <p:spPr bwMode="auto">
          <a:xfrm>
            <a:off x="2120900" y="5449888"/>
            <a:ext cx="6302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lnSpc>
                <a:spcPct val="90000"/>
              </a:lnSpc>
              <a:spcBef>
                <a:spcPct val="0"/>
              </a:spcBef>
              <a:spcAft>
                <a:spcPct val="0"/>
              </a:spcAft>
            </a:pPr>
            <a:r>
              <a:rPr lang="en-GB" sz="1300" b="1">
                <a:solidFill>
                  <a:srgbClr val="000000"/>
                </a:solidFill>
                <a:ea typeface="ＭＳ Ｐゴシック" charset="-128"/>
              </a:rPr>
              <a:t>Current COC users</a:t>
            </a:r>
          </a:p>
        </p:txBody>
      </p:sp>
      <p:sp>
        <p:nvSpPr>
          <p:cNvPr id="33804" name="Rectangle 97"/>
          <p:cNvSpPr>
            <a:spLocks noChangeArrowheads="1"/>
          </p:cNvSpPr>
          <p:nvPr/>
        </p:nvSpPr>
        <p:spPr bwMode="auto">
          <a:xfrm>
            <a:off x="4737100" y="5449888"/>
            <a:ext cx="9731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lnSpc>
                <a:spcPct val="90000"/>
              </a:lnSpc>
              <a:spcBef>
                <a:spcPct val="0"/>
              </a:spcBef>
              <a:spcAft>
                <a:spcPct val="0"/>
              </a:spcAft>
            </a:pPr>
            <a:r>
              <a:rPr lang="en-GB" sz="1300" b="1">
                <a:solidFill>
                  <a:srgbClr val="000000"/>
                </a:solidFill>
                <a:ea typeface="ＭＳ Ｐゴシック" charset="-128"/>
              </a:rPr>
              <a:t>5–9 yrs after stopping</a:t>
            </a:r>
          </a:p>
        </p:txBody>
      </p:sp>
      <p:sp>
        <p:nvSpPr>
          <p:cNvPr id="33805" name="Rectangle 98"/>
          <p:cNvSpPr>
            <a:spLocks noChangeArrowheads="1"/>
          </p:cNvSpPr>
          <p:nvPr/>
        </p:nvSpPr>
        <p:spPr bwMode="auto">
          <a:xfrm>
            <a:off x="6161088" y="5449888"/>
            <a:ext cx="838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lnSpc>
                <a:spcPct val="90000"/>
              </a:lnSpc>
              <a:spcBef>
                <a:spcPct val="0"/>
              </a:spcBef>
              <a:spcAft>
                <a:spcPct val="0"/>
              </a:spcAft>
            </a:pPr>
            <a:r>
              <a:rPr lang="en-GB" sz="1300" b="1">
                <a:solidFill>
                  <a:srgbClr val="000000"/>
                </a:solidFill>
                <a:ea typeface="ＭＳ Ｐゴシック" charset="-128"/>
              </a:rPr>
              <a:t>10+ yrs after stopping</a:t>
            </a:r>
          </a:p>
        </p:txBody>
      </p:sp>
      <p:sp>
        <p:nvSpPr>
          <p:cNvPr id="33806" name="Text Box 101"/>
          <p:cNvSpPr txBox="1">
            <a:spLocks noChangeArrowheads="1"/>
          </p:cNvSpPr>
          <p:nvPr/>
        </p:nvSpPr>
        <p:spPr bwMode="auto">
          <a:xfrm>
            <a:off x="1762125" y="2673350"/>
            <a:ext cx="1265238"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fontAlgn="base" hangingPunct="1">
              <a:spcBef>
                <a:spcPct val="50000"/>
              </a:spcBef>
              <a:spcAft>
                <a:spcPct val="0"/>
              </a:spcAft>
            </a:pPr>
            <a:r>
              <a:rPr lang="en-US" sz="1600" b="1">
                <a:solidFill>
                  <a:srgbClr val="000000"/>
                </a:solidFill>
              </a:rPr>
              <a:t>1.24</a:t>
            </a:r>
          </a:p>
          <a:p>
            <a:pPr algn="ctr" eaLnBrk="1" fontAlgn="base" hangingPunct="1">
              <a:lnSpc>
                <a:spcPct val="95000"/>
              </a:lnSpc>
              <a:spcBef>
                <a:spcPct val="0"/>
              </a:spcBef>
              <a:spcAft>
                <a:spcPct val="0"/>
              </a:spcAft>
            </a:pPr>
            <a:r>
              <a:rPr lang="en-US" sz="1400">
                <a:solidFill>
                  <a:srgbClr val="000000"/>
                </a:solidFill>
              </a:rPr>
              <a:t>[1.15–1.33]</a:t>
            </a:r>
          </a:p>
        </p:txBody>
      </p:sp>
      <p:sp>
        <p:nvSpPr>
          <p:cNvPr id="33807" name="Text Box 102"/>
          <p:cNvSpPr txBox="1">
            <a:spLocks noChangeArrowheads="1"/>
          </p:cNvSpPr>
          <p:nvPr/>
        </p:nvSpPr>
        <p:spPr bwMode="auto">
          <a:xfrm>
            <a:off x="3219450" y="2673350"/>
            <a:ext cx="12192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fontAlgn="base" hangingPunct="1">
              <a:spcBef>
                <a:spcPct val="50000"/>
              </a:spcBef>
              <a:spcAft>
                <a:spcPct val="0"/>
              </a:spcAft>
            </a:pPr>
            <a:r>
              <a:rPr lang="en-US" sz="1600" b="1">
                <a:solidFill>
                  <a:srgbClr val="000000"/>
                </a:solidFill>
              </a:rPr>
              <a:t>1.16</a:t>
            </a:r>
          </a:p>
          <a:p>
            <a:pPr algn="ctr" eaLnBrk="1" fontAlgn="base" hangingPunct="1">
              <a:lnSpc>
                <a:spcPct val="95000"/>
              </a:lnSpc>
              <a:spcBef>
                <a:spcPct val="0"/>
              </a:spcBef>
              <a:spcAft>
                <a:spcPct val="0"/>
              </a:spcAft>
            </a:pPr>
            <a:r>
              <a:rPr lang="en-US" sz="1400">
                <a:solidFill>
                  <a:srgbClr val="000000"/>
                </a:solidFill>
              </a:rPr>
              <a:t>[1.08–1.23]</a:t>
            </a:r>
          </a:p>
        </p:txBody>
      </p:sp>
      <p:sp>
        <p:nvSpPr>
          <p:cNvPr id="33808" name="Text Box 104"/>
          <p:cNvSpPr txBox="1">
            <a:spLocks noChangeArrowheads="1"/>
          </p:cNvSpPr>
          <p:nvPr/>
        </p:nvSpPr>
        <p:spPr bwMode="auto">
          <a:xfrm>
            <a:off x="4629150" y="2673350"/>
            <a:ext cx="1189038"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fontAlgn="base" hangingPunct="1">
              <a:spcBef>
                <a:spcPct val="50000"/>
              </a:spcBef>
              <a:spcAft>
                <a:spcPct val="0"/>
              </a:spcAft>
            </a:pPr>
            <a:r>
              <a:rPr lang="en-US" sz="1600" b="1">
                <a:solidFill>
                  <a:srgbClr val="000000"/>
                </a:solidFill>
              </a:rPr>
              <a:t>1.07</a:t>
            </a:r>
          </a:p>
          <a:p>
            <a:pPr algn="ctr" eaLnBrk="1" fontAlgn="base" hangingPunct="1">
              <a:lnSpc>
                <a:spcPct val="95000"/>
              </a:lnSpc>
              <a:spcBef>
                <a:spcPct val="0"/>
              </a:spcBef>
              <a:spcAft>
                <a:spcPct val="0"/>
              </a:spcAft>
            </a:pPr>
            <a:r>
              <a:rPr lang="en-US" sz="1400">
                <a:solidFill>
                  <a:srgbClr val="000000"/>
                </a:solidFill>
              </a:rPr>
              <a:t>[1.02–1.13]</a:t>
            </a:r>
          </a:p>
        </p:txBody>
      </p:sp>
      <p:sp>
        <p:nvSpPr>
          <p:cNvPr id="33809" name="Text Box 105"/>
          <p:cNvSpPr txBox="1">
            <a:spLocks noChangeArrowheads="1"/>
          </p:cNvSpPr>
          <p:nvPr/>
        </p:nvSpPr>
        <p:spPr bwMode="auto">
          <a:xfrm>
            <a:off x="6010275" y="2673350"/>
            <a:ext cx="1144588"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fontAlgn="base" hangingPunct="1">
              <a:spcBef>
                <a:spcPct val="50000"/>
              </a:spcBef>
              <a:spcAft>
                <a:spcPct val="0"/>
              </a:spcAft>
            </a:pPr>
            <a:r>
              <a:rPr lang="en-US" sz="1600" b="1">
                <a:solidFill>
                  <a:srgbClr val="000000"/>
                </a:solidFill>
              </a:rPr>
              <a:t>1.01</a:t>
            </a:r>
          </a:p>
          <a:p>
            <a:pPr algn="ctr" eaLnBrk="1" fontAlgn="base" hangingPunct="1">
              <a:lnSpc>
                <a:spcPct val="95000"/>
              </a:lnSpc>
              <a:spcBef>
                <a:spcPct val="0"/>
              </a:spcBef>
              <a:spcAft>
                <a:spcPct val="0"/>
              </a:spcAft>
            </a:pPr>
            <a:r>
              <a:rPr lang="en-US" sz="1400">
                <a:solidFill>
                  <a:srgbClr val="000000"/>
                </a:solidFill>
              </a:rPr>
              <a:t>[0.96–1.05]</a:t>
            </a:r>
          </a:p>
        </p:txBody>
      </p:sp>
      <p:sp>
        <p:nvSpPr>
          <p:cNvPr id="33810" name="Text Box 118"/>
          <p:cNvSpPr txBox="1">
            <a:spLocks noChangeArrowheads="1"/>
          </p:cNvSpPr>
          <p:nvPr/>
        </p:nvSpPr>
        <p:spPr bwMode="auto">
          <a:xfrm>
            <a:off x="757238" y="4914900"/>
            <a:ext cx="23637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fontAlgn="base" hangingPunct="1">
              <a:lnSpc>
                <a:spcPct val="95000"/>
              </a:lnSpc>
              <a:spcBef>
                <a:spcPct val="0"/>
              </a:spcBef>
              <a:spcAft>
                <a:spcPct val="0"/>
              </a:spcAft>
            </a:pPr>
            <a:r>
              <a:rPr lang="en-US" sz="1400" b="1">
                <a:solidFill>
                  <a:srgbClr val="000000"/>
                </a:solidFill>
              </a:rPr>
              <a:t>[95% Confidence Interval]</a:t>
            </a:r>
          </a:p>
        </p:txBody>
      </p:sp>
      <p:sp>
        <p:nvSpPr>
          <p:cNvPr id="33811" name="Oval 141"/>
          <p:cNvSpPr>
            <a:spLocks noChangeArrowheads="1"/>
          </p:cNvSpPr>
          <p:nvPr/>
        </p:nvSpPr>
        <p:spPr bwMode="auto">
          <a:xfrm>
            <a:off x="1196975" y="3532188"/>
            <a:ext cx="130175" cy="130175"/>
          </a:xfrm>
          <a:prstGeom prst="ellipse">
            <a:avLst/>
          </a:prstGeom>
          <a:solidFill>
            <a:srgbClr val="B2B2B2"/>
          </a:solidFill>
          <a:ln w="9525">
            <a:solidFill>
              <a:srgbClr val="969696"/>
            </a:solidFill>
            <a:round/>
            <a:headEnd/>
            <a:tailEnd/>
          </a:ln>
        </p:spPr>
        <p:txBody>
          <a:bodyPr wrap="none" anchor="ctr"/>
          <a:lstStyle/>
          <a:p>
            <a:pPr algn="ctr" fontAlgn="base">
              <a:spcBef>
                <a:spcPct val="0"/>
              </a:spcBef>
              <a:spcAft>
                <a:spcPct val="0"/>
              </a:spcAft>
            </a:pPr>
            <a:endParaRPr lang="en-US">
              <a:solidFill>
                <a:srgbClr val="FFFFFF"/>
              </a:solidFill>
              <a:ea typeface="ＭＳ Ｐゴシック" charset="-128"/>
            </a:endParaRPr>
          </a:p>
        </p:txBody>
      </p:sp>
      <p:grpSp>
        <p:nvGrpSpPr>
          <p:cNvPr id="4" name="Group 184"/>
          <p:cNvGrpSpPr>
            <a:grpSpLocks/>
          </p:cNvGrpSpPr>
          <p:nvPr/>
        </p:nvGrpSpPr>
        <p:grpSpPr bwMode="auto">
          <a:xfrm>
            <a:off x="2392363" y="3416300"/>
            <a:ext cx="130175" cy="160338"/>
            <a:chOff x="1507" y="2152"/>
            <a:chExt cx="82" cy="101"/>
          </a:xfrm>
        </p:grpSpPr>
        <p:sp>
          <p:nvSpPr>
            <p:cNvPr id="33828" name="Line 119"/>
            <p:cNvSpPr>
              <a:spLocks noChangeShapeType="1"/>
            </p:cNvSpPr>
            <p:nvPr/>
          </p:nvSpPr>
          <p:spPr bwMode="auto">
            <a:xfrm>
              <a:off x="1548" y="2152"/>
              <a:ext cx="0" cy="10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29" name="Line 121"/>
            <p:cNvSpPr>
              <a:spLocks noChangeShapeType="1"/>
            </p:cNvSpPr>
            <p:nvPr/>
          </p:nvSpPr>
          <p:spPr bwMode="auto">
            <a:xfrm flipH="1">
              <a:off x="1521" y="2253"/>
              <a:ext cx="5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30" name="Line 142"/>
            <p:cNvSpPr>
              <a:spLocks noChangeShapeType="1"/>
            </p:cNvSpPr>
            <p:nvPr/>
          </p:nvSpPr>
          <p:spPr bwMode="auto">
            <a:xfrm flipH="1">
              <a:off x="1521" y="2152"/>
              <a:ext cx="5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31" name="Oval 164"/>
            <p:cNvSpPr>
              <a:spLocks noChangeArrowheads="1"/>
            </p:cNvSpPr>
            <p:nvPr/>
          </p:nvSpPr>
          <p:spPr bwMode="auto">
            <a:xfrm>
              <a:off x="1507" y="2161"/>
              <a:ext cx="82" cy="82"/>
            </a:xfrm>
            <a:prstGeom prst="ellipse">
              <a:avLst/>
            </a:prstGeom>
            <a:solidFill>
              <a:srgbClr val="B80000"/>
            </a:solidFill>
            <a:ln w="9525">
              <a:solidFill>
                <a:srgbClr val="B80000"/>
              </a:solidFill>
              <a:round/>
              <a:headEnd/>
              <a:tailEnd/>
            </a:ln>
          </p:spPr>
          <p:txBody>
            <a:bodyPr wrap="none" anchor="ctr"/>
            <a:lstStyle/>
            <a:p>
              <a:pPr algn="ctr" fontAlgn="base">
                <a:spcBef>
                  <a:spcPct val="0"/>
                </a:spcBef>
                <a:spcAft>
                  <a:spcPct val="0"/>
                </a:spcAft>
              </a:pPr>
              <a:endParaRPr lang="en-US">
                <a:solidFill>
                  <a:srgbClr val="FFFFFF"/>
                </a:solidFill>
                <a:ea typeface="ＭＳ Ｐゴシック" charset="-128"/>
              </a:endParaRPr>
            </a:p>
          </p:txBody>
        </p:sp>
      </p:grpSp>
      <p:grpSp>
        <p:nvGrpSpPr>
          <p:cNvPr id="5" name="Group 183"/>
          <p:cNvGrpSpPr>
            <a:grpSpLocks/>
          </p:cNvGrpSpPr>
          <p:nvPr/>
        </p:nvGrpSpPr>
        <p:grpSpPr bwMode="auto">
          <a:xfrm>
            <a:off x="3763963" y="3443288"/>
            <a:ext cx="130175" cy="152400"/>
            <a:chOff x="2371" y="2169"/>
            <a:chExt cx="82" cy="96"/>
          </a:xfrm>
        </p:grpSpPr>
        <p:sp>
          <p:nvSpPr>
            <p:cNvPr id="33824" name="Line 168"/>
            <p:cNvSpPr>
              <a:spLocks noChangeShapeType="1"/>
            </p:cNvSpPr>
            <p:nvPr/>
          </p:nvSpPr>
          <p:spPr bwMode="auto">
            <a:xfrm>
              <a:off x="2412" y="2169"/>
              <a:ext cx="0" cy="9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25" name="Line 169"/>
            <p:cNvSpPr>
              <a:spLocks noChangeShapeType="1"/>
            </p:cNvSpPr>
            <p:nvPr/>
          </p:nvSpPr>
          <p:spPr bwMode="auto">
            <a:xfrm flipH="1">
              <a:off x="2385" y="2265"/>
              <a:ext cx="5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26" name="Line 170"/>
            <p:cNvSpPr>
              <a:spLocks noChangeShapeType="1"/>
            </p:cNvSpPr>
            <p:nvPr/>
          </p:nvSpPr>
          <p:spPr bwMode="auto">
            <a:xfrm flipH="1">
              <a:off x="2385" y="2169"/>
              <a:ext cx="5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27" name="Oval 171"/>
            <p:cNvSpPr>
              <a:spLocks noChangeArrowheads="1"/>
            </p:cNvSpPr>
            <p:nvPr/>
          </p:nvSpPr>
          <p:spPr bwMode="auto">
            <a:xfrm>
              <a:off x="2371" y="2176"/>
              <a:ext cx="82" cy="82"/>
            </a:xfrm>
            <a:prstGeom prst="ellipse">
              <a:avLst/>
            </a:prstGeom>
            <a:solidFill>
              <a:srgbClr val="B80000"/>
            </a:solidFill>
            <a:ln w="9525">
              <a:solidFill>
                <a:srgbClr val="B80000"/>
              </a:solidFill>
              <a:round/>
              <a:headEnd/>
              <a:tailEnd/>
            </a:ln>
          </p:spPr>
          <p:txBody>
            <a:bodyPr wrap="none" anchor="ctr"/>
            <a:lstStyle/>
            <a:p>
              <a:pPr algn="ctr" fontAlgn="base">
                <a:spcBef>
                  <a:spcPct val="0"/>
                </a:spcBef>
                <a:spcAft>
                  <a:spcPct val="0"/>
                </a:spcAft>
              </a:pPr>
              <a:endParaRPr lang="en-US">
                <a:solidFill>
                  <a:srgbClr val="FFFFFF"/>
                </a:solidFill>
                <a:ea typeface="ＭＳ Ｐゴシック" charset="-128"/>
              </a:endParaRPr>
            </a:p>
          </p:txBody>
        </p:sp>
      </p:grpSp>
      <p:grpSp>
        <p:nvGrpSpPr>
          <p:cNvPr id="6" name="Group 182"/>
          <p:cNvGrpSpPr>
            <a:grpSpLocks/>
          </p:cNvGrpSpPr>
          <p:nvPr/>
        </p:nvGrpSpPr>
        <p:grpSpPr bwMode="auto">
          <a:xfrm>
            <a:off x="5111750" y="3451225"/>
            <a:ext cx="130175" cy="146050"/>
            <a:chOff x="3220" y="2174"/>
            <a:chExt cx="82" cy="92"/>
          </a:xfrm>
        </p:grpSpPr>
        <p:sp>
          <p:nvSpPr>
            <p:cNvPr id="33820" name="Line 173"/>
            <p:cNvSpPr>
              <a:spLocks noChangeShapeType="1"/>
            </p:cNvSpPr>
            <p:nvPr/>
          </p:nvSpPr>
          <p:spPr bwMode="auto">
            <a:xfrm>
              <a:off x="3261" y="2174"/>
              <a:ext cx="0" cy="9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21" name="Line 174"/>
            <p:cNvSpPr>
              <a:spLocks noChangeShapeType="1"/>
            </p:cNvSpPr>
            <p:nvPr/>
          </p:nvSpPr>
          <p:spPr bwMode="auto">
            <a:xfrm flipH="1">
              <a:off x="3234" y="2266"/>
              <a:ext cx="5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22" name="Line 175"/>
            <p:cNvSpPr>
              <a:spLocks noChangeShapeType="1"/>
            </p:cNvSpPr>
            <p:nvPr/>
          </p:nvSpPr>
          <p:spPr bwMode="auto">
            <a:xfrm flipH="1">
              <a:off x="3234" y="2174"/>
              <a:ext cx="5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23" name="Oval 176"/>
            <p:cNvSpPr>
              <a:spLocks noChangeArrowheads="1"/>
            </p:cNvSpPr>
            <p:nvPr/>
          </p:nvSpPr>
          <p:spPr bwMode="auto">
            <a:xfrm>
              <a:off x="3220" y="2179"/>
              <a:ext cx="82" cy="82"/>
            </a:xfrm>
            <a:prstGeom prst="ellipse">
              <a:avLst/>
            </a:prstGeom>
            <a:solidFill>
              <a:srgbClr val="B80000"/>
            </a:solidFill>
            <a:ln w="9525">
              <a:solidFill>
                <a:srgbClr val="B80000"/>
              </a:solidFill>
              <a:round/>
              <a:headEnd/>
              <a:tailEnd/>
            </a:ln>
          </p:spPr>
          <p:txBody>
            <a:bodyPr wrap="none" anchor="ctr"/>
            <a:lstStyle/>
            <a:p>
              <a:pPr algn="ctr" fontAlgn="base">
                <a:spcBef>
                  <a:spcPct val="0"/>
                </a:spcBef>
                <a:spcAft>
                  <a:spcPct val="0"/>
                </a:spcAft>
              </a:pPr>
              <a:endParaRPr lang="en-US">
                <a:solidFill>
                  <a:srgbClr val="FFFFFF"/>
                </a:solidFill>
                <a:ea typeface="ＭＳ Ｐゴシック" charset="-128"/>
              </a:endParaRPr>
            </a:p>
          </p:txBody>
        </p:sp>
      </p:grpSp>
      <p:grpSp>
        <p:nvGrpSpPr>
          <p:cNvPr id="7" name="Group 181"/>
          <p:cNvGrpSpPr>
            <a:grpSpLocks/>
          </p:cNvGrpSpPr>
          <p:nvPr/>
        </p:nvGrpSpPr>
        <p:grpSpPr bwMode="auto">
          <a:xfrm>
            <a:off x="6526213" y="3471863"/>
            <a:ext cx="130175" cy="171450"/>
            <a:chOff x="4111" y="2187"/>
            <a:chExt cx="82" cy="108"/>
          </a:xfrm>
        </p:grpSpPr>
        <p:sp>
          <p:nvSpPr>
            <p:cNvPr id="33816" name="Line 177"/>
            <p:cNvSpPr>
              <a:spLocks noChangeShapeType="1"/>
            </p:cNvSpPr>
            <p:nvPr/>
          </p:nvSpPr>
          <p:spPr bwMode="auto">
            <a:xfrm>
              <a:off x="4152" y="2187"/>
              <a:ext cx="0" cy="10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17" name="Line 178"/>
            <p:cNvSpPr>
              <a:spLocks noChangeShapeType="1"/>
            </p:cNvSpPr>
            <p:nvPr/>
          </p:nvSpPr>
          <p:spPr bwMode="auto">
            <a:xfrm flipH="1">
              <a:off x="4125" y="2295"/>
              <a:ext cx="5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18" name="Line 179"/>
            <p:cNvSpPr>
              <a:spLocks noChangeShapeType="1"/>
            </p:cNvSpPr>
            <p:nvPr/>
          </p:nvSpPr>
          <p:spPr bwMode="auto">
            <a:xfrm flipH="1">
              <a:off x="4125" y="2187"/>
              <a:ext cx="54"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3819" name="Oval 180"/>
            <p:cNvSpPr>
              <a:spLocks noChangeArrowheads="1"/>
            </p:cNvSpPr>
            <p:nvPr/>
          </p:nvSpPr>
          <p:spPr bwMode="auto">
            <a:xfrm>
              <a:off x="4111" y="2192"/>
              <a:ext cx="82" cy="82"/>
            </a:xfrm>
            <a:prstGeom prst="ellipse">
              <a:avLst/>
            </a:prstGeom>
            <a:solidFill>
              <a:srgbClr val="B2B2B2"/>
            </a:solidFill>
            <a:ln w="9525">
              <a:solidFill>
                <a:srgbClr val="969696"/>
              </a:solidFill>
              <a:round/>
              <a:headEnd/>
              <a:tailEnd/>
            </a:ln>
          </p:spPr>
          <p:txBody>
            <a:bodyPr wrap="none" anchor="ctr"/>
            <a:lstStyle/>
            <a:p>
              <a:pPr algn="ctr" fontAlgn="base">
                <a:spcBef>
                  <a:spcPct val="0"/>
                </a:spcBef>
                <a:spcAft>
                  <a:spcPct val="0"/>
                </a:spcAft>
              </a:pPr>
              <a:endParaRPr lang="en-US">
                <a:solidFill>
                  <a:srgbClr val="FFFFFF"/>
                </a:solidFill>
                <a:ea typeface="ＭＳ Ｐゴシック" charset="-128"/>
              </a:endParaRPr>
            </a:p>
          </p:txBody>
        </p:sp>
      </p:grpSp>
    </p:spTree>
    <p:extLst>
      <p:ext uri="{BB962C8B-B14F-4D97-AF65-F5344CB8AC3E}">
        <p14:creationId xmlns:p14="http://schemas.microsoft.com/office/powerpoint/2010/main" val="7825204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solidFill>
                  <a:schemeClr val="tx1"/>
                </a:solidFill>
                <a:effectLst/>
              </a:rPr>
              <a:t>Facts About COC and Cancer</a:t>
            </a:r>
          </a:p>
        </p:txBody>
      </p:sp>
      <p:sp>
        <p:nvSpPr>
          <p:cNvPr id="3" name="Content Placeholder 2"/>
          <p:cNvSpPr>
            <a:spLocks noGrp="1"/>
          </p:cNvSpPr>
          <p:nvPr>
            <p:ph idx="1"/>
          </p:nvPr>
        </p:nvSpPr>
        <p:spPr/>
        <p:txBody>
          <a:bodyPr/>
          <a:lstStyle/>
          <a:p>
            <a:pPr marL="0" indent="0">
              <a:buNone/>
            </a:pPr>
            <a:r>
              <a:rPr lang="en-US" sz="2400" b="1" dirty="0">
                <a:effectLst/>
              </a:rPr>
              <a:t>Cancer of the cervix</a:t>
            </a:r>
            <a:r>
              <a:rPr lang="en-US" dirty="0">
                <a:effectLst/>
              </a:rPr>
              <a:t>:</a:t>
            </a:r>
          </a:p>
          <a:p>
            <a:pPr marL="0" indent="0">
              <a:buNone/>
            </a:pPr>
            <a:endParaRPr lang="en-US" sz="800" dirty="0">
              <a:effectLst/>
            </a:endParaRPr>
          </a:p>
          <a:p>
            <a:r>
              <a:rPr lang="en-US" sz="2000" dirty="0">
                <a:effectLst/>
              </a:rPr>
              <a:t>Studies indicated that the risk for dysplasia and carcinoma in situ of the uterine cervix increases with the use of COC for more than one year. </a:t>
            </a:r>
          </a:p>
          <a:p>
            <a:endParaRPr lang="en-US" sz="2000" dirty="0">
              <a:effectLst/>
            </a:endParaRPr>
          </a:p>
          <a:p>
            <a:r>
              <a:rPr lang="en-US" sz="2000" dirty="0">
                <a:effectLst/>
              </a:rPr>
              <a:t>Invasive Cx cancer may be increased with long term use.</a:t>
            </a:r>
          </a:p>
          <a:p>
            <a:endParaRPr lang="en-US" sz="2000" dirty="0">
              <a:effectLst/>
            </a:endParaRPr>
          </a:p>
          <a:p>
            <a:r>
              <a:rPr lang="en-US" sz="2000" dirty="0">
                <a:effectLst/>
              </a:rPr>
              <a:t>Use of COC for 5 years or more appears to speed up the development of persistent HPV infection into cervical cancer.</a:t>
            </a:r>
          </a:p>
          <a:p>
            <a:endParaRPr lang="en-US" sz="2000" dirty="0">
              <a:solidFill>
                <a:schemeClr val="bg2"/>
              </a:solidFill>
              <a:effectLst/>
            </a:endParaRPr>
          </a:p>
          <a:p>
            <a:endParaRPr lang="en-US" sz="2000" b="1" dirty="0">
              <a:solidFill>
                <a:schemeClr val="bg2"/>
              </a:solidFill>
              <a:effectLst/>
            </a:endParaRPr>
          </a:p>
          <a:p>
            <a:endParaRPr lang="en-US" sz="2000" dirty="0">
              <a:solidFill>
                <a:schemeClr val="bg2"/>
              </a:solidFill>
              <a:effectLst/>
            </a:endParaRPr>
          </a:p>
        </p:txBody>
      </p:sp>
    </p:spTree>
    <p:extLst>
      <p:ext uri="{BB962C8B-B14F-4D97-AF65-F5344CB8AC3E}">
        <p14:creationId xmlns:p14="http://schemas.microsoft.com/office/powerpoint/2010/main" val="38642602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4800" y="152400"/>
            <a:ext cx="8494713" cy="822325"/>
          </a:xfrm>
        </p:spPr>
        <p:txBody>
          <a:bodyPr/>
          <a:lstStyle/>
          <a:p>
            <a:r>
              <a:rPr lang="en-US" altLang="en-US" sz="3200" dirty="0">
                <a:solidFill>
                  <a:schemeClr val="tx1"/>
                </a:solidFill>
                <a:effectLst/>
              </a:rPr>
              <a:t>Oral contraceptives and ovarian cancer</a:t>
            </a:r>
          </a:p>
        </p:txBody>
      </p:sp>
      <p:sp>
        <p:nvSpPr>
          <p:cNvPr id="20483" name="Rectangle 3"/>
          <p:cNvSpPr>
            <a:spLocks noGrp="1" noChangeArrowheads="1"/>
          </p:cNvSpPr>
          <p:nvPr>
            <p:ph type="body" idx="1"/>
          </p:nvPr>
        </p:nvSpPr>
        <p:spPr>
          <a:xfrm>
            <a:off x="2133600" y="5791200"/>
            <a:ext cx="6711950" cy="419100"/>
          </a:xfrm>
        </p:spPr>
        <p:txBody>
          <a:bodyPr/>
          <a:lstStyle/>
          <a:p>
            <a:pPr marL="0" indent="0">
              <a:buFontTx/>
              <a:buNone/>
              <a:tabLst>
                <a:tab pos="2628900" algn="ctr"/>
                <a:tab pos="4457700" algn="ctr"/>
                <a:tab pos="6286500" algn="ctr"/>
              </a:tabLst>
            </a:pPr>
            <a:r>
              <a:rPr lang="en-US" altLang="en-US" sz="1600" b="1"/>
              <a:t>	0.1	1	10</a:t>
            </a:r>
          </a:p>
        </p:txBody>
      </p:sp>
      <p:sp>
        <p:nvSpPr>
          <p:cNvPr id="20484" name="Line 4"/>
          <p:cNvSpPr>
            <a:spLocks noChangeShapeType="1"/>
          </p:cNvSpPr>
          <p:nvPr/>
        </p:nvSpPr>
        <p:spPr bwMode="auto">
          <a:xfrm>
            <a:off x="2990850" y="5810250"/>
            <a:ext cx="5562600" cy="0"/>
          </a:xfrm>
          <a:prstGeom prst="line">
            <a:avLst/>
          </a:prstGeom>
          <a:noFill/>
          <a:ln w="12700">
            <a:solidFill>
              <a:schemeClr val="tx1"/>
            </a:solidFill>
            <a:round/>
            <a:headEnd/>
            <a:tailEnd/>
          </a:ln>
        </p:spPr>
        <p:txBody>
          <a:bodyPr wrap="none" anchor="ctr"/>
          <a:lstStyle/>
          <a:p>
            <a:endParaRPr lang="en-US"/>
          </a:p>
        </p:txBody>
      </p:sp>
      <p:sp>
        <p:nvSpPr>
          <p:cNvPr id="20485" name="Line 5"/>
          <p:cNvSpPr>
            <a:spLocks noChangeShapeType="1"/>
          </p:cNvSpPr>
          <p:nvPr/>
        </p:nvSpPr>
        <p:spPr bwMode="auto">
          <a:xfrm>
            <a:off x="2990850" y="1438275"/>
            <a:ext cx="0" cy="4373563"/>
          </a:xfrm>
          <a:prstGeom prst="line">
            <a:avLst/>
          </a:prstGeom>
          <a:noFill/>
          <a:ln w="12700">
            <a:solidFill>
              <a:schemeClr val="tx1"/>
            </a:solidFill>
            <a:round/>
            <a:headEnd/>
            <a:tailEnd/>
          </a:ln>
        </p:spPr>
        <p:txBody>
          <a:bodyPr wrap="none" anchor="ctr"/>
          <a:lstStyle/>
          <a:p>
            <a:endParaRPr lang="en-US"/>
          </a:p>
        </p:txBody>
      </p:sp>
      <p:sp>
        <p:nvSpPr>
          <p:cNvPr id="20486" name="Line 6"/>
          <p:cNvSpPr>
            <a:spLocks noChangeShapeType="1"/>
          </p:cNvSpPr>
          <p:nvPr/>
        </p:nvSpPr>
        <p:spPr bwMode="auto">
          <a:xfrm>
            <a:off x="3600450" y="5737225"/>
            <a:ext cx="0" cy="73025"/>
          </a:xfrm>
          <a:prstGeom prst="line">
            <a:avLst/>
          </a:prstGeom>
          <a:noFill/>
          <a:ln w="12700">
            <a:solidFill>
              <a:schemeClr val="tx1"/>
            </a:solidFill>
            <a:round/>
            <a:headEnd/>
            <a:tailEnd/>
          </a:ln>
        </p:spPr>
        <p:txBody>
          <a:bodyPr wrap="none" anchor="ctr"/>
          <a:lstStyle/>
          <a:p>
            <a:endParaRPr lang="en-US"/>
          </a:p>
        </p:txBody>
      </p:sp>
      <p:sp>
        <p:nvSpPr>
          <p:cNvPr id="20487" name="Line 7"/>
          <p:cNvSpPr>
            <a:spLocks noChangeShapeType="1"/>
          </p:cNvSpPr>
          <p:nvPr/>
        </p:nvSpPr>
        <p:spPr bwMode="auto">
          <a:xfrm>
            <a:off x="3981450" y="5737225"/>
            <a:ext cx="0" cy="73025"/>
          </a:xfrm>
          <a:prstGeom prst="line">
            <a:avLst/>
          </a:prstGeom>
          <a:noFill/>
          <a:ln w="12700">
            <a:solidFill>
              <a:schemeClr val="tx1"/>
            </a:solidFill>
            <a:round/>
            <a:headEnd/>
            <a:tailEnd/>
          </a:ln>
        </p:spPr>
        <p:txBody>
          <a:bodyPr wrap="none" anchor="ctr"/>
          <a:lstStyle/>
          <a:p>
            <a:endParaRPr lang="en-US"/>
          </a:p>
        </p:txBody>
      </p:sp>
      <p:sp>
        <p:nvSpPr>
          <p:cNvPr id="20488" name="Line 8"/>
          <p:cNvSpPr>
            <a:spLocks noChangeShapeType="1"/>
          </p:cNvSpPr>
          <p:nvPr/>
        </p:nvSpPr>
        <p:spPr bwMode="auto">
          <a:xfrm>
            <a:off x="4210050" y="5737225"/>
            <a:ext cx="0" cy="73025"/>
          </a:xfrm>
          <a:prstGeom prst="line">
            <a:avLst/>
          </a:prstGeom>
          <a:noFill/>
          <a:ln w="12700">
            <a:solidFill>
              <a:schemeClr val="tx1"/>
            </a:solidFill>
            <a:round/>
            <a:headEnd/>
            <a:tailEnd/>
          </a:ln>
        </p:spPr>
        <p:txBody>
          <a:bodyPr wrap="none" anchor="ctr"/>
          <a:lstStyle/>
          <a:p>
            <a:endParaRPr lang="en-US"/>
          </a:p>
        </p:txBody>
      </p:sp>
      <p:sp>
        <p:nvSpPr>
          <p:cNvPr id="20489" name="Line 9"/>
          <p:cNvSpPr>
            <a:spLocks noChangeShapeType="1"/>
          </p:cNvSpPr>
          <p:nvPr/>
        </p:nvSpPr>
        <p:spPr bwMode="auto">
          <a:xfrm>
            <a:off x="4362450" y="5737225"/>
            <a:ext cx="0" cy="73025"/>
          </a:xfrm>
          <a:prstGeom prst="line">
            <a:avLst/>
          </a:prstGeom>
          <a:noFill/>
          <a:ln w="12700">
            <a:solidFill>
              <a:schemeClr val="tx1"/>
            </a:solidFill>
            <a:round/>
            <a:headEnd/>
            <a:tailEnd/>
          </a:ln>
        </p:spPr>
        <p:txBody>
          <a:bodyPr wrap="none" anchor="ctr"/>
          <a:lstStyle/>
          <a:p>
            <a:endParaRPr lang="en-US"/>
          </a:p>
        </p:txBody>
      </p:sp>
      <p:sp>
        <p:nvSpPr>
          <p:cNvPr id="20490" name="Line 10"/>
          <p:cNvSpPr>
            <a:spLocks noChangeShapeType="1"/>
          </p:cNvSpPr>
          <p:nvPr/>
        </p:nvSpPr>
        <p:spPr bwMode="auto">
          <a:xfrm>
            <a:off x="4514850" y="5737225"/>
            <a:ext cx="0" cy="73025"/>
          </a:xfrm>
          <a:prstGeom prst="line">
            <a:avLst/>
          </a:prstGeom>
          <a:noFill/>
          <a:ln w="12700">
            <a:solidFill>
              <a:schemeClr val="tx1"/>
            </a:solidFill>
            <a:round/>
            <a:headEnd/>
            <a:tailEnd/>
          </a:ln>
        </p:spPr>
        <p:txBody>
          <a:bodyPr wrap="none" anchor="ctr"/>
          <a:lstStyle/>
          <a:p>
            <a:endParaRPr lang="en-US"/>
          </a:p>
        </p:txBody>
      </p:sp>
      <p:sp>
        <p:nvSpPr>
          <p:cNvPr id="20491" name="Line 11"/>
          <p:cNvSpPr>
            <a:spLocks noChangeShapeType="1"/>
          </p:cNvSpPr>
          <p:nvPr/>
        </p:nvSpPr>
        <p:spPr bwMode="auto">
          <a:xfrm>
            <a:off x="4591050" y="5737225"/>
            <a:ext cx="0" cy="73025"/>
          </a:xfrm>
          <a:prstGeom prst="line">
            <a:avLst/>
          </a:prstGeom>
          <a:noFill/>
          <a:ln w="12700">
            <a:solidFill>
              <a:schemeClr val="tx1"/>
            </a:solidFill>
            <a:round/>
            <a:headEnd/>
            <a:tailEnd/>
          </a:ln>
        </p:spPr>
        <p:txBody>
          <a:bodyPr wrap="none" anchor="ctr"/>
          <a:lstStyle/>
          <a:p>
            <a:endParaRPr lang="en-US"/>
          </a:p>
        </p:txBody>
      </p:sp>
      <p:sp>
        <p:nvSpPr>
          <p:cNvPr id="20492" name="Line 12"/>
          <p:cNvSpPr>
            <a:spLocks noChangeShapeType="1"/>
          </p:cNvSpPr>
          <p:nvPr/>
        </p:nvSpPr>
        <p:spPr bwMode="auto">
          <a:xfrm>
            <a:off x="4667250" y="5737225"/>
            <a:ext cx="0" cy="73025"/>
          </a:xfrm>
          <a:prstGeom prst="line">
            <a:avLst/>
          </a:prstGeom>
          <a:noFill/>
          <a:ln w="12700">
            <a:solidFill>
              <a:schemeClr val="tx1"/>
            </a:solidFill>
            <a:round/>
            <a:headEnd/>
            <a:tailEnd/>
          </a:ln>
        </p:spPr>
        <p:txBody>
          <a:bodyPr wrap="none" anchor="ctr"/>
          <a:lstStyle/>
          <a:p>
            <a:endParaRPr lang="en-US"/>
          </a:p>
        </p:txBody>
      </p:sp>
      <p:sp>
        <p:nvSpPr>
          <p:cNvPr id="20493" name="Line 13"/>
          <p:cNvSpPr>
            <a:spLocks noChangeShapeType="1"/>
          </p:cNvSpPr>
          <p:nvPr/>
        </p:nvSpPr>
        <p:spPr bwMode="auto">
          <a:xfrm>
            <a:off x="4743450" y="5737225"/>
            <a:ext cx="0" cy="73025"/>
          </a:xfrm>
          <a:prstGeom prst="line">
            <a:avLst/>
          </a:prstGeom>
          <a:noFill/>
          <a:ln w="12700">
            <a:solidFill>
              <a:schemeClr val="tx1"/>
            </a:solidFill>
            <a:round/>
            <a:headEnd/>
            <a:tailEnd/>
          </a:ln>
        </p:spPr>
        <p:txBody>
          <a:bodyPr wrap="none" anchor="ctr"/>
          <a:lstStyle/>
          <a:p>
            <a:endParaRPr lang="en-US"/>
          </a:p>
        </p:txBody>
      </p:sp>
      <p:sp>
        <p:nvSpPr>
          <p:cNvPr id="20494" name="Line 14"/>
          <p:cNvSpPr>
            <a:spLocks noChangeShapeType="1"/>
          </p:cNvSpPr>
          <p:nvPr/>
        </p:nvSpPr>
        <p:spPr bwMode="auto">
          <a:xfrm>
            <a:off x="4819650" y="1452563"/>
            <a:ext cx="0" cy="4373562"/>
          </a:xfrm>
          <a:prstGeom prst="line">
            <a:avLst/>
          </a:prstGeom>
          <a:noFill/>
          <a:ln w="12700">
            <a:solidFill>
              <a:schemeClr val="tx1"/>
            </a:solidFill>
            <a:round/>
            <a:headEnd/>
            <a:tailEnd/>
          </a:ln>
        </p:spPr>
        <p:txBody>
          <a:bodyPr wrap="none" anchor="ctr"/>
          <a:lstStyle/>
          <a:p>
            <a:endParaRPr lang="en-US"/>
          </a:p>
        </p:txBody>
      </p:sp>
      <p:sp>
        <p:nvSpPr>
          <p:cNvPr id="20495" name="Line 15"/>
          <p:cNvSpPr>
            <a:spLocks noChangeShapeType="1"/>
          </p:cNvSpPr>
          <p:nvPr/>
        </p:nvSpPr>
        <p:spPr bwMode="auto">
          <a:xfrm>
            <a:off x="5429250" y="5737225"/>
            <a:ext cx="0" cy="73025"/>
          </a:xfrm>
          <a:prstGeom prst="line">
            <a:avLst/>
          </a:prstGeom>
          <a:noFill/>
          <a:ln w="12700">
            <a:solidFill>
              <a:schemeClr val="tx1"/>
            </a:solidFill>
            <a:round/>
            <a:headEnd/>
            <a:tailEnd/>
          </a:ln>
        </p:spPr>
        <p:txBody>
          <a:bodyPr wrap="none" anchor="ctr"/>
          <a:lstStyle/>
          <a:p>
            <a:endParaRPr lang="en-US"/>
          </a:p>
        </p:txBody>
      </p:sp>
      <p:sp>
        <p:nvSpPr>
          <p:cNvPr id="20496" name="Line 16"/>
          <p:cNvSpPr>
            <a:spLocks noChangeShapeType="1"/>
          </p:cNvSpPr>
          <p:nvPr/>
        </p:nvSpPr>
        <p:spPr bwMode="auto">
          <a:xfrm>
            <a:off x="5810250" y="5737225"/>
            <a:ext cx="0" cy="73025"/>
          </a:xfrm>
          <a:prstGeom prst="line">
            <a:avLst/>
          </a:prstGeom>
          <a:noFill/>
          <a:ln w="12700">
            <a:solidFill>
              <a:schemeClr val="tx1"/>
            </a:solidFill>
            <a:round/>
            <a:headEnd/>
            <a:tailEnd/>
          </a:ln>
        </p:spPr>
        <p:txBody>
          <a:bodyPr wrap="none" anchor="ctr"/>
          <a:lstStyle/>
          <a:p>
            <a:endParaRPr lang="en-US"/>
          </a:p>
        </p:txBody>
      </p:sp>
      <p:sp>
        <p:nvSpPr>
          <p:cNvPr id="20497" name="Line 17"/>
          <p:cNvSpPr>
            <a:spLocks noChangeShapeType="1"/>
          </p:cNvSpPr>
          <p:nvPr/>
        </p:nvSpPr>
        <p:spPr bwMode="auto">
          <a:xfrm>
            <a:off x="6038850" y="5737225"/>
            <a:ext cx="0" cy="73025"/>
          </a:xfrm>
          <a:prstGeom prst="line">
            <a:avLst/>
          </a:prstGeom>
          <a:noFill/>
          <a:ln w="12700">
            <a:solidFill>
              <a:schemeClr val="tx1"/>
            </a:solidFill>
            <a:round/>
            <a:headEnd/>
            <a:tailEnd/>
          </a:ln>
        </p:spPr>
        <p:txBody>
          <a:bodyPr wrap="none" anchor="ctr"/>
          <a:lstStyle/>
          <a:p>
            <a:endParaRPr lang="en-US"/>
          </a:p>
        </p:txBody>
      </p:sp>
      <p:sp>
        <p:nvSpPr>
          <p:cNvPr id="20498" name="Line 18"/>
          <p:cNvSpPr>
            <a:spLocks noChangeShapeType="1"/>
          </p:cNvSpPr>
          <p:nvPr/>
        </p:nvSpPr>
        <p:spPr bwMode="auto">
          <a:xfrm>
            <a:off x="6191250" y="5737225"/>
            <a:ext cx="0" cy="73025"/>
          </a:xfrm>
          <a:prstGeom prst="line">
            <a:avLst/>
          </a:prstGeom>
          <a:noFill/>
          <a:ln w="12700">
            <a:solidFill>
              <a:schemeClr val="tx1"/>
            </a:solidFill>
            <a:round/>
            <a:headEnd/>
            <a:tailEnd/>
          </a:ln>
        </p:spPr>
        <p:txBody>
          <a:bodyPr wrap="none" anchor="ctr"/>
          <a:lstStyle/>
          <a:p>
            <a:endParaRPr lang="en-US"/>
          </a:p>
        </p:txBody>
      </p:sp>
      <p:sp>
        <p:nvSpPr>
          <p:cNvPr id="20499" name="Line 19"/>
          <p:cNvSpPr>
            <a:spLocks noChangeShapeType="1"/>
          </p:cNvSpPr>
          <p:nvPr/>
        </p:nvSpPr>
        <p:spPr bwMode="auto">
          <a:xfrm>
            <a:off x="6343650" y="5737225"/>
            <a:ext cx="0" cy="73025"/>
          </a:xfrm>
          <a:prstGeom prst="line">
            <a:avLst/>
          </a:prstGeom>
          <a:noFill/>
          <a:ln w="12700">
            <a:solidFill>
              <a:schemeClr val="tx1"/>
            </a:solidFill>
            <a:round/>
            <a:headEnd/>
            <a:tailEnd/>
          </a:ln>
        </p:spPr>
        <p:txBody>
          <a:bodyPr wrap="none" anchor="ctr"/>
          <a:lstStyle/>
          <a:p>
            <a:endParaRPr lang="en-US"/>
          </a:p>
        </p:txBody>
      </p:sp>
      <p:sp>
        <p:nvSpPr>
          <p:cNvPr id="20500" name="Line 20"/>
          <p:cNvSpPr>
            <a:spLocks noChangeShapeType="1"/>
          </p:cNvSpPr>
          <p:nvPr/>
        </p:nvSpPr>
        <p:spPr bwMode="auto">
          <a:xfrm>
            <a:off x="6419850" y="5737225"/>
            <a:ext cx="0" cy="73025"/>
          </a:xfrm>
          <a:prstGeom prst="line">
            <a:avLst/>
          </a:prstGeom>
          <a:noFill/>
          <a:ln w="12700">
            <a:solidFill>
              <a:schemeClr val="tx1"/>
            </a:solidFill>
            <a:round/>
            <a:headEnd/>
            <a:tailEnd/>
          </a:ln>
        </p:spPr>
        <p:txBody>
          <a:bodyPr wrap="none" anchor="ctr"/>
          <a:lstStyle/>
          <a:p>
            <a:endParaRPr lang="en-US"/>
          </a:p>
        </p:txBody>
      </p:sp>
      <p:sp>
        <p:nvSpPr>
          <p:cNvPr id="20501" name="Line 21"/>
          <p:cNvSpPr>
            <a:spLocks noChangeShapeType="1"/>
          </p:cNvSpPr>
          <p:nvPr/>
        </p:nvSpPr>
        <p:spPr bwMode="auto">
          <a:xfrm>
            <a:off x="6496050" y="5737225"/>
            <a:ext cx="0" cy="73025"/>
          </a:xfrm>
          <a:prstGeom prst="line">
            <a:avLst/>
          </a:prstGeom>
          <a:noFill/>
          <a:ln w="12700">
            <a:solidFill>
              <a:schemeClr val="tx1"/>
            </a:solidFill>
            <a:round/>
            <a:headEnd/>
            <a:tailEnd/>
          </a:ln>
        </p:spPr>
        <p:txBody>
          <a:bodyPr wrap="none" anchor="ctr"/>
          <a:lstStyle/>
          <a:p>
            <a:endParaRPr lang="en-US"/>
          </a:p>
        </p:txBody>
      </p:sp>
      <p:sp>
        <p:nvSpPr>
          <p:cNvPr id="20502" name="Line 22"/>
          <p:cNvSpPr>
            <a:spLocks noChangeShapeType="1"/>
          </p:cNvSpPr>
          <p:nvPr/>
        </p:nvSpPr>
        <p:spPr bwMode="auto">
          <a:xfrm>
            <a:off x="6572250" y="5737225"/>
            <a:ext cx="0" cy="73025"/>
          </a:xfrm>
          <a:prstGeom prst="line">
            <a:avLst/>
          </a:prstGeom>
          <a:noFill/>
          <a:ln w="12700">
            <a:solidFill>
              <a:schemeClr val="tx1"/>
            </a:solidFill>
            <a:round/>
            <a:headEnd/>
            <a:tailEnd/>
          </a:ln>
        </p:spPr>
        <p:txBody>
          <a:bodyPr wrap="none" anchor="ctr"/>
          <a:lstStyle/>
          <a:p>
            <a:endParaRPr lang="en-US"/>
          </a:p>
        </p:txBody>
      </p:sp>
      <p:sp>
        <p:nvSpPr>
          <p:cNvPr id="20503" name="Line 23"/>
          <p:cNvSpPr>
            <a:spLocks noChangeShapeType="1"/>
          </p:cNvSpPr>
          <p:nvPr/>
        </p:nvSpPr>
        <p:spPr bwMode="auto">
          <a:xfrm>
            <a:off x="6648450" y="1452563"/>
            <a:ext cx="0" cy="4344987"/>
          </a:xfrm>
          <a:prstGeom prst="line">
            <a:avLst/>
          </a:prstGeom>
          <a:noFill/>
          <a:ln w="12700">
            <a:solidFill>
              <a:schemeClr val="tx1"/>
            </a:solidFill>
            <a:round/>
            <a:headEnd/>
            <a:tailEnd/>
          </a:ln>
        </p:spPr>
        <p:txBody>
          <a:bodyPr wrap="none" anchor="ctr"/>
          <a:lstStyle/>
          <a:p>
            <a:endParaRPr lang="en-US"/>
          </a:p>
        </p:txBody>
      </p:sp>
      <p:sp>
        <p:nvSpPr>
          <p:cNvPr id="20504" name="Line 24"/>
          <p:cNvSpPr>
            <a:spLocks noChangeShapeType="1"/>
          </p:cNvSpPr>
          <p:nvPr/>
        </p:nvSpPr>
        <p:spPr bwMode="auto">
          <a:xfrm>
            <a:off x="7258050" y="5737225"/>
            <a:ext cx="0" cy="73025"/>
          </a:xfrm>
          <a:prstGeom prst="line">
            <a:avLst/>
          </a:prstGeom>
          <a:noFill/>
          <a:ln w="12700">
            <a:solidFill>
              <a:schemeClr val="tx1"/>
            </a:solidFill>
            <a:round/>
            <a:headEnd/>
            <a:tailEnd/>
          </a:ln>
        </p:spPr>
        <p:txBody>
          <a:bodyPr wrap="none" anchor="ctr"/>
          <a:lstStyle/>
          <a:p>
            <a:endParaRPr lang="en-US"/>
          </a:p>
        </p:txBody>
      </p:sp>
      <p:sp>
        <p:nvSpPr>
          <p:cNvPr id="20505" name="Line 25"/>
          <p:cNvSpPr>
            <a:spLocks noChangeShapeType="1"/>
          </p:cNvSpPr>
          <p:nvPr/>
        </p:nvSpPr>
        <p:spPr bwMode="auto">
          <a:xfrm>
            <a:off x="7639050" y="5737225"/>
            <a:ext cx="0" cy="73025"/>
          </a:xfrm>
          <a:prstGeom prst="line">
            <a:avLst/>
          </a:prstGeom>
          <a:noFill/>
          <a:ln w="12700">
            <a:solidFill>
              <a:schemeClr val="tx1"/>
            </a:solidFill>
            <a:round/>
            <a:headEnd/>
            <a:tailEnd/>
          </a:ln>
        </p:spPr>
        <p:txBody>
          <a:bodyPr wrap="none" anchor="ctr"/>
          <a:lstStyle/>
          <a:p>
            <a:endParaRPr lang="en-US"/>
          </a:p>
        </p:txBody>
      </p:sp>
      <p:sp>
        <p:nvSpPr>
          <p:cNvPr id="20506" name="Line 26"/>
          <p:cNvSpPr>
            <a:spLocks noChangeShapeType="1"/>
          </p:cNvSpPr>
          <p:nvPr/>
        </p:nvSpPr>
        <p:spPr bwMode="auto">
          <a:xfrm>
            <a:off x="7867650" y="5737225"/>
            <a:ext cx="0" cy="73025"/>
          </a:xfrm>
          <a:prstGeom prst="line">
            <a:avLst/>
          </a:prstGeom>
          <a:noFill/>
          <a:ln w="12700">
            <a:solidFill>
              <a:schemeClr val="tx1"/>
            </a:solidFill>
            <a:round/>
            <a:headEnd/>
            <a:tailEnd/>
          </a:ln>
        </p:spPr>
        <p:txBody>
          <a:bodyPr wrap="none" anchor="ctr"/>
          <a:lstStyle/>
          <a:p>
            <a:endParaRPr lang="en-US"/>
          </a:p>
        </p:txBody>
      </p:sp>
      <p:sp>
        <p:nvSpPr>
          <p:cNvPr id="20507" name="Line 27"/>
          <p:cNvSpPr>
            <a:spLocks noChangeShapeType="1"/>
          </p:cNvSpPr>
          <p:nvPr/>
        </p:nvSpPr>
        <p:spPr bwMode="auto">
          <a:xfrm>
            <a:off x="8020050" y="5737225"/>
            <a:ext cx="0" cy="73025"/>
          </a:xfrm>
          <a:prstGeom prst="line">
            <a:avLst/>
          </a:prstGeom>
          <a:noFill/>
          <a:ln w="12700">
            <a:solidFill>
              <a:schemeClr val="tx1"/>
            </a:solidFill>
            <a:round/>
            <a:headEnd/>
            <a:tailEnd/>
          </a:ln>
        </p:spPr>
        <p:txBody>
          <a:bodyPr wrap="none" anchor="ctr"/>
          <a:lstStyle/>
          <a:p>
            <a:endParaRPr lang="en-US"/>
          </a:p>
        </p:txBody>
      </p:sp>
      <p:sp>
        <p:nvSpPr>
          <p:cNvPr id="20508" name="Line 28"/>
          <p:cNvSpPr>
            <a:spLocks noChangeShapeType="1"/>
          </p:cNvSpPr>
          <p:nvPr/>
        </p:nvSpPr>
        <p:spPr bwMode="auto">
          <a:xfrm>
            <a:off x="8172450" y="5737225"/>
            <a:ext cx="0" cy="73025"/>
          </a:xfrm>
          <a:prstGeom prst="line">
            <a:avLst/>
          </a:prstGeom>
          <a:noFill/>
          <a:ln w="12700">
            <a:solidFill>
              <a:schemeClr val="tx1"/>
            </a:solidFill>
            <a:round/>
            <a:headEnd/>
            <a:tailEnd/>
          </a:ln>
        </p:spPr>
        <p:txBody>
          <a:bodyPr wrap="none" anchor="ctr"/>
          <a:lstStyle/>
          <a:p>
            <a:endParaRPr lang="en-US"/>
          </a:p>
        </p:txBody>
      </p:sp>
      <p:sp>
        <p:nvSpPr>
          <p:cNvPr id="20509" name="Line 29"/>
          <p:cNvSpPr>
            <a:spLocks noChangeShapeType="1"/>
          </p:cNvSpPr>
          <p:nvPr/>
        </p:nvSpPr>
        <p:spPr bwMode="auto">
          <a:xfrm>
            <a:off x="8248650" y="5737225"/>
            <a:ext cx="0" cy="73025"/>
          </a:xfrm>
          <a:prstGeom prst="line">
            <a:avLst/>
          </a:prstGeom>
          <a:noFill/>
          <a:ln w="12700">
            <a:solidFill>
              <a:schemeClr val="tx1"/>
            </a:solidFill>
            <a:round/>
            <a:headEnd/>
            <a:tailEnd/>
          </a:ln>
        </p:spPr>
        <p:txBody>
          <a:bodyPr wrap="none" anchor="ctr"/>
          <a:lstStyle/>
          <a:p>
            <a:endParaRPr lang="en-US"/>
          </a:p>
        </p:txBody>
      </p:sp>
      <p:sp>
        <p:nvSpPr>
          <p:cNvPr id="20510" name="Line 30"/>
          <p:cNvSpPr>
            <a:spLocks noChangeShapeType="1"/>
          </p:cNvSpPr>
          <p:nvPr/>
        </p:nvSpPr>
        <p:spPr bwMode="auto">
          <a:xfrm>
            <a:off x="8324850" y="5737225"/>
            <a:ext cx="0" cy="73025"/>
          </a:xfrm>
          <a:prstGeom prst="line">
            <a:avLst/>
          </a:prstGeom>
          <a:noFill/>
          <a:ln w="12700">
            <a:solidFill>
              <a:schemeClr val="tx1"/>
            </a:solidFill>
            <a:round/>
            <a:headEnd/>
            <a:tailEnd/>
          </a:ln>
        </p:spPr>
        <p:txBody>
          <a:bodyPr wrap="none" anchor="ctr"/>
          <a:lstStyle/>
          <a:p>
            <a:endParaRPr lang="en-US"/>
          </a:p>
        </p:txBody>
      </p:sp>
      <p:sp>
        <p:nvSpPr>
          <p:cNvPr id="20511" name="Line 31"/>
          <p:cNvSpPr>
            <a:spLocks noChangeShapeType="1"/>
          </p:cNvSpPr>
          <p:nvPr/>
        </p:nvSpPr>
        <p:spPr bwMode="auto">
          <a:xfrm>
            <a:off x="8401050" y="5737225"/>
            <a:ext cx="0" cy="73025"/>
          </a:xfrm>
          <a:prstGeom prst="line">
            <a:avLst/>
          </a:prstGeom>
          <a:noFill/>
          <a:ln w="12700">
            <a:solidFill>
              <a:schemeClr val="tx1"/>
            </a:solidFill>
            <a:round/>
            <a:headEnd/>
            <a:tailEnd/>
          </a:ln>
        </p:spPr>
        <p:txBody>
          <a:bodyPr wrap="none" anchor="ctr"/>
          <a:lstStyle/>
          <a:p>
            <a:endParaRPr lang="en-US"/>
          </a:p>
        </p:txBody>
      </p:sp>
      <p:sp>
        <p:nvSpPr>
          <p:cNvPr id="20512" name="Line 32"/>
          <p:cNvSpPr>
            <a:spLocks noChangeShapeType="1"/>
          </p:cNvSpPr>
          <p:nvPr/>
        </p:nvSpPr>
        <p:spPr bwMode="auto">
          <a:xfrm>
            <a:off x="8477250" y="1452563"/>
            <a:ext cx="0" cy="4359275"/>
          </a:xfrm>
          <a:prstGeom prst="line">
            <a:avLst/>
          </a:prstGeom>
          <a:noFill/>
          <a:ln w="12700">
            <a:solidFill>
              <a:schemeClr val="tx1"/>
            </a:solidFill>
            <a:round/>
            <a:headEnd/>
            <a:tailEnd/>
          </a:ln>
        </p:spPr>
        <p:txBody>
          <a:bodyPr wrap="none" anchor="ctr"/>
          <a:lstStyle/>
          <a:p>
            <a:endParaRPr lang="en-US"/>
          </a:p>
        </p:txBody>
      </p:sp>
      <p:sp>
        <p:nvSpPr>
          <p:cNvPr id="20513" name="Line 33"/>
          <p:cNvSpPr>
            <a:spLocks noChangeShapeType="1"/>
          </p:cNvSpPr>
          <p:nvPr/>
        </p:nvSpPr>
        <p:spPr bwMode="auto">
          <a:xfrm>
            <a:off x="6267450" y="5526088"/>
            <a:ext cx="0" cy="0"/>
          </a:xfrm>
          <a:prstGeom prst="line">
            <a:avLst/>
          </a:prstGeom>
          <a:noFill/>
          <a:ln w="28575">
            <a:solidFill>
              <a:schemeClr val="folHlink"/>
            </a:solidFill>
            <a:round/>
            <a:headEnd/>
            <a:tailEnd/>
          </a:ln>
        </p:spPr>
        <p:txBody>
          <a:bodyPr wrap="none" anchor="ctr"/>
          <a:lstStyle/>
          <a:p>
            <a:endParaRPr lang="en-US"/>
          </a:p>
        </p:txBody>
      </p:sp>
      <p:sp>
        <p:nvSpPr>
          <p:cNvPr id="20514" name="Line 34"/>
          <p:cNvSpPr>
            <a:spLocks noChangeShapeType="1"/>
          </p:cNvSpPr>
          <p:nvPr/>
        </p:nvSpPr>
        <p:spPr bwMode="auto">
          <a:xfrm>
            <a:off x="6286500" y="5526088"/>
            <a:ext cx="228600" cy="0"/>
          </a:xfrm>
          <a:prstGeom prst="line">
            <a:avLst/>
          </a:prstGeom>
          <a:noFill/>
          <a:ln w="28575">
            <a:solidFill>
              <a:schemeClr val="folHlink"/>
            </a:solidFill>
            <a:round/>
            <a:headEnd/>
            <a:tailEnd/>
          </a:ln>
        </p:spPr>
        <p:txBody>
          <a:bodyPr wrap="none" anchor="ctr"/>
          <a:lstStyle/>
          <a:p>
            <a:endParaRPr lang="en-US"/>
          </a:p>
        </p:txBody>
      </p:sp>
      <p:sp>
        <p:nvSpPr>
          <p:cNvPr id="20515" name="Line 35"/>
          <p:cNvSpPr>
            <a:spLocks noChangeShapeType="1"/>
          </p:cNvSpPr>
          <p:nvPr/>
        </p:nvSpPr>
        <p:spPr bwMode="auto">
          <a:xfrm flipV="1">
            <a:off x="6400800" y="5473700"/>
            <a:ext cx="0" cy="109538"/>
          </a:xfrm>
          <a:prstGeom prst="line">
            <a:avLst/>
          </a:prstGeom>
          <a:noFill/>
          <a:ln w="28575">
            <a:solidFill>
              <a:schemeClr val="folHlink"/>
            </a:solidFill>
            <a:round/>
            <a:headEnd/>
            <a:tailEnd/>
          </a:ln>
        </p:spPr>
        <p:txBody>
          <a:bodyPr wrap="none" anchor="ctr"/>
          <a:lstStyle/>
          <a:p>
            <a:endParaRPr lang="en-US"/>
          </a:p>
        </p:txBody>
      </p:sp>
      <p:sp>
        <p:nvSpPr>
          <p:cNvPr id="20516" name="Line 36"/>
          <p:cNvSpPr>
            <a:spLocks noChangeShapeType="1"/>
          </p:cNvSpPr>
          <p:nvPr/>
        </p:nvSpPr>
        <p:spPr bwMode="auto">
          <a:xfrm>
            <a:off x="5607050" y="5340350"/>
            <a:ext cx="889000" cy="0"/>
          </a:xfrm>
          <a:prstGeom prst="line">
            <a:avLst/>
          </a:prstGeom>
          <a:noFill/>
          <a:ln w="28575">
            <a:solidFill>
              <a:schemeClr val="folHlink"/>
            </a:solidFill>
            <a:round/>
            <a:headEnd/>
            <a:tailEnd/>
          </a:ln>
        </p:spPr>
        <p:txBody>
          <a:bodyPr wrap="none" anchor="ctr"/>
          <a:lstStyle/>
          <a:p>
            <a:endParaRPr lang="en-US"/>
          </a:p>
        </p:txBody>
      </p:sp>
      <p:sp>
        <p:nvSpPr>
          <p:cNvPr id="20517" name="Line 37"/>
          <p:cNvSpPr>
            <a:spLocks noChangeShapeType="1"/>
          </p:cNvSpPr>
          <p:nvPr/>
        </p:nvSpPr>
        <p:spPr bwMode="auto">
          <a:xfrm flipV="1">
            <a:off x="6054725" y="5283200"/>
            <a:ext cx="0" cy="109538"/>
          </a:xfrm>
          <a:prstGeom prst="line">
            <a:avLst/>
          </a:prstGeom>
          <a:noFill/>
          <a:ln w="28575">
            <a:solidFill>
              <a:schemeClr val="folHlink"/>
            </a:solidFill>
            <a:round/>
            <a:headEnd/>
            <a:tailEnd/>
          </a:ln>
        </p:spPr>
        <p:txBody>
          <a:bodyPr wrap="none" anchor="ctr"/>
          <a:lstStyle/>
          <a:p>
            <a:endParaRPr lang="en-US"/>
          </a:p>
        </p:txBody>
      </p:sp>
      <p:sp>
        <p:nvSpPr>
          <p:cNvPr id="20518" name="Line 38"/>
          <p:cNvSpPr>
            <a:spLocks noChangeShapeType="1"/>
          </p:cNvSpPr>
          <p:nvPr/>
        </p:nvSpPr>
        <p:spPr bwMode="auto">
          <a:xfrm>
            <a:off x="6203950" y="5153025"/>
            <a:ext cx="339725" cy="0"/>
          </a:xfrm>
          <a:prstGeom prst="line">
            <a:avLst/>
          </a:prstGeom>
          <a:noFill/>
          <a:ln w="28575">
            <a:solidFill>
              <a:schemeClr val="folHlink"/>
            </a:solidFill>
            <a:round/>
            <a:headEnd/>
            <a:tailEnd/>
          </a:ln>
        </p:spPr>
        <p:txBody>
          <a:bodyPr wrap="none" anchor="ctr"/>
          <a:lstStyle/>
          <a:p>
            <a:endParaRPr lang="en-US"/>
          </a:p>
        </p:txBody>
      </p:sp>
      <p:sp>
        <p:nvSpPr>
          <p:cNvPr id="20519" name="Line 39"/>
          <p:cNvSpPr>
            <a:spLocks noChangeShapeType="1"/>
          </p:cNvSpPr>
          <p:nvPr/>
        </p:nvSpPr>
        <p:spPr bwMode="auto">
          <a:xfrm flipV="1">
            <a:off x="6375400" y="5114925"/>
            <a:ext cx="0" cy="109538"/>
          </a:xfrm>
          <a:prstGeom prst="line">
            <a:avLst/>
          </a:prstGeom>
          <a:noFill/>
          <a:ln w="28575">
            <a:solidFill>
              <a:schemeClr val="folHlink"/>
            </a:solidFill>
            <a:round/>
            <a:headEnd/>
            <a:tailEnd/>
          </a:ln>
        </p:spPr>
        <p:txBody>
          <a:bodyPr wrap="none" anchor="ctr"/>
          <a:lstStyle/>
          <a:p>
            <a:endParaRPr lang="en-US"/>
          </a:p>
        </p:txBody>
      </p:sp>
      <p:sp>
        <p:nvSpPr>
          <p:cNvPr id="20520" name="Line 40"/>
          <p:cNvSpPr>
            <a:spLocks noChangeShapeType="1"/>
          </p:cNvSpPr>
          <p:nvPr/>
        </p:nvSpPr>
        <p:spPr bwMode="auto">
          <a:xfrm>
            <a:off x="6343650" y="5005388"/>
            <a:ext cx="228600" cy="0"/>
          </a:xfrm>
          <a:prstGeom prst="line">
            <a:avLst/>
          </a:prstGeom>
          <a:noFill/>
          <a:ln w="28575">
            <a:solidFill>
              <a:schemeClr val="folHlink"/>
            </a:solidFill>
            <a:round/>
            <a:headEnd/>
            <a:tailEnd/>
          </a:ln>
        </p:spPr>
        <p:txBody>
          <a:bodyPr wrap="none" anchor="ctr"/>
          <a:lstStyle/>
          <a:p>
            <a:endParaRPr lang="en-US"/>
          </a:p>
        </p:txBody>
      </p:sp>
      <p:sp>
        <p:nvSpPr>
          <p:cNvPr id="20521" name="Line 41"/>
          <p:cNvSpPr>
            <a:spLocks noChangeShapeType="1"/>
          </p:cNvSpPr>
          <p:nvPr/>
        </p:nvSpPr>
        <p:spPr bwMode="auto">
          <a:xfrm flipV="1">
            <a:off x="6457950" y="4967288"/>
            <a:ext cx="0" cy="109537"/>
          </a:xfrm>
          <a:prstGeom prst="line">
            <a:avLst/>
          </a:prstGeom>
          <a:noFill/>
          <a:ln w="28575">
            <a:solidFill>
              <a:schemeClr val="folHlink"/>
            </a:solidFill>
            <a:round/>
            <a:headEnd/>
            <a:tailEnd/>
          </a:ln>
        </p:spPr>
        <p:txBody>
          <a:bodyPr wrap="none" anchor="ctr"/>
          <a:lstStyle/>
          <a:p>
            <a:endParaRPr lang="en-US"/>
          </a:p>
        </p:txBody>
      </p:sp>
      <p:sp>
        <p:nvSpPr>
          <p:cNvPr id="20522" name="Line 42"/>
          <p:cNvSpPr>
            <a:spLocks noChangeShapeType="1"/>
          </p:cNvSpPr>
          <p:nvPr/>
        </p:nvSpPr>
        <p:spPr bwMode="auto">
          <a:xfrm>
            <a:off x="5810250" y="4695825"/>
            <a:ext cx="1219200" cy="0"/>
          </a:xfrm>
          <a:prstGeom prst="line">
            <a:avLst/>
          </a:prstGeom>
          <a:noFill/>
          <a:ln w="28575">
            <a:solidFill>
              <a:schemeClr val="hlink"/>
            </a:solidFill>
            <a:round/>
            <a:headEnd/>
            <a:tailEnd/>
          </a:ln>
        </p:spPr>
        <p:txBody>
          <a:bodyPr wrap="none" anchor="ctr"/>
          <a:lstStyle/>
          <a:p>
            <a:endParaRPr lang="en-US"/>
          </a:p>
        </p:txBody>
      </p:sp>
      <p:sp>
        <p:nvSpPr>
          <p:cNvPr id="20523" name="Line 43"/>
          <p:cNvSpPr>
            <a:spLocks noChangeShapeType="1"/>
          </p:cNvSpPr>
          <p:nvPr/>
        </p:nvSpPr>
        <p:spPr bwMode="auto">
          <a:xfrm flipV="1">
            <a:off x="6400800" y="4641850"/>
            <a:ext cx="0" cy="109538"/>
          </a:xfrm>
          <a:prstGeom prst="line">
            <a:avLst/>
          </a:prstGeom>
          <a:noFill/>
          <a:ln w="28575">
            <a:solidFill>
              <a:schemeClr val="hlink"/>
            </a:solidFill>
            <a:round/>
            <a:headEnd/>
            <a:tailEnd/>
          </a:ln>
        </p:spPr>
        <p:txBody>
          <a:bodyPr wrap="none" anchor="ctr"/>
          <a:lstStyle/>
          <a:p>
            <a:endParaRPr lang="en-US"/>
          </a:p>
        </p:txBody>
      </p:sp>
      <p:sp>
        <p:nvSpPr>
          <p:cNvPr id="20524" name="Line 44"/>
          <p:cNvSpPr>
            <a:spLocks noChangeShapeType="1"/>
          </p:cNvSpPr>
          <p:nvPr/>
        </p:nvSpPr>
        <p:spPr bwMode="auto">
          <a:xfrm>
            <a:off x="4667250" y="4548188"/>
            <a:ext cx="1743075" cy="0"/>
          </a:xfrm>
          <a:prstGeom prst="line">
            <a:avLst/>
          </a:prstGeom>
          <a:noFill/>
          <a:ln w="28575">
            <a:solidFill>
              <a:schemeClr val="hlink"/>
            </a:solidFill>
            <a:round/>
            <a:headEnd/>
            <a:tailEnd/>
          </a:ln>
        </p:spPr>
        <p:txBody>
          <a:bodyPr wrap="none" anchor="ctr"/>
          <a:lstStyle/>
          <a:p>
            <a:endParaRPr lang="en-US"/>
          </a:p>
        </p:txBody>
      </p:sp>
      <p:sp>
        <p:nvSpPr>
          <p:cNvPr id="20525" name="Line 45"/>
          <p:cNvSpPr>
            <a:spLocks noChangeShapeType="1"/>
          </p:cNvSpPr>
          <p:nvPr/>
        </p:nvSpPr>
        <p:spPr bwMode="auto">
          <a:xfrm flipV="1">
            <a:off x="5591175" y="4510088"/>
            <a:ext cx="0" cy="109537"/>
          </a:xfrm>
          <a:prstGeom prst="line">
            <a:avLst/>
          </a:prstGeom>
          <a:noFill/>
          <a:ln w="28575">
            <a:solidFill>
              <a:schemeClr val="hlink"/>
            </a:solidFill>
            <a:round/>
            <a:headEnd/>
            <a:tailEnd/>
          </a:ln>
        </p:spPr>
        <p:txBody>
          <a:bodyPr wrap="none" anchor="ctr"/>
          <a:lstStyle/>
          <a:p>
            <a:endParaRPr lang="en-US"/>
          </a:p>
        </p:txBody>
      </p:sp>
      <p:sp>
        <p:nvSpPr>
          <p:cNvPr id="20526" name="Line 46"/>
          <p:cNvSpPr>
            <a:spLocks noChangeShapeType="1"/>
          </p:cNvSpPr>
          <p:nvPr/>
        </p:nvSpPr>
        <p:spPr bwMode="auto">
          <a:xfrm>
            <a:off x="4819650" y="4418013"/>
            <a:ext cx="1828800" cy="0"/>
          </a:xfrm>
          <a:prstGeom prst="line">
            <a:avLst/>
          </a:prstGeom>
          <a:noFill/>
          <a:ln w="28575">
            <a:solidFill>
              <a:schemeClr val="hlink"/>
            </a:solidFill>
            <a:round/>
            <a:headEnd/>
            <a:tailEnd/>
          </a:ln>
        </p:spPr>
        <p:txBody>
          <a:bodyPr wrap="none" anchor="ctr"/>
          <a:lstStyle/>
          <a:p>
            <a:endParaRPr lang="en-US"/>
          </a:p>
        </p:txBody>
      </p:sp>
      <p:sp>
        <p:nvSpPr>
          <p:cNvPr id="20527" name="Line 47"/>
          <p:cNvSpPr>
            <a:spLocks noChangeShapeType="1"/>
          </p:cNvSpPr>
          <p:nvPr/>
        </p:nvSpPr>
        <p:spPr bwMode="auto">
          <a:xfrm flipV="1">
            <a:off x="5810250" y="4364038"/>
            <a:ext cx="0" cy="109537"/>
          </a:xfrm>
          <a:prstGeom prst="line">
            <a:avLst/>
          </a:prstGeom>
          <a:noFill/>
          <a:ln w="28575">
            <a:solidFill>
              <a:schemeClr val="hlink"/>
            </a:solidFill>
            <a:round/>
            <a:headEnd/>
            <a:tailEnd/>
          </a:ln>
        </p:spPr>
        <p:txBody>
          <a:bodyPr wrap="none" anchor="ctr"/>
          <a:lstStyle/>
          <a:p>
            <a:endParaRPr lang="en-US"/>
          </a:p>
        </p:txBody>
      </p:sp>
      <p:sp>
        <p:nvSpPr>
          <p:cNvPr id="20528" name="Line 48"/>
          <p:cNvSpPr>
            <a:spLocks noChangeShapeType="1"/>
          </p:cNvSpPr>
          <p:nvPr/>
        </p:nvSpPr>
        <p:spPr bwMode="auto">
          <a:xfrm>
            <a:off x="5429250" y="4068763"/>
            <a:ext cx="1190625" cy="0"/>
          </a:xfrm>
          <a:prstGeom prst="line">
            <a:avLst/>
          </a:prstGeom>
          <a:noFill/>
          <a:ln w="28575">
            <a:solidFill>
              <a:schemeClr val="tx1"/>
            </a:solidFill>
            <a:round/>
            <a:headEnd/>
            <a:tailEnd/>
          </a:ln>
        </p:spPr>
        <p:txBody>
          <a:bodyPr wrap="none" anchor="ctr"/>
          <a:lstStyle/>
          <a:p>
            <a:endParaRPr lang="en-US"/>
          </a:p>
        </p:txBody>
      </p:sp>
      <p:sp>
        <p:nvSpPr>
          <p:cNvPr id="20529" name="Line 49"/>
          <p:cNvSpPr>
            <a:spLocks noChangeShapeType="1"/>
          </p:cNvSpPr>
          <p:nvPr/>
        </p:nvSpPr>
        <p:spPr bwMode="auto">
          <a:xfrm flipV="1">
            <a:off x="6010275" y="4043363"/>
            <a:ext cx="0" cy="109537"/>
          </a:xfrm>
          <a:prstGeom prst="line">
            <a:avLst/>
          </a:prstGeom>
          <a:noFill/>
          <a:ln w="28575">
            <a:solidFill>
              <a:schemeClr val="tx1"/>
            </a:solidFill>
            <a:round/>
            <a:headEnd/>
            <a:tailEnd/>
          </a:ln>
        </p:spPr>
        <p:txBody>
          <a:bodyPr wrap="none" anchor="ctr"/>
          <a:lstStyle/>
          <a:p>
            <a:endParaRPr lang="en-US"/>
          </a:p>
        </p:txBody>
      </p:sp>
      <p:sp>
        <p:nvSpPr>
          <p:cNvPr id="20530" name="Line 50"/>
          <p:cNvSpPr>
            <a:spLocks noChangeShapeType="1"/>
          </p:cNvSpPr>
          <p:nvPr/>
        </p:nvSpPr>
        <p:spPr bwMode="auto">
          <a:xfrm>
            <a:off x="6496050" y="4246563"/>
            <a:ext cx="1371600" cy="0"/>
          </a:xfrm>
          <a:prstGeom prst="line">
            <a:avLst/>
          </a:prstGeom>
          <a:noFill/>
          <a:ln w="28575">
            <a:solidFill>
              <a:schemeClr val="tx1"/>
            </a:solidFill>
            <a:round/>
            <a:headEnd/>
            <a:tailEnd/>
          </a:ln>
        </p:spPr>
        <p:txBody>
          <a:bodyPr wrap="none" anchor="ctr"/>
          <a:lstStyle/>
          <a:p>
            <a:endParaRPr lang="en-US"/>
          </a:p>
        </p:txBody>
      </p:sp>
      <p:sp>
        <p:nvSpPr>
          <p:cNvPr id="20531" name="Line 51"/>
          <p:cNvSpPr>
            <a:spLocks noChangeShapeType="1"/>
          </p:cNvSpPr>
          <p:nvPr/>
        </p:nvSpPr>
        <p:spPr bwMode="auto">
          <a:xfrm flipV="1">
            <a:off x="7210425" y="4194175"/>
            <a:ext cx="0" cy="109538"/>
          </a:xfrm>
          <a:prstGeom prst="line">
            <a:avLst/>
          </a:prstGeom>
          <a:noFill/>
          <a:ln w="28575">
            <a:solidFill>
              <a:schemeClr val="tx1"/>
            </a:solidFill>
            <a:round/>
            <a:headEnd/>
            <a:tailEnd/>
          </a:ln>
        </p:spPr>
        <p:txBody>
          <a:bodyPr wrap="none" anchor="ctr"/>
          <a:lstStyle/>
          <a:p>
            <a:endParaRPr lang="en-US"/>
          </a:p>
        </p:txBody>
      </p:sp>
      <p:sp>
        <p:nvSpPr>
          <p:cNvPr id="20532" name="Line 52"/>
          <p:cNvSpPr>
            <a:spLocks noChangeShapeType="1"/>
          </p:cNvSpPr>
          <p:nvPr/>
        </p:nvSpPr>
        <p:spPr bwMode="auto">
          <a:xfrm>
            <a:off x="5800725" y="3681413"/>
            <a:ext cx="847725" cy="0"/>
          </a:xfrm>
          <a:prstGeom prst="line">
            <a:avLst/>
          </a:prstGeom>
          <a:noFill/>
          <a:ln w="28575">
            <a:solidFill>
              <a:schemeClr val="tx1"/>
            </a:solidFill>
            <a:round/>
            <a:headEnd/>
            <a:tailEnd/>
          </a:ln>
        </p:spPr>
        <p:txBody>
          <a:bodyPr wrap="none" anchor="ctr"/>
          <a:lstStyle/>
          <a:p>
            <a:endParaRPr lang="en-US"/>
          </a:p>
        </p:txBody>
      </p:sp>
      <p:sp>
        <p:nvSpPr>
          <p:cNvPr id="20533" name="Line 53"/>
          <p:cNvSpPr>
            <a:spLocks noChangeShapeType="1"/>
          </p:cNvSpPr>
          <p:nvPr/>
        </p:nvSpPr>
        <p:spPr bwMode="auto">
          <a:xfrm flipV="1">
            <a:off x="6219825" y="3627438"/>
            <a:ext cx="0" cy="109537"/>
          </a:xfrm>
          <a:prstGeom prst="line">
            <a:avLst/>
          </a:prstGeom>
          <a:noFill/>
          <a:ln w="28575">
            <a:solidFill>
              <a:schemeClr val="tx1"/>
            </a:solidFill>
            <a:round/>
            <a:headEnd/>
            <a:tailEnd/>
          </a:ln>
        </p:spPr>
        <p:txBody>
          <a:bodyPr wrap="none" anchor="ctr"/>
          <a:lstStyle/>
          <a:p>
            <a:endParaRPr lang="en-US"/>
          </a:p>
        </p:txBody>
      </p:sp>
      <p:sp>
        <p:nvSpPr>
          <p:cNvPr id="20534" name="Line 54"/>
          <p:cNvSpPr>
            <a:spLocks noChangeShapeType="1"/>
          </p:cNvSpPr>
          <p:nvPr/>
        </p:nvSpPr>
        <p:spPr bwMode="auto">
          <a:xfrm>
            <a:off x="6191250" y="3949700"/>
            <a:ext cx="314325" cy="0"/>
          </a:xfrm>
          <a:prstGeom prst="line">
            <a:avLst/>
          </a:prstGeom>
          <a:noFill/>
          <a:ln w="28575">
            <a:solidFill>
              <a:schemeClr val="tx1"/>
            </a:solidFill>
            <a:round/>
            <a:headEnd/>
            <a:tailEnd/>
          </a:ln>
        </p:spPr>
        <p:txBody>
          <a:bodyPr wrap="none" anchor="ctr"/>
          <a:lstStyle/>
          <a:p>
            <a:endParaRPr lang="en-US"/>
          </a:p>
        </p:txBody>
      </p:sp>
      <p:sp>
        <p:nvSpPr>
          <p:cNvPr id="20535" name="Line 55"/>
          <p:cNvSpPr>
            <a:spLocks noChangeShapeType="1"/>
          </p:cNvSpPr>
          <p:nvPr/>
        </p:nvSpPr>
        <p:spPr bwMode="auto">
          <a:xfrm flipV="1">
            <a:off x="6334125" y="3897313"/>
            <a:ext cx="0" cy="109537"/>
          </a:xfrm>
          <a:prstGeom prst="line">
            <a:avLst/>
          </a:prstGeom>
          <a:noFill/>
          <a:ln w="28575">
            <a:solidFill>
              <a:schemeClr val="tx1"/>
            </a:solidFill>
            <a:round/>
            <a:headEnd/>
            <a:tailEnd/>
          </a:ln>
        </p:spPr>
        <p:txBody>
          <a:bodyPr wrap="none" anchor="ctr"/>
          <a:lstStyle/>
          <a:p>
            <a:endParaRPr lang="en-US"/>
          </a:p>
        </p:txBody>
      </p:sp>
      <p:sp>
        <p:nvSpPr>
          <p:cNvPr id="20536" name="Line 56"/>
          <p:cNvSpPr>
            <a:spLocks noChangeShapeType="1"/>
          </p:cNvSpPr>
          <p:nvPr/>
        </p:nvSpPr>
        <p:spPr bwMode="auto">
          <a:xfrm>
            <a:off x="5810250" y="3821113"/>
            <a:ext cx="685800" cy="0"/>
          </a:xfrm>
          <a:prstGeom prst="line">
            <a:avLst/>
          </a:prstGeom>
          <a:noFill/>
          <a:ln w="28575">
            <a:solidFill>
              <a:schemeClr val="tx1"/>
            </a:solidFill>
            <a:round/>
            <a:headEnd/>
            <a:tailEnd/>
          </a:ln>
        </p:spPr>
        <p:txBody>
          <a:bodyPr wrap="none" anchor="ctr"/>
          <a:lstStyle/>
          <a:p>
            <a:endParaRPr lang="en-US"/>
          </a:p>
        </p:txBody>
      </p:sp>
      <p:sp>
        <p:nvSpPr>
          <p:cNvPr id="20537" name="Line 57"/>
          <p:cNvSpPr>
            <a:spLocks noChangeShapeType="1"/>
          </p:cNvSpPr>
          <p:nvPr/>
        </p:nvSpPr>
        <p:spPr bwMode="auto">
          <a:xfrm flipV="1">
            <a:off x="6153150" y="3768725"/>
            <a:ext cx="0" cy="109538"/>
          </a:xfrm>
          <a:prstGeom prst="line">
            <a:avLst/>
          </a:prstGeom>
          <a:noFill/>
          <a:ln w="28575">
            <a:solidFill>
              <a:schemeClr val="tx1"/>
            </a:solidFill>
            <a:round/>
            <a:headEnd/>
            <a:tailEnd/>
          </a:ln>
        </p:spPr>
        <p:txBody>
          <a:bodyPr wrap="none" anchor="ctr"/>
          <a:lstStyle/>
          <a:p>
            <a:endParaRPr lang="en-US"/>
          </a:p>
        </p:txBody>
      </p:sp>
      <p:sp>
        <p:nvSpPr>
          <p:cNvPr id="20538" name="Line 58"/>
          <p:cNvSpPr>
            <a:spLocks noChangeShapeType="1"/>
          </p:cNvSpPr>
          <p:nvPr/>
        </p:nvSpPr>
        <p:spPr bwMode="auto">
          <a:xfrm>
            <a:off x="5143500" y="3533775"/>
            <a:ext cx="1495425" cy="0"/>
          </a:xfrm>
          <a:prstGeom prst="line">
            <a:avLst/>
          </a:prstGeom>
          <a:noFill/>
          <a:ln w="28575">
            <a:solidFill>
              <a:schemeClr val="tx1"/>
            </a:solidFill>
            <a:round/>
            <a:headEnd/>
            <a:tailEnd/>
          </a:ln>
        </p:spPr>
        <p:txBody>
          <a:bodyPr wrap="none" anchor="ctr"/>
          <a:lstStyle/>
          <a:p>
            <a:endParaRPr lang="en-US"/>
          </a:p>
        </p:txBody>
      </p:sp>
      <p:sp>
        <p:nvSpPr>
          <p:cNvPr id="20539" name="Line 59"/>
          <p:cNvSpPr>
            <a:spLocks noChangeShapeType="1"/>
          </p:cNvSpPr>
          <p:nvPr/>
        </p:nvSpPr>
        <p:spPr bwMode="auto">
          <a:xfrm flipV="1">
            <a:off x="5886450" y="3484563"/>
            <a:ext cx="0" cy="109537"/>
          </a:xfrm>
          <a:prstGeom prst="line">
            <a:avLst/>
          </a:prstGeom>
          <a:noFill/>
          <a:ln w="28575">
            <a:solidFill>
              <a:schemeClr val="tx1"/>
            </a:solidFill>
            <a:round/>
            <a:headEnd/>
            <a:tailEnd/>
          </a:ln>
        </p:spPr>
        <p:txBody>
          <a:bodyPr wrap="none" anchor="ctr"/>
          <a:lstStyle/>
          <a:p>
            <a:endParaRPr lang="en-US"/>
          </a:p>
        </p:txBody>
      </p:sp>
      <p:sp>
        <p:nvSpPr>
          <p:cNvPr id="20540" name="Line 60"/>
          <p:cNvSpPr>
            <a:spLocks noChangeShapeType="1"/>
          </p:cNvSpPr>
          <p:nvPr/>
        </p:nvSpPr>
        <p:spPr bwMode="auto">
          <a:xfrm>
            <a:off x="6038850" y="3424238"/>
            <a:ext cx="1019175" cy="0"/>
          </a:xfrm>
          <a:prstGeom prst="line">
            <a:avLst/>
          </a:prstGeom>
          <a:noFill/>
          <a:ln w="28575">
            <a:solidFill>
              <a:schemeClr val="tx1"/>
            </a:solidFill>
            <a:round/>
            <a:headEnd/>
            <a:tailEnd/>
          </a:ln>
        </p:spPr>
        <p:txBody>
          <a:bodyPr wrap="none" anchor="ctr"/>
          <a:lstStyle/>
          <a:p>
            <a:endParaRPr lang="en-US"/>
          </a:p>
        </p:txBody>
      </p:sp>
      <p:sp>
        <p:nvSpPr>
          <p:cNvPr id="20541" name="Line 61"/>
          <p:cNvSpPr>
            <a:spLocks noChangeShapeType="1"/>
          </p:cNvSpPr>
          <p:nvPr/>
        </p:nvSpPr>
        <p:spPr bwMode="auto">
          <a:xfrm flipV="1">
            <a:off x="6572250" y="3370263"/>
            <a:ext cx="0" cy="109537"/>
          </a:xfrm>
          <a:prstGeom prst="line">
            <a:avLst/>
          </a:prstGeom>
          <a:noFill/>
          <a:ln w="28575">
            <a:solidFill>
              <a:schemeClr val="tx1"/>
            </a:solidFill>
            <a:round/>
            <a:headEnd/>
            <a:tailEnd/>
          </a:ln>
        </p:spPr>
        <p:txBody>
          <a:bodyPr wrap="none" anchor="ctr"/>
          <a:lstStyle/>
          <a:p>
            <a:endParaRPr lang="en-US"/>
          </a:p>
        </p:txBody>
      </p:sp>
      <p:sp>
        <p:nvSpPr>
          <p:cNvPr id="20542" name="Line 62"/>
          <p:cNvSpPr>
            <a:spLocks noChangeShapeType="1"/>
          </p:cNvSpPr>
          <p:nvPr/>
        </p:nvSpPr>
        <p:spPr bwMode="auto">
          <a:xfrm>
            <a:off x="6029325" y="3265488"/>
            <a:ext cx="666750" cy="0"/>
          </a:xfrm>
          <a:prstGeom prst="line">
            <a:avLst/>
          </a:prstGeom>
          <a:noFill/>
          <a:ln w="28575">
            <a:solidFill>
              <a:schemeClr val="tx1"/>
            </a:solidFill>
            <a:round/>
            <a:headEnd/>
            <a:tailEnd/>
          </a:ln>
        </p:spPr>
        <p:txBody>
          <a:bodyPr wrap="none" anchor="ctr"/>
          <a:lstStyle/>
          <a:p>
            <a:endParaRPr lang="en-US"/>
          </a:p>
        </p:txBody>
      </p:sp>
      <p:sp>
        <p:nvSpPr>
          <p:cNvPr id="20543" name="Line 63"/>
          <p:cNvSpPr>
            <a:spLocks noChangeShapeType="1"/>
          </p:cNvSpPr>
          <p:nvPr/>
        </p:nvSpPr>
        <p:spPr bwMode="auto">
          <a:xfrm flipV="1">
            <a:off x="6391275" y="3213100"/>
            <a:ext cx="0" cy="109538"/>
          </a:xfrm>
          <a:prstGeom prst="line">
            <a:avLst/>
          </a:prstGeom>
          <a:noFill/>
          <a:ln w="28575">
            <a:solidFill>
              <a:schemeClr val="tx1"/>
            </a:solidFill>
            <a:round/>
            <a:headEnd/>
            <a:tailEnd/>
          </a:ln>
        </p:spPr>
        <p:txBody>
          <a:bodyPr wrap="none" anchor="ctr"/>
          <a:lstStyle/>
          <a:p>
            <a:endParaRPr lang="en-US"/>
          </a:p>
        </p:txBody>
      </p:sp>
      <p:sp>
        <p:nvSpPr>
          <p:cNvPr id="20544" name="Line 64"/>
          <p:cNvSpPr>
            <a:spLocks noChangeShapeType="1"/>
          </p:cNvSpPr>
          <p:nvPr/>
        </p:nvSpPr>
        <p:spPr bwMode="auto">
          <a:xfrm>
            <a:off x="4810125" y="3127375"/>
            <a:ext cx="1828800" cy="0"/>
          </a:xfrm>
          <a:prstGeom prst="line">
            <a:avLst/>
          </a:prstGeom>
          <a:noFill/>
          <a:ln w="28575">
            <a:solidFill>
              <a:schemeClr val="tx1"/>
            </a:solidFill>
            <a:round/>
            <a:headEnd/>
            <a:tailEnd/>
          </a:ln>
        </p:spPr>
        <p:txBody>
          <a:bodyPr wrap="none" anchor="ctr"/>
          <a:lstStyle/>
          <a:p>
            <a:endParaRPr lang="en-US"/>
          </a:p>
        </p:txBody>
      </p:sp>
      <p:sp>
        <p:nvSpPr>
          <p:cNvPr id="20545" name="Line 65"/>
          <p:cNvSpPr>
            <a:spLocks noChangeShapeType="1"/>
          </p:cNvSpPr>
          <p:nvPr/>
        </p:nvSpPr>
        <p:spPr bwMode="auto">
          <a:xfrm flipV="1">
            <a:off x="5762625" y="3073400"/>
            <a:ext cx="0" cy="109538"/>
          </a:xfrm>
          <a:prstGeom prst="line">
            <a:avLst/>
          </a:prstGeom>
          <a:noFill/>
          <a:ln w="28575">
            <a:solidFill>
              <a:schemeClr val="tx1"/>
            </a:solidFill>
            <a:round/>
            <a:headEnd/>
            <a:tailEnd/>
          </a:ln>
        </p:spPr>
        <p:txBody>
          <a:bodyPr wrap="none" anchor="ctr"/>
          <a:lstStyle/>
          <a:p>
            <a:endParaRPr lang="en-US"/>
          </a:p>
        </p:txBody>
      </p:sp>
      <p:sp>
        <p:nvSpPr>
          <p:cNvPr id="20546" name="Line 66"/>
          <p:cNvSpPr>
            <a:spLocks noChangeShapeType="1"/>
          </p:cNvSpPr>
          <p:nvPr/>
        </p:nvSpPr>
        <p:spPr bwMode="auto">
          <a:xfrm>
            <a:off x="6191250" y="2954338"/>
            <a:ext cx="457200" cy="0"/>
          </a:xfrm>
          <a:prstGeom prst="line">
            <a:avLst/>
          </a:prstGeom>
          <a:noFill/>
          <a:ln w="28575">
            <a:solidFill>
              <a:schemeClr val="accent1"/>
            </a:solidFill>
            <a:round/>
            <a:headEnd/>
            <a:tailEnd/>
          </a:ln>
        </p:spPr>
        <p:txBody>
          <a:bodyPr wrap="none" anchor="ctr"/>
          <a:lstStyle/>
          <a:p>
            <a:endParaRPr lang="en-US"/>
          </a:p>
        </p:txBody>
      </p:sp>
      <p:sp>
        <p:nvSpPr>
          <p:cNvPr id="20547" name="Line 67"/>
          <p:cNvSpPr>
            <a:spLocks noChangeShapeType="1"/>
          </p:cNvSpPr>
          <p:nvPr/>
        </p:nvSpPr>
        <p:spPr bwMode="auto">
          <a:xfrm flipV="1">
            <a:off x="6419850" y="2914650"/>
            <a:ext cx="0" cy="109538"/>
          </a:xfrm>
          <a:prstGeom prst="line">
            <a:avLst/>
          </a:prstGeom>
          <a:noFill/>
          <a:ln w="28575">
            <a:solidFill>
              <a:schemeClr val="accent1"/>
            </a:solidFill>
            <a:round/>
            <a:headEnd/>
            <a:tailEnd/>
          </a:ln>
        </p:spPr>
        <p:txBody>
          <a:bodyPr wrap="none" anchor="ctr"/>
          <a:lstStyle/>
          <a:p>
            <a:endParaRPr lang="en-US"/>
          </a:p>
        </p:txBody>
      </p:sp>
      <p:sp>
        <p:nvSpPr>
          <p:cNvPr id="20548" name="Line 68"/>
          <p:cNvSpPr>
            <a:spLocks noChangeShapeType="1"/>
          </p:cNvSpPr>
          <p:nvPr/>
        </p:nvSpPr>
        <p:spPr bwMode="auto">
          <a:xfrm>
            <a:off x="6134100" y="2825750"/>
            <a:ext cx="571500" cy="0"/>
          </a:xfrm>
          <a:prstGeom prst="line">
            <a:avLst/>
          </a:prstGeom>
          <a:noFill/>
          <a:ln w="28575">
            <a:solidFill>
              <a:schemeClr val="accent1"/>
            </a:solidFill>
            <a:round/>
            <a:headEnd/>
            <a:tailEnd/>
          </a:ln>
        </p:spPr>
        <p:txBody>
          <a:bodyPr wrap="none" anchor="ctr"/>
          <a:lstStyle/>
          <a:p>
            <a:endParaRPr lang="en-US"/>
          </a:p>
        </p:txBody>
      </p:sp>
      <p:sp>
        <p:nvSpPr>
          <p:cNvPr id="20549" name="Line 69"/>
          <p:cNvSpPr>
            <a:spLocks noChangeShapeType="1"/>
          </p:cNvSpPr>
          <p:nvPr/>
        </p:nvSpPr>
        <p:spPr bwMode="auto">
          <a:xfrm flipV="1">
            <a:off x="6419850" y="2774950"/>
            <a:ext cx="0" cy="109538"/>
          </a:xfrm>
          <a:prstGeom prst="line">
            <a:avLst/>
          </a:prstGeom>
          <a:noFill/>
          <a:ln w="28575">
            <a:solidFill>
              <a:schemeClr val="accent1"/>
            </a:solidFill>
            <a:round/>
            <a:headEnd/>
            <a:tailEnd/>
          </a:ln>
        </p:spPr>
        <p:txBody>
          <a:bodyPr wrap="none" anchor="ctr"/>
          <a:lstStyle/>
          <a:p>
            <a:endParaRPr lang="en-US"/>
          </a:p>
        </p:txBody>
      </p:sp>
      <p:sp>
        <p:nvSpPr>
          <p:cNvPr id="20550" name="Line 70"/>
          <p:cNvSpPr>
            <a:spLocks noChangeShapeType="1"/>
          </p:cNvSpPr>
          <p:nvPr/>
        </p:nvSpPr>
        <p:spPr bwMode="auto">
          <a:xfrm>
            <a:off x="6038850" y="2716213"/>
            <a:ext cx="981075" cy="0"/>
          </a:xfrm>
          <a:prstGeom prst="line">
            <a:avLst/>
          </a:prstGeom>
          <a:noFill/>
          <a:ln w="28575">
            <a:solidFill>
              <a:schemeClr val="accent1"/>
            </a:solidFill>
            <a:round/>
            <a:headEnd/>
            <a:tailEnd/>
          </a:ln>
        </p:spPr>
        <p:txBody>
          <a:bodyPr wrap="none" anchor="ctr"/>
          <a:lstStyle/>
          <a:p>
            <a:endParaRPr lang="en-US"/>
          </a:p>
        </p:txBody>
      </p:sp>
      <p:sp>
        <p:nvSpPr>
          <p:cNvPr id="20551" name="Line 71"/>
          <p:cNvSpPr>
            <a:spLocks noChangeShapeType="1"/>
          </p:cNvSpPr>
          <p:nvPr/>
        </p:nvSpPr>
        <p:spPr bwMode="auto">
          <a:xfrm flipV="1">
            <a:off x="6562725" y="2674938"/>
            <a:ext cx="0" cy="109537"/>
          </a:xfrm>
          <a:prstGeom prst="line">
            <a:avLst/>
          </a:prstGeom>
          <a:noFill/>
          <a:ln w="28575">
            <a:solidFill>
              <a:schemeClr val="accent1"/>
            </a:solidFill>
            <a:round/>
            <a:headEnd/>
            <a:tailEnd/>
          </a:ln>
        </p:spPr>
        <p:txBody>
          <a:bodyPr wrap="none" anchor="ctr"/>
          <a:lstStyle/>
          <a:p>
            <a:endParaRPr lang="en-US"/>
          </a:p>
        </p:txBody>
      </p:sp>
      <p:sp>
        <p:nvSpPr>
          <p:cNvPr id="20552" name="Line 72"/>
          <p:cNvSpPr>
            <a:spLocks noChangeShapeType="1"/>
          </p:cNvSpPr>
          <p:nvPr/>
        </p:nvSpPr>
        <p:spPr bwMode="auto">
          <a:xfrm>
            <a:off x="6343650" y="2566988"/>
            <a:ext cx="304800" cy="0"/>
          </a:xfrm>
          <a:prstGeom prst="line">
            <a:avLst/>
          </a:prstGeom>
          <a:noFill/>
          <a:ln w="28575">
            <a:solidFill>
              <a:schemeClr val="accent1"/>
            </a:solidFill>
            <a:round/>
            <a:headEnd/>
            <a:tailEnd/>
          </a:ln>
        </p:spPr>
        <p:txBody>
          <a:bodyPr wrap="none" anchor="ctr"/>
          <a:lstStyle/>
          <a:p>
            <a:endParaRPr lang="en-US"/>
          </a:p>
        </p:txBody>
      </p:sp>
      <p:sp>
        <p:nvSpPr>
          <p:cNvPr id="20553" name="Line 73"/>
          <p:cNvSpPr>
            <a:spLocks noChangeShapeType="1"/>
          </p:cNvSpPr>
          <p:nvPr/>
        </p:nvSpPr>
        <p:spPr bwMode="auto">
          <a:xfrm flipV="1">
            <a:off x="6496050" y="2511425"/>
            <a:ext cx="0" cy="109538"/>
          </a:xfrm>
          <a:prstGeom prst="line">
            <a:avLst/>
          </a:prstGeom>
          <a:noFill/>
          <a:ln w="28575">
            <a:solidFill>
              <a:schemeClr val="accent1"/>
            </a:solidFill>
            <a:round/>
            <a:headEnd/>
            <a:tailEnd/>
          </a:ln>
        </p:spPr>
        <p:txBody>
          <a:bodyPr wrap="none" anchor="ctr"/>
          <a:lstStyle/>
          <a:p>
            <a:endParaRPr lang="en-US"/>
          </a:p>
        </p:txBody>
      </p:sp>
      <p:sp>
        <p:nvSpPr>
          <p:cNvPr id="20554" name="Line 74"/>
          <p:cNvSpPr>
            <a:spLocks noChangeShapeType="1"/>
          </p:cNvSpPr>
          <p:nvPr/>
        </p:nvSpPr>
        <p:spPr bwMode="auto">
          <a:xfrm>
            <a:off x="6419850" y="2428875"/>
            <a:ext cx="809625" cy="0"/>
          </a:xfrm>
          <a:prstGeom prst="line">
            <a:avLst/>
          </a:prstGeom>
          <a:noFill/>
          <a:ln w="28575">
            <a:solidFill>
              <a:schemeClr val="accent1"/>
            </a:solidFill>
            <a:round/>
            <a:headEnd/>
            <a:tailEnd/>
          </a:ln>
        </p:spPr>
        <p:txBody>
          <a:bodyPr wrap="none" anchor="ctr"/>
          <a:lstStyle/>
          <a:p>
            <a:endParaRPr lang="en-US"/>
          </a:p>
        </p:txBody>
      </p:sp>
      <p:sp>
        <p:nvSpPr>
          <p:cNvPr id="20555" name="Line 75"/>
          <p:cNvSpPr>
            <a:spLocks noChangeShapeType="1"/>
          </p:cNvSpPr>
          <p:nvPr/>
        </p:nvSpPr>
        <p:spPr bwMode="auto">
          <a:xfrm flipV="1">
            <a:off x="6800850" y="2387600"/>
            <a:ext cx="0" cy="109538"/>
          </a:xfrm>
          <a:prstGeom prst="line">
            <a:avLst/>
          </a:prstGeom>
          <a:noFill/>
          <a:ln w="28575">
            <a:solidFill>
              <a:schemeClr val="accent1"/>
            </a:solidFill>
            <a:round/>
            <a:headEnd/>
            <a:tailEnd/>
          </a:ln>
        </p:spPr>
        <p:txBody>
          <a:bodyPr wrap="none" anchor="ctr"/>
          <a:lstStyle/>
          <a:p>
            <a:endParaRPr lang="en-US"/>
          </a:p>
        </p:txBody>
      </p:sp>
      <p:sp>
        <p:nvSpPr>
          <p:cNvPr id="20556" name="Line 76"/>
          <p:cNvSpPr>
            <a:spLocks noChangeShapeType="1"/>
          </p:cNvSpPr>
          <p:nvPr/>
        </p:nvSpPr>
        <p:spPr bwMode="auto">
          <a:xfrm>
            <a:off x="5810250" y="2298700"/>
            <a:ext cx="781050" cy="0"/>
          </a:xfrm>
          <a:prstGeom prst="line">
            <a:avLst/>
          </a:prstGeom>
          <a:noFill/>
          <a:ln w="28575">
            <a:solidFill>
              <a:schemeClr val="accent1"/>
            </a:solidFill>
            <a:round/>
            <a:headEnd/>
            <a:tailEnd/>
          </a:ln>
        </p:spPr>
        <p:txBody>
          <a:bodyPr wrap="none" anchor="ctr"/>
          <a:lstStyle/>
          <a:p>
            <a:endParaRPr lang="en-US"/>
          </a:p>
        </p:txBody>
      </p:sp>
      <p:sp>
        <p:nvSpPr>
          <p:cNvPr id="20557" name="Line 77"/>
          <p:cNvSpPr>
            <a:spLocks noChangeShapeType="1"/>
          </p:cNvSpPr>
          <p:nvPr/>
        </p:nvSpPr>
        <p:spPr bwMode="auto">
          <a:xfrm flipV="1">
            <a:off x="6191250" y="2254250"/>
            <a:ext cx="0" cy="109538"/>
          </a:xfrm>
          <a:prstGeom prst="line">
            <a:avLst/>
          </a:prstGeom>
          <a:noFill/>
          <a:ln w="28575">
            <a:solidFill>
              <a:schemeClr val="accent1"/>
            </a:solidFill>
            <a:round/>
            <a:headEnd/>
            <a:tailEnd/>
          </a:ln>
        </p:spPr>
        <p:txBody>
          <a:bodyPr wrap="none" anchor="ctr"/>
          <a:lstStyle/>
          <a:p>
            <a:endParaRPr lang="en-US"/>
          </a:p>
        </p:txBody>
      </p:sp>
      <p:sp>
        <p:nvSpPr>
          <p:cNvPr id="20558" name="Line 78"/>
          <p:cNvSpPr>
            <a:spLocks noChangeShapeType="1"/>
          </p:cNvSpPr>
          <p:nvPr/>
        </p:nvSpPr>
        <p:spPr bwMode="auto">
          <a:xfrm>
            <a:off x="4819650" y="2151063"/>
            <a:ext cx="1895475" cy="0"/>
          </a:xfrm>
          <a:prstGeom prst="line">
            <a:avLst/>
          </a:prstGeom>
          <a:noFill/>
          <a:ln w="28575">
            <a:solidFill>
              <a:schemeClr val="accent1"/>
            </a:solidFill>
            <a:round/>
            <a:headEnd/>
            <a:tailEnd/>
          </a:ln>
        </p:spPr>
        <p:txBody>
          <a:bodyPr wrap="none" anchor="ctr"/>
          <a:lstStyle/>
          <a:p>
            <a:endParaRPr lang="en-US"/>
          </a:p>
        </p:txBody>
      </p:sp>
      <p:sp>
        <p:nvSpPr>
          <p:cNvPr id="20559" name="Line 79"/>
          <p:cNvSpPr>
            <a:spLocks noChangeShapeType="1"/>
          </p:cNvSpPr>
          <p:nvPr/>
        </p:nvSpPr>
        <p:spPr bwMode="auto">
          <a:xfrm flipV="1">
            <a:off x="5810250" y="2106613"/>
            <a:ext cx="0" cy="109537"/>
          </a:xfrm>
          <a:prstGeom prst="line">
            <a:avLst/>
          </a:prstGeom>
          <a:noFill/>
          <a:ln w="28575">
            <a:solidFill>
              <a:schemeClr val="accent1"/>
            </a:solidFill>
            <a:round/>
            <a:headEnd/>
            <a:tailEnd/>
          </a:ln>
        </p:spPr>
        <p:txBody>
          <a:bodyPr wrap="none" anchor="ctr"/>
          <a:lstStyle/>
          <a:p>
            <a:endParaRPr lang="en-US"/>
          </a:p>
        </p:txBody>
      </p:sp>
      <p:sp>
        <p:nvSpPr>
          <p:cNvPr id="20560" name="Line 80"/>
          <p:cNvSpPr>
            <a:spLocks noChangeShapeType="1"/>
          </p:cNvSpPr>
          <p:nvPr/>
        </p:nvSpPr>
        <p:spPr bwMode="auto">
          <a:xfrm>
            <a:off x="5810250" y="1985963"/>
            <a:ext cx="838200" cy="0"/>
          </a:xfrm>
          <a:prstGeom prst="line">
            <a:avLst/>
          </a:prstGeom>
          <a:noFill/>
          <a:ln w="28575">
            <a:solidFill>
              <a:schemeClr val="accent1"/>
            </a:solidFill>
            <a:round/>
            <a:headEnd/>
            <a:tailEnd/>
          </a:ln>
        </p:spPr>
        <p:txBody>
          <a:bodyPr wrap="none" anchor="ctr"/>
          <a:lstStyle/>
          <a:p>
            <a:endParaRPr lang="en-US"/>
          </a:p>
        </p:txBody>
      </p:sp>
      <p:sp>
        <p:nvSpPr>
          <p:cNvPr id="20561" name="Line 81"/>
          <p:cNvSpPr>
            <a:spLocks noChangeShapeType="1"/>
          </p:cNvSpPr>
          <p:nvPr/>
        </p:nvSpPr>
        <p:spPr bwMode="auto">
          <a:xfrm flipV="1">
            <a:off x="6210300" y="1954213"/>
            <a:ext cx="0" cy="109537"/>
          </a:xfrm>
          <a:prstGeom prst="line">
            <a:avLst/>
          </a:prstGeom>
          <a:noFill/>
          <a:ln w="28575">
            <a:solidFill>
              <a:schemeClr val="accent1"/>
            </a:solidFill>
            <a:round/>
            <a:headEnd/>
            <a:tailEnd/>
          </a:ln>
        </p:spPr>
        <p:txBody>
          <a:bodyPr wrap="none" anchor="ctr"/>
          <a:lstStyle/>
          <a:p>
            <a:endParaRPr lang="en-US"/>
          </a:p>
        </p:txBody>
      </p:sp>
      <p:sp>
        <p:nvSpPr>
          <p:cNvPr id="20562" name="Line 82"/>
          <p:cNvSpPr>
            <a:spLocks noChangeShapeType="1"/>
          </p:cNvSpPr>
          <p:nvPr/>
        </p:nvSpPr>
        <p:spPr bwMode="auto">
          <a:xfrm>
            <a:off x="6048375" y="1876425"/>
            <a:ext cx="600075" cy="0"/>
          </a:xfrm>
          <a:prstGeom prst="line">
            <a:avLst/>
          </a:prstGeom>
          <a:noFill/>
          <a:ln w="28575">
            <a:solidFill>
              <a:schemeClr val="accent1"/>
            </a:solidFill>
            <a:round/>
            <a:headEnd/>
            <a:tailEnd/>
          </a:ln>
        </p:spPr>
        <p:txBody>
          <a:bodyPr wrap="none" anchor="ctr"/>
          <a:lstStyle/>
          <a:p>
            <a:endParaRPr lang="en-US"/>
          </a:p>
        </p:txBody>
      </p:sp>
      <p:sp>
        <p:nvSpPr>
          <p:cNvPr id="20563" name="Line 83"/>
          <p:cNvSpPr>
            <a:spLocks noChangeShapeType="1"/>
          </p:cNvSpPr>
          <p:nvPr/>
        </p:nvSpPr>
        <p:spPr bwMode="auto">
          <a:xfrm flipV="1">
            <a:off x="6353175" y="1830388"/>
            <a:ext cx="0" cy="109537"/>
          </a:xfrm>
          <a:prstGeom prst="line">
            <a:avLst/>
          </a:prstGeom>
          <a:noFill/>
          <a:ln w="28575">
            <a:solidFill>
              <a:schemeClr val="accent1"/>
            </a:solidFill>
            <a:round/>
            <a:headEnd/>
            <a:tailEnd/>
          </a:ln>
        </p:spPr>
        <p:txBody>
          <a:bodyPr wrap="none" anchor="ctr"/>
          <a:lstStyle/>
          <a:p>
            <a:endParaRPr lang="en-US"/>
          </a:p>
        </p:txBody>
      </p:sp>
      <p:sp>
        <p:nvSpPr>
          <p:cNvPr id="20564" name="Line 84"/>
          <p:cNvSpPr>
            <a:spLocks noChangeShapeType="1"/>
          </p:cNvSpPr>
          <p:nvPr/>
        </p:nvSpPr>
        <p:spPr bwMode="auto">
          <a:xfrm>
            <a:off x="5429250" y="1719263"/>
            <a:ext cx="1828800" cy="0"/>
          </a:xfrm>
          <a:prstGeom prst="line">
            <a:avLst/>
          </a:prstGeom>
          <a:noFill/>
          <a:ln w="28575">
            <a:solidFill>
              <a:schemeClr val="accent1"/>
            </a:solidFill>
            <a:round/>
            <a:headEnd/>
            <a:tailEnd/>
          </a:ln>
        </p:spPr>
        <p:txBody>
          <a:bodyPr wrap="none" anchor="ctr"/>
          <a:lstStyle/>
          <a:p>
            <a:endParaRPr lang="en-US"/>
          </a:p>
        </p:txBody>
      </p:sp>
      <p:sp>
        <p:nvSpPr>
          <p:cNvPr id="20565" name="Line 85"/>
          <p:cNvSpPr>
            <a:spLocks noChangeShapeType="1"/>
          </p:cNvSpPr>
          <p:nvPr/>
        </p:nvSpPr>
        <p:spPr bwMode="auto">
          <a:xfrm flipV="1">
            <a:off x="6381750" y="1679575"/>
            <a:ext cx="0" cy="109538"/>
          </a:xfrm>
          <a:prstGeom prst="line">
            <a:avLst/>
          </a:prstGeom>
          <a:noFill/>
          <a:ln w="28575">
            <a:solidFill>
              <a:schemeClr val="accent1"/>
            </a:solidFill>
            <a:round/>
            <a:headEnd/>
            <a:tailEnd/>
          </a:ln>
        </p:spPr>
        <p:txBody>
          <a:bodyPr wrap="none" anchor="ctr"/>
          <a:lstStyle/>
          <a:p>
            <a:endParaRPr lang="en-US"/>
          </a:p>
        </p:txBody>
      </p:sp>
      <p:sp>
        <p:nvSpPr>
          <p:cNvPr id="20566" name="Rectangle 86"/>
          <p:cNvSpPr>
            <a:spLocks noChangeArrowheads="1"/>
          </p:cNvSpPr>
          <p:nvPr/>
        </p:nvSpPr>
        <p:spPr bwMode="auto">
          <a:xfrm>
            <a:off x="571500" y="1304925"/>
            <a:ext cx="1663700" cy="333375"/>
          </a:xfrm>
          <a:prstGeom prst="rect">
            <a:avLst/>
          </a:prstGeom>
          <a:noFill/>
          <a:ln w="12700">
            <a:noFill/>
            <a:miter lim="800000"/>
            <a:headEnd/>
            <a:tailEnd/>
          </a:ln>
        </p:spPr>
        <p:txBody>
          <a:bodyPr lIns="90488" tIns="44450" rIns="90488" bIns="44450">
            <a:spAutoFit/>
          </a:bodyPr>
          <a:lstStyle/>
          <a:p>
            <a:pPr algn="l">
              <a:spcBef>
                <a:spcPct val="20000"/>
              </a:spcBef>
              <a:buClr>
                <a:schemeClr val="tx2"/>
              </a:buClr>
              <a:tabLst>
                <a:tab pos="2628900" algn="ctr"/>
                <a:tab pos="4457700" algn="ctr"/>
                <a:tab pos="6286500" algn="ctr"/>
              </a:tabLst>
            </a:pPr>
            <a:r>
              <a:rPr lang="en-US" altLang="en-US" sz="1600" i="0">
                <a:latin typeface="Times New Roman" pitchFamily="18" charset="0"/>
              </a:rPr>
              <a:t>Study Type</a:t>
            </a:r>
          </a:p>
        </p:txBody>
      </p:sp>
      <p:sp>
        <p:nvSpPr>
          <p:cNvPr id="20567" name="Rectangle 87"/>
          <p:cNvSpPr>
            <a:spLocks noChangeArrowheads="1"/>
          </p:cNvSpPr>
          <p:nvPr/>
        </p:nvSpPr>
        <p:spPr bwMode="auto">
          <a:xfrm>
            <a:off x="552450" y="1685925"/>
            <a:ext cx="1371600" cy="577850"/>
          </a:xfrm>
          <a:prstGeom prst="rect">
            <a:avLst/>
          </a:prstGeom>
          <a:noFill/>
          <a:ln w="12700">
            <a:noFill/>
            <a:miter lim="800000"/>
            <a:headEnd/>
            <a:tailEnd/>
          </a:ln>
        </p:spPr>
        <p:txBody>
          <a:bodyPr lIns="90488" tIns="44450" rIns="90488" bIns="44450">
            <a:spAutoFit/>
          </a:bodyPr>
          <a:lstStyle/>
          <a:p>
            <a:pPr algn="l">
              <a:spcBef>
                <a:spcPct val="20000"/>
              </a:spcBef>
              <a:buClr>
                <a:schemeClr val="tx2"/>
              </a:buClr>
              <a:tabLst>
                <a:tab pos="2628900" algn="ctr"/>
                <a:tab pos="4457700" algn="ctr"/>
                <a:tab pos="6286500" algn="ctr"/>
              </a:tabLst>
            </a:pPr>
            <a:r>
              <a:rPr lang="en-US" altLang="en-US" sz="1600" i="0">
                <a:latin typeface="Times New Roman" pitchFamily="18" charset="0"/>
              </a:rPr>
              <a:t>Hospital Case-Control</a:t>
            </a:r>
          </a:p>
        </p:txBody>
      </p:sp>
      <p:sp>
        <p:nvSpPr>
          <p:cNvPr id="20568" name="Rectangle 88"/>
          <p:cNvSpPr>
            <a:spLocks noChangeArrowheads="1"/>
          </p:cNvSpPr>
          <p:nvPr/>
        </p:nvSpPr>
        <p:spPr bwMode="auto">
          <a:xfrm>
            <a:off x="692150" y="2829719"/>
            <a:ext cx="1504950" cy="577850"/>
          </a:xfrm>
          <a:prstGeom prst="rect">
            <a:avLst/>
          </a:prstGeom>
          <a:noFill/>
          <a:ln w="12700">
            <a:noFill/>
            <a:miter lim="800000"/>
            <a:headEnd/>
            <a:tailEnd/>
          </a:ln>
        </p:spPr>
        <p:txBody>
          <a:bodyPr lIns="90488" tIns="44450" rIns="90488" bIns="44450">
            <a:spAutoFit/>
          </a:bodyPr>
          <a:lstStyle/>
          <a:p>
            <a:pPr algn="l">
              <a:spcBef>
                <a:spcPct val="20000"/>
              </a:spcBef>
              <a:buClr>
                <a:schemeClr val="tx2"/>
              </a:buClr>
              <a:tabLst>
                <a:tab pos="2628900" algn="ctr"/>
                <a:tab pos="4457700" algn="ctr"/>
                <a:tab pos="6286500" algn="ctr"/>
              </a:tabLst>
            </a:pPr>
            <a:r>
              <a:rPr lang="en-US" altLang="en-US" sz="1600" i="0" dirty="0">
                <a:latin typeface="Times New Roman" pitchFamily="18" charset="0"/>
              </a:rPr>
              <a:t>Community Case-Control</a:t>
            </a:r>
          </a:p>
        </p:txBody>
      </p:sp>
      <p:sp>
        <p:nvSpPr>
          <p:cNvPr id="20569" name="Rectangle 89"/>
          <p:cNvSpPr>
            <a:spLocks noChangeArrowheads="1"/>
          </p:cNvSpPr>
          <p:nvPr/>
        </p:nvSpPr>
        <p:spPr bwMode="auto">
          <a:xfrm>
            <a:off x="533400" y="4114800"/>
            <a:ext cx="1663700" cy="333375"/>
          </a:xfrm>
          <a:prstGeom prst="rect">
            <a:avLst/>
          </a:prstGeom>
          <a:noFill/>
          <a:ln w="12700">
            <a:noFill/>
            <a:miter lim="800000"/>
            <a:headEnd/>
            <a:tailEnd/>
          </a:ln>
        </p:spPr>
        <p:txBody>
          <a:bodyPr lIns="90488" tIns="44450" rIns="90488" bIns="44450">
            <a:spAutoFit/>
          </a:bodyPr>
          <a:lstStyle/>
          <a:p>
            <a:pPr algn="l">
              <a:spcBef>
                <a:spcPct val="20000"/>
              </a:spcBef>
              <a:buClr>
                <a:schemeClr val="tx2"/>
              </a:buClr>
              <a:tabLst>
                <a:tab pos="2628900" algn="ctr"/>
                <a:tab pos="4457700" algn="ctr"/>
                <a:tab pos="6286500" algn="ctr"/>
              </a:tabLst>
            </a:pPr>
            <a:r>
              <a:rPr lang="en-US" altLang="en-US" sz="1600" i="0">
                <a:latin typeface="Times New Roman" pitchFamily="18" charset="0"/>
              </a:rPr>
              <a:t>Cohort Studies</a:t>
            </a:r>
          </a:p>
        </p:txBody>
      </p:sp>
      <p:sp>
        <p:nvSpPr>
          <p:cNvPr id="20570" name="Rectangle 90"/>
          <p:cNvSpPr>
            <a:spLocks noChangeArrowheads="1"/>
          </p:cNvSpPr>
          <p:nvPr/>
        </p:nvSpPr>
        <p:spPr bwMode="auto">
          <a:xfrm>
            <a:off x="533400" y="4562475"/>
            <a:ext cx="1663700" cy="333375"/>
          </a:xfrm>
          <a:prstGeom prst="rect">
            <a:avLst/>
          </a:prstGeom>
          <a:noFill/>
          <a:ln w="12700">
            <a:noFill/>
            <a:miter lim="800000"/>
            <a:headEnd/>
            <a:tailEnd/>
          </a:ln>
        </p:spPr>
        <p:txBody>
          <a:bodyPr lIns="90488" tIns="44450" rIns="90488" bIns="44450">
            <a:spAutoFit/>
          </a:bodyPr>
          <a:lstStyle/>
          <a:p>
            <a:pPr algn="l">
              <a:spcBef>
                <a:spcPct val="20000"/>
              </a:spcBef>
              <a:buClr>
                <a:schemeClr val="tx2"/>
              </a:buClr>
              <a:tabLst>
                <a:tab pos="2628900" algn="ctr"/>
                <a:tab pos="4457700" algn="ctr"/>
                <a:tab pos="6286500" algn="ctr"/>
              </a:tabLst>
            </a:pPr>
            <a:r>
              <a:rPr lang="en-US" altLang="en-US" sz="1600" i="0">
                <a:latin typeface="Times New Roman" pitchFamily="18" charset="0"/>
              </a:rPr>
              <a:t>Summary RR</a:t>
            </a:r>
          </a:p>
        </p:txBody>
      </p:sp>
      <p:sp>
        <p:nvSpPr>
          <p:cNvPr id="20571" name="Rectangle 91"/>
          <p:cNvSpPr>
            <a:spLocks noChangeArrowheads="1"/>
          </p:cNvSpPr>
          <p:nvPr/>
        </p:nvSpPr>
        <p:spPr bwMode="auto">
          <a:xfrm>
            <a:off x="723900" y="4848225"/>
            <a:ext cx="2139950" cy="749300"/>
          </a:xfrm>
          <a:prstGeom prst="rect">
            <a:avLst/>
          </a:prstGeom>
          <a:noFill/>
          <a:ln w="12700">
            <a:noFill/>
            <a:miter lim="800000"/>
            <a:headEnd/>
            <a:tailEnd/>
          </a:ln>
        </p:spPr>
        <p:txBody>
          <a:bodyPr lIns="90488" tIns="44450" rIns="90488" bIns="44450">
            <a:spAutoFit/>
          </a:bodyPr>
          <a:lstStyle/>
          <a:p>
            <a:pPr>
              <a:lnSpc>
                <a:spcPct val="90000"/>
              </a:lnSpc>
              <a:spcBef>
                <a:spcPct val="20000"/>
              </a:spcBef>
              <a:buClr>
                <a:schemeClr val="tx2"/>
              </a:buClr>
              <a:tabLst>
                <a:tab pos="2628900" algn="ctr"/>
                <a:tab pos="4457700" algn="ctr"/>
                <a:tab pos="6286500" algn="ctr"/>
              </a:tabLst>
            </a:pPr>
            <a:r>
              <a:rPr lang="en-US" altLang="en-US" sz="1200" i="0">
                <a:latin typeface="Times New Roman" pitchFamily="18" charset="0"/>
              </a:rPr>
              <a:t>Hosp Case-Control</a:t>
            </a:r>
            <a:br>
              <a:rPr lang="en-US" altLang="en-US" sz="1200" i="0">
                <a:latin typeface="Times New Roman" pitchFamily="18" charset="0"/>
              </a:rPr>
            </a:br>
            <a:r>
              <a:rPr lang="en-US" altLang="en-US" sz="1200" i="0">
                <a:latin typeface="Times New Roman" pitchFamily="18" charset="0"/>
              </a:rPr>
              <a:t>Comm Case-Control</a:t>
            </a:r>
            <a:br>
              <a:rPr lang="en-US" altLang="en-US" sz="1200" i="0">
                <a:latin typeface="Times New Roman" pitchFamily="18" charset="0"/>
              </a:rPr>
            </a:br>
            <a:r>
              <a:rPr lang="en-US" altLang="en-US" sz="1200" i="0">
                <a:latin typeface="Times New Roman" pitchFamily="18" charset="0"/>
              </a:rPr>
              <a:t>Cohort</a:t>
            </a:r>
            <a:br>
              <a:rPr lang="en-US" altLang="en-US" sz="1200" i="0">
                <a:latin typeface="Times New Roman" pitchFamily="18" charset="0"/>
              </a:rPr>
            </a:br>
            <a:r>
              <a:rPr lang="en-US" altLang="en-US" sz="1200" i="0">
                <a:latin typeface="Times New Roman" pitchFamily="18" charset="0"/>
              </a:rPr>
              <a:t>All studies combined</a:t>
            </a:r>
          </a:p>
        </p:txBody>
      </p:sp>
      <p:sp>
        <p:nvSpPr>
          <p:cNvPr id="20572" name="Rectangle 92"/>
          <p:cNvSpPr>
            <a:spLocks noChangeArrowheads="1"/>
          </p:cNvSpPr>
          <p:nvPr/>
        </p:nvSpPr>
        <p:spPr bwMode="auto">
          <a:xfrm>
            <a:off x="5410200" y="6048375"/>
            <a:ext cx="2139950" cy="333375"/>
          </a:xfrm>
          <a:prstGeom prst="rect">
            <a:avLst/>
          </a:prstGeom>
          <a:noFill/>
          <a:ln w="12700">
            <a:noFill/>
            <a:miter lim="800000"/>
            <a:headEnd/>
            <a:tailEnd/>
          </a:ln>
        </p:spPr>
        <p:txBody>
          <a:bodyPr lIns="90488" tIns="44450" rIns="90488" bIns="44450">
            <a:spAutoFit/>
          </a:bodyPr>
          <a:lstStyle/>
          <a:p>
            <a:pPr algn="l">
              <a:spcBef>
                <a:spcPct val="20000"/>
              </a:spcBef>
              <a:buClr>
                <a:schemeClr val="tx2"/>
              </a:buClr>
              <a:tabLst>
                <a:tab pos="2628900" algn="ctr"/>
                <a:tab pos="4457700" algn="ctr"/>
                <a:tab pos="6286500" algn="ctr"/>
              </a:tabLst>
            </a:pPr>
            <a:r>
              <a:rPr lang="en-US" altLang="en-US" sz="1600" i="0">
                <a:latin typeface="Times New Roman" pitchFamily="18" charset="0"/>
              </a:rPr>
              <a:t>Relative Risk</a:t>
            </a:r>
          </a:p>
        </p:txBody>
      </p:sp>
      <p:sp>
        <p:nvSpPr>
          <p:cNvPr id="20573" name="Rectangle 93"/>
          <p:cNvSpPr>
            <a:spLocks noChangeArrowheads="1"/>
          </p:cNvSpPr>
          <p:nvPr/>
        </p:nvSpPr>
        <p:spPr bwMode="auto">
          <a:xfrm>
            <a:off x="381000" y="6338888"/>
            <a:ext cx="8686800" cy="333375"/>
          </a:xfrm>
          <a:prstGeom prst="rect">
            <a:avLst/>
          </a:prstGeom>
          <a:noFill/>
          <a:ln w="12700">
            <a:noFill/>
            <a:miter lim="800000"/>
            <a:headEnd/>
            <a:tailEnd/>
          </a:ln>
        </p:spPr>
        <p:txBody>
          <a:bodyPr lIns="90488" tIns="44450" rIns="90488" bIns="44450">
            <a:spAutoFit/>
          </a:bodyPr>
          <a:lstStyle/>
          <a:p>
            <a:pPr>
              <a:spcBef>
                <a:spcPct val="20000"/>
              </a:spcBef>
              <a:buClr>
                <a:schemeClr val="tx2"/>
              </a:buClr>
              <a:tabLst>
                <a:tab pos="2628900" algn="ctr"/>
                <a:tab pos="4457700" algn="ctr"/>
                <a:tab pos="6286500" algn="ctr"/>
              </a:tabLst>
            </a:pPr>
            <a:r>
              <a:rPr lang="en-US" altLang="en-US" sz="1600" i="0">
                <a:latin typeface="Times New Roman" pitchFamily="18" charset="0"/>
              </a:rPr>
              <a:t>Oral contraceptive use and ovarian cancer.  Obstet Gynecol 80: 708-714;   Hankinson et al 1992</a:t>
            </a:r>
          </a:p>
        </p:txBody>
      </p:sp>
    </p:spTree>
    <p:extLst>
      <p:ext uri="{BB962C8B-B14F-4D97-AF65-F5344CB8AC3E}">
        <p14:creationId xmlns:p14="http://schemas.microsoft.com/office/powerpoint/2010/main" val="3321159361"/>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77838" y="152400"/>
            <a:ext cx="8229600" cy="1042987"/>
          </a:xfrm>
        </p:spPr>
        <p:txBody>
          <a:bodyPr/>
          <a:lstStyle/>
          <a:p>
            <a:pPr eaLnBrk="1" hangingPunct="1"/>
            <a:r>
              <a:rPr lang="en-US" sz="3200" dirty="0">
                <a:solidFill>
                  <a:schemeClr val="tx1"/>
                </a:solidFill>
                <a:effectLst/>
              </a:rPr>
              <a:t>Protective Effect of COC Use on</a:t>
            </a:r>
            <a:br>
              <a:rPr lang="en-US" sz="3200" dirty="0">
                <a:solidFill>
                  <a:schemeClr val="tx1"/>
                </a:solidFill>
                <a:effectLst/>
              </a:rPr>
            </a:br>
            <a:r>
              <a:rPr lang="en-US" sz="3200" dirty="0">
                <a:solidFill>
                  <a:schemeClr val="tx1"/>
                </a:solidFill>
                <a:effectLst/>
              </a:rPr>
              <a:t>Ovarian and Endometrial Cancer</a:t>
            </a:r>
          </a:p>
        </p:txBody>
      </p:sp>
      <p:sp>
        <p:nvSpPr>
          <p:cNvPr id="7171" name="Rectangle 3"/>
          <p:cNvSpPr>
            <a:spLocks noGrp="1" noChangeArrowheads="1"/>
          </p:cNvSpPr>
          <p:nvPr>
            <p:ph type="body" sz="half" idx="4294967295"/>
          </p:nvPr>
        </p:nvSpPr>
        <p:spPr>
          <a:xfrm>
            <a:off x="7192963" y="2332038"/>
            <a:ext cx="1874837" cy="3305175"/>
          </a:xfrm>
          <a:prstGeom prst="rect">
            <a:avLst/>
          </a:prstGeom>
        </p:spPr>
        <p:txBody>
          <a:bodyPr/>
          <a:lstStyle/>
          <a:p>
            <a:pPr marL="1588" indent="-1588" eaLnBrk="1" hangingPunct="1">
              <a:lnSpc>
                <a:spcPct val="95000"/>
              </a:lnSpc>
              <a:spcBef>
                <a:spcPct val="45000"/>
              </a:spcBef>
              <a:buFontTx/>
              <a:buNone/>
              <a:defRPr/>
            </a:pPr>
            <a:r>
              <a:rPr lang="en-US" sz="2000" i="1" dirty="0">
                <a:solidFill>
                  <a:srgbClr val="FF0000"/>
                </a:solidFill>
                <a:effectLst/>
                <a:ea typeface="+mn-ea"/>
                <a:cs typeface="+mn-cs"/>
              </a:rPr>
              <a:t>Reduces </a:t>
            </a:r>
            <a:br>
              <a:rPr lang="en-US" sz="2000" i="1" dirty="0">
                <a:solidFill>
                  <a:srgbClr val="FF0000"/>
                </a:solidFill>
                <a:effectLst/>
                <a:ea typeface="+mn-ea"/>
                <a:cs typeface="+mn-cs"/>
              </a:rPr>
            </a:br>
            <a:r>
              <a:rPr lang="en-US" sz="2000" i="1" dirty="0">
                <a:solidFill>
                  <a:srgbClr val="FF0000"/>
                </a:solidFill>
                <a:effectLst/>
                <a:ea typeface="+mn-ea"/>
                <a:cs typeface="+mn-cs"/>
              </a:rPr>
              <a:t>risk by more than 50% </a:t>
            </a:r>
          </a:p>
          <a:p>
            <a:pPr marL="1588" indent="-1588" eaLnBrk="1" hangingPunct="1">
              <a:lnSpc>
                <a:spcPct val="95000"/>
              </a:lnSpc>
              <a:spcBef>
                <a:spcPct val="45000"/>
              </a:spcBef>
              <a:buFontTx/>
              <a:buNone/>
              <a:defRPr/>
            </a:pPr>
            <a:r>
              <a:rPr lang="en-US" sz="2000" i="1" dirty="0">
                <a:solidFill>
                  <a:srgbClr val="FF0000"/>
                </a:solidFill>
                <a:effectLst/>
                <a:ea typeface="+mn-ea"/>
                <a:cs typeface="+mn-cs"/>
              </a:rPr>
              <a:t>Protection develops after 12 months of use and is present for at least 15 years</a:t>
            </a:r>
          </a:p>
        </p:txBody>
      </p:sp>
      <p:sp>
        <p:nvSpPr>
          <p:cNvPr id="31748" name="Rectangle 7"/>
          <p:cNvSpPr>
            <a:spLocks noChangeArrowheads="1"/>
          </p:cNvSpPr>
          <p:nvPr/>
        </p:nvSpPr>
        <p:spPr bwMode="auto">
          <a:xfrm>
            <a:off x="477838" y="6337300"/>
            <a:ext cx="800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lnSpc>
                <a:spcPct val="80000"/>
              </a:lnSpc>
              <a:spcBef>
                <a:spcPct val="20000"/>
              </a:spcBef>
              <a:spcAft>
                <a:spcPct val="0"/>
              </a:spcAft>
            </a:pPr>
            <a:r>
              <a:rPr lang="en-US" sz="1300" i="1" dirty="0">
                <a:solidFill>
                  <a:srgbClr val="000000"/>
                </a:solidFill>
                <a:ea typeface="ＭＳ Ｐゴシック" charset="-128"/>
              </a:rPr>
              <a:t>Source: </a:t>
            </a:r>
            <a:r>
              <a:rPr lang="en-US" sz="1300" i="1" dirty="0" err="1">
                <a:solidFill>
                  <a:srgbClr val="000000"/>
                </a:solidFill>
                <a:ea typeface="ＭＳ Ｐゴシック" charset="-128"/>
              </a:rPr>
              <a:t>Petitti</a:t>
            </a:r>
            <a:r>
              <a:rPr lang="en-US" sz="1300" i="1" dirty="0">
                <a:solidFill>
                  <a:srgbClr val="000000"/>
                </a:solidFill>
                <a:ea typeface="ＭＳ Ｐゴシック" charset="-128"/>
              </a:rPr>
              <a:t> and Porterfield, 1992; CASH Study 1987.</a:t>
            </a:r>
          </a:p>
        </p:txBody>
      </p:sp>
      <p:grpSp>
        <p:nvGrpSpPr>
          <p:cNvPr id="2" name="Group 86"/>
          <p:cNvGrpSpPr>
            <a:grpSpLocks/>
          </p:cNvGrpSpPr>
          <p:nvPr/>
        </p:nvGrpSpPr>
        <p:grpSpPr bwMode="auto">
          <a:xfrm>
            <a:off x="560388" y="1446213"/>
            <a:ext cx="8329612" cy="4718050"/>
            <a:chOff x="353" y="911"/>
            <a:chExt cx="5247" cy="2972"/>
          </a:xfrm>
        </p:grpSpPr>
        <p:sp>
          <p:nvSpPr>
            <p:cNvPr id="31750" name="Rectangle 13"/>
            <p:cNvSpPr>
              <a:spLocks noChangeArrowheads="1"/>
            </p:cNvSpPr>
            <p:nvPr/>
          </p:nvSpPr>
          <p:spPr bwMode="auto">
            <a:xfrm>
              <a:off x="373" y="911"/>
              <a:ext cx="5227"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588" fontAlgn="base">
                <a:lnSpc>
                  <a:spcPct val="95000"/>
                </a:lnSpc>
                <a:spcBef>
                  <a:spcPct val="0"/>
                </a:spcBef>
                <a:spcAft>
                  <a:spcPct val="0"/>
                </a:spcAft>
              </a:pPr>
              <a:r>
                <a:rPr lang="en-US" sz="1600" b="1" dirty="0">
                  <a:solidFill>
                    <a:srgbClr val="000000"/>
                  </a:solidFill>
                  <a:ea typeface="ＭＳ Ｐゴシック" charset="-128"/>
                </a:rPr>
                <a:t>Lifetime risk of acquiring ovarian or endometrial cancer after 8+ years of COC use</a:t>
              </a:r>
            </a:p>
            <a:p>
              <a:pPr marL="1588" indent="-1588" fontAlgn="base">
                <a:lnSpc>
                  <a:spcPct val="95000"/>
                </a:lnSpc>
                <a:spcBef>
                  <a:spcPct val="0"/>
                </a:spcBef>
                <a:spcAft>
                  <a:spcPct val="0"/>
                </a:spcAft>
              </a:pPr>
              <a:r>
                <a:rPr lang="en-US" sz="1600" b="1" dirty="0">
                  <a:solidFill>
                    <a:srgbClr val="000000"/>
                  </a:solidFill>
                  <a:ea typeface="ＭＳ Ｐゴシック" charset="-128"/>
                </a:rPr>
                <a:t>Number per 100 women</a:t>
              </a:r>
            </a:p>
          </p:txBody>
        </p:sp>
        <p:grpSp>
          <p:nvGrpSpPr>
            <p:cNvPr id="3" name="Group 83"/>
            <p:cNvGrpSpPr>
              <a:grpSpLocks/>
            </p:cNvGrpSpPr>
            <p:nvPr/>
          </p:nvGrpSpPr>
          <p:grpSpPr bwMode="auto">
            <a:xfrm>
              <a:off x="353" y="1238"/>
              <a:ext cx="3857" cy="2645"/>
              <a:chOff x="265" y="1238"/>
              <a:chExt cx="3857" cy="2645"/>
            </a:xfrm>
          </p:grpSpPr>
          <p:sp>
            <p:nvSpPr>
              <p:cNvPr id="31752" name="Rectangle 14"/>
              <p:cNvSpPr>
                <a:spLocks noChangeArrowheads="1"/>
              </p:cNvSpPr>
              <p:nvPr/>
            </p:nvSpPr>
            <p:spPr bwMode="auto">
              <a:xfrm>
                <a:off x="265" y="1238"/>
                <a:ext cx="351"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588" algn="r" fontAlgn="base">
                  <a:lnSpc>
                    <a:spcPct val="95000"/>
                  </a:lnSpc>
                  <a:spcBef>
                    <a:spcPct val="0"/>
                  </a:spcBef>
                  <a:spcAft>
                    <a:spcPct val="0"/>
                  </a:spcAft>
                </a:pPr>
                <a:r>
                  <a:rPr lang="en-US" sz="1600" b="1">
                    <a:solidFill>
                      <a:srgbClr val="000000"/>
                    </a:solidFill>
                    <a:ea typeface="ＭＳ Ｐゴシック" charset="-128"/>
                  </a:rPr>
                  <a:t>100</a:t>
                </a:r>
              </a:p>
            </p:txBody>
          </p:sp>
          <p:sp>
            <p:nvSpPr>
              <p:cNvPr id="31753" name="Rectangle 17"/>
              <p:cNvSpPr>
                <a:spLocks noChangeArrowheads="1"/>
              </p:cNvSpPr>
              <p:nvPr/>
            </p:nvSpPr>
            <p:spPr bwMode="auto">
              <a:xfrm>
                <a:off x="790" y="3304"/>
                <a:ext cx="197" cy="363"/>
              </a:xfrm>
              <a:prstGeom prst="rect">
                <a:avLst/>
              </a:prstGeom>
              <a:solidFill>
                <a:srgbClr val="618EFD"/>
              </a:solidFill>
              <a:ln w="9525">
                <a:solidFill>
                  <a:srgbClr val="969696"/>
                </a:solidFill>
                <a:miter lim="800000"/>
                <a:headEnd/>
                <a:tailEnd/>
              </a:ln>
            </p:spPr>
            <p:txBody>
              <a:bodyPr/>
              <a:lstStyle/>
              <a:p>
                <a:pPr algn="ctr" fontAlgn="base">
                  <a:spcBef>
                    <a:spcPct val="0"/>
                  </a:spcBef>
                  <a:spcAft>
                    <a:spcPct val="0"/>
                  </a:spcAft>
                </a:pPr>
                <a:endParaRPr lang="en-US">
                  <a:solidFill>
                    <a:srgbClr val="FFFFFF"/>
                  </a:solidFill>
                  <a:ea typeface="ＭＳ Ｐゴシック" charset="-128"/>
                </a:endParaRPr>
              </a:p>
            </p:txBody>
          </p:sp>
          <p:sp>
            <p:nvSpPr>
              <p:cNvPr id="31754" name="Rectangle 18"/>
              <p:cNvSpPr>
                <a:spLocks noChangeArrowheads="1"/>
              </p:cNvSpPr>
              <p:nvPr/>
            </p:nvSpPr>
            <p:spPr bwMode="auto">
              <a:xfrm>
                <a:off x="1946" y="3538"/>
                <a:ext cx="197" cy="129"/>
              </a:xfrm>
              <a:prstGeom prst="rect">
                <a:avLst/>
              </a:prstGeom>
              <a:solidFill>
                <a:srgbClr val="618EFD"/>
              </a:solidFill>
              <a:ln w="9525">
                <a:solidFill>
                  <a:srgbClr val="969696"/>
                </a:solidFill>
                <a:miter lim="800000"/>
                <a:headEnd/>
                <a:tailEnd/>
              </a:ln>
            </p:spPr>
            <p:txBody>
              <a:bodyPr/>
              <a:lstStyle/>
              <a:p>
                <a:pPr algn="ctr" fontAlgn="base">
                  <a:spcBef>
                    <a:spcPct val="0"/>
                  </a:spcBef>
                  <a:spcAft>
                    <a:spcPct val="0"/>
                  </a:spcAft>
                </a:pPr>
                <a:endParaRPr lang="en-US">
                  <a:solidFill>
                    <a:srgbClr val="FFFFFF"/>
                  </a:solidFill>
                  <a:ea typeface="ＭＳ Ｐゴシック" charset="-128"/>
                </a:endParaRPr>
              </a:p>
            </p:txBody>
          </p:sp>
          <p:sp>
            <p:nvSpPr>
              <p:cNvPr id="31755" name="Rectangle 19"/>
              <p:cNvSpPr>
                <a:spLocks noChangeArrowheads="1"/>
              </p:cNvSpPr>
              <p:nvPr/>
            </p:nvSpPr>
            <p:spPr bwMode="auto">
              <a:xfrm>
                <a:off x="3108" y="3538"/>
                <a:ext cx="197" cy="129"/>
              </a:xfrm>
              <a:prstGeom prst="rect">
                <a:avLst/>
              </a:prstGeom>
              <a:solidFill>
                <a:srgbClr val="618EFD"/>
              </a:solidFill>
              <a:ln w="9525">
                <a:solidFill>
                  <a:srgbClr val="969696"/>
                </a:solidFill>
                <a:miter lim="800000"/>
                <a:headEnd/>
                <a:tailEnd/>
              </a:ln>
            </p:spPr>
            <p:txBody>
              <a:bodyPr/>
              <a:lstStyle/>
              <a:p>
                <a:pPr algn="ctr" fontAlgn="base">
                  <a:spcBef>
                    <a:spcPct val="0"/>
                  </a:spcBef>
                  <a:spcAft>
                    <a:spcPct val="0"/>
                  </a:spcAft>
                </a:pPr>
                <a:endParaRPr lang="en-US">
                  <a:solidFill>
                    <a:srgbClr val="FFFFFF"/>
                  </a:solidFill>
                  <a:ea typeface="ＭＳ Ｐゴシック" charset="-128"/>
                </a:endParaRPr>
              </a:p>
            </p:txBody>
          </p:sp>
          <p:sp>
            <p:nvSpPr>
              <p:cNvPr id="31756" name="Rectangle 20"/>
              <p:cNvSpPr>
                <a:spLocks noChangeArrowheads="1"/>
              </p:cNvSpPr>
              <p:nvPr/>
            </p:nvSpPr>
            <p:spPr bwMode="auto">
              <a:xfrm>
                <a:off x="987" y="3519"/>
                <a:ext cx="197" cy="148"/>
              </a:xfrm>
              <a:prstGeom prst="rect">
                <a:avLst/>
              </a:prstGeom>
              <a:solidFill>
                <a:srgbClr val="C2D3FE"/>
              </a:solidFill>
              <a:ln w="9525">
                <a:solidFill>
                  <a:srgbClr val="969696"/>
                </a:solidFill>
                <a:miter lim="800000"/>
                <a:headEnd/>
                <a:tailEnd/>
              </a:ln>
            </p:spPr>
            <p:txBody>
              <a:bodyPr/>
              <a:lstStyle/>
              <a:p>
                <a:pPr algn="ctr" fontAlgn="base">
                  <a:spcBef>
                    <a:spcPct val="0"/>
                  </a:spcBef>
                  <a:spcAft>
                    <a:spcPct val="0"/>
                  </a:spcAft>
                </a:pPr>
                <a:endParaRPr lang="en-US">
                  <a:solidFill>
                    <a:srgbClr val="FFFFFF"/>
                  </a:solidFill>
                  <a:ea typeface="ＭＳ Ｐゴシック" charset="-128"/>
                </a:endParaRPr>
              </a:p>
            </p:txBody>
          </p:sp>
          <p:sp>
            <p:nvSpPr>
              <p:cNvPr id="31757" name="Rectangle 21"/>
              <p:cNvSpPr>
                <a:spLocks noChangeArrowheads="1"/>
              </p:cNvSpPr>
              <p:nvPr/>
            </p:nvSpPr>
            <p:spPr bwMode="auto">
              <a:xfrm>
                <a:off x="2143" y="3624"/>
                <a:ext cx="197" cy="43"/>
              </a:xfrm>
              <a:prstGeom prst="rect">
                <a:avLst/>
              </a:prstGeom>
              <a:solidFill>
                <a:srgbClr val="C2D3FE"/>
              </a:solidFill>
              <a:ln w="9525">
                <a:solidFill>
                  <a:srgbClr val="969696"/>
                </a:solidFill>
                <a:miter lim="800000"/>
                <a:headEnd/>
                <a:tailEnd/>
              </a:ln>
            </p:spPr>
            <p:txBody>
              <a:bodyPr/>
              <a:lstStyle/>
              <a:p>
                <a:pPr algn="ctr" fontAlgn="base">
                  <a:spcBef>
                    <a:spcPct val="0"/>
                  </a:spcBef>
                  <a:spcAft>
                    <a:spcPct val="0"/>
                  </a:spcAft>
                </a:pPr>
                <a:endParaRPr lang="en-US">
                  <a:solidFill>
                    <a:srgbClr val="FFFFFF"/>
                  </a:solidFill>
                  <a:ea typeface="ＭＳ Ｐゴシック" charset="-128"/>
                </a:endParaRPr>
              </a:p>
            </p:txBody>
          </p:sp>
          <p:sp>
            <p:nvSpPr>
              <p:cNvPr id="31758" name="Rectangle 22"/>
              <p:cNvSpPr>
                <a:spLocks noChangeArrowheads="1"/>
              </p:cNvSpPr>
              <p:nvPr/>
            </p:nvSpPr>
            <p:spPr bwMode="auto">
              <a:xfrm>
                <a:off x="3305" y="3624"/>
                <a:ext cx="197" cy="43"/>
              </a:xfrm>
              <a:prstGeom prst="rect">
                <a:avLst/>
              </a:prstGeom>
              <a:solidFill>
                <a:srgbClr val="C2D3FE"/>
              </a:solidFill>
              <a:ln w="9525">
                <a:solidFill>
                  <a:srgbClr val="969696"/>
                </a:solidFill>
                <a:miter lim="800000"/>
                <a:headEnd/>
                <a:tailEnd/>
              </a:ln>
            </p:spPr>
            <p:txBody>
              <a:bodyPr/>
              <a:lstStyle/>
              <a:p>
                <a:pPr algn="ctr" fontAlgn="base">
                  <a:spcBef>
                    <a:spcPct val="0"/>
                  </a:spcBef>
                  <a:spcAft>
                    <a:spcPct val="0"/>
                  </a:spcAft>
                </a:pPr>
                <a:endParaRPr lang="en-US">
                  <a:solidFill>
                    <a:srgbClr val="FFFFFF"/>
                  </a:solidFill>
                  <a:ea typeface="ＭＳ Ｐゴシック" charset="-128"/>
                </a:endParaRPr>
              </a:p>
            </p:txBody>
          </p:sp>
          <p:sp>
            <p:nvSpPr>
              <p:cNvPr id="31759" name="Rectangle 23"/>
              <p:cNvSpPr>
                <a:spLocks noChangeArrowheads="1"/>
              </p:cNvSpPr>
              <p:nvPr/>
            </p:nvSpPr>
            <p:spPr bwMode="auto">
              <a:xfrm>
                <a:off x="1245" y="3009"/>
                <a:ext cx="202" cy="658"/>
              </a:xfrm>
              <a:prstGeom prst="rect">
                <a:avLst/>
              </a:prstGeom>
              <a:solidFill>
                <a:srgbClr val="FF4343"/>
              </a:solidFill>
              <a:ln w="9525">
                <a:solidFill>
                  <a:srgbClr val="969696"/>
                </a:solidFill>
                <a:miter lim="800000"/>
                <a:headEnd/>
                <a:tailEnd/>
              </a:ln>
            </p:spPr>
            <p:txBody>
              <a:bodyPr/>
              <a:lstStyle/>
              <a:p>
                <a:pPr algn="ctr" fontAlgn="base">
                  <a:spcBef>
                    <a:spcPct val="0"/>
                  </a:spcBef>
                  <a:spcAft>
                    <a:spcPct val="0"/>
                  </a:spcAft>
                </a:pPr>
                <a:endParaRPr lang="en-US">
                  <a:solidFill>
                    <a:srgbClr val="FFFFFF"/>
                  </a:solidFill>
                  <a:ea typeface="ＭＳ Ｐゴシック" charset="-128"/>
                </a:endParaRPr>
              </a:p>
            </p:txBody>
          </p:sp>
          <p:sp>
            <p:nvSpPr>
              <p:cNvPr id="31760" name="Rectangle 24"/>
              <p:cNvSpPr>
                <a:spLocks noChangeArrowheads="1"/>
              </p:cNvSpPr>
              <p:nvPr/>
            </p:nvSpPr>
            <p:spPr bwMode="auto">
              <a:xfrm>
                <a:off x="2407" y="3519"/>
                <a:ext cx="196" cy="148"/>
              </a:xfrm>
              <a:prstGeom prst="rect">
                <a:avLst/>
              </a:prstGeom>
              <a:solidFill>
                <a:srgbClr val="FF4343"/>
              </a:solidFill>
              <a:ln w="9525">
                <a:solidFill>
                  <a:srgbClr val="969696"/>
                </a:solidFill>
                <a:miter lim="800000"/>
                <a:headEnd/>
                <a:tailEnd/>
              </a:ln>
            </p:spPr>
            <p:txBody>
              <a:bodyPr/>
              <a:lstStyle/>
              <a:p>
                <a:pPr algn="ctr" fontAlgn="base">
                  <a:spcBef>
                    <a:spcPct val="0"/>
                  </a:spcBef>
                  <a:spcAft>
                    <a:spcPct val="0"/>
                  </a:spcAft>
                </a:pPr>
                <a:endParaRPr lang="en-US">
                  <a:solidFill>
                    <a:srgbClr val="FFFFFF"/>
                  </a:solidFill>
                  <a:ea typeface="ＭＳ Ｐゴシック" charset="-128"/>
                </a:endParaRPr>
              </a:p>
            </p:txBody>
          </p:sp>
          <p:sp>
            <p:nvSpPr>
              <p:cNvPr id="31761" name="Rectangle 25"/>
              <p:cNvSpPr>
                <a:spLocks noChangeArrowheads="1"/>
              </p:cNvSpPr>
              <p:nvPr/>
            </p:nvSpPr>
            <p:spPr bwMode="auto">
              <a:xfrm>
                <a:off x="3562" y="3581"/>
                <a:ext cx="203" cy="86"/>
              </a:xfrm>
              <a:prstGeom prst="rect">
                <a:avLst/>
              </a:prstGeom>
              <a:solidFill>
                <a:srgbClr val="FF4343"/>
              </a:solidFill>
              <a:ln w="9525">
                <a:solidFill>
                  <a:srgbClr val="969696"/>
                </a:solidFill>
                <a:miter lim="800000"/>
                <a:headEnd/>
                <a:tailEnd/>
              </a:ln>
            </p:spPr>
            <p:txBody>
              <a:bodyPr/>
              <a:lstStyle/>
              <a:p>
                <a:pPr algn="ctr" fontAlgn="base">
                  <a:spcBef>
                    <a:spcPct val="0"/>
                  </a:spcBef>
                  <a:spcAft>
                    <a:spcPct val="0"/>
                  </a:spcAft>
                </a:pPr>
                <a:endParaRPr lang="en-US">
                  <a:solidFill>
                    <a:srgbClr val="FFFFFF"/>
                  </a:solidFill>
                  <a:ea typeface="ＭＳ Ｐゴシック" charset="-128"/>
                </a:endParaRPr>
              </a:p>
            </p:txBody>
          </p:sp>
          <p:sp>
            <p:nvSpPr>
              <p:cNvPr id="31762" name="Rectangle 26"/>
              <p:cNvSpPr>
                <a:spLocks noChangeArrowheads="1"/>
              </p:cNvSpPr>
              <p:nvPr/>
            </p:nvSpPr>
            <p:spPr bwMode="auto">
              <a:xfrm>
                <a:off x="1448" y="3409"/>
                <a:ext cx="197" cy="258"/>
              </a:xfrm>
              <a:prstGeom prst="rect">
                <a:avLst/>
              </a:prstGeom>
              <a:solidFill>
                <a:srgbClr val="FFB9B9"/>
              </a:solidFill>
              <a:ln w="9525">
                <a:solidFill>
                  <a:srgbClr val="969696"/>
                </a:solidFill>
                <a:miter lim="800000"/>
                <a:headEnd/>
                <a:tailEnd/>
              </a:ln>
            </p:spPr>
            <p:txBody>
              <a:bodyPr/>
              <a:lstStyle/>
              <a:p>
                <a:pPr algn="ctr" fontAlgn="base">
                  <a:spcBef>
                    <a:spcPct val="0"/>
                  </a:spcBef>
                  <a:spcAft>
                    <a:spcPct val="0"/>
                  </a:spcAft>
                </a:pPr>
                <a:endParaRPr lang="en-US">
                  <a:solidFill>
                    <a:srgbClr val="FFFFFF"/>
                  </a:solidFill>
                  <a:ea typeface="ＭＳ Ｐゴシック" charset="-128"/>
                </a:endParaRPr>
              </a:p>
            </p:txBody>
          </p:sp>
          <p:sp>
            <p:nvSpPr>
              <p:cNvPr id="31763" name="Rectangle 27"/>
              <p:cNvSpPr>
                <a:spLocks noChangeArrowheads="1"/>
              </p:cNvSpPr>
              <p:nvPr/>
            </p:nvSpPr>
            <p:spPr bwMode="auto">
              <a:xfrm>
                <a:off x="2604" y="3605"/>
                <a:ext cx="203" cy="62"/>
              </a:xfrm>
              <a:prstGeom prst="rect">
                <a:avLst/>
              </a:prstGeom>
              <a:solidFill>
                <a:srgbClr val="FFB9B9"/>
              </a:solidFill>
              <a:ln w="9525">
                <a:solidFill>
                  <a:srgbClr val="969696"/>
                </a:solidFill>
                <a:miter lim="800000"/>
                <a:headEnd/>
                <a:tailEnd/>
              </a:ln>
            </p:spPr>
            <p:txBody>
              <a:bodyPr/>
              <a:lstStyle/>
              <a:p>
                <a:pPr algn="ctr" fontAlgn="base">
                  <a:spcBef>
                    <a:spcPct val="0"/>
                  </a:spcBef>
                  <a:spcAft>
                    <a:spcPct val="0"/>
                  </a:spcAft>
                </a:pPr>
                <a:endParaRPr lang="en-US">
                  <a:solidFill>
                    <a:srgbClr val="FFFFFF"/>
                  </a:solidFill>
                  <a:ea typeface="ＭＳ Ｐゴシック" charset="-128"/>
                </a:endParaRPr>
              </a:p>
            </p:txBody>
          </p:sp>
          <p:sp>
            <p:nvSpPr>
              <p:cNvPr id="31764" name="Rectangle 28"/>
              <p:cNvSpPr>
                <a:spLocks noChangeArrowheads="1"/>
              </p:cNvSpPr>
              <p:nvPr/>
            </p:nvSpPr>
            <p:spPr bwMode="auto">
              <a:xfrm>
                <a:off x="3766" y="3648"/>
                <a:ext cx="196" cy="19"/>
              </a:xfrm>
              <a:prstGeom prst="rect">
                <a:avLst/>
              </a:prstGeom>
              <a:solidFill>
                <a:srgbClr val="FFB9B9"/>
              </a:solidFill>
              <a:ln w="9525">
                <a:solidFill>
                  <a:srgbClr val="969696"/>
                </a:solidFill>
                <a:miter lim="800000"/>
                <a:headEnd/>
                <a:tailEnd/>
              </a:ln>
            </p:spPr>
            <p:txBody>
              <a:bodyPr/>
              <a:lstStyle/>
              <a:p>
                <a:pPr algn="ctr" fontAlgn="base">
                  <a:spcBef>
                    <a:spcPct val="0"/>
                  </a:spcBef>
                  <a:spcAft>
                    <a:spcPct val="0"/>
                  </a:spcAft>
                </a:pPr>
                <a:endParaRPr lang="en-US">
                  <a:solidFill>
                    <a:srgbClr val="FFFFFF"/>
                  </a:solidFill>
                  <a:ea typeface="ＭＳ Ｐゴシック" charset="-128"/>
                </a:endParaRPr>
              </a:p>
            </p:txBody>
          </p:sp>
          <p:sp>
            <p:nvSpPr>
              <p:cNvPr id="31765" name="Line 29"/>
              <p:cNvSpPr>
                <a:spLocks noChangeShapeType="1"/>
              </p:cNvSpPr>
              <p:nvPr/>
            </p:nvSpPr>
            <p:spPr bwMode="auto">
              <a:xfrm>
                <a:off x="643" y="1540"/>
                <a:ext cx="1" cy="212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1766" name="Line 30"/>
              <p:cNvSpPr>
                <a:spLocks noChangeShapeType="1"/>
              </p:cNvSpPr>
              <p:nvPr/>
            </p:nvSpPr>
            <p:spPr bwMode="auto">
              <a:xfrm>
                <a:off x="606" y="3667"/>
                <a:ext cx="3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1767" name="Line 31"/>
              <p:cNvSpPr>
                <a:spLocks noChangeShapeType="1"/>
              </p:cNvSpPr>
              <p:nvPr/>
            </p:nvSpPr>
            <p:spPr bwMode="auto">
              <a:xfrm>
                <a:off x="606" y="3243"/>
                <a:ext cx="3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1768" name="Line 32"/>
              <p:cNvSpPr>
                <a:spLocks noChangeShapeType="1"/>
              </p:cNvSpPr>
              <p:nvPr/>
            </p:nvSpPr>
            <p:spPr bwMode="auto">
              <a:xfrm>
                <a:off x="606" y="2818"/>
                <a:ext cx="3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1769" name="Line 33"/>
              <p:cNvSpPr>
                <a:spLocks noChangeShapeType="1"/>
              </p:cNvSpPr>
              <p:nvPr/>
            </p:nvSpPr>
            <p:spPr bwMode="auto">
              <a:xfrm>
                <a:off x="606" y="2388"/>
                <a:ext cx="3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1770" name="Line 34"/>
              <p:cNvSpPr>
                <a:spLocks noChangeShapeType="1"/>
              </p:cNvSpPr>
              <p:nvPr/>
            </p:nvSpPr>
            <p:spPr bwMode="auto">
              <a:xfrm>
                <a:off x="606" y="1964"/>
                <a:ext cx="3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1771" name="Line 36"/>
              <p:cNvSpPr>
                <a:spLocks noChangeShapeType="1"/>
              </p:cNvSpPr>
              <p:nvPr/>
            </p:nvSpPr>
            <p:spPr bwMode="auto">
              <a:xfrm>
                <a:off x="643" y="3667"/>
                <a:ext cx="3473"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1772" name="Line 37"/>
              <p:cNvSpPr>
                <a:spLocks noChangeShapeType="1"/>
              </p:cNvSpPr>
              <p:nvPr/>
            </p:nvSpPr>
            <p:spPr bwMode="auto">
              <a:xfrm flipV="1">
                <a:off x="643" y="3667"/>
                <a:ext cx="1" cy="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1773" name="Line 38"/>
              <p:cNvSpPr>
                <a:spLocks noChangeShapeType="1"/>
              </p:cNvSpPr>
              <p:nvPr/>
            </p:nvSpPr>
            <p:spPr bwMode="auto">
              <a:xfrm flipV="1">
                <a:off x="1798" y="3667"/>
                <a:ext cx="1" cy="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1774" name="Line 39"/>
              <p:cNvSpPr>
                <a:spLocks noChangeShapeType="1"/>
              </p:cNvSpPr>
              <p:nvPr/>
            </p:nvSpPr>
            <p:spPr bwMode="auto">
              <a:xfrm flipV="1">
                <a:off x="2960" y="3667"/>
                <a:ext cx="1" cy="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1775" name="Line 40"/>
              <p:cNvSpPr>
                <a:spLocks noChangeShapeType="1"/>
              </p:cNvSpPr>
              <p:nvPr/>
            </p:nvSpPr>
            <p:spPr bwMode="auto">
              <a:xfrm flipV="1">
                <a:off x="4116" y="3667"/>
                <a:ext cx="1" cy="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1776" name="Rectangle 41"/>
              <p:cNvSpPr>
                <a:spLocks noChangeArrowheads="1"/>
              </p:cNvSpPr>
              <p:nvPr/>
            </p:nvSpPr>
            <p:spPr bwMode="auto">
              <a:xfrm>
                <a:off x="823" y="3162"/>
                <a:ext cx="13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200" b="1">
                    <a:solidFill>
                      <a:srgbClr val="000000"/>
                    </a:solidFill>
                    <a:ea typeface="ＭＳ Ｐゴシック" charset="-128"/>
                  </a:rPr>
                  <a:t>1.7</a:t>
                </a:r>
                <a:endParaRPr lang="en-US">
                  <a:solidFill>
                    <a:srgbClr val="FFFFFF"/>
                  </a:solidFill>
                  <a:ea typeface="ＭＳ Ｐゴシック" charset="-128"/>
                </a:endParaRPr>
              </a:p>
            </p:txBody>
          </p:sp>
          <p:sp>
            <p:nvSpPr>
              <p:cNvPr id="31777" name="Rectangle 42"/>
              <p:cNvSpPr>
                <a:spLocks noChangeArrowheads="1"/>
              </p:cNvSpPr>
              <p:nvPr/>
            </p:nvSpPr>
            <p:spPr bwMode="auto">
              <a:xfrm>
                <a:off x="1982" y="3396"/>
                <a:ext cx="13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200" b="1">
                    <a:solidFill>
                      <a:srgbClr val="000000"/>
                    </a:solidFill>
                    <a:ea typeface="ＭＳ Ｐゴシック" charset="-128"/>
                  </a:rPr>
                  <a:t>0.6</a:t>
                </a:r>
                <a:endParaRPr lang="en-US">
                  <a:solidFill>
                    <a:srgbClr val="FFFFFF"/>
                  </a:solidFill>
                  <a:ea typeface="ＭＳ Ｐゴシック" charset="-128"/>
                </a:endParaRPr>
              </a:p>
            </p:txBody>
          </p:sp>
          <p:sp>
            <p:nvSpPr>
              <p:cNvPr id="31778" name="Rectangle 43"/>
              <p:cNvSpPr>
                <a:spLocks noChangeArrowheads="1"/>
              </p:cNvSpPr>
              <p:nvPr/>
            </p:nvSpPr>
            <p:spPr bwMode="auto">
              <a:xfrm>
                <a:off x="3135" y="3396"/>
                <a:ext cx="13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200" b="1">
                    <a:solidFill>
                      <a:srgbClr val="000000"/>
                    </a:solidFill>
                    <a:ea typeface="ＭＳ Ｐゴシック" charset="-128"/>
                  </a:rPr>
                  <a:t>0.6</a:t>
                </a:r>
                <a:endParaRPr lang="en-US">
                  <a:solidFill>
                    <a:srgbClr val="FFFFFF"/>
                  </a:solidFill>
                  <a:ea typeface="ＭＳ Ｐゴシック" charset="-128"/>
                </a:endParaRPr>
              </a:p>
            </p:txBody>
          </p:sp>
          <p:sp>
            <p:nvSpPr>
              <p:cNvPr id="31779" name="Rectangle 44"/>
              <p:cNvSpPr>
                <a:spLocks noChangeArrowheads="1"/>
              </p:cNvSpPr>
              <p:nvPr/>
            </p:nvSpPr>
            <p:spPr bwMode="auto">
              <a:xfrm>
                <a:off x="1017" y="3377"/>
                <a:ext cx="13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200" b="1">
                    <a:solidFill>
                      <a:srgbClr val="000000"/>
                    </a:solidFill>
                    <a:ea typeface="ＭＳ Ｐゴシック" charset="-128"/>
                  </a:rPr>
                  <a:t>0.7</a:t>
                </a:r>
                <a:endParaRPr lang="en-US">
                  <a:solidFill>
                    <a:srgbClr val="FFFFFF"/>
                  </a:solidFill>
                  <a:ea typeface="ＭＳ Ｐゴシック" charset="-128"/>
                </a:endParaRPr>
              </a:p>
            </p:txBody>
          </p:sp>
          <p:sp>
            <p:nvSpPr>
              <p:cNvPr id="31780" name="Rectangle 45"/>
              <p:cNvSpPr>
                <a:spLocks noChangeArrowheads="1"/>
              </p:cNvSpPr>
              <p:nvPr/>
            </p:nvSpPr>
            <p:spPr bwMode="auto">
              <a:xfrm>
                <a:off x="2176" y="3479"/>
                <a:ext cx="13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200" b="1">
                    <a:solidFill>
                      <a:srgbClr val="000000"/>
                    </a:solidFill>
                    <a:ea typeface="ＭＳ Ｐゴシック" charset="-128"/>
                  </a:rPr>
                  <a:t>0.2</a:t>
                </a:r>
                <a:endParaRPr lang="en-US">
                  <a:solidFill>
                    <a:srgbClr val="FFFFFF"/>
                  </a:solidFill>
                  <a:ea typeface="ＭＳ Ｐゴシック" charset="-128"/>
                </a:endParaRPr>
              </a:p>
            </p:txBody>
          </p:sp>
          <p:sp>
            <p:nvSpPr>
              <p:cNvPr id="31781" name="Rectangle 46"/>
              <p:cNvSpPr>
                <a:spLocks noChangeArrowheads="1"/>
              </p:cNvSpPr>
              <p:nvPr/>
            </p:nvSpPr>
            <p:spPr bwMode="auto">
              <a:xfrm>
                <a:off x="3332" y="3482"/>
                <a:ext cx="13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200" b="1">
                    <a:solidFill>
                      <a:srgbClr val="000000"/>
                    </a:solidFill>
                    <a:ea typeface="ＭＳ Ｐゴシック" charset="-128"/>
                  </a:rPr>
                  <a:t>0.2</a:t>
                </a:r>
                <a:endParaRPr lang="en-US">
                  <a:solidFill>
                    <a:srgbClr val="FFFFFF"/>
                  </a:solidFill>
                  <a:ea typeface="ＭＳ Ｐゴシック" charset="-128"/>
                </a:endParaRPr>
              </a:p>
            </p:txBody>
          </p:sp>
          <p:sp>
            <p:nvSpPr>
              <p:cNvPr id="31782" name="Rectangle 47"/>
              <p:cNvSpPr>
                <a:spLocks noChangeArrowheads="1"/>
              </p:cNvSpPr>
              <p:nvPr/>
            </p:nvSpPr>
            <p:spPr bwMode="auto">
              <a:xfrm>
                <a:off x="1283" y="2867"/>
                <a:ext cx="13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200" b="1">
                    <a:solidFill>
                      <a:srgbClr val="000000"/>
                    </a:solidFill>
                    <a:ea typeface="ＭＳ Ｐゴシック" charset="-128"/>
                  </a:rPr>
                  <a:t>3.1</a:t>
                </a:r>
                <a:endParaRPr lang="en-US">
                  <a:solidFill>
                    <a:srgbClr val="FFFFFF"/>
                  </a:solidFill>
                  <a:ea typeface="ＭＳ Ｐゴシック" charset="-128"/>
                </a:endParaRPr>
              </a:p>
            </p:txBody>
          </p:sp>
          <p:sp>
            <p:nvSpPr>
              <p:cNvPr id="31783" name="Rectangle 48"/>
              <p:cNvSpPr>
                <a:spLocks noChangeArrowheads="1"/>
              </p:cNvSpPr>
              <p:nvPr/>
            </p:nvSpPr>
            <p:spPr bwMode="auto">
              <a:xfrm>
                <a:off x="2442" y="3377"/>
                <a:ext cx="13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200" b="1">
                    <a:solidFill>
                      <a:srgbClr val="000000"/>
                    </a:solidFill>
                    <a:ea typeface="ＭＳ Ｐゴシック" charset="-128"/>
                  </a:rPr>
                  <a:t>0.7</a:t>
                </a:r>
                <a:endParaRPr lang="en-US">
                  <a:solidFill>
                    <a:srgbClr val="FFFFFF"/>
                  </a:solidFill>
                  <a:ea typeface="ＭＳ Ｐゴシック" charset="-128"/>
                </a:endParaRPr>
              </a:p>
            </p:txBody>
          </p:sp>
          <p:sp>
            <p:nvSpPr>
              <p:cNvPr id="31784" name="Rectangle 49"/>
              <p:cNvSpPr>
                <a:spLocks noChangeArrowheads="1"/>
              </p:cNvSpPr>
              <p:nvPr/>
            </p:nvSpPr>
            <p:spPr bwMode="auto">
              <a:xfrm>
                <a:off x="3592" y="3436"/>
                <a:ext cx="13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200" b="1">
                    <a:solidFill>
                      <a:srgbClr val="000000"/>
                    </a:solidFill>
                    <a:ea typeface="ＭＳ Ｐゴシック" charset="-128"/>
                  </a:rPr>
                  <a:t>0.4</a:t>
                </a:r>
                <a:endParaRPr lang="en-US">
                  <a:solidFill>
                    <a:srgbClr val="FFFFFF"/>
                  </a:solidFill>
                  <a:ea typeface="ＭＳ Ｐゴシック" charset="-128"/>
                </a:endParaRPr>
              </a:p>
            </p:txBody>
          </p:sp>
          <p:sp>
            <p:nvSpPr>
              <p:cNvPr id="31785" name="Rectangle 50"/>
              <p:cNvSpPr>
                <a:spLocks noChangeArrowheads="1"/>
              </p:cNvSpPr>
              <p:nvPr/>
            </p:nvSpPr>
            <p:spPr bwMode="auto">
              <a:xfrm>
                <a:off x="1481" y="3267"/>
                <a:ext cx="13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200" b="1">
                    <a:solidFill>
                      <a:srgbClr val="000000"/>
                    </a:solidFill>
                    <a:ea typeface="ＭＳ Ｐゴシック" charset="-128"/>
                  </a:rPr>
                  <a:t>1.2</a:t>
                </a:r>
                <a:endParaRPr lang="en-US">
                  <a:solidFill>
                    <a:srgbClr val="FFFFFF"/>
                  </a:solidFill>
                  <a:ea typeface="ＭＳ Ｐゴシック" charset="-128"/>
                </a:endParaRPr>
              </a:p>
            </p:txBody>
          </p:sp>
          <p:sp>
            <p:nvSpPr>
              <p:cNvPr id="31786" name="Rectangle 51"/>
              <p:cNvSpPr>
                <a:spLocks noChangeArrowheads="1"/>
              </p:cNvSpPr>
              <p:nvPr/>
            </p:nvSpPr>
            <p:spPr bwMode="auto">
              <a:xfrm>
                <a:off x="2636" y="3460"/>
                <a:ext cx="13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200" b="1">
                    <a:solidFill>
                      <a:srgbClr val="000000"/>
                    </a:solidFill>
                    <a:ea typeface="ＭＳ Ｐゴシック" charset="-128"/>
                  </a:rPr>
                  <a:t>0.3</a:t>
                </a:r>
                <a:endParaRPr lang="en-US">
                  <a:solidFill>
                    <a:srgbClr val="FFFFFF"/>
                  </a:solidFill>
                  <a:ea typeface="ＭＳ Ｐゴシック" charset="-128"/>
                </a:endParaRPr>
              </a:p>
            </p:txBody>
          </p:sp>
          <p:sp>
            <p:nvSpPr>
              <p:cNvPr id="31787" name="Rectangle 52"/>
              <p:cNvSpPr>
                <a:spLocks noChangeArrowheads="1"/>
              </p:cNvSpPr>
              <p:nvPr/>
            </p:nvSpPr>
            <p:spPr bwMode="auto">
              <a:xfrm>
                <a:off x="3795" y="3507"/>
                <a:ext cx="13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200" b="1">
                    <a:solidFill>
                      <a:srgbClr val="000000"/>
                    </a:solidFill>
                    <a:ea typeface="ＭＳ Ｐゴシック" charset="-128"/>
                  </a:rPr>
                  <a:t>0.1</a:t>
                </a:r>
                <a:endParaRPr lang="en-US">
                  <a:solidFill>
                    <a:srgbClr val="FFFFFF"/>
                  </a:solidFill>
                  <a:ea typeface="ＭＳ Ｐゴシック" charset="-128"/>
                </a:endParaRPr>
              </a:p>
            </p:txBody>
          </p:sp>
          <p:sp>
            <p:nvSpPr>
              <p:cNvPr id="31788" name="Rectangle 53"/>
              <p:cNvSpPr>
                <a:spLocks noChangeArrowheads="1"/>
              </p:cNvSpPr>
              <p:nvPr/>
            </p:nvSpPr>
            <p:spPr bwMode="auto">
              <a:xfrm>
                <a:off x="512" y="3593"/>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600" b="1">
                    <a:solidFill>
                      <a:srgbClr val="000000"/>
                    </a:solidFill>
                    <a:ea typeface="ＭＳ Ｐゴシック" charset="-128"/>
                  </a:rPr>
                  <a:t>0</a:t>
                </a:r>
                <a:endParaRPr lang="en-US">
                  <a:solidFill>
                    <a:srgbClr val="FFFFFF"/>
                  </a:solidFill>
                  <a:ea typeface="ＭＳ Ｐゴシック" charset="-128"/>
                </a:endParaRPr>
              </a:p>
            </p:txBody>
          </p:sp>
          <p:sp>
            <p:nvSpPr>
              <p:cNvPr id="31789" name="Rectangle 54"/>
              <p:cNvSpPr>
                <a:spLocks noChangeArrowheads="1"/>
              </p:cNvSpPr>
              <p:nvPr/>
            </p:nvSpPr>
            <p:spPr bwMode="auto">
              <a:xfrm>
                <a:off x="512" y="3169"/>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600" b="1">
                    <a:solidFill>
                      <a:srgbClr val="000000"/>
                    </a:solidFill>
                    <a:ea typeface="ＭＳ Ｐゴシック" charset="-128"/>
                  </a:rPr>
                  <a:t>2</a:t>
                </a:r>
                <a:endParaRPr lang="en-US">
                  <a:solidFill>
                    <a:srgbClr val="FFFFFF"/>
                  </a:solidFill>
                  <a:ea typeface="ＭＳ Ｐゴシック" charset="-128"/>
                </a:endParaRPr>
              </a:p>
            </p:txBody>
          </p:sp>
          <p:sp>
            <p:nvSpPr>
              <p:cNvPr id="31790" name="Rectangle 55"/>
              <p:cNvSpPr>
                <a:spLocks noChangeArrowheads="1"/>
              </p:cNvSpPr>
              <p:nvPr/>
            </p:nvSpPr>
            <p:spPr bwMode="auto">
              <a:xfrm>
                <a:off x="512" y="274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600" b="1">
                    <a:solidFill>
                      <a:srgbClr val="000000"/>
                    </a:solidFill>
                    <a:ea typeface="ＭＳ Ｐゴシック" charset="-128"/>
                  </a:rPr>
                  <a:t>4</a:t>
                </a:r>
                <a:endParaRPr lang="en-US">
                  <a:solidFill>
                    <a:srgbClr val="FFFFFF"/>
                  </a:solidFill>
                  <a:ea typeface="ＭＳ Ｐゴシック" charset="-128"/>
                </a:endParaRPr>
              </a:p>
            </p:txBody>
          </p:sp>
          <p:sp>
            <p:nvSpPr>
              <p:cNvPr id="31791" name="Rectangle 56"/>
              <p:cNvSpPr>
                <a:spLocks noChangeArrowheads="1"/>
              </p:cNvSpPr>
              <p:nvPr/>
            </p:nvSpPr>
            <p:spPr bwMode="auto">
              <a:xfrm>
                <a:off x="512" y="2314"/>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600" b="1">
                    <a:solidFill>
                      <a:srgbClr val="000000"/>
                    </a:solidFill>
                    <a:ea typeface="ＭＳ Ｐゴシック" charset="-128"/>
                  </a:rPr>
                  <a:t>6</a:t>
                </a:r>
                <a:endParaRPr lang="en-US">
                  <a:solidFill>
                    <a:srgbClr val="FFFFFF"/>
                  </a:solidFill>
                  <a:ea typeface="ＭＳ Ｐゴシック" charset="-128"/>
                </a:endParaRPr>
              </a:p>
            </p:txBody>
          </p:sp>
          <p:sp>
            <p:nvSpPr>
              <p:cNvPr id="31792" name="Rectangle 57"/>
              <p:cNvSpPr>
                <a:spLocks noChangeArrowheads="1"/>
              </p:cNvSpPr>
              <p:nvPr/>
            </p:nvSpPr>
            <p:spPr bwMode="auto">
              <a:xfrm>
                <a:off x="512" y="189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600" b="1">
                    <a:solidFill>
                      <a:srgbClr val="000000"/>
                    </a:solidFill>
                    <a:ea typeface="ＭＳ Ｐゴシック" charset="-128"/>
                  </a:rPr>
                  <a:t>8</a:t>
                </a:r>
                <a:endParaRPr lang="en-US">
                  <a:solidFill>
                    <a:srgbClr val="FFFFFF"/>
                  </a:solidFill>
                  <a:ea typeface="ＭＳ Ｐゴシック" charset="-128"/>
                </a:endParaRPr>
              </a:p>
            </p:txBody>
          </p:sp>
          <p:sp>
            <p:nvSpPr>
              <p:cNvPr id="31793" name="Rectangle 58"/>
              <p:cNvSpPr>
                <a:spLocks noChangeArrowheads="1"/>
              </p:cNvSpPr>
              <p:nvPr/>
            </p:nvSpPr>
            <p:spPr bwMode="auto">
              <a:xfrm>
                <a:off x="439" y="1466"/>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600" b="1">
                    <a:solidFill>
                      <a:srgbClr val="000000"/>
                    </a:solidFill>
                    <a:ea typeface="ＭＳ Ｐゴシック" charset="-128"/>
                  </a:rPr>
                  <a:t>10</a:t>
                </a:r>
                <a:endParaRPr lang="en-US">
                  <a:solidFill>
                    <a:srgbClr val="FFFFFF"/>
                  </a:solidFill>
                  <a:ea typeface="ＭＳ Ｐゴシック" charset="-128"/>
                </a:endParaRPr>
              </a:p>
            </p:txBody>
          </p:sp>
          <p:sp>
            <p:nvSpPr>
              <p:cNvPr id="31794" name="Rectangle 59"/>
              <p:cNvSpPr>
                <a:spLocks noChangeArrowheads="1"/>
              </p:cNvSpPr>
              <p:nvPr/>
            </p:nvSpPr>
            <p:spPr bwMode="auto">
              <a:xfrm>
                <a:off x="800" y="3729"/>
                <a:ext cx="8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600" b="1">
                    <a:solidFill>
                      <a:srgbClr val="000000"/>
                    </a:solidFill>
                    <a:ea typeface="ＭＳ Ｐゴシック" charset="-128"/>
                  </a:rPr>
                  <a:t>United States</a:t>
                </a:r>
                <a:endParaRPr lang="en-US">
                  <a:solidFill>
                    <a:srgbClr val="FFFFFF"/>
                  </a:solidFill>
                  <a:ea typeface="ＭＳ Ｐゴシック" charset="-128"/>
                </a:endParaRPr>
              </a:p>
            </p:txBody>
          </p:sp>
          <p:sp>
            <p:nvSpPr>
              <p:cNvPr id="31795" name="Rectangle 60"/>
              <p:cNvSpPr>
                <a:spLocks noChangeArrowheads="1"/>
              </p:cNvSpPr>
              <p:nvPr/>
            </p:nvSpPr>
            <p:spPr bwMode="auto">
              <a:xfrm>
                <a:off x="2044" y="3729"/>
                <a:ext cx="66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600" b="1">
                    <a:solidFill>
                      <a:srgbClr val="000000"/>
                    </a:solidFill>
                    <a:ea typeface="ＭＳ Ｐゴシック" charset="-128"/>
                  </a:rPr>
                  <a:t>Costa Rica</a:t>
                </a:r>
                <a:endParaRPr lang="en-US">
                  <a:solidFill>
                    <a:srgbClr val="FFFFFF"/>
                  </a:solidFill>
                  <a:ea typeface="ＭＳ Ｐゴシック" charset="-128"/>
                </a:endParaRPr>
              </a:p>
            </p:txBody>
          </p:sp>
          <p:sp>
            <p:nvSpPr>
              <p:cNvPr id="31796" name="Rectangle 61"/>
              <p:cNvSpPr>
                <a:spLocks noChangeArrowheads="1"/>
              </p:cNvSpPr>
              <p:nvPr/>
            </p:nvSpPr>
            <p:spPr bwMode="auto">
              <a:xfrm>
                <a:off x="3356" y="3729"/>
                <a:ext cx="35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600" b="1">
                    <a:solidFill>
                      <a:srgbClr val="000000"/>
                    </a:solidFill>
                    <a:ea typeface="ＭＳ Ｐゴシック" charset="-128"/>
                  </a:rPr>
                  <a:t>China</a:t>
                </a:r>
                <a:endParaRPr lang="en-US">
                  <a:solidFill>
                    <a:srgbClr val="FFFFFF"/>
                  </a:solidFill>
                  <a:ea typeface="ＭＳ Ｐゴシック" charset="-128"/>
                </a:endParaRPr>
              </a:p>
            </p:txBody>
          </p:sp>
          <p:grpSp>
            <p:nvGrpSpPr>
              <p:cNvPr id="4" name="Group 78"/>
              <p:cNvGrpSpPr>
                <a:grpSpLocks/>
              </p:cNvGrpSpPr>
              <p:nvPr/>
            </p:nvGrpSpPr>
            <p:grpSpPr bwMode="auto">
              <a:xfrm>
                <a:off x="1331" y="1526"/>
                <a:ext cx="2791" cy="639"/>
                <a:chOff x="1325" y="1524"/>
                <a:chExt cx="2791" cy="639"/>
              </a:xfrm>
            </p:grpSpPr>
            <p:grpSp>
              <p:nvGrpSpPr>
                <p:cNvPr id="5" name="Group 75"/>
                <p:cNvGrpSpPr>
                  <a:grpSpLocks/>
                </p:cNvGrpSpPr>
                <p:nvPr/>
              </p:nvGrpSpPr>
              <p:grpSpPr bwMode="auto">
                <a:xfrm>
                  <a:off x="1432" y="1586"/>
                  <a:ext cx="1075" cy="488"/>
                  <a:chOff x="1280" y="1586"/>
                  <a:chExt cx="1075" cy="488"/>
                </a:xfrm>
              </p:grpSpPr>
              <p:sp>
                <p:nvSpPr>
                  <p:cNvPr id="31809" name="Rectangle 62"/>
                  <p:cNvSpPr>
                    <a:spLocks noChangeArrowheads="1"/>
                  </p:cNvSpPr>
                  <p:nvPr/>
                </p:nvSpPr>
                <p:spPr bwMode="auto">
                  <a:xfrm>
                    <a:off x="1285" y="1769"/>
                    <a:ext cx="131" cy="117"/>
                  </a:xfrm>
                  <a:prstGeom prst="rect">
                    <a:avLst/>
                  </a:prstGeom>
                  <a:solidFill>
                    <a:srgbClr val="618EFD"/>
                  </a:solidFill>
                  <a:ln w="9525">
                    <a:solidFill>
                      <a:srgbClr val="969696"/>
                    </a:solidFill>
                    <a:miter lim="800000"/>
                    <a:headEnd/>
                    <a:tailEnd/>
                  </a:ln>
                </p:spPr>
                <p:txBody>
                  <a:bodyPr/>
                  <a:lstStyle/>
                  <a:p>
                    <a:pPr algn="ctr" fontAlgn="base">
                      <a:spcBef>
                        <a:spcPct val="0"/>
                      </a:spcBef>
                      <a:spcAft>
                        <a:spcPct val="0"/>
                      </a:spcAft>
                    </a:pPr>
                    <a:endParaRPr lang="en-US">
                      <a:solidFill>
                        <a:srgbClr val="FFFFFF"/>
                      </a:solidFill>
                      <a:ea typeface="ＭＳ Ｐゴシック" charset="-128"/>
                    </a:endParaRPr>
                  </a:p>
                </p:txBody>
              </p:sp>
              <p:sp>
                <p:nvSpPr>
                  <p:cNvPr id="31810" name="Rectangle 63"/>
                  <p:cNvSpPr>
                    <a:spLocks noChangeArrowheads="1"/>
                  </p:cNvSpPr>
                  <p:nvPr/>
                </p:nvSpPr>
                <p:spPr bwMode="auto">
                  <a:xfrm>
                    <a:off x="1468" y="1756"/>
                    <a:ext cx="88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500" b="1">
                        <a:solidFill>
                          <a:srgbClr val="000000"/>
                        </a:solidFill>
                        <a:ea typeface="ＭＳ Ｐゴシック" charset="-128"/>
                      </a:rPr>
                      <a:t>Non COC users</a:t>
                    </a:r>
                    <a:endParaRPr lang="en-US">
                      <a:solidFill>
                        <a:srgbClr val="FFFFFF"/>
                      </a:solidFill>
                      <a:ea typeface="ＭＳ Ｐゴシック" charset="-128"/>
                    </a:endParaRPr>
                  </a:p>
                </p:txBody>
              </p:sp>
              <p:sp>
                <p:nvSpPr>
                  <p:cNvPr id="31811" name="Rectangle 64"/>
                  <p:cNvSpPr>
                    <a:spLocks noChangeArrowheads="1"/>
                  </p:cNvSpPr>
                  <p:nvPr/>
                </p:nvSpPr>
                <p:spPr bwMode="auto">
                  <a:xfrm>
                    <a:off x="1285" y="1939"/>
                    <a:ext cx="131" cy="112"/>
                  </a:xfrm>
                  <a:prstGeom prst="rect">
                    <a:avLst/>
                  </a:prstGeom>
                  <a:solidFill>
                    <a:srgbClr val="C2D3FE"/>
                  </a:solidFill>
                  <a:ln w="9525">
                    <a:solidFill>
                      <a:srgbClr val="969696"/>
                    </a:solidFill>
                    <a:miter lim="800000"/>
                    <a:headEnd/>
                    <a:tailEnd/>
                  </a:ln>
                </p:spPr>
                <p:txBody>
                  <a:bodyPr/>
                  <a:lstStyle/>
                  <a:p>
                    <a:pPr algn="ctr" fontAlgn="base">
                      <a:spcBef>
                        <a:spcPct val="0"/>
                      </a:spcBef>
                      <a:spcAft>
                        <a:spcPct val="0"/>
                      </a:spcAft>
                    </a:pPr>
                    <a:endParaRPr lang="en-US">
                      <a:solidFill>
                        <a:srgbClr val="FFFFFF"/>
                      </a:solidFill>
                      <a:ea typeface="ＭＳ Ｐゴシック" charset="-128"/>
                    </a:endParaRPr>
                  </a:p>
                </p:txBody>
              </p:sp>
              <p:sp>
                <p:nvSpPr>
                  <p:cNvPr id="31812" name="Rectangle 65"/>
                  <p:cNvSpPr>
                    <a:spLocks noChangeArrowheads="1"/>
                  </p:cNvSpPr>
                  <p:nvPr/>
                </p:nvSpPr>
                <p:spPr bwMode="auto">
                  <a:xfrm>
                    <a:off x="1463" y="1930"/>
                    <a:ext cx="62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500" b="1">
                        <a:solidFill>
                          <a:srgbClr val="000000"/>
                        </a:solidFill>
                        <a:ea typeface="ＭＳ Ｐゴシック" charset="-128"/>
                      </a:rPr>
                      <a:t>COC users</a:t>
                    </a:r>
                    <a:endParaRPr lang="en-US">
                      <a:solidFill>
                        <a:srgbClr val="FFFFFF"/>
                      </a:solidFill>
                      <a:ea typeface="ＭＳ Ｐゴシック" charset="-128"/>
                    </a:endParaRPr>
                  </a:p>
                </p:txBody>
              </p:sp>
              <p:sp>
                <p:nvSpPr>
                  <p:cNvPr id="31813" name="Rectangle 70"/>
                  <p:cNvSpPr>
                    <a:spLocks noChangeArrowheads="1"/>
                  </p:cNvSpPr>
                  <p:nvPr/>
                </p:nvSpPr>
                <p:spPr bwMode="auto">
                  <a:xfrm>
                    <a:off x="1280" y="1586"/>
                    <a:ext cx="88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500" b="1">
                        <a:solidFill>
                          <a:srgbClr val="000000"/>
                        </a:solidFill>
                        <a:ea typeface="ＭＳ Ｐゴシック" charset="-128"/>
                      </a:rPr>
                      <a:t>Ovarian Cancer</a:t>
                    </a:r>
                    <a:endParaRPr lang="en-US">
                      <a:solidFill>
                        <a:srgbClr val="FFFFFF"/>
                      </a:solidFill>
                      <a:ea typeface="ＭＳ Ｐゴシック" charset="-128"/>
                    </a:endParaRPr>
                  </a:p>
                </p:txBody>
              </p:sp>
            </p:grpSp>
            <p:grpSp>
              <p:nvGrpSpPr>
                <p:cNvPr id="6" name="Group 76"/>
                <p:cNvGrpSpPr>
                  <a:grpSpLocks/>
                </p:cNvGrpSpPr>
                <p:nvPr/>
              </p:nvGrpSpPr>
              <p:grpSpPr bwMode="auto">
                <a:xfrm>
                  <a:off x="2813" y="1586"/>
                  <a:ext cx="1134" cy="484"/>
                  <a:chOff x="2837" y="1586"/>
                  <a:chExt cx="1134" cy="484"/>
                </a:xfrm>
              </p:grpSpPr>
              <p:sp>
                <p:nvSpPr>
                  <p:cNvPr id="31804" name="Rectangle 66"/>
                  <p:cNvSpPr>
                    <a:spLocks noChangeArrowheads="1"/>
                  </p:cNvSpPr>
                  <p:nvPr/>
                </p:nvSpPr>
                <p:spPr bwMode="auto">
                  <a:xfrm>
                    <a:off x="2842" y="1773"/>
                    <a:ext cx="131" cy="116"/>
                  </a:xfrm>
                  <a:prstGeom prst="rect">
                    <a:avLst/>
                  </a:prstGeom>
                  <a:solidFill>
                    <a:srgbClr val="FF4343"/>
                  </a:solidFill>
                  <a:ln w="9525">
                    <a:solidFill>
                      <a:srgbClr val="969696"/>
                    </a:solidFill>
                    <a:miter lim="800000"/>
                    <a:headEnd/>
                    <a:tailEnd/>
                  </a:ln>
                </p:spPr>
                <p:txBody>
                  <a:bodyPr/>
                  <a:lstStyle/>
                  <a:p>
                    <a:pPr algn="ctr" fontAlgn="base">
                      <a:spcBef>
                        <a:spcPct val="0"/>
                      </a:spcBef>
                      <a:spcAft>
                        <a:spcPct val="0"/>
                      </a:spcAft>
                    </a:pPr>
                    <a:endParaRPr lang="en-US">
                      <a:solidFill>
                        <a:srgbClr val="FFFFFF"/>
                      </a:solidFill>
                      <a:ea typeface="ＭＳ Ｐゴシック" charset="-128"/>
                    </a:endParaRPr>
                  </a:p>
                </p:txBody>
              </p:sp>
              <p:sp>
                <p:nvSpPr>
                  <p:cNvPr id="31805" name="Rectangle 67"/>
                  <p:cNvSpPr>
                    <a:spLocks noChangeArrowheads="1"/>
                  </p:cNvSpPr>
                  <p:nvPr/>
                </p:nvSpPr>
                <p:spPr bwMode="auto">
                  <a:xfrm>
                    <a:off x="3021" y="1760"/>
                    <a:ext cx="88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500" b="1">
                        <a:solidFill>
                          <a:srgbClr val="000000"/>
                        </a:solidFill>
                        <a:ea typeface="ＭＳ Ｐゴシック" charset="-128"/>
                      </a:rPr>
                      <a:t>Non COC users</a:t>
                    </a:r>
                    <a:endParaRPr lang="en-US">
                      <a:solidFill>
                        <a:srgbClr val="FFFFFF"/>
                      </a:solidFill>
                      <a:ea typeface="ＭＳ Ｐゴシック" charset="-128"/>
                    </a:endParaRPr>
                  </a:p>
                </p:txBody>
              </p:sp>
              <p:sp>
                <p:nvSpPr>
                  <p:cNvPr id="31806" name="Rectangle 68"/>
                  <p:cNvSpPr>
                    <a:spLocks noChangeArrowheads="1"/>
                  </p:cNvSpPr>
                  <p:nvPr/>
                </p:nvSpPr>
                <p:spPr bwMode="auto">
                  <a:xfrm>
                    <a:off x="2842" y="1939"/>
                    <a:ext cx="131" cy="117"/>
                  </a:xfrm>
                  <a:prstGeom prst="rect">
                    <a:avLst/>
                  </a:prstGeom>
                  <a:solidFill>
                    <a:srgbClr val="FFB9B9"/>
                  </a:solidFill>
                  <a:ln w="9525">
                    <a:solidFill>
                      <a:srgbClr val="969696"/>
                    </a:solidFill>
                    <a:miter lim="800000"/>
                    <a:headEnd/>
                    <a:tailEnd/>
                  </a:ln>
                </p:spPr>
                <p:txBody>
                  <a:bodyPr/>
                  <a:lstStyle/>
                  <a:p>
                    <a:pPr algn="ctr" fontAlgn="base">
                      <a:spcBef>
                        <a:spcPct val="0"/>
                      </a:spcBef>
                      <a:spcAft>
                        <a:spcPct val="0"/>
                      </a:spcAft>
                    </a:pPr>
                    <a:endParaRPr lang="en-US">
                      <a:solidFill>
                        <a:srgbClr val="FFFFFF"/>
                      </a:solidFill>
                      <a:ea typeface="ＭＳ Ｐゴシック" charset="-128"/>
                    </a:endParaRPr>
                  </a:p>
                </p:txBody>
              </p:sp>
              <p:sp>
                <p:nvSpPr>
                  <p:cNvPr id="31807" name="Rectangle 69"/>
                  <p:cNvSpPr>
                    <a:spLocks noChangeArrowheads="1"/>
                  </p:cNvSpPr>
                  <p:nvPr/>
                </p:nvSpPr>
                <p:spPr bwMode="auto">
                  <a:xfrm>
                    <a:off x="3016" y="1926"/>
                    <a:ext cx="62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en-US" sz="1500" b="1">
                        <a:solidFill>
                          <a:srgbClr val="000000"/>
                        </a:solidFill>
                        <a:ea typeface="ＭＳ Ｐゴシック" charset="-128"/>
                      </a:rPr>
                      <a:t>COC users</a:t>
                    </a:r>
                    <a:endParaRPr lang="en-US">
                      <a:solidFill>
                        <a:srgbClr val="FFFFFF"/>
                      </a:solidFill>
                      <a:ea typeface="ＭＳ Ｐゴシック" charset="-128"/>
                    </a:endParaRPr>
                  </a:p>
                </p:txBody>
              </p:sp>
              <p:sp>
                <p:nvSpPr>
                  <p:cNvPr id="31808" name="Rectangle 71"/>
                  <p:cNvSpPr>
                    <a:spLocks noChangeArrowheads="1"/>
                  </p:cNvSpPr>
                  <p:nvPr/>
                </p:nvSpPr>
                <p:spPr bwMode="auto">
                  <a:xfrm>
                    <a:off x="2837" y="1586"/>
                    <a:ext cx="113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500" b="1">
                        <a:solidFill>
                          <a:srgbClr val="000000"/>
                        </a:solidFill>
                        <a:ea typeface="ＭＳ Ｐゴシック" charset="-128"/>
                      </a:rPr>
                      <a:t>Endometrial Cancer</a:t>
                    </a:r>
                    <a:endParaRPr lang="en-US">
                      <a:solidFill>
                        <a:srgbClr val="FFFFFF"/>
                      </a:solidFill>
                      <a:ea typeface="ＭＳ Ｐゴシック" charset="-128"/>
                    </a:endParaRPr>
                  </a:p>
                </p:txBody>
              </p:sp>
            </p:grpSp>
            <p:sp>
              <p:nvSpPr>
                <p:cNvPr id="31803" name="Rectangle 77"/>
                <p:cNvSpPr>
                  <a:spLocks noChangeArrowheads="1"/>
                </p:cNvSpPr>
                <p:nvPr/>
              </p:nvSpPr>
              <p:spPr bwMode="auto">
                <a:xfrm>
                  <a:off x="1325" y="1524"/>
                  <a:ext cx="2791" cy="6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a:solidFill>
                      <a:srgbClr val="FFFFFF"/>
                    </a:solidFill>
                    <a:ea typeface="ＭＳ Ｐゴシック" charset="-128"/>
                  </a:endParaRPr>
                </a:p>
              </p:txBody>
            </p:sp>
          </p:grpSp>
          <p:sp>
            <p:nvSpPr>
              <p:cNvPr id="31798" name="Line 79"/>
              <p:cNvSpPr>
                <a:spLocks noChangeShapeType="1"/>
              </p:cNvSpPr>
              <p:nvPr/>
            </p:nvSpPr>
            <p:spPr bwMode="auto">
              <a:xfrm flipV="1">
                <a:off x="605" y="1518"/>
                <a:ext cx="75" cy="4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1799" name="Line 81"/>
              <p:cNvSpPr>
                <a:spLocks noChangeShapeType="1"/>
              </p:cNvSpPr>
              <p:nvPr/>
            </p:nvSpPr>
            <p:spPr bwMode="auto">
              <a:xfrm>
                <a:off x="642" y="1293"/>
                <a:ext cx="0" cy="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sp>
            <p:nvSpPr>
              <p:cNvPr id="31800" name="Line 82"/>
              <p:cNvSpPr>
                <a:spLocks noChangeShapeType="1"/>
              </p:cNvSpPr>
              <p:nvPr/>
            </p:nvSpPr>
            <p:spPr bwMode="auto">
              <a:xfrm flipV="1">
                <a:off x="607" y="1362"/>
                <a:ext cx="75" cy="4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ea typeface="ＭＳ Ｐゴシック" charset="-128"/>
                </a:endParaRPr>
              </a:p>
            </p:txBody>
          </p:sp>
        </p:grpSp>
      </p:grpSp>
    </p:spTree>
    <p:extLst>
      <p:ext uri="{BB962C8B-B14F-4D97-AF65-F5344CB8AC3E}">
        <p14:creationId xmlns:p14="http://schemas.microsoft.com/office/powerpoint/2010/main" val="31523497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050"/>
          <p:cNvSpPr>
            <a:spLocks noGrp="1" noChangeArrowheads="1"/>
          </p:cNvSpPr>
          <p:nvPr>
            <p:ph type="title"/>
          </p:nvPr>
        </p:nvSpPr>
        <p:spPr>
          <a:xfrm>
            <a:off x="1905000" y="-304800"/>
            <a:ext cx="5715000" cy="1752600"/>
          </a:xfrm>
        </p:spPr>
        <p:txBody>
          <a:bodyPr/>
          <a:lstStyle/>
          <a:p>
            <a:r>
              <a:rPr lang="en-US" altLang="en-US" sz="4000" dirty="0">
                <a:solidFill>
                  <a:schemeClr val="tx1"/>
                </a:solidFill>
                <a:effectLst/>
              </a:rPr>
              <a:t>COCs and acute pelvic </a:t>
            </a:r>
            <a:br>
              <a:rPr lang="en-US" altLang="en-US" sz="4000" dirty="0">
                <a:solidFill>
                  <a:schemeClr val="tx1"/>
                </a:solidFill>
                <a:effectLst/>
              </a:rPr>
            </a:br>
            <a:r>
              <a:rPr lang="en-US" altLang="en-US" sz="4000" dirty="0">
                <a:solidFill>
                  <a:schemeClr val="tx1"/>
                </a:solidFill>
                <a:effectLst/>
              </a:rPr>
              <a:t>inflammatory disease</a:t>
            </a:r>
          </a:p>
        </p:txBody>
      </p:sp>
      <p:sp>
        <p:nvSpPr>
          <p:cNvPr id="231427" name="Rectangle 2051"/>
          <p:cNvSpPr>
            <a:spLocks noGrp="1" noChangeArrowheads="1"/>
          </p:cNvSpPr>
          <p:nvPr>
            <p:ph type="body" idx="1"/>
          </p:nvPr>
        </p:nvSpPr>
        <p:spPr>
          <a:xfrm>
            <a:off x="990600" y="2667000"/>
            <a:ext cx="7772400" cy="4343400"/>
          </a:xfrm>
        </p:spPr>
        <p:txBody>
          <a:bodyPr/>
          <a:lstStyle/>
          <a:p>
            <a:pPr>
              <a:lnSpc>
                <a:spcPct val="90000"/>
              </a:lnSpc>
            </a:pPr>
            <a:r>
              <a:rPr lang="en-US" altLang="en-US" sz="2400" dirty="0">
                <a:effectLst/>
              </a:rPr>
              <a:t> </a:t>
            </a:r>
            <a:r>
              <a:rPr lang="en-US" altLang="en-US" sz="2800" dirty="0">
                <a:effectLst/>
              </a:rPr>
              <a:t>Relative risks in COCP users:</a:t>
            </a:r>
          </a:p>
          <a:p>
            <a:pPr>
              <a:lnSpc>
                <a:spcPct val="90000"/>
              </a:lnSpc>
            </a:pPr>
            <a:endParaRPr lang="en-US" altLang="en-US" sz="2400" dirty="0">
              <a:effectLst/>
            </a:endParaRPr>
          </a:p>
          <a:p>
            <a:pPr>
              <a:lnSpc>
                <a:spcPct val="90000"/>
              </a:lnSpc>
              <a:buFontTx/>
              <a:buNone/>
            </a:pPr>
            <a:r>
              <a:rPr lang="en-US" altLang="en-US" sz="2400" dirty="0">
                <a:effectLst/>
              </a:rPr>
              <a:t>		- against other contraceptive methods:</a:t>
            </a:r>
          </a:p>
          <a:p>
            <a:pPr>
              <a:lnSpc>
                <a:spcPct val="90000"/>
              </a:lnSpc>
              <a:buFontTx/>
              <a:buNone/>
            </a:pPr>
            <a:r>
              <a:rPr lang="en-US" altLang="en-US" sz="2400" dirty="0">
                <a:effectLst/>
              </a:rPr>
              <a:t>				RR = 0.2 - 0.8</a:t>
            </a:r>
          </a:p>
          <a:p>
            <a:pPr>
              <a:lnSpc>
                <a:spcPct val="90000"/>
              </a:lnSpc>
              <a:buFontTx/>
              <a:buNone/>
            </a:pPr>
            <a:r>
              <a:rPr lang="en-US" altLang="en-US" sz="2400" dirty="0">
                <a:effectLst/>
              </a:rPr>
              <a:t>		- against non-users:</a:t>
            </a:r>
          </a:p>
          <a:p>
            <a:pPr>
              <a:lnSpc>
                <a:spcPct val="90000"/>
              </a:lnSpc>
              <a:buFontTx/>
              <a:buNone/>
            </a:pPr>
            <a:r>
              <a:rPr lang="en-US" altLang="en-US" sz="2400" dirty="0">
                <a:effectLst/>
              </a:rPr>
              <a:t>				RR = 0.3 - 0.9</a:t>
            </a:r>
          </a:p>
          <a:p>
            <a:pPr>
              <a:lnSpc>
                <a:spcPct val="90000"/>
              </a:lnSpc>
              <a:buFontTx/>
              <a:buNone/>
            </a:pPr>
            <a:endParaRPr lang="en-US" altLang="en-US" sz="2400" dirty="0">
              <a:effectLst/>
            </a:endParaRPr>
          </a:p>
          <a:p>
            <a:pPr>
              <a:lnSpc>
                <a:spcPct val="90000"/>
              </a:lnSpc>
              <a:buFontTx/>
              <a:buNone/>
            </a:pPr>
            <a:r>
              <a:rPr lang="en-US" altLang="en-US" sz="2400" dirty="0">
                <a:effectLst/>
              </a:rPr>
              <a:t>		</a:t>
            </a:r>
            <a:r>
              <a:rPr lang="en-US" altLang="en-US" sz="1800" dirty="0">
                <a:effectLst/>
              </a:rPr>
              <a:t>(12 studies)</a:t>
            </a:r>
          </a:p>
        </p:txBody>
      </p:sp>
    </p:spTree>
    <p:extLst>
      <p:ext uri="{BB962C8B-B14F-4D97-AF65-F5344CB8AC3E}">
        <p14:creationId xmlns:p14="http://schemas.microsoft.com/office/powerpoint/2010/main" val="1845143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1427">
                                            <p:txEl>
                                              <p:pRg st="0" end="0"/>
                                            </p:txEl>
                                          </p:spTgt>
                                        </p:tgtEl>
                                        <p:attrNameLst>
                                          <p:attrName>style.visibility</p:attrName>
                                        </p:attrNameLst>
                                      </p:cBhvr>
                                      <p:to>
                                        <p:strVal val="visible"/>
                                      </p:to>
                                    </p:set>
                                    <p:anim calcmode="lin" valueType="num">
                                      <p:cBhvr additive="base">
                                        <p:cTn id="7" dur="500" fill="hold"/>
                                        <p:tgtEl>
                                          <p:spTgt spid="2314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14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1427">
                                            <p:txEl>
                                              <p:pRg st="2" end="2"/>
                                            </p:txEl>
                                          </p:spTgt>
                                        </p:tgtEl>
                                        <p:attrNameLst>
                                          <p:attrName>style.visibility</p:attrName>
                                        </p:attrNameLst>
                                      </p:cBhvr>
                                      <p:to>
                                        <p:strVal val="visible"/>
                                      </p:to>
                                    </p:set>
                                    <p:anim calcmode="lin" valueType="num">
                                      <p:cBhvr additive="base">
                                        <p:cTn id="13" dur="500" fill="hold"/>
                                        <p:tgtEl>
                                          <p:spTgt spid="23142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1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1427">
                                            <p:txEl>
                                              <p:pRg st="3" end="3"/>
                                            </p:txEl>
                                          </p:spTgt>
                                        </p:tgtEl>
                                        <p:attrNameLst>
                                          <p:attrName>style.visibility</p:attrName>
                                        </p:attrNameLst>
                                      </p:cBhvr>
                                      <p:to>
                                        <p:strVal val="visible"/>
                                      </p:to>
                                    </p:set>
                                    <p:anim calcmode="lin" valueType="num">
                                      <p:cBhvr additive="base">
                                        <p:cTn id="19" dur="500" fill="hold"/>
                                        <p:tgtEl>
                                          <p:spTgt spid="2314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14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1427">
                                            <p:txEl>
                                              <p:pRg st="4" end="4"/>
                                            </p:txEl>
                                          </p:spTgt>
                                        </p:tgtEl>
                                        <p:attrNameLst>
                                          <p:attrName>style.visibility</p:attrName>
                                        </p:attrNameLst>
                                      </p:cBhvr>
                                      <p:to>
                                        <p:strVal val="visible"/>
                                      </p:to>
                                    </p:set>
                                    <p:anim calcmode="lin" valueType="num">
                                      <p:cBhvr additive="base">
                                        <p:cTn id="25" dur="500" fill="hold"/>
                                        <p:tgtEl>
                                          <p:spTgt spid="23142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14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1427">
                                            <p:txEl>
                                              <p:pRg st="5" end="5"/>
                                            </p:txEl>
                                          </p:spTgt>
                                        </p:tgtEl>
                                        <p:attrNameLst>
                                          <p:attrName>style.visibility</p:attrName>
                                        </p:attrNameLst>
                                      </p:cBhvr>
                                      <p:to>
                                        <p:strVal val="visible"/>
                                      </p:to>
                                    </p:set>
                                    <p:anim calcmode="lin" valueType="num">
                                      <p:cBhvr additive="base">
                                        <p:cTn id="31" dur="500" fill="hold"/>
                                        <p:tgtEl>
                                          <p:spTgt spid="23142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314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1427">
                                            <p:txEl>
                                              <p:pRg st="7" end="7"/>
                                            </p:txEl>
                                          </p:spTgt>
                                        </p:tgtEl>
                                        <p:attrNameLst>
                                          <p:attrName>style.visibility</p:attrName>
                                        </p:attrNameLst>
                                      </p:cBhvr>
                                      <p:to>
                                        <p:strVal val="visible"/>
                                      </p:to>
                                    </p:set>
                                    <p:anim calcmode="lin" valueType="num">
                                      <p:cBhvr additive="base">
                                        <p:cTn id="37" dur="500" fill="hold"/>
                                        <p:tgtEl>
                                          <p:spTgt spid="231427">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3142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7"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0B001-7AE8-4C80-BAC0-161951C7F761}"/>
              </a:ext>
            </a:extLst>
          </p:cNvPr>
          <p:cNvSpPr>
            <a:spLocks noGrp="1"/>
          </p:cNvSpPr>
          <p:nvPr>
            <p:ph type="title"/>
          </p:nvPr>
        </p:nvSpPr>
        <p:spPr/>
        <p:txBody>
          <a:bodyPr/>
          <a:lstStyle/>
          <a:p>
            <a:r>
              <a:rPr lang="en-US" dirty="0">
                <a:solidFill>
                  <a:schemeClr val="tx1"/>
                </a:solidFill>
                <a:effectLst/>
              </a:rPr>
              <a:t>Pregnancy spacing</a:t>
            </a:r>
          </a:p>
        </p:txBody>
      </p:sp>
      <p:sp>
        <p:nvSpPr>
          <p:cNvPr id="3" name="Content Placeholder 2">
            <a:extLst>
              <a:ext uri="{FF2B5EF4-FFF2-40B4-BE49-F238E27FC236}">
                <a16:creationId xmlns:a16="http://schemas.microsoft.com/office/drawing/2014/main" id="{6A99969B-430C-4715-BD14-F23800F71439}"/>
              </a:ext>
            </a:extLst>
          </p:cNvPr>
          <p:cNvSpPr>
            <a:spLocks noGrp="1"/>
          </p:cNvSpPr>
          <p:nvPr>
            <p:ph idx="1"/>
          </p:nvPr>
        </p:nvSpPr>
        <p:spPr/>
        <p:txBody>
          <a:bodyPr/>
          <a:lstStyle/>
          <a:p>
            <a:r>
              <a:rPr lang="en-US" sz="2000" dirty="0">
                <a:effectLst/>
              </a:rPr>
              <a:t>It is recommended that women wait 24 months between pregnancies in order to reduce morbidity risks to the mother, her subsequent pregnancies, and her children.</a:t>
            </a:r>
          </a:p>
          <a:p>
            <a:r>
              <a:rPr lang="en-US" sz="2000" dirty="0">
                <a:effectLst/>
              </a:rPr>
              <a:t>Family planning options should be discussed antenatally, in a culturally appropriate manner on more than one occasion to ensure that immediate PPFP methods are a viable method of choice.</a:t>
            </a:r>
          </a:p>
          <a:p>
            <a:r>
              <a:rPr lang="en-US" sz="2000" dirty="0">
                <a:effectLst/>
              </a:rPr>
              <a:t>Unmet need for FP is defined as the percentage of women of reproductive age, either married or in a union, who want to stop or delay getting pregnant for the next two years, but are not using any method of contraception, modern or traditional.</a:t>
            </a:r>
          </a:p>
          <a:p>
            <a:r>
              <a:rPr lang="en-US" sz="2000" dirty="0">
                <a:effectLst/>
              </a:rPr>
              <a:t>An estimated 19% of pregnancies are unplanned</a:t>
            </a:r>
          </a:p>
          <a:p>
            <a:endParaRPr lang="en-US" sz="2000" dirty="0">
              <a:effectLst/>
            </a:endParaRPr>
          </a:p>
        </p:txBody>
      </p:sp>
      <p:sp>
        <p:nvSpPr>
          <p:cNvPr id="4" name="Slide Number Placeholder 3">
            <a:extLst>
              <a:ext uri="{FF2B5EF4-FFF2-40B4-BE49-F238E27FC236}">
                <a16:creationId xmlns:a16="http://schemas.microsoft.com/office/drawing/2014/main" id="{C3E9CD21-CB6D-483D-A198-74E29A07CF4C}"/>
              </a:ext>
            </a:extLst>
          </p:cNvPr>
          <p:cNvSpPr>
            <a:spLocks noGrp="1"/>
          </p:cNvSpPr>
          <p:nvPr>
            <p:ph type="sldNum" sz="quarter" idx="12"/>
          </p:nvPr>
        </p:nvSpPr>
        <p:spPr/>
        <p:txBody>
          <a:bodyPr/>
          <a:lstStyle/>
          <a:p>
            <a:fld id="{09B87B27-2B38-466A-8CD4-319805E47035}" type="slidenum">
              <a:rPr lang="en-US" smtClean="0">
                <a:solidFill>
                  <a:srgbClr val="003366"/>
                </a:solidFill>
              </a:rPr>
              <a:pPr/>
              <a:t>6</a:t>
            </a:fld>
            <a:endParaRPr lang="en-US">
              <a:solidFill>
                <a:srgbClr val="003366"/>
              </a:solidFill>
            </a:endParaRPr>
          </a:p>
        </p:txBody>
      </p:sp>
    </p:spTree>
    <p:extLst>
      <p:ext uri="{BB962C8B-B14F-4D97-AF65-F5344CB8AC3E}">
        <p14:creationId xmlns:p14="http://schemas.microsoft.com/office/powerpoint/2010/main" val="38262056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AU" altLang="en-US" sz="4000" dirty="0">
                <a:solidFill>
                  <a:schemeClr val="tx1"/>
                </a:solidFill>
                <a:effectLst/>
              </a:rPr>
              <a:t>VTE and third generation COCs</a:t>
            </a:r>
          </a:p>
        </p:txBody>
      </p:sp>
      <p:sp>
        <p:nvSpPr>
          <p:cNvPr id="145411" name="Rectangle 3"/>
          <p:cNvSpPr>
            <a:spLocks noGrp="1" noChangeArrowheads="1"/>
          </p:cNvSpPr>
          <p:nvPr>
            <p:ph type="body" idx="1"/>
          </p:nvPr>
        </p:nvSpPr>
        <p:spPr>
          <a:xfrm>
            <a:off x="0" y="1371600"/>
            <a:ext cx="8839200" cy="4114800"/>
          </a:xfrm>
        </p:spPr>
        <p:txBody>
          <a:bodyPr/>
          <a:lstStyle/>
          <a:p>
            <a:r>
              <a:rPr lang="en-AU" altLang="en-US" sz="2800" dirty="0">
                <a:effectLst/>
              </a:rPr>
              <a:t>4 studies in 1995 suggested doubling of OR for VTE with third generation </a:t>
            </a:r>
            <a:r>
              <a:rPr lang="en-AU" altLang="en-US" sz="2800" dirty="0" err="1">
                <a:effectLst/>
              </a:rPr>
              <a:t>progestogens</a:t>
            </a:r>
            <a:endParaRPr lang="en-AU" altLang="en-US" sz="2800" dirty="0">
              <a:effectLst/>
            </a:endParaRPr>
          </a:p>
          <a:p>
            <a:r>
              <a:rPr lang="en-AU" altLang="en-US" sz="2800" dirty="0">
                <a:effectLst/>
              </a:rPr>
              <a:t>critics suggested selection bias, well patient bias</a:t>
            </a:r>
          </a:p>
          <a:p>
            <a:r>
              <a:rPr lang="en-AU" altLang="en-US" sz="2800" dirty="0">
                <a:effectLst/>
              </a:rPr>
              <a:t>2 studies which accounted for bias and confounders found no increased risk</a:t>
            </a:r>
          </a:p>
          <a:p>
            <a:r>
              <a:rPr lang="en-AU" altLang="en-US" sz="2800" dirty="0">
                <a:effectLst/>
              </a:rPr>
              <a:t>recent study still suggests doubling of risk compared to LNG pills-? </a:t>
            </a:r>
            <a:r>
              <a:rPr lang="en-AU" altLang="en-US" sz="2800" dirty="0" err="1">
                <a:effectLst/>
              </a:rPr>
              <a:t>Antioestrogen</a:t>
            </a:r>
            <a:r>
              <a:rPr lang="en-AU" altLang="en-US" sz="2800" dirty="0">
                <a:effectLst/>
              </a:rPr>
              <a:t> effect</a:t>
            </a:r>
          </a:p>
          <a:p>
            <a:r>
              <a:rPr lang="en-AU" altLang="en-US" sz="2800" dirty="0">
                <a:effectLst/>
              </a:rPr>
              <a:t>risk factors include </a:t>
            </a:r>
            <a:r>
              <a:rPr lang="en-AU" altLang="en-US" sz="2800" dirty="0" err="1">
                <a:effectLst/>
              </a:rPr>
              <a:t>thrombophilias</a:t>
            </a:r>
            <a:r>
              <a:rPr lang="en-AU" altLang="en-US" sz="2800" dirty="0">
                <a:effectLst/>
              </a:rPr>
              <a:t>, obesity, smoking, age</a:t>
            </a:r>
          </a:p>
        </p:txBody>
      </p:sp>
    </p:spTree>
    <p:extLst>
      <p:ext uri="{BB962C8B-B14F-4D97-AF65-F5344CB8AC3E}">
        <p14:creationId xmlns:p14="http://schemas.microsoft.com/office/powerpoint/2010/main" val="1376962866"/>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 calcmode="lin" valueType="num">
                                      <p:cBhvr additive="base">
                                        <p:cTn id="7" dur="500" fill="hold"/>
                                        <p:tgtEl>
                                          <p:spTgt spid="1454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54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5411">
                                            <p:txEl>
                                              <p:pRg st="1" end="1"/>
                                            </p:txEl>
                                          </p:spTgt>
                                        </p:tgtEl>
                                        <p:attrNameLst>
                                          <p:attrName>style.visibility</p:attrName>
                                        </p:attrNameLst>
                                      </p:cBhvr>
                                      <p:to>
                                        <p:strVal val="visible"/>
                                      </p:to>
                                    </p:set>
                                    <p:anim calcmode="lin" valueType="num">
                                      <p:cBhvr additive="base">
                                        <p:cTn id="13" dur="500" fill="hold"/>
                                        <p:tgtEl>
                                          <p:spTgt spid="1454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54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5411">
                                            <p:txEl>
                                              <p:pRg st="2" end="2"/>
                                            </p:txEl>
                                          </p:spTgt>
                                        </p:tgtEl>
                                        <p:attrNameLst>
                                          <p:attrName>style.visibility</p:attrName>
                                        </p:attrNameLst>
                                      </p:cBhvr>
                                      <p:to>
                                        <p:strVal val="visible"/>
                                      </p:to>
                                    </p:set>
                                    <p:anim calcmode="lin" valueType="num">
                                      <p:cBhvr additive="base">
                                        <p:cTn id="19" dur="500" fill="hold"/>
                                        <p:tgtEl>
                                          <p:spTgt spid="14541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54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5411">
                                            <p:txEl>
                                              <p:pRg st="3" end="3"/>
                                            </p:txEl>
                                          </p:spTgt>
                                        </p:tgtEl>
                                        <p:attrNameLst>
                                          <p:attrName>style.visibility</p:attrName>
                                        </p:attrNameLst>
                                      </p:cBhvr>
                                      <p:to>
                                        <p:strVal val="visible"/>
                                      </p:to>
                                    </p:set>
                                    <p:anim calcmode="lin" valueType="num">
                                      <p:cBhvr additive="base">
                                        <p:cTn id="25" dur="500" fill="hold"/>
                                        <p:tgtEl>
                                          <p:spTgt spid="14541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54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5411">
                                            <p:txEl>
                                              <p:pRg st="4" end="4"/>
                                            </p:txEl>
                                          </p:spTgt>
                                        </p:tgtEl>
                                        <p:attrNameLst>
                                          <p:attrName>style.visibility</p:attrName>
                                        </p:attrNameLst>
                                      </p:cBhvr>
                                      <p:to>
                                        <p:strVal val="visible"/>
                                      </p:to>
                                    </p:set>
                                    <p:anim calcmode="lin" valueType="num">
                                      <p:cBhvr additive="base">
                                        <p:cTn id="31" dur="500" fill="hold"/>
                                        <p:tgtEl>
                                          <p:spTgt spid="14541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541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AU" altLang="en-US" sz="3200" dirty="0">
                <a:solidFill>
                  <a:schemeClr val="tx1"/>
                </a:solidFill>
                <a:effectLst/>
              </a:rPr>
              <a:t>Oral contraceptives and the risk of venous </a:t>
            </a:r>
            <a:r>
              <a:rPr lang="en-AU" altLang="en-US" sz="3200" dirty="0" err="1">
                <a:solidFill>
                  <a:schemeClr val="tx1"/>
                </a:solidFill>
                <a:effectLst/>
              </a:rPr>
              <a:t>thrombo</a:t>
            </a:r>
            <a:r>
              <a:rPr lang="en-AU" altLang="en-US" sz="3200" dirty="0">
                <a:solidFill>
                  <a:schemeClr val="tx1"/>
                </a:solidFill>
                <a:effectLst/>
              </a:rPr>
              <a:t>-embolism:</a:t>
            </a:r>
          </a:p>
        </p:txBody>
      </p:sp>
      <p:sp>
        <p:nvSpPr>
          <p:cNvPr id="27651" name="Rectangle 3"/>
          <p:cNvSpPr>
            <a:spLocks noGrp="1" noChangeArrowheads="1"/>
          </p:cNvSpPr>
          <p:nvPr>
            <p:ph type="body" idx="1"/>
          </p:nvPr>
        </p:nvSpPr>
        <p:spPr>
          <a:xfrm>
            <a:off x="533400" y="2438400"/>
            <a:ext cx="7772400" cy="4114800"/>
          </a:xfrm>
        </p:spPr>
        <p:txBody>
          <a:bodyPr/>
          <a:lstStyle/>
          <a:p>
            <a:pPr>
              <a:lnSpc>
                <a:spcPct val="80000"/>
              </a:lnSpc>
            </a:pPr>
            <a:r>
              <a:rPr lang="en-US" altLang="en-US" sz="2800" dirty="0">
                <a:effectLst/>
              </a:rPr>
              <a:t>Reproductive age women no COCs</a:t>
            </a:r>
          </a:p>
          <a:p>
            <a:pPr lvl="1">
              <a:lnSpc>
                <a:spcPct val="80000"/>
              </a:lnSpc>
            </a:pPr>
            <a:r>
              <a:rPr lang="en-US" altLang="en-US" sz="2000" dirty="0">
                <a:effectLst/>
              </a:rPr>
              <a:t>4-5/10,000</a:t>
            </a:r>
          </a:p>
          <a:p>
            <a:pPr>
              <a:lnSpc>
                <a:spcPct val="80000"/>
              </a:lnSpc>
            </a:pPr>
            <a:r>
              <a:rPr lang="en-US" altLang="en-US" sz="2800" dirty="0">
                <a:effectLst/>
              </a:rPr>
              <a:t>COC users</a:t>
            </a:r>
            <a:r>
              <a:rPr lang="en-US" altLang="en-US" sz="2000" dirty="0">
                <a:effectLst/>
              </a:rPr>
              <a:t>  </a:t>
            </a:r>
          </a:p>
          <a:p>
            <a:pPr lvl="1">
              <a:lnSpc>
                <a:spcPct val="80000"/>
              </a:lnSpc>
            </a:pPr>
            <a:r>
              <a:rPr lang="en-US" altLang="en-US" sz="2000" dirty="0">
                <a:effectLst/>
              </a:rPr>
              <a:t>9-10/10,000</a:t>
            </a:r>
          </a:p>
          <a:p>
            <a:pPr>
              <a:lnSpc>
                <a:spcPct val="80000"/>
              </a:lnSpc>
            </a:pPr>
            <a:r>
              <a:rPr lang="en-US" altLang="en-US" sz="2800" dirty="0">
                <a:effectLst/>
              </a:rPr>
              <a:t>Pregnancy </a:t>
            </a:r>
          </a:p>
          <a:p>
            <a:pPr lvl="1">
              <a:lnSpc>
                <a:spcPct val="80000"/>
              </a:lnSpc>
            </a:pPr>
            <a:r>
              <a:rPr lang="en-US" altLang="en-US" sz="1800" dirty="0">
                <a:effectLst/>
              </a:rPr>
              <a:t>29/10,000</a:t>
            </a:r>
          </a:p>
          <a:p>
            <a:pPr>
              <a:lnSpc>
                <a:spcPct val="80000"/>
              </a:lnSpc>
            </a:pPr>
            <a:r>
              <a:rPr lang="en-US" altLang="en-US" sz="2800" dirty="0">
                <a:effectLst/>
              </a:rPr>
              <a:t>Immediate post partum </a:t>
            </a:r>
          </a:p>
          <a:p>
            <a:pPr lvl="1">
              <a:lnSpc>
                <a:spcPct val="80000"/>
              </a:lnSpc>
            </a:pPr>
            <a:r>
              <a:rPr lang="en-US" altLang="en-US" sz="1800" dirty="0">
                <a:effectLst/>
              </a:rPr>
              <a:t>? 300-400/10,000</a:t>
            </a:r>
          </a:p>
          <a:p>
            <a:pPr lvl="1">
              <a:lnSpc>
                <a:spcPct val="80000"/>
              </a:lnSpc>
            </a:pPr>
            <a:endParaRPr lang="en-AU" altLang="en-US" sz="900" b="1" dirty="0">
              <a:solidFill>
                <a:srgbClr val="FFFFFF"/>
              </a:solidFill>
              <a:effectLst/>
            </a:endParaRPr>
          </a:p>
          <a:p>
            <a:pPr lvl="1">
              <a:lnSpc>
                <a:spcPct val="80000"/>
              </a:lnSpc>
            </a:pPr>
            <a:r>
              <a:rPr lang="en-AU" altLang="en-US" sz="1800" b="1" dirty="0">
                <a:solidFill>
                  <a:srgbClr val="FF0000"/>
                </a:solidFill>
                <a:effectLst/>
              </a:rPr>
              <a:t>SOGC clinical practice guideline. No. 252, December 2010</a:t>
            </a:r>
          </a:p>
          <a:p>
            <a:pPr lvl="1">
              <a:lnSpc>
                <a:spcPct val="80000"/>
              </a:lnSpc>
            </a:pPr>
            <a:r>
              <a:rPr lang="en-AU" altLang="en-US" sz="1800" b="1" dirty="0" err="1">
                <a:solidFill>
                  <a:srgbClr val="FF0000"/>
                </a:solidFill>
                <a:effectLst/>
              </a:rPr>
              <a:t>J.Obstet</a:t>
            </a:r>
            <a:r>
              <a:rPr lang="en-AU" altLang="en-US" sz="1800" b="1" dirty="0">
                <a:solidFill>
                  <a:srgbClr val="FF0000"/>
                </a:solidFill>
                <a:effectLst/>
              </a:rPr>
              <a:t> </a:t>
            </a:r>
            <a:r>
              <a:rPr lang="en-AU" altLang="en-US" sz="1800" b="1" dirty="0" err="1">
                <a:solidFill>
                  <a:srgbClr val="FF0000"/>
                </a:solidFill>
                <a:effectLst/>
              </a:rPr>
              <a:t>Gynecol</a:t>
            </a:r>
            <a:r>
              <a:rPr lang="en-AU" altLang="en-US" sz="1800" b="1" dirty="0">
                <a:solidFill>
                  <a:srgbClr val="FF0000"/>
                </a:solidFill>
                <a:effectLst/>
              </a:rPr>
              <a:t> Canada  2010</a:t>
            </a:r>
            <a:r>
              <a:rPr lang="en-AU" altLang="en-US" sz="1800" dirty="0">
                <a:solidFill>
                  <a:srgbClr val="FF0000"/>
                </a:solidFill>
                <a:effectLst/>
              </a:rPr>
              <a:t> </a:t>
            </a:r>
            <a:r>
              <a:rPr lang="en-AU" altLang="en-US" sz="1800" b="1" dirty="0">
                <a:solidFill>
                  <a:srgbClr val="FF0000"/>
                </a:solidFill>
                <a:effectLst/>
              </a:rPr>
              <a:t>..</a:t>
            </a:r>
          </a:p>
          <a:p>
            <a:pPr lvl="1">
              <a:lnSpc>
                <a:spcPct val="80000"/>
              </a:lnSpc>
            </a:pPr>
            <a:endParaRPr lang="en-AU" altLang="en-US" sz="900" dirty="0">
              <a:solidFill>
                <a:srgbClr val="FFFFFF"/>
              </a:solidFill>
              <a:effectLst/>
            </a:endParaRPr>
          </a:p>
        </p:txBody>
      </p:sp>
    </p:spTree>
    <p:extLst>
      <p:ext uri="{BB962C8B-B14F-4D97-AF65-F5344CB8AC3E}">
        <p14:creationId xmlns:p14="http://schemas.microsoft.com/office/powerpoint/2010/main" val="28587279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ChangeArrowheads="1"/>
          </p:cNvSpPr>
          <p:nvPr>
            <p:ph type="title"/>
          </p:nvPr>
        </p:nvSpPr>
        <p:spPr>
          <a:xfrm>
            <a:off x="685800" y="304800"/>
            <a:ext cx="7772400" cy="1447800"/>
          </a:xfrm>
          <a:noFill/>
        </p:spPr>
        <p:txBody>
          <a:bodyPr lIns="91440" tIns="45720" rIns="91440" bIns="45720" anchor="ctr"/>
          <a:lstStyle/>
          <a:p>
            <a:pPr>
              <a:lnSpc>
                <a:spcPct val="80000"/>
              </a:lnSpc>
            </a:pPr>
            <a:r>
              <a:rPr lang="en-US" altLang="en-US" sz="3600" dirty="0" err="1">
                <a:solidFill>
                  <a:schemeClr val="tx1"/>
                </a:solidFill>
                <a:effectLst/>
              </a:rPr>
              <a:t>Progestogen</a:t>
            </a:r>
            <a:r>
              <a:rPr lang="en-US" altLang="en-US" sz="3600" dirty="0">
                <a:solidFill>
                  <a:schemeClr val="tx1"/>
                </a:solidFill>
                <a:effectLst/>
              </a:rPr>
              <a:t> Only Contraception</a:t>
            </a:r>
            <a:br>
              <a:rPr lang="en-US" altLang="en-US" sz="4000" dirty="0">
                <a:solidFill>
                  <a:schemeClr val="tx1"/>
                </a:solidFill>
                <a:effectLst/>
              </a:rPr>
            </a:br>
            <a:r>
              <a:rPr lang="en-US" altLang="en-US" sz="2800" dirty="0">
                <a:solidFill>
                  <a:schemeClr val="tx1"/>
                </a:solidFill>
                <a:effectLst/>
              </a:rPr>
              <a:t>(“Mini Pills”)</a:t>
            </a:r>
            <a:endParaRPr lang="en-US" altLang="en-US" sz="4000" dirty="0">
              <a:solidFill>
                <a:schemeClr val="tx1"/>
              </a:solidFill>
              <a:effectLst/>
            </a:endParaRPr>
          </a:p>
        </p:txBody>
      </p:sp>
      <p:pic>
        <p:nvPicPr>
          <p:cNvPr id="48131" name="Picture 1027" descr="C:\My Documents\pop.bmp"/>
          <p:cNvPicPr>
            <a:picLocks noGrp="1" noChangeAspect="1" noChangeArrowheads="1"/>
          </p:cNvPicPr>
          <p:nvPr>
            <p:ph type="clipArt" sz="half" idx="1"/>
          </p:nvPr>
        </p:nvPicPr>
        <p:blipFill>
          <a:blip r:embed="rId3" cstate="print"/>
          <a:srcRect/>
          <a:stretch>
            <a:fillRect/>
          </a:stretch>
        </p:blipFill>
        <p:spPr>
          <a:xfrm>
            <a:off x="457200" y="2667000"/>
            <a:ext cx="3886200" cy="2935288"/>
          </a:xfrm>
        </p:spPr>
      </p:pic>
      <p:sp>
        <p:nvSpPr>
          <p:cNvPr id="48132" name="Rectangle 1028"/>
          <p:cNvSpPr>
            <a:spLocks noChangeArrowheads="1"/>
          </p:cNvSpPr>
          <p:nvPr/>
        </p:nvSpPr>
        <p:spPr bwMode="auto">
          <a:xfrm>
            <a:off x="4495800" y="1828800"/>
            <a:ext cx="4191000" cy="990600"/>
          </a:xfrm>
          <a:prstGeom prst="rect">
            <a:avLst/>
          </a:prstGeom>
          <a:noFill/>
          <a:ln w="9525">
            <a:noFill/>
            <a:miter lim="800000"/>
            <a:headEnd/>
            <a:tailEnd/>
          </a:ln>
        </p:spPr>
        <p:txBody>
          <a:bodyPr anchor="ctr"/>
          <a:lstStyle/>
          <a:p>
            <a:pPr algn="l"/>
            <a:r>
              <a:rPr lang="en-US" altLang="en-US" sz="3200" b="0" i="0">
                <a:latin typeface="Times New Roman" pitchFamily="18" charset="0"/>
              </a:rPr>
              <a:t>Available Preparations:</a:t>
            </a:r>
            <a:endParaRPr lang="en-US" altLang="en-US" sz="2400" b="0" i="0">
              <a:latin typeface="Times New Roman" pitchFamily="18" charset="0"/>
            </a:endParaRPr>
          </a:p>
        </p:txBody>
      </p:sp>
      <p:sp>
        <p:nvSpPr>
          <p:cNvPr id="242693" name="Rectangle 1029"/>
          <p:cNvSpPr>
            <a:spLocks noChangeArrowheads="1"/>
          </p:cNvSpPr>
          <p:nvPr/>
        </p:nvSpPr>
        <p:spPr bwMode="auto">
          <a:xfrm>
            <a:off x="4572000" y="2743200"/>
            <a:ext cx="4267200" cy="3581400"/>
          </a:xfrm>
          <a:prstGeom prst="rect">
            <a:avLst/>
          </a:prstGeom>
          <a:noFill/>
          <a:ln w="9525">
            <a:noFill/>
            <a:miter lim="800000"/>
            <a:headEnd/>
            <a:tailEnd/>
          </a:ln>
        </p:spPr>
        <p:txBody>
          <a:bodyPr/>
          <a:lstStyle/>
          <a:p>
            <a:pPr algn="l"/>
            <a:r>
              <a:rPr lang="en-AU" altLang="en-US" sz="2800" b="0" i="0" dirty="0" err="1">
                <a:latin typeface="Times New Roman" pitchFamily="18" charset="0"/>
              </a:rPr>
              <a:t>Levonorgestrel</a:t>
            </a:r>
            <a:r>
              <a:rPr lang="en-AU" altLang="en-US" sz="2800" b="0" i="0" dirty="0">
                <a:latin typeface="Times New Roman" pitchFamily="18" charset="0"/>
              </a:rPr>
              <a:t> 30 µg</a:t>
            </a:r>
          </a:p>
          <a:p>
            <a:pPr lvl="2" algn="l"/>
            <a:r>
              <a:rPr lang="en-AU" altLang="en-US" sz="2800" b="0" i="0" dirty="0" err="1">
                <a:latin typeface="Times New Roman" pitchFamily="18" charset="0"/>
              </a:rPr>
              <a:t>Microlut</a:t>
            </a:r>
            <a:endParaRPr lang="en-AU" altLang="en-US" sz="2800" b="0" i="0" dirty="0">
              <a:latin typeface="Times New Roman" pitchFamily="18" charset="0"/>
            </a:endParaRPr>
          </a:p>
          <a:p>
            <a:pPr lvl="2" algn="l"/>
            <a:r>
              <a:rPr lang="en-AU" altLang="en-US" sz="2800" b="0" i="0" dirty="0" err="1">
                <a:latin typeface="Times New Roman" pitchFamily="18" charset="0"/>
              </a:rPr>
              <a:t>Microval</a:t>
            </a:r>
            <a:endParaRPr lang="en-AU" altLang="en-US" sz="2800" b="0" i="0" dirty="0">
              <a:latin typeface="Times New Roman" pitchFamily="18" charset="0"/>
            </a:endParaRPr>
          </a:p>
          <a:p>
            <a:pPr algn="l"/>
            <a:endParaRPr lang="en-AU" altLang="en-US" sz="1800" b="0" i="0" dirty="0">
              <a:latin typeface="Times New Roman" pitchFamily="18" charset="0"/>
            </a:endParaRPr>
          </a:p>
          <a:p>
            <a:pPr algn="l"/>
            <a:r>
              <a:rPr lang="en-AU" altLang="en-US" sz="2800" b="0" i="0" dirty="0" err="1">
                <a:latin typeface="Times New Roman" pitchFamily="18" charset="0"/>
              </a:rPr>
              <a:t>Norethisterone</a:t>
            </a:r>
            <a:r>
              <a:rPr lang="en-AU" altLang="en-US" sz="2800" b="0" i="0" dirty="0">
                <a:latin typeface="Times New Roman" pitchFamily="18" charset="0"/>
              </a:rPr>
              <a:t> 350 µg</a:t>
            </a:r>
          </a:p>
          <a:p>
            <a:pPr lvl="2" algn="l"/>
            <a:r>
              <a:rPr lang="en-AU" altLang="en-US" sz="2800" b="0" i="0" dirty="0" err="1">
                <a:latin typeface="Times New Roman" pitchFamily="18" charset="0"/>
              </a:rPr>
              <a:t>Micronor</a:t>
            </a:r>
            <a:endParaRPr lang="en-AU" altLang="en-US" sz="2800" b="0" i="0" dirty="0">
              <a:latin typeface="Times New Roman" pitchFamily="18" charset="0"/>
            </a:endParaRPr>
          </a:p>
          <a:p>
            <a:pPr lvl="2" algn="l"/>
            <a:r>
              <a:rPr lang="en-AU" altLang="en-US" sz="2800" b="0" i="0" dirty="0" err="1">
                <a:latin typeface="Times New Roman" pitchFamily="18" charset="0"/>
              </a:rPr>
              <a:t>Noriday</a:t>
            </a:r>
            <a:endParaRPr lang="en-AU" altLang="en-US" sz="2800" b="0" i="0" dirty="0">
              <a:latin typeface="Times New Roman" pitchFamily="18" charset="0"/>
            </a:endParaRPr>
          </a:p>
          <a:p>
            <a:pPr algn="l"/>
            <a:endParaRPr lang="en-US" altLang="en-US" sz="2800" b="0" i="0" dirty="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269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4269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4269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269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24269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4269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3"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B268CC-2CCC-4B95-BAA0-B5CB82529B26}"/>
              </a:ext>
            </a:extLst>
          </p:cNvPr>
          <p:cNvSpPr>
            <a:spLocks noGrp="1"/>
          </p:cNvSpPr>
          <p:nvPr>
            <p:ph type="title"/>
          </p:nvPr>
        </p:nvSpPr>
        <p:spPr/>
        <p:txBody>
          <a:bodyPr/>
          <a:lstStyle/>
          <a:p>
            <a:pPr marL="342900" lvl="0" indent="-342900">
              <a:spcBef>
                <a:spcPct val="20000"/>
              </a:spcBef>
            </a:pPr>
            <a:r>
              <a:rPr lang="en-US" sz="2400" dirty="0">
                <a:solidFill>
                  <a:srgbClr val="003366"/>
                </a:solidFill>
                <a:effectLst/>
                <a:ea typeface="+mn-ea"/>
                <a:cs typeface="+mn-cs"/>
              </a:rPr>
              <a:t>Summary and Recommendations for Progestin-Only Oral Contraceptive Use</a:t>
            </a:r>
            <a:endParaRPr lang="en-US" sz="4800" dirty="0"/>
          </a:p>
        </p:txBody>
      </p:sp>
      <p:sp>
        <p:nvSpPr>
          <p:cNvPr id="7" name="Content Placeholder 6">
            <a:extLst>
              <a:ext uri="{FF2B5EF4-FFF2-40B4-BE49-F238E27FC236}">
                <a16:creationId xmlns:a16="http://schemas.microsoft.com/office/drawing/2014/main" id="{43F91E57-252C-4FEB-896C-B88AC6A010CB}"/>
              </a:ext>
            </a:extLst>
          </p:cNvPr>
          <p:cNvSpPr>
            <a:spLocks noGrp="1"/>
          </p:cNvSpPr>
          <p:nvPr>
            <p:ph idx="1"/>
          </p:nvPr>
        </p:nvSpPr>
        <p:spPr>
          <a:xfrm>
            <a:off x="0" y="1676400"/>
            <a:ext cx="8610600" cy="4724400"/>
          </a:xfrm>
        </p:spPr>
        <p:txBody>
          <a:bodyPr/>
          <a:lstStyle/>
          <a:p>
            <a:pPr marL="0" indent="0">
              <a:buNone/>
            </a:pPr>
            <a:r>
              <a:rPr lang="en-US" sz="2000" dirty="0">
                <a:effectLst/>
              </a:rPr>
              <a:t>1. Progestin-only contraception is an option for women in whom an estrogen-containing contraceptive is either contraindicated or causes additional health concerns.</a:t>
            </a:r>
          </a:p>
          <a:p>
            <a:pPr marL="0" indent="0">
              <a:buNone/>
            </a:pPr>
            <a:r>
              <a:rPr lang="en-US" sz="2000" dirty="0">
                <a:effectLst/>
              </a:rPr>
              <a:t>2. Ovulation is not consistently suppressed; the main contraceptive actions of progestin-only oral contraception are effects on cervical mucus and the endometrium.</a:t>
            </a:r>
          </a:p>
          <a:p>
            <a:pPr marL="0" indent="0">
              <a:buNone/>
            </a:pPr>
            <a:r>
              <a:rPr lang="en-US" sz="2000" dirty="0">
                <a:effectLst/>
              </a:rPr>
              <a:t>3. The typical user failure rate with progestin-only oral contraception is estimated to be &gt;8%. Women choosing progestin-only oral contraception are often </a:t>
            </a:r>
            <a:r>
              <a:rPr lang="en-US" sz="2000" dirty="0" err="1">
                <a:effectLst/>
              </a:rPr>
              <a:t>subfertile</a:t>
            </a:r>
            <a:r>
              <a:rPr lang="en-US" sz="2000" dirty="0">
                <a:effectLst/>
              </a:rPr>
              <a:t> as a result of breastfeeding or older reproductive age, and so the failure rate in these populations may be lower than that in more fertile populations.</a:t>
            </a:r>
          </a:p>
          <a:p>
            <a:pPr marL="0" indent="0">
              <a:buNone/>
            </a:pPr>
            <a:r>
              <a:rPr lang="en-US" sz="2000" dirty="0">
                <a:effectLst/>
              </a:rPr>
              <a:t>4. It is essential that the pill be taken at the same time each day to maximize contraceptive efficacy.</a:t>
            </a:r>
          </a:p>
          <a:p>
            <a:pPr marL="0" indent="0">
              <a:buNone/>
            </a:pPr>
            <a:r>
              <a:rPr lang="en-US" sz="2000" dirty="0">
                <a:effectLst/>
              </a:rPr>
              <a:t>5. Menstrual irregularities are common in users of progestin-only oral contraception and represent the most frequent cause for contraceptive discontinuation.</a:t>
            </a:r>
          </a:p>
        </p:txBody>
      </p:sp>
      <p:sp>
        <p:nvSpPr>
          <p:cNvPr id="5" name="Slide Number Placeholder 4">
            <a:extLst>
              <a:ext uri="{FF2B5EF4-FFF2-40B4-BE49-F238E27FC236}">
                <a16:creationId xmlns:a16="http://schemas.microsoft.com/office/drawing/2014/main" id="{B5A32602-2067-42B1-BE27-8DAD8FC2378B}"/>
              </a:ext>
            </a:extLst>
          </p:cNvPr>
          <p:cNvSpPr>
            <a:spLocks noGrp="1"/>
          </p:cNvSpPr>
          <p:nvPr>
            <p:ph type="sldNum" sz="quarter" idx="12"/>
          </p:nvPr>
        </p:nvSpPr>
        <p:spPr/>
        <p:txBody>
          <a:bodyPr/>
          <a:lstStyle/>
          <a:p>
            <a:pPr>
              <a:defRPr/>
            </a:pPr>
            <a:fld id="{3643BD36-B3B6-474D-A105-E55EEC886AC9}" type="slidenum">
              <a:rPr lang="en-AU" smtClean="0"/>
              <a:pPr>
                <a:defRPr/>
              </a:pPr>
              <a:t>63</a:t>
            </a:fld>
            <a:endParaRPr lang="en-AU"/>
          </a:p>
        </p:txBody>
      </p:sp>
    </p:spTree>
    <p:extLst>
      <p:ext uri="{BB962C8B-B14F-4D97-AF65-F5344CB8AC3E}">
        <p14:creationId xmlns:p14="http://schemas.microsoft.com/office/powerpoint/2010/main" val="21248044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838200" y="381000"/>
            <a:ext cx="7772400" cy="1143000"/>
          </a:xfrm>
        </p:spPr>
        <p:txBody>
          <a:bodyPr/>
          <a:lstStyle/>
          <a:p>
            <a:r>
              <a:rPr lang="en-US" altLang="en-US" dirty="0">
                <a:solidFill>
                  <a:schemeClr val="tx1"/>
                </a:solidFill>
                <a:effectLst/>
              </a:rPr>
              <a:t>Mode of Action</a:t>
            </a:r>
          </a:p>
        </p:txBody>
      </p:sp>
      <p:sp>
        <p:nvSpPr>
          <p:cNvPr id="243715" name="Rectangle 3"/>
          <p:cNvSpPr>
            <a:spLocks noGrp="1" noChangeArrowheads="1"/>
          </p:cNvSpPr>
          <p:nvPr>
            <p:ph type="body" idx="1"/>
          </p:nvPr>
        </p:nvSpPr>
        <p:spPr>
          <a:xfrm>
            <a:off x="685800" y="1600200"/>
            <a:ext cx="7772400" cy="4724400"/>
          </a:xfrm>
          <a:noFill/>
        </p:spPr>
        <p:txBody>
          <a:bodyPr lIns="91440" tIns="45720" rIns="91440" bIns="45720"/>
          <a:lstStyle/>
          <a:p>
            <a:pPr>
              <a:lnSpc>
                <a:spcPct val="90000"/>
              </a:lnSpc>
            </a:pPr>
            <a:r>
              <a:rPr lang="en-AU" altLang="en-US" sz="2800" dirty="0">
                <a:effectLst/>
              </a:rPr>
              <a:t>Hostile Cervical Mucus</a:t>
            </a:r>
          </a:p>
          <a:p>
            <a:pPr lvl="2">
              <a:lnSpc>
                <a:spcPct val="90000"/>
              </a:lnSpc>
              <a:buFontTx/>
              <a:buChar char="-"/>
            </a:pPr>
            <a:r>
              <a:rPr lang="en-AU" altLang="en-US" sz="2000" dirty="0">
                <a:effectLst/>
              </a:rPr>
              <a:t>Reduction in sperm penetration and motility</a:t>
            </a:r>
          </a:p>
          <a:p>
            <a:pPr lvl="2">
              <a:lnSpc>
                <a:spcPct val="90000"/>
              </a:lnSpc>
              <a:buFontTx/>
              <a:buChar char="-"/>
            </a:pPr>
            <a:r>
              <a:rPr lang="en-AU" altLang="en-US" sz="2000" dirty="0">
                <a:effectLst/>
              </a:rPr>
              <a:t>Maximal effect 3 – 21 hours after ingestion</a:t>
            </a:r>
          </a:p>
          <a:p>
            <a:pPr>
              <a:lnSpc>
                <a:spcPct val="90000"/>
              </a:lnSpc>
              <a:buFontTx/>
              <a:buNone/>
            </a:pPr>
            <a:endParaRPr lang="en-AU" altLang="en-US" sz="900" dirty="0">
              <a:effectLst/>
            </a:endParaRPr>
          </a:p>
          <a:p>
            <a:pPr>
              <a:lnSpc>
                <a:spcPct val="90000"/>
              </a:lnSpc>
            </a:pPr>
            <a:r>
              <a:rPr lang="en-AU" altLang="en-US" sz="2800" dirty="0">
                <a:effectLst/>
              </a:rPr>
              <a:t>Endometrial Effects</a:t>
            </a:r>
          </a:p>
          <a:p>
            <a:pPr lvl="2">
              <a:lnSpc>
                <a:spcPct val="90000"/>
              </a:lnSpc>
              <a:buFontTx/>
              <a:buChar char="-"/>
            </a:pPr>
            <a:r>
              <a:rPr lang="en-AU" altLang="en-US" sz="2000" dirty="0">
                <a:effectLst/>
              </a:rPr>
              <a:t>Endometrium </a:t>
            </a:r>
            <a:r>
              <a:rPr lang="en-AU" altLang="en-US" sz="2000" dirty="0" err="1">
                <a:effectLst/>
              </a:rPr>
              <a:t>unfavorable</a:t>
            </a:r>
            <a:r>
              <a:rPr lang="en-AU" altLang="en-US" sz="2000" dirty="0">
                <a:effectLst/>
              </a:rPr>
              <a:t> for implantation	</a:t>
            </a:r>
          </a:p>
          <a:p>
            <a:pPr>
              <a:lnSpc>
                <a:spcPct val="90000"/>
              </a:lnSpc>
              <a:buFontTx/>
              <a:buNone/>
            </a:pPr>
            <a:endParaRPr lang="en-AU" altLang="en-US" sz="900" dirty="0">
              <a:effectLst/>
            </a:endParaRPr>
          </a:p>
          <a:p>
            <a:pPr>
              <a:lnSpc>
                <a:spcPct val="90000"/>
              </a:lnSpc>
            </a:pPr>
            <a:r>
              <a:rPr lang="en-AU" altLang="en-US" sz="2800" dirty="0">
                <a:effectLst/>
              </a:rPr>
              <a:t>Ovarian Effects</a:t>
            </a:r>
          </a:p>
          <a:p>
            <a:pPr lvl="2">
              <a:lnSpc>
                <a:spcPct val="90000"/>
              </a:lnSpc>
              <a:buFontTx/>
              <a:buChar char="-"/>
            </a:pPr>
            <a:r>
              <a:rPr lang="en-AU" altLang="en-US" sz="2000" dirty="0" err="1">
                <a:effectLst/>
              </a:rPr>
              <a:t>Annovulation</a:t>
            </a:r>
            <a:r>
              <a:rPr lang="en-AU" altLang="en-US" sz="2000" dirty="0">
                <a:effectLst/>
              </a:rPr>
              <a:t> 10% cycles</a:t>
            </a:r>
          </a:p>
          <a:p>
            <a:pPr lvl="2">
              <a:lnSpc>
                <a:spcPct val="90000"/>
              </a:lnSpc>
              <a:buFontTx/>
              <a:buChar char="-"/>
            </a:pPr>
            <a:r>
              <a:rPr lang="en-AU" altLang="en-US" sz="2000" dirty="0">
                <a:effectLst/>
              </a:rPr>
              <a:t>Follicular activity – no ovulation 20% cycles</a:t>
            </a:r>
          </a:p>
          <a:p>
            <a:pPr lvl="2">
              <a:lnSpc>
                <a:spcPct val="90000"/>
              </a:lnSpc>
              <a:buFontTx/>
              <a:buChar char="-"/>
            </a:pPr>
            <a:r>
              <a:rPr lang="en-AU" altLang="en-US" sz="2000" dirty="0">
                <a:effectLst/>
              </a:rPr>
              <a:t>Defective luteal phase – ovulation 30% cycles</a:t>
            </a:r>
          </a:p>
          <a:p>
            <a:pPr lvl="2">
              <a:lnSpc>
                <a:spcPct val="90000"/>
              </a:lnSpc>
              <a:buFontTx/>
              <a:buChar char="-"/>
            </a:pPr>
            <a:r>
              <a:rPr lang="en-AU" altLang="en-US" sz="2000" dirty="0">
                <a:effectLst/>
              </a:rPr>
              <a:t>Normal ovulation 40% cycles</a:t>
            </a:r>
          </a:p>
          <a:p>
            <a:pPr>
              <a:lnSpc>
                <a:spcPct val="90000"/>
              </a:lnSpc>
              <a:buFontTx/>
              <a:buNone/>
            </a:pPr>
            <a:endParaRPr lang="en-AU" altLang="en-US" sz="900" dirty="0">
              <a:effectLst/>
            </a:endParaRPr>
          </a:p>
          <a:p>
            <a:pPr>
              <a:lnSpc>
                <a:spcPct val="90000"/>
              </a:lnSpc>
            </a:pPr>
            <a:r>
              <a:rPr lang="en-AU" altLang="en-US" sz="2800" dirty="0">
                <a:effectLst/>
              </a:rPr>
              <a:t>Slows passage of ovum through fallopian tube</a:t>
            </a:r>
            <a:endParaRPr lang="en-US" altLang="en-US"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37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437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437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371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243715">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24371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24371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243715">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243715">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243715">
                                            <p:txEl>
                                              <p:pRg st="11" end="1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24371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noFill/>
        </p:spPr>
        <p:txBody>
          <a:bodyPr lIns="91440" tIns="45720" rIns="91440" bIns="45720" anchor="ctr"/>
          <a:lstStyle/>
          <a:p>
            <a:r>
              <a:rPr lang="en-US" altLang="en-US" sz="3600" dirty="0">
                <a:solidFill>
                  <a:schemeClr val="tx1"/>
                </a:solidFill>
                <a:effectLst/>
              </a:rPr>
              <a:t>Efficacy of </a:t>
            </a:r>
            <a:r>
              <a:rPr lang="en-US" altLang="en-US" sz="3600" dirty="0" err="1">
                <a:solidFill>
                  <a:schemeClr val="tx1"/>
                </a:solidFill>
                <a:effectLst/>
              </a:rPr>
              <a:t>Progestogen</a:t>
            </a:r>
            <a:r>
              <a:rPr lang="en-US" altLang="en-US" sz="3600" dirty="0">
                <a:solidFill>
                  <a:schemeClr val="tx1"/>
                </a:solidFill>
                <a:effectLst/>
              </a:rPr>
              <a:t> Only</a:t>
            </a:r>
            <a:br>
              <a:rPr lang="en-US" altLang="en-US" sz="3600" dirty="0">
                <a:solidFill>
                  <a:schemeClr val="tx1"/>
                </a:solidFill>
                <a:effectLst/>
              </a:rPr>
            </a:br>
            <a:r>
              <a:rPr lang="en-US" altLang="en-US" sz="3600" dirty="0">
                <a:solidFill>
                  <a:schemeClr val="tx1"/>
                </a:solidFill>
                <a:effectLst/>
              </a:rPr>
              <a:t>Pills (POPs)</a:t>
            </a:r>
          </a:p>
        </p:txBody>
      </p:sp>
      <p:sp>
        <p:nvSpPr>
          <p:cNvPr id="244739" name="Rectangle 3"/>
          <p:cNvSpPr>
            <a:spLocks noGrp="1" noChangeArrowheads="1"/>
          </p:cNvSpPr>
          <p:nvPr>
            <p:ph type="body" idx="1"/>
          </p:nvPr>
        </p:nvSpPr>
        <p:spPr>
          <a:xfrm>
            <a:off x="685800" y="1752600"/>
            <a:ext cx="8153400" cy="4724400"/>
          </a:xfrm>
          <a:noFill/>
        </p:spPr>
        <p:txBody>
          <a:bodyPr lIns="91440" tIns="45720" rIns="91440" bIns="45720"/>
          <a:lstStyle/>
          <a:p>
            <a:r>
              <a:rPr lang="en-AU" altLang="en-US" sz="2400" dirty="0">
                <a:effectLst/>
              </a:rPr>
              <a:t>0.2 – 13.2</a:t>
            </a:r>
          </a:p>
          <a:p>
            <a:r>
              <a:rPr lang="en-AU" altLang="en-US" sz="2400" dirty="0">
                <a:effectLst/>
              </a:rPr>
              <a:t>Slightly higher failure rates than combined pill</a:t>
            </a:r>
          </a:p>
          <a:p>
            <a:r>
              <a:rPr lang="en-AU" altLang="en-US" sz="2400" dirty="0">
                <a:effectLst/>
              </a:rPr>
              <a:t>Lower failure rates in lactating women</a:t>
            </a:r>
          </a:p>
          <a:p>
            <a:r>
              <a:rPr lang="en-AU" altLang="en-US" sz="2400" dirty="0">
                <a:effectLst/>
              </a:rPr>
              <a:t>Failure rates decrease with the age of a woman as fertility decreases with age</a:t>
            </a:r>
          </a:p>
          <a:p>
            <a:r>
              <a:rPr lang="en-AU" altLang="en-US" sz="2400" dirty="0">
                <a:effectLst/>
              </a:rPr>
              <a:t>Failure rates higher in heavier women – 70kgs and over</a:t>
            </a:r>
          </a:p>
          <a:p>
            <a:r>
              <a:rPr lang="en-AU" altLang="en-US" sz="2400" dirty="0">
                <a:effectLst/>
              </a:rPr>
              <a:t>Failure often due to user error</a:t>
            </a:r>
          </a:p>
          <a:p>
            <a:r>
              <a:rPr lang="en-AU" altLang="en-US" sz="2400" dirty="0">
                <a:effectLst/>
              </a:rPr>
              <a:t>Severe diarrhoea and vomiting may effect absorption</a:t>
            </a:r>
          </a:p>
          <a:p>
            <a:r>
              <a:rPr lang="en-AU" altLang="en-US" sz="2400" dirty="0">
                <a:effectLst/>
              </a:rPr>
              <a:t>Drug interactions with most anti-</a:t>
            </a:r>
            <a:r>
              <a:rPr lang="en-AU" altLang="en-US" sz="2400" dirty="0" err="1">
                <a:effectLst/>
              </a:rPr>
              <a:t>convulsants</a:t>
            </a:r>
            <a:r>
              <a:rPr lang="en-AU" altLang="en-US" sz="2400" dirty="0">
                <a:effectLst/>
              </a:rPr>
              <a:t>, Rifampicin and Griseofulvin</a:t>
            </a:r>
          </a:p>
          <a:p>
            <a:r>
              <a:rPr lang="en-AU" altLang="en-US" sz="2400" dirty="0">
                <a:effectLst/>
              </a:rPr>
              <a:t>No proven interactions with antibiotics</a:t>
            </a:r>
            <a:endParaRPr lang="en-US" altLang="en-US" sz="2800"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47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47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473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447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4473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4473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4473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44739">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447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1026"/>
          <p:cNvSpPr>
            <a:spLocks noGrp="1" noChangeArrowheads="1"/>
          </p:cNvSpPr>
          <p:nvPr>
            <p:ph type="title"/>
          </p:nvPr>
        </p:nvSpPr>
        <p:spPr>
          <a:noFill/>
        </p:spPr>
        <p:txBody>
          <a:bodyPr lIns="91440" tIns="45720" rIns="91440" bIns="45720" anchor="ctr"/>
          <a:lstStyle/>
          <a:p>
            <a:r>
              <a:rPr lang="en-US" altLang="en-US" dirty="0">
                <a:solidFill>
                  <a:schemeClr val="tx1"/>
                </a:solidFill>
                <a:effectLst/>
              </a:rPr>
              <a:t>Contraindications to POC Use </a:t>
            </a:r>
          </a:p>
        </p:txBody>
      </p:sp>
      <p:sp>
        <p:nvSpPr>
          <p:cNvPr id="245763" name="Rectangle 1027"/>
          <p:cNvSpPr>
            <a:spLocks noGrp="1" noChangeArrowheads="1"/>
          </p:cNvSpPr>
          <p:nvPr>
            <p:ph type="body" idx="1"/>
          </p:nvPr>
        </p:nvSpPr>
        <p:spPr>
          <a:noFill/>
        </p:spPr>
        <p:txBody>
          <a:bodyPr lIns="91440" tIns="45720" rIns="91440" bIns="45720"/>
          <a:lstStyle/>
          <a:p>
            <a:r>
              <a:rPr lang="en-AU" altLang="en-US" dirty="0">
                <a:effectLst/>
              </a:rPr>
              <a:t>Women using enzyme inducing drugs(except DMPA)</a:t>
            </a:r>
          </a:p>
          <a:p>
            <a:r>
              <a:rPr lang="en-AU" altLang="en-US" dirty="0">
                <a:effectLst/>
              </a:rPr>
              <a:t>Women with breast cancer </a:t>
            </a:r>
          </a:p>
          <a:p>
            <a:r>
              <a:rPr lang="en-AU" altLang="en-US" dirty="0">
                <a:effectLst/>
              </a:rPr>
              <a:t>Women with pre-existing abnormal vaginal bleeding</a:t>
            </a:r>
            <a:endParaRPr lang="en-AU" altLang="en-US" sz="2800" dirty="0">
              <a:effectLst/>
            </a:endParaRPr>
          </a:p>
          <a:p>
            <a:endParaRPr lang="en-US" altLang="en-US" sz="2800"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57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57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57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3"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dirty="0">
                <a:solidFill>
                  <a:schemeClr val="tx1"/>
                </a:solidFill>
                <a:effectLst/>
              </a:rPr>
              <a:t>Side Effects of POC</a:t>
            </a:r>
          </a:p>
        </p:txBody>
      </p:sp>
      <p:sp>
        <p:nvSpPr>
          <p:cNvPr id="246787" name="Rectangle 3"/>
          <p:cNvSpPr>
            <a:spLocks noGrp="1" noChangeArrowheads="1"/>
          </p:cNvSpPr>
          <p:nvPr>
            <p:ph type="body" idx="1"/>
          </p:nvPr>
        </p:nvSpPr>
        <p:spPr>
          <a:xfrm>
            <a:off x="685800" y="1981200"/>
            <a:ext cx="7772400" cy="4572000"/>
          </a:xfrm>
        </p:spPr>
        <p:txBody>
          <a:bodyPr/>
          <a:lstStyle/>
          <a:p>
            <a:pPr>
              <a:lnSpc>
                <a:spcPct val="90000"/>
              </a:lnSpc>
            </a:pPr>
            <a:r>
              <a:rPr lang="en-US" altLang="en-US" sz="2800" dirty="0">
                <a:effectLst/>
              </a:rPr>
              <a:t>Menstrual cycle disturbances - frequent or irregular bleeding more common than </a:t>
            </a:r>
            <a:r>
              <a:rPr lang="en-US" altLang="en-US" sz="2800" dirty="0" err="1">
                <a:effectLst/>
              </a:rPr>
              <a:t>ammenorrhoea</a:t>
            </a:r>
            <a:endParaRPr lang="en-US" altLang="en-US" sz="2800" dirty="0">
              <a:effectLst/>
            </a:endParaRPr>
          </a:p>
          <a:p>
            <a:pPr>
              <a:lnSpc>
                <a:spcPct val="90000"/>
              </a:lnSpc>
            </a:pPr>
            <a:r>
              <a:rPr lang="en-US" altLang="en-US" sz="2800" dirty="0">
                <a:effectLst/>
              </a:rPr>
              <a:t>Headache</a:t>
            </a:r>
          </a:p>
          <a:p>
            <a:pPr>
              <a:lnSpc>
                <a:spcPct val="90000"/>
              </a:lnSpc>
            </a:pPr>
            <a:r>
              <a:rPr lang="en-US" altLang="en-US" sz="2800" dirty="0">
                <a:effectLst/>
              </a:rPr>
              <a:t>Breast tenderness</a:t>
            </a:r>
          </a:p>
          <a:p>
            <a:pPr>
              <a:lnSpc>
                <a:spcPct val="90000"/>
              </a:lnSpc>
            </a:pPr>
            <a:r>
              <a:rPr lang="en-US" altLang="en-US" sz="2800" dirty="0">
                <a:effectLst/>
              </a:rPr>
              <a:t>Acne, weight gain - rare</a:t>
            </a:r>
          </a:p>
          <a:p>
            <a:pPr>
              <a:lnSpc>
                <a:spcPct val="90000"/>
              </a:lnSpc>
            </a:pPr>
            <a:r>
              <a:rPr lang="en-US" altLang="en-US" sz="2800" dirty="0">
                <a:effectLst/>
              </a:rPr>
              <a:t>10% pregnancies are ectopic - same incidence as non-contraceptive users</a:t>
            </a:r>
          </a:p>
          <a:p>
            <a:pPr>
              <a:lnSpc>
                <a:spcPct val="90000"/>
              </a:lnSpc>
            </a:pPr>
            <a:r>
              <a:rPr lang="en-US" altLang="en-US" sz="2800" dirty="0">
                <a:effectLst/>
              </a:rPr>
              <a:t>Increase in functional ovarian cysts</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46787">
                                            <p:txEl>
                                              <p:pRg st="0" end="0"/>
                                            </p:txEl>
                                          </p:spTgt>
                                        </p:tgtEl>
                                        <p:attrNameLst>
                                          <p:attrName>style.visibility</p:attrName>
                                        </p:attrNameLst>
                                      </p:cBhvr>
                                      <p:to>
                                        <p:strVal val="visible"/>
                                      </p:to>
                                    </p:set>
                                    <p:anim calcmode="lin" valueType="num">
                                      <p:cBhvr additive="base">
                                        <p:cTn id="7" dur="500" fill="hold"/>
                                        <p:tgtEl>
                                          <p:spTgt spid="2467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6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246787">
                                            <p:txEl>
                                              <p:pRg st="1" end="1"/>
                                            </p:txEl>
                                          </p:spTgt>
                                        </p:tgtEl>
                                        <p:attrNameLst>
                                          <p:attrName>style.visibility</p:attrName>
                                        </p:attrNameLst>
                                      </p:cBhvr>
                                      <p:to>
                                        <p:strVal val="visible"/>
                                      </p:to>
                                    </p:set>
                                    <p:anim calcmode="lin" valueType="num">
                                      <p:cBhvr additive="base">
                                        <p:cTn id="13" dur="500" fill="hold"/>
                                        <p:tgtEl>
                                          <p:spTgt spid="2467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67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246787">
                                            <p:txEl>
                                              <p:pRg st="2" end="2"/>
                                            </p:txEl>
                                          </p:spTgt>
                                        </p:tgtEl>
                                        <p:attrNameLst>
                                          <p:attrName>style.visibility</p:attrName>
                                        </p:attrNameLst>
                                      </p:cBhvr>
                                      <p:to>
                                        <p:strVal val="visible"/>
                                      </p:to>
                                    </p:set>
                                    <p:anim calcmode="lin" valueType="num">
                                      <p:cBhvr additive="base">
                                        <p:cTn id="19" dur="500" fill="hold"/>
                                        <p:tgtEl>
                                          <p:spTgt spid="2467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467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246787">
                                            <p:txEl>
                                              <p:pRg st="3" end="3"/>
                                            </p:txEl>
                                          </p:spTgt>
                                        </p:tgtEl>
                                        <p:attrNameLst>
                                          <p:attrName>style.visibility</p:attrName>
                                        </p:attrNameLst>
                                      </p:cBhvr>
                                      <p:to>
                                        <p:strVal val="visible"/>
                                      </p:to>
                                    </p:set>
                                    <p:anim calcmode="lin" valueType="num">
                                      <p:cBhvr additive="base">
                                        <p:cTn id="25" dur="500" fill="hold"/>
                                        <p:tgtEl>
                                          <p:spTgt spid="24678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467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246787">
                                            <p:txEl>
                                              <p:pRg st="4" end="4"/>
                                            </p:txEl>
                                          </p:spTgt>
                                        </p:tgtEl>
                                        <p:attrNameLst>
                                          <p:attrName>style.visibility</p:attrName>
                                        </p:attrNameLst>
                                      </p:cBhvr>
                                      <p:to>
                                        <p:strVal val="visible"/>
                                      </p:to>
                                    </p:set>
                                    <p:anim calcmode="lin" valueType="num">
                                      <p:cBhvr additive="base">
                                        <p:cTn id="31" dur="500" fill="hold"/>
                                        <p:tgtEl>
                                          <p:spTgt spid="24678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46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246787">
                                            <p:txEl>
                                              <p:pRg st="5" end="5"/>
                                            </p:txEl>
                                          </p:spTgt>
                                        </p:tgtEl>
                                        <p:attrNameLst>
                                          <p:attrName>style.visibility</p:attrName>
                                        </p:attrNameLst>
                                      </p:cBhvr>
                                      <p:to>
                                        <p:strVal val="visible"/>
                                      </p:to>
                                    </p:set>
                                    <p:anim calcmode="lin" valueType="num">
                                      <p:cBhvr additive="base">
                                        <p:cTn id="37" dur="500" fill="hold"/>
                                        <p:tgtEl>
                                          <p:spTgt spid="24678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4678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228600"/>
            <a:ext cx="7772400" cy="1066800"/>
          </a:xfrm>
        </p:spPr>
        <p:txBody>
          <a:bodyPr/>
          <a:lstStyle/>
          <a:p>
            <a:r>
              <a:rPr lang="en-US" altLang="en-US" dirty="0">
                <a:solidFill>
                  <a:schemeClr val="tx1"/>
                </a:solidFill>
                <a:effectLst/>
              </a:rPr>
              <a:t>Instructions for Use of POP</a:t>
            </a:r>
          </a:p>
        </p:txBody>
      </p:sp>
      <p:sp>
        <p:nvSpPr>
          <p:cNvPr id="247811" name="Rectangle 3"/>
          <p:cNvSpPr>
            <a:spLocks noGrp="1" noChangeArrowheads="1"/>
          </p:cNvSpPr>
          <p:nvPr>
            <p:ph type="body" idx="1"/>
          </p:nvPr>
        </p:nvSpPr>
        <p:spPr>
          <a:xfrm>
            <a:off x="685800" y="1447800"/>
            <a:ext cx="7772400" cy="5105400"/>
          </a:xfrm>
        </p:spPr>
        <p:txBody>
          <a:bodyPr/>
          <a:lstStyle/>
          <a:p>
            <a:pPr>
              <a:lnSpc>
                <a:spcPct val="90000"/>
              </a:lnSpc>
            </a:pPr>
            <a:r>
              <a:rPr lang="en-US" altLang="en-US" sz="2400" dirty="0">
                <a:effectLst/>
              </a:rPr>
              <a:t>Start on day 1 of menses</a:t>
            </a:r>
          </a:p>
          <a:p>
            <a:pPr>
              <a:lnSpc>
                <a:spcPct val="90000"/>
              </a:lnSpc>
            </a:pPr>
            <a:r>
              <a:rPr lang="en-US" altLang="en-US" sz="2400" dirty="0">
                <a:effectLst/>
              </a:rPr>
              <a:t>28 days of active pills - no pill free break</a:t>
            </a:r>
          </a:p>
          <a:p>
            <a:pPr>
              <a:lnSpc>
                <a:spcPct val="90000"/>
              </a:lnSpc>
            </a:pPr>
            <a:r>
              <a:rPr lang="en-US" altLang="en-US" sz="2400" dirty="0">
                <a:effectLst/>
              </a:rPr>
              <a:t>Use 48 hours of backup method if starting after first day of menses</a:t>
            </a:r>
          </a:p>
          <a:p>
            <a:pPr>
              <a:lnSpc>
                <a:spcPct val="90000"/>
              </a:lnSpc>
            </a:pPr>
            <a:r>
              <a:rPr lang="en-US" altLang="en-US" sz="2400" dirty="0">
                <a:effectLst/>
              </a:rPr>
              <a:t>Start 3 months post partum in women fully breast feeding provided no menses</a:t>
            </a:r>
          </a:p>
          <a:p>
            <a:pPr>
              <a:lnSpc>
                <a:spcPct val="90000"/>
              </a:lnSpc>
            </a:pPr>
            <a:r>
              <a:rPr lang="en-US" altLang="en-US" sz="2400" dirty="0">
                <a:effectLst/>
              </a:rPr>
              <a:t>Start 3 weeks post partum in partial or non-breast feeding women</a:t>
            </a:r>
          </a:p>
          <a:p>
            <a:pPr>
              <a:lnSpc>
                <a:spcPct val="90000"/>
              </a:lnSpc>
            </a:pPr>
            <a:r>
              <a:rPr lang="en-US" altLang="en-US" sz="2400" dirty="0">
                <a:effectLst/>
              </a:rPr>
              <a:t>Start immediately post-abortion</a:t>
            </a:r>
          </a:p>
          <a:p>
            <a:pPr>
              <a:lnSpc>
                <a:spcPct val="90000"/>
              </a:lnSpc>
            </a:pPr>
            <a:r>
              <a:rPr lang="en-US" altLang="en-US" sz="2400" dirty="0">
                <a:effectLst/>
              </a:rPr>
              <a:t>Switching from POP to COC on first day of menses</a:t>
            </a:r>
          </a:p>
          <a:p>
            <a:pPr>
              <a:lnSpc>
                <a:spcPct val="90000"/>
              </a:lnSpc>
            </a:pPr>
            <a:r>
              <a:rPr lang="en-US" altLang="en-US" sz="2400" dirty="0">
                <a:effectLst/>
              </a:rPr>
              <a:t>Take at same time each day</a:t>
            </a:r>
          </a:p>
          <a:p>
            <a:pPr>
              <a:lnSpc>
                <a:spcPct val="90000"/>
              </a:lnSpc>
            </a:pPr>
            <a:r>
              <a:rPr lang="en-US" altLang="en-US" sz="2400" dirty="0">
                <a:effectLst/>
              </a:rPr>
              <a:t>Determine time of taking by usual time of </a:t>
            </a:r>
            <a:r>
              <a:rPr lang="en-US" altLang="en-US" sz="2400" dirty="0" err="1">
                <a:effectLst/>
              </a:rPr>
              <a:t>intercousre</a:t>
            </a:r>
            <a:endParaRPr lang="en-US" altLang="en-US" sz="2400" dirty="0">
              <a:effectLst/>
            </a:endParaRPr>
          </a:p>
          <a:p>
            <a:pPr>
              <a:lnSpc>
                <a:spcPct val="90000"/>
              </a:lnSpc>
            </a:pPr>
            <a:endParaRPr lang="en-US" altLang="en-US" sz="2400" dirty="0">
              <a:effectLst/>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 calcmode="lin" valueType="num">
                                      <p:cBhvr additive="base">
                                        <p:cTn id="7" dur="500" fill="hold"/>
                                        <p:tgtEl>
                                          <p:spTgt spid="2478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478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247811">
                                            <p:txEl>
                                              <p:pRg st="1" end="1"/>
                                            </p:txEl>
                                          </p:spTgt>
                                        </p:tgtEl>
                                        <p:attrNameLst>
                                          <p:attrName>style.visibility</p:attrName>
                                        </p:attrNameLst>
                                      </p:cBhvr>
                                      <p:to>
                                        <p:strVal val="visible"/>
                                      </p:to>
                                    </p:set>
                                    <p:anim calcmode="lin" valueType="num">
                                      <p:cBhvr additive="base">
                                        <p:cTn id="13" dur="500" fill="hold"/>
                                        <p:tgtEl>
                                          <p:spTgt spid="24781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478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247811">
                                            <p:txEl>
                                              <p:pRg st="2" end="2"/>
                                            </p:txEl>
                                          </p:spTgt>
                                        </p:tgtEl>
                                        <p:attrNameLst>
                                          <p:attrName>style.visibility</p:attrName>
                                        </p:attrNameLst>
                                      </p:cBhvr>
                                      <p:to>
                                        <p:strVal val="visible"/>
                                      </p:to>
                                    </p:set>
                                    <p:anim calcmode="lin" valueType="num">
                                      <p:cBhvr additive="base">
                                        <p:cTn id="19" dur="500" fill="hold"/>
                                        <p:tgtEl>
                                          <p:spTgt spid="24781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78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247811">
                                            <p:txEl>
                                              <p:pRg st="3" end="3"/>
                                            </p:txEl>
                                          </p:spTgt>
                                        </p:tgtEl>
                                        <p:attrNameLst>
                                          <p:attrName>style.visibility</p:attrName>
                                        </p:attrNameLst>
                                      </p:cBhvr>
                                      <p:to>
                                        <p:strVal val="visible"/>
                                      </p:to>
                                    </p:set>
                                    <p:anim calcmode="lin" valueType="num">
                                      <p:cBhvr additive="base">
                                        <p:cTn id="25" dur="500" fill="hold"/>
                                        <p:tgtEl>
                                          <p:spTgt spid="24781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478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247811">
                                            <p:txEl>
                                              <p:pRg st="4" end="4"/>
                                            </p:txEl>
                                          </p:spTgt>
                                        </p:tgtEl>
                                        <p:attrNameLst>
                                          <p:attrName>style.visibility</p:attrName>
                                        </p:attrNameLst>
                                      </p:cBhvr>
                                      <p:to>
                                        <p:strVal val="visible"/>
                                      </p:to>
                                    </p:set>
                                    <p:anim calcmode="lin" valueType="num">
                                      <p:cBhvr additive="base">
                                        <p:cTn id="31" dur="500" fill="hold"/>
                                        <p:tgtEl>
                                          <p:spTgt spid="247811">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478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6" fill="hold" grpId="0" nodeType="clickEffect">
                                  <p:stCondLst>
                                    <p:cond delay="0"/>
                                  </p:stCondLst>
                                  <p:childTnLst>
                                    <p:set>
                                      <p:cBhvr>
                                        <p:cTn id="36" dur="1" fill="hold">
                                          <p:stCondLst>
                                            <p:cond delay="0"/>
                                          </p:stCondLst>
                                        </p:cTn>
                                        <p:tgtEl>
                                          <p:spTgt spid="247811">
                                            <p:txEl>
                                              <p:pRg st="5" end="5"/>
                                            </p:txEl>
                                          </p:spTgt>
                                        </p:tgtEl>
                                        <p:attrNameLst>
                                          <p:attrName>style.visibility</p:attrName>
                                        </p:attrNameLst>
                                      </p:cBhvr>
                                      <p:to>
                                        <p:strVal val="visible"/>
                                      </p:to>
                                    </p:set>
                                    <p:anim calcmode="lin" valueType="num">
                                      <p:cBhvr additive="base">
                                        <p:cTn id="37" dur="500" fill="hold"/>
                                        <p:tgtEl>
                                          <p:spTgt spid="247811">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478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6" fill="hold" grpId="0" nodeType="clickEffect">
                                  <p:stCondLst>
                                    <p:cond delay="0"/>
                                  </p:stCondLst>
                                  <p:childTnLst>
                                    <p:set>
                                      <p:cBhvr>
                                        <p:cTn id="42" dur="1" fill="hold">
                                          <p:stCondLst>
                                            <p:cond delay="0"/>
                                          </p:stCondLst>
                                        </p:cTn>
                                        <p:tgtEl>
                                          <p:spTgt spid="247811">
                                            <p:txEl>
                                              <p:pRg st="6" end="6"/>
                                            </p:txEl>
                                          </p:spTgt>
                                        </p:tgtEl>
                                        <p:attrNameLst>
                                          <p:attrName>style.visibility</p:attrName>
                                        </p:attrNameLst>
                                      </p:cBhvr>
                                      <p:to>
                                        <p:strVal val="visible"/>
                                      </p:to>
                                    </p:set>
                                    <p:anim calcmode="lin" valueType="num">
                                      <p:cBhvr additive="base">
                                        <p:cTn id="43" dur="500" fill="hold"/>
                                        <p:tgtEl>
                                          <p:spTgt spid="247811">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478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6" fill="hold" grpId="0" nodeType="clickEffect">
                                  <p:stCondLst>
                                    <p:cond delay="0"/>
                                  </p:stCondLst>
                                  <p:childTnLst>
                                    <p:set>
                                      <p:cBhvr>
                                        <p:cTn id="48" dur="1" fill="hold">
                                          <p:stCondLst>
                                            <p:cond delay="0"/>
                                          </p:stCondLst>
                                        </p:cTn>
                                        <p:tgtEl>
                                          <p:spTgt spid="247811">
                                            <p:txEl>
                                              <p:pRg st="7" end="7"/>
                                            </p:txEl>
                                          </p:spTgt>
                                        </p:tgtEl>
                                        <p:attrNameLst>
                                          <p:attrName>style.visibility</p:attrName>
                                        </p:attrNameLst>
                                      </p:cBhvr>
                                      <p:to>
                                        <p:strVal val="visible"/>
                                      </p:to>
                                    </p:set>
                                    <p:anim calcmode="lin" valueType="num">
                                      <p:cBhvr additive="base">
                                        <p:cTn id="49" dur="500" fill="hold"/>
                                        <p:tgtEl>
                                          <p:spTgt spid="247811">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2478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6" fill="hold" grpId="0" nodeType="clickEffect">
                                  <p:stCondLst>
                                    <p:cond delay="0"/>
                                  </p:stCondLst>
                                  <p:childTnLst>
                                    <p:set>
                                      <p:cBhvr>
                                        <p:cTn id="54" dur="1" fill="hold">
                                          <p:stCondLst>
                                            <p:cond delay="0"/>
                                          </p:stCondLst>
                                        </p:cTn>
                                        <p:tgtEl>
                                          <p:spTgt spid="247811">
                                            <p:txEl>
                                              <p:pRg st="8" end="8"/>
                                            </p:txEl>
                                          </p:spTgt>
                                        </p:tgtEl>
                                        <p:attrNameLst>
                                          <p:attrName>style.visibility</p:attrName>
                                        </p:attrNameLst>
                                      </p:cBhvr>
                                      <p:to>
                                        <p:strVal val="visible"/>
                                      </p:to>
                                    </p:set>
                                    <p:anim calcmode="lin" valueType="num">
                                      <p:cBhvr additive="base">
                                        <p:cTn id="55" dur="500" fill="hold"/>
                                        <p:tgtEl>
                                          <p:spTgt spid="247811">
                                            <p:txEl>
                                              <p:pRg st="8" end="8"/>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4781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dirty="0" err="1">
                <a:solidFill>
                  <a:schemeClr val="tx1"/>
                </a:solidFill>
                <a:effectLst/>
              </a:rPr>
              <a:t>Cerazette</a:t>
            </a:r>
            <a:endParaRPr lang="en-AU" altLang="en-US" dirty="0">
              <a:solidFill>
                <a:schemeClr val="tx1"/>
              </a:solidFill>
              <a:effectLst/>
            </a:endParaRPr>
          </a:p>
        </p:txBody>
      </p:sp>
      <p:sp>
        <p:nvSpPr>
          <p:cNvPr id="54275" name="Rectangle 3"/>
          <p:cNvSpPr>
            <a:spLocks noGrp="1" noChangeArrowheads="1"/>
          </p:cNvSpPr>
          <p:nvPr>
            <p:ph type="body" idx="1"/>
          </p:nvPr>
        </p:nvSpPr>
        <p:spPr>
          <a:xfrm>
            <a:off x="609600" y="2514600"/>
            <a:ext cx="7772400" cy="4114800"/>
          </a:xfrm>
        </p:spPr>
        <p:txBody>
          <a:bodyPr/>
          <a:lstStyle/>
          <a:p>
            <a:r>
              <a:rPr lang="en-US" altLang="en-US" dirty="0">
                <a:effectLst/>
              </a:rPr>
              <a:t>Continuous progestogen only pill</a:t>
            </a:r>
          </a:p>
          <a:p>
            <a:r>
              <a:rPr lang="en-US" altLang="en-US" dirty="0" err="1">
                <a:effectLst/>
              </a:rPr>
              <a:t>Desogestrel</a:t>
            </a:r>
            <a:r>
              <a:rPr lang="en-US" altLang="en-US" dirty="0">
                <a:effectLst/>
              </a:rPr>
              <a:t> 65</a:t>
            </a:r>
            <a:r>
              <a:rPr lang="en-US" altLang="en-US" dirty="0">
                <a:effectLst/>
                <a:cs typeface="Times New Roman" pitchFamily="18" charset="0"/>
              </a:rPr>
              <a:t>µg/day</a:t>
            </a:r>
          </a:p>
          <a:p>
            <a:r>
              <a:rPr lang="en-US" altLang="en-US" dirty="0">
                <a:effectLst/>
                <a:cs typeface="Times New Roman" pitchFamily="18" charset="0"/>
              </a:rPr>
              <a:t>Inhibits ovulation</a:t>
            </a:r>
          </a:p>
          <a:p>
            <a:r>
              <a:rPr lang="en-US" altLang="en-US" dirty="0">
                <a:effectLst/>
                <a:cs typeface="Times New Roman" pitchFamily="18" charset="0"/>
              </a:rPr>
              <a:t>Unpredictable cycle control as with all PO methods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en-US" altLang="en-US" dirty="0">
                <a:solidFill>
                  <a:schemeClr val="tx1"/>
                </a:solidFill>
                <a:latin typeface="Arial" charset="0"/>
              </a:rPr>
              <a:t>Types of Birth Control</a:t>
            </a:r>
            <a:endParaRPr lang="en-US" altLang="en-US" dirty="0">
              <a:solidFill>
                <a:schemeClr val="tx1"/>
              </a:solidFill>
            </a:endParaRPr>
          </a:p>
        </p:txBody>
      </p:sp>
      <p:sp>
        <p:nvSpPr>
          <p:cNvPr id="1027" name="Rectangle 3"/>
          <p:cNvSpPr>
            <a:spLocks noGrp="1" noChangeArrowheads="1"/>
          </p:cNvSpPr>
          <p:nvPr>
            <p:ph idx="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en-US" altLang="en-US" sz="4000" dirty="0">
                <a:effectLst/>
                <a:latin typeface="Arial" charset="0"/>
              </a:rPr>
              <a:t>Hormonal</a:t>
            </a:r>
          </a:p>
          <a:p>
            <a:pPr>
              <a:defRPr/>
            </a:pPr>
            <a:r>
              <a:rPr lang="en-US" altLang="en-US" sz="4000" dirty="0">
                <a:effectLst/>
                <a:latin typeface="Arial" charset="0"/>
              </a:rPr>
              <a:t>Barrier</a:t>
            </a:r>
          </a:p>
          <a:p>
            <a:pPr>
              <a:defRPr/>
            </a:pPr>
            <a:r>
              <a:rPr lang="en-US" altLang="en-US" sz="4000" dirty="0">
                <a:effectLst/>
                <a:latin typeface="Arial" charset="0"/>
              </a:rPr>
              <a:t>IUD</a:t>
            </a:r>
          </a:p>
          <a:p>
            <a:pPr>
              <a:defRPr/>
            </a:pPr>
            <a:r>
              <a:rPr lang="en-US" altLang="en-US" sz="4000" dirty="0">
                <a:effectLst/>
                <a:latin typeface="Arial" charset="0"/>
              </a:rPr>
              <a:t>Methods based on information</a:t>
            </a:r>
          </a:p>
          <a:p>
            <a:pPr>
              <a:defRPr/>
            </a:pPr>
            <a:r>
              <a:rPr lang="en-US" altLang="en-US" sz="4000" dirty="0">
                <a:effectLst/>
                <a:latin typeface="Arial" charset="0"/>
              </a:rPr>
              <a:t>Permanent sterilization</a:t>
            </a:r>
          </a:p>
          <a:p>
            <a:pPr>
              <a:defRPr/>
            </a:pPr>
            <a:endParaRPr lang="en-US" altLang="en-US" sz="4000" b="0" dirty="0">
              <a:effectLst/>
              <a:latin typeface="Arial" charset="0"/>
            </a:endParaRPr>
          </a:p>
        </p:txBody>
      </p:sp>
    </p:spTree>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62000" y="228600"/>
            <a:ext cx="7772400" cy="1981200"/>
          </a:xfrm>
        </p:spPr>
        <p:txBody>
          <a:bodyPr/>
          <a:lstStyle/>
          <a:p>
            <a:pPr algn="ctr"/>
            <a:r>
              <a:rPr lang="en-US" altLang="en-US" sz="4800" dirty="0">
                <a:solidFill>
                  <a:schemeClr val="tx1"/>
                </a:solidFill>
                <a:effectLst/>
              </a:rPr>
              <a:t>Combined Oral contraceptives</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806316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effectLst/>
              </a:rPr>
              <a:t>Return to fertility</a:t>
            </a:r>
          </a:p>
        </p:txBody>
      </p:sp>
      <p:sp>
        <p:nvSpPr>
          <p:cNvPr id="3" name="Content Placeholder 2"/>
          <p:cNvSpPr>
            <a:spLocks noGrp="1"/>
          </p:cNvSpPr>
          <p:nvPr>
            <p:ph idx="1"/>
          </p:nvPr>
        </p:nvSpPr>
        <p:spPr>
          <a:xfrm>
            <a:off x="457200" y="1600200"/>
            <a:ext cx="8229600" cy="5257800"/>
          </a:xfrm>
        </p:spPr>
        <p:txBody>
          <a:bodyPr/>
          <a:lstStyle/>
          <a:p>
            <a:r>
              <a:rPr lang="en-US" sz="2400" dirty="0">
                <a:effectLst/>
              </a:rPr>
              <a:t>Is there a decrease in conception rate after cessation of a combined oral contraceptive?</a:t>
            </a:r>
          </a:p>
          <a:p>
            <a:r>
              <a:rPr lang="en-US" sz="2400" dirty="0">
                <a:effectLst/>
              </a:rPr>
              <a:t>Conclusion (Level 2 Evidence) </a:t>
            </a:r>
          </a:p>
          <a:p>
            <a:r>
              <a:rPr lang="en-US" sz="2400" dirty="0">
                <a:effectLst/>
              </a:rPr>
              <a:t>Overall, the cumulative rate of pregnancy for fertile women previously using a combined oral contraceptive (COC) did not differ from that  observed in fertile women who attempted to become pregnant without prior </a:t>
            </a:r>
          </a:p>
          <a:p>
            <a:r>
              <a:rPr lang="en-US" sz="2400" dirty="0">
                <a:effectLst/>
              </a:rPr>
              <a:t>contraception.</a:t>
            </a:r>
          </a:p>
          <a:p>
            <a:r>
              <a:rPr lang="en-US" sz="2400" dirty="0">
                <a:effectLst/>
              </a:rPr>
              <a:t> However, some studies suggest that time to pregnancy may be longer than other contraceptive methods in the first months after cessation.</a:t>
            </a:r>
          </a:p>
          <a:p>
            <a:r>
              <a:rPr lang="en-US" sz="2400" dirty="0">
                <a:effectLst/>
              </a:rPr>
              <a:t>(Barnhart K, 2009; Cronin, M,2009)</a:t>
            </a:r>
          </a:p>
        </p:txBody>
      </p:sp>
    </p:spTree>
    <p:extLst>
      <p:ext uri="{BB962C8B-B14F-4D97-AF65-F5344CB8AC3E}">
        <p14:creationId xmlns:p14="http://schemas.microsoft.com/office/powerpoint/2010/main" val="406063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3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1" end="1"/>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3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3000" fill="hold"/>
                                        <p:tgtEl>
                                          <p:spTgt spid="3">
                                            <p:txEl>
                                              <p:pRg st="2" end="2"/>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3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30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3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3000" fill="hold"/>
                                        <p:tgtEl>
                                          <p:spTgt spid="3">
                                            <p:txEl>
                                              <p:pRg st="4" end="4"/>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p:cTn id="23" dur="3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4" dur="30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effectLst/>
              </a:rPr>
              <a:t>Menstrual blood loss</a:t>
            </a:r>
          </a:p>
        </p:txBody>
      </p:sp>
      <p:sp>
        <p:nvSpPr>
          <p:cNvPr id="3" name="Content Placeholder 2"/>
          <p:cNvSpPr>
            <a:spLocks noGrp="1"/>
          </p:cNvSpPr>
          <p:nvPr>
            <p:ph idx="1"/>
          </p:nvPr>
        </p:nvSpPr>
        <p:spPr/>
        <p:txBody>
          <a:bodyPr/>
          <a:lstStyle/>
          <a:p>
            <a:r>
              <a:rPr lang="en-US" sz="2800" dirty="0">
                <a:effectLst/>
              </a:rPr>
              <a:t>Is there a decrease in menstrual blood loss among women using COCP? </a:t>
            </a:r>
          </a:p>
          <a:p>
            <a:r>
              <a:rPr lang="en-US" sz="2800" dirty="0">
                <a:effectLst/>
              </a:rPr>
              <a:t>Conclusion (Level of evidence 1)</a:t>
            </a:r>
          </a:p>
          <a:p>
            <a:r>
              <a:rPr lang="en-US" sz="2800" dirty="0">
                <a:effectLst/>
              </a:rPr>
              <a:t>Cycle control was found to be good in four representative studies of the use of COCs and their effect on menstrual blood loss.</a:t>
            </a:r>
          </a:p>
          <a:p>
            <a:pPr>
              <a:buNone/>
            </a:pPr>
            <a:r>
              <a:rPr lang="en-US" sz="2800" dirty="0">
                <a:effectLst/>
              </a:rPr>
              <a:t>(Nelson A, 2013; Huber J, I,2000; Larsson, G, 1992)</a:t>
            </a:r>
          </a:p>
          <a:p>
            <a:endParaRPr lang="en-US" sz="2800" dirty="0">
              <a:effectLst/>
            </a:endParaRPr>
          </a:p>
        </p:txBody>
      </p:sp>
    </p:spTree>
    <p:extLst>
      <p:ext uri="{BB962C8B-B14F-4D97-AF65-F5344CB8AC3E}">
        <p14:creationId xmlns:p14="http://schemas.microsoft.com/office/powerpoint/2010/main" val="118523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3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1" end="1"/>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3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3000" fill="hold"/>
                                        <p:tgtEl>
                                          <p:spTgt spid="3">
                                            <p:txEl>
                                              <p:pRg st="2" end="2"/>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3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30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effectLst/>
              </a:rPr>
              <a:t>Dysmenorrhea</a:t>
            </a:r>
          </a:p>
        </p:txBody>
      </p:sp>
      <p:sp>
        <p:nvSpPr>
          <p:cNvPr id="3" name="Content Placeholder 2"/>
          <p:cNvSpPr>
            <a:spLocks noGrp="1"/>
          </p:cNvSpPr>
          <p:nvPr>
            <p:ph idx="1"/>
          </p:nvPr>
        </p:nvSpPr>
        <p:spPr/>
        <p:txBody>
          <a:bodyPr/>
          <a:lstStyle/>
          <a:p>
            <a:r>
              <a:rPr lang="en-US" sz="2400" dirty="0">
                <a:solidFill>
                  <a:schemeClr val="bg2"/>
                </a:solidFill>
                <a:effectLst/>
              </a:rPr>
              <a:t>Are COCs users having a lower incidence and severity of dysmenorrhea symptoms than women who take no contraception ?</a:t>
            </a:r>
          </a:p>
          <a:p>
            <a:r>
              <a:rPr lang="en-US" sz="2400" dirty="0">
                <a:solidFill>
                  <a:schemeClr val="bg2"/>
                </a:solidFill>
                <a:effectLst/>
              </a:rPr>
              <a:t>Conclusion (Level of evidence 1)</a:t>
            </a:r>
          </a:p>
          <a:p>
            <a:r>
              <a:rPr lang="en-US" sz="2400" dirty="0">
                <a:solidFill>
                  <a:schemeClr val="bg2"/>
                </a:solidFill>
                <a:effectLst/>
              </a:rPr>
              <a:t>There is some evidence that women treated for dysmenorrhea with low dose </a:t>
            </a:r>
          </a:p>
          <a:p>
            <a:r>
              <a:rPr lang="en-US" sz="2400" dirty="0">
                <a:solidFill>
                  <a:schemeClr val="bg2"/>
                </a:solidFill>
                <a:effectLst/>
              </a:rPr>
              <a:t>COCs show an improvement in symptoms. However, evidence from </a:t>
            </a:r>
          </a:p>
          <a:p>
            <a:r>
              <a:rPr lang="en-US" sz="2400" dirty="0">
                <a:solidFill>
                  <a:schemeClr val="bg2"/>
                </a:solidFill>
                <a:effectLst/>
              </a:rPr>
              <a:t>comparative studies to support this assertion is limited.</a:t>
            </a:r>
          </a:p>
          <a:p>
            <a:pPr>
              <a:buNone/>
            </a:pPr>
            <a:r>
              <a:rPr lang="en-US" sz="2400" dirty="0">
                <a:solidFill>
                  <a:schemeClr val="bg2"/>
                </a:solidFill>
                <a:effectLst/>
              </a:rPr>
              <a:t>(Wong C, 2009;Lindh I, 2012)</a:t>
            </a:r>
          </a:p>
          <a:p>
            <a:endParaRPr lang="en-US" sz="2400" dirty="0">
              <a:solidFill>
                <a:schemeClr val="bg2"/>
              </a:solidFill>
              <a:effectLst/>
            </a:endParaRPr>
          </a:p>
        </p:txBody>
      </p:sp>
    </p:spTree>
    <p:extLst>
      <p:ext uri="{BB962C8B-B14F-4D97-AF65-F5344CB8AC3E}">
        <p14:creationId xmlns:p14="http://schemas.microsoft.com/office/powerpoint/2010/main" val="299006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3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1" end="1"/>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3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3000" fill="hold"/>
                                        <p:tgtEl>
                                          <p:spTgt spid="3">
                                            <p:txEl>
                                              <p:pRg st="2" end="2"/>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3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30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3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3000" fill="hold"/>
                                        <p:tgtEl>
                                          <p:spTgt spid="3">
                                            <p:txEl>
                                              <p:pRg st="4" end="4"/>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p:cTn id="23" dur="3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4" dur="30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effectLst/>
              </a:rPr>
              <a:t>PMS and PMDD</a:t>
            </a:r>
          </a:p>
        </p:txBody>
      </p:sp>
      <p:sp>
        <p:nvSpPr>
          <p:cNvPr id="3" name="Content Placeholder 2"/>
          <p:cNvSpPr>
            <a:spLocks noGrp="1"/>
          </p:cNvSpPr>
          <p:nvPr>
            <p:ph idx="1"/>
          </p:nvPr>
        </p:nvSpPr>
        <p:spPr/>
        <p:txBody>
          <a:bodyPr/>
          <a:lstStyle/>
          <a:p>
            <a:r>
              <a:rPr lang="en-US" sz="2400" dirty="0">
                <a:effectLst/>
              </a:rPr>
              <a:t>Does the use of combined oral contraceptives containing drospirenone helps treat women with premenstrual syndrome and premenstrual </a:t>
            </a:r>
            <a:r>
              <a:rPr lang="en-US" sz="2400" dirty="0" err="1">
                <a:effectLst/>
              </a:rPr>
              <a:t>dysphoric</a:t>
            </a:r>
            <a:r>
              <a:rPr lang="en-US" sz="2400" dirty="0">
                <a:effectLst/>
              </a:rPr>
              <a:t> disorder ?</a:t>
            </a:r>
          </a:p>
          <a:p>
            <a:r>
              <a:rPr lang="en-US" sz="2400" dirty="0">
                <a:effectLst/>
              </a:rPr>
              <a:t>Conclusion (Level1)</a:t>
            </a:r>
          </a:p>
          <a:p>
            <a:r>
              <a:rPr lang="en-US" sz="2400" dirty="0">
                <a:effectLst/>
              </a:rPr>
              <a:t>The progestin drospirenone plus 20mcg ethinyl estradiol appears to alleviate </a:t>
            </a:r>
          </a:p>
          <a:p>
            <a:r>
              <a:rPr lang="en-US" sz="2400" dirty="0">
                <a:effectLst/>
              </a:rPr>
              <a:t>some of the symptoms for women suffering from premenstrual syndrome (PMS) and its more severe form, premenstrual </a:t>
            </a:r>
            <a:r>
              <a:rPr lang="en-US" sz="2400" dirty="0" err="1">
                <a:effectLst/>
              </a:rPr>
              <a:t>dysphoric</a:t>
            </a:r>
            <a:r>
              <a:rPr lang="en-US" sz="2400" dirty="0">
                <a:effectLst/>
              </a:rPr>
              <a:t> disorder (PMDD). </a:t>
            </a:r>
          </a:p>
          <a:p>
            <a:pPr>
              <a:buNone/>
            </a:pPr>
            <a:r>
              <a:rPr lang="en-US" sz="2400" dirty="0">
                <a:effectLst/>
              </a:rPr>
              <a:t>(Lopez LM,2009)</a:t>
            </a:r>
          </a:p>
          <a:p>
            <a:endParaRPr lang="en-US" sz="2400" dirty="0">
              <a:effectLst/>
            </a:endParaRPr>
          </a:p>
        </p:txBody>
      </p:sp>
    </p:spTree>
    <p:extLst>
      <p:ext uri="{BB962C8B-B14F-4D97-AF65-F5344CB8AC3E}">
        <p14:creationId xmlns:p14="http://schemas.microsoft.com/office/powerpoint/2010/main" val="136910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3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1" end="1"/>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3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3000" fill="hold"/>
                                        <p:tgtEl>
                                          <p:spTgt spid="3">
                                            <p:txEl>
                                              <p:pRg st="2" end="2"/>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3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30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3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30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effectLst/>
              </a:rPr>
              <a:t>Ectopic pregnancy</a:t>
            </a:r>
          </a:p>
        </p:txBody>
      </p:sp>
      <p:sp>
        <p:nvSpPr>
          <p:cNvPr id="3" name="Content Placeholder 2"/>
          <p:cNvSpPr>
            <a:spLocks noGrp="1"/>
          </p:cNvSpPr>
          <p:nvPr>
            <p:ph idx="1"/>
          </p:nvPr>
        </p:nvSpPr>
        <p:spPr/>
        <p:txBody>
          <a:bodyPr/>
          <a:lstStyle/>
          <a:p>
            <a:r>
              <a:rPr lang="en-US" sz="2400" dirty="0">
                <a:effectLst/>
              </a:rPr>
              <a:t>Does the use of COCs decreases the risk of an ectopic pregnancy ?</a:t>
            </a:r>
          </a:p>
          <a:p>
            <a:r>
              <a:rPr lang="en-US" sz="2400" dirty="0">
                <a:effectLst/>
              </a:rPr>
              <a:t> Conclusion (Level 2)</a:t>
            </a:r>
          </a:p>
          <a:p>
            <a:r>
              <a:rPr lang="en-US" sz="2400" dirty="0">
                <a:effectLst/>
              </a:rPr>
              <a:t>Based on the results of selected reviews of studies involving ectopic pregnancy, it appears that the use of combined oral contraceptives may have a protective effect against ectopic pregnancy. </a:t>
            </a:r>
          </a:p>
          <a:p>
            <a:r>
              <a:rPr lang="en-US" sz="2400" dirty="0">
                <a:effectLst/>
              </a:rPr>
              <a:t>Furlong L. 2002; Mol BWJ, 1995)</a:t>
            </a:r>
          </a:p>
          <a:p>
            <a:endParaRPr lang="en-US" sz="2400" dirty="0">
              <a:effectLst/>
            </a:endParaRPr>
          </a:p>
        </p:txBody>
      </p:sp>
    </p:spTree>
    <p:extLst>
      <p:ext uri="{BB962C8B-B14F-4D97-AF65-F5344CB8AC3E}">
        <p14:creationId xmlns:p14="http://schemas.microsoft.com/office/powerpoint/2010/main" val="145974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3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1" end="1"/>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3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3000" fill="hold"/>
                                        <p:tgtEl>
                                          <p:spTgt spid="3">
                                            <p:txEl>
                                              <p:pRg st="2" end="2"/>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3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30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effectLst/>
              </a:rPr>
              <a:t>Acne</a:t>
            </a:r>
          </a:p>
        </p:txBody>
      </p:sp>
      <p:sp>
        <p:nvSpPr>
          <p:cNvPr id="3" name="Content Placeholder 2"/>
          <p:cNvSpPr>
            <a:spLocks noGrp="1"/>
          </p:cNvSpPr>
          <p:nvPr>
            <p:ph idx="1"/>
          </p:nvPr>
        </p:nvSpPr>
        <p:spPr/>
        <p:txBody>
          <a:bodyPr/>
          <a:lstStyle/>
          <a:p>
            <a:r>
              <a:rPr lang="en-US" sz="2400" dirty="0">
                <a:solidFill>
                  <a:schemeClr val="bg2"/>
                </a:solidFill>
                <a:effectLst/>
              </a:rPr>
              <a:t>Are COCs safe and effective in the treatment of moderate facial acne? </a:t>
            </a:r>
          </a:p>
          <a:p>
            <a:r>
              <a:rPr lang="en-US" sz="2400" dirty="0">
                <a:solidFill>
                  <a:schemeClr val="bg2"/>
                </a:solidFill>
                <a:effectLst/>
              </a:rPr>
              <a:t>Conclusion (Level of evidence1)</a:t>
            </a:r>
          </a:p>
          <a:p>
            <a:r>
              <a:rPr lang="en-US" sz="2400" dirty="0">
                <a:solidFill>
                  <a:schemeClr val="bg2"/>
                </a:solidFill>
                <a:effectLst/>
              </a:rPr>
              <a:t>The COCs evaluated in placebo-controlled trials were effective in reducing inflammatory and non-inflammatory facial acne lesions. </a:t>
            </a:r>
          </a:p>
          <a:p>
            <a:r>
              <a:rPr lang="en-US" sz="2400" dirty="0">
                <a:solidFill>
                  <a:schemeClr val="bg2"/>
                </a:solidFill>
                <a:effectLst/>
              </a:rPr>
              <a:t>Few differences were found between COC types in their effectiveness for treating acne.</a:t>
            </a:r>
          </a:p>
          <a:p>
            <a:pPr>
              <a:buNone/>
            </a:pPr>
            <a:r>
              <a:rPr lang="en-US" sz="2400" dirty="0">
                <a:solidFill>
                  <a:schemeClr val="bg2"/>
                </a:solidFill>
                <a:effectLst/>
              </a:rPr>
              <a:t>(</a:t>
            </a:r>
            <a:r>
              <a:rPr lang="en-US" sz="2400" dirty="0" err="1">
                <a:solidFill>
                  <a:schemeClr val="bg2"/>
                </a:solidFill>
                <a:effectLst/>
              </a:rPr>
              <a:t>Arowojulu</a:t>
            </a:r>
            <a:r>
              <a:rPr lang="en-US" sz="2400" dirty="0">
                <a:solidFill>
                  <a:schemeClr val="bg2"/>
                </a:solidFill>
                <a:effectLst/>
              </a:rPr>
              <a:t> AO, 2009)</a:t>
            </a:r>
          </a:p>
        </p:txBody>
      </p:sp>
    </p:spTree>
    <p:extLst>
      <p:ext uri="{BB962C8B-B14F-4D97-AF65-F5344CB8AC3E}">
        <p14:creationId xmlns:p14="http://schemas.microsoft.com/office/powerpoint/2010/main" val="305158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3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1" end="1"/>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3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3000" fill="hold"/>
                                        <p:tgtEl>
                                          <p:spTgt spid="3">
                                            <p:txEl>
                                              <p:pRg st="2" end="2"/>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3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30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3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30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effectLst/>
              </a:rPr>
              <a:t>Hirsutism</a:t>
            </a:r>
          </a:p>
        </p:txBody>
      </p:sp>
      <p:sp>
        <p:nvSpPr>
          <p:cNvPr id="3" name="Content Placeholder 2"/>
          <p:cNvSpPr>
            <a:spLocks noGrp="1"/>
          </p:cNvSpPr>
          <p:nvPr>
            <p:ph idx="1"/>
          </p:nvPr>
        </p:nvSpPr>
        <p:spPr/>
        <p:txBody>
          <a:bodyPr/>
          <a:lstStyle/>
          <a:p>
            <a:r>
              <a:rPr lang="en-US" sz="2400" dirty="0">
                <a:effectLst/>
              </a:rPr>
              <a:t>Is there any association between use of low-dose COCs and decreased hirsutism? </a:t>
            </a:r>
          </a:p>
          <a:p>
            <a:r>
              <a:rPr lang="en-US" sz="2400" dirty="0">
                <a:effectLst/>
              </a:rPr>
              <a:t>Conclusion  (level 1)</a:t>
            </a:r>
          </a:p>
          <a:p>
            <a:r>
              <a:rPr lang="en-US" sz="2400" dirty="0">
                <a:effectLst/>
              </a:rPr>
              <a:t>Low-dose combination oral contraceptives, especially those containing drospirenone or </a:t>
            </a:r>
            <a:r>
              <a:rPr lang="en-US" sz="2400" dirty="0" err="1">
                <a:effectLst/>
              </a:rPr>
              <a:t>cyproterone</a:t>
            </a:r>
            <a:r>
              <a:rPr lang="en-US" sz="2400" dirty="0">
                <a:effectLst/>
              </a:rPr>
              <a:t> acetate, have an </a:t>
            </a:r>
            <a:r>
              <a:rPr lang="en-US" sz="2400" dirty="0" err="1">
                <a:effectLst/>
              </a:rPr>
              <a:t>antiandrogenic</a:t>
            </a:r>
            <a:r>
              <a:rPr lang="en-US" sz="2400" dirty="0">
                <a:effectLst/>
              </a:rPr>
              <a:t> activity and reduce manifestations of hirsutism after 6 months of use.</a:t>
            </a:r>
          </a:p>
          <a:p>
            <a:pPr>
              <a:buNone/>
            </a:pPr>
            <a:r>
              <a:rPr lang="en-US" sz="2400" dirty="0">
                <a:effectLst/>
              </a:rPr>
              <a:t>(</a:t>
            </a:r>
            <a:r>
              <a:rPr lang="en-US" sz="2400" dirty="0" err="1">
                <a:effectLst/>
              </a:rPr>
              <a:t>Oner</a:t>
            </a:r>
            <a:r>
              <a:rPr lang="en-US" sz="2400" dirty="0">
                <a:effectLst/>
              </a:rPr>
              <a:t> G, 2007; </a:t>
            </a:r>
            <a:r>
              <a:rPr lang="en-US" sz="2400" dirty="0" err="1">
                <a:effectLst/>
              </a:rPr>
              <a:t>Batukan</a:t>
            </a:r>
            <a:r>
              <a:rPr lang="en-US" sz="2400" dirty="0">
                <a:effectLst/>
              </a:rPr>
              <a:t> C, 2007)</a:t>
            </a:r>
          </a:p>
          <a:p>
            <a:pPr>
              <a:buNone/>
            </a:pPr>
            <a:r>
              <a:rPr lang="en-US" dirty="0">
                <a:effectLst/>
              </a:rPr>
              <a:t> </a:t>
            </a:r>
          </a:p>
          <a:p>
            <a:endParaRPr lang="en-US" dirty="0">
              <a:effectLst/>
            </a:endParaRPr>
          </a:p>
        </p:txBody>
      </p:sp>
    </p:spTree>
    <p:extLst>
      <p:ext uri="{BB962C8B-B14F-4D97-AF65-F5344CB8AC3E}">
        <p14:creationId xmlns:p14="http://schemas.microsoft.com/office/powerpoint/2010/main" val="49515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3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1" end="1"/>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3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3000" fill="hold"/>
                                        <p:tgtEl>
                                          <p:spTgt spid="3">
                                            <p:txEl>
                                              <p:pRg st="2" end="2"/>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3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30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Weight gain</a:t>
            </a:r>
          </a:p>
        </p:txBody>
      </p:sp>
      <p:sp>
        <p:nvSpPr>
          <p:cNvPr id="3" name="Content Placeholder 2"/>
          <p:cNvSpPr>
            <a:spLocks noGrp="1"/>
          </p:cNvSpPr>
          <p:nvPr>
            <p:ph idx="1"/>
          </p:nvPr>
        </p:nvSpPr>
        <p:spPr/>
        <p:txBody>
          <a:bodyPr/>
          <a:lstStyle/>
          <a:p>
            <a:r>
              <a:rPr lang="en-US" sz="2000" dirty="0">
                <a:effectLst/>
              </a:rPr>
              <a:t>Do women taking combination oral contraceptives have greater weight gain than women not taking them? </a:t>
            </a:r>
          </a:p>
          <a:p>
            <a:r>
              <a:rPr lang="en-US" sz="2000" dirty="0">
                <a:effectLst/>
              </a:rPr>
              <a:t>Conclusion </a:t>
            </a:r>
          </a:p>
          <a:p>
            <a:r>
              <a:rPr lang="en-US" sz="2000" dirty="0">
                <a:effectLst/>
              </a:rPr>
              <a:t>Available evidence is insufficient to determine the effect of combined oral contraceptives on weight gain. No large effect is evident as trials to evaluate the link between combined oral contraceptives and weight gain </a:t>
            </a:r>
          </a:p>
          <a:p>
            <a:r>
              <a:rPr lang="en-US" sz="2000" dirty="0">
                <a:effectLst/>
              </a:rPr>
              <a:t>require a non-hormonal group to control for other factors including changes in weight over time. Few women discontinued use of their COC because of weight gain. </a:t>
            </a:r>
          </a:p>
          <a:p>
            <a:r>
              <a:rPr lang="en-US" sz="2000" dirty="0">
                <a:effectLst/>
              </a:rPr>
              <a:t> </a:t>
            </a:r>
          </a:p>
          <a:p>
            <a:pPr>
              <a:buNone/>
            </a:pPr>
            <a:r>
              <a:rPr lang="en-US" sz="2000" dirty="0">
                <a:effectLst/>
              </a:rPr>
              <a:t>(Gallo MF, 2009;Foidart JM, 2013)</a:t>
            </a:r>
          </a:p>
        </p:txBody>
      </p:sp>
    </p:spTree>
    <p:extLst>
      <p:ext uri="{BB962C8B-B14F-4D97-AF65-F5344CB8AC3E}">
        <p14:creationId xmlns:p14="http://schemas.microsoft.com/office/powerpoint/2010/main" val="52633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3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1" end="1"/>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3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3000" fill="hold"/>
                                        <p:tgtEl>
                                          <p:spTgt spid="3">
                                            <p:txEl>
                                              <p:pRg st="2" end="2"/>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3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30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3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3000" fill="hold"/>
                                        <p:tgtEl>
                                          <p:spTgt spid="3">
                                            <p:txEl>
                                              <p:pRg st="4" end="4"/>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p:cTn id="23" dur="3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4" dur="30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effectLst/>
              </a:rPr>
              <a:t>Myocardial infarction</a:t>
            </a:r>
          </a:p>
        </p:txBody>
      </p:sp>
      <p:sp>
        <p:nvSpPr>
          <p:cNvPr id="3" name="Content Placeholder 2"/>
          <p:cNvSpPr>
            <a:spLocks noGrp="1"/>
          </p:cNvSpPr>
          <p:nvPr>
            <p:ph idx="1"/>
          </p:nvPr>
        </p:nvSpPr>
        <p:spPr/>
        <p:txBody>
          <a:bodyPr/>
          <a:lstStyle/>
          <a:p>
            <a:r>
              <a:rPr lang="en-US" sz="2400" dirty="0">
                <a:effectLst/>
              </a:rPr>
              <a:t>Is the use of combined oral contraceptives associated with an increased risk of a myocardial infarction? </a:t>
            </a:r>
          </a:p>
          <a:p>
            <a:r>
              <a:rPr lang="en-US" sz="2400" dirty="0">
                <a:effectLst/>
              </a:rPr>
              <a:t>Conclusion (Level of evidence 2)</a:t>
            </a:r>
          </a:p>
          <a:p>
            <a:r>
              <a:rPr lang="en-US" sz="2400" dirty="0">
                <a:effectLst/>
              </a:rPr>
              <a:t>The risk of myocardial infarction (MI) with current or past users of the lowest dose (20 mcg estrogen) was not increased though the strength of evidence for this is low. For low dose oral contraceptives (30-35 mcg estrogen), there is no increased risk. </a:t>
            </a:r>
          </a:p>
          <a:p>
            <a:pPr>
              <a:buNone/>
            </a:pPr>
            <a:r>
              <a:rPr lang="en-US" sz="2400" dirty="0">
                <a:effectLst/>
              </a:rPr>
              <a:t>(</a:t>
            </a:r>
            <a:r>
              <a:rPr lang="en-US" sz="2400" dirty="0" err="1">
                <a:effectLst/>
              </a:rPr>
              <a:t>Urrutia</a:t>
            </a:r>
            <a:r>
              <a:rPr lang="en-US" sz="2400" dirty="0">
                <a:effectLst/>
              </a:rPr>
              <a:t> RP, 2013)</a:t>
            </a:r>
          </a:p>
        </p:txBody>
      </p:sp>
    </p:spTree>
    <p:extLst>
      <p:ext uri="{BB962C8B-B14F-4D97-AF65-F5344CB8AC3E}">
        <p14:creationId xmlns:p14="http://schemas.microsoft.com/office/powerpoint/2010/main" val="296042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3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1" end="1"/>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3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3000" fill="hold"/>
                                        <p:tgtEl>
                                          <p:spTgt spid="3">
                                            <p:txEl>
                                              <p:pRg st="2" end="2"/>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3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30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FB95-F909-4708-9AF6-433F3A3FBBCC}"/>
              </a:ext>
            </a:extLst>
          </p:cNvPr>
          <p:cNvSpPr>
            <a:spLocks noGrp="1"/>
          </p:cNvSpPr>
          <p:nvPr>
            <p:ph type="title"/>
          </p:nvPr>
        </p:nvSpPr>
        <p:spPr/>
        <p:txBody>
          <a:bodyPr/>
          <a:lstStyle/>
          <a:p>
            <a:r>
              <a:rPr lang="en-US" sz="2000" dirty="0">
                <a:solidFill>
                  <a:schemeClr val="tx1"/>
                </a:solidFill>
                <a:effectLst/>
              </a:rPr>
              <a:t>WHO Medical Eligibility Criteria for Contraceptive Use. Categories applicable to women following an abortion (also miscarriage &amp; ectopic pregnancy).</a:t>
            </a:r>
          </a:p>
        </p:txBody>
      </p:sp>
      <p:graphicFrame>
        <p:nvGraphicFramePr>
          <p:cNvPr id="5" name="Content Placeholder 4">
            <a:extLst>
              <a:ext uri="{FF2B5EF4-FFF2-40B4-BE49-F238E27FC236}">
                <a16:creationId xmlns:a16="http://schemas.microsoft.com/office/drawing/2014/main" id="{EE9A8B6F-D52E-4EF2-8070-88D04CF930CE}"/>
              </a:ext>
            </a:extLst>
          </p:cNvPr>
          <p:cNvGraphicFramePr>
            <a:graphicFrameLocks noGrp="1"/>
          </p:cNvGraphicFramePr>
          <p:nvPr>
            <p:ph idx="1"/>
            <p:extLst>
              <p:ext uri="{D42A27DB-BD31-4B8C-83A1-F6EECF244321}">
                <p14:modId xmlns:p14="http://schemas.microsoft.com/office/powerpoint/2010/main" val="3270769349"/>
              </p:ext>
            </p:extLst>
          </p:nvPr>
        </p:nvGraphicFramePr>
        <p:xfrm>
          <a:off x="838200" y="1427989"/>
          <a:ext cx="7619997" cy="4724400"/>
        </p:xfrm>
        <a:graphic>
          <a:graphicData uri="http://schemas.openxmlformats.org/drawingml/2006/table">
            <a:tbl>
              <a:tblPr>
                <a:tableStyleId>{3C2FFA5D-87B4-456A-9821-1D502468CF0F}</a:tableStyleId>
              </a:tblPr>
              <a:tblGrid>
                <a:gridCol w="1088571">
                  <a:extLst>
                    <a:ext uri="{9D8B030D-6E8A-4147-A177-3AD203B41FA5}">
                      <a16:colId xmlns:a16="http://schemas.microsoft.com/office/drawing/2014/main" val="647405619"/>
                    </a:ext>
                  </a:extLst>
                </a:gridCol>
                <a:gridCol w="1088571">
                  <a:extLst>
                    <a:ext uri="{9D8B030D-6E8A-4147-A177-3AD203B41FA5}">
                      <a16:colId xmlns:a16="http://schemas.microsoft.com/office/drawing/2014/main" val="343654847"/>
                    </a:ext>
                  </a:extLst>
                </a:gridCol>
                <a:gridCol w="1088571">
                  <a:extLst>
                    <a:ext uri="{9D8B030D-6E8A-4147-A177-3AD203B41FA5}">
                      <a16:colId xmlns:a16="http://schemas.microsoft.com/office/drawing/2014/main" val="1948153667"/>
                    </a:ext>
                  </a:extLst>
                </a:gridCol>
                <a:gridCol w="1088571">
                  <a:extLst>
                    <a:ext uri="{9D8B030D-6E8A-4147-A177-3AD203B41FA5}">
                      <a16:colId xmlns:a16="http://schemas.microsoft.com/office/drawing/2014/main" val="1356927042"/>
                    </a:ext>
                  </a:extLst>
                </a:gridCol>
                <a:gridCol w="1088571">
                  <a:extLst>
                    <a:ext uri="{9D8B030D-6E8A-4147-A177-3AD203B41FA5}">
                      <a16:colId xmlns:a16="http://schemas.microsoft.com/office/drawing/2014/main" val="2257353509"/>
                    </a:ext>
                  </a:extLst>
                </a:gridCol>
                <a:gridCol w="1088571">
                  <a:extLst>
                    <a:ext uri="{9D8B030D-6E8A-4147-A177-3AD203B41FA5}">
                      <a16:colId xmlns:a16="http://schemas.microsoft.com/office/drawing/2014/main" val="4174738590"/>
                    </a:ext>
                  </a:extLst>
                </a:gridCol>
                <a:gridCol w="1088571">
                  <a:extLst>
                    <a:ext uri="{9D8B030D-6E8A-4147-A177-3AD203B41FA5}">
                      <a16:colId xmlns:a16="http://schemas.microsoft.com/office/drawing/2014/main" val="4036631125"/>
                    </a:ext>
                  </a:extLst>
                </a:gridCol>
              </a:tblGrid>
              <a:tr h="1078064">
                <a:tc>
                  <a:txBody>
                    <a:bodyPr/>
                    <a:lstStyle/>
                    <a:p>
                      <a:pPr algn="ctr"/>
                      <a:r>
                        <a:rPr lang="en-US" sz="2000">
                          <a:effectLst/>
                        </a:rPr>
                        <a:t>Post abortion</a:t>
                      </a:r>
                      <a:endParaRPr lang="en-US" sz="2000" b="1">
                        <a:effectLst/>
                      </a:endParaRPr>
                    </a:p>
                  </a:txBody>
                  <a:tcPr marL="23851" marR="23851" marT="23851" marB="23851"/>
                </a:tc>
                <a:tc>
                  <a:txBody>
                    <a:bodyPr/>
                    <a:lstStyle/>
                    <a:p>
                      <a:pPr algn="ctr"/>
                      <a:r>
                        <a:rPr lang="en-US" sz="2000">
                          <a:effectLst/>
                        </a:rPr>
                        <a:t>Cu-IUD</a:t>
                      </a:r>
                      <a:endParaRPr lang="en-US" sz="2000" b="1">
                        <a:effectLst/>
                      </a:endParaRPr>
                    </a:p>
                  </a:txBody>
                  <a:tcPr marL="23851" marR="23851" marT="23851" marB="23851"/>
                </a:tc>
                <a:tc>
                  <a:txBody>
                    <a:bodyPr/>
                    <a:lstStyle/>
                    <a:p>
                      <a:pPr algn="ctr"/>
                      <a:r>
                        <a:rPr lang="en-US" sz="2000">
                          <a:effectLst/>
                        </a:rPr>
                        <a:t>LNG-IUS</a:t>
                      </a:r>
                      <a:endParaRPr lang="en-US" sz="2000" b="1">
                        <a:effectLst/>
                      </a:endParaRPr>
                    </a:p>
                  </a:txBody>
                  <a:tcPr marL="23851" marR="23851" marT="23851" marB="23851"/>
                </a:tc>
                <a:tc>
                  <a:txBody>
                    <a:bodyPr/>
                    <a:lstStyle/>
                    <a:p>
                      <a:pPr algn="ctr"/>
                      <a:r>
                        <a:rPr lang="en-US" sz="2000">
                          <a:effectLst/>
                        </a:rPr>
                        <a:t>IMP</a:t>
                      </a:r>
                      <a:endParaRPr lang="en-US" sz="2000" b="1">
                        <a:effectLst/>
                      </a:endParaRPr>
                    </a:p>
                  </a:txBody>
                  <a:tcPr marL="23851" marR="23851" marT="23851" marB="23851"/>
                </a:tc>
                <a:tc>
                  <a:txBody>
                    <a:bodyPr/>
                    <a:lstStyle/>
                    <a:p>
                      <a:pPr algn="ctr"/>
                      <a:r>
                        <a:rPr lang="en-US" sz="2000" dirty="0">
                          <a:effectLst/>
                        </a:rPr>
                        <a:t>DMPA</a:t>
                      </a:r>
                      <a:endParaRPr lang="en-US" sz="2000" b="1" dirty="0">
                        <a:effectLst/>
                      </a:endParaRPr>
                    </a:p>
                  </a:txBody>
                  <a:tcPr marL="23851" marR="23851" marT="23851" marB="23851"/>
                </a:tc>
                <a:tc>
                  <a:txBody>
                    <a:bodyPr/>
                    <a:lstStyle/>
                    <a:p>
                      <a:pPr algn="ctr"/>
                      <a:r>
                        <a:rPr lang="en-US" sz="2000">
                          <a:effectLst/>
                        </a:rPr>
                        <a:t>POP</a:t>
                      </a:r>
                      <a:endParaRPr lang="en-US" sz="2000" b="1">
                        <a:effectLst/>
                      </a:endParaRPr>
                    </a:p>
                  </a:txBody>
                  <a:tcPr marL="23851" marR="23851" marT="23851" marB="23851"/>
                </a:tc>
                <a:tc>
                  <a:txBody>
                    <a:bodyPr/>
                    <a:lstStyle/>
                    <a:p>
                      <a:pPr algn="ctr"/>
                      <a:r>
                        <a:rPr lang="en-US" sz="2000">
                          <a:effectLst/>
                        </a:rPr>
                        <a:t>CHC</a:t>
                      </a:r>
                      <a:endParaRPr lang="en-US" sz="2000" b="1">
                        <a:effectLst/>
                      </a:endParaRPr>
                    </a:p>
                  </a:txBody>
                  <a:tcPr marL="23851" marR="23851" marT="23851" marB="23851"/>
                </a:tc>
                <a:extLst>
                  <a:ext uri="{0D108BD9-81ED-4DB2-BD59-A6C34878D82A}">
                    <a16:rowId xmlns:a16="http://schemas.microsoft.com/office/drawing/2014/main" val="1475080202"/>
                  </a:ext>
                </a:extLst>
              </a:tr>
              <a:tr h="1078064">
                <a:tc>
                  <a:txBody>
                    <a:bodyPr/>
                    <a:lstStyle/>
                    <a:p>
                      <a:pPr algn="ctr"/>
                      <a:r>
                        <a:rPr lang="en-US" sz="2000">
                          <a:effectLst/>
                        </a:rPr>
                        <a:t>(a) First trimester</a:t>
                      </a:r>
                    </a:p>
                  </a:txBody>
                  <a:tcPr marL="23851" marR="23851" marT="23851" marB="23851"/>
                </a:tc>
                <a:tc>
                  <a:txBody>
                    <a:bodyPr/>
                    <a:lstStyle/>
                    <a:p>
                      <a:pPr algn="ctr"/>
                      <a:r>
                        <a:rPr lang="en-US" sz="2000">
                          <a:effectLst/>
                        </a:rPr>
                        <a:t>1</a:t>
                      </a:r>
                    </a:p>
                  </a:txBody>
                  <a:tcPr marL="23851" marR="23851" marT="23851" marB="23851"/>
                </a:tc>
                <a:tc>
                  <a:txBody>
                    <a:bodyPr/>
                    <a:lstStyle/>
                    <a:p>
                      <a:pPr algn="ctr"/>
                      <a:r>
                        <a:rPr lang="en-US" sz="2000">
                          <a:effectLst/>
                        </a:rPr>
                        <a:t>1</a:t>
                      </a:r>
                    </a:p>
                  </a:txBody>
                  <a:tcPr marL="23851" marR="23851" marT="23851" marB="23851"/>
                </a:tc>
                <a:tc>
                  <a:txBody>
                    <a:bodyPr/>
                    <a:lstStyle/>
                    <a:p>
                      <a:pPr algn="ctr"/>
                      <a:r>
                        <a:rPr lang="en-US" sz="2000">
                          <a:effectLst/>
                        </a:rPr>
                        <a:t>1</a:t>
                      </a:r>
                    </a:p>
                  </a:txBody>
                  <a:tcPr marL="23851" marR="23851" marT="23851" marB="23851"/>
                </a:tc>
                <a:tc>
                  <a:txBody>
                    <a:bodyPr/>
                    <a:lstStyle/>
                    <a:p>
                      <a:pPr algn="ctr"/>
                      <a:r>
                        <a:rPr lang="en-US" sz="2000">
                          <a:effectLst/>
                        </a:rPr>
                        <a:t>1</a:t>
                      </a:r>
                    </a:p>
                  </a:txBody>
                  <a:tcPr marL="23851" marR="23851" marT="23851" marB="23851"/>
                </a:tc>
                <a:tc>
                  <a:txBody>
                    <a:bodyPr/>
                    <a:lstStyle/>
                    <a:p>
                      <a:pPr algn="ctr"/>
                      <a:r>
                        <a:rPr lang="en-US" sz="2000">
                          <a:effectLst/>
                        </a:rPr>
                        <a:t>1</a:t>
                      </a:r>
                    </a:p>
                  </a:txBody>
                  <a:tcPr marL="23851" marR="23851" marT="23851" marB="23851"/>
                </a:tc>
                <a:tc>
                  <a:txBody>
                    <a:bodyPr/>
                    <a:lstStyle/>
                    <a:p>
                      <a:pPr algn="ctr"/>
                      <a:r>
                        <a:rPr lang="en-US" sz="2000">
                          <a:effectLst/>
                        </a:rPr>
                        <a:t>1</a:t>
                      </a:r>
                    </a:p>
                  </a:txBody>
                  <a:tcPr marL="23851" marR="23851" marT="23851" marB="23851"/>
                </a:tc>
                <a:extLst>
                  <a:ext uri="{0D108BD9-81ED-4DB2-BD59-A6C34878D82A}">
                    <a16:rowId xmlns:a16="http://schemas.microsoft.com/office/drawing/2014/main" val="3195603269"/>
                  </a:ext>
                </a:extLst>
              </a:tr>
              <a:tr h="1284136">
                <a:tc>
                  <a:txBody>
                    <a:bodyPr/>
                    <a:lstStyle/>
                    <a:p>
                      <a:pPr algn="ctr"/>
                      <a:r>
                        <a:rPr lang="en-US" sz="2000" dirty="0">
                          <a:effectLst/>
                        </a:rPr>
                        <a:t>(b) Second trimester</a:t>
                      </a:r>
                    </a:p>
                  </a:txBody>
                  <a:tcPr marL="23851" marR="23851" marT="23851" marB="23851"/>
                </a:tc>
                <a:tc>
                  <a:txBody>
                    <a:bodyPr/>
                    <a:lstStyle/>
                    <a:p>
                      <a:pPr algn="ctr"/>
                      <a:r>
                        <a:rPr lang="en-US" sz="2000">
                          <a:effectLst/>
                        </a:rPr>
                        <a:t>2</a:t>
                      </a:r>
                    </a:p>
                  </a:txBody>
                  <a:tcPr marL="23851" marR="23851" marT="23851" marB="23851"/>
                </a:tc>
                <a:tc>
                  <a:txBody>
                    <a:bodyPr/>
                    <a:lstStyle/>
                    <a:p>
                      <a:pPr algn="ctr"/>
                      <a:r>
                        <a:rPr lang="en-US" sz="2000">
                          <a:effectLst/>
                        </a:rPr>
                        <a:t>2</a:t>
                      </a:r>
                    </a:p>
                  </a:txBody>
                  <a:tcPr marL="23851" marR="23851" marT="23851" marB="23851"/>
                </a:tc>
                <a:tc>
                  <a:txBody>
                    <a:bodyPr/>
                    <a:lstStyle/>
                    <a:p>
                      <a:pPr algn="ctr"/>
                      <a:r>
                        <a:rPr lang="en-US" sz="2000">
                          <a:effectLst/>
                        </a:rPr>
                        <a:t>1</a:t>
                      </a:r>
                    </a:p>
                  </a:txBody>
                  <a:tcPr marL="23851" marR="23851" marT="23851" marB="23851"/>
                </a:tc>
                <a:tc>
                  <a:txBody>
                    <a:bodyPr/>
                    <a:lstStyle/>
                    <a:p>
                      <a:pPr algn="ctr"/>
                      <a:r>
                        <a:rPr lang="en-US" sz="2000">
                          <a:effectLst/>
                        </a:rPr>
                        <a:t>1</a:t>
                      </a:r>
                    </a:p>
                  </a:txBody>
                  <a:tcPr marL="23851" marR="23851" marT="23851" marB="23851"/>
                </a:tc>
                <a:tc>
                  <a:txBody>
                    <a:bodyPr/>
                    <a:lstStyle/>
                    <a:p>
                      <a:pPr algn="ctr"/>
                      <a:r>
                        <a:rPr lang="en-US" sz="2000">
                          <a:effectLst/>
                        </a:rPr>
                        <a:t>1</a:t>
                      </a:r>
                    </a:p>
                  </a:txBody>
                  <a:tcPr marL="23851" marR="23851" marT="23851" marB="23851"/>
                </a:tc>
                <a:tc>
                  <a:txBody>
                    <a:bodyPr/>
                    <a:lstStyle/>
                    <a:p>
                      <a:pPr algn="ctr"/>
                      <a:r>
                        <a:rPr lang="en-US" sz="2000">
                          <a:effectLst/>
                        </a:rPr>
                        <a:t>1</a:t>
                      </a:r>
                    </a:p>
                  </a:txBody>
                  <a:tcPr marL="23851" marR="23851" marT="23851" marB="23851"/>
                </a:tc>
                <a:extLst>
                  <a:ext uri="{0D108BD9-81ED-4DB2-BD59-A6C34878D82A}">
                    <a16:rowId xmlns:a16="http://schemas.microsoft.com/office/drawing/2014/main" val="2276958766"/>
                  </a:ext>
                </a:extLst>
              </a:tr>
              <a:tr h="1284136">
                <a:tc>
                  <a:txBody>
                    <a:bodyPr/>
                    <a:lstStyle/>
                    <a:p>
                      <a:pPr algn="ctr"/>
                      <a:r>
                        <a:rPr lang="en-US" sz="2000">
                          <a:effectLst/>
                        </a:rPr>
                        <a:t>(c) Presence of sepsis</a:t>
                      </a:r>
                    </a:p>
                  </a:txBody>
                  <a:tcPr marL="23851" marR="23851" marT="23851" marB="23851"/>
                </a:tc>
                <a:tc>
                  <a:txBody>
                    <a:bodyPr/>
                    <a:lstStyle/>
                    <a:p>
                      <a:pPr algn="ctr"/>
                      <a:r>
                        <a:rPr lang="en-US" sz="2000">
                          <a:effectLst/>
                        </a:rPr>
                        <a:t>4</a:t>
                      </a:r>
                    </a:p>
                  </a:txBody>
                  <a:tcPr marL="23851" marR="23851" marT="23851" marB="23851"/>
                </a:tc>
                <a:tc>
                  <a:txBody>
                    <a:bodyPr/>
                    <a:lstStyle/>
                    <a:p>
                      <a:pPr algn="ctr"/>
                      <a:r>
                        <a:rPr lang="en-US" sz="2000">
                          <a:effectLst/>
                        </a:rPr>
                        <a:t>4</a:t>
                      </a:r>
                    </a:p>
                  </a:txBody>
                  <a:tcPr marL="23851" marR="23851" marT="23851" marB="23851"/>
                </a:tc>
                <a:tc>
                  <a:txBody>
                    <a:bodyPr/>
                    <a:lstStyle/>
                    <a:p>
                      <a:pPr algn="ctr"/>
                      <a:r>
                        <a:rPr lang="en-US" sz="2000">
                          <a:effectLst/>
                        </a:rPr>
                        <a:t>1</a:t>
                      </a:r>
                    </a:p>
                  </a:txBody>
                  <a:tcPr marL="23851" marR="23851" marT="23851" marB="23851"/>
                </a:tc>
                <a:tc>
                  <a:txBody>
                    <a:bodyPr/>
                    <a:lstStyle/>
                    <a:p>
                      <a:pPr algn="ctr"/>
                      <a:r>
                        <a:rPr lang="en-US" sz="2000">
                          <a:effectLst/>
                        </a:rPr>
                        <a:t>1</a:t>
                      </a:r>
                    </a:p>
                  </a:txBody>
                  <a:tcPr marL="23851" marR="23851" marT="23851" marB="23851"/>
                </a:tc>
                <a:tc>
                  <a:txBody>
                    <a:bodyPr/>
                    <a:lstStyle/>
                    <a:p>
                      <a:pPr algn="ctr"/>
                      <a:r>
                        <a:rPr lang="en-US" sz="2000">
                          <a:effectLst/>
                        </a:rPr>
                        <a:t>1</a:t>
                      </a:r>
                    </a:p>
                  </a:txBody>
                  <a:tcPr marL="23851" marR="23851" marT="23851" marB="23851"/>
                </a:tc>
                <a:tc>
                  <a:txBody>
                    <a:bodyPr/>
                    <a:lstStyle/>
                    <a:p>
                      <a:pPr algn="ctr"/>
                      <a:r>
                        <a:rPr lang="en-US" sz="2000" dirty="0">
                          <a:effectLst/>
                        </a:rPr>
                        <a:t>1</a:t>
                      </a:r>
                    </a:p>
                  </a:txBody>
                  <a:tcPr marL="23851" marR="23851" marT="23851" marB="23851"/>
                </a:tc>
                <a:extLst>
                  <a:ext uri="{0D108BD9-81ED-4DB2-BD59-A6C34878D82A}">
                    <a16:rowId xmlns:a16="http://schemas.microsoft.com/office/drawing/2014/main" val="32953487"/>
                  </a:ext>
                </a:extLst>
              </a:tr>
            </a:tbl>
          </a:graphicData>
        </a:graphic>
      </p:graphicFrame>
      <p:sp>
        <p:nvSpPr>
          <p:cNvPr id="4" name="Slide Number Placeholder 3">
            <a:extLst>
              <a:ext uri="{FF2B5EF4-FFF2-40B4-BE49-F238E27FC236}">
                <a16:creationId xmlns:a16="http://schemas.microsoft.com/office/drawing/2014/main" id="{FF52BEAD-1056-4D8C-98ED-840378AE96B6}"/>
              </a:ext>
            </a:extLst>
          </p:cNvPr>
          <p:cNvSpPr>
            <a:spLocks noGrp="1"/>
          </p:cNvSpPr>
          <p:nvPr>
            <p:ph type="sldNum" sz="quarter" idx="12"/>
          </p:nvPr>
        </p:nvSpPr>
        <p:spPr/>
        <p:txBody>
          <a:bodyPr/>
          <a:lstStyle/>
          <a:p>
            <a:fld id="{09B87B27-2B38-466A-8CD4-319805E47035}" type="slidenum">
              <a:rPr lang="en-US" smtClean="0">
                <a:solidFill>
                  <a:srgbClr val="003366"/>
                </a:solidFill>
              </a:rPr>
              <a:pPr/>
              <a:t>8</a:t>
            </a:fld>
            <a:endParaRPr lang="en-US">
              <a:solidFill>
                <a:srgbClr val="003366"/>
              </a:solidFill>
            </a:endParaRPr>
          </a:p>
        </p:txBody>
      </p:sp>
      <p:sp>
        <p:nvSpPr>
          <p:cNvPr id="6" name="Rectangle 1">
            <a:extLst>
              <a:ext uri="{FF2B5EF4-FFF2-40B4-BE49-F238E27FC236}">
                <a16:creationId xmlns:a16="http://schemas.microsoft.com/office/drawing/2014/main" id="{54EC7359-FF35-4004-8303-65DBF2DDE2ED}"/>
              </a:ext>
            </a:extLst>
          </p:cNvPr>
          <p:cNvSpPr>
            <a:spLocks noChangeArrowheads="1"/>
          </p:cNvSpPr>
          <p:nvPr/>
        </p:nvSpPr>
        <p:spPr bwMode="auto">
          <a:xfrm>
            <a:off x="3505200" y="6099568"/>
            <a:ext cx="54864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WHO MEC 1 – No restrictions, 2 – Advantages outweigh risks, 3 – Risks outweigh the advantages, 4 – Unacceptable risk.</a:t>
            </a:r>
          </a:p>
        </p:txBody>
      </p:sp>
    </p:spTree>
    <p:extLst>
      <p:ext uri="{BB962C8B-B14F-4D97-AF65-F5344CB8AC3E}">
        <p14:creationId xmlns:p14="http://schemas.microsoft.com/office/powerpoint/2010/main" val="25384019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effectLst/>
              </a:rPr>
              <a:t>Stroke</a:t>
            </a:r>
          </a:p>
        </p:txBody>
      </p:sp>
      <p:sp>
        <p:nvSpPr>
          <p:cNvPr id="3" name="Content Placeholder 2"/>
          <p:cNvSpPr>
            <a:spLocks noGrp="1"/>
          </p:cNvSpPr>
          <p:nvPr>
            <p:ph idx="1"/>
          </p:nvPr>
        </p:nvSpPr>
        <p:spPr/>
        <p:txBody>
          <a:bodyPr/>
          <a:lstStyle/>
          <a:p>
            <a:r>
              <a:rPr lang="en-US" sz="2000" dirty="0">
                <a:solidFill>
                  <a:schemeClr val="bg2"/>
                </a:solidFill>
                <a:effectLst/>
              </a:rPr>
              <a:t>Is there an association between use of a low dose (&lt; 35 mcg EE) oral contraceptive and stroke? </a:t>
            </a:r>
          </a:p>
          <a:p>
            <a:r>
              <a:rPr lang="en-US" sz="2000" dirty="0">
                <a:solidFill>
                  <a:schemeClr val="bg2"/>
                </a:solidFill>
                <a:effectLst/>
              </a:rPr>
              <a:t>Conclusion (Level of evidence 2)</a:t>
            </a:r>
          </a:p>
          <a:p>
            <a:r>
              <a:rPr lang="en-US" sz="2000" dirty="0">
                <a:solidFill>
                  <a:schemeClr val="bg2"/>
                </a:solidFill>
                <a:effectLst/>
              </a:rPr>
              <a:t>Women who use a low dose oral contraceptive are, in the aggregate, at a slightly increased risk for ischemic stroke. Similar findings were not found for hemorrhagic stroke. Women who have risk factors for stroke and who use an oral contraceptive should be monitored. However, since stroke is rare in this age group (approximately 1 in 12,000), the absolute increase in risk is small. </a:t>
            </a:r>
          </a:p>
          <a:p>
            <a:r>
              <a:rPr lang="en-US" sz="2000" dirty="0">
                <a:solidFill>
                  <a:schemeClr val="bg2"/>
                </a:solidFill>
                <a:effectLst/>
              </a:rPr>
              <a:t> </a:t>
            </a:r>
          </a:p>
          <a:p>
            <a:r>
              <a:rPr lang="en-US" sz="2000" dirty="0">
                <a:solidFill>
                  <a:schemeClr val="bg2"/>
                </a:solidFill>
                <a:effectLst/>
              </a:rPr>
              <a:t>(</a:t>
            </a:r>
            <a:r>
              <a:rPr lang="en-US" sz="2000" dirty="0" err="1">
                <a:solidFill>
                  <a:schemeClr val="bg2"/>
                </a:solidFill>
                <a:effectLst/>
              </a:rPr>
              <a:t>Urrutia</a:t>
            </a:r>
            <a:r>
              <a:rPr lang="en-US" sz="2000" dirty="0">
                <a:solidFill>
                  <a:schemeClr val="bg2"/>
                </a:solidFill>
                <a:effectLst/>
              </a:rPr>
              <a:t> RP, 2013)</a:t>
            </a:r>
          </a:p>
          <a:p>
            <a:endParaRPr lang="en-US" sz="2000" dirty="0">
              <a:solidFill>
                <a:schemeClr val="bg2"/>
              </a:solidFill>
              <a:effectLst/>
            </a:endParaRPr>
          </a:p>
        </p:txBody>
      </p:sp>
    </p:spTree>
    <p:extLst>
      <p:ext uri="{BB962C8B-B14F-4D97-AF65-F5344CB8AC3E}">
        <p14:creationId xmlns:p14="http://schemas.microsoft.com/office/powerpoint/2010/main" val="274189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3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1" end="1"/>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3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3000" fill="hold"/>
                                        <p:tgtEl>
                                          <p:spTgt spid="3">
                                            <p:txEl>
                                              <p:pRg st="2" end="2"/>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3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30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3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30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effectLst/>
              </a:rPr>
              <a:t>venous </a:t>
            </a:r>
            <a:r>
              <a:rPr lang="en-US" dirty="0" err="1">
                <a:solidFill>
                  <a:schemeClr val="tx1"/>
                </a:solidFill>
                <a:effectLst/>
              </a:rPr>
              <a:t>thromboembolism</a:t>
            </a:r>
            <a:endParaRPr lang="en-US" dirty="0">
              <a:solidFill>
                <a:schemeClr val="tx1"/>
              </a:solidFill>
              <a:effectLst/>
            </a:endParaRPr>
          </a:p>
        </p:txBody>
      </p:sp>
      <p:sp>
        <p:nvSpPr>
          <p:cNvPr id="3" name="Content Placeholder 2"/>
          <p:cNvSpPr>
            <a:spLocks noGrp="1"/>
          </p:cNvSpPr>
          <p:nvPr>
            <p:ph idx="1"/>
          </p:nvPr>
        </p:nvSpPr>
        <p:spPr/>
        <p:txBody>
          <a:bodyPr/>
          <a:lstStyle/>
          <a:p>
            <a:r>
              <a:rPr lang="en-US" sz="2400" dirty="0">
                <a:solidFill>
                  <a:schemeClr val="bg2"/>
                </a:solidFill>
                <a:effectLst/>
              </a:rPr>
              <a:t>Is the use of combined oral contraceptives associated with an increased risk of venous </a:t>
            </a:r>
            <a:r>
              <a:rPr lang="en-US" sz="2400" dirty="0" err="1">
                <a:solidFill>
                  <a:schemeClr val="bg2"/>
                </a:solidFill>
                <a:effectLst/>
              </a:rPr>
              <a:t>thromboembolism</a:t>
            </a:r>
            <a:r>
              <a:rPr lang="en-US" sz="2400" dirty="0">
                <a:solidFill>
                  <a:schemeClr val="bg2"/>
                </a:solidFill>
                <a:effectLst/>
              </a:rPr>
              <a:t>? </a:t>
            </a:r>
          </a:p>
          <a:p>
            <a:r>
              <a:rPr lang="en-US" sz="2400" dirty="0">
                <a:solidFill>
                  <a:schemeClr val="bg2"/>
                </a:solidFill>
                <a:effectLst/>
              </a:rPr>
              <a:t>Conclusion  (level 2)</a:t>
            </a:r>
          </a:p>
          <a:p>
            <a:r>
              <a:rPr lang="en-US" sz="2400" dirty="0">
                <a:solidFill>
                  <a:schemeClr val="bg2"/>
                </a:solidFill>
                <a:effectLst/>
              </a:rPr>
              <a:t>There is an increase in the risk of venous </a:t>
            </a:r>
            <a:r>
              <a:rPr lang="en-US" sz="2400" dirty="0" err="1">
                <a:solidFill>
                  <a:schemeClr val="bg2"/>
                </a:solidFill>
                <a:effectLst/>
              </a:rPr>
              <a:t>thromboembolism</a:t>
            </a:r>
            <a:r>
              <a:rPr lang="en-US" sz="2400" dirty="0">
                <a:solidFill>
                  <a:schemeClr val="bg2"/>
                </a:solidFill>
                <a:effectLst/>
              </a:rPr>
              <a:t> (VTE) among women who use COCs. However, the absolute risk is very small. No statistically significant differences among the different generations of </a:t>
            </a:r>
            <a:r>
              <a:rPr lang="en-US" sz="2400" dirty="0" err="1">
                <a:solidFill>
                  <a:schemeClr val="bg2"/>
                </a:solidFill>
                <a:effectLst/>
              </a:rPr>
              <a:t>progestins</a:t>
            </a:r>
            <a:r>
              <a:rPr lang="en-US" sz="2400" dirty="0">
                <a:solidFill>
                  <a:schemeClr val="bg2"/>
                </a:solidFill>
                <a:effectLst/>
              </a:rPr>
              <a:t> were noted. </a:t>
            </a:r>
          </a:p>
          <a:p>
            <a:pPr>
              <a:buNone/>
            </a:pPr>
            <a:r>
              <a:rPr lang="en-US" sz="2400" dirty="0">
                <a:solidFill>
                  <a:schemeClr val="bg2"/>
                </a:solidFill>
                <a:effectLst/>
              </a:rPr>
              <a:t>(</a:t>
            </a:r>
            <a:r>
              <a:rPr lang="en-US" sz="2400" dirty="0" err="1">
                <a:solidFill>
                  <a:schemeClr val="bg2"/>
                </a:solidFill>
                <a:effectLst/>
              </a:rPr>
              <a:t>Urrutia</a:t>
            </a:r>
            <a:r>
              <a:rPr lang="en-US" sz="2400" dirty="0">
                <a:solidFill>
                  <a:schemeClr val="bg2"/>
                </a:solidFill>
                <a:effectLst/>
              </a:rPr>
              <a:t> RP, 2013)</a:t>
            </a:r>
          </a:p>
          <a:p>
            <a:r>
              <a:rPr lang="en-US" sz="2400" dirty="0">
                <a:solidFill>
                  <a:schemeClr val="bg2"/>
                </a:solidFill>
                <a:effectLst/>
              </a:rPr>
              <a:t> </a:t>
            </a:r>
          </a:p>
          <a:p>
            <a:endParaRPr lang="en-US" sz="2400" dirty="0">
              <a:solidFill>
                <a:schemeClr val="bg2"/>
              </a:solidFill>
              <a:effectLst/>
            </a:endParaRPr>
          </a:p>
        </p:txBody>
      </p:sp>
    </p:spTree>
    <p:extLst>
      <p:ext uri="{BB962C8B-B14F-4D97-AF65-F5344CB8AC3E}">
        <p14:creationId xmlns:p14="http://schemas.microsoft.com/office/powerpoint/2010/main" val="356047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3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1" end="1"/>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3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3000" fill="hold"/>
                                        <p:tgtEl>
                                          <p:spTgt spid="3">
                                            <p:txEl>
                                              <p:pRg st="2" end="2"/>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3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30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effectLst/>
              </a:rPr>
              <a:t>Headache</a:t>
            </a:r>
          </a:p>
        </p:txBody>
      </p:sp>
      <p:sp>
        <p:nvSpPr>
          <p:cNvPr id="3" name="Content Placeholder 2"/>
          <p:cNvSpPr>
            <a:spLocks noGrp="1"/>
          </p:cNvSpPr>
          <p:nvPr>
            <p:ph idx="1"/>
          </p:nvPr>
        </p:nvSpPr>
        <p:spPr/>
        <p:txBody>
          <a:bodyPr/>
          <a:lstStyle/>
          <a:p>
            <a:r>
              <a:rPr lang="en-US" sz="2000" dirty="0">
                <a:effectLst/>
              </a:rPr>
              <a:t>Is the use of combined oral contraceptives associated with the increased risk of headache?</a:t>
            </a:r>
          </a:p>
          <a:p>
            <a:r>
              <a:rPr lang="en-US" sz="2000" dirty="0">
                <a:effectLst/>
              </a:rPr>
              <a:t>Conclusion (level 1)</a:t>
            </a:r>
          </a:p>
          <a:p>
            <a:r>
              <a:rPr lang="en-US" sz="2000" dirty="0">
                <a:effectLst/>
              </a:rPr>
              <a:t>There is little evidence that combined oral contraceptives are associated with persistent headaches. </a:t>
            </a:r>
          </a:p>
          <a:p>
            <a:r>
              <a:rPr lang="en-US" sz="2000" dirty="0">
                <a:effectLst/>
              </a:rPr>
              <a:t>Headaches that occur during early cycles of contraceptive use tend to improve or disappear with continued use. </a:t>
            </a:r>
          </a:p>
          <a:p>
            <a:r>
              <a:rPr lang="en-US" sz="2000" dirty="0">
                <a:effectLst/>
              </a:rPr>
              <a:t>No evidence supports the clinical practice of switching combined oral contraceptives to treat headache. </a:t>
            </a:r>
          </a:p>
          <a:p>
            <a:pPr>
              <a:buNone/>
            </a:pPr>
            <a:r>
              <a:rPr lang="en-US" sz="2000" dirty="0">
                <a:effectLst/>
              </a:rPr>
              <a:t>(</a:t>
            </a:r>
            <a:r>
              <a:rPr lang="en-US" sz="2000" dirty="0" err="1">
                <a:effectLst/>
              </a:rPr>
              <a:t>Loder</a:t>
            </a:r>
            <a:r>
              <a:rPr lang="en-US" sz="2000" dirty="0">
                <a:effectLst/>
              </a:rPr>
              <a:t> EW, 2005)</a:t>
            </a:r>
          </a:p>
          <a:p>
            <a:r>
              <a:rPr lang="en-US" sz="2000" dirty="0">
                <a:effectLst/>
              </a:rPr>
              <a:t> </a:t>
            </a:r>
          </a:p>
        </p:txBody>
      </p:sp>
    </p:spTree>
    <p:extLst>
      <p:ext uri="{BB962C8B-B14F-4D97-AF65-F5344CB8AC3E}">
        <p14:creationId xmlns:p14="http://schemas.microsoft.com/office/powerpoint/2010/main" val="179427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3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1" end="1"/>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3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3000" fill="hold"/>
                                        <p:tgtEl>
                                          <p:spTgt spid="3">
                                            <p:txEl>
                                              <p:pRg st="2" end="2"/>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3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30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3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3000" fill="hold"/>
                                        <p:tgtEl>
                                          <p:spTgt spid="3">
                                            <p:txEl>
                                              <p:pRg st="4" end="4"/>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p:cTn id="23" dur="3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4" dur="30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effectLst/>
              </a:rPr>
              <a:t>Depression</a:t>
            </a:r>
          </a:p>
        </p:txBody>
      </p:sp>
      <p:sp>
        <p:nvSpPr>
          <p:cNvPr id="3" name="Content Placeholder 2"/>
          <p:cNvSpPr>
            <a:spLocks noGrp="1"/>
          </p:cNvSpPr>
          <p:nvPr>
            <p:ph idx="1"/>
          </p:nvPr>
        </p:nvSpPr>
        <p:spPr/>
        <p:txBody>
          <a:bodyPr/>
          <a:lstStyle/>
          <a:p>
            <a:r>
              <a:rPr lang="en-US" sz="2400" dirty="0">
                <a:effectLst/>
              </a:rPr>
              <a:t>Is the use of combined oral contraceptives associated with the increased risk of depression?</a:t>
            </a:r>
          </a:p>
          <a:p>
            <a:r>
              <a:rPr lang="en-US" sz="2400" dirty="0">
                <a:effectLst/>
              </a:rPr>
              <a:t>Conclusion ( level 2)</a:t>
            </a:r>
          </a:p>
          <a:p>
            <a:r>
              <a:rPr lang="en-US" sz="2400" dirty="0">
                <a:effectLst/>
              </a:rPr>
              <a:t>No association between COCs use and depressive symptoms in young women who use COCs for contraceptive reasons was found. </a:t>
            </a:r>
          </a:p>
          <a:p>
            <a:r>
              <a:rPr lang="en-US" sz="2400" dirty="0">
                <a:effectLst/>
              </a:rPr>
              <a:t>Physicians prescribing COCs for contraception need not be concerned about their use and effect on depression. </a:t>
            </a:r>
          </a:p>
          <a:p>
            <a:r>
              <a:rPr lang="en-US" sz="2400" dirty="0">
                <a:effectLst/>
              </a:rPr>
              <a:t>(Butcher B, 2012)</a:t>
            </a:r>
          </a:p>
        </p:txBody>
      </p:sp>
    </p:spTree>
    <p:extLst>
      <p:ext uri="{BB962C8B-B14F-4D97-AF65-F5344CB8AC3E}">
        <p14:creationId xmlns:p14="http://schemas.microsoft.com/office/powerpoint/2010/main" val="382099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3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1" end="1"/>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3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3000" fill="hold"/>
                                        <p:tgtEl>
                                          <p:spTgt spid="3">
                                            <p:txEl>
                                              <p:pRg st="2" end="2"/>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3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30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3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30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tx1"/>
                </a:solidFill>
                <a:effectLst/>
              </a:rPr>
              <a:t>Benign breast disease</a:t>
            </a:r>
          </a:p>
        </p:txBody>
      </p:sp>
      <p:sp>
        <p:nvSpPr>
          <p:cNvPr id="3" name="Content Placeholder 2"/>
          <p:cNvSpPr>
            <a:spLocks noGrp="1"/>
          </p:cNvSpPr>
          <p:nvPr>
            <p:ph idx="1"/>
          </p:nvPr>
        </p:nvSpPr>
        <p:spPr/>
        <p:txBody>
          <a:bodyPr/>
          <a:lstStyle/>
          <a:p>
            <a:r>
              <a:rPr lang="en-US" sz="2400" dirty="0">
                <a:effectLst/>
              </a:rPr>
              <a:t>Are women who are taking or have taken oral contraceptives at an increased risk for hospitalization due to benign breast disease? </a:t>
            </a:r>
          </a:p>
          <a:p>
            <a:r>
              <a:rPr lang="en-US" sz="2400" dirty="0">
                <a:effectLst/>
              </a:rPr>
              <a:t>Conclusion (level 2)</a:t>
            </a:r>
          </a:p>
          <a:p>
            <a:r>
              <a:rPr lang="en-US" sz="2400" dirty="0">
                <a:effectLst/>
              </a:rPr>
              <a:t>Combined oral contraceptives appear to reduce the risk of benign breast disease as measured by the hospitalization rate for this condition. </a:t>
            </a:r>
          </a:p>
          <a:p>
            <a:r>
              <a:rPr lang="en-US" sz="2400" dirty="0">
                <a:effectLst/>
              </a:rPr>
              <a:t>For those diagnosed with </a:t>
            </a:r>
            <a:r>
              <a:rPr lang="en-US" sz="2400" dirty="0" err="1">
                <a:effectLst/>
              </a:rPr>
              <a:t>fibroadenoma</a:t>
            </a:r>
            <a:r>
              <a:rPr lang="en-US" sz="2400" dirty="0">
                <a:effectLst/>
              </a:rPr>
              <a:t> and chronic cystic disease, there is an apparent protective effect present for women using COCs regardless of the level of estrogen.</a:t>
            </a:r>
          </a:p>
          <a:p>
            <a:pPr>
              <a:buNone/>
            </a:pPr>
            <a:r>
              <a:rPr lang="en-US" sz="2400" dirty="0">
                <a:effectLst/>
              </a:rPr>
              <a:t>(</a:t>
            </a:r>
            <a:r>
              <a:rPr lang="en-US" sz="2400" dirty="0" err="1">
                <a:effectLst/>
              </a:rPr>
              <a:t>Vessey</a:t>
            </a:r>
            <a:r>
              <a:rPr lang="en-US" sz="2400" dirty="0">
                <a:effectLst/>
              </a:rPr>
              <a:t> M and </a:t>
            </a:r>
            <a:r>
              <a:rPr lang="en-US" sz="2400" dirty="0" err="1">
                <a:effectLst/>
              </a:rPr>
              <a:t>Yeates</a:t>
            </a:r>
            <a:r>
              <a:rPr lang="en-US" sz="2400" dirty="0">
                <a:effectLst/>
              </a:rPr>
              <a:t> D. 2007) </a:t>
            </a:r>
          </a:p>
          <a:p>
            <a:r>
              <a:rPr lang="en-US" sz="2400" dirty="0">
                <a:effectLst/>
              </a:rPr>
              <a:t> </a:t>
            </a:r>
          </a:p>
          <a:p>
            <a:endParaRPr lang="en-US" sz="2400" dirty="0">
              <a:effectLst/>
            </a:endParaRPr>
          </a:p>
        </p:txBody>
      </p:sp>
    </p:spTree>
    <p:extLst>
      <p:ext uri="{BB962C8B-B14F-4D97-AF65-F5344CB8AC3E}">
        <p14:creationId xmlns:p14="http://schemas.microsoft.com/office/powerpoint/2010/main" val="288538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3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1" end="1"/>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3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3000" fill="hold"/>
                                        <p:tgtEl>
                                          <p:spTgt spid="3">
                                            <p:txEl>
                                              <p:pRg st="2" end="2"/>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3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30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3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30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effectLst/>
              </a:rPr>
              <a:t>Endometrial cancer</a:t>
            </a:r>
          </a:p>
        </p:txBody>
      </p:sp>
      <p:sp>
        <p:nvSpPr>
          <p:cNvPr id="3" name="Content Placeholder 2"/>
          <p:cNvSpPr>
            <a:spLocks noGrp="1"/>
          </p:cNvSpPr>
          <p:nvPr>
            <p:ph idx="1"/>
          </p:nvPr>
        </p:nvSpPr>
        <p:spPr/>
        <p:txBody>
          <a:bodyPr/>
          <a:lstStyle/>
          <a:p>
            <a:r>
              <a:rPr lang="en-US" sz="2400" dirty="0">
                <a:effectLst/>
              </a:rPr>
              <a:t>Are women who are taking or have taken oral contraceptives at an increased risk for endometrial cancer?</a:t>
            </a:r>
          </a:p>
          <a:p>
            <a:r>
              <a:rPr lang="en-US" sz="2400" dirty="0">
                <a:effectLst/>
              </a:rPr>
              <a:t>Conclusion (level 2)</a:t>
            </a:r>
          </a:p>
          <a:p>
            <a:r>
              <a:rPr lang="en-US" sz="2400" dirty="0">
                <a:effectLst/>
              </a:rPr>
              <a:t>This prospective study provides the best information to date on the relationship between COC use and endometrial cancer. It appears that combined oral contraceptives offer long-term protection against endometrial cancer. </a:t>
            </a:r>
          </a:p>
          <a:p>
            <a:pPr>
              <a:buNone/>
            </a:pPr>
            <a:r>
              <a:rPr lang="en-US" sz="2400" dirty="0">
                <a:effectLst/>
              </a:rPr>
              <a:t>(</a:t>
            </a:r>
            <a:r>
              <a:rPr lang="en-US" sz="2400" dirty="0" err="1">
                <a:effectLst/>
              </a:rPr>
              <a:t>Vessey</a:t>
            </a:r>
            <a:r>
              <a:rPr lang="en-US" sz="2400" dirty="0">
                <a:effectLst/>
              </a:rPr>
              <a:t> M, 2013)</a:t>
            </a:r>
          </a:p>
        </p:txBody>
      </p:sp>
    </p:spTree>
    <p:extLst>
      <p:ext uri="{BB962C8B-B14F-4D97-AF65-F5344CB8AC3E}">
        <p14:creationId xmlns:p14="http://schemas.microsoft.com/office/powerpoint/2010/main" val="193326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3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1" end="1"/>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3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3000" fill="hold"/>
                                        <p:tgtEl>
                                          <p:spTgt spid="3">
                                            <p:txEl>
                                              <p:pRg st="2" end="2"/>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3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30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effectLst/>
              </a:rPr>
              <a:t>Cervical cancer</a:t>
            </a:r>
          </a:p>
        </p:txBody>
      </p:sp>
      <p:sp>
        <p:nvSpPr>
          <p:cNvPr id="3" name="Content Placeholder 2"/>
          <p:cNvSpPr>
            <a:spLocks noGrp="1"/>
          </p:cNvSpPr>
          <p:nvPr>
            <p:ph idx="1"/>
          </p:nvPr>
        </p:nvSpPr>
        <p:spPr/>
        <p:txBody>
          <a:bodyPr/>
          <a:lstStyle/>
          <a:p>
            <a:r>
              <a:rPr lang="en-US" sz="2400" dirty="0">
                <a:effectLst/>
              </a:rPr>
              <a:t>Are women who are taking or have taken oral contraceptives at an increased risk for cervical cancer? </a:t>
            </a:r>
          </a:p>
          <a:p>
            <a:r>
              <a:rPr lang="en-US" sz="2400" dirty="0">
                <a:effectLst/>
              </a:rPr>
              <a:t>Conclusion  (level 2)</a:t>
            </a:r>
          </a:p>
          <a:p>
            <a:r>
              <a:rPr lang="en-US" sz="2400" dirty="0">
                <a:effectLst/>
              </a:rPr>
              <a:t>The relative risk of cervical cancer is increased in current users of oral contraceptives and declines after cessation of use. </a:t>
            </a:r>
          </a:p>
          <a:p>
            <a:r>
              <a:rPr lang="en-US" sz="2400" dirty="0">
                <a:effectLst/>
              </a:rPr>
              <a:t>While duration of use is also positively associated with an increasing cervical cancer risk, similar to ever use, there is a gradual decrease in risk with time elapsed since last use.  </a:t>
            </a:r>
          </a:p>
          <a:p>
            <a:pPr>
              <a:buNone/>
            </a:pPr>
            <a:r>
              <a:rPr lang="en-US" sz="2400" dirty="0">
                <a:effectLst/>
              </a:rPr>
              <a:t>(</a:t>
            </a:r>
            <a:r>
              <a:rPr lang="en-US" sz="2400" dirty="0" err="1">
                <a:effectLst/>
              </a:rPr>
              <a:t>Vessey</a:t>
            </a:r>
            <a:r>
              <a:rPr lang="en-US" sz="2400" dirty="0">
                <a:effectLst/>
              </a:rPr>
              <a:t> M, 2013)</a:t>
            </a:r>
          </a:p>
          <a:p>
            <a:endParaRPr lang="en-US" sz="2400" dirty="0"/>
          </a:p>
        </p:txBody>
      </p:sp>
    </p:spTree>
    <p:extLst>
      <p:ext uri="{BB962C8B-B14F-4D97-AF65-F5344CB8AC3E}">
        <p14:creationId xmlns:p14="http://schemas.microsoft.com/office/powerpoint/2010/main" val="378720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3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3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30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3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30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3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6" dur="30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effectLst/>
              </a:rPr>
              <a:t>Breast cancer</a:t>
            </a:r>
          </a:p>
        </p:txBody>
      </p:sp>
      <p:sp>
        <p:nvSpPr>
          <p:cNvPr id="3" name="Content Placeholder 2"/>
          <p:cNvSpPr>
            <a:spLocks noGrp="1"/>
          </p:cNvSpPr>
          <p:nvPr>
            <p:ph idx="1"/>
          </p:nvPr>
        </p:nvSpPr>
        <p:spPr/>
        <p:txBody>
          <a:bodyPr/>
          <a:lstStyle/>
          <a:p>
            <a:r>
              <a:rPr lang="en-US" sz="2400" dirty="0">
                <a:effectLst/>
              </a:rPr>
              <a:t>Are women who are taking or have taken oral contraceptives at an increased risk for breast cancer? </a:t>
            </a:r>
          </a:p>
          <a:p>
            <a:r>
              <a:rPr lang="en-US" sz="2400" dirty="0">
                <a:effectLst/>
              </a:rPr>
              <a:t>Conclusion  (level 2)</a:t>
            </a:r>
          </a:p>
          <a:p>
            <a:r>
              <a:rPr lang="en-US" sz="2400" dirty="0">
                <a:effectLst/>
              </a:rPr>
              <a:t>There have been many studies, both retrospective and prospective, exploring the link between COC use and breast cancer. </a:t>
            </a:r>
          </a:p>
          <a:p>
            <a:r>
              <a:rPr lang="en-US" sz="2400" dirty="0">
                <a:effectLst/>
              </a:rPr>
              <a:t>This prospective study provides the best information to date on this relationship and it appears that there is a complete absence of any relationship between COC use and breast cancer. </a:t>
            </a:r>
          </a:p>
          <a:p>
            <a:endParaRPr lang="en-US" sz="2400" dirty="0">
              <a:effectLst/>
            </a:endParaRPr>
          </a:p>
          <a:p>
            <a:pPr>
              <a:buNone/>
            </a:pPr>
            <a:r>
              <a:rPr lang="en-US" sz="2400" dirty="0">
                <a:effectLst/>
              </a:rPr>
              <a:t>(</a:t>
            </a:r>
            <a:r>
              <a:rPr lang="en-US" sz="2400" dirty="0" err="1">
                <a:effectLst/>
              </a:rPr>
              <a:t>Vessey</a:t>
            </a:r>
            <a:r>
              <a:rPr lang="en-US" sz="2400" dirty="0">
                <a:effectLst/>
              </a:rPr>
              <a:t> M, 2013)</a:t>
            </a:r>
          </a:p>
        </p:txBody>
      </p:sp>
    </p:spTree>
    <p:extLst>
      <p:ext uri="{BB962C8B-B14F-4D97-AF65-F5344CB8AC3E}">
        <p14:creationId xmlns:p14="http://schemas.microsoft.com/office/powerpoint/2010/main" val="195574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3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3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3000" fill="hold"/>
                                        <p:tgtEl>
                                          <p:spTgt spid="3">
                                            <p:txEl>
                                              <p:pRg st="2" end="2"/>
                                            </p:txEl>
                                          </p:spTgt>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p:cTn id="17" dur="3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8" dur="3000" fill="hold"/>
                                        <p:tgtEl>
                                          <p:spTgt spid="3">
                                            <p:txEl>
                                              <p:pRg st="3" end="3"/>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p:cTn id="21" dur="3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2" dur="30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effectLst/>
              </a:rPr>
              <a:t>Ovarian cancer</a:t>
            </a:r>
          </a:p>
        </p:txBody>
      </p:sp>
      <p:sp>
        <p:nvSpPr>
          <p:cNvPr id="3" name="Content Placeholder 2"/>
          <p:cNvSpPr>
            <a:spLocks noGrp="1"/>
          </p:cNvSpPr>
          <p:nvPr>
            <p:ph idx="1"/>
          </p:nvPr>
        </p:nvSpPr>
        <p:spPr/>
        <p:txBody>
          <a:bodyPr/>
          <a:lstStyle/>
          <a:p>
            <a:r>
              <a:rPr lang="en-US" sz="2400" dirty="0">
                <a:effectLst/>
              </a:rPr>
              <a:t>Are women who are taking or have taken oral contraceptives at an increased risk for ovarian cancer? </a:t>
            </a:r>
          </a:p>
          <a:p>
            <a:r>
              <a:rPr lang="en-US" sz="2400" dirty="0">
                <a:effectLst/>
              </a:rPr>
              <a:t>Conclusion </a:t>
            </a:r>
          </a:p>
          <a:p>
            <a:r>
              <a:rPr lang="en-US" sz="2400" dirty="0">
                <a:effectLst/>
              </a:rPr>
              <a:t>Virtually every study in the world literature of COC use has shown a protective effect from acquiring ovarian cancer that lasts for more than 30 years after the cessation of COC use. </a:t>
            </a:r>
          </a:p>
          <a:p>
            <a:pPr>
              <a:buNone/>
            </a:pPr>
            <a:endParaRPr lang="en-US" sz="2400" dirty="0">
              <a:effectLst/>
            </a:endParaRPr>
          </a:p>
          <a:p>
            <a:r>
              <a:rPr lang="en-US" sz="2400" dirty="0">
                <a:effectLst/>
              </a:rPr>
              <a:t>(</a:t>
            </a:r>
            <a:r>
              <a:rPr lang="en-US" sz="2400" dirty="0" err="1">
                <a:effectLst/>
              </a:rPr>
              <a:t>Vessey</a:t>
            </a:r>
            <a:r>
              <a:rPr lang="en-US" sz="2400" dirty="0">
                <a:effectLst/>
              </a:rPr>
              <a:t> M, 2013)</a:t>
            </a:r>
          </a:p>
          <a:p>
            <a:endParaRPr lang="en-US" sz="2400" dirty="0">
              <a:effectLst/>
            </a:endParaRPr>
          </a:p>
        </p:txBody>
      </p:sp>
    </p:spTree>
    <p:extLst>
      <p:ext uri="{BB962C8B-B14F-4D97-AF65-F5344CB8AC3E}">
        <p14:creationId xmlns:p14="http://schemas.microsoft.com/office/powerpoint/2010/main" val="50847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3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p:cTn id="13" dur="3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4" dur="30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2590799"/>
            <a:ext cx="8407400" cy="3535363"/>
          </a:xfrm>
        </p:spPr>
        <p:txBody>
          <a:bodyPr/>
          <a:lstStyle/>
          <a:p>
            <a:r>
              <a:rPr lang="en-US" dirty="0">
                <a:effectLst/>
              </a:rPr>
              <a:t>LARC- Long Acting Reversible Contraceptives</a:t>
            </a:r>
          </a:p>
          <a:p>
            <a:r>
              <a:rPr lang="en-US" dirty="0">
                <a:effectLst/>
              </a:rPr>
              <a:t>LARC- Hormonal available in Jordan:</a:t>
            </a:r>
          </a:p>
          <a:p>
            <a:pPr lvl="1"/>
            <a:r>
              <a:rPr lang="en-US" dirty="0">
                <a:effectLst/>
              </a:rPr>
              <a:t>Implanon</a:t>
            </a:r>
          </a:p>
          <a:p>
            <a:pPr lvl="1"/>
            <a:r>
              <a:rPr lang="en-US" dirty="0">
                <a:effectLst/>
              </a:rPr>
              <a:t>DMPA- every three months</a:t>
            </a:r>
          </a:p>
          <a:p>
            <a:pPr lvl="1"/>
            <a:r>
              <a:rPr lang="en-US" dirty="0" err="1">
                <a:effectLst/>
              </a:rPr>
              <a:t>Mirena</a:t>
            </a:r>
            <a:endParaRPr lang="en-US" dirty="0">
              <a:effectLst/>
            </a:endParaRPr>
          </a:p>
        </p:txBody>
      </p:sp>
      <p:sp>
        <p:nvSpPr>
          <p:cNvPr id="3" name="Title 2"/>
          <p:cNvSpPr>
            <a:spLocks noGrp="1"/>
          </p:cNvSpPr>
          <p:nvPr>
            <p:ph type="title"/>
          </p:nvPr>
        </p:nvSpPr>
        <p:spPr/>
        <p:txBody>
          <a:bodyPr/>
          <a:lstStyle/>
          <a:p>
            <a:r>
              <a:rPr lang="en-US" dirty="0">
                <a:solidFill>
                  <a:schemeClr val="tx1"/>
                </a:solidFill>
              </a:rPr>
              <a:t>LARC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17C0-7E31-4F20-AD7F-702654D529FD}"/>
              </a:ext>
            </a:extLst>
          </p:cNvPr>
          <p:cNvSpPr>
            <a:spLocks noGrp="1"/>
          </p:cNvSpPr>
          <p:nvPr>
            <p:ph type="title"/>
          </p:nvPr>
        </p:nvSpPr>
        <p:spPr/>
        <p:txBody>
          <a:bodyPr/>
          <a:lstStyle/>
          <a:p>
            <a:r>
              <a:rPr lang="en-US" dirty="0">
                <a:solidFill>
                  <a:schemeClr val="tx1"/>
                </a:solidFill>
                <a:effectLst/>
              </a:rPr>
              <a:t>Laboratory Tests</a:t>
            </a:r>
          </a:p>
        </p:txBody>
      </p:sp>
      <p:sp>
        <p:nvSpPr>
          <p:cNvPr id="3" name="Content Placeholder 2">
            <a:extLst>
              <a:ext uri="{FF2B5EF4-FFF2-40B4-BE49-F238E27FC236}">
                <a16:creationId xmlns:a16="http://schemas.microsoft.com/office/drawing/2014/main" id="{7EB28D89-C37E-4A05-B94C-88E2857D19CA}"/>
              </a:ext>
            </a:extLst>
          </p:cNvPr>
          <p:cNvSpPr>
            <a:spLocks noGrp="1"/>
          </p:cNvSpPr>
          <p:nvPr>
            <p:ph idx="1"/>
          </p:nvPr>
        </p:nvSpPr>
        <p:spPr/>
        <p:txBody>
          <a:bodyPr/>
          <a:lstStyle/>
          <a:p>
            <a:pPr marL="0" indent="0">
              <a:buNone/>
            </a:pPr>
            <a:r>
              <a:rPr lang="en-US" dirty="0">
                <a:effectLst/>
              </a:rPr>
              <a:t>• Pap smear</a:t>
            </a:r>
          </a:p>
          <a:p>
            <a:pPr marL="0" indent="0">
              <a:buNone/>
            </a:pPr>
            <a:r>
              <a:rPr lang="en-US" dirty="0">
                <a:effectLst/>
              </a:rPr>
              <a:t>• Chlamydia and Gonorrhea screening when appropriate</a:t>
            </a:r>
          </a:p>
          <a:p>
            <a:pPr marL="0" indent="0">
              <a:buNone/>
            </a:pPr>
            <a:r>
              <a:rPr lang="en-US" dirty="0">
                <a:effectLst/>
              </a:rPr>
              <a:t>• Pregnancy test if suspected pregnancy</a:t>
            </a:r>
          </a:p>
          <a:p>
            <a:pPr marL="0" indent="0">
              <a:buNone/>
            </a:pPr>
            <a:r>
              <a:rPr lang="en-US" dirty="0">
                <a:effectLst/>
              </a:rPr>
              <a:t>• Lipid profile if family history of premature vascular event</a:t>
            </a:r>
          </a:p>
        </p:txBody>
      </p:sp>
      <p:sp>
        <p:nvSpPr>
          <p:cNvPr id="4" name="Slide Number Placeholder 3">
            <a:extLst>
              <a:ext uri="{FF2B5EF4-FFF2-40B4-BE49-F238E27FC236}">
                <a16:creationId xmlns:a16="http://schemas.microsoft.com/office/drawing/2014/main" id="{D675ED97-E280-4254-BE96-1F28CFF1A923}"/>
              </a:ext>
            </a:extLst>
          </p:cNvPr>
          <p:cNvSpPr>
            <a:spLocks noGrp="1"/>
          </p:cNvSpPr>
          <p:nvPr>
            <p:ph type="sldNum" sz="quarter" idx="12"/>
          </p:nvPr>
        </p:nvSpPr>
        <p:spPr/>
        <p:txBody>
          <a:bodyPr/>
          <a:lstStyle/>
          <a:p>
            <a:fld id="{09B87B27-2B38-466A-8CD4-319805E47035}" type="slidenum">
              <a:rPr lang="en-US" smtClean="0">
                <a:solidFill>
                  <a:srgbClr val="003366"/>
                </a:solidFill>
              </a:rPr>
              <a:pPr/>
              <a:t>9</a:t>
            </a:fld>
            <a:endParaRPr lang="en-US">
              <a:solidFill>
                <a:srgbClr val="003366"/>
              </a:solidFill>
            </a:endParaRPr>
          </a:p>
        </p:txBody>
      </p:sp>
    </p:spTree>
    <p:extLst>
      <p:ext uri="{BB962C8B-B14F-4D97-AF65-F5344CB8AC3E}">
        <p14:creationId xmlns:p14="http://schemas.microsoft.com/office/powerpoint/2010/main" val="19059456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15616" y="-13940"/>
            <a:ext cx="6781800" cy="1600200"/>
          </a:xfrm>
        </p:spPr>
        <p:txBody>
          <a:bodyPr/>
          <a:lstStyle/>
          <a:p>
            <a:r>
              <a:rPr lang="en-US" dirty="0">
                <a:solidFill>
                  <a:schemeClr val="tx1"/>
                </a:solidFill>
                <a:effectLst/>
              </a:rPr>
              <a:t>What are LARCs</a:t>
            </a:r>
          </a:p>
        </p:txBody>
      </p:sp>
      <p:sp>
        <p:nvSpPr>
          <p:cNvPr id="5" name="Content Placeholder 4"/>
          <p:cNvSpPr>
            <a:spLocks noGrp="1"/>
          </p:cNvSpPr>
          <p:nvPr>
            <p:ph idx="1"/>
          </p:nvPr>
        </p:nvSpPr>
        <p:spPr>
          <a:xfrm>
            <a:off x="1187624" y="2492896"/>
            <a:ext cx="7543800" cy="3886200"/>
          </a:xfrm>
        </p:spPr>
        <p:txBody>
          <a:bodyPr>
            <a:normAutofit/>
          </a:bodyPr>
          <a:lstStyle/>
          <a:p>
            <a:r>
              <a:rPr lang="en-US" sz="2800" dirty="0">
                <a:effectLst/>
              </a:rPr>
              <a:t>Subdermal Implants- 3 years</a:t>
            </a:r>
          </a:p>
          <a:p>
            <a:endParaRPr lang="en-US" sz="2800" dirty="0">
              <a:effectLst/>
            </a:endParaRPr>
          </a:p>
          <a:p>
            <a:r>
              <a:rPr lang="en-US" sz="2800" dirty="0">
                <a:effectLst/>
              </a:rPr>
              <a:t>Intrauterine systems-5 years</a:t>
            </a:r>
          </a:p>
          <a:p>
            <a:endParaRPr lang="en-US" sz="2800" dirty="0">
              <a:effectLst/>
            </a:endParaRPr>
          </a:p>
          <a:p>
            <a:r>
              <a:rPr lang="en-US" sz="2800" dirty="0">
                <a:effectLst/>
              </a:rPr>
              <a:t>IUDs-12 years</a:t>
            </a:r>
          </a:p>
          <a:p>
            <a:endParaRPr lang="en-US" sz="2800" dirty="0">
              <a:effectLst/>
            </a:endParaRPr>
          </a:p>
          <a:p>
            <a:endParaRPr lang="en-US" sz="2800" dirty="0">
              <a:effectLst/>
            </a:endParaRPr>
          </a:p>
          <a:p>
            <a:endParaRPr lang="en-US" sz="2800" dirty="0">
              <a:effectLst/>
            </a:endParaRPr>
          </a:p>
        </p:txBody>
      </p:sp>
    </p:spTree>
    <p:extLst>
      <p:ext uri="{BB962C8B-B14F-4D97-AF65-F5344CB8AC3E}">
        <p14:creationId xmlns:p14="http://schemas.microsoft.com/office/powerpoint/2010/main" val="1513984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395536" y="-8059"/>
            <a:ext cx="8229600" cy="1600200"/>
          </a:xfrm>
        </p:spPr>
        <p:txBody>
          <a:bodyPr anchor="ctr">
            <a:normAutofit/>
          </a:bodyPr>
          <a:lstStyle/>
          <a:p>
            <a:r>
              <a:rPr lang="en-AU" altLang="en-US" dirty="0">
                <a:solidFill>
                  <a:schemeClr val="tx1"/>
                </a:solidFill>
                <a:effectLst/>
              </a:rPr>
              <a:t>Why long-acting methods?</a:t>
            </a:r>
          </a:p>
        </p:txBody>
      </p:sp>
      <p:sp>
        <p:nvSpPr>
          <p:cNvPr id="386051" name="Rectangle 3"/>
          <p:cNvSpPr>
            <a:spLocks noGrp="1" noChangeArrowheads="1"/>
          </p:cNvSpPr>
          <p:nvPr>
            <p:ph type="body" idx="4294967295"/>
          </p:nvPr>
        </p:nvSpPr>
        <p:spPr>
          <a:xfrm>
            <a:off x="395536" y="1556792"/>
            <a:ext cx="8229600" cy="4525963"/>
          </a:xfrm>
        </p:spPr>
        <p:txBody>
          <a:bodyPr>
            <a:noAutofit/>
          </a:bodyPr>
          <a:lstStyle/>
          <a:p>
            <a:r>
              <a:rPr lang="en-AU" altLang="en-US" sz="2000" dirty="0">
                <a:effectLst/>
              </a:rPr>
              <a:t>Failure rate of COC 2-6% in general use</a:t>
            </a:r>
          </a:p>
          <a:p>
            <a:endParaRPr lang="en-AU" altLang="en-US" sz="2000" dirty="0">
              <a:effectLst/>
            </a:endParaRPr>
          </a:p>
          <a:p>
            <a:r>
              <a:rPr lang="en-AU" altLang="en-US" sz="2000" dirty="0">
                <a:effectLst/>
              </a:rPr>
              <a:t>Unintended pregnancy rate is high with daily use methods</a:t>
            </a:r>
          </a:p>
          <a:p>
            <a:endParaRPr lang="en-AU" altLang="en-US" sz="2000" dirty="0">
              <a:effectLst/>
            </a:endParaRPr>
          </a:p>
          <a:p>
            <a:r>
              <a:rPr lang="en-AU" altLang="en-US" sz="2000" dirty="0">
                <a:effectLst/>
              </a:rPr>
              <a:t>Survey 2,000 women having abortions over 8 weeks</a:t>
            </a:r>
          </a:p>
          <a:p>
            <a:pPr lvl="1"/>
            <a:r>
              <a:rPr lang="en-AU" altLang="en-US" sz="2000" dirty="0">
                <a:effectLst/>
              </a:rPr>
              <a:t>17% using oral contraceptives at conception</a:t>
            </a:r>
          </a:p>
          <a:p>
            <a:pPr lvl="1"/>
            <a:r>
              <a:rPr lang="en-AU" altLang="en-US" sz="2000" dirty="0">
                <a:effectLst/>
              </a:rPr>
              <a:t>22% using condoms</a:t>
            </a:r>
          </a:p>
          <a:p>
            <a:endParaRPr lang="en-AU" altLang="en-US" sz="2000" dirty="0">
              <a:effectLst/>
            </a:endParaRPr>
          </a:p>
          <a:p>
            <a:r>
              <a:rPr lang="en-AU" altLang="en-US" sz="2000" dirty="0">
                <a:effectLst/>
              </a:rPr>
              <a:t>Less user involvement better compliance</a:t>
            </a:r>
          </a:p>
          <a:p>
            <a:pPr marL="0" indent="0">
              <a:buNone/>
            </a:pPr>
            <a:endParaRPr lang="en-AU" altLang="en-US" sz="2000" dirty="0">
              <a:effectLst/>
            </a:endParaRPr>
          </a:p>
          <a:p>
            <a:r>
              <a:rPr lang="en-AU" altLang="en-US" sz="2000" dirty="0">
                <a:effectLst/>
              </a:rPr>
              <a:t>Steadier release rates</a:t>
            </a:r>
          </a:p>
          <a:p>
            <a:endParaRPr lang="en-AU" altLang="en-US" sz="2000" dirty="0">
              <a:effectLst/>
            </a:endParaRPr>
          </a:p>
          <a:p>
            <a:r>
              <a:rPr lang="en-AU" altLang="en-US" sz="2000" dirty="0">
                <a:effectLst/>
              </a:rPr>
              <a:t>Require lower doses for efficacy</a:t>
            </a:r>
          </a:p>
        </p:txBody>
      </p:sp>
    </p:spTree>
    <p:extLst>
      <p:ext uri="{BB962C8B-B14F-4D97-AF65-F5344CB8AC3E}">
        <p14:creationId xmlns:p14="http://schemas.microsoft.com/office/powerpoint/2010/main" val="6435007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86051">
                                            <p:txEl>
                                              <p:pRg st="0" end="0"/>
                                            </p:txEl>
                                          </p:spTgt>
                                        </p:tgtEl>
                                        <p:attrNameLst>
                                          <p:attrName>style.visibility</p:attrName>
                                        </p:attrNameLst>
                                      </p:cBhvr>
                                      <p:to>
                                        <p:strVal val="visible"/>
                                      </p:to>
                                    </p:set>
                                    <p:anim calcmode="lin" valueType="num">
                                      <p:cBhvr additive="base">
                                        <p:cTn id="7" dur="500" fill="hold"/>
                                        <p:tgtEl>
                                          <p:spTgt spid="3860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60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386051">
                                            <p:txEl>
                                              <p:pRg st="2" end="2"/>
                                            </p:txEl>
                                          </p:spTgt>
                                        </p:tgtEl>
                                        <p:attrNameLst>
                                          <p:attrName>style.visibility</p:attrName>
                                        </p:attrNameLst>
                                      </p:cBhvr>
                                      <p:to>
                                        <p:strVal val="visible"/>
                                      </p:to>
                                    </p:set>
                                    <p:anim calcmode="lin" valueType="num">
                                      <p:cBhvr additive="base">
                                        <p:cTn id="13" dur="500" fill="hold"/>
                                        <p:tgtEl>
                                          <p:spTgt spid="38605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60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386051">
                                            <p:txEl>
                                              <p:pRg st="4" end="4"/>
                                            </p:txEl>
                                          </p:spTgt>
                                        </p:tgtEl>
                                        <p:attrNameLst>
                                          <p:attrName>style.visibility</p:attrName>
                                        </p:attrNameLst>
                                      </p:cBhvr>
                                      <p:to>
                                        <p:strVal val="visible"/>
                                      </p:to>
                                    </p:set>
                                    <p:anim calcmode="lin" valueType="num">
                                      <p:cBhvr additive="base">
                                        <p:cTn id="19" dur="500" fill="hold"/>
                                        <p:tgtEl>
                                          <p:spTgt spid="38605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6051">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386051">
                                            <p:txEl>
                                              <p:pRg st="5" end="5"/>
                                            </p:txEl>
                                          </p:spTgt>
                                        </p:tgtEl>
                                        <p:attrNameLst>
                                          <p:attrName>style.visibility</p:attrName>
                                        </p:attrNameLst>
                                      </p:cBhvr>
                                      <p:to>
                                        <p:strVal val="visible"/>
                                      </p:to>
                                    </p:set>
                                    <p:anim calcmode="lin" valueType="num">
                                      <p:cBhvr additive="base">
                                        <p:cTn id="23" dur="500" fill="hold"/>
                                        <p:tgtEl>
                                          <p:spTgt spid="386051">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86051">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0"/>
                                  </p:stCondLst>
                                  <p:childTnLst>
                                    <p:set>
                                      <p:cBhvr>
                                        <p:cTn id="26" dur="1" fill="hold">
                                          <p:stCondLst>
                                            <p:cond delay="0"/>
                                          </p:stCondLst>
                                        </p:cTn>
                                        <p:tgtEl>
                                          <p:spTgt spid="386051">
                                            <p:txEl>
                                              <p:pRg st="6" end="6"/>
                                            </p:txEl>
                                          </p:spTgt>
                                        </p:tgtEl>
                                        <p:attrNameLst>
                                          <p:attrName>style.visibility</p:attrName>
                                        </p:attrNameLst>
                                      </p:cBhvr>
                                      <p:to>
                                        <p:strVal val="visible"/>
                                      </p:to>
                                    </p:set>
                                    <p:anim calcmode="lin" valueType="num">
                                      <p:cBhvr additive="base">
                                        <p:cTn id="27" dur="500" fill="hold"/>
                                        <p:tgtEl>
                                          <p:spTgt spid="386051">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8605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12" fill="hold" grpId="0" nodeType="clickEffect">
                                  <p:stCondLst>
                                    <p:cond delay="0"/>
                                  </p:stCondLst>
                                  <p:childTnLst>
                                    <p:set>
                                      <p:cBhvr>
                                        <p:cTn id="32" dur="1" fill="hold">
                                          <p:stCondLst>
                                            <p:cond delay="0"/>
                                          </p:stCondLst>
                                        </p:cTn>
                                        <p:tgtEl>
                                          <p:spTgt spid="386051">
                                            <p:txEl>
                                              <p:pRg st="8" end="8"/>
                                            </p:txEl>
                                          </p:spTgt>
                                        </p:tgtEl>
                                        <p:attrNameLst>
                                          <p:attrName>style.visibility</p:attrName>
                                        </p:attrNameLst>
                                      </p:cBhvr>
                                      <p:to>
                                        <p:strVal val="visible"/>
                                      </p:to>
                                    </p:set>
                                    <p:anim calcmode="lin" valueType="num">
                                      <p:cBhvr additive="base">
                                        <p:cTn id="33" dur="500" fill="hold"/>
                                        <p:tgtEl>
                                          <p:spTgt spid="386051">
                                            <p:txEl>
                                              <p:pRg st="8" end="8"/>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8605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12" fill="hold" grpId="0" nodeType="clickEffect">
                                  <p:stCondLst>
                                    <p:cond delay="0"/>
                                  </p:stCondLst>
                                  <p:childTnLst>
                                    <p:set>
                                      <p:cBhvr>
                                        <p:cTn id="38" dur="1" fill="hold">
                                          <p:stCondLst>
                                            <p:cond delay="0"/>
                                          </p:stCondLst>
                                        </p:cTn>
                                        <p:tgtEl>
                                          <p:spTgt spid="386051">
                                            <p:txEl>
                                              <p:pRg st="10" end="10"/>
                                            </p:txEl>
                                          </p:spTgt>
                                        </p:tgtEl>
                                        <p:attrNameLst>
                                          <p:attrName>style.visibility</p:attrName>
                                        </p:attrNameLst>
                                      </p:cBhvr>
                                      <p:to>
                                        <p:strVal val="visible"/>
                                      </p:to>
                                    </p:set>
                                    <p:anim calcmode="lin" valueType="num">
                                      <p:cBhvr additive="base">
                                        <p:cTn id="39" dur="500" fill="hold"/>
                                        <p:tgtEl>
                                          <p:spTgt spid="386051">
                                            <p:txEl>
                                              <p:pRg st="10" end="1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86051">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12" fill="hold" grpId="0" nodeType="clickEffect">
                                  <p:stCondLst>
                                    <p:cond delay="0"/>
                                  </p:stCondLst>
                                  <p:childTnLst>
                                    <p:set>
                                      <p:cBhvr>
                                        <p:cTn id="44" dur="1" fill="hold">
                                          <p:stCondLst>
                                            <p:cond delay="0"/>
                                          </p:stCondLst>
                                        </p:cTn>
                                        <p:tgtEl>
                                          <p:spTgt spid="386051">
                                            <p:txEl>
                                              <p:pRg st="12" end="12"/>
                                            </p:txEl>
                                          </p:spTgt>
                                        </p:tgtEl>
                                        <p:attrNameLst>
                                          <p:attrName>style.visibility</p:attrName>
                                        </p:attrNameLst>
                                      </p:cBhvr>
                                      <p:to>
                                        <p:strVal val="visible"/>
                                      </p:to>
                                    </p:set>
                                    <p:anim calcmode="lin" valueType="num">
                                      <p:cBhvr additive="base">
                                        <p:cTn id="45" dur="500" fill="hold"/>
                                        <p:tgtEl>
                                          <p:spTgt spid="386051">
                                            <p:txEl>
                                              <p:pRg st="12" end="12"/>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86051">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1"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2498" name="AutoShape 2"/>
          <p:cNvSpPr>
            <a:spLocks noGrp="1" noChangeArrowheads="1"/>
          </p:cNvSpPr>
          <p:nvPr>
            <p:ph type="title"/>
          </p:nvPr>
        </p:nvSpPr>
        <p:spPr>
          <a:xfrm>
            <a:off x="683568" y="332656"/>
            <a:ext cx="7772400" cy="990600"/>
          </a:xfrm>
        </p:spPr>
        <p:txBody>
          <a:bodyPr/>
          <a:lstStyle/>
          <a:p>
            <a:r>
              <a:rPr lang="en-US" altLang="en-US" dirty="0">
                <a:solidFill>
                  <a:schemeClr val="tx1"/>
                </a:solidFill>
                <a:effectLst/>
              </a:rPr>
              <a:t>		</a:t>
            </a:r>
            <a:r>
              <a:rPr lang="en-US" altLang="en-US" sz="4000" dirty="0">
                <a:solidFill>
                  <a:schemeClr val="tx1"/>
                </a:solidFill>
                <a:effectLst/>
              </a:rPr>
              <a:t>Advantages</a:t>
            </a:r>
            <a:endParaRPr lang="en-US" altLang="en-US" dirty="0">
              <a:solidFill>
                <a:schemeClr val="tx1"/>
              </a:solidFill>
              <a:effectLst/>
            </a:endParaRPr>
          </a:p>
        </p:txBody>
      </p:sp>
      <p:sp>
        <p:nvSpPr>
          <p:cNvPr id="362499" name="Rectangle 3"/>
          <p:cNvSpPr>
            <a:spLocks noGrp="1" noChangeArrowheads="1"/>
          </p:cNvSpPr>
          <p:nvPr>
            <p:ph idx="1"/>
          </p:nvPr>
        </p:nvSpPr>
        <p:spPr>
          <a:xfrm>
            <a:off x="1547664" y="1600200"/>
            <a:ext cx="7943602" cy="4681736"/>
          </a:xfrm>
        </p:spPr>
        <p:txBody>
          <a:bodyPr/>
          <a:lstStyle/>
          <a:p>
            <a:r>
              <a:rPr lang="en-US" altLang="en-US" sz="2800" dirty="0">
                <a:effectLst/>
              </a:rPr>
              <a:t>Effective</a:t>
            </a:r>
          </a:p>
          <a:p>
            <a:r>
              <a:rPr lang="en-US" altLang="en-US" sz="2800" dirty="0">
                <a:effectLst/>
              </a:rPr>
              <a:t>Safe</a:t>
            </a:r>
          </a:p>
          <a:p>
            <a:r>
              <a:rPr lang="en-US" altLang="en-US" sz="2800" dirty="0">
                <a:effectLst/>
              </a:rPr>
              <a:t>Convenient</a:t>
            </a:r>
          </a:p>
          <a:p>
            <a:r>
              <a:rPr lang="en-US" altLang="en-US" sz="2800" dirty="0">
                <a:effectLst/>
              </a:rPr>
              <a:t>Low maintenance</a:t>
            </a:r>
          </a:p>
          <a:p>
            <a:r>
              <a:rPr lang="en-US" altLang="en-US" sz="2800" dirty="0">
                <a:effectLst/>
              </a:rPr>
              <a:t>Reversible</a:t>
            </a:r>
          </a:p>
          <a:p>
            <a:r>
              <a:rPr lang="en-US" altLang="en-US" sz="2800" dirty="0">
                <a:effectLst/>
              </a:rPr>
              <a:t>High user satisfaction</a:t>
            </a:r>
          </a:p>
          <a:p>
            <a:r>
              <a:rPr lang="en-US" altLang="en-US" sz="2800" dirty="0">
                <a:effectLst/>
              </a:rPr>
              <a:t>Suitable in lactation                  </a:t>
            </a:r>
            <a:r>
              <a:rPr lang="en-US" altLang="en-US" sz="2400" dirty="0">
                <a:effectLst/>
              </a:rPr>
              <a:t>                                             </a:t>
            </a:r>
            <a:endParaRPr lang="en-US" altLang="en-US" dirty="0">
              <a:effectLst/>
            </a:endParaRPr>
          </a:p>
        </p:txBody>
      </p:sp>
    </p:spTree>
    <p:extLst>
      <p:ext uri="{BB962C8B-B14F-4D97-AF65-F5344CB8AC3E}">
        <p14:creationId xmlns:p14="http://schemas.microsoft.com/office/powerpoint/2010/main" val="32400950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24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624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624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624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6249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6249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624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499"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287016" y="332656"/>
            <a:ext cx="8856984" cy="1368152"/>
          </a:xfrm>
        </p:spPr>
        <p:txBody>
          <a:bodyPr anchor="ctr">
            <a:normAutofit/>
          </a:bodyPr>
          <a:lstStyle/>
          <a:p>
            <a:r>
              <a:rPr lang="en-AU" altLang="en-US" sz="3200" dirty="0">
                <a:solidFill>
                  <a:schemeClr val="tx1"/>
                </a:solidFill>
                <a:effectLst/>
              </a:rPr>
              <a:t>Disadvantages of Long-Acting Methods</a:t>
            </a:r>
          </a:p>
        </p:txBody>
      </p:sp>
      <p:sp>
        <p:nvSpPr>
          <p:cNvPr id="207875" name="Rectangle 3"/>
          <p:cNvSpPr>
            <a:spLocks noGrp="1" noChangeArrowheads="1"/>
          </p:cNvSpPr>
          <p:nvPr>
            <p:ph type="body" idx="4294967295"/>
          </p:nvPr>
        </p:nvSpPr>
        <p:spPr>
          <a:xfrm>
            <a:off x="467544" y="1676400"/>
            <a:ext cx="8229600" cy="4262339"/>
          </a:xfrm>
        </p:spPr>
        <p:txBody>
          <a:bodyPr>
            <a:normAutofit fontScale="85000" lnSpcReduction="10000"/>
          </a:bodyPr>
          <a:lstStyle/>
          <a:p>
            <a:pPr>
              <a:lnSpc>
                <a:spcPct val="120000"/>
              </a:lnSpc>
            </a:pPr>
            <a:r>
              <a:rPr lang="en-AU" altLang="en-US" sz="2400" dirty="0">
                <a:effectLst/>
              </a:rPr>
              <a:t>require medical intervention for insertion and removal for most</a:t>
            </a:r>
          </a:p>
          <a:p>
            <a:pPr>
              <a:lnSpc>
                <a:spcPct val="120000"/>
              </a:lnSpc>
            </a:pPr>
            <a:endParaRPr lang="en-AU" altLang="en-US" sz="2400" dirty="0">
              <a:effectLst/>
            </a:endParaRPr>
          </a:p>
          <a:p>
            <a:pPr>
              <a:lnSpc>
                <a:spcPct val="120000"/>
              </a:lnSpc>
            </a:pPr>
            <a:r>
              <a:rPr lang="en-AU" altLang="en-US" sz="2400" dirty="0">
                <a:effectLst/>
              </a:rPr>
              <a:t>cost up front</a:t>
            </a:r>
          </a:p>
          <a:p>
            <a:pPr>
              <a:lnSpc>
                <a:spcPct val="120000"/>
              </a:lnSpc>
            </a:pPr>
            <a:endParaRPr lang="en-AU" altLang="en-US" sz="2400" dirty="0">
              <a:effectLst/>
            </a:endParaRPr>
          </a:p>
          <a:p>
            <a:pPr>
              <a:lnSpc>
                <a:spcPct val="120000"/>
              </a:lnSpc>
            </a:pPr>
            <a:r>
              <a:rPr lang="en-AU" altLang="en-US" sz="2400" dirty="0">
                <a:effectLst/>
              </a:rPr>
              <a:t>most are </a:t>
            </a:r>
            <a:r>
              <a:rPr lang="en-AU" altLang="en-US" sz="2400" dirty="0" err="1">
                <a:effectLst/>
              </a:rPr>
              <a:t>progestogen</a:t>
            </a:r>
            <a:r>
              <a:rPr lang="en-AU" altLang="en-US" sz="2400" dirty="0">
                <a:effectLst/>
              </a:rPr>
              <a:t>-only affecting cycle control</a:t>
            </a:r>
          </a:p>
          <a:p>
            <a:pPr>
              <a:lnSpc>
                <a:spcPct val="120000"/>
              </a:lnSpc>
            </a:pPr>
            <a:endParaRPr lang="en-AU" altLang="en-US" sz="2400" dirty="0">
              <a:effectLst/>
            </a:endParaRPr>
          </a:p>
          <a:p>
            <a:pPr>
              <a:lnSpc>
                <a:spcPct val="120000"/>
              </a:lnSpc>
            </a:pPr>
            <a:r>
              <a:rPr lang="en-AU" altLang="en-US" sz="2400" dirty="0">
                <a:effectLst/>
              </a:rPr>
              <a:t>require careful counselling prior to use</a:t>
            </a:r>
          </a:p>
          <a:p>
            <a:pPr>
              <a:lnSpc>
                <a:spcPct val="120000"/>
              </a:lnSpc>
            </a:pPr>
            <a:endParaRPr lang="en-AU" altLang="en-US" sz="2400" dirty="0">
              <a:effectLst/>
            </a:endParaRPr>
          </a:p>
          <a:p>
            <a:pPr>
              <a:lnSpc>
                <a:spcPct val="120000"/>
              </a:lnSpc>
            </a:pPr>
            <a:r>
              <a:rPr lang="en-AU" altLang="en-US" sz="2400" dirty="0">
                <a:effectLst/>
              </a:rPr>
              <a:t>newer methods  combined contraceptive vaginal ring and patch are under control of woman but require more regular involvement of user</a:t>
            </a:r>
          </a:p>
        </p:txBody>
      </p:sp>
    </p:spTree>
    <p:extLst>
      <p:ext uri="{BB962C8B-B14F-4D97-AF65-F5344CB8AC3E}">
        <p14:creationId xmlns:p14="http://schemas.microsoft.com/office/powerpoint/2010/main" val="35254420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07875">
                                            <p:txEl>
                                              <p:pRg st="0" end="0"/>
                                            </p:txEl>
                                          </p:spTgt>
                                        </p:tgtEl>
                                        <p:attrNameLst>
                                          <p:attrName>style.visibility</p:attrName>
                                        </p:attrNameLst>
                                      </p:cBhvr>
                                      <p:to>
                                        <p:strVal val="visible"/>
                                      </p:to>
                                    </p:set>
                                    <p:anim calcmode="lin" valueType="num">
                                      <p:cBhvr additive="base">
                                        <p:cTn id="7" dur="500" fill="hold"/>
                                        <p:tgtEl>
                                          <p:spTgt spid="2078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78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207875">
                                            <p:txEl>
                                              <p:pRg st="2" end="2"/>
                                            </p:txEl>
                                          </p:spTgt>
                                        </p:tgtEl>
                                        <p:attrNameLst>
                                          <p:attrName>style.visibility</p:attrName>
                                        </p:attrNameLst>
                                      </p:cBhvr>
                                      <p:to>
                                        <p:strVal val="visible"/>
                                      </p:to>
                                    </p:set>
                                    <p:anim calcmode="lin" valueType="num">
                                      <p:cBhvr additive="base">
                                        <p:cTn id="13" dur="500" fill="hold"/>
                                        <p:tgtEl>
                                          <p:spTgt spid="20787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78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207875">
                                            <p:txEl>
                                              <p:pRg st="4" end="4"/>
                                            </p:txEl>
                                          </p:spTgt>
                                        </p:tgtEl>
                                        <p:attrNameLst>
                                          <p:attrName>style.visibility</p:attrName>
                                        </p:attrNameLst>
                                      </p:cBhvr>
                                      <p:to>
                                        <p:strVal val="visible"/>
                                      </p:to>
                                    </p:set>
                                    <p:anim calcmode="lin" valueType="num">
                                      <p:cBhvr additive="base">
                                        <p:cTn id="19" dur="500" fill="hold"/>
                                        <p:tgtEl>
                                          <p:spTgt spid="20787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78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207875">
                                            <p:txEl>
                                              <p:pRg st="6" end="6"/>
                                            </p:txEl>
                                          </p:spTgt>
                                        </p:tgtEl>
                                        <p:attrNameLst>
                                          <p:attrName>style.visibility</p:attrName>
                                        </p:attrNameLst>
                                      </p:cBhvr>
                                      <p:to>
                                        <p:strVal val="visible"/>
                                      </p:to>
                                    </p:set>
                                    <p:anim calcmode="lin" valueType="num">
                                      <p:cBhvr additive="base">
                                        <p:cTn id="25" dur="500" fill="hold"/>
                                        <p:tgtEl>
                                          <p:spTgt spid="207875">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78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207875">
                                            <p:txEl>
                                              <p:pRg st="8" end="8"/>
                                            </p:txEl>
                                          </p:spTgt>
                                        </p:tgtEl>
                                        <p:attrNameLst>
                                          <p:attrName>style.visibility</p:attrName>
                                        </p:attrNameLst>
                                      </p:cBhvr>
                                      <p:to>
                                        <p:strVal val="visible"/>
                                      </p:to>
                                    </p:set>
                                    <p:anim calcmode="lin" valueType="num">
                                      <p:cBhvr additive="base">
                                        <p:cTn id="31" dur="500" fill="hold"/>
                                        <p:tgtEl>
                                          <p:spTgt spid="207875">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78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5"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bg2"/>
                </a:solidFill>
              </a:rPr>
              <a:t>LARC</a:t>
            </a:r>
          </a:p>
        </p:txBody>
      </p:sp>
      <p:sp>
        <p:nvSpPr>
          <p:cNvPr id="5" name="Content Placeholder 4"/>
          <p:cNvSpPr>
            <a:spLocks noGrp="1"/>
          </p:cNvSpPr>
          <p:nvPr>
            <p:ph idx="1"/>
          </p:nvPr>
        </p:nvSpPr>
        <p:spPr/>
        <p:txBody>
          <a:bodyPr/>
          <a:lstStyle/>
          <a:p>
            <a:endParaRPr lang="en-US"/>
          </a:p>
        </p:txBody>
      </p:sp>
      <p:sp>
        <p:nvSpPr>
          <p:cNvPr id="2" name="Slide Number Placeholder 1"/>
          <p:cNvSpPr>
            <a:spLocks noGrp="1"/>
          </p:cNvSpPr>
          <p:nvPr>
            <p:ph type="sldNum" sz="quarter" idx="12"/>
          </p:nvPr>
        </p:nvSpPr>
        <p:spPr/>
        <p:txBody>
          <a:bodyPr/>
          <a:lstStyle/>
          <a:p>
            <a:fld id="{8376940E-E339-4209-B212-C13C6FA6A376}" type="slidenum">
              <a:rPr lang="en-US" smtClean="0">
                <a:solidFill>
                  <a:srgbClr val="003366"/>
                </a:solidFill>
              </a:rPr>
              <a:pPr/>
              <a:t>94</a:t>
            </a:fld>
            <a:endParaRPr lang="en-US">
              <a:solidFill>
                <a:srgbClr val="003366"/>
              </a:solidFill>
            </a:endParaRPr>
          </a:p>
        </p:txBody>
      </p:sp>
      <p:pic>
        <p:nvPicPr>
          <p:cNvPr id="141314" name="Picture 2"/>
          <p:cNvPicPr>
            <a:picLocks noChangeAspect="1" noChangeArrowheads="1"/>
          </p:cNvPicPr>
          <p:nvPr/>
        </p:nvPicPr>
        <p:blipFill>
          <a:blip r:embed="rId2" cstate="print"/>
          <a:srcRect/>
          <a:stretch>
            <a:fillRect/>
          </a:stretch>
        </p:blipFill>
        <p:spPr bwMode="auto">
          <a:xfrm>
            <a:off x="0" y="1219200"/>
            <a:ext cx="9144000" cy="5638800"/>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7F831-D1C6-4F97-9708-8EE738F225AA}"/>
              </a:ext>
            </a:extLst>
          </p:cNvPr>
          <p:cNvSpPr>
            <a:spLocks noGrp="1"/>
          </p:cNvSpPr>
          <p:nvPr>
            <p:ph type="title"/>
          </p:nvPr>
        </p:nvSpPr>
        <p:spPr/>
        <p:txBody>
          <a:bodyPr/>
          <a:lstStyle/>
          <a:p>
            <a:endParaRPr lang="en-US"/>
          </a:p>
        </p:txBody>
      </p:sp>
      <p:graphicFrame>
        <p:nvGraphicFramePr>
          <p:cNvPr id="5" name="Content Placeholder 4">
            <a:extLst>
              <a:ext uri="{FF2B5EF4-FFF2-40B4-BE49-F238E27FC236}">
                <a16:creationId xmlns:a16="http://schemas.microsoft.com/office/drawing/2014/main" id="{53FF3A50-4565-4D4F-AA22-C29710D9AF01}"/>
              </a:ext>
            </a:extLst>
          </p:cNvPr>
          <p:cNvGraphicFramePr>
            <a:graphicFrameLocks noGrp="1"/>
          </p:cNvGraphicFramePr>
          <p:nvPr>
            <p:ph idx="1"/>
            <p:extLst>
              <p:ext uri="{D42A27DB-BD31-4B8C-83A1-F6EECF244321}">
                <p14:modId xmlns:p14="http://schemas.microsoft.com/office/powerpoint/2010/main" val="3406296817"/>
              </p:ext>
            </p:extLst>
          </p:nvPr>
        </p:nvGraphicFramePr>
        <p:xfrm>
          <a:off x="0" y="-18473"/>
          <a:ext cx="9144000" cy="6735032"/>
        </p:xfrm>
        <a:graphic>
          <a:graphicData uri="http://schemas.openxmlformats.org/drawingml/2006/table">
            <a:tbl>
              <a:tblPr>
                <a:tableStyleId>{284E427A-3D55-4303-BF80-6455036E1DE7}</a:tableStyleId>
              </a:tblPr>
              <a:tblGrid>
                <a:gridCol w="1828800">
                  <a:extLst>
                    <a:ext uri="{9D8B030D-6E8A-4147-A177-3AD203B41FA5}">
                      <a16:colId xmlns:a16="http://schemas.microsoft.com/office/drawing/2014/main" val="4272999423"/>
                    </a:ext>
                  </a:extLst>
                </a:gridCol>
                <a:gridCol w="1828800">
                  <a:extLst>
                    <a:ext uri="{9D8B030D-6E8A-4147-A177-3AD203B41FA5}">
                      <a16:colId xmlns:a16="http://schemas.microsoft.com/office/drawing/2014/main" val="3096683497"/>
                    </a:ext>
                  </a:extLst>
                </a:gridCol>
                <a:gridCol w="1828800">
                  <a:extLst>
                    <a:ext uri="{9D8B030D-6E8A-4147-A177-3AD203B41FA5}">
                      <a16:colId xmlns:a16="http://schemas.microsoft.com/office/drawing/2014/main" val="735018703"/>
                    </a:ext>
                  </a:extLst>
                </a:gridCol>
                <a:gridCol w="1828800">
                  <a:extLst>
                    <a:ext uri="{9D8B030D-6E8A-4147-A177-3AD203B41FA5}">
                      <a16:colId xmlns:a16="http://schemas.microsoft.com/office/drawing/2014/main" val="5537189"/>
                    </a:ext>
                  </a:extLst>
                </a:gridCol>
                <a:gridCol w="1828800">
                  <a:extLst>
                    <a:ext uri="{9D8B030D-6E8A-4147-A177-3AD203B41FA5}">
                      <a16:colId xmlns:a16="http://schemas.microsoft.com/office/drawing/2014/main" val="2429058564"/>
                    </a:ext>
                  </a:extLst>
                </a:gridCol>
              </a:tblGrid>
              <a:tr h="1051163">
                <a:tc>
                  <a:txBody>
                    <a:bodyPr/>
                    <a:lstStyle/>
                    <a:p>
                      <a:pPr algn="ctr"/>
                      <a:r>
                        <a:rPr lang="en-US" sz="1800" b="1" dirty="0">
                          <a:effectLst/>
                        </a:rPr>
                        <a:t>Contraceptive Method</a:t>
                      </a:r>
                    </a:p>
                  </a:txBody>
                  <a:tcPr marL="3679" marR="3679" marT="3679" marB="3679"/>
                </a:tc>
                <a:tc>
                  <a:txBody>
                    <a:bodyPr/>
                    <a:lstStyle/>
                    <a:p>
                      <a:pPr algn="ctr"/>
                      <a:r>
                        <a:rPr lang="en-US" sz="1800" b="1" dirty="0">
                          <a:effectLst/>
                        </a:rPr>
                        <a:t>Approved label years of use</a:t>
                      </a:r>
                    </a:p>
                  </a:txBody>
                  <a:tcPr marL="3679" marR="3679" marT="3679" marB="3679"/>
                </a:tc>
                <a:tc>
                  <a:txBody>
                    <a:bodyPr/>
                    <a:lstStyle/>
                    <a:p>
                      <a:pPr algn="ctr"/>
                      <a:r>
                        <a:rPr lang="en-US" sz="1800" b="1" dirty="0">
                          <a:effectLst/>
                        </a:rPr>
                        <a:t>Main characteristics</a:t>
                      </a:r>
                    </a:p>
                  </a:txBody>
                  <a:tcPr marL="3679" marR="3679" marT="3679" marB="3679"/>
                </a:tc>
                <a:tc>
                  <a:txBody>
                    <a:bodyPr/>
                    <a:lstStyle/>
                    <a:p>
                      <a:pPr algn="ctr"/>
                      <a:r>
                        <a:rPr lang="en-US" sz="1800" b="1" dirty="0">
                          <a:effectLst/>
                        </a:rPr>
                        <a:t>Non-contraceptive benefits</a:t>
                      </a:r>
                    </a:p>
                  </a:txBody>
                  <a:tcPr marL="3679" marR="3679" marT="3679" marB="3679"/>
                </a:tc>
                <a:tc>
                  <a:txBody>
                    <a:bodyPr/>
                    <a:lstStyle/>
                    <a:p>
                      <a:pPr algn="ctr"/>
                      <a:r>
                        <a:rPr lang="en-US" sz="1800" b="1" dirty="0">
                          <a:effectLst/>
                        </a:rPr>
                        <a:t>Scientific publications on extended use (years)</a:t>
                      </a:r>
                    </a:p>
                  </a:txBody>
                  <a:tcPr marL="3679" marR="3679" marT="3679" marB="3679"/>
                </a:tc>
                <a:extLst>
                  <a:ext uri="{0D108BD9-81ED-4DB2-BD59-A6C34878D82A}">
                    <a16:rowId xmlns:a16="http://schemas.microsoft.com/office/drawing/2014/main" val="3604160602"/>
                  </a:ext>
                </a:extLst>
              </a:tr>
              <a:tr h="1605412">
                <a:tc>
                  <a:txBody>
                    <a:bodyPr/>
                    <a:lstStyle/>
                    <a:p>
                      <a:pPr algn="ctr"/>
                      <a:r>
                        <a:rPr lang="en-US" sz="1600">
                          <a:effectLst/>
                        </a:rPr>
                        <a:t>TCu380A IUD</a:t>
                      </a:r>
                    </a:p>
                  </a:txBody>
                  <a:tcPr marL="3679" marR="3679" marT="3679" marB="3679"/>
                </a:tc>
                <a:tc>
                  <a:txBody>
                    <a:bodyPr/>
                    <a:lstStyle/>
                    <a:p>
                      <a:pPr algn="ctr"/>
                      <a:r>
                        <a:rPr lang="en-US" sz="1600" dirty="0">
                          <a:effectLst/>
                        </a:rPr>
                        <a:t>10</a:t>
                      </a:r>
                    </a:p>
                  </a:txBody>
                  <a:tcPr marL="3679" marR="3679" marT="3679" marB="3679"/>
                </a:tc>
                <a:tc>
                  <a:txBody>
                    <a:bodyPr/>
                    <a:lstStyle/>
                    <a:p>
                      <a:pPr algn="ctr"/>
                      <a:r>
                        <a:rPr lang="en-US" sz="1600">
                          <a:effectLst/>
                        </a:rPr>
                        <a:t>No hormonal, pain and bleeding disturbances are the main reasons for discontinuation</a:t>
                      </a:r>
                      <a:br>
                        <a:rPr lang="en-US" sz="1600">
                          <a:effectLst/>
                        </a:rPr>
                      </a:br>
                      <a:r>
                        <a:rPr lang="en-US" sz="1600">
                          <a:effectLst/>
                        </a:rPr>
                        <a:t>Highly effective as emergency contraception</a:t>
                      </a:r>
                    </a:p>
                  </a:txBody>
                  <a:tcPr marL="3679" marR="3679" marT="3679" marB="3679"/>
                </a:tc>
                <a:tc>
                  <a:txBody>
                    <a:bodyPr/>
                    <a:lstStyle/>
                    <a:p>
                      <a:pPr algn="ctr"/>
                      <a:r>
                        <a:rPr lang="en-US" sz="1600">
                          <a:effectLst/>
                        </a:rPr>
                        <a:t>Reduction of cervical and endometrial cancer</a:t>
                      </a:r>
                    </a:p>
                  </a:txBody>
                  <a:tcPr marL="3679" marR="3679" marT="3679" marB="3679"/>
                </a:tc>
                <a:tc>
                  <a:txBody>
                    <a:bodyPr/>
                    <a:lstStyle/>
                    <a:p>
                      <a:pPr algn="ctr"/>
                      <a:r>
                        <a:rPr lang="en-US" sz="1600">
                          <a:effectLst/>
                        </a:rPr>
                        <a:t>12–15</a:t>
                      </a:r>
                    </a:p>
                  </a:txBody>
                  <a:tcPr marL="3679" marR="3679" marT="3679" marB="3679"/>
                </a:tc>
                <a:extLst>
                  <a:ext uri="{0D108BD9-81ED-4DB2-BD59-A6C34878D82A}">
                    <a16:rowId xmlns:a16="http://schemas.microsoft.com/office/drawing/2014/main" val="2842171560"/>
                  </a:ext>
                </a:extLst>
              </a:tr>
              <a:tr h="1605412">
                <a:tc>
                  <a:txBody>
                    <a:bodyPr/>
                    <a:lstStyle/>
                    <a:p>
                      <a:pPr algn="ctr"/>
                      <a:r>
                        <a:rPr lang="en-US" sz="1600">
                          <a:effectLst/>
                        </a:rPr>
                        <a:t>LNG 52 mg IUS (Mirena, Liletta, Levosert, Avibella)</a:t>
                      </a:r>
                    </a:p>
                  </a:txBody>
                  <a:tcPr marL="3679" marR="3679" marT="3679" marB="3679"/>
                </a:tc>
                <a:tc>
                  <a:txBody>
                    <a:bodyPr/>
                    <a:lstStyle/>
                    <a:p>
                      <a:pPr algn="ctr"/>
                      <a:r>
                        <a:rPr lang="en-US" sz="1600">
                          <a:effectLst/>
                        </a:rPr>
                        <a:t>5</a:t>
                      </a:r>
                    </a:p>
                  </a:txBody>
                  <a:tcPr marL="3679" marR="3679" marT="3679" marB="3679"/>
                </a:tc>
                <a:tc>
                  <a:txBody>
                    <a:bodyPr/>
                    <a:lstStyle/>
                    <a:p>
                      <a:pPr algn="ctr"/>
                      <a:r>
                        <a:rPr lang="en-US" sz="1600" dirty="0">
                          <a:effectLst/>
                        </a:rPr>
                        <a:t>Hormonal, </a:t>
                      </a:r>
                      <a:r>
                        <a:rPr lang="en-US" sz="1600" dirty="0" err="1">
                          <a:effectLst/>
                        </a:rPr>
                        <a:t>oestrogen</a:t>
                      </a:r>
                      <a:r>
                        <a:rPr lang="en-US" sz="1600" dirty="0">
                          <a:effectLst/>
                        </a:rPr>
                        <a:t> free, bleeding disturbances and hormonal signs are the main reasons for discontinuation</a:t>
                      </a:r>
                    </a:p>
                  </a:txBody>
                  <a:tcPr marL="3679" marR="3679" marT="3679" marB="3679"/>
                </a:tc>
                <a:tc>
                  <a:txBody>
                    <a:bodyPr/>
                    <a:lstStyle/>
                    <a:p>
                      <a:pPr algn="ctr"/>
                      <a:r>
                        <a:rPr lang="en-US" sz="1600">
                          <a:effectLst/>
                        </a:rPr>
                        <a:t>Reduction of endometriosis-associated pain and dysmenorrhea, ovarian and endometrial cancer (Only for Mirena)</a:t>
                      </a:r>
                    </a:p>
                  </a:txBody>
                  <a:tcPr marL="3679" marR="3679" marT="3679" marB="3679"/>
                </a:tc>
                <a:tc>
                  <a:txBody>
                    <a:bodyPr/>
                    <a:lstStyle/>
                    <a:p>
                      <a:pPr algn="ctr"/>
                      <a:r>
                        <a:rPr lang="en-US" sz="1600">
                          <a:effectLst/>
                        </a:rPr>
                        <a:t>7–9 years</a:t>
                      </a:r>
                    </a:p>
                  </a:txBody>
                  <a:tcPr marL="3679" marR="3679" marT="3679" marB="3679"/>
                </a:tc>
                <a:extLst>
                  <a:ext uri="{0D108BD9-81ED-4DB2-BD59-A6C34878D82A}">
                    <a16:rowId xmlns:a16="http://schemas.microsoft.com/office/drawing/2014/main" val="84515075"/>
                  </a:ext>
                </a:extLst>
              </a:tr>
              <a:tr h="1605412">
                <a:tc>
                  <a:txBody>
                    <a:bodyPr/>
                    <a:lstStyle/>
                    <a:p>
                      <a:pPr algn="ctr"/>
                      <a:r>
                        <a:rPr lang="fi-FI" sz="1600">
                          <a:effectLst/>
                        </a:rPr>
                        <a:t>LNG 19.5 mg IUS (Kyleena)</a:t>
                      </a:r>
                    </a:p>
                  </a:txBody>
                  <a:tcPr marL="3679" marR="3679" marT="3679" marB="3679"/>
                </a:tc>
                <a:tc>
                  <a:txBody>
                    <a:bodyPr/>
                    <a:lstStyle/>
                    <a:p>
                      <a:pPr algn="ctr"/>
                      <a:r>
                        <a:rPr lang="en-US" sz="1600">
                          <a:effectLst/>
                        </a:rPr>
                        <a:t>5</a:t>
                      </a:r>
                    </a:p>
                  </a:txBody>
                  <a:tcPr marL="3679" marR="3679" marT="3679" marB="3679"/>
                </a:tc>
                <a:tc>
                  <a:txBody>
                    <a:bodyPr/>
                    <a:lstStyle/>
                    <a:p>
                      <a:pPr algn="ctr"/>
                      <a:r>
                        <a:rPr lang="en-US" sz="1600">
                          <a:effectLst/>
                        </a:rPr>
                        <a:t>Smaller device, hormonal, oestrogen free, bleeding disturbances and hormonal signs are the main reasons for discontinuation</a:t>
                      </a:r>
                    </a:p>
                  </a:txBody>
                  <a:tcPr marL="3679" marR="3679" marT="3679" marB="3679"/>
                </a:tc>
                <a:tc>
                  <a:txBody>
                    <a:bodyPr/>
                    <a:lstStyle/>
                    <a:p>
                      <a:pPr algn="ctr"/>
                      <a:endParaRPr lang="en-US" sz="1600">
                        <a:effectLst/>
                      </a:endParaRPr>
                    </a:p>
                  </a:txBody>
                  <a:tcPr marL="3679" marR="3679" marT="3679" marB="3679"/>
                </a:tc>
                <a:tc>
                  <a:txBody>
                    <a:bodyPr/>
                    <a:lstStyle/>
                    <a:p>
                      <a:pPr algn="ctr"/>
                      <a:endParaRPr lang="en-US" sz="1600" dirty="0">
                        <a:effectLst/>
                      </a:endParaRPr>
                    </a:p>
                  </a:txBody>
                  <a:tcPr marL="3679" marR="3679" marT="3679" marB="3679"/>
                </a:tc>
                <a:extLst>
                  <a:ext uri="{0D108BD9-81ED-4DB2-BD59-A6C34878D82A}">
                    <a16:rowId xmlns:a16="http://schemas.microsoft.com/office/drawing/2014/main" val="2000945513"/>
                  </a:ext>
                </a:extLst>
              </a:tr>
            </a:tbl>
          </a:graphicData>
        </a:graphic>
      </p:graphicFrame>
      <p:sp>
        <p:nvSpPr>
          <p:cNvPr id="4" name="Slide Number Placeholder 3">
            <a:extLst>
              <a:ext uri="{FF2B5EF4-FFF2-40B4-BE49-F238E27FC236}">
                <a16:creationId xmlns:a16="http://schemas.microsoft.com/office/drawing/2014/main" id="{C88C8191-4E56-4836-9C64-F2813C7B817F}"/>
              </a:ext>
            </a:extLst>
          </p:cNvPr>
          <p:cNvSpPr>
            <a:spLocks noGrp="1"/>
          </p:cNvSpPr>
          <p:nvPr>
            <p:ph type="sldNum" sz="quarter" idx="12"/>
          </p:nvPr>
        </p:nvSpPr>
        <p:spPr/>
        <p:txBody>
          <a:bodyPr/>
          <a:lstStyle/>
          <a:p>
            <a:fld id="{09B87B27-2B38-466A-8CD4-319805E47035}" type="slidenum">
              <a:rPr lang="en-US" smtClean="0">
                <a:solidFill>
                  <a:srgbClr val="003366"/>
                </a:solidFill>
              </a:rPr>
              <a:pPr/>
              <a:t>95</a:t>
            </a:fld>
            <a:endParaRPr lang="en-US">
              <a:solidFill>
                <a:srgbClr val="003366"/>
              </a:solidFill>
            </a:endParaRPr>
          </a:p>
        </p:txBody>
      </p:sp>
    </p:spTree>
    <p:extLst>
      <p:ext uri="{BB962C8B-B14F-4D97-AF65-F5344CB8AC3E}">
        <p14:creationId xmlns:p14="http://schemas.microsoft.com/office/powerpoint/2010/main" val="32831889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F2164-1863-4DB8-9184-4588A5CB539D}"/>
              </a:ext>
            </a:extLst>
          </p:cNvPr>
          <p:cNvSpPr>
            <a:spLocks noGrp="1"/>
          </p:cNvSpPr>
          <p:nvPr>
            <p:ph type="title"/>
          </p:nvPr>
        </p:nvSpPr>
        <p:spPr/>
        <p:txBody>
          <a:bodyPr/>
          <a:lstStyle/>
          <a:p>
            <a:endParaRPr lang="en-US" dirty="0"/>
          </a:p>
        </p:txBody>
      </p:sp>
      <p:graphicFrame>
        <p:nvGraphicFramePr>
          <p:cNvPr id="5" name="Content Placeholder 4">
            <a:extLst>
              <a:ext uri="{FF2B5EF4-FFF2-40B4-BE49-F238E27FC236}">
                <a16:creationId xmlns:a16="http://schemas.microsoft.com/office/drawing/2014/main" id="{363925AB-5FBA-4CD7-8A6F-F183CCA31759}"/>
              </a:ext>
            </a:extLst>
          </p:cNvPr>
          <p:cNvGraphicFramePr>
            <a:graphicFrameLocks noGrp="1"/>
          </p:cNvGraphicFramePr>
          <p:nvPr>
            <p:ph idx="1"/>
            <p:extLst>
              <p:ext uri="{D42A27DB-BD31-4B8C-83A1-F6EECF244321}">
                <p14:modId xmlns:p14="http://schemas.microsoft.com/office/powerpoint/2010/main" val="459985982"/>
              </p:ext>
            </p:extLst>
          </p:nvPr>
        </p:nvGraphicFramePr>
        <p:xfrm>
          <a:off x="0" y="983766"/>
          <a:ext cx="9144000" cy="6605754"/>
        </p:xfrm>
        <a:graphic>
          <a:graphicData uri="http://schemas.openxmlformats.org/drawingml/2006/table">
            <a:tbl>
              <a:tblPr>
                <a:tableStyleId>{284E427A-3D55-4303-BF80-6455036E1DE7}</a:tableStyleId>
              </a:tblPr>
              <a:tblGrid>
                <a:gridCol w="1828800">
                  <a:extLst>
                    <a:ext uri="{9D8B030D-6E8A-4147-A177-3AD203B41FA5}">
                      <a16:colId xmlns:a16="http://schemas.microsoft.com/office/drawing/2014/main" val="1119323657"/>
                    </a:ext>
                  </a:extLst>
                </a:gridCol>
                <a:gridCol w="1828800">
                  <a:extLst>
                    <a:ext uri="{9D8B030D-6E8A-4147-A177-3AD203B41FA5}">
                      <a16:colId xmlns:a16="http://schemas.microsoft.com/office/drawing/2014/main" val="3820249235"/>
                    </a:ext>
                  </a:extLst>
                </a:gridCol>
                <a:gridCol w="1828800">
                  <a:extLst>
                    <a:ext uri="{9D8B030D-6E8A-4147-A177-3AD203B41FA5}">
                      <a16:colId xmlns:a16="http://schemas.microsoft.com/office/drawing/2014/main" val="1350079582"/>
                    </a:ext>
                  </a:extLst>
                </a:gridCol>
                <a:gridCol w="1828800">
                  <a:extLst>
                    <a:ext uri="{9D8B030D-6E8A-4147-A177-3AD203B41FA5}">
                      <a16:colId xmlns:a16="http://schemas.microsoft.com/office/drawing/2014/main" val="2547991800"/>
                    </a:ext>
                  </a:extLst>
                </a:gridCol>
                <a:gridCol w="1828800">
                  <a:extLst>
                    <a:ext uri="{9D8B030D-6E8A-4147-A177-3AD203B41FA5}">
                      <a16:colId xmlns:a16="http://schemas.microsoft.com/office/drawing/2014/main" val="3107843257"/>
                    </a:ext>
                  </a:extLst>
                </a:gridCol>
              </a:tblGrid>
              <a:tr h="802068">
                <a:tc>
                  <a:txBody>
                    <a:bodyPr/>
                    <a:lstStyle/>
                    <a:p>
                      <a:pPr algn="ctr"/>
                      <a:r>
                        <a:rPr lang="en-US" sz="1800" dirty="0">
                          <a:effectLst/>
                        </a:rPr>
                        <a:t>LNG 13.5 mg IUS (</a:t>
                      </a:r>
                      <a:r>
                        <a:rPr lang="en-US" sz="1800" dirty="0" err="1">
                          <a:effectLst/>
                        </a:rPr>
                        <a:t>Jaydess</a:t>
                      </a:r>
                      <a:r>
                        <a:rPr lang="en-US" sz="1800" dirty="0">
                          <a:effectLst/>
                        </a:rPr>
                        <a:t>, Skyla)</a:t>
                      </a:r>
                    </a:p>
                  </a:txBody>
                  <a:tcPr marL="3679" marR="3679" marT="3679" marB="3679"/>
                </a:tc>
                <a:tc>
                  <a:txBody>
                    <a:bodyPr/>
                    <a:lstStyle/>
                    <a:p>
                      <a:pPr algn="ctr"/>
                      <a:r>
                        <a:rPr lang="en-US" sz="1800" dirty="0">
                          <a:effectLst/>
                        </a:rPr>
                        <a:t>3</a:t>
                      </a:r>
                    </a:p>
                  </a:txBody>
                  <a:tcPr marL="3679" marR="3679" marT="3679" marB="3679"/>
                </a:tc>
                <a:tc>
                  <a:txBody>
                    <a:bodyPr/>
                    <a:lstStyle/>
                    <a:p>
                      <a:pPr algn="ctr"/>
                      <a:r>
                        <a:rPr lang="en-US" sz="1800" dirty="0">
                          <a:effectLst/>
                        </a:rPr>
                        <a:t>Smaller device, hormonal, </a:t>
                      </a:r>
                      <a:r>
                        <a:rPr lang="en-US" sz="1800" dirty="0" err="1">
                          <a:effectLst/>
                        </a:rPr>
                        <a:t>oestrogen</a:t>
                      </a:r>
                      <a:r>
                        <a:rPr lang="en-US" sz="1800" dirty="0">
                          <a:effectLst/>
                        </a:rPr>
                        <a:t> free, bleeding disturbances and hormonal signs are the main reasons for discontinuation</a:t>
                      </a:r>
                    </a:p>
                  </a:txBody>
                  <a:tcPr marL="3679" marR="3679" marT="3679" marB="3679"/>
                </a:tc>
                <a:tc>
                  <a:txBody>
                    <a:bodyPr/>
                    <a:lstStyle/>
                    <a:p>
                      <a:pPr algn="ctr"/>
                      <a:endParaRPr lang="en-US" sz="1800" dirty="0">
                        <a:effectLst/>
                      </a:endParaRPr>
                    </a:p>
                  </a:txBody>
                  <a:tcPr marL="3679" marR="3679" marT="3679" marB="3679"/>
                </a:tc>
                <a:tc>
                  <a:txBody>
                    <a:bodyPr/>
                    <a:lstStyle/>
                    <a:p>
                      <a:pPr algn="ctr"/>
                      <a:endParaRPr lang="en-US" sz="1800" dirty="0">
                        <a:effectLst/>
                      </a:endParaRPr>
                    </a:p>
                  </a:txBody>
                  <a:tcPr marL="3679" marR="3679" marT="3679" marB="3679"/>
                </a:tc>
                <a:extLst>
                  <a:ext uri="{0D108BD9-81ED-4DB2-BD59-A6C34878D82A}">
                    <a16:rowId xmlns:a16="http://schemas.microsoft.com/office/drawing/2014/main" val="3982593866"/>
                  </a:ext>
                </a:extLst>
              </a:tr>
              <a:tr h="674914">
                <a:tc>
                  <a:txBody>
                    <a:bodyPr/>
                    <a:lstStyle/>
                    <a:p>
                      <a:pPr algn="ctr"/>
                      <a:r>
                        <a:rPr lang="en-US" sz="1800">
                          <a:effectLst/>
                        </a:rPr>
                        <a:t>LNG implant (Jadelle, Sino-Implant)</a:t>
                      </a:r>
                    </a:p>
                  </a:txBody>
                  <a:tcPr marL="3679" marR="3679" marT="3679" marB="3679"/>
                </a:tc>
                <a:tc>
                  <a:txBody>
                    <a:bodyPr/>
                    <a:lstStyle/>
                    <a:p>
                      <a:pPr algn="ctr"/>
                      <a:r>
                        <a:rPr lang="en-US" sz="1800">
                          <a:effectLst/>
                        </a:rPr>
                        <a:t>5</a:t>
                      </a:r>
                    </a:p>
                  </a:txBody>
                  <a:tcPr marL="3679" marR="3679" marT="3679" marB="3679"/>
                </a:tc>
                <a:tc>
                  <a:txBody>
                    <a:bodyPr/>
                    <a:lstStyle/>
                    <a:p>
                      <a:pPr algn="ctr"/>
                      <a:r>
                        <a:rPr lang="en-US" sz="1800" dirty="0">
                          <a:effectLst/>
                        </a:rPr>
                        <a:t>Hormonal, </a:t>
                      </a:r>
                      <a:r>
                        <a:rPr lang="en-US" sz="1800" dirty="0" err="1">
                          <a:effectLst/>
                        </a:rPr>
                        <a:t>oestrogen</a:t>
                      </a:r>
                      <a:r>
                        <a:rPr lang="en-US" sz="1800" dirty="0">
                          <a:effectLst/>
                        </a:rPr>
                        <a:t> free, bleeding disturbances and hormonal signs are the main reasons for discontinuation</a:t>
                      </a:r>
                    </a:p>
                  </a:txBody>
                  <a:tcPr marL="3679" marR="3679" marT="3679" marB="3679"/>
                </a:tc>
                <a:tc>
                  <a:txBody>
                    <a:bodyPr/>
                    <a:lstStyle/>
                    <a:p>
                      <a:pPr algn="ctr"/>
                      <a:endParaRPr lang="en-US" sz="1800" dirty="0">
                        <a:effectLst/>
                      </a:endParaRPr>
                    </a:p>
                  </a:txBody>
                  <a:tcPr marL="3679" marR="3679" marT="3679" marB="3679"/>
                </a:tc>
                <a:tc>
                  <a:txBody>
                    <a:bodyPr/>
                    <a:lstStyle/>
                    <a:p>
                      <a:pPr algn="ctr"/>
                      <a:endParaRPr lang="en-US" sz="1800" dirty="0">
                        <a:effectLst/>
                      </a:endParaRPr>
                    </a:p>
                  </a:txBody>
                  <a:tcPr marL="3679" marR="3679" marT="3679" marB="3679"/>
                </a:tc>
                <a:extLst>
                  <a:ext uri="{0D108BD9-81ED-4DB2-BD59-A6C34878D82A}">
                    <a16:rowId xmlns:a16="http://schemas.microsoft.com/office/drawing/2014/main" val="1752718081"/>
                  </a:ext>
                </a:extLst>
              </a:tr>
              <a:tr h="579549">
                <a:tc>
                  <a:txBody>
                    <a:bodyPr/>
                    <a:lstStyle/>
                    <a:p>
                      <a:pPr algn="ctr"/>
                      <a:r>
                        <a:rPr lang="en-US" sz="1800">
                          <a:effectLst/>
                        </a:rPr>
                        <a:t>ENG implant (Implanon NXT)</a:t>
                      </a:r>
                    </a:p>
                  </a:txBody>
                  <a:tcPr marL="3679" marR="3679" marT="3679" marB="3679"/>
                </a:tc>
                <a:tc>
                  <a:txBody>
                    <a:bodyPr/>
                    <a:lstStyle/>
                    <a:p>
                      <a:pPr algn="ctr"/>
                      <a:r>
                        <a:rPr lang="en-US" sz="1800" dirty="0">
                          <a:effectLst/>
                        </a:rPr>
                        <a:t>3</a:t>
                      </a:r>
                    </a:p>
                  </a:txBody>
                  <a:tcPr marL="3679" marR="3679" marT="3679" marB="3679"/>
                </a:tc>
                <a:tc>
                  <a:txBody>
                    <a:bodyPr/>
                    <a:lstStyle/>
                    <a:p>
                      <a:pPr algn="ctr"/>
                      <a:r>
                        <a:rPr lang="en-US" sz="1800" dirty="0">
                          <a:effectLst/>
                        </a:rPr>
                        <a:t>Hormonal, bleeding disturbances and hormonal signs are the main reasons for discontinuation</a:t>
                      </a:r>
                    </a:p>
                  </a:txBody>
                  <a:tcPr marL="3679" marR="3679" marT="3679" marB="3679"/>
                </a:tc>
                <a:tc>
                  <a:txBody>
                    <a:bodyPr/>
                    <a:lstStyle/>
                    <a:p>
                      <a:pPr algn="ctr"/>
                      <a:r>
                        <a:rPr lang="en-US" sz="1800" dirty="0">
                          <a:effectLst/>
                        </a:rPr>
                        <a:t>Reduction of endometriosis-associated pain, dysmenorrhea and adenomyosis</a:t>
                      </a:r>
                    </a:p>
                  </a:txBody>
                  <a:tcPr marL="3679" marR="3679" marT="3679" marB="3679"/>
                </a:tc>
                <a:tc>
                  <a:txBody>
                    <a:bodyPr/>
                    <a:lstStyle/>
                    <a:p>
                      <a:pPr algn="ctr"/>
                      <a:r>
                        <a:rPr lang="en-US" sz="1800" dirty="0">
                          <a:effectLst/>
                        </a:rPr>
                        <a:t>5 years</a:t>
                      </a:r>
                    </a:p>
                  </a:txBody>
                  <a:tcPr marL="3679" marR="3679" marT="3679" marB="3679"/>
                </a:tc>
                <a:extLst>
                  <a:ext uri="{0D108BD9-81ED-4DB2-BD59-A6C34878D82A}">
                    <a16:rowId xmlns:a16="http://schemas.microsoft.com/office/drawing/2014/main" val="3591542708"/>
                  </a:ext>
                </a:extLst>
              </a:tr>
            </a:tbl>
          </a:graphicData>
        </a:graphic>
      </p:graphicFrame>
      <p:sp>
        <p:nvSpPr>
          <p:cNvPr id="4" name="Slide Number Placeholder 3">
            <a:extLst>
              <a:ext uri="{FF2B5EF4-FFF2-40B4-BE49-F238E27FC236}">
                <a16:creationId xmlns:a16="http://schemas.microsoft.com/office/drawing/2014/main" id="{68745BB6-7B74-4DEB-A002-203589CE771E}"/>
              </a:ext>
            </a:extLst>
          </p:cNvPr>
          <p:cNvSpPr>
            <a:spLocks noGrp="1"/>
          </p:cNvSpPr>
          <p:nvPr>
            <p:ph type="sldNum" sz="quarter" idx="12"/>
          </p:nvPr>
        </p:nvSpPr>
        <p:spPr/>
        <p:txBody>
          <a:bodyPr/>
          <a:lstStyle/>
          <a:p>
            <a:fld id="{09B87B27-2B38-466A-8CD4-319805E47035}" type="slidenum">
              <a:rPr lang="en-US" smtClean="0">
                <a:solidFill>
                  <a:srgbClr val="003366"/>
                </a:solidFill>
              </a:rPr>
              <a:pPr/>
              <a:t>96</a:t>
            </a:fld>
            <a:endParaRPr lang="en-US">
              <a:solidFill>
                <a:srgbClr val="003366"/>
              </a:solidFill>
            </a:endParaRPr>
          </a:p>
        </p:txBody>
      </p:sp>
      <p:graphicFrame>
        <p:nvGraphicFramePr>
          <p:cNvPr id="6" name="Table 5">
            <a:extLst>
              <a:ext uri="{FF2B5EF4-FFF2-40B4-BE49-F238E27FC236}">
                <a16:creationId xmlns:a16="http://schemas.microsoft.com/office/drawing/2014/main" id="{A802DC25-CEB7-4E89-9516-D69FA95E49EF}"/>
              </a:ext>
            </a:extLst>
          </p:cNvPr>
          <p:cNvGraphicFramePr>
            <a:graphicFrameLocks noGrp="1"/>
          </p:cNvGraphicFramePr>
          <p:nvPr>
            <p:extLst>
              <p:ext uri="{D42A27DB-BD31-4B8C-83A1-F6EECF244321}">
                <p14:modId xmlns:p14="http://schemas.microsoft.com/office/powerpoint/2010/main" val="2274639296"/>
              </p:ext>
            </p:extLst>
          </p:nvPr>
        </p:nvGraphicFramePr>
        <p:xfrm>
          <a:off x="6927" y="-7358"/>
          <a:ext cx="9144000" cy="982718"/>
        </p:xfrm>
        <a:graphic>
          <a:graphicData uri="http://schemas.openxmlformats.org/drawingml/2006/table">
            <a:tbl>
              <a:tblPr>
                <a:tableStyleId>{284E427A-3D55-4303-BF80-6455036E1DE7}</a:tableStyleId>
              </a:tblPr>
              <a:tblGrid>
                <a:gridCol w="1828800">
                  <a:extLst>
                    <a:ext uri="{9D8B030D-6E8A-4147-A177-3AD203B41FA5}">
                      <a16:colId xmlns:a16="http://schemas.microsoft.com/office/drawing/2014/main" val="3170361231"/>
                    </a:ext>
                  </a:extLst>
                </a:gridCol>
                <a:gridCol w="1828800">
                  <a:extLst>
                    <a:ext uri="{9D8B030D-6E8A-4147-A177-3AD203B41FA5}">
                      <a16:colId xmlns:a16="http://schemas.microsoft.com/office/drawing/2014/main" val="2633328844"/>
                    </a:ext>
                  </a:extLst>
                </a:gridCol>
                <a:gridCol w="1828800">
                  <a:extLst>
                    <a:ext uri="{9D8B030D-6E8A-4147-A177-3AD203B41FA5}">
                      <a16:colId xmlns:a16="http://schemas.microsoft.com/office/drawing/2014/main" val="2530509933"/>
                    </a:ext>
                  </a:extLst>
                </a:gridCol>
                <a:gridCol w="1828800">
                  <a:extLst>
                    <a:ext uri="{9D8B030D-6E8A-4147-A177-3AD203B41FA5}">
                      <a16:colId xmlns:a16="http://schemas.microsoft.com/office/drawing/2014/main" val="954518815"/>
                    </a:ext>
                  </a:extLst>
                </a:gridCol>
                <a:gridCol w="1828800">
                  <a:extLst>
                    <a:ext uri="{9D8B030D-6E8A-4147-A177-3AD203B41FA5}">
                      <a16:colId xmlns:a16="http://schemas.microsoft.com/office/drawing/2014/main" val="3858770997"/>
                    </a:ext>
                  </a:extLst>
                </a:gridCol>
              </a:tblGrid>
              <a:tr h="325242">
                <a:tc>
                  <a:txBody>
                    <a:bodyPr/>
                    <a:lstStyle/>
                    <a:p>
                      <a:pPr algn="ctr"/>
                      <a:r>
                        <a:rPr lang="en-US" sz="1600" b="1" dirty="0">
                          <a:effectLst/>
                        </a:rPr>
                        <a:t>Contraceptive Method</a:t>
                      </a:r>
                    </a:p>
                  </a:txBody>
                  <a:tcPr marL="3679" marR="3679" marT="3679" marB="3679"/>
                </a:tc>
                <a:tc>
                  <a:txBody>
                    <a:bodyPr/>
                    <a:lstStyle/>
                    <a:p>
                      <a:pPr algn="ctr"/>
                      <a:r>
                        <a:rPr lang="en-US" sz="1600" b="1" dirty="0">
                          <a:effectLst/>
                        </a:rPr>
                        <a:t>Approved label years of use</a:t>
                      </a:r>
                    </a:p>
                  </a:txBody>
                  <a:tcPr marL="3679" marR="3679" marT="3679" marB="3679"/>
                </a:tc>
                <a:tc>
                  <a:txBody>
                    <a:bodyPr/>
                    <a:lstStyle/>
                    <a:p>
                      <a:pPr algn="ctr"/>
                      <a:r>
                        <a:rPr lang="en-US" sz="1600" b="1" dirty="0">
                          <a:effectLst/>
                        </a:rPr>
                        <a:t>Main characteristics</a:t>
                      </a:r>
                    </a:p>
                  </a:txBody>
                  <a:tcPr marL="3679" marR="3679" marT="3679" marB="3679"/>
                </a:tc>
                <a:tc>
                  <a:txBody>
                    <a:bodyPr/>
                    <a:lstStyle/>
                    <a:p>
                      <a:pPr algn="ctr"/>
                      <a:r>
                        <a:rPr lang="en-US" sz="1600" b="1" dirty="0">
                          <a:effectLst/>
                        </a:rPr>
                        <a:t>Non-contraceptive benefits</a:t>
                      </a:r>
                    </a:p>
                  </a:txBody>
                  <a:tcPr marL="3679" marR="3679" marT="3679" marB="3679"/>
                </a:tc>
                <a:tc>
                  <a:txBody>
                    <a:bodyPr/>
                    <a:lstStyle/>
                    <a:p>
                      <a:pPr algn="ctr"/>
                      <a:r>
                        <a:rPr lang="en-US" sz="1600" b="1" dirty="0">
                          <a:effectLst/>
                        </a:rPr>
                        <a:t>Scientific publications on extended use (years)</a:t>
                      </a:r>
                    </a:p>
                  </a:txBody>
                  <a:tcPr marL="3679" marR="3679" marT="3679" marB="3679"/>
                </a:tc>
                <a:extLst>
                  <a:ext uri="{0D108BD9-81ED-4DB2-BD59-A6C34878D82A}">
                    <a16:rowId xmlns:a16="http://schemas.microsoft.com/office/drawing/2014/main" val="1436717539"/>
                  </a:ext>
                </a:extLst>
              </a:tr>
            </a:tbl>
          </a:graphicData>
        </a:graphic>
      </p:graphicFrame>
    </p:spTree>
    <p:extLst>
      <p:ext uri="{BB962C8B-B14F-4D97-AF65-F5344CB8AC3E}">
        <p14:creationId xmlns:p14="http://schemas.microsoft.com/office/powerpoint/2010/main" val="25916991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4648200" cy="5257800"/>
          </a:xfrm>
        </p:spPr>
        <p:txBody>
          <a:bodyPr>
            <a:normAutofit fontScale="55000" lnSpcReduction="20000"/>
          </a:bodyPr>
          <a:lstStyle/>
          <a:p>
            <a:pPr marL="44450" indent="0">
              <a:buFont typeface="Wingdings 2" pitchFamily="18" charset="2"/>
              <a:buNone/>
              <a:defRPr/>
            </a:pPr>
            <a:endParaRPr lang="en-US" sz="1800" dirty="0">
              <a:solidFill>
                <a:schemeClr val="accent3"/>
              </a:solidFill>
              <a:effectLst/>
            </a:endParaRPr>
          </a:p>
          <a:p>
            <a:pPr>
              <a:lnSpc>
                <a:spcPct val="120000"/>
              </a:lnSpc>
              <a:defRPr/>
            </a:pPr>
            <a:r>
              <a:rPr lang="en-US" sz="3400" dirty="0">
                <a:effectLst/>
                <a:cs typeface="Arial" pitchFamily="34" charset="0"/>
              </a:rPr>
              <a:t>Implanon</a:t>
            </a:r>
            <a:r>
              <a:rPr lang="en-US" sz="3400" baseline="30000" dirty="0">
                <a:effectLst/>
                <a:cs typeface="Arial" pitchFamily="34" charset="0"/>
              </a:rPr>
              <a:t>®</a:t>
            </a:r>
            <a:r>
              <a:rPr lang="en-US" sz="3400" dirty="0">
                <a:effectLst/>
                <a:cs typeface="Arial" pitchFamily="34" charset="0"/>
              </a:rPr>
              <a:t> is a single </a:t>
            </a:r>
            <a:r>
              <a:rPr lang="en-US" sz="3400" dirty="0">
                <a:effectLst/>
              </a:rPr>
              <a:t>40-mm </a:t>
            </a:r>
            <a:r>
              <a:rPr lang="en-US" sz="3400" dirty="0">
                <a:effectLst/>
                <a:sym typeface="Symbol" pitchFamily="18" charset="2"/>
              </a:rPr>
              <a:t></a:t>
            </a:r>
            <a:r>
              <a:rPr lang="en-US" sz="3400" dirty="0">
                <a:effectLst/>
              </a:rPr>
              <a:t> 2-mm rod</a:t>
            </a:r>
            <a:r>
              <a:rPr lang="en-US" sz="3400" dirty="0">
                <a:effectLst/>
                <a:cs typeface="Arial" pitchFamily="34" charset="0"/>
              </a:rPr>
              <a:t> implant containing a progestin hormone and is inserted under the skin of a woman’s arm</a:t>
            </a:r>
          </a:p>
          <a:p>
            <a:pPr eaLnBrk="1" hangingPunct="1">
              <a:lnSpc>
                <a:spcPct val="120000"/>
              </a:lnSpc>
              <a:spcAft>
                <a:spcPts val="3150"/>
              </a:spcAft>
            </a:pPr>
            <a:r>
              <a:rPr lang="en-US" sz="3400" dirty="0">
                <a:effectLst/>
              </a:rPr>
              <a:t>Contains 68 mg of etonogestrel</a:t>
            </a:r>
          </a:p>
          <a:p>
            <a:pPr lvl="1" eaLnBrk="1" hangingPunct="1">
              <a:lnSpc>
                <a:spcPct val="120000"/>
              </a:lnSpc>
            </a:pPr>
            <a:r>
              <a:rPr lang="en-US" sz="3400" dirty="0">
                <a:effectLst/>
              </a:rPr>
              <a:t>active metabolite of </a:t>
            </a:r>
            <a:r>
              <a:rPr lang="en-US" sz="3400" dirty="0" err="1">
                <a:effectLst/>
              </a:rPr>
              <a:t>desogestrel</a:t>
            </a:r>
            <a:endParaRPr lang="en-US" sz="3400" dirty="0">
              <a:effectLst/>
            </a:endParaRPr>
          </a:p>
          <a:p>
            <a:pPr lvl="1" eaLnBrk="1" hangingPunct="1">
              <a:lnSpc>
                <a:spcPct val="120000"/>
              </a:lnSpc>
              <a:spcAft>
                <a:spcPts val="3150"/>
              </a:spcAft>
            </a:pPr>
            <a:r>
              <a:rPr lang="en-US" sz="3400" dirty="0">
                <a:effectLst/>
              </a:rPr>
              <a:t>releases 60 mcg daily</a:t>
            </a:r>
          </a:p>
          <a:p>
            <a:pPr eaLnBrk="1" hangingPunct="1">
              <a:lnSpc>
                <a:spcPct val="120000"/>
              </a:lnSpc>
              <a:spcAft>
                <a:spcPts val="3150"/>
              </a:spcAft>
            </a:pPr>
            <a:r>
              <a:rPr lang="en-US" sz="3400" dirty="0">
                <a:effectLst/>
                <a:cs typeface="Arial" pitchFamily="34" charset="0"/>
              </a:rPr>
              <a:t>Approved for use in the United States and Europe</a:t>
            </a:r>
          </a:p>
          <a:p>
            <a:pPr>
              <a:lnSpc>
                <a:spcPct val="120000"/>
              </a:lnSpc>
              <a:defRPr/>
            </a:pPr>
            <a:r>
              <a:rPr lang="en-US" sz="3400" dirty="0">
                <a:effectLst/>
                <a:cs typeface="Arial" pitchFamily="34" charset="0"/>
              </a:rPr>
              <a:t>Intended to provide contraception for up to three years after insertion</a:t>
            </a:r>
          </a:p>
          <a:p>
            <a:pPr>
              <a:lnSpc>
                <a:spcPct val="150000"/>
              </a:lnSpc>
              <a:buNone/>
              <a:defRPr/>
            </a:pPr>
            <a:endParaRPr lang="en-US" sz="2000" dirty="0">
              <a:effectLst/>
              <a:cs typeface="Arial" pitchFamily="34" charset="0"/>
            </a:endParaRPr>
          </a:p>
        </p:txBody>
      </p:sp>
      <p:sp>
        <p:nvSpPr>
          <p:cNvPr id="3" name="Title 2"/>
          <p:cNvSpPr>
            <a:spLocks noGrp="1"/>
          </p:cNvSpPr>
          <p:nvPr>
            <p:ph type="title"/>
          </p:nvPr>
        </p:nvSpPr>
        <p:spPr>
          <a:xfrm>
            <a:off x="381000" y="152400"/>
            <a:ext cx="8382000" cy="1371600"/>
          </a:xfrm>
        </p:spPr>
        <p:txBody>
          <a:bodyPr/>
          <a:lstStyle/>
          <a:p>
            <a:pPr>
              <a:defRPr/>
            </a:pPr>
            <a:r>
              <a:rPr lang="en-US" dirty="0">
                <a:solidFill>
                  <a:schemeClr val="tx1"/>
                </a:solidFill>
                <a:effectLst/>
              </a:rPr>
              <a:t>Implanon</a:t>
            </a:r>
            <a:r>
              <a:rPr lang="en-US" baseline="30000" dirty="0">
                <a:solidFill>
                  <a:schemeClr val="tx1"/>
                </a:solidFill>
                <a:effectLst/>
              </a:rPr>
              <a:t>®</a:t>
            </a:r>
            <a:br>
              <a:rPr lang="en-US" baseline="30000" dirty="0">
                <a:solidFill>
                  <a:schemeClr val="tx1"/>
                </a:solidFill>
                <a:effectLst/>
              </a:rPr>
            </a:br>
            <a:r>
              <a:rPr lang="en-US" dirty="0">
                <a:solidFill>
                  <a:schemeClr val="tx1"/>
                </a:solidFill>
                <a:effectLst/>
              </a:rPr>
              <a:t>(</a:t>
            </a:r>
            <a:r>
              <a:rPr lang="en-US" dirty="0" err="1">
                <a:solidFill>
                  <a:schemeClr val="tx1"/>
                </a:solidFill>
                <a:effectLst/>
              </a:rPr>
              <a:t>etonogestrel</a:t>
            </a:r>
            <a:r>
              <a:rPr lang="en-US" dirty="0">
                <a:solidFill>
                  <a:schemeClr val="tx1"/>
                </a:solidFill>
                <a:effectLst/>
              </a:rPr>
              <a:t> implant)</a:t>
            </a:r>
          </a:p>
        </p:txBody>
      </p:sp>
      <p:sp>
        <p:nvSpPr>
          <p:cNvPr id="3074" name="AutoShape 2" descr="data:image/jpeg;base64,/9j/4AAQSkZJRgABAQAAAQABAAD/2wCEAAkGBxQQEBQUEhQQDxQQEA8QDxQQEBUQFBUUFRQWFhQUFRUYHCggGBolHBQUITEhJSktLy4uGB8zODMsNygtLiwBCgoKDg0OGBAQGiweHBwsLCwsLCssLCwsLCwsLCwsLCwsLCwsNywsLDcsLCwsLCwsLCwsLCwsLCwsLCwsNzcsLP/AABEIAL8BCAMBIgACEQEDEQH/xAAcAAACAgMBAQAAAAAAAAAAAAAAAgEDBAUGBwj/xABEEAABAwIDAwkFBQQJBQAAAAABAAIDBBEFEiETMZEGByJBUXGBkqEyQlJhoiMzYoKxFEPB0RUkNFNyc5Oj4QhjstLw/8QAGQEBAQEBAQEAAAAAAAAAAAAAAAECAwQF/8QAIxEBAQEBAAICAQQDAAAAAAAAAAERAgMxEiFBBBNRcRQy8P/aAAwDAQACEQMRAD8A8fQhC6gQpAUoBCkKbIIspspATAImlCmycBTZXAgapsnspAVkQtkWT2RZXAoCmyZTZMCWRZPZFlcCWS2VtktlMCWS2VtlBCYKiFFlbZQWrOKqIUFWlqUtTDVdlCsslsopVBTWUIFQpsoQCEIQCkBAClAKQFICYBBACYBMGpgFZEKAmDU1lNlqREBqkNUgKbLWCLIAToVw0tkWTIsmGosiymyLKoiyLKbIsgiyiychRZTF0tlBCdCYaSyUhWK+ioJZzaGOWY3taKN0nHKDbxUwYhCWy7jDOa3EZrF0cdK0nfUSgHwYwOPgbLr8O5lomDNVVM0ttS2njbC23YS/MT4WWL1IrxY6LOwvAqmqNqennn+ccZLfP7Pqvo/AeQ+GwNa6Gmieep8wMz+w6yXIOm7RdO1oAsAABuA0C53ofPWE8zlfNYymCkad+d+1ePyM0+pc7y/5KHCapsBk24fAyZsmTZg3c5rm5bncW9vWF9ULyf8A6hcH2lJBVNFzTTGN/wDlzWFz3PawfmKnyV4WoKlu5BC2FQmQgEwCgBOAgAE7QgBOArIgATAIATALpIiAEwCLKbK4aLIspUqogBFlKEEKUIVwCEIGpAGpO4DUnuCgELfYXyMrqm2zppQ0+9LaBo+f2hBPgCuywnmZmfY1NRFEOtsDXSu8zsoHArN6kHl6aGJz3ZWNdI74WNL3eVuq+gcK5q8PhsXskqnds8hI8jbN4hddQYdFA3LDFFC0dUbGsHoFi+WfhcfO+F83WI1Hs07oWnc6pcIR5Td/0rsMJ5lToaqqA3XZTR3/ANx//ovYUr5A0XJAA3kmyxfL1VxyeFc2uHU9jsBO4e9UOM30no+i6qnp2xtDWNbG0bmsaGgeAVTq1vVd9jboAu1324JBNK46Rhg+KR1+z3W9e/r6ljbVNUQOMjXA6NaQW3tvIOYGxtutu8Qh7WtHSIbc73OzHXsLt3BQyneT033Fho1uSzg4EG/h6p20MYN8oJuTc67+9RMRRzMIyx7mgWsDbr3E7+/5rJSOIaNxtoLAXTIqbrVcqsJFbRVFOf30L2t+T7XYfBwaVs0IPjVgIuHCxaS1wPURoRxTELqedPCP2TF6hoFmTkVUfdLq76xIFzBC6QVkKVJCFQwCcBKArAFZESAmAQAmC6SIAEwCApWkFlKFBKCULOwrBaiqt+zwTTg7nRxks8X+yPErssK5oq6XWUwUo09t+1f5WafUpepPY8/UOcBv0717lhXM5SM1nlnqT1gEQM+npfUuxwnktR0usFNBGfiyBz/O67vVYvlk9Lj50wvktW1X3NLUPHxGPZM8HyWafArssK5nKp9jUTQUw6wy87/SzfUr2+SQNGq1NXiFzYLF8vV9LOXG0PNfQQ22m2qnD+8fkZ5WW9SV0uF4VDBpBDDD/lxtafE2uVkU8TnlbeCnDR81i9W+2skLBBbUrIQhZQJZJA0EuIaGgkkmwAG8k9iZYmLD7FxsTlLHkAXJaxwc4AdegOiJUWMrc0c3QcbgsDXXFgMt+8Hipjw6MbwZDpcvOYm1t43dQWEa6OJz3tLXMk2TzlcCMznBjnXHycw+HzWNVYqZWOABY11NIddHCXplouOotjceCYz8o2le6zQ2NwjJkjaS0NJbmd2Ht/iqTihytIjMjtmZJQ0hoaASDqTrctdYfI7lo6aTaNYI25p5GSyTEe5I6Vr2GV3VlI0B1s2w3rZUcczb5YrgQshcJHBpc8F5LwRcFt3HvzfJEnVrIrMbbGWdEnaRiQdRDczcxt8mkut+EqqqDpJJgJ3xmINc1jSA3LkuHOtrbNe+u7ino8HIyGVwkMQY2MhuWzWte0h173uHkHuCZ9FAxuV9pNQftDmdrZoH+GwA17NUPu+2tjEke1ewSOD449mLueQHguYfyvLgfkQTuXTFYQqyRZrTe1rgGw032/5WTBfKM2+2u7jojXMw6EIRp5D/ANQuEZoaaraNYpHU8th7sgzMJ+Qcwj868YG5fV3K7A24hRTUztNqzou+F7SHRu8HNavlIMLC5jhlcxzmPB6nNNnDiCt8oUhQmKFoM0KwJWhdHyT5G1OJ5zTiPLG5rZHyyZGgkXGgBJ0+S2jQgJl6/hXMmNDU1TjrfLTRhvhnfe/ALssK5tsOp9RTMmcNc1QTPr2hryWjwAT9yQx874fQS1DssEUs57Io3SW78o0XX4VzV4hPYuZHTNPXPIM3kZc8bL6ChhawBrWtY0bg0BoHcAnusXy38RceV4VzLwtsamollPW2FohbxOZ3Cy7LCeQ1BS2MdNCXDc+UbZ/g59yPBdChYvfV/JgboLdm5CELKhVVFQGDVVVtc2Mb9Vy1TWPndYXsSrGuedZldiJebC6vw7Di7VytwvCbau3rdtFk0tz0SKINFgnQhRkIQhAKmpe8AFjQ/XpAuym34eq+7fZXIQayKhEpcXxiNpaWtZ0b3N873ZSRc3+e5WjCYspaW5g9sTX3OrtmLNJt127FnIRMjHo4cgc21htHuZbsd0j3dJzuCWsp3P3EAEEO9COr5LKUEgb9EVjSUpOuY3BYQDbKC3s07+KrMkV9Glzr/CXOuHEbz8wU0+KRM0LxfsGpWuqeUTWaNbqbmxNibW1sLnrCJjZGokcbNZl+bzb0CZmZpu943WsBYD+a5mpx95FyRG21zciMAd5/l1rk8Q5e0kTulUCUg6thzTnzagbvkivTpcSYOvN3LEmxg+60eOq8bxHnYvpT0xPY6d9vHI2/6rl8Q5bV89wZjC0+7A0RfV7XqtfGj3jEcfETc0srIG9rnNjHEr5vxuqE1bUSNOZsk8r2ntBcbO8d6oliL3ZnudI473PcXu4nVAjAW+eLEQQhSULWIGr1TmCrslXUQk/fQMkaPnE6x9JRwXlbV1vNfXbDFqU7hI90Du6RpA+rKln0PphCUvSbRcGll1CTOmuglYlXiDYxqVi4hiVui3pH5LDjw8v6UhPcU/tm3+CzcoHe6FgVXKF7Rros2sdHGNAFp30hnOg0W+bys8fXu1jQVj6l9juJXZYVhgjAJ3rnqGEQvAt2LsoXXaO5Omvnv1DhCELCBCEFAIVUlUxu9w/VYkuLNG4E+iDYIJWjlxV53WaOK5zFuV9NATtqmMH4Q/O7yNuUHcS1jG73Dw1WJLjDR7IJ79F5JiPOvTt0ghmnPUXWhb63d6LmMQ5ya6a4j2NMD8DM7h+Z9x6BX40e6z4q/fcMH/3WuYxflvSQXEtSxzh7rHGV3lZdeGV1bPUH7eaaa/U+Qlvl3DgsdlOAtzxWpr0vFOdOLdBTyTW3GVwiZwF3fouYruX1dLowxUrdwEETb27Mz8x4WWgDAFK6TxSJpauSSc3mkkmPbK90lu650SNgAVqlbnEiFDApspQrgUpCnSlSqrKEFCxQNWRR1JikZIN8Ukco72ODh+ixmqwKwfV7anaAObucA4H5EXHoQmL7LQ831Zt8LpX7yIGxOP4oSYj/AOC3j2rydXLi4V1RYrDrsRJ6Ld5RUCwU4RR/vH+C1L9azd9RkYdh+UZnauI61jYviAYCBqeoLIxHEcoNt53LTwURkOd+5S5Zt9O3HMjDpoHTOu7de66Shia0WHYsIzMj0Ja23z/go/piNgvq7uFh6rzf5E67+Mb79Mapb9tp2hdRTCzR3Lio6uSSTM1rWi+l+kf5LKxLlDHA37eojhH45Gs4C9yvXXm4jrZJmt3kDxWJLijBuu7u0Xl2Jc6NFHcRmapd/wBtha3zSW9LrlsR51al9xBDDCOoyF0zuHRA9Uytvb5cVcdwDfUrRYtyoggH29RFH+F0gzeDRqV4NiHKGtqfvaiYg+6x2ybwZa/itY2mG/rO89q3PHamvW8S51KVlxEyepOuobsm+Z+v0rl6/nPrJNIo4acdxmf5jYfSuQbGAnst/smr6/Fqqp++qJ5B8JeWt8jbN9FgspgP+FkIW5xIzpGxgJlKFrAIUXRfUDrOgHaqJQt1hnJGuqdYqWdwPvPbsW9+aSwPgupw/mkqTrUT01M3rDM07rfP2WjiVm9ye6Y88UA626zuHXwXqD8BwOh/tNU6qeN7Npf/AG4Rm4lFPzi0UJLMLw10rxuMcLWE/Poh0h8QsXyz8Rcc9yY5vqmtjdKS2jiY62aojkDnaA5mMsMzdbXvvBXWUXNhSBpzS1VU/Icoia2Fma2hsQT9S6PkXjOJVkkv7dSfskDorwk6Oz5rFrg52Y3BvfKB0V0uGyHJa1y15abd+9cuvJ1qyPlm9iWkWc0lrh2OBsRxBQVvucmiZT4xVMjILXSCWzfddI0Pe3vzEnxC0BK7S7AhQhxQpUK0q0FUtKsCQe38ydfmw+WM/uKp+UfhkY14+raL0Bkl14ZzS44KaoliNv60yMMubAPjLiPEh7uC9ExPHtk3pvDflfLxXz/1F7nlyTddOJsdfNk94ho+ZAWrxTlNDGMjCZDuAYP4rzHEuW0Fzmmv+GG8rj3uHRHFaSfnADdKen/NM7Xvs2/6rc+eev8Av7XOY9LbiL3HM5oGugJzH+SXEsaytvJK2Jo+J4jHqV43W8q62bfLsh2Qt2frqfVad8RebvLnHtcS48Ss9fpvL5f9rk/iNXySenqFby5pIibPdOeyJhdf85s31WixHnHkfpDA1g6jK4uPlbYeq5BsITgL0eL9Hz4/v8ufXk+XtsK3lRXTCzp3sb8MNoW/Tr6rUbC5u4lxO8uOYnvJWQhemcSOeq2xAJ8qlC3kEKVBWwwrBairP9Xgmnv7zGHJ4yHojxKehgKF6BhfNNVyazPhphobXMz+Dej9S7DCuaijjsZjNVEa9J2zZp+FljvtvKxfJzFx4ffUDrOgHWe4da32F8jK6psY6WbKT7Urdg3vvJa47rr32hoaSku2CGCHLv2cbQfF28rCxflrS01xLNFGexzxm8u88Fzvm/iL8Xn2F8zs7rGoqIYR1tia6Z3E5QPVdZhnNfh8FjIJKpw65pLN8jLDjdaHFOeGBukLJpz2huybxfr6LkcR50q2W+ybFTjuMzuJsPRZvXdPp6dy3wPDoaWOeeFkcFK/2YWFgO0IbZwjFzqGhcpQ84FLGS3CsLfK4aAxQAeZzQ5/ELoebXF2V+GPjrpGVT2TOE7Z4xbK52eJpG546JOg03dS5/lJzoOo55KWmhZkgds2loEbSAAW2AB6iOoLP36qs01XKGt9mKnw5h96VzcwFr33uP0BYs3IB8nSxHFZZfiZEej3dI2+kLi8S5wK+f8AeCIG/sNueLrrnqqeWY3lkkl/xvLh4A6BanHSbHp2z5PUHusqnD+9eag+RtwPKln53IoRlo6bIALNs1kLeAufReXtgAVgYFr9v+TXV1nOdXyuBGzYAb5SHSA/I3I07gFqsQ5YV89wah8bTvZBaFv06+q1ShanjkTVGzJJJJcSbkkkkntJO9OUxKQlX0pShK4qVlCNKcFVAqwFSKujeQQQSCCCCDYgjUEFFY90zs0jnSOO8vcXH1SApgt5ohsICta1QCpWpIhkKLqVUCEALY0+BVDxm2bmN+OW0TPM+ybBrkLbHDIY/vqlgPwwNMrvMbN9UhxCkj+7gfOfinebeRlv1Kl7i4OT/J+or5CymZtHMAdJd7WBoJsC4k/I7l6DhPM47Q1dS1naynbmPdtH6fSuPwPl9UUj3GKOANcwtyNjEY3ggktFza3X2pMT5w8RmvaVsIPVDGB6uuVz667/AAv09jwzkbhlHqIWSubrnqDtjftGbot8AFZinLyhpxlfPC0i9mteCRbT2W3tvXztV1E0/wB9LNN12kkc8cCbBUspgOoeCz+31fZsezYjzxUzfuWTSm/usyjsGshGnguUxPnXq5biKOOIaWL3OlPAZR+q4gRhNZaniNZeIY9WVN9rUSkH3Wu2be7Kyw4rWMpgFkoW5xE1WIgnAUoW8iLYap7A4Me+MPADwx5bmAuQHW37zxWI2AK5ClkNRZShCAUIJUIBKSglbKg5P1VQLxU88g+LZlrPO6w9VLVaslISpKQrFqoJQkKFgwoThVpgUVY0qxpVIKZpWpUXBX00JkcGty3PxPawcXEBYoKYFb1G8/oZjNZqmCPtERM7r9l29H1Smooo/ZZNUnqMr9m3yM1t+ZaXKpDQs/Y255RyNFoGRUw7YmAP/wBT2vVa6oqpZTd73vJ0Jc4lIFKvxhpBEnDApui61ImhSoUqgQhCugQhCaBCEJoEIUKCUKLqEEjj2Lc0XJSsmF2U8ob8coELe+8hC0zHlpDgSC0hzSN4INwR4hXYhiEtQSZpZp76nayukHAmw8FLardu5Nwxf2qvpIiN7KfNWSd1mWAPildUYZF7MVbXHqM0opI+EYz271zgS3WfsdGeWEkf9lp6Gh7HRU4ll/1Zbk8FqcSxupqfv6iea+hD5XZLf4BZvosAlKSs0BKQlBKUlZUFCVCKgFSClU3QOCpBSKQUFoKZpVQKYOV1Ft011UHJrrWosupuq7qQVdFl0XSXU3WtDoS3RdNTDXU3S3RdNMNdF0t0XTTEoS3RdNMMglLdF00xN1BKW6CVNVN1BKUuS5lnQxKW6i6XMpqpLkpKglLdZVJKVCglAXQoQgEIQgkFSlUoJumulQgcFMHKtSgsBTByqBU3V1MW3U5lVdSCrosupBVeZTdXUWXRdJdF00PdF0l0XTQ91BKW6i6aHuoJSXUEpofMoLkl1F1NUxcoJSkqLrOmJuouoKhFSSoUFQgklQhCAQhC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76" name="Picture 4" descr="http://michiganobgyn.com/wordpress/wp-content/uploads/2012/09/Implanon3.jpg"/>
          <p:cNvPicPr>
            <a:picLocks noChangeAspect="1" noChangeArrowheads="1"/>
          </p:cNvPicPr>
          <p:nvPr/>
        </p:nvPicPr>
        <p:blipFill>
          <a:blip r:embed="rId3" cstate="print"/>
          <a:srcRect/>
          <a:stretch>
            <a:fillRect/>
          </a:stretch>
        </p:blipFill>
        <p:spPr bwMode="auto">
          <a:xfrm>
            <a:off x="5257800" y="1600200"/>
            <a:ext cx="1981200" cy="3048000"/>
          </a:xfrm>
          <a:prstGeom prst="rect">
            <a:avLst/>
          </a:prstGeom>
          <a:noFill/>
        </p:spPr>
      </p:pic>
      <p:pic>
        <p:nvPicPr>
          <p:cNvPr id="3078" name="Picture 6" descr="https://edc2.healthtap.com/ht-staging/user_answer/avatars/445876/large/open-uri20121016-15602-cpxk9f.jpeg?1386601391"/>
          <p:cNvPicPr>
            <a:picLocks noChangeAspect="1" noChangeArrowheads="1"/>
          </p:cNvPicPr>
          <p:nvPr/>
        </p:nvPicPr>
        <p:blipFill>
          <a:blip r:embed="rId4" cstate="print"/>
          <a:srcRect/>
          <a:stretch>
            <a:fillRect/>
          </a:stretch>
        </p:blipFill>
        <p:spPr bwMode="auto">
          <a:xfrm>
            <a:off x="5257800" y="4953000"/>
            <a:ext cx="3810000" cy="1905000"/>
          </a:xfrm>
          <a:prstGeom prst="rect">
            <a:avLst/>
          </a:prstGeom>
          <a:noFill/>
        </p:spPr>
      </p:pic>
      <p:pic>
        <p:nvPicPr>
          <p:cNvPr id="7" name="Picture 4" descr="imphand"/>
          <p:cNvPicPr>
            <a:picLocks noChangeAspect="1" noChangeArrowheads="1"/>
          </p:cNvPicPr>
          <p:nvPr/>
        </p:nvPicPr>
        <p:blipFill>
          <a:blip r:embed="rId5" cstate="print"/>
          <a:srcRect l="4000" t="12500" b="6250"/>
          <a:stretch>
            <a:fillRect/>
          </a:stretch>
        </p:blipFill>
        <p:spPr bwMode="auto">
          <a:xfrm>
            <a:off x="7315200" y="1600200"/>
            <a:ext cx="1828800" cy="3048000"/>
          </a:xfrm>
          <a:prstGeom prst="rect">
            <a:avLst/>
          </a:prstGeom>
          <a:noFill/>
          <a:ln w="9525">
            <a:noFill/>
            <a:miter lim="800000"/>
            <a:headEnd/>
            <a:tailEnd/>
          </a:ln>
        </p:spPr>
      </p:pic>
    </p:spTree>
    <p:extLst>
      <p:ext uri="{BB962C8B-B14F-4D97-AF65-F5344CB8AC3E}">
        <p14:creationId xmlns:p14="http://schemas.microsoft.com/office/powerpoint/2010/main" val="60840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p:cNvSpPr>
          <p:nvPr>
            <p:ph type="title"/>
          </p:nvPr>
        </p:nvSpPr>
        <p:spPr>
          <a:xfrm>
            <a:off x="533400" y="228600"/>
            <a:ext cx="5943600" cy="1143000"/>
          </a:xfrm>
        </p:spPr>
        <p:txBody>
          <a:bodyPr/>
          <a:lstStyle/>
          <a:p>
            <a:r>
              <a:rPr lang="en-US" sz="3600" dirty="0">
                <a:solidFill>
                  <a:schemeClr val="tx1"/>
                </a:solidFill>
                <a:effectLst/>
              </a:rPr>
              <a:t>Etonogestrel implant </a:t>
            </a:r>
            <a:br>
              <a:rPr lang="en-US" sz="3600" dirty="0">
                <a:solidFill>
                  <a:schemeClr val="tx1"/>
                </a:solidFill>
                <a:effectLst/>
              </a:rPr>
            </a:br>
            <a:r>
              <a:rPr lang="en-US" sz="3600" dirty="0">
                <a:solidFill>
                  <a:schemeClr val="tx1"/>
                </a:solidFill>
                <a:effectLst/>
              </a:rPr>
              <a:t>insertion and removal</a:t>
            </a:r>
          </a:p>
        </p:txBody>
      </p:sp>
      <p:sp>
        <p:nvSpPr>
          <p:cNvPr id="46082" name="Rectangle 3"/>
          <p:cNvSpPr>
            <a:spLocks noGrp="1"/>
          </p:cNvSpPr>
          <p:nvPr>
            <p:ph type="body" idx="1"/>
          </p:nvPr>
        </p:nvSpPr>
        <p:spPr>
          <a:xfrm>
            <a:off x="304800" y="1752600"/>
            <a:ext cx="5181600" cy="4572000"/>
          </a:xfrm>
        </p:spPr>
        <p:txBody>
          <a:bodyPr/>
          <a:lstStyle/>
          <a:p>
            <a:pPr eaLnBrk="1" hangingPunct="1">
              <a:spcBef>
                <a:spcPct val="0"/>
              </a:spcBef>
              <a:spcAft>
                <a:spcPts val="600"/>
              </a:spcAft>
            </a:pPr>
            <a:r>
              <a:rPr lang="en-US" sz="2400" dirty="0">
                <a:effectLst/>
              </a:rPr>
              <a:t>Inserted as outpatient</a:t>
            </a:r>
          </a:p>
          <a:p>
            <a:pPr lvl="1" eaLnBrk="1" hangingPunct="1">
              <a:spcBef>
                <a:spcPct val="0"/>
              </a:spcBef>
              <a:spcAft>
                <a:spcPts val="600"/>
              </a:spcAft>
            </a:pPr>
            <a:r>
              <a:rPr lang="en-US" sz="2000" dirty="0">
                <a:effectLst/>
              </a:rPr>
              <a:t>average time 0.5 minutes</a:t>
            </a:r>
          </a:p>
          <a:p>
            <a:pPr lvl="1" eaLnBrk="1" hangingPunct="1">
              <a:spcBef>
                <a:spcPct val="0"/>
              </a:spcBef>
              <a:spcAft>
                <a:spcPts val="600"/>
              </a:spcAft>
            </a:pPr>
            <a:r>
              <a:rPr lang="en-US" sz="2000" dirty="0">
                <a:effectLst/>
              </a:rPr>
              <a:t>mandatory training by manufacturer</a:t>
            </a:r>
          </a:p>
          <a:p>
            <a:pPr lvl="1" eaLnBrk="1" hangingPunct="1">
              <a:spcBef>
                <a:spcPct val="0"/>
              </a:spcBef>
              <a:spcAft>
                <a:spcPts val="600"/>
              </a:spcAft>
            </a:pPr>
            <a:r>
              <a:rPr lang="en-US" sz="2000" dirty="0">
                <a:effectLst/>
              </a:rPr>
              <a:t>timing of insertion</a:t>
            </a:r>
          </a:p>
          <a:p>
            <a:pPr lvl="2" eaLnBrk="1" hangingPunct="1">
              <a:spcBef>
                <a:spcPct val="0"/>
              </a:spcBef>
              <a:spcAft>
                <a:spcPts val="600"/>
              </a:spcAft>
            </a:pPr>
            <a:r>
              <a:rPr lang="en-US" sz="1800" dirty="0">
                <a:effectLst/>
              </a:rPr>
              <a:t>Insert any time in cycle; rule out pregnancy</a:t>
            </a:r>
          </a:p>
          <a:p>
            <a:pPr lvl="2" eaLnBrk="1" hangingPunct="1">
              <a:spcBef>
                <a:spcPct val="0"/>
              </a:spcBef>
              <a:spcAft>
                <a:spcPts val="600"/>
              </a:spcAft>
            </a:pPr>
            <a:r>
              <a:rPr lang="en-US" sz="1800" dirty="0">
                <a:effectLst/>
              </a:rPr>
              <a:t>Back up method if not within the 1</a:t>
            </a:r>
            <a:r>
              <a:rPr lang="en-US" sz="1800" baseline="30000" dirty="0">
                <a:effectLst/>
              </a:rPr>
              <a:t>st</a:t>
            </a:r>
            <a:r>
              <a:rPr lang="en-US" sz="1800" dirty="0">
                <a:effectLst/>
              </a:rPr>
              <a:t> 5 days of menses</a:t>
            </a:r>
          </a:p>
          <a:p>
            <a:pPr eaLnBrk="1" hangingPunct="1">
              <a:spcBef>
                <a:spcPts val="600"/>
              </a:spcBef>
              <a:spcAft>
                <a:spcPct val="50000"/>
              </a:spcAft>
            </a:pPr>
            <a:r>
              <a:rPr lang="en-US" sz="2400" dirty="0">
                <a:effectLst/>
              </a:rPr>
              <a:t>Average removal time 3.5 minutes</a:t>
            </a:r>
          </a:p>
          <a:p>
            <a:endParaRPr lang="en-US" sz="2400" dirty="0">
              <a:effectLst/>
            </a:endParaRPr>
          </a:p>
        </p:txBody>
      </p:sp>
      <p:sp>
        <p:nvSpPr>
          <p:cNvPr id="46083" name="Text Box 4"/>
          <p:cNvSpPr txBox="1">
            <a:spLocks noChangeArrowheads="1"/>
          </p:cNvSpPr>
          <p:nvPr/>
        </p:nvSpPr>
        <p:spPr bwMode="auto">
          <a:xfrm>
            <a:off x="990600" y="5943600"/>
            <a:ext cx="7848600" cy="336550"/>
          </a:xfrm>
          <a:prstGeom prst="rect">
            <a:avLst/>
          </a:prstGeom>
          <a:noFill/>
          <a:ln w="9525">
            <a:noFill/>
            <a:miter lim="800000"/>
            <a:headEnd/>
            <a:tailEnd/>
          </a:ln>
        </p:spPr>
        <p:txBody>
          <a:bodyPr>
            <a:spAutoFit/>
          </a:bodyPr>
          <a:lstStyle/>
          <a:p>
            <a:r>
              <a:rPr lang="en-US" sz="1600" dirty="0"/>
              <a:t>(Funk et al. Contraception 2005).</a:t>
            </a:r>
          </a:p>
        </p:txBody>
      </p:sp>
      <p:pic>
        <p:nvPicPr>
          <p:cNvPr id="46084" name="Picture 1"/>
          <p:cNvPicPr>
            <a:picLocks noChangeAspect="1"/>
          </p:cNvPicPr>
          <p:nvPr/>
        </p:nvPicPr>
        <p:blipFill>
          <a:blip r:embed="rId3" cstate="print"/>
          <a:srcRect/>
          <a:stretch>
            <a:fillRect/>
          </a:stretch>
        </p:blipFill>
        <p:spPr bwMode="auto">
          <a:xfrm>
            <a:off x="5486400" y="1447800"/>
            <a:ext cx="3657600" cy="3429000"/>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828801"/>
            <a:ext cx="7772400" cy="4297362"/>
          </a:xfrm>
        </p:spPr>
        <p:txBody>
          <a:bodyPr/>
          <a:lstStyle/>
          <a:p>
            <a:r>
              <a:rPr lang="en-US" sz="2800" dirty="0">
                <a:effectLst/>
                <a:latin typeface="Times New Roman" pitchFamily="18" charset="0"/>
                <a:cs typeface="Times New Roman" pitchFamily="18" charset="0"/>
              </a:rPr>
              <a:t>The ENG implant prevents the </a:t>
            </a:r>
            <a:r>
              <a:rPr lang="en-US" sz="2800" dirty="0" err="1">
                <a:effectLst/>
                <a:latin typeface="Times New Roman" pitchFamily="18" charset="0"/>
                <a:cs typeface="Times New Roman" pitchFamily="18" charset="0"/>
              </a:rPr>
              <a:t>luteinising</a:t>
            </a:r>
            <a:r>
              <a:rPr lang="en-US" sz="2800" dirty="0">
                <a:effectLst/>
                <a:latin typeface="Times New Roman" pitchFamily="18" charset="0"/>
                <a:cs typeface="Times New Roman" pitchFamily="18" charset="0"/>
              </a:rPr>
              <a:t> hormone 	(LH) surge so that follicular development occurs without ovulation.</a:t>
            </a:r>
          </a:p>
          <a:p>
            <a:pPr marL="44450" indent="0"/>
            <a:r>
              <a:rPr lang="en-US" sz="2800" dirty="0">
                <a:effectLst/>
                <a:latin typeface="Times New Roman" pitchFamily="18" charset="0"/>
                <a:cs typeface="Times New Roman" pitchFamily="18" charset="0"/>
              </a:rPr>
              <a:t> Small studies have shown that the single rod        	implant </a:t>
            </a:r>
            <a:r>
              <a:rPr lang="en-US" sz="2800" baseline="30000" dirty="0">
                <a:effectLst/>
                <a:latin typeface="Times New Roman" pitchFamily="18" charset="0"/>
                <a:cs typeface="Times New Roman" pitchFamily="18" charset="0"/>
              </a:rPr>
              <a:t> </a:t>
            </a:r>
            <a:r>
              <a:rPr lang="en-US" sz="2800" dirty="0">
                <a:effectLst/>
                <a:latin typeface="Times New Roman" pitchFamily="18" charset="0"/>
                <a:cs typeface="Times New Roman" pitchFamily="18" charset="0"/>
              </a:rPr>
              <a:t>suppresses ovulation in almost all 	users throughout the three years after 	insertion.</a:t>
            </a:r>
          </a:p>
          <a:p>
            <a:pPr marL="44450" indent="0">
              <a:buNone/>
            </a:pPr>
            <a:r>
              <a:rPr lang="en-US" sz="1800" dirty="0">
                <a:effectLst/>
                <a:latin typeface="Times New Roman" pitchFamily="18" charset="0"/>
                <a:cs typeface="Times New Roman" pitchFamily="18" charset="0"/>
              </a:rPr>
              <a:t>				(</a:t>
            </a:r>
            <a:r>
              <a:rPr lang="en-US" sz="1800" dirty="0" err="1">
                <a:effectLst/>
                <a:latin typeface="Times New Roman" pitchFamily="18" charset="0"/>
                <a:cs typeface="Times New Roman" pitchFamily="18" charset="0"/>
              </a:rPr>
              <a:t>Croxatto</a:t>
            </a:r>
            <a:r>
              <a:rPr lang="en-US" sz="1800" dirty="0">
                <a:effectLst/>
                <a:latin typeface="Times New Roman" pitchFamily="18" charset="0"/>
                <a:cs typeface="Times New Roman" pitchFamily="18" charset="0"/>
              </a:rPr>
              <a:t> and </a:t>
            </a:r>
            <a:r>
              <a:rPr lang="en-US" sz="1800" dirty="0" err="1">
                <a:effectLst/>
                <a:latin typeface="Times New Roman" pitchFamily="18" charset="0"/>
                <a:cs typeface="Times New Roman" pitchFamily="18" charset="0"/>
              </a:rPr>
              <a:t>Makarainen</a:t>
            </a:r>
            <a:r>
              <a:rPr lang="en-US" sz="1800" dirty="0">
                <a:effectLst/>
                <a:latin typeface="Times New Roman" pitchFamily="18" charset="0"/>
                <a:cs typeface="Times New Roman" pitchFamily="18" charset="0"/>
              </a:rPr>
              <a:t> 1998)</a:t>
            </a:r>
          </a:p>
          <a:p>
            <a:pPr marL="44450" indent="0">
              <a:buNone/>
            </a:pPr>
            <a:endParaRPr lang="en-US" sz="2800" dirty="0">
              <a:effectLst/>
              <a:latin typeface="Times New Roman" pitchFamily="18" charset="0"/>
              <a:cs typeface="Times New Roman" pitchFamily="18" charset="0"/>
            </a:endParaRPr>
          </a:p>
        </p:txBody>
      </p:sp>
      <p:sp>
        <p:nvSpPr>
          <p:cNvPr id="3" name="Title 2"/>
          <p:cNvSpPr>
            <a:spLocks noGrp="1"/>
          </p:cNvSpPr>
          <p:nvPr>
            <p:ph type="title"/>
          </p:nvPr>
        </p:nvSpPr>
        <p:spPr/>
        <p:txBody>
          <a:bodyPr/>
          <a:lstStyle/>
          <a:p>
            <a:pPr algn="ctr"/>
            <a:r>
              <a:rPr lang="en-US" dirty="0" err="1">
                <a:solidFill>
                  <a:schemeClr val="tx1"/>
                </a:solidFill>
                <a:effectLst/>
                <a:latin typeface="Times New Roman" panose="02020603050405020304" pitchFamily="18" charset="0"/>
                <a:cs typeface="Times New Roman" panose="02020603050405020304" pitchFamily="18" charset="0"/>
              </a:rPr>
              <a:t>Implanon</a:t>
            </a:r>
            <a:r>
              <a:rPr lang="en-US" baseline="30000" dirty="0">
                <a:solidFill>
                  <a:schemeClr val="tx1"/>
                </a:solidFill>
                <a:effectLst/>
                <a:latin typeface="Times New Roman" panose="02020603050405020304" pitchFamily="18" charset="0"/>
                <a:cs typeface="Times New Roman" panose="02020603050405020304" pitchFamily="18" charset="0"/>
              </a:rPr>
              <a:t>®</a:t>
            </a:r>
            <a:br>
              <a:rPr lang="en-US" baseline="30000" dirty="0">
                <a:solidFill>
                  <a:schemeClr val="tx1"/>
                </a:solidFill>
                <a:effectLst/>
                <a:latin typeface="Times New Roman" panose="02020603050405020304" pitchFamily="18" charset="0"/>
                <a:cs typeface="Times New Roman" panose="02020603050405020304" pitchFamily="18" charset="0"/>
              </a:rPr>
            </a:br>
            <a:r>
              <a:rPr lang="en-US" baseline="30000" dirty="0">
                <a:solidFill>
                  <a:schemeClr val="tx1"/>
                </a:solidFill>
                <a:effectLst/>
                <a:latin typeface="Times New Roman" panose="02020603050405020304" pitchFamily="18" charset="0"/>
                <a:cs typeface="Times New Roman" panose="02020603050405020304" pitchFamily="18" charset="0"/>
              </a:rPr>
              <a:t>Mechanism of Action</a:t>
            </a:r>
            <a:endParaRPr lang="en-US"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0755651"/>
      </p:ext>
    </p:extLst>
  </p:cSld>
  <p:clrMapOvr>
    <a:masterClrMapping/>
  </p:clrMapOvr>
</p:sld>
</file>

<file path=ppt/theme/theme1.xml><?xml version="1.0" encoding="utf-8"?>
<a:theme xmlns:a="http://schemas.openxmlformats.org/drawingml/2006/main" name="TS001140827">
  <a:themeElements>
    <a:clrScheme name="">
      <a:dk1>
        <a:srgbClr val="003366"/>
      </a:dk1>
      <a:lt1>
        <a:srgbClr val="FFFFFF"/>
      </a:lt1>
      <a:dk2>
        <a:srgbClr val="FFFFFF"/>
      </a:dk2>
      <a:lt2>
        <a:srgbClr val="000000"/>
      </a:lt2>
      <a:accent1>
        <a:srgbClr val="8EB3C8"/>
      </a:accent1>
      <a:accent2>
        <a:srgbClr val="6F97B3"/>
      </a:accent2>
      <a:accent3>
        <a:srgbClr val="FFFFFF"/>
      </a:accent3>
      <a:accent4>
        <a:srgbClr val="002A56"/>
      </a:accent4>
      <a:accent5>
        <a:srgbClr val="C6D6E0"/>
      </a:accent5>
      <a:accent6>
        <a:srgbClr val="6488A2"/>
      </a:accent6>
      <a:hlink>
        <a:srgbClr val="556575"/>
      </a:hlink>
      <a:folHlink>
        <a:srgbClr val="3D556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66"/>
        </a:dk1>
        <a:lt1>
          <a:srgbClr val="FFFFFF"/>
        </a:lt1>
        <a:dk2>
          <a:srgbClr val="003366"/>
        </a:dk2>
        <a:lt2>
          <a:srgbClr val="FFFFFF"/>
        </a:lt2>
        <a:accent1>
          <a:srgbClr val="8EB3C8"/>
        </a:accent1>
        <a:accent2>
          <a:srgbClr val="6F97B3"/>
        </a:accent2>
        <a:accent3>
          <a:srgbClr val="AAADB8"/>
        </a:accent3>
        <a:accent4>
          <a:srgbClr val="DADADA"/>
        </a:accent4>
        <a:accent5>
          <a:srgbClr val="C6D6E0"/>
        </a:accent5>
        <a:accent6>
          <a:srgbClr val="6488A2"/>
        </a:accent6>
        <a:hlink>
          <a:srgbClr val="556575"/>
        </a:hlink>
        <a:folHlink>
          <a:srgbClr val="3D556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HOPS Project Presentation Template REV 3">
  <a:themeElements>
    <a:clrScheme name="Default Design 14">
      <a:dk1>
        <a:srgbClr val="004990"/>
      </a:dk1>
      <a:lt1>
        <a:srgbClr val="FFFFFF"/>
      </a:lt1>
      <a:dk2>
        <a:srgbClr val="FFFFFF"/>
      </a:dk2>
      <a:lt2>
        <a:srgbClr val="A6B340"/>
      </a:lt2>
      <a:accent1>
        <a:srgbClr val="004990"/>
      </a:accent1>
      <a:accent2>
        <a:srgbClr val="D4DB90"/>
      </a:accent2>
      <a:accent3>
        <a:srgbClr val="FFFFFF"/>
      </a:accent3>
      <a:accent4>
        <a:srgbClr val="003D7A"/>
      </a:accent4>
      <a:accent5>
        <a:srgbClr val="AAB1C6"/>
      </a:accent5>
      <a:accent6>
        <a:srgbClr val="C0C682"/>
      </a:accent6>
      <a:hlink>
        <a:srgbClr val="007D68"/>
      </a:hlink>
      <a:folHlink>
        <a:srgbClr val="569BB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4990"/>
        </a:dk1>
        <a:lt1>
          <a:srgbClr val="FFFFFF"/>
        </a:lt1>
        <a:dk2>
          <a:srgbClr val="FFFFFF"/>
        </a:dk2>
        <a:lt2>
          <a:srgbClr val="808080"/>
        </a:lt2>
        <a:accent1>
          <a:srgbClr val="004990"/>
        </a:accent1>
        <a:accent2>
          <a:srgbClr val="D4DB90"/>
        </a:accent2>
        <a:accent3>
          <a:srgbClr val="FFFFFF"/>
        </a:accent3>
        <a:accent4>
          <a:srgbClr val="003D7A"/>
        </a:accent4>
        <a:accent5>
          <a:srgbClr val="AAB1C6"/>
        </a:accent5>
        <a:accent6>
          <a:srgbClr val="C0C682"/>
        </a:accent6>
        <a:hlink>
          <a:srgbClr val="007D68"/>
        </a:hlink>
        <a:folHlink>
          <a:srgbClr val="569BBE"/>
        </a:folHlink>
      </a:clrScheme>
      <a:clrMap bg1="lt1" tx1="dk1" bg2="lt2" tx2="dk2" accent1="accent1" accent2="accent2" accent3="accent3" accent4="accent4" accent5="accent5" accent6="accent6" hlink="hlink" folHlink="folHlink"/>
    </a:extraClrScheme>
    <a:extraClrScheme>
      <a:clrScheme name="Default Design 14">
        <a:dk1>
          <a:srgbClr val="004990"/>
        </a:dk1>
        <a:lt1>
          <a:srgbClr val="FFFFFF"/>
        </a:lt1>
        <a:dk2>
          <a:srgbClr val="FFFFFF"/>
        </a:dk2>
        <a:lt2>
          <a:srgbClr val="A6B340"/>
        </a:lt2>
        <a:accent1>
          <a:srgbClr val="004990"/>
        </a:accent1>
        <a:accent2>
          <a:srgbClr val="D4DB90"/>
        </a:accent2>
        <a:accent3>
          <a:srgbClr val="FFFFFF"/>
        </a:accent3>
        <a:accent4>
          <a:srgbClr val="003D7A"/>
        </a:accent4>
        <a:accent5>
          <a:srgbClr val="AAB1C6"/>
        </a:accent5>
        <a:accent6>
          <a:srgbClr val="C0C682"/>
        </a:accent6>
        <a:hlink>
          <a:srgbClr val="007D68"/>
        </a:hlink>
        <a:folHlink>
          <a:srgbClr val="569BBE"/>
        </a:folHlink>
      </a:clrScheme>
      <a:clrMap bg1="lt1" tx1="dk1" bg2="lt2" tx2="dk2" accent1="accent1" accent2="accent2" accent3="accent3" accent4="accent4" accent5="accent5" accent6="accent6" hlink="hlink" folHlink="folHlink"/>
    </a:extraClrScheme>
    <a:extraClrScheme>
      <a:clrScheme name="Default Design 15">
        <a:dk1>
          <a:srgbClr val="004990"/>
        </a:dk1>
        <a:lt1>
          <a:srgbClr val="FFFFFF"/>
        </a:lt1>
        <a:dk2>
          <a:srgbClr val="C9E2E6"/>
        </a:dk2>
        <a:lt2>
          <a:srgbClr val="A6B340"/>
        </a:lt2>
        <a:accent1>
          <a:srgbClr val="004990"/>
        </a:accent1>
        <a:accent2>
          <a:srgbClr val="D4DB90"/>
        </a:accent2>
        <a:accent3>
          <a:srgbClr val="FFFFFF"/>
        </a:accent3>
        <a:accent4>
          <a:srgbClr val="003D7A"/>
        </a:accent4>
        <a:accent5>
          <a:srgbClr val="AAB1C6"/>
        </a:accent5>
        <a:accent6>
          <a:srgbClr val="C0C682"/>
        </a:accent6>
        <a:hlink>
          <a:srgbClr val="007D68"/>
        </a:hlink>
        <a:folHlink>
          <a:srgbClr val="569BBE"/>
        </a:folHlink>
      </a:clrScheme>
      <a:clrMap bg1="lt1" tx1="dk1" bg2="lt2" tx2="dk2" accent1="accent1" accent2="accent2" accent3="accent3" accent4="accent4" accent5="accent5" accent6="accent6" hlink="hlink" folHlink="folHlink"/>
    </a:extraClrScheme>
    <a:extraClrScheme>
      <a:clrScheme name="Default Design 16">
        <a:dk1>
          <a:srgbClr val="004990"/>
        </a:dk1>
        <a:lt1>
          <a:srgbClr val="FFFFFF"/>
        </a:lt1>
        <a:dk2>
          <a:srgbClr val="557D7C"/>
        </a:dk2>
        <a:lt2>
          <a:srgbClr val="A6B340"/>
        </a:lt2>
        <a:accent1>
          <a:srgbClr val="004990"/>
        </a:accent1>
        <a:accent2>
          <a:srgbClr val="D4DB90"/>
        </a:accent2>
        <a:accent3>
          <a:srgbClr val="FFFFFF"/>
        </a:accent3>
        <a:accent4>
          <a:srgbClr val="003D7A"/>
        </a:accent4>
        <a:accent5>
          <a:srgbClr val="AAB1C6"/>
        </a:accent5>
        <a:accent6>
          <a:srgbClr val="C0C682"/>
        </a:accent6>
        <a:hlink>
          <a:srgbClr val="007D68"/>
        </a:hlink>
        <a:folHlink>
          <a:srgbClr val="569BB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4202</TotalTime>
  <Words>12350</Words>
  <Application>Microsoft Office PowerPoint</Application>
  <PresentationFormat>On-screen Show (4:3)</PresentationFormat>
  <Paragraphs>1409</Paragraphs>
  <Slides>162</Slides>
  <Notes>59</Notes>
  <HiddenSlides>0</HiddenSlides>
  <MMClips>0</MMClips>
  <ScaleCrop>false</ScaleCrop>
  <HeadingPairs>
    <vt:vector size="8" baseType="variant">
      <vt:variant>
        <vt:lpstr>Fonts Used</vt:lpstr>
      </vt:variant>
      <vt:variant>
        <vt:i4>18</vt:i4>
      </vt:variant>
      <vt:variant>
        <vt:lpstr>Theme</vt:lpstr>
      </vt:variant>
      <vt:variant>
        <vt:i4>2</vt:i4>
      </vt:variant>
      <vt:variant>
        <vt:lpstr>Embedded OLE Servers</vt:lpstr>
      </vt:variant>
      <vt:variant>
        <vt:i4>2</vt:i4>
      </vt:variant>
      <vt:variant>
        <vt:lpstr>Slide Titles</vt:lpstr>
      </vt:variant>
      <vt:variant>
        <vt:i4>162</vt:i4>
      </vt:variant>
    </vt:vector>
  </HeadingPairs>
  <TitlesOfParts>
    <vt:vector size="184" baseType="lpstr">
      <vt:lpstr>Arial Unicode MS</vt:lpstr>
      <vt:lpstr>MS PGothic</vt:lpstr>
      <vt:lpstr>SimSun</vt:lpstr>
      <vt:lpstr>Arial</vt:lpstr>
      <vt:lpstr>Arial Narrow</vt:lpstr>
      <vt:lpstr>Calibri</vt:lpstr>
      <vt:lpstr>Comic Sans MS</vt:lpstr>
      <vt:lpstr>Helvetica</vt:lpstr>
      <vt:lpstr>Monotype Sorts</vt:lpstr>
      <vt:lpstr>NexusSerif</vt:lpstr>
      <vt:lpstr>Palatino</vt:lpstr>
      <vt:lpstr>Symbol</vt:lpstr>
      <vt:lpstr>Tahoma</vt:lpstr>
      <vt:lpstr>Times</vt:lpstr>
      <vt:lpstr>Times New Roman</vt:lpstr>
      <vt:lpstr>Wingdings</vt:lpstr>
      <vt:lpstr>Wingdings 2</vt:lpstr>
      <vt:lpstr>WP TypographicSymbols</vt:lpstr>
      <vt:lpstr>TS001140827</vt:lpstr>
      <vt:lpstr>SHOPS Project Presentation Template REV 3</vt:lpstr>
      <vt:lpstr>Document</vt:lpstr>
      <vt:lpstr>Acrobat Document</vt:lpstr>
      <vt:lpstr>PowerPoint Presentation</vt:lpstr>
      <vt:lpstr>        Remember  The total risks of birth control are much less than the total risks of a pregnancy!!</vt:lpstr>
      <vt:lpstr>The Integrated Elements of EBM</vt:lpstr>
      <vt:lpstr>The Pyramid of Evidence</vt:lpstr>
      <vt:lpstr>short inter pregnancy intervals have been associated with small-for-gestational-age (SGA), Pre Term birth, Infant Mortality, and malnutrition </vt:lpstr>
      <vt:lpstr>Pregnancy spacing</vt:lpstr>
      <vt:lpstr>Types of Birth Control</vt:lpstr>
      <vt:lpstr>WHO Medical Eligibility Criteria for Contraceptive Use. Categories applicable to women following an abortion (also miscarriage &amp; ectopic pregnancy).</vt:lpstr>
      <vt:lpstr>Laboratory Tests</vt:lpstr>
      <vt:lpstr>Natural Family planning methods</vt:lpstr>
      <vt:lpstr>Fertility awareness-based methods FABMs</vt:lpstr>
      <vt:lpstr>Fertility awareness-based methods</vt:lpstr>
      <vt:lpstr>BARRIER methods</vt:lpstr>
      <vt:lpstr>MALE CONDOMS </vt:lpstr>
      <vt:lpstr>MALE CONDOMS </vt:lpstr>
      <vt:lpstr>MALE CONDOMS </vt:lpstr>
      <vt:lpstr>Female condom</vt:lpstr>
      <vt:lpstr>Spermicides</vt:lpstr>
      <vt:lpstr>Diaphragms and Caps</vt:lpstr>
      <vt:lpstr>PowerPoint Presentation</vt:lpstr>
      <vt:lpstr>Douches</vt:lpstr>
      <vt:lpstr>Coitus interruptus</vt:lpstr>
      <vt:lpstr>Hormonal Methods</vt:lpstr>
      <vt:lpstr>Effectiveness </vt:lpstr>
      <vt:lpstr>Effectiveness  </vt:lpstr>
      <vt:lpstr>Contraceptives Effectiveness</vt:lpstr>
      <vt:lpstr>PowerPoint Presentation</vt:lpstr>
      <vt:lpstr>PowerPoint Presentation</vt:lpstr>
      <vt:lpstr>Kinds of progestins </vt:lpstr>
      <vt:lpstr>New Progestogens</vt:lpstr>
      <vt:lpstr>Low dose to very low dose oestrogen</vt:lpstr>
      <vt:lpstr>Pharmacokinetics of COCP:</vt:lpstr>
      <vt:lpstr>Benefits of Combined Oral Contraceptives</vt:lpstr>
      <vt:lpstr>Non-contraceptive health benefits</vt:lpstr>
      <vt:lpstr>Major Side Effects of Combined Pills</vt:lpstr>
      <vt:lpstr>Major Side Effects of Combined Pills</vt:lpstr>
      <vt:lpstr>Mortality with COCPs and pregnancy (per 100,000)</vt:lpstr>
      <vt:lpstr>Contraindications to Combined Pill</vt:lpstr>
      <vt:lpstr>PowerPoint Presentation</vt:lpstr>
      <vt:lpstr>Formulation OCPs</vt:lpstr>
      <vt:lpstr>How does the pill work?</vt:lpstr>
      <vt:lpstr>Oral Contraceptive Pill Failure Rates</vt:lpstr>
      <vt:lpstr>Major Enzyme - Inducing Drugs</vt:lpstr>
      <vt:lpstr>Management of Side Effects</vt:lpstr>
      <vt:lpstr>Management Of Side Effects</vt:lpstr>
      <vt:lpstr>Warning Signs /ACHES</vt:lpstr>
      <vt:lpstr> When Can COCs Be Started Postpartum? </vt:lpstr>
      <vt:lpstr>Post Abortion Initiation</vt:lpstr>
      <vt:lpstr>Is There a Minimum Age to Receive COCs or a Maximum Age?</vt:lpstr>
      <vt:lpstr>PowerPoint Presentation</vt:lpstr>
      <vt:lpstr>Missed Pills - Incidence</vt:lpstr>
      <vt:lpstr> Missed Pills –summary </vt:lpstr>
      <vt:lpstr>Facts About COC and Cancer</vt:lpstr>
      <vt:lpstr>Facts About COC and Cancer</vt:lpstr>
      <vt:lpstr>Relative Risk for Breast Cancer among COC users and Non-users</vt:lpstr>
      <vt:lpstr>Facts About COC and Cancer</vt:lpstr>
      <vt:lpstr>Oral contraceptives and ovarian cancer</vt:lpstr>
      <vt:lpstr>Protective Effect of COC Use on Ovarian and Endometrial Cancer</vt:lpstr>
      <vt:lpstr>COCs and acute pelvic  inflammatory disease</vt:lpstr>
      <vt:lpstr>VTE and third generation COCs</vt:lpstr>
      <vt:lpstr>Oral contraceptives and the risk of venous thrombo-embolism:</vt:lpstr>
      <vt:lpstr>Progestogen Only Contraception (“Mini Pills”)</vt:lpstr>
      <vt:lpstr>Summary and Recommendations for Progestin-Only Oral Contraceptive Use</vt:lpstr>
      <vt:lpstr>Mode of Action</vt:lpstr>
      <vt:lpstr>Efficacy of Progestogen Only Pills (POPs)</vt:lpstr>
      <vt:lpstr>Contraindications to POC Use </vt:lpstr>
      <vt:lpstr>Side Effects of POC</vt:lpstr>
      <vt:lpstr>Instructions for Use of POP</vt:lpstr>
      <vt:lpstr>Cerazette</vt:lpstr>
      <vt:lpstr>Combined Oral contraceptives</vt:lpstr>
      <vt:lpstr>Return to fertility</vt:lpstr>
      <vt:lpstr>Menstrual blood loss</vt:lpstr>
      <vt:lpstr>Dysmenorrhea</vt:lpstr>
      <vt:lpstr>PMS and PMDD</vt:lpstr>
      <vt:lpstr>Ectopic pregnancy</vt:lpstr>
      <vt:lpstr>Acne</vt:lpstr>
      <vt:lpstr>Hirsutism</vt:lpstr>
      <vt:lpstr>Weight gain</vt:lpstr>
      <vt:lpstr>Myocardial infarction</vt:lpstr>
      <vt:lpstr>Stroke</vt:lpstr>
      <vt:lpstr>venous thromboembolism</vt:lpstr>
      <vt:lpstr>Headache</vt:lpstr>
      <vt:lpstr>Depression</vt:lpstr>
      <vt:lpstr>Benign breast disease</vt:lpstr>
      <vt:lpstr>Endometrial cancer</vt:lpstr>
      <vt:lpstr>Cervical cancer</vt:lpstr>
      <vt:lpstr>Breast cancer</vt:lpstr>
      <vt:lpstr>Ovarian cancer</vt:lpstr>
      <vt:lpstr>LARC</vt:lpstr>
      <vt:lpstr>What are LARCs</vt:lpstr>
      <vt:lpstr>Why long-acting methods?</vt:lpstr>
      <vt:lpstr>  Advantages</vt:lpstr>
      <vt:lpstr>Disadvantages of Long-Acting Methods</vt:lpstr>
      <vt:lpstr>LARC</vt:lpstr>
      <vt:lpstr>PowerPoint Presentation</vt:lpstr>
      <vt:lpstr>PowerPoint Presentation</vt:lpstr>
      <vt:lpstr>Implanon® (etonogestrel implant)</vt:lpstr>
      <vt:lpstr>Etonogestrel implant  insertion and removal</vt:lpstr>
      <vt:lpstr>Implanon® Mechanism of Action</vt:lpstr>
      <vt:lpstr>EFFECTIVENESS</vt:lpstr>
      <vt:lpstr>PowerPoint Presentation</vt:lpstr>
      <vt:lpstr>Etonogestrel Implant  Efficacy</vt:lpstr>
      <vt:lpstr>WHO CAN’T USE IMPLANON®  WHO GUIDELINES*</vt:lpstr>
      <vt:lpstr>Impact of Implanon on QoL</vt:lpstr>
      <vt:lpstr>PowerPoint Presentation</vt:lpstr>
      <vt:lpstr>ACCEPTABILITY</vt:lpstr>
      <vt:lpstr>SAFETY:  PREGNANCY OUTCOME Ectopic Pregnancy</vt:lpstr>
      <vt:lpstr>SAFETY:  RETURN TO FERTILITY</vt:lpstr>
      <vt:lpstr>Bleeding problems in women with Implanon</vt:lpstr>
      <vt:lpstr>The mechanism behind bleeding disturbances among Implanon users</vt:lpstr>
      <vt:lpstr>Patient’s counseling</vt:lpstr>
      <vt:lpstr>What to do when facing bleeding problems?</vt:lpstr>
      <vt:lpstr>Intrauterine devices</vt:lpstr>
      <vt:lpstr>PowerPoint Presentation</vt:lpstr>
      <vt:lpstr>PowerPoint Presentation</vt:lpstr>
      <vt:lpstr>PowerPoint Presentation</vt:lpstr>
      <vt:lpstr>PowerPoint Presentation</vt:lpstr>
      <vt:lpstr>Absolute contraindications to IUD use WHO/UKMEC    Category 4</vt:lpstr>
      <vt:lpstr>PowerPoint Presentation</vt:lpstr>
      <vt:lpstr>Intrauterine Pregnancy</vt:lpstr>
      <vt:lpstr>Complications</vt:lpstr>
      <vt:lpstr>Complications</vt:lpstr>
      <vt:lpstr>Mirena - LNG Releasing IUS</vt:lpstr>
      <vt:lpstr>Mirena       LNG releasing intrauterine system</vt:lpstr>
      <vt:lpstr> Mirena - Mode of Action</vt:lpstr>
      <vt:lpstr> Timing of insertion Mirena</vt:lpstr>
      <vt:lpstr> Mirena bleeding patterns</vt:lpstr>
      <vt:lpstr>  Mirena   Side effects</vt:lpstr>
      <vt:lpstr>Mirena  IUS</vt:lpstr>
      <vt:lpstr>Nuva Ring</vt:lpstr>
      <vt:lpstr>Vaginal Ring</vt:lpstr>
      <vt:lpstr>Depo provera Injectable</vt:lpstr>
      <vt:lpstr>Depo-Provera</vt:lpstr>
      <vt:lpstr>SIDE EFFECTS</vt:lpstr>
      <vt:lpstr>Skin Patch</vt:lpstr>
      <vt:lpstr>Contraceptive skin patch </vt:lpstr>
      <vt:lpstr>Surgical family planning methods (Sterilization)</vt:lpstr>
      <vt:lpstr>Tubal sterilization operation</vt:lpstr>
      <vt:lpstr>PowerPoint Presentation</vt:lpstr>
      <vt:lpstr>Male sterilization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Hypertension</vt:lpstr>
      <vt:lpstr>CVD</vt:lpstr>
      <vt:lpstr>Venous thrombo-embolic (VTE) disease</vt:lpstr>
      <vt:lpstr>Cerebrovascular accident</vt:lpstr>
      <vt:lpstr>Epilepsy</vt:lpstr>
      <vt:lpstr>DM</vt:lpstr>
      <vt:lpstr>Breast disease</vt:lpstr>
      <vt:lpstr>Liver disease</vt:lpstr>
      <vt:lpstr>Contraception and preconception counseling in women with autoimmune disease</vt:lpstr>
      <vt:lpstr>Contraception and preconception counseling in women with autoimmune disease</vt:lpstr>
      <vt:lpstr>Anemias</vt:lpstr>
      <vt:lpstr>Inflammatory bowel disease (IBD)</vt:lpstr>
      <vt:lpstr>PowerPoint Presentation</vt:lpstr>
      <vt:lpstr>Case #I</vt:lpstr>
      <vt:lpstr>Case # 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Moamar Al-Jefout</cp:lastModifiedBy>
  <cp:revision>90</cp:revision>
  <dcterms:created xsi:type="dcterms:W3CDTF">2014-06-11T10:27:24Z</dcterms:created>
  <dcterms:modified xsi:type="dcterms:W3CDTF">2020-06-19T15:57:04Z</dcterms:modified>
</cp:coreProperties>
</file>