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8" r:id="rId6"/>
    <p:sldId id="259" r:id="rId7"/>
    <p:sldId id="260" r:id="rId8"/>
    <p:sldId id="282" r:id="rId9"/>
    <p:sldId id="261" r:id="rId10"/>
    <p:sldId id="263" r:id="rId11"/>
    <p:sldId id="264" r:id="rId12"/>
    <p:sldId id="265" r:id="rId13"/>
    <p:sldId id="283" r:id="rId14"/>
    <p:sldId id="266" r:id="rId15"/>
    <p:sldId id="284" r:id="rId16"/>
    <p:sldId id="262" r:id="rId17"/>
    <p:sldId id="267" r:id="rId18"/>
    <p:sldId id="268" r:id="rId19"/>
    <p:sldId id="270" r:id="rId20"/>
    <p:sldId id="285" r:id="rId21"/>
    <p:sldId id="271" r:id="rId22"/>
    <p:sldId id="272" r:id="rId23"/>
    <p:sldId id="273" r:id="rId24"/>
    <p:sldId id="274" r:id="rId25"/>
    <p:sldId id="269" r:id="rId26"/>
    <p:sldId id="275" r:id="rId27"/>
    <p:sldId id="276" r:id="rId28"/>
    <p:sldId id="277"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7/6/2020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7/6/2020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cuments1.worldbank.org/curated/en/809891561045747696/pdf/Jordan-Overview-of-Tobacco-Use-Tobacco-Control-Legislation-and-Taxation.pdf" TargetMode="External"/><Relationship Id="rId2" Type="http://schemas.openxmlformats.org/officeDocument/2006/relationships/hyperlink" Target="https://www.aafp.org/afp/2012/0315/p59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568960"/>
            <a:ext cx="4775075" cy="1630906"/>
          </a:xfrm>
        </p:spPr>
        <p:txBody>
          <a:bodyPr>
            <a:noAutofit/>
          </a:bodyPr>
          <a:lstStyle/>
          <a:p>
            <a:r>
              <a:rPr lang="en-US" sz="4400" b="1" dirty="0">
                <a:solidFill>
                  <a:schemeClr val="accent4">
                    <a:lumMod val="75000"/>
                  </a:schemeClr>
                </a:solidFill>
              </a:rPr>
              <a:t>Promoting smoking cessation</a:t>
            </a:r>
          </a:p>
        </p:txBody>
      </p:sp>
      <p:pic>
        <p:nvPicPr>
          <p:cNvPr id="2052" name="Picture 4" descr="Pin on Nicotex">
            <a:extLst>
              <a:ext uri="{FF2B5EF4-FFF2-40B4-BE49-F238E27FC236}">
                <a16:creationId xmlns:a16="http://schemas.microsoft.com/office/drawing/2014/main" id="{BC1570FB-8104-4E21-BBDA-CFE0951712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90"/>
          <a:stretch/>
        </p:blipFill>
        <p:spPr bwMode="auto">
          <a:xfrm>
            <a:off x="6903390" y="1252096"/>
            <a:ext cx="4775075" cy="426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AC8D-5D55-4C59-AFAB-4DE93BD5C6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D6E55-2659-4568-B598-58E9352B8500}"/>
              </a:ext>
            </a:extLst>
          </p:cNvPr>
          <p:cNvSpPr>
            <a:spLocks noGrp="1"/>
          </p:cNvSpPr>
          <p:nvPr>
            <p:ph idx="1"/>
          </p:nvPr>
        </p:nvSpPr>
        <p:spPr/>
        <p:txBody>
          <a:bodyPr/>
          <a:lstStyle/>
          <a:p>
            <a:endParaRPr lang="en-US"/>
          </a:p>
        </p:txBody>
      </p:sp>
      <p:pic>
        <p:nvPicPr>
          <p:cNvPr id="4098" name="Picture 2" descr="Tobacco Cessation for the Dental Team: A Practical Guide Part II ...">
            <a:extLst>
              <a:ext uri="{FF2B5EF4-FFF2-40B4-BE49-F238E27FC236}">
                <a16:creationId xmlns:a16="http://schemas.microsoft.com/office/drawing/2014/main" id="{602AD142-5779-47BC-BDE5-3210F3493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35" y="905256"/>
            <a:ext cx="4863653" cy="471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0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CC4C-3D71-44A5-AD52-844A266A54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BF1DA-4378-417A-9C12-65BFEAF94E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F68448-49EA-4A7B-A1B1-8ECB3FE6EED4}"/>
              </a:ext>
            </a:extLst>
          </p:cNvPr>
          <p:cNvPicPr>
            <a:picLocks noChangeAspect="1"/>
          </p:cNvPicPr>
          <p:nvPr/>
        </p:nvPicPr>
        <p:blipFill>
          <a:blip r:embed="rId2"/>
          <a:stretch>
            <a:fillRect/>
          </a:stretch>
        </p:blipFill>
        <p:spPr>
          <a:xfrm>
            <a:off x="807662" y="878355"/>
            <a:ext cx="10576675" cy="5101290"/>
          </a:xfrm>
          <a:prstGeom prst="rect">
            <a:avLst/>
          </a:prstGeom>
        </p:spPr>
      </p:pic>
    </p:spTree>
    <p:extLst>
      <p:ext uri="{BB962C8B-B14F-4D97-AF65-F5344CB8AC3E}">
        <p14:creationId xmlns:p14="http://schemas.microsoft.com/office/powerpoint/2010/main" val="104036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1190-8B29-4AA7-BDC1-4958E905CF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13F5AE-8CF5-40DE-AB19-0BBB73E87635}"/>
              </a:ext>
            </a:extLst>
          </p:cNvPr>
          <p:cNvSpPr>
            <a:spLocks noGrp="1"/>
          </p:cNvSpPr>
          <p:nvPr>
            <p:ph idx="1"/>
          </p:nvPr>
        </p:nvSpPr>
        <p:spPr/>
        <p:txBody>
          <a:bodyPr/>
          <a:lstStyle/>
          <a:p>
            <a:endParaRPr lang="en-US"/>
          </a:p>
        </p:txBody>
      </p:sp>
      <p:pic>
        <p:nvPicPr>
          <p:cNvPr id="7170" name="Picture 2" descr="NYSmokeFree.com - CME - Stages of Change">
            <a:extLst>
              <a:ext uri="{FF2B5EF4-FFF2-40B4-BE49-F238E27FC236}">
                <a16:creationId xmlns:a16="http://schemas.microsoft.com/office/drawing/2014/main" id="{C5A145A7-8323-4531-B51C-1E5CFFD63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280" y="730231"/>
            <a:ext cx="5628202" cy="53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0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66F6-D96F-493F-B968-F35EE8B2F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60123E-FF7E-4EA8-B0B4-DECEEE357D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70C0899-DBB5-4684-8960-A81C37438268}"/>
              </a:ext>
            </a:extLst>
          </p:cNvPr>
          <p:cNvPicPr>
            <a:picLocks noChangeAspect="1"/>
          </p:cNvPicPr>
          <p:nvPr/>
        </p:nvPicPr>
        <p:blipFill>
          <a:blip r:embed="rId2"/>
          <a:stretch>
            <a:fillRect/>
          </a:stretch>
        </p:blipFill>
        <p:spPr>
          <a:xfrm>
            <a:off x="772733" y="798490"/>
            <a:ext cx="10728102" cy="5022760"/>
          </a:xfrm>
          <a:prstGeom prst="rect">
            <a:avLst/>
          </a:prstGeom>
        </p:spPr>
      </p:pic>
    </p:spTree>
    <p:extLst>
      <p:ext uri="{BB962C8B-B14F-4D97-AF65-F5344CB8AC3E}">
        <p14:creationId xmlns:p14="http://schemas.microsoft.com/office/powerpoint/2010/main" val="66459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716A-3197-441B-B863-92A99FC453CC}"/>
              </a:ext>
            </a:extLst>
          </p:cNvPr>
          <p:cNvSpPr>
            <a:spLocks noGrp="1"/>
          </p:cNvSpPr>
          <p:nvPr>
            <p:ph type="title"/>
          </p:nvPr>
        </p:nvSpPr>
        <p:spPr/>
        <p:txBody>
          <a:bodyPr/>
          <a:lstStyle/>
          <a:p>
            <a:r>
              <a:rPr lang="en-US" b="1" dirty="0">
                <a:solidFill>
                  <a:schemeClr val="accent1">
                    <a:lumMod val="75000"/>
                  </a:schemeClr>
                </a:solidFill>
              </a:rPr>
              <a:t>ASSIST (OR REFER) </a:t>
            </a:r>
          </a:p>
        </p:txBody>
      </p:sp>
      <p:sp>
        <p:nvSpPr>
          <p:cNvPr id="3" name="Content Placeholder 2">
            <a:extLst>
              <a:ext uri="{FF2B5EF4-FFF2-40B4-BE49-F238E27FC236}">
                <a16:creationId xmlns:a16="http://schemas.microsoft.com/office/drawing/2014/main" id="{5D59AF65-F923-4359-9D86-FC31B1D06847}"/>
              </a:ext>
            </a:extLst>
          </p:cNvPr>
          <p:cNvSpPr>
            <a:spLocks noGrp="1"/>
          </p:cNvSpPr>
          <p:nvPr>
            <p:ph idx="1"/>
          </p:nvPr>
        </p:nvSpPr>
        <p:spPr/>
        <p:txBody>
          <a:bodyPr>
            <a:normAutofit/>
          </a:bodyPr>
          <a:lstStyle/>
          <a:p>
            <a:r>
              <a:rPr lang="en-US" sz="2800" dirty="0"/>
              <a:t>Asking patients who are willing to quit to set a quit date can prompt change, and physicians should help patients anticipate obstacles to cessation. </a:t>
            </a:r>
          </a:p>
          <a:p>
            <a:r>
              <a:rPr lang="en-US" sz="2800" dirty="0"/>
              <a:t>Nicotine withdrawal symptoms, depression, and weight gain are specific areas in which patients may benefit from clinical guidance</a:t>
            </a:r>
          </a:p>
        </p:txBody>
      </p:sp>
      <p:pic>
        <p:nvPicPr>
          <p:cNvPr id="4" name="Picture 3">
            <a:extLst>
              <a:ext uri="{FF2B5EF4-FFF2-40B4-BE49-F238E27FC236}">
                <a16:creationId xmlns:a16="http://schemas.microsoft.com/office/drawing/2014/main" id="{F4666DF5-777C-462C-96EB-3E802EE8B88D}"/>
              </a:ext>
            </a:extLst>
          </p:cNvPr>
          <p:cNvPicPr>
            <a:picLocks noChangeAspect="1"/>
          </p:cNvPicPr>
          <p:nvPr/>
        </p:nvPicPr>
        <p:blipFill>
          <a:blip r:embed="rId2"/>
          <a:stretch>
            <a:fillRect/>
          </a:stretch>
        </p:blipFill>
        <p:spPr>
          <a:xfrm>
            <a:off x="9341477" y="4700164"/>
            <a:ext cx="2172236" cy="1496054"/>
          </a:xfrm>
          <a:prstGeom prst="rect">
            <a:avLst/>
          </a:prstGeom>
        </p:spPr>
      </p:pic>
    </p:spTree>
    <p:extLst>
      <p:ext uri="{BB962C8B-B14F-4D97-AF65-F5344CB8AC3E}">
        <p14:creationId xmlns:p14="http://schemas.microsoft.com/office/powerpoint/2010/main" val="392825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E308-93BE-4767-BB45-EDBBF6F0D362}"/>
              </a:ext>
            </a:extLst>
          </p:cNvPr>
          <p:cNvSpPr>
            <a:spLocks noGrp="1"/>
          </p:cNvSpPr>
          <p:nvPr>
            <p:ph type="title"/>
          </p:nvPr>
        </p:nvSpPr>
        <p:spPr/>
        <p:txBody>
          <a:bodyPr/>
          <a:lstStyle/>
          <a:p>
            <a:r>
              <a:rPr lang="en-US" b="1" dirty="0">
                <a:solidFill>
                  <a:schemeClr val="accent1">
                    <a:lumMod val="75000"/>
                  </a:schemeClr>
                </a:solidFill>
              </a:rPr>
              <a:t>ARRANGE FOR FOLLOW-UP </a:t>
            </a:r>
          </a:p>
        </p:txBody>
      </p:sp>
      <p:sp>
        <p:nvSpPr>
          <p:cNvPr id="3" name="Content Placeholder 2">
            <a:extLst>
              <a:ext uri="{FF2B5EF4-FFF2-40B4-BE49-F238E27FC236}">
                <a16:creationId xmlns:a16="http://schemas.microsoft.com/office/drawing/2014/main" id="{F0C62672-1FC6-4C1D-88FD-BF5E9C95F737}"/>
              </a:ext>
            </a:extLst>
          </p:cNvPr>
          <p:cNvSpPr>
            <a:spLocks noGrp="1"/>
          </p:cNvSpPr>
          <p:nvPr>
            <p:ph idx="1"/>
          </p:nvPr>
        </p:nvSpPr>
        <p:spPr/>
        <p:txBody>
          <a:bodyPr>
            <a:normAutofit/>
          </a:bodyPr>
          <a:lstStyle/>
          <a:p>
            <a:r>
              <a:rPr lang="en-US" sz="2400" dirty="0"/>
              <a:t>Patients should be contacted around the time of their quit date to be congratulated on their (presumed) abstinence. </a:t>
            </a:r>
          </a:p>
          <a:p>
            <a:r>
              <a:rPr lang="en-US" sz="2400" dirty="0"/>
              <a:t>Contacting patients at least four more times to support their smoking-cessation attempts increases abstinence rates.</a:t>
            </a:r>
          </a:p>
          <a:p>
            <a:r>
              <a:rPr lang="en-US" sz="2400" dirty="0"/>
              <a:t>Patients who are unable to quit or who relapse should be reassessed. </a:t>
            </a:r>
          </a:p>
          <a:p>
            <a:r>
              <a:rPr lang="en-US" sz="2400" dirty="0"/>
              <a:t>Pharmacologic therapies and additional behavioral counseling should be considered, and patients should be encouraged to set a new quit date.</a:t>
            </a:r>
          </a:p>
        </p:txBody>
      </p:sp>
    </p:spTree>
    <p:extLst>
      <p:ext uri="{BB962C8B-B14F-4D97-AF65-F5344CB8AC3E}">
        <p14:creationId xmlns:p14="http://schemas.microsoft.com/office/powerpoint/2010/main" val="78349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0D9D-DEA1-406E-B292-C76663BAB3BF}"/>
              </a:ext>
            </a:extLst>
          </p:cNvPr>
          <p:cNvSpPr>
            <a:spLocks noGrp="1"/>
          </p:cNvSpPr>
          <p:nvPr>
            <p:ph type="title"/>
          </p:nvPr>
        </p:nvSpPr>
        <p:spPr/>
        <p:txBody>
          <a:bodyPr/>
          <a:lstStyle/>
          <a:p>
            <a:r>
              <a:rPr lang="en-US" b="1" dirty="0"/>
              <a:t>Medications</a:t>
            </a:r>
          </a:p>
        </p:txBody>
      </p:sp>
      <p:sp>
        <p:nvSpPr>
          <p:cNvPr id="3" name="Content Placeholder 2">
            <a:extLst>
              <a:ext uri="{FF2B5EF4-FFF2-40B4-BE49-F238E27FC236}">
                <a16:creationId xmlns:a16="http://schemas.microsoft.com/office/drawing/2014/main" id="{AE699AB8-4EA7-4E2D-B9A0-E36E3F8D1DB8}"/>
              </a:ext>
            </a:extLst>
          </p:cNvPr>
          <p:cNvSpPr>
            <a:spLocks noGrp="1"/>
          </p:cNvSpPr>
          <p:nvPr>
            <p:ph idx="1"/>
          </p:nvPr>
        </p:nvSpPr>
        <p:spPr/>
        <p:txBody>
          <a:bodyPr/>
          <a:lstStyle/>
          <a:p>
            <a:r>
              <a:rPr lang="en-US" sz="1800" b="1" dirty="0">
                <a:solidFill>
                  <a:schemeClr val="accent4">
                    <a:lumMod val="75000"/>
                  </a:schemeClr>
                </a:solidFill>
              </a:rPr>
              <a:t>NICOTINE REPLACEMENT THERAPIES </a:t>
            </a:r>
          </a:p>
          <a:p>
            <a:r>
              <a:rPr lang="en-US" sz="1600" dirty="0"/>
              <a:t>The goal of nicotine replacement therapies (NRTs) is to relieve cravings for nicotine and reduce nicotine withdrawal symptoms. </a:t>
            </a:r>
          </a:p>
          <a:p>
            <a:r>
              <a:rPr lang="en-US" sz="1600" dirty="0"/>
              <a:t>NRTs are available as slow release skin patches and in more rapidly acting forms (i.e., chewing gum, nasal spray, inhalers, and lozenges), which deliver nicotine to the brain more quickly than skin patches but more slowly than smoking cigarettes. </a:t>
            </a:r>
          </a:p>
          <a:p>
            <a:r>
              <a:rPr lang="en-US" sz="1600" dirty="0"/>
              <a:t>A Cochrane review of 132 trials concluded that all forms of NRTs increase the chances of quitting successfully by 50 to 70 percent.</a:t>
            </a:r>
          </a:p>
          <a:p>
            <a:r>
              <a:rPr lang="en-US" sz="1600" dirty="0"/>
              <a:t>Heavy smokers should be encouraged to use higher dosages of an NRT or try a “patch plus” method, using the nicotine patch to provide a base level of slowly delivered nicotine and adding a more rapidly acting NRT to control breakthrough cravings. This regimen is safe because smokers typically obtain less nicotine than through smoking, and it is more effective than using a single NRT.</a:t>
            </a:r>
          </a:p>
        </p:txBody>
      </p:sp>
    </p:spTree>
    <p:extLst>
      <p:ext uri="{BB962C8B-B14F-4D97-AF65-F5344CB8AC3E}">
        <p14:creationId xmlns:p14="http://schemas.microsoft.com/office/powerpoint/2010/main" val="5287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AF23-B51B-4ACA-BE53-0F79AC307E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66ABD3-2199-4C18-875F-9AD09430FFA1}"/>
              </a:ext>
            </a:extLst>
          </p:cNvPr>
          <p:cNvSpPr>
            <a:spLocks noGrp="1"/>
          </p:cNvSpPr>
          <p:nvPr>
            <p:ph idx="1"/>
          </p:nvPr>
        </p:nvSpPr>
        <p:spPr/>
        <p:txBody>
          <a:bodyPr/>
          <a:lstStyle/>
          <a:p>
            <a:endParaRPr lang="en-US"/>
          </a:p>
        </p:txBody>
      </p:sp>
      <p:pic>
        <p:nvPicPr>
          <p:cNvPr id="6146" name="Picture 2" descr="Nicotine patch - Wikipedia">
            <a:extLst>
              <a:ext uri="{FF2B5EF4-FFF2-40B4-BE49-F238E27FC236}">
                <a16:creationId xmlns:a16="http://schemas.microsoft.com/office/drawing/2014/main" id="{E6C258E6-438D-4CD8-B33A-E70AC24FA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10" y="262662"/>
            <a:ext cx="4761967" cy="3166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y's Food Stores - Nicorette Spearmint Burst Nicotine Gum 2mg 100 ...">
            <a:extLst>
              <a:ext uri="{FF2B5EF4-FFF2-40B4-BE49-F238E27FC236}">
                <a16:creationId xmlns:a16="http://schemas.microsoft.com/office/drawing/2014/main" id="{A38EADFB-1256-4CD9-82CE-FCFDD3E3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539" y="2394126"/>
            <a:ext cx="4052669" cy="3821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034820-A365-4829-A9E0-AE1AF558890E}"/>
              </a:ext>
            </a:extLst>
          </p:cNvPr>
          <p:cNvPicPr>
            <a:picLocks noChangeAspect="1"/>
          </p:cNvPicPr>
          <p:nvPr/>
        </p:nvPicPr>
        <p:blipFill>
          <a:blip r:embed="rId4"/>
          <a:stretch>
            <a:fillRect/>
          </a:stretch>
        </p:blipFill>
        <p:spPr>
          <a:xfrm>
            <a:off x="7939214" y="360480"/>
            <a:ext cx="3973976" cy="3849624"/>
          </a:xfrm>
          <a:prstGeom prst="rect">
            <a:avLst/>
          </a:prstGeom>
        </p:spPr>
      </p:pic>
    </p:spTree>
    <p:extLst>
      <p:ext uri="{BB962C8B-B14F-4D97-AF65-F5344CB8AC3E}">
        <p14:creationId xmlns:p14="http://schemas.microsoft.com/office/powerpoint/2010/main" val="275160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CF46-4241-44BF-B709-9990AE71E0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00EABC-0C06-43C7-B660-437335A86F5B}"/>
              </a:ext>
            </a:extLst>
          </p:cNvPr>
          <p:cNvSpPr>
            <a:spLocks noGrp="1"/>
          </p:cNvSpPr>
          <p:nvPr>
            <p:ph idx="1"/>
          </p:nvPr>
        </p:nvSpPr>
        <p:spPr/>
        <p:txBody>
          <a:bodyPr/>
          <a:lstStyle/>
          <a:p>
            <a:r>
              <a:rPr lang="en-US" sz="1800" b="1" dirty="0">
                <a:solidFill>
                  <a:schemeClr val="accent4">
                    <a:lumMod val="75000"/>
                  </a:schemeClr>
                </a:solidFill>
              </a:rPr>
              <a:t>NICOTINIC RECEPTOR AGONIST </a:t>
            </a:r>
          </a:p>
          <a:p>
            <a:r>
              <a:rPr lang="en-US" sz="1800" dirty="0"/>
              <a:t>Varenicline (Chantix) is a selective alpha4-beta2 nicotinic receptor partial agonist that reduces cravings and withdrawal symptoms while blocking the binding of smoked nicotine.</a:t>
            </a:r>
          </a:p>
          <a:p>
            <a:r>
              <a:rPr lang="en-US" sz="1800" dirty="0"/>
              <a:t>Varenicline increases the chances of a successful quit attempt two- to threefold compared with no pharmacologic assistance.</a:t>
            </a:r>
          </a:p>
          <a:p>
            <a:r>
              <a:rPr lang="en-US" sz="1800" dirty="0"/>
              <a:t>In a direct comparison, varenicline was superior to bupropion in promoting abstinence. However, new data suggest increased risk of coronary events with varenicline.</a:t>
            </a:r>
          </a:p>
          <a:p>
            <a:endParaRPr lang="en-US" sz="1800" dirty="0"/>
          </a:p>
        </p:txBody>
      </p:sp>
      <p:pic>
        <p:nvPicPr>
          <p:cNvPr id="8194" name="Picture 2" descr="Plan for these common withdrawal symptoms when you quit smoking ...">
            <a:extLst>
              <a:ext uri="{FF2B5EF4-FFF2-40B4-BE49-F238E27FC236}">
                <a16:creationId xmlns:a16="http://schemas.microsoft.com/office/drawing/2014/main" id="{116E2561-F8E2-4B75-A50C-D57387713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935" y="107204"/>
            <a:ext cx="3663569" cy="244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2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2B62-FF8E-4650-B2D4-80929DA1DE5D}"/>
              </a:ext>
            </a:extLst>
          </p:cNvPr>
          <p:cNvSpPr>
            <a:spLocks noGrp="1"/>
          </p:cNvSpPr>
          <p:nvPr>
            <p:ph type="title"/>
          </p:nvPr>
        </p:nvSpPr>
        <p:spPr/>
        <p:txBody>
          <a:bodyPr/>
          <a:lstStyle/>
          <a:p>
            <a:endParaRPr lang="en-US" b="1" dirty="0">
              <a:solidFill>
                <a:schemeClr val="accent4">
                  <a:lumMod val="75000"/>
                </a:schemeClr>
              </a:solidFill>
            </a:endParaRPr>
          </a:p>
        </p:txBody>
      </p:sp>
      <p:sp>
        <p:nvSpPr>
          <p:cNvPr id="3" name="Content Placeholder 2">
            <a:extLst>
              <a:ext uri="{FF2B5EF4-FFF2-40B4-BE49-F238E27FC236}">
                <a16:creationId xmlns:a16="http://schemas.microsoft.com/office/drawing/2014/main" id="{5300175A-B21F-43E2-81EA-0140BA505718}"/>
              </a:ext>
            </a:extLst>
          </p:cNvPr>
          <p:cNvSpPr>
            <a:spLocks noGrp="1"/>
          </p:cNvSpPr>
          <p:nvPr>
            <p:ph idx="1"/>
          </p:nvPr>
        </p:nvSpPr>
        <p:spPr/>
        <p:txBody>
          <a:bodyPr>
            <a:normAutofit/>
          </a:bodyPr>
          <a:lstStyle/>
          <a:p>
            <a:r>
              <a:rPr lang="en-US" sz="1800" b="1" dirty="0">
                <a:solidFill>
                  <a:schemeClr val="accent4">
                    <a:lumMod val="75000"/>
                  </a:schemeClr>
                </a:solidFill>
              </a:rPr>
              <a:t>BUPROPION</a:t>
            </a:r>
          </a:p>
          <a:p>
            <a:r>
              <a:rPr lang="en-US" sz="1800" dirty="0"/>
              <a:t>Initially developed as an antidepressant, bupropion has been shown to be effective as a smoking cessation aid.</a:t>
            </a:r>
          </a:p>
          <a:p>
            <a:r>
              <a:rPr lang="en-US" sz="1800" dirty="0"/>
              <a:t>A Cochrane review of 19 randomized trials showed that bupropion doubles the odds of smoking cessation compared with placebo.</a:t>
            </a:r>
          </a:p>
          <a:p>
            <a:endParaRPr lang="en-US" sz="1800" dirty="0"/>
          </a:p>
        </p:txBody>
      </p:sp>
      <p:pic>
        <p:nvPicPr>
          <p:cNvPr id="9218" name="Picture 2" descr="Pin on Order MTP Kit Online">
            <a:extLst>
              <a:ext uri="{FF2B5EF4-FFF2-40B4-BE49-F238E27FC236}">
                <a16:creationId xmlns:a16="http://schemas.microsoft.com/office/drawing/2014/main" id="{7439BF08-116A-48B4-B1C9-F375307B59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89" b="5914"/>
          <a:stretch/>
        </p:blipFill>
        <p:spPr bwMode="auto">
          <a:xfrm>
            <a:off x="7302321" y="3837786"/>
            <a:ext cx="3593206" cy="237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5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F56A6B3E-91C6-4068-A6C6-8A9EE3025AC7}"/>
              </a:ext>
            </a:extLst>
          </p:cNvPr>
          <p:cNvPicPr>
            <a:picLocks noChangeAspect="1"/>
          </p:cNvPicPr>
          <p:nvPr/>
        </p:nvPicPr>
        <p:blipFill>
          <a:blip r:embed="rId3"/>
          <a:stretch>
            <a:fillRect/>
          </a:stretch>
        </p:blipFill>
        <p:spPr>
          <a:xfrm>
            <a:off x="4279943" y="0"/>
            <a:ext cx="7652976" cy="6857989"/>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1AFD-7724-45D2-8C65-77630DBD3D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14BD8F-3BDC-4D4B-8509-DF39E58C448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82EF67-67DB-46EB-8ACA-D2FBC0D9ACB0}"/>
              </a:ext>
            </a:extLst>
          </p:cNvPr>
          <p:cNvPicPr>
            <a:picLocks noChangeAspect="1"/>
          </p:cNvPicPr>
          <p:nvPr/>
        </p:nvPicPr>
        <p:blipFill>
          <a:blip r:embed="rId2"/>
          <a:stretch>
            <a:fillRect/>
          </a:stretch>
        </p:blipFill>
        <p:spPr>
          <a:xfrm>
            <a:off x="759855" y="646236"/>
            <a:ext cx="10663707" cy="5589846"/>
          </a:xfrm>
          <a:prstGeom prst="rect">
            <a:avLst/>
          </a:prstGeom>
        </p:spPr>
      </p:pic>
    </p:spTree>
    <p:extLst>
      <p:ext uri="{BB962C8B-B14F-4D97-AF65-F5344CB8AC3E}">
        <p14:creationId xmlns:p14="http://schemas.microsoft.com/office/powerpoint/2010/main" val="361362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5C47-2273-49FE-BF3E-678DE5EBA5D5}"/>
              </a:ext>
            </a:extLst>
          </p:cNvPr>
          <p:cNvSpPr>
            <a:spLocks noGrp="1"/>
          </p:cNvSpPr>
          <p:nvPr>
            <p:ph type="title"/>
          </p:nvPr>
        </p:nvSpPr>
        <p:spPr/>
        <p:txBody>
          <a:bodyPr/>
          <a:lstStyle/>
          <a:p>
            <a:r>
              <a:rPr lang="en-US" dirty="0"/>
              <a:t>Special Populations </a:t>
            </a:r>
          </a:p>
        </p:txBody>
      </p:sp>
      <p:sp>
        <p:nvSpPr>
          <p:cNvPr id="3" name="Content Placeholder 2">
            <a:extLst>
              <a:ext uri="{FF2B5EF4-FFF2-40B4-BE49-F238E27FC236}">
                <a16:creationId xmlns:a16="http://schemas.microsoft.com/office/drawing/2014/main" id="{CD21D976-8CFE-40AA-AD94-4C2ACD15CF40}"/>
              </a:ext>
            </a:extLst>
          </p:cNvPr>
          <p:cNvSpPr>
            <a:spLocks noGrp="1"/>
          </p:cNvSpPr>
          <p:nvPr>
            <p:ph idx="1"/>
          </p:nvPr>
        </p:nvSpPr>
        <p:spPr/>
        <p:txBody>
          <a:bodyPr/>
          <a:lstStyle/>
          <a:p>
            <a:r>
              <a:rPr lang="en-US" sz="2000" b="1" dirty="0">
                <a:solidFill>
                  <a:schemeClr val="accent1">
                    <a:lumMod val="75000"/>
                  </a:schemeClr>
                </a:solidFill>
              </a:rPr>
              <a:t>PREGNANT WOMEN </a:t>
            </a:r>
          </a:p>
          <a:p>
            <a:r>
              <a:rPr lang="en-US" sz="2000" dirty="0"/>
              <a:t>Tobacco is a known teratogen that can harm a developing fetus. </a:t>
            </a:r>
          </a:p>
          <a:p>
            <a:r>
              <a:rPr lang="en-US" sz="2000" dirty="0"/>
              <a:t>Smoking cessation therapies also carry risks in pregnant women. </a:t>
            </a:r>
          </a:p>
          <a:p>
            <a:r>
              <a:rPr lang="en-US" sz="2000" dirty="0"/>
              <a:t>Pregnant smokers should be offered intensive person-to-person interventions that exceed minimal advice to quit, such as behavioral support and problem solving, counseling, and referral to support organizations</a:t>
            </a:r>
          </a:p>
        </p:txBody>
      </p:sp>
      <p:pic>
        <p:nvPicPr>
          <p:cNvPr id="10242" name="Picture 2" descr="Silhouette Of A Pregnant Woman Smoking A Cigarette Prohibiting ...">
            <a:extLst>
              <a:ext uri="{FF2B5EF4-FFF2-40B4-BE49-F238E27FC236}">
                <a16:creationId xmlns:a16="http://schemas.microsoft.com/office/drawing/2014/main" id="{D9183E53-F40A-48C6-B03D-305B44623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180" y="420417"/>
            <a:ext cx="2801110" cy="279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6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4F01C-F097-4DCF-985B-720E8704FA2F}"/>
              </a:ext>
            </a:extLst>
          </p:cNvPr>
          <p:cNvSpPr>
            <a:spLocks noGrp="1"/>
          </p:cNvSpPr>
          <p:nvPr>
            <p:ph idx="1"/>
          </p:nvPr>
        </p:nvSpPr>
        <p:spPr>
          <a:xfrm>
            <a:off x="2485622" y="1961452"/>
            <a:ext cx="6967470" cy="2906762"/>
          </a:xfrm>
          <a:ln w="76200">
            <a:solidFill>
              <a:schemeClr val="tx2"/>
            </a:solidFill>
            <a:prstDash val="solid"/>
          </a:ln>
        </p:spPr>
        <p:txBody>
          <a:bodyPr/>
          <a:lstStyle/>
          <a:p>
            <a:pPr marL="0" indent="0" algn="ctr">
              <a:buNone/>
            </a:pPr>
            <a:r>
              <a:rPr lang="en-US" sz="3200" b="1" dirty="0">
                <a:solidFill>
                  <a:schemeClr val="accent1"/>
                </a:solidFill>
              </a:rPr>
              <a:t>Women who quit smoking before pregnancy or in early pregnancy significantly reduce the risk of preterm birth, low birth weight, and infant mortality</a:t>
            </a:r>
          </a:p>
        </p:txBody>
      </p:sp>
    </p:spTree>
    <p:extLst>
      <p:ext uri="{BB962C8B-B14F-4D97-AF65-F5344CB8AC3E}">
        <p14:creationId xmlns:p14="http://schemas.microsoft.com/office/powerpoint/2010/main" val="135129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A8D3-0FF6-4EC6-85A1-A43F52B436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070C8-85C9-4963-A756-2E5673C5039E}"/>
              </a:ext>
            </a:extLst>
          </p:cNvPr>
          <p:cNvSpPr>
            <a:spLocks noGrp="1"/>
          </p:cNvSpPr>
          <p:nvPr>
            <p:ph idx="1"/>
          </p:nvPr>
        </p:nvSpPr>
        <p:spPr>
          <a:xfrm>
            <a:off x="1066800" y="2103119"/>
            <a:ext cx="10058400" cy="3962829"/>
          </a:xfrm>
        </p:spPr>
        <p:txBody>
          <a:bodyPr>
            <a:normAutofit fontScale="92500" lnSpcReduction="20000"/>
          </a:bodyPr>
          <a:lstStyle/>
          <a:p>
            <a:r>
              <a:rPr lang="en-US" sz="2200" b="1" dirty="0">
                <a:solidFill>
                  <a:schemeClr val="accent1">
                    <a:lumMod val="75000"/>
                  </a:schemeClr>
                </a:solidFill>
              </a:rPr>
              <a:t>PERSONS WITH CORONARY HEART DISEASE </a:t>
            </a:r>
          </a:p>
          <a:p>
            <a:r>
              <a:rPr lang="en-US" sz="1700" dirty="0"/>
              <a:t>Smoking cessation reduces the risk of coronary heart disease. </a:t>
            </a:r>
          </a:p>
          <a:p>
            <a:r>
              <a:rPr lang="en-US" sz="1700" dirty="0"/>
              <a:t>The success rate of </a:t>
            </a:r>
            <a:r>
              <a:rPr lang="en-US" sz="1700" b="1" dirty="0">
                <a:solidFill>
                  <a:schemeClr val="accent1">
                    <a:lumMod val="75000"/>
                  </a:schemeClr>
                </a:solidFill>
              </a:rPr>
              <a:t>bupropion</a:t>
            </a:r>
            <a:r>
              <a:rPr lang="en-US" sz="1700" dirty="0"/>
              <a:t> in patients with established cardiovascular disease is similar to that in healthy smokers and the drug is recommended for smoking cessation in patients with cardiovascular disease. However, bupropion is cardiotoxic in overdose and should be considered as a cause of unexplained widening of the QRS complex on electrocardiography.</a:t>
            </a:r>
          </a:p>
          <a:p>
            <a:r>
              <a:rPr lang="en-US" sz="1700" dirty="0"/>
              <a:t>Although </a:t>
            </a:r>
            <a:r>
              <a:rPr lang="en-US" sz="1700" b="1" dirty="0">
                <a:solidFill>
                  <a:schemeClr val="accent1">
                    <a:lumMod val="75000"/>
                  </a:schemeClr>
                </a:solidFill>
              </a:rPr>
              <a:t>varenicline</a:t>
            </a:r>
            <a:r>
              <a:rPr lang="en-US" sz="1700" dirty="0"/>
              <a:t> improves one-year abstinence rates over placebo in smokers with cardiovascular disease, the U.S. Food and Drug Administration recently released a warning about a possible increase in cardiovascular risk with the drug. </a:t>
            </a:r>
          </a:p>
          <a:p>
            <a:r>
              <a:rPr lang="en-US" sz="1700" dirty="0"/>
              <a:t>Uncommon: increased rates of angina pectoris, nonfatal myocardial infarction, need for coronary revascularization, and peripheral vascular disease have been reported in patients taking varenicline.</a:t>
            </a:r>
          </a:p>
          <a:p>
            <a:r>
              <a:rPr lang="en-US" sz="1700" b="1" dirty="0"/>
              <a:t>Data indicate that the benefits of NRTs for smoking cessation outweigh the risks of the therapies. </a:t>
            </a:r>
          </a:p>
          <a:p>
            <a:r>
              <a:rPr lang="en-US" sz="1700" dirty="0"/>
              <a:t>Physicians may consider a lower initial dosage, more frequent monitoring of side effects, and alternative therapies, such as behavioral interventions.</a:t>
            </a:r>
          </a:p>
        </p:txBody>
      </p:sp>
      <p:pic>
        <p:nvPicPr>
          <p:cNvPr id="11266" name="Picture 2" descr="Heart disease and death caused with smoking Vector Image">
            <a:extLst>
              <a:ext uri="{FF2B5EF4-FFF2-40B4-BE49-F238E27FC236}">
                <a16:creationId xmlns:a16="http://schemas.microsoft.com/office/drawing/2014/main" id="{82489F64-E0F8-4931-AD07-28090449AD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044"/>
          <a:stretch/>
        </p:blipFill>
        <p:spPr bwMode="auto">
          <a:xfrm>
            <a:off x="8491873" y="359257"/>
            <a:ext cx="3356690" cy="244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8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0392-C8ED-4522-93A1-B750911088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4A6DD3-8D6A-4AF9-ABBF-F4EB5F5A76C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F6ADA66-F2D5-414F-99D4-7E3F93EE3F69}"/>
              </a:ext>
            </a:extLst>
          </p:cNvPr>
          <p:cNvPicPr>
            <a:picLocks noChangeAspect="1"/>
          </p:cNvPicPr>
          <p:nvPr/>
        </p:nvPicPr>
        <p:blipFill>
          <a:blip r:embed="rId2"/>
          <a:stretch>
            <a:fillRect/>
          </a:stretch>
        </p:blipFill>
        <p:spPr>
          <a:xfrm>
            <a:off x="716412" y="623963"/>
            <a:ext cx="10759175" cy="2780461"/>
          </a:xfrm>
          <a:prstGeom prst="rect">
            <a:avLst/>
          </a:prstGeom>
        </p:spPr>
      </p:pic>
      <p:pic>
        <p:nvPicPr>
          <p:cNvPr id="5" name="Picture 4">
            <a:extLst>
              <a:ext uri="{FF2B5EF4-FFF2-40B4-BE49-F238E27FC236}">
                <a16:creationId xmlns:a16="http://schemas.microsoft.com/office/drawing/2014/main" id="{2E0B99D3-DD8D-4EF5-AA4F-7156BB64D594}"/>
              </a:ext>
            </a:extLst>
          </p:cNvPr>
          <p:cNvPicPr>
            <a:picLocks noChangeAspect="1"/>
          </p:cNvPicPr>
          <p:nvPr/>
        </p:nvPicPr>
        <p:blipFill>
          <a:blip r:embed="rId3"/>
          <a:stretch>
            <a:fillRect/>
          </a:stretch>
        </p:blipFill>
        <p:spPr>
          <a:xfrm>
            <a:off x="716411" y="3404424"/>
            <a:ext cx="10759175" cy="2780460"/>
          </a:xfrm>
          <a:prstGeom prst="rect">
            <a:avLst/>
          </a:prstGeom>
        </p:spPr>
      </p:pic>
    </p:spTree>
    <p:extLst>
      <p:ext uri="{BB962C8B-B14F-4D97-AF65-F5344CB8AC3E}">
        <p14:creationId xmlns:p14="http://schemas.microsoft.com/office/powerpoint/2010/main" val="375085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4CC-406D-45FB-8D63-B89664D469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7C488B-58A3-4970-81A9-45406913160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C444D67-6D5E-4032-918D-8E2E9EF27564}"/>
              </a:ext>
            </a:extLst>
          </p:cNvPr>
          <p:cNvPicPr>
            <a:picLocks noChangeAspect="1"/>
          </p:cNvPicPr>
          <p:nvPr/>
        </p:nvPicPr>
        <p:blipFill>
          <a:blip r:embed="rId2"/>
          <a:stretch>
            <a:fillRect/>
          </a:stretch>
        </p:blipFill>
        <p:spPr>
          <a:xfrm>
            <a:off x="892916" y="251137"/>
            <a:ext cx="10348195" cy="6355725"/>
          </a:xfrm>
          <a:prstGeom prst="rect">
            <a:avLst/>
          </a:prstGeom>
        </p:spPr>
      </p:pic>
    </p:spTree>
    <p:extLst>
      <p:ext uri="{BB962C8B-B14F-4D97-AF65-F5344CB8AC3E}">
        <p14:creationId xmlns:p14="http://schemas.microsoft.com/office/powerpoint/2010/main" val="193056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74FD-DFE4-44D6-82BE-4C013C1BCDB1}"/>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C79E9EC4-51E4-4B4E-9D61-58ABF48B9A59}"/>
              </a:ext>
            </a:extLst>
          </p:cNvPr>
          <p:cNvSpPr>
            <a:spLocks noGrp="1"/>
          </p:cNvSpPr>
          <p:nvPr>
            <p:ph idx="1"/>
          </p:nvPr>
        </p:nvSpPr>
        <p:spPr/>
        <p:txBody>
          <a:bodyPr/>
          <a:lstStyle/>
          <a:p>
            <a:r>
              <a:rPr lang="en-US" dirty="0"/>
              <a:t>Reference:</a:t>
            </a:r>
          </a:p>
          <a:p>
            <a:r>
              <a:rPr lang="en-US" dirty="0"/>
              <a:t>Promoting smoking cessation – AAFP</a:t>
            </a:r>
          </a:p>
          <a:p>
            <a:r>
              <a:rPr lang="en-US" dirty="0">
                <a:hlinkClick r:id="rId2"/>
              </a:rPr>
              <a:t>https://www.aafp.org/afp/2012/0315/p591.pdf</a:t>
            </a:r>
            <a:endParaRPr lang="ar-JO" dirty="0"/>
          </a:p>
          <a:p>
            <a:endParaRPr lang="ar-JO" dirty="0"/>
          </a:p>
          <a:p>
            <a:r>
              <a:rPr lang="en-US" dirty="0"/>
              <a:t>World Bank Group</a:t>
            </a:r>
          </a:p>
          <a:p>
            <a:r>
              <a:rPr lang="en-US" dirty="0">
                <a:hlinkClick r:id="rId3"/>
              </a:rPr>
              <a:t>http://documents1.worldbank.org/curated/en/809891561045747696/pdf/Jordan-Overview-of-Tobacco-Use-Tobacco-Control-Legislation-and-Taxation.pdf</a:t>
            </a:r>
            <a:endParaRPr lang="en-US" dirty="0"/>
          </a:p>
        </p:txBody>
      </p:sp>
    </p:spTree>
    <p:extLst>
      <p:ext uri="{BB962C8B-B14F-4D97-AF65-F5344CB8AC3E}">
        <p14:creationId xmlns:p14="http://schemas.microsoft.com/office/powerpoint/2010/main" val="95365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58A2-324E-4E01-8765-EC558E7AA178}"/>
              </a:ext>
            </a:extLst>
          </p:cNvPr>
          <p:cNvSpPr>
            <a:spLocks noGrp="1"/>
          </p:cNvSpPr>
          <p:nvPr>
            <p:ph type="title"/>
          </p:nvPr>
        </p:nvSpPr>
        <p:spPr/>
        <p:txBody>
          <a:bodyPr/>
          <a:lstStyle/>
          <a:p>
            <a:r>
              <a:rPr lang="en-US" b="1" dirty="0"/>
              <a:t>Smoking in Jordan</a:t>
            </a:r>
          </a:p>
        </p:txBody>
      </p:sp>
      <p:sp>
        <p:nvSpPr>
          <p:cNvPr id="3" name="Content Placeholder 2">
            <a:extLst>
              <a:ext uri="{FF2B5EF4-FFF2-40B4-BE49-F238E27FC236}">
                <a16:creationId xmlns:a16="http://schemas.microsoft.com/office/drawing/2014/main" id="{BCA56F9D-A607-4DE5-A5E5-E80C776C7CC0}"/>
              </a:ext>
            </a:extLst>
          </p:cNvPr>
          <p:cNvSpPr>
            <a:spLocks noGrp="1"/>
          </p:cNvSpPr>
          <p:nvPr>
            <p:ph idx="1"/>
          </p:nvPr>
        </p:nvSpPr>
        <p:spPr>
          <a:xfrm>
            <a:off x="1066800" y="1828800"/>
            <a:ext cx="10058400" cy="4123944"/>
          </a:xfrm>
        </p:spPr>
        <p:txBody>
          <a:bodyPr>
            <a:normAutofit lnSpcReduction="10000"/>
          </a:bodyPr>
          <a:lstStyle/>
          <a:p>
            <a:r>
              <a:rPr lang="en-US" sz="2200" dirty="0"/>
              <a:t>Jordan is mentioned among the countries with high smoking prevalence and medium consumption (10-20 cigarettes per day per smoker) </a:t>
            </a:r>
          </a:p>
          <a:p>
            <a:r>
              <a:rPr lang="en-US" sz="2200" dirty="0"/>
              <a:t>The prevalence of daily cigarette smoking in Jordan is very high: about 50% among men and 10% among women </a:t>
            </a:r>
          </a:p>
          <a:p>
            <a:r>
              <a:rPr lang="en-US" sz="2200" dirty="0"/>
              <a:t>Health workers : The measured prevalence was between 60% and 39% .</a:t>
            </a:r>
          </a:p>
          <a:p>
            <a:r>
              <a:rPr lang="en-US" sz="2200" dirty="0"/>
              <a:t>The prevalence of cigarette smoking is higher among the poor.</a:t>
            </a:r>
          </a:p>
          <a:p>
            <a:r>
              <a:rPr lang="en-US" sz="2200" dirty="0"/>
              <a:t>Smoking cost the country 1 billion Jordanian dinars in 2012, including money spent on tobacco and smoking-related diseases</a:t>
            </a:r>
          </a:p>
          <a:p>
            <a:r>
              <a:rPr lang="en-US" sz="2200" dirty="0"/>
              <a:t>cigarette consumption in the country increased from 5 billion cigarettes in 2003 to 8 billion cigarettes in 2013.</a:t>
            </a:r>
            <a:endParaRPr lang="en-US" dirty="0"/>
          </a:p>
        </p:txBody>
      </p:sp>
      <p:pic>
        <p:nvPicPr>
          <p:cNvPr id="1028" name="Picture 4" descr="سعر معقول ارخص سعر شراء شعبية jordan flag picture - shpe-fresno.org">
            <a:extLst>
              <a:ext uri="{FF2B5EF4-FFF2-40B4-BE49-F238E27FC236}">
                <a16:creationId xmlns:a16="http://schemas.microsoft.com/office/drawing/2014/main" id="{1F44A8C7-55B5-4613-BBF6-4970387397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39" b="28094"/>
          <a:stretch/>
        </p:blipFill>
        <p:spPr bwMode="auto">
          <a:xfrm rot="1382509">
            <a:off x="9761650" y="669027"/>
            <a:ext cx="2057400" cy="113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84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070A-0FE0-4A47-BE2E-2091A4DC10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A86F53-016C-4E4A-93CD-E6F31CC345FA}"/>
              </a:ext>
            </a:extLst>
          </p:cNvPr>
          <p:cNvSpPr>
            <a:spLocks noGrp="1"/>
          </p:cNvSpPr>
          <p:nvPr>
            <p:ph idx="1"/>
          </p:nvPr>
        </p:nvSpPr>
        <p:spPr/>
        <p:txBody>
          <a:bodyPr>
            <a:normAutofit/>
          </a:bodyPr>
          <a:lstStyle/>
          <a:p>
            <a:r>
              <a:rPr lang="en-US" sz="2000" dirty="0"/>
              <a:t>Cigarette smoking is a major modifiable health risk factor ,significantly contributing to deaths from cancer and cardiovascular and pulmonary diseases. </a:t>
            </a:r>
          </a:p>
          <a:p>
            <a:r>
              <a:rPr lang="en-US" sz="2000" dirty="0"/>
              <a:t>Smoking cessation is difficult, with the average smoker attempting to quit </a:t>
            </a:r>
            <a:r>
              <a:rPr lang="en-US" sz="2000" b="1" dirty="0"/>
              <a:t>five times</a:t>
            </a:r>
            <a:r>
              <a:rPr lang="en-US" sz="2000" dirty="0"/>
              <a:t> before permanent success. However, smoking cessation results in considerable health benefits.</a:t>
            </a:r>
          </a:p>
          <a:p>
            <a:r>
              <a:rPr lang="en-US" sz="2000" dirty="0"/>
              <a:t>Primary care physicians have many opportunities to counsel patients about smoking cessation.</a:t>
            </a:r>
          </a:p>
          <a:p>
            <a:r>
              <a:rPr lang="en-US" sz="2000" dirty="0"/>
              <a:t>The five A’s framework (ask, advise, assess, assist, arrange) has been developed to allow physicians to incorporate smoking cessation counseling into busy clinical practices.</a:t>
            </a:r>
          </a:p>
        </p:txBody>
      </p:sp>
    </p:spTree>
    <p:extLst>
      <p:ext uri="{BB962C8B-B14F-4D97-AF65-F5344CB8AC3E}">
        <p14:creationId xmlns:p14="http://schemas.microsoft.com/office/powerpoint/2010/main" val="170909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EB81-57F2-4CA4-AE12-DEFE5B702E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E39FA-6AB0-4DE3-8577-751FAF2590E1}"/>
              </a:ext>
            </a:extLst>
          </p:cNvPr>
          <p:cNvSpPr>
            <a:spLocks noGrp="1"/>
          </p:cNvSpPr>
          <p:nvPr>
            <p:ph idx="1"/>
          </p:nvPr>
        </p:nvSpPr>
        <p:spPr/>
        <p:txBody>
          <a:bodyPr/>
          <a:lstStyle/>
          <a:p>
            <a:endParaRPr lang="en-US"/>
          </a:p>
        </p:txBody>
      </p:sp>
      <p:pic>
        <p:nvPicPr>
          <p:cNvPr id="3074" name="Picture 2" descr="Five A's for Treating Tobacco">
            <a:extLst>
              <a:ext uri="{FF2B5EF4-FFF2-40B4-BE49-F238E27FC236}">
                <a16:creationId xmlns:a16="http://schemas.microsoft.com/office/drawing/2014/main" id="{04530FBC-EEA7-4593-AA36-33EB40300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07" y="1625969"/>
            <a:ext cx="10307093" cy="346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3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DEC8-6CC1-4558-B4C4-64AAF5028591}"/>
              </a:ext>
            </a:extLst>
          </p:cNvPr>
          <p:cNvSpPr>
            <a:spLocks noGrp="1"/>
          </p:cNvSpPr>
          <p:nvPr>
            <p:ph type="title"/>
          </p:nvPr>
        </p:nvSpPr>
        <p:spPr/>
        <p:txBody>
          <a:bodyPr/>
          <a:lstStyle/>
          <a:p>
            <a:r>
              <a:rPr lang="en-US" b="1" dirty="0">
                <a:solidFill>
                  <a:schemeClr val="accent1">
                    <a:lumMod val="75000"/>
                  </a:schemeClr>
                </a:solidFill>
              </a:rPr>
              <a:t>ASK</a:t>
            </a:r>
            <a:r>
              <a:rPr lang="en-US" dirty="0"/>
              <a:t> </a:t>
            </a:r>
          </a:p>
        </p:txBody>
      </p:sp>
      <p:sp>
        <p:nvSpPr>
          <p:cNvPr id="3" name="Content Placeholder 2">
            <a:extLst>
              <a:ext uri="{FF2B5EF4-FFF2-40B4-BE49-F238E27FC236}">
                <a16:creationId xmlns:a16="http://schemas.microsoft.com/office/drawing/2014/main" id="{32490601-A107-4D65-BDDD-C50F4760952F}"/>
              </a:ext>
            </a:extLst>
          </p:cNvPr>
          <p:cNvSpPr>
            <a:spLocks noGrp="1"/>
          </p:cNvSpPr>
          <p:nvPr>
            <p:ph idx="1"/>
          </p:nvPr>
        </p:nvSpPr>
        <p:spPr/>
        <p:txBody>
          <a:bodyPr>
            <a:normAutofit/>
          </a:bodyPr>
          <a:lstStyle/>
          <a:p>
            <a:r>
              <a:rPr lang="en-US" sz="2800" dirty="0"/>
              <a:t>Adding smoking status as a vital sign to all patients’ charts increases the likelihood that physicians will address tobacco use as a risk behavior with smokers and provide them with cessation-related advice.</a:t>
            </a:r>
          </a:p>
        </p:txBody>
      </p:sp>
    </p:spTree>
    <p:extLst>
      <p:ext uri="{BB962C8B-B14F-4D97-AF65-F5344CB8AC3E}">
        <p14:creationId xmlns:p14="http://schemas.microsoft.com/office/powerpoint/2010/main" val="102692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555C-E150-4805-9608-8C2588C43D4D}"/>
              </a:ext>
            </a:extLst>
          </p:cNvPr>
          <p:cNvSpPr>
            <a:spLocks noGrp="1"/>
          </p:cNvSpPr>
          <p:nvPr>
            <p:ph type="title"/>
          </p:nvPr>
        </p:nvSpPr>
        <p:spPr/>
        <p:txBody>
          <a:bodyPr/>
          <a:lstStyle/>
          <a:p>
            <a:r>
              <a:rPr lang="en-US" b="1" dirty="0">
                <a:solidFill>
                  <a:schemeClr val="accent1">
                    <a:lumMod val="75000"/>
                  </a:schemeClr>
                </a:solidFill>
              </a:rPr>
              <a:t>ADVISE</a:t>
            </a:r>
          </a:p>
        </p:txBody>
      </p:sp>
      <p:sp>
        <p:nvSpPr>
          <p:cNvPr id="3" name="Content Placeholder 2">
            <a:extLst>
              <a:ext uri="{FF2B5EF4-FFF2-40B4-BE49-F238E27FC236}">
                <a16:creationId xmlns:a16="http://schemas.microsoft.com/office/drawing/2014/main" id="{85B502CC-8B21-4756-B578-532A94EE60F3}"/>
              </a:ext>
            </a:extLst>
          </p:cNvPr>
          <p:cNvSpPr>
            <a:spLocks noGrp="1"/>
          </p:cNvSpPr>
          <p:nvPr>
            <p:ph idx="1"/>
          </p:nvPr>
        </p:nvSpPr>
        <p:spPr/>
        <p:txBody>
          <a:bodyPr>
            <a:normAutofit/>
          </a:bodyPr>
          <a:lstStyle/>
          <a:p>
            <a:r>
              <a:rPr lang="en-US" sz="2800" dirty="0"/>
              <a:t>Even brief physician advice may prompt an additional 1 to 3 percent of patients to attempt cessation and improve quit rates compared with patients who receive no advice</a:t>
            </a:r>
          </a:p>
        </p:txBody>
      </p:sp>
    </p:spTree>
    <p:extLst>
      <p:ext uri="{BB962C8B-B14F-4D97-AF65-F5344CB8AC3E}">
        <p14:creationId xmlns:p14="http://schemas.microsoft.com/office/powerpoint/2010/main" val="231787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2032-1DBF-4C52-A76E-A50499E822F4}"/>
              </a:ext>
            </a:extLst>
          </p:cNvPr>
          <p:cNvSpPr>
            <a:spLocks noGrp="1"/>
          </p:cNvSpPr>
          <p:nvPr>
            <p:ph type="title"/>
          </p:nvPr>
        </p:nvSpPr>
        <p:spPr/>
        <p:txBody>
          <a:bodyPr/>
          <a:lstStyle/>
          <a:p>
            <a:r>
              <a:rPr lang="en-US" b="1" dirty="0">
                <a:solidFill>
                  <a:schemeClr val="accent1">
                    <a:lumMod val="75000"/>
                  </a:schemeClr>
                </a:solidFill>
              </a:rPr>
              <a:t>ASSESS</a:t>
            </a:r>
          </a:p>
        </p:txBody>
      </p:sp>
      <p:sp>
        <p:nvSpPr>
          <p:cNvPr id="3" name="Content Placeholder 2">
            <a:extLst>
              <a:ext uri="{FF2B5EF4-FFF2-40B4-BE49-F238E27FC236}">
                <a16:creationId xmlns:a16="http://schemas.microsoft.com/office/drawing/2014/main" id="{864800DE-069D-4B94-A8E2-415C868E604A}"/>
              </a:ext>
            </a:extLst>
          </p:cNvPr>
          <p:cNvSpPr>
            <a:spLocks noGrp="1"/>
          </p:cNvSpPr>
          <p:nvPr>
            <p:ph idx="1"/>
          </p:nvPr>
        </p:nvSpPr>
        <p:spPr/>
        <p:txBody>
          <a:bodyPr>
            <a:normAutofit/>
          </a:bodyPr>
          <a:lstStyle/>
          <a:p>
            <a:r>
              <a:rPr lang="en-US" sz="2000" dirty="0"/>
              <a:t>Patients’ motivation to quit smoking should be assessed at every visit. </a:t>
            </a:r>
          </a:p>
          <a:p>
            <a:r>
              <a:rPr lang="en-US" sz="2000" dirty="0"/>
              <a:t>Patients not yet willing to quit should receive a motivational intervention.</a:t>
            </a:r>
          </a:p>
          <a:p>
            <a:r>
              <a:rPr lang="en-US" sz="2000" dirty="0"/>
              <a:t>Behavior change can be conceptualized into five progressive stages: precontemplation, contemplation, preparation, action, and maintenance (Table 2).</a:t>
            </a:r>
          </a:p>
          <a:p>
            <a:r>
              <a:rPr lang="en-US" sz="2000" dirty="0"/>
              <a:t>Although tailoring interventions to a patient’s stage of change may not be necessary, these stages emphasize that not all patients are equally motivated to quit smoking, motivation is malleable, and patients can be assisted toward behavior change through physician intervention. </a:t>
            </a:r>
          </a:p>
          <a:p>
            <a:r>
              <a:rPr lang="en-US" sz="2000" dirty="0"/>
              <a:t>Confrontational interactions vs. Motivational interventions</a:t>
            </a:r>
          </a:p>
        </p:txBody>
      </p:sp>
    </p:spTree>
    <p:extLst>
      <p:ext uri="{BB962C8B-B14F-4D97-AF65-F5344CB8AC3E}">
        <p14:creationId xmlns:p14="http://schemas.microsoft.com/office/powerpoint/2010/main" val="4002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88AC-2DBC-4467-867B-DC9DC2BFF4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20EA41-326E-46BA-AA98-AD3FD5867479}"/>
              </a:ext>
            </a:extLst>
          </p:cNvPr>
          <p:cNvSpPr>
            <a:spLocks noGrp="1"/>
          </p:cNvSpPr>
          <p:nvPr>
            <p:ph idx="1"/>
          </p:nvPr>
        </p:nvSpPr>
        <p:spPr/>
        <p:txBody>
          <a:bodyPr/>
          <a:lstStyle/>
          <a:p>
            <a:r>
              <a:rPr lang="en-US" sz="2000" dirty="0"/>
              <a:t>Motivational interventions explore a patient’s ambivalence to smoking cessation in an empathetic, questioning manner, which respects the patient’s autonomy and builds self-efficacy.</a:t>
            </a:r>
          </a:p>
          <a:p>
            <a:r>
              <a:rPr lang="en-US" sz="2000" dirty="0"/>
              <a:t>Motivational interventions, especially those in which physicians take a central role in the counseling, are more effective than brief advice and usual care in promoting smoking cessation.</a:t>
            </a:r>
          </a:p>
          <a:p>
            <a:r>
              <a:rPr lang="en-US" sz="2000" dirty="0"/>
              <a:t>The Agency for Healthcare Research and Quality has identified several components of discussion to enhance patients’ motivation to stop smoking. These components are </a:t>
            </a:r>
            <a:r>
              <a:rPr lang="en-US" sz="2000" dirty="0">
                <a:solidFill>
                  <a:schemeClr val="accent1"/>
                </a:solidFill>
              </a:rPr>
              <a:t>the five R’s (relevance, risks, rewards, roadblocks, repeat)</a:t>
            </a:r>
          </a:p>
          <a:p>
            <a:endParaRPr lang="en-US" dirty="0"/>
          </a:p>
        </p:txBody>
      </p:sp>
    </p:spTree>
    <p:extLst>
      <p:ext uri="{BB962C8B-B14F-4D97-AF65-F5344CB8AC3E}">
        <p14:creationId xmlns:p14="http://schemas.microsoft.com/office/powerpoint/2010/main" val="2921706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90A4978FB80499FB618EF08ECD2ED" ma:contentTypeVersion="0" ma:contentTypeDescription="Create a new document." ma:contentTypeScope="" ma:versionID="4b190ce8ea672b67942db66515768d7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A3336530-BDA6-4C12-A94F-1F2F5AA3D013}"/>
</file>

<file path=docProps/app.xml><?xml version="1.0" encoding="utf-8"?>
<Properties xmlns="http://schemas.openxmlformats.org/officeDocument/2006/extended-properties" xmlns:vt="http://schemas.openxmlformats.org/officeDocument/2006/docPropsVTypes">
  <Template>{35D492F9-6607-47C7-9BD2-386436284EDB}tf56410444</Template>
  <TotalTime>0</TotalTime>
  <Words>1178</Words>
  <Application>Microsoft Office PowerPoint</Application>
  <PresentationFormat>Widescreen</PresentationFormat>
  <Paragraphs>66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 LT Pro</vt:lpstr>
      <vt:lpstr>Avenir Next LT Pro Light</vt:lpstr>
      <vt:lpstr>Garamond</vt:lpstr>
      <vt:lpstr>SavonVTI</vt:lpstr>
      <vt:lpstr>Promoting smoking cessation</vt:lpstr>
      <vt:lpstr>PowerPoint Presentation</vt:lpstr>
      <vt:lpstr>Smoking in Jordan</vt:lpstr>
      <vt:lpstr>PowerPoint Presentation</vt:lpstr>
      <vt:lpstr>PowerPoint Presentation</vt:lpstr>
      <vt:lpstr>ASK </vt:lpstr>
      <vt:lpstr>ADVISE</vt:lpstr>
      <vt:lpstr>ASSESS</vt:lpstr>
      <vt:lpstr>PowerPoint Presentation</vt:lpstr>
      <vt:lpstr>PowerPoint Presentation</vt:lpstr>
      <vt:lpstr>PowerPoint Presentation</vt:lpstr>
      <vt:lpstr>PowerPoint Presentation</vt:lpstr>
      <vt:lpstr>PowerPoint Presentation</vt:lpstr>
      <vt:lpstr>ASSIST (OR REFER) </vt:lpstr>
      <vt:lpstr>ARRANGE FOR FOLLOW-UP </vt:lpstr>
      <vt:lpstr>Medications</vt:lpstr>
      <vt:lpstr>PowerPoint Presentation</vt:lpstr>
      <vt:lpstr>PowerPoint Presentation</vt:lpstr>
      <vt:lpstr>PowerPoint Presentation</vt:lpstr>
      <vt:lpstr>PowerPoint Presentation</vt:lpstr>
      <vt:lpstr>Special Populations </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2020-07-06T06:31:22Z</dcterms:created>
  <dcterms:modified xsi:type="dcterms:W3CDTF">2020-07-06T17:46:49Z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0x010100C3190A4978FB80499FB618EF08ECD2ED</vt:lpwstr>
  </property>
</Properties>
</file>