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 id="2147483711" r:id="rId2"/>
    <p:sldMasterId id="2147483723" r:id="rId3"/>
    <p:sldMasterId id="2147483735" r:id="rId4"/>
  </p:sldMasterIdLst>
  <p:notesMasterIdLst>
    <p:notesMasterId r:id="rId97"/>
  </p:notesMasterIdLst>
  <p:sldIdLst>
    <p:sldId id="383" r:id="rId5"/>
    <p:sldId id="258" r:id="rId6"/>
    <p:sldId id="260" r:id="rId7"/>
    <p:sldId id="262" r:id="rId8"/>
    <p:sldId id="385" r:id="rId9"/>
    <p:sldId id="263" r:id="rId10"/>
    <p:sldId id="317" r:id="rId11"/>
    <p:sldId id="268" r:id="rId12"/>
    <p:sldId id="269" r:id="rId13"/>
    <p:sldId id="387" r:id="rId14"/>
    <p:sldId id="386" r:id="rId15"/>
    <p:sldId id="271" r:id="rId16"/>
    <p:sldId id="388" r:id="rId17"/>
    <p:sldId id="279" r:id="rId18"/>
    <p:sldId id="391" r:id="rId19"/>
    <p:sldId id="392" r:id="rId20"/>
    <p:sldId id="393" r:id="rId21"/>
    <p:sldId id="389" r:id="rId22"/>
    <p:sldId id="390" r:id="rId23"/>
    <p:sldId id="313" r:id="rId24"/>
    <p:sldId id="286" r:id="rId25"/>
    <p:sldId id="285" r:id="rId26"/>
    <p:sldId id="289" r:id="rId27"/>
    <p:sldId id="290" r:id="rId28"/>
    <p:sldId id="291" r:id="rId29"/>
    <p:sldId id="395" r:id="rId30"/>
    <p:sldId id="292" r:id="rId31"/>
    <p:sldId id="318" r:id="rId32"/>
    <p:sldId id="319" r:id="rId33"/>
    <p:sldId id="354" r:id="rId34"/>
    <p:sldId id="406" r:id="rId35"/>
    <p:sldId id="408" r:id="rId36"/>
    <p:sldId id="410" r:id="rId37"/>
    <p:sldId id="412" r:id="rId38"/>
    <p:sldId id="411" r:id="rId39"/>
    <p:sldId id="355" r:id="rId40"/>
    <p:sldId id="409" r:id="rId41"/>
    <p:sldId id="400" r:id="rId42"/>
    <p:sldId id="356" r:id="rId43"/>
    <p:sldId id="357" r:id="rId44"/>
    <p:sldId id="399" r:id="rId45"/>
    <p:sldId id="358" r:id="rId46"/>
    <p:sldId id="359" r:id="rId47"/>
    <p:sldId id="413" r:id="rId48"/>
    <p:sldId id="402" r:id="rId49"/>
    <p:sldId id="360" r:id="rId50"/>
    <p:sldId id="403" r:id="rId51"/>
    <p:sldId id="404" r:id="rId52"/>
    <p:sldId id="362" r:id="rId53"/>
    <p:sldId id="405" r:id="rId54"/>
    <p:sldId id="363" r:id="rId55"/>
    <p:sldId id="361" r:id="rId56"/>
    <p:sldId id="364" r:id="rId57"/>
    <p:sldId id="256" r:id="rId58"/>
    <p:sldId id="257" r:id="rId59"/>
    <p:sldId id="259" r:id="rId60"/>
    <p:sldId id="316" r:id="rId61"/>
    <p:sldId id="261" r:id="rId62"/>
    <p:sldId id="365" r:id="rId63"/>
    <p:sldId id="264" r:id="rId64"/>
    <p:sldId id="265" r:id="rId65"/>
    <p:sldId id="267" r:id="rId66"/>
    <p:sldId id="366" r:id="rId67"/>
    <p:sldId id="367" r:id="rId68"/>
    <p:sldId id="270" r:id="rId69"/>
    <p:sldId id="266" r:id="rId70"/>
    <p:sldId id="368" r:id="rId71"/>
    <p:sldId id="369" r:id="rId72"/>
    <p:sldId id="370" r:id="rId73"/>
    <p:sldId id="371" r:id="rId74"/>
    <p:sldId id="274" r:id="rId75"/>
    <p:sldId id="277" r:id="rId76"/>
    <p:sldId id="372" r:id="rId77"/>
    <p:sldId id="280" r:id="rId78"/>
    <p:sldId id="282" r:id="rId79"/>
    <p:sldId id="373" r:id="rId80"/>
    <p:sldId id="374" r:id="rId81"/>
    <p:sldId id="284" r:id="rId82"/>
    <p:sldId id="375" r:id="rId83"/>
    <p:sldId id="376" r:id="rId84"/>
    <p:sldId id="377" r:id="rId85"/>
    <p:sldId id="378" r:id="rId86"/>
    <p:sldId id="379" r:id="rId87"/>
    <p:sldId id="380" r:id="rId88"/>
    <p:sldId id="381" r:id="rId89"/>
    <p:sldId id="294" r:id="rId90"/>
    <p:sldId id="295" r:id="rId91"/>
    <p:sldId id="297" r:id="rId92"/>
    <p:sldId id="299" r:id="rId93"/>
    <p:sldId id="302" r:id="rId94"/>
    <p:sldId id="303" r:id="rId95"/>
    <p:sldId id="304" r:id="rId9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16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15620"/>
    <p:restoredTop sz="73256" autoAdjust="0"/>
  </p:normalViewPr>
  <p:slideViewPr>
    <p:cSldViewPr>
      <p:cViewPr>
        <p:scale>
          <a:sx n="76" d="100"/>
          <a:sy n="76" d="100"/>
        </p:scale>
        <p:origin x="-692" y="-4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97"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CB68A9-1A94-4238-8F94-F6A9640AF234}" type="datetimeFigureOut">
              <a:rPr lang="en-US" smtClean="0"/>
              <a:pPr/>
              <a:t>10/31/2023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2C8229-802B-433E-925D-A5BFC2DC65BD}" type="slidenum">
              <a:rPr lang="en-US" smtClean="0"/>
              <a:pPr/>
              <a:t>‹#›</a:t>
            </a:fld>
            <a:endParaRPr lang="en-US"/>
          </a:p>
        </p:txBody>
      </p:sp>
    </p:spTree>
    <p:extLst>
      <p:ext uri="{BB962C8B-B14F-4D97-AF65-F5344CB8AC3E}">
        <p14:creationId xmlns:p14="http://schemas.microsoft.com/office/powerpoint/2010/main" val="2809181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Times New Roman" pitchFamily="18" charset="0"/>
                <a:cs typeface="Times New Roman" pitchFamily="18" charset="0"/>
              </a:rPr>
              <a:t>The first prenatal visit initiates a process of monitoring.</a:t>
            </a:r>
          </a:p>
          <a:p>
            <a:pPr eaLnBrk="1" hangingPunct="1"/>
            <a:r>
              <a:rPr lang="en-US" altLang="en-US" dirty="0">
                <a:latin typeface="Times New Roman" pitchFamily="18" charset="0"/>
                <a:cs typeface="Times New Roman" pitchFamily="18" charset="0"/>
              </a:rPr>
              <a:t> A plan for fetal assessment begins to emerge based on identification of family, historical, and maternal risk factors. </a:t>
            </a:r>
          </a:p>
          <a:p>
            <a:pPr eaLnBrk="1" hangingPunct="1"/>
            <a:r>
              <a:rPr lang="en-US" altLang="en-US" dirty="0">
                <a:latin typeface="Times New Roman" pitchFamily="18" charset="0"/>
                <a:cs typeface="Times New Roman" pitchFamily="18" charset="0"/>
              </a:rPr>
              <a:t>Specific fetal information, including data from first- and second-trimester screening, biochemical testing, and growth evaluation, further refine the plan.</a:t>
            </a:r>
          </a:p>
          <a:p>
            <a:endParaRPr lang="en-US" dirty="0"/>
          </a:p>
        </p:txBody>
      </p:sp>
      <p:sp>
        <p:nvSpPr>
          <p:cNvPr id="4" name="Slide Number Placeholder 3"/>
          <p:cNvSpPr>
            <a:spLocks noGrp="1"/>
          </p:cNvSpPr>
          <p:nvPr>
            <p:ph type="sldNum" sz="quarter" idx="10"/>
          </p:nvPr>
        </p:nvSpPr>
        <p:spPr/>
        <p:txBody>
          <a:bodyPr/>
          <a:lstStyle/>
          <a:p>
            <a:fld id="{432C8229-802B-433E-925D-A5BFC2DC65BD}" type="slidenum">
              <a:rPr lang="en-US" smtClean="0"/>
              <a:pPr/>
              <a:t>2</a:t>
            </a:fld>
            <a:endParaRPr lang="en-US"/>
          </a:p>
        </p:txBody>
      </p:sp>
    </p:spTree>
    <p:extLst>
      <p:ext uri="{BB962C8B-B14F-4D97-AF65-F5344CB8AC3E}">
        <p14:creationId xmlns:p14="http://schemas.microsoft.com/office/powerpoint/2010/main" val="3398585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accent1">
                  <a:lumMod val="75000"/>
                </a:schemeClr>
              </a:buClr>
              <a:buFont typeface="Arial"/>
              <a:buChar char="•"/>
              <a:defRPr/>
            </a:pPr>
            <a:r>
              <a:rPr lang="en-US" dirty="0">
                <a:latin typeface="Times New Roman" charset="0"/>
                <a:ea typeface="Times New Roman" charset="0"/>
                <a:cs typeface="Times New Roman" charset="0"/>
              </a:rPr>
              <a:t>Includes </a:t>
            </a:r>
            <a:r>
              <a:rPr lang="en-US" b="1" dirty="0">
                <a:latin typeface="Times New Roman" charset="0"/>
                <a:ea typeface="Times New Roman" charset="0"/>
                <a:cs typeface="Times New Roman" charset="0"/>
              </a:rPr>
              <a:t>5</a:t>
            </a:r>
            <a:r>
              <a:rPr lang="en-US" dirty="0">
                <a:latin typeface="Times New Roman" charset="0"/>
                <a:ea typeface="Times New Roman" charset="0"/>
                <a:cs typeface="Times New Roman" charset="0"/>
              </a:rPr>
              <a:t> variables , with a total possible score of </a:t>
            </a:r>
            <a:r>
              <a:rPr lang="en-US" b="1" dirty="0">
                <a:latin typeface="Times New Roman" charset="0"/>
                <a:ea typeface="Times New Roman" charset="0"/>
                <a:cs typeface="Times New Roman" charset="0"/>
              </a:rPr>
              <a:t>10.</a:t>
            </a:r>
          </a:p>
          <a:p>
            <a:pPr>
              <a:buClr>
                <a:schemeClr val="accent1">
                  <a:lumMod val="75000"/>
                </a:schemeClr>
              </a:buClr>
              <a:buFont typeface="Arial"/>
              <a:buChar char="•"/>
              <a:defRPr/>
            </a:pPr>
            <a:r>
              <a:rPr lang="en-US" dirty="0">
                <a:latin typeface="Times New Roman" charset="0"/>
                <a:ea typeface="Times New Roman" charset="0"/>
                <a:cs typeface="Times New Roman" charset="0"/>
              </a:rPr>
              <a:t> </a:t>
            </a:r>
            <a:r>
              <a:rPr lang="en-US" b="1" dirty="0">
                <a:latin typeface="Times New Roman" charset="0"/>
                <a:ea typeface="Times New Roman" charset="0"/>
                <a:cs typeface="Times New Roman" charset="0"/>
              </a:rPr>
              <a:t>The BPP combines </a:t>
            </a:r>
            <a:r>
              <a:rPr lang="en-US" dirty="0">
                <a:latin typeface="Times New Roman" charset="0"/>
                <a:ea typeface="Times New Roman" charset="0"/>
                <a:cs typeface="Times New Roman" charset="0"/>
              </a:rPr>
              <a:t>:</a:t>
            </a:r>
            <a:endParaRPr lang="en-US" dirty="0">
              <a:solidFill>
                <a:srgbClr val="FF0000"/>
              </a:solidFill>
              <a:latin typeface="Times New Roman" charset="0"/>
              <a:ea typeface="Times New Roman" charset="0"/>
              <a:cs typeface="Times New Roman" charset="0"/>
            </a:endParaRPr>
          </a:p>
          <a:p>
            <a:pPr>
              <a:buClr>
                <a:schemeClr val="accent1">
                  <a:lumMod val="75000"/>
                </a:schemeClr>
              </a:buClr>
              <a:defRPr/>
            </a:pPr>
            <a:r>
              <a:rPr lang="en-US" dirty="0">
                <a:solidFill>
                  <a:srgbClr val="FF0000"/>
                </a:solidFill>
                <a:latin typeface="Times New Roman" charset="0"/>
                <a:ea typeface="Times New Roman" charset="0"/>
                <a:cs typeface="Times New Roman" charset="0"/>
              </a:rPr>
              <a:t>    - NST  (</a:t>
            </a:r>
            <a:r>
              <a:rPr lang="en-US" altLang="en-US" dirty="0">
                <a:solidFill>
                  <a:srgbClr val="FF0000"/>
                </a:solidFill>
                <a:latin typeface="Times New Roman" pitchFamily="18" charset="0"/>
                <a:cs typeface="Times New Roman" pitchFamily="18" charset="0"/>
              </a:rPr>
              <a:t>acute hypoxia)</a:t>
            </a:r>
            <a:endParaRPr lang="en-US" dirty="0">
              <a:solidFill>
                <a:srgbClr val="FF0000"/>
              </a:solidFill>
              <a:latin typeface="Times New Roman" charset="0"/>
              <a:ea typeface="Times New Roman" charset="0"/>
              <a:cs typeface="Times New Roman" charset="0"/>
            </a:endParaRPr>
          </a:p>
          <a:p>
            <a:pPr>
              <a:buClr>
                <a:schemeClr val="accent1">
                  <a:lumMod val="75000"/>
                </a:schemeClr>
              </a:buClr>
              <a:defRPr/>
            </a:pPr>
            <a:r>
              <a:rPr lang="en-US" dirty="0">
                <a:solidFill>
                  <a:srgbClr val="FF0000"/>
                </a:solidFill>
                <a:latin typeface="Times New Roman" charset="0"/>
                <a:ea typeface="Times New Roman" charset="0"/>
                <a:cs typeface="Times New Roman" charset="0"/>
              </a:rPr>
              <a:t>    - </a:t>
            </a:r>
            <a:r>
              <a:rPr lang="en-US" dirty="0" err="1">
                <a:solidFill>
                  <a:srgbClr val="FF0000"/>
                </a:solidFill>
                <a:latin typeface="Times New Roman" charset="0"/>
                <a:ea typeface="Times New Roman" charset="0"/>
                <a:cs typeface="Times New Roman" charset="0"/>
              </a:rPr>
              <a:t>Ultrasonographic</a:t>
            </a:r>
            <a:r>
              <a:rPr lang="en-US" dirty="0">
                <a:solidFill>
                  <a:srgbClr val="FF0000"/>
                </a:solidFill>
                <a:latin typeface="Times New Roman" charset="0"/>
                <a:ea typeface="Times New Roman" charset="0"/>
                <a:cs typeface="Times New Roman" charset="0"/>
              </a:rPr>
              <a:t> estimation of </a:t>
            </a:r>
            <a:r>
              <a:rPr lang="en-US" b="1" dirty="0">
                <a:solidFill>
                  <a:srgbClr val="FF0000"/>
                </a:solidFill>
                <a:latin typeface="Times New Roman" charset="0"/>
                <a:ea typeface="Times New Roman" charset="0"/>
                <a:cs typeface="Times New Roman" charset="0"/>
              </a:rPr>
              <a:t>amniotic fluid </a:t>
            </a:r>
            <a:r>
              <a:rPr lang="en-US" dirty="0">
                <a:solidFill>
                  <a:srgbClr val="FF0000"/>
                </a:solidFill>
                <a:latin typeface="Times New Roman" charset="0"/>
                <a:ea typeface="Times New Roman" charset="0"/>
                <a:cs typeface="Times New Roman" charset="0"/>
              </a:rPr>
              <a:t>volume (</a:t>
            </a:r>
            <a:r>
              <a:rPr lang="en-US" b="1" dirty="0">
                <a:solidFill>
                  <a:srgbClr val="FF0000"/>
                </a:solidFill>
                <a:latin typeface="Times New Roman" charset="0"/>
                <a:ea typeface="Times New Roman" charset="0"/>
                <a:cs typeface="Times New Roman" charset="0"/>
              </a:rPr>
              <a:t>chronic</a:t>
            </a:r>
            <a:r>
              <a:rPr lang="en-US" altLang="en-US" b="1" dirty="0">
                <a:solidFill>
                  <a:srgbClr val="FF0000"/>
                </a:solidFill>
                <a:latin typeface="Times New Roman" pitchFamily="18" charset="0"/>
                <a:cs typeface="Times New Roman" pitchFamily="18" charset="0"/>
              </a:rPr>
              <a:t> hypoxia</a:t>
            </a:r>
            <a:r>
              <a:rPr lang="en-US" altLang="en-US" dirty="0">
                <a:solidFill>
                  <a:srgbClr val="FF0000"/>
                </a:solidFill>
                <a:latin typeface="Times New Roman" pitchFamily="18" charset="0"/>
                <a:cs typeface="Times New Roman" pitchFamily="18" charset="0"/>
              </a:rPr>
              <a:t>)</a:t>
            </a:r>
            <a:endParaRPr lang="en-US" dirty="0">
              <a:solidFill>
                <a:srgbClr val="FF0000"/>
              </a:solidFill>
              <a:latin typeface="Times New Roman" charset="0"/>
              <a:ea typeface="Times New Roman" charset="0"/>
              <a:cs typeface="Times New Roman" charset="0"/>
            </a:endParaRPr>
          </a:p>
          <a:p>
            <a:pPr>
              <a:buClr>
                <a:schemeClr val="accent1">
                  <a:lumMod val="75000"/>
                </a:schemeClr>
              </a:buClr>
              <a:defRPr/>
            </a:pPr>
            <a:r>
              <a:rPr lang="en-US" dirty="0">
                <a:solidFill>
                  <a:srgbClr val="FF0000"/>
                </a:solidFill>
                <a:latin typeface="Times New Roman" charset="0"/>
                <a:ea typeface="Times New Roman" charset="0"/>
                <a:cs typeface="Times New Roman" charset="0"/>
              </a:rPr>
              <a:t>    - Assessments of fetal breathing (</a:t>
            </a:r>
            <a:r>
              <a:rPr lang="en-US" altLang="en-US" dirty="0">
                <a:solidFill>
                  <a:srgbClr val="FF0000"/>
                </a:solidFill>
                <a:latin typeface="Times New Roman" pitchFamily="18" charset="0"/>
                <a:cs typeface="Times New Roman" pitchFamily="18" charset="0"/>
              </a:rPr>
              <a:t>acute hypoxia)</a:t>
            </a:r>
            <a:endParaRPr lang="en-US" dirty="0">
              <a:solidFill>
                <a:srgbClr val="FF0000"/>
              </a:solidFill>
              <a:latin typeface="Times New Roman" charset="0"/>
              <a:ea typeface="Times New Roman" charset="0"/>
              <a:cs typeface="Times New Roman" charset="0"/>
            </a:endParaRPr>
          </a:p>
          <a:p>
            <a:pPr>
              <a:buClr>
                <a:schemeClr val="accent1">
                  <a:lumMod val="75000"/>
                </a:schemeClr>
              </a:buClr>
              <a:defRPr/>
            </a:pPr>
            <a:r>
              <a:rPr lang="en-US" dirty="0">
                <a:solidFill>
                  <a:srgbClr val="FF0000"/>
                </a:solidFill>
                <a:latin typeface="Times New Roman" charset="0"/>
                <a:ea typeface="Times New Roman" charset="0"/>
                <a:cs typeface="Times New Roman" charset="0"/>
              </a:rPr>
              <a:t>    -  Fetal body movements (</a:t>
            </a:r>
            <a:r>
              <a:rPr lang="en-US" altLang="en-US" dirty="0">
                <a:solidFill>
                  <a:srgbClr val="FF0000"/>
                </a:solidFill>
                <a:latin typeface="Times New Roman" pitchFamily="18" charset="0"/>
                <a:cs typeface="Times New Roman" pitchFamily="18" charset="0"/>
              </a:rPr>
              <a:t>acute hypoxia)</a:t>
            </a:r>
            <a:endParaRPr lang="en-US" dirty="0">
              <a:solidFill>
                <a:srgbClr val="FF0000"/>
              </a:solidFill>
              <a:latin typeface="Times New Roman" charset="0"/>
              <a:ea typeface="Times New Roman" charset="0"/>
              <a:cs typeface="Times New Roman" charset="0"/>
            </a:endParaRPr>
          </a:p>
          <a:p>
            <a:pPr>
              <a:buClr>
                <a:schemeClr val="accent1">
                  <a:lumMod val="75000"/>
                </a:schemeClr>
              </a:buClr>
              <a:defRPr/>
            </a:pPr>
            <a:r>
              <a:rPr lang="en-US" dirty="0">
                <a:solidFill>
                  <a:srgbClr val="FF0000"/>
                </a:solidFill>
                <a:latin typeface="Times New Roman" charset="0"/>
                <a:ea typeface="Times New Roman" charset="0"/>
                <a:cs typeface="Times New Roman" charset="0"/>
              </a:rPr>
              <a:t>    - Fetal tone </a:t>
            </a:r>
          </a:p>
          <a:p>
            <a:endParaRPr lang="en-US" dirty="0"/>
          </a:p>
        </p:txBody>
      </p:sp>
      <p:sp>
        <p:nvSpPr>
          <p:cNvPr id="4" name="Slide Number Placeholder 3"/>
          <p:cNvSpPr>
            <a:spLocks noGrp="1"/>
          </p:cNvSpPr>
          <p:nvPr>
            <p:ph type="sldNum" sz="quarter" idx="10"/>
          </p:nvPr>
        </p:nvSpPr>
        <p:spPr/>
        <p:txBody>
          <a:bodyPr/>
          <a:lstStyle/>
          <a:p>
            <a:fld id="{432C8229-802B-433E-925D-A5BFC2DC65BD}" type="slidenum">
              <a:rPr lang="en-US" smtClean="0"/>
              <a:pPr/>
              <a:t>22</a:t>
            </a:fld>
            <a:endParaRPr lang="en-US"/>
          </a:p>
        </p:txBody>
      </p:sp>
    </p:spTree>
    <p:extLst>
      <p:ext uri="{BB962C8B-B14F-4D97-AF65-F5344CB8AC3E}">
        <p14:creationId xmlns:p14="http://schemas.microsoft.com/office/powerpoint/2010/main" val="2828853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itchFamily="18" charset="0"/>
                <a:cs typeface="Times New Roman" pitchFamily="18" charset="0"/>
              </a:rPr>
              <a:t>The modified biophysical profile was developed to </a:t>
            </a:r>
            <a:r>
              <a:rPr lang="en-US" sz="1200" b="1" dirty="0">
                <a:latin typeface="Times New Roman" pitchFamily="18" charset="0"/>
                <a:cs typeface="Times New Roman" pitchFamily="18" charset="0"/>
              </a:rPr>
              <a:t>simplify</a:t>
            </a:r>
            <a:r>
              <a:rPr lang="en-US" sz="1200" dirty="0">
                <a:latin typeface="Times New Roman" pitchFamily="18" charset="0"/>
                <a:cs typeface="Times New Roman" pitchFamily="18" charset="0"/>
              </a:rPr>
              <a:t> the examination and </a:t>
            </a:r>
            <a:r>
              <a:rPr lang="en-US" sz="1200" b="1" dirty="0">
                <a:latin typeface="Times New Roman" pitchFamily="18" charset="0"/>
                <a:cs typeface="Times New Roman" pitchFamily="18" charset="0"/>
              </a:rPr>
              <a:t>reduce the time </a:t>
            </a:r>
            <a:r>
              <a:rPr lang="en-US" sz="1200" dirty="0">
                <a:latin typeface="Times New Roman" pitchFamily="18" charset="0"/>
                <a:cs typeface="Times New Roman" pitchFamily="18" charset="0"/>
              </a:rPr>
              <a:t>necessary to complete testing.</a:t>
            </a:r>
          </a:p>
          <a:p>
            <a:endParaRPr lang="en-US" dirty="0"/>
          </a:p>
        </p:txBody>
      </p:sp>
      <p:sp>
        <p:nvSpPr>
          <p:cNvPr id="4" name="Slide Number Placeholder 3"/>
          <p:cNvSpPr>
            <a:spLocks noGrp="1"/>
          </p:cNvSpPr>
          <p:nvPr>
            <p:ph type="sldNum" sz="quarter" idx="10"/>
          </p:nvPr>
        </p:nvSpPr>
        <p:spPr/>
        <p:txBody>
          <a:bodyPr/>
          <a:lstStyle/>
          <a:p>
            <a:fld id="{432C8229-802B-433E-925D-A5BFC2DC65BD}" type="slidenum">
              <a:rPr lang="en-US" smtClean="0"/>
              <a:pPr/>
              <a:t>29</a:t>
            </a:fld>
            <a:endParaRPr lang="en-US"/>
          </a:p>
        </p:txBody>
      </p:sp>
    </p:spTree>
    <p:extLst>
      <p:ext uri="{BB962C8B-B14F-4D97-AF65-F5344CB8AC3E}">
        <p14:creationId xmlns:p14="http://schemas.microsoft.com/office/powerpoint/2010/main" val="165734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7F41CB-3F18-C547-ADCB-EFCBDBFDB6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5986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37D3102-AD23-4BFF-87AE-61567A0BE8E3}" type="datetime1">
              <a:rPr lang="en-US" smtClean="0"/>
              <a:pPr/>
              <a:t>10/31/2023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19053D-4B37-4D7B-8ABF-990319F02EEF}" type="slidenum">
              <a:rPr lang="en-US" smtClean="0"/>
              <a:pPr/>
              <a:t>‹#›</a:t>
            </a:fld>
            <a:endParaRPr lang="en-US" dirty="0"/>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FABC42-E576-4B96-A2BC-C9DCC9DAE463}" type="datetime1">
              <a:rPr lang="en-US" smtClean="0"/>
              <a:pPr/>
              <a:t>10/31/2023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19053D-4B37-4D7B-8ABF-990319F02EEF}"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B9B64A-A574-4632-8FB6-30501D3E1ACB}" type="datetime1">
              <a:rPr lang="en-US" smtClean="0"/>
              <a:pPr/>
              <a:t>10/31/2023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19053D-4B37-4D7B-8ABF-990319F02EEF}"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7D3102-AD23-4BFF-87AE-61567A0BE8E3}" type="datetime1">
              <a:rPr lang="en-US" smtClean="0"/>
              <a:pPr/>
              <a:t>10/31/2023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19053D-4B37-4D7B-8ABF-990319F02EEF}" type="slidenum">
              <a:rPr lang="en-US" smtClean="0"/>
              <a:pPr/>
              <a:t>‹#›</a:t>
            </a:fld>
            <a:endParaRPr lang="en-US" dirty="0"/>
          </a:p>
        </p:txBody>
      </p:sp>
    </p:spTree>
    <p:extLst>
      <p:ext uri="{BB962C8B-B14F-4D97-AF65-F5344CB8AC3E}">
        <p14:creationId xmlns:p14="http://schemas.microsoft.com/office/powerpoint/2010/main" val="2298759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5F5725-E820-4B2A-A81C-15E6A453397F}" type="datetime1">
              <a:rPr lang="en-US" smtClean="0"/>
              <a:pPr/>
              <a:t>10/31/2023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19053D-4B37-4D7B-8ABF-990319F02EEF}" type="slidenum">
              <a:rPr lang="en-US" smtClean="0"/>
              <a:pPr/>
              <a:t>‹#›</a:t>
            </a:fld>
            <a:endParaRPr lang="en-US" dirty="0"/>
          </a:p>
        </p:txBody>
      </p:sp>
    </p:spTree>
    <p:extLst>
      <p:ext uri="{BB962C8B-B14F-4D97-AF65-F5344CB8AC3E}">
        <p14:creationId xmlns:p14="http://schemas.microsoft.com/office/powerpoint/2010/main" val="28801619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8DB90A-5AB2-4BF4-8147-F4CADCC03FE3}" type="datetime1">
              <a:rPr lang="en-US" smtClean="0"/>
              <a:pPr/>
              <a:t>10/31/2023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19053D-4B37-4D7B-8ABF-990319F02EEF}" type="slidenum">
              <a:rPr lang="en-US" smtClean="0"/>
              <a:pPr/>
              <a:t>‹#›</a:t>
            </a:fld>
            <a:endParaRPr lang="en-US"/>
          </a:p>
        </p:txBody>
      </p:sp>
    </p:spTree>
    <p:extLst>
      <p:ext uri="{BB962C8B-B14F-4D97-AF65-F5344CB8AC3E}">
        <p14:creationId xmlns:p14="http://schemas.microsoft.com/office/powerpoint/2010/main" val="4024173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C7ECF7D-CB0D-4FDB-902B-9E5CD56B2F3F}" type="datetime1">
              <a:rPr lang="en-US" smtClean="0"/>
              <a:pPr/>
              <a:t>10/31/2023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19053D-4B37-4D7B-8ABF-990319F02EEF}" type="slidenum">
              <a:rPr lang="en-US" smtClean="0"/>
              <a:pPr/>
              <a:t>‹#›</a:t>
            </a:fld>
            <a:endParaRPr lang="en-US"/>
          </a:p>
        </p:txBody>
      </p:sp>
    </p:spTree>
    <p:extLst>
      <p:ext uri="{BB962C8B-B14F-4D97-AF65-F5344CB8AC3E}">
        <p14:creationId xmlns:p14="http://schemas.microsoft.com/office/powerpoint/2010/main" val="4613481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155614-9033-4786-9235-17DD4EEE6651}" type="datetime1">
              <a:rPr lang="en-US" smtClean="0"/>
              <a:pPr/>
              <a:t>10/31/2023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B19053D-4B37-4D7B-8ABF-990319F02EEF}" type="slidenum">
              <a:rPr lang="en-US" smtClean="0"/>
              <a:pPr/>
              <a:t>‹#›</a:t>
            </a:fld>
            <a:endParaRPr lang="en-US"/>
          </a:p>
        </p:txBody>
      </p:sp>
    </p:spTree>
    <p:extLst>
      <p:ext uri="{BB962C8B-B14F-4D97-AF65-F5344CB8AC3E}">
        <p14:creationId xmlns:p14="http://schemas.microsoft.com/office/powerpoint/2010/main" val="3877950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DFD299-E27D-455F-9667-E019E6CEA2DD}" type="datetime1">
              <a:rPr lang="en-US" smtClean="0"/>
              <a:pPr/>
              <a:t>10/31/2023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B19053D-4B37-4D7B-8ABF-990319F02EEF}" type="slidenum">
              <a:rPr lang="en-US" smtClean="0"/>
              <a:pPr/>
              <a:t>‹#›</a:t>
            </a:fld>
            <a:endParaRPr lang="en-US"/>
          </a:p>
        </p:txBody>
      </p:sp>
    </p:spTree>
    <p:extLst>
      <p:ext uri="{BB962C8B-B14F-4D97-AF65-F5344CB8AC3E}">
        <p14:creationId xmlns:p14="http://schemas.microsoft.com/office/powerpoint/2010/main" val="1982874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CAA9CB-1752-48C5-8105-E376DCE212C0}" type="datetime1">
              <a:rPr lang="en-US" smtClean="0"/>
              <a:pPr/>
              <a:t>10/31/2023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B19053D-4B37-4D7B-8ABF-990319F02EEF}" type="slidenum">
              <a:rPr lang="en-US" smtClean="0"/>
              <a:pPr/>
              <a:t>‹#›</a:t>
            </a:fld>
            <a:endParaRPr lang="en-US"/>
          </a:p>
        </p:txBody>
      </p:sp>
    </p:spTree>
    <p:extLst>
      <p:ext uri="{BB962C8B-B14F-4D97-AF65-F5344CB8AC3E}">
        <p14:creationId xmlns:p14="http://schemas.microsoft.com/office/powerpoint/2010/main" val="1526488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1F1C62-8F5A-4581-84EA-8C88B3391AE6}" type="datetime1">
              <a:rPr lang="en-US" smtClean="0"/>
              <a:pPr/>
              <a:t>10/31/2023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19053D-4B37-4D7B-8ABF-990319F02EEF}" type="slidenum">
              <a:rPr lang="en-US" smtClean="0"/>
              <a:pPr/>
              <a:t>‹#›</a:t>
            </a:fld>
            <a:endParaRPr lang="en-US" dirty="0"/>
          </a:p>
        </p:txBody>
      </p:sp>
    </p:spTree>
    <p:extLst>
      <p:ext uri="{BB962C8B-B14F-4D97-AF65-F5344CB8AC3E}">
        <p14:creationId xmlns:p14="http://schemas.microsoft.com/office/powerpoint/2010/main" val="839387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5F5725-E820-4B2A-A81C-15E6A453397F}" type="datetime1">
              <a:rPr lang="en-US" smtClean="0"/>
              <a:pPr/>
              <a:t>10/31/2023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19053D-4B37-4D7B-8ABF-990319F02EEF}"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A98DDE-8CD0-4E97-98D0-8F413940748F}" type="datetime1">
              <a:rPr lang="en-US" smtClean="0"/>
              <a:pPr/>
              <a:t>10/31/2023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19053D-4B37-4D7B-8ABF-990319F02EEF}" type="slidenum">
              <a:rPr lang="en-US" smtClean="0"/>
              <a:pPr/>
              <a:t>‹#›</a:t>
            </a:fld>
            <a:endParaRPr lang="en-US" dirty="0"/>
          </a:p>
        </p:txBody>
      </p:sp>
    </p:spTree>
    <p:extLst>
      <p:ext uri="{BB962C8B-B14F-4D97-AF65-F5344CB8AC3E}">
        <p14:creationId xmlns:p14="http://schemas.microsoft.com/office/powerpoint/2010/main" val="23714304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FABC42-E576-4B96-A2BC-C9DCC9DAE463}" type="datetime1">
              <a:rPr lang="en-US" smtClean="0"/>
              <a:pPr/>
              <a:t>10/31/2023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19053D-4B37-4D7B-8ABF-990319F02EEF}" type="slidenum">
              <a:rPr lang="en-US" smtClean="0"/>
              <a:pPr/>
              <a:t>‹#›</a:t>
            </a:fld>
            <a:endParaRPr lang="en-US" dirty="0"/>
          </a:p>
        </p:txBody>
      </p:sp>
    </p:spTree>
    <p:extLst>
      <p:ext uri="{BB962C8B-B14F-4D97-AF65-F5344CB8AC3E}">
        <p14:creationId xmlns:p14="http://schemas.microsoft.com/office/powerpoint/2010/main" val="34059400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B9B64A-A574-4632-8FB6-30501D3E1ACB}" type="datetime1">
              <a:rPr lang="en-US" smtClean="0"/>
              <a:pPr/>
              <a:t>10/31/2023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19053D-4B37-4D7B-8ABF-990319F02EEF}" type="slidenum">
              <a:rPr lang="en-US" smtClean="0"/>
              <a:pPr/>
              <a:t>‹#›</a:t>
            </a:fld>
            <a:endParaRPr lang="en-US" dirty="0"/>
          </a:p>
        </p:txBody>
      </p:sp>
    </p:spTree>
    <p:extLst>
      <p:ext uri="{BB962C8B-B14F-4D97-AF65-F5344CB8AC3E}">
        <p14:creationId xmlns:p14="http://schemas.microsoft.com/office/powerpoint/2010/main" val="13205631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C819A4BB-AFCD-4BD7-9034-9682B40F8511}" type="datetimeFigureOut">
              <a:rPr lang="en-US" smtClean="0"/>
              <a:pPr/>
              <a:t>10/31/2023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5FA171-D7E9-4826-A151-248851422524}" type="slidenum">
              <a:rPr lang="en-US" smtClean="0"/>
              <a:pPr/>
              <a:t>‹#›</a:t>
            </a:fld>
            <a:endParaRPr lang="en-US"/>
          </a:p>
        </p:txBody>
      </p:sp>
    </p:spTree>
    <p:extLst>
      <p:ext uri="{BB962C8B-B14F-4D97-AF65-F5344CB8AC3E}">
        <p14:creationId xmlns:p14="http://schemas.microsoft.com/office/powerpoint/2010/main" val="20330988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19A4BB-AFCD-4BD7-9034-9682B40F8511}" type="datetimeFigureOut">
              <a:rPr lang="en-US" smtClean="0"/>
              <a:pPr/>
              <a:t>10/31/2023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5FA171-D7E9-4826-A151-248851422524}" type="slidenum">
              <a:rPr lang="en-US" smtClean="0"/>
              <a:pPr/>
              <a:t>‹#›</a:t>
            </a:fld>
            <a:endParaRPr lang="en-US"/>
          </a:p>
        </p:txBody>
      </p:sp>
    </p:spTree>
    <p:extLst>
      <p:ext uri="{BB962C8B-B14F-4D97-AF65-F5344CB8AC3E}">
        <p14:creationId xmlns:p14="http://schemas.microsoft.com/office/powerpoint/2010/main" val="23217442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819A4BB-AFCD-4BD7-9034-9682B40F8511}" type="datetimeFigureOut">
              <a:rPr lang="en-US" smtClean="0"/>
              <a:pPr/>
              <a:t>10/31/2023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5FA171-D7E9-4826-A151-248851422524}" type="slidenum">
              <a:rPr lang="en-US" smtClean="0"/>
              <a:pPr/>
              <a:t>‹#›</a:t>
            </a:fld>
            <a:endParaRPr lang="en-US"/>
          </a:p>
        </p:txBody>
      </p:sp>
    </p:spTree>
    <p:extLst>
      <p:ext uri="{BB962C8B-B14F-4D97-AF65-F5344CB8AC3E}">
        <p14:creationId xmlns:p14="http://schemas.microsoft.com/office/powerpoint/2010/main" val="7621413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19A4BB-AFCD-4BD7-9034-9682B40F8511}" type="datetimeFigureOut">
              <a:rPr lang="en-US" smtClean="0"/>
              <a:pPr/>
              <a:t>10/31/2023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5FA171-D7E9-4826-A151-248851422524}" type="slidenum">
              <a:rPr lang="en-US" smtClean="0"/>
              <a:pPr/>
              <a:t>‹#›</a:t>
            </a:fld>
            <a:endParaRPr lang="en-US"/>
          </a:p>
        </p:txBody>
      </p:sp>
    </p:spTree>
    <p:extLst>
      <p:ext uri="{BB962C8B-B14F-4D97-AF65-F5344CB8AC3E}">
        <p14:creationId xmlns:p14="http://schemas.microsoft.com/office/powerpoint/2010/main" val="25513736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819A4BB-AFCD-4BD7-9034-9682B40F8511}" type="datetimeFigureOut">
              <a:rPr lang="en-US" smtClean="0"/>
              <a:pPr/>
              <a:t>10/31/2023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5FA171-D7E9-4826-A151-248851422524}" type="slidenum">
              <a:rPr lang="en-US" smtClean="0"/>
              <a:pPr/>
              <a:t>‹#›</a:t>
            </a:fld>
            <a:endParaRPr lang="en-US"/>
          </a:p>
        </p:txBody>
      </p:sp>
    </p:spTree>
    <p:extLst>
      <p:ext uri="{BB962C8B-B14F-4D97-AF65-F5344CB8AC3E}">
        <p14:creationId xmlns:p14="http://schemas.microsoft.com/office/powerpoint/2010/main" val="4188163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19A4BB-AFCD-4BD7-9034-9682B40F8511}" type="datetimeFigureOut">
              <a:rPr lang="en-US" smtClean="0"/>
              <a:pPr/>
              <a:t>10/31/2023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5FA171-D7E9-4826-A151-248851422524}" type="slidenum">
              <a:rPr lang="en-US" smtClean="0"/>
              <a:pPr/>
              <a:t>‹#›</a:t>
            </a:fld>
            <a:endParaRPr lang="en-US"/>
          </a:p>
        </p:txBody>
      </p:sp>
    </p:spTree>
    <p:extLst>
      <p:ext uri="{BB962C8B-B14F-4D97-AF65-F5344CB8AC3E}">
        <p14:creationId xmlns:p14="http://schemas.microsoft.com/office/powerpoint/2010/main" val="20872287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19A4BB-AFCD-4BD7-9034-9682B40F8511}" type="datetimeFigureOut">
              <a:rPr lang="en-US" smtClean="0"/>
              <a:pPr/>
              <a:t>10/31/2023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5FA171-D7E9-4826-A151-248851422524}" type="slidenum">
              <a:rPr lang="en-US" smtClean="0"/>
              <a:pPr/>
              <a:t>‹#›</a:t>
            </a:fld>
            <a:endParaRPr lang="en-US"/>
          </a:p>
        </p:txBody>
      </p:sp>
    </p:spTree>
    <p:extLst>
      <p:ext uri="{BB962C8B-B14F-4D97-AF65-F5344CB8AC3E}">
        <p14:creationId xmlns:p14="http://schemas.microsoft.com/office/powerpoint/2010/main" val="4268922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8DB90A-5AB2-4BF4-8147-F4CADCC03FE3}" type="datetime1">
              <a:rPr lang="en-US" smtClean="0"/>
              <a:pPr/>
              <a:t>10/31/2023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19053D-4B37-4D7B-8ABF-990319F02EEF}" type="slidenum">
              <a:rPr lang="en-US" smtClean="0"/>
              <a:pPr/>
              <a:t>‹#›</a:t>
            </a:fld>
            <a:endParaRPr lang="en-US"/>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819A4BB-AFCD-4BD7-9034-9682B40F8511}" type="datetimeFigureOut">
              <a:rPr lang="en-US" smtClean="0"/>
              <a:pPr/>
              <a:t>10/31/2023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5FA171-D7E9-4826-A151-248851422524}" type="slidenum">
              <a:rPr lang="en-US" smtClean="0"/>
              <a:pPr/>
              <a:t>‹#›</a:t>
            </a:fld>
            <a:endParaRPr lang="en-US"/>
          </a:p>
        </p:txBody>
      </p:sp>
    </p:spTree>
    <p:extLst>
      <p:ext uri="{BB962C8B-B14F-4D97-AF65-F5344CB8AC3E}">
        <p14:creationId xmlns:p14="http://schemas.microsoft.com/office/powerpoint/2010/main" val="41003119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819A4BB-AFCD-4BD7-9034-9682B40F8511}" type="datetimeFigureOut">
              <a:rPr lang="en-US" smtClean="0"/>
              <a:pPr/>
              <a:t>10/31/2023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5FA171-D7E9-4826-A151-248851422524}" type="slidenum">
              <a:rPr lang="en-US" smtClean="0"/>
              <a:pPr/>
              <a:t>‹#›</a:t>
            </a:fld>
            <a:endParaRPr lang="en-US"/>
          </a:p>
        </p:txBody>
      </p:sp>
    </p:spTree>
    <p:extLst>
      <p:ext uri="{BB962C8B-B14F-4D97-AF65-F5344CB8AC3E}">
        <p14:creationId xmlns:p14="http://schemas.microsoft.com/office/powerpoint/2010/main" val="11507890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19A4BB-AFCD-4BD7-9034-9682B40F8511}" type="datetimeFigureOut">
              <a:rPr lang="en-US" smtClean="0"/>
              <a:pPr/>
              <a:t>10/31/2023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5FA171-D7E9-4826-A151-248851422524}" type="slidenum">
              <a:rPr lang="en-US" smtClean="0"/>
              <a:pPr/>
              <a:t>‹#›</a:t>
            </a:fld>
            <a:endParaRPr lang="en-US"/>
          </a:p>
        </p:txBody>
      </p:sp>
    </p:spTree>
    <p:extLst>
      <p:ext uri="{BB962C8B-B14F-4D97-AF65-F5344CB8AC3E}">
        <p14:creationId xmlns:p14="http://schemas.microsoft.com/office/powerpoint/2010/main" val="40608202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19A4BB-AFCD-4BD7-9034-9682B40F8511}" type="datetimeFigureOut">
              <a:rPr lang="en-US" smtClean="0"/>
              <a:pPr/>
              <a:t>10/31/2023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5FA171-D7E9-4826-A151-248851422524}" type="slidenum">
              <a:rPr lang="en-US" smtClean="0"/>
              <a:pPr/>
              <a:t>‹#›</a:t>
            </a:fld>
            <a:endParaRPr lang="en-US"/>
          </a:p>
        </p:txBody>
      </p:sp>
    </p:spTree>
    <p:extLst>
      <p:ext uri="{BB962C8B-B14F-4D97-AF65-F5344CB8AC3E}">
        <p14:creationId xmlns:p14="http://schemas.microsoft.com/office/powerpoint/2010/main" val="32973628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409575" y="-4763"/>
            <a:ext cx="3761184"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196301" y="1380070"/>
            <a:ext cx="6430966" cy="2616199"/>
          </a:xfrm>
        </p:spPr>
        <p:txBody>
          <a:bodyPr anchor="b">
            <a:normAutofit/>
          </a:bodyPr>
          <a:lstStyle>
            <a:lvl1pPr algn="r">
              <a:defRPr sz="5999">
                <a:effectLst/>
              </a:defRPr>
            </a:lvl1pPr>
          </a:lstStyle>
          <a:p>
            <a:r>
              <a:rPr lang="en-US"/>
              <a:t>Click to edit Master title style</a:t>
            </a:r>
            <a:endParaRPr lang="en-US" dirty="0"/>
          </a:p>
        </p:txBody>
      </p:sp>
      <p:sp>
        <p:nvSpPr>
          <p:cNvPr id="3" name="Subtitle 2"/>
          <p:cNvSpPr>
            <a:spLocks noGrp="1"/>
          </p:cNvSpPr>
          <p:nvPr>
            <p:ph type="subTitle" idx="1"/>
          </p:nvPr>
        </p:nvSpPr>
        <p:spPr>
          <a:xfrm>
            <a:off x="3386533" y="3996267"/>
            <a:ext cx="5240734" cy="1388534"/>
          </a:xfrm>
        </p:spPr>
        <p:txBody>
          <a:bodyPr anchor="t">
            <a:normAutofit/>
          </a:bodyPr>
          <a:lstStyle>
            <a:lvl1pPr marL="0" indent="0" algn="r">
              <a:buNone/>
              <a:defRPr sz="2100">
                <a:solidFill>
                  <a:schemeClr val="tx1"/>
                </a:solidFill>
              </a:defRPr>
            </a:lvl1pPr>
            <a:lvl2pPr marL="457109" indent="0" algn="ctr">
              <a:buNone/>
              <a:defRPr>
                <a:solidFill>
                  <a:schemeClr val="tx1">
                    <a:tint val="75000"/>
                  </a:schemeClr>
                </a:solidFill>
              </a:defRPr>
            </a:lvl2pPr>
            <a:lvl3pPr marL="914217" indent="0" algn="ctr">
              <a:buNone/>
              <a:defRPr>
                <a:solidFill>
                  <a:schemeClr val="tx1">
                    <a:tint val="75000"/>
                  </a:schemeClr>
                </a:solidFill>
              </a:defRPr>
            </a:lvl3pPr>
            <a:lvl4pPr marL="1371326" indent="0" algn="ctr">
              <a:buNone/>
              <a:defRPr>
                <a:solidFill>
                  <a:schemeClr val="tx1">
                    <a:tint val="75000"/>
                  </a:schemeClr>
                </a:solidFill>
              </a:defRPr>
            </a:lvl4pPr>
            <a:lvl5pPr marL="1828434" indent="0" algn="ctr">
              <a:buNone/>
              <a:defRPr>
                <a:solidFill>
                  <a:schemeClr val="tx1">
                    <a:tint val="75000"/>
                  </a:schemeClr>
                </a:solidFill>
              </a:defRPr>
            </a:lvl5pPr>
            <a:lvl6pPr marL="2285543" indent="0" algn="ctr">
              <a:buNone/>
              <a:defRPr>
                <a:solidFill>
                  <a:schemeClr val="tx1">
                    <a:tint val="75000"/>
                  </a:schemeClr>
                </a:solidFill>
              </a:defRPr>
            </a:lvl6pPr>
            <a:lvl7pPr marL="2742651" indent="0" algn="ctr">
              <a:buNone/>
              <a:defRPr>
                <a:solidFill>
                  <a:schemeClr val="tx1">
                    <a:tint val="75000"/>
                  </a:schemeClr>
                </a:solidFill>
              </a:defRPr>
            </a:lvl7pPr>
            <a:lvl8pPr marL="3199760" indent="0" algn="ctr">
              <a:buNone/>
              <a:defRPr>
                <a:solidFill>
                  <a:schemeClr val="tx1">
                    <a:tint val="75000"/>
                  </a:schemeClr>
                </a:solidFill>
              </a:defRPr>
            </a:lvl8pPr>
            <a:lvl9pPr marL="3656868"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10/31/2023</a:t>
            </a:fld>
            <a:endParaRPr lang="en-US" dirty="0"/>
          </a:p>
        </p:txBody>
      </p:sp>
      <p:sp>
        <p:nvSpPr>
          <p:cNvPr id="5" name="Footer Placeholder 4"/>
          <p:cNvSpPr>
            <a:spLocks noGrp="1"/>
          </p:cNvSpPr>
          <p:nvPr>
            <p:ph type="ftr" sz="quarter" idx="11"/>
          </p:nvPr>
        </p:nvSpPr>
        <p:spPr>
          <a:xfrm>
            <a:off x="3999309" y="5883277"/>
            <a:ext cx="3243033" cy="365125"/>
          </a:xfrm>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864047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213893" y="5867133"/>
            <a:ext cx="413375"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247108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9210" y="2666999"/>
            <a:ext cx="6698060" cy="2110382"/>
          </a:xfrm>
        </p:spPr>
        <p:txBody>
          <a:bodyPr anchor="b"/>
          <a:lstStyle>
            <a:lvl1pPr algn="r">
              <a:defRPr sz="3999" b="0" cap="none"/>
            </a:lvl1pPr>
          </a:lstStyle>
          <a:p>
            <a:r>
              <a:rPr lang="en-US"/>
              <a:t>Click to edit Master title style</a:t>
            </a:r>
            <a:endParaRPr lang="en-US" dirty="0"/>
          </a:p>
        </p:txBody>
      </p:sp>
      <p:sp>
        <p:nvSpPr>
          <p:cNvPr id="3" name="Text Placeholder 2"/>
          <p:cNvSpPr>
            <a:spLocks noGrp="1"/>
          </p:cNvSpPr>
          <p:nvPr>
            <p:ph type="body" idx="1"/>
          </p:nvPr>
        </p:nvSpPr>
        <p:spPr>
          <a:xfrm>
            <a:off x="1929209" y="4777381"/>
            <a:ext cx="6698061" cy="860400"/>
          </a:xfrm>
        </p:spPr>
        <p:txBody>
          <a:bodyPr anchor="t">
            <a:normAutofit/>
          </a:bodyPr>
          <a:lstStyle>
            <a:lvl1pPr marL="0" indent="0" algn="r">
              <a:buNone/>
              <a:defRPr sz="2000">
                <a:solidFill>
                  <a:schemeClr val="tx1"/>
                </a:solidFill>
              </a:defRPr>
            </a:lvl1pPr>
            <a:lvl2pPr marL="457109" indent="0">
              <a:buNone/>
              <a:defRPr sz="1800">
                <a:solidFill>
                  <a:schemeClr val="tx1">
                    <a:tint val="75000"/>
                  </a:schemeClr>
                </a:solidFill>
              </a:defRPr>
            </a:lvl2pPr>
            <a:lvl3pPr marL="914217" indent="0">
              <a:buNone/>
              <a:defRPr sz="1600">
                <a:solidFill>
                  <a:schemeClr val="tx1">
                    <a:tint val="75000"/>
                  </a:schemeClr>
                </a:solidFill>
              </a:defRPr>
            </a:lvl3pPr>
            <a:lvl4pPr marL="1371326" indent="0">
              <a:buNone/>
              <a:defRPr sz="1400">
                <a:solidFill>
                  <a:schemeClr val="tx1">
                    <a:tint val="75000"/>
                  </a:schemeClr>
                </a:solidFill>
              </a:defRPr>
            </a:lvl4pPr>
            <a:lvl5pPr marL="1828434" indent="0">
              <a:buNone/>
              <a:defRPr sz="1400">
                <a:solidFill>
                  <a:schemeClr val="tx1">
                    <a:tint val="75000"/>
                  </a:schemeClr>
                </a:solidFill>
              </a:defRPr>
            </a:lvl5pPr>
            <a:lvl6pPr marL="2285543" indent="0">
              <a:buNone/>
              <a:defRPr sz="1400">
                <a:solidFill>
                  <a:schemeClr val="tx1">
                    <a:tint val="75000"/>
                  </a:schemeClr>
                </a:solidFill>
              </a:defRPr>
            </a:lvl6pPr>
            <a:lvl7pPr marL="2742651" indent="0">
              <a:buNone/>
              <a:defRPr sz="1400">
                <a:solidFill>
                  <a:schemeClr val="tx1">
                    <a:tint val="75000"/>
                  </a:schemeClr>
                </a:solidFill>
              </a:defRPr>
            </a:lvl7pPr>
            <a:lvl8pPr marL="3199760" indent="0">
              <a:buNone/>
              <a:defRPr sz="1400">
                <a:solidFill>
                  <a:schemeClr val="tx1">
                    <a:tint val="75000"/>
                  </a:schemeClr>
                </a:solidFill>
              </a:defRPr>
            </a:lvl8pPr>
            <a:lvl9pPr marL="365686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571202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13234" y="685802"/>
            <a:ext cx="7514035"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13235" y="2667001"/>
            <a:ext cx="3671291"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55976" y="2667000"/>
            <a:ext cx="3671292"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17443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329135" y="2658533"/>
            <a:ext cx="3455391" cy="576262"/>
          </a:xfrm>
        </p:spPr>
        <p:txBody>
          <a:bodyPr anchor="b">
            <a:noAutofit/>
          </a:bodyPr>
          <a:lstStyle>
            <a:lvl1pPr marL="0" indent="0">
              <a:buNone/>
              <a:defRPr sz="2799" b="0">
                <a:solidFill>
                  <a:schemeClr val="accent1">
                    <a:lumMod val="75000"/>
                  </a:schemeClr>
                </a:solidFill>
              </a:defRPr>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1113233" y="3335337"/>
            <a:ext cx="3671292"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60366" y="2667000"/>
            <a:ext cx="3466903" cy="576262"/>
          </a:xfrm>
        </p:spPr>
        <p:txBody>
          <a:bodyPr anchor="b">
            <a:noAutofit/>
          </a:bodyPr>
          <a:lstStyle>
            <a:lvl1pPr marL="0" indent="0">
              <a:buNone/>
              <a:defRPr sz="2799" b="0">
                <a:solidFill>
                  <a:schemeClr val="accent1">
                    <a:lumMod val="75000"/>
                  </a:schemeClr>
                </a:solidFill>
              </a:defRPr>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955976" y="3335337"/>
            <a:ext cx="3671292"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10/31/2023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265667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10/31/2023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55385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C7ECF7D-CB0D-4FDB-902B-9E5CD56B2F3F}" type="datetime1">
              <a:rPr lang="en-US" smtClean="0"/>
              <a:pPr/>
              <a:t>10/31/2023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19053D-4B37-4D7B-8ABF-990319F02EEF}"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10/31/2023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868449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235" y="1600200"/>
            <a:ext cx="266184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3946525" y="685801"/>
            <a:ext cx="468074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3235" y="2971800"/>
            <a:ext cx="2661841" cy="1828800"/>
          </a:xfrm>
        </p:spPr>
        <p:txBody>
          <a:bodyPr>
            <a:normAutofit/>
          </a:bodyPr>
          <a:lstStyle>
            <a:lvl1pPr marL="0" indent="0" algn="ctr">
              <a:buNone/>
              <a:defRPr sz="16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836346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043" y="1752599"/>
            <a:ext cx="4069618" cy="1371600"/>
          </a:xfrm>
        </p:spPr>
        <p:txBody>
          <a:bodyPr anchor="b">
            <a:normAutofit/>
          </a:bodyPr>
          <a:lstStyle>
            <a:lvl1pPr algn="ctr">
              <a:defRPr sz="2799"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696012" y="914400"/>
            <a:ext cx="246073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109" indent="0">
              <a:buNone/>
              <a:defRPr sz="1600"/>
            </a:lvl2pPr>
            <a:lvl3pPr marL="914217" indent="0">
              <a:buNone/>
              <a:defRPr sz="1600"/>
            </a:lvl3pPr>
            <a:lvl4pPr marL="1371326" indent="0">
              <a:buNone/>
              <a:defRPr sz="1600"/>
            </a:lvl4pPr>
            <a:lvl5pPr marL="1828434" indent="0">
              <a:buNone/>
              <a:defRPr sz="1600"/>
            </a:lvl5pPr>
            <a:lvl6pPr marL="2285543" indent="0">
              <a:buNone/>
              <a:defRPr sz="1600"/>
            </a:lvl6pPr>
            <a:lvl7pPr marL="2742651" indent="0">
              <a:buNone/>
              <a:defRPr sz="1600"/>
            </a:lvl7pPr>
            <a:lvl8pPr marL="3199760" indent="0">
              <a:buNone/>
              <a:defRPr sz="1600"/>
            </a:lvl8pPr>
            <a:lvl9pPr marL="3656868" indent="0">
              <a:buNone/>
              <a:defRPr sz="1600"/>
            </a:lvl9pPr>
          </a:lstStyle>
          <a:p>
            <a:r>
              <a:rPr lang="en-US" dirty="0"/>
              <a:t>Drag picture to placeholder or click icon to add</a:t>
            </a:r>
          </a:p>
        </p:txBody>
      </p:sp>
      <p:sp>
        <p:nvSpPr>
          <p:cNvPr id="4" name="Text Placeholder 3"/>
          <p:cNvSpPr>
            <a:spLocks noGrp="1"/>
          </p:cNvSpPr>
          <p:nvPr>
            <p:ph type="body" sz="half" idx="2"/>
          </p:nvPr>
        </p:nvSpPr>
        <p:spPr>
          <a:xfrm>
            <a:off x="1112043" y="3124199"/>
            <a:ext cx="4069618" cy="1828800"/>
          </a:xfrm>
        </p:spPr>
        <p:txBody>
          <a:bodyPr>
            <a:normAutofit/>
          </a:bodyPr>
          <a:lstStyle>
            <a:lvl1pPr marL="0" indent="0" algn="ctr">
              <a:buNone/>
              <a:defRPr sz="18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230123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234" y="4732865"/>
            <a:ext cx="7514033"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89510" y="932112"/>
            <a:ext cx="6169458"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109" indent="0">
              <a:buNone/>
              <a:defRPr sz="1600"/>
            </a:lvl2pPr>
            <a:lvl3pPr marL="914217" indent="0">
              <a:buNone/>
              <a:defRPr sz="1600"/>
            </a:lvl3pPr>
            <a:lvl4pPr marL="1371326" indent="0">
              <a:buNone/>
              <a:defRPr sz="1600"/>
            </a:lvl4pPr>
            <a:lvl5pPr marL="1828434" indent="0">
              <a:buNone/>
              <a:defRPr sz="1600"/>
            </a:lvl5pPr>
            <a:lvl6pPr marL="2285543" indent="0">
              <a:buNone/>
              <a:defRPr sz="1600"/>
            </a:lvl6pPr>
            <a:lvl7pPr marL="2742651" indent="0">
              <a:buNone/>
              <a:defRPr sz="1600"/>
            </a:lvl7pPr>
            <a:lvl8pPr marL="3199760" indent="0">
              <a:buNone/>
              <a:defRPr sz="1600"/>
            </a:lvl8pPr>
            <a:lvl9pPr marL="3656868" indent="0">
              <a:buNone/>
              <a:defRPr sz="1600"/>
            </a:lvl9pPr>
          </a:lstStyle>
          <a:p>
            <a:r>
              <a:rPr lang="en-US" dirty="0"/>
              <a:t>Drag picture to placeholder or click icon to add</a:t>
            </a:r>
          </a:p>
        </p:txBody>
      </p:sp>
      <p:sp>
        <p:nvSpPr>
          <p:cNvPr id="4" name="Text Placeholder 3"/>
          <p:cNvSpPr>
            <a:spLocks noGrp="1"/>
          </p:cNvSpPr>
          <p:nvPr>
            <p:ph type="body" sz="half" idx="2"/>
          </p:nvPr>
        </p:nvSpPr>
        <p:spPr>
          <a:xfrm>
            <a:off x="1113234" y="5299603"/>
            <a:ext cx="7514033" cy="493712"/>
          </a:xfrm>
        </p:spPr>
        <p:txBody>
          <a:bodyPr>
            <a:normAutofit/>
          </a:bodyPr>
          <a:lstStyle>
            <a:lvl1pPr marL="0" indent="0" algn="ctr">
              <a:buNone/>
              <a:defRPr sz="14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856057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235" y="685800"/>
            <a:ext cx="7514033" cy="3048000"/>
          </a:xfrm>
        </p:spPr>
        <p:txBody>
          <a:bodyPr anchor="ctr">
            <a:normAutofit/>
          </a:bodyPr>
          <a:lstStyle>
            <a:lvl1pPr algn="ctr">
              <a:defRPr sz="3199" b="0" cap="none"/>
            </a:lvl1pPr>
          </a:lstStyle>
          <a:p>
            <a:r>
              <a:rPr lang="en-US"/>
              <a:t>Click to edit Master title style</a:t>
            </a:r>
            <a:endParaRPr lang="en-US" dirty="0"/>
          </a:p>
        </p:txBody>
      </p:sp>
      <p:sp>
        <p:nvSpPr>
          <p:cNvPr id="3" name="Text Placeholder 2"/>
          <p:cNvSpPr>
            <a:spLocks noGrp="1"/>
          </p:cNvSpPr>
          <p:nvPr>
            <p:ph type="body" idx="1"/>
          </p:nvPr>
        </p:nvSpPr>
        <p:spPr>
          <a:xfrm>
            <a:off x="1113235" y="4343400"/>
            <a:ext cx="7514035" cy="1447800"/>
          </a:xfrm>
        </p:spPr>
        <p:txBody>
          <a:bodyPr anchor="ctr">
            <a:normAutofit/>
          </a:bodyPr>
          <a:lstStyle>
            <a:lvl1pPr marL="0" indent="0" algn="ctr">
              <a:buNone/>
              <a:defRPr sz="2000">
                <a:solidFill>
                  <a:schemeClr val="tx1"/>
                </a:solidFill>
              </a:defRPr>
            </a:lvl1pPr>
            <a:lvl2pPr marL="457109" indent="0">
              <a:buNone/>
              <a:defRPr sz="1800">
                <a:solidFill>
                  <a:schemeClr val="tx1">
                    <a:tint val="75000"/>
                  </a:schemeClr>
                </a:solidFill>
              </a:defRPr>
            </a:lvl2pPr>
            <a:lvl3pPr marL="914217" indent="0">
              <a:buNone/>
              <a:defRPr sz="1600">
                <a:solidFill>
                  <a:schemeClr val="tx1">
                    <a:tint val="75000"/>
                  </a:schemeClr>
                </a:solidFill>
              </a:defRPr>
            </a:lvl3pPr>
            <a:lvl4pPr marL="1371326" indent="0">
              <a:buNone/>
              <a:defRPr sz="1400">
                <a:solidFill>
                  <a:schemeClr val="tx1">
                    <a:tint val="75000"/>
                  </a:schemeClr>
                </a:solidFill>
              </a:defRPr>
            </a:lvl4pPr>
            <a:lvl5pPr marL="1828434" indent="0">
              <a:buNone/>
              <a:defRPr sz="1400">
                <a:solidFill>
                  <a:schemeClr val="tx1">
                    <a:tint val="75000"/>
                  </a:schemeClr>
                </a:solidFill>
              </a:defRPr>
            </a:lvl5pPr>
            <a:lvl6pPr marL="2285543" indent="0">
              <a:buNone/>
              <a:defRPr sz="1400">
                <a:solidFill>
                  <a:schemeClr val="tx1">
                    <a:tint val="75000"/>
                  </a:schemeClr>
                </a:solidFill>
              </a:defRPr>
            </a:lvl6pPr>
            <a:lvl7pPr marL="2742651" indent="0">
              <a:buNone/>
              <a:defRPr sz="1400">
                <a:solidFill>
                  <a:schemeClr val="tx1">
                    <a:tint val="75000"/>
                  </a:schemeClr>
                </a:solidFill>
              </a:defRPr>
            </a:lvl7pPr>
            <a:lvl8pPr marL="3199760" indent="0">
              <a:buNone/>
              <a:defRPr sz="1400">
                <a:solidFill>
                  <a:schemeClr val="tx1">
                    <a:tint val="75000"/>
                  </a:schemeClr>
                </a:solidFill>
              </a:defRPr>
            </a:lvl8pPr>
            <a:lvl9pPr marL="365686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262471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198959" y="863023"/>
            <a:ext cx="457200" cy="584776"/>
          </a:xfrm>
          <a:prstGeom prst="rect">
            <a:avLst/>
          </a:prstGeom>
        </p:spPr>
        <p:txBody>
          <a:bodyPr vert="horz" lIns="91424" tIns="45712" rIns="91424" bIns="45712"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998" dirty="0">
                <a:solidFill>
                  <a:schemeClr val="tx1"/>
                </a:solidFill>
                <a:effectLst/>
              </a:rPr>
              <a:t>“</a:t>
            </a:r>
          </a:p>
        </p:txBody>
      </p:sp>
      <p:sp>
        <p:nvSpPr>
          <p:cNvPr id="15" name="TextBox 14"/>
          <p:cNvSpPr txBox="1"/>
          <p:nvPr/>
        </p:nvSpPr>
        <p:spPr>
          <a:xfrm>
            <a:off x="8170069" y="2819399"/>
            <a:ext cx="457200" cy="584776"/>
          </a:xfrm>
          <a:prstGeom prst="rect">
            <a:avLst/>
          </a:prstGeom>
        </p:spPr>
        <p:txBody>
          <a:bodyPr vert="horz" lIns="91424" tIns="45712" rIns="91424" bIns="45712"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998" dirty="0">
                <a:solidFill>
                  <a:schemeClr val="tx1"/>
                </a:solidFill>
                <a:effectLst/>
              </a:rPr>
              <a:t>”</a:t>
            </a:r>
          </a:p>
        </p:txBody>
      </p:sp>
      <p:sp>
        <p:nvSpPr>
          <p:cNvPr id="2" name="Title 1"/>
          <p:cNvSpPr>
            <a:spLocks noGrp="1"/>
          </p:cNvSpPr>
          <p:nvPr>
            <p:ph type="title"/>
          </p:nvPr>
        </p:nvSpPr>
        <p:spPr>
          <a:xfrm>
            <a:off x="1656159" y="685801"/>
            <a:ext cx="6742509" cy="2743199"/>
          </a:xfrm>
        </p:spPr>
        <p:txBody>
          <a:bodyPr anchor="ctr">
            <a:normAutofit/>
          </a:bodyPr>
          <a:lstStyle>
            <a:lvl1pPr algn="ctr">
              <a:defRPr sz="3199"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827609" y="3428999"/>
            <a:ext cx="6399612" cy="381000"/>
          </a:xfrm>
        </p:spPr>
        <p:txBody>
          <a:bodyPr anchor="ctr">
            <a:normAutofit/>
          </a:bodyPr>
          <a:lstStyle>
            <a:lvl1pPr marL="0" indent="0">
              <a:buFontTx/>
              <a:buNone/>
              <a:defRPr sz="1800"/>
            </a:lvl1pPr>
            <a:lvl2pPr marL="457109" indent="0">
              <a:buFontTx/>
              <a:buNone/>
              <a:defRPr/>
            </a:lvl2pPr>
            <a:lvl3pPr marL="914217" indent="0">
              <a:buFontTx/>
              <a:buNone/>
              <a:defRPr/>
            </a:lvl3pPr>
            <a:lvl4pPr marL="1371326" indent="0">
              <a:buFontTx/>
              <a:buNone/>
              <a:defRPr/>
            </a:lvl4pPr>
            <a:lvl5pPr marL="1828434" indent="0">
              <a:buFontTx/>
              <a:buNone/>
              <a:defRPr/>
            </a:lvl5pPr>
          </a:lstStyle>
          <a:p>
            <a:pPr lvl="0"/>
            <a:r>
              <a:rPr lang="en-US"/>
              <a:t>Click to edit Master text styles</a:t>
            </a:r>
          </a:p>
        </p:txBody>
      </p:sp>
      <p:sp>
        <p:nvSpPr>
          <p:cNvPr id="3" name="Text Placeholder 2"/>
          <p:cNvSpPr>
            <a:spLocks noGrp="1"/>
          </p:cNvSpPr>
          <p:nvPr>
            <p:ph type="body" idx="1"/>
          </p:nvPr>
        </p:nvSpPr>
        <p:spPr>
          <a:xfrm>
            <a:off x="1113234" y="4343400"/>
            <a:ext cx="7514033" cy="1447800"/>
          </a:xfrm>
        </p:spPr>
        <p:txBody>
          <a:bodyPr anchor="ctr">
            <a:normAutofit/>
          </a:bodyPr>
          <a:lstStyle>
            <a:lvl1pPr marL="0" indent="0" algn="ctr">
              <a:buNone/>
              <a:defRPr sz="2000">
                <a:solidFill>
                  <a:schemeClr val="tx1"/>
                </a:solidFill>
              </a:defRPr>
            </a:lvl1pPr>
            <a:lvl2pPr marL="457109" indent="0">
              <a:buNone/>
              <a:defRPr sz="1800">
                <a:solidFill>
                  <a:schemeClr val="tx1">
                    <a:tint val="75000"/>
                  </a:schemeClr>
                </a:solidFill>
              </a:defRPr>
            </a:lvl2pPr>
            <a:lvl3pPr marL="914217" indent="0">
              <a:buNone/>
              <a:defRPr sz="1600">
                <a:solidFill>
                  <a:schemeClr val="tx1">
                    <a:tint val="75000"/>
                  </a:schemeClr>
                </a:solidFill>
              </a:defRPr>
            </a:lvl3pPr>
            <a:lvl4pPr marL="1371326" indent="0">
              <a:buNone/>
              <a:defRPr sz="1400">
                <a:solidFill>
                  <a:schemeClr val="tx1">
                    <a:tint val="75000"/>
                  </a:schemeClr>
                </a:solidFill>
              </a:defRPr>
            </a:lvl4pPr>
            <a:lvl5pPr marL="1828434" indent="0">
              <a:buNone/>
              <a:defRPr sz="1400">
                <a:solidFill>
                  <a:schemeClr val="tx1">
                    <a:tint val="75000"/>
                  </a:schemeClr>
                </a:solidFill>
              </a:defRPr>
            </a:lvl5pPr>
            <a:lvl6pPr marL="2285543" indent="0">
              <a:buNone/>
              <a:defRPr sz="1400">
                <a:solidFill>
                  <a:schemeClr val="tx1">
                    <a:tint val="75000"/>
                  </a:schemeClr>
                </a:solidFill>
              </a:defRPr>
            </a:lvl6pPr>
            <a:lvl7pPr marL="2742651" indent="0">
              <a:buNone/>
              <a:defRPr sz="1400">
                <a:solidFill>
                  <a:schemeClr val="tx1">
                    <a:tint val="75000"/>
                  </a:schemeClr>
                </a:solidFill>
              </a:defRPr>
            </a:lvl7pPr>
            <a:lvl8pPr marL="3199760" indent="0">
              <a:buNone/>
              <a:defRPr sz="1400">
                <a:solidFill>
                  <a:schemeClr val="tx1">
                    <a:tint val="75000"/>
                  </a:schemeClr>
                </a:solidFill>
              </a:defRPr>
            </a:lvl8pPr>
            <a:lvl9pPr marL="365686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397026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235" y="3308581"/>
            <a:ext cx="7514032" cy="1468800"/>
          </a:xfrm>
        </p:spPr>
        <p:txBody>
          <a:bodyPr anchor="b">
            <a:normAutofit/>
          </a:bodyPr>
          <a:lstStyle>
            <a:lvl1pPr algn="r">
              <a:defRPr sz="3199" b="0" cap="none"/>
            </a:lvl1pPr>
          </a:lstStyle>
          <a:p>
            <a:r>
              <a:rPr lang="en-US"/>
              <a:t>Click to edit Master title style</a:t>
            </a:r>
            <a:endParaRPr lang="en-US" dirty="0"/>
          </a:p>
        </p:txBody>
      </p:sp>
      <p:sp>
        <p:nvSpPr>
          <p:cNvPr id="3" name="Text Placeholder 2"/>
          <p:cNvSpPr>
            <a:spLocks noGrp="1"/>
          </p:cNvSpPr>
          <p:nvPr>
            <p:ph type="body" idx="1"/>
          </p:nvPr>
        </p:nvSpPr>
        <p:spPr>
          <a:xfrm>
            <a:off x="1113235" y="4777381"/>
            <a:ext cx="7514032" cy="860400"/>
          </a:xfrm>
        </p:spPr>
        <p:txBody>
          <a:bodyPr anchor="t">
            <a:normAutofit/>
          </a:bodyPr>
          <a:lstStyle>
            <a:lvl1pPr marL="0" indent="0" algn="r">
              <a:buNone/>
              <a:defRPr sz="2000">
                <a:solidFill>
                  <a:schemeClr val="tx1"/>
                </a:solidFill>
              </a:defRPr>
            </a:lvl1pPr>
            <a:lvl2pPr marL="457109" indent="0">
              <a:buNone/>
              <a:defRPr sz="1800">
                <a:solidFill>
                  <a:schemeClr val="tx1">
                    <a:tint val="75000"/>
                  </a:schemeClr>
                </a:solidFill>
              </a:defRPr>
            </a:lvl2pPr>
            <a:lvl3pPr marL="914217" indent="0">
              <a:buNone/>
              <a:defRPr sz="1600">
                <a:solidFill>
                  <a:schemeClr val="tx1">
                    <a:tint val="75000"/>
                  </a:schemeClr>
                </a:solidFill>
              </a:defRPr>
            </a:lvl3pPr>
            <a:lvl4pPr marL="1371326" indent="0">
              <a:buNone/>
              <a:defRPr sz="1400">
                <a:solidFill>
                  <a:schemeClr val="tx1">
                    <a:tint val="75000"/>
                  </a:schemeClr>
                </a:solidFill>
              </a:defRPr>
            </a:lvl4pPr>
            <a:lvl5pPr marL="1828434" indent="0">
              <a:buNone/>
              <a:defRPr sz="1400">
                <a:solidFill>
                  <a:schemeClr val="tx1">
                    <a:tint val="75000"/>
                  </a:schemeClr>
                </a:solidFill>
              </a:defRPr>
            </a:lvl5pPr>
            <a:lvl6pPr marL="2285543" indent="0">
              <a:buNone/>
              <a:defRPr sz="1400">
                <a:solidFill>
                  <a:schemeClr val="tx1">
                    <a:tint val="75000"/>
                  </a:schemeClr>
                </a:solidFill>
              </a:defRPr>
            </a:lvl6pPr>
            <a:lvl7pPr marL="2742651" indent="0">
              <a:buNone/>
              <a:defRPr sz="1400">
                <a:solidFill>
                  <a:schemeClr val="tx1">
                    <a:tint val="75000"/>
                  </a:schemeClr>
                </a:solidFill>
              </a:defRPr>
            </a:lvl7pPr>
            <a:lvl8pPr marL="3199760" indent="0">
              <a:buNone/>
              <a:defRPr sz="1400">
                <a:solidFill>
                  <a:schemeClr val="tx1">
                    <a:tint val="75000"/>
                  </a:schemeClr>
                </a:solidFill>
              </a:defRPr>
            </a:lvl8pPr>
            <a:lvl9pPr marL="365686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050454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198959" y="863023"/>
            <a:ext cx="457200" cy="584776"/>
          </a:xfrm>
          <a:prstGeom prst="rect">
            <a:avLst/>
          </a:prstGeom>
        </p:spPr>
        <p:txBody>
          <a:bodyPr vert="horz" lIns="91424" tIns="45712" rIns="91424" bIns="45712"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998" dirty="0">
                <a:solidFill>
                  <a:schemeClr val="tx1"/>
                </a:solidFill>
                <a:effectLst/>
              </a:rPr>
              <a:t>“</a:t>
            </a:r>
          </a:p>
        </p:txBody>
      </p:sp>
      <p:sp>
        <p:nvSpPr>
          <p:cNvPr id="15" name="TextBox 14"/>
          <p:cNvSpPr txBox="1"/>
          <p:nvPr/>
        </p:nvSpPr>
        <p:spPr>
          <a:xfrm>
            <a:off x="8170069" y="2819399"/>
            <a:ext cx="457200" cy="584776"/>
          </a:xfrm>
          <a:prstGeom prst="rect">
            <a:avLst/>
          </a:prstGeom>
        </p:spPr>
        <p:txBody>
          <a:bodyPr vert="horz" lIns="91424" tIns="45712" rIns="91424" bIns="45712"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998" dirty="0">
                <a:solidFill>
                  <a:schemeClr val="tx1"/>
                </a:solidFill>
                <a:effectLst/>
              </a:rPr>
              <a:t>”</a:t>
            </a:r>
          </a:p>
        </p:txBody>
      </p:sp>
      <p:sp>
        <p:nvSpPr>
          <p:cNvPr id="2" name="Title 1"/>
          <p:cNvSpPr>
            <a:spLocks noGrp="1"/>
          </p:cNvSpPr>
          <p:nvPr>
            <p:ph type="title"/>
          </p:nvPr>
        </p:nvSpPr>
        <p:spPr>
          <a:xfrm>
            <a:off x="1656159" y="685801"/>
            <a:ext cx="6742509" cy="2743199"/>
          </a:xfrm>
        </p:spPr>
        <p:txBody>
          <a:bodyPr anchor="ctr">
            <a:normAutofit/>
          </a:bodyPr>
          <a:lstStyle>
            <a:lvl1pPr algn="ctr">
              <a:defRPr sz="3199"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13235" y="3886200"/>
            <a:ext cx="7514032"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13235" y="4775200"/>
            <a:ext cx="7514032" cy="1016000"/>
          </a:xfrm>
        </p:spPr>
        <p:txBody>
          <a:bodyPr anchor="t">
            <a:normAutofit/>
          </a:bodyPr>
          <a:lstStyle>
            <a:lvl1pPr marL="0" indent="0" algn="r">
              <a:buNone/>
              <a:defRPr sz="1800">
                <a:solidFill>
                  <a:schemeClr val="tx1"/>
                </a:solidFill>
              </a:defRPr>
            </a:lvl1pPr>
            <a:lvl2pPr marL="457109" indent="0">
              <a:buNone/>
              <a:defRPr sz="1800">
                <a:solidFill>
                  <a:schemeClr val="tx1">
                    <a:tint val="75000"/>
                  </a:schemeClr>
                </a:solidFill>
              </a:defRPr>
            </a:lvl2pPr>
            <a:lvl3pPr marL="914217" indent="0">
              <a:buNone/>
              <a:defRPr sz="1600">
                <a:solidFill>
                  <a:schemeClr val="tx1">
                    <a:tint val="75000"/>
                  </a:schemeClr>
                </a:solidFill>
              </a:defRPr>
            </a:lvl3pPr>
            <a:lvl4pPr marL="1371326" indent="0">
              <a:buNone/>
              <a:defRPr sz="1400">
                <a:solidFill>
                  <a:schemeClr val="tx1">
                    <a:tint val="75000"/>
                  </a:schemeClr>
                </a:solidFill>
              </a:defRPr>
            </a:lvl4pPr>
            <a:lvl5pPr marL="1828434" indent="0">
              <a:buNone/>
              <a:defRPr sz="1400">
                <a:solidFill>
                  <a:schemeClr val="tx1">
                    <a:tint val="75000"/>
                  </a:schemeClr>
                </a:solidFill>
              </a:defRPr>
            </a:lvl5pPr>
            <a:lvl6pPr marL="2285543" indent="0">
              <a:buNone/>
              <a:defRPr sz="1400">
                <a:solidFill>
                  <a:schemeClr val="tx1">
                    <a:tint val="75000"/>
                  </a:schemeClr>
                </a:solidFill>
              </a:defRPr>
            </a:lvl6pPr>
            <a:lvl7pPr marL="2742651" indent="0">
              <a:buNone/>
              <a:defRPr sz="1400">
                <a:solidFill>
                  <a:schemeClr val="tx1">
                    <a:tint val="75000"/>
                  </a:schemeClr>
                </a:solidFill>
              </a:defRPr>
            </a:lvl7pPr>
            <a:lvl8pPr marL="3199760" indent="0">
              <a:buNone/>
              <a:defRPr sz="1400">
                <a:solidFill>
                  <a:schemeClr val="tx1">
                    <a:tint val="75000"/>
                  </a:schemeClr>
                </a:solidFill>
              </a:defRPr>
            </a:lvl8pPr>
            <a:lvl9pPr marL="365686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289424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235" y="685802"/>
            <a:ext cx="7514034"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13235" y="3505200"/>
            <a:ext cx="7514035" cy="838200"/>
          </a:xfrm>
        </p:spPr>
        <p:txBody>
          <a:bodyPr vert="horz" lIns="91440" tIns="45720" rIns="91440" bIns="45720" rtlCol="0" anchor="b">
            <a:normAutofit/>
          </a:bodyPr>
          <a:lstStyle>
            <a:lvl1pPr>
              <a:buNone/>
              <a:defRPr lang="en-US" sz="2799"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13234" y="4343400"/>
            <a:ext cx="7514035" cy="1447800"/>
          </a:xfrm>
        </p:spPr>
        <p:txBody>
          <a:bodyPr anchor="t">
            <a:normAutofit/>
          </a:bodyPr>
          <a:lstStyle>
            <a:lvl1pPr marL="0" indent="0" algn="l">
              <a:buNone/>
              <a:defRPr sz="1800">
                <a:solidFill>
                  <a:schemeClr val="tx1"/>
                </a:solidFill>
              </a:defRPr>
            </a:lvl1pPr>
            <a:lvl2pPr marL="457109" indent="0">
              <a:buNone/>
              <a:defRPr sz="1800">
                <a:solidFill>
                  <a:schemeClr val="tx1">
                    <a:tint val="75000"/>
                  </a:schemeClr>
                </a:solidFill>
              </a:defRPr>
            </a:lvl2pPr>
            <a:lvl3pPr marL="914217" indent="0">
              <a:buNone/>
              <a:defRPr sz="1600">
                <a:solidFill>
                  <a:schemeClr val="tx1">
                    <a:tint val="75000"/>
                  </a:schemeClr>
                </a:solidFill>
              </a:defRPr>
            </a:lvl3pPr>
            <a:lvl4pPr marL="1371326" indent="0">
              <a:buNone/>
              <a:defRPr sz="1400">
                <a:solidFill>
                  <a:schemeClr val="tx1">
                    <a:tint val="75000"/>
                  </a:schemeClr>
                </a:solidFill>
              </a:defRPr>
            </a:lvl4pPr>
            <a:lvl5pPr marL="1828434" indent="0">
              <a:buNone/>
              <a:defRPr sz="1400">
                <a:solidFill>
                  <a:schemeClr val="tx1">
                    <a:tint val="75000"/>
                  </a:schemeClr>
                </a:solidFill>
              </a:defRPr>
            </a:lvl5pPr>
            <a:lvl6pPr marL="2285543" indent="0">
              <a:buNone/>
              <a:defRPr sz="1400">
                <a:solidFill>
                  <a:schemeClr val="tx1">
                    <a:tint val="75000"/>
                  </a:schemeClr>
                </a:solidFill>
              </a:defRPr>
            </a:lvl6pPr>
            <a:lvl7pPr marL="2742651" indent="0">
              <a:buNone/>
              <a:defRPr sz="1400">
                <a:solidFill>
                  <a:schemeClr val="tx1">
                    <a:tint val="75000"/>
                  </a:schemeClr>
                </a:solidFill>
              </a:defRPr>
            </a:lvl7pPr>
            <a:lvl8pPr marL="3199760" indent="0">
              <a:buNone/>
              <a:defRPr sz="1400">
                <a:solidFill>
                  <a:schemeClr val="tx1">
                    <a:tint val="75000"/>
                  </a:schemeClr>
                </a:solidFill>
              </a:defRPr>
            </a:lvl8pPr>
            <a:lvl9pPr marL="365686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13052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29632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155614-9033-4786-9235-17DD4EEE6651}" type="datetime1">
              <a:rPr lang="en-US" smtClean="0"/>
              <a:pPr/>
              <a:t>10/31/2023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B19053D-4B37-4D7B-8ABF-990319F02EEF}" type="slidenum">
              <a:rPr lang="en-US" smtClean="0"/>
              <a:pPr/>
              <a:t>‹#›</a:t>
            </a:fld>
            <a:endParaRPr lang="en-US"/>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9492" y="685800"/>
            <a:ext cx="1327776"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13234" y="685800"/>
            <a:ext cx="6014806"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734742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50939" y="214314"/>
            <a:ext cx="7793037" cy="1462087"/>
          </a:xfrm>
        </p:spPr>
        <p:txBody>
          <a:bodyPr/>
          <a:lstStyle/>
          <a:p>
            <a:r>
              <a:rPr lang="en-US"/>
              <a:t>Click to edit Master title style</a:t>
            </a:r>
          </a:p>
        </p:txBody>
      </p:sp>
      <p:sp>
        <p:nvSpPr>
          <p:cNvPr id="3" name="Table Placeholder 2"/>
          <p:cNvSpPr>
            <a:spLocks noGrp="1"/>
          </p:cNvSpPr>
          <p:nvPr>
            <p:ph type="tbl" idx="1"/>
          </p:nvPr>
        </p:nvSpPr>
        <p:spPr>
          <a:xfrm>
            <a:off x="1182688" y="2017713"/>
            <a:ext cx="7772400" cy="4114800"/>
          </a:xfrm>
        </p:spPr>
        <p:txBody>
          <a:bodyPr/>
          <a:lstStyle/>
          <a:p>
            <a:pPr lvl="0"/>
            <a:endParaRPr lang="en-US" noProof="0" dirty="0"/>
          </a:p>
        </p:txBody>
      </p:sp>
      <p:sp>
        <p:nvSpPr>
          <p:cNvPr id="4" name="Rectangle 11"/>
          <p:cNvSpPr>
            <a:spLocks noGrp="1" noChangeArrowheads="1"/>
          </p:cNvSpPr>
          <p:nvPr>
            <p:ph type="dt" sz="half" idx="10"/>
          </p:nvPr>
        </p:nvSpPr>
        <p:spPr>
          <a:ln/>
        </p:spPr>
        <p:txBody>
          <a:bodyPr/>
          <a:lstStyle>
            <a:lvl1pPr>
              <a:defRPr/>
            </a:lvl1pPr>
          </a:lstStyle>
          <a:p>
            <a:endParaRPr lang="en-US" altLang="en-US" dirty="0"/>
          </a:p>
        </p:txBody>
      </p:sp>
      <p:sp>
        <p:nvSpPr>
          <p:cNvPr id="5" name="Rectangle 12"/>
          <p:cNvSpPr>
            <a:spLocks noGrp="1" noChangeArrowheads="1"/>
          </p:cNvSpPr>
          <p:nvPr>
            <p:ph type="ftr" sz="quarter" idx="11"/>
          </p:nvPr>
        </p:nvSpPr>
        <p:spPr>
          <a:ln/>
        </p:spPr>
        <p:txBody>
          <a:bodyPr/>
          <a:lstStyle>
            <a:lvl1pPr>
              <a:defRPr/>
            </a:lvl1pPr>
          </a:lstStyle>
          <a:p>
            <a:endParaRPr lang="en-US" altLang="en-US" dirty="0"/>
          </a:p>
        </p:txBody>
      </p:sp>
      <p:sp>
        <p:nvSpPr>
          <p:cNvPr id="6" name="Rectangle 13"/>
          <p:cNvSpPr>
            <a:spLocks noGrp="1" noChangeArrowheads="1"/>
          </p:cNvSpPr>
          <p:nvPr>
            <p:ph type="sldNum" sz="quarter" idx="12"/>
          </p:nvPr>
        </p:nvSpPr>
        <p:spPr>
          <a:ln/>
        </p:spPr>
        <p:txBody>
          <a:bodyPr/>
          <a:lstStyle>
            <a:lvl1pPr>
              <a:defRPr/>
            </a:lvl1pPr>
          </a:lstStyle>
          <a:p>
            <a:fld id="{BD64281D-5E99-8746-B1E5-6D0CC04C8E5E}" type="slidenum">
              <a:rPr lang="ar-SA" altLang="en-US"/>
              <a:pPr/>
              <a:t>‹#›</a:t>
            </a:fld>
            <a:endParaRPr lang="en-US" altLang="en-US" dirty="0"/>
          </a:p>
        </p:txBody>
      </p:sp>
    </p:spTree>
    <p:extLst>
      <p:ext uri="{BB962C8B-B14F-4D97-AF65-F5344CB8AC3E}">
        <p14:creationId xmlns:p14="http://schemas.microsoft.com/office/powerpoint/2010/main" val="532104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3DFD299-E27D-455F-9667-E019E6CEA2DD}" type="datetime1">
              <a:rPr lang="en-US" smtClean="0"/>
              <a:pPr/>
              <a:t>10/31/2023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B19053D-4B37-4D7B-8ABF-990319F02EE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CAA9CB-1752-48C5-8105-E376DCE212C0}" type="datetime1">
              <a:rPr lang="en-US" smtClean="0"/>
              <a:pPr/>
              <a:t>10/31/2023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B19053D-4B37-4D7B-8ABF-990319F02EE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a:t>Click to edit Master title style</a:t>
            </a:r>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1F1C62-8F5A-4581-84EA-8C88B3391AE6}" type="datetime1">
              <a:rPr lang="en-US" smtClean="0"/>
              <a:pPr/>
              <a:t>10/31/2023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19053D-4B37-4D7B-8ABF-990319F02EEF}" type="slidenum">
              <a:rPr lang="en-US" smtClean="0"/>
              <a:pPr/>
              <a:t>‹#›</a:t>
            </a:fld>
            <a:endParaRPr lang="en-US" dirty="0"/>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A98DDE-8CD0-4E97-98D0-8F413940748F}" type="datetime1">
              <a:rPr lang="en-US" smtClean="0"/>
              <a:pPr/>
              <a:t>10/31/2023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19053D-4B37-4D7B-8ABF-990319F02EEF}"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theme" Target="../theme/theme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34BB6B48-E8B6-492E-B5F2-B7A73A7469AD}" type="datetime1">
              <a:rPr lang="en-US" smtClean="0"/>
              <a:pPr/>
              <a:t>10/31/2023</a:t>
            </a:fld>
            <a:endParaRPr lang="en-US" dirty="0"/>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US" dirty="0"/>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2B19053D-4B37-4D7B-8ABF-990319F02EEF}" type="slidenum">
              <a:rPr lang="en-US" smtClean="0"/>
              <a:pPr/>
              <a:t>‹#›</a:t>
            </a:fld>
            <a:endParaRPr lang="en-US" dirty="0"/>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sldNum="0" hdr="0" ftr="0" dt="0"/>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BB6B48-E8B6-492E-B5F2-B7A73A7469AD}" type="datetime1">
              <a:rPr lang="en-US" smtClean="0"/>
              <a:pPr/>
              <a:t>10/31/2023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19053D-4B37-4D7B-8ABF-990319F02EEF}" type="slidenum">
              <a:rPr lang="en-US" smtClean="0"/>
              <a:pPr/>
              <a:t>‹#›</a:t>
            </a:fld>
            <a:endParaRPr lang="en-US" dirty="0"/>
          </a:p>
        </p:txBody>
      </p:sp>
    </p:spTree>
    <p:extLst>
      <p:ext uri="{BB962C8B-B14F-4D97-AF65-F5344CB8AC3E}">
        <p14:creationId xmlns:p14="http://schemas.microsoft.com/office/powerpoint/2010/main" val="265549185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819A4BB-AFCD-4BD7-9034-9682B40F8511}" type="datetimeFigureOut">
              <a:rPr lang="en-US" smtClean="0"/>
              <a:pPr/>
              <a:t>10/31/2023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15FA171-D7E9-4826-A151-248851422524}" type="slidenum">
              <a:rPr lang="en-US" smtClean="0"/>
              <a:pPr/>
              <a:t>‹#›</a:t>
            </a:fld>
            <a:endParaRPr lang="en-US"/>
          </a:p>
        </p:txBody>
      </p:sp>
    </p:spTree>
    <p:extLst>
      <p:ext uri="{BB962C8B-B14F-4D97-AF65-F5344CB8AC3E}">
        <p14:creationId xmlns:p14="http://schemas.microsoft.com/office/powerpoint/2010/main" val="143679958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13110" y="2"/>
            <a:ext cx="1827610"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113234" y="685802"/>
            <a:ext cx="7514035"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13233" y="2667001"/>
            <a:ext cx="7514035"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9493" y="5883277"/>
            <a:ext cx="85725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10/31/2023</a:t>
            </a:fld>
            <a:endParaRPr lang="en-US" dirty="0"/>
          </a:p>
        </p:txBody>
      </p:sp>
      <p:sp>
        <p:nvSpPr>
          <p:cNvPr id="5" name="Footer Placeholder 4"/>
          <p:cNvSpPr>
            <a:spLocks noGrp="1"/>
          </p:cNvSpPr>
          <p:nvPr>
            <p:ph type="ftr" sz="quarter" idx="3"/>
          </p:nvPr>
        </p:nvSpPr>
        <p:spPr>
          <a:xfrm>
            <a:off x="1929211" y="5883277"/>
            <a:ext cx="5313132"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8213893" y="5883277"/>
            <a:ext cx="413375"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7232038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Lst>
  <p:txStyles>
    <p:titleStyle>
      <a:lvl1pPr algn="ctr" defTabSz="457109" rtl="0" eaLnBrk="1" latinLnBrk="0" hangingPunct="1">
        <a:spcBef>
          <a:spcPct val="0"/>
        </a:spcBef>
        <a:buNone/>
        <a:defRPr sz="3999"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693" indent="-285693" algn="l" defTabSz="457109"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801" indent="-285693" algn="l" defTabSz="457109"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199910" indent="-285693" algn="l" defTabSz="457109"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2741" indent="-171416" algn="l" defTabSz="457109"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1999850" indent="-171416" algn="l" defTabSz="457109"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097" indent="-228554" algn="l" defTabSz="457109"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206" indent="-228554" algn="l" defTabSz="457109"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8314" indent="-228554" algn="l" defTabSz="457109"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5423" indent="-228554" algn="l" defTabSz="457109"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109" rtl="0" eaLnBrk="1" latinLnBrk="0" hangingPunct="1">
        <a:defRPr sz="1800" kern="1200">
          <a:solidFill>
            <a:schemeClr val="tx1"/>
          </a:solidFill>
          <a:latin typeface="+mn-lt"/>
          <a:ea typeface="+mn-ea"/>
          <a:cs typeface="+mn-cs"/>
        </a:defRPr>
      </a:lvl1pPr>
      <a:lvl2pPr marL="457109" algn="l" defTabSz="457109" rtl="0" eaLnBrk="1" latinLnBrk="0" hangingPunct="1">
        <a:defRPr sz="1800" kern="1200">
          <a:solidFill>
            <a:schemeClr val="tx1"/>
          </a:solidFill>
          <a:latin typeface="+mn-lt"/>
          <a:ea typeface="+mn-ea"/>
          <a:cs typeface="+mn-cs"/>
        </a:defRPr>
      </a:lvl2pPr>
      <a:lvl3pPr marL="914217" algn="l" defTabSz="457109" rtl="0" eaLnBrk="1" latinLnBrk="0" hangingPunct="1">
        <a:defRPr sz="1800" kern="1200">
          <a:solidFill>
            <a:schemeClr val="tx1"/>
          </a:solidFill>
          <a:latin typeface="+mn-lt"/>
          <a:ea typeface="+mn-ea"/>
          <a:cs typeface="+mn-cs"/>
        </a:defRPr>
      </a:lvl3pPr>
      <a:lvl4pPr marL="1371326" algn="l" defTabSz="457109" rtl="0" eaLnBrk="1" latinLnBrk="0" hangingPunct="1">
        <a:defRPr sz="1800" kern="1200">
          <a:solidFill>
            <a:schemeClr val="tx1"/>
          </a:solidFill>
          <a:latin typeface="+mn-lt"/>
          <a:ea typeface="+mn-ea"/>
          <a:cs typeface="+mn-cs"/>
        </a:defRPr>
      </a:lvl4pPr>
      <a:lvl5pPr marL="1828434" algn="l" defTabSz="457109" rtl="0" eaLnBrk="1" latinLnBrk="0" hangingPunct="1">
        <a:defRPr sz="1800" kern="1200">
          <a:solidFill>
            <a:schemeClr val="tx1"/>
          </a:solidFill>
          <a:latin typeface="+mn-lt"/>
          <a:ea typeface="+mn-ea"/>
          <a:cs typeface="+mn-cs"/>
        </a:defRPr>
      </a:lvl5pPr>
      <a:lvl6pPr marL="2285543" algn="l" defTabSz="457109" rtl="0" eaLnBrk="1" latinLnBrk="0" hangingPunct="1">
        <a:defRPr sz="1800" kern="1200">
          <a:solidFill>
            <a:schemeClr val="tx1"/>
          </a:solidFill>
          <a:latin typeface="+mn-lt"/>
          <a:ea typeface="+mn-ea"/>
          <a:cs typeface="+mn-cs"/>
        </a:defRPr>
      </a:lvl6pPr>
      <a:lvl7pPr marL="2742651" algn="l" defTabSz="457109" rtl="0" eaLnBrk="1" latinLnBrk="0" hangingPunct="1">
        <a:defRPr sz="1800" kern="1200">
          <a:solidFill>
            <a:schemeClr val="tx1"/>
          </a:solidFill>
          <a:latin typeface="+mn-lt"/>
          <a:ea typeface="+mn-ea"/>
          <a:cs typeface="+mn-cs"/>
        </a:defRPr>
      </a:lvl7pPr>
      <a:lvl8pPr marL="3199760" algn="l" defTabSz="457109" rtl="0" eaLnBrk="1" latinLnBrk="0" hangingPunct="1">
        <a:defRPr sz="1800" kern="1200">
          <a:solidFill>
            <a:schemeClr val="tx1"/>
          </a:solidFill>
          <a:latin typeface="+mn-lt"/>
          <a:ea typeface="+mn-ea"/>
          <a:cs typeface="+mn-cs"/>
        </a:defRPr>
      </a:lvl8pPr>
      <a:lvl9pPr marL="3656868" algn="l" defTabSz="4571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1.xml"/><Relationship Id="rId4" Type="http://schemas.openxmlformats.org/officeDocument/2006/relationships/image" Target="../media/image28.png"/></Relationships>
</file>

<file path=ppt/slides/_rels/slide61.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6.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35.xml"/></Relationships>
</file>

<file path=ppt/slides/_rels/slide6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1.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3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3.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3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5.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3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7.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35.xml"/></Relationships>
</file>

<file path=ppt/slides/_rels/slide78.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37.xml"/></Relationships>
</file>

<file path=ppt/slides/_rels/slide79.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1.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tiff"/><Relationship Id="rId1" Type="http://schemas.openxmlformats.org/officeDocument/2006/relationships/slideLayout" Target="../slideLayouts/slideLayout37.xml"/></Relationships>
</file>

<file path=ppt/slides/_rels/slide82.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37.xml"/></Relationships>
</file>

<file path=ppt/slides/_rels/slide83.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3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7.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3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7944" y="1628800"/>
            <a:ext cx="4852974" cy="1600200"/>
          </a:xfrm>
        </p:spPr>
        <p:txBody>
          <a:bodyPr>
            <a:noAutofit/>
          </a:bodyPr>
          <a:lstStyle/>
          <a:p>
            <a:r>
              <a:rPr lang="en-US" sz="4400" i="1" u="sng" dirty="0" smtClean="0">
                <a:latin typeface="+mn-lt"/>
              </a:rPr>
              <a:t>Monitoring of fetal well being in pregnancy and labor</a:t>
            </a:r>
            <a:r>
              <a:rPr lang="en-US" sz="3600" dirty="0" smtClean="0">
                <a:latin typeface="+mn-lt"/>
              </a:rPr>
              <a:t/>
            </a:r>
            <a:br>
              <a:rPr lang="en-US" sz="3600" dirty="0" smtClean="0">
                <a:latin typeface="+mn-lt"/>
              </a:rPr>
            </a:br>
            <a:endParaRPr lang="ar-JO" sz="3600" dirty="0"/>
          </a:p>
        </p:txBody>
      </p:sp>
      <p:pic>
        <p:nvPicPr>
          <p:cNvPr id="4" name="Content Placeholder 3" descr="Picture1.jpg"/>
          <p:cNvPicPr>
            <a:picLocks noGrp="1" noChangeAspect="1"/>
          </p:cNvPicPr>
          <p:nvPr>
            <p:ph idx="1"/>
          </p:nvPr>
        </p:nvPicPr>
        <p:blipFill>
          <a:blip r:embed="rId2"/>
          <a:stretch>
            <a:fillRect/>
          </a:stretch>
        </p:blipFill>
        <p:spPr>
          <a:xfrm>
            <a:off x="0" y="171400"/>
            <a:ext cx="3929058" cy="6858000"/>
          </a:xfrm>
        </p:spPr>
      </p:pic>
      <p:sp>
        <p:nvSpPr>
          <p:cNvPr id="3" name="TextBox 2"/>
          <p:cNvSpPr txBox="1"/>
          <p:nvPr/>
        </p:nvSpPr>
        <p:spPr>
          <a:xfrm>
            <a:off x="4572000" y="3068960"/>
            <a:ext cx="4176464" cy="1569660"/>
          </a:xfrm>
          <a:prstGeom prst="rect">
            <a:avLst/>
          </a:prstGeom>
          <a:noFill/>
        </p:spPr>
        <p:txBody>
          <a:bodyPr wrap="square" rtlCol="0">
            <a:spAutoFit/>
          </a:bodyPr>
          <a:lstStyle/>
          <a:p>
            <a:r>
              <a:rPr lang="en-US" sz="3200" b="1" dirty="0" smtClean="0">
                <a:solidFill>
                  <a:srgbClr val="C00000"/>
                </a:solidFill>
              </a:rPr>
              <a:t>Marah </a:t>
            </a:r>
            <a:r>
              <a:rPr lang="en-US" sz="3200" b="1" dirty="0" err="1" smtClean="0">
                <a:solidFill>
                  <a:srgbClr val="C00000"/>
                </a:solidFill>
              </a:rPr>
              <a:t>Althunibat</a:t>
            </a:r>
            <a:r>
              <a:rPr lang="en-US" sz="3200" b="1" dirty="0" smtClean="0">
                <a:solidFill>
                  <a:srgbClr val="C00000"/>
                </a:solidFill>
              </a:rPr>
              <a:t> </a:t>
            </a:r>
          </a:p>
          <a:p>
            <a:r>
              <a:rPr lang="en-US" sz="3200" b="1" dirty="0" smtClean="0">
                <a:solidFill>
                  <a:srgbClr val="C00000"/>
                </a:solidFill>
              </a:rPr>
              <a:t>Noor </a:t>
            </a:r>
            <a:r>
              <a:rPr lang="en-US" sz="3200" b="1" dirty="0" err="1" smtClean="0">
                <a:solidFill>
                  <a:srgbClr val="C00000"/>
                </a:solidFill>
              </a:rPr>
              <a:t>Alzghoul</a:t>
            </a:r>
            <a:r>
              <a:rPr lang="en-US" sz="3200" b="1" dirty="0" smtClean="0">
                <a:solidFill>
                  <a:srgbClr val="C00000"/>
                </a:solidFill>
              </a:rPr>
              <a:t> </a:t>
            </a:r>
          </a:p>
          <a:p>
            <a:r>
              <a:rPr lang="en-US" sz="3200" b="1" dirty="0" err="1" smtClean="0">
                <a:solidFill>
                  <a:srgbClr val="C00000"/>
                </a:solidFill>
              </a:rPr>
              <a:t>Lejoon</a:t>
            </a:r>
            <a:r>
              <a:rPr lang="en-US" sz="3200" b="1" dirty="0" smtClean="0">
                <a:solidFill>
                  <a:srgbClr val="C00000"/>
                </a:solidFill>
              </a:rPr>
              <a:t> </a:t>
            </a:r>
            <a:r>
              <a:rPr lang="en-US" sz="3200" b="1" dirty="0" err="1" smtClean="0">
                <a:solidFill>
                  <a:srgbClr val="C00000"/>
                </a:solidFill>
              </a:rPr>
              <a:t>Alkharabsheh</a:t>
            </a:r>
            <a:r>
              <a:rPr lang="en-US" sz="3200" b="1" dirty="0" smtClean="0">
                <a:solidFill>
                  <a:srgbClr val="C00000"/>
                </a:solidFill>
              </a:rPr>
              <a:t> </a:t>
            </a:r>
            <a:endParaRPr lang="en-US" sz="3200" b="1" dirty="0">
              <a:solidFill>
                <a:srgbClr val="C0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539552" y="836712"/>
            <a:ext cx="7543800" cy="3886200"/>
          </a:xfrm>
        </p:spPr>
        <p:txBody>
          <a:bodyPr>
            <a:normAutofit lnSpcReduction="10000"/>
          </a:bodyPr>
          <a:lstStyle/>
          <a:p>
            <a:pPr eaLnBrk="1" hangingPunct="1"/>
            <a:r>
              <a:rPr lang="en-US" altLang="en-US" sz="2800" dirty="0">
                <a:latin typeface="Times New Roman" pitchFamily="18" charset="0"/>
                <a:cs typeface="Times New Roman" pitchFamily="18" charset="0"/>
              </a:rPr>
              <a:t>Baseline </a:t>
            </a:r>
            <a:r>
              <a:rPr lang="en-US" altLang="en-US" sz="2800" dirty="0" smtClean="0">
                <a:latin typeface="Times New Roman" pitchFamily="18" charset="0"/>
                <a:cs typeface="Times New Roman" pitchFamily="18" charset="0"/>
              </a:rPr>
              <a:t>FHR (110-160 within  10 minute )</a:t>
            </a:r>
          </a:p>
          <a:p>
            <a:pPr eaLnBrk="1" hangingPunct="1"/>
            <a:endParaRPr lang="en-US" altLang="en-US" sz="2800" dirty="0">
              <a:latin typeface="Times New Roman" pitchFamily="18" charset="0"/>
              <a:cs typeface="Times New Roman" pitchFamily="18" charset="0"/>
            </a:endParaRPr>
          </a:p>
          <a:p>
            <a:pPr eaLnBrk="1" hangingPunct="1"/>
            <a:r>
              <a:rPr lang="en-US" altLang="en-US" sz="2800" dirty="0">
                <a:latin typeface="Times New Roman" pitchFamily="18" charset="0"/>
                <a:cs typeface="Times New Roman" pitchFamily="18" charset="0"/>
              </a:rPr>
              <a:t>FHR variability </a:t>
            </a:r>
            <a:r>
              <a:rPr lang="en-US" altLang="en-US" sz="2800" dirty="0" smtClean="0">
                <a:latin typeface="Times New Roman" pitchFamily="18" charset="0"/>
                <a:cs typeface="Times New Roman" pitchFamily="18" charset="0"/>
              </a:rPr>
              <a:t>*fluctuation of fetal heart rate , beat </a:t>
            </a:r>
            <a:r>
              <a:rPr lang="en-US" altLang="en-US" sz="2800" dirty="0">
                <a:latin typeface="Times New Roman" pitchFamily="18" charset="0"/>
                <a:cs typeface="Times New Roman" pitchFamily="18" charset="0"/>
              </a:rPr>
              <a:t>to beat </a:t>
            </a:r>
            <a:r>
              <a:rPr lang="en-US" altLang="en-US" sz="2800" dirty="0" smtClean="0">
                <a:latin typeface="Times New Roman" pitchFamily="18" charset="0"/>
                <a:cs typeface="Times New Roman" pitchFamily="18" charset="0"/>
              </a:rPr>
              <a:t>variation (5-25) within  1 minute *.</a:t>
            </a:r>
          </a:p>
          <a:p>
            <a:pPr eaLnBrk="1" hangingPunct="1"/>
            <a:endParaRPr lang="en-US" altLang="en-US" sz="2800" dirty="0">
              <a:latin typeface="Times New Roman" pitchFamily="18" charset="0"/>
              <a:cs typeface="Times New Roman" pitchFamily="18" charset="0"/>
            </a:endParaRPr>
          </a:p>
          <a:p>
            <a:pPr eaLnBrk="1" hangingPunct="1"/>
            <a:r>
              <a:rPr lang="en-US" altLang="en-US" sz="2800" dirty="0" smtClean="0">
                <a:latin typeface="Times New Roman" pitchFamily="18" charset="0"/>
                <a:cs typeface="Times New Roman" pitchFamily="18" charset="0"/>
              </a:rPr>
              <a:t>Acceleration</a:t>
            </a:r>
          </a:p>
          <a:p>
            <a:pPr eaLnBrk="1" hangingPunct="1"/>
            <a:endParaRPr lang="en-US" altLang="en-US" sz="2800" dirty="0">
              <a:latin typeface="Times New Roman" pitchFamily="18" charset="0"/>
              <a:cs typeface="Times New Roman" pitchFamily="18" charset="0"/>
            </a:endParaRPr>
          </a:p>
          <a:p>
            <a:pPr eaLnBrk="1" hangingPunct="1"/>
            <a:r>
              <a:rPr lang="en-US" altLang="en-US" sz="2800" dirty="0" smtClean="0">
                <a:latin typeface="Times New Roman" pitchFamily="18" charset="0"/>
                <a:cs typeface="Times New Roman" pitchFamily="18" charset="0"/>
              </a:rPr>
              <a:t>Deceleration (absent) </a:t>
            </a:r>
            <a:endParaRPr lang="en-US" altLang="en-US" sz="2800" dirty="0">
              <a:latin typeface="Times New Roman" pitchFamily="18" charset="0"/>
              <a:cs typeface="Times New Roman" pitchFamily="18" charset="0"/>
            </a:endParaRPr>
          </a:p>
          <a:p>
            <a:pPr eaLnBrk="1" hangingPunct="1"/>
            <a:endParaRPr lang="en-US" altLang="en-US" sz="2800" dirty="0"/>
          </a:p>
        </p:txBody>
      </p:sp>
    </p:spTree>
    <p:extLst>
      <p:ext uri="{BB962C8B-B14F-4D97-AF65-F5344CB8AC3E}">
        <p14:creationId xmlns:p14="http://schemas.microsoft.com/office/powerpoint/2010/main" val="21582930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315416"/>
            <a:ext cx="7543800" cy="3886200"/>
          </a:xfrm>
        </p:spPr>
        <p:txBody>
          <a:bodyPr/>
          <a:lstStyle/>
          <a:p>
            <a:r>
              <a:rPr lang="en-US" b="1" dirty="0" smtClean="0">
                <a:solidFill>
                  <a:srgbClr val="C00000"/>
                </a:solidFill>
              </a:rPr>
              <a:t>Reactive non stress test .</a:t>
            </a:r>
          </a:p>
          <a:p>
            <a:r>
              <a:rPr lang="en-US" dirty="0" smtClean="0"/>
              <a:t>A </a:t>
            </a:r>
            <a:r>
              <a:rPr lang="en-US" dirty="0"/>
              <a:t>normal fetus responds to fetal movement with </a:t>
            </a:r>
            <a:r>
              <a:rPr lang="en-US" dirty="0" err="1" smtClean="0"/>
              <a:t>accelleration</a:t>
            </a:r>
            <a:r>
              <a:rPr lang="en-US" dirty="0" smtClean="0"/>
              <a:t> </a:t>
            </a:r>
            <a:r>
              <a:rPr lang="en-US" dirty="0"/>
              <a:t>in fetal heart rate of 15 beats or more per minute above the baseline for at least 15 seconds .</a:t>
            </a:r>
            <a:r>
              <a:rPr lang="en-US" dirty="0" smtClean="0"/>
              <a:t> </a:t>
            </a:r>
            <a:r>
              <a:rPr lang="en-US" dirty="0"/>
              <a:t>If at least two such accelerations occur in a 20-minute interval, the fetus is regarded as being healthy, and the test is said to be </a:t>
            </a:r>
            <a:r>
              <a:rPr lang="en-US" dirty="0" smtClean="0"/>
              <a:t>reactive .</a:t>
            </a:r>
            <a:endParaRPr lang="en-US" dirty="0"/>
          </a:p>
        </p:txBody>
      </p:sp>
      <p:pic>
        <p:nvPicPr>
          <p:cNvPr id="4" name="Picture 3"/>
          <p:cNvPicPr>
            <a:picLocks noChangeAspect="1"/>
          </p:cNvPicPr>
          <p:nvPr/>
        </p:nvPicPr>
        <p:blipFill>
          <a:blip r:embed="rId2"/>
          <a:stretch>
            <a:fillRect/>
          </a:stretch>
        </p:blipFill>
        <p:spPr>
          <a:xfrm>
            <a:off x="0" y="3140968"/>
            <a:ext cx="9144000" cy="3600400"/>
          </a:xfrm>
          <a:prstGeom prst="rect">
            <a:avLst/>
          </a:prstGeom>
        </p:spPr>
      </p:pic>
    </p:spTree>
    <p:extLst>
      <p:ext uri="{BB962C8B-B14F-4D97-AF65-F5344CB8AC3E}">
        <p14:creationId xmlns:p14="http://schemas.microsoft.com/office/powerpoint/2010/main" val="3417046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42490" y="2895600"/>
            <a:ext cx="1447800" cy="646331"/>
          </a:xfrm>
          <a:prstGeom prst="rect">
            <a:avLst/>
          </a:prstGeom>
          <a:noFill/>
        </p:spPr>
        <p:txBody>
          <a:bodyPr wrap="square" rtlCol="0">
            <a:spAutoFit/>
          </a:bodyPr>
          <a:lstStyle/>
          <a:p>
            <a:r>
              <a:rPr lang="en-US" sz="3600" dirty="0">
                <a:solidFill>
                  <a:schemeClr val="bg1"/>
                </a:solidFill>
              </a:rPr>
              <a:t>A</a:t>
            </a:r>
          </a:p>
        </p:txBody>
      </p:sp>
      <p:sp>
        <p:nvSpPr>
          <p:cNvPr id="5" name="TextBox 4"/>
          <p:cNvSpPr txBox="1"/>
          <p:nvPr/>
        </p:nvSpPr>
        <p:spPr>
          <a:xfrm>
            <a:off x="5233495" y="4114800"/>
            <a:ext cx="865790" cy="584775"/>
          </a:xfrm>
          <a:prstGeom prst="rect">
            <a:avLst/>
          </a:prstGeom>
          <a:noFill/>
        </p:spPr>
        <p:txBody>
          <a:bodyPr wrap="square" rtlCol="0">
            <a:spAutoFit/>
          </a:bodyPr>
          <a:lstStyle/>
          <a:p>
            <a:r>
              <a:rPr lang="en-US" sz="3200" dirty="0">
                <a:solidFill>
                  <a:schemeClr val="bg1"/>
                </a:solidFill>
              </a:rPr>
              <a:t>B</a:t>
            </a:r>
          </a:p>
        </p:txBody>
      </p:sp>
      <p:pic>
        <p:nvPicPr>
          <p:cNvPr id="8" name="Content Placeholder 7"/>
          <p:cNvPicPr>
            <a:picLocks noGrp="1" noChangeAspect="1"/>
          </p:cNvPicPr>
          <p:nvPr>
            <p:ph idx="1"/>
          </p:nvPr>
        </p:nvPicPr>
        <p:blipFill>
          <a:blip r:embed="rId2"/>
          <a:stretch>
            <a:fillRect/>
          </a:stretch>
        </p:blipFill>
        <p:spPr>
          <a:xfrm>
            <a:off x="215009" y="2132856"/>
            <a:ext cx="8928991" cy="4124032"/>
          </a:xfrm>
          <a:prstGeom prst="rect">
            <a:avLst/>
          </a:prstGeom>
        </p:spPr>
      </p:pic>
      <p:sp>
        <p:nvSpPr>
          <p:cNvPr id="9" name="TextBox 8"/>
          <p:cNvSpPr txBox="1"/>
          <p:nvPr/>
        </p:nvSpPr>
        <p:spPr>
          <a:xfrm>
            <a:off x="395536" y="459680"/>
            <a:ext cx="7410400" cy="584775"/>
          </a:xfrm>
          <a:prstGeom prst="rect">
            <a:avLst/>
          </a:prstGeom>
          <a:noFill/>
        </p:spPr>
        <p:txBody>
          <a:bodyPr wrap="square" rtlCol="0">
            <a:spAutoFit/>
          </a:bodyPr>
          <a:lstStyle/>
          <a:p>
            <a:r>
              <a:rPr lang="en-US" sz="3200" b="1" dirty="0" smtClean="0">
                <a:solidFill>
                  <a:srgbClr val="C00000"/>
                </a:solidFill>
              </a:rPr>
              <a:t>Non reactive non stress test </a:t>
            </a:r>
            <a:endParaRPr lang="en-US" sz="3200" b="1" dirty="0">
              <a:solidFill>
                <a:srgbClr val="C00000"/>
              </a:solidFill>
            </a:endParaRPr>
          </a:p>
        </p:txBody>
      </p:sp>
      <p:sp>
        <p:nvSpPr>
          <p:cNvPr id="10" name="TextBox 9"/>
          <p:cNvSpPr txBox="1"/>
          <p:nvPr/>
        </p:nvSpPr>
        <p:spPr>
          <a:xfrm>
            <a:off x="251520" y="1201284"/>
            <a:ext cx="8352928" cy="584775"/>
          </a:xfrm>
          <a:prstGeom prst="rect">
            <a:avLst/>
          </a:prstGeom>
          <a:noFill/>
        </p:spPr>
        <p:txBody>
          <a:bodyPr wrap="square" rtlCol="0">
            <a:spAutoFit/>
          </a:bodyPr>
          <a:lstStyle/>
          <a:p>
            <a:r>
              <a:rPr lang="en-US" sz="3200" dirty="0" smtClean="0"/>
              <a:t>Absence of 2 acceleration within 40 minutes </a:t>
            </a:r>
            <a:endParaRPr lang="en-US" sz="3200" dirty="0"/>
          </a:p>
        </p:txBody>
      </p:sp>
    </p:spTree>
    <p:extLst>
      <p:ext uri="{BB962C8B-B14F-4D97-AF65-F5344CB8AC3E}">
        <p14:creationId xmlns:p14="http://schemas.microsoft.com/office/powerpoint/2010/main" val="21225540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a:xfrm>
            <a:off x="762000" y="685800"/>
            <a:ext cx="7543800" cy="1447056"/>
          </a:xfrm>
        </p:spPr>
        <p:txBody>
          <a:bodyPr/>
          <a:lstStyle/>
          <a:p>
            <a:r>
              <a:rPr lang="en-US" dirty="0">
                <a:solidFill>
                  <a:schemeClr val="tx1"/>
                </a:solidFill>
                <a:cs typeface="Times New Roman" pitchFamily="18" charset="0"/>
              </a:rPr>
              <a:t>Nonreactive NST can be due to fetal immaturity, quiet fetal sleep </a:t>
            </a:r>
            <a:r>
              <a:rPr lang="en-US" dirty="0">
                <a:solidFill>
                  <a:srgbClr val="00B050"/>
                </a:solidFill>
                <a:cs typeface="Times New Roman" pitchFamily="18" charset="0"/>
              </a:rPr>
              <a:t>( normal Sleep cycle of fetus is 40-60 min.) </a:t>
            </a:r>
            <a:r>
              <a:rPr lang="en-US" dirty="0">
                <a:solidFill>
                  <a:srgbClr val="FF0000"/>
                </a:solidFill>
                <a:cs typeface="Times New Roman" pitchFamily="18" charset="0"/>
              </a:rPr>
              <a:t>, </a:t>
            </a:r>
            <a:r>
              <a:rPr lang="en-US" dirty="0">
                <a:solidFill>
                  <a:schemeClr val="tx1"/>
                </a:solidFill>
                <a:cs typeface="Times New Roman" pitchFamily="18" charset="0"/>
              </a:rPr>
              <a:t>or maternal smoking .</a:t>
            </a:r>
          </a:p>
          <a:p>
            <a:endParaRPr lang="en-US" dirty="0"/>
          </a:p>
        </p:txBody>
      </p:sp>
      <p:pic>
        <p:nvPicPr>
          <p:cNvPr id="6" name="Picture 5"/>
          <p:cNvPicPr>
            <a:picLocks noChangeAspect="1"/>
          </p:cNvPicPr>
          <p:nvPr/>
        </p:nvPicPr>
        <p:blipFill>
          <a:blip r:embed="rId2"/>
          <a:stretch>
            <a:fillRect/>
          </a:stretch>
        </p:blipFill>
        <p:spPr>
          <a:xfrm>
            <a:off x="402432" y="1844824"/>
            <a:ext cx="7910264" cy="4714875"/>
          </a:xfrm>
          <a:prstGeom prst="rect">
            <a:avLst/>
          </a:prstGeom>
        </p:spPr>
      </p:pic>
    </p:spTree>
    <p:extLst>
      <p:ext uri="{BB962C8B-B14F-4D97-AF65-F5344CB8AC3E}">
        <p14:creationId xmlns:p14="http://schemas.microsoft.com/office/powerpoint/2010/main" val="15141588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0" y="1066800"/>
            <a:ext cx="8839200" cy="773113"/>
          </a:xfrm>
        </p:spPr>
        <p:txBody>
          <a:bodyPr>
            <a:normAutofit fontScale="90000"/>
          </a:bodyPr>
          <a:lstStyle/>
          <a:p>
            <a:pPr algn="ctr" eaLnBrk="1" hangingPunct="1"/>
            <a:r>
              <a:rPr lang="en-US" altLang="en-US" b="1" dirty="0">
                <a:ln>
                  <a:noFill/>
                </a:ln>
                <a:latin typeface="Times New Roman" pitchFamily="18" charset="0"/>
                <a:cs typeface="Times New Roman" pitchFamily="18" charset="0"/>
              </a:rPr>
              <a:t>Antepartum fetal surveillance methods</a:t>
            </a:r>
          </a:p>
        </p:txBody>
      </p:sp>
      <p:sp>
        <p:nvSpPr>
          <p:cNvPr id="28675" name="Content Placeholder 2"/>
          <p:cNvSpPr>
            <a:spLocks noGrp="1"/>
          </p:cNvSpPr>
          <p:nvPr>
            <p:ph idx="1"/>
          </p:nvPr>
        </p:nvSpPr>
        <p:spPr>
          <a:xfrm>
            <a:off x="990600" y="2057400"/>
            <a:ext cx="7514034" cy="3857625"/>
          </a:xfrm>
        </p:spPr>
        <p:txBody>
          <a:bodyPr/>
          <a:lstStyle/>
          <a:p>
            <a:pPr eaLnBrk="1" hangingPunct="1"/>
            <a:r>
              <a:rPr lang="en-US" altLang="en-US" dirty="0">
                <a:latin typeface="Times New Roman" pitchFamily="18" charset="0"/>
                <a:cs typeface="Times New Roman" pitchFamily="18" charset="0"/>
              </a:rPr>
              <a:t>Fetal movement counting</a:t>
            </a:r>
          </a:p>
          <a:p>
            <a:pPr eaLnBrk="1" hangingPunct="1"/>
            <a:r>
              <a:rPr lang="en-US" altLang="en-US" dirty="0">
                <a:latin typeface="Times New Roman" pitchFamily="18" charset="0"/>
                <a:cs typeface="Times New Roman" pitchFamily="18" charset="0"/>
              </a:rPr>
              <a:t>Non Stress Test ( NST )</a:t>
            </a:r>
          </a:p>
          <a:p>
            <a:r>
              <a:rPr lang="en-US" altLang="en-US" b="1" dirty="0">
                <a:solidFill>
                  <a:srgbClr val="C00000"/>
                </a:solidFill>
                <a:latin typeface="Times New Roman" pitchFamily="18" charset="0"/>
                <a:cs typeface="Times New Roman" pitchFamily="18" charset="0"/>
              </a:rPr>
              <a:t>Contraction stress test ( CST) </a:t>
            </a:r>
            <a:r>
              <a:rPr lang="en-US" altLang="en-US" b="1" dirty="0">
                <a:solidFill>
                  <a:srgbClr val="00B050"/>
                </a:solidFill>
                <a:latin typeface="Times New Roman" pitchFamily="18" charset="0"/>
                <a:cs typeface="Times New Roman" pitchFamily="18" charset="0"/>
              </a:rPr>
              <a:t>(but know we stop It because increased risk of preterm labor).</a:t>
            </a:r>
          </a:p>
          <a:p>
            <a:r>
              <a:rPr lang="en-US" altLang="en-US" dirty="0">
                <a:latin typeface="Times New Roman" pitchFamily="18" charset="0"/>
                <a:cs typeface="Times New Roman" pitchFamily="18" charset="0"/>
              </a:rPr>
              <a:t>Modified Biophysical Profile</a:t>
            </a:r>
          </a:p>
          <a:p>
            <a:r>
              <a:rPr lang="en-US" altLang="en-US" dirty="0">
                <a:latin typeface="Times New Roman" pitchFamily="18" charset="0"/>
                <a:cs typeface="Times New Roman" pitchFamily="18" charset="0"/>
              </a:rPr>
              <a:t>Biophysical Profile (BPP)</a:t>
            </a:r>
          </a:p>
          <a:p>
            <a:pPr eaLnBrk="1" hangingPunct="1">
              <a:lnSpc>
                <a:spcPct val="90000"/>
              </a:lnSpc>
            </a:pPr>
            <a:r>
              <a:rPr lang="en-US" altLang="en-US" dirty="0">
                <a:latin typeface="Times New Roman" pitchFamily="18" charset="0"/>
                <a:cs typeface="Times New Roman" pitchFamily="18" charset="0"/>
              </a:rPr>
              <a:t>Doppler </a:t>
            </a:r>
            <a:r>
              <a:rPr lang="en-US" altLang="en-US" dirty="0" err="1">
                <a:latin typeface="Times New Roman" pitchFamily="18" charset="0"/>
                <a:cs typeface="Times New Roman" pitchFamily="18" charset="0"/>
              </a:rPr>
              <a:t>Velocimetry</a:t>
            </a:r>
            <a:endParaRPr lang="en-US" altLang="en-US" dirty="0">
              <a:latin typeface="Times New Roman" pitchFamily="18" charset="0"/>
              <a:cs typeface="Times New Roman" pitchFamily="18" charset="0"/>
            </a:endParaRPr>
          </a:p>
          <a:p>
            <a:pPr eaLnBrk="1" hangingPunct="1"/>
            <a:endParaRPr lang="en-US" altLang="en-US" dirty="0">
              <a:latin typeface="Times New Roman" pitchFamily="18" charset="0"/>
              <a:cs typeface="Times New Roman" pitchFamily="18" charset="0"/>
            </a:endParaRPr>
          </a:p>
          <a:p>
            <a:pPr eaLnBrk="1" hangingPunct="1"/>
            <a:endParaRPr lang="en-US" altLang="en-US" dirty="0">
              <a:latin typeface="Times New Roman" pitchFamily="18" charset="0"/>
              <a:cs typeface="Times New Roman" pitchFamily="18" charset="0"/>
            </a:endParaRPr>
          </a:p>
        </p:txBody>
      </p:sp>
    </p:spTree>
    <p:extLst>
      <p:ext uri="{BB962C8B-B14F-4D97-AF65-F5344CB8AC3E}">
        <p14:creationId xmlns:p14="http://schemas.microsoft.com/office/powerpoint/2010/main" val="305508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8675">
                                            <p:txEl>
                                              <p:pRg st="2" end="2"/>
                                            </p:txEl>
                                          </p:spTgt>
                                        </p:tgtEl>
                                      </p:cBhvr>
                                    </p:animEffect>
                                    <p:animScale>
                                      <p:cBhvr>
                                        <p:cTn id="7" dur="250" autoRev="1" fill="hold"/>
                                        <p:tgtEl>
                                          <p:spTgt spid="28675">
                                            <p:txEl>
                                              <p:pRg st="2" end="2"/>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836712"/>
            <a:ext cx="7543800" cy="3886200"/>
          </a:xfrm>
        </p:spPr>
        <p:txBody>
          <a:bodyPr>
            <a:noAutofit/>
          </a:bodyPr>
          <a:lstStyle/>
          <a:p>
            <a:r>
              <a:rPr lang="en-US" b="1" dirty="0" smtClean="0">
                <a:solidFill>
                  <a:srgbClr val="C00000"/>
                </a:solidFill>
              </a:rPr>
              <a:t>Contraction stress test </a:t>
            </a:r>
          </a:p>
          <a:p>
            <a:r>
              <a:rPr lang="en-US" dirty="0" smtClean="0"/>
              <a:t>This </a:t>
            </a:r>
            <a:r>
              <a:rPr lang="en-US" dirty="0"/>
              <a:t>test assesses the ability of the fetus to tolerate transitory decreases in </a:t>
            </a:r>
            <a:r>
              <a:rPr lang="en-US" dirty="0" err="1"/>
              <a:t>intervillous</a:t>
            </a:r>
            <a:r>
              <a:rPr lang="en-US" dirty="0"/>
              <a:t> blood flow that occur with uterine contractions. It uses both external FHR and contraction </a:t>
            </a:r>
            <a:r>
              <a:rPr lang="en-US" dirty="0" smtClean="0"/>
              <a:t>monitoring </a:t>
            </a:r>
            <a:r>
              <a:rPr lang="en-US" dirty="0"/>
              <a:t>devices and is based on the presence or absence of </a:t>
            </a:r>
            <a:r>
              <a:rPr lang="en-US" dirty="0">
                <a:solidFill>
                  <a:srgbClr val="C00000"/>
                </a:solidFill>
              </a:rPr>
              <a:t>late decelerations. </a:t>
            </a:r>
            <a:endParaRPr lang="en-US" dirty="0" smtClean="0">
              <a:solidFill>
                <a:srgbClr val="C00000"/>
              </a:solidFill>
            </a:endParaRPr>
          </a:p>
          <a:p>
            <a:r>
              <a:rPr lang="en-US" dirty="0" smtClean="0"/>
              <a:t>Uterine contractions may </a:t>
            </a:r>
            <a:r>
              <a:rPr lang="en-US" dirty="0"/>
              <a:t>be induced with either IV oxytocin infusion or nipple stimulation. </a:t>
            </a:r>
            <a:endParaRPr lang="en-US" dirty="0" smtClean="0"/>
          </a:p>
          <a:p>
            <a:r>
              <a:rPr lang="en-US" dirty="0" smtClean="0"/>
              <a:t>This </a:t>
            </a:r>
            <a:r>
              <a:rPr lang="en-US" dirty="0"/>
              <a:t>test is rarely performed because of the cost and personnel time </a:t>
            </a:r>
            <a:r>
              <a:rPr lang="en-US" dirty="0" smtClean="0"/>
              <a:t>required and risk for preterm </a:t>
            </a:r>
            <a:r>
              <a:rPr lang="en-US" dirty="0" err="1" smtClean="0"/>
              <a:t>labour</a:t>
            </a:r>
            <a:r>
              <a:rPr lang="en-US" dirty="0" smtClean="0"/>
              <a:t> . </a:t>
            </a:r>
            <a:r>
              <a:rPr lang="en-US" dirty="0"/>
              <a:t>The most </a:t>
            </a:r>
            <a:r>
              <a:rPr lang="en-US" dirty="0" smtClean="0"/>
              <a:t>common </a:t>
            </a:r>
            <a:r>
              <a:rPr lang="en-US" dirty="0"/>
              <a:t>indication is a BPP of 4 or 6.</a:t>
            </a:r>
            <a:endParaRPr lang="en-US" dirty="0">
              <a:solidFill>
                <a:srgbClr val="C00000"/>
              </a:solidFill>
            </a:endParaRPr>
          </a:p>
        </p:txBody>
      </p:sp>
    </p:spTree>
    <p:extLst>
      <p:ext uri="{BB962C8B-B14F-4D97-AF65-F5344CB8AC3E}">
        <p14:creationId xmlns:p14="http://schemas.microsoft.com/office/powerpoint/2010/main" val="13360659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260648"/>
            <a:ext cx="7543800" cy="3886200"/>
          </a:xfrm>
        </p:spPr>
        <p:txBody>
          <a:bodyPr>
            <a:normAutofit fontScale="92500"/>
          </a:bodyPr>
          <a:lstStyle/>
          <a:p>
            <a:r>
              <a:rPr lang="en-US" dirty="0">
                <a:solidFill>
                  <a:srgbClr val="C00000"/>
                </a:solidFill>
              </a:rPr>
              <a:t>Negative CST </a:t>
            </a:r>
            <a:r>
              <a:rPr lang="en-US" dirty="0"/>
              <a:t>requires absence of any late decelerations with contractions. This is reassuring and highly reassuring for fetal well-being. Management is to repeat the CST weekly. Fetal death rate is only 1 per 1,000 in the next week</a:t>
            </a:r>
            <a:r>
              <a:rPr lang="en-US" dirty="0" smtClean="0"/>
              <a:t>.</a:t>
            </a:r>
          </a:p>
          <a:p>
            <a:r>
              <a:rPr lang="en-US" dirty="0" smtClean="0"/>
              <a:t> </a:t>
            </a:r>
            <a:r>
              <a:rPr lang="en-US" dirty="0" smtClean="0">
                <a:solidFill>
                  <a:srgbClr val="C00000"/>
                </a:solidFill>
              </a:rPr>
              <a:t>Positive </a:t>
            </a:r>
            <a:r>
              <a:rPr lang="en-US" dirty="0">
                <a:solidFill>
                  <a:srgbClr val="C00000"/>
                </a:solidFill>
              </a:rPr>
              <a:t>CST </a:t>
            </a:r>
            <a:r>
              <a:rPr lang="en-US" dirty="0"/>
              <a:t>is worrisome. This requires the presence of late decelerations </a:t>
            </a:r>
            <a:r>
              <a:rPr lang="en-US" dirty="0" smtClean="0"/>
              <a:t>associated </a:t>
            </a:r>
            <a:r>
              <a:rPr lang="en-US" dirty="0"/>
              <a:t>with at least 50% of contractions. Fifty percent of positive CSTs are false positive (meaning the fetus is not hypoxemic). They are associated with good FHR variability. The 50% of true positives are associated with poor or absent variability. Management is prompt delivery</a:t>
            </a:r>
          </a:p>
        </p:txBody>
      </p:sp>
      <p:pic>
        <p:nvPicPr>
          <p:cNvPr id="4" name="Picture 3"/>
          <p:cNvPicPr>
            <a:picLocks noChangeAspect="1"/>
          </p:cNvPicPr>
          <p:nvPr/>
        </p:nvPicPr>
        <p:blipFill>
          <a:blip r:embed="rId2"/>
          <a:stretch>
            <a:fillRect/>
          </a:stretch>
        </p:blipFill>
        <p:spPr>
          <a:xfrm>
            <a:off x="1043608" y="4005064"/>
            <a:ext cx="7272808" cy="2736304"/>
          </a:xfrm>
          <a:prstGeom prst="rect">
            <a:avLst/>
          </a:prstGeom>
        </p:spPr>
      </p:pic>
    </p:spTree>
    <p:extLst>
      <p:ext uri="{BB962C8B-B14F-4D97-AF65-F5344CB8AC3E}">
        <p14:creationId xmlns:p14="http://schemas.microsoft.com/office/powerpoint/2010/main" val="29144912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b="1" dirty="0" err="1" smtClean="0">
                <a:solidFill>
                  <a:srgbClr val="C00000"/>
                </a:solidFill>
              </a:rPr>
              <a:t>Containdication</a:t>
            </a:r>
            <a:r>
              <a:rPr lang="en-US" b="1" dirty="0" smtClean="0">
                <a:solidFill>
                  <a:srgbClr val="C00000"/>
                </a:solidFill>
              </a:rPr>
              <a:t> :</a:t>
            </a:r>
          </a:p>
          <a:p>
            <a:r>
              <a:rPr lang="en-US" dirty="0" smtClean="0"/>
              <a:t>CST should not be performed whenever contraction </a:t>
            </a:r>
            <a:r>
              <a:rPr lang="en-US" dirty="0" err="1" smtClean="0"/>
              <a:t>whould</a:t>
            </a:r>
            <a:r>
              <a:rPr lang="en-US" dirty="0" smtClean="0"/>
              <a:t> be hazardous to the mother or fetus (previous classical uterine incision , previous myomectomy ,placenta </a:t>
            </a:r>
            <a:r>
              <a:rPr lang="en-US" dirty="0" err="1" smtClean="0"/>
              <a:t>previa</a:t>
            </a:r>
            <a:r>
              <a:rPr lang="en-US" dirty="0" smtClean="0"/>
              <a:t> ,incompetent cervix ,preterm rupture membrane ).</a:t>
            </a:r>
            <a:endParaRPr lang="en-US" dirty="0"/>
          </a:p>
        </p:txBody>
      </p:sp>
    </p:spTree>
    <p:extLst>
      <p:ext uri="{BB962C8B-B14F-4D97-AF65-F5344CB8AC3E}">
        <p14:creationId xmlns:p14="http://schemas.microsoft.com/office/powerpoint/2010/main" val="28477794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685800"/>
            <a:ext cx="7543800" cy="5767536"/>
          </a:xfrm>
        </p:spPr>
        <p:txBody>
          <a:bodyPr>
            <a:normAutofit/>
          </a:bodyPr>
          <a:lstStyle/>
          <a:p>
            <a:r>
              <a:rPr lang="en-US" b="1" dirty="0">
                <a:solidFill>
                  <a:srgbClr val="C00000"/>
                </a:solidFill>
              </a:rPr>
              <a:t>A</a:t>
            </a:r>
            <a:r>
              <a:rPr lang="en-US" b="1" dirty="0" smtClean="0">
                <a:solidFill>
                  <a:srgbClr val="C00000"/>
                </a:solidFill>
              </a:rPr>
              <a:t>MNIOTIC </a:t>
            </a:r>
            <a:r>
              <a:rPr lang="en-US" b="1" dirty="0">
                <a:solidFill>
                  <a:srgbClr val="C00000"/>
                </a:solidFill>
              </a:rPr>
              <a:t>FLUID ASSESSMENT </a:t>
            </a:r>
            <a:endParaRPr lang="en-US" b="1" dirty="0" smtClean="0">
              <a:solidFill>
                <a:srgbClr val="C00000"/>
              </a:solidFill>
            </a:endParaRPr>
          </a:p>
          <a:p>
            <a:endParaRPr lang="en-US" b="1" dirty="0">
              <a:solidFill>
                <a:srgbClr val="C00000"/>
              </a:solidFill>
            </a:endParaRPr>
          </a:p>
          <a:p>
            <a:endParaRPr lang="en-US" b="1" dirty="0" smtClean="0">
              <a:solidFill>
                <a:srgbClr val="C00000"/>
              </a:solidFill>
            </a:endParaRPr>
          </a:p>
          <a:p>
            <a:r>
              <a:rPr lang="en-US" dirty="0" smtClean="0"/>
              <a:t>In </a:t>
            </a:r>
            <a:r>
              <a:rPr lang="en-US" dirty="0"/>
              <a:t>the third trimester, the volume of amniotic fluid is considered to largely reflect a balance between fetal urine production and fetal swallowing</a:t>
            </a:r>
            <a:r>
              <a:rPr lang="en-US" dirty="0" smtClean="0"/>
              <a:t>.</a:t>
            </a:r>
          </a:p>
          <a:p>
            <a:r>
              <a:rPr lang="en-US" dirty="0" smtClean="0"/>
              <a:t> </a:t>
            </a:r>
            <a:r>
              <a:rPr lang="en-US" dirty="0">
                <a:solidFill>
                  <a:srgbClr val="C00000"/>
                </a:solidFill>
              </a:rPr>
              <a:t>If fluid is low (oligohydramnios) </a:t>
            </a:r>
            <a:r>
              <a:rPr lang="en-US" dirty="0" smtClean="0"/>
              <a:t>consideration </a:t>
            </a:r>
            <a:r>
              <a:rPr lang="en-US" dirty="0"/>
              <a:t>must be given to problems with urinary tract anomalies or renal perfusion. </a:t>
            </a:r>
            <a:endParaRPr lang="en-US" dirty="0" smtClean="0"/>
          </a:p>
          <a:p>
            <a:r>
              <a:rPr lang="en-US" dirty="0" smtClean="0">
                <a:solidFill>
                  <a:srgbClr val="C00000"/>
                </a:solidFill>
              </a:rPr>
              <a:t>If </a:t>
            </a:r>
            <a:r>
              <a:rPr lang="en-US" dirty="0">
                <a:solidFill>
                  <a:srgbClr val="C00000"/>
                </a:solidFill>
              </a:rPr>
              <a:t>fluid is excessive (polyhydramnios) </a:t>
            </a:r>
            <a:r>
              <a:rPr lang="en-US" dirty="0"/>
              <a:t>consideration must be given to problems with the decreased fetal swallowing or GI tract anomalies. </a:t>
            </a:r>
          </a:p>
        </p:txBody>
      </p:sp>
    </p:spTree>
    <p:extLst>
      <p:ext uri="{BB962C8B-B14F-4D97-AF65-F5344CB8AC3E}">
        <p14:creationId xmlns:p14="http://schemas.microsoft.com/office/powerpoint/2010/main" val="3583629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3568" y="692696"/>
            <a:ext cx="7543800" cy="5479504"/>
          </a:xfrm>
        </p:spPr>
        <p:txBody>
          <a:bodyPr>
            <a:normAutofit fontScale="85000" lnSpcReduction="10000"/>
          </a:bodyPr>
          <a:lstStyle/>
          <a:p>
            <a:r>
              <a:rPr lang="en-US" b="1" dirty="0">
                <a:solidFill>
                  <a:srgbClr val="C00000"/>
                </a:solidFill>
              </a:rPr>
              <a:t>Third trimester assessment of amniotic fluid uses ultrasound measurement</a:t>
            </a:r>
            <a:r>
              <a:rPr lang="en-US" b="1" dirty="0" smtClean="0">
                <a:solidFill>
                  <a:srgbClr val="C00000"/>
                </a:solidFill>
              </a:rPr>
              <a:t>:</a:t>
            </a:r>
          </a:p>
          <a:p>
            <a:endParaRPr lang="en-US" b="1" dirty="0" smtClean="0">
              <a:solidFill>
                <a:srgbClr val="C00000"/>
              </a:solidFill>
            </a:endParaRPr>
          </a:p>
          <a:p>
            <a:r>
              <a:rPr lang="en-US" dirty="0"/>
              <a:t> </a:t>
            </a:r>
            <a:r>
              <a:rPr lang="en-US" dirty="0">
                <a:solidFill>
                  <a:srgbClr val="C00000"/>
                </a:solidFill>
              </a:rPr>
              <a:t>Single deepest pocket (SDP) or maximum vertical pocket (MVP): </a:t>
            </a:r>
            <a:r>
              <a:rPr lang="en-US" dirty="0"/>
              <a:t>This is the vertical dimension (in cm) of the largest pocket of AF not persistently containing umbilical cord or fetal extremities. The horizontal measurement of the pocket must be at least 1 cm. </a:t>
            </a:r>
            <a:r>
              <a:rPr lang="en-US" dirty="0" smtClean="0"/>
              <a:t>º</a:t>
            </a:r>
          </a:p>
          <a:p>
            <a:r>
              <a:rPr lang="en-US" dirty="0" smtClean="0"/>
              <a:t> </a:t>
            </a:r>
            <a:r>
              <a:rPr lang="en-US" dirty="0"/>
              <a:t>Oligohydramnios: </a:t>
            </a:r>
            <a:r>
              <a:rPr lang="en-US" dirty="0" smtClean="0"/>
              <a:t>depth &lt;2 cm </a:t>
            </a:r>
          </a:p>
          <a:p>
            <a:r>
              <a:rPr lang="en-US" dirty="0" smtClean="0"/>
              <a:t>Normal :depth 2-8 cm </a:t>
            </a:r>
          </a:p>
          <a:p>
            <a:r>
              <a:rPr lang="en-US" dirty="0" smtClean="0"/>
              <a:t>Polyhydramnios : depth &gt;8 cm </a:t>
            </a:r>
          </a:p>
          <a:p>
            <a:endParaRPr lang="en-US" dirty="0"/>
          </a:p>
          <a:p>
            <a:r>
              <a:rPr lang="en-US" dirty="0" smtClean="0">
                <a:solidFill>
                  <a:srgbClr val="C00000"/>
                </a:solidFill>
              </a:rPr>
              <a:t>Amniotic fluid index (AFI):</a:t>
            </a:r>
            <a:r>
              <a:rPr lang="en-US" dirty="0" smtClean="0"/>
              <a:t>The deepest vertical AF pocket in each of the 4 quadrant of the uterus .The sum of the AF pocket dimension .</a:t>
            </a:r>
          </a:p>
          <a:p>
            <a:endParaRPr lang="en-US" dirty="0" smtClean="0"/>
          </a:p>
          <a:p>
            <a:r>
              <a:rPr lang="en-US" dirty="0"/>
              <a:t>Oligohydramnios: </a:t>
            </a:r>
            <a:r>
              <a:rPr lang="en-US" dirty="0" smtClean="0"/>
              <a:t> &lt;5 </a:t>
            </a:r>
            <a:r>
              <a:rPr lang="en-US" dirty="0"/>
              <a:t>cm </a:t>
            </a:r>
          </a:p>
          <a:p>
            <a:r>
              <a:rPr lang="en-US" dirty="0"/>
              <a:t>Normal </a:t>
            </a:r>
            <a:r>
              <a:rPr lang="en-US" dirty="0" smtClean="0"/>
              <a:t>:5-25 </a:t>
            </a:r>
            <a:r>
              <a:rPr lang="en-US" dirty="0"/>
              <a:t>cm </a:t>
            </a:r>
          </a:p>
          <a:p>
            <a:r>
              <a:rPr lang="en-US" dirty="0"/>
              <a:t>Polyhydramnios : </a:t>
            </a:r>
            <a:r>
              <a:rPr lang="en-US" dirty="0" smtClean="0"/>
              <a:t> &gt;25 cm </a:t>
            </a:r>
            <a:endParaRPr lang="en-US" dirty="0"/>
          </a:p>
          <a:p>
            <a:endParaRPr lang="en-US" dirty="0"/>
          </a:p>
        </p:txBody>
      </p:sp>
    </p:spTree>
    <p:extLst>
      <p:ext uri="{BB962C8B-B14F-4D97-AF65-F5344CB8AC3E}">
        <p14:creationId xmlns:p14="http://schemas.microsoft.com/office/powerpoint/2010/main" val="25251745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629966" y="304800"/>
            <a:ext cx="7514034" cy="869950"/>
          </a:xfrm>
        </p:spPr>
        <p:txBody>
          <a:bodyPr>
            <a:normAutofit fontScale="90000"/>
          </a:bodyPr>
          <a:lstStyle/>
          <a:p>
            <a:pPr algn="l" eaLnBrk="1" hangingPunct="1"/>
            <a:r>
              <a:rPr lang="en-US" altLang="en-US" b="1" dirty="0" smtClean="0">
                <a:ln>
                  <a:noFill/>
                </a:ln>
                <a:solidFill>
                  <a:srgbClr val="C00000"/>
                </a:solidFill>
                <a:latin typeface="Times New Roman" pitchFamily="18" charset="0"/>
                <a:cs typeface="Times New Roman" pitchFamily="18" charset="0"/>
              </a:rPr>
              <a:t>Introduction</a:t>
            </a:r>
            <a:endParaRPr lang="en-US" altLang="en-US" b="1" dirty="0">
              <a:ln>
                <a:noFill/>
              </a:ln>
              <a:solidFill>
                <a:srgbClr val="C00000"/>
              </a:solidFill>
            </a:endParaRPr>
          </a:p>
        </p:txBody>
      </p:sp>
      <p:sp>
        <p:nvSpPr>
          <p:cNvPr id="7171" name="Content Placeholder 2"/>
          <p:cNvSpPr>
            <a:spLocks noGrp="1"/>
          </p:cNvSpPr>
          <p:nvPr>
            <p:ph idx="1"/>
          </p:nvPr>
        </p:nvSpPr>
        <p:spPr>
          <a:xfrm>
            <a:off x="0" y="1447800"/>
            <a:ext cx="8915400" cy="3886200"/>
          </a:xfrm>
        </p:spPr>
        <p:txBody>
          <a:bodyPr>
            <a:normAutofit/>
          </a:bodyPr>
          <a:lstStyle/>
          <a:p>
            <a:pPr eaLnBrk="1" hangingPunct="1"/>
            <a:r>
              <a:rPr lang="en-US" sz="2800" dirty="0">
                <a:ea typeface="Batang" pitchFamily="18" charset="-127"/>
                <a:cs typeface="Times New Roman" pitchFamily="18" charset="0"/>
              </a:rPr>
              <a:t>The primary goal of antenatal testing is to :</a:t>
            </a:r>
          </a:p>
          <a:p>
            <a:pPr eaLnBrk="1" hangingPunct="1"/>
            <a:endParaRPr lang="en-US" sz="2800" dirty="0">
              <a:ea typeface="Batang" pitchFamily="18" charset="-127"/>
              <a:cs typeface="Times New Roman" pitchFamily="18" charset="0"/>
            </a:endParaRPr>
          </a:p>
          <a:p>
            <a:pPr eaLnBrk="1" hangingPunct="1">
              <a:buFont typeface="Corbel" pitchFamily="34" charset="0"/>
              <a:buAutoNum type="arabicPeriod"/>
            </a:pPr>
            <a:r>
              <a:rPr lang="en-US" sz="2800" dirty="0">
                <a:ea typeface="Batang" pitchFamily="18" charset="-127"/>
                <a:cs typeface="Times New Roman" pitchFamily="18" charset="0"/>
              </a:rPr>
              <a:t>Identify fetuses at risk of </a:t>
            </a:r>
            <a:r>
              <a:rPr lang="en-US" sz="2800" dirty="0">
                <a:solidFill>
                  <a:srgbClr val="FF0000"/>
                </a:solidFill>
                <a:ea typeface="Batang" pitchFamily="18" charset="-127"/>
                <a:cs typeface="Times New Roman" pitchFamily="18" charset="0"/>
              </a:rPr>
              <a:t>intrauterine neurologic injury or death </a:t>
            </a:r>
            <a:r>
              <a:rPr lang="en-US" sz="2800" dirty="0">
                <a:ea typeface="Batang" pitchFamily="18" charset="-127"/>
                <a:cs typeface="Times New Roman" pitchFamily="18" charset="0"/>
              </a:rPr>
              <a:t>.</a:t>
            </a:r>
          </a:p>
          <a:p>
            <a:pPr eaLnBrk="1" hangingPunct="1">
              <a:buFont typeface="Corbel" pitchFamily="34" charset="0"/>
              <a:buAutoNum type="arabicPeriod"/>
            </a:pPr>
            <a:r>
              <a:rPr lang="en-US" sz="2800" dirty="0">
                <a:solidFill>
                  <a:srgbClr val="FF0000"/>
                </a:solidFill>
                <a:ea typeface="Batang" pitchFamily="18" charset="-127"/>
                <a:cs typeface="Times New Roman" pitchFamily="18" charset="0"/>
              </a:rPr>
              <a:t>prevent </a:t>
            </a:r>
            <a:r>
              <a:rPr lang="en-US" sz="2800" dirty="0">
                <a:ea typeface="Batang" pitchFamily="18" charset="-127"/>
                <a:cs typeface="Times New Roman" pitchFamily="18" charset="0"/>
              </a:rPr>
              <a:t>these adverse outcomes, </a:t>
            </a:r>
            <a:r>
              <a:rPr lang="en-US" sz="2800" dirty="0">
                <a:solidFill>
                  <a:srgbClr val="FF0000"/>
                </a:solidFill>
                <a:ea typeface="Batang" pitchFamily="18" charset="-127"/>
                <a:cs typeface="Times New Roman" pitchFamily="18" charset="0"/>
              </a:rPr>
              <a:t>and </a:t>
            </a:r>
            <a:r>
              <a:rPr lang="en-US" altLang="en-US" sz="2800" dirty="0">
                <a:solidFill>
                  <a:srgbClr val="FF0000"/>
                </a:solidFill>
                <a:ea typeface="Batang" pitchFamily="18" charset="-127"/>
                <a:cs typeface="Times New Roman" pitchFamily="18" charset="0"/>
              </a:rPr>
              <a:t>improve neonatal outcome </a:t>
            </a:r>
            <a:r>
              <a:rPr lang="en-US" altLang="en-US" sz="2800" dirty="0">
                <a:ea typeface="Batang" pitchFamily="18" charset="-127"/>
                <a:cs typeface="Times New Roman" pitchFamily="18" charset="0"/>
              </a:rPr>
              <a:t>(mostly to deliver or to apply intrauterine fetal therapy).</a:t>
            </a:r>
            <a:endParaRPr lang="en-US" sz="2800" dirty="0">
              <a:ea typeface="Batang" pitchFamily="18" charset="-127"/>
              <a:cs typeface="Times New Roman" pitchFamily="18" charset="0"/>
            </a:endParaRPr>
          </a:p>
          <a:p>
            <a:pPr eaLnBrk="1" hangingPunct="1">
              <a:buFont typeface="Corbel" pitchFamily="34" charset="0"/>
              <a:buAutoNum type="arabicPeriod"/>
            </a:pPr>
            <a:endParaRPr lang="en-US" sz="2800" dirty="0">
              <a:ea typeface="Batang" pitchFamily="18" charset="-127"/>
            </a:endParaRPr>
          </a:p>
          <a:p>
            <a:pPr eaLnBrk="1" hangingPunct="1">
              <a:buFont typeface="Arial" charset="0"/>
              <a:buNone/>
            </a:pPr>
            <a:endParaRPr lang="en-US" altLang="en-US" sz="2800" dirty="0">
              <a:ea typeface="Batang" pitchFamily="18" charset="-127"/>
            </a:endParaRPr>
          </a:p>
          <a:p>
            <a:pPr eaLnBrk="1" hangingPunct="1"/>
            <a:endParaRPr lang="en-US" sz="2800" dirty="0">
              <a:ea typeface="Batang" pitchFamily="18" charset="-127"/>
            </a:endParaRPr>
          </a:p>
        </p:txBody>
      </p:sp>
    </p:spTree>
    <p:extLst>
      <p:ext uri="{BB962C8B-B14F-4D97-AF65-F5344CB8AC3E}">
        <p14:creationId xmlns:p14="http://schemas.microsoft.com/office/powerpoint/2010/main" val="42000010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0" y="990600"/>
            <a:ext cx="9144000" cy="773113"/>
          </a:xfrm>
        </p:spPr>
        <p:txBody>
          <a:bodyPr>
            <a:noAutofit/>
          </a:bodyPr>
          <a:lstStyle/>
          <a:p>
            <a:pPr algn="ctr" eaLnBrk="1" hangingPunct="1"/>
            <a:r>
              <a:rPr lang="en-US" altLang="en-US" sz="4800" b="1" dirty="0">
                <a:ln>
                  <a:noFill/>
                </a:ln>
                <a:solidFill>
                  <a:srgbClr val="C00000"/>
                </a:solidFill>
                <a:latin typeface="Times New Roman" pitchFamily="18" charset="0"/>
                <a:cs typeface="Times New Roman" pitchFamily="18" charset="0"/>
              </a:rPr>
              <a:t>Antepartum fetal surveillance methods</a:t>
            </a:r>
          </a:p>
        </p:txBody>
      </p:sp>
      <p:sp>
        <p:nvSpPr>
          <p:cNvPr id="33795" name="Content Placeholder 2"/>
          <p:cNvSpPr>
            <a:spLocks noGrp="1"/>
          </p:cNvSpPr>
          <p:nvPr>
            <p:ph idx="1"/>
          </p:nvPr>
        </p:nvSpPr>
        <p:spPr>
          <a:xfrm>
            <a:off x="990600" y="2057400"/>
            <a:ext cx="7514034" cy="3857625"/>
          </a:xfrm>
        </p:spPr>
        <p:txBody>
          <a:bodyPr/>
          <a:lstStyle/>
          <a:p>
            <a:pPr eaLnBrk="1" hangingPunct="1"/>
            <a:r>
              <a:rPr lang="en-US" sz="2800" dirty="0">
                <a:latin typeface="Times New Roman" pitchFamily="18" charset="0"/>
                <a:cs typeface="Times New Roman" pitchFamily="18" charset="0"/>
              </a:rPr>
              <a:t>Fetal movement counting</a:t>
            </a:r>
          </a:p>
          <a:p>
            <a:pPr eaLnBrk="1" hangingPunct="1"/>
            <a:r>
              <a:rPr lang="en-US" sz="2800" dirty="0">
                <a:latin typeface="Times New Roman" pitchFamily="18" charset="0"/>
                <a:cs typeface="Times New Roman" pitchFamily="18" charset="0"/>
              </a:rPr>
              <a:t>Non Stress Test ( NST )</a:t>
            </a:r>
          </a:p>
          <a:p>
            <a:pPr eaLnBrk="1" hangingPunct="1"/>
            <a:r>
              <a:rPr lang="en-US" sz="2800" dirty="0">
                <a:latin typeface="Times New Roman" pitchFamily="18" charset="0"/>
                <a:cs typeface="Times New Roman" pitchFamily="18" charset="0"/>
              </a:rPr>
              <a:t>Contraction stress test ( CST)</a:t>
            </a:r>
          </a:p>
          <a:p>
            <a:pPr eaLnBrk="1" hangingPunct="1">
              <a:lnSpc>
                <a:spcPct val="90000"/>
              </a:lnSpc>
            </a:pPr>
            <a:r>
              <a:rPr lang="en-US" altLang="en-US" sz="2800" b="1" dirty="0">
                <a:solidFill>
                  <a:srgbClr val="C00000"/>
                </a:solidFill>
                <a:latin typeface="Times New Roman" pitchFamily="18" charset="0"/>
                <a:cs typeface="Times New Roman" pitchFamily="18" charset="0"/>
              </a:rPr>
              <a:t>Biophysical Profile (BPP)</a:t>
            </a:r>
          </a:p>
          <a:p>
            <a:pPr eaLnBrk="1" hangingPunct="1">
              <a:lnSpc>
                <a:spcPct val="90000"/>
              </a:lnSpc>
            </a:pPr>
            <a:r>
              <a:rPr lang="en-US" altLang="en-US" sz="2800" dirty="0">
                <a:latin typeface="Times New Roman" pitchFamily="18" charset="0"/>
                <a:cs typeface="Times New Roman" pitchFamily="18" charset="0"/>
              </a:rPr>
              <a:t>Modified Biophysical Profile</a:t>
            </a:r>
          </a:p>
          <a:p>
            <a:pPr eaLnBrk="1" hangingPunct="1">
              <a:lnSpc>
                <a:spcPct val="90000"/>
              </a:lnSpc>
            </a:pPr>
            <a:r>
              <a:rPr lang="en-US" altLang="en-US" sz="2800" dirty="0">
                <a:latin typeface="Times New Roman" pitchFamily="18" charset="0"/>
                <a:cs typeface="Times New Roman" pitchFamily="18" charset="0"/>
              </a:rPr>
              <a:t>Doppler </a:t>
            </a:r>
            <a:r>
              <a:rPr lang="en-US" altLang="en-US" sz="2800" dirty="0" err="1">
                <a:latin typeface="Times New Roman" pitchFamily="18" charset="0"/>
                <a:cs typeface="Times New Roman" pitchFamily="18" charset="0"/>
              </a:rPr>
              <a:t>Velocimetry</a:t>
            </a:r>
            <a:endParaRPr lang="en-US" altLang="en-US" sz="2800" dirty="0">
              <a:latin typeface="Times New Roman" pitchFamily="18" charset="0"/>
              <a:cs typeface="Times New Roman" pitchFamily="18" charset="0"/>
            </a:endParaRPr>
          </a:p>
          <a:p>
            <a:pPr eaLnBrk="1" hangingPunct="1">
              <a:buFont typeface="Arial" charset="0"/>
              <a:buNone/>
            </a:pPr>
            <a:endParaRPr lang="en-US" dirty="0">
              <a:latin typeface="Times New Roman" pitchFamily="18" charset="0"/>
              <a:cs typeface="Times New Roman" pitchFamily="18" charset="0"/>
            </a:endParaRPr>
          </a:p>
          <a:p>
            <a:pPr eaLnBrk="1" hangingPunct="1"/>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462329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nodeType="clickEffect">
                                  <p:stCondLst>
                                    <p:cond delay="0"/>
                                  </p:stCondLst>
                                  <p:childTnLst>
                                    <p:animClr clrSpc="rgb" dir="cw">
                                      <p:cBhvr override="childStyle">
                                        <p:cTn id="6" dur="250" autoRev="1" fill="remove"/>
                                        <p:tgtEl>
                                          <p:spTgt spid="33795">
                                            <p:txEl>
                                              <p:pRg st="3" end="3"/>
                                            </p:txEl>
                                          </p:spTgt>
                                        </p:tgtEl>
                                        <p:attrNameLst>
                                          <p:attrName>style.color</p:attrName>
                                        </p:attrNameLst>
                                      </p:cBhvr>
                                      <p:to>
                                        <a:schemeClr val="bg1"/>
                                      </p:to>
                                    </p:animClr>
                                    <p:animClr clrSpc="rgb" dir="cw">
                                      <p:cBhvr>
                                        <p:cTn id="7" dur="250" autoRev="1" fill="remove"/>
                                        <p:tgtEl>
                                          <p:spTgt spid="33795">
                                            <p:txEl>
                                              <p:pRg st="3" end="3"/>
                                            </p:txEl>
                                          </p:spTgt>
                                        </p:tgtEl>
                                        <p:attrNameLst>
                                          <p:attrName>fillcolor</p:attrName>
                                        </p:attrNameLst>
                                      </p:cBhvr>
                                      <p:to>
                                        <a:schemeClr val="bg1"/>
                                      </p:to>
                                    </p:animClr>
                                    <p:set>
                                      <p:cBhvr>
                                        <p:cTn id="8" dur="250" autoRev="1" fill="remove"/>
                                        <p:tgtEl>
                                          <p:spTgt spid="33795">
                                            <p:txEl>
                                              <p:pRg st="3" end="3"/>
                                            </p:txEl>
                                          </p:spTgt>
                                        </p:tgtEl>
                                        <p:attrNameLst>
                                          <p:attrName>fill.type</p:attrName>
                                        </p:attrNameLst>
                                      </p:cBhvr>
                                      <p:to>
                                        <p:strVal val="solid"/>
                                      </p:to>
                                    </p:set>
                                    <p:set>
                                      <p:cBhvr>
                                        <p:cTn id="9" dur="250" autoRev="1" fill="remove"/>
                                        <p:tgtEl>
                                          <p:spTgt spid="33795">
                                            <p:txEl>
                                              <p:pRg st="3" end="3"/>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1143000" y="304800"/>
            <a:ext cx="7514034" cy="757237"/>
          </a:xfrm>
        </p:spPr>
        <p:txBody>
          <a:bodyPr>
            <a:normAutofit fontScale="90000"/>
          </a:bodyPr>
          <a:lstStyle/>
          <a:p>
            <a:pPr algn="l" eaLnBrk="1" hangingPunct="1"/>
            <a:r>
              <a:rPr lang="en-US" altLang="en-US" b="1" dirty="0">
                <a:ln>
                  <a:noFill/>
                </a:ln>
                <a:latin typeface="Times New Roman" pitchFamily="18" charset="0"/>
                <a:cs typeface="Times New Roman" pitchFamily="18" charset="0"/>
              </a:rPr>
              <a:t>Biophysical Profile (BPP)</a:t>
            </a:r>
            <a:endParaRPr lang="en-US" altLang="en-US" dirty="0">
              <a:ln>
                <a:noFill/>
              </a:ln>
            </a:endParaRPr>
          </a:p>
        </p:txBody>
      </p:sp>
      <p:sp>
        <p:nvSpPr>
          <p:cNvPr id="35843" name="Content Placeholder 2"/>
          <p:cNvSpPr>
            <a:spLocks noGrp="1"/>
          </p:cNvSpPr>
          <p:nvPr>
            <p:ph idx="1"/>
          </p:nvPr>
        </p:nvSpPr>
        <p:spPr>
          <a:xfrm>
            <a:off x="76200" y="1044575"/>
            <a:ext cx="8915400" cy="5411788"/>
          </a:xfrm>
        </p:spPr>
        <p:txBody>
          <a:bodyPr>
            <a:normAutofit/>
          </a:bodyPr>
          <a:lstStyle/>
          <a:p>
            <a:r>
              <a:rPr lang="en-US" dirty="0">
                <a:latin typeface="Times New Roman" charset="0"/>
                <a:ea typeface="Times New Roman" charset="0"/>
                <a:cs typeface="Times New Roman" charset="0"/>
              </a:rPr>
              <a:t>The </a:t>
            </a:r>
            <a:r>
              <a:rPr lang="en-US" b="1" dirty="0">
                <a:latin typeface="Times New Roman" charset="0"/>
                <a:ea typeface="Times New Roman" charset="0"/>
                <a:cs typeface="Times New Roman" charset="0"/>
              </a:rPr>
              <a:t>BPP</a:t>
            </a:r>
            <a:r>
              <a:rPr lang="en-US" dirty="0">
                <a:latin typeface="Times New Roman" charset="0"/>
                <a:ea typeface="Times New Roman" charset="0"/>
                <a:cs typeface="Times New Roman" charset="0"/>
              </a:rPr>
              <a:t> relies on hypothesis that </a:t>
            </a:r>
            <a:r>
              <a:rPr lang="en-US" dirty="0">
                <a:solidFill>
                  <a:srgbClr val="FF0000"/>
                </a:solidFill>
                <a:latin typeface="Times New Roman" charset="0"/>
                <a:ea typeface="Times New Roman" charset="0"/>
                <a:cs typeface="Times New Roman" charset="0"/>
              </a:rPr>
              <a:t>multiple parameters </a:t>
            </a:r>
            <a:r>
              <a:rPr lang="en-US" dirty="0">
                <a:latin typeface="Times New Roman" charset="0"/>
                <a:ea typeface="Times New Roman" charset="0"/>
                <a:cs typeface="Times New Roman" charset="0"/>
              </a:rPr>
              <a:t>of fetal well-being are </a:t>
            </a:r>
            <a:r>
              <a:rPr lang="en-US" dirty="0">
                <a:solidFill>
                  <a:srgbClr val="FF0000"/>
                </a:solidFill>
                <a:latin typeface="Times New Roman" charset="0"/>
                <a:ea typeface="Times New Roman" charset="0"/>
                <a:cs typeface="Times New Roman" charset="0"/>
              </a:rPr>
              <a:t>better</a:t>
            </a:r>
            <a:r>
              <a:rPr lang="en-US" dirty="0">
                <a:latin typeface="Times New Roman" charset="0"/>
                <a:ea typeface="Times New Roman" charset="0"/>
                <a:cs typeface="Times New Roman" charset="0"/>
              </a:rPr>
              <a:t> predictors of outcome than any </a:t>
            </a:r>
            <a:r>
              <a:rPr lang="en-US" dirty="0">
                <a:solidFill>
                  <a:srgbClr val="FF0000"/>
                </a:solidFill>
                <a:latin typeface="Times New Roman" charset="0"/>
                <a:ea typeface="Times New Roman" charset="0"/>
                <a:cs typeface="Times New Roman" charset="0"/>
              </a:rPr>
              <a:t>single parameter</a:t>
            </a:r>
            <a:r>
              <a:rPr lang="en-US" dirty="0">
                <a:latin typeface="Times New Roman" charset="0"/>
                <a:ea typeface="Times New Roman" charset="0"/>
                <a:cs typeface="Times New Roman" charset="0"/>
              </a:rPr>
              <a:t>.</a:t>
            </a:r>
          </a:p>
          <a:p>
            <a:r>
              <a:rPr lang="en-US" altLang="en-US" dirty="0">
                <a:latin typeface="Times New Roman" pitchFamily="18" charset="0"/>
                <a:cs typeface="Times New Roman" pitchFamily="18" charset="0"/>
              </a:rPr>
              <a:t>It is noninvasive.</a:t>
            </a:r>
          </a:p>
          <a:p>
            <a:endParaRPr lang="en-US" altLang="en-US" dirty="0">
              <a:latin typeface="Times New Roman" pitchFamily="18" charset="0"/>
              <a:cs typeface="Times New Roman" pitchFamily="18" charset="0"/>
            </a:endParaRPr>
          </a:p>
          <a:p>
            <a:r>
              <a:rPr lang="en-US" altLang="en-US" dirty="0">
                <a:latin typeface="Times New Roman" pitchFamily="18" charset="0"/>
                <a:cs typeface="Times New Roman" pitchFamily="18" charset="0"/>
              </a:rPr>
              <a:t>Easily learned and performed.</a:t>
            </a:r>
          </a:p>
          <a:p>
            <a:endParaRPr lang="en-US" dirty="0">
              <a:latin typeface="Times New Roman" charset="0"/>
              <a:ea typeface="Times New Roman" charset="0"/>
              <a:cs typeface="Times New Roman" charset="0"/>
            </a:endParaRPr>
          </a:p>
          <a:p>
            <a:pPr eaLnBrk="1" hangingPunct="1"/>
            <a:r>
              <a:rPr lang="en-US" altLang="en-US" dirty="0">
                <a:latin typeface="Times New Roman" pitchFamily="18" charset="0"/>
                <a:cs typeface="Times New Roman" pitchFamily="18" charset="0"/>
              </a:rPr>
              <a:t>Assesses indicators of both acute hypoxia (NST, breathing, body movement) and chronic hypoxia (AFV).</a:t>
            </a:r>
          </a:p>
          <a:p>
            <a:pPr eaLnBrk="1" hangingPunct="1"/>
            <a:endParaRPr lang="en-US" altLang="en-US" dirty="0">
              <a:latin typeface="Times New Roman" pitchFamily="18" charset="0"/>
              <a:cs typeface="Times New Roman" pitchFamily="18" charset="0"/>
            </a:endParaRPr>
          </a:p>
          <a:p>
            <a:pPr eaLnBrk="1" hangingPunct="1"/>
            <a:r>
              <a:rPr lang="en-US" altLang="en-US" dirty="0">
                <a:latin typeface="Times New Roman" pitchFamily="18" charset="0"/>
                <a:cs typeface="Times New Roman" pitchFamily="18" charset="0"/>
              </a:rPr>
              <a:t>The risk of fetal death within one week of a normal biophysical assessment is estimated to be </a:t>
            </a:r>
            <a:r>
              <a:rPr lang="en-US" altLang="en-US" b="1" dirty="0">
                <a:latin typeface="Times New Roman" pitchFamily="18" charset="0"/>
                <a:cs typeface="Times New Roman" pitchFamily="18" charset="0"/>
              </a:rPr>
              <a:t>1 in 1300</a:t>
            </a:r>
            <a:r>
              <a:rPr lang="en-US" altLang="en-US" dirty="0">
                <a:latin typeface="Times New Roman" pitchFamily="18" charset="0"/>
                <a:cs typeface="Times New Roman" pitchFamily="18" charset="0"/>
              </a:rPr>
              <a:t>.</a:t>
            </a:r>
          </a:p>
        </p:txBody>
      </p:sp>
    </p:spTree>
    <p:extLst>
      <p:ext uri="{BB962C8B-B14F-4D97-AF65-F5344CB8AC3E}">
        <p14:creationId xmlns:p14="http://schemas.microsoft.com/office/powerpoint/2010/main" val="34583589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1000"/>
            <a:ext cx="9144000" cy="6096000"/>
          </a:xfrm>
        </p:spPr>
        <p:txBody>
          <a:bodyPr rtlCol="0">
            <a:noAutofit/>
          </a:bodyPr>
          <a:lstStyle/>
          <a:p>
            <a:pPr eaLnBrk="1" fontAlgn="auto" hangingPunct="1">
              <a:buClr>
                <a:schemeClr val="accent1">
                  <a:lumMod val="75000"/>
                </a:schemeClr>
              </a:buClr>
              <a:buFont typeface="Arial"/>
              <a:buChar char="•"/>
              <a:defRPr/>
            </a:pPr>
            <a:endParaRPr lang="en-US" dirty="0">
              <a:latin typeface="Times New Roman" charset="0"/>
              <a:ea typeface="Times New Roman" charset="0"/>
              <a:cs typeface="Times New Roman" charset="0"/>
            </a:endParaRPr>
          </a:p>
          <a:p>
            <a:r>
              <a:rPr lang="en-US" dirty="0">
                <a:solidFill>
                  <a:schemeClr val="accent1">
                    <a:lumMod val="60000"/>
                    <a:lumOff val="40000"/>
                  </a:schemeClr>
                </a:solidFill>
              </a:rPr>
              <a:t>The five </a:t>
            </a:r>
            <a:r>
              <a:rPr lang="en-US" dirty="0"/>
              <a:t>components of the biophysical profile are as follows:</a:t>
            </a:r>
          </a:p>
          <a:p>
            <a:pPr marL="457200" indent="-457200">
              <a:buFont typeface="+mj-lt"/>
              <a:buAutoNum type="arabicPeriod"/>
            </a:pPr>
            <a:r>
              <a:rPr lang="en-US" dirty="0"/>
              <a:t>Non stress test</a:t>
            </a:r>
          </a:p>
          <a:p>
            <a:pPr marL="457200" indent="-457200">
              <a:buFont typeface="+mj-lt"/>
              <a:buAutoNum type="arabicPeriod"/>
            </a:pPr>
            <a:r>
              <a:rPr lang="en-US" dirty="0"/>
              <a:t>fetal breathing movements (</a:t>
            </a:r>
            <a:r>
              <a:rPr lang="en-US" dirty="0">
                <a:solidFill>
                  <a:schemeClr val="accent1">
                    <a:lumMod val="60000"/>
                    <a:lumOff val="40000"/>
                  </a:schemeClr>
                </a:solidFill>
              </a:rPr>
              <a:t>one or more </a:t>
            </a:r>
            <a:r>
              <a:rPr lang="en-US" dirty="0"/>
              <a:t>episodes of rhythmic fetal breathing movements of </a:t>
            </a:r>
            <a:r>
              <a:rPr lang="en-US" dirty="0">
                <a:solidFill>
                  <a:schemeClr val="accent1">
                    <a:lumMod val="60000"/>
                    <a:lumOff val="40000"/>
                  </a:schemeClr>
                </a:solidFill>
              </a:rPr>
              <a:t>30 seconds or more within 30 minutes</a:t>
            </a:r>
            <a:r>
              <a:rPr lang="en-US" dirty="0"/>
              <a:t>)</a:t>
            </a:r>
          </a:p>
          <a:p>
            <a:pPr marL="457200" indent="-457200">
              <a:buFont typeface="+mj-lt"/>
              <a:buAutoNum type="arabicPeriod"/>
            </a:pPr>
            <a:r>
              <a:rPr lang="en-US" dirty="0"/>
              <a:t> fetal movement (</a:t>
            </a:r>
            <a:r>
              <a:rPr lang="en-US" dirty="0">
                <a:solidFill>
                  <a:schemeClr val="accent1">
                    <a:lumMod val="60000"/>
                    <a:lumOff val="40000"/>
                  </a:schemeClr>
                </a:solidFill>
              </a:rPr>
              <a:t>three or more</a:t>
            </a:r>
            <a:r>
              <a:rPr lang="en-US" dirty="0"/>
              <a:t> discrete body or limb movements within </a:t>
            </a:r>
            <a:r>
              <a:rPr lang="en-US" dirty="0">
                <a:solidFill>
                  <a:schemeClr val="accent1">
                    <a:lumMod val="60000"/>
                    <a:lumOff val="40000"/>
                  </a:schemeClr>
                </a:solidFill>
              </a:rPr>
              <a:t>30</a:t>
            </a:r>
            <a:r>
              <a:rPr lang="en-US" dirty="0"/>
              <a:t> minutes)</a:t>
            </a:r>
          </a:p>
          <a:p>
            <a:pPr marL="457200" indent="-457200">
              <a:buFont typeface="+mj-lt"/>
              <a:buAutoNum type="arabicPeriod"/>
            </a:pPr>
            <a:r>
              <a:rPr lang="en-US" dirty="0"/>
              <a:t>fetal tone (</a:t>
            </a:r>
            <a:r>
              <a:rPr lang="en-US" dirty="0">
                <a:solidFill>
                  <a:schemeClr val="accent1">
                    <a:lumMod val="60000"/>
                    <a:lumOff val="40000"/>
                  </a:schemeClr>
                </a:solidFill>
              </a:rPr>
              <a:t>one or more</a:t>
            </a:r>
            <a:r>
              <a:rPr lang="en-US" dirty="0"/>
              <a:t> episodes of extension of a fetal extremity with return to flexion, or opening or closing of a hand</a:t>
            </a:r>
          </a:p>
          <a:p>
            <a:pPr marL="457200" indent="-457200">
              <a:buFont typeface="+mj-lt"/>
              <a:buAutoNum type="arabicPeriod"/>
            </a:pPr>
            <a:r>
              <a:rPr lang="en-US" dirty="0"/>
              <a:t>determination of the amniotic fluid volume (a single vertical pocket of amniotic fluid exceeding </a:t>
            </a:r>
            <a:r>
              <a:rPr lang="en-US" dirty="0">
                <a:solidFill>
                  <a:schemeClr val="accent1">
                    <a:lumMod val="60000"/>
                    <a:lumOff val="40000"/>
                  </a:schemeClr>
                </a:solidFill>
              </a:rPr>
              <a:t>2 cm </a:t>
            </a:r>
            <a:r>
              <a:rPr lang="en-US" dirty="0"/>
              <a:t>is considered evidence of adequate amniotic fluid).</a:t>
            </a:r>
          </a:p>
          <a:p>
            <a:r>
              <a:rPr lang="en-US" dirty="0"/>
              <a:t>Each of the components is given </a:t>
            </a:r>
            <a:r>
              <a:rPr lang="en-US" dirty="0">
                <a:solidFill>
                  <a:schemeClr val="accent1">
                    <a:lumMod val="60000"/>
                    <a:lumOff val="40000"/>
                  </a:schemeClr>
                </a:solidFill>
              </a:rPr>
              <a:t>a score of 2 </a:t>
            </a:r>
            <a:r>
              <a:rPr lang="en-US" dirty="0"/>
              <a:t>(normal or present as defined previously) or </a:t>
            </a:r>
            <a:r>
              <a:rPr lang="en-US" dirty="0">
                <a:solidFill>
                  <a:schemeClr val="accent1">
                    <a:lumMod val="60000"/>
                    <a:lumOff val="40000"/>
                  </a:schemeClr>
                </a:solidFill>
              </a:rPr>
              <a:t>0</a:t>
            </a:r>
            <a:r>
              <a:rPr lang="en-US" dirty="0"/>
              <a:t> (abnormal, absent or insufficient)</a:t>
            </a:r>
            <a:r>
              <a:rPr lang="en-US" dirty="0">
                <a:latin typeface="Times New Roman" charset="0"/>
                <a:ea typeface="Times New Roman" charset="0"/>
                <a:cs typeface="Times New Roman" charset="0"/>
              </a:rPr>
              <a:t> , with a total possible </a:t>
            </a:r>
            <a:r>
              <a:rPr lang="en-US" dirty="0">
                <a:solidFill>
                  <a:schemeClr val="accent1">
                    <a:lumMod val="60000"/>
                    <a:lumOff val="40000"/>
                  </a:schemeClr>
                </a:solidFill>
                <a:latin typeface="Times New Roman" charset="0"/>
                <a:ea typeface="Times New Roman" charset="0"/>
                <a:cs typeface="Times New Roman" charset="0"/>
              </a:rPr>
              <a:t>score of </a:t>
            </a:r>
            <a:r>
              <a:rPr lang="en-US" b="1" dirty="0">
                <a:solidFill>
                  <a:schemeClr val="accent1">
                    <a:lumMod val="60000"/>
                    <a:lumOff val="40000"/>
                  </a:schemeClr>
                </a:solidFill>
                <a:latin typeface="Times New Roman" charset="0"/>
                <a:ea typeface="Times New Roman" charset="0"/>
                <a:cs typeface="Times New Roman" charset="0"/>
              </a:rPr>
              <a:t>10</a:t>
            </a:r>
            <a:r>
              <a:rPr lang="en-US" b="1" dirty="0">
                <a:latin typeface="Times New Roman" charset="0"/>
                <a:ea typeface="Times New Roman" charset="0"/>
                <a:cs typeface="Times New Roman" charset="0"/>
              </a:rPr>
              <a:t>.</a:t>
            </a:r>
          </a:p>
          <a:p>
            <a:endParaRPr 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33750187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p:cNvSpPr>
            <a:spLocks noChangeArrowheads="1"/>
          </p:cNvSpPr>
          <p:nvPr/>
        </p:nvSpPr>
        <p:spPr bwMode="auto">
          <a:xfrm>
            <a:off x="152400" y="299957"/>
            <a:ext cx="8763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r>
              <a:rPr lang="en-US" altLang="en-US" sz="2800" b="1" dirty="0">
                <a:solidFill>
                  <a:schemeClr val="bg2">
                    <a:lumMod val="50000"/>
                  </a:schemeClr>
                </a:solidFill>
                <a:latin typeface="Times New Roman" pitchFamily="18" charset="0"/>
                <a:cs typeface="Times New Roman" pitchFamily="18" charset="0"/>
              </a:rPr>
              <a:t>Systematic Application of Biophysical Profile Scoring</a:t>
            </a:r>
          </a:p>
        </p:txBody>
      </p:sp>
      <p:graphicFrame>
        <p:nvGraphicFramePr>
          <p:cNvPr id="47279" name="Group 175"/>
          <p:cNvGraphicFramePr>
            <a:graphicFrameLocks noGrp="1"/>
          </p:cNvGraphicFramePr>
          <p:nvPr>
            <p:extLst>
              <p:ext uri="{D42A27DB-BD31-4B8C-83A1-F6EECF244321}">
                <p14:modId xmlns:p14="http://schemas.microsoft.com/office/powerpoint/2010/main" val="2284709063"/>
              </p:ext>
            </p:extLst>
          </p:nvPr>
        </p:nvGraphicFramePr>
        <p:xfrm>
          <a:off x="228600" y="914400"/>
          <a:ext cx="8762999" cy="5578449"/>
        </p:xfrm>
        <a:graphic>
          <a:graphicData uri="http://schemas.openxmlformats.org/drawingml/2006/table">
            <a:tbl>
              <a:tblPr/>
              <a:tblGrid>
                <a:gridCol w="1957250">
                  <a:extLst>
                    <a:ext uri="{9D8B030D-6E8A-4147-A177-3AD203B41FA5}">
                      <a16:colId xmlns:a16="http://schemas.microsoft.com/office/drawing/2014/main" xmlns="" val="20000"/>
                    </a:ext>
                  </a:extLst>
                </a:gridCol>
                <a:gridCol w="2269609">
                  <a:extLst>
                    <a:ext uri="{9D8B030D-6E8A-4147-A177-3AD203B41FA5}">
                      <a16:colId xmlns:a16="http://schemas.microsoft.com/office/drawing/2014/main" xmlns="" val="20001"/>
                    </a:ext>
                  </a:extLst>
                </a:gridCol>
                <a:gridCol w="2268070">
                  <a:extLst>
                    <a:ext uri="{9D8B030D-6E8A-4147-A177-3AD203B41FA5}">
                      <a16:colId xmlns:a16="http://schemas.microsoft.com/office/drawing/2014/main" xmlns="" val="20002"/>
                    </a:ext>
                  </a:extLst>
                </a:gridCol>
                <a:gridCol w="2268070">
                  <a:extLst>
                    <a:ext uri="{9D8B030D-6E8A-4147-A177-3AD203B41FA5}">
                      <a16:colId xmlns:a16="http://schemas.microsoft.com/office/drawing/2014/main" xmlns="" val="20003"/>
                    </a:ext>
                  </a:extLst>
                </a:gridCol>
              </a:tblGrid>
              <a:tr h="12484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Times New Roman" pitchFamily="18" charset="0"/>
                          <a:cs typeface="Times New Roman" pitchFamily="18" charset="0"/>
                        </a:rPr>
                        <a:t>BPP</a:t>
                      </a:r>
                      <a:endParaRPr kumimoji="0" lang="en-US" altLang="en-US" sz="2000" b="0" i="0" u="none" strike="noStrike" cap="none" normalizeH="0" baseline="0" dirty="0">
                        <a:ln>
                          <a:noFill/>
                        </a:ln>
                        <a:solidFill>
                          <a:schemeClr val="tx1"/>
                        </a:solidFill>
                        <a:effectLst/>
                        <a:latin typeface="Arial" pitchFamily="34" charset="0"/>
                      </a:endParaRPr>
                    </a:p>
                  </a:txBody>
                  <a:tcPr marL="68585" marR="68585" marT="45713" marB="45713"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itchFamily="18" charset="0"/>
                          <a:cs typeface="Times New Roman" pitchFamily="18" charset="0"/>
                        </a:rPr>
                        <a:t>Interpretation</a:t>
                      </a:r>
                      <a:endParaRPr kumimoji="0" lang="en-US" altLang="en-US" sz="2000" b="0" i="0" u="none" strike="noStrike" cap="none" normalizeH="0" baseline="0">
                        <a:ln>
                          <a:noFill/>
                        </a:ln>
                        <a:solidFill>
                          <a:schemeClr val="tx1"/>
                        </a:solidFill>
                        <a:effectLst/>
                        <a:latin typeface="Arial" pitchFamily="34" charset="0"/>
                      </a:endParaRPr>
                    </a:p>
                  </a:txBody>
                  <a:tcPr marL="68585" marR="68585" marT="45713" marB="45713"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Predicted PNM/1000</a:t>
                      </a:r>
                      <a:r>
                        <a:rPr kumimoji="0" lang="en-US" altLang="en-US" sz="2000" b="1" i="0" u="none" strike="noStrike" cap="none" normalizeH="0" baseline="0">
                          <a:ln>
                            <a:noFill/>
                          </a:ln>
                          <a:solidFill>
                            <a:schemeClr val="tx1"/>
                          </a:solidFill>
                          <a:effectLst/>
                          <a:latin typeface="Times New Roman" pitchFamily="18" charset="0"/>
                          <a:cs typeface="Times New Roman" pitchFamily="18" charset="0"/>
                        </a:rPr>
                        <a:t>(within 1wk)</a:t>
                      </a:r>
                    </a:p>
                  </a:txBody>
                  <a:tcPr marL="68585" marR="68585" marT="45713" marB="45713"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itchFamily="18" charset="0"/>
                          <a:cs typeface="Times New Roman" pitchFamily="18" charset="0"/>
                        </a:rPr>
                        <a:t>Recommended manegment</a:t>
                      </a:r>
                      <a:endParaRPr kumimoji="0" lang="en-US" altLang="en-US" sz="2000" b="0" i="0" u="none" strike="noStrike" cap="none" normalizeH="0" baseline="0">
                        <a:ln>
                          <a:noFill/>
                        </a:ln>
                        <a:solidFill>
                          <a:schemeClr val="tx1"/>
                        </a:solidFill>
                        <a:effectLst/>
                        <a:latin typeface="Arial" pitchFamily="34" charset="0"/>
                      </a:endParaRPr>
                    </a:p>
                  </a:txBody>
                  <a:tcPr marL="68585" marR="68585" marT="45713" marB="45713"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207222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itchFamily="18" charset="0"/>
                          <a:cs typeface="Times New Roman" pitchFamily="18" charset="0"/>
                        </a:rPr>
                        <a:t>10/10</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itchFamily="18" charset="0"/>
                          <a:cs typeface="Times New Roman" pitchFamily="18" charset="0"/>
                        </a:rPr>
                        <a:t>8/10 </a:t>
                      </a:r>
                      <a:r>
                        <a:rPr kumimoji="0" lang="en-US" altLang="en-US" sz="2000" b="0" i="0" u="none" strike="noStrike" cap="none" normalizeH="0" baseline="0">
                          <a:ln>
                            <a:noFill/>
                          </a:ln>
                          <a:solidFill>
                            <a:schemeClr val="tx1"/>
                          </a:solidFill>
                          <a:effectLst/>
                          <a:latin typeface="Times New Roman" pitchFamily="18" charset="0"/>
                          <a:cs typeface="Times New Roman" pitchFamily="18" charset="0"/>
                        </a:rPr>
                        <a:t>(</a:t>
                      </a:r>
                      <a:r>
                        <a:rPr kumimoji="0" lang="en-US" altLang="en-US" sz="1600" b="0" i="0" u="none" strike="noStrike" cap="none" normalizeH="0" baseline="0">
                          <a:ln>
                            <a:noFill/>
                          </a:ln>
                          <a:solidFill>
                            <a:schemeClr val="tx1"/>
                          </a:solidFill>
                          <a:effectLst/>
                          <a:latin typeface="Times New Roman" pitchFamily="18" charset="0"/>
                          <a:cs typeface="Times New Roman" pitchFamily="18" charset="0"/>
                        </a:rPr>
                        <a:t>normal AFV)</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itchFamily="18" charset="0"/>
                          <a:cs typeface="Times New Roman" pitchFamily="18" charset="0"/>
                        </a:rPr>
                        <a:t>8/8</a:t>
                      </a:r>
                      <a:r>
                        <a:rPr kumimoji="0" lang="en-US" altLang="en-US" sz="1600" b="0" i="0" u="none" strike="noStrike" cap="none" normalizeH="0" baseline="0">
                          <a:ln>
                            <a:noFill/>
                          </a:ln>
                          <a:solidFill>
                            <a:schemeClr val="tx1"/>
                          </a:solidFill>
                          <a:effectLst/>
                          <a:latin typeface="Times New Roman" pitchFamily="18" charset="0"/>
                          <a:cs typeface="Times New Roman" pitchFamily="18" charset="0"/>
                        </a:rPr>
                        <a:t> (NST not performed)</a:t>
                      </a:r>
                      <a:endParaRPr kumimoji="0" lang="en-US" altLang="en-US" sz="1600" b="0" i="0" u="none" strike="noStrike" cap="none" normalizeH="0" baseline="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chemeClr val="tx1"/>
                        </a:solidFill>
                        <a:effectLst/>
                        <a:latin typeface="Times New Roman" pitchFamily="18" charset="0"/>
                        <a:cs typeface="Times New Roman" pitchFamily="18" charset="0"/>
                      </a:endParaRPr>
                    </a:p>
                  </a:txBody>
                  <a:tcPr marL="68585" marR="68585"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itchFamily="18" charset="0"/>
                          <a:cs typeface="Times New Roman" pitchFamily="18" charset="0"/>
                        </a:rPr>
                        <a:t>Nonasphyxiated</a:t>
                      </a:r>
                      <a:endParaRPr kumimoji="0" lang="en-US" altLang="en-US" sz="2000" b="0" i="0" u="none" strike="noStrike" cap="none" normalizeH="0" baseline="0">
                        <a:ln>
                          <a:noFill/>
                        </a:ln>
                        <a:solidFill>
                          <a:schemeClr val="tx1"/>
                        </a:solidFill>
                        <a:effectLst/>
                        <a:latin typeface="Arial" pitchFamily="34" charset="0"/>
                      </a:endParaRPr>
                    </a:p>
                  </a:txBody>
                  <a:tcPr marL="68585" marR="68585"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cs typeface="Times New Roman" pitchFamily="18" charset="0"/>
                        </a:rPr>
                        <a:t>Less than 1/1000</a:t>
                      </a:r>
                      <a:endParaRPr kumimoji="0" lang="en-US" altLang="en-US" sz="2000" b="0" i="0" u="none" strike="noStrike" cap="none" normalizeH="0" baseline="0" dirty="0">
                        <a:ln>
                          <a:noFill/>
                        </a:ln>
                        <a:solidFill>
                          <a:schemeClr val="tx1"/>
                        </a:solidFill>
                        <a:effectLst/>
                        <a:latin typeface="Times New Roman" pitchFamily="18" charset="0"/>
                        <a:cs typeface="Times New Roman" pitchFamily="18" charset="0"/>
                      </a:endParaRPr>
                    </a:p>
                  </a:txBody>
                  <a:tcPr marL="68585" marR="68585"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itchFamily="18" charset="0"/>
                          <a:cs typeface="Times New Roman" pitchFamily="18" charset="0"/>
                        </a:rPr>
                        <a:t>Conservative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Times New Roman" pitchFamily="18" charset="0"/>
                          <a:cs typeface="Times New Roman" pitchFamily="18" charset="0"/>
                        </a:rPr>
                        <a:t>(No acute intervention on fetal basis; serial testing indicated by disorder)</a:t>
                      </a:r>
                      <a:endParaRPr kumimoji="0" lang="en-US" altLang="en-US" sz="18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Times New Roman" pitchFamily="18" charset="0"/>
                        <a:cs typeface="Times New Roman" pitchFamily="18" charset="0"/>
                      </a:endParaRPr>
                    </a:p>
                  </a:txBody>
                  <a:tcPr marL="68585" marR="68585"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225779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Times New Roman" pitchFamily="18" charset="0"/>
                          <a:cs typeface="Times New Roman" pitchFamily="18" charset="0"/>
                        </a:rPr>
                        <a:t>8/10</a:t>
                      </a:r>
                      <a:r>
                        <a:rPr kumimoji="0" lang="en-US" altLang="en-US"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altLang="en-US" sz="2000" b="0" i="0" u="none" strike="noStrike" cap="none" normalizeH="0" baseline="0" dirty="0" err="1">
                          <a:ln>
                            <a:noFill/>
                          </a:ln>
                          <a:solidFill>
                            <a:srgbClr val="FF0000"/>
                          </a:solidFill>
                          <a:effectLst/>
                          <a:latin typeface="Times New Roman" pitchFamily="18" charset="0"/>
                          <a:cs typeface="Times New Roman" pitchFamily="18" charset="0"/>
                        </a:rPr>
                        <a:t>oligo</a:t>
                      </a:r>
                      <a:r>
                        <a:rPr kumimoji="0" lang="en-US" altLang="en-US" sz="2000" b="0" i="0" u="none" strike="noStrike" cap="none" normalizeH="0" baseline="0" dirty="0">
                          <a:ln>
                            <a:noFill/>
                          </a:ln>
                          <a:solidFill>
                            <a:schemeClr val="tx1"/>
                          </a:solidFill>
                          <a:effectLst/>
                          <a:latin typeface="Times New Roman" pitchFamily="18" charset="0"/>
                          <a:cs typeface="Times New Roman" pitchFamily="18" charset="0"/>
                        </a:rPr>
                        <a:t>)</a:t>
                      </a:r>
                      <a:endParaRPr kumimoji="0" lang="en-US" altLang="en-US" sz="2000" b="0" i="0" u="none" strike="noStrike" cap="none" normalizeH="0" baseline="0" dirty="0">
                        <a:ln>
                          <a:noFill/>
                        </a:ln>
                        <a:solidFill>
                          <a:schemeClr val="tx1"/>
                        </a:solidFill>
                        <a:effectLst/>
                        <a:latin typeface="Arial" pitchFamily="34" charset="0"/>
                      </a:endParaRPr>
                    </a:p>
                  </a:txBody>
                  <a:tcPr marL="68585" marR="68585"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itchFamily="18" charset="0"/>
                          <a:cs typeface="Times New Roman" pitchFamily="18" charset="0"/>
                        </a:rPr>
                        <a:t>Chronic fetal compromise </a:t>
                      </a:r>
                      <a:endParaRPr kumimoji="0" lang="en-US" altLang="en-US" sz="2000" b="0" i="0" u="none" strike="noStrike" cap="none" normalizeH="0" baseline="0">
                        <a:ln>
                          <a:noFill/>
                        </a:ln>
                        <a:solidFill>
                          <a:schemeClr val="tx1"/>
                        </a:solidFill>
                        <a:effectLst/>
                        <a:latin typeface="Arial" pitchFamily="34" charset="0"/>
                      </a:endParaRPr>
                    </a:p>
                  </a:txBody>
                  <a:tcPr marL="68585" marR="68585"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cs typeface="Times New Roman" pitchFamily="18" charset="0"/>
                        </a:rPr>
                        <a:t>89/1000</a:t>
                      </a:r>
                      <a:endParaRPr kumimoji="0" lang="en-US" altLang="en-US" sz="2000" b="0" i="0" u="none" strike="noStrike" cap="none" normalizeH="0" baseline="0" dirty="0">
                        <a:ln>
                          <a:noFill/>
                        </a:ln>
                        <a:solidFill>
                          <a:schemeClr val="tx1"/>
                        </a:solidFill>
                        <a:effectLst/>
                        <a:latin typeface="Times New Roman" pitchFamily="18" charset="0"/>
                        <a:cs typeface="Times New Roman" pitchFamily="18" charset="0"/>
                      </a:endParaRPr>
                    </a:p>
                  </a:txBody>
                  <a:tcPr marL="68585" marR="68585"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itchFamily="18" charset="0"/>
                          <a:cs typeface="Times New Roman" pitchFamily="18" charset="0"/>
                        </a:rPr>
                        <a:t>If </a:t>
                      </a:r>
                      <a:r>
                        <a:rPr kumimoji="0" lang="en-US" altLang="en-US" sz="2000" b="0" i="0" u="none" strike="noStrike" cap="none" normalizeH="0" baseline="0" dirty="0">
                          <a:ln>
                            <a:noFill/>
                          </a:ln>
                          <a:solidFill>
                            <a:srgbClr val="FF0000"/>
                          </a:solidFill>
                          <a:effectLst/>
                          <a:latin typeface="Times New Roman" pitchFamily="18" charset="0"/>
                          <a:cs typeface="Times New Roman" pitchFamily="18" charset="0"/>
                        </a:rPr>
                        <a:t>mature</a:t>
                      </a:r>
                      <a:r>
                        <a:rPr kumimoji="0" lang="en-US" altLang="en-US"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altLang="en-US" sz="2000" b="0" i="0" u="none" strike="noStrike" cap="none" normalizeH="0" baseline="0" dirty="0">
                          <a:ln>
                            <a:noFill/>
                          </a:ln>
                          <a:solidFill>
                            <a:schemeClr val="tx1"/>
                          </a:solidFill>
                          <a:effectLst/>
                          <a:latin typeface="Symbol" pitchFamily="18" charset="2"/>
                          <a:cs typeface="Times New Roman" pitchFamily="18" charset="0"/>
                        </a:rPr>
                        <a:t>³</a:t>
                      </a:r>
                      <a:r>
                        <a:rPr kumimoji="0" lang="en-US" altLang="en-US" sz="2000" b="0" i="0" u="none" strike="noStrike" cap="none" normalizeH="0" baseline="0" dirty="0">
                          <a:ln>
                            <a:noFill/>
                          </a:ln>
                          <a:solidFill>
                            <a:schemeClr val="tx1"/>
                          </a:solidFill>
                          <a:effectLst/>
                          <a:latin typeface="Times New Roman" pitchFamily="18" charset="0"/>
                          <a:cs typeface="Times New Roman" pitchFamily="18" charset="0"/>
                        </a:rPr>
                        <a:t>37 </a:t>
                      </a:r>
                      <a:r>
                        <a:rPr kumimoji="0" lang="en-US" altLang="en-US" sz="2000" b="0" i="0" u="none" strike="noStrike" cap="none" normalizeH="0" baseline="0" dirty="0" err="1">
                          <a:ln>
                            <a:noFill/>
                          </a:ln>
                          <a:solidFill>
                            <a:schemeClr val="tx1"/>
                          </a:solidFill>
                          <a:effectLst/>
                          <a:latin typeface="Times New Roman" pitchFamily="18" charset="0"/>
                          <a:cs typeface="Times New Roman" pitchFamily="18" charset="0"/>
                        </a:rPr>
                        <a:t>wk</a:t>
                      </a:r>
                      <a:r>
                        <a:rPr kumimoji="0" lang="en-US" altLang="en-US" sz="2000" b="0" i="0" u="none" strike="noStrike" cap="none" normalizeH="0" baseline="0" dirty="0">
                          <a:ln>
                            <a:noFill/>
                          </a:ln>
                          <a:solidFill>
                            <a:schemeClr val="tx1"/>
                          </a:solidFill>
                          <a:effectLst/>
                          <a:latin typeface="Times New Roman" pitchFamily="18" charset="0"/>
                          <a:cs typeface="Times New Roman" pitchFamily="18" charset="0"/>
                        </a:rPr>
                        <a:t>), deliver</a:t>
                      </a:r>
                      <a:br>
                        <a:rPr kumimoji="0" lang="en-US" altLang="en-US" sz="2000" b="0" i="0" u="none" strike="noStrike" cap="none" normalizeH="0" baseline="0" dirty="0">
                          <a:ln>
                            <a:noFill/>
                          </a:ln>
                          <a:solidFill>
                            <a:schemeClr val="tx1"/>
                          </a:solidFill>
                          <a:effectLst/>
                          <a:latin typeface="Times New Roman" pitchFamily="18" charset="0"/>
                          <a:cs typeface="Times New Roman" pitchFamily="18" charset="0"/>
                        </a:rPr>
                      </a:br>
                      <a:r>
                        <a:rPr kumimoji="0" lang="en-US" altLang="en-US" sz="2000" b="0" i="0" u="none" strike="noStrike" cap="none" normalizeH="0" baseline="0" dirty="0">
                          <a:ln>
                            <a:noFill/>
                          </a:ln>
                          <a:solidFill>
                            <a:schemeClr val="tx1"/>
                          </a:solidFill>
                          <a:effectLst/>
                          <a:latin typeface="Times New Roman" pitchFamily="18" charset="0"/>
                          <a:cs typeface="Times New Roman" pitchFamily="18" charset="0"/>
                        </a:rPr>
                        <a:t>If immature, antenatal steroids , serial testing</a:t>
                      </a:r>
                      <a:br>
                        <a:rPr kumimoji="0" lang="en-US" altLang="en-US" sz="2000" b="0" i="0" u="none" strike="noStrike" cap="none" normalizeH="0" baseline="0" dirty="0">
                          <a:ln>
                            <a:noFill/>
                          </a:ln>
                          <a:solidFill>
                            <a:schemeClr val="tx1"/>
                          </a:solidFill>
                          <a:effectLst/>
                          <a:latin typeface="Times New Roman" pitchFamily="18" charset="0"/>
                          <a:cs typeface="Times New Roman" pitchFamily="18" charset="0"/>
                        </a:rPr>
                      </a:br>
                      <a:r>
                        <a:rPr kumimoji="0" lang="en-US" altLang="en-US" sz="2000" b="0" i="0" u="none" strike="noStrike" cap="none" normalizeH="0" baseline="0" dirty="0">
                          <a:ln>
                            <a:noFill/>
                          </a:ln>
                          <a:solidFill>
                            <a:schemeClr val="tx1"/>
                          </a:solidFill>
                          <a:effectLst/>
                          <a:latin typeface="Times New Roman" pitchFamily="18" charset="0"/>
                          <a:cs typeface="Times New Roman" pitchFamily="18" charset="0"/>
                        </a:rPr>
                        <a:t>(twice weekly)</a:t>
                      </a:r>
                      <a:endParaRPr kumimoji="0" lang="en-US" altLang="en-US" sz="2000" b="0" i="0" u="none" strike="noStrike" cap="none" normalizeH="0" baseline="0" dirty="0">
                        <a:ln>
                          <a:noFill/>
                        </a:ln>
                        <a:solidFill>
                          <a:schemeClr val="tx1"/>
                        </a:solidFill>
                        <a:effectLst/>
                        <a:latin typeface="Arial" pitchFamily="34" charset="0"/>
                      </a:endParaRPr>
                    </a:p>
                  </a:txBody>
                  <a:tcPr marL="68585" marR="68585"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9724580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ChangeArrowheads="1"/>
          </p:cNvSpPr>
          <p:nvPr/>
        </p:nvSpPr>
        <p:spPr bwMode="auto">
          <a:xfrm>
            <a:off x="228600" y="302568"/>
            <a:ext cx="8305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2800" b="1" dirty="0">
                <a:solidFill>
                  <a:schemeClr val="bg2">
                    <a:lumMod val="50000"/>
                  </a:schemeClr>
                </a:solidFill>
                <a:latin typeface="Times New Roman" pitchFamily="18" charset="0"/>
                <a:cs typeface="Times New Roman" pitchFamily="18" charset="0"/>
              </a:rPr>
              <a:t>Systematic Application of Biophysical Profile Scoring</a:t>
            </a:r>
          </a:p>
        </p:txBody>
      </p:sp>
      <p:sp>
        <p:nvSpPr>
          <p:cNvPr id="39939" name="Rectangle 200"/>
          <p:cNvSpPr>
            <a:spLocks noChangeArrowheads="1"/>
          </p:cNvSpPr>
          <p:nvPr/>
        </p:nvSpPr>
        <p:spPr bwMode="auto">
          <a:xfrm>
            <a:off x="1831181" y="543060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r>
              <a:rPr lang="en-US" altLang="en-US" sz="1200">
                <a:solidFill>
                  <a:srgbClr val="000000"/>
                </a:solidFill>
                <a:latin typeface="Arial" charset="0"/>
                <a:cs typeface="Times New Roman" pitchFamily="18" charset="0"/>
              </a:rPr>
              <a:t/>
            </a:r>
            <a:br>
              <a:rPr lang="en-US" altLang="en-US" sz="1200">
                <a:solidFill>
                  <a:srgbClr val="000000"/>
                </a:solidFill>
                <a:latin typeface="Arial" charset="0"/>
                <a:cs typeface="Times New Roman" pitchFamily="18" charset="0"/>
              </a:rPr>
            </a:br>
            <a:r>
              <a:rPr lang="en-US" altLang="en-US" sz="1200">
                <a:solidFill>
                  <a:srgbClr val="000000"/>
                </a:solidFill>
                <a:latin typeface="Arial" charset="0"/>
                <a:cs typeface="Times New Roman" pitchFamily="18" charset="0"/>
              </a:rPr>
              <a:t/>
            </a:r>
            <a:br>
              <a:rPr lang="en-US" altLang="en-US" sz="1200">
                <a:solidFill>
                  <a:srgbClr val="000000"/>
                </a:solidFill>
                <a:latin typeface="Arial" charset="0"/>
                <a:cs typeface="Times New Roman" pitchFamily="18" charset="0"/>
              </a:rPr>
            </a:br>
            <a:endParaRPr lang="en-US" altLang="en-US">
              <a:latin typeface="Arial" charset="0"/>
            </a:endParaRPr>
          </a:p>
        </p:txBody>
      </p:sp>
      <p:graphicFrame>
        <p:nvGraphicFramePr>
          <p:cNvPr id="48552" name="Group 424"/>
          <p:cNvGraphicFramePr>
            <a:graphicFrameLocks noGrp="1"/>
          </p:cNvGraphicFramePr>
          <p:nvPr>
            <p:extLst>
              <p:ext uri="{D42A27DB-BD31-4B8C-83A1-F6EECF244321}">
                <p14:modId xmlns:p14="http://schemas.microsoft.com/office/powerpoint/2010/main" val="562206060"/>
              </p:ext>
            </p:extLst>
          </p:nvPr>
        </p:nvGraphicFramePr>
        <p:xfrm>
          <a:off x="228600" y="1459699"/>
          <a:ext cx="8458200" cy="4706938"/>
        </p:xfrm>
        <a:graphic>
          <a:graphicData uri="http://schemas.openxmlformats.org/drawingml/2006/table">
            <a:tbl>
              <a:tblPr/>
              <a:tblGrid>
                <a:gridCol w="2249646">
                  <a:extLst>
                    <a:ext uri="{9D8B030D-6E8A-4147-A177-3AD203B41FA5}">
                      <a16:colId xmlns:a16="http://schemas.microsoft.com/office/drawing/2014/main" xmlns="" val="20000"/>
                    </a:ext>
                  </a:extLst>
                </a:gridCol>
                <a:gridCol w="2070496">
                  <a:extLst>
                    <a:ext uri="{9D8B030D-6E8A-4147-A177-3AD203B41FA5}">
                      <a16:colId xmlns:a16="http://schemas.microsoft.com/office/drawing/2014/main" xmlns="" val="20001"/>
                    </a:ext>
                  </a:extLst>
                </a:gridCol>
                <a:gridCol w="2069030">
                  <a:extLst>
                    <a:ext uri="{9D8B030D-6E8A-4147-A177-3AD203B41FA5}">
                      <a16:colId xmlns:a16="http://schemas.microsoft.com/office/drawing/2014/main" xmlns="" val="20002"/>
                    </a:ext>
                  </a:extLst>
                </a:gridCol>
                <a:gridCol w="2069028">
                  <a:extLst>
                    <a:ext uri="{9D8B030D-6E8A-4147-A177-3AD203B41FA5}">
                      <a16:colId xmlns:a16="http://schemas.microsoft.com/office/drawing/2014/main" xmlns="" val="20003"/>
                    </a:ext>
                  </a:extLst>
                </a:gridCol>
              </a:tblGrid>
              <a:tr h="14970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Times New Roman" pitchFamily="18" charset="0"/>
                          <a:cs typeface="Times New Roman" pitchFamily="18" charset="0"/>
                        </a:rPr>
                        <a:t>6/10</a:t>
                      </a:r>
                      <a:r>
                        <a:rPr kumimoji="0" lang="en-US" altLang="en-US" sz="1800" b="0" i="0" u="none" strike="noStrike" cap="none" normalizeH="0" baseline="0" dirty="0">
                          <a:ln>
                            <a:noFill/>
                          </a:ln>
                          <a:solidFill>
                            <a:schemeClr val="tx1"/>
                          </a:solidFill>
                          <a:effectLst/>
                          <a:latin typeface="Times New Roman" pitchFamily="18" charset="0"/>
                          <a:cs typeface="Times New Roman" pitchFamily="18" charset="0"/>
                        </a:rPr>
                        <a:t> (normal AFV)</a:t>
                      </a:r>
                      <a:endParaRPr kumimoji="0" lang="en-US" altLang="en-US" sz="2800" b="0" i="0" u="none" strike="noStrike" cap="none" normalizeH="0" baseline="0" dirty="0">
                        <a:ln>
                          <a:noFill/>
                        </a:ln>
                        <a:solidFill>
                          <a:schemeClr val="tx1"/>
                        </a:solidFill>
                        <a:effectLst/>
                        <a:latin typeface="Arial" pitchFamily="34" charset="0"/>
                      </a:endParaRPr>
                    </a:p>
                  </a:txBody>
                  <a:tcPr marL="68580" marR="68580" marT="45729" marB="4572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cs typeface="Times New Roman" pitchFamily="18" charset="0"/>
                        </a:rPr>
                        <a:t>Equivocal test; fetal asphyxia is not excluded</a:t>
                      </a:r>
                      <a:endParaRPr kumimoji="0" lang="en-US" altLang="en-US" sz="2000" b="0" i="0" u="none" strike="noStrike" cap="none" normalizeH="0" baseline="0">
                        <a:ln>
                          <a:noFill/>
                        </a:ln>
                        <a:solidFill>
                          <a:schemeClr val="tx1"/>
                        </a:solidFill>
                        <a:effectLst/>
                        <a:latin typeface="Times New Roman" pitchFamily="18" charset="0"/>
                        <a:cs typeface="Times New Roman" pitchFamily="18" charset="0"/>
                      </a:endParaRPr>
                    </a:p>
                  </a:txBody>
                  <a:tcPr marL="68580" marR="68580" marT="45729" marB="4572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cs typeface="Times New Roman" pitchFamily="18" charset="0"/>
                        </a:rPr>
                        <a:t>Depends on progression (61/1000 on average)</a:t>
                      </a:r>
                      <a:endParaRPr kumimoji="0" lang="en-US" altLang="en-US" sz="2000" b="0" i="0" u="none" strike="noStrike" cap="none" normalizeH="0" baseline="0">
                        <a:ln>
                          <a:noFill/>
                        </a:ln>
                        <a:solidFill>
                          <a:schemeClr val="tx1"/>
                        </a:solidFill>
                        <a:effectLst/>
                        <a:latin typeface="Times New Roman" pitchFamily="18" charset="0"/>
                        <a:cs typeface="Times New Roman" pitchFamily="18" charset="0"/>
                      </a:endParaRPr>
                    </a:p>
                  </a:txBody>
                  <a:tcPr marL="68580" marR="68580" marT="45729" marB="4572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Times New Roman" pitchFamily="18" charset="0"/>
                          <a:cs typeface="Times New Roman" pitchFamily="18" charset="0"/>
                        </a:rPr>
                        <a:t>If term  deliver</a:t>
                      </a:r>
                      <a:br>
                        <a:rPr kumimoji="0" lang="en-US" altLang="en-US" sz="1800" b="0" i="0" u="none" strike="noStrike" cap="none" normalizeH="0" baseline="0">
                          <a:ln>
                            <a:noFill/>
                          </a:ln>
                          <a:solidFill>
                            <a:schemeClr val="tx1"/>
                          </a:solidFill>
                          <a:effectLst/>
                          <a:latin typeface="Times New Roman" pitchFamily="18" charset="0"/>
                          <a:cs typeface="Times New Roman" pitchFamily="18" charset="0"/>
                        </a:rPr>
                      </a:br>
                      <a:r>
                        <a:rPr kumimoji="0" lang="en-US" altLang="en-US" sz="1800" b="0" i="0" u="none" strike="noStrike" cap="none" normalizeH="0" baseline="0">
                          <a:ln>
                            <a:noFill/>
                          </a:ln>
                          <a:solidFill>
                            <a:schemeClr val="tx1"/>
                          </a:solidFill>
                          <a:effectLst/>
                          <a:latin typeface="Times New Roman" pitchFamily="18" charset="0"/>
                          <a:cs typeface="Times New Roman" pitchFamily="18" charset="0"/>
                        </a:rPr>
                        <a:t>If immature, repeat test in 24 h</a:t>
                      </a:r>
                      <a:br>
                        <a:rPr kumimoji="0" lang="en-US" altLang="en-US" sz="1800" b="0" i="0" u="none" strike="noStrike" cap="none" normalizeH="0" baseline="0">
                          <a:ln>
                            <a:noFill/>
                          </a:ln>
                          <a:solidFill>
                            <a:schemeClr val="tx1"/>
                          </a:solidFill>
                          <a:effectLst/>
                          <a:latin typeface="Times New Roman" pitchFamily="18" charset="0"/>
                          <a:cs typeface="Times New Roman" pitchFamily="18" charset="0"/>
                        </a:rPr>
                      </a:br>
                      <a:r>
                        <a:rPr kumimoji="0" lang="en-US" altLang="en-US" sz="1800" b="0" i="0" u="none" strike="noStrike" cap="none" normalizeH="0" baseline="0">
                          <a:ln>
                            <a:noFill/>
                          </a:ln>
                          <a:solidFill>
                            <a:schemeClr val="tx1"/>
                          </a:solidFill>
                          <a:effectLst/>
                          <a:latin typeface="Times New Roman" pitchFamily="18" charset="0"/>
                          <a:cs typeface="Times New Roman" pitchFamily="18" charset="0"/>
                        </a:rPr>
                        <a:t>and if </a:t>
                      </a:r>
                      <a:r>
                        <a:rPr kumimoji="0" lang="en-US" altLang="en-US" sz="1800" b="0" i="0" u="none" strike="noStrike" cap="none" normalizeH="0" baseline="0">
                          <a:ln>
                            <a:noFill/>
                          </a:ln>
                          <a:solidFill>
                            <a:schemeClr val="tx1"/>
                          </a:solidFill>
                          <a:effectLst/>
                          <a:latin typeface="Symbol" pitchFamily="18" charset="2"/>
                          <a:cs typeface="Times New Roman" pitchFamily="18" charset="0"/>
                        </a:rPr>
                        <a:t>£</a:t>
                      </a:r>
                      <a:r>
                        <a:rPr kumimoji="0" lang="en-US" altLang="en-US" sz="1800" b="0" i="0" u="none" strike="noStrike" cap="none" normalizeH="0" baseline="0">
                          <a:ln>
                            <a:noFill/>
                          </a:ln>
                          <a:solidFill>
                            <a:schemeClr val="tx1"/>
                          </a:solidFill>
                          <a:effectLst/>
                          <a:latin typeface="Times New Roman" pitchFamily="18" charset="0"/>
                          <a:cs typeface="Times New Roman" pitchFamily="18" charset="0"/>
                        </a:rPr>
                        <a:t>6/10, deliver</a:t>
                      </a:r>
                      <a:endParaRPr kumimoji="0" lang="en-US" altLang="en-US" sz="2800" b="0" i="0" u="none" strike="noStrike" cap="none" normalizeH="0" baseline="0">
                        <a:ln>
                          <a:noFill/>
                        </a:ln>
                        <a:solidFill>
                          <a:schemeClr val="tx1"/>
                        </a:solidFill>
                        <a:effectLst/>
                        <a:latin typeface="Arial" pitchFamily="34" charset="0"/>
                      </a:endParaRPr>
                    </a:p>
                  </a:txBody>
                  <a:tcPr marL="68580" marR="68580" marT="45729" marB="4572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13017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FF0000"/>
                          </a:solidFill>
                          <a:effectLst/>
                          <a:latin typeface="Times New Roman" pitchFamily="18" charset="0"/>
                          <a:cs typeface="Times New Roman" pitchFamily="18" charset="0"/>
                        </a:rPr>
                        <a:t>6/10 </a:t>
                      </a:r>
                      <a:r>
                        <a:rPr kumimoji="0" lang="en-US" altLang="en-US" sz="1800" b="0" i="0" u="none" strike="noStrike" cap="none" normalizeH="0" baseline="0" dirty="0">
                          <a:ln>
                            <a:noFill/>
                          </a:ln>
                          <a:solidFill>
                            <a:srgbClr val="FF0000"/>
                          </a:solidFill>
                          <a:effectLst/>
                          <a:latin typeface="Times New Roman" pitchFamily="18" charset="0"/>
                          <a:cs typeface="Times New Roman" pitchFamily="18" charset="0"/>
                        </a:rPr>
                        <a:t>(decreased AFV)</a:t>
                      </a:r>
                      <a:endParaRPr kumimoji="0" lang="en-US" altLang="en-US" sz="2800" b="0" i="0" u="none" strike="noStrike" cap="none" normalizeH="0" baseline="0" dirty="0">
                        <a:ln>
                          <a:noFill/>
                        </a:ln>
                        <a:solidFill>
                          <a:srgbClr val="FF0000"/>
                        </a:solidFill>
                        <a:effectLst/>
                        <a:latin typeface="Arial" pitchFamily="34" charset="0"/>
                      </a:endParaRPr>
                    </a:p>
                  </a:txBody>
                  <a:tcPr marL="68580" marR="68580" marT="45729" marB="4572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Times New Roman" pitchFamily="18" charset="0"/>
                          <a:cs typeface="Times New Roman" pitchFamily="18" charset="0"/>
                        </a:rPr>
                        <a:t>Chronic asphyxia with</a:t>
                      </a:r>
                      <a:br>
                        <a:rPr kumimoji="0" lang="en-US" altLang="en-US" sz="1800" b="0" i="0" u="none" strike="noStrike" cap="none" normalizeH="0" baseline="0">
                          <a:ln>
                            <a:noFill/>
                          </a:ln>
                          <a:solidFill>
                            <a:schemeClr val="tx1"/>
                          </a:solidFill>
                          <a:effectLst/>
                          <a:latin typeface="Times New Roman" pitchFamily="18" charset="0"/>
                          <a:cs typeface="Times New Roman" pitchFamily="18" charset="0"/>
                        </a:rPr>
                      </a:br>
                      <a:r>
                        <a:rPr kumimoji="0" lang="en-US" altLang="en-US" sz="1800" b="0" i="0" u="none" strike="noStrike" cap="none" normalizeH="0" baseline="0">
                          <a:ln>
                            <a:noFill/>
                          </a:ln>
                          <a:solidFill>
                            <a:schemeClr val="tx1"/>
                          </a:solidFill>
                          <a:effectLst/>
                          <a:latin typeface="Times New Roman" pitchFamily="18" charset="0"/>
                          <a:cs typeface="Times New Roman" pitchFamily="18" charset="0"/>
                        </a:rPr>
                        <a:t>possible acute</a:t>
                      </a:r>
                      <a:endParaRPr kumimoji="0" lang="en-US" altLang="en-US" sz="2800" b="0" i="0" u="none" strike="noStrike" cap="none" normalizeH="0" baseline="0">
                        <a:ln>
                          <a:noFill/>
                        </a:ln>
                        <a:solidFill>
                          <a:schemeClr val="tx1"/>
                        </a:solidFill>
                        <a:effectLst/>
                        <a:latin typeface="Arial" pitchFamily="34" charset="0"/>
                      </a:endParaRPr>
                    </a:p>
                  </a:txBody>
                  <a:tcPr marL="68580" marR="68580" marT="45729" marB="4572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Times New Roman" pitchFamily="18" charset="0"/>
                          <a:cs typeface="Times New Roman" pitchFamily="18" charset="0"/>
                        </a:rPr>
                        <a:t>90/1000</a:t>
                      </a:r>
                      <a:endParaRPr kumimoji="0" lang="en-US" altLang="en-US" sz="2800" b="0" i="0" u="none" strike="noStrike" cap="none" normalizeH="0" baseline="0">
                        <a:ln>
                          <a:noFill/>
                        </a:ln>
                        <a:solidFill>
                          <a:schemeClr val="tx1"/>
                        </a:solidFill>
                        <a:effectLst/>
                        <a:latin typeface="Arial" pitchFamily="34" charset="0"/>
                      </a:endParaRPr>
                    </a:p>
                  </a:txBody>
                  <a:tcPr marL="68580" marR="68580" marT="45729" marB="4572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Times New Roman" pitchFamily="18" charset="0"/>
                          <a:cs typeface="Times New Roman" pitchFamily="18" charset="0"/>
                        </a:rPr>
                        <a:t>Factor in gestational age</a:t>
                      </a:r>
                      <a:br>
                        <a:rPr kumimoji="0" lang="en-US" altLang="en-US" sz="1800" b="0" i="0" u="none" strike="noStrike" cap="none" normalizeH="0" baseline="0" dirty="0">
                          <a:ln>
                            <a:noFill/>
                          </a:ln>
                          <a:solidFill>
                            <a:schemeClr val="tx1"/>
                          </a:solidFill>
                          <a:effectLst/>
                          <a:latin typeface="Times New Roman" pitchFamily="18" charset="0"/>
                          <a:cs typeface="Times New Roman" pitchFamily="18" charset="0"/>
                        </a:rPr>
                      </a:br>
                      <a:r>
                        <a:rPr kumimoji="0" lang="en-US" altLang="en-US" sz="1800" b="0" i="0" u="none" strike="noStrike" cap="none" normalizeH="0" baseline="0" dirty="0">
                          <a:ln>
                            <a:noFill/>
                          </a:ln>
                          <a:solidFill>
                            <a:srgbClr val="FF0000"/>
                          </a:solidFill>
                          <a:effectLst/>
                          <a:latin typeface="Times New Roman" pitchFamily="18" charset="0"/>
                          <a:cs typeface="Times New Roman" pitchFamily="18" charset="0"/>
                        </a:rPr>
                        <a:t>If </a:t>
                      </a:r>
                      <a:r>
                        <a:rPr kumimoji="0" lang="en-US" altLang="en-US" sz="1800" b="0" i="0" u="none" strike="noStrike" cap="none" normalizeH="0" baseline="0" dirty="0">
                          <a:ln>
                            <a:noFill/>
                          </a:ln>
                          <a:solidFill>
                            <a:srgbClr val="FF0000"/>
                          </a:solidFill>
                          <a:effectLst/>
                          <a:latin typeface="Symbol" pitchFamily="18" charset="2"/>
                          <a:cs typeface="Times New Roman" pitchFamily="18" charset="0"/>
                        </a:rPr>
                        <a:t>³</a:t>
                      </a:r>
                      <a:r>
                        <a:rPr kumimoji="0" lang="en-US" altLang="en-US" sz="1800" b="0" i="0" u="none" strike="noStrike" cap="none" normalizeH="0" baseline="0" dirty="0">
                          <a:ln>
                            <a:noFill/>
                          </a:ln>
                          <a:solidFill>
                            <a:srgbClr val="FF0000"/>
                          </a:solidFill>
                          <a:effectLst/>
                          <a:latin typeface="Times New Roman" pitchFamily="18" charset="0"/>
                          <a:cs typeface="Times New Roman" pitchFamily="18" charset="0"/>
                        </a:rPr>
                        <a:t>32 </a:t>
                      </a:r>
                      <a:r>
                        <a:rPr kumimoji="0" lang="en-US" altLang="en-US" sz="1800" b="0" i="0" u="none" strike="noStrike" cap="none" normalizeH="0" baseline="0" dirty="0" err="1">
                          <a:ln>
                            <a:noFill/>
                          </a:ln>
                          <a:solidFill>
                            <a:srgbClr val="FF0000"/>
                          </a:solidFill>
                          <a:effectLst/>
                          <a:latin typeface="Times New Roman" pitchFamily="18" charset="0"/>
                          <a:cs typeface="Times New Roman" pitchFamily="18" charset="0"/>
                        </a:rPr>
                        <a:t>wk</a:t>
                      </a:r>
                      <a:r>
                        <a:rPr kumimoji="0" lang="en-US" altLang="en-US" sz="1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altLang="en-US" sz="1800" b="0" i="0" u="none" strike="noStrike" cap="none" normalizeH="0" baseline="0" dirty="0">
                          <a:ln>
                            <a:noFill/>
                          </a:ln>
                          <a:solidFill>
                            <a:schemeClr val="tx1"/>
                          </a:solidFill>
                          <a:effectLst/>
                          <a:latin typeface="Times New Roman" pitchFamily="18" charset="0"/>
                          <a:cs typeface="Times New Roman" pitchFamily="18" charset="0"/>
                        </a:rPr>
                        <a:t>deliver</a:t>
                      </a:r>
                      <a:br>
                        <a:rPr kumimoji="0" lang="en-US" altLang="en-US" sz="1800" b="0" i="0" u="none" strike="noStrike" cap="none" normalizeH="0" baseline="0" dirty="0">
                          <a:ln>
                            <a:noFill/>
                          </a:ln>
                          <a:solidFill>
                            <a:schemeClr val="tx1"/>
                          </a:solidFill>
                          <a:effectLst/>
                          <a:latin typeface="Times New Roman" pitchFamily="18" charset="0"/>
                          <a:cs typeface="Times New Roman" pitchFamily="18" charset="0"/>
                        </a:rPr>
                      </a:br>
                      <a:r>
                        <a:rPr kumimoji="0" lang="en-US" altLang="en-US" sz="1800" b="0" i="0" u="none" strike="noStrike" cap="none" normalizeH="0" baseline="0" dirty="0">
                          <a:ln>
                            <a:noFill/>
                          </a:ln>
                          <a:solidFill>
                            <a:schemeClr val="tx1"/>
                          </a:solidFill>
                          <a:effectLst/>
                          <a:latin typeface="Times New Roman" pitchFamily="18" charset="0"/>
                          <a:cs typeface="Times New Roman" pitchFamily="18" charset="0"/>
                        </a:rPr>
                        <a:t>If &lt;32 </a:t>
                      </a:r>
                      <a:r>
                        <a:rPr kumimoji="0" lang="en-US" altLang="en-US" sz="1800" b="0" i="0" u="none" strike="noStrike" cap="none" normalizeH="0" baseline="0" dirty="0" err="1">
                          <a:ln>
                            <a:noFill/>
                          </a:ln>
                          <a:solidFill>
                            <a:schemeClr val="tx1"/>
                          </a:solidFill>
                          <a:effectLst/>
                          <a:latin typeface="Times New Roman" pitchFamily="18" charset="0"/>
                          <a:cs typeface="Times New Roman" pitchFamily="18" charset="0"/>
                        </a:rPr>
                        <a:t>wk</a:t>
                      </a:r>
                      <a:r>
                        <a:rPr kumimoji="0" lang="en-US" altLang="en-US" sz="1800" b="0" i="0" u="none" strike="noStrike" cap="none" normalizeH="0" baseline="0" dirty="0">
                          <a:ln>
                            <a:noFill/>
                          </a:ln>
                          <a:solidFill>
                            <a:schemeClr val="tx1"/>
                          </a:solidFill>
                          <a:effectLst/>
                          <a:latin typeface="Times New Roman" pitchFamily="18" charset="0"/>
                          <a:cs typeface="Times New Roman" pitchFamily="18" charset="0"/>
                        </a:rPr>
                        <a:t>, test daily</a:t>
                      </a:r>
                      <a:endParaRPr kumimoji="0" lang="en-US" altLang="en-US" sz="2800" b="0" i="0" u="none" strike="noStrike" cap="none" normalizeH="0" baseline="0" dirty="0">
                        <a:ln>
                          <a:noFill/>
                        </a:ln>
                        <a:solidFill>
                          <a:schemeClr val="tx1"/>
                        </a:solidFill>
                        <a:effectLst/>
                        <a:latin typeface="Arial" pitchFamily="34" charset="0"/>
                      </a:endParaRPr>
                    </a:p>
                  </a:txBody>
                  <a:tcPr marL="68580" marR="68580" marT="45729" marB="4572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9081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Times New Roman" pitchFamily="18" charset="0"/>
                          <a:cs typeface="Times New Roman" pitchFamily="18" charset="0"/>
                        </a:rPr>
                        <a:t>4/10 </a:t>
                      </a:r>
                      <a:r>
                        <a:rPr kumimoji="0" lang="en-US" altLang="en-US" sz="1800" b="0" i="0" u="none" strike="noStrike" cap="none" normalizeH="0" baseline="0">
                          <a:ln>
                            <a:noFill/>
                          </a:ln>
                          <a:solidFill>
                            <a:schemeClr val="tx1"/>
                          </a:solidFill>
                          <a:effectLst/>
                          <a:latin typeface="Times New Roman" pitchFamily="18" charset="0"/>
                          <a:cs typeface="Times New Roman" pitchFamily="18" charset="0"/>
                        </a:rPr>
                        <a:t>(normal AFV)</a:t>
                      </a:r>
                      <a:endParaRPr kumimoji="0" lang="en-US" altLang="en-US" sz="2800" b="0" i="0" u="none" strike="noStrike" cap="none" normalizeH="0" baseline="0">
                        <a:ln>
                          <a:noFill/>
                        </a:ln>
                        <a:solidFill>
                          <a:schemeClr val="tx1"/>
                        </a:solidFill>
                        <a:effectLst/>
                        <a:latin typeface="Arial" pitchFamily="34" charset="0"/>
                      </a:endParaRPr>
                    </a:p>
                  </a:txBody>
                  <a:tcPr marL="68580" marR="68580" marT="45729" marB="4572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Times New Roman" pitchFamily="18" charset="0"/>
                          <a:cs typeface="Times New Roman" pitchFamily="18" charset="0"/>
                        </a:rPr>
                        <a:t>Acute asphyxia likely</a:t>
                      </a:r>
                      <a:endParaRPr kumimoji="0" lang="en-US" altLang="en-US" sz="2800" b="0" i="0" u="none" strike="noStrike" cap="none" normalizeH="0" baseline="0" dirty="0">
                        <a:ln>
                          <a:noFill/>
                        </a:ln>
                        <a:solidFill>
                          <a:schemeClr val="tx1"/>
                        </a:solidFill>
                        <a:effectLst/>
                        <a:latin typeface="Arial" pitchFamily="34" charset="0"/>
                      </a:endParaRPr>
                    </a:p>
                  </a:txBody>
                  <a:tcPr marL="68580" marR="68580" marT="45729" marB="4572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Times New Roman" pitchFamily="18" charset="0"/>
                          <a:cs typeface="Times New Roman" pitchFamily="18" charset="0"/>
                        </a:rPr>
                        <a:t>90/1000</a:t>
                      </a:r>
                      <a:endParaRPr kumimoji="0" lang="en-US" altLang="en-US" sz="2800" b="0" i="0" u="none" strike="noStrike" cap="none" normalizeH="0" baseline="0">
                        <a:ln>
                          <a:noFill/>
                        </a:ln>
                        <a:solidFill>
                          <a:schemeClr val="tx1"/>
                        </a:solidFill>
                        <a:effectLst/>
                        <a:latin typeface="Arial" pitchFamily="34" charset="0"/>
                      </a:endParaRPr>
                    </a:p>
                  </a:txBody>
                  <a:tcPr marL="68580" marR="68580" marT="45729" marB="4572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Times New Roman" pitchFamily="18" charset="0"/>
                          <a:cs typeface="Times New Roman" pitchFamily="18" charset="0"/>
                        </a:rPr>
                        <a:t>Factor in gestational age</a:t>
                      </a:r>
                      <a:br>
                        <a:rPr kumimoji="0" lang="en-US" altLang="en-US" sz="1800" b="0" i="0" u="none" strike="noStrike" cap="none" normalizeH="0" baseline="0" dirty="0">
                          <a:ln>
                            <a:noFill/>
                          </a:ln>
                          <a:solidFill>
                            <a:schemeClr val="tx1"/>
                          </a:solidFill>
                          <a:effectLst/>
                          <a:latin typeface="Times New Roman" pitchFamily="18" charset="0"/>
                          <a:cs typeface="Times New Roman" pitchFamily="18" charset="0"/>
                        </a:rPr>
                      </a:br>
                      <a:r>
                        <a:rPr kumimoji="0" lang="en-US" altLang="en-US" sz="1800" b="0" i="0" u="none" strike="noStrike" cap="none" normalizeH="0" baseline="0" dirty="0">
                          <a:ln>
                            <a:noFill/>
                          </a:ln>
                          <a:solidFill>
                            <a:schemeClr val="tx1"/>
                          </a:solidFill>
                          <a:effectLst/>
                          <a:latin typeface="Times New Roman" pitchFamily="18" charset="0"/>
                          <a:cs typeface="Times New Roman" pitchFamily="18" charset="0"/>
                        </a:rPr>
                        <a:t>If </a:t>
                      </a:r>
                      <a:r>
                        <a:rPr kumimoji="0" lang="en-US" altLang="en-US" sz="1800" b="0" i="0" u="none" strike="noStrike" cap="none" normalizeH="0" baseline="0" dirty="0">
                          <a:ln>
                            <a:noFill/>
                          </a:ln>
                          <a:solidFill>
                            <a:schemeClr val="tx1"/>
                          </a:solidFill>
                          <a:effectLst/>
                          <a:latin typeface="Symbol" pitchFamily="18" charset="2"/>
                          <a:cs typeface="Times New Roman" pitchFamily="18" charset="0"/>
                        </a:rPr>
                        <a:t>³</a:t>
                      </a:r>
                      <a:r>
                        <a:rPr kumimoji="0" lang="en-US" altLang="en-US" sz="1800" b="0" i="0" u="none" strike="noStrike" cap="none" normalizeH="0" baseline="0" dirty="0">
                          <a:ln>
                            <a:noFill/>
                          </a:ln>
                          <a:solidFill>
                            <a:schemeClr val="tx1"/>
                          </a:solidFill>
                          <a:effectLst/>
                          <a:latin typeface="Times New Roman" pitchFamily="18" charset="0"/>
                          <a:cs typeface="Times New Roman" pitchFamily="18" charset="0"/>
                        </a:rPr>
                        <a:t>32 weeks, deliver</a:t>
                      </a:r>
                      <a:br>
                        <a:rPr kumimoji="0" lang="en-US" altLang="en-US" sz="1800" b="0" i="0" u="none" strike="noStrike" cap="none" normalizeH="0" baseline="0" dirty="0">
                          <a:ln>
                            <a:noFill/>
                          </a:ln>
                          <a:solidFill>
                            <a:schemeClr val="tx1"/>
                          </a:solidFill>
                          <a:effectLst/>
                          <a:latin typeface="Times New Roman" pitchFamily="18" charset="0"/>
                          <a:cs typeface="Times New Roman" pitchFamily="18" charset="0"/>
                        </a:rPr>
                      </a:br>
                      <a:r>
                        <a:rPr kumimoji="0" lang="en-US" altLang="en-US" sz="1800" b="0" i="0" u="none" strike="noStrike" cap="none" normalizeH="0" baseline="0" dirty="0">
                          <a:ln>
                            <a:noFill/>
                          </a:ln>
                          <a:solidFill>
                            <a:schemeClr val="tx1"/>
                          </a:solidFill>
                          <a:effectLst/>
                          <a:latin typeface="Times New Roman" pitchFamily="18" charset="0"/>
                          <a:cs typeface="Times New Roman" pitchFamily="18" charset="0"/>
                        </a:rPr>
                        <a:t>If </a:t>
                      </a:r>
                      <a:r>
                        <a:rPr kumimoji="0" lang="en-US" altLang="en-US" sz="1800" b="0" i="0" u="none" strike="noStrike" cap="none" normalizeH="0" baseline="0" dirty="0">
                          <a:ln>
                            <a:noFill/>
                          </a:ln>
                          <a:solidFill>
                            <a:schemeClr val="tx1"/>
                          </a:solidFill>
                          <a:effectLst/>
                          <a:latin typeface="Symbol" pitchFamily="18" charset="2"/>
                          <a:cs typeface="Times New Roman" pitchFamily="18" charset="0"/>
                        </a:rPr>
                        <a:t>£</a:t>
                      </a:r>
                      <a:r>
                        <a:rPr kumimoji="0" lang="en-US" altLang="en-US" sz="1800" b="0" i="0" u="none" strike="noStrike" cap="none" normalizeH="0" baseline="0" dirty="0">
                          <a:ln>
                            <a:noFill/>
                          </a:ln>
                          <a:solidFill>
                            <a:schemeClr val="tx1"/>
                          </a:solidFill>
                          <a:effectLst/>
                          <a:latin typeface="Times New Roman" pitchFamily="18" charset="0"/>
                          <a:cs typeface="Times New Roman" pitchFamily="18" charset="0"/>
                        </a:rPr>
                        <a:t>32 </a:t>
                      </a:r>
                      <a:r>
                        <a:rPr kumimoji="0" lang="en-US" altLang="en-US" sz="1800" b="0" i="0" u="none" strike="noStrike" cap="none" normalizeH="0" baseline="0" dirty="0" err="1">
                          <a:ln>
                            <a:noFill/>
                          </a:ln>
                          <a:solidFill>
                            <a:schemeClr val="tx1"/>
                          </a:solidFill>
                          <a:effectLst/>
                          <a:latin typeface="Times New Roman" pitchFamily="18" charset="0"/>
                          <a:cs typeface="Times New Roman" pitchFamily="18" charset="0"/>
                        </a:rPr>
                        <a:t>wk</a:t>
                      </a:r>
                      <a:r>
                        <a:rPr kumimoji="0" lang="en-US" altLang="en-US" sz="1800" b="0" i="0" u="none" strike="noStrike" cap="none" normalizeH="0" baseline="0" dirty="0">
                          <a:ln>
                            <a:noFill/>
                          </a:ln>
                          <a:solidFill>
                            <a:schemeClr val="tx1"/>
                          </a:solidFill>
                          <a:effectLst/>
                          <a:latin typeface="Times New Roman" pitchFamily="18" charset="0"/>
                          <a:cs typeface="Times New Roman" pitchFamily="18" charset="0"/>
                        </a:rPr>
                        <a:t>, test daily</a:t>
                      </a:r>
                    </a:p>
                  </a:txBody>
                  <a:tcPr marL="68580" marR="68580" marT="45729" marB="4572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36148786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255" name="Group 103"/>
          <p:cNvGraphicFramePr>
            <a:graphicFrameLocks noGrp="1"/>
          </p:cNvGraphicFramePr>
          <p:nvPr>
            <p:extLst>
              <p:ext uri="{D42A27DB-BD31-4B8C-83A1-F6EECF244321}">
                <p14:modId xmlns:p14="http://schemas.microsoft.com/office/powerpoint/2010/main" val="2589431738"/>
              </p:ext>
            </p:extLst>
          </p:nvPr>
        </p:nvGraphicFramePr>
        <p:xfrm>
          <a:off x="176048" y="1371600"/>
          <a:ext cx="8610601" cy="5064125"/>
        </p:xfrm>
        <a:graphic>
          <a:graphicData uri="http://schemas.openxmlformats.org/drawingml/2006/table">
            <a:tbl>
              <a:tblPr/>
              <a:tblGrid>
                <a:gridCol w="2151930">
                  <a:extLst>
                    <a:ext uri="{9D8B030D-6E8A-4147-A177-3AD203B41FA5}">
                      <a16:colId xmlns:a16="http://schemas.microsoft.com/office/drawing/2014/main" xmlns="" val="20000"/>
                    </a:ext>
                  </a:extLst>
                </a:gridCol>
                <a:gridCol w="2153371">
                  <a:extLst>
                    <a:ext uri="{9D8B030D-6E8A-4147-A177-3AD203B41FA5}">
                      <a16:colId xmlns:a16="http://schemas.microsoft.com/office/drawing/2014/main" xmlns="" val="20001"/>
                    </a:ext>
                  </a:extLst>
                </a:gridCol>
                <a:gridCol w="1843251">
                  <a:extLst>
                    <a:ext uri="{9D8B030D-6E8A-4147-A177-3AD203B41FA5}">
                      <a16:colId xmlns:a16="http://schemas.microsoft.com/office/drawing/2014/main" xmlns="" val="20002"/>
                    </a:ext>
                  </a:extLst>
                </a:gridCol>
                <a:gridCol w="2462049">
                  <a:extLst>
                    <a:ext uri="{9D8B030D-6E8A-4147-A177-3AD203B41FA5}">
                      <a16:colId xmlns:a16="http://schemas.microsoft.com/office/drawing/2014/main" xmlns="" val="20003"/>
                    </a:ext>
                  </a:extLst>
                </a:gridCol>
              </a:tblGrid>
              <a:tr h="168472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Times New Roman" pitchFamily="18" charset="0"/>
                          <a:cs typeface="Times New Roman" pitchFamily="18" charset="0"/>
                        </a:rPr>
                        <a:t>4/10</a:t>
                      </a:r>
                      <a:r>
                        <a:rPr kumimoji="0" lang="en-US" altLang="en-US"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altLang="en-US" sz="2000" b="0" i="0" u="none" strike="noStrike" cap="none" normalizeH="0" baseline="0" dirty="0">
                          <a:ln>
                            <a:noFill/>
                          </a:ln>
                          <a:solidFill>
                            <a:srgbClr val="FF0000"/>
                          </a:solidFill>
                          <a:effectLst/>
                          <a:latin typeface="Times New Roman" pitchFamily="18" charset="0"/>
                          <a:cs typeface="Times New Roman" pitchFamily="18" charset="0"/>
                        </a:rPr>
                        <a:t>decreased</a:t>
                      </a:r>
                      <a:r>
                        <a:rPr kumimoji="0" lang="en-US" altLang="en-US" sz="2000" b="0" i="0" u="none" strike="noStrike" cap="none" normalizeH="0" baseline="0" dirty="0">
                          <a:ln>
                            <a:noFill/>
                          </a:ln>
                          <a:solidFill>
                            <a:schemeClr val="tx1"/>
                          </a:solidFill>
                          <a:effectLst/>
                          <a:latin typeface="Times New Roman" pitchFamily="18" charset="0"/>
                          <a:cs typeface="Times New Roman" pitchFamily="18" charset="0"/>
                        </a:rPr>
                        <a:t> AFV)</a:t>
                      </a:r>
                      <a:endParaRPr kumimoji="0" lang="en-US" altLang="en-US" sz="2000" b="0" i="0" u="none" strike="noStrike" cap="none" normalizeH="0" baseline="0" dirty="0">
                        <a:ln>
                          <a:noFill/>
                        </a:ln>
                        <a:solidFill>
                          <a:schemeClr val="tx1"/>
                        </a:solidFill>
                        <a:effectLst/>
                        <a:latin typeface="Arial" pitchFamily="34" charset="0"/>
                      </a:endParaRPr>
                    </a:p>
                  </a:txBody>
                  <a:tcPr marL="68582" marR="68582" marT="45722" marB="4572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cs typeface="Times New Roman" pitchFamily="18" charset="0"/>
                        </a:rPr>
                        <a:t>acute on chronic asphyxia very likely</a:t>
                      </a:r>
                      <a:endParaRPr kumimoji="0" lang="en-US" altLang="en-US" sz="2000" b="0" i="0" u="none" strike="noStrike" cap="none" normalizeH="0" baseline="0">
                        <a:ln>
                          <a:noFill/>
                        </a:ln>
                        <a:solidFill>
                          <a:schemeClr val="tx1"/>
                        </a:solidFill>
                        <a:effectLst/>
                        <a:latin typeface="Times New Roman" pitchFamily="18" charset="0"/>
                        <a:cs typeface="Times New Roman" pitchFamily="18" charset="0"/>
                      </a:endParaRPr>
                    </a:p>
                  </a:txBody>
                  <a:tcPr marL="68582" marR="68582" marT="45722" marB="4572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itchFamily="18" charset="0"/>
                          <a:cs typeface="Times New Roman" pitchFamily="18" charset="0"/>
                        </a:rPr>
                        <a:t>90/1000</a:t>
                      </a:r>
                      <a:endParaRPr kumimoji="0" lang="en-US" altLang="en-US" sz="3200" b="0" i="0" u="none" strike="noStrike" cap="none" normalizeH="0" baseline="0">
                        <a:ln>
                          <a:noFill/>
                        </a:ln>
                        <a:solidFill>
                          <a:schemeClr val="tx1"/>
                        </a:solidFill>
                        <a:effectLst/>
                        <a:latin typeface="Arial" pitchFamily="34" charset="0"/>
                      </a:endParaRPr>
                    </a:p>
                  </a:txBody>
                  <a:tcPr marL="68582" marR="68582" marT="45722" marB="4572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FF0000"/>
                          </a:solidFill>
                          <a:effectLst/>
                          <a:latin typeface="Times New Roman" pitchFamily="18" charset="0"/>
                          <a:cs typeface="Times New Roman" pitchFamily="18" charset="0"/>
                        </a:rPr>
                        <a:t>If </a:t>
                      </a:r>
                      <a:r>
                        <a:rPr kumimoji="0" lang="en-US" altLang="en-US" sz="2000" b="0" i="0" u="none" strike="noStrike" cap="none" normalizeH="0" baseline="0" dirty="0">
                          <a:ln>
                            <a:noFill/>
                          </a:ln>
                          <a:solidFill>
                            <a:srgbClr val="FF0000"/>
                          </a:solidFill>
                          <a:effectLst/>
                          <a:latin typeface="Symbol" pitchFamily="18" charset="2"/>
                          <a:cs typeface="Times New Roman" pitchFamily="18" charset="0"/>
                        </a:rPr>
                        <a:t>³</a:t>
                      </a:r>
                      <a:r>
                        <a:rPr kumimoji="0" lang="en-US" altLang="en-US" sz="2000" b="0" i="0" u="none" strike="noStrike" cap="none" normalizeH="0" baseline="0" dirty="0">
                          <a:ln>
                            <a:noFill/>
                          </a:ln>
                          <a:solidFill>
                            <a:srgbClr val="FF0000"/>
                          </a:solidFill>
                          <a:effectLst/>
                          <a:latin typeface="Times New Roman" pitchFamily="18" charset="0"/>
                          <a:cs typeface="Times New Roman" pitchFamily="18" charset="0"/>
                        </a:rPr>
                        <a:t>26 </a:t>
                      </a:r>
                      <a:r>
                        <a:rPr kumimoji="0" lang="en-US" altLang="en-US" sz="2000" b="0" i="0" u="none" strike="noStrike" cap="none" normalizeH="0" baseline="0" dirty="0" err="1">
                          <a:ln>
                            <a:noFill/>
                          </a:ln>
                          <a:solidFill>
                            <a:srgbClr val="FF0000"/>
                          </a:solidFill>
                          <a:effectLst/>
                          <a:latin typeface="Times New Roman" pitchFamily="18" charset="0"/>
                          <a:cs typeface="Times New Roman" pitchFamily="18" charset="0"/>
                        </a:rPr>
                        <a:t>wk</a:t>
                      </a:r>
                      <a:r>
                        <a:rPr kumimoji="0" lang="en-US" altLang="en-US" sz="20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altLang="en-US" sz="2000" b="0" i="0" u="none" strike="noStrike" cap="none" normalizeH="0" baseline="0" dirty="0">
                          <a:ln>
                            <a:noFill/>
                          </a:ln>
                          <a:solidFill>
                            <a:schemeClr val="tx1"/>
                          </a:solidFill>
                          <a:effectLst/>
                          <a:latin typeface="Times New Roman" pitchFamily="18" charset="0"/>
                          <a:cs typeface="Times New Roman" pitchFamily="18" charset="0"/>
                        </a:rPr>
                        <a:t>deliver</a:t>
                      </a:r>
                      <a:endParaRPr kumimoji="0" lang="en-US" altLang="en-US" sz="2000" b="0" i="0" u="none" strike="noStrike" cap="none" normalizeH="0" baseline="0" dirty="0">
                        <a:ln>
                          <a:noFill/>
                        </a:ln>
                        <a:solidFill>
                          <a:schemeClr val="tx1"/>
                        </a:solidFill>
                        <a:effectLst/>
                        <a:latin typeface="Arial" pitchFamily="34" charset="0"/>
                      </a:endParaRPr>
                    </a:p>
                  </a:txBody>
                  <a:tcPr marL="68582" marR="68582" marT="45722" marB="4572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173644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itchFamily="18" charset="0"/>
                          <a:cs typeface="Times New Roman" pitchFamily="18" charset="0"/>
                        </a:rPr>
                        <a:t>2/10</a:t>
                      </a:r>
                      <a:r>
                        <a:rPr kumimoji="0" lang="en-US" altLang="en-US" sz="2000" b="0" i="0" u="none" strike="noStrike" cap="none" normalizeH="0" baseline="0">
                          <a:ln>
                            <a:noFill/>
                          </a:ln>
                          <a:solidFill>
                            <a:schemeClr val="tx1"/>
                          </a:solidFill>
                          <a:effectLst/>
                          <a:latin typeface="Times New Roman" pitchFamily="18" charset="0"/>
                          <a:cs typeface="Times New Roman" pitchFamily="18" charset="0"/>
                        </a:rPr>
                        <a:t> (normal AFV)</a:t>
                      </a:r>
                      <a:endParaRPr kumimoji="0" lang="en-US" altLang="en-US" sz="2000" b="0" i="0" u="none" strike="noStrike" cap="none" normalizeH="0" baseline="0">
                        <a:ln>
                          <a:noFill/>
                        </a:ln>
                        <a:solidFill>
                          <a:schemeClr val="tx1"/>
                        </a:solidFill>
                        <a:effectLst/>
                        <a:latin typeface="Arial" pitchFamily="34" charset="0"/>
                      </a:endParaRPr>
                    </a:p>
                  </a:txBody>
                  <a:tcPr marL="68582" marR="68582" marT="45722" marB="4572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cs typeface="Times New Roman" pitchFamily="18" charset="0"/>
                        </a:rPr>
                        <a:t>Acute fetal asphyxia likely with chronic decompensation</a:t>
                      </a:r>
                      <a:endParaRPr kumimoji="0" lang="en-US" altLang="en-US" sz="2000" b="0" i="0" u="none" strike="noStrike" cap="none" normalizeH="0" baseline="0">
                        <a:ln>
                          <a:noFill/>
                        </a:ln>
                        <a:solidFill>
                          <a:schemeClr val="tx1"/>
                        </a:solidFill>
                        <a:effectLst/>
                        <a:latin typeface="Times New Roman" pitchFamily="18" charset="0"/>
                        <a:cs typeface="Times New Roman" pitchFamily="18" charset="0"/>
                      </a:endParaRPr>
                    </a:p>
                  </a:txBody>
                  <a:tcPr marL="68582" marR="68582" marT="45722" marB="4572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cs typeface="Times New Roman" pitchFamily="18" charset="0"/>
                        </a:rPr>
                        <a:t>125/1000</a:t>
                      </a:r>
                      <a:endParaRPr kumimoji="0" lang="en-US" altLang="en-US" sz="2000" b="0" i="0" u="none" strike="noStrike" cap="none" normalizeH="0" baseline="0">
                        <a:ln>
                          <a:noFill/>
                        </a:ln>
                        <a:solidFill>
                          <a:schemeClr val="tx1"/>
                        </a:solidFill>
                        <a:effectLst/>
                        <a:latin typeface="Times New Roman" pitchFamily="18" charset="0"/>
                        <a:cs typeface="Times New Roman" pitchFamily="18" charset="0"/>
                      </a:endParaRPr>
                    </a:p>
                  </a:txBody>
                  <a:tcPr marL="68582" marR="68582" marT="45722" marB="4572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itchFamily="18" charset="0"/>
                          <a:cs typeface="Times New Roman" pitchFamily="18" charset="0"/>
                        </a:rPr>
                        <a:t>If </a:t>
                      </a:r>
                      <a:r>
                        <a:rPr kumimoji="0" lang="en-US" altLang="en-US" sz="2000" b="0" i="0" u="none" strike="noStrike" cap="none" normalizeH="0" baseline="0">
                          <a:ln>
                            <a:noFill/>
                          </a:ln>
                          <a:solidFill>
                            <a:schemeClr val="tx1"/>
                          </a:solidFill>
                          <a:effectLst/>
                          <a:latin typeface="Symbol" pitchFamily="18" charset="2"/>
                          <a:cs typeface="Times New Roman" pitchFamily="18" charset="0"/>
                        </a:rPr>
                        <a:t>³</a:t>
                      </a:r>
                      <a:r>
                        <a:rPr kumimoji="0" lang="en-US" altLang="en-US" sz="2000" b="0" i="0" u="none" strike="noStrike" cap="none" normalizeH="0" baseline="0">
                          <a:ln>
                            <a:noFill/>
                          </a:ln>
                          <a:solidFill>
                            <a:schemeClr val="tx1"/>
                          </a:solidFill>
                          <a:effectLst/>
                          <a:latin typeface="Times New Roman" pitchFamily="18" charset="0"/>
                          <a:cs typeface="Times New Roman" pitchFamily="18" charset="0"/>
                        </a:rPr>
                        <a:t>26 wk, deliver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cs typeface="Times New Roman" pitchFamily="18" charset="0"/>
                        </a:rPr>
                        <a:t>(frequently requires cesarean section)</a:t>
                      </a:r>
                      <a:endParaRPr kumimoji="0" lang="en-US" altLang="en-US" sz="2000" b="0" i="0" u="none" strike="noStrike" cap="none" normalizeH="0" baseline="0">
                        <a:ln>
                          <a:noFill/>
                        </a:ln>
                        <a:solidFill>
                          <a:schemeClr val="tx1"/>
                        </a:solidFill>
                        <a:effectLst/>
                        <a:latin typeface="Times New Roman" pitchFamily="18" charset="0"/>
                        <a:cs typeface="Times New Roman" pitchFamily="18" charset="0"/>
                      </a:endParaRPr>
                    </a:p>
                  </a:txBody>
                  <a:tcPr marL="68582" marR="68582" marT="45722" marB="4572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64295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Times New Roman" pitchFamily="18" charset="0"/>
                          <a:cs typeface="Times New Roman" pitchFamily="18" charset="0"/>
                        </a:rPr>
                        <a:t>0/10</a:t>
                      </a:r>
                      <a:endParaRPr kumimoji="0" lang="en-US" altLang="en-US" sz="2000" b="1" i="0" u="none" strike="noStrike" cap="none" normalizeH="0" baseline="0" dirty="0">
                        <a:ln>
                          <a:noFill/>
                        </a:ln>
                        <a:solidFill>
                          <a:schemeClr val="tx1"/>
                        </a:solidFill>
                        <a:effectLst/>
                        <a:latin typeface="Arial" pitchFamily="34" charset="0"/>
                      </a:endParaRPr>
                    </a:p>
                  </a:txBody>
                  <a:tcPr marL="68582" marR="68582" marT="45722" marB="4572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cs typeface="Times New Roman" pitchFamily="18" charset="0"/>
                        </a:rPr>
                        <a:t>Severe, acute asphyxia virtually certain</a:t>
                      </a:r>
                      <a:endParaRPr kumimoji="0" lang="en-US" altLang="en-US" sz="2000" b="0" i="0" u="none" strike="noStrike" cap="none" normalizeH="0" baseline="0">
                        <a:ln>
                          <a:noFill/>
                        </a:ln>
                        <a:solidFill>
                          <a:schemeClr val="tx1"/>
                        </a:solidFill>
                        <a:effectLst/>
                        <a:latin typeface="Times New Roman" pitchFamily="18" charset="0"/>
                        <a:cs typeface="Times New Roman" pitchFamily="18" charset="0"/>
                      </a:endParaRPr>
                    </a:p>
                  </a:txBody>
                  <a:tcPr marL="68582" marR="68582" marT="45722" marB="4572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itchFamily="18" charset="0"/>
                          <a:cs typeface="Times New Roman" pitchFamily="18" charset="0"/>
                        </a:rPr>
                        <a:t>600/1000</a:t>
                      </a:r>
                      <a:endParaRPr kumimoji="0" lang="en-US" altLang="en-US" sz="2000" b="0" i="0" u="none" strike="noStrike" cap="none" normalizeH="0" baseline="0">
                        <a:ln>
                          <a:noFill/>
                        </a:ln>
                        <a:solidFill>
                          <a:schemeClr val="tx1"/>
                        </a:solidFill>
                        <a:effectLst/>
                        <a:latin typeface="Arial" pitchFamily="34" charset="0"/>
                      </a:endParaRPr>
                    </a:p>
                  </a:txBody>
                  <a:tcPr marL="68582" marR="68582" marT="45722" marB="4572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cs typeface="Times New Roman" pitchFamily="18" charset="0"/>
                        </a:rPr>
                        <a:t>If fetal status is viable, deliver immediately by cesarean section</a:t>
                      </a:r>
                      <a:endParaRPr kumimoji="0" lang="en-US" altLang="en-US" sz="2000" b="0" i="0" u="none" strike="noStrike" cap="none" normalizeH="0" baseline="0" dirty="0">
                        <a:ln>
                          <a:noFill/>
                        </a:ln>
                        <a:solidFill>
                          <a:schemeClr val="tx1"/>
                        </a:solidFill>
                        <a:effectLst/>
                        <a:latin typeface="Times New Roman" pitchFamily="18" charset="0"/>
                        <a:cs typeface="Times New Roman" pitchFamily="18" charset="0"/>
                      </a:endParaRPr>
                    </a:p>
                  </a:txBody>
                  <a:tcPr marL="68582" marR="68582" marT="45722" marB="4572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bl>
          </a:graphicData>
        </a:graphic>
      </p:graphicFrame>
      <p:sp>
        <p:nvSpPr>
          <p:cNvPr id="40984" name="Rectangle 101"/>
          <p:cNvSpPr>
            <a:spLocks noChangeArrowheads="1"/>
          </p:cNvSpPr>
          <p:nvPr/>
        </p:nvSpPr>
        <p:spPr bwMode="auto">
          <a:xfrm>
            <a:off x="152400" y="457201"/>
            <a:ext cx="8610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2800" b="1" dirty="0">
                <a:solidFill>
                  <a:schemeClr val="bg2">
                    <a:lumMod val="50000"/>
                  </a:schemeClr>
                </a:solidFill>
                <a:latin typeface="Times New Roman" pitchFamily="18" charset="0"/>
                <a:cs typeface="Times New Roman" pitchFamily="18" charset="0"/>
              </a:rPr>
              <a:t>Systematic Application of Biophysical Profile Scoring</a:t>
            </a:r>
          </a:p>
        </p:txBody>
      </p:sp>
    </p:spTree>
    <p:extLst>
      <p:ext uri="{BB962C8B-B14F-4D97-AF65-F5344CB8AC3E}">
        <p14:creationId xmlns:p14="http://schemas.microsoft.com/office/powerpoint/2010/main" val="20755367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solidFill>
                  <a:srgbClr val="C00000"/>
                </a:solidFill>
              </a:rPr>
              <a:t>Score of 8 or 10—highly reassuring </a:t>
            </a:r>
            <a:r>
              <a:rPr lang="en-US" dirty="0"/>
              <a:t>of fetal well-being. Management is to repeat the test weekly or as indicated. Fetal death rate is only 1 per 1,000 in the next week</a:t>
            </a:r>
            <a:r>
              <a:rPr lang="en-US" dirty="0" smtClean="0"/>
              <a:t>.</a:t>
            </a:r>
          </a:p>
          <a:p>
            <a:r>
              <a:rPr lang="en-US" dirty="0" smtClean="0"/>
              <a:t> </a:t>
            </a:r>
            <a:r>
              <a:rPr lang="en-US" dirty="0" smtClean="0">
                <a:solidFill>
                  <a:srgbClr val="C00000"/>
                </a:solidFill>
              </a:rPr>
              <a:t>Score </a:t>
            </a:r>
            <a:r>
              <a:rPr lang="en-US" dirty="0">
                <a:solidFill>
                  <a:srgbClr val="C00000"/>
                </a:solidFill>
              </a:rPr>
              <a:t>of 4 or 6—worrisome</a:t>
            </a:r>
            <a:r>
              <a:rPr lang="en-US" dirty="0"/>
              <a:t>. Management is delivery if the fetus is &gt;36 weeks or repeat the biophysical profile in 12–24 h if </a:t>
            </a:r>
            <a:r>
              <a:rPr lang="en-US" dirty="0" smtClean="0"/>
              <a:t>&lt;36 week .</a:t>
            </a:r>
          </a:p>
          <a:p>
            <a:r>
              <a:rPr lang="en-US" dirty="0" smtClean="0">
                <a:solidFill>
                  <a:srgbClr val="C00000"/>
                </a:solidFill>
              </a:rPr>
              <a:t>Score 0 or 2- </a:t>
            </a:r>
            <a:r>
              <a:rPr lang="en-US" dirty="0" smtClean="0"/>
              <a:t>highly predictive of fetal hypoxia with low probability of false positive .management is prompt delivery regardless of gestational age .</a:t>
            </a:r>
            <a:endParaRPr lang="en-US" dirty="0"/>
          </a:p>
        </p:txBody>
      </p:sp>
    </p:spTree>
    <p:extLst>
      <p:ext uri="{BB962C8B-B14F-4D97-AF65-F5344CB8AC3E}">
        <p14:creationId xmlns:p14="http://schemas.microsoft.com/office/powerpoint/2010/main" val="19379344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1113235" y="484189"/>
            <a:ext cx="7514034" cy="873125"/>
          </a:xfrm>
        </p:spPr>
        <p:txBody>
          <a:bodyPr>
            <a:normAutofit fontScale="90000"/>
          </a:bodyPr>
          <a:lstStyle/>
          <a:p>
            <a:pPr eaLnBrk="1" hangingPunct="1"/>
            <a:r>
              <a:rPr lang="en-US" altLang="en-US" b="1">
                <a:ln>
                  <a:noFill/>
                </a:ln>
                <a:latin typeface="Times New Roman" pitchFamily="18" charset="0"/>
                <a:cs typeface="Times New Roman" pitchFamily="18" charset="0"/>
              </a:rPr>
              <a:t>Biophysical Profile (BPP)</a:t>
            </a:r>
            <a:endParaRPr lang="en-US" altLang="en-US">
              <a:ln>
                <a:noFill/>
              </a:ln>
            </a:endParaRPr>
          </a:p>
        </p:txBody>
      </p:sp>
      <p:sp>
        <p:nvSpPr>
          <p:cNvPr id="41987" name="Content Placeholder 2"/>
          <p:cNvSpPr>
            <a:spLocks noGrp="1"/>
          </p:cNvSpPr>
          <p:nvPr>
            <p:ph idx="1"/>
          </p:nvPr>
        </p:nvSpPr>
        <p:spPr>
          <a:xfrm>
            <a:off x="0" y="1447800"/>
            <a:ext cx="9067800" cy="4419600"/>
          </a:xfrm>
        </p:spPr>
        <p:txBody>
          <a:bodyPr/>
          <a:lstStyle/>
          <a:p>
            <a:pPr eaLnBrk="1" hangingPunct="1"/>
            <a:r>
              <a:rPr lang="en-US" dirty="0">
                <a:latin typeface="Times New Roman" pitchFamily="18" charset="0"/>
                <a:cs typeface="Times New Roman" pitchFamily="18" charset="0"/>
              </a:rPr>
              <a:t>A reassuring BPS ( BPS of 8 to 10) should be repeated periodically (weekly or twice weekly) until delivery when the high-risk condition persists.</a:t>
            </a:r>
          </a:p>
          <a:p>
            <a:pPr eaLnBrk="1" hangingPunct="1">
              <a:buFont typeface="Arial" charset="0"/>
              <a:buNone/>
            </a:pPr>
            <a:endParaRPr lang="en-US" dirty="0">
              <a:latin typeface="Times New Roman" pitchFamily="18" charset="0"/>
              <a:cs typeface="Times New Roman" pitchFamily="18" charset="0"/>
            </a:endParaRPr>
          </a:p>
          <a:p>
            <a:pPr eaLnBrk="1" hangingPunct="1"/>
            <a:r>
              <a:rPr lang="en-US" altLang="en-US" dirty="0">
                <a:solidFill>
                  <a:srgbClr val="FF0000"/>
                </a:solidFill>
                <a:latin typeface="Times New Roman" pitchFamily="18" charset="0"/>
                <a:cs typeface="Times New Roman" pitchFamily="18" charset="0"/>
              </a:rPr>
              <a:t>Frequency </a:t>
            </a:r>
            <a:r>
              <a:rPr lang="en-US" altLang="en-US" dirty="0">
                <a:latin typeface="Times New Roman" pitchFamily="18" charset="0"/>
                <a:cs typeface="Times New Roman" pitchFamily="18" charset="0"/>
              </a:rPr>
              <a:t>of testing increases in direct proportion to the severity of the maternal or fetal condition. </a:t>
            </a:r>
          </a:p>
          <a:p>
            <a:pPr eaLnBrk="1" hangingPunct="1"/>
            <a:endParaRPr lang="en-US" altLang="en-US" dirty="0">
              <a:latin typeface="Times New Roman" pitchFamily="18" charset="0"/>
              <a:cs typeface="Times New Roman" pitchFamily="18" charset="0"/>
            </a:endParaRPr>
          </a:p>
          <a:p>
            <a:r>
              <a:rPr lang="en-US" dirty="0"/>
              <a:t>A </a:t>
            </a:r>
            <a:r>
              <a:rPr lang="en-US" dirty="0">
                <a:solidFill>
                  <a:srgbClr val="FF0000"/>
                </a:solidFill>
              </a:rPr>
              <a:t>total score ≥8 </a:t>
            </a:r>
            <a:r>
              <a:rPr lang="en-US" dirty="0"/>
              <a:t>implies absence of significant central nervous system hypoxemia/</a:t>
            </a:r>
            <a:r>
              <a:rPr lang="en-US" dirty="0" err="1"/>
              <a:t>acidemia</a:t>
            </a:r>
            <a:r>
              <a:rPr lang="en-US" dirty="0"/>
              <a:t> at the time of testing. </a:t>
            </a:r>
            <a:r>
              <a:rPr lang="en-US" dirty="0">
                <a:solidFill>
                  <a:srgbClr val="FF0000"/>
                </a:solidFill>
              </a:rPr>
              <a:t>A score ≤4 </a:t>
            </a:r>
            <a:r>
              <a:rPr lang="en-US" dirty="0"/>
              <a:t>can be a sign of fetal compromise</a:t>
            </a:r>
            <a:endParaRPr lang="en-US" altLang="en-US" dirty="0">
              <a:latin typeface="Times New Roman" pitchFamily="18" charset="0"/>
              <a:cs typeface="Times New Roman" pitchFamily="18" charset="0"/>
            </a:endParaRPr>
          </a:p>
          <a:p>
            <a:pPr eaLnBrk="1" hangingPunct="1"/>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2951221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76200" y="990600"/>
            <a:ext cx="9144000" cy="773113"/>
          </a:xfrm>
        </p:spPr>
        <p:txBody>
          <a:bodyPr>
            <a:normAutofit fontScale="90000"/>
          </a:bodyPr>
          <a:lstStyle/>
          <a:p>
            <a:pPr algn="ctr" eaLnBrk="1" hangingPunct="1"/>
            <a:r>
              <a:rPr lang="en-US" altLang="en-US" b="1" dirty="0">
                <a:ln>
                  <a:noFill/>
                </a:ln>
                <a:latin typeface="Times New Roman" pitchFamily="18" charset="0"/>
                <a:cs typeface="Times New Roman" pitchFamily="18" charset="0"/>
              </a:rPr>
              <a:t>Antepartum fetal surveillance methods</a:t>
            </a:r>
          </a:p>
        </p:txBody>
      </p:sp>
      <p:sp>
        <p:nvSpPr>
          <p:cNvPr id="43011" name="Content Placeholder 2"/>
          <p:cNvSpPr>
            <a:spLocks noGrp="1"/>
          </p:cNvSpPr>
          <p:nvPr>
            <p:ph idx="1"/>
          </p:nvPr>
        </p:nvSpPr>
        <p:spPr>
          <a:xfrm>
            <a:off x="1447800" y="1905000"/>
            <a:ext cx="6125765" cy="3857625"/>
          </a:xfrm>
        </p:spPr>
        <p:txBody>
          <a:bodyPr>
            <a:normAutofit/>
          </a:bodyPr>
          <a:lstStyle/>
          <a:p>
            <a:pPr eaLnBrk="1" hangingPunct="1"/>
            <a:r>
              <a:rPr lang="en-US" sz="2800" dirty="0">
                <a:latin typeface="Times New Roman" pitchFamily="18" charset="0"/>
                <a:cs typeface="Times New Roman" pitchFamily="18" charset="0"/>
              </a:rPr>
              <a:t>Fetal movement counting</a:t>
            </a:r>
          </a:p>
          <a:p>
            <a:pPr eaLnBrk="1" hangingPunct="1"/>
            <a:r>
              <a:rPr lang="en-US" sz="2800" dirty="0">
                <a:latin typeface="Times New Roman" pitchFamily="18" charset="0"/>
                <a:cs typeface="Times New Roman" pitchFamily="18" charset="0"/>
              </a:rPr>
              <a:t>Non Stress Test ( NST )</a:t>
            </a:r>
          </a:p>
          <a:p>
            <a:pPr eaLnBrk="1" hangingPunct="1"/>
            <a:r>
              <a:rPr lang="en-US" sz="2800" dirty="0">
                <a:latin typeface="Times New Roman" pitchFamily="18" charset="0"/>
                <a:cs typeface="Times New Roman" pitchFamily="18" charset="0"/>
              </a:rPr>
              <a:t>Contraction stress test ( CST)</a:t>
            </a:r>
          </a:p>
          <a:p>
            <a:pPr eaLnBrk="1" hangingPunct="1">
              <a:lnSpc>
                <a:spcPct val="90000"/>
              </a:lnSpc>
            </a:pPr>
            <a:r>
              <a:rPr lang="en-US" altLang="en-US" sz="2800" b="1" dirty="0">
                <a:solidFill>
                  <a:srgbClr val="C00000"/>
                </a:solidFill>
                <a:latin typeface="Times New Roman" pitchFamily="18" charset="0"/>
                <a:cs typeface="Times New Roman" pitchFamily="18" charset="0"/>
              </a:rPr>
              <a:t>Modified Biophysical Profile</a:t>
            </a:r>
          </a:p>
          <a:p>
            <a:pPr>
              <a:lnSpc>
                <a:spcPct val="90000"/>
              </a:lnSpc>
            </a:pPr>
            <a:r>
              <a:rPr lang="en-US" altLang="en-US" sz="2800" dirty="0">
                <a:latin typeface="Times New Roman" pitchFamily="18" charset="0"/>
                <a:cs typeface="Times New Roman" pitchFamily="18" charset="0"/>
              </a:rPr>
              <a:t>Biophysical Profile (BPP)</a:t>
            </a:r>
          </a:p>
          <a:p>
            <a:pPr eaLnBrk="1" hangingPunct="1">
              <a:lnSpc>
                <a:spcPct val="90000"/>
              </a:lnSpc>
            </a:pPr>
            <a:r>
              <a:rPr lang="en-US" altLang="en-US" sz="2800" dirty="0">
                <a:latin typeface="Times New Roman" pitchFamily="18" charset="0"/>
                <a:cs typeface="Times New Roman" pitchFamily="18" charset="0"/>
              </a:rPr>
              <a:t>Doppler </a:t>
            </a:r>
            <a:r>
              <a:rPr lang="en-US" altLang="en-US" sz="2800" dirty="0" err="1">
                <a:latin typeface="Times New Roman" pitchFamily="18" charset="0"/>
                <a:cs typeface="Times New Roman" pitchFamily="18" charset="0"/>
              </a:rPr>
              <a:t>Velocimetry</a:t>
            </a:r>
            <a:endParaRPr lang="en-US" altLang="en-US" sz="2800" dirty="0">
              <a:latin typeface="Times New Roman" pitchFamily="18" charset="0"/>
              <a:cs typeface="Times New Roman" pitchFamily="18" charset="0"/>
            </a:endParaRPr>
          </a:p>
          <a:p>
            <a:pPr eaLnBrk="1" hangingPunct="1">
              <a:buFont typeface="Arial" charset="0"/>
              <a:buNone/>
            </a:pPr>
            <a:endParaRPr lang="en-US" sz="2800" dirty="0">
              <a:latin typeface="Times New Roman" pitchFamily="18" charset="0"/>
              <a:cs typeface="Times New Roman" pitchFamily="18" charset="0"/>
            </a:endParaRPr>
          </a:p>
          <a:p>
            <a:pPr eaLnBrk="1" hangingPunct="1"/>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51394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nodeType="clickEffect">
                                  <p:stCondLst>
                                    <p:cond delay="0"/>
                                  </p:stCondLst>
                                  <p:childTnLst>
                                    <p:animClr clrSpc="rgb" dir="cw">
                                      <p:cBhvr override="childStyle">
                                        <p:cTn id="6" dur="250" autoRev="1" fill="remove"/>
                                        <p:tgtEl>
                                          <p:spTgt spid="43011">
                                            <p:txEl>
                                              <p:pRg st="3" end="3"/>
                                            </p:txEl>
                                          </p:spTgt>
                                        </p:tgtEl>
                                        <p:attrNameLst>
                                          <p:attrName>style.color</p:attrName>
                                        </p:attrNameLst>
                                      </p:cBhvr>
                                      <p:to>
                                        <a:schemeClr val="bg1"/>
                                      </p:to>
                                    </p:animClr>
                                    <p:animClr clrSpc="rgb" dir="cw">
                                      <p:cBhvr>
                                        <p:cTn id="7" dur="250" autoRev="1" fill="remove"/>
                                        <p:tgtEl>
                                          <p:spTgt spid="43011">
                                            <p:txEl>
                                              <p:pRg st="3" end="3"/>
                                            </p:txEl>
                                          </p:spTgt>
                                        </p:tgtEl>
                                        <p:attrNameLst>
                                          <p:attrName>fillcolor</p:attrName>
                                        </p:attrNameLst>
                                      </p:cBhvr>
                                      <p:to>
                                        <a:schemeClr val="bg1"/>
                                      </p:to>
                                    </p:animClr>
                                    <p:set>
                                      <p:cBhvr>
                                        <p:cTn id="8" dur="250" autoRev="1" fill="remove"/>
                                        <p:tgtEl>
                                          <p:spTgt spid="43011">
                                            <p:txEl>
                                              <p:pRg st="3" end="3"/>
                                            </p:txEl>
                                          </p:spTgt>
                                        </p:tgtEl>
                                        <p:attrNameLst>
                                          <p:attrName>fill.type</p:attrName>
                                        </p:attrNameLst>
                                      </p:cBhvr>
                                      <p:to>
                                        <p:strVal val="solid"/>
                                      </p:to>
                                    </p:set>
                                    <p:set>
                                      <p:cBhvr>
                                        <p:cTn id="9" dur="250" autoRev="1" fill="remove"/>
                                        <p:tgtEl>
                                          <p:spTgt spid="43011">
                                            <p:txEl>
                                              <p:pRg st="3" end="3"/>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762000"/>
            <a:ext cx="7514034" cy="735012"/>
          </a:xfrm>
        </p:spPr>
        <p:txBody>
          <a:bodyPr>
            <a:noAutofit/>
          </a:bodyPr>
          <a:lstStyle/>
          <a:p>
            <a:pPr algn="l" eaLnBrk="1" hangingPunct="1">
              <a:defRPr/>
            </a:pPr>
            <a:r>
              <a:rPr lang="en-US" altLang="en-US" sz="3600" b="1" dirty="0">
                <a:ln>
                  <a:noFill/>
                </a:ln>
                <a:solidFill>
                  <a:schemeClr val="accent3">
                    <a:lumMod val="75000"/>
                  </a:schemeClr>
                </a:solidFill>
                <a:latin typeface="Times New Roman" pitchFamily="18" charset="0"/>
                <a:cs typeface="Times New Roman" pitchFamily="18" charset="0"/>
              </a:rPr>
              <a:t/>
            </a:r>
            <a:br>
              <a:rPr lang="en-US" altLang="en-US" sz="3600" b="1" dirty="0">
                <a:ln>
                  <a:noFill/>
                </a:ln>
                <a:solidFill>
                  <a:schemeClr val="accent3">
                    <a:lumMod val="75000"/>
                  </a:schemeClr>
                </a:solidFill>
                <a:latin typeface="Times New Roman" pitchFamily="18" charset="0"/>
                <a:cs typeface="Times New Roman" pitchFamily="18" charset="0"/>
              </a:rPr>
            </a:br>
            <a:r>
              <a:rPr lang="en-US" altLang="en-US" sz="3600" b="1" dirty="0">
                <a:ln>
                  <a:noFill/>
                </a:ln>
                <a:solidFill>
                  <a:schemeClr val="accent3">
                    <a:lumMod val="75000"/>
                  </a:schemeClr>
                </a:solidFill>
                <a:latin typeface="Times New Roman" pitchFamily="18" charset="0"/>
                <a:cs typeface="Times New Roman" pitchFamily="18" charset="0"/>
              </a:rPr>
              <a:t>Modified Biophysical Profile</a:t>
            </a:r>
            <a:br>
              <a:rPr lang="en-US" altLang="en-US" sz="3600" b="1" dirty="0">
                <a:ln>
                  <a:noFill/>
                </a:ln>
                <a:solidFill>
                  <a:schemeClr val="accent3">
                    <a:lumMod val="75000"/>
                  </a:schemeClr>
                </a:solidFill>
                <a:latin typeface="Times New Roman" pitchFamily="18" charset="0"/>
                <a:cs typeface="Times New Roman" pitchFamily="18" charset="0"/>
              </a:rPr>
            </a:br>
            <a:endParaRPr lang="en-US" sz="3600" dirty="0">
              <a:ln>
                <a:noFill/>
              </a:ln>
              <a:solidFill>
                <a:schemeClr val="accent3">
                  <a:lumMod val="75000"/>
                </a:schemeClr>
              </a:solidFill>
            </a:endParaRPr>
          </a:p>
        </p:txBody>
      </p:sp>
      <p:sp>
        <p:nvSpPr>
          <p:cNvPr id="44035" name="Content Placeholder 2"/>
          <p:cNvSpPr>
            <a:spLocks noGrp="1"/>
          </p:cNvSpPr>
          <p:nvPr>
            <p:ph idx="1"/>
          </p:nvPr>
        </p:nvSpPr>
        <p:spPr>
          <a:xfrm>
            <a:off x="0" y="914400"/>
            <a:ext cx="9144000" cy="5791200"/>
          </a:xfrm>
        </p:spPr>
        <p:txBody>
          <a:bodyPr>
            <a:normAutofit/>
          </a:bodyPr>
          <a:lstStyle/>
          <a:p>
            <a:r>
              <a:rPr lang="en-US" dirty="0"/>
              <a:t>During the </a:t>
            </a:r>
            <a:r>
              <a:rPr lang="en-US" dirty="0">
                <a:solidFill>
                  <a:srgbClr val="FF0000"/>
                </a:solidFill>
              </a:rPr>
              <a:t>late second or third trimester</a:t>
            </a:r>
            <a:r>
              <a:rPr lang="en-US" dirty="0"/>
              <a:t>, amniotic fluid reflects fetal urine production. </a:t>
            </a:r>
            <a:r>
              <a:rPr lang="en-US" b="1" dirty="0"/>
              <a:t>Placental dysfunction </a:t>
            </a:r>
            <a:r>
              <a:rPr lang="en-US" dirty="0"/>
              <a:t>may cause diminished fetal renal perfusion, which can lead </a:t>
            </a:r>
            <a:r>
              <a:rPr lang="en-US" dirty="0">
                <a:solidFill>
                  <a:srgbClr val="FF0000"/>
                </a:solidFill>
              </a:rPr>
              <a:t>to </a:t>
            </a:r>
            <a:r>
              <a:rPr lang="en-US" dirty="0" err="1">
                <a:solidFill>
                  <a:srgbClr val="FF0000"/>
                </a:solidFill>
              </a:rPr>
              <a:t>oligohydramnios</a:t>
            </a:r>
            <a:r>
              <a:rPr lang="en-US" dirty="0"/>
              <a:t>. Therefore, assessment of amniotic fluid volume can be used to </a:t>
            </a:r>
            <a:r>
              <a:rPr lang="en-US" dirty="0">
                <a:solidFill>
                  <a:srgbClr val="FF0000"/>
                </a:solidFill>
              </a:rPr>
              <a:t>evaluate long-term </a:t>
            </a:r>
            <a:r>
              <a:rPr lang="en-US" dirty="0" err="1">
                <a:solidFill>
                  <a:srgbClr val="FF0000"/>
                </a:solidFill>
              </a:rPr>
              <a:t>uteroplacental</a:t>
            </a:r>
            <a:r>
              <a:rPr lang="en-US" dirty="0">
                <a:solidFill>
                  <a:srgbClr val="FF0000"/>
                </a:solidFill>
              </a:rPr>
              <a:t> </a:t>
            </a:r>
            <a:r>
              <a:rPr lang="en-US" dirty="0"/>
              <a:t>function. This led to the development of the </a:t>
            </a:r>
            <a:r>
              <a:rPr lang="en-US" b="1" u="sng" dirty="0"/>
              <a:t>modified biophysical profile</a:t>
            </a:r>
            <a:r>
              <a:rPr lang="en-US" dirty="0"/>
              <a:t>.</a:t>
            </a:r>
          </a:p>
          <a:p>
            <a:r>
              <a:rPr lang="en-US" dirty="0"/>
              <a:t>The modified biophysical profile is considered </a:t>
            </a:r>
            <a:r>
              <a:rPr lang="en-US" dirty="0">
                <a:solidFill>
                  <a:srgbClr val="FF0000"/>
                </a:solidFill>
              </a:rPr>
              <a:t>normal</a:t>
            </a:r>
            <a:r>
              <a:rPr lang="en-US" dirty="0"/>
              <a:t> if the </a:t>
            </a:r>
            <a:r>
              <a:rPr lang="en-US" b="1" dirty="0" err="1"/>
              <a:t>nonstress</a:t>
            </a:r>
            <a:r>
              <a:rPr lang="en-US" b="1" dirty="0"/>
              <a:t> test is reactive</a:t>
            </a:r>
            <a:r>
              <a:rPr lang="en-US" dirty="0"/>
              <a:t> and the </a:t>
            </a:r>
            <a:r>
              <a:rPr lang="en-US" b="1" dirty="0"/>
              <a:t>amniotic fluid index is greater than 5 cm</a:t>
            </a:r>
            <a:r>
              <a:rPr lang="en-US" dirty="0"/>
              <a:t> and abnormal if the </a:t>
            </a:r>
            <a:r>
              <a:rPr lang="en-US" dirty="0" err="1"/>
              <a:t>nonstress</a:t>
            </a:r>
            <a:r>
              <a:rPr lang="en-US" dirty="0"/>
              <a:t> test is nonreactive or the amniotic fluid index is 5 cm or less</a:t>
            </a:r>
            <a:r>
              <a:rPr lang="en-US" sz="2000" dirty="0">
                <a:solidFill>
                  <a:srgbClr val="00B050"/>
                </a:solidFill>
              </a:rPr>
              <a:t>. </a:t>
            </a:r>
            <a:r>
              <a:rPr lang="en-US" altLang="en-US" sz="2000" dirty="0">
                <a:solidFill>
                  <a:srgbClr val="00B050"/>
                </a:solidFill>
                <a:cs typeface="Times New Roman" pitchFamily="18" charset="0"/>
              </a:rPr>
              <a:t>If either the NST or the AFI is abnormal, a complete BPP or CST is performed. </a:t>
            </a:r>
            <a:endParaRPr lang="en-US" altLang="en-US" dirty="0">
              <a:solidFill>
                <a:srgbClr val="00B050"/>
              </a:solidFill>
              <a:cs typeface="Times New Roman" pitchFamily="18" charset="0"/>
            </a:endParaRPr>
          </a:p>
          <a:p>
            <a:pPr eaLnBrk="1" hangingPunct="1"/>
            <a:r>
              <a:rPr lang="en-US" altLang="en-US" dirty="0">
                <a:cs typeface="Times New Roman" pitchFamily="18" charset="0"/>
              </a:rPr>
              <a:t>The rate of stillbirth within one week of </a:t>
            </a:r>
            <a:r>
              <a:rPr lang="en-US" altLang="en-US" dirty="0">
                <a:solidFill>
                  <a:srgbClr val="FF0000"/>
                </a:solidFill>
                <a:cs typeface="Times New Roman" pitchFamily="18" charset="0"/>
              </a:rPr>
              <a:t>normal test </a:t>
            </a:r>
            <a:r>
              <a:rPr lang="en-US" altLang="en-US" dirty="0">
                <a:cs typeface="Times New Roman" pitchFamily="18" charset="0"/>
              </a:rPr>
              <a:t>is the same as with full BPP</a:t>
            </a:r>
            <a:r>
              <a:rPr lang="en-US" altLang="en-US" dirty="0">
                <a:solidFill>
                  <a:srgbClr val="FF0000"/>
                </a:solidFill>
                <a:cs typeface="Times New Roman" pitchFamily="18" charset="0"/>
              </a:rPr>
              <a:t>, </a:t>
            </a:r>
            <a:r>
              <a:rPr lang="en-US" altLang="en-US" b="1" dirty="0">
                <a:solidFill>
                  <a:srgbClr val="FF0000"/>
                </a:solidFill>
                <a:cs typeface="Times New Roman" pitchFamily="18" charset="0"/>
              </a:rPr>
              <a:t>0.8/1000 </a:t>
            </a:r>
            <a:r>
              <a:rPr lang="en-US" altLang="en-US" dirty="0">
                <a:solidFill>
                  <a:srgbClr val="FF0000"/>
                </a:solidFill>
                <a:cs typeface="Times New Roman" pitchFamily="18" charset="0"/>
              </a:rPr>
              <a:t>.</a:t>
            </a:r>
          </a:p>
          <a:p>
            <a:pPr eaLnBrk="1" hangingPunct="1">
              <a:buFont typeface="Arial" charset="0"/>
              <a:buNone/>
            </a:pPr>
            <a:endParaRPr lang="en-US" dirty="0"/>
          </a:p>
        </p:txBody>
      </p:sp>
    </p:spTree>
    <p:extLst>
      <p:ext uri="{BB962C8B-B14F-4D97-AF65-F5344CB8AC3E}">
        <p14:creationId xmlns:p14="http://schemas.microsoft.com/office/powerpoint/2010/main" val="7164347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idx="4294967295"/>
          </p:nvPr>
        </p:nvSpPr>
        <p:spPr>
          <a:xfrm>
            <a:off x="183931" y="134937"/>
            <a:ext cx="8991600" cy="855663"/>
          </a:xfrm>
        </p:spPr>
        <p:txBody>
          <a:bodyPr>
            <a:noAutofit/>
          </a:bodyPr>
          <a:lstStyle/>
          <a:p>
            <a:pPr algn="l" eaLnBrk="1" hangingPunct="1"/>
            <a:r>
              <a:rPr lang="en-US" altLang="en-US" sz="4000" b="1" dirty="0">
                <a:ln>
                  <a:noFill/>
                </a:ln>
                <a:solidFill>
                  <a:srgbClr val="C00000"/>
                </a:solidFill>
                <a:latin typeface="Times New Roman" pitchFamily="18" charset="0"/>
                <a:cs typeface="Times New Roman" pitchFamily="18" charset="0"/>
              </a:rPr>
              <a:t>Indications for antenatal surveillance </a:t>
            </a:r>
            <a:endParaRPr lang="en-US" altLang="en-US" sz="4000" b="1" dirty="0">
              <a:ln>
                <a:noFill/>
              </a:ln>
              <a:solidFill>
                <a:srgbClr val="C00000"/>
              </a:solidFill>
            </a:endParaRPr>
          </a:p>
        </p:txBody>
      </p:sp>
      <p:sp>
        <p:nvSpPr>
          <p:cNvPr id="3" name="Text Placeholder 2"/>
          <p:cNvSpPr>
            <a:spLocks noGrp="1"/>
          </p:cNvSpPr>
          <p:nvPr>
            <p:ph type="body" idx="4294967295"/>
          </p:nvPr>
        </p:nvSpPr>
        <p:spPr>
          <a:xfrm>
            <a:off x="228600" y="1219200"/>
            <a:ext cx="3886200" cy="617538"/>
          </a:xfrm>
        </p:spPr>
        <p:txBody>
          <a:bodyPr rtlCol="0">
            <a:noAutofit/>
          </a:bodyPr>
          <a:lstStyle/>
          <a:p>
            <a:pPr eaLnBrk="1" fontAlgn="auto" hangingPunct="1">
              <a:buClr>
                <a:schemeClr val="accent1">
                  <a:lumMod val="75000"/>
                </a:schemeClr>
              </a:buClr>
              <a:buFont typeface="Arial"/>
              <a:buNone/>
              <a:defRPr/>
            </a:pPr>
            <a:r>
              <a:rPr lang="en-US" sz="2800" b="1" dirty="0">
                <a:solidFill>
                  <a:srgbClr val="BA16AE"/>
                </a:solidFill>
                <a:ea typeface="Batang" pitchFamily="18" charset="-127"/>
                <a:cs typeface="Times New Roman" charset="0"/>
              </a:rPr>
              <a:t>Maternal Conditions</a:t>
            </a:r>
          </a:p>
        </p:txBody>
      </p:sp>
      <p:sp>
        <p:nvSpPr>
          <p:cNvPr id="9" name="Text Placeholder 2"/>
          <p:cNvSpPr txBox="1">
            <a:spLocks/>
          </p:cNvSpPr>
          <p:nvPr/>
        </p:nvSpPr>
        <p:spPr>
          <a:xfrm>
            <a:off x="4343400" y="990600"/>
            <a:ext cx="4800600" cy="688975"/>
          </a:xfrm>
          <a:prstGeom prst="rect">
            <a:avLst/>
          </a:prstGeom>
        </p:spPr>
        <p:txBody>
          <a:bodyPr vert="horz" lIns="91440" tIns="45720" rIns="91440" bIns="45720" rtlCol="0" anchor="b" anchorCtr="0">
            <a:noAutofit/>
          </a:bodyPr>
          <a:lstStyle>
            <a:lvl1pPr marL="0" indent="0" algn="l" defTabSz="914400" rtl="0" eaLnBrk="1" latinLnBrk="0" hangingPunct="1">
              <a:spcBef>
                <a:spcPct val="20000"/>
              </a:spcBef>
              <a:buClr>
                <a:schemeClr val="accent1"/>
              </a:buClr>
              <a:buFont typeface="Arial" pitchFamily="34" charset="0"/>
              <a:buNone/>
              <a:defRPr sz="2800" b="0" kern="1200">
                <a:solidFill>
                  <a:schemeClr val="tx2"/>
                </a:solidFill>
                <a:latin typeface="+mj-lt"/>
                <a:ea typeface="+mn-ea"/>
                <a:cs typeface="+mn-cs"/>
              </a:defRPr>
            </a:lvl1pPr>
            <a:lvl2pPr marL="457200" indent="0" algn="l" defTabSz="914400" rtl="0" eaLnBrk="1" latinLnBrk="0" hangingPunct="1">
              <a:spcBef>
                <a:spcPct val="20000"/>
              </a:spcBef>
              <a:buClr>
                <a:schemeClr val="accent1"/>
              </a:buClr>
              <a:buFont typeface="Arial" pitchFamily="34" charset="0"/>
              <a:buNone/>
              <a:defRPr sz="2000" b="1" kern="1200">
                <a:solidFill>
                  <a:schemeClr val="tx2"/>
                </a:solidFill>
                <a:latin typeface="+mn-lt"/>
                <a:ea typeface="+mn-ea"/>
                <a:cs typeface="+mn-cs"/>
              </a:defRPr>
            </a:lvl2pPr>
            <a:lvl3pPr marL="914400" indent="0" algn="l" defTabSz="914400" rtl="0" eaLnBrk="1" latinLnBrk="0" hangingPunct="1">
              <a:spcBef>
                <a:spcPct val="20000"/>
              </a:spcBef>
              <a:buClr>
                <a:schemeClr val="accent1"/>
              </a:buClr>
              <a:buFont typeface="Arial" pitchFamily="34" charset="0"/>
              <a:buNone/>
              <a:defRPr sz="1800" b="1" kern="1200">
                <a:solidFill>
                  <a:schemeClr val="tx2"/>
                </a:solidFill>
                <a:latin typeface="+mn-lt"/>
                <a:ea typeface="+mn-ea"/>
                <a:cs typeface="+mn-cs"/>
              </a:defRPr>
            </a:lvl3pPr>
            <a:lvl4pPr marL="1371600" indent="0" algn="l" defTabSz="914400" rtl="0" eaLnBrk="1" latinLnBrk="0" hangingPunct="1">
              <a:spcBef>
                <a:spcPct val="20000"/>
              </a:spcBef>
              <a:buClr>
                <a:schemeClr val="accent1"/>
              </a:buClr>
              <a:buFont typeface="Arial" pitchFamily="34" charset="0"/>
              <a:buNone/>
              <a:defRPr sz="1600" b="1" kern="1200">
                <a:solidFill>
                  <a:schemeClr val="tx2"/>
                </a:solidFill>
                <a:latin typeface="+mn-lt"/>
                <a:ea typeface="+mn-ea"/>
                <a:cs typeface="+mn-cs"/>
              </a:defRPr>
            </a:lvl4pPr>
            <a:lvl5pPr marL="1828800" indent="0" algn="l" defTabSz="914400" rtl="0" eaLnBrk="1" latinLnBrk="0" hangingPunct="1">
              <a:spcBef>
                <a:spcPct val="20000"/>
              </a:spcBef>
              <a:buClr>
                <a:schemeClr val="accent1"/>
              </a:buClr>
              <a:buFont typeface="Arial" pitchFamily="34" charset="0"/>
              <a:buNone/>
              <a:defRPr sz="1600" b="1" kern="1200" baseline="0">
                <a:solidFill>
                  <a:schemeClr val="tx2"/>
                </a:solidFill>
                <a:latin typeface="+mn-lt"/>
                <a:ea typeface="+mn-ea"/>
                <a:cs typeface="+mn-cs"/>
              </a:defRPr>
            </a:lvl5pPr>
            <a:lvl6pPr marL="2286000" indent="0" algn="l" defTabSz="914400" rtl="0" eaLnBrk="1" latinLnBrk="0" hangingPunct="1">
              <a:spcBef>
                <a:spcPct val="20000"/>
              </a:spcBef>
              <a:buClr>
                <a:schemeClr val="accent1"/>
              </a:buClr>
              <a:buFont typeface="Arial" pitchFamily="34" charset="0"/>
              <a:buNone/>
              <a:defRPr sz="1600" b="1" kern="1200">
                <a:solidFill>
                  <a:schemeClr val="tx2"/>
                </a:solidFill>
                <a:latin typeface="+mn-lt"/>
                <a:ea typeface="+mn-ea"/>
                <a:cs typeface="+mn-cs"/>
              </a:defRPr>
            </a:lvl6pPr>
            <a:lvl7pPr marL="2743200" indent="0" algn="l" defTabSz="914400" rtl="0" eaLnBrk="1" latinLnBrk="0" hangingPunct="1">
              <a:spcBef>
                <a:spcPct val="20000"/>
              </a:spcBef>
              <a:buClr>
                <a:schemeClr val="accent1"/>
              </a:buClr>
              <a:buFont typeface="Arial" pitchFamily="34" charset="0"/>
              <a:buNone/>
              <a:defRPr sz="1600" b="1" kern="1200">
                <a:solidFill>
                  <a:schemeClr val="tx2"/>
                </a:solidFill>
                <a:latin typeface="+mn-lt"/>
                <a:ea typeface="+mn-ea"/>
                <a:cs typeface="+mn-cs"/>
              </a:defRPr>
            </a:lvl7pPr>
            <a:lvl8pPr marL="3200400" indent="0" algn="l" defTabSz="914400" rtl="0" eaLnBrk="1" latinLnBrk="0" hangingPunct="1">
              <a:spcBef>
                <a:spcPct val="20000"/>
              </a:spcBef>
              <a:buClr>
                <a:schemeClr val="accent1"/>
              </a:buClr>
              <a:buFont typeface="Arial" pitchFamily="34" charset="0"/>
              <a:buNone/>
              <a:defRPr sz="1600" b="1" kern="1200">
                <a:solidFill>
                  <a:schemeClr val="tx2"/>
                </a:solidFill>
                <a:latin typeface="+mn-lt"/>
                <a:ea typeface="+mn-ea"/>
                <a:cs typeface="+mn-cs"/>
              </a:defRPr>
            </a:lvl8pPr>
            <a:lvl9pPr marL="3657600" indent="0" algn="l" defTabSz="914400" rtl="0" eaLnBrk="1" latinLnBrk="0" hangingPunct="1">
              <a:spcBef>
                <a:spcPct val="20000"/>
              </a:spcBef>
              <a:buClr>
                <a:schemeClr val="accent1"/>
              </a:buClr>
              <a:buFont typeface="Arial" pitchFamily="34" charset="0"/>
              <a:buNone/>
              <a:defRPr sz="1600" b="1" kern="1200">
                <a:solidFill>
                  <a:schemeClr val="tx2"/>
                </a:solidFill>
                <a:latin typeface="+mn-lt"/>
                <a:ea typeface="+mn-ea"/>
                <a:cs typeface="+mn-cs"/>
              </a:defRPr>
            </a:lvl9pPr>
          </a:lstStyle>
          <a:p>
            <a:pPr>
              <a:buClr>
                <a:schemeClr val="accent1">
                  <a:lumMod val="75000"/>
                </a:schemeClr>
              </a:buClr>
              <a:defRPr/>
            </a:pPr>
            <a:r>
              <a:rPr lang="en-US" b="1" dirty="0">
                <a:solidFill>
                  <a:srgbClr val="00B050"/>
                </a:solidFill>
                <a:latin typeface="+mn-lt"/>
              </a:rPr>
              <a:t>Pregnancy-related conditions</a:t>
            </a:r>
            <a:endParaRPr lang="en-US" b="1" dirty="0">
              <a:solidFill>
                <a:srgbClr val="00B050"/>
              </a:solidFill>
              <a:latin typeface="+mn-lt"/>
              <a:ea typeface="Batang" pitchFamily="18" charset="-127"/>
              <a:cs typeface="Times New Roman" charset="0"/>
            </a:endParaRPr>
          </a:p>
        </p:txBody>
      </p:sp>
      <p:sp>
        <p:nvSpPr>
          <p:cNvPr id="7" name="Rectangle 6"/>
          <p:cNvSpPr/>
          <p:nvPr/>
        </p:nvSpPr>
        <p:spPr>
          <a:xfrm>
            <a:off x="23648" y="1981200"/>
            <a:ext cx="4572000" cy="4154984"/>
          </a:xfrm>
          <a:prstGeom prst="rect">
            <a:avLst/>
          </a:prstGeom>
        </p:spPr>
        <p:txBody>
          <a:bodyPr>
            <a:spAutoFit/>
          </a:bodyPr>
          <a:lstStyle/>
          <a:p>
            <a:pPr marL="285750" indent="-285750">
              <a:buFont typeface="Times New Roman" pitchFamily="18" charset="0"/>
              <a:buChar char="-"/>
            </a:pPr>
            <a:r>
              <a:rPr lang="en-US" sz="2400" dirty="0" err="1"/>
              <a:t>Pregestational</a:t>
            </a:r>
            <a:r>
              <a:rPr lang="en-US" sz="2400" dirty="0"/>
              <a:t> diabetes mellitus</a:t>
            </a:r>
          </a:p>
          <a:p>
            <a:pPr marL="285750" indent="-285750">
              <a:buFont typeface="Times New Roman" pitchFamily="18" charset="0"/>
              <a:buChar char="-"/>
            </a:pPr>
            <a:r>
              <a:rPr lang="en-US" sz="2400" dirty="0"/>
              <a:t>  Hypertension </a:t>
            </a:r>
          </a:p>
          <a:p>
            <a:pPr marL="285750" indent="-285750">
              <a:buFont typeface="Times New Roman" pitchFamily="18" charset="0"/>
              <a:buChar char="-"/>
            </a:pPr>
            <a:r>
              <a:rPr lang="en-US" sz="2400" dirty="0"/>
              <a:t> Systemic lupus </a:t>
            </a:r>
            <a:r>
              <a:rPr lang="en-US" sz="2400" dirty="0" err="1"/>
              <a:t>erythematosus</a:t>
            </a:r>
            <a:r>
              <a:rPr lang="en-US" sz="2400" dirty="0"/>
              <a:t> </a:t>
            </a:r>
          </a:p>
          <a:p>
            <a:pPr marL="285750" indent="-285750">
              <a:buFont typeface="Times New Roman" pitchFamily="18" charset="0"/>
              <a:buChar char="-"/>
            </a:pPr>
            <a:r>
              <a:rPr lang="en-US" sz="2400" dirty="0"/>
              <a:t> Chronic renal disease </a:t>
            </a:r>
          </a:p>
          <a:p>
            <a:pPr marL="285750" indent="-285750">
              <a:buFont typeface="Times New Roman" pitchFamily="18" charset="0"/>
              <a:buChar char="-"/>
            </a:pPr>
            <a:r>
              <a:rPr lang="en-US" sz="2400" dirty="0" err="1"/>
              <a:t>Antiphospholipid</a:t>
            </a:r>
            <a:r>
              <a:rPr lang="en-US" sz="2400" dirty="0"/>
              <a:t> syndrome </a:t>
            </a:r>
          </a:p>
          <a:p>
            <a:pPr marL="285750" indent="-285750">
              <a:buFont typeface="Times New Roman" pitchFamily="18" charset="0"/>
              <a:buChar char="-"/>
            </a:pPr>
            <a:r>
              <a:rPr lang="en-US" sz="2400" dirty="0"/>
              <a:t>Hyperthyroidism (poorly controlled</a:t>
            </a:r>
          </a:p>
          <a:p>
            <a:pPr marL="285750" indent="-285750">
              <a:buFont typeface="Times New Roman" pitchFamily="18" charset="0"/>
              <a:buChar char="-"/>
            </a:pPr>
            <a:r>
              <a:rPr lang="en-US" sz="2400" dirty="0" err="1"/>
              <a:t>Hemoglobinopathies</a:t>
            </a:r>
            <a:r>
              <a:rPr lang="en-US" sz="2400" dirty="0"/>
              <a:t> (sickle cell, sickle cell– hemoglobin C, or sickle cell–thalassemia disease) </a:t>
            </a:r>
          </a:p>
          <a:p>
            <a:pPr marL="285750" indent="-285750">
              <a:buFont typeface="Times New Roman" pitchFamily="18" charset="0"/>
              <a:buChar char="-"/>
            </a:pPr>
            <a:r>
              <a:rPr lang="en-US" sz="2400" dirty="0"/>
              <a:t> Cyanotic heart disease</a:t>
            </a:r>
          </a:p>
        </p:txBody>
      </p:sp>
      <p:sp>
        <p:nvSpPr>
          <p:cNvPr id="8" name="Rectangle 7"/>
          <p:cNvSpPr/>
          <p:nvPr/>
        </p:nvSpPr>
        <p:spPr>
          <a:xfrm>
            <a:off x="4343400" y="1683023"/>
            <a:ext cx="4800600" cy="4893647"/>
          </a:xfrm>
          <a:prstGeom prst="rect">
            <a:avLst/>
          </a:prstGeom>
        </p:spPr>
        <p:txBody>
          <a:bodyPr wrap="square">
            <a:spAutoFit/>
          </a:bodyPr>
          <a:lstStyle/>
          <a:p>
            <a:pPr marL="285750" indent="-285750">
              <a:buFont typeface="Times New Roman" pitchFamily="18" charset="0"/>
              <a:buChar char="-"/>
            </a:pPr>
            <a:r>
              <a:rPr lang="en-US" sz="2400" dirty="0"/>
              <a:t> Gestational hypertension </a:t>
            </a:r>
          </a:p>
          <a:p>
            <a:pPr marL="285750" indent="-285750">
              <a:buFont typeface="Times New Roman" pitchFamily="18" charset="0"/>
              <a:buChar char="-"/>
            </a:pPr>
            <a:r>
              <a:rPr lang="en-US" sz="2400" dirty="0"/>
              <a:t> Preeclampsia </a:t>
            </a:r>
          </a:p>
          <a:p>
            <a:pPr marL="285750" indent="-285750">
              <a:buFont typeface="Times New Roman" pitchFamily="18" charset="0"/>
              <a:buChar char="-"/>
            </a:pPr>
            <a:r>
              <a:rPr lang="en-US" sz="2400" dirty="0"/>
              <a:t> Decreased fetal movement</a:t>
            </a:r>
          </a:p>
          <a:p>
            <a:pPr marL="285750" indent="-285750">
              <a:buFont typeface="Times New Roman" pitchFamily="18" charset="0"/>
              <a:buChar char="-"/>
            </a:pPr>
            <a:r>
              <a:rPr lang="en-US" sz="2400" dirty="0"/>
              <a:t>Gestational diabetes mellitus (poorly controlled or medically treated) </a:t>
            </a:r>
          </a:p>
          <a:p>
            <a:pPr marL="285750" indent="-285750">
              <a:buFont typeface="Times New Roman" pitchFamily="18" charset="0"/>
              <a:buChar char="-"/>
            </a:pPr>
            <a:r>
              <a:rPr lang="en-US" sz="2400" dirty="0"/>
              <a:t> </a:t>
            </a:r>
            <a:r>
              <a:rPr lang="en-US" sz="2400" dirty="0" err="1"/>
              <a:t>Oligohydramnios</a:t>
            </a:r>
            <a:endParaRPr lang="en-US" sz="2400" dirty="0"/>
          </a:p>
          <a:p>
            <a:pPr marL="285750" indent="-285750">
              <a:buFont typeface="Times New Roman" pitchFamily="18" charset="0"/>
              <a:buChar char="-"/>
            </a:pPr>
            <a:r>
              <a:rPr lang="en-US" sz="2400" dirty="0"/>
              <a:t> Fetal growth restriction </a:t>
            </a:r>
          </a:p>
          <a:p>
            <a:pPr marL="285750" indent="-285750">
              <a:buFont typeface="Times New Roman" pitchFamily="18" charset="0"/>
              <a:buChar char="-"/>
            </a:pPr>
            <a:r>
              <a:rPr lang="en-US" sz="2400" dirty="0"/>
              <a:t>Late term or </a:t>
            </a:r>
            <a:r>
              <a:rPr lang="en-US" sz="2400" dirty="0" err="1"/>
              <a:t>postterm</a:t>
            </a:r>
            <a:r>
              <a:rPr lang="en-US" sz="2400" dirty="0"/>
              <a:t> pregnancy </a:t>
            </a:r>
          </a:p>
          <a:p>
            <a:pPr marL="285750" indent="-285750">
              <a:buFont typeface="Times New Roman" pitchFamily="18" charset="0"/>
              <a:buChar char="-"/>
            </a:pPr>
            <a:r>
              <a:rPr lang="en-US" sz="2400" dirty="0" err="1"/>
              <a:t>Isoimmunization</a:t>
            </a:r>
            <a:endParaRPr lang="en-US" sz="2400" dirty="0"/>
          </a:p>
          <a:p>
            <a:pPr marL="285750" indent="-285750">
              <a:buFont typeface="Times New Roman" pitchFamily="18" charset="0"/>
              <a:buChar char="-"/>
            </a:pPr>
            <a:r>
              <a:rPr lang="en-US" sz="2400" dirty="0" err="1"/>
              <a:t>Monochorionic</a:t>
            </a:r>
            <a:r>
              <a:rPr lang="en-US" sz="2400" dirty="0"/>
              <a:t> multiple gestation (with significant growth discrepancy)</a:t>
            </a:r>
          </a:p>
        </p:txBody>
      </p:sp>
    </p:spTree>
    <p:extLst>
      <p:ext uri="{BB962C8B-B14F-4D97-AF65-F5344CB8AC3E}">
        <p14:creationId xmlns:p14="http://schemas.microsoft.com/office/powerpoint/2010/main" val="280662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b="1" dirty="0">
                <a:latin typeface="Times New Roman" panose="02020603050405020304" pitchFamily="18" charset="0"/>
                <a:cs typeface="Times New Roman" panose="02020603050405020304" pitchFamily="18" charset="0"/>
              </a:rPr>
              <a:t/>
            </a:r>
            <a:br>
              <a:rPr lang="en-US" altLang="en-US" b="1" dirty="0">
                <a:latin typeface="Times New Roman" panose="02020603050405020304" pitchFamily="18" charset="0"/>
                <a:cs typeface="Times New Roman" panose="02020603050405020304" pitchFamily="18" charset="0"/>
              </a:rPr>
            </a:br>
            <a:r>
              <a:rPr lang="en-US" altLang="en-US" b="1" dirty="0">
                <a:solidFill>
                  <a:schemeClr val="accent6">
                    <a:lumMod val="75000"/>
                  </a:schemeClr>
                </a:solidFill>
                <a:latin typeface="Times New Roman" panose="02020603050405020304" pitchFamily="18" charset="0"/>
                <a:cs typeface="Times New Roman" panose="02020603050405020304" pitchFamily="18" charset="0"/>
              </a:rPr>
              <a:t>Doppler Velocimetry</a:t>
            </a:r>
            <a:br>
              <a:rPr lang="en-US" altLang="en-US" b="1" dirty="0">
                <a:solidFill>
                  <a:schemeClr val="accent6">
                    <a:lumMod val="75000"/>
                  </a:schemeClr>
                </a:solidFill>
                <a:latin typeface="Times New Roman" panose="02020603050405020304" pitchFamily="18" charset="0"/>
                <a:cs typeface="Times New Roman" panose="02020603050405020304" pitchFamily="18" charset="0"/>
              </a:rPr>
            </a:br>
            <a:endParaRPr lang="en-US" dirty="0">
              <a:solidFill>
                <a:schemeClr val="accent6">
                  <a:lumMod val="75000"/>
                </a:schemeClr>
              </a:solidFill>
            </a:endParaRPr>
          </a:p>
        </p:txBody>
      </p:sp>
      <p:sp>
        <p:nvSpPr>
          <p:cNvPr id="3" name="Content Placeholder 2"/>
          <p:cNvSpPr>
            <a:spLocks noGrp="1"/>
          </p:cNvSpPr>
          <p:nvPr>
            <p:ph idx="1"/>
          </p:nvPr>
        </p:nvSpPr>
        <p:spPr/>
        <p:txBody>
          <a:bodyPr>
            <a:normAutofit/>
          </a:bodyPr>
          <a:lstStyle/>
          <a:p>
            <a:r>
              <a:rPr lang="en-US" altLang="en-US" dirty="0">
                <a:latin typeface="Times New Roman" panose="02020603050405020304" pitchFamily="18" charset="0"/>
                <a:cs typeface="Times New Roman" panose="02020603050405020304" pitchFamily="18" charset="0"/>
              </a:rPr>
              <a:t>Measurement of blood flow velocities in the maternal and fetal vessels gives information about utero-placental blood flow and fetal responses to physiologic challenges.</a:t>
            </a:r>
          </a:p>
          <a:p>
            <a:r>
              <a:rPr lang="en-US" altLang="en-US" dirty="0">
                <a:latin typeface="Times New Roman" panose="02020603050405020304" pitchFamily="18" charset="0"/>
                <a:cs typeface="Times New Roman" panose="02020603050405020304" pitchFamily="18" charset="0"/>
              </a:rPr>
              <a:t>Non-invasive technique .</a:t>
            </a:r>
          </a:p>
          <a:p>
            <a:r>
              <a:rPr lang="en-US" altLang="en-US" dirty="0">
                <a:latin typeface="Times New Roman" panose="02020603050405020304" pitchFamily="18" charset="0"/>
                <a:cs typeface="Times New Roman" panose="02020603050405020304" pitchFamily="18" charset="0"/>
              </a:rPr>
              <a:t>Vessels that can be studied :</a:t>
            </a:r>
          </a:p>
          <a:p>
            <a:pPr>
              <a:buNone/>
            </a:pPr>
            <a:r>
              <a:rPr lang="en-US" altLang="en-US" dirty="0">
                <a:latin typeface="Times New Roman" panose="02020603050405020304" pitchFamily="18" charset="0"/>
                <a:cs typeface="Times New Roman" panose="02020603050405020304" pitchFamily="18" charset="0"/>
              </a:rPr>
              <a:t>      </a:t>
            </a:r>
            <a:r>
              <a:rPr lang="en-US" altLang="en-US" b="1" dirty="0">
                <a:solidFill>
                  <a:schemeClr val="accent6">
                    <a:lumMod val="75000"/>
                  </a:schemeClr>
                </a:solidFill>
                <a:latin typeface="Times New Roman" panose="02020603050405020304" pitchFamily="18" charset="0"/>
                <a:cs typeface="Times New Roman" panose="02020603050405020304" pitchFamily="18" charset="0"/>
              </a:rPr>
              <a:t>- Uterine artery</a:t>
            </a:r>
          </a:p>
          <a:p>
            <a:pPr>
              <a:buNone/>
            </a:pPr>
            <a:r>
              <a:rPr lang="en-US" altLang="en-US" b="1" dirty="0">
                <a:solidFill>
                  <a:schemeClr val="accent6">
                    <a:lumMod val="75000"/>
                  </a:schemeClr>
                </a:solidFill>
                <a:latin typeface="Times New Roman" panose="02020603050405020304" pitchFamily="18" charset="0"/>
                <a:cs typeface="Times New Roman" panose="02020603050405020304" pitchFamily="18" charset="0"/>
              </a:rPr>
              <a:t>      - umbilical artery</a:t>
            </a:r>
          </a:p>
          <a:p>
            <a:pPr>
              <a:buNone/>
            </a:pPr>
            <a:r>
              <a:rPr lang="en-US" altLang="en-US" b="1" dirty="0">
                <a:solidFill>
                  <a:schemeClr val="accent6">
                    <a:lumMod val="75000"/>
                  </a:schemeClr>
                </a:solidFill>
                <a:latin typeface="Times New Roman" panose="02020603050405020304" pitchFamily="18" charset="0"/>
                <a:cs typeface="Times New Roman" panose="02020603050405020304" pitchFamily="18" charset="0"/>
              </a:rPr>
              <a:t>      - Middle cerebral artery</a:t>
            </a:r>
          </a:p>
          <a:p>
            <a:pPr>
              <a:buNone/>
            </a:pPr>
            <a:r>
              <a:rPr lang="en-US" altLang="en-US" b="1" dirty="0">
                <a:solidFill>
                  <a:schemeClr val="accent6">
                    <a:lumMod val="75000"/>
                  </a:schemeClr>
                </a:solidFill>
                <a:latin typeface="Times New Roman" panose="02020603050405020304" pitchFamily="18" charset="0"/>
                <a:cs typeface="Times New Roman" panose="02020603050405020304" pitchFamily="18" charset="0"/>
              </a:rPr>
              <a:t>      - Ductus </a:t>
            </a:r>
            <a:r>
              <a:rPr lang="en-US" altLang="en-US" b="1" dirty="0" err="1">
                <a:solidFill>
                  <a:schemeClr val="accent6">
                    <a:lumMod val="75000"/>
                  </a:schemeClr>
                </a:solidFill>
                <a:latin typeface="Times New Roman" panose="02020603050405020304" pitchFamily="18" charset="0"/>
                <a:cs typeface="Times New Roman" panose="02020603050405020304" pitchFamily="18" charset="0"/>
              </a:rPr>
              <a:t>venosus</a:t>
            </a:r>
            <a:endParaRPr lang="en-US" altLang="en-US" b="1" dirty="0">
              <a:solidFill>
                <a:schemeClr val="accent6">
                  <a:lumMod val="75000"/>
                </a:schemeClr>
              </a:solidFill>
              <a:latin typeface="Times New Roman" panose="02020603050405020304" pitchFamily="18" charset="0"/>
              <a:cs typeface="Times New Roman" panose="02020603050405020304" pitchFamily="18" charset="0"/>
            </a:endParaRPr>
          </a:p>
          <a:p>
            <a:pPr>
              <a:buNone/>
            </a:pPr>
            <a:r>
              <a:rPr lang="en-US" altLang="en-US" b="1" dirty="0">
                <a:solidFill>
                  <a:schemeClr val="accent6">
                    <a:lumMod val="75000"/>
                  </a:schemeClr>
                </a:solidFill>
                <a:latin typeface="Times New Roman" panose="02020603050405020304" pitchFamily="18" charset="0"/>
                <a:cs typeface="Times New Roman" panose="02020603050405020304" pitchFamily="18" charset="0"/>
              </a:rPr>
              <a:t>      - Umbilical vein</a:t>
            </a:r>
          </a:p>
          <a:p>
            <a:endParaRPr lang="en-US" dirty="0"/>
          </a:p>
        </p:txBody>
      </p:sp>
    </p:spTree>
    <p:extLst>
      <p:ext uri="{BB962C8B-B14F-4D97-AF65-F5344CB8AC3E}">
        <p14:creationId xmlns:p14="http://schemas.microsoft.com/office/powerpoint/2010/main" val="15294670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Uterine Artery </a:t>
            </a:r>
            <a:endParaRPr lang="ar-JO" dirty="0"/>
          </a:p>
        </p:txBody>
      </p:sp>
      <p:pic>
        <p:nvPicPr>
          <p:cNvPr id="6" name="عنصر نائب للمحتوى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2" y="1484784"/>
            <a:ext cx="8136904" cy="5040560"/>
          </a:xfrm>
        </p:spPr>
      </p:pic>
    </p:spTree>
    <p:extLst>
      <p:ext uri="{BB962C8B-B14F-4D97-AF65-F5344CB8AC3E}">
        <p14:creationId xmlns:p14="http://schemas.microsoft.com/office/powerpoint/2010/main" val="38646746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a:p>
        </p:txBody>
      </p:sp>
      <p:sp>
        <p:nvSpPr>
          <p:cNvPr id="3" name="عنصر نائب للمحتوى 2"/>
          <p:cNvSpPr>
            <a:spLocks noGrp="1"/>
          </p:cNvSpPr>
          <p:nvPr>
            <p:ph idx="1"/>
          </p:nvPr>
        </p:nvSpPr>
        <p:spPr/>
        <p:txBody>
          <a:bodyPr>
            <a:normAutofit/>
          </a:bodyPr>
          <a:lstStyle/>
          <a:p>
            <a:pPr marL="0" indent="0">
              <a:buNone/>
            </a:pPr>
            <a:r>
              <a:rPr lang="en-US" sz="2400" b="1" dirty="0"/>
              <a:t>Doppler studies of the uterine artery during the first and early second trimester may be used to predict pregnancies at risk of adverse outcome, particularly </a:t>
            </a:r>
            <a:r>
              <a:rPr lang="en-US" sz="2400" b="1" dirty="0" smtClean="0"/>
              <a:t>pre-</a:t>
            </a:r>
            <a:r>
              <a:rPr lang="en-US" sz="2400" b="1" dirty="0" err="1" smtClean="0"/>
              <a:t>eclampsia</a:t>
            </a:r>
            <a:r>
              <a:rPr lang="en-US" sz="2400" b="1" dirty="0" smtClean="0"/>
              <a:t>.</a:t>
            </a:r>
          </a:p>
          <a:p>
            <a:pPr marL="0" indent="0">
              <a:buNone/>
            </a:pPr>
            <a:r>
              <a:rPr lang="en-US" sz="2400" b="1" dirty="0" smtClean="0"/>
              <a:t> </a:t>
            </a:r>
            <a:r>
              <a:rPr lang="en-US" sz="2400" b="1" dirty="0"/>
              <a:t>The proposed pathogenic model of </a:t>
            </a:r>
            <a:r>
              <a:rPr lang="en-US" sz="2400" b="1" dirty="0" err="1" smtClean="0"/>
              <a:t>preclampsia</a:t>
            </a:r>
            <a:r>
              <a:rPr lang="en-US" sz="2400" b="1" dirty="0" smtClean="0"/>
              <a:t> </a:t>
            </a:r>
            <a:r>
              <a:rPr lang="en-US" sz="2400" b="1" dirty="0"/>
              <a:t>is one of incomplete physiological invasion of the spiral arteries by the </a:t>
            </a:r>
            <a:r>
              <a:rPr lang="en-US" sz="2400" b="1" dirty="0" err="1"/>
              <a:t>trophoblast</a:t>
            </a:r>
            <a:r>
              <a:rPr lang="en-US" sz="2400" b="1" dirty="0"/>
              <a:t>, with a resultant increase in </a:t>
            </a:r>
            <a:r>
              <a:rPr lang="en-US" sz="2400" b="1" dirty="0" err="1"/>
              <a:t>uteroplacental</a:t>
            </a:r>
            <a:r>
              <a:rPr lang="en-US" sz="2400" b="1" dirty="0"/>
              <a:t> vascular resistance </a:t>
            </a:r>
            <a:r>
              <a:rPr lang="en-US" sz="2400" b="1" dirty="0" smtClean="0"/>
              <a:t>. </a:t>
            </a:r>
            <a:r>
              <a:rPr lang="en-US" sz="2400" b="1" dirty="0"/>
              <a:t>This is reflected in the Doppler wave- forms obtained from the maternal uterine artery </a:t>
            </a:r>
            <a:r>
              <a:rPr lang="en-US" sz="2400" b="1" dirty="0" smtClean="0"/>
              <a:t>circulation</a:t>
            </a:r>
            <a:r>
              <a:rPr lang="en-US" sz="2400" b="1" dirty="0"/>
              <a:t>.</a:t>
            </a:r>
            <a:endParaRPr lang="ar-JO" sz="2400" b="1" dirty="0"/>
          </a:p>
        </p:txBody>
      </p:sp>
    </p:spTree>
    <p:extLst>
      <p:ext uri="{BB962C8B-B14F-4D97-AF65-F5344CB8AC3E}">
        <p14:creationId xmlns:p14="http://schemas.microsoft.com/office/powerpoint/2010/main" val="40981599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a:p>
        </p:txBody>
      </p:sp>
      <p:pic>
        <p:nvPicPr>
          <p:cNvPr id="4" name="عنصر نائب للمحتوى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764704"/>
            <a:ext cx="8568952" cy="5412259"/>
          </a:xfrm>
        </p:spPr>
      </p:pic>
    </p:spTree>
    <p:extLst>
      <p:ext uri="{BB962C8B-B14F-4D97-AF65-F5344CB8AC3E}">
        <p14:creationId xmlns:p14="http://schemas.microsoft.com/office/powerpoint/2010/main" val="3381594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dirty="0"/>
          </a:p>
        </p:txBody>
      </p:sp>
      <p:pic>
        <p:nvPicPr>
          <p:cNvPr id="4" name="عنصر نائب للمحتوى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4985" y="1825625"/>
            <a:ext cx="7674029" cy="4351338"/>
          </a:xfrm>
        </p:spPr>
      </p:pic>
    </p:spTree>
    <p:extLst>
      <p:ext uri="{BB962C8B-B14F-4D97-AF65-F5344CB8AC3E}">
        <p14:creationId xmlns:p14="http://schemas.microsoft.com/office/powerpoint/2010/main" val="16526493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a:p>
        </p:txBody>
      </p:sp>
      <p:sp>
        <p:nvSpPr>
          <p:cNvPr id="3" name="عنصر نائب للمحتوى 2"/>
          <p:cNvSpPr>
            <a:spLocks noGrp="1"/>
          </p:cNvSpPr>
          <p:nvPr>
            <p:ph idx="1"/>
          </p:nvPr>
        </p:nvSpPr>
        <p:spPr/>
        <p:txBody>
          <a:bodyPr/>
          <a:lstStyle/>
          <a:p>
            <a:pPr marL="0" indent="0">
              <a:buNone/>
            </a:pPr>
            <a:r>
              <a:rPr lang="en-US" b="1" dirty="0" smtClean="0"/>
              <a:t>High resistance wave form </a:t>
            </a:r>
            <a:r>
              <a:rPr lang="en-US" b="1" dirty="0"/>
              <a:t>patterns are associated with adverse outcomes, including pre-</a:t>
            </a:r>
            <a:r>
              <a:rPr lang="en-US" b="1" dirty="0" err="1"/>
              <a:t>eclampsia</a:t>
            </a:r>
            <a:r>
              <a:rPr lang="en-US" b="1" dirty="0"/>
              <a:t>, FGR and placental </a:t>
            </a:r>
            <a:r>
              <a:rPr lang="en-US" b="1" dirty="0" smtClean="0"/>
              <a:t>abruption</a:t>
            </a:r>
            <a:r>
              <a:rPr lang="en-US" b="1" dirty="0"/>
              <a:t>. </a:t>
            </a:r>
            <a:endParaRPr lang="en-US" b="1" dirty="0" smtClean="0"/>
          </a:p>
          <a:p>
            <a:pPr marL="0" indent="0">
              <a:buNone/>
            </a:pPr>
            <a:r>
              <a:rPr lang="en-US" b="1" dirty="0" smtClean="0"/>
              <a:t>Sixty </a:t>
            </a:r>
            <a:r>
              <a:rPr lang="en-US" b="1" dirty="0"/>
              <a:t>to seventy per cent of women at 20–24 weeks’ gestation with bilateral notched uterine </a:t>
            </a:r>
            <a:r>
              <a:rPr lang="en-US" b="1" dirty="0" smtClean="0"/>
              <a:t>arteries </a:t>
            </a:r>
            <a:r>
              <a:rPr lang="en-US" b="1" dirty="0"/>
              <a:t>will subsequently develop one or more of these complications. </a:t>
            </a:r>
            <a:endParaRPr lang="en-US" b="1" dirty="0" smtClean="0"/>
          </a:p>
          <a:p>
            <a:pPr marL="0" indent="0">
              <a:buNone/>
            </a:pPr>
            <a:r>
              <a:rPr lang="en-US" b="1" dirty="0" smtClean="0"/>
              <a:t>Consequently</a:t>
            </a:r>
            <a:r>
              <a:rPr lang="en-US" b="1" dirty="0"/>
              <a:t>, such pregnancies will require close monitoring of fetal growth rate and increased surveillance for the possible development of maternal hypertension and proteinuria.</a:t>
            </a:r>
            <a:endParaRPr lang="ar-JO" b="1" dirty="0"/>
          </a:p>
        </p:txBody>
      </p:sp>
    </p:spTree>
    <p:extLst>
      <p:ext uri="{BB962C8B-B14F-4D97-AF65-F5344CB8AC3E}">
        <p14:creationId xmlns:p14="http://schemas.microsoft.com/office/powerpoint/2010/main" val="19153716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UMBILICAL ARTERY DOPPLER ASSESSMENT </a:t>
            </a:r>
          </a:p>
        </p:txBody>
      </p:sp>
      <p:pic>
        <p:nvPicPr>
          <p:cNvPr id="5" name="عنصر نائب للمحتوى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1560" y="1484784"/>
            <a:ext cx="8064895" cy="4692179"/>
          </a:xfrm>
        </p:spPr>
      </p:pic>
    </p:spTree>
    <p:extLst>
      <p:ext uri="{BB962C8B-B14F-4D97-AF65-F5344CB8AC3E}">
        <p14:creationId xmlns:p14="http://schemas.microsoft.com/office/powerpoint/2010/main" val="27151762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a:p>
        </p:txBody>
      </p:sp>
      <p:pic>
        <p:nvPicPr>
          <p:cNvPr id="5" name="عنصر نائب للمحتوى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5576" y="825053"/>
            <a:ext cx="7848872" cy="5412259"/>
          </a:xfrm>
        </p:spPr>
      </p:pic>
    </p:spTree>
    <p:extLst>
      <p:ext uri="{BB962C8B-B14F-4D97-AF65-F5344CB8AC3E}">
        <p14:creationId xmlns:p14="http://schemas.microsoft.com/office/powerpoint/2010/main" val="41111988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a:p>
        </p:txBody>
      </p:sp>
      <p:sp>
        <p:nvSpPr>
          <p:cNvPr id="3" name="عنصر نائب للمحتوى 2"/>
          <p:cNvSpPr>
            <a:spLocks noGrp="1"/>
          </p:cNvSpPr>
          <p:nvPr>
            <p:ph idx="1"/>
          </p:nvPr>
        </p:nvSpPr>
        <p:spPr/>
        <p:txBody>
          <a:bodyPr>
            <a:normAutofit/>
          </a:bodyPr>
          <a:lstStyle/>
          <a:p>
            <a:pPr marL="0" indent="0">
              <a:buNone/>
            </a:pPr>
            <a:r>
              <a:rPr lang="en-US" sz="2400" b="1" dirty="0"/>
              <a:t>Doppler indices such as the </a:t>
            </a:r>
            <a:r>
              <a:rPr lang="en-US" sz="2400" b="1" dirty="0" err="1"/>
              <a:t>pulsatility</a:t>
            </a:r>
            <a:r>
              <a:rPr lang="en-US" sz="2400" b="1" dirty="0"/>
              <a:t> index or the resistance index are useful as they calculate the variability of blood velocity in a vessel, comparing the amount of diastolic flow relative to systolic flow</a:t>
            </a:r>
            <a:r>
              <a:rPr lang="en-US" sz="2400" b="1" dirty="0" smtClean="0"/>
              <a:t>.</a:t>
            </a:r>
          </a:p>
          <a:p>
            <a:pPr marL="0" indent="0">
              <a:buNone/>
            </a:pPr>
            <a:r>
              <a:rPr lang="en-US" sz="2400" b="1" dirty="0" smtClean="0"/>
              <a:t> </a:t>
            </a:r>
            <a:r>
              <a:rPr lang="en-US" sz="2400" b="1" dirty="0"/>
              <a:t>When these indices are high, there is high resistance to blood flow; when the indices are low, resistance to blood flow is low. </a:t>
            </a:r>
          </a:p>
          <a:p>
            <a:pPr marL="0" indent="0">
              <a:buNone/>
            </a:pPr>
            <a:endParaRPr lang="en-US" sz="2400" b="1" dirty="0" smtClean="0"/>
          </a:p>
          <a:p>
            <a:pPr marL="0" indent="0">
              <a:buNone/>
            </a:pPr>
            <a:endParaRPr lang="ar-JO" sz="2400" b="1" dirty="0"/>
          </a:p>
        </p:txBody>
      </p:sp>
    </p:spTree>
    <p:extLst>
      <p:ext uri="{BB962C8B-B14F-4D97-AF65-F5344CB8AC3E}">
        <p14:creationId xmlns:p14="http://schemas.microsoft.com/office/powerpoint/2010/main" val="3835252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altLang="en-US" dirty="0">
                <a:latin typeface="Times New Roman" panose="02020603050405020304" pitchFamily="18" charset="0"/>
                <a:cs typeface="Times New Roman" panose="02020603050405020304" pitchFamily="18" charset="0"/>
              </a:rPr>
              <a:t>The most important prognostic feature of the umbilical artery waveform is the end-diastolic flow. </a:t>
            </a:r>
          </a:p>
          <a:p>
            <a:r>
              <a:rPr lang="en-US" altLang="en-US" dirty="0">
                <a:latin typeface="Times New Roman" panose="02020603050405020304" pitchFamily="18" charset="0"/>
                <a:cs typeface="Times New Roman" panose="02020603050405020304" pitchFamily="18" charset="0"/>
              </a:rPr>
              <a:t>As umbilical artery resistance rises ,diastolic velocities fall and ultimately become absent ( </a:t>
            </a:r>
            <a:r>
              <a:rPr lang="en-US" altLang="en-US" dirty="0">
                <a:solidFill>
                  <a:schemeClr val="accent6">
                    <a:lumMod val="75000"/>
                  </a:schemeClr>
                </a:solidFill>
                <a:latin typeface="Times New Roman" panose="02020603050405020304" pitchFamily="18" charset="0"/>
                <a:cs typeface="Times New Roman" panose="02020603050405020304" pitchFamily="18" charset="0"/>
              </a:rPr>
              <a:t>absent end diastolic velocity </a:t>
            </a:r>
            <a:r>
              <a:rPr lang="en-US" altLang="en-US" b="1" dirty="0">
                <a:solidFill>
                  <a:schemeClr val="accent6">
                    <a:lumMod val="75000"/>
                  </a:schemeClr>
                </a:solidFill>
                <a:latin typeface="Times New Roman" panose="02020603050405020304" pitchFamily="18" charset="0"/>
                <a:cs typeface="Times New Roman" panose="02020603050405020304" pitchFamily="18" charset="0"/>
              </a:rPr>
              <a:t>AEDV</a:t>
            </a:r>
            <a:r>
              <a:rPr lang="en-US" altLang="en-US" dirty="0">
                <a:latin typeface="Times New Roman" panose="02020603050405020304" pitchFamily="18" charset="0"/>
                <a:cs typeface="Times New Roman" panose="02020603050405020304" pitchFamily="18" charset="0"/>
              </a:rPr>
              <a:t>).</a:t>
            </a:r>
          </a:p>
          <a:p>
            <a:r>
              <a:rPr lang="en-US" altLang="en-US" dirty="0">
                <a:latin typeface="Times New Roman" panose="02020603050405020304" pitchFamily="18" charset="0"/>
                <a:cs typeface="Times New Roman" panose="02020603050405020304" pitchFamily="18" charset="0"/>
              </a:rPr>
              <a:t>As resistance rises even further, an elastic component is added, which induces </a:t>
            </a:r>
            <a:r>
              <a:rPr lang="en-US" altLang="en-US" dirty="0">
                <a:solidFill>
                  <a:schemeClr val="accent6">
                    <a:lumMod val="75000"/>
                  </a:schemeClr>
                </a:solidFill>
                <a:latin typeface="Times New Roman" panose="02020603050405020304" pitchFamily="18" charset="0"/>
                <a:cs typeface="Times New Roman" panose="02020603050405020304" pitchFamily="18" charset="0"/>
              </a:rPr>
              <a:t>reversed end-diastolic velocity (</a:t>
            </a:r>
            <a:r>
              <a:rPr lang="en-US" altLang="en-US" b="1" dirty="0">
                <a:solidFill>
                  <a:schemeClr val="accent6">
                    <a:lumMod val="75000"/>
                  </a:schemeClr>
                </a:solidFill>
                <a:latin typeface="Times New Roman" panose="02020603050405020304" pitchFamily="18" charset="0"/>
                <a:cs typeface="Times New Roman" panose="02020603050405020304" pitchFamily="18" charset="0"/>
              </a:rPr>
              <a:t>REDV</a:t>
            </a:r>
            <a:r>
              <a:rPr lang="en-US" altLang="en-US" dirty="0">
                <a:latin typeface="Times New Roman" panose="02020603050405020304" pitchFamily="18" charset="0"/>
                <a:cs typeface="Times New Roman" panose="02020603050405020304" pitchFamily="18" charset="0"/>
              </a:rPr>
              <a:t>) as the insufficient, rigid placental circulation recoils after being distended by pulse pressure.</a:t>
            </a:r>
          </a:p>
          <a:p>
            <a:endParaRPr lang="en-US" altLang="en-US" dirty="0"/>
          </a:p>
          <a:p>
            <a:endParaRPr lang="en-US" altLang="en-US" dirty="0">
              <a:latin typeface="Times New Roman" panose="02020603050405020304" pitchFamily="18" charset="0"/>
              <a:cs typeface="Times New Roman" panose="02020603050405020304" pitchFamily="18" charset="0"/>
            </a:endParaRPr>
          </a:p>
          <a:p>
            <a:endParaRPr lang="en-US"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10328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Content Placeholder 2"/>
          <p:cNvSpPr>
            <a:spLocks noGrp="1"/>
          </p:cNvSpPr>
          <p:nvPr>
            <p:ph idx="1"/>
          </p:nvPr>
        </p:nvSpPr>
        <p:spPr>
          <a:xfrm>
            <a:off x="0" y="533400"/>
            <a:ext cx="9144000" cy="6324600"/>
          </a:xfrm>
        </p:spPr>
        <p:txBody>
          <a:bodyPr>
            <a:normAutofit/>
          </a:bodyPr>
          <a:lstStyle/>
          <a:p>
            <a:pPr eaLnBrk="1" hangingPunct="1"/>
            <a:r>
              <a:rPr lang="en-US" altLang="en-US" sz="2800" dirty="0">
                <a:ea typeface="Batang" pitchFamily="18" charset="-127"/>
                <a:cs typeface="Times New Roman" pitchFamily="18" charset="0"/>
              </a:rPr>
              <a:t>The American College of Obstetricians and Gynecologists (</a:t>
            </a:r>
            <a:r>
              <a:rPr lang="en-US" altLang="en-US" sz="2800" dirty="0">
                <a:solidFill>
                  <a:srgbClr val="C00000"/>
                </a:solidFill>
                <a:ea typeface="Batang" pitchFamily="18" charset="-127"/>
                <a:cs typeface="Times New Roman" pitchFamily="18" charset="0"/>
              </a:rPr>
              <a:t>ACOG</a:t>
            </a:r>
            <a:r>
              <a:rPr lang="en-US" altLang="en-US" sz="2800" dirty="0">
                <a:ea typeface="Batang" pitchFamily="18" charset="-127"/>
                <a:cs typeface="Times New Roman" pitchFamily="18" charset="0"/>
              </a:rPr>
              <a:t>) , suggest </a:t>
            </a:r>
            <a:r>
              <a:rPr lang="en-US" altLang="en-US" sz="2800" dirty="0">
                <a:solidFill>
                  <a:srgbClr val="FF0000"/>
                </a:solidFill>
                <a:ea typeface="Batang" pitchFamily="18" charset="-127"/>
                <a:cs typeface="Times New Roman" pitchFamily="18" charset="0"/>
              </a:rPr>
              <a:t>starting monitoring at </a:t>
            </a:r>
            <a:r>
              <a:rPr lang="en-US" altLang="en-US" sz="2800" b="1" dirty="0">
                <a:solidFill>
                  <a:srgbClr val="FF0000"/>
                </a:solidFill>
                <a:ea typeface="Batang" pitchFamily="18" charset="-127"/>
                <a:cs typeface="Times New Roman" pitchFamily="18" charset="0"/>
              </a:rPr>
              <a:t>32 to 34 </a:t>
            </a:r>
            <a:r>
              <a:rPr lang="en-US" altLang="en-US" sz="2800" dirty="0">
                <a:solidFill>
                  <a:srgbClr val="FF0000"/>
                </a:solidFill>
                <a:ea typeface="Batang" pitchFamily="18" charset="-127"/>
                <a:cs typeface="Times New Roman" pitchFamily="18" charset="0"/>
              </a:rPr>
              <a:t>weeks. </a:t>
            </a:r>
          </a:p>
          <a:p>
            <a:pPr eaLnBrk="1" hangingPunct="1"/>
            <a:endParaRPr lang="en-US" altLang="en-US" sz="2800" dirty="0">
              <a:solidFill>
                <a:srgbClr val="FF0000"/>
              </a:solidFill>
              <a:ea typeface="Batang" pitchFamily="18" charset="-127"/>
              <a:cs typeface="Times New Roman" pitchFamily="18" charset="0"/>
            </a:endParaRPr>
          </a:p>
          <a:p>
            <a:pPr eaLnBrk="1" hangingPunct="1"/>
            <a:r>
              <a:rPr lang="en-US" altLang="en-US" sz="2800" dirty="0">
                <a:solidFill>
                  <a:srgbClr val="FF0000"/>
                </a:solidFill>
                <a:ea typeface="Batang" pitchFamily="18" charset="-127"/>
                <a:cs typeface="Times New Roman" pitchFamily="18" charset="0"/>
              </a:rPr>
              <a:t>If</a:t>
            </a:r>
            <a:r>
              <a:rPr lang="en-US" altLang="en-US" sz="2800" dirty="0">
                <a:solidFill>
                  <a:schemeClr val="tx1"/>
                </a:solidFill>
                <a:ea typeface="Batang" pitchFamily="18" charset="-127"/>
                <a:cs typeface="Times New Roman" pitchFamily="18" charset="0"/>
              </a:rPr>
              <a:t> the threshold of</a:t>
            </a:r>
            <a:r>
              <a:rPr lang="en-US" altLang="en-US" sz="2800" dirty="0">
                <a:solidFill>
                  <a:srgbClr val="FF0000"/>
                </a:solidFill>
                <a:ea typeface="Batang" pitchFamily="18" charset="-127"/>
                <a:cs typeface="Times New Roman" pitchFamily="18" charset="0"/>
              </a:rPr>
              <a:t> viability </a:t>
            </a:r>
            <a:r>
              <a:rPr lang="en-US" altLang="en-US" sz="2800" dirty="0">
                <a:solidFill>
                  <a:schemeClr val="tx1"/>
                </a:solidFill>
                <a:ea typeface="Batang" pitchFamily="18" charset="-127"/>
                <a:cs typeface="Times New Roman" pitchFamily="18" charset="0"/>
              </a:rPr>
              <a:t>at a tertiary institution </a:t>
            </a:r>
            <a:r>
              <a:rPr lang="en-US" altLang="en-US" sz="2800" dirty="0">
                <a:solidFill>
                  <a:srgbClr val="FF0000"/>
                </a:solidFill>
                <a:ea typeface="Batang" pitchFamily="18" charset="-127"/>
                <a:cs typeface="Times New Roman" pitchFamily="18" charset="0"/>
              </a:rPr>
              <a:t>is </a:t>
            </a:r>
            <a:r>
              <a:rPr lang="en-US" altLang="en-US" sz="2800" b="1" dirty="0">
                <a:solidFill>
                  <a:srgbClr val="FF0000"/>
                </a:solidFill>
                <a:ea typeface="Batang" pitchFamily="18" charset="-127"/>
                <a:cs typeface="Times New Roman" pitchFamily="18" charset="0"/>
              </a:rPr>
              <a:t>24 </a:t>
            </a:r>
            <a:r>
              <a:rPr lang="en-US" altLang="en-US" sz="2800" dirty="0">
                <a:solidFill>
                  <a:srgbClr val="FF0000"/>
                </a:solidFill>
                <a:ea typeface="Batang" pitchFamily="18" charset="-127"/>
                <a:cs typeface="Times New Roman" pitchFamily="18" charset="0"/>
              </a:rPr>
              <a:t>weeks </a:t>
            </a:r>
            <a:r>
              <a:rPr lang="en-US" altLang="en-US" sz="2800" dirty="0">
                <a:solidFill>
                  <a:schemeClr val="tx1"/>
                </a:solidFill>
                <a:ea typeface="Batang" pitchFamily="18" charset="-127"/>
                <a:cs typeface="Times New Roman" pitchFamily="18" charset="0"/>
              </a:rPr>
              <a:t>and the presentation is </a:t>
            </a:r>
            <a:r>
              <a:rPr lang="en-US" altLang="en-US" sz="2800" dirty="0">
                <a:solidFill>
                  <a:srgbClr val="FF0000"/>
                </a:solidFill>
                <a:ea typeface="Batang" pitchFamily="18" charset="-127"/>
                <a:cs typeface="Times New Roman" pitchFamily="18" charset="0"/>
              </a:rPr>
              <a:t>severe like fetal growth restriction</a:t>
            </a:r>
            <a:r>
              <a:rPr lang="en-US" altLang="en-US" sz="2800" dirty="0">
                <a:solidFill>
                  <a:schemeClr val="tx1"/>
                </a:solidFill>
                <a:ea typeface="Batang" pitchFamily="18" charset="-127"/>
                <a:cs typeface="Times New Roman" pitchFamily="18" charset="0"/>
              </a:rPr>
              <a:t>, monitoring is likely to be </a:t>
            </a:r>
            <a:r>
              <a:rPr lang="en-US" altLang="en-US" sz="2800" dirty="0">
                <a:solidFill>
                  <a:srgbClr val="FF0000"/>
                </a:solidFill>
                <a:ea typeface="Batang" pitchFamily="18" charset="-127"/>
                <a:cs typeface="Times New Roman" pitchFamily="18" charset="0"/>
              </a:rPr>
              <a:t>started early</a:t>
            </a:r>
            <a:r>
              <a:rPr lang="en-US" altLang="en-US" sz="2800" dirty="0">
                <a:solidFill>
                  <a:schemeClr val="tx1"/>
                </a:solidFill>
                <a:ea typeface="Batang" pitchFamily="18" charset="-127"/>
                <a:cs typeface="Times New Roman" pitchFamily="18" charset="0"/>
              </a:rPr>
              <a:t>.</a:t>
            </a:r>
          </a:p>
          <a:p>
            <a:pPr eaLnBrk="1" hangingPunct="1"/>
            <a:endParaRPr lang="en-US" altLang="en-US" sz="2800" dirty="0">
              <a:solidFill>
                <a:srgbClr val="FF0000"/>
              </a:solidFill>
              <a:ea typeface="Batang" pitchFamily="18" charset="-127"/>
              <a:cs typeface="Times New Roman" pitchFamily="18" charset="0"/>
            </a:endParaRPr>
          </a:p>
          <a:p>
            <a:pPr eaLnBrk="1" hangingPunct="1"/>
            <a:r>
              <a:rPr lang="en-US" altLang="en-US" sz="2800" dirty="0">
                <a:ea typeface="Batang" pitchFamily="18" charset="-127"/>
                <a:cs typeface="Times New Roman" pitchFamily="18" charset="0"/>
              </a:rPr>
              <a:t>Tests should be repeated at least </a:t>
            </a:r>
            <a:r>
              <a:rPr lang="en-US" altLang="en-US" sz="2800" dirty="0">
                <a:solidFill>
                  <a:srgbClr val="FF0000"/>
                </a:solidFill>
                <a:ea typeface="Batang" pitchFamily="18" charset="-127"/>
                <a:cs typeface="Times New Roman" pitchFamily="18" charset="0"/>
              </a:rPr>
              <a:t>weekly </a:t>
            </a:r>
            <a:r>
              <a:rPr lang="en-US" altLang="en-US" sz="2800" dirty="0">
                <a:ea typeface="Batang" pitchFamily="18" charset="-127"/>
                <a:cs typeface="Times New Roman" pitchFamily="18" charset="0"/>
              </a:rPr>
              <a:t>or more frequently according to the test and the severity of the condition.</a:t>
            </a:r>
          </a:p>
          <a:p>
            <a:pPr eaLnBrk="1" hangingPunct="1"/>
            <a:endParaRPr lang="en-US" altLang="en-US" sz="2800" dirty="0">
              <a:ea typeface="Batang" pitchFamily="18" charset="-127"/>
              <a:cs typeface="Times New Roman" pitchFamily="18" charset="0"/>
            </a:endParaRPr>
          </a:p>
          <a:p>
            <a:pPr eaLnBrk="1" hangingPunct="1"/>
            <a:endParaRPr lang="en-US" altLang="en-US" sz="2800" dirty="0">
              <a:ea typeface="Batang" pitchFamily="18" charset="-127"/>
              <a:cs typeface="Times New Roman" pitchFamily="18" charset="0"/>
            </a:endParaRPr>
          </a:p>
        </p:txBody>
      </p:sp>
    </p:spTree>
    <p:extLst>
      <p:ext uri="{BB962C8B-B14F-4D97-AF65-F5344CB8AC3E}">
        <p14:creationId xmlns:p14="http://schemas.microsoft.com/office/powerpoint/2010/main" val="22026644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692696"/>
            <a:ext cx="7948515" cy="1297716"/>
          </a:xfrm>
        </p:spPr>
        <p:txBody>
          <a:bodyPr/>
          <a:lstStyle/>
          <a:p>
            <a:r>
              <a:rPr lang="en-US" b="1" dirty="0"/>
              <a:t>Normal diastolic flow is infrequently associated with significant perinatal morbidity or mortality and is strong evidence of fetal well-being, thus this finding provides support for delaying delivery when it is important to achieve further fetal maturity.</a:t>
            </a:r>
          </a:p>
          <a:p>
            <a:endParaRPr lang="en-US" dirty="0"/>
          </a:p>
          <a:p>
            <a:endParaRPr lang="en-US" dirty="0"/>
          </a:p>
        </p:txBody>
      </p:sp>
      <p:pic>
        <p:nvPicPr>
          <p:cNvPr id="5" name="Picture 4"/>
          <p:cNvPicPr>
            <a:picLocks noChangeAspect="1"/>
          </p:cNvPicPr>
          <p:nvPr/>
        </p:nvPicPr>
        <p:blipFill>
          <a:blip r:embed="rId2"/>
          <a:stretch>
            <a:fillRect/>
          </a:stretch>
        </p:blipFill>
        <p:spPr>
          <a:xfrm>
            <a:off x="1115616" y="2276872"/>
            <a:ext cx="6942381" cy="3666898"/>
          </a:xfrm>
          <a:prstGeom prst="rect">
            <a:avLst/>
          </a:prstGeom>
        </p:spPr>
      </p:pic>
    </p:spTree>
    <p:extLst>
      <p:ext uri="{BB962C8B-B14F-4D97-AF65-F5344CB8AC3E}">
        <p14:creationId xmlns:p14="http://schemas.microsoft.com/office/powerpoint/2010/main" val="39887528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sz="2400" b="1" dirty="0"/>
              <a:t>When 30 % of the villous vasculature ceases to function, an increase in </a:t>
            </a:r>
            <a:r>
              <a:rPr lang="en-US" sz="2400" b="1" dirty="0" smtClean="0"/>
              <a:t>umbilical artery </a:t>
            </a:r>
            <a:r>
              <a:rPr lang="en-US" sz="2400" b="1" dirty="0"/>
              <a:t>resistance leading to reduced end diastolic flow is consistently seen.</a:t>
            </a:r>
            <a:endParaRPr lang="ar-JO" sz="3200" b="1" dirty="0"/>
          </a:p>
        </p:txBody>
      </p:sp>
      <p:pic>
        <p:nvPicPr>
          <p:cNvPr id="4" name="عنصر نائب للمحتوى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568" y="1825625"/>
            <a:ext cx="7920879" cy="4351338"/>
          </a:xfrm>
        </p:spPr>
      </p:pic>
    </p:spTree>
    <p:extLst>
      <p:ext uri="{BB962C8B-B14F-4D97-AF65-F5344CB8AC3E}">
        <p14:creationId xmlns:p14="http://schemas.microsoft.com/office/powerpoint/2010/main" val="12939186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83568" y="404664"/>
            <a:ext cx="7886700" cy="1325563"/>
          </a:xfrm>
        </p:spPr>
        <p:txBody>
          <a:bodyPr>
            <a:noAutofit/>
          </a:bodyPr>
          <a:lstStyle/>
          <a:p>
            <a:r>
              <a:rPr lang="en-US" sz="2000" b="1" dirty="0"/>
              <a:t>When 60 to 70 % of the villous vasculature is obliterated, umbilical artery diastolic </a:t>
            </a:r>
            <a:r>
              <a:rPr lang="en-US" sz="2000" b="1" dirty="0" smtClean="0"/>
              <a:t>flow </a:t>
            </a:r>
            <a:r>
              <a:rPr lang="en-US" sz="2000" b="1" dirty="0"/>
              <a:t> is absent or reversed and fetal prognosis is poor.</a:t>
            </a:r>
            <a:br>
              <a:rPr lang="en-US" sz="2000" b="1" dirty="0"/>
            </a:br>
            <a:endParaRPr lang="ar-JO" sz="2000" b="1" dirty="0"/>
          </a:p>
        </p:txBody>
      </p:sp>
      <p:sp>
        <p:nvSpPr>
          <p:cNvPr id="3" name="Content Placeholder 2"/>
          <p:cNvSpPr>
            <a:spLocks noGrp="1"/>
          </p:cNvSpPr>
          <p:nvPr>
            <p:ph idx="1"/>
          </p:nvPr>
        </p:nvSpPr>
        <p:spPr/>
        <p:txBody>
          <a:bodyPr/>
          <a:lstStyle/>
          <a:p>
            <a:r>
              <a:rPr lang="en-US" dirty="0"/>
              <a:t> </a:t>
            </a:r>
          </a:p>
        </p:txBody>
      </p:sp>
      <p:pic>
        <p:nvPicPr>
          <p:cNvPr id="6" name="Picture 5"/>
          <p:cNvPicPr>
            <a:picLocks noChangeAspect="1"/>
          </p:cNvPicPr>
          <p:nvPr/>
        </p:nvPicPr>
        <p:blipFill>
          <a:blip r:embed="rId2"/>
          <a:stretch>
            <a:fillRect/>
          </a:stretch>
        </p:blipFill>
        <p:spPr>
          <a:xfrm>
            <a:off x="1475656" y="2132856"/>
            <a:ext cx="5616624" cy="3598477"/>
          </a:xfrm>
          <a:prstGeom prst="rect">
            <a:avLst/>
          </a:prstGeom>
        </p:spPr>
      </p:pic>
    </p:spTree>
    <p:extLst>
      <p:ext uri="{BB962C8B-B14F-4D97-AF65-F5344CB8AC3E}">
        <p14:creationId xmlns:p14="http://schemas.microsoft.com/office/powerpoint/2010/main" val="391622159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2"/>
          <p:cNvSpPr>
            <a:spLocks noGrp="1"/>
          </p:cNvSpPr>
          <p:nvPr>
            <p:ph type="title"/>
          </p:nvPr>
        </p:nvSpPr>
        <p:spPr>
          <a:xfrm>
            <a:off x="611560" y="692696"/>
            <a:ext cx="2949178" cy="1600200"/>
          </a:xfrm>
        </p:spPr>
        <p:txBody>
          <a:bodyPr>
            <a:noAutofit/>
          </a:bodyPr>
          <a:lstStyle/>
          <a:p>
            <a:r>
              <a:rPr lang="en-US" sz="1800" b="1" dirty="0">
                <a:effectLst>
                  <a:outerShdw blurRad="38100" dist="38100" dir="2700000" algn="tl">
                    <a:srgbClr val="000000">
                      <a:alpha val="43137"/>
                    </a:srgbClr>
                  </a:outerShdw>
                </a:effectLst>
              </a:rPr>
              <a:t>Reversed end-diastolic flow effectively means that during diastole, there is flow of fetal blood away from the placenta and back to the fetus.</a:t>
            </a:r>
            <a:br>
              <a:rPr lang="en-US" sz="1800" b="1" dirty="0">
                <a:effectLst>
                  <a:outerShdw blurRad="38100" dist="38100" dir="2700000" algn="tl">
                    <a:srgbClr val="000000">
                      <a:alpha val="43137"/>
                    </a:srgbClr>
                  </a:outerShdw>
                </a:effectLst>
              </a:rPr>
            </a:br>
            <a:endParaRPr lang="ar-JO" sz="1800" b="1" dirty="0">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a:blip r:embed="rId2"/>
          <a:stretch>
            <a:fillRect/>
          </a:stretch>
        </p:blipFill>
        <p:spPr>
          <a:xfrm>
            <a:off x="3887788" y="1235959"/>
            <a:ext cx="4629150" cy="4376557"/>
          </a:xfrm>
        </p:spPr>
      </p:pic>
      <p:sp>
        <p:nvSpPr>
          <p:cNvPr id="5" name="عنصر نائب للنص 4"/>
          <p:cNvSpPr>
            <a:spLocks noGrp="1"/>
          </p:cNvSpPr>
          <p:nvPr>
            <p:ph type="body" sz="half" idx="2"/>
          </p:nvPr>
        </p:nvSpPr>
        <p:spPr>
          <a:xfrm>
            <a:off x="539552" y="2204864"/>
            <a:ext cx="2949178" cy="2872036"/>
          </a:xfrm>
        </p:spPr>
        <p:txBody>
          <a:bodyPr>
            <a:normAutofit fontScale="92500" lnSpcReduction="10000"/>
          </a:bodyPr>
          <a:lstStyle/>
          <a:p>
            <a:r>
              <a:rPr lang="en-US" sz="1800" b="1" dirty="0" smtClean="0"/>
              <a:t>And it</a:t>
            </a:r>
            <a:r>
              <a:rPr lang="ar-JO" sz="1800" b="1" dirty="0"/>
              <a:t> </a:t>
            </a:r>
            <a:r>
              <a:rPr lang="en-US" sz="1800" b="1" dirty="0" smtClean="0"/>
              <a:t>associated </a:t>
            </a:r>
            <a:r>
              <a:rPr lang="en-US" sz="1800" b="1" dirty="0"/>
              <a:t>with poorer neonatal outcomes than </a:t>
            </a:r>
            <a:r>
              <a:rPr lang="en-US" sz="1800" b="1" dirty="0" smtClean="0"/>
              <a:t>absent </a:t>
            </a:r>
            <a:r>
              <a:rPr lang="en-US" sz="1800" b="1" dirty="0"/>
              <a:t>diastolic flow</a:t>
            </a:r>
            <a:r>
              <a:rPr lang="en-US" sz="1800" b="1" dirty="0" smtClean="0"/>
              <a:t>.</a:t>
            </a:r>
          </a:p>
          <a:p>
            <a:endParaRPr lang="en-US" sz="1800" b="1" dirty="0"/>
          </a:p>
          <a:p>
            <a:r>
              <a:rPr lang="en-US" sz="1800" b="1" dirty="0"/>
              <a:t>Absent or reversed end diastolic flow in the umbilical artery can be a sign of impending fetal cardiovascular and metabolic deterioration. If either of these abnormal patterns is identified, delivery should be considered.</a:t>
            </a:r>
          </a:p>
          <a:p>
            <a:endParaRPr lang="ar-JO" sz="1800" b="1" dirty="0"/>
          </a:p>
        </p:txBody>
      </p:sp>
    </p:spTree>
    <p:extLst>
      <p:ext uri="{BB962C8B-B14F-4D97-AF65-F5344CB8AC3E}">
        <p14:creationId xmlns:p14="http://schemas.microsoft.com/office/powerpoint/2010/main" val="5229053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p:cNvSpPr>
            <a:spLocks noGrp="1"/>
          </p:cNvSpPr>
          <p:nvPr>
            <p:ph type="ctrTitle"/>
          </p:nvPr>
        </p:nvSpPr>
        <p:spPr/>
        <p:txBody>
          <a:bodyPr>
            <a:noAutofit/>
          </a:bodyPr>
          <a:lstStyle/>
          <a:p>
            <a:r>
              <a:rPr lang="en-US" sz="2000" b="1" dirty="0" smtClean="0">
                <a:latin typeface="Arial" pitchFamily="34" charset="0"/>
              </a:rPr>
              <a:t>Deliver </a:t>
            </a:r>
            <a:r>
              <a:rPr lang="en-US" sz="2000" b="1" dirty="0">
                <a:latin typeface="Arial" pitchFamily="34" charset="0"/>
              </a:rPr>
              <a:t>any fetus past 32 weeks with reversed umbilical artery flow, and any past 34 weeks with absent umbilical artery </a:t>
            </a:r>
            <a:r>
              <a:rPr lang="en-US" sz="2000" b="1" dirty="0" smtClean="0">
                <a:latin typeface="Arial" pitchFamily="34" charset="0"/>
              </a:rPr>
              <a:t>flow.</a:t>
            </a:r>
            <a:r>
              <a:rPr lang="en-US" altLang="en-US" sz="2000" b="1" dirty="0">
                <a:latin typeface="Arial" pitchFamily="34" charset="0"/>
              </a:rPr>
              <a:t/>
            </a:r>
            <a:br>
              <a:rPr lang="en-US" altLang="en-US" sz="2000" b="1" dirty="0">
                <a:latin typeface="Arial" pitchFamily="34" charset="0"/>
              </a:rPr>
            </a:br>
            <a:r>
              <a:rPr lang="en-US" altLang="en-US" sz="2000" b="1" dirty="0">
                <a:latin typeface="Arial" pitchFamily="34" charset="0"/>
              </a:rPr>
              <a:t>One course of antenatal </a:t>
            </a:r>
            <a:r>
              <a:rPr lang="en-US" altLang="en-US" sz="2000" b="1" dirty="0">
                <a:solidFill>
                  <a:srgbClr val="FF0000"/>
                </a:solidFill>
                <a:latin typeface="Arial" pitchFamily="34" charset="0"/>
              </a:rPr>
              <a:t>corticosteroids</a:t>
            </a:r>
            <a:r>
              <a:rPr lang="en-US" altLang="en-US" sz="2000" b="1" dirty="0">
                <a:latin typeface="Arial" pitchFamily="34" charset="0"/>
              </a:rPr>
              <a:t> is given between 24 and 34 weeks of gestation</a:t>
            </a:r>
            <a:br>
              <a:rPr lang="en-US" altLang="en-US" sz="2000" b="1" dirty="0">
                <a:latin typeface="Arial" pitchFamily="34" charset="0"/>
              </a:rPr>
            </a:br>
            <a:r>
              <a:rPr lang="en-US" altLang="en-US" sz="2000" b="1" dirty="0">
                <a:latin typeface="Arial" pitchFamily="34" charset="0"/>
              </a:rPr>
              <a:t>  in the week before delivery is expected.</a:t>
            </a:r>
            <a:br>
              <a:rPr lang="en-US" altLang="en-US" sz="2000" b="1" dirty="0">
                <a:latin typeface="Arial" pitchFamily="34" charset="0"/>
              </a:rPr>
            </a:br>
            <a:endParaRPr lang="ar-JO" sz="2000" b="1" dirty="0"/>
          </a:p>
        </p:txBody>
      </p:sp>
      <p:sp>
        <p:nvSpPr>
          <p:cNvPr id="6" name="عنوان فرعي 5"/>
          <p:cNvSpPr>
            <a:spLocks noGrp="1"/>
          </p:cNvSpPr>
          <p:nvPr>
            <p:ph type="subTitle" idx="1"/>
          </p:nvPr>
        </p:nvSpPr>
        <p:spPr/>
        <p:txBody>
          <a:bodyPr/>
          <a:lstStyle/>
          <a:p>
            <a:endParaRPr lang="ar-JO"/>
          </a:p>
        </p:txBody>
      </p:sp>
    </p:spTree>
    <p:extLst>
      <p:ext uri="{BB962C8B-B14F-4D97-AF65-F5344CB8AC3E}">
        <p14:creationId xmlns:p14="http://schemas.microsoft.com/office/powerpoint/2010/main" val="6466935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lvl="0"/>
            <a:r>
              <a:rPr lang="en-US" altLang="en-US" sz="3600" b="1" dirty="0">
                <a:solidFill>
                  <a:srgbClr val="70AD47">
                    <a:lumMod val="75000"/>
                  </a:srgbClr>
                </a:solidFill>
                <a:latin typeface="Calibri" panose="020F0502020204030204"/>
              </a:rPr>
              <a:t>Middle cerebral artery</a:t>
            </a:r>
            <a:r>
              <a:rPr lang="en-US" sz="3600" dirty="0">
                <a:solidFill>
                  <a:srgbClr val="70AD47">
                    <a:lumMod val="75000"/>
                  </a:srgbClr>
                </a:solidFill>
                <a:latin typeface="Calibri" panose="020F0502020204030204"/>
              </a:rPr>
              <a:t/>
            </a:r>
            <a:br>
              <a:rPr lang="en-US" sz="3600" dirty="0">
                <a:solidFill>
                  <a:srgbClr val="70AD47">
                    <a:lumMod val="75000"/>
                  </a:srgbClr>
                </a:solidFill>
                <a:latin typeface="Calibri" panose="020F0502020204030204"/>
              </a:rPr>
            </a:br>
            <a:endParaRPr lang="ar-JO" dirty="0"/>
          </a:p>
        </p:txBody>
      </p:sp>
      <p:pic>
        <p:nvPicPr>
          <p:cNvPr id="4" name="عنصر نائب للمحتوى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2" y="1340768"/>
            <a:ext cx="8280920" cy="4764187"/>
          </a:xfrm>
        </p:spPr>
      </p:pic>
    </p:spTree>
    <p:extLst>
      <p:ext uri="{BB962C8B-B14F-4D97-AF65-F5344CB8AC3E}">
        <p14:creationId xmlns:p14="http://schemas.microsoft.com/office/powerpoint/2010/main" val="1422830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28651" y="620689"/>
            <a:ext cx="3836048" cy="4464496"/>
          </a:xfrm>
        </p:spPr>
        <p:txBody>
          <a:bodyPr>
            <a:normAutofit fontScale="92500"/>
          </a:bodyPr>
          <a:lstStyle/>
          <a:p>
            <a:r>
              <a:rPr lang="en-US" altLang="en-US" b="1" dirty="0">
                <a:latin typeface="Times New Roman" panose="02020603050405020304" pitchFamily="18" charset="0"/>
                <a:cs typeface="Times New Roman" panose="02020603050405020304" pitchFamily="18" charset="0"/>
              </a:rPr>
              <a:t>In the compromised fetus, systemic blood flow is redistributed from the periphery to the brain, "brain-sparing effect” .</a:t>
            </a:r>
          </a:p>
          <a:p>
            <a:endParaRPr lang="en-US" altLang="en-US" dirty="0">
              <a:latin typeface="Times New Roman" panose="02020603050405020304" pitchFamily="18" charset="0"/>
              <a:cs typeface="Times New Roman" panose="02020603050405020304" pitchFamily="18" charset="0"/>
            </a:endParaRPr>
          </a:p>
          <a:p>
            <a:pPr marL="0" indent="0">
              <a:buNone/>
            </a:pPr>
            <a:r>
              <a:rPr lang="en-US" b="1" dirty="0"/>
              <a:t>As hypoxia increases the </a:t>
            </a:r>
            <a:r>
              <a:rPr lang="en-US" b="1" dirty="0" err="1"/>
              <a:t>pulsatility</a:t>
            </a:r>
            <a:r>
              <a:rPr lang="en-US" b="1" dirty="0"/>
              <a:t> index in the middle cerebral artery falls, indicating increasing diastolic flow as the cerebral circulation opens </a:t>
            </a:r>
            <a:r>
              <a:rPr lang="en-US" b="1" dirty="0" smtClean="0"/>
              <a:t>up. </a:t>
            </a:r>
            <a:r>
              <a:rPr lang="en-US" b="1" dirty="0"/>
              <a:t>At the same time there is increased resistance in the fetal aorta reflecting compensatory vasoconstriction in the fetal body. Absent diastolic flow in the fetal aorta implies fetal </a:t>
            </a:r>
            <a:r>
              <a:rPr lang="en-US" b="1" dirty="0" err="1"/>
              <a:t>acidaemia</a:t>
            </a:r>
            <a:r>
              <a:rPr lang="en-US" dirty="0"/>
              <a:t>.</a:t>
            </a:r>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5488" y="2060848"/>
            <a:ext cx="4608512" cy="3797294"/>
          </a:xfrm>
          <a:prstGeom prst="rect">
            <a:avLst/>
          </a:prstGeom>
        </p:spPr>
      </p:pic>
    </p:spTree>
    <p:extLst>
      <p:ext uri="{BB962C8B-B14F-4D97-AF65-F5344CB8AC3E}">
        <p14:creationId xmlns:p14="http://schemas.microsoft.com/office/powerpoint/2010/main" val="222533436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a:p>
        </p:txBody>
      </p:sp>
      <p:sp>
        <p:nvSpPr>
          <p:cNvPr id="3" name="عنصر نائب للمحتوى 2"/>
          <p:cNvSpPr>
            <a:spLocks noGrp="1"/>
          </p:cNvSpPr>
          <p:nvPr>
            <p:ph idx="1"/>
          </p:nvPr>
        </p:nvSpPr>
        <p:spPr>
          <a:xfrm>
            <a:off x="628650" y="1825625"/>
            <a:ext cx="3727326" cy="4351338"/>
          </a:xfrm>
        </p:spPr>
        <p:txBody>
          <a:bodyPr/>
          <a:lstStyle/>
          <a:p>
            <a:pPr marL="0" indent="0">
              <a:buNone/>
            </a:pPr>
            <a:r>
              <a:rPr lang="en-US" b="1" dirty="0"/>
              <a:t>Measurement of velocity of blood flow in the middle cerebral artery also gives an indicator of the presence of fetal </a:t>
            </a:r>
            <a:r>
              <a:rPr lang="en-US" b="1" dirty="0" smtClean="0"/>
              <a:t>anemia</a:t>
            </a:r>
            <a:r>
              <a:rPr lang="en-US" b="1" dirty="0"/>
              <a:t>. When the fetus is </a:t>
            </a:r>
            <a:r>
              <a:rPr lang="en-US" b="1" dirty="0" smtClean="0"/>
              <a:t>anemic</a:t>
            </a:r>
            <a:r>
              <a:rPr lang="en-US" b="1" dirty="0"/>
              <a:t>, the peak systolic velocity increases. This technique is particularly useful to assess the severity of </a:t>
            </a:r>
            <a:r>
              <a:rPr lang="en-US" b="1" dirty="0" smtClean="0"/>
              <a:t>Rhesus </a:t>
            </a:r>
            <a:endParaRPr lang="en-US" b="1" dirty="0"/>
          </a:p>
          <a:p>
            <a:pPr marL="0" indent="0">
              <a:buNone/>
            </a:pPr>
            <a:r>
              <a:rPr lang="en-US" b="1" dirty="0" err="1"/>
              <a:t>isoimmunization</a:t>
            </a:r>
            <a:r>
              <a:rPr lang="en-US" b="1" dirty="0"/>
              <a:t> disease, and in twin-to-twin transfusion syndrome that results in </a:t>
            </a:r>
            <a:r>
              <a:rPr lang="en-US" b="1" dirty="0" err="1"/>
              <a:t>anaemia</a:t>
            </a:r>
            <a:r>
              <a:rPr lang="en-US" b="1" dirty="0"/>
              <a:t> in the donor </a:t>
            </a:r>
            <a:r>
              <a:rPr lang="en-US" b="1" dirty="0" smtClean="0"/>
              <a:t>twin. </a:t>
            </a:r>
            <a:endParaRPr lang="ar-JO" b="1" dirty="0"/>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7984" y="1268760"/>
            <a:ext cx="4226681" cy="5229200"/>
          </a:xfrm>
          <a:prstGeom prst="rect">
            <a:avLst/>
          </a:prstGeom>
        </p:spPr>
      </p:pic>
    </p:spTree>
    <p:extLst>
      <p:ext uri="{BB962C8B-B14F-4D97-AF65-F5344CB8AC3E}">
        <p14:creationId xmlns:p14="http://schemas.microsoft.com/office/powerpoint/2010/main" val="10556654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a:p>
        </p:txBody>
      </p:sp>
      <p:pic>
        <p:nvPicPr>
          <p:cNvPr id="4" name="عنصر نائب للمحتوى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61927" y="1825625"/>
            <a:ext cx="4620146" cy="4351338"/>
          </a:xfrm>
        </p:spPr>
      </p:pic>
    </p:spTree>
    <p:extLst>
      <p:ext uri="{BB962C8B-B14F-4D97-AF65-F5344CB8AC3E}">
        <p14:creationId xmlns:p14="http://schemas.microsoft.com/office/powerpoint/2010/main" val="26706961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ln>
                  <a:noFill/>
                </a:ln>
                <a:solidFill>
                  <a:schemeClr val="accent6">
                    <a:lumMod val="75000"/>
                  </a:schemeClr>
                </a:solidFill>
                <a:latin typeface="Times New Roman" panose="02020603050405020304" pitchFamily="18" charset="0"/>
                <a:cs typeface="Times New Roman" panose="02020603050405020304" pitchFamily="18" charset="0"/>
              </a:rPr>
              <a:t>Ductus </a:t>
            </a:r>
            <a:r>
              <a:rPr lang="en-US" altLang="en-US" b="1" dirty="0" err="1">
                <a:ln>
                  <a:noFill/>
                </a:ln>
                <a:solidFill>
                  <a:schemeClr val="accent6">
                    <a:lumMod val="75000"/>
                  </a:schemeClr>
                </a:solidFill>
                <a:latin typeface="Times New Roman" panose="02020603050405020304" pitchFamily="18" charset="0"/>
                <a:cs typeface="Times New Roman" panose="02020603050405020304" pitchFamily="18" charset="0"/>
              </a:rPr>
              <a:t>Venosus</a:t>
            </a:r>
            <a:endParaRPr lang="en-US" dirty="0">
              <a:solidFill>
                <a:schemeClr val="accent6">
                  <a:lumMod val="75000"/>
                </a:schemeClr>
              </a:solidFill>
            </a:endParaRPr>
          </a:p>
        </p:txBody>
      </p:sp>
      <p:sp>
        <p:nvSpPr>
          <p:cNvPr id="3" name="Content Placeholder 2"/>
          <p:cNvSpPr>
            <a:spLocks noGrp="1"/>
          </p:cNvSpPr>
          <p:nvPr>
            <p:ph idx="1"/>
          </p:nvPr>
        </p:nvSpPr>
        <p:spPr/>
        <p:txBody>
          <a:bodyPr/>
          <a:lstStyle/>
          <a:p>
            <a:r>
              <a:rPr lang="en-US" altLang="en-US" dirty="0">
                <a:latin typeface="Times New Roman" panose="02020603050405020304" pitchFamily="18" charset="0"/>
                <a:cs typeface="Times New Roman" panose="02020603050405020304" pitchFamily="18" charset="0"/>
              </a:rPr>
              <a:t>The ductus </a:t>
            </a:r>
            <a:r>
              <a:rPr lang="en-US" altLang="en-US" dirty="0" err="1">
                <a:latin typeface="Times New Roman" panose="02020603050405020304" pitchFamily="18" charset="0"/>
                <a:cs typeface="Times New Roman" panose="02020603050405020304" pitchFamily="18" charset="0"/>
              </a:rPr>
              <a:t>venosus</a:t>
            </a:r>
            <a:r>
              <a:rPr lang="en-US" altLang="en-US" dirty="0">
                <a:latin typeface="Times New Roman" panose="02020603050405020304" pitchFamily="18" charset="0"/>
                <a:cs typeface="Times New Roman" panose="02020603050405020304" pitchFamily="18" charset="0"/>
              </a:rPr>
              <a:t> regulates oxygenated blood in the fetus , and is resistant to alterations in flow except in the most severely growth restricted fetuses.</a:t>
            </a:r>
          </a:p>
          <a:p>
            <a:r>
              <a:rPr lang="en-US" altLang="en-US" dirty="0">
                <a:latin typeface="Times New Roman" panose="02020603050405020304" pitchFamily="18" charset="0"/>
                <a:cs typeface="Times New Roman" panose="02020603050405020304" pitchFamily="18" charset="0"/>
              </a:rPr>
              <a:t>Ductus </a:t>
            </a:r>
            <a:r>
              <a:rPr lang="en-US" altLang="en-US" dirty="0" err="1">
                <a:latin typeface="Times New Roman" panose="02020603050405020304" pitchFamily="18" charset="0"/>
                <a:cs typeface="Times New Roman" panose="02020603050405020304" pitchFamily="18" charset="0"/>
              </a:rPr>
              <a:t>venosus</a:t>
            </a:r>
            <a:r>
              <a:rPr lang="en-US" altLang="en-US" dirty="0">
                <a:latin typeface="Times New Roman" panose="02020603050405020304" pitchFamily="18" charset="0"/>
                <a:cs typeface="Times New Roman" panose="02020603050405020304" pitchFamily="18" charset="0"/>
              </a:rPr>
              <a:t> deterioration frequently precedes and strongly predicts changes in BPP that require delivery.</a:t>
            </a: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3501777"/>
            <a:ext cx="8064896"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33698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During the past 20 years, electronic monitoring advances have made the fetus more accessible. They have allowed visualization of the fetus and recording of intrauterine fetal activity. A combination of maternal self-assessment, </a:t>
            </a:r>
            <a:r>
              <a:rPr lang="en-US" dirty="0" err="1"/>
              <a:t>nonstress</a:t>
            </a:r>
            <a:r>
              <a:rPr lang="en-US" dirty="0"/>
              <a:t> testing (NST), and </a:t>
            </a:r>
            <a:r>
              <a:rPr lang="en-US" dirty="0" err="1"/>
              <a:t>realtime</a:t>
            </a:r>
            <a:r>
              <a:rPr lang="en-US" dirty="0"/>
              <a:t> ultrasonic assessment is used to evaluate fetal well-being.</a:t>
            </a:r>
          </a:p>
        </p:txBody>
      </p:sp>
    </p:spTree>
    <p:extLst>
      <p:ext uri="{BB962C8B-B14F-4D97-AF65-F5344CB8AC3E}">
        <p14:creationId xmlns:p14="http://schemas.microsoft.com/office/powerpoint/2010/main" val="29262020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a:p>
        </p:txBody>
      </p:sp>
      <p:pic>
        <p:nvPicPr>
          <p:cNvPr id="4" name="عنصر نائب للمحتوى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1560" y="1124744"/>
            <a:ext cx="8064896" cy="5052219"/>
          </a:xfrm>
        </p:spPr>
      </p:pic>
    </p:spTree>
    <p:extLst>
      <p:ext uri="{BB962C8B-B14F-4D97-AF65-F5344CB8AC3E}">
        <p14:creationId xmlns:p14="http://schemas.microsoft.com/office/powerpoint/2010/main" val="34188170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عنصر نائب للمحتوى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0" y="1772816"/>
            <a:ext cx="8640960" cy="3683734"/>
          </a:xfrm>
        </p:spPr>
      </p:pic>
    </p:spTree>
    <p:extLst>
      <p:ext uri="{BB962C8B-B14F-4D97-AF65-F5344CB8AC3E}">
        <p14:creationId xmlns:p14="http://schemas.microsoft.com/office/powerpoint/2010/main" val="139758720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28650" y="2226469"/>
            <a:ext cx="4045987" cy="3263504"/>
          </a:xfrm>
        </p:spPr>
        <p:txBody>
          <a:bodyPr/>
          <a:lstStyle/>
          <a:p>
            <a:r>
              <a:rPr lang="en-US" altLang="en-US" dirty="0">
                <a:latin typeface="Times New Roman" panose="02020603050405020304" pitchFamily="18" charset="0"/>
                <a:cs typeface="Times New Roman" panose="02020603050405020304" pitchFamily="18" charset="0"/>
              </a:rPr>
              <a:t>Blood flow in the umbilical vein is continuous in normal pregnancies after 15 weeks of gestation.</a:t>
            </a:r>
          </a:p>
          <a:p>
            <a:r>
              <a:rPr lang="en-US" altLang="en-US" dirty="0">
                <a:latin typeface="Times New Roman" panose="02020603050405020304" pitchFamily="18" charset="0"/>
                <a:cs typeface="Times New Roman" panose="02020603050405020304" pitchFamily="18" charset="0"/>
              </a:rPr>
              <a:t> In pathological states, such as fetal growth restriction, flow in the umbilical vein may be </a:t>
            </a:r>
            <a:r>
              <a:rPr lang="en-US" altLang="en-US" b="1" dirty="0">
                <a:latin typeface="Times New Roman" panose="02020603050405020304" pitchFamily="18" charset="0"/>
                <a:cs typeface="Times New Roman" panose="02020603050405020304" pitchFamily="18" charset="0"/>
              </a:rPr>
              <a:t>pulsatile</a:t>
            </a:r>
            <a:r>
              <a:rPr lang="en-US" altLang="en-US" dirty="0">
                <a:latin typeface="Times New Roman" panose="02020603050405020304" pitchFamily="18" charset="0"/>
                <a:cs typeface="Times New Roman" panose="02020603050405020304" pitchFamily="18" charset="0"/>
              </a:rPr>
              <a:t>, which reflects cardiac dysfunction related to increased afterload.</a:t>
            </a:r>
          </a:p>
          <a:p>
            <a:endParaRPr lang="en-US" dirty="0"/>
          </a:p>
        </p:txBody>
      </p:sp>
      <p:pic>
        <p:nvPicPr>
          <p:cNvPr id="6" name="Picture 5"/>
          <p:cNvPicPr>
            <a:picLocks noChangeAspect="1"/>
          </p:cNvPicPr>
          <p:nvPr/>
        </p:nvPicPr>
        <p:blipFill>
          <a:blip r:embed="rId2"/>
          <a:stretch>
            <a:fillRect/>
          </a:stretch>
        </p:blipFill>
        <p:spPr>
          <a:xfrm>
            <a:off x="4674637" y="1510322"/>
            <a:ext cx="4362066" cy="3781372"/>
          </a:xfrm>
          <a:prstGeom prst="rect">
            <a:avLst/>
          </a:prstGeom>
        </p:spPr>
      </p:pic>
      <p:sp>
        <p:nvSpPr>
          <p:cNvPr id="7" name="Rectangle 6"/>
          <p:cNvSpPr/>
          <p:nvPr/>
        </p:nvSpPr>
        <p:spPr>
          <a:xfrm>
            <a:off x="475861" y="1123993"/>
            <a:ext cx="3960845" cy="646331"/>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Umbilical</a:t>
            </a:r>
            <a:r>
              <a:rPr kumimoji="0" lang="en-US" altLang="en-US" sz="36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Vein</a:t>
            </a:r>
            <a:endParaRPr kumimoji="0" lang="en-US" sz="36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059281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en-US" b="1" dirty="0">
                <a:solidFill>
                  <a:srgbClr val="FF0000"/>
                </a:solidFill>
                <a:latin typeface="Times New Roman" panose="02020603050405020304" pitchFamily="18" charset="0"/>
                <a:cs typeface="Times New Roman" panose="02020603050405020304" pitchFamily="18" charset="0"/>
              </a:rPr>
              <a:t/>
            </a:r>
            <a:br>
              <a:rPr lang="en-US" altLang="en-US" b="1" dirty="0">
                <a:solidFill>
                  <a:srgbClr val="FF0000"/>
                </a:solidFill>
                <a:latin typeface="Times New Roman" panose="02020603050405020304" pitchFamily="18" charset="0"/>
                <a:cs typeface="Times New Roman" panose="02020603050405020304" pitchFamily="18" charset="0"/>
              </a:rPr>
            </a:br>
            <a:r>
              <a:rPr lang="en-US" altLang="en-US" b="1" dirty="0">
                <a:solidFill>
                  <a:srgbClr val="FF0000"/>
                </a:solidFill>
                <a:latin typeface="Times New Roman" panose="02020603050405020304" pitchFamily="18" charset="0"/>
                <a:cs typeface="Times New Roman" panose="02020603050405020304" pitchFamily="18" charset="0"/>
              </a:rPr>
              <a:t>Emerging methods</a:t>
            </a:r>
            <a:r>
              <a:rPr lang="en-US" altLang="en-US" dirty="0">
                <a:solidFill>
                  <a:srgbClr val="FF0000"/>
                </a:solidFill>
                <a:latin typeface="Times New Roman" panose="02020603050405020304" pitchFamily="18" charset="0"/>
                <a:cs typeface="Times New Roman" panose="02020603050405020304" pitchFamily="18" charset="0"/>
              </a:rPr>
              <a:t/>
            </a:r>
            <a:br>
              <a:rPr lang="en-US" altLang="en-US" dirty="0">
                <a:solidFill>
                  <a:srgbClr val="FF0000"/>
                </a:solidFill>
                <a:latin typeface="Times New Roman" panose="02020603050405020304" pitchFamily="18" charset="0"/>
                <a:cs typeface="Times New Roman" panose="02020603050405020304" pitchFamily="18" charset="0"/>
              </a:rPr>
            </a:br>
            <a:endParaRPr lang="en-US" dirty="0">
              <a:solidFill>
                <a:srgbClr val="FF0000"/>
              </a:solidFill>
            </a:endParaRPr>
          </a:p>
        </p:txBody>
      </p:sp>
      <p:sp>
        <p:nvSpPr>
          <p:cNvPr id="3" name="Content Placeholder 2"/>
          <p:cNvSpPr>
            <a:spLocks noGrp="1"/>
          </p:cNvSpPr>
          <p:nvPr>
            <p:ph idx="1"/>
          </p:nvPr>
        </p:nvSpPr>
        <p:spPr/>
        <p:txBody>
          <a:bodyPr/>
          <a:lstStyle/>
          <a:p>
            <a:r>
              <a:rPr lang="en-US" altLang="en-US" b="1" dirty="0">
                <a:latin typeface="Times New Roman" panose="02020603050405020304" pitchFamily="18" charset="0"/>
                <a:cs typeface="Times New Roman" panose="02020603050405020304" pitchFamily="18" charset="0"/>
              </a:rPr>
              <a:t>Fetal magnetoencephalography </a:t>
            </a:r>
            <a:r>
              <a:rPr lang="en-US" altLang="en-US" dirty="0">
                <a:latin typeface="Times New Roman" panose="02020603050405020304" pitchFamily="18" charset="0"/>
                <a:cs typeface="Times New Roman" panose="02020603050405020304" pitchFamily="18" charset="0"/>
              </a:rPr>
              <a:t> : </a:t>
            </a:r>
          </a:p>
          <a:p>
            <a:pPr>
              <a:buFontTx/>
              <a:buChar char="-"/>
            </a:pPr>
            <a:r>
              <a:rPr lang="en-US" altLang="en-US" dirty="0">
                <a:latin typeface="Times New Roman" panose="02020603050405020304" pitchFamily="18" charset="0"/>
                <a:cs typeface="Times New Roman" panose="02020603050405020304" pitchFamily="18" charset="0"/>
              </a:rPr>
              <a:t>Allows direct assessment of fetal cortical and brainstem function.</a:t>
            </a:r>
          </a:p>
          <a:p>
            <a:pPr>
              <a:buFontTx/>
              <a:buChar char="-"/>
            </a:pPr>
            <a:r>
              <a:rPr lang="en-US" altLang="en-US" dirty="0">
                <a:latin typeface="Times New Roman" panose="02020603050405020304" pitchFamily="18" charset="0"/>
                <a:cs typeface="Times New Roman" panose="02020603050405020304" pitchFamily="18" charset="0"/>
              </a:rPr>
              <a:t>Noninvasive </a:t>
            </a:r>
          </a:p>
          <a:p>
            <a:pPr>
              <a:buFontTx/>
              <a:buChar char="-"/>
            </a:pPr>
            <a:r>
              <a:rPr lang="en-US" altLang="en-US" dirty="0">
                <a:latin typeface="Times New Roman" panose="02020603050405020304" pitchFamily="18" charset="0"/>
                <a:cs typeface="Times New Roman" panose="02020603050405020304" pitchFamily="18" charset="0"/>
              </a:rPr>
              <a:t>Uses an array of ultrasensitive magnetic field detectors, that allows direct continuous recording of fetal </a:t>
            </a:r>
            <a:r>
              <a:rPr lang="en-US" altLang="en-US" dirty="0" err="1">
                <a:latin typeface="Times New Roman" panose="02020603050405020304" pitchFamily="18" charset="0"/>
                <a:cs typeface="Times New Roman" panose="02020603050405020304" pitchFamily="18" charset="0"/>
              </a:rPr>
              <a:t>electrocortical</a:t>
            </a:r>
            <a:r>
              <a:rPr lang="en-US" altLang="en-US" dirty="0">
                <a:latin typeface="Times New Roman" panose="02020603050405020304" pitchFamily="18" charset="0"/>
                <a:cs typeface="Times New Roman" panose="02020603050405020304" pitchFamily="18" charset="0"/>
              </a:rPr>
              <a:t> signals</a:t>
            </a:r>
          </a:p>
          <a:p>
            <a:pPr>
              <a:buFontTx/>
              <a:buChar char="-"/>
            </a:pPr>
            <a:r>
              <a:rPr lang="en-US" altLang="en-US" dirty="0">
                <a:latin typeface="Times New Roman" panose="02020603050405020304" pitchFamily="18" charset="0"/>
                <a:cs typeface="Times New Roman" panose="02020603050405020304" pitchFamily="18" charset="0"/>
              </a:rPr>
              <a:t>can record fetal brain activity in response to auditory and visual stimuli applied to the maternal abdomen.</a:t>
            </a:r>
          </a:p>
          <a:p>
            <a:endParaRPr lang="en-US" dirty="0"/>
          </a:p>
        </p:txBody>
      </p:sp>
    </p:spTree>
    <p:extLst>
      <p:ext uri="{BB962C8B-B14F-4D97-AF65-F5344CB8AC3E}">
        <p14:creationId xmlns:p14="http://schemas.microsoft.com/office/powerpoint/2010/main" val="307397925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253646" y="895517"/>
            <a:ext cx="7423075" cy="1978865"/>
          </a:xfrm>
        </p:spPr>
        <p:txBody>
          <a:bodyPr/>
          <a:lstStyle/>
          <a:p>
            <a:pPr algn="l"/>
            <a:r>
              <a:rPr lang="en-US" dirty="0">
                <a:latin typeface="Segoe UI Semibold" pitchFamily="34" charset="0"/>
                <a:ea typeface="Times New Roman" charset="0"/>
                <a:cs typeface="Times New Roman" charset="0"/>
              </a:rPr>
              <a:t>Intrapartum fetal surveillance</a:t>
            </a:r>
            <a:endParaRPr lang="en-US" dirty="0">
              <a:latin typeface="Segoe UI Semibold" pitchFamily="34" charset="0"/>
            </a:endParaRPr>
          </a:p>
        </p:txBody>
      </p:sp>
      <p:sp>
        <p:nvSpPr>
          <p:cNvPr id="6" name="Subtitle 2"/>
          <p:cNvSpPr>
            <a:spLocks noGrp="1"/>
          </p:cNvSpPr>
          <p:nvPr>
            <p:ph type="subTitle" idx="1"/>
          </p:nvPr>
        </p:nvSpPr>
        <p:spPr>
          <a:xfrm>
            <a:off x="861256" y="3595616"/>
            <a:ext cx="7421488" cy="1494256"/>
          </a:xfrm>
        </p:spPr>
        <p:txBody>
          <a:bodyPr/>
          <a:lstStyle/>
          <a:p>
            <a:pPr algn="ctr"/>
            <a:endParaRPr lang="en-US" sz="2000" dirty="0">
              <a:latin typeface="Calibri" pitchFamily="34" charset="0"/>
              <a:cs typeface="Times New Roman" pitchFamily="18" charset="0"/>
            </a:endParaRPr>
          </a:p>
        </p:txBody>
      </p:sp>
    </p:spTree>
    <p:extLst>
      <p:ext uri="{BB962C8B-B14F-4D97-AF65-F5344CB8AC3E}">
        <p14:creationId xmlns:p14="http://schemas.microsoft.com/office/powerpoint/2010/main" val="12421805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43076"/>
            <a:ext cx="7514035" cy="961734"/>
          </a:xfrm>
        </p:spPr>
        <p:txBody>
          <a:bodyPr>
            <a:normAutofit fontScale="90000"/>
          </a:bodyPr>
          <a:lstStyle/>
          <a:p>
            <a:pPr algn="l"/>
            <a:r>
              <a:rPr lang="en-US" dirty="0"/>
              <a:t/>
            </a:r>
            <a:br>
              <a:rPr lang="en-US" dirty="0"/>
            </a:br>
            <a:r>
              <a:rPr lang="en-US" sz="4399" b="1" dirty="0">
                <a:latin typeface="Times New Roman" charset="0"/>
                <a:ea typeface="Times New Roman" charset="0"/>
                <a:cs typeface="Times New Roman" charset="0"/>
              </a:rPr>
              <a:t>Intrapartum fetal surveillance  </a:t>
            </a:r>
            <a:r>
              <a:rPr lang="en-US" dirty="0"/>
              <a:t/>
            </a:r>
            <a:br>
              <a:rPr lang="en-US" dirty="0"/>
            </a:br>
            <a:r>
              <a:rPr lang="en-US" dirty="0"/>
              <a:t> </a:t>
            </a:r>
          </a:p>
        </p:txBody>
      </p:sp>
      <p:sp>
        <p:nvSpPr>
          <p:cNvPr id="3" name="Content Placeholder 2"/>
          <p:cNvSpPr>
            <a:spLocks noGrp="1"/>
          </p:cNvSpPr>
          <p:nvPr>
            <p:ph idx="1"/>
          </p:nvPr>
        </p:nvSpPr>
        <p:spPr>
          <a:xfrm>
            <a:off x="1113233" y="1708075"/>
            <a:ext cx="7514035" cy="4753160"/>
          </a:xfrm>
        </p:spPr>
        <p:txBody>
          <a:bodyPr>
            <a:normAutofit lnSpcReduction="10000"/>
          </a:bodyPr>
          <a:lstStyle/>
          <a:p>
            <a:r>
              <a:rPr lang="en-US" dirty="0">
                <a:latin typeface="Times New Roman" charset="0"/>
                <a:ea typeface="Times New Roman" charset="0"/>
                <a:cs typeface="Times New Roman" charset="0"/>
              </a:rPr>
              <a:t>The </a:t>
            </a:r>
            <a:r>
              <a:rPr lang="en-US" b="1" dirty="0">
                <a:latin typeface="Times New Roman" charset="0"/>
                <a:ea typeface="Times New Roman" charset="0"/>
                <a:cs typeface="Times New Roman" charset="0"/>
              </a:rPr>
              <a:t>aim</a:t>
            </a:r>
            <a:r>
              <a:rPr lang="en-US" dirty="0">
                <a:latin typeface="Times New Roman" charset="0"/>
                <a:ea typeface="Times New Roman" charset="0"/>
                <a:cs typeface="Times New Roman" charset="0"/>
              </a:rPr>
              <a:t> is to detect potential </a:t>
            </a:r>
            <a:r>
              <a:rPr lang="en-US" dirty="0">
                <a:solidFill>
                  <a:srgbClr val="FF0000"/>
                </a:solidFill>
                <a:latin typeface="Times New Roman" charset="0"/>
                <a:ea typeface="Times New Roman" charset="0"/>
                <a:cs typeface="Times New Roman" charset="0"/>
              </a:rPr>
              <a:t>fetal decompensation </a:t>
            </a:r>
            <a:r>
              <a:rPr lang="en-US" dirty="0">
                <a:latin typeface="Times New Roman" charset="0"/>
                <a:ea typeface="Times New Roman" charset="0"/>
                <a:cs typeface="Times New Roman" charset="0"/>
              </a:rPr>
              <a:t>and to allow timely and effective intervention to prevent perinatal/neonatal morbidity or mortality.</a:t>
            </a:r>
          </a:p>
          <a:p>
            <a:r>
              <a:rPr lang="en-US" dirty="0">
                <a:latin typeface="Times New Roman" charset="0"/>
                <a:ea typeface="Times New Roman" charset="0"/>
                <a:cs typeface="Times New Roman" charset="0"/>
              </a:rPr>
              <a:t>Changes in fetal heart rate </a:t>
            </a:r>
            <a:r>
              <a:rPr lang="en-US" b="1" dirty="0">
                <a:latin typeface="Times New Roman" charset="0"/>
                <a:ea typeface="Times New Roman" charset="0"/>
                <a:cs typeface="Times New Roman" charset="0"/>
              </a:rPr>
              <a:t>precede</a:t>
            </a:r>
            <a:r>
              <a:rPr lang="en-US" i="1" dirty="0">
                <a:latin typeface="Times New Roman" charset="0"/>
                <a:ea typeface="Times New Roman" charset="0"/>
                <a:cs typeface="Times New Roman" charset="0"/>
              </a:rPr>
              <a:t> </a:t>
            </a:r>
            <a:r>
              <a:rPr lang="en-US" dirty="0">
                <a:solidFill>
                  <a:srgbClr val="FF0000"/>
                </a:solidFill>
                <a:latin typeface="Times New Roman" charset="0"/>
                <a:ea typeface="Times New Roman" charset="0"/>
                <a:cs typeface="Times New Roman" charset="0"/>
              </a:rPr>
              <a:t>brain injury </a:t>
            </a:r>
            <a:r>
              <a:rPr lang="en-US" dirty="0">
                <a:latin typeface="Times New Roman" charset="0"/>
                <a:ea typeface="Times New Roman" charset="0"/>
                <a:cs typeface="Times New Roman" charset="0"/>
              </a:rPr>
              <a:t>, so timely response to abnormal fetal heart patterns might be effective in preventing brain injury. </a:t>
            </a:r>
          </a:p>
          <a:p>
            <a:r>
              <a:rPr lang="en-US" dirty="0">
                <a:latin typeface="Times New Roman" charset="0"/>
                <a:ea typeface="Times New Roman" charset="0"/>
                <a:cs typeface="Times New Roman" charset="0"/>
              </a:rPr>
              <a:t>During uterine contractions there is a decrease in uteroplacental blood flow and a subsequent increase in fetal pCO2 and a decrease in pO2 and PH.(tolerated)</a:t>
            </a:r>
          </a:p>
          <a:p>
            <a:r>
              <a:rPr lang="en-US" dirty="0">
                <a:latin typeface="Times New Roman" charset="0"/>
                <a:ea typeface="Times New Roman" charset="0"/>
                <a:cs typeface="Times New Roman" charset="0"/>
              </a:rPr>
              <a:t>Avoiding adverse fetal outcome related to </a:t>
            </a:r>
            <a:r>
              <a:rPr lang="en-US" dirty="0">
                <a:solidFill>
                  <a:srgbClr val="FF0000"/>
                </a:solidFill>
                <a:latin typeface="Times New Roman" charset="0"/>
                <a:ea typeface="Times New Roman" charset="0"/>
                <a:cs typeface="Times New Roman" charset="0"/>
              </a:rPr>
              <a:t>hypoxia/acidosis </a:t>
            </a:r>
            <a:r>
              <a:rPr lang="en-US" dirty="0">
                <a:latin typeface="Times New Roman" charset="0"/>
                <a:ea typeface="Times New Roman" charset="0"/>
                <a:cs typeface="Times New Roman" charset="0"/>
              </a:rPr>
              <a:t>is the main objective of intrapartum fetal monitoring.</a:t>
            </a:r>
          </a:p>
        </p:txBody>
      </p:sp>
    </p:spTree>
    <p:extLst>
      <p:ext uri="{BB962C8B-B14F-4D97-AF65-F5344CB8AC3E}">
        <p14:creationId xmlns:p14="http://schemas.microsoft.com/office/powerpoint/2010/main" val="99905609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6" name="Picture 4" descr="fig4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00200" y="261808"/>
            <a:ext cx="6115050" cy="6178811"/>
          </a:xfrm>
          <a:noFill/>
        </p:spPr>
      </p:pic>
    </p:spTree>
    <p:extLst>
      <p:ext uri="{BB962C8B-B14F-4D97-AF65-F5344CB8AC3E}">
        <p14:creationId xmlns:p14="http://schemas.microsoft.com/office/powerpoint/2010/main" val="76691655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58366" y="161932"/>
            <a:ext cx="8627269" cy="1149076"/>
          </a:xfrm>
        </p:spPr>
        <p:txBody>
          <a:bodyPr>
            <a:noAutofit/>
          </a:bodyPr>
          <a:lstStyle/>
          <a:p>
            <a:r>
              <a:rPr lang="en-US" sz="2400" b="1" dirty="0">
                <a:latin typeface="Times New Roman" charset="0"/>
                <a:ea typeface="Times New Roman" charset="0"/>
                <a:cs typeface="Times New Roman" charset="0"/>
              </a:rPr>
              <a:t>Antenatal  factors that increase the risk of fetal compromise</a:t>
            </a:r>
            <a:endParaRPr lang="en-US" sz="2400" dirty="0">
              <a:latin typeface="Times New Roman" charset="0"/>
              <a:ea typeface="Times New Roman" charset="0"/>
              <a:cs typeface="Times New Roman" charset="0"/>
            </a:endParaRPr>
          </a:p>
        </p:txBody>
      </p:sp>
      <p:sp>
        <p:nvSpPr>
          <p:cNvPr id="3" name="Content Placeholder 2"/>
          <p:cNvSpPr>
            <a:spLocks noGrp="1"/>
          </p:cNvSpPr>
          <p:nvPr>
            <p:ph idx="1"/>
          </p:nvPr>
        </p:nvSpPr>
        <p:spPr>
          <a:xfrm>
            <a:off x="355538" y="1483698"/>
            <a:ext cx="8627269" cy="5119751"/>
          </a:xfrm>
        </p:spPr>
        <p:txBody>
          <a:bodyPr>
            <a:normAutofit lnSpcReduction="10000"/>
          </a:bodyPr>
          <a:lstStyle/>
          <a:p>
            <a:pPr marL="0" indent="0">
              <a:spcBef>
                <a:spcPts val="0"/>
              </a:spcBef>
              <a:buNone/>
            </a:pPr>
            <a:r>
              <a:rPr lang="en-US" b="1" dirty="0">
                <a:latin typeface="Times New Roman" charset="0"/>
                <a:ea typeface="Times New Roman" charset="0"/>
                <a:cs typeface="Times New Roman" charset="0"/>
              </a:rPr>
              <a:t> 1</a:t>
            </a:r>
            <a:r>
              <a:rPr lang="en-US" dirty="0">
                <a:latin typeface="Times New Roman" charset="0"/>
                <a:ea typeface="Times New Roman" charset="0"/>
                <a:cs typeface="Times New Roman" charset="0"/>
              </a:rPr>
              <a:t> - </a:t>
            </a:r>
            <a:r>
              <a:rPr lang="en-US" sz="2200" dirty="0">
                <a:latin typeface="Times New Roman" charset="0"/>
                <a:ea typeface="Times New Roman" charset="0"/>
                <a:cs typeface="Times New Roman" charset="0"/>
              </a:rPr>
              <a:t>oligohydramnios or polyhydramnios </a:t>
            </a:r>
          </a:p>
          <a:p>
            <a:pPr marL="0" indent="0">
              <a:spcBef>
                <a:spcPts val="0"/>
              </a:spcBef>
              <a:buNone/>
            </a:pPr>
            <a:r>
              <a:rPr lang="en-US" sz="2200" dirty="0">
                <a:latin typeface="Times New Roman" charset="0"/>
                <a:ea typeface="Times New Roman" charset="0"/>
                <a:cs typeface="Times New Roman" charset="0"/>
              </a:rPr>
              <a:t> 2 - multiple pregnancy </a:t>
            </a:r>
          </a:p>
          <a:p>
            <a:pPr marL="0" indent="0">
              <a:spcBef>
                <a:spcPts val="0"/>
              </a:spcBef>
              <a:buNone/>
            </a:pPr>
            <a:r>
              <a:rPr lang="en-US" sz="2200" dirty="0">
                <a:latin typeface="Times New Roman" charset="0"/>
                <a:ea typeface="Times New Roman" charset="0"/>
                <a:cs typeface="Times New Roman" charset="0"/>
              </a:rPr>
              <a:t> 3 - antepartum haemorrhage </a:t>
            </a:r>
          </a:p>
          <a:p>
            <a:pPr marL="0" indent="0">
              <a:spcBef>
                <a:spcPts val="0"/>
              </a:spcBef>
              <a:buNone/>
            </a:pPr>
            <a:r>
              <a:rPr lang="en-US" sz="2200" dirty="0">
                <a:latin typeface="Times New Roman" charset="0"/>
                <a:ea typeface="Times New Roman" charset="0"/>
                <a:cs typeface="Times New Roman" charset="0"/>
              </a:rPr>
              <a:t> 4 - previous caesarean section (scar)</a:t>
            </a:r>
          </a:p>
          <a:p>
            <a:pPr marL="0" indent="0">
              <a:spcBef>
                <a:spcPts val="0"/>
              </a:spcBef>
              <a:buNone/>
            </a:pPr>
            <a:r>
              <a:rPr lang="en-US" sz="2200" dirty="0">
                <a:latin typeface="Times New Roman" charset="0"/>
                <a:ea typeface="Times New Roman" charset="0"/>
                <a:cs typeface="Times New Roman" charset="0"/>
              </a:rPr>
              <a:t> 5 - hypertension or pre-eclampsia and diabetes </a:t>
            </a:r>
          </a:p>
          <a:p>
            <a:pPr marL="0" indent="0">
              <a:spcBef>
                <a:spcPts val="0"/>
              </a:spcBef>
              <a:buNone/>
            </a:pPr>
            <a:r>
              <a:rPr lang="en-US" sz="2200" dirty="0"/>
              <a:t> 6 - </a:t>
            </a:r>
            <a:r>
              <a:rPr lang="en-US" sz="2200" dirty="0">
                <a:latin typeface="Times New Roman" charset="0"/>
                <a:ea typeface="Times New Roman" charset="0"/>
                <a:cs typeface="Times New Roman" charset="0"/>
              </a:rPr>
              <a:t>prolonged pregnancy </a:t>
            </a:r>
          </a:p>
          <a:p>
            <a:pPr marL="0" indent="0">
              <a:spcBef>
                <a:spcPts val="0"/>
              </a:spcBef>
              <a:buNone/>
            </a:pPr>
            <a:r>
              <a:rPr lang="en-US" sz="2200" dirty="0">
                <a:latin typeface="Times New Roman" charset="0"/>
                <a:ea typeface="Times New Roman" charset="0"/>
                <a:cs typeface="Times New Roman" charset="0"/>
              </a:rPr>
              <a:t> 7 - intrauterine growth restriction </a:t>
            </a:r>
          </a:p>
          <a:p>
            <a:pPr marL="0" indent="0">
              <a:spcBef>
                <a:spcPts val="0"/>
              </a:spcBef>
              <a:buNone/>
              <a:defRPr/>
            </a:pPr>
            <a:r>
              <a:rPr lang="en-US" sz="2200" dirty="0"/>
              <a:t> 8 -  </a:t>
            </a:r>
            <a:r>
              <a:rPr lang="en-US" sz="2200" dirty="0">
                <a:latin typeface="Times New Roman" charset="0"/>
                <a:ea typeface="Times New Roman" charset="0"/>
                <a:cs typeface="Times New Roman" charset="0"/>
              </a:rPr>
              <a:t>induction of </a:t>
            </a:r>
            <a:r>
              <a:rPr lang="en-US" sz="2200" dirty="0" err="1">
                <a:latin typeface="Times New Roman" charset="0"/>
                <a:ea typeface="Times New Roman" charset="0"/>
                <a:cs typeface="Times New Roman" charset="0"/>
              </a:rPr>
              <a:t>labour</a:t>
            </a:r>
            <a:r>
              <a:rPr lang="en-US" sz="2200" dirty="0">
                <a:latin typeface="Times New Roman" charset="0"/>
                <a:ea typeface="Times New Roman" charset="0"/>
                <a:cs typeface="Times New Roman" charset="0"/>
              </a:rPr>
              <a:t> with prostaglandin/oxytocin </a:t>
            </a:r>
          </a:p>
          <a:p>
            <a:pPr marL="0" indent="0">
              <a:spcBef>
                <a:spcPts val="0"/>
              </a:spcBef>
              <a:buNone/>
              <a:defRPr/>
            </a:pPr>
            <a:r>
              <a:rPr lang="en-US" sz="2200" dirty="0">
                <a:latin typeface="Times New Roman" charset="0"/>
                <a:ea typeface="Times New Roman" charset="0"/>
                <a:cs typeface="Times New Roman" charset="0"/>
              </a:rPr>
              <a:t> 9 -  regional </a:t>
            </a:r>
            <a:r>
              <a:rPr lang="en-US" sz="2200" dirty="0" err="1">
                <a:latin typeface="Times New Roman" charset="0"/>
                <a:ea typeface="Times New Roman" charset="0"/>
                <a:cs typeface="Times New Roman" charset="0"/>
              </a:rPr>
              <a:t>anaesthesia</a:t>
            </a:r>
            <a:r>
              <a:rPr lang="en-US" sz="2200" dirty="0">
                <a:latin typeface="Times New Roman" charset="0"/>
                <a:ea typeface="Times New Roman" charset="0"/>
                <a:cs typeface="Times New Roman" charset="0"/>
              </a:rPr>
              <a:t> (epidural)</a:t>
            </a:r>
          </a:p>
          <a:p>
            <a:pPr marL="0" indent="0">
              <a:spcBef>
                <a:spcPts val="0"/>
              </a:spcBef>
              <a:buNone/>
              <a:defRPr/>
            </a:pPr>
            <a:r>
              <a:rPr lang="en-US" sz="2200" dirty="0">
                <a:latin typeface="Times New Roman" charset="0"/>
                <a:ea typeface="Times New Roman" charset="0"/>
                <a:cs typeface="Times New Roman" charset="0"/>
              </a:rPr>
              <a:t>10 -  maternal pyrexia: ≥ 38°C </a:t>
            </a:r>
          </a:p>
          <a:p>
            <a:pPr marL="0" indent="0">
              <a:spcBef>
                <a:spcPts val="0"/>
              </a:spcBef>
              <a:buNone/>
              <a:defRPr/>
            </a:pPr>
            <a:r>
              <a:rPr lang="en-US" sz="2200" dirty="0">
                <a:latin typeface="Times New Roman" charset="0"/>
                <a:ea typeface="Times New Roman" charset="0"/>
                <a:cs typeface="Times New Roman" charset="0"/>
              </a:rPr>
              <a:t>11 -  meconium or blood stained liquor (stress)</a:t>
            </a:r>
          </a:p>
          <a:p>
            <a:pPr marL="0" indent="0">
              <a:spcBef>
                <a:spcPts val="0"/>
              </a:spcBef>
              <a:buNone/>
              <a:defRPr/>
            </a:pPr>
            <a:r>
              <a:rPr lang="en-US" sz="2200" dirty="0">
                <a:latin typeface="Times New Roman" charset="0"/>
                <a:ea typeface="Times New Roman" charset="0"/>
                <a:cs typeface="Times New Roman" charset="0"/>
              </a:rPr>
              <a:t>12 -  pre-term </a:t>
            </a:r>
            <a:r>
              <a:rPr lang="en-US" sz="2200" dirty="0" err="1">
                <a:latin typeface="Times New Roman" charset="0"/>
                <a:ea typeface="Times New Roman" charset="0"/>
                <a:cs typeface="Times New Roman" charset="0"/>
              </a:rPr>
              <a:t>labour</a:t>
            </a:r>
            <a:r>
              <a:rPr lang="en-US" sz="2200" dirty="0">
                <a:latin typeface="Times New Roman" charset="0"/>
                <a:ea typeface="Times New Roman" charset="0"/>
                <a:cs typeface="Times New Roman" charset="0"/>
              </a:rPr>
              <a:t> </a:t>
            </a:r>
          </a:p>
          <a:p>
            <a:pPr marL="0" indent="0">
              <a:spcBef>
                <a:spcPts val="0"/>
              </a:spcBef>
              <a:buNone/>
              <a:defRPr/>
            </a:pPr>
            <a:r>
              <a:rPr lang="en-US" sz="2200" dirty="0">
                <a:latin typeface="Times New Roman" charset="0"/>
                <a:ea typeface="Times New Roman" charset="0"/>
                <a:cs typeface="Times New Roman" charset="0"/>
              </a:rPr>
              <a:t> 13 -  uterine hyperstimulation (oxytocin overdose)</a:t>
            </a:r>
          </a:p>
          <a:p>
            <a:pPr marL="0" indent="0">
              <a:spcBef>
                <a:spcPts val="0"/>
              </a:spcBef>
              <a:buNone/>
            </a:pPr>
            <a:endParaRPr lang="en-US" sz="22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49839110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02179"/>
            <a:ext cx="7514035" cy="749170"/>
          </a:xfrm>
        </p:spPr>
        <p:txBody>
          <a:bodyPr/>
          <a:lstStyle/>
          <a:p>
            <a:pPr algn="l"/>
            <a:r>
              <a:rPr lang="en-US" b="1" dirty="0">
                <a:latin typeface="Times New Roman" charset="0"/>
                <a:ea typeface="Times New Roman" charset="0"/>
                <a:cs typeface="Times New Roman" charset="0"/>
              </a:rPr>
              <a:t>Intrapartum fetal surveillance</a:t>
            </a:r>
            <a:endParaRPr lang="en-US" dirty="0">
              <a:latin typeface="Times New Roman" charset="0"/>
              <a:ea typeface="Times New Roman" charset="0"/>
              <a:cs typeface="Times New Roman" charset="0"/>
            </a:endParaRPr>
          </a:p>
        </p:txBody>
      </p:sp>
      <p:sp>
        <p:nvSpPr>
          <p:cNvPr id="3" name="Content Placeholder 2"/>
          <p:cNvSpPr>
            <a:spLocks noGrp="1"/>
          </p:cNvSpPr>
          <p:nvPr>
            <p:ph idx="1"/>
          </p:nvPr>
        </p:nvSpPr>
        <p:spPr>
          <a:xfrm>
            <a:off x="1113233" y="1697021"/>
            <a:ext cx="7514035" cy="4792148"/>
          </a:xfrm>
        </p:spPr>
        <p:txBody>
          <a:bodyPr>
            <a:normAutofit fontScale="85000" lnSpcReduction="20000"/>
          </a:bodyPr>
          <a:lstStyle/>
          <a:p>
            <a:pPr>
              <a:lnSpc>
                <a:spcPct val="80000"/>
              </a:lnSpc>
            </a:pPr>
            <a:r>
              <a:rPr lang="en-US" altLang="en-US" b="1" dirty="0">
                <a:latin typeface="Times New Roman" charset="0"/>
                <a:ea typeface="Times New Roman" charset="0"/>
                <a:cs typeface="Times New Roman" charset="0"/>
              </a:rPr>
              <a:t>Fetal Heart Rate Monitoring (FHR)</a:t>
            </a:r>
          </a:p>
          <a:p>
            <a:pPr marL="457109" lvl="1" indent="0">
              <a:lnSpc>
                <a:spcPct val="80000"/>
              </a:lnSpc>
              <a:buNone/>
            </a:pPr>
            <a:r>
              <a:rPr lang="en-US" altLang="en-US" dirty="0">
                <a:latin typeface="Times New Roman" charset="0"/>
                <a:ea typeface="Times New Roman" charset="0"/>
                <a:cs typeface="Times New Roman" charset="0"/>
              </a:rPr>
              <a:t>- Intermittent auscultation (low risk)</a:t>
            </a:r>
          </a:p>
          <a:p>
            <a:pPr lvl="1">
              <a:lnSpc>
                <a:spcPct val="80000"/>
              </a:lnSpc>
              <a:buFontTx/>
              <a:buChar char="-"/>
            </a:pPr>
            <a:r>
              <a:rPr lang="en-US" altLang="en-US" dirty="0">
                <a:latin typeface="Times New Roman" charset="0"/>
                <a:ea typeface="Times New Roman" charset="0"/>
                <a:cs typeface="Times New Roman" charset="0"/>
              </a:rPr>
              <a:t>Continuous electronic fetal heart monitoring (EFM) </a:t>
            </a:r>
          </a:p>
          <a:p>
            <a:pPr lvl="1">
              <a:lnSpc>
                <a:spcPct val="80000"/>
              </a:lnSpc>
              <a:buFontTx/>
              <a:buChar char="-"/>
            </a:pPr>
            <a:endParaRPr lang="en-US" altLang="en-US" dirty="0">
              <a:latin typeface="Times New Roman" charset="0"/>
              <a:ea typeface="Times New Roman" charset="0"/>
              <a:cs typeface="Times New Roman" charset="0"/>
            </a:endParaRPr>
          </a:p>
          <a:p>
            <a:pPr>
              <a:lnSpc>
                <a:spcPct val="80000"/>
              </a:lnSpc>
            </a:pPr>
            <a:r>
              <a:rPr lang="en-US" altLang="en-US" b="1" dirty="0">
                <a:latin typeface="Times New Roman" charset="0"/>
                <a:ea typeface="Times New Roman" charset="0"/>
                <a:cs typeface="Times New Roman" charset="0"/>
              </a:rPr>
              <a:t>Fetal Scalp blood pH estimation (acidosis)</a:t>
            </a:r>
          </a:p>
          <a:p>
            <a:pPr>
              <a:lnSpc>
                <a:spcPct val="80000"/>
              </a:lnSpc>
            </a:pPr>
            <a:endParaRPr lang="en-US" altLang="en-US" b="1" dirty="0">
              <a:latin typeface="Times New Roman" charset="0"/>
              <a:ea typeface="Times New Roman" charset="0"/>
              <a:cs typeface="Times New Roman" charset="0"/>
            </a:endParaRPr>
          </a:p>
          <a:p>
            <a:pPr>
              <a:lnSpc>
                <a:spcPct val="80000"/>
              </a:lnSpc>
            </a:pPr>
            <a:r>
              <a:rPr lang="en-US" altLang="en-US" b="1" dirty="0">
                <a:latin typeface="Times New Roman" charset="0"/>
                <a:ea typeface="Times New Roman" charset="0"/>
                <a:cs typeface="Times New Roman" charset="0"/>
              </a:rPr>
              <a:t>Intrapartum fetal stimulation tests</a:t>
            </a:r>
          </a:p>
          <a:p>
            <a:pPr marL="457109" lvl="1" indent="0">
              <a:lnSpc>
                <a:spcPct val="80000"/>
              </a:lnSpc>
              <a:buNone/>
            </a:pPr>
            <a:r>
              <a:rPr lang="en-US" altLang="en-US" dirty="0">
                <a:latin typeface="Times New Roman" charset="0"/>
                <a:ea typeface="Times New Roman" charset="0"/>
                <a:cs typeface="Times New Roman" charset="0"/>
              </a:rPr>
              <a:t>- Fetal scalp stimulation tests</a:t>
            </a:r>
          </a:p>
          <a:p>
            <a:pPr lvl="1">
              <a:lnSpc>
                <a:spcPct val="80000"/>
              </a:lnSpc>
              <a:buFontTx/>
              <a:buChar char="-"/>
            </a:pPr>
            <a:r>
              <a:rPr lang="en-US" altLang="en-US" dirty="0">
                <a:latin typeface="Times New Roman" charset="0"/>
                <a:ea typeface="Times New Roman" charset="0"/>
                <a:cs typeface="Times New Roman" charset="0"/>
              </a:rPr>
              <a:t>Fetal acoustic stimulation test (FAST)</a:t>
            </a:r>
          </a:p>
          <a:p>
            <a:pPr lvl="1">
              <a:lnSpc>
                <a:spcPct val="80000"/>
              </a:lnSpc>
              <a:buFontTx/>
              <a:buChar char="-"/>
            </a:pPr>
            <a:endParaRPr lang="en-US" altLang="en-US" dirty="0">
              <a:latin typeface="Times New Roman" charset="0"/>
              <a:ea typeface="Times New Roman" charset="0"/>
              <a:cs typeface="Times New Roman" charset="0"/>
            </a:endParaRPr>
          </a:p>
          <a:p>
            <a:pPr>
              <a:lnSpc>
                <a:spcPct val="80000"/>
              </a:lnSpc>
            </a:pPr>
            <a:r>
              <a:rPr lang="en-US" altLang="en-US" b="1" dirty="0">
                <a:latin typeface="Times New Roman" charset="0"/>
                <a:ea typeface="Times New Roman" charset="0"/>
                <a:cs typeface="Times New Roman" charset="0"/>
              </a:rPr>
              <a:t>Newer approaches</a:t>
            </a:r>
          </a:p>
          <a:p>
            <a:pPr marL="457109" lvl="1" indent="0">
              <a:lnSpc>
                <a:spcPct val="80000"/>
              </a:lnSpc>
              <a:buNone/>
            </a:pPr>
            <a:r>
              <a:rPr lang="en-US" altLang="en-US" dirty="0">
                <a:latin typeface="Times New Roman" charset="0"/>
                <a:ea typeface="Times New Roman" charset="0"/>
                <a:cs typeface="Times New Roman" charset="0"/>
              </a:rPr>
              <a:t>- Fetal ECG </a:t>
            </a:r>
          </a:p>
          <a:p>
            <a:pPr marL="457109" lvl="1" indent="0">
              <a:lnSpc>
                <a:spcPct val="80000"/>
              </a:lnSpc>
              <a:buNone/>
            </a:pPr>
            <a:r>
              <a:rPr lang="en-US" altLang="en-US" dirty="0">
                <a:latin typeface="Times New Roman" charset="0"/>
                <a:ea typeface="Times New Roman" charset="0"/>
                <a:cs typeface="Times New Roman" charset="0"/>
              </a:rPr>
              <a:t>- Scalp blood lactate estimation</a:t>
            </a:r>
          </a:p>
          <a:p>
            <a:pPr marL="457109" lvl="1" indent="0">
              <a:lnSpc>
                <a:spcPct val="80000"/>
              </a:lnSpc>
              <a:buNone/>
            </a:pPr>
            <a:r>
              <a:rPr lang="en-US" altLang="en-US" dirty="0">
                <a:latin typeface="Times New Roman" charset="0"/>
                <a:ea typeface="Times New Roman" charset="0"/>
                <a:cs typeface="Times New Roman" charset="0"/>
              </a:rPr>
              <a:t>- Continuous biochemical monitoring</a:t>
            </a:r>
          </a:p>
          <a:p>
            <a:pPr lvl="2">
              <a:lnSpc>
                <a:spcPct val="80000"/>
              </a:lnSpc>
              <a:buNone/>
            </a:pPr>
            <a:r>
              <a:rPr lang="en-US" altLang="en-US" dirty="0">
                <a:latin typeface="Times New Roman" charset="0"/>
                <a:ea typeface="Times New Roman" charset="0"/>
                <a:cs typeface="Times New Roman" charset="0"/>
              </a:rPr>
              <a:t>(Pulse oximetry)</a:t>
            </a:r>
          </a:p>
          <a:p>
            <a:endParaRPr lang="en-US" dirty="0"/>
          </a:p>
        </p:txBody>
      </p:sp>
    </p:spTree>
    <p:extLst>
      <p:ext uri="{BB962C8B-B14F-4D97-AF65-F5344CB8AC3E}">
        <p14:creationId xmlns:p14="http://schemas.microsoft.com/office/powerpoint/2010/main" val="201420212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27575"/>
            <a:ext cx="7514035" cy="679705"/>
          </a:xfrm>
        </p:spPr>
        <p:txBody>
          <a:bodyPr>
            <a:normAutofit/>
          </a:bodyPr>
          <a:lstStyle/>
          <a:p>
            <a:pPr algn="l"/>
            <a:r>
              <a:rPr lang="en-US" sz="3199" b="1" dirty="0">
                <a:latin typeface="Times New Roman" charset="0"/>
                <a:ea typeface="Times New Roman" charset="0"/>
                <a:cs typeface="Times New Roman" charset="0"/>
              </a:rPr>
              <a:t>Intermittent Auscultation </a:t>
            </a:r>
            <a:endParaRPr lang="en-US" sz="3199" dirty="0">
              <a:latin typeface="Times New Roman" charset="0"/>
              <a:ea typeface="Times New Roman" charset="0"/>
              <a:cs typeface="Times New Roman" charset="0"/>
            </a:endParaRPr>
          </a:p>
        </p:txBody>
      </p:sp>
      <p:sp>
        <p:nvSpPr>
          <p:cNvPr id="3" name="Content Placeholder 2"/>
          <p:cNvSpPr>
            <a:spLocks noGrp="1"/>
          </p:cNvSpPr>
          <p:nvPr>
            <p:ph idx="1"/>
          </p:nvPr>
        </p:nvSpPr>
        <p:spPr>
          <a:xfrm>
            <a:off x="258366" y="1920502"/>
            <a:ext cx="8627268" cy="4368042"/>
          </a:xfrm>
        </p:spPr>
        <p:txBody>
          <a:bodyPr anchor="t" anchorCtr="0">
            <a:normAutofit fontScale="92500"/>
          </a:bodyPr>
          <a:lstStyle/>
          <a:p>
            <a:r>
              <a:rPr lang="en-US" dirty="0">
                <a:latin typeface="Times New Roman" charset="0"/>
                <a:ea typeface="Times New Roman" charset="0"/>
                <a:cs typeface="Times New Roman" charset="0"/>
              </a:rPr>
              <a:t>It is the recommended fetal surveillance method during labor for healthy women </a:t>
            </a:r>
            <a:r>
              <a:rPr lang="en-US" dirty="0">
                <a:solidFill>
                  <a:srgbClr val="FF0000"/>
                </a:solidFill>
                <a:latin typeface="Times New Roman" charset="0"/>
                <a:ea typeface="Times New Roman" charset="0"/>
                <a:cs typeface="Times New Roman" charset="0"/>
              </a:rPr>
              <a:t>without risk factors </a:t>
            </a:r>
            <a:r>
              <a:rPr lang="en-US" dirty="0">
                <a:latin typeface="Times New Roman" charset="0"/>
                <a:ea typeface="Times New Roman" charset="0"/>
                <a:cs typeface="Times New Roman" charset="0"/>
              </a:rPr>
              <a:t>for adverse perinatal outcome. </a:t>
            </a:r>
          </a:p>
          <a:p>
            <a:r>
              <a:rPr lang="en-US" dirty="0">
                <a:latin typeface="Times New Roman" charset="0"/>
                <a:ea typeface="Times New Roman" charset="0"/>
                <a:cs typeface="Times New Roman" charset="0"/>
              </a:rPr>
              <a:t>A baseline heart rate is assessed by listening and counting FHR </a:t>
            </a:r>
            <a:r>
              <a:rPr lang="en-US" dirty="0">
                <a:solidFill>
                  <a:srgbClr val="FF0000"/>
                </a:solidFill>
                <a:latin typeface="Times New Roman" charset="0"/>
                <a:ea typeface="Times New Roman" charset="0"/>
                <a:cs typeface="Times New Roman" charset="0"/>
              </a:rPr>
              <a:t>between uterine contractions</a:t>
            </a:r>
            <a:r>
              <a:rPr lang="en-US" dirty="0">
                <a:latin typeface="Times New Roman" charset="0"/>
                <a:ea typeface="Times New Roman" charset="0"/>
                <a:cs typeface="Times New Roman" charset="0"/>
              </a:rPr>
              <a:t>.</a:t>
            </a:r>
          </a:p>
          <a:p>
            <a:r>
              <a:rPr lang="en-US" dirty="0">
                <a:latin typeface="Times New Roman" charset="0"/>
                <a:ea typeface="Times New Roman" charset="0"/>
                <a:cs typeface="Times New Roman" charset="0"/>
              </a:rPr>
              <a:t>FHR is counted for </a:t>
            </a:r>
            <a:r>
              <a:rPr lang="en-US" b="1" dirty="0">
                <a:latin typeface="Times New Roman" charset="0"/>
                <a:ea typeface="Times New Roman" charset="0"/>
                <a:cs typeface="Times New Roman" charset="0"/>
              </a:rPr>
              <a:t>60 seconds</a:t>
            </a:r>
            <a:r>
              <a:rPr lang="en-US" dirty="0"/>
              <a:t>. (110-160 bpm)</a:t>
            </a:r>
          </a:p>
          <a:p>
            <a:pPr lvl="0">
              <a:defRPr/>
            </a:pPr>
            <a:r>
              <a:rPr lang="en-US" dirty="0">
                <a:latin typeface="Times New Roman" charset="0"/>
                <a:ea typeface="Times New Roman" charset="0"/>
                <a:cs typeface="Times New Roman" charset="0"/>
              </a:rPr>
              <a:t>The FHR should be assessed at least every </a:t>
            </a:r>
            <a:r>
              <a:rPr lang="en-US" b="1" dirty="0">
                <a:latin typeface="Times New Roman" charset="0"/>
                <a:ea typeface="Times New Roman" charset="0"/>
                <a:cs typeface="Times New Roman" charset="0"/>
              </a:rPr>
              <a:t>30 minutes </a:t>
            </a:r>
            <a:r>
              <a:rPr lang="en-US" dirty="0">
                <a:latin typeface="Times New Roman" charset="0"/>
                <a:ea typeface="Times New Roman" charset="0"/>
                <a:cs typeface="Times New Roman" charset="0"/>
              </a:rPr>
              <a:t>in the first stage of labor and every </a:t>
            </a:r>
            <a:r>
              <a:rPr lang="en-US" b="1" dirty="0">
                <a:latin typeface="Times New Roman" charset="0"/>
                <a:ea typeface="Times New Roman" charset="0"/>
                <a:cs typeface="Times New Roman" charset="0"/>
              </a:rPr>
              <a:t>15 minutes </a:t>
            </a:r>
            <a:r>
              <a:rPr lang="en-US" dirty="0">
                <a:latin typeface="Times New Roman" charset="0"/>
                <a:ea typeface="Times New Roman" charset="0"/>
                <a:cs typeface="Times New Roman" charset="0"/>
              </a:rPr>
              <a:t>in the second stage . (active 5 minutes)</a:t>
            </a:r>
          </a:p>
          <a:p>
            <a:pPr lvl="0">
              <a:defRPr/>
            </a:pPr>
            <a:r>
              <a:rPr lang="en-US" dirty="0">
                <a:latin typeface="Times New Roman" charset="0"/>
                <a:ea typeface="Times New Roman" charset="0"/>
                <a:cs typeface="Times New Roman" charset="0"/>
              </a:rPr>
              <a:t>It ensures </a:t>
            </a:r>
            <a:r>
              <a:rPr lang="en-US" dirty="0">
                <a:solidFill>
                  <a:srgbClr val="FF0000"/>
                </a:solidFill>
                <a:latin typeface="Times New Roman" charset="0"/>
                <a:ea typeface="Times New Roman" charset="0"/>
                <a:cs typeface="Times New Roman" charset="0"/>
              </a:rPr>
              <a:t>frequent contact </a:t>
            </a:r>
            <a:r>
              <a:rPr lang="en-US" dirty="0">
                <a:latin typeface="Times New Roman" charset="0"/>
                <a:ea typeface="Times New Roman" charset="0"/>
                <a:cs typeface="Times New Roman" charset="0"/>
              </a:rPr>
              <a:t>between healthcare professionals and the laboring woman.</a:t>
            </a:r>
          </a:p>
          <a:p>
            <a:pPr lvl="0">
              <a:defRPr/>
            </a:pPr>
            <a:r>
              <a:rPr lang="en-US" altLang="en-US" dirty="0">
                <a:latin typeface="Times New Roman" charset="0"/>
                <a:ea typeface="Times New Roman" charset="0"/>
                <a:cs typeface="Times New Roman" charset="0"/>
              </a:rPr>
              <a:t>If </a:t>
            </a:r>
            <a:r>
              <a:rPr lang="en-US" altLang="en-US" b="1" dirty="0">
                <a:latin typeface="Times New Roman" charset="0"/>
                <a:ea typeface="Times New Roman" charset="0"/>
                <a:cs typeface="Times New Roman" charset="0"/>
              </a:rPr>
              <a:t>abnormal</a:t>
            </a:r>
            <a:r>
              <a:rPr lang="en-US" altLang="en-US" dirty="0">
                <a:latin typeface="Times New Roman" charset="0"/>
                <a:ea typeface="Times New Roman" charset="0"/>
                <a:cs typeface="Times New Roman" charset="0"/>
              </a:rPr>
              <a:t>, Electronic Fetal Monitoring is recommended </a:t>
            </a:r>
            <a:r>
              <a:rPr lang="en-US" altLang="en-US" dirty="0"/>
              <a:t>.</a:t>
            </a:r>
            <a:endParaRPr lang="en-US" dirty="0"/>
          </a:p>
          <a:p>
            <a:endParaRPr lang="en-US" dirty="0"/>
          </a:p>
          <a:p>
            <a:endParaRPr lang="en-US" dirty="0">
              <a:latin typeface="Times New Roman" charset="0"/>
              <a:ea typeface="Times New Roman" charset="0"/>
              <a:cs typeface="Times New Roman" charset="0"/>
            </a:endParaRPr>
          </a:p>
          <a:p>
            <a:endParaRPr lang="en-US" dirty="0">
              <a:latin typeface="Times New Roman" charset="0"/>
              <a:ea typeface="Times New Roman" charset="0"/>
              <a:cs typeface="Times New Roman" charset="0"/>
            </a:endParaRPr>
          </a:p>
          <a:p>
            <a:endParaRPr lang="en-US" dirty="0">
              <a:latin typeface="Times New Roman" charset="0"/>
              <a:ea typeface="Times New Roman" charset="0"/>
              <a:cs typeface="Times New Roman" charset="0"/>
            </a:endParaRPr>
          </a:p>
          <a:p>
            <a:endParaRPr lang="en-US" dirty="0"/>
          </a:p>
        </p:txBody>
      </p:sp>
    </p:spTree>
    <p:extLst>
      <p:ext uri="{BB962C8B-B14F-4D97-AF65-F5344CB8AC3E}">
        <p14:creationId xmlns:p14="http://schemas.microsoft.com/office/powerpoint/2010/main" val="13770622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52400" y="990600"/>
            <a:ext cx="9067800" cy="773113"/>
          </a:xfrm>
        </p:spPr>
        <p:txBody>
          <a:bodyPr>
            <a:noAutofit/>
          </a:bodyPr>
          <a:lstStyle/>
          <a:p>
            <a:pPr algn="ctr" eaLnBrk="1" hangingPunct="1"/>
            <a:r>
              <a:rPr lang="en-US" altLang="en-US" sz="4400" b="1" dirty="0">
                <a:ln>
                  <a:noFill/>
                </a:ln>
                <a:solidFill>
                  <a:srgbClr val="C00000"/>
                </a:solidFill>
                <a:latin typeface="Times New Roman" pitchFamily="18" charset="0"/>
                <a:cs typeface="Times New Roman" pitchFamily="18" charset="0"/>
              </a:rPr>
              <a:t>Antepartum fetal surveillance methods</a:t>
            </a:r>
          </a:p>
        </p:txBody>
      </p:sp>
      <p:sp>
        <p:nvSpPr>
          <p:cNvPr id="12291" name="Content Placeholder 2"/>
          <p:cNvSpPr>
            <a:spLocks noGrp="1"/>
          </p:cNvSpPr>
          <p:nvPr>
            <p:ph idx="1"/>
          </p:nvPr>
        </p:nvSpPr>
        <p:spPr>
          <a:xfrm>
            <a:off x="1447800" y="2057400"/>
            <a:ext cx="5562600" cy="3857625"/>
          </a:xfrm>
        </p:spPr>
        <p:txBody>
          <a:bodyPr>
            <a:normAutofit/>
          </a:bodyPr>
          <a:lstStyle/>
          <a:p>
            <a:pPr>
              <a:buFont typeface="Wingdings" pitchFamily="2" charset="2"/>
              <a:buChar char="§"/>
            </a:pPr>
            <a:r>
              <a:rPr lang="en-US" altLang="en-US" sz="2800" b="1" dirty="0">
                <a:solidFill>
                  <a:srgbClr val="C00000"/>
                </a:solidFill>
                <a:ea typeface="Batang" pitchFamily="18" charset="-127"/>
                <a:cs typeface="Times New Roman" pitchFamily="18" charset="0"/>
              </a:rPr>
              <a:t>Fetal movement counting</a:t>
            </a:r>
          </a:p>
          <a:p>
            <a:pPr>
              <a:buFont typeface="Wingdings" pitchFamily="2" charset="2"/>
              <a:buChar char="§"/>
            </a:pPr>
            <a:r>
              <a:rPr lang="en-US" altLang="en-US" sz="2800" dirty="0">
                <a:solidFill>
                  <a:schemeClr val="tx1"/>
                </a:solidFill>
                <a:ea typeface="Batang" pitchFamily="18" charset="-127"/>
                <a:cs typeface="Times New Roman" pitchFamily="18" charset="0"/>
              </a:rPr>
              <a:t>Non Stress Test (NST )</a:t>
            </a:r>
          </a:p>
          <a:p>
            <a:pPr>
              <a:buFont typeface="Wingdings" pitchFamily="2" charset="2"/>
              <a:buChar char="§"/>
            </a:pPr>
            <a:r>
              <a:rPr lang="en-US" altLang="en-US" sz="2800" dirty="0">
                <a:solidFill>
                  <a:schemeClr val="tx1"/>
                </a:solidFill>
                <a:ea typeface="Batang" pitchFamily="18" charset="-127"/>
                <a:cs typeface="Times New Roman" pitchFamily="18" charset="0"/>
              </a:rPr>
              <a:t>Contraction Stress Test (CST )</a:t>
            </a:r>
          </a:p>
          <a:p>
            <a:r>
              <a:rPr lang="en-US" altLang="en-US" sz="2800" dirty="0">
                <a:cs typeface="Times New Roman" pitchFamily="18" charset="0"/>
              </a:rPr>
              <a:t>Modified Biophysical Profile</a:t>
            </a:r>
          </a:p>
          <a:p>
            <a:r>
              <a:rPr lang="en-US" altLang="en-US" sz="2800" dirty="0">
                <a:cs typeface="Times New Roman" pitchFamily="18" charset="0"/>
              </a:rPr>
              <a:t>Biophysical Profile (BPP)</a:t>
            </a:r>
          </a:p>
          <a:p>
            <a:pPr>
              <a:lnSpc>
                <a:spcPct val="90000"/>
              </a:lnSpc>
            </a:pPr>
            <a:r>
              <a:rPr lang="en-US" altLang="en-US" sz="2800" dirty="0">
                <a:cs typeface="Times New Roman" pitchFamily="18" charset="0"/>
              </a:rPr>
              <a:t>Doppler </a:t>
            </a:r>
            <a:r>
              <a:rPr lang="en-US" altLang="en-US" sz="2800" dirty="0" err="1">
                <a:cs typeface="Times New Roman" pitchFamily="18" charset="0"/>
              </a:rPr>
              <a:t>Velocimetry</a:t>
            </a:r>
            <a:endParaRPr lang="en-US" altLang="en-US" sz="2800" dirty="0">
              <a:cs typeface="Times New Roman" pitchFamily="18" charset="0"/>
            </a:endParaRPr>
          </a:p>
          <a:p>
            <a:pPr>
              <a:buFont typeface="Wingdings" pitchFamily="2" charset="2"/>
              <a:buChar char="§"/>
            </a:pPr>
            <a:endParaRPr lang="en-US" altLang="en-US" sz="2800" dirty="0">
              <a:solidFill>
                <a:schemeClr val="tx1"/>
              </a:solidFill>
              <a:latin typeface="Batang" pitchFamily="18" charset="-127"/>
              <a:ea typeface="Batang" pitchFamily="18" charset="-127"/>
              <a:cs typeface="Times New Roman" pitchFamily="18" charset="0"/>
            </a:endParaRPr>
          </a:p>
          <a:p>
            <a:pPr>
              <a:buFont typeface="Wingdings" pitchFamily="2" charset="2"/>
              <a:buChar char="§"/>
            </a:pPr>
            <a:endParaRPr lang="en-US" altLang="en-US" sz="2800" dirty="0">
              <a:solidFill>
                <a:schemeClr val="tx1"/>
              </a:solidFill>
              <a:latin typeface="Batang" pitchFamily="18" charset="-127"/>
              <a:ea typeface="Batang" pitchFamily="18" charset="-127"/>
              <a:cs typeface="Times New Roman" pitchFamily="18" charset="0"/>
            </a:endParaRPr>
          </a:p>
        </p:txBody>
      </p:sp>
    </p:spTree>
    <p:extLst>
      <p:ext uri="{BB962C8B-B14F-4D97-AF65-F5344CB8AC3E}">
        <p14:creationId xmlns:p14="http://schemas.microsoft.com/office/powerpoint/2010/main" val="288525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2291">
                                            <p:txEl>
                                              <p:pRg st="0" end="0"/>
                                            </p:txEl>
                                          </p:spTgt>
                                        </p:tgtEl>
                                      </p:cBhvr>
                                    </p:animEffect>
                                    <p:animScale>
                                      <p:cBhvr>
                                        <p:cTn id="7" dur="250" autoRev="1" fill="hold"/>
                                        <p:tgtEl>
                                          <p:spTgt spid="12291">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4366" y="249930"/>
            <a:ext cx="2661840" cy="25649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2007932" y="2814886"/>
            <a:ext cx="1323975" cy="738664"/>
          </a:xfrm>
          <a:prstGeom prst="rect">
            <a:avLst/>
          </a:prstGeom>
          <a:noFill/>
        </p:spPr>
        <p:txBody>
          <a:bodyPr wrap="squar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orbel"/>
                <a:ea typeface="+mn-ea"/>
                <a:cs typeface="+mn-cs"/>
              </a:rPr>
              <a:t>Pinard stethoscope. (old) </a:t>
            </a: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7932" y="3654247"/>
            <a:ext cx="2708275" cy="23236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1931951" y="6072711"/>
            <a:ext cx="1562100" cy="523129"/>
          </a:xfrm>
          <a:prstGeom prst="rect">
            <a:avLst/>
          </a:prstGeom>
          <a:noFill/>
        </p:spPr>
        <p:txBody>
          <a:bodyPr wrap="squar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orbel"/>
                <a:ea typeface="+mn-ea"/>
                <a:cs typeface="+mn-cs"/>
              </a:rPr>
              <a:t>DeLee</a:t>
            </a:r>
            <a:r>
              <a:rPr kumimoji="0" lang="en-US" sz="1400" b="0" i="0" u="none" strike="noStrike" kern="1200" cap="none" spc="0" normalizeH="0" baseline="0" noProof="0" dirty="0">
                <a:ln>
                  <a:noFill/>
                </a:ln>
                <a:solidFill>
                  <a:prstClr val="black"/>
                </a:solidFill>
                <a:effectLst/>
                <a:uLnTx/>
                <a:uFillTx/>
                <a:latin typeface="Corbel"/>
                <a:ea typeface="+mn-ea"/>
                <a:cs typeface="+mn-cs"/>
              </a:rPr>
              <a:t> stethoscope(old)</a:t>
            </a:r>
          </a:p>
        </p:txBody>
      </p:sp>
      <p:pic>
        <p:nvPicPr>
          <p:cNvPr id="10"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553075" y="686276"/>
            <a:ext cx="2924845" cy="47362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5553075" y="5593290"/>
            <a:ext cx="2181040" cy="646219"/>
          </a:xfrm>
          <a:prstGeom prst="rect">
            <a:avLst/>
          </a:prstGeom>
          <a:noFill/>
        </p:spPr>
        <p:txBody>
          <a:bodyPr wrap="squar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a:ea typeface="+mn-ea"/>
                <a:cs typeface="+mn-cs"/>
              </a:rPr>
              <a:t>Handheld Doppler device (recent) </a:t>
            </a:r>
          </a:p>
        </p:txBody>
      </p:sp>
    </p:spTree>
    <p:extLst>
      <p:ext uri="{BB962C8B-B14F-4D97-AF65-F5344CB8AC3E}">
        <p14:creationId xmlns:p14="http://schemas.microsoft.com/office/powerpoint/2010/main" val="133189804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40272"/>
            <a:ext cx="7514035" cy="749170"/>
          </a:xfrm>
        </p:spPr>
        <p:txBody>
          <a:bodyPr/>
          <a:lstStyle/>
          <a:p>
            <a:pPr algn="l"/>
            <a:r>
              <a:rPr lang="en-US" altLang="en-US" b="1" dirty="0">
                <a:latin typeface="Times New Roman" charset="0"/>
                <a:ea typeface="Times New Roman" charset="0"/>
                <a:cs typeface="Times New Roman" charset="0"/>
              </a:rPr>
              <a:t>Electronic fetal heart monitoring</a:t>
            </a:r>
            <a:endParaRPr lang="en-US" b="1" dirty="0"/>
          </a:p>
        </p:txBody>
      </p:sp>
      <p:pic>
        <p:nvPicPr>
          <p:cNvPr id="4" name="Content Placeholder 3"/>
          <p:cNvPicPr>
            <a:picLocks noGrp="1" noChangeAspect="1"/>
          </p:cNvPicPr>
          <p:nvPr>
            <p:ph idx="1"/>
          </p:nvPr>
        </p:nvPicPr>
        <p:blipFill>
          <a:blip r:embed="rId2"/>
          <a:stretch>
            <a:fillRect/>
          </a:stretch>
        </p:blipFill>
        <p:spPr>
          <a:xfrm>
            <a:off x="1790700" y="1886218"/>
            <a:ext cx="5638801" cy="4425182"/>
          </a:xfrm>
          <a:prstGeom prst="rect">
            <a:avLst/>
          </a:prstGeom>
        </p:spPr>
      </p:pic>
    </p:spTree>
    <p:extLst>
      <p:ext uri="{BB962C8B-B14F-4D97-AF65-F5344CB8AC3E}">
        <p14:creationId xmlns:p14="http://schemas.microsoft.com/office/powerpoint/2010/main" val="117325013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78367"/>
            <a:ext cx="7514035" cy="774565"/>
          </a:xfrm>
        </p:spPr>
        <p:txBody>
          <a:bodyPr/>
          <a:lstStyle/>
          <a:p>
            <a:pPr algn="l"/>
            <a:r>
              <a:rPr lang="en-US" altLang="en-US" b="1" dirty="0">
                <a:latin typeface="Times New Roman" charset="0"/>
                <a:ea typeface="Times New Roman" charset="0"/>
                <a:cs typeface="Times New Roman" charset="0"/>
              </a:rPr>
              <a:t>Electronic fetal heart monitoring</a:t>
            </a:r>
            <a:endParaRPr lang="en-US" dirty="0"/>
          </a:p>
        </p:txBody>
      </p:sp>
      <p:sp>
        <p:nvSpPr>
          <p:cNvPr id="3" name="Content Placeholder 2"/>
          <p:cNvSpPr>
            <a:spLocks noGrp="1"/>
          </p:cNvSpPr>
          <p:nvPr>
            <p:ph idx="1"/>
          </p:nvPr>
        </p:nvSpPr>
        <p:spPr>
          <a:xfrm>
            <a:off x="1113233" y="1780318"/>
            <a:ext cx="7514035" cy="3937332"/>
          </a:xfrm>
        </p:spPr>
        <p:txBody>
          <a:bodyPr>
            <a:normAutofit lnSpcReduction="10000"/>
          </a:bodyPr>
          <a:lstStyle/>
          <a:p>
            <a:r>
              <a:rPr lang="en-US" dirty="0">
                <a:latin typeface="Times New Roman" charset="0"/>
                <a:ea typeface="Times New Roman" charset="0"/>
                <a:cs typeface="Times New Roman" charset="0"/>
              </a:rPr>
              <a:t>It should be considered in all situations where there is a high risk of fetal </a:t>
            </a:r>
            <a:r>
              <a:rPr lang="en-US" dirty="0">
                <a:solidFill>
                  <a:srgbClr val="FF0000"/>
                </a:solidFill>
                <a:latin typeface="Times New Roman" charset="0"/>
                <a:ea typeface="Times New Roman" charset="0"/>
                <a:cs typeface="Times New Roman" charset="0"/>
              </a:rPr>
              <a:t>hypoxia/acidosis</a:t>
            </a:r>
            <a:r>
              <a:rPr lang="en-US" dirty="0">
                <a:latin typeface="Times New Roman" charset="0"/>
                <a:ea typeface="Times New Roman" charset="0"/>
                <a:cs typeface="Times New Roman" charset="0"/>
              </a:rPr>
              <a:t>.</a:t>
            </a:r>
          </a:p>
          <a:p>
            <a:r>
              <a:rPr lang="en-US" dirty="0">
                <a:latin typeface="Times New Roman" charset="0"/>
                <a:ea typeface="Times New Roman" charset="0"/>
                <a:cs typeface="Times New Roman" charset="0"/>
              </a:rPr>
              <a:t>The electronic FHR monitor is a device with two components. One establishes the </a:t>
            </a:r>
            <a:r>
              <a:rPr lang="en-US" dirty="0">
                <a:solidFill>
                  <a:srgbClr val="FF0000"/>
                </a:solidFill>
                <a:latin typeface="Times New Roman" charset="0"/>
                <a:ea typeface="Times New Roman" charset="0"/>
                <a:cs typeface="Times New Roman" charset="0"/>
              </a:rPr>
              <a:t>FHR</a:t>
            </a:r>
            <a:r>
              <a:rPr lang="en-US" dirty="0">
                <a:latin typeface="Times New Roman" charset="0"/>
                <a:ea typeface="Times New Roman" charset="0"/>
                <a:cs typeface="Times New Roman" charset="0"/>
              </a:rPr>
              <a:t>, and the other measures </a:t>
            </a:r>
            <a:r>
              <a:rPr lang="en-US" dirty="0">
                <a:solidFill>
                  <a:srgbClr val="FF0000"/>
                </a:solidFill>
                <a:latin typeface="Times New Roman" charset="0"/>
                <a:ea typeface="Times New Roman" charset="0"/>
                <a:cs typeface="Times New Roman" charset="0"/>
              </a:rPr>
              <a:t>uterine contractions</a:t>
            </a:r>
            <a:r>
              <a:rPr lang="en-US" dirty="0">
                <a:latin typeface="Times New Roman" charset="0"/>
                <a:ea typeface="Times New Roman" charset="0"/>
                <a:cs typeface="Times New Roman" charset="0"/>
              </a:rPr>
              <a:t>.</a:t>
            </a:r>
            <a:endParaRPr lang="en-US" altLang="en-US" dirty="0"/>
          </a:p>
          <a:p>
            <a:r>
              <a:rPr lang="en-US" dirty="0">
                <a:latin typeface="Times New Roman" charset="0"/>
                <a:ea typeface="Times New Roman" charset="0"/>
                <a:cs typeface="Times New Roman" charset="0"/>
              </a:rPr>
              <a:t>Continuous cardiotocography (CTG )is also recommended when abnormalities are detected during intermittent fetal auscultation. </a:t>
            </a:r>
          </a:p>
          <a:p>
            <a:r>
              <a:rPr lang="en-US" dirty="0">
                <a:latin typeface="Times New Roman" charset="0"/>
                <a:ea typeface="Times New Roman" charset="0"/>
                <a:cs typeface="Times New Roman" charset="0"/>
              </a:rPr>
              <a:t>CTG has been shown to decrease the occurrence of </a:t>
            </a:r>
            <a:r>
              <a:rPr lang="en-US" dirty="0">
                <a:solidFill>
                  <a:srgbClr val="FF0000"/>
                </a:solidFill>
                <a:latin typeface="Times New Roman" charset="0"/>
                <a:ea typeface="Times New Roman" charset="0"/>
                <a:cs typeface="Times New Roman" charset="0"/>
              </a:rPr>
              <a:t>neonatal seizures</a:t>
            </a:r>
            <a:r>
              <a:rPr lang="en-US" dirty="0">
                <a:latin typeface="Times New Roman" charset="0"/>
                <a:ea typeface="Times New Roman" charset="0"/>
                <a:cs typeface="Times New Roman" charset="0"/>
              </a:rPr>
              <a:t>.</a:t>
            </a:r>
          </a:p>
        </p:txBody>
      </p:sp>
    </p:spTree>
    <p:extLst>
      <p:ext uri="{BB962C8B-B14F-4D97-AF65-F5344CB8AC3E}">
        <p14:creationId xmlns:p14="http://schemas.microsoft.com/office/powerpoint/2010/main" val="132989207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65668"/>
            <a:ext cx="7514035" cy="2009339"/>
          </a:xfrm>
        </p:spPr>
        <p:txBody>
          <a:bodyPr/>
          <a:lstStyle/>
          <a:p>
            <a:r>
              <a:rPr lang="en-US" altLang="en-US" b="1" dirty="0">
                <a:latin typeface="Times New Roman" charset="0"/>
                <a:ea typeface="Times New Roman" charset="0"/>
                <a:cs typeface="Times New Roman" charset="0"/>
              </a:rPr>
              <a:t>Electronic fetal heart monitoring</a:t>
            </a:r>
            <a:br>
              <a:rPr lang="en-US" altLang="en-US" b="1" dirty="0">
                <a:latin typeface="Times New Roman" charset="0"/>
                <a:ea typeface="Times New Roman" charset="0"/>
                <a:cs typeface="Times New Roman" charset="0"/>
              </a:rPr>
            </a:br>
            <a:r>
              <a:rPr lang="en-US" altLang="en-US" b="1" dirty="0">
                <a:latin typeface="Times New Roman" charset="0"/>
                <a:ea typeface="Times New Roman" charset="0"/>
                <a:cs typeface="Times New Roman" charset="0"/>
              </a:rPr>
              <a:t>disadvantages</a:t>
            </a:r>
            <a:endParaRPr lang="en-US" dirty="0"/>
          </a:p>
        </p:txBody>
      </p:sp>
      <p:sp>
        <p:nvSpPr>
          <p:cNvPr id="3" name="Content Placeholder 2"/>
          <p:cNvSpPr>
            <a:spLocks noGrp="1"/>
          </p:cNvSpPr>
          <p:nvPr>
            <p:ph idx="1"/>
          </p:nvPr>
        </p:nvSpPr>
        <p:spPr>
          <a:xfrm>
            <a:off x="1113233" y="2175006"/>
            <a:ext cx="7514035" cy="4276069"/>
          </a:xfrm>
        </p:spPr>
        <p:txBody>
          <a:bodyPr/>
          <a:lstStyle/>
          <a:p>
            <a:endParaRPr lang="en-US" altLang="en-US" dirty="0"/>
          </a:p>
          <a:p>
            <a:r>
              <a:rPr lang="en-US" altLang="en-US" dirty="0">
                <a:latin typeface="Times New Roman" charset="0"/>
                <a:ea typeface="Times New Roman" charset="0"/>
                <a:cs typeface="Times New Roman" charset="0"/>
              </a:rPr>
              <a:t>Limit woman’s mobility</a:t>
            </a:r>
          </a:p>
          <a:p>
            <a:r>
              <a:rPr lang="en-US" altLang="en-US" dirty="0">
                <a:latin typeface="Times New Roman" charset="0"/>
                <a:ea typeface="Times New Roman" charset="0"/>
                <a:cs typeface="Times New Roman" charset="0"/>
              </a:rPr>
              <a:t>Decease direct contact between woman &amp; staff.</a:t>
            </a:r>
          </a:p>
          <a:p>
            <a:r>
              <a:rPr lang="en-US" dirty="0">
                <a:latin typeface="Times New Roman" charset="0"/>
                <a:ea typeface="Times New Roman" charset="0"/>
                <a:cs typeface="Times New Roman" charset="0"/>
              </a:rPr>
              <a:t>Continuous EFM is associated with an increase in the rates of Caesarean sections and instrumental vaginal births. </a:t>
            </a:r>
          </a:p>
          <a:p>
            <a:endParaRPr lang="en-US" dirty="0">
              <a:latin typeface="Times New Roman" charset="0"/>
              <a:ea typeface="Times New Roman" charset="0"/>
              <a:cs typeface="Times New Roman" charset="0"/>
            </a:endParaRPr>
          </a:p>
          <a:p>
            <a:endParaRPr lang="en-US" altLang="en-US" dirty="0">
              <a:latin typeface="Times New Roman" charset="0"/>
              <a:ea typeface="Times New Roman" charset="0"/>
              <a:cs typeface="Times New Roman" charset="0"/>
            </a:endParaRPr>
          </a:p>
          <a:p>
            <a:endParaRPr 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37370348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89481"/>
            <a:ext cx="7514035" cy="1603697"/>
          </a:xfrm>
        </p:spPr>
        <p:txBody>
          <a:bodyPr/>
          <a:lstStyle/>
          <a:p>
            <a:pPr algn="l"/>
            <a:r>
              <a:rPr lang="en-US" b="1" dirty="0">
                <a:latin typeface="Times New Roman" charset="0"/>
                <a:ea typeface="Times New Roman" charset="0"/>
                <a:cs typeface="Times New Roman" charset="0"/>
              </a:rPr>
              <a:t>External fetal monitor</a:t>
            </a:r>
          </a:p>
        </p:txBody>
      </p:sp>
      <p:sp>
        <p:nvSpPr>
          <p:cNvPr id="3" name="Content Placeholder 2"/>
          <p:cNvSpPr>
            <a:spLocks noGrp="1"/>
          </p:cNvSpPr>
          <p:nvPr>
            <p:ph idx="1"/>
          </p:nvPr>
        </p:nvSpPr>
        <p:spPr>
          <a:xfrm>
            <a:off x="1116344" y="1828800"/>
            <a:ext cx="7514035" cy="4136941"/>
          </a:xfrm>
        </p:spPr>
        <p:txBody>
          <a:bodyPr>
            <a:normAutofit/>
          </a:bodyPr>
          <a:lstStyle/>
          <a:p>
            <a:r>
              <a:rPr lang="en-US" dirty="0">
                <a:latin typeface="Times New Roman" charset="0"/>
                <a:ea typeface="Times New Roman" charset="0"/>
                <a:cs typeface="Times New Roman" charset="0"/>
              </a:rPr>
              <a:t>An </a:t>
            </a:r>
            <a:r>
              <a:rPr lang="en-US" altLang="en-US" dirty="0">
                <a:latin typeface="Times New Roman" charset="0"/>
                <a:ea typeface="Times New Roman" charset="0"/>
                <a:cs typeface="Times New Roman" charset="0"/>
              </a:rPr>
              <a:t>ultrasound transducer transmits the FHR in beats per minute.</a:t>
            </a:r>
          </a:p>
          <a:p>
            <a:r>
              <a:rPr lang="en-US" dirty="0">
                <a:latin typeface="Times New Roman" charset="0"/>
                <a:ea typeface="Times New Roman" charset="0"/>
                <a:cs typeface="Times New Roman" charset="0"/>
              </a:rPr>
              <a:t>Non-invasive.</a:t>
            </a:r>
          </a:p>
          <a:p>
            <a:r>
              <a:rPr lang="en-US" dirty="0">
                <a:latin typeface="Times New Roman" charset="0"/>
                <a:ea typeface="Times New Roman" charset="0"/>
                <a:cs typeface="Times New Roman" charset="0"/>
              </a:rPr>
              <a:t>Does not require cervical dilatation or rupture of membranes. </a:t>
            </a:r>
          </a:p>
          <a:p>
            <a:r>
              <a:rPr lang="en-US" dirty="0">
                <a:latin typeface="Times New Roman" charset="0"/>
                <a:ea typeface="Times New Roman" charset="0"/>
                <a:cs typeface="Times New Roman" charset="0"/>
              </a:rPr>
              <a:t>Needs readjustment with maternal or fetal movements. </a:t>
            </a:r>
          </a:p>
          <a:p>
            <a:r>
              <a:rPr lang="en-US" dirty="0">
                <a:latin typeface="Times New Roman" charset="0"/>
                <a:ea typeface="Times New Roman" charset="0"/>
                <a:cs typeface="Times New Roman" charset="0"/>
              </a:rPr>
              <a:t>Difficult to obtain a clear tracing in obese women or those with polyhydramnios. </a:t>
            </a:r>
          </a:p>
          <a:p>
            <a:endParaRPr 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65288710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02179"/>
            <a:ext cx="7514035" cy="1467452"/>
          </a:xfrm>
        </p:spPr>
        <p:txBody>
          <a:bodyPr>
            <a:normAutofit/>
          </a:bodyPr>
          <a:lstStyle/>
          <a:p>
            <a:pPr algn="l"/>
            <a:r>
              <a:rPr lang="en-US" b="1" dirty="0">
                <a:latin typeface="Times New Roman" charset="0"/>
                <a:ea typeface="Times New Roman" charset="0"/>
                <a:cs typeface="Times New Roman" charset="0"/>
              </a:rPr>
              <a:t>Internal fetal monitor</a:t>
            </a:r>
          </a:p>
        </p:txBody>
      </p:sp>
      <p:sp>
        <p:nvSpPr>
          <p:cNvPr id="3" name="Content Placeholder 2"/>
          <p:cNvSpPr>
            <a:spLocks noGrp="1"/>
          </p:cNvSpPr>
          <p:nvPr>
            <p:ph idx="1"/>
          </p:nvPr>
        </p:nvSpPr>
        <p:spPr>
          <a:xfrm>
            <a:off x="1113233" y="965628"/>
            <a:ext cx="7514035" cy="5498144"/>
          </a:xfrm>
        </p:spPr>
        <p:txBody>
          <a:bodyPr/>
          <a:lstStyle/>
          <a:p>
            <a:r>
              <a:rPr lang="en-US" dirty="0">
                <a:latin typeface="Times New Roman" charset="0"/>
                <a:ea typeface="Times New Roman" charset="0"/>
                <a:cs typeface="Times New Roman" charset="0"/>
              </a:rPr>
              <a:t>performed with a spiral electrode inserted through vagina and cervix and attached to the fetal scalp. </a:t>
            </a:r>
          </a:p>
          <a:p>
            <a:r>
              <a:rPr lang="en-US" b="1" dirty="0">
                <a:latin typeface="Times New Roman" charset="0"/>
                <a:ea typeface="Times New Roman" charset="0"/>
                <a:cs typeface="Times New Roman" charset="0"/>
              </a:rPr>
              <a:t>Indicated</a:t>
            </a:r>
            <a:r>
              <a:rPr lang="en-US" dirty="0">
                <a:latin typeface="Times New Roman" charset="0"/>
                <a:ea typeface="Times New Roman" charset="0"/>
                <a:cs typeface="Times New Roman" charset="0"/>
              </a:rPr>
              <a:t> when the external tracing is inadequate for accurate interpretation. </a:t>
            </a:r>
          </a:p>
          <a:p>
            <a:r>
              <a:rPr lang="en-US" b="1" dirty="0">
                <a:latin typeface="Times New Roman" charset="0"/>
                <a:ea typeface="Times New Roman" charset="0"/>
                <a:cs typeface="Times New Roman" charset="0"/>
              </a:rPr>
              <a:t>Contraindications</a:t>
            </a:r>
            <a:r>
              <a:rPr lang="en-US" dirty="0">
                <a:latin typeface="Times New Roman" charset="0"/>
                <a:ea typeface="Times New Roman" charset="0"/>
                <a:cs typeface="Times New Roman" charset="0"/>
              </a:rPr>
              <a:t> include placenta previa, face presentation, unknown presentation, HIV seropositivity, or active genital herpes. </a:t>
            </a:r>
          </a:p>
          <a:p>
            <a:r>
              <a:rPr lang="en-US" dirty="0">
                <a:latin typeface="Times New Roman" charset="0"/>
                <a:ea typeface="Times New Roman" charset="0"/>
                <a:cs typeface="Times New Roman" charset="0"/>
              </a:rPr>
              <a:t>Internal uterine activity monitoring is done via an Intra Uterine Pressure Catheter </a:t>
            </a:r>
            <a:r>
              <a:rPr lang="en-US" dirty="0"/>
              <a:t>. </a:t>
            </a:r>
          </a:p>
          <a:p>
            <a:endParaRPr lang="en-US" dirty="0">
              <a:latin typeface="Times New Roman" charset="0"/>
              <a:ea typeface="Times New Roman" charset="0"/>
              <a:cs typeface="Times New Roman" charset="0"/>
            </a:endParaRPr>
          </a:p>
          <a:p>
            <a:endParaRPr 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24228735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91063"/>
            <a:ext cx="7514035" cy="863450"/>
          </a:xfrm>
        </p:spPr>
        <p:txBody>
          <a:bodyPr>
            <a:normAutofit fontScale="90000"/>
          </a:bodyPr>
          <a:lstStyle/>
          <a:p>
            <a:r>
              <a:rPr lang="en-US" sz="3099" dirty="0">
                <a:latin typeface="Times New Roman" charset="0"/>
                <a:ea typeface="Times New Roman" charset="0"/>
                <a:cs typeface="Times New Roman" charset="0"/>
              </a:rPr>
              <a:t>EFM may be performed with an external(abdomen) or internal(vaginal) monitor</a:t>
            </a:r>
            <a:r>
              <a:rPr lang="en-US" dirty="0">
                <a:latin typeface="Times New Roman" charset="0"/>
                <a:ea typeface="Times New Roman" charset="0"/>
                <a:cs typeface="Times New Roman" charset="0"/>
              </a:rPr>
              <a:t> </a:t>
            </a:r>
          </a:p>
        </p:txBody>
      </p:sp>
      <p:pic>
        <p:nvPicPr>
          <p:cNvPr id="4" name="Content Placeholder 3"/>
          <p:cNvPicPr>
            <a:picLocks noGrp="1" noChangeAspect="1"/>
          </p:cNvPicPr>
          <p:nvPr>
            <p:ph idx="1"/>
          </p:nvPr>
        </p:nvPicPr>
        <p:blipFill>
          <a:blip r:embed="rId2"/>
          <a:stretch>
            <a:fillRect/>
          </a:stretch>
        </p:blipFill>
        <p:spPr>
          <a:xfrm>
            <a:off x="638175" y="1194188"/>
            <a:ext cx="7572375" cy="5015629"/>
          </a:xfrm>
          <a:prstGeom prst="rect">
            <a:avLst/>
          </a:prstGeom>
        </p:spPr>
      </p:pic>
    </p:spTree>
    <p:extLst>
      <p:ext uri="{BB962C8B-B14F-4D97-AF65-F5344CB8AC3E}">
        <p14:creationId xmlns:p14="http://schemas.microsoft.com/office/powerpoint/2010/main" val="149314865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65667"/>
            <a:ext cx="7514035" cy="838055"/>
          </a:xfrm>
        </p:spPr>
        <p:txBody>
          <a:bodyPr/>
          <a:lstStyle/>
          <a:p>
            <a:pPr algn="l"/>
            <a:r>
              <a:rPr lang="en-US" b="1" dirty="0">
                <a:latin typeface="Times New Roman" charset="0"/>
                <a:ea typeface="Times New Roman" charset="0"/>
                <a:cs typeface="Times New Roman" charset="0"/>
              </a:rPr>
              <a:t>External vs internal monitoring</a:t>
            </a:r>
          </a:p>
        </p:txBody>
      </p:sp>
      <p:pic>
        <p:nvPicPr>
          <p:cNvPr id="4" name="Content Placeholder 3" descr="FHR and uc monitori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3795"/>
          <a:stretch>
            <a:fillRect/>
          </a:stretch>
        </p:blipFill>
        <p:spPr>
          <a:xfrm>
            <a:off x="1113233" y="1562424"/>
            <a:ext cx="7230667" cy="4685487"/>
          </a:xfrm>
          <a:noFill/>
        </p:spPr>
      </p:pic>
    </p:spTree>
    <p:extLst>
      <p:ext uri="{BB962C8B-B14F-4D97-AF65-F5344CB8AC3E}">
        <p14:creationId xmlns:p14="http://schemas.microsoft.com/office/powerpoint/2010/main" val="107663474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27575"/>
            <a:ext cx="7514035" cy="1664440"/>
          </a:xfrm>
        </p:spPr>
        <p:txBody>
          <a:bodyPr/>
          <a:lstStyle/>
          <a:p>
            <a:pPr algn="l"/>
            <a:r>
              <a:rPr lang="en-US" altLang="en-US" b="1" dirty="0">
                <a:latin typeface="Times New Roman" charset="0"/>
                <a:ea typeface="Times New Roman" charset="0"/>
                <a:cs typeface="Times New Roman" charset="0"/>
              </a:rPr>
              <a:t>Electronic fetal heart monitoring</a:t>
            </a:r>
            <a:endParaRPr lang="en-US" dirty="0"/>
          </a:p>
        </p:txBody>
      </p:sp>
      <p:sp>
        <p:nvSpPr>
          <p:cNvPr id="3" name="Content Placeholder 2"/>
          <p:cNvSpPr>
            <a:spLocks noGrp="1"/>
          </p:cNvSpPr>
          <p:nvPr>
            <p:ph idx="1"/>
          </p:nvPr>
        </p:nvSpPr>
        <p:spPr>
          <a:xfrm>
            <a:off x="1113233" y="1587820"/>
            <a:ext cx="7514035" cy="4202971"/>
          </a:xfrm>
        </p:spPr>
        <p:txBody>
          <a:bodyPr/>
          <a:lstStyle/>
          <a:p>
            <a:r>
              <a:rPr lang="en-US" altLang="en-US" dirty="0">
                <a:latin typeface="Times New Roman" charset="0"/>
                <a:ea typeface="Times New Roman" charset="0"/>
                <a:cs typeface="Times New Roman" charset="0"/>
              </a:rPr>
              <a:t>Baseline FHR</a:t>
            </a:r>
          </a:p>
          <a:p>
            <a:r>
              <a:rPr lang="en-US" altLang="en-US" dirty="0">
                <a:latin typeface="Times New Roman" charset="0"/>
                <a:ea typeface="Times New Roman" charset="0"/>
                <a:cs typeface="Times New Roman" charset="0"/>
              </a:rPr>
              <a:t>FHR variability (beat to beat variation)</a:t>
            </a:r>
          </a:p>
          <a:p>
            <a:r>
              <a:rPr lang="en-US" altLang="en-US" dirty="0">
                <a:latin typeface="Times New Roman" charset="0"/>
                <a:ea typeface="Times New Roman" charset="0"/>
                <a:cs typeface="Times New Roman" charset="0"/>
              </a:rPr>
              <a:t>Acceleration</a:t>
            </a:r>
          </a:p>
          <a:p>
            <a:r>
              <a:rPr lang="en-US" altLang="en-US" dirty="0">
                <a:latin typeface="Times New Roman" charset="0"/>
                <a:ea typeface="Times New Roman" charset="0"/>
                <a:cs typeface="Times New Roman" charset="0"/>
              </a:rPr>
              <a:t>Deceleration</a:t>
            </a:r>
          </a:p>
          <a:p>
            <a:endParaRPr lang="en-US" dirty="0"/>
          </a:p>
        </p:txBody>
      </p:sp>
    </p:spTree>
    <p:extLst>
      <p:ext uri="{BB962C8B-B14F-4D97-AF65-F5344CB8AC3E}">
        <p14:creationId xmlns:p14="http://schemas.microsoft.com/office/powerpoint/2010/main" val="168677059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27574"/>
            <a:ext cx="7514035" cy="1652085"/>
          </a:xfrm>
        </p:spPr>
        <p:txBody>
          <a:bodyPr>
            <a:normAutofit fontScale="90000"/>
          </a:bodyPr>
          <a:lstStyle/>
          <a:p>
            <a:r>
              <a:rPr lang="en-US" b="1" dirty="0"/>
              <a:t/>
            </a:r>
            <a:br>
              <a:rPr lang="en-US" b="1" dirty="0"/>
            </a:br>
            <a:r>
              <a:rPr lang="en-US" sz="4399" b="1" dirty="0">
                <a:latin typeface="Times New Roman" charset="0"/>
                <a:ea typeface="Times New Roman" charset="0"/>
                <a:cs typeface="Times New Roman" charset="0"/>
              </a:rPr>
              <a:t>Interpretation of electronic fetal monitoring </a:t>
            </a:r>
            <a:r>
              <a:rPr lang="en-US" sz="4399" dirty="0">
                <a:latin typeface="Times New Roman" charset="0"/>
                <a:ea typeface="Times New Roman" charset="0"/>
                <a:cs typeface="Times New Roman" charset="0"/>
              </a:rPr>
              <a:t/>
            </a:r>
            <a:br>
              <a:rPr lang="en-US" sz="4399" dirty="0">
                <a:latin typeface="Times New Roman" charset="0"/>
                <a:ea typeface="Times New Roman" charset="0"/>
                <a:cs typeface="Times New Roman" charset="0"/>
              </a:rPr>
            </a:br>
            <a:endParaRPr lang="en-US" sz="4399" dirty="0">
              <a:latin typeface="Times New Roman" charset="0"/>
              <a:ea typeface="Times New Roman" charset="0"/>
              <a:cs typeface="Times New Roman" charset="0"/>
            </a:endParaRPr>
          </a:p>
        </p:txBody>
      </p:sp>
      <p:sp>
        <p:nvSpPr>
          <p:cNvPr id="3" name="Content Placeholder 2"/>
          <p:cNvSpPr>
            <a:spLocks noGrp="1"/>
          </p:cNvSpPr>
          <p:nvPr>
            <p:ph idx="1"/>
          </p:nvPr>
        </p:nvSpPr>
        <p:spPr>
          <a:xfrm>
            <a:off x="1113233" y="1232282"/>
            <a:ext cx="7514035" cy="5244189"/>
          </a:xfrm>
        </p:spPr>
        <p:txBody>
          <a:bodyPr/>
          <a:lstStyle/>
          <a:p>
            <a:pPr marL="457109" indent="-457109">
              <a:buFont typeface="+mj-lt"/>
              <a:buAutoNum type="arabicPeriod"/>
            </a:pPr>
            <a:r>
              <a:rPr lang="en-US" dirty="0">
                <a:latin typeface="Times New Roman" charset="0"/>
                <a:ea typeface="Times New Roman" charset="0"/>
                <a:cs typeface="Times New Roman" charset="0"/>
              </a:rPr>
              <a:t>Assess the quality of the signal acquisition. </a:t>
            </a:r>
          </a:p>
          <a:p>
            <a:pPr marL="457109" indent="-457109">
              <a:buFont typeface="+mj-lt"/>
              <a:buAutoNum type="arabicPeriod"/>
            </a:pPr>
            <a:r>
              <a:rPr lang="en-US" dirty="0">
                <a:latin typeface="Times New Roman" charset="0"/>
                <a:ea typeface="Times New Roman" charset="0"/>
                <a:cs typeface="Times New Roman" charset="0"/>
              </a:rPr>
              <a:t>Determine the paper speed and graph range.(1cm per minute) </a:t>
            </a:r>
          </a:p>
          <a:p>
            <a:pPr marL="457109" indent="-457109">
              <a:buFont typeface="+mj-lt"/>
              <a:buAutoNum type="arabicPeriod"/>
            </a:pPr>
            <a:r>
              <a:rPr lang="en-US" dirty="0">
                <a:latin typeface="Times New Roman" charset="0"/>
                <a:ea typeface="Times New Roman" charset="0"/>
                <a:cs typeface="Times New Roman" charset="0"/>
              </a:rPr>
              <a:t>Determine whether the mode of recording is external or internal. </a:t>
            </a:r>
          </a:p>
          <a:p>
            <a:pPr marL="457109" indent="-457109">
              <a:buFont typeface="+mj-lt"/>
              <a:buAutoNum type="arabicPeriod"/>
            </a:pPr>
            <a:r>
              <a:rPr lang="en-US" dirty="0">
                <a:latin typeface="Times New Roman" charset="0"/>
                <a:ea typeface="Times New Roman" charset="0"/>
                <a:cs typeface="Times New Roman" charset="0"/>
              </a:rPr>
              <a:t>Assess the uterine activity pattern, including </a:t>
            </a:r>
            <a:r>
              <a:rPr lang="en-US" b="1" dirty="0">
                <a:latin typeface="Times New Roman" charset="0"/>
                <a:ea typeface="Times New Roman" charset="0"/>
                <a:cs typeface="Times New Roman" charset="0"/>
              </a:rPr>
              <a:t>frequency</a:t>
            </a:r>
            <a:r>
              <a:rPr lang="en-US" dirty="0">
                <a:latin typeface="Times New Roman" charset="0"/>
                <a:ea typeface="Times New Roman" charset="0"/>
                <a:cs typeface="Times New Roman" charset="0"/>
              </a:rPr>
              <a:t>, </a:t>
            </a:r>
            <a:r>
              <a:rPr lang="en-US" b="1" dirty="0">
                <a:latin typeface="Times New Roman" charset="0"/>
                <a:ea typeface="Times New Roman" charset="0"/>
                <a:cs typeface="Times New Roman" charset="0"/>
              </a:rPr>
              <a:t>duration</a:t>
            </a:r>
            <a:r>
              <a:rPr lang="en-US" dirty="0">
                <a:latin typeface="Times New Roman" charset="0"/>
                <a:ea typeface="Times New Roman" charset="0"/>
                <a:cs typeface="Times New Roman" charset="0"/>
              </a:rPr>
              <a:t>, and </a:t>
            </a:r>
            <a:r>
              <a:rPr lang="en-US" b="1" dirty="0">
                <a:latin typeface="Times New Roman" charset="0"/>
                <a:ea typeface="Times New Roman" charset="0"/>
                <a:cs typeface="Times New Roman" charset="0"/>
              </a:rPr>
              <a:t>intensity</a:t>
            </a:r>
            <a:r>
              <a:rPr lang="en-US" dirty="0">
                <a:latin typeface="Times New Roman" charset="0"/>
                <a:ea typeface="Times New Roman" charset="0"/>
                <a:cs typeface="Times New Roman" charset="0"/>
              </a:rPr>
              <a:t> of contraction, and uterine resting tone. </a:t>
            </a:r>
          </a:p>
          <a:p>
            <a:pPr marL="457109" indent="-457109">
              <a:buFont typeface="+mj-lt"/>
              <a:buAutoNum type="arabicPeriod"/>
            </a:pPr>
            <a:r>
              <a:rPr lang="en-US" dirty="0">
                <a:latin typeface="Times New Roman" charset="0"/>
                <a:ea typeface="Times New Roman" charset="0"/>
                <a:cs typeface="Times New Roman" charset="0"/>
              </a:rPr>
              <a:t>Assess the FHR. </a:t>
            </a:r>
          </a:p>
          <a:p>
            <a:pPr marL="0" indent="0">
              <a:buNone/>
            </a:pPr>
            <a:endParaRPr lang="en-US" dirty="0"/>
          </a:p>
        </p:txBody>
      </p:sp>
    </p:spTree>
    <p:extLst>
      <p:ext uri="{BB962C8B-B14F-4D97-AF65-F5344CB8AC3E}">
        <p14:creationId xmlns:p14="http://schemas.microsoft.com/office/powerpoint/2010/main" val="13408996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MATERNAL SELF-ASSESSMENT OF FETAL </a:t>
            </a:r>
            <a:r>
              <a:rPr lang="en-US" b="1" dirty="0" smtClean="0"/>
              <a:t>WELL-BEING</a:t>
            </a:r>
          </a:p>
          <a:p>
            <a:r>
              <a:rPr lang="en-US" dirty="0" smtClean="0"/>
              <a:t> </a:t>
            </a:r>
            <a:r>
              <a:rPr lang="en-US" dirty="0"/>
              <a:t>A simple technique (kick counting) may be used to assess fetal well-being. The mother assesses fetal movement (kick counts) each evening while lying on her left side. She should recognize 10 movements in 1 hour and if she does not, she should retest in 1 hour. If she still does not have 10 fetal movements in 1 hour, she should contact her doctor or present herself (usually to the hospital) for an NST and an ultrasonic assessment</a:t>
            </a:r>
          </a:p>
        </p:txBody>
      </p:sp>
      <p:sp>
        <p:nvSpPr>
          <p:cNvPr id="3" name="Title 2"/>
          <p:cNvSpPr>
            <a:spLocks noGrp="1"/>
          </p:cNvSpPr>
          <p:nvPr>
            <p:ph type="title"/>
          </p:nvPr>
        </p:nvSpPr>
        <p:spPr>
          <a:xfrm>
            <a:off x="971600" y="4653136"/>
            <a:ext cx="7749480" cy="1600200"/>
          </a:xfrm>
        </p:spPr>
        <p:txBody>
          <a:bodyPr>
            <a:noAutofit/>
          </a:bodyPr>
          <a:lstStyle/>
          <a:p>
            <a:r>
              <a:rPr lang="en-US" sz="2000" dirty="0">
                <a:latin typeface="+mn-lt"/>
              </a:rPr>
              <a:t>Objective maternal assessment of fetal movements ("fetal kick counts") is based on evidence that fetal movement decreases in response to fetal hypoxemia </a:t>
            </a:r>
            <a:r>
              <a:rPr lang="en-US" sz="2000" dirty="0" smtClean="0">
                <a:latin typeface="+mn-lt"/>
              </a:rPr>
              <a:t>. </a:t>
            </a:r>
            <a:r>
              <a:rPr lang="en-US" sz="2000" dirty="0">
                <a:latin typeface="+mn-lt"/>
              </a:rPr>
              <a:t>Although there is universal consensus opinion that patients with decreased fetal movement should undergo further fetal </a:t>
            </a:r>
            <a:r>
              <a:rPr lang="en-US" sz="2000" dirty="0" smtClean="0">
                <a:latin typeface="+mn-lt"/>
              </a:rPr>
              <a:t>assessment .</a:t>
            </a:r>
            <a:endParaRPr lang="en-US" sz="2000" dirty="0">
              <a:latin typeface="+mn-lt"/>
            </a:endParaRPr>
          </a:p>
        </p:txBody>
      </p:sp>
    </p:spTree>
    <p:extLst>
      <p:ext uri="{BB962C8B-B14F-4D97-AF65-F5344CB8AC3E}">
        <p14:creationId xmlns:p14="http://schemas.microsoft.com/office/powerpoint/2010/main" val="323026594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203761"/>
            <a:ext cx="7514035" cy="1884764"/>
          </a:xfrm>
        </p:spPr>
        <p:txBody>
          <a:bodyPr/>
          <a:lstStyle/>
          <a:p>
            <a:pPr algn="l"/>
            <a:r>
              <a:rPr lang="en-US" b="1" dirty="0">
                <a:latin typeface="Times New Roman" charset="0"/>
                <a:ea typeface="Times New Roman" charset="0"/>
                <a:cs typeface="Times New Roman" charset="0"/>
              </a:rPr>
              <a:t>Assessment of uterine contractions</a:t>
            </a:r>
          </a:p>
        </p:txBody>
      </p:sp>
      <p:sp>
        <p:nvSpPr>
          <p:cNvPr id="3" name="Content Placeholder 2"/>
          <p:cNvSpPr>
            <a:spLocks noGrp="1"/>
          </p:cNvSpPr>
          <p:nvPr>
            <p:ph idx="1"/>
          </p:nvPr>
        </p:nvSpPr>
        <p:spPr>
          <a:xfrm>
            <a:off x="1113233" y="1244981"/>
            <a:ext cx="7514035" cy="5447353"/>
          </a:xfrm>
        </p:spPr>
        <p:txBody>
          <a:bodyPr/>
          <a:lstStyle/>
          <a:p>
            <a:pPr>
              <a:lnSpc>
                <a:spcPct val="80000"/>
              </a:lnSpc>
            </a:pPr>
            <a:r>
              <a:rPr lang="en-US" altLang="en-US" dirty="0">
                <a:solidFill>
                  <a:schemeClr val="tx2"/>
                </a:solidFill>
                <a:latin typeface="Times New Roman" charset="0"/>
                <a:ea typeface="Times New Roman" charset="0"/>
                <a:cs typeface="Times New Roman" charset="0"/>
              </a:rPr>
              <a:t>The lowest intrauterine pressure between contractions is called </a:t>
            </a:r>
            <a:r>
              <a:rPr lang="en-US" altLang="en-US" b="1" dirty="0">
                <a:solidFill>
                  <a:schemeClr val="tx2"/>
                </a:solidFill>
                <a:latin typeface="Times New Roman" charset="0"/>
                <a:ea typeface="Times New Roman" charset="0"/>
                <a:cs typeface="Times New Roman" charset="0"/>
              </a:rPr>
              <a:t>resting tone</a:t>
            </a:r>
            <a:r>
              <a:rPr lang="en-US" altLang="en-US" dirty="0">
                <a:solidFill>
                  <a:schemeClr val="tx2"/>
                </a:solidFill>
                <a:latin typeface="Times New Roman" charset="0"/>
                <a:ea typeface="Times New Roman" charset="0"/>
                <a:cs typeface="Times New Roman" charset="0"/>
              </a:rPr>
              <a:t>.</a:t>
            </a:r>
          </a:p>
          <a:p>
            <a:pPr>
              <a:lnSpc>
                <a:spcPct val="80000"/>
              </a:lnSpc>
            </a:pPr>
            <a:r>
              <a:rPr lang="en-US" altLang="en-US" dirty="0">
                <a:solidFill>
                  <a:schemeClr val="tx2"/>
                </a:solidFill>
                <a:latin typeface="Times New Roman" charset="0"/>
                <a:ea typeface="Times New Roman" charset="0"/>
                <a:cs typeface="Times New Roman" charset="0"/>
              </a:rPr>
              <a:t>Normal resting tone is </a:t>
            </a:r>
            <a:r>
              <a:rPr lang="en-US" altLang="en-US" dirty="0">
                <a:solidFill>
                  <a:schemeClr val="accent4"/>
                </a:solidFill>
                <a:latin typeface="Times New Roman" charset="0"/>
                <a:ea typeface="Times New Roman" charset="0"/>
                <a:cs typeface="Times New Roman" charset="0"/>
              </a:rPr>
              <a:t>5-10 mmHg</a:t>
            </a:r>
            <a:r>
              <a:rPr lang="en-US" altLang="en-US" dirty="0">
                <a:solidFill>
                  <a:schemeClr val="tx2"/>
                </a:solidFill>
                <a:latin typeface="Times New Roman" charset="0"/>
                <a:ea typeface="Times New Roman" charset="0"/>
                <a:cs typeface="Times New Roman" charset="0"/>
              </a:rPr>
              <a:t>, but during labor it may rise to </a:t>
            </a:r>
            <a:r>
              <a:rPr lang="en-US" altLang="en-US" dirty="0">
                <a:solidFill>
                  <a:schemeClr val="accent4"/>
                </a:solidFill>
                <a:latin typeface="Times New Roman" charset="0"/>
                <a:ea typeface="Times New Roman" charset="0"/>
                <a:cs typeface="Times New Roman" charset="0"/>
              </a:rPr>
              <a:t>10-15 mmHg.</a:t>
            </a:r>
          </a:p>
          <a:p>
            <a:pPr>
              <a:lnSpc>
                <a:spcPct val="80000"/>
              </a:lnSpc>
            </a:pPr>
            <a:r>
              <a:rPr lang="en-US" altLang="en-US" dirty="0">
                <a:solidFill>
                  <a:schemeClr val="tx2"/>
                </a:solidFill>
                <a:latin typeface="Times New Roman" charset="0"/>
                <a:ea typeface="Times New Roman" charset="0"/>
                <a:cs typeface="Times New Roman" charset="0"/>
              </a:rPr>
              <a:t>Pressure during contractions rises to </a:t>
            </a:r>
            <a:r>
              <a:rPr lang="en-US" altLang="en-US" dirty="0">
                <a:solidFill>
                  <a:schemeClr val="accent4"/>
                </a:solidFill>
                <a:latin typeface="Times New Roman" charset="0"/>
                <a:ea typeface="Times New Roman" charset="0"/>
                <a:cs typeface="Times New Roman" charset="0"/>
              </a:rPr>
              <a:t>~25-100 mmHg </a:t>
            </a:r>
            <a:r>
              <a:rPr lang="en-US" altLang="en-US" dirty="0">
                <a:solidFill>
                  <a:schemeClr val="tx2"/>
                </a:solidFill>
                <a:latin typeface="Times New Roman" charset="0"/>
                <a:ea typeface="Times New Roman" charset="0"/>
                <a:cs typeface="Times New Roman" charset="0"/>
              </a:rPr>
              <a:t>(varies with stage).</a:t>
            </a:r>
          </a:p>
          <a:p>
            <a:pPr>
              <a:lnSpc>
                <a:spcPct val="80000"/>
              </a:lnSpc>
            </a:pPr>
            <a:r>
              <a:rPr lang="en-US" altLang="en-US" dirty="0">
                <a:solidFill>
                  <a:schemeClr val="tx2"/>
                </a:solidFill>
                <a:latin typeface="Times New Roman" charset="0"/>
                <a:ea typeface="Times New Roman" charset="0"/>
                <a:cs typeface="Times New Roman" charset="0"/>
              </a:rPr>
              <a:t>A resting pressure above </a:t>
            </a:r>
            <a:r>
              <a:rPr lang="en-US" altLang="en-US" dirty="0">
                <a:solidFill>
                  <a:schemeClr val="accent4"/>
                </a:solidFill>
                <a:latin typeface="Times New Roman" charset="0"/>
                <a:ea typeface="Times New Roman" charset="0"/>
                <a:cs typeface="Times New Roman" charset="0"/>
              </a:rPr>
              <a:t>20</a:t>
            </a:r>
            <a:r>
              <a:rPr lang="en-US" altLang="en-US" dirty="0">
                <a:solidFill>
                  <a:schemeClr val="tx2"/>
                </a:solidFill>
                <a:latin typeface="Times New Roman" charset="0"/>
                <a:ea typeface="Times New Roman" charset="0"/>
                <a:cs typeface="Times New Roman" charset="0"/>
              </a:rPr>
              <a:t> </a:t>
            </a:r>
            <a:r>
              <a:rPr lang="en-US" altLang="en-US" dirty="0">
                <a:solidFill>
                  <a:schemeClr val="accent4"/>
                </a:solidFill>
                <a:latin typeface="Times New Roman" charset="0"/>
                <a:ea typeface="Times New Roman" charset="0"/>
                <a:cs typeface="Times New Roman" charset="0"/>
              </a:rPr>
              <a:t>mmHg</a:t>
            </a:r>
            <a:r>
              <a:rPr lang="en-US" altLang="en-US" dirty="0">
                <a:solidFill>
                  <a:schemeClr val="tx2"/>
                </a:solidFill>
                <a:latin typeface="Times New Roman" charset="0"/>
                <a:ea typeface="Times New Roman" charset="0"/>
                <a:cs typeface="Times New Roman" charset="0"/>
              </a:rPr>
              <a:t> causes decreased uterine perfusion.</a:t>
            </a:r>
          </a:p>
          <a:p>
            <a:endParaRPr 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68961749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216458"/>
            <a:ext cx="7514035" cy="838055"/>
          </a:xfrm>
        </p:spPr>
        <p:txBody>
          <a:bodyPr/>
          <a:lstStyle/>
          <a:p>
            <a:pPr algn="l"/>
            <a:r>
              <a:rPr lang="en-US" b="1" dirty="0">
                <a:latin typeface="Times New Roman" charset="0"/>
                <a:ea typeface="Times New Roman" charset="0"/>
                <a:cs typeface="Times New Roman" charset="0"/>
              </a:rPr>
              <a:t>Assessment of fetal heart rate</a:t>
            </a:r>
          </a:p>
        </p:txBody>
      </p:sp>
      <p:sp>
        <p:nvSpPr>
          <p:cNvPr id="3" name="Content Placeholder 2"/>
          <p:cNvSpPr>
            <a:spLocks noGrp="1"/>
          </p:cNvSpPr>
          <p:nvPr>
            <p:ph idx="1"/>
          </p:nvPr>
        </p:nvSpPr>
        <p:spPr>
          <a:xfrm>
            <a:off x="1113233" y="1054515"/>
            <a:ext cx="7514035" cy="2463371"/>
          </a:xfrm>
        </p:spPr>
        <p:txBody>
          <a:bodyPr>
            <a:normAutofit fontScale="70000" lnSpcReduction="20000"/>
          </a:bodyPr>
          <a:lstStyle/>
          <a:p>
            <a:pPr marL="0" indent="0">
              <a:buNone/>
            </a:pPr>
            <a:endParaRPr lang="en-US" dirty="0"/>
          </a:p>
          <a:p>
            <a:pPr marL="0" indent="0">
              <a:buNone/>
            </a:pPr>
            <a:endParaRPr lang="en-US" dirty="0"/>
          </a:p>
          <a:p>
            <a:r>
              <a:rPr lang="en-US" sz="3299" b="1" dirty="0">
                <a:latin typeface="Times New Roman" charset="0"/>
                <a:ea typeface="Times New Roman" charset="0"/>
                <a:cs typeface="Times New Roman" charset="0"/>
              </a:rPr>
              <a:t>The baseline FHR </a:t>
            </a:r>
            <a:r>
              <a:rPr lang="en-US" sz="2799" dirty="0">
                <a:latin typeface="Times New Roman" charset="0"/>
                <a:ea typeface="Times New Roman" charset="0"/>
                <a:cs typeface="Times New Roman" charset="0"/>
              </a:rPr>
              <a:t>:</a:t>
            </a:r>
          </a:p>
          <a:p>
            <a:pPr>
              <a:buFontTx/>
              <a:buChar char="-"/>
            </a:pPr>
            <a:r>
              <a:rPr lang="en-US" sz="2799" dirty="0">
                <a:latin typeface="Times New Roman" charset="0"/>
                <a:ea typeface="Times New Roman" charset="0"/>
                <a:cs typeface="Times New Roman" charset="0"/>
              </a:rPr>
              <a:t>Baseline FHR is the approximate </a:t>
            </a:r>
            <a:r>
              <a:rPr lang="en-US" sz="2799" b="1" dirty="0">
                <a:latin typeface="Times New Roman" charset="0"/>
                <a:ea typeface="Times New Roman" charset="0"/>
                <a:cs typeface="Times New Roman" charset="0"/>
              </a:rPr>
              <a:t>mean</a:t>
            </a:r>
            <a:r>
              <a:rPr lang="en-US" sz="2799" dirty="0">
                <a:latin typeface="Times New Roman" charset="0"/>
                <a:ea typeface="Times New Roman" charset="0"/>
                <a:cs typeface="Times New Roman" charset="0"/>
              </a:rPr>
              <a:t> FHR rounded to 5bpm during a 10-minute segment .</a:t>
            </a:r>
          </a:p>
          <a:p>
            <a:pPr>
              <a:buFontTx/>
              <a:buChar char="-"/>
            </a:pPr>
            <a:r>
              <a:rPr lang="en-US" sz="2799" dirty="0">
                <a:latin typeface="Times New Roman" charset="0"/>
                <a:ea typeface="Times New Roman" charset="0"/>
                <a:cs typeface="Times New Roman" charset="0"/>
              </a:rPr>
              <a:t>Normal baseline rate is between </a:t>
            </a:r>
            <a:r>
              <a:rPr lang="en-US" sz="2799" dirty="0">
                <a:solidFill>
                  <a:srgbClr val="FF0000"/>
                </a:solidFill>
                <a:latin typeface="Times New Roman" charset="0"/>
                <a:ea typeface="Times New Roman" charset="0"/>
                <a:cs typeface="Times New Roman" charset="0"/>
              </a:rPr>
              <a:t>110 and 160 bpm </a:t>
            </a:r>
            <a:r>
              <a:rPr lang="en-US" sz="2799" dirty="0">
                <a:latin typeface="Times New Roman" charset="0"/>
                <a:ea typeface="Times New Roman" charset="0"/>
                <a:cs typeface="Times New Roman" charset="0"/>
              </a:rPr>
              <a:t>.( not acceleration or deceleration)</a:t>
            </a:r>
          </a:p>
        </p:txBody>
      </p:sp>
      <p:pic>
        <p:nvPicPr>
          <p:cNvPr id="4" name="Picture 3"/>
          <p:cNvPicPr>
            <a:picLocks noChangeAspect="1"/>
          </p:cNvPicPr>
          <p:nvPr/>
        </p:nvPicPr>
        <p:blipFill>
          <a:blip r:embed="rId2"/>
          <a:stretch>
            <a:fillRect/>
          </a:stretch>
        </p:blipFill>
        <p:spPr>
          <a:xfrm>
            <a:off x="1524000" y="3517885"/>
            <a:ext cx="5476875" cy="3326820"/>
          </a:xfrm>
          <a:prstGeom prst="rect">
            <a:avLst/>
          </a:prstGeom>
        </p:spPr>
      </p:pic>
    </p:spTree>
    <p:extLst>
      <p:ext uri="{BB962C8B-B14F-4D97-AF65-F5344CB8AC3E}">
        <p14:creationId xmlns:p14="http://schemas.microsoft.com/office/powerpoint/2010/main" val="122464708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89481"/>
            <a:ext cx="7514035" cy="863450"/>
          </a:xfrm>
        </p:spPr>
        <p:txBody>
          <a:bodyPr/>
          <a:lstStyle/>
          <a:p>
            <a:pPr algn="l"/>
            <a:r>
              <a:rPr lang="en-US" b="1" dirty="0">
                <a:latin typeface="Times New Roman" charset="0"/>
                <a:ea typeface="Times New Roman" charset="0"/>
                <a:cs typeface="Times New Roman" charset="0"/>
              </a:rPr>
              <a:t> Tachycardia</a:t>
            </a:r>
          </a:p>
        </p:txBody>
      </p:sp>
      <p:sp>
        <p:nvSpPr>
          <p:cNvPr id="3" name="Content Placeholder 2"/>
          <p:cNvSpPr>
            <a:spLocks noGrp="1"/>
          </p:cNvSpPr>
          <p:nvPr>
            <p:ph idx="1"/>
          </p:nvPr>
        </p:nvSpPr>
        <p:spPr>
          <a:xfrm>
            <a:off x="1113233" y="1079909"/>
            <a:ext cx="7514035" cy="5650518"/>
          </a:xfrm>
        </p:spPr>
        <p:txBody>
          <a:bodyPr>
            <a:normAutofit lnSpcReduction="10000"/>
          </a:bodyPr>
          <a:lstStyle/>
          <a:p>
            <a:r>
              <a:rPr lang="en-US" dirty="0">
                <a:latin typeface="Times New Roman" charset="0"/>
                <a:ea typeface="Times New Roman" charset="0"/>
                <a:cs typeface="Times New Roman" charset="0"/>
              </a:rPr>
              <a:t>A baseline value above 160 bpm lasting more than 10 minutes.</a:t>
            </a:r>
          </a:p>
          <a:p>
            <a:r>
              <a:rPr lang="en-US" dirty="0">
                <a:solidFill>
                  <a:srgbClr val="FF0000"/>
                </a:solidFill>
                <a:latin typeface="Times New Roman" charset="0"/>
                <a:ea typeface="Times New Roman" charset="0"/>
                <a:cs typeface="Times New Roman" charset="0"/>
              </a:rPr>
              <a:t>Maternal pyrexia </a:t>
            </a:r>
            <a:r>
              <a:rPr lang="en-US" dirty="0">
                <a:latin typeface="Times New Roman" charset="0"/>
                <a:ea typeface="Times New Roman" charset="0"/>
                <a:cs typeface="Times New Roman" charset="0"/>
              </a:rPr>
              <a:t>(infection, epidural analgesia) is the most frequent cause of fetal tachycardia. </a:t>
            </a:r>
          </a:p>
          <a:p>
            <a:r>
              <a:rPr lang="en-US" dirty="0">
                <a:latin typeface="Times New Roman" charset="0"/>
                <a:ea typeface="Times New Roman" charset="0"/>
                <a:cs typeface="Times New Roman" charset="0"/>
              </a:rPr>
              <a:t> </a:t>
            </a:r>
            <a:r>
              <a:rPr lang="en-US" b="1" dirty="0">
                <a:latin typeface="Times New Roman" charset="0"/>
                <a:ea typeface="Times New Roman" charset="0"/>
                <a:cs typeface="Times New Roman" charset="0"/>
              </a:rPr>
              <a:t>Other causes </a:t>
            </a:r>
          </a:p>
          <a:p>
            <a:pPr>
              <a:buFontTx/>
              <a:buChar char="-"/>
            </a:pPr>
            <a:r>
              <a:rPr lang="en-US" dirty="0">
                <a:latin typeface="Times New Roman" charset="0"/>
                <a:ea typeface="Times New Roman" charset="0"/>
                <a:cs typeface="Times New Roman" charset="0"/>
              </a:rPr>
              <a:t>Fetal hypoxia. prematurity</a:t>
            </a:r>
          </a:p>
          <a:p>
            <a:pPr>
              <a:buFontTx/>
              <a:buChar char="-"/>
            </a:pPr>
            <a:r>
              <a:rPr lang="en-US" dirty="0">
                <a:latin typeface="Times New Roman" charset="0"/>
                <a:ea typeface="Times New Roman" charset="0"/>
                <a:cs typeface="Times New Roman" charset="0"/>
              </a:rPr>
              <a:t>Medications (beta-agonist drugs) .</a:t>
            </a:r>
          </a:p>
          <a:p>
            <a:pPr>
              <a:buFontTx/>
              <a:buChar char="-"/>
            </a:pPr>
            <a:r>
              <a:rPr lang="en-US" dirty="0">
                <a:latin typeface="Times New Roman" charset="0"/>
                <a:ea typeface="Times New Roman" charset="0"/>
                <a:cs typeface="Times New Roman" charset="0"/>
              </a:rPr>
              <a:t>Fetal arrhythmias (SVT ).</a:t>
            </a:r>
          </a:p>
          <a:p>
            <a:pPr>
              <a:buFontTx/>
              <a:buChar char="-"/>
            </a:pPr>
            <a:r>
              <a:rPr lang="en-US" dirty="0">
                <a:latin typeface="Times New Roman" charset="0"/>
                <a:ea typeface="Times New Roman" charset="0"/>
                <a:cs typeface="Times New Roman" charset="0"/>
              </a:rPr>
              <a:t>Fetal anemia. </a:t>
            </a:r>
          </a:p>
          <a:p>
            <a:pPr>
              <a:buFontTx/>
              <a:buChar char="-"/>
            </a:pPr>
            <a:r>
              <a:rPr lang="en-US" dirty="0">
                <a:latin typeface="Times New Roman" charset="0"/>
                <a:ea typeface="Times New Roman" charset="0"/>
                <a:cs typeface="Times New Roman" charset="0"/>
              </a:rPr>
              <a:t>Maternal hyperthyroidism</a:t>
            </a:r>
          </a:p>
          <a:p>
            <a:pPr>
              <a:buFontTx/>
              <a:buChar char="-"/>
            </a:pPr>
            <a:r>
              <a:rPr lang="en-US" dirty="0">
                <a:latin typeface="Times New Roman" charset="0"/>
                <a:ea typeface="Times New Roman" charset="0"/>
                <a:cs typeface="Times New Roman" charset="0"/>
              </a:rPr>
              <a:t>chorioamnionitis</a:t>
            </a:r>
          </a:p>
          <a:p>
            <a:pPr marL="0" indent="0">
              <a:buNone/>
            </a:pPr>
            <a:r>
              <a:rPr lang="en-US" dirty="0"/>
              <a:t> </a:t>
            </a:r>
          </a:p>
          <a:p>
            <a:endParaRPr lang="en-US" dirty="0"/>
          </a:p>
        </p:txBody>
      </p:sp>
    </p:spTree>
    <p:extLst>
      <p:ext uri="{BB962C8B-B14F-4D97-AF65-F5344CB8AC3E}">
        <p14:creationId xmlns:p14="http://schemas.microsoft.com/office/powerpoint/2010/main" val="68335888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40272"/>
            <a:ext cx="7514035" cy="876148"/>
          </a:xfrm>
        </p:spPr>
        <p:txBody>
          <a:bodyPr/>
          <a:lstStyle/>
          <a:p>
            <a:pPr algn="l"/>
            <a:r>
              <a:rPr lang="en-US" b="1" dirty="0">
                <a:latin typeface="Times New Roman" charset="0"/>
                <a:ea typeface="Times New Roman" charset="0"/>
                <a:cs typeface="Times New Roman" charset="0"/>
              </a:rPr>
              <a:t>Tachycardia</a:t>
            </a:r>
            <a:endParaRPr lang="en-US" dirty="0"/>
          </a:p>
        </p:txBody>
      </p:sp>
      <p:sp>
        <p:nvSpPr>
          <p:cNvPr id="3" name="Content Placeholder 2"/>
          <p:cNvSpPr>
            <a:spLocks noGrp="1"/>
          </p:cNvSpPr>
          <p:nvPr>
            <p:ph sz="half" idx="1"/>
          </p:nvPr>
        </p:nvSpPr>
        <p:spPr>
          <a:xfrm>
            <a:off x="552450" y="1016420"/>
            <a:ext cx="4232075" cy="5384380"/>
          </a:xfrm>
        </p:spPr>
        <p:txBody>
          <a:bodyPr/>
          <a:lstStyle/>
          <a:p>
            <a:pPr lvl="1">
              <a:buFontTx/>
              <a:buChar char="-"/>
            </a:pPr>
            <a:r>
              <a:rPr lang="en-US" altLang="en-US" sz="2000" dirty="0">
                <a:latin typeface="Times New Roman" charset="0"/>
                <a:ea typeface="Times New Roman" charset="0"/>
                <a:cs typeface="Times New Roman" charset="0"/>
              </a:rPr>
              <a:t>Vital signs (</a:t>
            </a:r>
            <a:r>
              <a:rPr lang="en-US" altLang="en-US" sz="2000" dirty="0" err="1">
                <a:latin typeface="Times New Roman" charset="0"/>
                <a:ea typeface="Times New Roman" charset="0"/>
                <a:cs typeface="Times New Roman" charset="0"/>
              </a:rPr>
              <a:t>temperature.pulse</a:t>
            </a:r>
            <a:r>
              <a:rPr lang="en-US" altLang="en-US" sz="2000" dirty="0">
                <a:latin typeface="Times New Roman" charset="0"/>
                <a:ea typeface="Times New Roman" charset="0"/>
                <a:cs typeface="Times New Roman" charset="0"/>
              </a:rPr>
              <a:t>)</a:t>
            </a:r>
          </a:p>
          <a:p>
            <a:pPr lvl="1">
              <a:buFontTx/>
              <a:buChar char="-"/>
            </a:pPr>
            <a:r>
              <a:rPr lang="en-US" altLang="en-US" sz="2000" dirty="0">
                <a:latin typeface="Times New Roman" charset="0"/>
                <a:ea typeface="Times New Roman" charset="0"/>
                <a:cs typeface="Times New Roman" charset="0"/>
              </a:rPr>
              <a:t>Left lateral position</a:t>
            </a:r>
          </a:p>
          <a:p>
            <a:pPr lvl="1">
              <a:buFontTx/>
              <a:buChar char="-"/>
            </a:pPr>
            <a:r>
              <a:rPr lang="en-US" altLang="en-US" sz="2000" dirty="0">
                <a:latin typeface="Times New Roman" charset="0"/>
                <a:ea typeface="Times New Roman" charset="0"/>
                <a:cs typeface="Times New Roman" charset="0"/>
              </a:rPr>
              <a:t> IV hydration</a:t>
            </a:r>
          </a:p>
          <a:p>
            <a:pPr lvl="1">
              <a:buFontTx/>
              <a:buChar char="-"/>
            </a:pPr>
            <a:r>
              <a:rPr lang="en-US" altLang="en-US" sz="2000" dirty="0">
                <a:latin typeface="Times New Roman" charset="0"/>
                <a:ea typeface="Times New Roman" charset="0"/>
                <a:cs typeface="Times New Roman" charset="0"/>
              </a:rPr>
              <a:t> Oxygen </a:t>
            </a:r>
          </a:p>
          <a:p>
            <a:pPr lvl="1">
              <a:buFontTx/>
              <a:buChar char="-"/>
            </a:pPr>
            <a:r>
              <a:rPr lang="en-US" altLang="en-US" sz="2000" dirty="0">
                <a:latin typeface="Times New Roman" charset="0"/>
                <a:ea typeface="Times New Roman" charset="0"/>
                <a:cs typeface="Times New Roman" charset="0"/>
              </a:rPr>
              <a:t>Stop oxytocin </a:t>
            </a:r>
          </a:p>
          <a:p>
            <a:pPr lvl="1">
              <a:buFontTx/>
              <a:buChar char="-"/>
            </a:pPr>
            <a:r>
              <a:rPr lang="en-US" altLang="en-US" sz="2000" dirty="0">
                <a:latin typeface="Times New Roman" charset="0"/>
                <a:ea typeface="Times New Roman" charset="0"/>
                <a:cs typeface="Times New Roman" charset="0"/>
              </a:rPr>
              <a:t>Up to 180 is acceptable especially in preterm baby </a:t>
            </a:r>
          </a:p>
          <a:p>
            <a:pPr>
              <a:buNone/>
            </a:pPr>
            <a:endParaRPr lang="en-US" altLang="en-US" sz="2400" b="1" dirty="0">
              <a:latin typeface="Verdana" charset="0"/>
            </a:endParaRPr>
          </a:p>
          <a:p>
            <a:pPr marL="0" indent="0">
              <a:buNone/>
            </a:pPr>
            <a:endParaRPr lang="en-US" dirty="0"/>
          </a:p>
          <a:p>
            <a:endParaRPr lang="en-US" dirty="0"/>
          </a:p>
          <a:p>
            <a:endParaRPr lang="en-US" dirty="0"/>
          </a:p>
        </p:txBody>
      </p:sp>
      <p:pic>
        <p:nvPicPr>
          <p:cNvPr id="5" name="Content Placeholder 4"/>
          <p:cNvPicPr>
            <a:picLocks noGrp="1" noChangeAspect="1"/>
          </p:cNvPicPr>
          <p:nvPr>
            <p:ph sz="half" idx="2"/>
          </p:nvPr>
        </p:nvPicPr>
        <p:blipFill>
          <a:blip r:embed="rId2"/>
          <a:stretch>
            <a:fillRect/>
          </a:stretch>
        </p:blipFill>
        <p:spPr>
          <a:xfrm>
            <a:off x="4914900" y="1537029"/>
            <a:ext cx="4229100" cy="4253761"/>
          </a:xfrm>
          <a:prstGeom prst="rect">
            <a:avLst/>
          </a:prstGeom>
        </p:spPr>
      </p:pic>
    </p:spTree>
    <p:extLst>
      <p:ext uri="{BB962C8B-B14F-4D97-AF65-F5344CB8AC3E}">
        <p14:creationId xmlns:p14="http://schemas.microsoft.com/office/powerpoint/2010/main" val="76675783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65668"/>
            <a:ext cx="7514035" cy="926939"/>
          </a:xfrm>
        </p:spPr>
        <p:txBody>
          <a:bodyPr/>
          <a:lstStyle/>
          <a:p>
            <a:pPr algn="l"/>
            <a:r>
              <a:rPr lang="en-US" b="1" dirty="0">
                <a:latin typeface="Times New Roman" charset="0"/>
                <a:ea typeface="Times New Roman" charset="0"/>
                <a:cs typeface="Times New Roman" charset="0"/>
              </a:rPr>
              <a:t>Bradycardia</a:t>
            </a:r>
          </a:p>
        </p:txBody>
      </p:sp>
      <p:sp>
        <p:nvSpPr>
          <p:cNvPr id="3" name="Content Placeholder 2"/>
          <p:cNvSpPr>
            <a:spLocks noGrp="1"/>
          </p:cNvSpPr>
          <p:nvPr>
            <p:ph idx="1"/>
          </p:nvPr>
        </p:nvSpPr>
        <p:spPr>
          <a:xfrm>
            <a:off x="1113233" y="1270377"/>
            <a:ext cx="7514035" cy="5434655"/>
          </a:xfrm>
        </p:spPr>
        <p:txBody>
          <a:bodyPr/>
          <a:lstStyle/>
          <a:p>
            <a:r>
              <a:rPr lang="en-US" dirty="0">
                <a:latin typeface="Times New Roman" charset="0"/>
                <a:ea typeface="Times New Roman" charset="0"/>
                <a:cs typeface="Times New Roman" charset="0"/>
              </a:rPr>
              <a:t>A baseline value below 110 bpm lasting more than 10 minutes.</a:t>
            </a:r>
          </a:p>
          <a:p>
            <a:r>
              <a:rPr lang="en-US" dirty="0">
                <a:latin typeface="Times New Roman" charset="0"/>
                <a:ea typeface="Times New Roman" charset="0"/>
                <a:cs typeface="Times New Roman" charset="0"/>
              </a:rPr>
              <a:t>Values between 100 and 110 bpm may occur in normal fetuses, especially in postdate pregnancies.</a:t>
            </a:r>
          </a:p>
          <a:p>
            <a:r>
              <a:rPr lang="en-US" dirty="0">
                <a:latin typeface="Times New Roman" charset="0"/>
                <a:ea typeface="Times New Roman" charset="0"/>
                <a:cs typeface="Times New Roman" charset="0"/>
              </a:rPr>
              <a:t>Sudden drop in oxygenation, such as occurs with placental abruption. </a:t>
            </a:r>
          </a:p>
          <a:p>
            <a:r>
              <a:rPr lang="en-US" dirty="0">
                <a:latin typeface="Times New Roman" charset="0"/>
                <a:ea typeface="Times New Roman" charset="0"/>
                <a:cs typeface="Times New Roman" charset="0"/>
              </a:rPr>
              <a:t>Decrease or cessation in umbilical blood flow, such as occurs with a prolapsed cord or uterine rupture.</a:t>
            </a:r>
          </a:p>
          <a:p>
            <a:r>
              <a:rPr lang="en-US" dirty="0">
                <a:latin typeface="Times New Roman" charset="0"/>
                <a:ea typeface="Times New Roman" charset="0"/>
                <a:cs typeface="Times New Roman" charset="0"/>
              </a:rPr>
              <a:t> Maternal hypothermia, maternal hypotension, administration of beta-blockers , and fetal arrhythmias such as atrioventricular block are </a:t>
            </a:r>
            <a:r>
              <a:rPr lang="en-US" b="1" dirty="0">
                <a:latin typeface="Times New Roman" charset="0"/>
                <a:ea typeface="Times New Roman" charset="0"/>
                <a:cs typeface="Times New Roman" charset="0"/>
              </a:rPr>
              <a:t>other possible causes</a:t>
            </a:r>
            <a:r>
              <a:rPr lang="en-US" dirty="0">
                <a:latin typeface="Times New Roman" charset="0"/>
                <a:ea typeface="Times New Roman" charset="0"/>
                <a:cs typeface="Times New Roman" charset="0"/>
              </a:rPr>
              <a:t>. </a:t>
            </a:r>
          </a:p>
          <a:p>
            <a:pPr marL="0" indent="0">
              <a:buNone/>
            </a:pPr>
            <a:endParaRPr lang="en-US" dirty="0"/>
          </a:p>
          <a:p>
            <a:endParaRPr lang="en-US" dirty="0"/>
          </a:p>
        </p:txBody>
      </p:sp>
    </p:spTree>
    <p:extLst>
      <p:ext uri="{BB962C8B-B14F-4D97-AF65-F5344CB8AC3E}">
        <p14:creationId xmlns:p14="http://schemas.microsoft.com/office/powerpoint/2010/main" val="38860684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40272"/>
            <a:ext cx="7514035" cy="825357"/>
          </a:xfrm>
        </p:spPr>
        <p:txBody>
          <a:bodyPr/>
          <a:lstStyle/>
          <a:p>
            <a:pPr algn="l"/>
            <a:r>
              <a:rPr lang="en-US" b="1" dirty="0">
                <a:latin typeface="Times New Roman" charset="0"/>
                <a:ea typeface="Times New Roman" charset="0"/>
                <a:cs typeface="Times New Roman" charset="0"/>
              </a:rPr>
              <a:t>Bradycardia</a:t>
            </a:r>
            <a:endParaRPr lang="en-US" dirty="0"/>
          </a:p>
        </p:txBody>
      </p:sp>
      <p:sp>
        <p:nvSpPr>
          <p:cNvPr id="3" name="Content Placeholder 2"/>
          <p:cNvSpPr>
            <a:spLocks noGrp="1"/>
          </p:cNvSpPr>
          <p:nvPr>
            <p:ph sz="half" idx="1"/>
          </p:nvPr>
        </p:nvSpPr>
        <p:spPr>
          <a:xfrm>
            <a:off x="1198960" y="1295771"/>
            <a:ext cx="3671292" cy="4196621"/>
          </a:xfrm>
        </p:spPr>
        <p:txBody>
          <a:bodyPr/>
          <a:lstStyle/>
          <a:p>
            <a:pPr marL="285693" lvl="1"/>
            <a:r>
              <a:rPr lang="en-US" altLang="en-US" sz="2400" dirty="0">
                <a:latin typeface="Times New Roman" charset="0"/>
                <a:ea typeface="Times New Roman" charset="0"/>
                <a:cs typeface="Times New Roman" charset="0"/>
              </a:rPr>
              <a:t>Left lateral position.</a:t>
            </a:r>
          </a:p>
          <a:p>
            <a:pPr marL="285693" lvl="1"/>
            <a:r>
              <a:rPr lang="en-US" altLang="en-US" sz="2400" dirty="0">
                <a:latin typeface="Times New Roman" charset="0"/>
                <a:ea typeface="Times New Roman" charset="0"/>
                <a:cs typeface="Times New Roman" charset="0"/>
              </a:rPr>
              <a:t>Increase IV hydration. </a:t>
            </a:r>
          </a:p>
          <a:p>
            <a:pPr marL="285693" lvl="1"/>
            <a:r>
              <a:rPr lang="en-US" altLang="en-US" sz="2400" dirty="0">
                <a:latin typeface="Times New Roman" charset="0"/>
                <a:ea typeface="Times New Roman" charset="0"/>
                <a:cs typeface="Times New Roman" charset="0"/>
              </a:rPr>
              <a:t>Oxygen </a:t>
            </a:r>
          </a:p>
          <a:p>
            <a:pPr marL="285693" lvl="1"/>
            <a:r>
              <a:rPr lang="en-US" altLang="en-US" sz="2400" dirty="0">
                <a:latin typeface="Times New Roman" charset="0"/>
                <a:ea typeface="Times New Roman" charset="0"/>
                <a:cs typeface="Times New Roman" charset="0"/>
              </a:rPr>
              <a:t>Vaginal exam (abruption . Cord prolapse)</a:t>
            </a:r>
          </a:p>
          <a:p>
            <a:endParaRPr lang="en-US" dirty="0"/>
          </a:p>
        </p:txBody>
      </p:sp>
      <p:pic>
        <p:nvPicPr>
          <p:cNvPr id="5" name="Content Placeholder 4"/>
          <p:cNvPicPr>
            <a:picLocks noGrp="1" noChangeAspect="1"/>
          </p:cNvPicPr>
          <p:nvPr>
            <p:ph sz="half" idx="2"/>
          </p:nvPr>
        </p:nvPicPr>
        <p:blipFill>
          <a:blip r:embed="rId2"/>
          <a:stretch>
            <a:fillRect/>
          </a:stretch>
        </p:blipFill>
        <p:spPr>
          <a:xfrm>
            <a:off x="4870250" y="1295770"/>
            <a:ext cx="4273750" cy="4799767"/>
          </a:xfrm>
          <a:prstGeom prst="rect">
            <a:avLst/>
          </a:prstGeom>
        </p:spPr>
      </p:pic>
    </p:spTree>
    <p:extLst>
      <p:ext uri="{BB962C8B-B14F-4D97-AF65-F5344CB8AC3E}">
        <p14:creationId xmlns:p14="http://schemas.microsoft.com/office/powerpoint/2010/main" val="129371060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65667"/>
            <a:ext cx="7514035" cy="939637"/>
          </a:xfrm>
        </p:spPr>
        <p:txBody>
          <a:bodyPr/>
          <a:lstStyle/>
          <a:p>
            <a:pPr algn="l"/>
            <a:r>
              <a:rPr lang="en-US" b="1" dirty="0">
                <a:latin typeface="Times New Roman" charset="0"/>
                <a:ea typeface="Times New Roman" charset="0"/>
                <a:cs typeface="Times New Roman" charset="0"/>
              </a:rPr>
              <a:t>Assessment of the FHR</a:t>
            </a:r>
          </a:p>
        </p:txBody>
      </p:sp>
      <p:sp>
        <p:nvSpPr>
          <p:cNvPr id="3" name="Content Placeholder 2"/>
          <p:cNvSpPr>
            <a:spLocks noGrp="1"/>
          </p:cNvSpPr>
          <p:nvPr>
            <p:ph idx="1"/>
          </p:nvPr>
        </p:nvSpPr>
        <p:spPr>
          <a:xfrm>
            <a:off x="1113233" y="1308286"/>
            <a:ext cx="7514035" cy="4594834"/>
          </a:xfrm>
        </p:spPr>
        <p:txBody>
          <a:bodyPr/>
          <a:lstStyle/>
          <a:p>
            <a:r>
              <a:rPr lang="en-US" b="1" dirty="0">
                <a:latin typeface="Times New Roman" charset="0"/>
                <a:ea typeface="Times New Roman" charset="0"/>
                <a:cs typeface="Times New Roman" charset="0"/>
              </a:rPr>
              <a:t>baseline variability</a:t>
            </a:r>
            <a:r>
              <a:rPr lang="en-US" dirty="0"/>
              <a:t>: </a:t>
            </a:r>
          </a:p>
          <a:p>
            <a:pPr>
              <a:buFontTx/>
              <a:buChar char="-"/>
            </a:pPr>
            <a:r>
              <a:rPr lang="en-US" dirty="0">
                <a:latin typeface="Times New Roman" charset="0"/>
                <a:ea typeface="Times New Roman" charset="0"/>
                <a:cs typeface="Times New Roman" charset="0"/>
              </a:rPr>
              <a:t>It refers to the fluctuations in the baseline FHR. (</a:t>
            </a:r>
            <a:r>
              <a:rPr lang="en-US" dirty="0" err="1">
                <a:latin typeface="Times New Roman" charset="0"/>
                <a:ea typeface="Times New Roman" charset="0"/>
                <a:cs typeface="Times New Roman" charset="0"/>
              </a:rPr>
              <a:t>sym</a:t>
            </a:r>
            <a:r>
              <a:rPr lang="en-US" dirty="0">
                <a:latin typeface="Times New Roman" charset="0"/>
                <a:ea typeface="Times New Roman" charset="0"/>
                <a:cs typeface="Times New Roman" charset="0"/>
              </a:rPr>
              <a:t> and para )</a:t>
            </a:r>
          </a:p>
          <a:p>
            <a:pPr>
              <a:buFontTx/>
              <a:buChar char="-"/>
            </a:pPr>
            <a:r>
              <a:rPr lang="en-US" dirty="0">
                <a:latin typeface="Times New Roman" charset="0"/>
                <a:ea typeface="Times New Roman" charset="0"/>
                <a:cs typeface="Times New Roman" charset="0"/>
              </a:rPr>
              <a:t> Evaluated as the average bandwidth amplitude of the signal in 1-minute segments.</a:t>
            </a:r>
          </a:p>
          <a:p>
            <a:pPr>
              <a:buFontTx/>
              <a:buChar char="-"/>
            </a:pPr>
            <a:r>
              <a:rPr lang="en-US" dirty="0">
                <a:latin typeface="Times New Roman" charset="0"/>
                <a:ea typeface="Times New Roman" charset="0"/>
                <a:cs typeface="Times New Roman" charset="0"/>
              </a:rPr>
              <a:t>Normal variability of 5−25 bpm</a:t>
            </a:r>
            <a:r>
              <a:rPr lang="en-US" dirty="0"/>
              <a:t>.</a:t>
            </a:r>
            <a:endParaRPr lang="en-US" dirty="0">
              <a:latin typeface="Times New Roman" charset="0"/>
              <a:ea typeface="Times New Roman" charset="0"/>
              <a:cs typeface="Times New Roman" charset="0"/>
            </a:endParaRPr>
          </a:p>
          <a:p>
            <a:pPr>
              <a:buFontTx/>
              <a:buChar char="-"/>
            </a:pPr>
            <a:r>
              <a:rPr lang="en-US" dirty="0">
                <a:latin typeface="Times New Roman" charset="0"/>
                <a:ea typeface="Times New Roman" charset="0"/>
                <a:cs typeface="Times New Roman" charset="0"/>
              </a:rPr>
              <a:t> Hypoxia and acidosis, fetal sleep, medications, (e.g., narcotics, sedatives, b-blockers, betamethasone), prematurity, fetal tachycardia, and congenital anomalies decrease  FHR variability. </a:t>
            </a:r>
          </a:p>
        </p:txBody>
      </p:sp>
    </p:spTree>
    <p:extLst>
      <p:ext uri="{BB962C8B-B14F-4D97-AF65-F5344CB8AC3E}">
        <p14:creationId xmlns:p14="http://schemas.microsoft.com/office/powerpoint/2010/main" val="134901366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52970"/>
            <a:ext cx="7514035" cy="850752"/>
          </a:xfrm>
        </p:spPr>
        <p:txBody>
          <a:bodyPr/>
          <a:lstStyle/>
          <a:p>
            <a:pPr algn="l"/>
            <a:r>
              <a:rPr lang="en-US" b="1" dirty="0">
                <a:latin typeface="Times New Roman" charset="0"/>
                <a:ea typeface="Times New Roman" charset="0"/>
                <a:cs typeface="Times New Roman" charset="0"/>
              </a:rPr>
              <a:t>Assessment of the FHR</a:t>
            </a:r>
            <a:endParaRPr lang="en-US" dirty="0"/>
          </a:p>
        </p:txBody>
      </p:sp>
      <p:sp>
        <p:nvSpPr>
          <p:cNvPr id="3" name="Content Placeholder 2"/>
          <p:cNvSpPr>
            <a:spLocks noGrp="1"/>
          </p:cNvSpPr>
          <p:nvPr>
            <p:ph idx="1"/>
          </p:nvPr>
        </p:nvSpPr>
        <p:spPr>
          <a:xfrm>
            <a:off x="1113233" y="829509"/>
            <a:ext cx="7514035" cy="1558273"/>
          </a:xfrm>
        </p:spPr>
        <p:txBody>
          <a:bodyPr>
            <a:normAutofit fontScale="70000" lnSpcReduction="20000"/>
          </a:bodyPr>
          <a:lstStyle/>
          <a:p>
            <a:pPr marL="0" indent="0">
              <a:buNone/>
            </a:pPr>
            <a:endParaRPr lang="en-US" dirty="0"/>
          </a:p>
          <a:p>
            <a:r>
              <a:rPr lang="en-US" sz="2000" dirty="0">
                <a:latin typeface="Times New Roman" charset="0"/>
                <a:ea typeface="Times New Roman" charset="0"/>
                <a:cs typeface="Times New Roman" charset="0"/>
              </a:rPr>
              <a:t>Absent</a:t>
            </a:r>
          </a:p>
          <a:p>
            <a:r>
              <a:rPr lang="en-US" sz="2000" dirty="0">
                <a:latin typeface="Times New Roman" charset="0"/>
                <a:ea typeface="Times New Roman" charset="0"/>
                <a:cs typeface="Times New Roman" charset="0"/>
              </a:rPr>
              <a:t>Less than 5 bpm minimal</a:t>
            </a:r>
          </a:p>
          <a:p>
            <a:r>
              <a:rPr lang="en-US" sz="2000" dirty="0">
                <a:latin typeface="Times New Roman" charset="0"/>
                <a:ea typeface="Times New Roman" charset="0"/>
                <a:cs typeface="Times New Roman" charset="0"/>
              </a:rPr>
              <a:t>5 to 25 bpm moderate (normal  )</a:t>
            </a:r>
          </a:p>
          <a:p>
            <a:r>
              <a:rPr lang="en-US" sz="2000" dirty="0">
                <a:latin typeface="Times New Roman" charset="0"/>
                <a:ea typeface="Times New Roman" charset="0"/>
                <a:cs typeface="Times New Roman" charset="0"/>
              </a:rPr>
              <a:t>&gt; 25 bpm marked </a:t>
            </a:r>
          </a:p>
        </p:txBody>
      </p:sp>
      <p:pic>
        <p:nvPicPr>
          <p:cNvPr id="4" name="Picture 3"/>
          <p:cNvPicPr>
            <a:picLocks noChangeAspect="1"/>
          </p:cNvPicPr>
          <p:nvPr/>
        </p:nvPicPr>
        <p:blipFill>
          <a:blip r:embed="rId2"/>
          <a:stretch>
            <a:fillRect/>
          </a:stretch>
        </p:blipFill>
        <p:spPr>
          <a:xfrm>
            <a:off x="1390651" y="2387783"/>
            <a:ext cx="6610350" cy="4215667"/>
          </a:xfrm>
          <a:prstGeom prst="rect">
            <a:avLst/>
          </a:prstGeom>
        </p:spPr>
      </p:pic>
    </p:spTree>
    <p:extLst>
      <p:ext uri="{BB962C8B-B14F-4D97-AF65-F5344CB8AC3E}">
        <p14:creationId xmlns:p14="http://schemas.microsoft.com/office/powerpoint/2010/main" val="94972979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30339" y="457200"/>
            <a:ext cx="7514035" cy="672983"/>
          </a:xfrm>
        </p:spPr>
        <p:txBody>
          <a:bodyPr>
            <a:noAutofit/>
          </a:bodyPr>
          <a:lstStyle/>
          <a:p>
            <a:pPr algn="l"/>
            <a:r>
              <a:rPr lang="en-US" b="1" dirty="0">
                <a:latin typeface="Times New Roman" charset="0"/>
                <a:ea typeface="Times New Roman" charset="0"/>
                <a:cs typeface="Times New Roman" charset="0"/>
              </a:rPr>
              <a:t>Early decelerations (</a:t>
            </a:r>
            <a:r>
              <a:rPr lang="en-US" b="1" dirty="0" err="1">
                <a:latin typeface="Times New Roman" charset="0"/>
                <a:ea typeface="Times New Roman" charset="0"/>
                <a:cs typeface="Times New Roman" charset="0"/>
              </a:rPr>
              <a:t>begnin</a:t>
            </a:r>
            <a:r>
              <a:rPr lang="en-US" b="1" dirty="0">
                <a:latin typeface="Times New Roman" charset="0"/>
                <a:ea typeface="Times New Roman" charset="0"/>
                <a:cs typeface="Times New Roman" charset="0"/>
              </a:rPr>
              <a:t> ;mirror ) </a:t>
            </a:r>
            <a:endParaRPr lang="en-US" dirty="0"/>
          </a:p>
        </p:txBody>
      </p:sp>
      <p:sp>
        <p:nvSpPr>
          <p:cNvPr id="3" name="Content Placeholder 2"/>
          <p:cNvSpPr>
            <a:spLocks noGrp="1"/>
          </p:cNvSpPr>
          <p:nvPr>
            <p:ph sz="half" idx="1"/>
          </p:nvPr>
        </p:nvSpPr>
        <p:spPr>
          <a:xfrm>
            <a:off x="1113234" y="927534"/>
            <a:ext cx="3601641" cy="5815590"/>
          </a:xfrm>
        </p:spPr>
        <p:txBody>
          <a:bodyPr/>
          <a:lstStyle/>
          <a:p>
            <a:pPr marL="0" indent="0">
              <a:buNone/>
            </a:pPr>
            <a:r>
              <a:rPr lang="en-US" dirty="0"/>
              <a:t>   </a:t>
            </a:r>
          </a:p>
          <a:p>
            <a:pPr>
              <a:buFontTx/>
              <a:buChar char="-"/>
            </a:pPr>
            <a:r>
              <a:rPr lang="en-US" b="1" dirty="0"/>
              <a:t>gradual</a:t>
            </a:r>
            <a:r>
              <a:rPr lang="en-US" dirty="0"/>
              <a:t> decrease in the FHR and return to   baseline </a:t>
            </a:r>
            <a:r>
              <a:rPr lang="en-US" dirty="0">
                <a:solidFill>
                  <a:srgbClr val="FF0000"/>
                </a:solidFill>
              </a:rPr>
              <a:t>associated with uterine contraction. (15bpm ;15 sec)</a:t>
            </a:r>
          </a:p>
          <a:p>
            <a:pPr>
              <a:buFontTx/>
              <a:buChar char="-"/>
            </a:pPr>
            <a:r>
              <a:rPr lang="en-US" dirty="0"/>
              <a:t>The onset, nadir(tip), and recovery of the decelerations coincide with the beginning, peak, and ending of the contraction.</a:t>
            </a:r>
          </a:p>
          <a:p>
            <a:pPr>
              <a:buFontTx/>
              <a:buChar char="-"/>
            </a:pPr>
            <a:r>
              <a:rPr lang="en-US" dirty="0"/>
              <a:t>Caused by </a:t>
            </a:r>
            <a:r>
              <a:rPr lang="en-US" dirty="0">
                <a:solidFill>
                  <a:srgbClr val="FF0000"/>
                </a:solidFill>
              </a:rPr>
              <a:t>fetal head compression  </a:t>
            </a:r>
            <a:r>
              <a:rPr lang="en-US" dirty="0"/>
              <a:t>and do not indicate fetal hypoxia/acidosis. </a:t>
            </a:r>
          </a:p>
          <a:p>
            <a:pPr>
              <a:buFontTx/>
              <a:buChar char="-"/>
            </a:pPr>
            <a:endParaRPr lang="en-US" dirty="0"/>
          </a:p>
          <a:p>
            <a:pPr>
              <a:buFontTx/>
              <a:buChar char="-"/>
            </a:pPr>
            <a:endParaRPr lang="en-US" dirty="0"/>
          </a:p>
          <a:p>
            <a:pPr>
              <a:buFontTx/>
              <a:buChar char="-"/>
            </a:pPr>
            <a:endParaRPr lang="en-US" dirty="0"/>
          </a:p>
          <a:p>
            <a:pPr marL="0" indent="0">
              <a:buNone/>
            </a:pPr>
            <a:endParaRPr lang="en-US" dirty="0"/>
          </a:p>
        </p:txBody>
      </p:sp>
      <p:pic>
        <p:nvPicPr>
          <p:cNvPr id="5" name="Content Placeholder 4"/>
          <p:cNvPicPr>
            <a:picLocks noGrp="1" noChangeAspect="1"/>
          </p:cNvPicPr>
          <p:nvPr>
            <p:ph sz="half" idx="2"/>
          </p:nvPr>
        </p:nvPicPr>
        <p:blipFill>
          <a:blip r:embed="rId2"/>
          <a:stretch>
            <a:fillRect/>
          </a:stretch>
        </p:blipFill>
        <p:spPr>
          <a:xfrm>
            <a:off x="4714876" y="1448144"/>
            <a:ext cx="4429124" cy="4812464"/>
          </a:xfrm>
          <a:prstGeom prst="rect">
            <a:avLst/>
          </a:prstGeom>
        </p:spPr>
      </p:pic>
    </p:spTree>
    <p:extLst>
      <p:ext uri="{BB962C8B-B14F-4D97-AF65-F5344CB8AC3E}">
        <p14:creationId xmlns:p14="http://schemas.microsoft.com/office/powerpoint/2010/main" val="131741977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14877"/>
            <a:ext cx="7514035" cy="787263"/>
          </a:xfrm>
        </p:spPr>
        <p:txBody>
          <a:bodyPr/>
          <a:lstStyle/>
          <a:p>
            <a:pPr algn="l"/>
            <a:r>
              <a:rPr lang="en-US" b="1" dirty="0">
                <a:latin typeface="Times New Roman" charset="0"/>
                <a:ea typeface="Times New Roman" charset="0"/>
                <a:cs typeface="Times New Roman" charset="0"/>
              </a:rPr>
              <a:t>Variable decelerations</a:t>
            </a:r>
          </a:p>
        </p:txBody>
      </p:sp>
      <p:pic>
        <p:nvPicPr>
          <p:cNvPr id="5" name="Content Placeholder 4"/>
          <p:cNvPicPr>
            <a:picLocks noGrp="1" noChangeAspect="1"/>
          </p:cNvPicPr>
          <p:nvPr>
            <p:ph sz="half" idx="1"/>
          </p:nvPr>
        </p:nvPicPr>
        <p:blipFill>
          <a:blip r:embed="rId2"/>
          <a:stretch>
            <a:fillRect/>
          </a:stretch>
        </p:blipFill>
        <p:spPr>
          <a:xfrm>
            <a:off x="133350" y="1219584"/>
            <a:ext cx="4650582" cy="5460052"/>
          </a:xfrm>
          <a:prstGeom prst="rect">
            <a:avLst/>
          </a:prstGeom>
        </p:spPr>
      </p:pic>
      <p:sp>
        <p:nvSpPr>
          <p:cNvPr id="4" name="Content Placeholder 3"/>
          <p:cNvSpPr>
            <a:spLocks noGrp="1"/>
          </p:cNvSpPr>
          <p:nvPr>
            <p:ph sz="half" idx="2"/>
          </p:nvPr>
        </p:nvSpPr>
        <p:spPr/>
        <p:txBody>
          <a:bodyPr/>
          <a:lstStyle/>
          <a:p>
            <a:r>
              <a:rPr lang="en-US" dirty="0">
                <a:solidFill>
                  <a:srgbClr val="FF0000"/>
                </a:solidFill>
              </a:rPr>
              <a:t>Most</a:t>
            </a:r>
            <a:r>
              <a:rPr lang="en-US" dirty="0"/>
              <a:t> common type</a:t>
            </a:r>
          </a:p>
          <a:p>
            <a:r>
              <a:rPr lang="en-US" dirty="0"/>
              <a:t>Caused by chemoreceptor stimulation secondary to </a:t>
            </a:r>
            <a:r>
              <a:rPr lang="en-US" dirty="0">
                <a:solidFill>
                  <a:srgbClr val="FF0000"/>
                </a:solidFill>
              </a:rPr>
              <a:t>cord compression</a:t>
            </a:r>
          </a:p>
          <a:p>
            <a:r>
              <a:rPr lang="en-US" dirty="0"/>
              <a:t>Not associated with </a:t>
            </a:r>
            <a:r>
              <a:rPr lang="en-US" dirty="0" err="1"/>
              <a:t>contactions</a:t>
            </a:r>
            <a:endParaRPr lang="en-US" dirty="0"/>
          </a:p>
          <a:p>
            <a:r>
              <a:rPr lang="en-US" dirty="0"/>
              <a:t>Abrupt onset </a:t>
            </a:r>
          </a:p>
          <a:p>
            <a:r>
              <a:rPr lang="en-US" dirty="0"/>
              <a:t>shouldering</a:t>
            </a:r>
          </a:p>
        </p:txBody>
      </p:sp>
    </p:spTree>
    <p:extLst>
      <p:ext uri="{BB962C8B-B14F-4D97-AF65-F5344CB8AC3E}">
        <p14:creationId xmlns:p14="http://schemas.microsoft.com/office/powerpoint/2010/main" val="2672452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381000" y="990600"/>
            <a:ext cx="7971234" cy="773113"/>
          </a:xfrm>
        </p:spPr>
        <p:txBody>
          <a:bodyPr>
            <a:noAutofit/>
          </a:bodyPr>
          <a:lstStyle/>
          <a:p>
            <a:pPr algn="ctr" eaLnBrk="1" hangingPunct="1"/>
            <a:r>
              <a:rPr lang="en-US" altLang="en-US" sz="4800" b="1" dirty="0">
                <a:ln>
                  <a:noFill/>
                </a:ln>
                <a:solidFill>
                  <a:srgbClr val="C00000"/>
                </a:solidFill>
                <a:latin typeface="Times New Roman" pitchFamily="18" charset="0"/>
                <a:cs typeface="Times New Roman" pitchFamily="18" charset="0"/>
              </a:rPr>
              <a:t>Antepartum fetal surveillance methods</a:t>
            </a:r>
          </a:p>
        </p:txBody>
      </p:sp>
      <p:sp>
        <p:nvSpPr>
          <p:cNvPr id="17411" name="Content Placeholder 2"/>
          <p:cNvSpPr>
            <a:spLocks noGrp="1"/>
          </p:cNvSpPr>
          <p:nvPr>
            <p:ph idx="1"/>
          </p:nvPr>
        </p:nvSpPr>
        <p:spPr>
          <a:xfrm>
            <a:off x="1371600" y="2133600"/>
            <a:ext cx="6019800" cy="3857625"/>
          </a:xfrm>
        </p:spPr>
        <p:txBody>
          <a:bodyPr>
            <a:normAutofit/>
          </a:bodyPr>
          <a:lstStyle/>
          <a:p>
            <a:pPr eaLnBrk="1" hangingPunct="1"/>
            <a:r>
              <a:rPr lang="en-US" altLang="en-US" sz="2800" dirty="0">
                <a:latin typeface="Times New Roman" pitchFamily="18" charset="0"/>
                <a:cs typeface="Times New Roman" pitchFamily="18" charset="0"/>
              </a:rPr>
              <a:t>Fetal movement counting</a:t>
            </a:r>
          </a:p>
          <a:p>
            <a:pPr eaLnBrk="1" hangingPunct="1"/>
            <a:r>
              <a:rPr lang="en-US" altLang="en-US" sz="2800" b="1" dirty="0">
                <a:solidFill>
                  <a:srgbClr val="C00000"/>
                </a:solidFill>
                <a:latin typeface="Times New Roman" pitchFamily="18" charset="0"/>
                <a:cs typeface="Times New Roman" pitchFamily="18" charset="0"/>
              </a:rPr>
              <a:t>Non Stress Test ( NST )</a:t>
            </a:r>
          </a:p>
          <a:p>
            <a:pPr eaLnBrk="1" hangingPunct="1"/>
            <a:r>
              <a:rPr lang="en-US" altLang="en-US" sz="2800" dirty="0">
                <a:latin typeface="Times New Roman" pitchFamily="18" charset="0"/>
                <a:cs typeface="Times New Roman" pitchFamily="18" charset="0"/>
              </a:rPr>
              <a:t>Contraction stress test ( CST)</a:t>
            </a:r>
          </a:p>
          <a:p>
            <a:r>
              <a:rPr lang="en-US" altLang="en-US" sz="2800" dirty="0">
                <a:latin typeface="Times New Roman" pitchFamily="18" charset="0"/>
                <a:cs typeface="Times New Roman" pitchFamily="18" charset="0"/>
              </a:rPr>
              <a:t>Modified Biophysical Profile</a:t>
            </a:r>
          </a:p>
          <a:p>
            <a:r>
              <a:rPr lang="en-US" altLang="en-US" sz="2800" dirty="0">
                <a:latin typeface="Times New Roman" pitchFamily="18" charset="0"/>
                <a:cs typeface="Times New Roman" pitchFamily="18" charset="0"/>
              </a:rPr>
              <a:t>Biophysical Profile (BPP)</a:t>
            </a:r>
          </a:p>
          <a:p>
            <a:pPr>
              <a:lnSpc>
                <a:spcPct val="90000"/>
              </a:lnSpc>
            </a:pPr>
            <a:r>
              <a:rPr lang="en-US" altLang="en-US" sz="2800" dirty="0">
                <a:latin typeface="Times New Roman" pitchFamily="18" charset="0"/>
                <a:cs typeface="Times New Roman" pitchFamily="18" charset="0"/>
              </a:rPr>
              <a:t>Doppler </a:t>
            </a:r>
            <a:r>
              <a:rPr lang="en-US" altLang="en-US" sz="2800" dirty="0" err="1">
                <a:latin typeface="Times New Roman" pitchFamily="18" charset="0"/>
                <a:cs typeface="Times New Roman" pitchFamily="18" charset="0"/>
              </a:rPr>
              <a:t>Velocimetry</a:t>
            </a:r>
            <a:endParaRPr lang="en-US" altLang="en-US" sz="2800" dirty="0">
              <a:latin typeface="Times New Roman" pitchFamily="18" charset="0"/>
              <a:cs typeface="Times New Roman" pitchFamily="18" charset="0"/>
            </a:endParaRPr>
          </a:p>
          <a:p>
            <a:pPr eaLnBrk="1" hangingPunct="1"/>
            <a:endParaRPr lang="en-US" altLang="en-US" sz="2800" dirty="0">
              <a:latin typeface="Times New Roman" pitchFamily="18" charset="0"/>
              <a:cs typeface="Times New Roman" pitchFamily="18" charset="0"/>
            </a:endParaRPr>
          </a:p>
          <a:p>
            <a:pPr eaLnBrk="1" hangingPunct="1"/>
            <a:endParaRPr lang="en-US" alt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982841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7411">
                                            <p:txEl>
                                              <p:pRg st="1" end="1"/>
                                            </p:txEl>
                                          </p:spTgt>
                                        </p:tgtEl>
                                      </p:cBhvr>
                                    </p:animEffect>
                                    <p:animScale>
                                      <p:cBhvr>
                                        <p:cTn id="7" dur="250" autoRev="1" fill="hold"/>
                                        <p:tgtEl>
                                          <p:spTgt spid="17411">
                                            <p:txEl>
                                              <p:pRg st="1" end="1"/>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91063"/>
            <a:ext cx="7514035" cy="825357"/>
          </a:xfrm>
        </p:spPr>
        <p:txBody>
          <a:bodyPr/>
          <a:lstStyle/>
          <a:p>
            <a:pPr algn="l"/>
            <a:r>
              <a:rPr lang="en-US" b="1" dirty="0">
                <a:latin typeface="Times New Roman" charset="0"/>
                <a:ea typeface="Times New Roman" charset="0"/>
                <a:cs typeface="Times New Roman" charset="0"/>
              </a:rPr>
              <a:t>Late decelerations</a:t>
            </a:r>
            <a:endParaRPr lang="en-US" dirty="0"/>
          </a:p>
        </p:txBody>
      </p:sp>
      <p:sp>
        <p:nvSpPr>
          <p:cNvPr id="3" name="Content Placeholder 2"/>
          <p:cNvSpPr>
            <a:spLocks noGrp="1"/>
          </p:cNvSpPr>
          <p:nvPr>
            <p:ph idx="1"/>
          </p:nvPr>
        </p:nvSpPr>
        <p:spPr>
          <a:xfrm>
            <a:off x="1113233" y="1219585"/>
            <a:ext cx="7514035" cy="5383864"/>
          </a:xfrm>
        </p:spPr>
        <p:txBody>
          <a:bodyPr/>
          <a:lstStyle/>
          <a:p>
            <a:r>
              <a:rPr lang="en-US" dirty="0">
                <a:latin typeface="Times New Roman" charset="0"/>
                <a:ea typeface="Times New Roman" charset="0"/>
                <a:cs typeface="Times New Roman" charset="0"/>
              </a:rPr>
              <a:t>Late decelerations are found in association with </a:t>
            </a:r>
            <a:r>
              <a:rPr lang="en-US" dirty="0">
                <a:solidFill>
                  <a:srgbClr val="FF0000"/>
                </a:solidFill>
                <a:latin typeface="Times New Roman" charset="0"/>
                <a:ea typeface="Times New Roman" charset="0"/>
                <a:cs typeface="Times New Roman" charset="0"/>
              </a:rPr>
              <a:t>uteroplacental insufficiency</a:t>
            </a:r>
            <a:r>
              <a:rPr lang="en-US" dirty="0">
                <a:latin typeface="Times New Roman" charset="0"/>
                <a:ea typeface="Times New Roman" charset="0"/>
                <a:cs typeface="Times New Roman" charset="0"/>
              </a:rPr>
              <a:t>. </a:t>
            </a:r>
          </a:p>
          <a:p>
            <a:r>
              <a:rPr lang="en-US" altLang="en-US" sz="2799" b="1" dirty="0">
                <a:latin typeface="Times New Roman" charset="0"/>
                <a:ea typeface="Times New Roman" charset="0"/>
                <a:cs typeface="Times New Roman" charset="0"/>
              </a:rPr>
              <a:t>Management</a:t>
            </a:r>
            <a:r>
              <a:rPr lang="en-US" altLang="en-US" dirty="0">
                <a:latin typeface="Times New Roman" charset="0"/>
                <a:ea typeface="Times New Roman" charset="0"/>
                <a:cs typeface="Times New Roman" charset="0"/>
              </a:rPr>
              <a:t> :</a:t>
            </a:r>
          </a:p>
          <a:p>
            <a:pPr>
              <a:buFontTx/>
              <a:buChar char="-"/>
            </a:pPr>
            <a:r>
              <a:rPr lang="en-US" altLang="en-US" dirty="0">
                <a:latin typeface="Times New Roman" charset="0"/>
                <a:ea typeface="Times New Roman" charset="0"/>
                <a:cs typeface="Times New Roman" charset="0"/>
              </a:rPr>
              <a:t>Maternal left lateral position</a:t>
            </a:r>
          </a:p>
          <a:p>
            <a:pPr>
              <a:buFontTx/>
              <a:buChar char="-"/>
            </a:pPr>
            <a:r>
              <a:rPr lang="en-US" altLang="en-US" dirty="0">
                <a:latin typeface="Times New Roman" charset="0"/>
                <a:ea typeface="Times New Roman" charset="0"/>
                <a:cs typeface="Times New Roman" charset="0"/>
              </a:rPr>
              <a:t>Correct maternal hypotension with IV fluids </a:t>
            </a:r>
          </a:p>
          <a:p>
            <a:pPr>
              <a:buFontTx/>
              <a:buChar char="-"/>
            </a:pPr>
            <a:r>
              <a:rPr lang="en-US" altLang="en-US" dirty="0">
                <a:latin typeface="Times New Roman" charset="0"/>
                <a:ea typeface="Times New Roman" charset="0"/>
                <a:cs typeface="Times New Roman" charset="0"/>
              </a:rPr>
              <a:t>Stop oxytocin infusion</a:t>
            </a:r>
          </a:p>
          <a:p>
            <a:pPr>
              <a:buFontTx/>
              <a:buChar char="-"/>
            </a:pPr>
            <a:r>
              <a:rPr lang="en-US" altLang="en-US" dirty="0">
                <a:latin typeface="Times New Roman" charset="0"/>
                <a:ea typeface="Times New Roman" charset="0"/>
                <a:cs typeface="Times New Roman" charset="0"/>
              </a:rPr>
              <a:t>Administer O2 by mask</a:t>
            </a:r>
          </a:p>
          <a:p>
            <a:pPr>
              <a:buFontTx/>
              <a:buChar char="-"/>
            </a:pPr>
            <a:r>
              <a:rPr lang="en-US" altLang="en-US" dirty="0">
                <a:latin typeface="Times New Roman" charset="0"/>
                <a:ea typeface="Times New Roman" charset="0"/>
                <a:cs typeface="Times New Roman" charset="0"/>
              </a:rPr>
              <a:t>Vaginal examination (dilatation)</a:t>
            </a:r>
          </a:p>
          <a:p>
            <a:pPr>
              <a:buFontTx/>
              <a:buChar char="-"/>
            </a:pPr>
            <a:r>
              <a:rPr lang="en-US" altLang="en-US" dirty="0">
                <a:latin typeface="Times New Roman" charset="0"/>
                <a:ea typeface="Times New Roman" charset="0"/>
                <a:cs typeface="Times New Roman" charset="0"/>
              </a:rPr>
              <a:t>If persistent perform </a:t>
            </a:r>
            <a:r>
              <a:rPr lang="en-US" altLang="en-US" b="1" dirty="0">
                <a:latin typeface="Times New Roman" charset="0"/>
                <a:ea typeface="Times New Roman" charset="0"/>
                <a:cs typeface="Times New Roman" charset="0"/>
              </a:rPr>
              <a:t>fetal scalp PH</a:t>
            </a:r>
          </a:p>
          <a:p>
            <a:pPr marL="0" indent="0">
              <a:buNone/>
            </a:pPr>
            <a:endParaRPr lang="en-US" alt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94978742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14876"/>
            <a:ext cx="7514035" cy="749170"/>
          </a:xfrm>
        </p:spPr>
        <p:txBody>
          <a:bodyPr/>
          <a:lstStyle/>
          <a:p>
            <a:pPr algn="l"/>
            <a:r>
              <a:rPr lang="en-US" b="1" dirty="0">
                <a:latin typeface="Times New Roman" charset="0"/>
                <a:ea typeface="Times New Roman" charset="0"/>
                <a:cs typeface="Times New Roman" charset="0"/>
              </a:rPr>
              <a:t>Late decelerations</a:t>
            </a:r>
          </a:p>
        </p:txBody>
      </p:sp>
      <p:pic>
        <p:nvPicPr>
          <p:cNvPr id="5" name="Content Placeholder 4"/>
          <p:cNvPicPr>
            <a:picLocks noGrp="1" noChangeAspect="1"/>
          </p:cNvPicPr>
          <p:nvPr>
            <p:ph sz="half" idx="1"/>
          </p:nvPr>
        </p:nvPicPr>
        <p:blipFill>
          <a:blip r:embed="rId2"/>
          <a:stretch>
            <a:fillRect/>
          </a:stretch>
        </p:blipFill>
        <p:spPr>
          <a:xfrm>
            <a:off x="657225" y="1079908"/>
            <a:ext cx="3686175" cy="5231493"/>
          </a:xfrm>
          <a:prstGeom prst="rect">
            <a:avLst/>
          </a:prstGeom>
        </p:spPr>
      </p:pic>
      <p:pic>
        <p:nvPicPr>
          <p:cNvPr id="6" name="Content Placeholder 5"/>
          <p:cNvPicPr>
            <a:picLocks noGrp="1" noChangeAspect="1"/>
          </p:cNvPicPr>
          <p:nvPr>
            <p:ph sz="half" idx="2"/>
          </p:nvPr>
        </p:nvPicPr>
        <p:blipFill>
          <a:blip r:embed="rId3"/>
          <a:stretch>
            <a:fillRect/>
          </a:stretch>
        </p:blipFill>
        <p:spPr>
          <a:xfrm>
            <a:off x="4600575" y="1079908"/>
            <a:ext cx="4543425" cy="5231493"/>
          </a:xfrm>
          <a:prstGeom prst="rect">
            <a:avLst/>
          </a:prstGeom>
        </p:spPr>
      </p:pic>
    </p:spTree>
    <p:extLst>
      <p:ext uri="{BB962C8B-B14F-4D97-AF65-F5344CB8AC3E}">
        <p14:creationId xmlns:p14="http://schemas.microsoft.com/office/powerpoint/2010/main" val="26788976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02179"/>
            <a:ext cx="7514035" cy="723774"/>
          </a:xfrm>
        </p:spPr>
        <p:txBody>
          <a:bodyPr/>
          <a:lstStyle/>
          <a:p>
            <a:pPr algn="l"/>
            <a:r>
              <a:rPr lang="en-US" b="1" dirty="0">
                <a:latin typeface="Times New Roman" charset="0"/>
                <a:ea typeface="Times New Roman" charset="0"/>
                <a:cs typeface="Times New Roman" charset="0"/>
              </a:rPr>
              <a:t>Prolonged decelerations</a:t>
            </a:r>
            <a:endParaRPr lang="en-US" dirty="0"/>
          </a:p>
        </p:txBody>
      </p:sp>
      <p:sp>
        <p:nvSpPr>
          <p:cNvPr id="3" name="Content Placeholder 2"/>
          <p:cNvSpPr>
            <a:spLocks noGrp="1"/>
          </p:cNvSpPr>
          <p:nvPr>
            <p:ph sz="half" idx="1"/>
          </p:nvPr>
        </p:nvSpPr>
        <p:spPr>
          <a:xfrm>
            <a:off x="1113235" y="1105304"/>
            <a:ext cx="3671292" cy="5637820"/>
          </a:xfrm>
        </p:spPr>
        <p:txBody>
          <a:bodyPr/>
          <a:lstStyle/>
          <a:p>
            <a:r>
              <a:rPr lang="en-US" dirty="0"/>
              <a:t>Usually lasting more than</a:t>
            </a:r>
            <a:r>
              <a:rPr lang="en-US" dirty="0">
                <a:solidFill>
                  <a:srgbClr val="FF0000"/>
                </a:solidFill>
              </a:rPr>
              <a:t> 3 minutes. </a:t>
            </a:r>
          </a:p>
          <a:p>
            <a:r>
              <a:rPr lang="en-US" dirty="0"/>
              <a:t>They indicate </a:t>
            </a:r>
            <a:r>
              <a:rPr lang="en-US" dirty="0">
                <a:solidFill>
                  <a:srgbClr val="FF0000"/>
                </a:solidFill>
              </a:rPr>
              <a:t>hypoxia</a:t>
            </a:r>
            <a:r>
              <a:rPr lang="en-US" dirty="0"/>
              <a:t> </a:t>
            </a:r>
          </a:p>
          <a:p>
            <a:r>
              <a:rPr lang="en-US" dirty="0"/>
              <a:t> If associated with reduced variability, they indicate acute fetal hypoxia/acidosis and require emergent intervention. </a:t>
            </a:r>
          </a:p>
          <a:p>
            <a:r>
              <a:rPr lang="en-US" dirty="0"/>
              <a:t>Abruption ;cord prolapse</a:t>
            </a:r>
          </a:p>
          <a:p>
            <a:endParaRPr lang="en-US" dirty="0"/>
          </a:p>
          <a:p>
            <a:endParaRPr lang="en-US" dirty="0"/>
          </a:p>
        </p:txBody>
      </p:sp>
      <p:pic>
        <p:nvPicPr>
          <p:cNvPr id="5" name="Content Placeholder 4"/>
          <p:cNvPicPr>
            <a:picLocks noGrp="1" noChangeAspect="1"/>
          </p:cNvPicPr>
          <p:nvPr>
            <p:ph sz="half" idx="2"/>
          </p:nvPr>
        </p:nvPicPr>
        <p:blipFill>
          <a:blip r:embed="rId2"/>
          <a:stretch>
            <a:fillRect/>
          </a:stretch>
        </p:blipFill>
        <p:spPr>
          <a:xfrm>
            <a:off x="5153025" y="1105304"/>
            <a:ext cx="3990975" cy="5637821"/>
          </a:xfrm>
          <a:prstGeom prst="rect">
            <a:avLst/>
          </a:prstGeom>
          <a:solidFill>
            <a:schemeClr val="tx1"/>
          </a:solidFill>
        </p:spPr>
      </p:pic>
    </p:spTree>
    <p:extLst>
      <p:ext uri="{BB962C8B-B14F-4D97-AF65-F5344CB8AC3E}">
        <p14:creationId xmlns:p14="http://schemas.microsoft.com/office/powerpoint/2010/main" val="133778182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27574"/>
            <a:ext cx="7514035" cy="698379"/>
          </a:xfrm>
        </p:spPr>
        <p:txBody>
          <a:bodyPr>
            <a:normAutofit fontScale="90000"/>
          </a:bodyPr>
          <a:lstStyle/>
          <a:p>
            <a:pPr algn="l"/>
            <a:r>
              <a:rPr lang="en-US" dirty="0"/>
              <a:t/>
            </a:r>
            <a:br>
              <a:rPr lang="en-US" dirty="0"/>
            </a:br>
            <a:r>
              <a:rPr lang="en-US" sz="4399" b="1" dirty="0">
                <a:latin typeface="Times New Roman" charset="0"/>
                <a:ea typeface="Times New Roman" charset="0"/>
                <a:cs typeface="Times New Roman" charset="0"/>
              </a:rPr>
              <a:t>Sinusoidal pattern (rare) </a:t>
            </a:r>
            <a:r>
              <a:rPr lang="en-US" dirty="0"/>
              <a:t/>
            </a:r>
            <a:br>
              <a:rPr lang="en-US" dirty="0"/>
            </a:br>
            <a:endParaRPr lang="en-US" dirty="0"/>
          </a:p>
        </p:txBody>
      </p:sp>
      <p:sp>
        <p:nvSpPr>
          <p:cNvPr id="3" name="Content Placeholder 2"/>
          <p:cNvSpPr>
            <a:spLocks noGrp="1"/>
          </p:cNvSpPr>
          <p:nvPr>
            <p:ph sz="half" idx="1"/>
          </p:nvPr>
        </p:nvSpPr>
        <p:spPr>
          <a:xfrm>
            <a:off x="713184" y="1016418"/>
            <a:ext cx="3671292" cy="5663216"/>
          </a:xfrm>
        </p:spPr>
        <p:txBody>
          <a:bodyPr/>
          <a:lstStyle/>
          <a:p>
            <a:r>
              <a:rPr lang="en-US" dirty="0"/>
              <a:t>A regular, smooth, undulating signal, resembling a sine wave. (20 minute)</a:t>
            </a:r>
          </a:p>
          <a:p>
            <a:r>
              <a:rPr lang="en-US" dirty="0"/>
              <a:t>It occurs in association with severe fetal </a:t>
            </a:r>
            <a:r>
              <a:rPr lang="en-US" dirty="0">
                <a:solidFill>
                  <a:srgbClr val="FF0000"/>
                </a:solidFill>
              </a:rPr>
              <a:t>anemia</a:t>
            </a:r>
            <a:r>
              <a:rPr lang="en-US" dirty="0"/>
              <a:t> (anti-D alloimmunization, fetal-maternal hemorrhage, and ruptured vasa previa )</a:t>
            </a:r>
          </a:p>
          <a:p>
            <a:endParaRPr lang="en-US" dirty="0"/>
          </a:p>
        </p:txBody>
      </p:sp>
      <p:pic>
        <p:nvPicPr>
          <p:cNvPr id="5" name="Content Placeholder 4"/>
          <p:cNvPicPr>
            <a:picLocks noGrp="1" noChangeAspect="1"/>
          </p:cNvPicPr>
          <p:nvPr>
            <p:ph sz="half" idx="2"/>
          </p:nvPr>
        </p:nvPicPr>
        <p:blipFill>
          <a:blip r:embed="rId2"/>
          <a:stretch>
            <a:fillRect/>
          </a:stretch>
        </p:blipFill>
        <p:spPr>
          <a:xfrm>
            <a:off x="4955382" y="1524331"/>
            <a:ext cx="3979069" cy="4406135"/>
          </a:xfrm>
          <a:prstGeom prst="rect">
            <a:avLst/>
          </a:prstGeom>
        </p:spPr>
      </p:pic>
    </p:spTree>
    <p:extLst>
      <p:ext uri="{BB962C8B-B14F-4D97-AF65-F5344CB8AC3E}">
        <p14:creationId xmlns:p14="http://schemas.microsoft.com/office/powerpoint/2010/main" val="115143855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40273"/>
            <a:ext cx="7514035" cy="736471"/>
          </a:xfrm>
        </p:spPr>
        <p:txBody>
          <a:bodyPr>
            <a:normAutofit/>
          </a:bodyPr>
          <a:lstStyle/>
          <a:p>
            <a:pPr algn="l"/>
            <a:r>
              <a:rPr lang="en-US" b="1" dirty="0">
                <a:latin typeface="Times New Roman" charset="0"/>
                <a:ea typeface="Times New Roman" charset="0"/>
                <a:cs typeface="Times New Roman" charset="0"/>
              </a:rPr>
              <a:t>Interpretation of FHR</a:t>
            </a:r>
          </a:p>
        </p:txBody>
      </p:sp>
      <p:graphicFrame>
        <p:nvGraphicFramePr>
          <p:cNvPr id="4" name="Content Placeholder 3"/>
          <p:cNvGraphicFramePr>
            <a:graphicFrameLocks noGrp="1"/>
          </p:cNvGraphicFramePr>
          <p:nvPr>
            <p:ph idx="1"/>
            <p:extLst/>
          </p:nvPr>
        </p:nvGraphicFramePr>
        <p:xfrm>
          <a:off x="104149" y="965629"/>
          <a:ext cx="8934105" cy="5762670"/>
        </p:xfrm>
        <a:graphic>
          <a:graphicData uri="http://schemas.openxmlformats.org/drawingml/2006/table">
            <a:tbl>
              <a:tblPr firstRow="1" bandRow="1">
                <a:tableStyleId>{5940675A-B579-460E-94D1-54222C63F5DA}</a:tableStyleId>
              </a:tblPr>
              <a:tblGrid>
                <a:gridCol w="1867482">
                  <a:extLst>
                    <a:ext uri="{9D8B030D-6E8A-4147-A177-3AD203B41FA5}">
                      <a16:colId xmlns:a16="http://schemas.microsoft.com/office/drawing/2014/main" xmlns="" val="20000"/>
                    </a:ext>
                  </a:extLst>
                </a:gridCol>
                <a:gridCol w="1564875">
                  <a:extLst>
                    <a:ext uri="{9D8B030D-6E8A-4147-A177-3AD203B41FA5}">
                      <a16:colId xmlns:a16="http://schemas.microsoft.com/office/drawing/2014/main" xmlns="" val="20001"/>
                    </a:ext>
                  </a:extLst>
                </a:gridCol>
                <a:gridCol w="1716179">
                  <a:extLst>
                    <a:ext uri="{9D8B030D-6E8A-4147-A177-3AD203B41FA5}">
                      <a16:colId xmlns:a16="http://schemas.microsoft.com/office/drawing/2014/main" xmlns="" val="20002"/>
                    </a:ext>
                  </a:extLst>
                </a:gridCol>
                <a:gridCol w="2044278">
                  <a:extLst>
                    <a:ext uri="{9D8B030D-6E8A-4147-A177-3AD203B41FA5}">
                      <a16:colId xmlns:a16="http://schemas.microsoft.com/office/drawing/2014/main" xmlns="" val="20003"/>
                    </a:ext>
                  </a:extLst>
                </a:gridCol>
                <a:gridCol w="1741291">
                  <a:extLst>
                    <a:ext uri="{9D8B030D-6E8A-4147-A177-3AD203B41FA5}">
                      <a16:colId xmlns:a16="http://schemas.microsoft.com/office/drawing/2014/main" xmlns="" val="20004"/>
                    </a:ext>
                  </a:extLst>
                </a:gridCol>
              </a:tblGrid>
              <a:tr h="700918">
                <a:tc>
                  <a:txBody>
                    <a:bodyPr/>
                    <a:lstStyle/>
                    <a:p>
                      <a:r>
                        <a:rPr lang="en-US" sz="2000" b="1" dirty="0">
                          <a:latin typeface="Times New Roman" charset="0"/>
                          <a:ea typeface="Times New Roman" charset="0"/>
                          <a:cs typeface="Times New Roman" charset="0"/>
                        </a:rPr>
                        <a:t>Interpretation </a:t>
                      </a:r>
                    </a:p>
                  </a:txBody>
                  <a:tcPr marL="68580" marR="68580" marT="45712" marB="45712"/>
                </a:tc>
                <a:tc>
                  <a:txBody>
                    <a:bodyPr/>
                    <a:lstStyle/>
                    <a:p>
                      <a:r>
                        <a:rPr lang="en-US" sz="2000" b="1" dirty="0">
                          <a:latin typeface="Times New Roman" charset="0"/>
                          <a:ea typeface="Times New Roman" charset="0"/>
                          <a:cs typeface="Times New Roman" charset="0"/>
                        </a:rPr>
                        <a:t>Baseline (bpm)</a:t>
                      </a:r>
                    </a:p>
                  </a:txBody>
                  <a:tcPr marL="68580" marR="68580" marT="45712" marB="45712"/>
                </a:tc>
                <a:tc>
                  <a:txBody>
                    <a:bodyPr/>
                    <a:lstStyle/>
                    <a:p>
                      <a:r>
                        <a:rPr lang="en-US" sz="2000" b="1" dirty="0">
                          <a:latin typeface="Times New Roman" charset="0"/>
                          <a:ea typeface="Times New Roman" charset="0"/>
                          <a:cs typeface="Times New Roman" charset="0"/>
                        </a:rPr>
                        <a:t>Variability (bpm)</a:t>
                      </a:r>
                    </a:p>
                  </a:txBody>
                  <a:tcPr marL="68580" marR="68580" marT="45712" marB="45712"/>
                </a:tc>
                <a:tc>
                  <a:txBody>
                    <a:bodyPr/>
                    <a:lstStyle/>
                    <a:p>
                      <a:r>
                        <a:rPr lang="en-US" sz="2000" b="1" dirty="0">
                          <a:latin typeface="Times New Roman" charset="0"/>
                          <a:ea typeface="Times New Roman" charset="0"/>
                          <a:cs typeface="Times New Roman" charset="0"/>
                        </a:rPr>
                        <a:t>Decelerations </a:t>
                      </a:r>
                    </a:p>
                  </a:txBody>
                  <a:tcPr marL="68580" marR="68580" marT="45712" marB="45712"/>
                </a:tc>
                <a:tc>
                  <a:txBody>
                    <a:bodyPr/>
                    <a:lstStyle/>
                    <a:p>
                      <a:r>
                        <a:rPr lang="en-US" sz="2000" b="1" dirty="0"/>
                        <a:t>Accelerations </a:t>
                      </a:r>
                    </a:p>
                  </a:txBody>
                  <a:tcPr marL="68580" marR="68580" marT="45712" marB="45712"/>
                </a:tc>
                <a:extLst>
                  <a:ext uri="{0D108BD9-81ED-4DB2-BD59-A6C34878D82A}">
                    <a16:rowId xmlns:a16="http://schemas.microsoft.com/office/drawing/2014/main" xmlns="" val="10000"/>
                  </a:ext>
                </a:extLst>
              </a:tr>
              <a:tr h="396171">
                <a:tc>
                  <a:txBody>
                    <a:bodyPr/>
                    <a:lstStyle/>
                    <a:p>
                      <a:r>
                        <a:rPr lang="en-US" sz="2000" b="1" dirty="0">
                          <a:latin typeface="Times New Roman" charset="0"/>
                          <a:ea typeface="Times New Roman" charset="0"/>
                          <a:cs typeface="Times New Roman" charset="0"/>
                        </a:rPr>
                        <a:t>Reassuring </a:t>
                      </a:r>
                    </a:p>
                  </a:txBody>
                  <a:tcPr marL="68580" marR="68580" marT="45712" marB="45712"/>
                </a:tc>
                <a:tc>
                  <a:txBody>
                    <a:bodyPr/>
                    <a:lstStyle/>
                    <a:p>
                      <a:r>
                        <a:rPr lang="en-US" sz="1400" dirty="0">
                          <a:latin typeface="Times New Roman" charset="0"/>
                          <a:ea typeface="Times New Roman" charset="0"/>
                          <a:cs typeface="Times New Roman" charset="0"/>
                        </a:rPr>
                        <a:t>110-160</a:t>
                      </a:r>
                    </a:p>
                  </a:txBody>
                  <a:tcPr marL="68580" marR="68580" marT="45712" marB="45712"/>
                </a:tc>
                <a:tc>
                  <a:txBody>
                    <a:bodyPr/>
                    <a:lstStyle/>
                    <a:p>
                      <a:r>
                        <a:rPr lang="en-US" sz="1400" dirty="0">
                          <a:latin typeface="Times New Roman" charset="0"/>
                          <a:ea typeface="Times New Roman" charset="0"/>
                          <a:cs typeface="Times New Roman" charset="0"/>
                        </a:rPr>
                        <a:t>5-25</a:t>
                      </a:r>
                    </a:p>
                  </a:txBody>
                  <a:tcPr marL="68580" marR="68580" marT="45712" marB="45712"/>
                </a:tc>
                <a:tc>
                  <a:txBody>
                    <a:bodyPr/>
                    <a:lstStyle/>
                    <a:p>
                      <a:r>
                        <a:rPr lang="en-US" sz="1400" dirty="0">
                          <a:latin typeface="Times New Roman" charset="0"/>
                          <a:ea typeface="Times New Roman" charset="0"/>
                          <a:cs typeface="Times New Roman" charset="0"/>
                        </a:rPr>
                        <a:t>None </a:t>
                      </a:r>
                    </a:p>
                  </a:txBody>
                  <a:tcPr marL="68580" marR="68580" marT="45712" marB="45712"/>
                </a:tc>
                <a:tc>
                  <a:txBody>
                    <a:bodyPr/>
                    <a:lstStyle/>
                    <a:p>
                      <a:r>
                        <a:rPr lang="en-US" sz="1600" dirty="0"/>
                        <a:t>present</a:t>
                      </a:r>
                    </a:p>
                  </a:txBody>
                  <a:tcPr marL="68580" marR="68580" marT="45712" marB="45712"/>
                </a:tc>
                <a:extLst>
                  <a:ext uri="{0D108BD9-81ED-4DB2-BD59-A6C34878D82A}">
                    <a16:rowId xmlns:a16="http://schemas.microsoft.com/office/drawing/2014/main" xmlns="" val="10001"/>
                  </a:ext>
                </a:extLst>
              </a:tr>
              <a:tr h="1965747">
                <a:tc>
                  <a:txBody>
                    <a:bodyPr/>
                    <a:lstStyle/>
                    <a:p>
                      <a:r>
                        <a:rPr lang="en-US" sz="2000" b="1" dirty="0">
                          <a:latin typeface="Times New Roman" charset="0"/>
                          <a:ea typeface="Times New Roman" charset="0"/>
                          <a:cs typeface="Times New Roman" charset="0"/>
                        </a:rPr>
                        <a:t>Non-reassuring</a:t>
                      </a:r>
                    </a:p>
                  </a:txBody>
                  <a:tcPr marL="68580" marR="68580" marT="45712" marB="45712"/>
                </a:tc>
                <a:tc>
                  <a:txBody>
                    <a:bodyPr/>
                    <a:lstStyle/>
                    <a:p>
                      <a:r>
                        <a:rPr lang="en-US" sz="1400" dirty="0">
                          <a:latin typeface="Times New Roman" charset="0"/>
                          <a:ea typeface="Times New Roman" charset="0"/>
                          <a:cs typeface="Times New Roman" charset="0"/>
                        </a:rPr>
                        <a:t>161-180</a:t>
                      </a:r>
                    </a:p>
                  </a:txBody>
                  <a:tcPr marL="68580" marR="68580" marT="45712" marB="45712"/>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Times New Roman" charset="0"/>
                          <a:ea typeface="Times New Roman" charset="0"/>
                          <a:cs typeface="Times New Roman" charset="0"/>
                        </a:rPr>
                        <a:t>less than 5 </a:t>
                      </a:r>
                    </a:p>
                    <a:p>
                      <a:pPr marL="0" marR="0" indent="0" algn="l" defTabSz="4572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Times New Roman" charset="0"/>
                          <a:ea typeface="Times New Roman" charset="0"/>
                          <a:cs typeface="Times New Roman" charset="0"/>
                        </a:rPr>
                        <a:t>30–90 minutes </a:t>
                      </a:r>
                      <a:endParaRPr lang="en-US" sz="1400" dirty="0">
                        <a:latin typeface="Times New Roman" charset="0"/>
                        <a:ea typeface="Times New Roman" charset="0"/>
                        <a:cs typeface="Times New Roman" charset="0"/>
                      </a:endParaRPr>
                    </a:p>
                    <a:p>
                      <a:endParaRPr lang="en-US" sz="1400" dirty="0">
                        <a:latin typeface="Times New Roman" charset="0"/>
                        <a:ea typeface="Times New Roman" charset="0"/>
                        <a:cs typeface="Times New Roman" charset="0"/>
                      </a:endParaRPr>
                    </a:p>
                  </a:txBody>
                  <a:tcPr marL="68580" marR="68580" marT="45712" marB="45712"/>
                </a:tc>
                <a:tc>
                  <a:txBody>
                    <a:bodyPr/>
                    <a:lstStyle/>
                    <a:p>
                      <a:pPr marL="342900" indent="-342900">
                        <a:buFontTx/>
                        <a:buChar char="-"/>
                      </a:pPr>
                      <a:r>
                        <a:rPr lang="en-US" sz="1400" dirty="0">
                          <a:latin typeface="Times New Roman" charset="0"/>
                          <a:ea typeface="Times New Roman" charset="0"/>
                          <a:cs typeface="Times New Roman" charset="0"/>
                        </a:rPr>
                        <a:t>Variable decelerations with over 50% ,over 90min.</a:t>
                      </a:r>
                    </a:p>
                    <a:p>
                      <a:pPr marL="342900" marR="0" indent="-342900" algn="l" defTabSz="457200" rtl="0" eaLnBrk="1" fontAlgn="auto" latinLnBrk="0" hangingPunct="1">
                        <a:lnSpc>
                          <a:spcPct val="100000"/>
                        </a:lnSpc>
                        <a:spcBef>
                          <a:spcPts val="0"/>
                        </a:spcBef>
                        <a:spcAft>
                          <a:spcPts val="0"/>
                        </a:spcAft>
                        <a:buClrTx/>
                        <a:buSzTx/>
                        <a:buFontTx/>
                        <a:buChar char="-"/>
                        <a:tabLst/>
                        <a:defRPr/>
                      </a:pPr>
                      <a:r>
                        <a:rPr lang="en-US" sz="1400" dirty="0">
                          <a:latin typeface="Times New Roman" charset="0"/>
                          <a:ea typeface="Times New Roman" charset="0"/>
                          <a:cs typeface="Times New Roman" charset="0"/>
                        </a:rPr>
                        <a:t>Late decelerations, </a:t>
                      </a:r>
                      <a:r>
                        <a:rPr lang="en-US" sz="1400" kern="1200" dirty="0">
                          <a:solidFill>
                            <a:schemeClr val="tx1"/>
                          </a:solidFill>
                          <a:effectLst/>
                          <a:latin typeface="Times New Roman" charset="0"/>
                          <a:ea typeface="Times New Roman" charset="0"/>
                          <a:cs typeface="Times New Roman" charset="0"/>
                        </a:rPr>
                        <a:t>up to 30 minutes over 50% of contractions.</a:t>
                      </a:r>
                    </a:p>
                    <a:p>
                      <a:pPr marL="342900" marR="0" indent="-342900" algn="l" defTabSz="457200" rtl="0" eaLnBrk="1" fontAlgn="auto" latinLnBrk="0" hangingPunct="1">
                        <a:lnSpc>
                          <a:spcPct val="100000"/>
                        </a:lnSpc>
                        <a:spcBef>
                          <a:spcPts val="0"/>
                        </a:spcBef>
                        <a:spcAft>
                          <a:spcPts val="0"/>
                        </a:spcAft>
                        <a:buClrTx/>
                        <a:buSzTx/>
                        <a:buFontTx/>
                        <a:buChar char="-"/>
                        <a:tabLst/>
                        <a:defRPr/>
                      </a:pPr>
                      <a:r>
                        <a:rPr lang="en-US" sz="1400" kern="1200" dirty="0">
                          <a:solidFill>
                            <a:schemeClr val="tx1"/>
                          </a:solidFill>
                          <a:effectLst/>
                          <a:latin typeface="Times New Roman" charset="0"/>
                          <a:ea typeface="Times New Roman" charset="0"/>
                          <a:cs typeface="Times New Roman" charset="0"/>
                        </a:rPr>
                        <a:t>Early </a:t>
                      </a:r>
                      <a:r>
                        <a:rPr lang="en-US" sz="1400" kern="1200" dirty="0" err="1">
                          <a:solidFill>
                            <a:schemeClr val="tx1"/>
                          </a:solidFill>
                          <a:effectLst/>
                          <a:latin typeface="Times New Roman" charset="0"/>
                          <a:ea typeface="Times New Roman" charset="0"/>
                          <a:cs typeface="Times New Roman" charset="0"/>
                        </a:rPr>
                        <a:t>decelration</a:t>
                      </a:r>
                      <a:r>
                        <a:rPr lang="en-US" sz="1400" kern="1200" dirty="0">
                          <a:solidFill>
                            <a:schemeClr val="tx1"/>
                          </a:solidFill>
                          <a:effectLst/>
                          <a:latin typeface="Times New Roman" charset="0"/>
                          <a:ea typeface="Times New Roman" charset="0"/>
                          <a:cs typeface="Times New Roman" charset="0"/>
                        </a:rPr>
                        <a:t> </a:t>
                      </a:r>
                      <a:endParaRPr lang="en-US" sz="1400" dirty="0">
                        <a:effectLst/>
                        <a:latin typeface="Times New Roman" charset="0"/>
                        <a:ea typeface="Times New Roman" charset="0"/>
                        <a:cs typeface="Times New Roman" charset="0"/>
                      </a:endParaRPr>
                    </a:p>
                    <a:p>
                      <a:pPr marL="0" indent="0">
                        <a:buFontTx/>
                        <a:buNone/>
                      </a:pPr>
                      <a:endParaRPr lang="en-US" sz="1400" dirty="0">
                        <a:latin typeface="Times New Roman" charset="0"/>
                        <a:ea typeface="Times New Roman" charset="0"/>
                        <a:cs typeface="Times New Roman" charset="0"/>
                      </a:endParaRPr>
                    </a:p>
                  </a:txBody>
                  <a:tcPr marL="68580" marR="68580" marT="45712" marB="45712"/>
                </a:tc>
                <a:tc>
                  <a:txBody>
                    <a:bodyPr/>
                    <a:lstStyle/>
                    <a:p>
                      <a:endParaRPr lang="en-US" sz="1600" dirty="0"/>
                    </a:p>
                  </a:txBody>
                  <a:tcPr marL="68580" marR="68580" marT="45712" marB="45712"/>
                </a:tc>
                <a:extLst>
                  <a:ext uri="{0D108BD9-81ED-4DB2-BD59-A6C34878D82A}">
                    <a16:rowId xmlns:a16="http://schemas.microsoft.com/office/drawing/2014/main" xmlns="" val="10002"/>
                  </a:ext>
                </a:extLst>
              </a:tr>
              <a:tr h="2653758">
                <a:tc>
                  <a:txBody>
                    <a:bodyPr/>
                    <a:lstStyle/>
                    <a:p>
                      <a:r>
                        <a:rPr lang="en-US" sz="2000" b="1" dirty="0">
                          <a:latin typeface="Times New Roman" charset="0"/>
                          <a:ea typeface="Times New Roman" charset="0"/>
                          <a:cs typeface="Times New Roman" charset="0"/>
                        </a:rPr>
                        <a:t>Abnormal </a:t>
                      </a:r>
                    </a:p>
                  </a:txBody>
                  <a:tcPr marL="68580" marR="68580" marT="45712" marB="45712"/>
                </a:tc>
                <a:tc>
                  <a:txBody>
                    <a:bodyPr/>
                    <a:lstStyle/>
                    <a:p>
                      <a:r>
                        <a:rPr lang="en-US" sz="1400" dirty="0">
                          <a:latin typeface="Times New Roman" charset="0"/>
                          <a:ea typeface="Times New Roman" charset="0"/>
                          <a:cs typeface="Times New Roman" charset="0"/>
                        </a:rPr>
                        <a:t>Above 180</a:t>
                      </a:r>
                    </a:p>
                    <a:p>
                      <a:r>
                        <a:rPr lang="en-US" sz="1400" dirty="0">
                          <a:latin typeface="Times New Roman" charset="0"/>
                          <a:ea typeface="Times New Roman" charset="0"/>
                          <a:cs typeface="Times New Roman" charset="0"/>
                        </a:rPr>
                        <a:t>Below 100</a:t>
                      </a:r>
                    </a:p>
                  </a:txBody>
                  <a:tcPr marL="68580" marR="68580" marT="45712" marB="45712"/>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Times New Roman" charset="0"/>
                          <a:ea typeface="Times New Roman" charset="0"/>
                          <a:cs typeface="Times New Roman" charset="0"/>
                        </a:rPr>
                        <a:t>Less than 5 for over 90 minutes </a:t>
                      </a:r>
                      <a:endParaRPr lang="en-US" sz="1400" dirty="0">
                        <a:latin typeface="Times New Roman" charset="0"/>
                        <a:ea typeface="Times New Roman" charset="0"/>
                        <a:cs typeface="Times New Roman" charset="0"/>
                      </a:endParaRPr>
                    </a:p>
                    <a:p>
                      <a:r>
                        <a:rPr lang="en-US" sz="1400" dirty="0">
                          <a:latin typeface="Times New Roman" charset="0"/>
                          <a:ea typeface="Times New Roman" charset="0"/>
                          <a:cs typeface="Times New Roman" charset="0"/>
                        </a:rPr>
                        <a:t>More than 25 always abnormal</a:t>
                      </a:r>
                    </a:p>
                  </a:txBody>
                  <a:tcPr marL="68580" marR="68580" marT="45712" marB="45712"/>
                </a:tc>
                <a:tc>
                  <a:txBody>
                    <a:bodyPr/>
                    <a:lstStyle/>
                    <a:p>
                      <a:pPr marL="285750" indent="-285750">
                        <a:buFontTx/>
                        <a:buChar char="-"/>
                      </a:pPr>
                      <a:r>
                        <a:rPr lang="en-US" sz="1400" dirty="0">
                          <a:latin typeface="Times New Roman" charset="0"/>
                          <a:ea typeface="Times New Roman" charset="0"/>
                          <a:cs typeface="Times New Roman" charset="0"/>
                        </a:rPr>
                        <a:t>Variable decelerations</a:t>
                      </a:r>
                      <a:r>
                        <a:rPr lang="en-US" sz="1400" baseline="0" dirty="0">
                          <a:latin typeface="Times New Roman" charset="0"/>
                          <a:ea typeface="Times New Roman" charset="0"/>
                          <a:cs typeface="Times New Roman" charset="0"/>
                        </a:rPr>
                        <a:t> for more than 30 min despite conservative measure.</a:t>
                      </a:r>
                    </a:p>
                    <a:p>
                      <a:pPr marL="285750" marR="0" indent="-285750" algn="l" defTabSz="457200" rtl="0" eaLnBrk="1" fontAlgn="auto" latinLnBrk="0" hangingPunct="1">
                        <a:lnSpc>
                          <a:spcPct val="100000"/>
                        </a:lnSpc>
                        <a:spcBef>
                          <a:spcPts val="0"/>
                        </a:spcBef>
                        <a:spcAft>
                          <a:spcPts val="0"/>
                        </a:spcAft>
                        <a:buClrTx/>
                        <a:buSzTx/>
                        <a:buFontTx/>
                        <a:buChar char="-"/>
                        <a:tabLst/>
                        <a:defRPr/>
                      </a:pPr>
                      <a:r>
                        <a:rPr lang="en-US" sz="1400" kern="1200" dirty="0">
                          <a:solidFill>
                            <a:schemeClr val="tx1"/>
                          </a:solidFill>
                          <a:effectLst/>
                          <a:latin typeface="Times New Roman" charset="0"/>
                          <a:ea typeface="Times New Roman" charset="0"/>
                          <a:cs typeface="Times New Roman" charset="0"/>
                        </a:rPr>
                        <a:t>Late decelerations</a:t>
                      </a:r>
                      <a:r>
                        <a:rPr lang="en-US" sz="1400" kern="1200" baseline="0" dirty="0">
                          <a:solidFill>
                            <a:schemeClr val="tx1"/>
                          </a:solidFill>
                          <a:effectLst/>
                          <a:latin typeface="Times New Roman" charset="0"/>
                          <a:ea typeface="Times New Roman" charset="0"/>
                          <a:cs typeface="Times New Roman" charset="0"/>
                        </a:rPr>
                        <a:t> </a:t>
                      </a:r>
                      <a:r>
                        <a:rPr lang="en-US" sz="1400" kern="1200" dirty="0">
                          <a:solidFill>
                            <a:schemeClr val="tx1"/>
                          </a:solidFill>
                          <a:effectLst/>
                          <a:latin typeface="Times New Roman" charset="0"/>
                          <a:ea typeface="Times New Roman" charset="0"/>
                          <a:cs typeface="Times New Roman" charset="0"/>
                        </a:rPr>
                        <a:t>over 30 minutes,</a:t>
                      </a:r>
                      <a:r>
                        <a:rPr lang="en-US" sz="1400" kern="1200" baseline="0" dirty="0">
                          <a:solidFill>
                            <a:schemeClr val="tx1"/>
                          </a:solidFill>
                          <a:effectLst/>
                          <a:latin typeface="Times New Roman" charset="0"/>
                          <a:ea typeface="Times New Roman" charset="0"/>
                          <a:cs typeface="Times New Roman" charset="0"/>
                        </a:rPr>
                        <a:t> </a:t>
                      </a:r>
                      <a:r>
                        <a:rPr lang="en-US" sz="1400" kern="1200" dirty="0">
                          <a:solidFill>
                            <a:schemeClr val="tx1"/>
                          </a:solidFill>
                          <a:effectLst/>
                          <a:latin typeface="Times New Roman" charset="0"/>
                          <a:ea typeface="Times New Roman" charset="0"/>
                          <a:cs typeface="Times New Roman" charset="0"/>
                        </a:rPr>
                        <a:t>occurring with over 50% of contractions .</a:t>
                      </a:r>
                      <a:endParaRPr lang="en-US" sz="1400" dirty="0">
                        <a:effectLst/>
                        <a:latin typeface="Times New Roman" charset="0"/>
                        <a:ea typeface="Times New Roman" charset="0"/>
                        <a:cs typeface="Times New Roman" charset="0"/>
                      </a:endParaRPr>
                    </a:p>
                    <a:p>
                      <a:pPr marL="285750" indent="-285750">
                        <a:buFontTx/>
                        <a:buChar char="-"/>
                      </a:pPr>
                      <a:r>
                        <a:rPr lang="en-US" sz="1400" dirty="0">
                          <a:latin typeface="Times New Roman" charset="0"/>
                          <a:ea typeface="Times New Roman" charset="0"/>
                          <a:cs typeface="Times New Roman" charset="0"/>
                        </a:rPr>
                        <a:t>Single prolonged deceleration more than 3 min.</a:t>
                      </a:r>
                    </a:p>
                  </a:txBody>
                  <a:tcPr marL="68580" marR="68580" marT="45712" marB="45712"/>
                </a:tc>
                <a:tc>
                  <a:txBody>
                    <a:bodyPr/>
                    <a:lstStyle/>
                    <a:p>
                      <a:endParaRPr lang="en-US" sz="1600" dirty="0"/>
                    </a:p>
                  </a:txBody>
                  <a:tcPr marL="68580" marR="68580" marT="45712" marB="45712"/>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178931735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80494" y="114876"/>
            <a:ext cx="5172020" cy="761868"/>
          </a:xfrm>
        </p:spPr>
        <p:txBody>
          <a:bodyPr/>
          <a:lstStyle/>
          <a:p>
            <a:pPr algn="l"/>
            <a:r>
              <a:rPr lang="en-US" b="1" dirty="0">
                <a:latin typeface="Times New Roman" charset="0"/>
                <a:ea typeface="Times New Roman" charset="0"/>
                <a:cs typeface="Times New Roman" charset="0"/>
              </a:rPr>
              <a:t>Interpretation of FHR</a:t>
            </a:r>
            <a:endParaRPr lang="en-US" dirty="0"/>
          </a:p>
        </p:txBody>
      </p:sp>
      <p:graphicFrame>
        <p:nvGraphicFramePr>
          <p:cNvPr id="4" name="Content Placeholder 3"/>
          <p:cNvGraphicFramePr>
            <a:graphicFrameLocks noGrp="1"/>
          </p:cNvGraphicFramePr>
          <p:nvPr>
            <p:ph idx="1"/>
            <p:extLst/>
          </p:nvPr>
        </p:nvGraphicFramePr>
        <p:xfrm>
          <a:off x="843533" y="865970"/>
          <a:ext cx="7639232" cy="6024549"/>
        </p:xfrm>
        <a:graphic>
          <a:graphicData uri="http://schemas.openxmlformats.org/drawingml/2006/table">
            <a:tbl>
              <a:tblPr firstRow="1" bandRow="1">
                <a:tableStyleId>{5940675A-B579-460E-94D1-54222C63F5DA}</a:tableStyleId>
              </a:tblPr>
              <a:tblGrid>
                <a:gridCol w="2492374">
                  <a:extLst>
                    <a:ext uri="{9D8B030D-6E8A-4147-A177-3AD203B41FA5}">
                      <a16:colId xmlns:a16="http://schemas.microsoft.com/office/drawing/2014/main" xmlns="" val="20000"/>
                    </a:ext>
                  </a:extLst>
                </a:gridCol>
                <a:gridCol w="2492374">
                  <a:extLst>
                    <a:ext uri="{9D8B030D-6E8A-4147-A177-3AD203B41FA5}">
                      <a16:colId xmlns:a16="http://schemas.microsoft.com/office/drawing/2014/main" xmlns="" val="20001"/>
                    </a:ext>
                  </a:extLst>
                </a:gridCol>
                <a:gridCol w="2654484">
                  <a:extLst>
                    <a:ext uri="{9D8B030D-6E8A-4147-A177-3AD203B41FA5}">
                      <a16:colId xmlns:a16="http://schemas.microsoft.com/office/drawing/2014/main" xmlns="" val="20002"/>
                    </a:ext>
                  </a:extLst>
                </a:gridCol>
              </a:tblGrid>
              <a:tr h="71107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Times New Roman" charset="0"/>
                          <a:ea typeface="Times New Roman" charset="0"/>
                          <a:cs typeface="Times New Roman" charset="0"/>
                        </a:rPr>
                        <a:t>Category </a:t>
                      </a:r>
                      <a:endParaRPr lang="en-US" sz="1800" b="1" dirty="0">
                        <a:latin typeface="Times New Roman" charset="0"/>
                        <a:ea typeface="Times New Roman" charset="0"/>
                        <a:cs typeface="Times New Roman" charset="0"/>
                      </a:endParaRPr>
                    </a:p>
                    <a:p>
                      <a:endParaRPr lang="en-US" sz="1800" b="1" dirty="0">
                        <a:latin typeface="Times New Roman" charset="0"/>
                        <a:ea typeface="Times New Roman" charset="0"/>
                        <a:cs typeface="Times New Roman" charset="0"/>
                      </a:endParaRPr>
                    </a:p>
                  </a:txBody>
                  <a:tcPr marL="68580" marR="68580" marT="45712" marB="45712"/>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Times New Roman" charset="0"/>
                          <a:ea typeface="Times New Roman" charset="0"/>
                          <a:cs typeface="Times New Roman" charset="0"/>
                        </a:rPr>
                        <a:t>Definition </a:t>
                      </a:r>
                      <a:endParaRPr lang="en-US" sz="1800" b="1" dirty="0">
                        <a:latin typeface="Times New Roman" charset="0"/>
                        <a:ea typeface="Times New Roman" charset="0"/>
                        <a:cs typeface="Times New Roman" charset="0"/>
                      </a:endParaRPr>
                    </a:p>
                    <a:p>
                      <a:endParaRPr lang="en-US" sz="1800" b="1" dirty="0">
                        <a:latin typeface="Times New Roman" charset="0"/>
                        <a:ea typeface="Times New Roman" charset="0"/>
                        <a:cs typeface="Times New Roman" charset="0"/>
                      </a:endParaRPr>
                    </a:p>
                  </a:txBody>
                  <a:tcPr marL="68580" marR="68580" marT="45712" marB="45712"/>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Times New Roman" charset="0"/>
                          <a:ea typeface="Times New Roman" charset="0"/>
                          <a:cs typeface="Times New Roman" charset="0"/>
                        </a:rPr>
                        <a:t>Management </a:t>
                      </a:r>
                      <a:endParaRPr lang="en-US" sz="1800" b="1" dirty="0">
                        <a:latin typeface="Times New Roman" charset="0"/>
                        <a:ea typeface="Times New Roman" charset="0"/>
                        <a:cs typeface="Times New Roman" charset="0"/>
                      </a:endParaRPr>
                    </a:p>
                    <a:p>
                      <a:endParaRPr lang="en-US" sz="1800" b="1" dirty="0">
                        <a:latin typeface="Times New Roman" charset="0"/>
                        <a:ea typeface="Times New Roman" charset="0"/>
                        <a:cs typeface="Times New Roman" charset="0"/>
                      </a:endParaRPr>
                    </a:p>
                  </a:txBody>
                  <a:tcPr marL="68580" marR="68580" marT="45712" marB="45712"/>
                </a:tc>
                <a:extLst>
                  <a:ext uri="{0D108BD9-81ED-4DB2-BD59-A6C34878D82A}">
                    <a16:rowId xmlns:a16="http://schemas.microsoft.com/office/drawing/2014/main" xmlns="" val="10000"/>
                  </a:ext>
                </a:extLst>
              </a:tr>
              <a:tr h="101582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Times New Roman" charset="0"/>
                          <a:ea typeface="Times New Roman" charset="0"/>
                          <a:cs typeface="Times New Roman" charset="0"/>
                        </a:rPr>
                        <a:t>CTG is </a:t>
                      </a:r>
                      <a:r>
                        <a:rPr lang="en-US" sz="1800" b="1" kern="1200" dirty="0">
                          <a:solidFill>
                            <a:schemeClr val="tx1"/>
                          </a:solidFill>
                          <a:effectLst/>
                          <a:latin typeface="Times New Roman" charset="0"/>
                          <a:ea typeface="Times New Roman" charset="0"/>
                          <a:cs typeface="Times New Roman" charset="0"/>
                        </a:rPr>
                        <a:t>normal/ reassuring </a:t>
                      </a:r>
                      <a:endParaRPr lang="en-US" sz="1800" b="1" dirty="0">
                        <a:latin typeface="Times New Roman" charset="0"/>
                        <a:ea typeface="Times New Roman" charset="0"/>
                        <a:cs typeface="Times New Roman" charset="0"/>
                      </a:endParaRPr>
                    </a:p>
                    <a:p>
                      <a:endParaRPr lang="en-US" sz="1800" dirty="0">
                        <a:latin typeface="Times New Roman" charset="0"/>
                        <a:ea typeface="Times New Roman" charset="0"/>
                        <a:cs typeface="Times New Roman" charset="0"/>
                      </a:endParaRPr>
                    </a:p>
                  </a:txBody>
                  <a:tcPr marL="68580" marR="68580" marT="45712" marB="45712"/>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Times New Roman" charset="0"/>
                          <a:ea typeface="Times New Roman" charset="0"/>
                          <a:cs typeface="Times New Roman" charset="0"/>
                        </a:rPr>
                        <a:t>All 3 features are normal/ reassuring </a:t>
                      </a:r>
                      <a:endParaRPr lang="en-US" sz="1800" dirty="0">
                        <a:latin typeface="Times New Roman" charset="0"/>
                        <a:ea typeface="Times New Roman" charset="0"/>
                        <a:cs typeface="Times New Roman" charset="0"/>
                      </a:endParaRPr>
                    </a:p>
                    <a:p>
                      <a:endParaRPr lang="en-US" sz="1800" dirty="0">
                        <a:latin typeface="Times New Roman" charset="0"/>
                        <a:ea typeface="Times New Roman" charset="0"/>
                        <a:cs typeface="Times New Roman" charset="0"/>
                      </a:endParaRPr>
                    </a:p>
                  </a:txBody>
                  <a:tcPr marL="68580" marR="68580" marT="45712" marB="45712"/>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Times New Roman" charset="0"/>
                          <a:ea typeface="Times New Roman" charset="0"/>
                          <a:cs typeface="Times New Roman" charset="0"/>
                        </a:rPr>
                        <a:t>Continue CTG and normal care. </a:t>
                      </a:r>
                      <a:endParaRPr lang="en-US" sz="1800" dirty="0">
                        <a:effectLst/>
                        <a:latin typeface="Times New Roman" charset="0"/>
                        <a:ea typeface="Times New Roman" charset="0"/>
                        <a:cs typeface="Times New Roman" charset="0"/>
                      </a:endParaRPr>
                    </a:p>
                    <a:p>
                      <a:endParaRPr lang="en-US" sz="1800" dirty="0">
                        <a:latin typeface="Times New Roman" charset="0"/>
                        <a:ea typeface="Times New Roman" charset="0"/>
                        <a:cs typeface="Times New Roman" charset="0"/>
                      </a:endParaRPr>
                    </a:p>
                  </a:txBody>
                  <a:tcPr marL="68580" marR="68580" marT="45712" marB="45712"/>
                </a:tc>
                <a:extLst>
                  <a:ext uri="{0D108BD9-81ED-4DB2-BD59-A6C34878D82A}">
                    <a16:rowId xmlns:a16="http://schemas.microsoft.com/office/drawing/2014/main" xmlns="" val="10001"/>
                  </a:ext>
                </a:extLst>
              </a:tr>
              <a:tr h="283414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Times New Roman" charset="0"/>
                          <a:ea typeface="Times New Roman" charset="0"/>
                          <a:cs typeface="Times New Roman" charset="0"/>
                        </a:rPr>
                        <a:t>CTG is </a:t>
                      </a:r>
                      <a:r>
                        <a:rPr lang="en-US" sz="1800" b="1" kern="1200" dirty="0">
                          <a:solidFill>
                            <a:schemeClr val="tx1"/>
                          </a:solidFill>
                          <a:effectLst/>
                          <a:latin typeface="Times New Roman" charset="0"/>
                          <a:ea typeface="Times New Roman" charset="0"/>
                          <a:cs typeface="Times New Roman" charset="0"/>
                        </a:rPr>
                        <a:t>non- reassuring </a:t>
                      </a:r>
                      <a:endParaRPr lang="en-US" sz="1800" b="1" dirty="0">
                        <a:latin typeface="Times New Roman" charset="0"/>
                        <a:ea typeface="Times New Roman" charset="0"/>
                        <a:cs typeface="Times New Roman" charset="0"/>
                      </a:endParaRPr>
                    </a:p>
                    <a:p>
                      <a:endParaRPr lang="en-US" sz="1800" dirty="0">
                        <a:latin typeface="Times New Roman" charset="0"/>
                        <a:ea typeface="Times New Roman" charset="0"/>
                        <a:cs typeface="Times New Roman" charset="0"/>
                      </a:endParaRPr>
                    </a:p>
                  </a:txBody>
                  <a:tcPr marL="68580" marR="68580" marT="45712" marB="45712"/>
                </a:tc>
                <a:tc>
                  <a:txBody>
                    <a:bodyPr/>
                    <a:lstStyle/>
                    <a:p>
                      <a:r>
                        <a:rPr lang="en-US" sz="1800" kern="1200" dirty="0">
                          <a:solidFill>
                            <a:schemeClr val="tx1"/>
                          </a:solidFill>
                          <a:effectLst/>
                          <a:latin typeface="Times New Roman" charset="0"/>
                          <a:ea typeface="Times New Roman" charset="0"/>
                          <a:cs typeface="Times New Roman" charset="0"/>
                        </a:rPr>
                        <a:t>1 non-reassuring feature, and</a:t>
                      </a:r>
                      <a:endParaRPr lang="en-US" sz="1800" dirty="0">
                        <a:latin typeface="Times New Roman" charset="0"/>
                        <a:ea typeface="Times New Roman" charset="0"/>
                        <a:cs typeface="Times New Roman" charset="0"/>
                      </a:endParaRPr>
                    </a:p>
                    <a:p>
                      <a:r>
                        <a:rPr lang="en-US" sz="1800" kern="1200" dirty="0">
                          <a:solidFill>
                            <a:schemeClr val="tx1"/>
                          </a:solidFill>
                          <a:effectLst/>
                          <a:latin typeface="Times New Roman" charset="0"/>
                          <a:ea typeface="Times New Roman" charset="0"/>
                          <a:cs typeface="Times New Roman" charset="0"/>
                        </a:rPr>
                        <a:t>2 normal/ reassuring features </a:t>
                      </a:r>
                      <a:endParaRPr lang="en-US" sz="1800" dirty="0">
                        <a:latin typeface="Times New Roman" charset="0"/>
                        <a:ea typeface="Times New Roman" charset="0"/>
                        <a:cs typeface="Times New Roman" charset="0"/>
                      </a:endParaRPr>
                    </a:p>
                    <a:p>
                      <a:endParaRPr lang="en-US" sz="1800" dirty="0">
                        <a:latin typeface="Times New Roman" charset="0"/>
                        <a:ea typeface="Times New Roman" charset="0"/>
                        <a:cs typeface="Times New Roman" charset="0"/>
                      </a:endParaRPr>
                    </a:p>
                  </a:txBody>
                  <a:tcPr marL="68580" marR="68580" marT="45712" marB="45712"/>
                </a:tc>
                <a:tc>
                  <a:txBody>
                    <a:bodyPr/>
                    <a:lstStyle/>
                    <a:p>
                      <a:pPr marL="285750" marR="0" indent="-285750" algn="l" defTabSz="457200" rtl="0" eaLnBrk="1" fontAlgn="auto" latinLnBrk="0" hangingPunct="1">
                        <a:lnSpc>
                          <a:spcPct val="100000"/>
                        </a:lnSpc>
                        <a:spcBef>
                          <a:spcPts val="0"/>
                        </a:spcBef>
                        <a:spcAft>
                          <a:spcPts val="0"/>
                        </a:spcAft>
                        <a:buClrTx/>
                        <a:buSzTx/>
                        <a:buFontTx/>
                        <a:buChar char="-"/>
                        <a:tabLst/>
                        <a:defRPr/>
                      </a:pPr>
                      <a:r>
                        <a:rPr lang="en-US" sz="1800" kern="1200" dirty="0">
                          <a:solidFill>
                            <a:schemeClr val="tx1"/>
                          </a:solidFill>
                          <a:effectLst/>
                          <a:latin typeface="Times New Roman" charset="0"/>
                          <a:ea typeface="Times New Roman" charset="0"/>
                          <a:cs typeface="Times New Roman" charset="0"/>
                        </a:rPr>
                        <a:t>check temperature </a:t>
                      </a:r>
                    </a:p>
                    <a:p>
                      <a:pPr marL="285750" marR="0" indent="-285750" algn="l" defTabSz="457200" rtl="0" eaLnBrk="1" fontAlgn="auto" latinLnBrk="0" hangingPunct="1">
                        <a:lnSpc>
                          <a:spcPct val="100000"/>
                        </a:lnSpc>
                        <a:spcBef>
                          <a:spcPts val="0"/>
                        </a:spcBef>
                        <a:spcAft>
                          <a:spcPts val="0"/>
                        </a:spcAft>
                        <a:buClrTx/>
                        <a:buSzTx/>
                        <a:buFontTx/>
                        <a:buChar char="-"/>
                        <a:tabLst/>
                        <a:defRPr/>
                      </a:pPr>
                      <a:r>
                        <a:rPr lang="en-US" sz="1800" kern="1200" dirty="0">
                          <a:solidFill>
                            <a:schemeClr val="tx1"/>
                          </a:solidFill>
                          <a:effectLst/>
                          <a:latin typeface="Times New Roman" charset="0"/>
                          <a:ea typeface="Times New Roman" charset="0"/>
                          <a:cs typeface="Times New Roman" charset="0"/>
                        </a:rPr>
                        <a:t>left-lateral position </a:t>
                      </a:r>
                      <a:endParaRPr lang="en-US" sz="1800" dirty="0">
                        <a:effectLst/>
                        <a:latin typeface="Times New Roman" charset="0"/>
                        <a:ea typeface="Times New Roman" charset="0"/>
                        <a:cs typeface="Times New Roman" charset="0"/>
                      </a:endParaRPr>
                    </a:p>
                    <a:p>
                      <a:pPr marL="285750" marR="0" indent="-285750" algn="l" defTabSz="457200" rtl="0" eaLnBrk="1" fontAlgn="auto" latinLnBrk="0" hangingPunct="1">
                        <a:lnSpc>
                          <a:spcPct val="100000"/>
                        </a:lnSpc>
                        <a:spcBef>
                          <a:spcPts val="0"/>
                        </a:spcBef>
                        <a:spcAft>
                          <a:spcPts val="0"/>
                        </a:spcAft>
                        <a:buClrTx/>
                        <a:buSzTx/>
                        <a:buFontTx/>
                        <a:buChar char="-"/>
                        <a:tabLst/>
                        <a:defRPr/>
                      </a:pPr>
                      <a:r>
                        <a:rPr lang="en-US" sz="1800" kern="1200" dirty="0">
                          <a:solidFill>
                            <a:schemeClr val="tx1"/>
                          </a:solidFill>
                          <a:effectLst/>
                          <a:latin typeface="Times New Roman" charset="0"/>
                          <a:ea typeface="Times New Roman" charset="0"/>
                          <a:cs typeface="Times New Roman" charset="0"/>
                        </a:rPr>
                        <a:t>oral or intravenous fluids </a:t>
                      </a:r>
                      <a:endParaRPr lang="en-US" sz="1800" dirty="0">
                        <a:effectLst/>
                        <a:latin typeface="Times New Roman" charset="0"/>
                        <a:ea typeface="Times New Roman" charset="0"/>
                        <a:cs typeface="Times New Roman" charset="0"/>
                      </a:endParaRPr>
                    </a:p>
                    <a:p>
                      <a:pPr marL="285750" marR="0" indent="-285750" algn="l" defTabSz="457200" rtl="0" eaLnBrk="1" fontAlgn="auto" latinLnBrk="0" hangingPunct="1">
                        <a:lnSpc>
                          <a:spcPct val="100000"/>
                        </a:lnSpc>
                        <a:spcBef>
                          <a:spcPts val="0"/>
                        </a:spcBef>
                        <a:spcAft>
                          <a:spcPts val="0"/>
                        </a:spcAft>
                        <a:buClrTx/>
                        <a:buSzTx/>
                        <a:buFontTx/>
                        <a:buChar char="-"/>
                        <a:tabLst/>
                        <a:defRPr/>
                      </a:pPr>
                      <a:r>
                        <a:rPr lang="en-US" sz="1800" kern="1200" dirty="0">
                          <a:solidFill>
                            <a:schemeClr val="tx1"/>
                          </a:solidFill>
                          <a:effectLst/>
                          <a:latin typeface="Times New Roman" charset="0"/>
                          <a:ea typeface="Times New Roman" charset="0"/>
                          <a:cs typeface="Times New Roman" charset="0"/>
                        </a:rPr>
                        <a:t>stopping oxytocin </a:t>
                      </a:r>
                      <a:endParaRPr lang="en-US" sz="1800" dirty="0">
                        <a:effectLst/>
                        <a:latin typeface="Times New Roman" charset="0"/>
                        <a:ea typeface="Times New Roman" charset="0"/>
                        <a:cs typeface="Times New Roman" charset="0"/>
                      </a:endParaRPr>
                    </a:p>
                    <a:p>
                      <a:pPr marL="285750" marR="0" indent="-285750" algn="l" defTabSz="457200" rtl="0" eaLnBrk="1" fontAlgn="auto" latinLnBrk="0" hangingPunct="1">
                        <a:lnSpc>
                          <a:spcPct val="100000"/>
                        </a:lnSpc>
                        <a:spcBef>
                          <a:spcPts val="0"/>
                        </a:spcBef>
                        <a:spcAft>
                          <a:spcPts val="0"/>
                        </a:spcAft>
                        <a:buClrTx/>
                        <a:buSzTx/>
                        <a:buFontTx/>
                        <a:buChar char="-"/>
                        <a:tabLst/>
                        <a:defRPr/>
                      </a:pPr>
                      <a:r>
                        <a:rPr lang="en-US" sz="1800" kern="1200" dirty="0">
                          <a:solidFill>
                            <a:schemeClr val="tx1"/>
                          </a:solidFill>
                          <a:effectLst/>
                          <a:latin typeface="Times New Roman" charset="0"/>
                          <a:ea typeface="Times New Roman" charset="0"/>
                          <a:cs typeface="Times New Roman" charset="0"/>
                        </a:rPr>
                        <a:t>Inform coordinating midwife and obstetrician </a:t>
                      </a:r>
                      <a:endParaRPr lang="en-US" sz="1800" dirty="0">
                        <a:effectLst/>
                        <a:latin typeface="Times New Roman" charset="0"/>
                        <a:ea typeface="Times New Roman" charset="0"/>
                        <a:cs typeface="Times New Roman" charset="0"/>
                      </a:endParaRPr>
                    </a:p>
                    <a:p>
                      <a:pPr marL="285750" marR="0" indent="-285750" algn="l" defTabSz="457200" rtl="0" eaLnBrk="1" fontAlgn="auto" latinLnBrk="0" hangingPunct="1">
                        <a:lnSpc>
                          <a:spcPct val="100000"/>
                        </a:lnSpc>
                        <a:spcBef>
                          <a:spcPts val="0"/>
                        </a:spcBef>
                        <a:spcAft>
                          <a:spcPts val="0"/>
                        </a:spcAft>
                        <a:buClrTx/>
                        <a:buSzTx/>
                        <a:buFontTx/>
                        <a:buChar char="-"/>
                        <a:tabLst/>
                        <a:defRPr/>
                      </a:pPr>
                      <a:endParaRPr lang="en-US" sz="1800" dirty="0">
                        <a:effectLst/>
                        <a:latin typeface="Times New Roman" charset="0"/>
                        <a:ea typeface="Times New Roman" charset="0"/>
                        <a:cs typeface="Times New Roman" charset="0"/>
                      </a:endParaRPr>
                    </a:p>
                    <a:p>
                      <a:endParaRPr lang="en-US" sz="1800" dirty="0">
                        <a:latin typeface="Times New Roman" charset="0"/>
                        <a:ea typeface="Times New Roman" charset="0"/>
                        <a:cs typeface="Times New Roman" charset="0"/>
                      </a:endParaRPr>
                    </a:p>
                  </a:txBody>
                  <a:tcPr marL="68580" marR="68580" marT="45712" marB="45712"/>
                </a:tc>
                <a:extLst>
                  <a:ext uri="{0D108BD9-81ED-4DB2-BD59-A6C34878D82A}">
                    <a16:rowId xmlns:a16="http://schemas.microsoft.com/office/drawing/2014/main" xmlns="" val="10002"/>
                  </a:ext>
                </a:extLst>
              </a:tr>
              <a:tr h="132057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Times New Roman" charset="0"/>
                          <a:ea typeface="Times New Roman" charset="0"/>
                          <a:cs typeface="Times New Roman" charset="0"/>
                        </a:rPr>
                        <a:t>CTG is </a:t>
                      </a:r>
                      <a:r>
                        <a:rPr lang="en-US" sz="1800" b="1" kern="1200" dirty="0">
                          <a:solidFill>
                            <a:schemeClr val="tx1"/>
                          </a:solidFill>
                          <a:effectLst/>
                          <a:latin typeface="Times New Roman" charset="0"/>
                          <a:ea typeface="Times New Roman" charset="0"/>
                          <a:cs typeface="Times New Roman" charset="0"/>
                        </a:rPr>
                        <a:t>abnormal</a:t>
                      </a:r>
                      <a:r>
                        <a:rPr lang="en-US" sz="1800" kern="1200" dirty="0">
                          <a:solidFill>
                            <a:schemeClr val="tx1"/>
                          </a:solidFill>
                          <a:effectLst/>
                          <a:latin typeface="Times New Roman" charset="0"/>
                          <a:ea typeface="Times New Roman" charset="0"/>
                          <a:cs typeface="Times New Roman" charset="0"/>
                        </a:rPr>
                        <a:t> and indicates  further testing </a:t>
                      </a:r>
                      <a:endParaRPr lang="en-US" sz="1800" dirty="0">
                        <a:latin typeface="Times New Roman" charset="0"/>
                        <a:ea typeface="Times New Roman" charset="0"/>
                        <a:cs typeface="Times New Roman" charset="0"/>
                      </a:endParaRPr>
                    </a:p>
                    <a:p>
                      <a:endParaRPr lang="en-US" sz="1800" dirty="0">
                        <a:latin typeface="Times New Roman" charset="0"/>
                        <a:ea typeface="Times New Roman" charset="0"/>
                        <a:cs typeface="Times New Roman" charset="0"/>
                      </a:endParaRPr>
                    </a:p>
                  </a:txBody>
                  <a:tcPr marL="68580" marR="68580" marT="45712" marB="45712"/>
                </a:tc>
                <a:tc>
                  <a:txBody>
                    <a:bodyPr/>
                    <a:lstStyle/>
                    <a:p>
                      <a:r>
                        <a:rPr lang="en-US" sz="1800" kern="1200" dirty="0">
                          <a:solidFill>
                            <a:schemeClr val="tx1"/>
                          </a:solidFill>
                          <a:effectLst/>
                          <a:latin typeface="Times New Roman" charset="0"/>
                          <a:ea typeface="Times New Roman" charset="0"/>
                          <a:cs typeface="Times New Roman" charset="0"/>
                        </a:rPr>
                        <a:t>1 abnormal feature </a:t>
                      </a:r>
                      <a:endParaRPr lang="en-US" sz="1800" dirty="0">
                        <a:latin typeface="Times New Roman" charset="0"/>
                        <a:ea typeface="Times New Roman" charset="0"/>
                        <a:cs typeface="Times New Roman" charset="0"/>
                      </a:endParaRPr>
                    </a:p>
                    <a:p>
                      <a:r>
                        <a:rPr lang="en-US" sz="1800" kern="1200" dirty="0">
                          <a:solidFill>
                            <a:schemeClr val="tx1"/>
                          </a:solidFill>
                          <a:effectLst/>
                          <a:latin typeface="Times New Roman" charset="0"/>
                          <a:ea typeface="Times New Roman" charset="0"/>
                          <a:cs typeface="Times New Roman" charset="0"/>
                        </a:rPr>
                        <a:t>OR </a:t>
                      </a:r>
                      <a:endParaRPr lang="en-US" sz="1800" dirty="0">
                        <a:latin typeface="Times New Roman" charset="0"/>
                        <a:ea typeface="Times New Roman" charset="0"/>
                        <a:cs typeface="Times New Roman" charset="0"/>
                      </a:endParaRPr>
                    </a:p>
                    <a:p>
                      <a:r>
                        <a:rPr lang="en-US" sz="1800" kern="1200" dirty="0">
                          <a:solidFill>
                            <a:schemeClr val="tx1"/>
                          </a:solidFill>
                          <a:effectLst/>
                          <a:latin typeface="Times New Roman" charset="0"/>
                          <a:ea typeface="Times New Roman" charset="0"/>
                          <a:cs typeface="Times New Roman" charset="0"/>
                        </a:rPr>
                        <a:t>2 non-reassuring features </a:t>
                      </a:r>
                      <a:endParaRPr lang="en-US" sz="1800" dirty="0">
                        <a:latin typeface="Times New Roman" charset="0"/>
                        <a:ea typeface="Times New Roman" charset="0"/>
                        <a:cs typeface="Times New Roman" charset="0"/>
                      </a:endParaRPr>
                    </a:p>
                    <a:p>
                      <a:endParaRPr lang="en-US" sz="1800" dirty="0">
                        <a:latin typeface="Times New Roman" charset="0"/>
                        <a:ea typeface="Times New Roman" charset="0"/>
                        <a:cs typeface="Times New Roman" charset="0"/>
                      </a:endParaRPr>
                    </a:p>
                  </a:txBody>
                  <a:tcPr marL="68580" marR="68580" marT="45712" marB="45712"/>
                </a:tc>
                <a:tc>
                  <a:txBody>
                    <a:bodyPr/>
                    <a:lstStyle/>
                    <a:p>
                      <a:pPr marL="285750" indent="-285750">
                        <a:buFontTx/>
                        <a:buChar char="-"/>
                      </a:pPr>
                      <a:r>
                        <a:rPr lang="en-US" sz="1800" dirty="0">
                          <a:latin typeface="Times New Roman" charset="0"/>
                          <a:ea typeface="Times New Roman" charset="0"/>
                          <a:cs typeface="Times New Roman" charset="0"/>
                        </a:rPr>
                        <a:t>Same as non reassuring</a:t>
                      </a:r>
                    </a:p>
                    <a:p>
                      <a:pPr marL="285750" indent="-285750">
                        <a:buFontTx/>
                        <a:buChar char="-"/>
                      </a:pPr>
                      <a:r>
                        <a:rPr lang="en-US" sz="1800" dirty="0">
                          <a:latin typeface="Times New Roman" charset="0"/>
                          <a:ea typeface="Times New Roman" charset="0"/>
                          <a:cs typeface="Times New Roman" charset="0"/>
                        </a:rPr>
                        <a:t>Take Fetal</a:t>
                      </a:r>
                      <a:r>
                        <a:rPr lang="en-US" sz="1800" baseline="0" dirty="0">
                          <a:latin typeface="Times New Roman" charset="0"/>
                          <a:ea typeface="Times New Roman" charset="0"/>
                          <a:cs typeface="Times New Roman" charset="0"/>
                        </a:rPr>
                        <a:t> Blood Sample FBS</a:t>
                      </a:r>
                    </a:p>
                    <a:p>
                      <a:pPr marL="285750" indent="-285750">
                        <a:buFontTx/>
                        <a:buChar char="-"/>
                      </a:pPr>
                      <a:r>
                        <a:rPr lang="en-US" sz="1800" baseline="0" dirty="0">
                          <a:latin typeface="Times New Roman" charset="0"/>
                          <a:ea typeface="Times New Roman" charset="0"/>
                          <a:cs typeface="Times New Roman" charset="0"/>
                        </a:rPr>
                        <a:t>C.s</a:t>
                      </a:r>
                      <a:endParaRPr lang="en-US" sz="1800" dirty="0">
                        <a:latin typeface="Times New Roman" charset="0"/>
                        <a:ea typeface="Times New Roman" charset="0"/>
                        <a:cs typeface="Times New Roman" charset="0"/>
                      </a:endParaRPr>
                    </a:p>
                    <a:p>
                      <a:pPr marL="285750" indent="-285750">
                        <a:buFontTx/>
                        <a:buChar char="-"/>
                      </a:pPr>
                      <a:endParaRPr lang="en-US" sz="1800" dirty="0">
                        <a:latin typeface="Times New Roman" charset="0"/>
                        <a:ea typeface="Times New Roman" charset="0"/>
                        <a:cs typeface="Times New Roman" charset="0"/>
                      </a:endParaRPr>
                    </a:p>
                  </a:txBody>
                  <a:tcPr marL="68580" marR="68580" marT="45712" marB="45712"/>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22338740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02179"/>
            <a:ext cx="7514035" cy="1961636"/>
          </a:xfrm>
        </p:spPr>
        <p:txBody>
          <a:bodyPr>
            <a:normAutofit/>
          </a:bodyPr>
          <a:lstStyle/>
          <a:p>
            <a:pPr algn="l"/>
            <a:r>
              <a:rPr lang="en-US" altLang="en-US" b="1" dirty="0">
                <a:latin typeface="Times New Roman" charset="0"/>
                <a:ea typeface="Times New Roman" charset="0"/>
                <a:cs typeface="Times New Roman" charset="0"/>
              </a:rPr>
              <a:t>Secondary tests of Fetal wellbeing</a:t>
            </a:r>
            <a:endParaRPr lang="en-US" dirty="0">
              <a:latin typeface="Times New Roman" charset="0"/>
              <a:ea typeface="Times New Roman" charset="0"/>
              <a:cs typeface="Times New Roman" charset="0"/>
            </a:endParaRPr>
          </a:p>
        </p:txBody>
      </p:sp>
      <p:sp>
        <p:nvSpPr>
          <p:cNvPr id="3" name="Content Placeholder 2"/>
          <p:cNvSpPr>
            <a:spLocks noGrp="1"/>
          </p:cNvSpPr>
          <p:nvPr>
            <p:ph idx="1"/>
          </p:nvPr>
        </p:nvSpPr>
        <p:spPr>
          <a:xfrm>
            <a:off x="1113233" y="1876196"/>
            <a:ext cx="5841945" cy="4119068"/>
          </a:xfrm>
        </p:spPr>
        <p:txBody>
          <a:bodyPr/>
          <a:lstStyle/>
          <a:p>
            <a:r>
              <a:rPr lang="en-US" altLang="en-US" dirty="0">
                <a:latin typeface="Times New Roman" charset="0"/>
                <a:ea typeface="Times New Roman" charset="0"/>
                <a:cs typeface="Times New Roman" charset="0"/>
              </a:rPr>
              <a:t>Fetal Scalp Sampling </a:t>
            </a:r>
          </a:p>
          <a:p>
            <a:r>
              <a:rPr lang="en-US" altLang="en-US" dirty="0">
                <a:latin typeface="Times New Roman" charset="0"/>
                <a:ea typeface="Times New Roman" charset="0"/>
                <a:cs typeface="Times New Roman" charset="0"/>
              </a:rPr>
              <a:t>Scalp stimulation </a:t>
            </a:r>
          </a:p>
          <a:p>
            <a:r>
              <a:rPr lang="en-US" altLang="en-US" dirty="0">
                <a:latin typeface="Times New Roman" charset="0"/>
                <a:ea typeface="Times New Roman" charset="0"/>
                <a:cs typeface="Times New Roman" charset="0"/>
              </a:rPr>
              <a:t>Acoustic stimulation </a:t>
            </a:r>
          </a:p>
          <a:p>
            <a:r>
              <a:rPr lang="en-US" altLang="en-US" dirty="0">
                <a:latin typeface="Times New Roman" charset="0"/>
                <a:ea typeface="Times New Roman" charset="0"/>
                <a:cs typeface="Times New Roman" charset="0"/>
              </a:rPr>
              <a:t>Fetal pulse oximetry</a:t>
            </a:r>
          </a:p>
          <a:p>
            <a:r>
              <a:rPr lang="en-US" dirty="0">
                <a:latin typeface="Times New Roman" charset="0"/>
                <a:ea typeface="Times New Roman" charset="0"/>
                <a:cs typeface="Times New Roman" charset="0"/>
              </a:rPr>
              <a:t>Fetal Electrocardiogram Analysis</a:t>
            </a:r>
            <a:r>
              <a:rPr lang="en-US" altLang="en-US" dirty="0">
                <a:solidFill>
                  <a:schemeClr val="bg2"/>
                </a:solidFill>
                <a:latin typeface="Times New Roman" charset="0"/>
                <a:ea typeface="Times New Roman" charset="0"/>
                <a:cs typeface="Times New Roman" charset="0"/>
              </a:rPr>
              <a:t> </a:t>
            </a:r>
          </a:p>
        </p:txBody>
      </p:sp>
    </p:spTree>
    <p:extLst>
      <p:ext uri="{BB962C8B-B14F-4D97-AF65-F5344CB8AC3E}">
        <p14:creationId xmlns:p14="http://schemas.microsoft.com/office/powerpoint/2010/main" val="158859908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65667"/>
            <a:ext cx="7514035" cy="761868"/>
          </a:xfrm>
        </p:spPr>
        <p:txBody>
          <a:bodyPr>
            <a:normAutofit fontScale="90000"/>
          </a:bodyPr>
          <a:lstStyle/>
          <a:p>
            <a:pPr algn="l"/>
            <a:r>
              <a:rPr lang="en-US" altLang="en-US" dirty="0">
                <a:latin typeface="Times New Roman" charset="0"/>
                <a:ea typeface="Times New Roman" charset="0"/>
                <a:cs typeface="Times New Roman" charset="0"/>
              </a:rPr>
              <a:t/>
            </a:r>
            <a:br>
              <a:rPr lang="en-US" altLang="en-US" dirty="0">
                <a:latin typeface="Times New Roman" charset="0"/>
                <a:ea typeface="Times New Roman" charset="0"/>
                <a:cs typeface="Times New Roman" charset="0"/>
              </a:rPr>
            </a:br>
            <a:r>
              <a:rPr lang="en-US" altLang="en-US" dirty="0">
                <a:latin typeface="Times New Roman" charset="0"/>
                <a:ea typeface="Times New Roman" charset="0"/>
                <a:cs typeface="Times New Roman" charset="0"/>
              </a:rPr>
              <a:t/>
            </a:r>
            <a:br>
              <a:rPr lang="en-US" altLang="en-US" dirty="0">
                <a:latin typeface="Times New Roman" charset="0"/>
                <a:ea typeface="Times New Roman" charset="0"/>
                <a:cs typeface="Times New Roman" charset="0"/>
              </a:rPr>
            </a:br>
            <a:r>
              <a:rPr lang="en-US" sz="4399" b="1" dirty="0">
                <a:latin typeface="Times New Roman" charset="0"/>
                <a:ea typeface="Times New Roman" charset="0"/>
                <a:cs typeface="Times New Roman" charset="0"/>
              </a:rPr>
              <a:t>Fetal blood sampling for pH and lactate </a:t>
            </a:r>
            <a:r>
              <a:rPr lang="en-US" sz="3599" b="1" dirty="0">
                <a:latin typeface="Times New Roman" charset="0"/>
                <a:ea typeface="Times New Roman" charset="0"/>
                <a:cs typeface="Times New Roman" charset="0"/>
              </a:rPr>
              <a:t/>
            </a:r>
            <a:br>
              <a:rPr lang="en-US" sz="3599" b="1" dirty="0">
                <a:latin typeface="Times New Roman" charset="0"/>
                <a:ea typeface="Times New Roman" charset="0"/>
                <a:cs typeface="Times New Roman" charset="0"/>
              </a:rPr>
            </a:br>
            <a:r>
              <a:rPr lang="en-US" altLang="en-US" sz="3599" b="1" dirty="0">
                <a:latin typeface="Times New Roman" charset="0"/>
                <a:ea typeface="Times New Roman" charset="0"/>
                <a:cs typeface="Times New Roman" charset="0"/>
              </a:rPr>
              <a:t/>
            </a:r>
            <a:br>
              <a:rPr lang="en-US" altLang="en-US" sz="3599" b="1" dirty="0">
                <a:latin typeface="Times New Roman" charset="0"/>
                <a:ea typeface="Times New Roman" charset="0"/>
                <a:cs typeface="Times New Roman" charset="0"/>
              </a:rPr>
            </a:br>
            <a:endParaRPr lang="en-US" sz="3599" b="1" dirty="0">
              <a:latin typeface="Times New Roman" charset="0"/>
              <a:ea typeface="Times New Roman" charset="0"/>
              <a:cs typeface="Times New Roman" charset="0"/>
            </a:endParaRPr>
          </a:p>
        </p:txBody>
      </p:sp>
      <p:sp>
        <p:nvSpPr>
          <p:cNvPr id="3" name="Content Placeholder 2"/>
          <p:cNvSpPr>
            <a:spLocks noGrp="1"/>
          </p:cNvSpPr>
          <p:nvPr>
            <p:ph idx="1"/>
          </p:nvPr>
        </p:nvSpPr>
        <p:spPr>
          <a:xfrm>
            <a:off x="1113233" y="1169432"/>
            <a:ext cx="7514035" cy="4432333"/>
          </a:xfrm>
        </p:spPr>
        <p:txBody>
          <a:bodyPr/>
          <a:lstStyle/>
          <a:p>
            <a:r>
              <a:rPr lang="en-US" dirty="0">
                <a:latin typeface="Times New Roman" charset="0"/>
                <a:ea typeface="Times New Roman" charset="0"/>
                <a:cs typeface="Times New Roman" charset="0"/>
              </a:rPr>
              <a:t>FBS may be used in cases of </a:t>
            </a:r>
            <a:r>
              <a:rPr lang="en-US" dirty="0">
                <a:solidFill>
                  <a:srgbClr val="FF0000"/>
                </a:solidFill>
                <a:latin typeface="Times New Roman" charset="0"/>
                <a:ea typeface="Times New Roman" charset="0"/>
                <a:cs typeface="Times New Roman" charset="0"/>
              </a:rPr>
              <a:t>abnormal CTG</a:t>
            </a:r>
            <a:r>
              <a:rPr lang="en-US" dirty="0">
                <a:latin typeface="Times New Roman" charset="0"/>
                <a:ea typeface="Times New Roman" charset="0"/>
                <a:cs typeface="Times New Roman" charset="0"/>
              </a:rPr>
              <a:t>.</a:t>
            </a:r>
          </a:p>
          <a:p>
            <a:r>
              <a:rPr lang="en-US" dirty="0">
                <a:latin typeface="Times New Roman" charset="0"/>
                <a:ea typeface="Times New Roman" charset="0"/>
                <a:cs typeface="Times New Roman" charset="0"/>
              </a:rPr>
              <a:t>A </a:t>
            </a:r>
            <a:r>
              <a:rPr lang="en-US" dirty="0">
                <a:solidFill>
                  <a:srgbClr val="FF0000"/>
                </a:solidFill>
                <a:latin typeface="Times New Roman" charset="0"/>
                <a:ea typeface="Times New Roman" charset="0"/>
                <a:cs typeface="Times New Roman" charset="0"/>
              </a:rPr>
              <a:t>vaginal examination </a:t>
            </a:r>
            <a:r>
              <a:rPr lang="en-US" dirty="0">
                <a:latin typeface="Times New Roman" charset="0"/>
                <a:ea typeface="Times New Roman" charset="0"/>
                <a:cs typeface="Times New Roman" charset="0"/>
              </a:rPr>
              <a:t>needs to be performed prior to the procedure to assess the nature and position of the presenting part. </a:t>
            </a:r>
          </a:p>
          <a:p>
            <a:r>
              <a:rPr lang="en-US" sz="2799" b="1" dirty="0">
                <a:latin typeface="Times New Roman" charset="0"/>
                <a:ea typeface="Times New Roman" charset="0"/>
                <a:cs typeface="Times New Roman" charset="0"/>
              </a:rPr>
              <a:t>Contraindications</a:t>
            </a:r>
            <a:r>
              <a:rPr lang="en-US" dirty="0">
                <a:latin typeface="Times New Roman" charset="0"/>
                <a:ea typeface="Times New Roman" charset="0"/>
                <a:cs typeface="Times New Roman" charset="0"/>
              </a:rPr>
              <a:t> : maternal infection, women seropositive to hepatitis B, C, or to HIV, suspected fetal blood disorders, uncertainty about the presenting part, preterm fetus.</a:t>
            </a:r>
          </a:p>
          <a:p>
            <a:r>
              <a:rPr lang="en-US" dirty="0">
                <a:latin typeface="Times New Roman" charset="0"/>
                <a:ea typeface="Times New Roman" charset="0"/>
                <a:cs typeface="Times New Roman" charset="0"/>
              </a:rPr>
              <a:t>CTG + FBS results in a reduction in cesarean deliveries when compared with CTG alone </a:t>
            </a:r>
          </a:p>
        </p:txBody>
      </p:sp>
      <p:pic>
        <p:nvPicPr>
          <p:cNvPr id="4" name="Picture 3"/>
          <p:cNvPicPr>
            <a:picLocks noChangeAspect="1"/>
          </p:cNvPicPr>
          <p:nvPr/>
        </p:nvPicPr>
        <p:blipFill>
          <a:blip r:embed="rId2"/>
          <a:stretch>
            <a:fillRect/>
          </a:stretch>
        </p:blipFill>
        <p:spPr>
          <a:xfrm>
            <a:off x="6121946" y="5300881"/>
            <a:ext cx="2835304" cy="1513129"/>
          </a:xfrm>
          <a:prstGeom prst="rect">
            <a:avLst/>
          </a:prstGeom>
        </p:spPr>
      </p:pic>
    </p:spTree>
    <p:extLst>
      <p:ext uri="{BB962C8B-B14F-4D97-AF65-F5344CB8AC3E}">
        <p14:creationId xmlns:p14="http://schemas.microsoft.com/office/powerpoint/2010/main" val="58600480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1" name="Rectangle 4"/>
          <p:cNvSpPr>
            <a:spLocks noGrp="1" noChangeArrowheads="1"/>
          </p:cNvSpPr>
          <p:nvPr>
            <p:ph type="title"/>
          </p:nvPr>
        </p:nvSpPr>
        <p:spPr/>
        <p:txBody>
          <a:bodyPr/>
          <a:lstStyle/>
          <a:p>
            <a:pPr algn="l"/>
            <a:r>
              <a:rPr lang="en-US" b="1" dirty="0">
                <a:latin typeface="Times New Roman" charset="0"/>
                <a:ea typeface="Times New Roman" charset="0"/>
                <a:cs typeface="Times New Roman" charset="0"/>
              </a:rPr>
              <a:t>Fetal blood sampling for pH and lactate</a:t>
            </a:r>
            <a:endParaRPr lang="en-US" altLang="en-US" dirty="0"/>
          </a:p>
        </p:txBody>
      </p:sp>
      <p:graphicFrame>
        <p:nvGraphicFramePr>
          <p:cNvPr id="30756" name="Group 36"/>
          <p:cNvGraphicFramePr>
            <a:graphicFrameLocks noGrp="1"/>
          </p:cNvGraphicFramePr>
          <p:nvPr>
            <p:ph type="tbl" idx="1"/>
          </p:nvPr>
        </p:nvGraphicFramePr>
        <p:xfrm>
          <a:off x="2284811" y="1981451"/>
          <a:ext cx="5601891" cy="4602979"/>
        </p:xfrm>
        <a:graphic>
          <a:graphicData uri="http://schemas.openxmlformats.org/drawingml/2006/table">
            <a:tbl>
              <a:tblPr rtl="1"/>
              <a:tblGrid>
                <a:gridCol w="1943100">
                  <a:extLst>
                    <a:ext uri="{9D8B030D-6E8A-4147-A177-3AD203B41FA5}">
                      <a16:colId xmlns:a16="http://schemas.microsoft.com/office/drawing/2014/main" xmlns="" val="20000"/>
                    </a:ext>
                  </a:extLst>
                </a:gridCol>
                <a:gridCol w="1487091">
                  <a:extLst>
                    <a:ext uri="{9D8B030D-6E8A-4147-A177-3AD203B41FA5}">
                      <a16:colId xmlns:a16="http://schemas.microsoft.com/office/drawing/2014/main" xmlns="" val="20001"/>
                    </a:ext>
                  </a:extLst>
                </a:gridCol>
                <a:gridCol w="2171700">
                  <a:extLst>
                    <a:ext uri="{9D8B030D-6E8A-4147-A177-3AD203B41FA5}">
                      <a16:colId xmlns:a16="http://schemas.microsoft.com/office/drawing/2014/main" xmlns="" val="20002"/>
                    </a:ext>
                  </a:extLst>
                </a:gridCol>
              </a:tblGrid>
              <a:tr h="944696">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none" strike="noStrike" cap="none" normalizeH="0" baseline="0" dirty="0">
                          <a:ln>
                            <a:noFill/>
                          </a:ln>
                          <a:solidFill>
                            <a:schemeClr val="tx1"/>
                          </a:solidFill>
                          <a:effectLst/>
                          <a:latin typeface="Times New Roman" charset="0"/>
                          <a:ea typeface="Times New Roman" charset="0"/>
                          <a:cs typeface="Times New Roman" charset="0"/>
                        </a:rPr>
                        <a:t>Lactate (mmol/L)</a:t>
                      </a:r>
                    </a:p>
                  </a:txBody>
                  <a:tcPr marL="68580" marR="68580"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none" strike="noStrike" cap="none" normalizeH="0" baseline="0" dirty="0">
                          <a:ln>
                            <a:noFill/>
                          </a:ln>
                          <a:solidFill>
                            <a:schemeClr val="tx1"/>
                          </a:solidFill>
                          <a:effectLst/>
                          <a:latin typeface="Times New Roman" charset="0"/>
                          <a:ea typeface="Times New Roman" charset="0"/>
                          <a:cs typeface="Times New Roman" charset="0"/>
                        </a:rPr>
                        <a:t>pH</a:t>
                      </a:r>
                    </a:p>
                  </a:txBody>
                  <a:tcPr marL="68580" marR="68580"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none" strike="noStrike" cap="none" normalizeH="0" baseline="0" dirty="0">
                          <a:ln>
                            <a:noFill/>
                          </a:ln>
                          <a:solidFill>
                            <a:schemeClr val="tx1"/>
                          </a:solidFill>
                          <a:effectLst/>
                          <a:latin typeface="Times New Roman" charset="0"/>
                          <a:ea typeface="Times New Roman" charset="0"/>
                          <a:cs typeface="Times New Roman" charset="0"/>
                        </a:rPr>
                        <a:t>Interpretation</a:t>
                      </a:r>
                    </a:p>
                  </a:txBody>
                  <a:tcPr marL="68580" marR="68580"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823603">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none" strike="noStrike" cap="none" normalizeH="0" baseline="0" dirty="0">
                          <a:ln>
                            <a:noFill/>
                          </a:ln>
                          <a:solidFill>
                            <a:schemeClr val="tx1"/>
                          </a:solidFill>
                          <a:effectLst/>
                          <a:latin typeface="Times New Roman" charset="0"/>
                          <a:ea typeface="Times New Roman" charset="0"/>
                          <a:cs typeface="Times New Roman" charset="0"/>
                        </a:rPr>
                        <a:t>&lt; 4.2</a:t>
                      </a:r>
                    </a:p>
                  </a:txBody>
                  <a:tcPr marL="68580" marR="68580"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sng" strike="noStrike" cap="none" normalizeH="0" baseline="0" dirty="0">
                          <a:ln>
                            <a:noFill/>
                          </a:ln>
                          <a:solidFill>
                            <a:schemeClr val="tx1"/>
                          </a:solidFill>
                          <a:effectLst/>
                          <a:latin typeface="Times New Roman" charset="0"/>
                          <a:ea typeface="Times New Roman" charset="0"/>
                          <a:cs typeface="Times New Roman" charset="0"/>
                        </a:rPr>
                        <a:t>&gt;</a:t>
                      </a:r>
                      <a:r>
                        <a:rPr kumimoji="0" lang="en-US" sz="2800" b="0" i="0" u="none" strike="noStrike" cap="none" normalizeH="0" baseline="0" dirty="0">
                          <a:ln>
                            <a:noFill/>
                          </a:ln>
                          <a:solidFill>
                            <a:schemeClr val="tx1"/>
                          </a:solidFill>
                          <a:effectLst/>
                          <a:latin typeface="Times New Roman" charset="0"/>
                          <a:ea typeface="Times New Roman" charset="0"/>
                          <a:cs typeface="Times New Roman" charset="0"/>
                        </a:rPr>
                        <a:t> 7.25</a:t>
                      </a:r>
                    </a:p>
                  </a:txBody>
                  <a:tcPr marL="68580" marR="68580"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none" strike="noStrike" cap="none" normalizeH="0" baseline="0" dirty="0">
                          <a:ln>
                            <a:noFill/>
                          </a:ln>
                          <a:solidFill>
                            <a:schemeClr val="tx1"/>
                          </a:solidFill>
                          <a:effectLst/>
                          <a:latin typeface="Times New Roman" charset="0"/>
                          <a:ea typeface="Times New Roman" charset="0"/>
                          <a:cs typeface="Times New Roman" charset="0"/>
                        </a:rPr>
                        <a:t>Normal</a:t>
                      </a:r>
                    </a:p>
                  </a:txBody>
                  <a:tcPr marL="68580" marR="68580"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944696">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none" strike="noStrike" cap="none" normalizeH="0" baseline="0" dirty="0">
                          <a:ln>
                            <a:noFill/>
                          </a:ln>
                          <a:solidFill>
                            <a:schemeClr val="tx1"/>
                          </a:solidFill>
                          <a:effectLst/>
                          <a:latin typeface="Times New Roman" charset="0"/>
                          <a:ea typeface="Times New Roman" charset="0"/>
                          <a:cs typeface="Times New Roman" charset="0"/>
                        </a:rPr>
                        <a:t>4.2 – 4.8</a:t>
                      </a:r>
                    </a:p>
                  </a:txBody>
                  <a:tcPr marL="68580" marR="68580"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none" strike="noStrike" cap="none" normalizeH="0" baseline="0" dirty="0">
                          <a:ln>
                            <a:noFill/>
                          </a:ln>
                          <a:solidFill>
                            <a:schemeClr val="tx1"/>
                          </a:solidFill>
                          <a:effectLst/>
                          <a:latin typeface="Times New Roman" charset="0"/>
                          <a:ea typeface="Times New Roman" charset="0"/>
                          <a:cs typeface="Times New Roman" charset="0"/>
                        </a:rPr>
                        <a:t>7.21 – 7.24</a:t>
                      </a:r>
                    </a:p>
                  </a:txBody>
                  <a:tcPr marL="68580" marR="68580"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none" strike="noStrike" cap="none" normalizeH="0" baseline="0" dirty="0">
                          <a:ln>
                            <a:noFill/>
                          </a:ln>
                          <a:solidFill>
                            <a:schemeClr val="tx1"/>
                          </a:solidFill>
                          <a:effectLst/>
                          <a:latin typeface="Times New Roman" charset="0"/>
                          <a:ea typeface="Times New Roman" charset="0"/>
                          <a:cs typeface="Times New Roman" charset="0"/>
                        </a:rPr>
                        <a:t>Repeat in 30 mins </a:t>
                      </a:r>
                    </a:p>
                  </a:txBody>
                  <a:tcPr marL="68580" marR="68580"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944696">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none" strike="noStrike" cap="none" normalizeH="0" baseline="0" dirty="0">
                          <a:ln>
                            <a:noFill/>
                          </a:ln>
                          <a:solidFill>
                            <a:schemeClr val="tx1"/>
                          </a:solidFill>
                          <a:effectLst/>
                          <a:latin typeface="Times New Roman" charset="0"/>
                          <a:ea typeface="Times New Roman" charset="0"/>
                          <a:cs typeface="Times New Roman" charset="0"/>
                        </a:rPr>
                        <a:t>&gt; 4.8</a:t>
                      </a:r>
                    </a:p>
                  </a:txBody>
                  <a:tcPr marL="68580" marR="68580"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sng" strike="noStrike" cap="none" normalizeH="0" baseline="0" dirty="0">
                          <a:ln>
                            <a:noFill/>
                          </a:ln>
                          <a:solidFill>
                            <a:schemeClr val="tx1"/>
                          </a:solidFill>
                          <a:effectLst/>
                          <a:latin typeface="Times New Roman" charset="0"/>
                          <a:ea typeface="Times New Roman" charset="0"/>
                          <a:cs typeface="Times New Roman" charset="0"/>
                        </a:rPr>
                        <a:t>&lt;</a:t>
                      </a:r>
                      <a:r>
                        <a:rPr kumimoji="0" lang="en-US" sz="2800" b="0" i="0" u="none" strike="noStrike" cap="none" normalizeH="0" baseline="0" dirty="0">
                          <a:ln>
                            <a:noFill/>
                          </a:ln>
                          <a:solidFill>
                            <a:schemeClr val="tx1"/>
                          </a:solidFill>
                          <a:effectLst/>
                          <a:latin typeface="Times New Roman" charset="0"/>
                          <a:ea typeface="Times New Roman" charset="0"/>
                          <a:cs typeface="Times New Roman" charset="0"/>
                        </a:rPr>
                        <a:t> 7.20</a:t>
                      </a:r>
                    </a:p>
                  </a:txBody>
                  <a:tcPr marL="68580" marR="68580"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none" strike="noStrike" cap="none" normalizeH="0" baseline="0" dirty="0">
                          <a:ln>
                            <a:noFill/>
                          </a:ln>
                          <a:solidFill>
                            <a:schemeClr val="tx1"/>
                          </a:solidFill>
                          <a:effectLst/>
                          <a:latin typeface="Times New Roman" charset="0"/>
                          <a:ea typeface="Times New Roman" charset="0"/>
                          <a:cs typeface="Times New Roman" charset="0"/>
                        </a:rPr>
                        <a:t>Birth expedited</a:t>
                      </a:r>
                    </a:p>
                  </a:txBody>
                  <a:tcPr marL="68580" marR="68580"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944696">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none" strike="noStrike" cap="none" normalizeH="0" baseline="0" dirty="0">
                          <a:ln>
                            <a:noFill/>
                          </a:ln>
                          <a:solidFill>
                            <a:schemeClr val="tx1"/>
                          </a:solidFill>
                          <a:effectLst/>
                          <a:latin typeface="Times New Roman" charset="0"/>
                          <a:ea typeface="Times New Roman" charset="0"/>
                          <a:cs typeface="Times New Roman" charset="0"/>
                        </a:rPr>
                        <a:t>&gt; 5.0</a:t>
                      </a:r>
                    </a:p>
                  </a:txBody>
                  <a:tcPr marL="68580" marR="68580"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none" strike="noStrike" cap="none" normalizeH="0" baseline="0" dirty="0">
                          <a:ln>
                            <a:noFill/>
                          </a:ln>
                          <a:solidFill>
                            <a:schemeClr val="tx1"/>
                          </a:solidFill>
                          <a:effectLst/>
                          <a:latin typeface="Times New Roman" charset="0"/>
                          <a:ea typeface="Times New Roman" charset="0"/>
                          <a:cs typeface="Times New Roman" charset="0"/>
                        </a:rPr>
                        <a:t>&lt; 7.15</a:t>
                      </a:r>
                    </a:p>
                  </a:txBody>
                  <a:tcPr marL="68580" marR="68580"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none" strike="noStrike" cap="none" normalizeH="0" baseline="0" dirty="0">
                          <a:ln>
                            <a:noFill/>
                          </a:ln>
                          <a:solidFill>
                            <a:schemeClr val="tx1"/>
                          </a:solidFill>
                          <a:effectLst/>
                          <a:latin typeface="Times New Roman" charset="0"/>
                          <a:ea typeface="Times New Roman" charset="0"/>
                          <a:cs typeface="Times New Roman" charset="0"/>
                        </a:rPr>
                        <a:t>Urgent delivery</a:t>
                      </a:r>
                    </a:p>
                  </a:txBody>
                  <a:tcPr marL="68580" marR="68580"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188500294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p:txBody>
          <a:bodyPr/>
          <a:lstStyle/>
          <a:p>
            <a:r>
              <a:rPr lang="en-US" altLang="en-US" b="1" dirty="0">
                <a:latin typeface="Times New Roman" charset="0"/>
                <a:ea typeface="Times New Roman" charset="0"/>
                <a:cs typeface="Times New Roman" charset="0"/>
              </a:rPr>
              <a:t>Fetal stimulation tests</a:t>
            </a:r>
            <a:endParaRPr lang="en-US" altLang="en-US" dirty="0"/>
          </a:p>
        </p:txBody>
      </p:sp>
      <p:graphicFrame>
        <p:nvGraphicFramePr>
          <p:cNvPr id="32803" name="Group 35"/>
          <p:cNvGraphicFramePr>
            <a:graphicFrameLocks noGrp="1"/>
          </p:cNvGraphicFramePr>
          <p:nvPr>
            <p:ph type="tbl" idx="1"/>
            <p:extLst/>
          </p:nvPr>
        </p:nvGraphicFramePr>
        <p:xfrm>
          <a:off x="1428751" y="2017960"/>
          <a:ext cx="6430566" cy="4478194"/>
        </p:xfrm>
        <a:graphic>
          <a:graphicData uri="http://schemas.openxmlformats.org/drawingml/2006/table">
            <a:tbl>
              <a:tblPr rtl="1"/>
              <a:tblGrid>
                <a:gridCol w="4773216">
                  <a:extLst>
                    <a:ext uri="{9D8B030D-6E8A-4147-A177-3AD203B41FA5}">
                      <a16:colId xmlns:a16="http://schemas.microsoft.com/office/drawing/2014/main" xmlns="" val="20000"/>
                    </a:ext>
                  </a:extLst>
                </a:gridCol>
                <a:gridCol w="1657350">
                  <a:extLst>
                    <a:ext uri="{9D8B030D-6E8A-4147-A177-3AD203B41FA5}">
                      <a16:colId xmlns:a16="http://schemas.microsoft.com/office/drawing/2014/main" xmlns="" val="20001"/>
                    </a:ext>
                  </a:extLst>
                </a:gridCol>
              </a:tblGrid>
              <a:tr h="822182">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000" b="1" i="0" u="none" strike="noStrike" cap="none" normalizeH="0" baseline="0" dirty="0">
                          <a:ln>
                            <a:noFill/>
                          </a:ln>
                          <a:solidFill>
                            <a:schemeClr val="tx1"/>
                          </a:solidFill>
                          <a:effectLst/>
                          <a:latin typeface="Times New Roman" charset="0"/>
                          <a:ea typeface="Times New Roman" charset="0"/>
                          <a:cs typeface="Times New Roman" charset="0"/>
                        </a:rPr>
                        <a:t>Recommendation</a:t>
                      </a:r>
                    </a:p>
                  </a:txBody>
                  <a:tcPr marL="68580" marR="68580"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000" b="1" i="0" u="none" strike="noStrike" cap="none" normalizeH="0" baseline="0" dirty="0">
                          <a:ln>
                            <a:noFill/>
                          </a:ln>
                          <a:solidFill>
                            <a:schemeClr val="tx1"/>
                          </a:solidFill>
                          <a:effectLst/>
                          <a:latin typeface="Times New Roman" charset="0"/>
                          <a:ea typeface="Times New Roman" charset="0"/>
                          <a:cs typeface="Times New Roman" charset="0"/>
                        </a:rPr>
                        <a:t>Test</a:t>
                      </a:r>
                    </a:p>
                  </a:txBody>
                  <a:tcPr marL="68580" marR="68580"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1005665">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000" b="0" i="0" u="none" strike="noStrike" cap="none" normalizeH="0" baseline="0" dirty="0">
                          <a:ln>
                            <a:noFill/>
                          </a:ln>
                          <a:solidFill>
                            <a:schemeClr val="tx1"/>
                          </a:solidFill>
                          <a:effectLst/>
                          <a:latin typeface="Times New Roman" charset="0"/>
                          <a:ea typeface="Times New Roman" charset="0"/>
                          <a:cs typeface="Times New Roman" charset="0"/>
                        </a:rPr>
                        <a:t>Digital stimulation of the fetal scalp during vaginal exam may be considered as an adjunct to FHM (acceleration)</a:t>
                      </a:r>
                    </a:p>
                  </a:txBody>
                  <a:tcPr marL="68580" marR="68580"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000" b="1" i="0" u="none" strike="noStrike" cap="none" normalizeH="0" baseline="0" dirty="0">
                          <a:ln>
                            <a:noFill/>
                          </a:ln>
                          <a:solidFill>
                            <a:schemeClr val="tx1"/>
                          </a:solidFill>
                          <a:effectLst/>
                          <a:latin typeface="Times New Roman" charset="0"/>
                          <a:ea typeface="Times New Roman" charset="0"/>
                          <a:cs typeface="Times New Roman" charset="0"/>
                        </a:rPr>
                        <a:t>Digital stimulation</a:t>
                      </a:r>
                    </a:p>
                  </a:txBody>
                  <a:tcPr marL="68580" marR="68580"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822182">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000" b="0" i="0" u="none" strike="noStrike" cap="none" normalizeH="0" baseline="0" dirty="0">
                          <a:ln>
                            <a:noFill/>
                          </a:ln>
                          <a:solidFill>
                            <a:schemeClr val="tx1"/>
                          </a:solidFill>
                          <a:effectLst/>
                          <a:latin typeface="Times New Roman" charset="0"/>
                          <a:ea typeface="Times New Roman" charset="0"/>
                          <a:cs typeface="Times New Roman" charset="0"/>
                        </a:rPr>
                        <a:t>Of value in non-reactive NST, but no prove in assessment during </a:t>
                      </a:r>
                      <a:r>
                        <a:rPr kumimoji="0" lang="en-US" sz="2000" b="0" i="0" u="none" strike="noStrike" cap="none" normalizeH="0" baseline="0" dirty="0" err="1">
                          <a:ln>
                            <a:noFill/>
                          </a:ln>
                          <a:solidFill>
                            <a:schemeClr val="tx1"/>
                          </a:solidFill>
                          <a:effectLst/>
                          <a:latin typeface="Times New Roman" charset="0"/>
                          <a:ea typeface="Times New Roman" charset="0"/>
                          <a:cs typeface="Times New Roman" charset="0"/>
                        </a:rPr>
                        <a:t>labour</a:t>
                      </a:r>
                      <a:r>
                        <a:rPr kumimoji="0" lang="en-US" sz="2000" b="0" i="0" u="none" strike="noStrike" cap="none" normalizeH="0" baseline="0" dirty="0">
                          <a:ln>
                            <a:noFill/>
                          </a:ln>
                          <a:solidFill>
                            <a:schemeClr val="tx1"/>
                          </a:solidFill>
                          <a:effectLst/>
                          <a:latin typeface="Times New Roman" charset="0"/>
                          <a:ea typeface="Times New Roman" charset="0"/>
                          <a:cs typeface="Times New Roman" charset="0"/>
                        </a:rPr>
                        <a:t> (tuning fork)</a:t>
                      </a:r>
                    </a:p>
                  </a:txBody>
                  <a:tcPr marL="68580" marR="68580"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000" b="1" i="0" u="none" strike="noStrike" cap="none" normalizeH="0" baseline="0" dirty="0">
                          <a:ln>
                            <a:noFill/>
                          </a:ln>
                          <a:solidFill>
                            <a:schemeClr val="tx1"/>
                          </a:solidFill>
                          <a:effectLst/>
                          <a:latin typeface="Times New Roman" charset="0"/>
                          <a:ea typeface="Times New Roman" charset="0"/>
                          <a:cs typeface="Times New Roman" charset="0"/>
                        </a:rPr>
                        <a:t>Viboacoustic stimulation</a:t>
                      </a:r>
                    </a:p>
                  </a:txBody>
                  <a:tcPr marL="68580" marR="68580"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1005665">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000" b="0" i="0" u="none" strike="noStrike" cap="none" normalizeH="0" baseline="0" dirty="0">
                          <a:ln>
                            <a:noFill/>
                          </a:ln>
                          <a:solidFill>
                            <a:schemeClr val="tx1"/>
                          </a:solidFill>
                          <a:effectLst/>
                          <a:latin typeface="Times New Roman" charset="0"/>
                          <a:ea typeface="Times New Roman" charset="0"/>
                          <a:cs typeface="Times New Roman" charset="0"/>
                        </a:rPr>
                        <a:t>No evidence to improve fetal wellbeing</a:t>
                      </a:r>
                    </a:p>
                  </a:txBody>
                  <a:tcPr marL="68580" marR="68580"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000" b="1" i="0" u="none" strike="noStrike" cap="none" normalizeH="0" baseline="0" dirty="0">
                          <a:ln>
                            <a:noFill/>
                          </a:ln>
                          <a:solidFill>
                            <a:schemeClr val="tx1"/>
                          </a:solidFill>
                          <a:effectLst/>
                          <a:latin typeface="Times New Roman" charset="0"/>
                          <a:ea typeface="Times New Roman" charset="0"/>
                          <a:cs typeface="Times New Roman" charset="0"/>
                        </a:rPr>
                        <a:t>Maternal glucose ingestion</a:t>
                      </a:r>
                    </a:p>
                  </a:txBody>
                  <a:tcPr marL="68580" marR="68580"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822182">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000" b="0" i="0" u="none" strike="noStrike" cap="none" normalizeH="0" baseline="0" dirty="0">
                          <a:ln>
                            <a:noFill/>
                          </a:ln>
                          <a:solidFill>
                            <a:schemeClr val="tx1"/>
                          </a:solidFill>
                          <a:effectLst/>
                          <a:latin typeface="Times New Roman" charset="0"/>
                          <a:ea typeface="Times New Roman" charset="0"/>
                          <a:cs typeface="Times New Roman" charset="0"/>
                        </a:rPr>
                        <a:t>This procedure is not recommended</a:t>
                      </a:r>
                    </a:p>
                  </a:txBody>
                  <a:tcPr marL="68580" marR="68580"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000" b="1" i="0" u="none" strike="noStrike" cap="none" normalizeH="0" baseline="0" dirty="0">
                          <a:ln>
                            <a:noFill/>
                          </a:ln>
                          <a:solidFill>
                            <a:schemeClr val="tx1"/>
                          </a:solidFill>
                          <a:effectLst/>
                          <a:latin typeface="Times New Roman" charset="0"/>
                          <a:ea typeface="Times New Roman" charset="0"/>
                          <a:cs typeface="Times New Roman" charset="0"/>
                        </a:rPr>
                        <a:t>Manual fetal manipulation</a:t>
                      </a:r>
                    </a:p>
                  </a:txBody>
                  <a:tcPr marL="68580" marR="68580"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12860346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0"/>
            <a:ext cx="4572000" cy="985837"/>
          </a:xfrm>
        </p:spPr>
        <p:txBody>
          <a:bodyPr>
            <a:noAutofit/>
          </a:bodyPr>
          <a:lstStyle/>
          <a:p>
            <a:pPr algn="l" eaLnBrk="1" hangingPunct="1">
              <a:defRPr/>
            </a:pPr>
            <a:r>
              <a:rPr lang="en-US" sz="3600" b="1" dirty="0">
                <a:ln>
                  <a:noFill/>
                </a:ln>
                <a:solidFill>
                  <a:srgbClr val="7030A0"/>
                </a:solidFill>
                <a:latin typeface="Times New Roman" pitchFamily="18" charset="0"/>
                <a:cs typeface="Times New Roman" pitchFamily="18" charset="0"/>
              </a:rPr>
              <a:t/>
            </a:r>
            <a:br>
              <a:rPr lang="en-US" sz="3600" b="1" dirty="0">
                <a:ln>
                  <a:noFill/>
                </a:ln>
                <a:solidFill>
                  <a:srgbClr val="7030A0"/>
                </a:solidFill>
                <a:latin typeface="Times New Roman" pitchFamily="18" charset="0"/>
                <a:cs typeface="Times New Roman" pitchFamily="18" charset="0"/>
              </a:rPr>
            </a:br>
            <a:r>
              <a:rPr lang="en-US" sz="3600" b="1" dirty="0">
                <a:ln>
                  <a:noFill/>
                </a:ln>
                <a:solidFill>
                  <a:srgbClr val="7030A0"/>
                </a:solidFill>
                <a:latin typeface="Times New Roman" pitchFamily="18" charset="0"/>
                <a:cs typeface="Times New Roman" pitchFamily="18" charset="0"/>
              </a:rPr>
              <a:t>Non Stress Test (NST)</a:t>
            </a:r>
            <a:endParaRPr lang="en-US" sz="3600" dirty="0">
              <a:ln>
                <a:noFill/>
              </a:ln>
              <a:solidFill>
                <a:srgbClr val="7030A0"/>
              </a:solidFill>
            </a:endParaRPr>
          </a:p>
        </p:txBody>
      </p:sp>
      <p:sp>
        <p:nvSpPr>
          <p:cNvPr id="18435" name="Content Placeholder 2"/>
          <p:cNvSpPr>
            <a:spLocks noGrp="1"/>
          </p:cNvSpPr>
          <p:nvPr>
            <p:ph idx="1"/>
          </p:nvPr>
        </p:nvSpPr>
        <p:spPr>
          <a:xfrm>
            <a:off x="107042" y="985837"/>
            <a:ext cx="9059214" cy="4872037"/>
          </a:xfrm>
        </p:spPr>
        <p:txBody>
          <a:bodyPr>
            <a:noAutofit/>
          </a:bodyPr>
          <a:lstStyle/>
          <a:p>
            <a:pPr marL="0" indent="0" eaLnBrk="1" hangingPunct="1">
              <a:lnSpc>
                <a:spcPct val="90000"/>
              </a:lnSpc>
              <a:buNone/>
            </a:pPr>
            <a:r>
              <a:rPr lang="en-US" altLang="en-US" sz="2800" dirty="0">
                <a:ea typeface="Batang" pitchFamily="18" charset="-127"/>
                <a:cs typeface="Times New Roman" pitchFamily="18" charset="0"/>
              </a:rPr>
              <a:t>Assess the </a:t>
            </a:r>
            <a:r>
              <a:rPr lang="en-US" altLang="en-US" sz="2800" dirty="0">
                <a:solidFill>
                  <a:srgbClr val="FF0000"/>
                </a:solidFill>
                <a:ea typeface="Batang" pitchFamily="18" charset="-127"/>
                <a:cs typeface="Times New Roman" pitchFamily="18" charset="0"/>
              </a:rPr>
              <a:t>fetal heart rate (FHR) in response to fetal movement</a:t>
            </a:r>
            <a:r>
              <a:rPr lang="en-US" altLang="en-US" sz="2800" dirty="0">
                <a:ea typeface="Batang" pitchFamily="18" charset="-127"/>
                <a:cs typeface="Times New Roman" pitchFamily="18" charset="0"/>
              </a:rPr>
              <a:t>.</a:t>
            </a:r>
          </a:p>
          <a:p>
            <a:pPr>
              <a:lnSpc>
                <a:spcPct val="90000"/>
              </a:lnSpc>
            </a:pPr>
            <a:r>
              <a:rPr lang="en-US" sz="2800" dirty="0"/>
              <a:t>The first step in the assessment of fetal </a:t>
            </a:r>
            <a:r>
              <a:rPr lang="en-US" sz="2800" dirty="0" smtClean="0"/>
              <a:t>well-being With </a:t>
            </a:r>
            <a:r>
              <a:rPr lang="en-US" sz="2800" dirty="0"/>
              <a:t>the mother resting in the left lateral supine position, a continuous fetal heart rate tracing is obtained using external Doppler equipment. The mother reports each fetal movement, and the effects of the fetal movements on heart rate are determined.</a:t>
            </a:r>
            <a:endParaRPr lang="en-US" altLang="en-US" sz="2800" dirty="0">
              <a:ea typeface="Batang" pitchFamily="18" charset="-127"/>
              <a:cs typeface="Times New Roman" pitchFamily="18" charset="0"/>
            </a:endParaRPr>
          </a:p>
          <a:p>
            <a:pPr eaLnBrk="1" hangingPunct="1">
              <a:lnSpc>
                <a:spcPct val="90000"/>
              </a:lnSpc>
            </a:pPr>
            <a:endParaRPr lang="en-US" altLang="en-US" sz="2800" dirty="0">
              <a:ea typeface="Batang" pitchFamily="18" charset="-127"/>
              <a:cs typeface="Times New Roman" pitchFamily="18" charset="0"/>
            </a:endParaRPr>
          </a:p>
          <a:p>
            <a:pPr eaLnBrk="1" hangingPunct="1"/>
            <a:r>
              <a:rPr lang="en-US" altLang="en-US" sz="2800" dirty="0">
                <a:solidFill>
                  <a:srgbClr val="00B050"/>
                </a:solidFill>
                <a:ea typeface="Batang" pitchFamily="18" charset="-127"/>
                <a:cs typeface="Times New Roman" pitchFamily="18" charset="0"/>
              </a:rPr>
              <a:t>Done while </a:t>
            </a:r>
            <a:r>
              <a:rPr lang="en-US" altLang="en-US" sz="2800" dirty="0" err="1">
                <a:solidFill>
                  <a:srgbClr val="00B050"/>
                </a:solidFill>
                <a:ea typeface="Batang" pitchFamily="18" charset="-127"/>
                <a:cs typeface="Times New Roman" pitchFamily="18" charset="0"/>
              </a:rPr>
              <a:t>pt</a:t>
            </a:r>
            <a:r>
              <a:rPr lang="en-US" altLang="en-US" sz="2800" dirty="0">
                <a:solidFill>
                  <a:srgbClr val="00B050"/>
                </a:solidFill>
                <a:ea typeface="Batang" pitchFamily="18" charset="-127"/>
                <a:cs typeface="Times New Roman" pitchFamily="18" charset="0"/>
              </a:rPr>
              <a:t> isn’t in labor (no contractions, no stress), while CST and CTG done if </a:t>
            </a:r>
            <a:r>
              <a:rPr lang="en-US" altLang="en-US" sz="2800" dirty="0" err="1">
                <a:solidFill>
                  <a:srgbClr val="00B050"/>
                </a:solidFill>
                <a:ea typeface="Batang" pitchFamily="18" charset="-127"/>
                <a:cs typeface="Times New Roman" pitchFamily="18" charset="0"/>
              </a:rPr>
              <a:t>pt</a:t>
            </a:r>
            <a:r>
              <a:rPr lang="en-US" altLang="en-US" sz="2800" dirty="0">
                <a:solidFill>
                  <a:srgbClr val="00B050"/>
                </a:solidFill>
                <a:ea typeface="Batang" pitchFamily="18" charset="-127"/>
                <a:cs typeface="Times New Roman" pitchFamily="18" charset="0"/>
              </a:rPr>
              <a:t> in labor</a:t>
            </a:r>
            <a:r>
              <a:rPr lang="en-US" altLang="en-US" sz="2800" dirty="0">
                <a:ea typeface="Batang" pitchFamily="18" charset="-127"/>
                <a:cs typeface="Times New Roman" pitchFamily="18" charset="0"/>
              </a:rPr>
              <a:t>.</a:t>
            </a:r>
            <a:endParaRPr lang="en-US" altLang="en-US" sz="2800" dirty="0">
              <a:ea typeface="Batang" pitchFamily="18" charset="-127"/>
            </a:endParaRPr>
          </a:p>
        </p:txBody>
      </p:sp>
    </p:spTree>
    <p:extLst>
      <p:ext uri="{BB962C8B-B14F-4D97-AF65-F5344CB8AC3E}">
        <p14:creationId xmlns:p14="http://schemas.microsoft.com/office/powerpoint/2010/main" val="262384203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87078"/>
            <a:ext cx="7514035" cy="926595"/>
          </a:xfrm>
        </p:spPr>
        <p:txBody>
          <a:bodyPr/>
          <a:lstStyle/>
          <a:p>
            <a:pPr algn="l"/>
            <a:r>
              <a:rPr lang="en-US" altLang="en-US" dirty="0">
                <a:latin typeface="Times New Roman" charset="0"/>
                <a:ea typeface="Times New Roman" charset="0"/>
                <a:cs typeface="Times New Roman" charset="0"/>
              </a:rPr>
              <a:t>Fetal pulse oximetry</a:t>
            </a:r>
            <a:endParaRPr lang="en-US" dirty="0"/>
          </a:p>
        </p:txBody>
      </p:sp>
      <p:sp>
        <p:nvSpPr>
          <p:cNvPr id="3" name="Content Placeholder 2"/>
          <p:cNvSpPr>
            <a:spLocks noGrp="1"/>
          </p:cNvSpPr>
          <p:nvPr>
            <p:ph idx="1"/>
          </p:nvPr>
        </p:nvSpPr>
        <p:spPr>
          <a:xfrm>
            <a:off x="1113233" y="1013675"/>
            <a:ext cx="7514035" cy="5485447"/>
          </a:xfrm>
        </p:spPr>
        <p:txBody>
          <a:bodyPr>
            <a:normAutofit/>
          </a:bodyPr>
          <a:lstStyle/>
          <a:p>
            <a:r>
              <a:rPr lang="en-US" dirty="0">
                <a:latin typeface="Times New Roman" charset="0"/>
                <a:ea typeface="Times New Roman" charset="0"/>
                <a:cs typeface="Times New Roman" charset="0"/>
              </a:rPr>
              <a:t>Monitor intrapartum fetal O2 saturation</a:t>
            </a:r>
          </a:p>
          <a:p>
            <a:pPr>
              <a:lnSpc>
                <a:spcPct val="80000"/>
              </a:lnSpc>
            </a:pPr>
            <a:r>
              <a:rPr lang="en-US" altLang="en-US" dirty="0">
                <a:latin typeface="Times New Roman" charset="0"/>
                <a:ea typeface="Times New Roman" charset="0"/>
                <a:cs typeface="Times New Roman" charset="0"/>
              </a:rPr>
              <a:t>Fetal pulse oximetry is a relatively </a:t>
            </a:r>
            <a:r>
              <a:rPr lang="en-US" altLang="en-US" dirty="0">
                <a:solidFill>
                  <a:srgbClr val="FF0000"/>
                </a:solidFill>
                <a:latin typeface="Times New Roman" charset="0"/>
                <a:ea typeface="Times New Roman" charset="0"/>
                <a:cs typeface="Times New Roman" charset="0"/>
              </a:rPr>
              <a:t>new technique </a:t>
            </a:r>
            <a:r>
              <a:rPr lang="en-US" altLang="en-US" dirty="0">
                <a:latin typeface="Times New Roman" charset="0"/>
                <a:ea typeface="Times New Roman" charset="0"/>
                <a:cs typeface="Times New Roman" charset="0"/>
              </a:rPr>
              <a:t>in the assessment of a fetus prior to delivery </a:t>
            </a:r>
          </a:p>
          <a:p>
            <a:pPr>
              <a:lnSpc>
                <a:spcPct val="80000"/>
              </a:lnSpc>
            </a:pPr>
            <a:r>
              <a:rPr lang="en-US" altLang="en-US" dirty="0">
                <a:latin typeface="Times New Roman" charset="0"/>
                <a:ea typeface="Times New Roman" charset="0"/>
                <a:cs typeface="Times New Roman" charset="0"/>
              </a:rPr>
              <a:t>It measures both the </a:t>
            </a:r>
            <a:r>
              <a:rPr lang="en-US" altLang="en-US" dirty="0">
                <a:solidFill>
                  <a:srgbClr val="FF0000"/>
                </a:solidFill>
                <a:latin typeface="Times New Roman" charset="0"/>
                <a:ea typeface="Times New Roman" charset="0"/>
                <a:cs typeface="Times New Roman" charset="0"/>
              </a:rPr>
              <a:t>pulse rate and oxyhemoglobin saturation </a:t>
            </a:r>
            <a:r>
              <a:rPr lang="en-US" dirty="0">
                <a:solidFill>
                  <a:srgbClr val="FF0000"/>
                </a:solidFill>
                <a:latin typeface="Times New Roman" charset="0"/>
                <a:ea typeface="Times New Roman" charset="0"/>
                <a:cs typeface="Times New Roman" charset="0"/>
              </a:rPr>
              <a:t> </a:t>
            </a:r>
          </a:p>
          <a:p>
            <a:r>
              <a:rPr lang="en-US" dirty="0">
                <a:latin typeface="Times New Roman" charset="0"/>
                <a:ea typeface="Times New Roman" charset="0"/>
                <a:cs typeface="Times New Roman" charset="0"/>
              </a:rPr>
              <a:t>Sensor is placed transvaginally through the cervix to rest against the fetal cheek or temple, </a:t>
            </a:r>
            <a:r>
              <a:rPr lang="en-US" b="1" dirty="0">
                <a:latin typeface="Times New Roman" charset="0"/>
                <a:ea typeface="Times New Roman" charset="0"/>
                <a:cs typeface="Times New Roman" charset="0"/>
              </a:rPr>
              <a:t>requiring</a:t>
            </a:r>
            <a:r>
              <a:rPr lang="en-US" dirty="0">
                <a:latin typeface="Times New Roman" charset="0"/>
                <a:ea typeface="Times New Roman" charset="0"/>
                <a:cs typeface="Times New Roman" charset="0"/>
              </a:rPr>
              <a:t> cervical dilatation (~ 2 cm or more) and ruptured amniotic membranes with a cephalic presentation. </a:t>
            </a:r>
          </a:p>
          <a:p>
            <a:r>
              <a:rPr lang="en-US" dirty="0">
                <a:latin typeface="Times New Roman" charset="0"/>
                <a:ea typeface="Times New Roman" charset="0"/>
                <a:cs typeface="Times New Roman" charset="0"/>
              </a:rPr>
              <a:t>Insufficient evidence to substantiate a recommendation for the use of Fetal Pulse oximeter as an adjunct or independent of electronic fetal surveillance. </a:t>
            </a:r>
          </a:p>
        </p:txBody>
      </p:sp>
    </p:spTree>
    <p:extLst>
      <p:ext uri="{BB962C8B-B14F-4D97-AF65-F5344CB8AC3E}">
        <p14:creationId xmlns:p14="http://schemas.microsoft.com/office/powerpoint/2010/main" val="177653834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48852"/>
            <a:ext cx="7514035" cy="741275"/>
          </a:xfrm>
        </p:spPr>
        <p:txBody>
          <a:bodyPr>
            <a:normAutofit fontScale="90000"/>
          </a:bodyPr>
          <a:lstStyle/>
          <a:p>
            <a:pPr algn="l"/>
            <a:r>
              <a:rPr lang="en-US" b="1" dirty="0"/>
              <a:t/>
            </a:r>
            <a:br>
              <a:rPr lang="en-US" b="1" dirty="0"/>
            </a:br>
            <a:r>
              <a:rPr lang="en-US" sz="4399" b="1" dirty="0">
                <a:latin typeface="Times New Roman" charset="0"/>
                <a:ea typeface="Times New Roman" charset="0"/>
                <a:cs typeface="Times New Roman" charset="0"/>
              </a:rPr>
              <a:t>Fetal Electrocardiogram Analysis </a:t>
            </a:r>
            <a:r>
              <a:rPr lang="en-US" dirty="0"/>
              <a:t/>
            </a:r>
            <a:br>
              <a:rPr lang="en-US" dirty="0"/>
            </a:br>
            <a:endParaRPr lang="en-US" dirty="0"/>
          </a:p>
        </p:txBody>
      </p:sp>
      <p:sp>
        <p:nvSpPr>
          <p:cNvPr id="3" name="Content Placeholder 2"/>
          <p:cNvSpPr>
            <a:spLocks noGrp="1"/>
          </p:cNvSpPr>
          <p:nvPr>
            <p:ph idx="1"/>
          </p:nvPr>
        </p:nvSpPr>
        <p:spPr>
          <a:xfrm>
            <a:off x="1113233" y="1063093"/>
            <a:ext cx="7514035" cy="5497803"/>
          </a:xfrm>
        </p:spPr>
        <p:txBody>
          <a:bodyPr/>
          <a:lstStyle/>
          <a:p>
            <a:r>
              <a:rPr lang="en-US" dirty="0">
                <a:latin typeface="Times New Roman" charset="0"/>
                <a:ea typeface="Times New Roman" charset="0"/>
                <a:cs typeface="Times New Roman" charset="0"/>
              </a:rPr>
              <a:t>Used in combination with standard EFM. </a:t>
            </a:r>
          </a:p>
          <a:p>
            <a:r>
              <a:rPr lang="en-US" dirty="0">
                <a:latin typeface="Times New Roman" charset="0"/>
                <a:ea typeface="Times New Roman" charset="0"/>
                <a:cs typeface="Times New Roman" charset="0"/>
              </a:rPr>
              <a:t>Specialized monitor with software collects both the familiar fetal heart rate and uterine activity signals, and the fetal ECG </a:t>
            </a:r>
          </a:p>
          <a:p>
            <a:r>
              <a:rPr lang="en-US" dirty="0">
                <a:latin typeface="Times New Roman" charset="0"/>
                <a:ea typeface="Times New Roman" charset="0"/>
                <a:cs typeface="Times New Roman" charset="0"/>
              </a:rPr>
              <a:t>Interpretation is based on the observation that the fetal </a:t>
            </a:r>
            <a:r>
              <a:rPr lang="en-US" dirty="0">
                <a:solidFill>
                  <a:srgbClr val="FF0000"/>
                </a:solidFill>
                <a:latin typeface="Times New Roman" charset="0"/>
                <a:ea typeface="Times New Roman" charset="0"/>
                <a:cs typeface="Times New Roman" charset="0"/>
              </a:rPr>
              <a:t>QRS and T wave change </a:t>
            </a:r>
            <a:r>
              <a:rPr lang="en-US" dirty="0">
                <a:latin typeface="Times New Roman" charset="0"/>
                <a:ea typeface="Times New Roman" charset="0"/>
                <a:cs typeface="Times New Roman" charset="0"/>
              </a:rPr>
              <a:t>in relation to the metabolic state of the fetal heart </a:t>
            </a:r>
          </a:p>
          <a:p>
            <a:r>
              <a:rPr lang="en-US" dirty="0">
                <a:latin typeface="Times New Roman" charset="0"/>
                <a:ea typeface="Times New Roman" charset="0"/>
                <a:cs typeface="Times New Roman" charset="0"/>
              </a:rPr>
              <a:t>The impact of this type of monitoring compared with standard EFM was studied and showed no difference in the number of Caesarean sections, perinatal deaths, or NICU admissions.</a:t>
            </a:r>
          </a:p>
        </p:txBody>
      </p:sp>
    </p:spTree>
    <p:extLst>
      <p:ext uri="{BB962C8B-B14F-4D97-AF65-F5344CB8AC3E}">
        <p14:creationId xmlns:p14="http://schemas.microsoft.com/office/powerpoint/2010/main" val="23935270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DBAB83-1140-4332-9EB7-8133324AE237}"/>
              </a:ext>
            </a:extLst>
          </p:cNvPr>
          <p:cNvSpPr>
            <a:spLocks noGrp="1"/>
          </p:cNvSpPr>
          <p:nvPr>
            <p:ph type="ctrTitle"/>
          </p:nvPr>
        </p:nvSpPr>
        <p:spPr/>
        <p:txBody>
          <a:bodyPr/>
          <a:lstStyle/>
          <a:p>
            <a:pPr algn="ctr"/>
            <a:r>
              <a:rPr lang="en-US" dirty="0"/>
              <a:t>THANK YOU</a:t>
            </a:r>
          </a:p>
        </p:txBody>
      </p:sp>
      <p:sp>
        <p:nvSpPr>
          <p:cNvPr id="3" name="Subtitle 2">
            <a:extLst>
              <a:ext uri="{FF2B5EF4-FFF2-40B4-BE49-F238E27FC236}">
                <a16:creationId xmlns:a16="http://schemas.microsoft.com/office/drawing/2014/main" xmlns="" id="{904BE982-06B7-4553-ACF8-260B779D774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6247103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NewsPrint">
  <a:themeElements>
    <a:clrScheme name="Custom 21">
      <a:dk1>
        <a:sysClr val="windowText" lastClr="000000"/>
      </a:dk1>
      <a:lt1>
        <a:sysClr val="window" lastClr="FFFFFF"/>
      </a:lt1>
      <a:dk2>
        <a:srgbClr val="000000"/>
      </a:dk2>
      <a:lt2>
        <a:srgbClr val="FFFFFF"/>
      </a:lt2>
      <a:accent1>
        <a:srgbClr val="AD0101"/>
      </a:accent1>
      <a:accent2>
        <a:srgbClr val="726056"/>
      </a:accent2>
      <a:accent3>
        <a:srgbClr val="AC956E"/>
      </a:accent3>
      <a:accent4>
        <a:srgbClr val="808DA9"/>
      </a:accent4>
      <a:accent5>
        <a:srgbClr val="424E5B"/>
      </a:accent5>
      <a:accent6>
        <a:srgbClr val="730E00"/>
      </a:accent6>
      <a:hlink>
        <a:srgbClr val="000000"/>
      </a:hlink>
      <a:folHlink>
        <a:srgbClr val="000000"/>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xmlns="" name="Parallax" id="{3388167B-A2EB-4685-9635-1831D9AEF8C4}" vid="{4F7A876A-7598-49CA-AFC8-8EDA2551E4A7}"/>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3021</TotalTime>
  <Words>4549</Words>
  <Application>Microsoft Office PowerPoint</Application>
  <PresentationFormat>عرض على الشاشة (3:4)‏</PresentationFormat>
  <Paragraphs>525</Paragraphs>
  <Slides>92</Slides>
  <Notes>4</Notes>
  <HiddenSlides>0</HiddenSlides>
  <MMClips>0</MMClips>
  <ScaleCrop>false</ScaleCrop>
  <HeadingPairs>
    <vt:vector size="4" baseType="variant">
      <vt:variant>
        <vt:lpstr>نسق</vt:lpstr>
      </vt:variant>
      <vt:variant>
        <vt:i4>4</vt:i4>
      </vt:variant>
      <vt:variant>
        <vt:lpstr>عناوين الشرائح</vt:lpstr>
      </vt:variant>
      <vt:variant>
        <vt:i4>92</vt:i4>
      </vt:variant>
    </vt:vector>
  </HeadingPairs>
  <TitlesOfParts>
    <vt:vector size="96" baseType="lpstr">
      <vt:lpstr>NewsPrint</vt:lpstr>
      <vt:lpstr>Office Theme</vt:lpstr>
      <vt:lpstr>1_Office Theme</vt:lpstr>
      <vt:lpstr>Parallax</vt:lpstr>
      <vt:lpstr>Monitoring of fetal well being in pregnancy and labor </vt:lpstr>
      <vt:lpstr>Introduction</vt:lpstr>
      <vt:lpstr>Indications for antenatal surveillance </vt:lpstr>
      <vt:lpstr>عرض تقديمي في PowerPoint</vt:lpstr>
      <vt:lpstr>عرض تقديمي في PowerPoint</vt:lpstr>
      <vt:lpstr>Antepartum fetal surveillance methods</vt:lpstr>
      <vt:lpstr>Objective maternal assessment of fetal movements ("fetal kick counts") is based on evidence that fetal movement decreases in response to fetal hypoxemia . Although there is universal consensus opinion that patients with decreased fetal movement should undergo further fetal assessment .</vt:lpstr>
      <vt:lpstr>Antepartum fetal surveillance methods</vt:lpstr>
      <vt:lpstr> Non Stress Test (NST)</vt:lpstr>
      <vt:lpstr>عرض تقديمي في PowerPoint</vt:lpstr>
      <vt:lpstr>عرض تقديمي في PowerPoint</vt:lpstr>
      <vt:lpstr>عرض تقديمي في PowerPoint</vt:lpstr>
      <vt:lpstr>عرض تقديمي في PowerPoint</vt:lpstr>
      <vt:lpstr>Antepartum fetal surveillance methods</vt:lpstr>
      <vt:lpstr>عرض تقديمي في PowerPoint</vt:lpstr>
      <vt:lpstr>عرض تقديمي في PowerPoint</vt:lpstr>
      <vt:lpstr>عرض تقديمي في PowerPoint</vt:lpstr>
      <vt:lpstr>عرض تقديمي في PowerPoint</vt:lpstr>
      <vt:lpstr>عرض تقديمي في PowerPoint</vt:lpstr>
      <vt:lpstr>Antepartum fetal surveillance methods</vt:lpstr>
      <vt:lpstr>Biophysical Profile (BPP)</vt:lpstr>
      <vt:lpstr>عرض تقديمي في PowerPoint</vt:lpstr>
      <vt:lpstr>عرض تقديمي في PowerPoint</vt:lpstr>
      <vt:lpstr>عرض تقديمي في PowerPoint</vt:lpstr>
      <vt:lpstr>عرض تقديمي في PowerPoint</vt:lpstr>
      <vt:lpstr>عرض تقديمي في PowerPoint</vt:lpstr>
      <vt:lpstr>Biophysical Profile (BPP)</vt:lpstr>
      <vt:lpstr>Antepartum fetal surveillance methods</vt:lpstr>
      <vt:lpstr> Modified Biophysical Profile </vt:lpstr>
      <vt:lpstr> Doppler Velocimetry </vt:lpstr>
      <vt:lpstr>Uterine Artery </vt:lpstr>
      <vt:lpstr>عرض تقديمي في PowerPoint</vt:lpstr>
      <vt:lpstr>عرض تقديمي في PowerPoint</vt:lpstr>
      <vt:lpstr>عرض تقديمي في PowerPoint</vt:lpstr>
      <vt:lpstr>عرض تقديمي في PowerPoint</vt:lpstr>
      <vt:lpstr>UMBILICAL ARTERY DOPPLER ASSESSMENT </vt:lpstr>
      <vt:lpstr>عرض تقديمي في PowerPoint</vt:lpstr>
      <vt:lpstr>عرض تقديمي في PowerPoint</vt:lpstr>
      <vt:lpstr>عرض تقديمي في PowerPoint</vt:lpstr>
      <vt:lpstr>عرض تقديمي في PowerPoint</vt:lpstr>
      <vt:lpstr>When 30 % of the villous vasculature ceases to function, an increase in umbilical artery resistance leading to reduced end diastolic flow is consistently seen.</vt:lpstr>
      <vt:lpstr>When 60 to 70 % of the villous vasculature is obliterated, umbilical artery diastolic flow  is absent or reversed and fetal prognosis is poor. </vt:lpstr>
      <vt:lpstr>Reversed end-diastolic flow effectively means that during diastole, there is flow of fetal blood away from the placenta and back to the fetus. </vt:lpstr>
      <vt:lpstr>Deliver any fetus past 32 weeks with reversed umbilical artery flow, and any past 34 weeks with absent umbilical artery flow. One course of antenatal corticosteroids is given between 24 and 34 weeks of gestation   in the week before delivery is expected. </vt:lpstr>
      <vt:lpstr>Middle cerebral artery </vt:lpstr>
      <vt:lpstr>عرض تقديمي في PowerPoint</vt:lpstr>
      <vt:lpstr>عرض تقديمي في PowerPoint</vt:lpstr>
      <vt:lpstr>عرض تقديمي في PowerPoint</vt:lpstr>
      <vt:lpstr>Ductus Venosus</vt:lpstr>
      <vt:lpstr>عرض تقديمي في PowerPoint</vt:lpstr>
      <vt:lpstr>عرض تقديمي في PowerPoint</vt:lpstr>
      <vt:lpstr>عرض تقديمي في PowerPoint</vt:lpstr>
      <vt:lpstr> Emerging methods </vt:lpstr>
      <vt:lpstr>Intrapartum fetal surveillance</vt:lpstr>
      <vt:lpstr> Intrapartum fetal surveillance    </vt:lpstr>
      <vt:lpstr>عرض تقديمي في PowerPoint</vt:lpstr>
      <vt:lpstr>Antenatal  factors that increase the risk of fetal compromise</vt:lpstr>
      <vt:lpstr>Intrapartum fetal surveillance</vt:lpstr>
      <vt:lpstr>Intermittent Auscultation </vt:lpstr>
      <vt:lpstr>عرض تقديمي في PowerPoint</vt:lpstr>
      <vt:lpstr>Electronic fetal heart monitoring</vt:lpstr>
      <vt:lpstr>Electronic fetal heart monitoring</vt:lpstr>
      <vt:lpstr>Electronic fetal heart monitoring disadvantages</vt:lpstr>
      <vt:lpstr>External fetal monitor</vt:lpstr>
      <vt:lpstr>Internal fetal monitor</vt:lpstr>
      <vt:lpstr>EFM may be performed with an external(abdomen) or internal(vaginal) monitor </vt:lpstr>
      <vt:lpstr>External vs internal monitoring</vt:lpstr>
      <vt:lpstr>Electronic fetal heart monitoring</vt:lpstr>
      <vt:lpstr> Interpretation of electronic fetal monitoring  </vt:lpstr>
      <vt:lpstr>Assessment of uterine contractions</vt:lpstr>
      <vt:lpstr>Assessment of fetal heart rate</vt:lpstr>
      <vt:lpstr> Tachycardia</vt:lpstr>
      <vt:lpstr>Tachycardia</vt:lpstr>
      <vt:lpstr>Bradycardia</vt:lpstr>
      <vt:lpstr>Bradycardia</vt:lpstr>
      <vt:lpstr>Assessment of the FHR</vt:lpstr>
      <vt:lpstr>Assessment of the FHR</vt:lpstr>
      <vt:lpstr>Early decelerations (begnin ;mirror ) </vt:lpstr>
      <vt:lpstr>Variable decelerations</vt:lpstr>
      <vt:lpstr>Late decelerations</vt:lpstr>
      <vt:lpstr>Late decelerations</vt:lpstr>
      <vt:lpstr>Prolonged decelerations</vt:lpstr>
      <vt:lpstr> Sinusoidal pattern (rare)  </vt:lpstr>
      <vt:lpstr>Interpretation of FHR</vt:lpstr>
      <vt:lpstr>Interpretation of FHR</vt:lpstr>
      <vt:lpstr>Secondary tests of Fetal wellbeing</vt:lpstr>
      <vt:lpstr>  Fetal blood sampling for pH and lactate   </vt:lpstr>
      <vt:lpstr>Fetal blood sampling for pH and lactate</vt:lpstr>
      <vt:lpstr>Fetal stimulation tests</vt:lpstr>
      <vt:lpstr>Fetal pulse oximetry</vt:lpstr>
      <vt:lpstr> Fetal Electrocardiogram Analysis  </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Antepartum fetal surveillance</dc:title>
  <dc:creator>Ahmed</dc:creator>
  <cp:lastModifiedBy>MCC</cp:lastModifiedBy>
  <cp:revision>61</cp:revision>
  <dcterms:created xsi:type="dcterms:W3CDTF">2019-09-13T10:17:48Z</dcterms:created>
  <dcterms:modified xsi:type="dcterms:W3CDTF">2023-10-31T21:06:03Z</dcterms:modified>
</cp:coreProperties>
</file>