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34"/>
  </p:notesMasterIdLst>
  <p:sldIdLst>
    <p:sldId id="256" r:id="rId2"/>
    <p:sldId id="257" r:id="rId3"/>
    <p:sldId id="301" r:id="rId4"/>
    <p:sldId id="296" r:id="rId5"/>
    <p:sldId id="258" r:id="rId6"/>
    <p:sldId id="261" r:id="rId7"/>
    <p:sldId id="297" r:id="rId8"/>
    <p:sldId id="262" r:id="rId9"/>
    <p:sldId id="263" r:id="rId10"/>
    <p:sldId id="264" r:id="rId11"/>
    <p:sldId id="265" r:id="rId12"/>
    <p:sldId id="299" r:id="rId13"/>
    <p:sldId id="266" r:id="rId14"/>
    <p:sldId id="269" r:id="rId15"/>
    <p:sldId id="270" r:id="rId16"/>
    <p:sldId id="271" r:id="rId17"/>
    <p:sldId id="272" r:id="rId18"/>
    <p:sldId id="298" r:id="rId19"/>
    <p:sldId id="273" r:id="rId20"/>
    <p:sldId id="274" r:id="rId21"/>
    <p:sldId id="275" r:id="rId22"/>
    <p:sldId id="281" r:id="rId23"/>
    <p:sldId id="282" r:id="rId24"/>
    <p:sldId id="276" r:id="rId25"/>
    <p:sldId id="277" r:id="rId26"/>
    <p:sldId id="279" r:id="rId27"/>
    <p:sldId id="302" r:id="rId28"/>
    <p:sldId id="280" r:id="rId29"/>
    <p:sldId id="300" r:id="rId30"/>
    <p:sldId id="293" r:id="rId31"/>
    <p:sldId id="291" r:id="rId32"/>
    <p:sldId id="283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0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2" autoAdjust="0"/>
    <p:restoredTop sz="94660"/>
  </p:normalViewPr>
  <p:slideViewPr>
    <p:cSldViewPr snapToGrid="0">
      <p:cViewPr varScale="1">
        <p:scale>
          <a:sx n="83" d="100"/>
          <a:sy n="83" d="100"/>
        </p:scale>
        <p:origin x="653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tableStyles" Target="tableStyle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notesMaster" Target="notesMasters/notesMaster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commentAuthors" Target="commentAuthors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3E1856-E3DF-4AB5-85EB-017238218C6F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EEBB4C-1FB4-4BBB-9D84-A8848DBD7F9E}">
      <dgm:prSet phldrT="[Text]" custT="1"/>
      <dgm:spPr/>
      <dgm:t>
        <a:bodyPr/>
        <a:lstStyle/>
        <a:p>
          <a:r>
            <a:rPr lang="en-US" sz="3200" b="1" dirty="0"/>
            <a:t>1- Bronchodilators</a:t>
          </a:r>
          <a:endParaRPr lang="en-US" sz="1700" dirty="0"/>
        </a:p>
      </dgm:t>
    </dgm:pt>
    <dgm:pt modelId="{08F43BE3-BCCD-4C10-BBFB-6C9A3DBAD209}" type="parTrans" cxnId="{CDA679AB-04B2-4FF9-AC53-AB91707B3B29}">
      <dgm:prSet/>
      <dgm:spPr/>
      <dgm:t>
        <a:bodyPr/>
        <a:lstStyle/>
        <a:p>
          <a:endParaRPr lang="en-US"/>
        </a:p>
      </dgm:t>
    </dgm:pt>
    <dgm:pt modelId="{20D0BA7C-81A7-4B3A-8AF3-75E122D576F9}" type="sibTrans" cxnId="{CDA679AB-04B2-4FF9-AC53-AB91707B3B29}">
      <dgm:prSet/>
      <dgm:spPr/>
      <dgm:t>
        <a:bodyPr/>
        <a:lstStyle/>
        <a:p>
          <a:endParaRPr lang="en-US"/>
        </a:p>
      </dgm:t>
    </dgm:pt>
    <dgm:pt modelId="{DBAF96BD-86BF-4AC3-B965-8D82F61975E4}">
      <dgm:prSet phldrT="[Text]" phldr="1"/>
      <dgm:spPr/>
      <dgm:t>
        <a:bodyPr/>
        <a:lstStyle/>
        <a:p>
          <a:endParaRPr lang="en-US" dirty="0"/>
        </a:p>
      </dgm:t>
    </dgm:pt>
    <dgm:pt modelId="{72118CE2-2828-4D9E-B74C-96320A81EE7D}" type="parTrans" cxnId="{3B06AC62-3705-4747-A6FC-F2E07B21B33F}">
      <dgm:prSet/>
      <dgm:spPr/>
      <dgm:t>
        <a:bodyPr/>
        <a:lstStyle/>
        <a:p>
          <a:endParaRPr lang="en-US"/>
        </a:p>
      </dgm:t>
    </dgm:pt>
    <dgm:pt modelId="{C93317C6-36D7-4604-909A-61FCBF38F575}" type="sibTrans" cxnId="{3B06AC62-3705-4747-A6FC-F2E07B21B33F}">
      <dgm:prSet/>
      <dgm:spPr/>
      <dgm:t>
        <a:bodyPr/>
        <a:lstStyle/>
        <a:p>
          <a:endParaRPr lang="en-US"/>
        </a:p>
      </dgm:t>
    </dgm:pt>
    <dgm:pt modelId="{720A4EE4-9100-4766-A897-05B24A0E2453}">
      <dgm:prSet phldrT="[Text]" custT="1"/>
      <dgm:spPr/>
      <dgm:t>
        <a:bodyPr/>
        <a:lstStyle/>
        <a:p>
          <a:r>
            <a:rPr lang="en-US" sz="3400" dirty="0">
              <a:latin typeface="Times New Roman" panose="02020603050405020304" pitchFamily="18" charset="0"/>
              <a:cs typeface="Times New Roman" panose="02020603050405020304" pitchFamily="18" charset="0"/>
            </a:rPr>
            <a:t>B2 agonist</a:t>
          </a:r>
          <a:r>
            <a:rPr lang="en-US" sz="3400" dirty="0"/>
            <a:t>	</a:t>
          </a:r>
          <a:r>
            <a:rPr lang="en-US" sz="1800" dirty="0">
              <a:sym typeface="Wingdings" panose="05000000000000000000" pitchFamily="2" charset="2"/>
            </a:rPr>
            <a:t>  </a:t>
          </a:r>
          <a:r>
            <a:rPr lang="en-US" sz="3400" dirty="0" err="1"/>
            <a:t>Methylxanthines</a:t>
          </a:r>
          <a:endParaRPr lang="en-US" sz="3400" dirty="0"/>
        </a:p>
      </dgm:t>
    </dgm:pt>
    <dgm:pt modelId="{C25B4687-BF77-4727-B86B-61A9C5D499C4}" type="parTrans" cxnId="{B6DFF271-84E2-4F67-A853-DAD6E782D7ED}">
      <dgm:prSet/>
      <dgm:spPr/>
      <dgm:t>
        <a:bodyPr/>
        <a:lstStyle/>
        <a:p>
          <a:endParaRPr lang="en-US"/>
        </a:p>
      </dgm:t>
    </dgm:pt>
    <dgm:pt modelId="{C49027AA-065F-4009-8B94-D95BC501D0F8}" type="sibTrans" cxnId="{B6DFF271-84E2-4F67-A853-DAD6E782D7ED}">
      <dgm:prSet/>
      <dgm:spPr/>
      <dgm:t>
        <a:bodyPr/>
        <a:lstStyle/>
        <a:p>
          <a:endParaRPr lang="en-US"/>
        </a:p>
      </dgm:t>
    </dgm:pt>
    <dgm:pt modelId="{1EF4F7E0-B975-47CB-A2F1-123E72DD35E3}">
      <dgm:prSet phldrT="[Text]" custT="1"/>
      <dgm:spPr/>
      <dgm:t>
        <a:bodyPr/>
        <a:lstStyle/>
        <a:p>
          <a:r>
            <a:rPr lang="en-US" sz="3200" b="1" dirty="0"/>
            <a:t>2- Anti-inflammatory drugs</a:t>
          </a:r>
          <a:endParaRPr lang="en-US" sz="3200" dirty="0"/>
        </a:p>
      </dgm:t>
    </dgm:pt>
    <dgm:pt modelId="{211EBFC6-5B28-4AB3-8DE2-FA76F7C4E204}" type="parTrans" cxnId="{E96E7302-271A-4BE1-8D63-215ED3B9AE1C}">
      <dgm:prSet/>
      <dgm:spPr/>
      <dgm:t>
        <a:bodyPr/>
        <a:lstStyle/>
        <a:p>
          <a:endParaRPr lang="en-US"/>
        </a:p>
      </dgm:t>
    </dgm:pt>
    <dgm:pt modelId="{DC8F5A4F-12B4-4918-80DB-AAD933E7D201}" type="sibTrans" cxnId="{E96E7302-271A-4BE1-8D63-215ED3B9AE1C}">
      <dgm:prSet/>
      <dgm:spPr/>
      <dgm:t>
        <a:bodyPr/>
        <a:lstStyle/>
        <a:p>
          <a:endParaRPr lang="en-US"/>
        </a:p>
      </dgm:t>
    </dgm:pt>
    <dgm:pt modelId="{F91D8A5B-72F5-4FCE-A908-DF020F7F4B04}">
      <dgm:prSet phldrT="[Text]" phldr="1"/>
      <dgm:spPr/>
      <dgm:t>
        <a:bodyPr/>
        <a:lstStyle/>
        <a:p>
          <a:endParaRPr lang="en-US"/>
        </a:p>
      </dgm:t>
    </dgm:pt>
    <dgm:pt modelId="{B2CE3E2E-8F6F-446E-8373-1505FD2B5BAB}" type="parTrans" cxnId="{2A1AC335-C5BC-4F69-8A20-CD9F0A4762C4}">
      <dgm:prSet/>
      <dgm:spPr/>
      <dgm:t>
        <a:bodyPr/>
        <a:lstStyle/>
        <a:p>
          <a:endParaRPr lang="en-US"/>
        </a:p>
      </dgm:t>
    </dgm:pt>
    <dgm:pt modelId="{4D33EB84-424F-44CC-ADE0-EF7093B078D1}" type="sibTrans" cxnId="{2A1AC335-C5BC-4F69-8A20-CD9F0A4762C4}">
      <dgm:prSet/>
      <dgm:spPr/>
      <dgm:t>
        <a:bodyPr/>
        <a:lstStyle/>
        <a:p>
          <a:endParaRPr lang="en-US"/>
        </a:p>
      </dgm:t>
    </dgm:pt>
    <dgm:pt modelId="{D6CE27D0-7EB9-4AB3-AD74-F3FF17C38B50}">
      <dgm:prSet phldrT="[Text]" custT="1"/>
      <dgm:spPr/>
      <dgm:t>
        <a:bodyPr/>
        <a:lstStyle/>
        <a:p>
          <a:r>
            <a:rPr lang="en-US" sz="3400" dirty="0"/>
            <a:t>Corticosteroids		</a:t>
          </a:r>
          <a:r>
            <a:rPr lang="en-US" sz="2000" dirty="0">
              <a:sym typeface="Wingdings" panose="05000000000000000000" pitchFamily="2" charset="2"/>
            </a:rPr>
            <a:t></a:t>
          </a:r>
          <a:r>
            <a:rPr lang="en-US" sz="3400" dirty="0">
              <a:sym typeface="Wingdings" panose="05000000000000000000" pitchFamily="2" charset="2"/>
            </a:rPr>
            <a:t>  </a:t>
          </a:r>
          <a:r>
            <a:rPr lang="en-US" sz="3400" dirty="0"/>
            <a:t>Mast cell stabilizers</a:t>
          </a:r>
        </a:p>
      </dgm:t>
    </dgm:pt>
    <dgm:pt modelId="{A36C6BE7-B086-46B3-9F03-BEFDB6D98D44}" type="parTrans" cxnId="{837ADA39-1D44-4867-8A52-DC5F8942BACD}">
      <dgm:prSet/>
      <dgm:spPr/>
      <dgm:t>
        <a:bodyPr/>
        <a:lstStyle/>
        <a:p>
          <a:endParaRPr lang="en-US"/>
        </a:p>
      </dgm:t>
    </dgm:pt>
    <dgm:pt modelId="{92DAB6ED-AFA2-4704-87C5-197DEBC8D170}" type="sibTrans" cxnId="{837ADA39-1D44-4867-8A52-DC5F8942BACD}">
      <dgm:prSet/>
      <dgm:spPr/>
      <dgm:t>
        <a:bodyPr/>
        <a:lstStyle/>
        <a:p>
          <a:endParaRPr lang="en-US"/>
        </a:p>
      </dgm:t>
    </dgm:pt>
    <dgm:pt modelId="{3628254C-C156-4EE5-A779-B0E693F6B7F0}">
      <dgm:prSet phldrT="[Text]" custT="1"/>
      <dgm:spPr/>
      <dgm:t>
        <a:bodyPr/>
        <a:lstStyle/>
        <a:p>
          <a:r>
            <a:rPr lang="en-US" sz="3200" b="1" dirty="0"/>
            <a:t>3- Supportive treatment</a:t>
          </a:r>
          <a:endParaRPr lang="en-US" sz="3200" dirty="0"/>
        </a:p>
      </dgm:t>
    </dgm:pt>
    <dgm:pt modelId="{785D18EC-34A8-455F-8719-1607A43B528A}" type="parTrans" cxnId="{A400F851-5CE8-45DD-88B4-9DC7DB356DC5}">
      <dgm:prSet/>
      <dgm:spPr/>
      <dgm:t>
        <a:bodyPr/>
        <a:lstStyle/>
        <a:p>
          <a:endParaRPr lang="en-US"/>
        </a:p>
      </dgm:t>
    </dgm:pt>
    <dgm:pt modelId="{65AB7491-EAD9-4157-B962-18D369B5F50D}" type="sibTrans" cxnId="{A400F851-5CE8-45DD-88B4-9DC7DB356DC5}">
      <dgm:prSet/>
      <dgm:spPr/>
      <dgm:t>
        <a:bodyPr/>
        <a:lstStyle/>
        <a:p>
          <a:endParaRPr lang="en-US"/>
        </a:p>
      </dgm:t>
    </dgm:pt>
    <dgm:pt modelId="{A9A7451D-122E-4EA9-95E4-778C6E3CA031}">
      <dgm:prSet phldrT="[Text]" phldr="1"/>
      <dgm:spPr/>
      <dgm:t>
        <a:bodyPr/>
        <a:lstStyle/>
        <a:p>
          <a:endParaRPr lang="en-US"/>
        </a:p>
      </dgm:t>
    </dgm:pt>
    <dgm:pt modelId="{FB1F8360-DD75-4D80-8879-BEE101E0C13E}" type="parTrans" cxnId="{87733A70-15EA-4A2A-9091-A26C9519E950}">
      <dgm:prSet/>
      <dgm:spPr/>
      <dgm:t>
        <a:bodyPr/>
        <a:lstStyle/>
        <a:p>
          <a:endParaRPr lang="en-US"/>
        </a:p>
      </dgm:t>
    </dgm:pt>
    <dgm:pt modelId="{C68D7F53-398B-4544-B862-4798C274E866}" type="sibTrans" cxnId="{87733A70-15EA-4A2A-9091-A26C9519E950}">
      <dgm:prSet/>
      <dgm:spPr/>
      <dgm:t>
        <a:bodyPr/>
        <a:lstStyle/>
        <a:p>
          <a:endParaRPr lang="en-US"/>
        </a:p>
      </dgm:t>
    </dgm:pt>
    <dgm:pt modelId="{727A1058-E915-4F27-A69E-B23F2BC2F4AA}">
      <dgm:prSet phldrT="[Text]" custT="1"/>
      <dgm:spPr/>
      <dgm:t>
        <a:bodyPr/>
        <a:lstStyle/>
        <a:p>
          <a:r>
            <a:rPr lang="en-US" sz="3400" dirty="0"/>
            <a:t>Mucolytics &amp; expectorants</a:t>
          </a:r>
        </a:p>
      </dgm:t>
    </dgm:pt>
    <dgm:pt modelId="{332B78DD-CD6B-4CA0-BC80-1A76D19ABB42}" type="parTrans" cxnId="{2937B84A-2202-4EF1-A841-28AB194903C9}">
      <dgm:prSet/>
      <dgm:spPr/>
      <dgm:t>
        <a:bodyPr/>
        <a:lstStyle/>
        <a:p>
          <a:endParaRPr lang="en-US"/>
        </a:p>
      </dgm:t>
    </dgm:pt>
    <dgm:pt modelId="{7119128D-4C93-4069-BAF1-B8115F115F1C}" type="sibTrans" cxnId="{2937B84A-2202-4EF1-A841-28AB194903C9}">
      <dgm:prSet/>
      <dgm:spPr/>
      <dgm:t>
        <a:bodyPr/>
        <a:lstStyle/>
        <a:p>
          <a:endParaRPr lang="en-US"/>
        </a:p>
      </dgm:t>
    </dgm:pt>
    <dgm:pt modelId="{39DE5A57-BB62-4F56-AC29-DB37ABAE5C16}">
      <dgm:prSet phldrT="[Text]" custT="1"/>
      <dgm:spPr/>
      <dgm:t>
        <a:bodyPr/>
        <a:lstStyle/>
        <a:p>
          <a:r>
            <a:rPr lang="en-US" sz="3400" dirty="0"/>
            <a:t>Anticholinergics</a:t>
          </a:r>
        </a:p>
      </dgm:t>
    </dgm:pt>
    <dgm:pt modelId="{5E826941-3193-4D54-92AD-AE3BAF5606FC}" type="parTrans" cxnId="{16B41CD7-8DBA-4005-A94F-AB306FB6AF40}">
      <dgm:prSet/>
      <dgm:spPr/>
      <dgm:t>
        <a:bodyPr/>
        <a:lstStyle/>
        <a:p>
          <a:endParaRPr lang="en-US"/>
        </a:p>
      </dgm:t>
    </dgm:pt>
    <dgm:pt modelId="{52D012C5-45E5-4E8E-A6DA-4ABF80905C02}" type="sibTrans" cxnId="{16B41CD7-8DBA-4005-A94F-AB306FB6AF40}">
      <dgm:prSet/>
      <dgm:spPr/>
      <dgm:t>
        <a:bodyPr/>
        <a:lstStyle/>
        <a:p>
          <a:endParaRPr lang="en-US"/>
        </a:p>
      </dgm:t>
    </dgm:pt>
    <dgm:pt modelId="{DFA6E0C0-D1DA-424C-A85C-7FB35AFADBC3}">
      <dgm:prSet phldrT="[Text]" custT="1"/>
      <dgm:spPr/>
      <dgm:t>
        <a:bodyPr/>
        <a:lstStyle/>
        <a:p>
          <a:r>
            <a:rPr lang="en-US" sz="3400" dirty="0"/>
            <a:t>Omalizumab		</a:t>
          </a:r>
          <a:r>
            <a:rPr lang="en-US" sz="2000" dirty="0">
              <a:sym typeface="Wingdings" panose="05000000000000000000" pitchFamily="2" charset="2"/>
            </a:rPr>
            <a:t></a:t>
          </a:r>
          <a:r>
            <a:rPr lang="en-US" sz="3400" dirty="0">
              <a:sym typeface="Wingdings" panose="05000000000000000000" pitchFamily="2" charset="2"/>
            </a:rPr>
            <a:t> </a:t>
          </a:r>
          <a:r>
            <a:rPr lang="en-US" sz="3400" dirty="0"/>
            <a:t>Leukotriene antagonists</a:t>
          </a:r>
        </a:p>
      </dgm:t>
    </dgm:pt>
    <dgm:pt modelId="{B8DBE9AC-1E6B-4829-ABBB-342E6369E2CB}" type="parTrans" cxnId="{BA4FCB08-A66F-499F-BCE2-C2C590670542}">
      <dgm:prSet/>
      <dgm:spPr/>
      <dgm:t>
        <a:bodyPr/>
        <a:lstStyle/>
        <a:p>
          <a:endParaRPr lang="en-US"/>
        </a:p>
      </dgm:t>
    </dgm:pt>
    <dgm:pt modelId="{5C0B8215-61D0-4644-923B-037A60B468AF}" type="sibTrans" cxnId="{BA4FCB08-A66F-499F-BCE2-C2C590670542}">
      <dgm:prSet/>
      <dgm:spPr/>
      <dgm:t>
        <a:bodyPr/>
        <a:lstStyle/>
        <a:p>
          <a:endParaRPr lang="en-US"/>
        </a:p>
      </dgm:t>
    </dgm:pt>
    <dgm:pt modelId="{4C29D119-17E1-46B6-8FFD-A6D6BDFDB602}">
      <dgm:prSet phldrT="[Text]" custT="1"/>
      <dgm:spPr/>
      <dgm:t>
        <a:bodyPr/>
        <a:lstStyle/>
        <a:p>
          <a:r>
            <a:rPr lang="en-US" sz="3400" dirty="0"/>
            <a:t>Antimicrobials		</a:t>
          </a:r>
          <a:r>
            <a:rPr lang="en-US" sz="2000" dirty="0">
              <a:sym typeface="Wingdings" panose="05000000000000000000" pitchFamily="2" charset="2"/>
            </a:rPr>
            <a:t></a:t>
          </a:r>
          <a:r>
            <a:rPr lang="en-US" sz="3400" dirty="0">
              <a:sym typeface="Wingdings" panose="05000000000000000000" pitchFamily="2" charset="2"/>
            </a:rPr>
            <a:t>  </a:t>
          </a:r>
          <a:r>
            <a:rPr lang="en-US" sz="3400" dirty="0"/>
            <a:t>Oxygen inhalation</a:t>
          </a:r>
        </a:p>
      </dgm:t>
    </dgm:pt>
    <dgm:pt modelId="{6DDCD5F9-BEF8-42EA-B64D-BED2DC0EC998}" type="parTrans" cxnId="{C276D625-E84D-4BC1-B284-81BCFC95F25D}">
      <dgm:prSet/>
      <dgm:spPr/>
      <dgm:t>
        <a:bodyPr/>
        <a:lstStyle/>
        <a:p>
          <a:endParaRPr lang="en-US"/>
        </a:p>
      </dgm:t>
    </dgm:pt>
    <dgm:pt modelId="{829179B5-4552-4275-8962-2D86FE03F03E}" type="sibTrans" cxnId="{C276D625-E84D-4BC1-B284-81BCFC95F25D}">
      <dgm:prSet/>
      <dgm:spPr/>
      <dgm:t>
        <a:bodyPr/>
        <a:lstStyle/>
        <a:p>
          <a:endParaRPr lang="en-US"/>
        </a:p>
      </dgm:t>
    </dgm:pt>
    <dgm:pt modelId="{BB71737A-213E-4A64-BDB3-DE730BEDC085}" type="pres">
      <dgm:prSet presAssocID="{A33E1856-E3DF-4AB5-85EB-017238218C6F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DAEC92B2-3570-4E57-A5CC-10E7E1D5F97B}" type="pres">
      <dgm:prSet presAssocID="{70EEBB4C-1FB4-4BBB-9D84-A8848DBD7F9E}" presName="composite" presStyleCnt="0"/>
      <dgm:spPr/>
    </dgm:pt>
    <dgm:pt modelId="{2EDF766F-E4D2-4FB0-A64A-60D2AF751A19}" type="pres">
      <dgm:prSet presAssocID="{70EEBB4C-1FB4-4BBB-9D84-A8848DBD7F9E}" presName="FirstChild" presStyleLbl="revTx" presStyleIdx="0" presStyleCnt="6" custScaleX="129931">
        <dgm:presLayoutVars>
          <dgm:chMax val="0"/>
          <dgm:chPref val="0"/>
          <dgm:bulletEnabled val="1"/>
        </dgm:presLayoutVars>
      </dgm:prSet>
      <dgm:spPr/>
    </dgm:pt>
    <dgm:pt modelId="{6E2578E1-116F-4007-90AF-E7A9CDF5B40B}" type="pres">
      <dgm:prSet presAssocID="{70EEBB4C-1FB4-4BBB-9D84-A8848DBD7F9E}" presName="Parent" presStyleLbl="alignNode1" presStyleIdx="0" presStyleCnt="3" custScaleX="145968" custLinFactNeighborX="17632">
        <dgm:presLayoutVars>
          <dgm:chMax val="3"/>
          <dgm:chPref val="3"/>
          <dgm:bulletEnabled val="1"/>
        </dgm:presLayoutVars>
      </dgm:prSet>
      <dgm:spPr/>
    </dgm:pt>
    <dgm:pt modelId="{E3A723F9-0237-48F7-B6C8-E3EA8B2580FB}" type="pres">
      <dgm:prSet presAssocID="{70EEBB4C-1FB4-4BBB-9D84-A8848DBD7F9E}" presName="Accent" presStyleLbl="parChTrans1D1" presStyleIdx="0" presStyleCnt="3"/>
      <dgm:spPr/>
    </dgm:pt>
    <dgm:pt modelId="{68FDEC53-7CC6-41A3-87AE-9E808A6A9B65}" type="pres">
      <dgm:prSet presAssocID="{70EEBB4C-1FB4-4BBB-9D84-A8848DBD7F9E}" presName="Child" presStyleLbl="revTx" presStyleIdx="1" presStyleCnt="6" custLinFactNeighborY="55013">
        <dgm:presLayoutVars>
          <dgm:chMax val="0"/>
          <dgm:chPref val="0"/>
          <dgm:bulletEnabled val="1"/>
        </dgm:presLayoutVars>
      </dgm:prSet>
      <dgm:spPr/>
    </dgm:pt>
    <dgm:pt modelId="{43CA2CE0-B7CE-4A16-BA34-C4D811140813}" type="pres">
      <dgm:prSet presAssocID="{20D0BA7C-81A7-4B3A-8AF3-75E122D576F9}" presName="sibTrans" presStyleCnt="0"/>
      <dgm:spPr/>
    </dgm:pt>
    <dgm:pt modelId="{60126551-1A44-46D0-BB84-F86C8FCBEB8F}" type="pres">
      <dgm:prSet presAssocID="{1EF4F7E0-B975-47CB-A2F1-123E72DD35E3}" presName="composite" presStyleCnt="0"/>
      <dgm:spPr/>
    </dgm:pt>
    <dgm:pt modelId="{2B82A5F1-0EC6-4816-891C-7000C926C017}" type="pres">
      <dgm:prSet presAssocID="{1EF4F7E0-B975-47CB-A2F1-123E72DD35E3}" presName="FirstChild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339AC024-D39A-400B-8002-9ED6B65B9F08}" type="pres">
      <dgm:prSet presAssocID="{1EF4F7E0-B975-47CB-A2F1-123E72DD35E3}" presName="Parent" presStyleLbl="alignNode1" presStyleIdx="1" presStyleCnt="3" custScaleX="170766" custScaleY="200031" custLinFactNeighborX="1824">
        <dgm:presLayoutVars>
          <dgm:chMax val="3"/>
          <dgm:chPref val="3"/>
          <dgm:bulletEnabled val="1"/>
        </dgm:presLayoutVars>
      </dgm:prSet>
      <dgm:spPr/>
    </dgm:pt>
    <dgm:pt modelId="{E760FD6C-CB11-49FC-B6EC-DA295192029E}" type="pres">
      <dgm:prSet presAssocID="{1EF4F7E0-B975-47CB-A2F1-123E72DD35E3}" presName="Accent" presStyleLbl="parChTrans1D1" presStyleIdx="1" presStyleCnt="3"/>
      <dgm:spPr/>
    </dgm:pt>
    <dgm:pt modelId="{CAC0284C-98B9-4CE1-99F0-6CC45609E5BF}" type="pres">
      <dgm:prSet presAssocID="{1EF4F7E0-B975-47CB-A2F1-123E72DD35E3}" presName="Child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0716E651-28CD-4ED5-BDF9-4CE7AD31A156}" type="pres">
      <dgm:prSet presAssocID="{DC8F5A4F-12B4-4918-80DB-AAD933E7D201}" presName="sibTrans" presStyleCnt="0"/>
      <dgm:spPr/>
    </dgm:pt>
    <dgm:pt modelId="{20F16A1D-AC12-49E7-99DD-11A5995F050D}" type="pres">
      <dgm:prSet presAssocID="{3628254C-C156-4EE5-A779-B0E693F6B7F0}" presName="composite" presStyleCnt="0"/>
      <dgm:spPr/>
    </dgm:pt>
    <dgm:pt modelId="{86F40929-F8D4-41DA-8C01-726E7B66CA7E}" type="pres">
      <dgm:prSet presAssocID="{3628254C-C156-4EE5-A779-B0E693F6B7F0}" presName="FirstChild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B476A865-C8D5-4ED4-80DE-B113599E456B}" type="pres">
      <dgm:prSet presAssocID="{3628254C-C156-4EE5-A779-B0E693F6B7F0}" presName="Parent" presStyleLbl="alignNode1" presStyleIdx="2" presStyleCnt="3" custScaleX="190307" custLinFactNeighborX="6689">
        <dgm:presLayoutVars>
          <dgm:chMax val="3"/>
          <dgm:chPref val="3"/>
          <dgm:bulletEnabled val="1"/>
        </dgm:presLayoutVars>
      </dgm:prSet>
      <dgm:spPr/>
    </dgm:pt>
    <dgm:pt modelId="{909A1285-A921-4EEC-93E8-C244F79BB664}" type="pres">
      <dgm:prSet presAssocID="{3628254C-C156-4EE5-A779-B0E693F6B7F0}" presName="Accent" presStyleLbl="parChTrans1D1" presStyleIdx="2" presStyleCnt="3"/>
      <dgm:spPr/>
    </dgm:pt>
    <dgm:pt modelId="{80216F9C-8BBB-41C4-9C2B-10EF6D040C2B}" type="pres">
      <dgm:prSet presAssocID="{3628254C-C156-4EE5-A779-B0E693F6B7F0}" presName="Child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B4B9A100-9D3C-4D94-8892-64945E1288A3}" type="presOf" srcId="{727A1058-E915-4F27-A69E-B23F2BC2F4AA}" destId="{80216F9C-8BBB-41C4-9C2B-10EF6D040C2B}" srcOrd="0" destOrd="0" presId="urn:microsoft.com/office/officeart/2011/layout/TabList"/>
    <dgm:cxn modelId="{E96E7302-271A-4BE1-8D63-215ED3B9AE1C}" srcId="{A33E1856-E3DF-4AB5-85EB-017238218C6F}" destId="{1EF4F7E0-B975-47CB-A2F1-123E72DD35E3}" srcOrd="1" destOrd="0" parTransId="{211EBFC6-5B28-4AB3-8DE2-FA76F7C4E204}" sibTransId="{DC8F5A4F-12B4-4918-80DB-AAD933E7D201}"/>
    <dgm:cxn modelId="{BA4FCB08-A66F-499F-BCE2-C2C590670542}" srcId="{1EF4F7E0-B975-47CB-A2F1-123E72DD35E3}" destId="{DFA6E0C0-D1DA-424C-A85C-7FB35AFADBC3}" srcOrd="2" destOrd="0" parTransId="{B8DBE9AC-1E6B-4829-ABBB-342E6369E2CB}" sibTransId="{5C0B8215-61D0-4644-923B-037A60B468AF}"/>
    <dgm:cxn modelId="{C276D625-E84D-4BC1-B284-81BCFC95F25D}" srcId="{3628254C-C156-4EE5-A779-B0E693F6B7F0}" destId="{4C29D119-17E1-46B6-8FFD-A6D6BDFDB602}" srcOrd="2" destOrd="0" parTransId="{6DDCD5F9-BEF8-42EA-B64D-BED2DC0EC998}" sibTransId="{829179B5-4552-4275-8962-2D86FE03F03E}"/>
    <dgm:cxn modelId="{358E2B27-D2F3-4064-A2A7-A748E9638528}" type="presOf" srcId="{DBAF96BD-86BF-4AC3-B965-8D82F61975E4}" destId="{2EDF766F-E4D2-4FB0-A64A-60D2AF751A19}" srcOrd="0" destOrd="0" presId="urn:microsoft.com/office/officeart/2011/layout/TabList"/>
    <dgm:cxn modelId="{2A1AC335-C5BC-4F69-8A20-CD9F0A4762C4}" srcId="{1EF4F7E0-B975-47CB-A2F1-123E72DD35E3}" destId="{F91D8A5B-72F5-4FCE-A908-DF020F7F4B04}" srcOrd="0" destOrd="0" parTransId="{B2CE3E2E-8F6F-446E-8373-1505FD2B5BAB}" sibTransId="{4D33EB84-424F-44CC-ADE0-EF7093B078D1}"/>
    <dgm:cxn modelId="{837ADA39-1D44-4867-8A52-DC5F8942BACD}" srcId="{1EF4F7E0-B975-47CB-A2F1-123E72DD35E3}" destId="{D6CE27D0-7EB9-4AB3-AD74-F3FF17C38B50}" srcOrd="1" destOrd="0" parTransId="{A36C6BE7-B086-46B3-9F03-BEFDB6D98D44}" sibTransId="{92DAB6ED-AFA2-4704-87C5-197DEBC8D170}"/>
    <dgm:cxn modelId="{9E861C5B-87C5-4B55-A2EA-982F69896F63}" type="presOf" srcId="{A9A7451D-122E-4EA9-95E4-778C6E3CA031}" destId="{86F40929-F8D4-41DA-8C01-726E7B66CA7E}" srcOrd="0" destOrd="0" presId="urn:microsoft.com/office/officeart/2011/layout/TabList"/>
    <dgm:cxn modelId="{547D0E5C-9DCF-4533-B74C-DEFF18C474D6}" type="presOf" srcId="{4C29D119-17E1-46B6-8FFD-A6D6BDFDB602}" destId="{80216F9C-8BBB-41C4-9C2B-10EF6D040C2B}" srcOrd="0" destOrd="1" presId="urn:microsoft.com/office/officeart/2011/layout/TabList"/>
    <dgm:cxn modelId="{84D09A5E-ECBC-461E-A1F9-98A4F9D9FD0A}" type="presOf" srcId="{DFA6E0C0-D1DA-424C-A85C-7FB35AFADBC3}" destId="{CAC0284C-98B9-4CE1-99F0-6CC45609E5BF}" srcOrd="0" destOrd="1" presId="urn:microsoft.com/office/officeart/2011/layout/TabList"/>
    <dgm:cxn modelId="{3B06AC62-3705-4747-A6FC-F2E07B21B33F}" srcId="{70EEBB4C-1FB4-4BBB-9D84-A8848DBD7F9E}" destId="{DBAF96BD-86BF-4AC3-B965-8D82F61975E4}" srcOrd="0" destOrd="0" parTransId="{72118CE2-2828-4D9E-B74C-96320A81EE7D}" sibTransId="{C93317C6-36D7-4604-909A-61FCBF38F575}"/>
    <dgm:cxn modelId="{9DE2C946-4139-433E-A691-B85380F39BDF}" type="presOf" srcId="{39DE5A57-BB62-4F56-AC29-DB37ABAE5C16}" destId="{68FDEC53-7CC6-41A3-87AE-9E808A6A9B65}" srcOrd="0" destOrd="1" presId="urn:microsoft.com/office/officeart/2011/layout/TabList"/>
    <dgm:cxn modelId="{2937B84A-2202-4EF1-A841-28AB194903C9}" srcId="{3628254C-C156-4EE5-A779-B0E693F6B7F0}" destId="{727A1058-E915-4F27-A69E-B23F2BC2F4AA}" srcOrd="1" destOrd="0" parTransId="{332B78DD-CD6B-4CA0-BC80-1A76D19ABB42}" sibTransId="{7119128D-4C93-4069-BAF1-B8115F115F1C}"/>
    <dgm:cxn modelId="{87733A70-15EA-4A2A-9091-A26C9519E950}" srcId="{3628254C-C156-4EE5-A779-B0E693F6B7F0}" destId="{A9A7451D-122E-4EA9-95E4-778C6E3CA031}" srcOrd="0" destOrd="0" parTransId="{FB1F8360-DD75-4D80-8879-BEE101E0C13E}" sibTransId="{C68D7F53-398B-4544-B862-4798C274E866}"/>
    <dgm:cxn modelId="{B6DFF271-84E2-4F67-A853-DAD6E782D7ED}" srcId="{70EEBB4C-1FB4-4BBB-9D84-A8848DBD7F9E}" destId="{720A4EE4-9100-4766-A897-05B24A0E2453}" srcOrd="1" destOrd="0" parTransId="{C25B4687-BF77-4727-B86B-61A9C5D499C4}" sibTransId="{C49027AA-065F-4009-8B94-D95BC501D0F8}"/>
    <dgm:cxn modelId="{A400F851-5CE8-45DD-88B4-9DC7DB356DC5}" srcId="{A33E1856-E3DF-4AB5-85EB-017238218C6F}" destId="{3628254C-C156-4EE5-A779-B0E693F6B7F0}" srcOrd="2" destOrd="0" parTransId="{785D18EC-34A8-455F-8719-1607A43B528A}" sibTransId="{65AB7491-EAD9-4157-B962-18D369B5F50D}"/>
    <dgm:cxn modelId="{05D5EF5A-84A7-4986-A0DF-60B161C3EEDC}" type="presOf" srcId="{1EF4F7E0-B975-47CB-A2F1-123E72DD35E3}" destId="{339AC024-D39A-400B-8002-9ED6B65B9F08}" srcOrd="0" destOrd="0" presId="urn:microsoft.com/office/officeart/2011/layout/TabList"/>
    <dgm:cxn modelId="{5B29C595-3336-4171-833E-79FEC81C120D}" type="presOf" srcId="{3628254C-C156-4EE5-A779-B0E693F6B7F0}" destId="{B476A865-C8D5-4ED4-80DE-B113599E456B}" srcOrd="0" destOrd="0" presId="urn:microsoft.com/office/officeart/2011/layout/TabList"/>
    <dgm:cxn modelId="{B8F223A1-18DF-4E31-AA50-455871361F8F}" type="presOf" srcId="{70EEBB4C-1FB4-4BBB-9D84-A8848DBD7F9E}" destId="{6E2578E1-116F-4007-90AF-E7A9CDF5B40B}" srcOrd="0" destOrd="0" presId="urn:microsoft.com/office/officeart/2011/layout/TabList"/>
    <dgm:cxn modelId="{CDA679AB-04B2-4FF9-AC53-AB91707B3B29}" srcId="{A33E1856-E3DF-4AB5-85EB-017238218C6F}" destId="{70EEBB4C-1FB4-4BBB-9D84-A8848DBD7F9E}" srcOrd="0" destOrd="0" parTransId="{08F43BE3-BCCD-4C10-BBFB-6C9A3DBAD209}" sibTransId="{20D0BA7C-81A7-4B3A-8AF3-75E122D576F9}"/>
    <dgm:cxn modelId="{168EE9B7-BEAD-49CD-B898-4085C9B3C7B7}" type="presOf" srcId="{720A4EE4-9100-4766-A897-05B24A0E2453}" destId="{68FDEC53-7CC6-41A3-87AE-9E808A6A9B65}" srcOrd="0" destOrd="0" presId="urn:microsoft.com/office/officeart/2011/layout/TabList"/>
    <dgm:cxn modelId="{2CAE3AD1-32DF-4D19-9412-AB534BDBEAF8}" type="presOf" srcId="{D6CE27D0-7EB9-4AB3-AD74-F3FF17C38B50}" destId="{CAC0284C-98B9-4CE1-99F0-6CC45609E5BF}" srcOrd="0" destOrd="0" presId="urn:microsoft.com/office/officeart/2011/layout/TabList"/>
    <dgm:cxn modelId="{16B41CD7-8DBA-4005-A94F-AB306FB6AF40}" srcId="{70EEBB4C-1FB4-4BBB-9D84-A8848DBD7F9E}" destId="{39DE5A57-BB62-4F56-AC29-DB37ABAE5C16}" srcOrd="2" destOrd="0" parTransId="{5E826941-3193-4D54-92AD-AE3BAF5606FC}" sibTransId="{52D012C5-45E5-4E8E-A6DA-4ABF80905C02}"/>
    <dgm:cxn modelId="{833909DC-7C52-4CE5-9D1C-E40E3CE00B4E}" type="presOf" srcId="{A33E1856-E3DF-4AB5-85EB-017238218C6F}" destId="{BB71737A-213E-4A64-BDB3-DE730BEDC085}" srcOrd="0" destOrd="0" presId="urn:microsoft.com/office/officeart/2011/layout/TabList"/>
    <dgm:cxn modelId="{EF031AF2-0D4D-400E-B185-1667DFF3BFD2}" type="presOf" srcId="{F91D8A5B-72F5-4FCE-A908-DF020F7F4B04}" destId="{2B82A5F1-0EC6-4816-891C-7000C926C017}" srcOrd="0" destOrd="0" presId="urn:microsoft.com/office/officeart/2011/layout/TabList"/>
    <dgm:cxn modelId="{D5523697-F81D-48F7-9E72-B0998672881E}" type="presParOf" srcId="{BB71737A-213E-4A64-BDB3-DE730BEDC085}" destId="{DAEC92B2-3570-4E57-A5CC-10E7E1D5F97B}" srcOrd="0" destOrd="0" presId="urn:microsoft.com/office/officeart/2011/layout/TabList"/>
    <dgm:cxn modelId="{3C21E35B-949D-4D20-84ED-F4102C464011}" type="presParOf" srcId="{DAEC92B2-3570-4E57-A5CC-10E7E1D5F97B}" destId="{2EDF766F-E4D2-4FB0-A64A-60D2AF751A19}" srcOrd="0" destOrd="0" presId="urn:microsoft.com/office/officeart/2011/layout/TabList"/>
    <dgm:cxn modelId="{2CDEF0DE-7E6C-490E-80DF-5DA97B4E2452}" type="presParOf" srcId="{DAEC92B2-3570-4E57-A5CC-10E7E1D5F97B}" destId="{6E2578E1-116F-4007-90AF-E7A9CDF5B40B}" srcOrd="1" destOrd="0" presId="urn:microsoft.com/office/officeart/2011/layout/TabList"/>
    <dgm:cxn modelId="{EFC33401-F8AA-48AF-9619-CE689CFCE695}" type="presParOf" srcId="{DAEC92B2-3570-4E57-A5CC-10E7E1D5F97B}" destId="{E3A723F9-0237-48F7-B6C8-E3EA8B2580FB}" srcOrd="2" destOrd="0" presId="urn:microsoft.com/office/officeart/2011/layout/TabList"/>
    <dgm:cxn modelId="{FEE5B304-8FE9-4800-A54A-D34140A35969}" type="presParOf" srcId="{BB71737A-213E-4A64-BDB3-DE730BEDC085}" destId="{68FDEC53-7CC6-41A3-87AE-9E808A6A9B65}" srcOrd="1" destOrd="0" presId="urn:microsoft.com/office/officeart/2011/layout/TabList"/>
    <dgm:cxn modelId="{EA0B4395-5749-49CE-A73B-686A2B3DE88E}" type="presParOf" srcId="{BB71737A-213E-4A64-BDB3-DE730BEDC085}" destId="{43CA2CE0-B7CE-4A16-BA34-C4D811140813}" srcOrd="2" destOrd="0" presId="urn:microsoft.com/office/officeart/2011/layout/TabList"/>
    <dgm:cxn modelId="{6B2F108D-CCD6-46A3-8168-24BB76E71CCA}" type="presParOf" srcId="{BB71737A-213E-4A64-BDB3-DE730BEDC085}" destId="{60126551-1A44-46D0-BB84-F86C8FCBEB8F}" srcOrd="3" destOrd="0" presId="urn:microsoft.com/office/officeart/2011/layout/TabList"/>
    <dgm:cxn modelId="{CF9C4FA2-FECB-43B6-8D93-84F9D87A03CD}" type="presParOf" srcId="{60126551-1A44-46D0-BB84-F86C8FCBEB8F}" destId="{2B82A5F1-0EC6-4816-891C-7000C926C017}" srcOrd="0" destOrd="0" presId="urn:microsoft.com/office/officeart/2011/layout/TabList"/>
    <dgm:cxn modelId="{1905C54B-6A85-496B-91A6-72BCA1CA139B}" type="presParOf" srcId="{60126551-1A44-46D0-BB84-F86C8FCBEB8F}" destId="{339AC024-D39A-400B-8002-9ED6B65B9F08}" srcOrd="1" destOrd="0" presId="urn:microsoft.com/office/officeart/2011/layout/TabList"/>
    <dgm:cxn modelId="{82A44062-BBCF-43BB-ABD3-9FEB6AB07DCE}" type="presParOf" srcId="{60126551-1A44-46D0-BB84-F86C8FCBEB8F}" destId="{E760FD6C-CB11-49FC-B6EC-DA295192029E}" srcOrd="2" destOrd="0" presId="urn:microsoft.com/office/officeart/2011/layout/TabList"/>
    <dgm:cxn modelId="{B58E2414-B310-42B2-A8B4-A232D567B7BF}" type="presParOf" srcId="{BB71737A-213E-4A64-BDB3-DE730BEDC085}" destId="{CAC0284C-98B9-4CE1-99F0-6CC45609E5BF}" srcOrd="4" destOrd="0" presId="urn:microsoft.com/office/officeart/2011/layout/TabList"/>
    <dgm:cxn modelId="{E71CE382-9EA6-492E-88E2-86314AF0E1F2}" type="presParOf" srcId="{BB71737A-213E-4A64-BDB3-DE730BEDC085}" destId="{0716E651-28CD-4ED5-BDF9-4CE7AD31A156}" srcOrd="5" destOrd="0" presId="urn:microsoft.com/office/officeart/2011/layout/TabList"/>
    <dgm:cxn modelId="{85999327-5010-4608-8E07-84655C6D6ABD}" type="presParOf" srcId="{BB71737A-213E-4A64-BDB3-DE730BEDC085}" destId="{20F16A1D-AC12-49E7-99DD-11A5995F050D}" srcOrd="6" destOrd="0" presId="urn:microsoft.com/office/officeart/2011/layout/TabList"/>
    <dgm:cxn modelId="{C64EE2F3-7C8B-40C7-9A55-C4BF50783BCC}" type="presParOf" srcId="{20F16A1D-AC12-49E7-99DD-11A5995F050D}" destId="{86F40929-F8D4-41DA-8C01-726E7B66CA7E}" srcOrd="0" destOrd="0" presId="urn:microsoft.com/office/officeart/2011/layout/TabList"/>
    <dgm:cxn modelId="{F7F2A787-99B8-4909-8355-99675C50A251}" type="presParOf" srcId="{20F16A1D-AC12-49E7-99DD-11A5995F050D}" destId="{B476A865-C8D5-4ED4-80DE-B113599E456B}" srcOrd="1" destOrd="0" presId="urn:microsoft.com/office/officeart/2011/layout/TabList"/>
    <dgm:cxn modelId="{D55CB736-3513-4FFC-8A4A-1C6F3F9418A2}" type="presParOf" srcId="{20F16A1D-AC12-49E7-99DD-11A5995F050D}" destId="{909A1285-A921-4EEC-93E8-C244F79BB664}" srcOrd="2" destOrd="0" presId="urn:microsoft.com/office/officeart/2011/layout/TabList"/>
    <dgm:cxn modelId="{B9A582CB-58F3-4062-900E-2D9B1663B0CE}" type="presParOf" srcId="{BB71737A-213E-4A64-BDB3-DE730BEDC085}" destId="{80216F9C-8BBB-41C4-9C2B-10EF6D040C2B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9A1285-A921-4EEC-93E8-C244F79BB664}">
      <dsp:nvSpPr>
        <dsp:cNvPr id="0" name=""/>
        <dsp:cNvSpPr/>
      </dsp:nvSpPr>
      <dsp:spPr>
        <a:xfrm>
          <a:off x="665789" y="4344811"/>
          <a:ext cx="11342326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60FD6C-CB11-49FC-B6EC-DA295192029E}">
      <dsp:nvSpPr>
        <dsp:cNvPr id="0" name=""/>
        <dsp:cNvSpPr/>
      </dsp:nvSpPr>
      <dsp:spPr>
        <a:xfrm>
          <a:off x="521723" y="2441168"/>
          <a:ext cx="11342326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A723F9-0237-48F7-B6C8-E3EA8B2580FB}">
      <dsp:nvSpPr>
        <dsp:cNvPr id="0" name=""/>
        <dsp:cNvSpPr/>
      </dsp:nvSpPr>
      <dsp:spPr>
        <a:xfrm>
          <a:off x="-289151" y="537526"/>
          <a:ext cx="11342326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DF766F-E4D2-4FB0-A64A-60D2AF751A19}">
      <dsp:nvSpPr>
        <dsp:cNvPr id="0" name=""/>
        <dsp:cNvSpPr/>
      </dsp:nvSpPr>
      <dsp:spPr>
        <a:xfrm>
          <a:off x="1403750" y="1357"/>
          <a:ext cx="10905526" cy="536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b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 dirty="0"/>
        </a:p>
      </dsp:txBody>
      <dsp:txXfrm>
        <a:off x="1403750" y="1357"/>
        <a:ext cx="10905526" cy="536168"/>
      </dsp:txXfrm>
    </dsp:sp>
    <dsp:sp modelId="{6E2578E1-116F-4007-90AF-E7A9CDF5B40B}">
      <dsp:nvSpPr>
        <dsp:cNvPr id="0" name=""/>
        <dsp:cNvSpPr/>
      </dsp:nvSpPr>
      <dsp:spPr>
        <a:xfrm>
          <a:off x="-446982" y="1357"/>
          <a:ext cx="4304603" cy="536168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1- Bronchodilators</a:t>
          </a:r>
          <a:endParaRPr lang="en-US" sz="1700" kern="1200" dirty="0"/>
        </a:p>
      </dsp:txBody>
      <dsp:txXfrm>
        <a:off x="-420804" y="27535"/>
        <a:ext cx="4252247" cy="509990"/>
      </dsp:txXfrm>
    </dsp:sp>
    <dsp:sp modelId="{68FDEC53-7CC6-41A3-87AE-9E808A6A9B65}">
      <dsp:nvSpPr>
        <dsp:cNvPr id="0" name=""/>
        <dsp:cNvSpPr/>
      </dsp:nvSpPr>
      <dsp:spPr>
        <a:xfrm>
          <a:off x="0" y="552274"/>
          <a:ext cx="11342326" cy="1072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B2 agonist</a:t>
          </a:r>
          <a:r>
            <a:rPr lang="en-US" sz="3400" kern="1200" dirty="0"/>
            <a:t>	</a:t>
          </a:r>
          <a:r>
            <a:rPr lang="en-US" sz="1800" kern="1200" dirty="0">
              <a:sym typeface="Wingdings" panose="05000000000000000000" pitchFamily="2" charset="2"/>
            </a:rPr>
            <a:t>  </a:t>
          </a:r>
          <a:r>
            <a:rPr lang="en-US" sz="3400" kern="1200" dirty="0" err="1"/>
            <a:t>Methylxanthines</a:t>
          </a:r>
          <a:endParaRPr lang="en-US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kern="1200" dirty="0"/>
            <a:t>Anticholinergics</a:t>
          </a:r>
        </a:p>
      </dsp:txBody>
      <dsp:txXfrm>
        <a:off x="0" y="552274"/>
        <a:ext cx="11342326" cy="1072498"/>
      </dsp:txXfrm>
    </dsp:sp>
    <dsp:sp modelId="{2B82A5F1-0EC6-4816-891C-7000C926C017}">
      <dsp:nvSpPr>
        <dsp:cNvPr id="0" name=""/>
        <dsp:cNvSpPr/>
      </dsp:nvSpPr>
      <dsp:spPr>
        <a:xfrm>
          <a:off x="3470727" y="1905000"/>
          <a:ext cx="8393321" cy="536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b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3470727" y="1905000"/>
        <a:ext cx="8393321" cy="536168"/>
      </dsp:txXfrm>
    </dsp:sp>
    <dsp:sp modelId="{339AC024-D39A-400B-8002-9ED6B65B9F08}">
      <dsp:nvSpPr>
        <dsp:cNvPr id="0" name=""/>
        <dsp:cNvSpPr/>
      </dsp:nvSpPr>
      <dsp:spPr>
        <a:xfrm>
          <a:off x="-467933" y="1636832"/>
          <a:ext cx="5035897" cy="107250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2- Anti-inflammatory drugs</a:t>
          </a:r>
          <a:endParaRPr lang="en-US" sz="3200" kern="1200" dirty="0"/>
        </a:p>
      </dsp:txBody>
      <dsp:txXfrm>
        <a:off x="-415568" y="1689197"/>
        <a:ext cx="4931167" cy="1020138"/>
      </dsp:txXfrm>
    </dsp:sp>
    <dsp:sp modelId="{CAC0284C-98B9-4CE1-99F0-6CC45609E5BF}">
      <dsp:nvSpPr>
        <dsp:cNvPr id="0" name=""/>
        <dsp:cNvSpPr/>
      </dsp:nvSpPr>
      <dsp:spPr>
        <a:xfrm>
          <a:off x="0" y="2709336"/>
          <a:ext cx="11342326" cy="1072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kern="1200" dirty="0"/>
            <a:t>Corticosteroids		</a:t>
          </a:r>
          <a:r>
            <a:rPr lang="en-US" sz="2000" kern="1200" dirty="0">
              <a:sym typeface="Wingdings" panose="05000000000000000000" pitchFamily="2" charset="2"/>
            </a:rPr>
            <a:t></a:t>
          </a:r>
          <a:r>
            <a:rPr lang="en-US" sz="3400" kern="1200" dirty="0">
              <a:sym typeface="Wingdings" panose="05000000000000000000" pitchFamily="2" charset="2"/>
            </a:rPr>
            <a:t>  </a:t>
          </a:r>
          <a:r>
            <a:rPr lang="en-US" sz="3400" kern="1200" dirty="0"/>
            <a:t>Mast cell stabilizers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kern="1200" dirty="0"/>
            <a:t>Omalizumab		</a:t>
          </a:r>
          <a:r>
            <a:rPr lang="en-US" sz="2000" kern="1200" dirty="0">
              <a:sym typeface="Wingdings" panose="05000000000000000000" pitchFamily="2" charset="2"/>
            </a:rPr>
            <a:t></a:t>
          </a:r>
          <a:r>
            <a:rPr lang="en-US" sz="3400" kern="1200" dirty="0">
              <a:sym typeface="Wingdings" panose="05000000000000000000" pitchFamily="2" charset="2"/>
            </a:rPr>
            <a:t> </a:t>
          </a:r>
          <a:r>
            <a:rPr lang="en-US" sz="3400" kern="1200" dirty="0"/>
            <a:t>Leukotriene antagonists</a:t>
          </a:r>
        </a:p>
      </dsp:txBody>
      <dsp:txXfrm>
        <a:off x="0" y="2709336"/>
        <a:ext cx="11342326" cy="1072498"/>
      </dsp:txXfrm>
    </dsp:sp>
    <dsp:sp modelId="{86F40929-F8D4-41DA-8C01-726E7B66CA7E}">
      <dsp:nvSpPr>
        <dsp:cNvPr id="0" name=""/>
        <dsp:cNvSpPr/>
      </dsp:nvSpPr>
      <dsp:spPr>
        <a:xfrm>
          <a:off x="3614794" y="3808642"/>
          <a:ext cx="8393321" cy="536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b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3614794" y="3808642"/>
        <a:ext cx="8393321" cy="536168"/>
      </dsp:txXfrm>
    </dsp:sp>
    <dsp:sp modelId="{B476A865-C8D5-4ED4-80DE-B113599E456B}">
      <dsp:nvSpPr>
        <dsp:cNvPr id="0" name=""/>
        <dsp:cNvSpPr/>
      </dsp:nvSpPr>
      <dsp:spPr>
        <a:xfrm>
          <a:off x="-468530" y="3808642"/>
          <a:ext cx="5612162" cy="536168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3- Supportive treatment</a:t>
          </a:r>
          <a:endParaRPr lang="en-US" sz="3200" kern="1200" dirty="0"/>
        </a:p>
      </dsp:txBody>
      <dsp:txXfrm>
        <a:off x="-442352" y="3834820"/>
        <a:ext cx="5559806" cy="509990"/>
      </dsp:txXfrm>
    </dsp:sp>
    <dsp:sp modelId="{80216F9C-8BBB-41C4-9C2B-10EF6D040C2B}">
      <dsp:nvSpPr>
        <dsp:cNvPr id="0" name=""/>
        <dsp:cNvSpPr/>
      </dsp:nvSpPr>
      <dsp:spPr>
        <a:xfrm>
          <a:off x="0" y="4344811"/>
          <a:ext cx="11342326" cy="1072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kern="1200" dirty="0"/>
            <a:t>Mucolytics &amp; expectorants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kern="1200" dirty="0"/>
            <a:t>Antimicrobials		</a:t>
          </a:r>
          <a:r>
            <a:rPr lang="en-US" sz="2000" kern="1200" dirty="0">
              <a:sym typeface="Wingdings" panose="05000000000000000000" pitchFamily="2" charset="2"/>
            </a:rPr>
            <a:t></a:t>
          </a:r>
          <a:r>
            <a:rPr lang="en-US" sz="3400" kern="1200" dirty="0">
              <a:sym typeface="Wingdings" panose="05000000000000000000" pitchFamily="2" charset="2"/>
            </a:rPr>
            <a:t>  </a:t>
          </a:r>
          <a:r>
            <a:rPr lang="en-US" sz="3400" kern="1200" dirty="0"/>
            <a:t>Oxygen inhalation</a:t>
          </a:r>
        </a:p>
      </dsp:txBody>
      <dsp:txXfrm>
        <a:off x="0" y="4344811"/>
        <a:ext cx="11342326" cy="10724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83573-D0C6-4F0F-91C2-8CFB5100D0B8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D13F10-C04C-435B-814C-6AB863E8E7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234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13F10-C04C-435B-814C-6AB863E8E72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923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4A02E2AC-F30C-4E7D-97BB-CDA1B5F7321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srgbClr val="F496CB">
                    <a:lumMod val="7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103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3EC7740-F550-4FDB-B97D-F24117FB48A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srgbClr val="F496CB">
                    <a:lumMod val="7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528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F4A34DBC-85F8-4143-AC4C-79107826CFC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srgbClr val="F496CB">
                    <a:lumMod val="7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211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4E131BCF-6BCC-4555-8494-97B84A2A10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srgbClr val="F496CB">
                    <a:lumMod val="7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500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E043BC0A-D1B7-4232-A5F2-444C080E4C3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srgbClr val="F496CB">
                    <a:lumMod val="7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803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22174F75-3202-41F1-8CFF-EB05DD28466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srgbClr val="F496CB">
                    <a:lumMod val="7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258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7464B5AD-164C-41D2-B898-029F2826F65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srgbClr val="F496CB">
                    <a:lumMod val="7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604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7E265E02-F04B-4F8C-9DAD-0844A6CF7CC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srgbClr val="F496CB">
                    <a:lumMod val="7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12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991E1690-3783-45A4-8560-741EC5C968F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srgbClr val="F496CB">
                    <a:lumMod val="7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776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2F77BBF3-2ECE-4F3E-8C19-5484A1D0905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srgbClr val="F496CB">
                    <a:lumMod val="7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76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A4EB7E78-08EF-456A-BDA2-E5C17ED364C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srgbClr val="F496CB">
                    <a:lumMod val="7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208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AA5C1-65C0-4D19-B308-BCB079377567}" type="datetime1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5A6FF-A9D8-4B6B-9CCF-1059CFB09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754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2.png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7.png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64BA8-1C3E-4C9C-9789-8E62552BDA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255" y="133928"/>
            <a:ext cx="11732490" cy="3052617"/>
          </a:xfrm>
        </p:spPr>
        <p:txBody>
          <a:bodyPr>
            <a:normAutofit/>
          </a:bodyPr>
          <a:lstStyle/>
          <a:p>
            <a:r>
              <a:rPr lang="en-US" sz="9600" dirty="0">
                <a:solidFill>
                  <a:srgbClr val="C00000"/>
                </a:solidFill>
                <a:latin typeface="Impact" panose="020B0806030902050204" pitchFamily="34" charset="0"/>
              </a:rPr>
              <a:t>Drug Therapy For</a:t>
            </a:r>
            <a:br>
              <a:rPr lang="en-US" sz="9600" dirty="0">
                <a:solidFill>
                  <a:srgbClr val="C00000"/>
                </a:solidFill>
                <a:latin typeface="Impact" panose="020B0806030902050204" pitchFamily="34" charset="0"/>
              </a:rPr>
            </a:br>
            <a:r>
              <a:rPr lang="en-US" sz="9600" dirty="0">
                <a:solidFill>
                  <a:srgbClr val="C00000"/>
                </a:solidFill>
                <a:latin typeface="Impact" panose="020B0806030902050204" pitchFamily="34" charset="0"/>
              </a:rPr>
              <a:t>Bronchial Asthma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55" y="3482110"/>
            <a:ext cx="3798454" cy="3073400"/>
          </a:xfrm>
          <a:prstGeom prst="rect">
            <a:avLst/>
          </a:prstGeom>
        </p:spPr>
      </p:pic>
      <p:sp>
        <p:nvSpPr>
          <p:cNvPr id="7" name="Google Shape;449;p1"/>
          <p:cNvSpPr txBox="1">
            <a:spLocks/>
          </p:cNvSpPr>
          <p:nvPr/>
        </p:nvSpPr>
        <p:spPr>
          <a:xfrm>
            <a:off x="4544291" y="3482110"/>
            <a:ext cx="6936656" cy="25111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0" tIns="197475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4445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Dr/ Heba Ahmed Hassan</a:t>
            </a:r>
            <a:endParaRPr kumimoji="0" lang="en-US" sz="4000" b="0" i="0" u="sng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Times New Roman"/>
              <a:sym typeface="Times New Roman"/>
            </a:endParaRPr>
          </a:p>
          <a:p>
            <a:pPr marL="12700" marR="5080" lvl="0" indent="0" algn="ctr" defTabSz="914400" rtl="0" eaLnBrk="1" fontAlgn="auto" latinLnBrk="0" hangingPunct="1">
              <a:lnSpc>
                <a:spcPct val="106900"/>
              </a:lnSpc>
              <a:spcBef>
                <a:spcPts val="91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associate professor of clinical pharmacology faculty of medicine  mutah university</a:t>
            </a:r>
            <a:endParaRPr kumimoji="0" lang="en-US" sz="32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Times New Roman"/>
              <a:sym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srgbClr val="F496CB">
                    <a:lumMod val="75000"/>
                  </a:srgbClr>
                </a:solidFill>
              </a:rPr>
              <a:pPr defTabSz="457200"/>
              <a:t>1</a:t>
            </a:fld>
            <a:endParaRPr lang="en-US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7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50"/>
    </mc:Choice>
    <mc:Fallback xmlns="">
      <p:transition spd="slow" advTm="1385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8F031-822E-43F9-8650-3AE0BF01B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55" y="0"/>
            <a:ext cx="11974945" cy="654827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0070C0"/>
                </a:solidFill>
              </a:rPr>
              <a:t>Adverse effects:</a:t>
            </a:r>
          </a:p>
          <a:p>
            <a:pPr marL="796925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/>
              <a:t>Tremors</a:t>
            </a:r>
          </a:p>
          <a:p>
            <a:pPr marL="796925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/>
              <a:t>Tachycardia: Arrhythmia may occur in patients with underlying cardiac diseases </a:t>
            </a:r>
            <a:r>
              <a:rPr lang="en-US" dirty="0" err="1"/>
              <a:t>eg</a:t>
            </a:r>
            <a:r>
              <a:rPr lang="en-US" dirty="0"/>
              <a:t>, ischemic heart disease</a:t>
            </a:r>
          </a:p>
          <a:p>
            <a:pPr marL="796925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/>
              <a:t>Tolerance</a:t>
            </a:r>
          </a:p>
          <a:p>
            <a:pPr marL="796925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/>
              <a:t>Hypokalemia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C00000"/>
                </a:solidFill>
              </a:rPr>
              <a:t>Note:</a:t>
            </a:r>
            <a:r>
              <a:rPr lang="en-US" dirty="0"/>
              <a:t> Adverse effects occur </a:t>
            </a:r>
            <a:r>
              <a:rPr lang="en-US" b="1" dirty="0">
                <a:solidFill>
                  <a:srgbClr val="0070C0"/>
                </a:solidFill>
              </a:rPr>
              <a:t>more frequently with oral preparations</a:t>
            </a:r>
            <a:r>
              <a:rPr lang="en-US" dirty="0"/>
              <a:t> than with inhalation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C00000"/>
                </a:solidFill>
              </a:rPr>
              <a:t>Note: </a:t>
            </a:r>
            <a:r>
              <a:rPr lang="en-US" dirty="0"/>
              <a:t>Nebulizers provide more quantity of the drug than MDIs, so nebulized β</a:t>
            </a:r>
            <a:r>
              <a:rPr lang="en-US" baseline="-25000" dirty="0"/>
              <a:t>2</a:t>
            </a:r>
            <a:r>
              <a:rPr lang="en-US" dirty="0"/>
              <a:t> agonists can cause more adverse effects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srgbClr val="F496CB">
                    <a:lumMod val="75000"/>
                  </a:srgbClr>
                </a:solidFill>
              </a:rPr>
              <a:pPr defTabSz="457200"/>
              <a:t>10</a:t>
            </a:fld>
            <a:endParaRPr lang="en-US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3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784"/>
    </mc:Choice>
    <mc:Fallback xmlns="">
      <p:transition spd="slow" advTm="36784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1BD4F-B1B7-4E9F-9690-527977033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984" y="114406"/>
            <a:ext cx="10515600" cy="1325563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Impact" panose="020B0806030902050204" pitchFamily="34" charset="0"/>
              </a:rPr>
              <a:t>2- </a:t>
            </a:r>
            <a:r>
              <a:rPr lang="en-US" sz="4000" dirty="0" err="1">
                <a:solidFill>
                  <a:srgbClr val="C00000"/>
                </a:solidFill>
                <a:latin typeface="Impact" panose="020B0806030902050204" pitchFamily="34" charset="0"/>
              </a:rPr>
              <a:t>Methylxanthines</a:t>
            </a:r>
            <a:r>
              <a:rPr lang="en-US" sz="4000" dirty="0">
                <a:solidFill>
                  <a:srgbClr val="C00000"/>
                </a:solidFill>
                <a:latin typeface="Impact" panose="020B0806030902050204" pitchFamily="34" charset="0"/>
              </a:rPr>
              <a:t> (Aminophylline &amp; Theophylline)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8F031-822E-43F9-8650-3AE0BF01B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546" y="1312600"/>
            <a:ext cx="6132946" cy="523567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rgbClr val="0070C0"/>
                </a:solidFill>
              </a:rPr>
              <a:t>Mechanism of action:</a:t>
            </a:r>
          </a:p>
          <a:p>
            <a:pPr marL="796925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FF0000"/>
                </a:solidFill>
              </a:rPr>
              <a:t>PDE inhibitors </a:t>
            </a:r>
            <a:r>
              <a:rPr lang="en-US" dirty="0">
                <a:sym typeface="Wingdings" panose="05000000000000000000" pitchFamily="2" charset="2"/>
              </a:rPr>
              <a:t>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</a:t>
            </a:r>
            <a:r>
              <a:rPr lang="en-US" dirty="0"/>
              <a:t> cAMP which causes redistribution of intracellular Ca⁺</a:t>
            </a:r>
            <a:r>
              <a:rPr lang="en-US" baseline="30000" dirty="0"/>
              <a:t>2</a:t>
            </a:r>
            <a:r>
              <a:rPr lang="en-US" dirty="0">
                <a:sym typeface="Wingdings" panose="05000000000000000000" pitchFamily="2" charset="2"/>
              </a:rPr>
              <a:t> bronchodilatation</a:t>
            </a:r>
            <a:endParaRPr lang="en-US" dirty="0"/>
          </a:p>
          <a:p>
            <a:pPr marL="796925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FF0000"/>
                </a:solidFill>
              </a:rPr>
              <a:t>Block adenosine receptors </a:t>
            </a:r>
            <a:r>
              <a:rPr lang="en-US" dirty="0">
                <a:sym typeface="Wingdings" panose="05000000000000000000" pitchFamily="2" charset="2"/>
              </a:rPr>
              <a:t></a:t>
            </a:r>
            <a:r>
              <a:rPr lang="en-US" dirty="0"/>
              <a:t> bronchodilatation</a:t>
            </a:r>
          </a:p>
          <a:p>
            <a:pPr marL="796925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FF0000"/>
                </a:solidFill>
              </a:rPr>
              <a:t>Improve diaphragmatic contraction &amp; ventilatory response </a:t>
            </a:r>
            <a:r>
              <a:rPr lang="en-US" dirty="0"/>
              <a:t>to hypoxia</a:t>
            </a:r>
          </a:p>
          <a:p>
            <a:pPr marL="796925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sym typeface="Wingdings" panose="05000000000000000000" pitchFamily="2" charset="2"/>
              </a:rPr>
              <a:t> mediators release from mast cell.</a:t>
            </a:r>
            <a:endParaRPr lang="en-US" dirty="0"/>
          </a:p>
        </p:txBody>
      </p:sp>
      <p:pic>
        <p:nvPicPr>
          <p:cNvPr id="1026" name="Picture 2" descr="Methylxanthines in Asthma | SpringerLi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909" y="1959145"/>
            <a:ext cx="4812146" cy="374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srgbClr val="F496CB">
                    <a:lumMod val="75000"/>
                  </a:srgbClr>
                </a:solidFill>
              </a:rPr>
              <a:pPr defTabSz="457200"/>
              <a:t>11</a:t>
            </a:fld>
            <a:endParaRPr lang="en-US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28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516"/>
    </mc:Choice>
    <mc:Fallback xmlns="">
      <p:transition spd="slow" advTm="70516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8F031-822E-43F9-8650-3AE0BF01B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618" y="129310"/>
            <a:ext cx="11628582" cy="641896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600" b="1" dirty="0">
                <a:solidFill>
                  <a:srgbClr val="0070C0"/>
                </a:solidFill>
              </a:rPr>
              <a:t>Pharmacokinetics:</a:t>
            </a:r>
          </a:p>
          <a:p>
            <a:pPr marL="515938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200" dirty="0"/>
              <a:t>Theophylline is absorbed by all routes</a:t>
            </a:r>
          </a:p>
          <a:p>
            <a:pPr marL="515938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200" dirty="0"/>
              <a:t>Distributed all over the body &amp; </a:t>
            </a:r>
            <a:r>
              <a:rPr lang="en-US" sz="3200" b="1" dirty="0">
                <a:solidFill>
                  <a:srgbClr val="FF0000"/>
                </a:solidFill>
              </a:rPr>
              <a:t>passes BBB </a:t>
            </a:r>
            <a:r>
              <a:rPr lang="en-US" sz="3200" dirty="0"/>
              <a:t>and placental barrier</a:t>
            </a:r>
          </a:p>
          <a:p>
            <a:pPr marL="515938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rgbClr val="FF0000"/>
                </a:solidFill>
              </a:rPr>
              <a:t>Metabolized in liver </a:t>
            </a:r>
            <a:r>
              <a:rPr lang="en-US" sz="3200" dirty="0"/>
              <a:t>(by xanthine oxidase) into soluble </a:t>
            </a:r>
            <a:r>
              <a:rPr lang="en-US" sz="3200" dirty="0" err="1"/>
              <a:t>methyluric</a:t>
            </a:r>
            <a:r>
              <a:rPr lang="en-US" sz="3200" dirty="0"/>
              <a:t> acid (not precipitated in the joints </a:t>
            </a:r>
            <a:r>
              <a:rPr lang="en-US" sz="3200" dirty="0">
                <a:sym typeface="Wingdings" panose="05000000000000000000" pitchFamily="2" charset="2"/>
              </a:rPr>
              <a:t></a:t>
            </a:r>
            <a:r>
              <a:rPr lang="en-US" sz="3200" dirty="0"/>
              <a:t> </a:t>
            </a:r>
            <a:r>
              <a:rPr lang="en-US" sz="3200" b="1" dirty="0"/>
              <a:t>not contraindicated in gout</a:t>
            </a:r>
            <a:r>
              <a:rPr lang="en-US" sz="3200" dirty="0"/>
              <a:t>)</a:t>
            </a:r>
          </a:p>
          <a:p>
            <a:pPr marL="515938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rgbClr val="FF0000"/>
                </a:solidFill>
              </a:rPr>
              <a:t>Narrow therapeutic window </a:t>
            </a:r>
            <a:r>
              <a:rPr lang="en-US" sz="3200" dirty="0"/>
              <a:t>with low safety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78" y="4557485"/>
            <a:ext cx="3556722" cy="17694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2146" y="4557485"/>
            <a:ext cx="3254085" cy="17694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4055" y="4557485"/>
            <a:ext cx="1771650" cy="184331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srgbClr val="F496CB">
                    <a:lumMod val="75000"/>
                  </a:srgbClr>
                </a:solidFill>
              </a:rPr>
              <a:pPr defTabSz="457200"/>
              <a:t>12</a:t>
            </a:fld>
            <a:endParaRPr lang="en-US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80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81"/>
    </mc:Choice>
    <mc:Fallback xmlns="">
      <p:transition spd="slow" advTm="2668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8F031-822E-43F9-8650-3AE0BF01B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564" y="258618"/>
            <a:ext cx="11591636" cy="6289659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rgbClr val="0070C0"/>
                </a:solidFill>
              </a:rPr>
              <a:t>Pharmacological actions:</a:t>
            </a:r>
          </a:p>
          <a:p>
            <a:pPr marL="515938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FF0000"/>
                </a:solidFill>
              </a:rPr>
              <a:t>Relaxation of the smooth muscle</a:t>
            </a:r>
            <a:r>
              <a:rPr lang="en-US" dirty="0"/>
              <a:t> (bronchial, intestinal, biliary, ureteric and vascular smooth muscles “except cerebral blood vessels” → vasodilatation and hypotension)</a:t>
            </a:r>
          </a:p>
          <a:p>
            <a:pPr marL="515938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b="1" dirty="0"/>
              <a:t>CVS: Direct: </a:t>
            </a:r>
            <a:r>
              <a:rPr lang="en-US" dirty="0"/>
              <a:t>positive inotropic &amp; chronotropic effects - VD (hypotension)</a:t>
            </a:r>
          </a:p>
          <a:p>
            <a:pPr marL="1138238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/>
              <a:t>Central:</a:t>
            </a:r>
            <a:r>
              <a:rPr lang="en-US" dirty="0"/>
              <a:t> stimulation of CIC (bradycardia) &amp; VMC (hypertension)</a:t>
            </a:r>
          </a:p>
          <a:p>
            <a:pPr marL="515938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/>
              <a:t>Large &amp; rapid IV injection → </a:t>
            </a:r>
            <a:r>
              <a:rPr lang="en-US" b="1" dirty="0">
                <a:solidFill>
                  <a:srgbClr val="FF0000"/>
                </a:solidFill>
              </a:rPr>
              <a:t>hypotension &amp; arrhythmia.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rgbClr val="0070C0"/>
                </a:solidFill>
              </a:rPr>
              <a:t>Precautions:</a:t>
            </a:r>
          </a:p>
          <a:p>
            <a:pPr marL="515938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FF0000"/>
                </a:solidFill>
              </a:rPr>
              <a:t>Monitoring</a:t>
            </a:r>
            <a:r>
              <a:rPr lang="en-US" dirty="0"/>
              <a:t> of plasma level (to avoid toxicity)</a:t>
            </a:r>
          </a:p>
          <a:p>
            <a:pPr marL="515938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FF0000"/>
                </a:solidFill>
              </a:rPr>
              <a:t>Slow IV administration </a:t>
            </a:r>
            <a:r>
              <a:rPr lang="en-US" dirty="0"/>
              <a:t>to avoid hypotension &amp; arrhythmia</a:t>
            </a:r>
            <a:r>
              <a:rPr lang="en-US" b="1" dirty="0">
                <a:solidFill>
                  <a:srgbClr val="FF0000"/>
                </a:solidFill>
              </a:rPr>
              <a:t>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srgbClr val="F496CB">
                    <a:lumMod val="75000"/>
                  </a:srgbClr>
                </a:solidFill>
              </a:rPr>
              <a:pPr defTabSz="457200"/>
              <a:t>13</a:t>
            </a:fld>
            <a:endParaRPr lang="en-US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04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765"/>
    </mc:Choice>
    <mc:Fallback xmlns="">
      <p:transition spd="slow" advTm="64765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8F031-822E-43F9-8650-3AE0BF01B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618" y="249382"/>
            <a:ext cx="11628582" cy="637264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600" b="1" dirty="0">
                <a:solidFill>
                  <a:srgbClr val="C00000"/>
                </a:solidFill>
              </a:rPr>
              <a:t>Note:</a:t>
            </a:r>
            <a:r>
              <a:rPr lang="en-US" sz="3600" dirty="0"/>
              <a:t> </a:t>
            </a:r>
            <a:r>
              <a:rPr lang="en-US" sz="3600" b="1" dirty="0">
                <a:solidFill>
                  <a:srgbClr val="002060"/>
                </a:solidFill>
              </a:rPr>
              <a:t>Roflumilast:</a:t>
            </a:r>
          </a:p>
          <a:p>
            <a:pPr marL="515938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rgbClr val="FF0000"/>
                </a:solidFill>
              </a:rPr>
              <a:t>Selective PDE-4 inhibitor </a:t>
            </a:r>
            <a:r>
              <a:rPr lang="en-US" sz="3200" dirty="0">
                <a:sym typeface="Wingdings" panose="05000000000000000000" pitchFamily="2" charset="2"/>
              </a:rPr>
              <a:t></a:t>
            </a:r>
            <a:r>
              <a:rPr lang="en-US" sz="3200" dirty="0"/>
              <a:t> selective action on airways &amp; inflammatory cells </a:t>
            </a:r>
            <a:r>
              <a:rPr lang="en-US" sz="3200" dirty="0">
                <a:sym typeface="Wingdings" panose="05000000000000000000" pitchFamily="2" charset="2"/>
              </a:rPr>
              <a:t></a:t>
            </a:r>
            <a:r>
              <a:rPr lang="en-US" sz="3200" dirty="0"/>
              <a:t> </a:t>
            </a:r>
            <a:r>
              <a:rPr lang="en-US" sz="3200" b="1" dirty="0"/>
              <a:t>fewer adverse effects </a:t>
            </a:r>
            <a:r>
              <a:rPr lang="en-US" sz="3200" dirty="0"/>
              <a:t>than methylxanthines</a:t>
            </a:r>
          </a:p>
          <a:p>
            <a:pPr marL="515938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200" dirty="0"/>
              <a:t>Approved for treatment of </a:t>
            </a:r>
            <a:r>
              <a:rPr lang="en-US" sz="3200" b="1" dirty="0">
                <a:solidFill>
                  <a:srgbClr val="FF0000"/>
                </a:solidFill>
              </a:rPr>
              <a:t>COPD ( chronic obstructive disease)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srgbClr val="F496CB">
                    <a:lumMod val="75000"/>
                  </a:srgbClr>
                </a:solidFill>
              </a:rPr>
              <a:pPr defTabSz="457200"/>
              <a:t>14</a:t>
            </a:fld>
            <a:endParaRPr lang="en-US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1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37"/>
    </mc:Choice>
    <mc:Fallback xmlns="">
      <p:transition spd="slow" advTm="37737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1BD4F-B1B7-4E9F-9690-527977033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8109" y="114406"/>
            <a:ext cx="7684656" cy="1325563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Impact" panose="020B0806030902050204" pitchFamily="34" charset="0"/>
              </a:rPr>
              <a:t>3- </a:t>
            </a:r>
            <a:r>
              <a:rPr lang="en-US" sz="4000" dirty="0" err="1">
                <a:solidFill>
                  <a:srgbClr val="C00000"/>
                </a:solidFill>
                <a:latin typeface="Impact" panose="020B0806030902050204" pitchFamily="34" charset="0"/>
              </a:rPr>
              <a:t>Muscurinic</a:t>
            </a:r>
            <a:r>
              <a:rPr lang="en-US" sz="4000" dirty="0">
                <a:solidFill>
                  <a:srgbClr val="C00000"/>
                </a:solidFill>
                <a:latin typeface="Impact" panose="020B0806030902050204" pitchFamily="34" charset="0"/>
              </a:rPr>
              <a:t> (M) Antagonists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8F031-822E-43F9-8650-3AE0BF01B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86345"/>
            <a:ext cx="12192000" cy="5471655"/>
          </a:xfrm>
        </p:spPr>
        <p:txBody>
          <a:bodyPr>
            <a:normAutofit lnSpcReduction="10000"/>
          </a:bodyPr>
          <a:lstStyle/>
          <a:p>
            <a:pPr marL="515938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600" b="1" dirty="0">
                <a:solidFill>
                  <a:srgbClr val="002060"/>
                </a:solidFill>
              </a:rPr>
              <a:t>Atropine</a:t>
            </a:r>
            <a:r>
              <a:rPr lang="en-US" sz="3600" b="1" dirty="0"/>
              <a:t>  ( tertiary amine) </a:t>
            </a:r>
            <a:r>
              <a:rPr lang="en-US" sz="3600" dirty="0"/>
              <a:t>blocks bronchial M receptors, but it is </a:t>
            </a:r>
            <a:r>
              <a:rPr lang="en-US" sz="3600" b="1" dirty="0">
                <a:solidFill>
                  <a:srgbClr val="FF0000"/>
                </a:solidFill>
              </a:rPr>
              <a:t>not effective in bronchial asthma</a:t>
            </a:r>
            <a:r>
              <a:rPr lang="en-US" sz="3600" dirty="0"/>
              <a:t> because:</a:t>
            </a:r>
          </a:p>
          <a:p>
            <a:pPr marL="137160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3600" dirty="0"/>
              <a:t>Cholinergic pathways play a minor role in pathogenesis of bronchial asthma</a:t>
            </a:r>
          </a:p>
          <a:p>
            <a:pPr marL="137160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3600" dirty="0"/>
              <a:t>Non-selective effects:</a:t>
            </a:r>
          </a:p>
          <a:p>
            <a:pPr marL="2005013" indent="-5715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600" dirty="0"/>
              <a:t>Dryness of bronchial secretions</a:t>
            </a:r>
          </a:p>
          <a:p>
            <a:pPr marL="2005013" indent="-5715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600" dirty="0">
                <a:sym typeface="Wingdings" panose="05000000000000000000" pitchFamily="2" charset="2"/>
              </a:rPr>
              <a:t> </a:t>
            </a:r>
            <a:r>
              <a:rPr lang="en-US" sz="3600" dirty="0" err="1">
                <a:sym typeface="Wingdings" panose="05000000000000000000" pitchFamily="2" charset="2"/>
              </a:rPr>
              <a:t>Muco</a:t>
            </a:r>
            <a:r>
              <a:rPr lang="en-US" sz="3600" dirty="0">
                <a:sym typeface="Wingdings" panose="05000000000000000000" pitchFamily="2" charset="2"/>
              </a:rPr>
              <a:t>-ciliary  function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srgbClr val="F496CB">
                    <a:lumMod val="75000"/>
                  </a:srgbClr>
                </a:solidFill>
              </a:rPr>
              <a:pPr defTabSz="457200"/>
              <a:t>15</a:t>
            </a:fld>
            <a:endParaRPr lang="en-US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50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889"/>
    </mc:Choice>
    <mc:Fallback xmlns="">
      <p:transition spd="slow" advTm="48889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8F031-822E-43F9-8650-3AE0BF01B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018" y="277091"/>
            <a:ext cx="11730182" cy="6466503"/>
          </a:xfrm>
        </p:spPr>
        <p:txBody>
          <a:bodyPr>
            <a:normAutofit/>
          </a:bodyPr>
          <a:lstStyle/>
          <a:p>
            <a:pPr marL="515938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600" b="1" dirty="0">
                <a:solidFill>
                  <a:srgbClr val="002060"/>
                </a:solidFill>
              </a:rPr>
              <a:t>Ipratropium bromide:</a:t>
            </a:r>
          </a:p>
          <a:p>
            <a:pPr marL="1489075" indent="-5715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/>
              <a:t>Quaternary ammonium derivative of atropine</a:t>
            </a:r>
          </a:p>
          <a:p>
            <a:pPr marL="1489075" indent="-5715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/>
              <a:t>Minimal amounts are absorbed </a:t>
            </a:r>
            <a:r>
              <a:rPr lang="en-US" dirty="0">
                <a:sym typeface="Wingdings" panose="05000000000000000000" pitchFamily="2" charset="2"/>
              </a:rPr>
              <a:t> no systemic adverse effects</a:t>
            </a:r>
          </a:p>
          <a:p>
            <a:pPr marL="1489075" indent="-5715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>
                <a:sym typeface="Wingdings" panose="05000000000000000000" pitchFamily="2" charset="2"/>
              </a:rPr>
              <a:t>More selective (causes bronchodilation without effects on sputum viscosity or ciliary function)</a:t>
            </a:r>
          </a:p>
          <a:p>
            <a:pPr marL="1489075" indent="-5715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/>
              <a:t>No central effects</a:t>
            </a:r>
          </a:p>
          <a:p>
            <a:pPr marL="1489075" indent="-5715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/>
              <a:t>Given by inhalation &amp; can be combined with β₂ agonists</a:t>
            </a:r>
          </a:p>
          <a:p>
            <a:pPr marL="1489075" indent="-5715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/>
              <a:t>Short-acting </a:t>
            </a:r>
            <a:r>
              <a:rPr lang="en-US" dirty="0">
                <a:sym typeface="Wingdings" panose="05000000000000000000" pitchFamily="2" charset="2"/>
              </a:rPr>
              <a:t> u</a:t>
            </a:r>
            <a:r>
              <a:rPr lang="en-US" dirty="0"/>
              <a:t>sed 3-4 times daily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srgbClr val="F496CB">
                    <a:lumMod val="75000"/>
                  </a:srgbClr>
                </a:solidFill>
              </a:rPr>
              <a:pPr defTabSz="457200"/>
              <a:t>16</a:t>
            </a:fld>
            <a:endParaRPr lang="en-US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93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28"/>
    </mc:Choice>
    <mc:Fallback xmlns="">
      <p:transition spd="slow" advTm="33328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8F031-822E-43F9-8650-3AE0BF01B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64" y="152399"/>
            <a:ext cx="11642436" cy="3510114"/>
          </a:xfrm>
        </p:spPr>
        <p:txBody>
          <a:bodyPr>
            <a:normAutofit fontScale="92500" lnSpcReduction="10000"/>
          </a:bodyPr>
          <a:lstStyle/>
          <a:p>
            <a:pPr marL="515938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4000" b="1" dirty="0">
                <a:solidFill>
                  <a:srgbClr val="002060"/>
                </a:solidFill>
              </a:rPr>
              <a:t>Tiotropium: </a:t>
            </a:r>
            <a:r>
              <a:rPr lang="en-US" sz="3200" dirty="0"/>
              <a:t>differs from ipratropium in the following:</a:t>
            </a:r>
          </a:p>
          <a:p>
            <a:pPr marL="1489075" indent="-5715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rgbClr val="FF0000"/>
                </a:solidFill>
              </a:rPr>
              <a:t>Long-acting</a:t>
            </a:r>
            <a:r>
              <a:rPr lang="en-US" sz="3200" dirty="0"/>
              <a:t> (given once/day)</a:t>
            </a:r>
          </a:p>
          <a:p>
            <a:pPr marL="1489075" indent="-5715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3200" dirty="0"/>
              <a:t>Given by inhalation</a:t>
            </a:r>
          </a:p>
          <a:p>
            <a:pPr marL="1489075" indent="-5715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3200" dirty="0"/>
              <a:t>Approved for treatment of </a:t>
            </a:r>
            <a:r>
              <a:rPr lang="en-US" sz="3200" b="1" dirty="0">
                <a:solidFill>
                  <a:srgbClr val="FF0000"/>
                </a:solidFill>
              </a:rPr>
              <a:t>COPD with no cardiac adverse effects.</a:t>
            </a:r>
            <a:endParaRPr lang="en-US" sz="3200" b="1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581" y="4232275"/>
            <a:ext cx="3916219" cy="2124075"/>
          </a:xfrm>
          <a:prstGeom prst="rect">
            <a:avLst/>
          </a:prstGeom>
        </p:spPr>
      </p:pic>
      <p:pic>
        <p:nvPicPr>
          <p:cNvPr id="2050" name="Picture 2" descr="جلسات استنشاق بخار اتروفنت للاطفال | سوبر نونو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498397"/>
            <a:ext cx="68580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srgbClr val="F496CB">
                    <a:lumMod val="75000"/>
                  </a:srgbClr>
                </a:solidFill>
              </a:rPr>
              <a:pPr defTabSz="457200"/>
              <a:t>17</a:t>
            </a:fld>
            <a:endParaRPr lang="en-US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74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04"/>
    </mc:Choice>
    <mc:Fallback xmlns="">
      <p:transition spd="slow" advTm="20404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8F031-822E-43F9-8650-3AE0BF01B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180" y="238060"/>
            <a:ext cx="10515600" cy="1082740"/>
          </a:xfrm>
          <a:solidFill>
            <a:schemeClr val="accent6"/>
          </a:solidFill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4400" b="1" dirty="0">
                <a:solidFill>
                  <a:srgbClr val="C00000"/>
                </a:solidFill>
                <a:latin typeface="Impact" panose="020B0806030902050204" pitchFamily="34" charset="0"/>
              </a:rPr>
              <a:t>Bronchodilators</a:t>
            </a:r>
            <a:endParaRPr lang="en-US" sz="4400" b="1" dirty="0">
              <a:solidFill>
                <a:srgbClr val="C00000"/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779CB7-F376-4010-83E7-084EB35C0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658" y="1468582"/>
            <a:ext cx="10510684" cy="5245527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srgbClr val="F496CB">
                    <a:lumMod val="75000"/>
                  </a:srgbClr>
                </a:solidFill>
              </a:rPr>
              <a:pPr defTabSz="457200"/>
              <a:t>18</a:t>
            </a:fld>
            <a:endParaRPr lang="en-US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29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406"/>
    </mc:Choice>
    <mc:Fallback xmlns="">
      <p:transition spd="slow" advTm="114406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1BD4F-B1B7-4E9F-9690-527977033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984" y="114406"/>
            <a:ext cx="10515600" cy="735339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Impact" panose="020B0806030902050204" pitchFamily="34" charset="0"/>
              </a:rPr>
              <a:t>Anti-Inflammatory Drugs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8F031-822E-43F9-8650-3AE0BF01B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545" y="1727200"/>
            <a:ext cx="11748655" cy="5016394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002060"/>
                </a:solidFill>
              </a:rPr>
              <a:t>Mechanism of action:</a:t>
            </a:r>
          </a:p>
          <a:p>
            <a:pPr marL="571500" indent="-5715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>
                <a:sym typeface="Wingdings" panose="05000000000000000000" pitchFamily="2" charset="2"/>
              </a:rPr>
              <a:t> S</a:t>
            </a:r>
            <a:r>
              <a:rPr lang="en-US" dirty="0"/>
              <a:t>ynthesis of </a:t>
            </a:r>
            <a:r>
              <a:rPr lang="en-US" b="1" dirty="0">
                <a:solidFill>
                  <a:srgbClr val="FF0000"/>
                </a:solidFill>
              </a:rPr>
              <a:t>lipocortin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  PL</a:t>
            </a:r>
            <a:r>
              <a:rPr lang="en-US" dirty="0"/>
              <a:t>A₂ activity </a:t>
            </a:r>
            <a:r>
              <a:rPr lang="en-US" dirty="0">
                <a:sym typeface="Wingdings" panose="05000000000000000000" pitchFamily="2" charset="2"/>
              </a:rPr>
              <a:t>  </a:t>
            </a:r>
            <a:r>
              <a:rPr lang="en-US" dirty="0"/>
              <a:t>arachidonic acid, PGs and LTs synthesis</a:t>
            </a:r>
          </a:p>
          <a:p>
            <a:pPr marL="571500" indent="-5715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/>
              <a:t>Immunosuppressive action (</a:t>
            </a:r>
            <a:r>
              <a:rPr lang="en-US" dirty="0">
                <a:sym typeface="Wingdings" panose="05000000000000000000" pitchFamily="2" charset="2"/>
              </a:rPr>
              <a:t> antibody synthesis) &amp; inhibition of Ag/Ab reaction &amp; mast cell stabilization</a:t>
            </a:r>
          </a:p>
          <a:p>
            <a:pPr marL="571500" indent="-5715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>
                <a:sym typeface="Wingdings" panose="05000000000000000000" pitchFamily="2" charset="2"/>
              </a:rPr>
              <a:t></a:t>
            </a:r>
            <a:r>
              <a:rPr lang="en-US" dirty="0"/>
              <a:t> Capillary permeability &amp; reduce mucosal edema</a:t>
            </a:r>
          </a:p>
          <a:p>
            <a:pPr marL="571500" indent="-5715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>
                <a:sym typeface="Wingdings" panose="05000000000000000000" pitchFamily="2" charset="2"/>
              </a:rPr>
              <a:t></a:t>
            </a:r>
            <a:r>
              <a:rPr lang="en-US" dirty="0"/>
              <a:t> Catecholamines effect through:</a:t>
            </a:r>
          </a:p>
          <a:p>
            <a:pPr marL="738188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/>
              <a:t>Block neuronal reuptake</a:t>
            </a:r>
          </a:p>
          <a:p>
            <a:pPr marL="738188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sym typeface="Wingdings" panose="05000000000000000000" pitchFamily="2" charset="2"/>
              </a:rPr>
              <a:t> </a:t>
            </a:r>
            <a:r>
              <a:rPr lang="en-US" dirty="0"/>
              <a:t>Methylation of noradrenaline to adrenaline</a:t>
            </a:r>
          </a:p>
        </p:txBody>
      </p:sp>
      <p:sp>
        <p:nvSpPr>
          <p:cNvPr id="5" name="Rectangle 4"/>
          <p:cNvSpPr/>
          <p:nvPr/>
        </p:nvSpPr>
        <p:spPr>
          <a:xfrm>
            <a:off x="3617451" y="711537"/>
            <a:ext cx="3933769" cy="91416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4000" dirty="0">
                <a:solidFill>
                  <a:srgbClr val="C00000"/>
                </a:solidFill>
                <a:latin typeface="Impact" panose="020B0806030902050204" pitchFamily="34" charset="0"/>
              </a:rPr>
              <a:t>1- Corticosteroids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srgbClr val="F496CB">
                    <a:lumMod val="75000"/>
                  </a:srgbClr>
                </a:solidFill>
              </a:rPr>
              <a:pPr defTabSz="457200"/>
              <a:t>19</a:t>
            </a:fld>
            <a:endParaRPr lang="en-US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89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216"/>
    </mc:Choice>
    <mc:Fallback xmlns="">
      <p:transition spd="slow" advTm="11621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1BD4F-B1B7-4E9F-9690-527977033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Impact" panose="020B0806030902050204" pitchFamily="34" charset="0"/>
              </a:rPr>
              <a:t>Bronchial Asthma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8F031-822E-43F9-8650-3AE0BF01B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Inflammatory disease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characterized by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reversible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airway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obstruction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due to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bronchoconstriction, mucosal edema, cellular infiltration, and viscid secretions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Manifested clinically by 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paroxysms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dyspnea, cough and wheezes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srgbClr val="F496CB">
                    <a:lumMod val="75000"/>
                  </a:srgbClr>
                </a:solidFill>
              </a:rPr>
              <a:pPr defTabSz="457200"/>
              <a:t>2</a:t>
            </a:fld>
            <a:endParaRPr lang="en-US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638"/>
    </mc:Choice>
    <mc:Fallback xmlns="">
      <p:transition spd="slow" advTm="71638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8F031-822E-43F9-8650-3AE0BF01B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909" y="175491"/>
            <a:ext cx="11656291" cy="656810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002060"/>
                </a:solidFill>
              </a:rPr>
              <a:t>Uses in bronchial asthma:</a:t>
            </a:r>
          </a:p>
          <a:p>
            <a:pPr marL="571500" indent="-5715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/>
              <a:t>Prophylaxis (in between attacks)</a:t>
            </a:r>
          </a:p>
          <a:p>
            <a:pPr marL="571500" indent="-5715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/>
              <a:t>Repeated nocturnal asthma</a:t>
            </a:r>
          </a:p>
          <a:p>
            <a:pPr marL="571500" indent="-5715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/>
              <a:t>Acute severe asthma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002060"/>
                </a:solidFill>
              </a:rPr>
              <a:t>Preparations:</a:t>
            </a:r>
          </a:p>
          <a:p>
            <a:pPr marL="796925" indent="-514350">
              <a:lnSpc>
                <a:spcPct val="150000"/>
              </a:lnSpc>
              <a:spcBef>
                <a:spcPts val="0"/>
              </a:spcBef>
              <a:buFont typeface="+mj-lt"/>
              <a:buAutoNum type="alphaUcPeriod"/>
            </a:pPr>
            <a:r>
              <a:rPr lang="en-US" b="1" dirty="0">
                <a:solidFill>
                  <a:srgbClr val="FF0000"/>
                </a:solidFill>
              </a:rPr>
              <a:t>Inhalation:</a:t>
            </a:r>
            <a:r>
              <a:rPr lang="en-US" dirty="0"/>
              <a:t> beclomethasone</a:t>
            </a:r>
            <a:r>
              <a:rPr lang="en-US" b="1" dirty="0"/>
              <a:t>, </a:t>
            </a:r>
            <a:r>
              <a:rPr lang="en-US" b="1" dirty="0">
                <a:solidFill>
                  <a:srgbClr val="FF0000"/>
                </a:solidFill>
              </a:rPr>
              <a:t>budesonide</a:t>
            </a:r>
            <a:r>
              <a:rPr lang="en-US" dirty="0"/>
              <a:t>, fluticasone (long-acting)</a:t>
            </a:r>
          </a:p>
          <a:p>
            <a:pPr marL="796925" indent="-514350">
              <a:lnSpc>
                <a:spcPct val="150000"/>
              </a:lnSpc>
              <a:spcBef>
                <a:spcPts val="0"/>
              </a:spcBef>
              <a:buFont typeface="+mj-lt"/>
              <a:buAutoNum type="alphaUcPeriod"/>
            </a:pPr>
            <a:r>
              <a:rPr lang="en-US" b="1" dirty="0" err="1">
                <a:solidFill>
                  <a:srgbClr val="FF0000"/>
                </a:solidFill>
              </a:rPr>
              <a:t>Parentral</a:t>
            </a:r>
            <a:r>
              <a:rPr lang="en-US" b="1" dirty="0">
                <a:solidFill>
                  <a:srgbClr val="FF0000"/>
                </a:solidFill>
              </a:rPr>
              <a:t>: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methyl prednisolone</a:t>
            </a:r>
            <a:r>
              <a:rPr lang="en-US" b="1" dirty="0"/>
              <a:t>, </a:t>
            </a:r>
            <a:r>
              <a:rPr lang="en-US" b="1" dirty="0">
                <a:solidFill>
                  <a:srgbClr val="FF0000"/>
                </a:solidFill>
              </a:rPr>
              <a:t>hydrocortisone</a:t>
            </a:r>
            <a:r>
              <a:rPr lang="en-US" dirty="0"/>
              <a:t>, </a:t>
            </a:r>
            <a:r>
              <a:rPr lang="en-US" dirty="0" err="1"/>
              <a:t>dexamethsone</a:t>
            </a:r>
            <a:r>
              <a:rPr lang="en-US" dirty="0"/>
              <a:t>, ACTH</a:t>
            </a:r>
          </a:p>
          <a:p>
            <a:pPr marL="796925" indent="-514350">
              <a:lnSpc>
                <a:spcPct val="150000"/>
              </a:lnSpc>
              <a:spcBef>
                <a:spcPts val="0"/>
              </a:spcBef>
              <a:buFont typeface="+mj-lt"/>
              <a:buAutoNum type="alphaUcPeriod"/>
            </a:pPr>
            <a:r>
              <a:rPr lang="en-US" b="1" dirty="0">
                <a:solidFill>
                  <a:srgbClr val="FF0000"/>
                </a:solidFill>
              </a:rPr>
              <a:t>Oral:</a:t>
            </a:r>
            <a:r>
              <a:rPr lang="en-US" dirty="0"/>
              <a:t> prednisolone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srgbClr val="F496CB">
                    <a:lumMod val="75000"/>
                  </a:srgbClr>
                </a:solidFill>
              </a:rPr>
              <a:pPr defTabSz="457200"/>
              <a:t>20</a:t>
            </a:fld>
            <a:endParaRPr lang="en-US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54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201"/>
    </mc:Choice>
    <mc:Fallback xmlns="">
      <p:transition spd="slow" advTm="3220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8F031-822E-43F9-8650-3AE0BF01B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327" y="240145"/>
            <a:ext cx="11905673" cy="650345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500" b="1" dirty="0">
                <a:solidFill>
                  <a:srgbClr val="002060"/>
                </a:solidFill>
              </a:rPr>
              <a:t>Adverse effects:</a:t>
            </a:r>
          </a:p>
          <a:p>
            <a:pPr marL="796925" indent="-514350">
              <a:lnSpc>
                <a:spcPct val="150000"/>
              </a:lnSpc>
              <a:spcBef>
                <a:spcPts val="0"/>
              </a:spcBef>
              <a:buFont typeface="+mj-lt"/>
              <a:buAutoNum type="alphaUcPeriod"/>
            </a:pPr>
            <a:r>
              <a:rPr lang="en-US" b="1" dirty="0">
                <a:solidFill>
                  <a:srgbClr val="FF0000"/>
                </a:solidFill>
              </a:rPr>
              <a:t>Inhalation:</a:t>
            </a:r>
          </a:p>
          <a:p>
            <a:pPr marL="1312863" indent="-51435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/>
              <a:t>Oral moniliasis (treated by nystatin)</a:t>
            </a:r>
          </a:p>
          <a:p>
            <a:pPr marL="1312863" indent="-51435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/>
              <a:t>Dysphonia due to weakness (myopathy) of adductor muscle of the cord</a:t>
            </a:r>
          </a:p>
          <a:p>
            <a:pPr marL="796925" indent="-514350">
              <a:lnSpc>
                <a:spcPct val="150000"/>
              </a:lnSpc>
              <a:spcBef>
                <a:spcPts val="0"/>
              </a:spcBef>
              <a:buFont typeface="+mj-lt"/>
              <a:buAutoNum type="alphaUcPeriod" startAt="2"/>
            </a:pPr>
            <a:r>
              <a:rPr lang="en-US" b="1" dirty="0">
                <a:solidFill>
                  <a:srgbClr val="FF0000"/>
                </a:solidFill>
              </a:rPr>
              <a:t>Suppressive effects:</a:t>
            </a:r>
            <a:r>
              <a:rPr lang="en-US" b="1" dirty="0"/>
              <a:t> </a:t>
            </a:r>
            <a:r>
              <a:rPr lang="en-US" dirty="0"/>
              <a:t>adrenocortical suppression</a:t>
            </a:r>
          </a:p>
          <a:p>
            <a:pPr marL="796925" indent="-514350">
              <a:lnSpc>
                <a:spcPct val="150000"/>
              </a:lnSpc>
              <a:spcBef>
                <a:spcPts val="0"/>
              </a:spcBef>
              <a:buFont typeface="+mj-lt"/>
              <a:buAutoNum type="alphaUcPeriod" startAt="2"/>
            </a:pPr>
            <a:r>
              <a:rPr lang="en-US" b="1" dirty="0">
                <a:solidFill>
                  <a:srgbClr val="FF0000"/>
                </a:solidFill>
              </a:rPr>
              <a:t>Cushing's syndrome </a:t>
            </a:r>
            <a:r>
              <a:rPr lang="en-US" dirty="0"/>
              <a:t>(with the use of large doses of corticosteroids)</a:t>
            </a:r>
          </a:p>
          <a:p>
            <a:pPr marL="796925" indent="-514350">
              <a:lnSpc>
                <a:spcPct val="150000"/>
              </a:lnSpc>
              <a:spcBef>
                <a:spcPts val="0"/>
              </a:spcBef>
              <a:buFont typeface="+mj-lt"/>
              <a:buAutoNum type="alphaUcPeriod" startAt="2"/>
            </a:pPr>
            <a:r>
              <a:rPr lang="en-US" sz="2600" b="1" dirty="0">
                <a:solidFill>
                  <a:srgbClr val="FF0000"/>
                </a:solidFill>
              </a:rPr>
              <a:t>Metabolic: </a:t>
            </a:r>
            <a:r>
              <a:rPr lang="en-US" dirty="0"/>
              <a:t>hypokalemia, hyperglycemia, salt &amp; water retention, weight gain and hypertension</a:t>
            </a:r>
          </a:p>
          <a:p>
            <a:pPr marL="796925" indent="-514350">
              <a:lnSpc>
                <a:spcPct val="150000"/>
              </a:lnSpc>
              <a:spcBef>
                <a:spcPts val="0"/>
              </a:spcBef>
              <a:buFont typeface="+mj-lt"/>
              <a:buAutoNum type="alphaUcPeriod" startAt="2"/>
            </a:pPr>
            <a:r>
              <a:rPr lang="en-US" b="1" dirty="0">
                <a:solidFill>
                  <a:srgbClr val="FF0000"/>
                </a:solidFill>
              </a:rPr>
              <a:t>Cataract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srgbClr val="F496CB">
                    <a:lumMod val="75000"/>
                  </a:srgbClr>
                </a:solidFill>
              </a:rPr>
              <a:pPr defTabSz="457200"/>
              <a:t>21</a:t>
            </a:fld>
            <a:endParaRPr lang="en-US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17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872"/>
    </mc:Choice>
    <mc:Fallback xmlns="">
      <p:transition spd="slow" advTm="36872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1BD4F-B1B7-4E9F-9690-527977033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3892" y="68225"/>
            <a:ext cx="6096000" cy="1325563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Impact" panose="020B0806030902050204" pitchFamily="34" charset="0"/>
              </a:rPr>
              <a:t>2- Leukotriene Antagonists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8F031-822E-43F9-8650-3AE0BF01B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4621"/>
            <a:ext cx="11049000" cy="5548973"/>
          </a:xfrm>
        </p:spPr>
        <p:txBody>
          <a:bodyPr>
            <a:normAutofit/>
          </a:bodyPr>
          <a:lstStyle/>
          <a:p>
            <a:pPr marL="633413" indent="-627063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rgbClr val="002060"/>
                </a:solidFill>
              </a:rPr>
              <a:t>They include:</a:t>
            </a:r>
          </a:p>
          <a:p>
            <a:pPr marL="1030288" indent="-396875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LT receptor antagonists </a:t>
            </a:r>
            <a:r>
              <a:rPr lang="en-US" dirty="0"/>
              <a:t>(Montelukast &amp; zafirlukast)</a:t>
            </a:r>
          </a:p>
          <a:p>
            <a:pPr marL="1030288" indent="-396875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5-LOX inhibitors</a:t>
            </a:r>
            <a:r>
              <a:rPr lang="en-US" dirty="0"/>
              <a:t> (zileuton): </a:t>
            </a:r>
            <a:r>
              <a:rPr lang="en-US" dirty="0">
                <a:sym typeface="Wingdings" panose="05000000000000000000" pitchFamily="2" charset="2"/>
              </a:rPr>
              <a:t> LTs synthesis</a:t>
            </a:r>
          </a:p>
          <a:p>
            <a:pPr marL="630238" indent="-5715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rgbClr val="002060"/>
                </a:solidFill>
              </a:rPr>
              <a:t>Pharmacokinetics:</a:t>
            </a:r>
          </a:p>
          <a:p>
            <a:pPr marL="1195388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/>
              <a:t>All members are given orally</a:t>
            </a:r>
          </a:p>
          <a:p>
            <a:pPr marL="1195388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/>
              <a:t>Zafirlukast absorption is affected by food</a:t>
            </a:r>
          </a:p>
          <a:p>
            <a:pPr marL="1195388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/>
              <a:t>They are metabolized by liver</a:t>
            </a:r>
          </a:p>
          <a:p>
            <a:pPr marL="630238" indent="-5715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srgbClr val="F496CB">
                    <a:lumMod val="75000"/>
                  </a:srgbClr>
                </a:solidFill>
              </a:rPr>
              <a:pPr defTabSz="457200"/>
              <a:t>22</a:t>
            </a:fld>
            <a:endParaRPr lang="en-US">
              <a:solidFill>
                <a:srgbClr val="F496CB">
                  <a:lumMod val="75000"/>
                </a:srgb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8727" y="1439953"/>
            <a:ext cx="2789381" cy="478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16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809"/>
    </mc:Choice>
    <mc:Fallback xmlns="">
      <p:transition spd="slow" advTm="39809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8F031-822E-43F9-8650-3AE0BF01B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673" y="203201"/>
            <a:ext cx="11665527" cy="6540394"/>
          </a:xfrm>
        </p:spPr>
        <p:txBody>
          <a:bodyPr>
            <a:normAutofit/>
          </a:bodyPr>
          <a:lstStyle/>
          <a:p>
            <a:pPr marL="630238" indent="-5715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000" b="1" dirty="0">
                <a:solidFill>
                  <a:srgbClr val="002060"/>
                </a:solidFill>
              </a:rPr>
              <a:t>Uses:</a:t>
            </a:r>
          </a:p>
          <a:p>
            <a:pPr marL="1195388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/>
              <a:t>prophylaxis of bronchial asthma </a:t>
            </a:r>
            <a:r>
              <a:rPr lang="en-US" b="1" dirty="0"/>
              <a:t>especially</a:t>
            </a:r>
            <a:r>
              <a:rPr lang="en-US" b="1" dirty="0">
                <a:solidFill>
                  <a:srgbClr val="FF0000"/>
                </a:solidFill>
              </a:rPr>
              <a:t> aspirin-induced asthma</a:t>
            </a:r>
          </a:p>
          <a:p>
            <a:pPr marL="633413" indent="-574675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000" b="1" dirty="0">
                <a:solidFill>
                  <a:srgbClr val="002060"/>
                </a:solidFill>
              </a:rPr>
              <a:t>Adverse effects:</a:t>
            </a:r>
          </a:p>
          <a:p>
            <a:pPr marL="1195388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F0000"/>
                </a:solidFill>
              </a:rPr>
              <a:t>Liver toxicity:</a:t>
            </a:r>
          </a:p>
          <a:p>
            <a:pPr marL="1652588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/>
              <a:t>Regular monitoring of liver transaminases is required if their levels exceeded 3-5 times the normal level, these drugs should be discontinued</a:t>
            </a:r>
          </a:p>
          <a:p>
            <a:pPr marL="1652588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/>
              <a:t>More reported with </a:t>
            </a:r>
            <a:r>
              <a:rPr lang="en-US" b="1" dirty="0"/>
              <a:t>zileuton</a:t>
            </a:r>
          </a:p>
          <a:p>
            <a:pPr marL="1195388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F0000"/>
                </a:solidFill>
              </a:rPr>
              <a:t>Systemic vasculitis (Churg-Strauss syndrome):</a:t>
            </a:r>
            <a:r>
              <a:rPr lang="en-US" b="1" dirty="0"/>
              <a:t> </a:t>
            </a:r>
            <a:r>
              <a:rPr lang="en-US" dirty="0"/>
              <a:t>rare</a:t>
            </a:r>
          </a:p>
          <a:p>
            <a:pPr marL="630238" indent="-5715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srgbClr val="F496CB">
                    <a:lumMod val="75000"/>
                  </a:srgbClr>
                </a:solidFill>
              </a:rPr>
              <a:pPr defTabSz="457200"/>
              <a:t>23</a:t>
            </a:fld>
            <a:endParaRPr lang="en-US">
              <a:solidFill>
                <a:srgbClr val="F496CB">
                  <a:lumMod val="75000"/>
                </a:srgb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2159" y="4531591"/>
            <a:ext cx="2857500" cy="218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54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372"/>
    </mc:Choice>
    <mc:Fallback xmlns="">
      <p:transition spd="slow" advTm="39372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1BD4F-B1B7-4E9F-9690-527977033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5782" y="114406"/>
            <a:ext cx="4886036" cy="1325563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Impact" panose="020B0806030902050204" pitchFamily="34" charset="0"/>
              </a:rPr>
              <a:t>3- Mast cell stabilizers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8F031-822E-43F9-8650-3AE0BF01B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4621"/>
            <a:ext cx="11049000" cy="554897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002060"/>
                </a:solidFill>
              </a:rPr>
              <a:t>Members:</a:t>
            </a:r>
          </a:p>
          <a:p>
            <a:pPr marL="1150938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Disodium cromoglycate (Cromolyn sodium)</a:t>
            </a:r>
          </a:p>
          <a:p>
            <a:pPr marL="1150938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Ketotifen</a:t>
            </a:r>
          </a:p>
          <a:p>
            <a:pPr marL="515938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/>
              <a:t>They are </a:t>
            </a:r>
            <a:r>
              <a:rPr lang="en-US" b="1" dirty="0"/>
              <a:t>not bronchodilators</a:t>
            </a:r>
          </a:p>
          <a:p>
            <a:pPr marL="515938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/>
              <a:t>So, they cannot relieve acute attacks of asthma</a:t>
            </a:r>
          </a:p>
          <a:p>
            <a:pPr marL="515938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/>
              <a:t>They can be effective only if given before the exposure the antigen</a:t>
            </a:r>
          </a:p>
          <a:p>
            <a:pPr marL="515938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F0000"/>
                </a:solidFill>
              </a:rPr>
              <a:t>Mechanism:</a:t>
            </a:r>
            <a:r>
              <a:rPr lang="en-US" dirty="0"/>
              <a:t> stabilization of mast cell membrane (possibly by blocking calcium influx) </a:t>
            </a:r>
            <a:r>
              <a:rPr lang="en-US" dirty="0">
                <a:sym typeface="Wingdings" panose="05000000000000000000" pitchFamily="2" charset="2"/>
              </a:rPr>
              <a:t> </a:t>
            </a:r>
            <a:r>
              <a:rPr lang="en-US" dirty="0"/>
              <a:t> release of allergic mediators </a:t>
            </a:r>
            <a:r>
              <a:rPr lang="en-US" dirty="0" err="1"/>
              <a:t>eg</a:t>
            </a:r>
            <a:r>
              <a:rPr lang="en-US" dirty="0"/>
              <a:t>, histamine &amp; LTs.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srgbClr val="F496CB">
                    <a:lumMod val="75000"/>
                  </a:srgbClr>
                </a:solidFill>
              </a:rPr>
              <a:pPr defTabSz="457200"/>
              <a:t>24</a:t>
            </a:fld>
            <a:endParaRPr lang="en-US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60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195"/>
    </mc:Choice>
    <mc:Fallback xmlns="">
      <p:transition spd="slow" advTm="42195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8F031-822E-43F9-8650-3AE0BF01B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909" y="92364"/>
            <a:ext cx="11757891" cy="6783963"/>
          </a:xfrm>
        </p:spPr>
        <p:txBody>
          <a:bodyPr>
            <a:normAutofit fontScale="92500" lnSpcReduction="10000"/>
          </a:bodyPr>
          <a:lstStyle/>
          <a:p>
            <a:pPr marL="515938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/>
              <a:t>They are useful chiefly for asthma prophylaxis, particularly children &amp; young adults</a:t>
            </a:r>
            <a:endParaRPr lang="en-US" b="1" dirty="0"/>
          </a:p>
          <a:p>
            <a:pPr marL="515938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/>
              <a:t>Ketotifen has additional antihistamine effect</a:t>
            </a:r>
          </a:p>
          <a:p>
            <a:pPr marL="515938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F0000"/>
                </a:solidFill>
              </a:rPr>
              <a:t>Route:</a:t>
            </a:r>
          </a:p>
          <a:p>
            <a:pPr marL="1195388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b="1" dirty="0"/>
              <a:t>Disodium cromoglycate:</a:t>
            </a:r>
            <a:r>
              <a:rPr lang="en-US" dirty="0"/>
              <a:t> inhalation</a:t>
            </a:r>
          </a:p>
          <a:p>
            <a:pPr marL="1547813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/>
              <a:t>It is also available as nasal spray for </a:t>
            </a:r>
            <a:r>
              <a:rPr lang="en-US" b="1" dirty="0">
                <a:solidFill>
                  <a:srgbClr val="FF0000"/>
                </a:solidFill>
              </a:rPr>
              <a:t>allergic rhinitis &amp; as eye drops for allergic conjunctivitis</a:t>
            </a:r>
          </a:p>
          <a:p>
            <a:pPr marL="1195388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b="1" dirty="0"/>
              <a:t>Ketotifen:</a:t>
            </a:r>
            <a:r>
              <a:rPr lang="en-US" dirty="0"/>
              <a:t> oral administration</a:t>
            </a:r>
          </a:p>
          <a:p>
            <a:pPr marL="515938" lvl="0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F0000"/>
                </a:solidFill>
              </a:rPr>
              <a:t>Adverse effects:</a:t>
            </a:r>
          </a:p>
          <a:p>
            <a:pPr marL="1195388" lvl="0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prstClr val="black"/>
                </a:solidFill>
              </a:rPr>
              <a:t>Disodium </a:t>
            </a:r>
            <a:r>
              <a:rPr lang="en-US" b="1" dirty="0" err="1">
                <a:solidFill>
                  <a:prstClr val="black"/>
                </a:solidFill>
              </a:rPr>
              <a:t>cromoglycate</a:t>
            </a:r>
            <a:r>
              <a:rPr lang="en-US" b="1" dirty="0">
                <a:solidFill>
                  <a:prstClr val="black"/>
                </a:solidFill>
              </a:rPr>
              <a:t>:</a:t>
            </a:r>
            <a:endParaRPr lang="en-US" dirty="0">
              <a:solidFill>
                <a:prstClr val="black"/>
              </a:solidFill>
            </a:endParaRPr>
          </a:p>
          <a:p>
            <a:pPr marL="1547813" lvl="0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>
                <a:solidFill>
                  <a:prstClr val="black"/>
                </a:solidFill>
              </a:rPr>
              <a:t>Local irritation: </a:t>
            </a:r>
            <a:r>
              <a:rPr lang="en-US" b="1" dirty="0">
                <a:solidFill>
                  <a:srgbClr val="FF0000"/>
                </a:solidFill>
              </a:rPr>
              <a:t>bronchospasm &amp; cough</a:t>
            </a:r>
          </a:p>
          <a:p>
            <a:pPr marL="1195388" lvl="0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b="1" dirty="0" err="1">
                <a:solidFill>
                  <a:prstClr val="black"/>
                </a:solidFill>
              </a:rPr>
              <a:t>Ketotifen</a:t>
            </a:r>
            <a:r>
              <a:rPr lang="en-US" b="1" dirty="0">
                <a:solidFill>
                  <a:prstClr val="black"/>
                </a:solidFill>
              </a:rPr>
              <a:t>:</a:t>
            </a:r>
          </a:p>
          <a:p>
            <a:pPr marL="1547813" lvl="0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>
                <a:solidFill>
                  <a:prstClr val="black"/>
                </a:solidFill>
              </a:rPr>
              <a:t>Drowsiness</a:t>
            </a:r>
            <a:endParaRPr lang="en-US" dirty="0"/>
          </a:p>
          <a:p>
            <a:pPr marL="515938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srgbClr val="F496CB">
                    <a:lumMod val="75000"/>
                  </a:srgbClr>
                </a:solidFill>
              </a:rPr>
              <a:pPr defTabSz="457200"/>
              <a:t>25</a:t>
            </a:fld>
            <a:endParaRPr lang="en-US">
              <a:solidFill>
                <a:srgbClr val="F496CB">
                  <a:lumMod val="75000"/>
                </a:srgb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6291" y="3565236"/>
            <a:ext cx="2709718" cy="297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57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337"/>
    </mc:Choice>
    <mc:Fallback xmlns="">
      <p:transition spd="slow" advTm="34337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1BD4F-B1B7-4E9F-9690-527977033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7455" y="415636"/>
            <a:ext cx="4470399" cy="837971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Impact" panose="020B0806030902050204" pitchFamily="34" charset="0"/>
              </a:rPr>
              <a:t>4-Omalizumab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8F031-822E-43F9-8650-3AE0BF01B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836" y="1253607"/>
            <a:ext cx="8642639" cy="4896466"/>
          </a:xfrm>
        </p:spPr>
        <p:txBody>
          <a:bodyPr>
            <a:normAutofit fontScale="92500" lnSpcReduction="20000"/>
          </a:bodyPr>
          <a:lstStyle/>
          <a:p>
            <a:pPr marL="515938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3200" dirty="0"/>
              <a:t>Selectively </a:t>
            </a:r>
            <a:r>
              <a:rPr lang="en-US" sz="3200" b="1" dirty="0">
                <a:solidFill>
                  <a:srgbClr val="0070C0"/>
                </a:solidFill>
              </a:rPr>
              <a:t>binds to human IGE </a:t>
            </a:r>
            <a:r>
              <a:rPr lang="en-US" sz="3200" dirty="0">
                <a:sym typeface="Wingdings" panose="05000000000000000000" pitchFamily="2" charset="2"/>
              </a:rPr>
              <a:t></a:t>
            </a:r>
            <a:r>
              <a:rPr lang="en-US" sz="3200" dirty="0"/>
              <a:t> inhibits IGE binding to its receptor on mast cells &amp; basophils surface </a:t>
            </a:r>
            <a:r>
              <a:rPr lang="en-US" sz="3200" dirty="0">
                <a:sym typeface="Wingdings" panose="05000000000000000000" pitchFamily="2" charset="2"/>
              </a:rPr>
              <a:t></a:t>
            </a:r>
            <a:r>
              <a:rPr lang="en-US" sz="3200" dirty="0"/>
              <a:t> </a:t>
            </a:r>
            <a:r>
              <a:rPr lang="en-US" sz="3200" dirty="0">
                <a:sym typeface="Wingdings" panose="05000000000000000000" pitchFamily="2" charset="2"/>
              </a:rPr>
              <a:t></a:t>
            </a:r>
            <a:r>
              <a:rPr lang="en-US" sz="3200" dirty="0"/>
              <a:t> release of inflammatory mediators</a:t>
            </a:r>
          </a:p>
          <a:p>
            <a:pPr marL="515938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3200" dirty="0"/>
              <a:t>It decreases severity and frequency of asthma exacerbations</a:t>
            </a:r>
          </a:p>
          <a:p>
            <a:pPr marL="515938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3200" dirty="0"/>
              <a:t>Used in patients resistant to conventional therapy (β2 agonists &amp; inhaled corticosteroids)</a:t>
            </a:r>
          </a:p>
          <a:p>
            <a:pPr marL="515938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3200" dirty="0"/>
              <a:t>Its use is limited by its high cost</a:t>
            </a:r>
            <a:endParaRPr lang="en-US" sz="32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srgbClr val="F496CB">
                    <a:lumMod val="75000"/>
                  </a:srgbClr>
                </a:solidFill>
              </a:rPr>
              <a:pPr defTabSz="457200"/>
              <a:t>26</a:t>
            </a:fld>
            <a:endParaRPr lang="en-US">
              <a:solidFill>
                <a:srgbClr val="F496CB">
                  <a:lumMod val="75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0509" y="1004454"/>
            <a:ext cx="3306618" cy="5285509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73175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607"/>
    </mc:Choice>
    <mc:Fallback xmlns="">
      <p:transition spd="slow" advTm="49607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799" y="203200"/>
            <a:ext cx="11910473" cy="628072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srgbClr val="F496CB">
                    <a:lumMod val="75000"/>
                  </a:srgbClr>
                </a:solidFill>
              </a:rPr>
              <a:pPr defTabSz="457200"/>
              <a:t>27</a:t>
            </a:fld>
            <a:endParaRPr lang="en-US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397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1BD4F-B1B7-4E9F-9690-527977033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984" y="114406"/>
            <a:ext cx="10515600" cy="1080215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Impact" panose="020B0806030902050204" pitchFamily="34" charset="0"/>
              </a:rPr>
              <a:t>Bronchial Asthma Prophylaxis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8F031-822E-43F9-8650-3AE0BF01B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607"/>
            <a:ext cx="11049000" cy="4896466"/>
          </a:xfrm>
        </p:spPr>
        <p:txBody>
          <a:bodyPr>
            <a:normAutofit fontScale="92500" lnSpcReduction="20000"/>
          </a:bodyPr>
          <a:lstStyle/>
          <a:p>
            <a:pPr marL="515938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b="1" dirty="0"/>
              <a:t>Control of predisposing factors</a:t>
            </a:r>
            <a:endParaRPr lang="en-US" sz="3200" dirty="0"/>
          </a:p>
          <a:p>
            <a:pPr marL="515938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b="1" dirty="0"/>
              <a:t>Desensitization</a:t>
            </a:r>
            <a:endParaRPr lang="en-US" sz="3200" dirty="0"/>
          </a:p>
          <a:p>
            <a:pPr marL="515938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b="1" dirty="0"/>
              <a:t>Drugs that prevent or diminish the frequency of the attacks:</a:t>
            </a:r>
          </a:p>
          <a:p>
            <a:pPr marL="1430338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3200" dirty="0"/>
              <a:t>Bronchodilators ( long duration)</a:t>
            </a:r>
          </a:p>
          <a:p>
            <a:pPr marL="1430338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3200" dirty="0"/>
              <a:t>Corticosteroids (oral or inhalation)</a:t>
            </a:r>
          </a:p>
          <a:p>
            <a:pPr marL="1430338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3200" dirty="0"/>
              <a:t>LT antagonists</a:t>
            </a:r>
          </a:p>
          <a:p>
            <a:pPr marL="1430338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3200" dirty="0"/>
              <a:t>Mast cell stabilizers</a:t>
            </a:r>
          </a:p>
          <a:p>
            <a:pPr marL="1430338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3200" dirty="0"/>
              <a:t>Omalizumab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srgbClr val="F496CB">
                    <a:lumMod val="75000"/>
                  </a:srgbClr>
                </a:solidFill>
              </a:rPr>
              <a:pPr defTabSz="457200"/>
              <a:t>28</a:t>
            </a:fld>
            <a:endParaRPr lang="en-US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90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36"/>
    </mc:Choice>
    <mc:Fallback xmlns="">
      <p:transition spd="slow" advTm="24036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DC591A03-8274-478D-A06E-B18947C3E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546" y="-77937"/>
            <a:ext cx="12053454" cy="769441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rgbClr val="C00000"/>
                </a:solidFill>
                <a:latin typeface="Impact" panose="020B0806030902050204" pitchFamily="34" charset="0"/>
                <a:ea typeface="Times New Roman" panose="02020603050405020304" pitchFamily="18" charset="0"/>
              </a:rPr>
              <a:t>Acute attack</a:t>
            </a:r>
            <a:endParaRPr lang="en-GB" altLang="en-US" sz="440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45" y="2181963"/>
            <a:ext cx="11988799" cy="46760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8546" y="691504"/>
            <a:ext cx="119887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Inhaled short-acting β2 agonist e.g. salbutamol or terbutaline</a:t>
            </a:r>
          </a:p>
        </p:txBody>
      </p:sp>
      <p:sp>
        <p:nvSpPr>
          <p:cNvPr id="7" name="Rectangle 6"/>
          <p:cNvSpPr/>
          <p:nvPr/>
        </p:nvSpPr>
        <p:spPr>
          <a:xfrm>
            <a:off x="138546" y="1180475"/>
            <a:ext cx="11988799" cy="769441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rgbClr val="C00000"/>
                </a:solidFill>
                <a:latin typeface="Impact" panose="020B0806030902050204" pitchFamily="34" charset="0"/>
                <a:ea typeface="Times New Roman" panose="02020603050405020304" pitchFamily="18" charset="0"/>
              </a:rPr>
              <a:t>Long-term prophylaxis (Between attacks):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srgbClr val="F496CB">
                    <a:lumMod val="75000"/>
                  </a:srgbClr>
                </a:solidFill>
              </a:rPr>
              <a:pPr defTabSz="457200"/>
              <a:t>29</a:t>
            </a:fld>
            <a:endParaRPr lang="en-US">
              <a:solidFill>
                <a:srgbClr val="F496CB">
                  <a:lumMod val="75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7382" y="3519054"/>
            <a:ext cx="2004291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Less than 2/ week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7382" y="4401127"/>
            <a:ext cx="2004291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more than 2/ week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7382" y="5597235"/>
            <a:ext cx="1953491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daily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7381" y="6488668"/>
            <a:ext cx="1953491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continual</a:t>
            </a:r>
          </a:p>
        </p:txBody>
      </p:sp>
    </p:spTree>
    <p:extLst>
      <p:ext uri="{BB962C8B-B14F-4D97-AF65-F5344CB8AC3E}">
        <p14:creationId xmlns:p14="http://schemas.microsoft.com/office/powerpoint/2010/main" val="399428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srgbClr val="F496CB">
                    <a:lumMod val="75000"/>
                  </a:srgbClr>
                </a:solidFill>
              </a:rPr>
              <a:pPr defTabSz="457200"/>
              <a:t>3</a:t>
            </a:fld>
            <a:endParaRPr lang="en-US">
              <a:solidFill>
                <a:srgbClr val="F496CB">
                  <a:lumMod val="75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57" y="275772"/>
            <a:ext cx="11117943" cy="600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728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1BD4F-B1B7-4E9F-9690-527977033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984" y="114406"/>
            <a:ext cx="10515600" cy="1080215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  <a:latin typeface="Impact" panose="020B0806030902050204" pitchFamily="34" charset="0"/>
              </a:rPr>
              <a:t>Acute severe asthma (Status asthmaticus)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8F031-822E-43F9-8650-3AE0BF01B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91" y="1253606"/>
            <a:ext cx="12053454" cy="5489987"/>
          </a:xfrm>
        </p:spPr>
        <p:txBody>
          <a:bodyPr>
            <a:normAutofit fontScale="62500" lnSpcReduction="20000"/>
          </a:bodyPr>
          <a:lstStyle/>
          <a:p>
            <a:pPr marL="515938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70C0"/>
                </a:solidFill>
              </a:rPr>
              <a:t>Treatment:</a:t>
            </a:r>
          </a:p>
          <a:p>
            <a:pPr marL="1430338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Hospitalization &amp; O</a:t>
            </a:r>
            <a:r>
              <a:rPr lang="en-US" baseline="-25000" dirty="0"/>
              <a:t>2</a:t>
            </a:r>
            <a:r>
              <a:rPr lang="en-US" dirty="0"/>
              <a:t> therapy</a:t>
            </a:r>
            <a:endParaRPr lang="en-US" sz="3200" dirty="0"/>
          </a:p>
          <a:p>
            <a:pPr marL="1430338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Inhaled short-acting </a:t>
            </a:r>
            <a:r>
              <a:rPr lang="el-GR" b="1" dirty="0">
                <a:solidFill>
                  <a:srgbClr val="FF0000"/>
                </a:solidFill>
              </a:rPr>
              <a:t>β</a:t>
            </a:r>
            <a:r>
              <a:rPr lang="en-US" b="1" baseline="-25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 agonist </a:t>
            </a:r>
            <a:r>
              <a:rPr lang="en-US" dirty="0"/>
              <a:t>(frequent or continuous administration) is the </a:t>
            </a:r>
            <a:r>
              <a:rPr lang="en-US" b="1" dirty="0">
                <a:solidFill>
                  <a:srgbClr val="002060"/>
                </a:solidFill>
              </a:rPr>
              <a:t>1st line of choice</a:t>
            </a:r>
            <a:r>
              <a:rPr lang="en-US" dirty="0"/>
              <a:t>. </a:t>
            </a:r>
            <a:r>
              <a:rPr lang="en-US" b="1" dirty="0">
                <a:solidFill>
                  <a:srgbClr val="FF0000"/>
                </a:solidFill>
              </a:rPr>
              <a:t>Ipratropium bromide</a:t>
            </a:r>
            <a:r>
              <a:rPr lang="en-US" dirty="0"/>
              <a:t> should be added.</a:t>
            </a:r>
          </a:p>
          <a:p>
            <a:pPr marL="1430338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 startAt="3"/>
            </a:pPr>
            <a:r>
              <a:rPr lang="en-US" sz="3200" b="1" dirty="0">
                <a:solidFill>
                  <a:srgbClr val="FF0000"/>
                </a:solidFill>
              </a:rPr>
              <a:t>Systemic corticosteroids:</a:t>
            </a:r>
          </a:p>
          <a:p>
            <a:pPr marL="1770063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200" dirty="0"/>
              <a:t>Oral prednisolone (or)</a:t>
            </a:r>
          </a:p>
          <a:p>
            <a:pPr marL="1770063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200" dirty="0"/>
              <a:t>IV hydrocortisone or methylprednisolone (if the patient has vomiting or unable to swallow)</a:t>
            </a:r>
          </a:p>
          <a:p>
            <a:pPr marL="1430338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 startAt="4"/>
            </a:pPr>
            <a:r>
              <a:rPr lang="en-US" sz="3200" b="1" dirty="0">
                <a:solidFill>
                  <a:srgbClr val="FF0000"/>
                </a:solidFill>
              </a:rPr>
              <a:t>IV fluids </a:t>
            </a:r>
            <a:r>
              <a:rPr lang="en-US" sz="3200" dirty="0"/>
              <a:t>(some patients are dehydrated). </a:t>
            </a:r>
            <a:r>
              <a:rPr lang="en-US" sz="3200" b="1" dirty="0">
                <a:solidFill>
                  <a:srgbClr val="FF0000"/>
                </a:solidFill>
              </a:rPr>
              <a:t>K+ supplements </a:t>
            </a:r>
            <a:r>
              <a:rPr lang="en-US" sz="3200" dirty="0"/>
              <a:t>are considered (repeated administration of </a:t>
            </a:r>
            <a:r>
              <a:rPr lang="el-GR" sz="3200" dirty="0"/>
              <a:t>β</a:t>
            </a:r>
            <a:r>
              <a:rPr lang="en-US" sz="3200" baseline="-25000" dirty="0"/>
              <a:t>2</a:t>
            </a:r>
            <a:r>
              <a:rPr lang="en-US" sz="3200" dirty="0"/>
              <a:t> agonists </a:t>
            </a:r>
            <a:r>
              <a:rPr lang="en-US" sz="3200" dirty="0">
                <a:sym typeface="Wingdings" panose="05000000000000000000" pitchFamily="2" charset="2"/>
              </a:rPr>
              <a:t></a:t>
            </a:r>
            <a:r>
              <a:rPr lang="en-US" sz="3200" dirty="0"/>
              <a:t> hypokalemia)</a:t>
            </a:r>
          </a:p>
          <a:p>
            <a:pPr marL="1430338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 startAt="4"/>
            </a:pPr>
            <a:r>
              <a:rPr lang="en-US" sz="3200" dirty="0"/>
              <a:t>If failed to improve, </a:t>
            </a:r>
            <a:r>
              <a:rPr lang="en-US" sz="3200" b="1" dirty="0">
                <a:solidFill>
                  <a:srgbClr val="FF0000"/>
                </a:solidFill>
              </a:rPr>
              <a:t>aminophylline slow IV infusion </a:t>
            </a:r>
            <a:r>
              <a:rPr lang="en-US" sz="3200" dirty="0"/>
              <a:t>can be administered</a:t>
            </a:r>
          </a:p>
          <a:p>
            <a:pPr marL="1430338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 startAt="4"/>
            </a:pPr>
            <a:r>
              <a:rPr lang="en-US" sz="3200" b="1" dirty="0">
                <a:solidFill>
                  <a:srgbClr val="FF0000"/>
                </a:solidFill>
              </a:rPr>
              <a:t>Mechanical ventilation </a:t>
            </a:r>
            <a:r>
              <a:rPr lang="en-US" sz="3200" dirty="0"/>
              <a:t>is considered if the patient still deteriorating</a:t>
            </a:r>
          </a:p>
          <a:p>
            <a:pPr marL="1430338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 startAt="4"/>
            </a:pPr>
            <a:r>
              <a:rPr lang="en-US" sz="3200" dirty="0"/>
              <a:t>On discharge, oral prednisolone should be continued for short courses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srgbClr val="F496CB">
                    <a:lumMod val="75000"/>
                  </a:srgbClr>
                </a:solidFill>
              </a:rPr>
              <a:pPr defTabSz="457200"/>
              <a:t>30</a:t>
            </a:fld>
            <a:endParaRPr lang="en-US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72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103"/>
    </mc:Choice>
    <mc:Fallback xmlns="">
      <p:transition spd="slow" advTm="48103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36"/>
          <p:cNvSpPr txBox="1">
            <a:spLocks noGrp="1"/>
          </p:cNvSpPr>
          <p:nvPr>
            <p:ph type="title"/>
          </p:nvPr>
        </p:nvSpPr>
        <p:spPr>
          <a:xfrm>
            <a:off x="1147689" y="274638"/>
            <a:ext cx="9063111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91425" rtlCol="0" anchor="b" anchorCtr="0">
            <a:normAutofit/>
          </a:bodyPr>
          <a:lstStyle/>
          <a:p>
            <a:pPr rtl="1">
              <a:spcBef>
                <a:spcPts val="0"/>
              </a:spcBef>
              <a:buClr>
                <a:srgbClr val="FF0000"/>
              </a:buClr>
              <a:buSzPts val="4000"/>
            </a:pPr>
            <a:r>
              <a:rPr lang="en-US" dirty="0">
                <a:solidFill>
                  <a:srgbClr val="C00000"/>
                </a:solidFill>
                <a:latin typeface="Impact" panose="020B0806030902050204" pitchFamily="34" charset="0"/>
              </a:rPr>
              <a:t>References</a:t>
            </a:r>
            <a:endParaRPr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481" name="Google Shape;481;p36"/>
          <p:cNvSpPr txBox="1">
            <a:spLocks noGrp="1"/>
          </p:cNvSpPr>
          <p:nvPr>
            <p:ph idx="1"/>
          </p:nvPr>
        </p:nvSpPr>
        <p:spPr>
          <a:xfrm>
            <a:off x="152400" y="1417638"/>
            <a:ext cx="12039600" cy="54403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/>
          <a:p>
            <a:pPr marL="274320" indent="-274320" algn="just">
              <a:lnSpc>
                <a:spcPct val="150000"/>
              </a:lnSpc>
              <a:spcBef>
                <a:spcPts val="0"/>
              </a:spcBef>
              <a:buSzPts val="1713"/>
              <a:buChar char="⚫"/>
            </a:pPr>
            <a:r>
              <a:rPr lang="en-US" sz="2400" b="1" dirty="0"/>
              <a:t>Wilkins </a:t>
            </a:r>
            <a:r>
              <a:rPr lang="en-US" sz="2400" b="1" dirty="0" err="1"/>
              <a:t>R,Cross</a:t>
            </a:r>
            <a:r>
              <a:rPr lang="en-US" sz="2400" b="1" dirty="0"/>
              <a:t> S, </a:t>
            </a:r>
            <a:r>
              <a:rPr lang="en-US" sz="2400" b="1" dirty="0" err="1"/>
              <a:t>Megson</a:t>
            </a:r>
            <a:r>
              <a:rPr lang="en-US" sz="2400" b="1" dirty="0"/>
              <a:t> L and Meredith D (2011)</a:t>
            </a:r>
            <a:r>
              <a:rPr lang="en-US" sz="2400" dirty="0"/>
              <a:t>:Oxford Handbook of Medical Sciences Second Edition</a:t>
            </a:r>
          </a:p>
          <a:p>
            <a:pPr marL="274320" indent="-274320" algn="just">
              <a:lnSpc>
                <a:spcPct val="150000"/>
              </a:lnSpc>
              <a:spcBef>
                <a:spcPts val="0"/>
              </a:spcBef>
              <a:buSzPts val="1713"/>
              <a:buChar char="⚫"/>
            </a:pPr>
            <a:r>
              <a:rPr lang="en-US" sz="2400" b="1" dirty="0"/>
              <a:t>Tao Le, Vikas Bhushan Matthew </a:t>
            </a:r>
            <a:r>
              <a:rPr lang="en-US" sz="2400" b="1" dirty="0" err="1"/>
              <a:t>Sochat</a:t>
            </a:r>
            <a:r>
              <a:rPr lang="en-US" sz="2400" b="1" dirty="0"/>
              <a:t>, Yash </a:t>
            </a:r>
            <a:r>
              <a:rPr lang="en-US" sz="2400" b="1" dirty="0" err="1"/>
              <a:t>Chavda</a:t>
            </a:r>
            <a:r>
              <a:rPr lang="en-US" sz="2400" b="1" dirty="0"/>
              <a:t>, Kimberly </a:t>
            </a:r>
            <a:r>
              <a:rPr lang="en-US" sz="2400" b="1" dirty="0" err="1"/>
              <a:t>Kallianos</a:t>
            </a:r>
            <a:r>
              <a:rPr lang="en-US" sz="2400" b="1" dirty="0"/>
              <a:t>, Jordan Abrams, Mehboob Kalani and Vaishnavi Vaidyanathan (2019)</a:t>
            </a:r>
            <a:r>
              <a:rPr lang="en-US" sz="2400" dirty="0"/>
              <a:t>: FIRST AID for the USMLE Step 1.</a:t>
            </a:r>
          </a:p>
          <a:p>
            <a:pPr marL="274320" indent="-274320" algn="just">
              <a:lnSpc>
                <a:spcPct val="150000"/>
              </a:lnSpc>
              <a:spcBef>
                <a:spcPts val="0"/>
              </a:spcBef>
              <a:buSzPts val="1713"/>
              <a:buChar char="⚫"/>
            </a:pPr>
            <a:r>
              <a:rPr lang="en-US" sz="2400" b="1" dirty="0"/>
              <a:t>Sandra K. Leeper-Woodford and Linda R. </a:t>
            </a:r>
            <a:r>
              <a:rPr lang="en-US" sz="2400" b="1" dirty="0" err="1"/>
              <a:t>Adkison</a:t>
            </a:r>
            <a:r>
              <a:rPr lang="en-US" sz="2400" b="1" dirty="0"/>
              <a:t>, (2016)</a:t>
            </a:r>
            <a:r>
              <a:rPr lang="en-US" sz="2400" dirty="0"/>
              <a:t>: Lippincott Illustrated Reviews: Integrated Systems. Page 173.</a:t>
            </a:r>
          </a:p>
          <a:p>
            <a:pPr marL="274320" indent="-274320" algn="just">
              <a:lnSpc>
                <a:spcPct val="150000"/>
              </a:lnSpc>
              <a:spcBef>
                <a:spcPts val="0"/>
              </a:spcBef>
              <a:buSzPts val="1713"/>
              <a:buChar char="⚫"/>
            </a:pPr>
            <a:r>
              <a:rPr lang="en-US" sz="2400" b="1" dirty="0"/>
              <a:t>Duncan Richards, Jeffrey Aronson, D. John Reynolds, and Jamie Coleman (2012)</a:t>
            </a:r>
            <a:r>
              <a:rPr lang="en-US" sz="2400" dirty="0"/>
              <a:t>: Oxford Handbook of Practical Drug Therapy. Cardiovascular system. page 173.</a:t>
            </a:r>
            <a:endParaRPr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srgbClr val="F496CB">
                    <a:lumMod val="75000"/>
                  </a:srgbClr>
                </a:solidFill>
              </a:rPr>
              <a:pPr defTabSz="457200"/>
              <a:t>31</a:t>
            </a:fld>
            <a:endParaRPr lang="en-US">
              <a:solidFill>
                <a:srgbClr val="F496CB">
                  <a:lumMod val="75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97"/>
    </mc:Choice>
    <mc:Fallback xmlns="">
      <p:transition spd="slow" advTm="17297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EFA817-0510-480C-BA59-A0353F5A54B8}"/>
              </a:ext>
            </a:extLst>
          </p:cNvPr>
          <p:cNvSpPr/>
          <p:nvPr/>
        </p:nvSpPr>
        <p:spPr>
          <a:xfrm>
            <a:off x="811320" y="1831703"/>
            <a:ext cx="10775835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6600" b="1" cap="none" spc="0" dirty="0">
                <a:ln/>
                <a:solidFill>
                  <a:schemeClr val="accent4"/>
                </a:solidFill>
                <a:effectLst/>
              </a:rPr>
              <a:t>THANK YOU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srgbClr val="F496CB">
                    <a:lumMod val="75000"/>
                  </a:srgbClr>
                </a:solidFill>
              </a:rPr>
              <a:pPr defTabSz="457200"/>
              <a:t>32</a:t>
            </a:fld>
            <a:endParaRPr lang="en-US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86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67"/>
    </mc:Choice>
    <mc:Fallback xmlns="">
      <p:transition spd="slow" advTm="416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0364" y="914401"/>
            <a:ext cx="11102109" cy="541250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srgbClr val="F496CB">
                    <a:lumMod val="75000"/>
                  </a:srgbClr>
                </a:solidFill>
              </a:rPr>
              <a:pPr defTabSz="457200"/>
              <a:t>4</a:t>
            </a:fld>
            <a:endParaRPr lang="en-US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154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1BD4F-B1B7-4E9F-9690-527977033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474" y="159656"/>
            <a:ext cx="10515600" cy="913973"/>
          </a:xfrm>
          <a:solidFill>
            <a:schemeClr val="accent4"/>
          </a:solidFill>
        </p:spPr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  <a:latin typeface="Impact" panose="020B0806030902050204" pitchFamily="34" charset="0"/>
              </a:rPr>
              <a:t>Drug therapy for bronchial asthma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2CD6B36-93E9-424D-9AD2-CB6753C738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883853"/>
              </p:ext>
            </p:extLst>
          </p:nvPr>
        </p:nvGraphicFramePr>
        <p:xfrm>
          <a:off x="646474" y="1073629"/>
          <a:ext cx="1134232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srgbClr val="F496CB">
                    <a:lumMod val="75000"/>
                  </a:srgbClr>
                </a:solidFill>
              </a:rPr>
              <a:pPr defTabSz="457200"/>
              <a:t>5</a:t>
            </a:fld>
            <a:endParaRPr lang="en-US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96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865"/>
    </mc:Choice>
    <mc:Fallback xmlns="">
      <p:transition spd="slow" advTm="3286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1BD4F-B1B7-4E9F-9690-527977033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945" y="145493"/>
            <a:ext cx="10515600" cy="103880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  <a:latin typeface="Impact" panose="020B0806030902050204" pitchFamily="34" charset="0"/>
              </a:rPr>
              <a:t>Bronchodilators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8F031-822E-43F9-8650-3AE0BF01B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44" y="2407516"/>
            <a:ext cx="11206019" cy="435133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lphaUcPeriod"/>
            </a:pPr>
            <a:r>
              <a:rPr lang="en-US" sz="3600" b="1" dirty="0">
                <a:solidFill>
                  <a:srgbClr val="002060"/>
                </a:solidFill>
              </a:rPr>
              <a:t>Non-selective β-agonists (β</a:t>
            </a:r>
            <a:r>
              <a:rPr lang="en-US" sz="3600" b="1" dirty="0" err="1">
                <a:solidFill>
                  <a:srgbClr val="002060"/>
                </a:solidFill>
              </a:rPr>
              <a:t>ı</a:t>
            </a:r>
            <a:r>
              <a:rPr lang="en-US" sz="3600" b="1" dirty="0">
                <a:solidFill>
                  <a:srgbClr val="002060"/>
                </a:solidFill>
              </a:rPr>
              <a:t>, β₂): </a:t>
            </a:r>
            <a:r>
              <a:rPr lang="en-US" sz="3600" dirty="0"/>
              <a:t>Adrenaline </a:t>
            </a:r>
            <a:r>
              <a:rPr lang="en-US" sz="3600" b="1" dirty="0">
                <a:solidFill>
                  <a:srgbClr val="FF0000"/>
                </a:solidFill>
              </a:rPr>
              <a:t>( used only in bronchial asthma due to anaphylactic shock) </a:t>
            </a:r>
            <a:r>
              <a:rPr lang="en-US" sz="3600" b="1" dirty="0">
                <a:solidFill>
                  <a:srgbClr val="002060"/>
                </a:solidFill>
              </a:rPr>
              <a:t>Selective β₂ agonists:</a:t>
            </a:r>
          </a:p>
          <a:p>
            <a:pPr marL="1312863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600" b="1" dirty="0">
                <a:solidFill>
                  <a:srgbClr val="FF0000"/>
                </a:solidFill>
              </a:rPr>
              <a:t>Short-acting:</a:t>
            </a:r>
            <a:r>
              <a:rPr lang="en-US" sz="3600" dirty="0"/>
              <a:t> </a:t>
            </a:r>
            <a:r>
              <a:rPr lang="en-US" sz="3600" dirty="0" err="1"/>
              <a:t>salbutomal</a:t>
            </a:r>
            <a:r>
              <a:rPr lang="en-US" sz="3600" dirty="0"/>
              <a:t>, terbutaline (4-6 H)</a:t>
            </a:r>
          </a:p>
          <a:p>
            <a:pPr marL="1312863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600" b="1" dirty="0">
                <a:solidFill>
                  <a:srgbClr val="FF0000"/>
                </a:solidFill>
              </a:rPr>
              <a:t>Long acting: </a:t>
            </a:r>
            <a:r>
              <a:rPr lang="en-US" sz="3600" dirty="0" err="1"/>
              <a:t>salmeterol</a:t>
            </a:r>
            <a:r>
              <a:rPr lang="en-US" sz="3600" dirty="0"/>
              <a:t> and </a:t>
            </a:r>
            <a:r>
              <a:rPr lang="en-US" sz="3600" dirty="0" err="1"/>
              <a:t>formeterol</a:t>
            </a:r>
            <a:r>
              <a:rPr lang="en-US" sz="3600" dirty="0"/>
              <a:t> (12 H)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70545" y="1403928"/>
            <a:ext cx="7204363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Impact" panose="020B0806030902050204" pitchFamily="34" charset="0"/>
                <a:ea typeface="+mj-ea"/>
                <a:cs typeface="+mj-cs"/>
              </a:rPr>
              <a:t>1- β</a:t>
            </a:r>
            <a:r>
              <a:rPr lang="en-US" sz="4400" baseline="-25000" dirty="0">
                <a:solidFill>
                  <a:srgbClr val="C00000"/>
                </a:solidFill>
                <a:latin typeface="Impact" panose="020B0806030902050204" pitchFamily="34" charset="0"/>
                <a:ea typeface="+mj-ea"/>
                <a:cs typeface="+mj-cs"/>
              </a:rPr>
              <a:t>2</a:t>
            </a:r>
            <a:r>
              <a:rPr lang="en-US" sz="4400" dirty="0">
                <a:solidFill>
                  <a:srgbClr val="C00000"/>
                </a:solidFill>
                <a:latin typeface="Impact" panose="020B0806030902050204" pitchFamily="34" charset="0"/>
                <a:ea typeface="+mj-ea"/>
                <a:cs typeface="+mj-cs"/>
              </a:rPr>
              <a:t> agonists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srgbClr val="F496CB">
                    <a:lumMod val="75000"/>
                  </a:srgbClr>
                </a:solidFill>
              </a:rPr>
              <a:pPr defTabSz="457200"/>
              <a:t>6</a:t>
            </a:fld>
            <a:endParaRPr lang="en-US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72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41"/>
    </mc:Choice>
    <mc:Fallback xmlns="">
      <p:transition spd="slow" advTm="2874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8273" y="535709"/>
            <a:ext cx="10515600" cy="569903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srgbClr val="F496CB">
                    <a:lumMod val="75000"/>
                  </a:srgbClr>
                </a:solidFill>
              </a:rPr>
              <a:pPr defTabSz="457200"/>
              <a:t>7</a:t>
            </a:fld>
            <a:endParaRPr lang="en-US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231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8F031-822E-43F9-8650-3AE0BF01B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55" y="175492"/>
            <a:ext cx="11289145" cy="62695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Selective β₂ agonists replaced non-selective β agonists as they </a:t>
            </a:r>
            <a:r>
              <a:rPr lang="en-US" b="1" dirty="0">
                <a:solidFill>
                  <a:srgbClr val="FF0000"/>
                </a:solidFill>
              </a:rPr>
              <a:t>lack their side effects </a:t>
            </a:r>
            <a:r>
              <a:rPr lang="en-US" dirty="0"/>
              <a:t>e.g. palpitation, tachycardia and arrhythmias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US" b="1" dirty="0">
                <a:solidFill>
                  <a:srgbClr val="0070C0"/>
                </a:solidFill>
              </a:rPr>
              <a:t>Salbutamol: Short acting beta2 agonist (SABA)</a:t>
            </a:r>
          </a:p>
          <a:p>
            <a:pPr marL="796925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/>
              <a:t>Selective stimulant of β₂ adrenergic receptors</a:t>
            </a:r>
          </a:p>
          <a:p>
            <a:pPr marL="796925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/>
              <a:t>Selective action on the bronchi</a:t>
            </a:r>
          </a:p>
          <a:p>
            <a:pPr marL="796925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/>
              <a:t>Given orally &amp; by inhalation</a:t>
            </a:r>
            <a:endParaRPr lang="en-US" b="1" dirty="0"/>
          </a:p>
          <a:p>
            <a:pPr marL="514350" lvl="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US" b="1" dirty="0">
                <a:solidFill>
                  <a:srgbClr val="0070C0"/>
                </a:solidFill>
              </a:rPr>
              <a:t>Terbutaline: Short acting beta2 agonist (SABA)</a:t>
            </a:r>
          </a:p>
          <a:p>
            <a:pPr marL="796925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/>
              <a:t>Like salbutamol but has a delayed onset of action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5164" y="1072688"/>
            <a:ext cx="3537527" cy="24186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7600" y="3045114"/>
            <a:ext cx="3186545" cy="1838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7600" y="4883439"/>
            <a:ext cx="3186545" cy="166279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srgbClr val="F496CB">
                    <a:lumMod val="75000"/>
                  </a:srgbClr>
                </a:solidFill>
              </a:rPr>
              <a:pPr defTabSz="457200"/>
              <a:t>8</a:t>
            </a:fld>
            <a:endParaRPr lang="en-US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65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23"/>
    </mc:Choice>
    <mc:Fallback xmlns="">
      <p:transition spd="slow" advTm="26623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8F031-822E-43F9-8650-3AE0BF01B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" y="157018"/>
            <a:ext cx="11252200" cy="6391259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arenR" startAt="3"/>
            </a:pPr>
            <a:r>
              <a:rPr lang="en-US" b="1" dirty="0">
                <a:solidFill>
                  <a:srgbClr val="0070C0"/>
                </a:solidFill>
              </a:rPr>
              <a:t>Salmeterol &amp; </a:t>
            </a:r>
            <a:r>
              <a:rPr lang="en-US" b="1" dirty="0" err="1">
                <a:solidFill>
                  <a:srgbClr val="0070C0"/>
                </a:solidFill>
              </a:rPr>
              <a:t>Formoterol</a:t>
            </a:r>
            <a:r>
              <a:rPr lang="en-US" b="1" dirty="0">
                <a:solidFill>
                  <a:srgbClr val="0070C0"/>
                </a:solidFill>
              </a:rPr>
              <a:t>: long acting beta2 agonist (LABA)</a:t>
            </a:r>
          </a:p>
          <a:p>
            <a:pPr marL="796925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/>
              <a:t>Selective long-acting β₂ agonists</a:t>
            </a:r>
          </a:p>
          <a:p>
            <a:pPr marL="796925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/>
              <a:t>Given by inhalation for long-term prevention of bronchial asthma</a:t>
            </a:r>
          </a:p>
          <a:p>
            <a:pPr marL="796925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/>
              <a:t>Should be </a:t>
            </a:r>
            <a:r>
              <a:rPr lang="en-US" b="1" dirty="0">
                <a:solidFill>
                  <a:srgbClr val="FF0000"/>
                </a:solidFill>
              </a:rPr>
              <a:t>combined with inhaled corticosteroids </a:t>
            </a:r>
            <a:r>
              <a:rPr lang="en-US" dirty="0"/>
              <a:t>to avoid tolerance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0654" y="2780145"/>
            <a:ext cx="4978401" cy="368992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srgbClr val="F496CB">
                    <a:lumMod val="75000"/>
                  </a:srgbClr>
                </a:solidFill>
              </a:rPr>
              <a:pPr defTabSz="457200"/>
              <a:t>9</a:t>
            </a:fld>
            <a:endParaRPr lang="en-US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840"/>
    </mc:Choice>
    <mc:Fallback xmlns="">
      <p:transition spd="slow" advTm="48840"/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829</TotalTime>
  <Words>1367</Words>
  <Application>Microsoft Office PowerPoint</Application>
  <PresentationFormat>Widescreen</PresentationFormat>
  <Paragraphs>209</Paragraphs>
  <Slides>32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1_Office Theme</vt:lpstr>
      <vt:lpstr>Drug Therapy For Bronchial Asthma</vt:lpstr>
      <vt:lpstr>Bronchial Asthma</vt:lpstr>
      <vt:lpstr>PowerPoint Presentation</vt:lpstr>
      <vt:lpstr>PowerPoint Presentation</vt:lpstr>
      <vt:lpstr>Drug therapy for bronchial asthma</vt:lpstr>
      <vt:lpstr>Bronchodilators</vt:lpstr>
      <vt:lpstr>PowerPoint Presentation</vt:lpstr>
      <vt:lpstr>PowerPoint Presentation</vt:lpstr>
      <vt:lpstr>PowerPoint Presentation</vt:lpstr>
      <vt:lpstr>PowerPoint Presentation</vt:lpstr>
      <vt:lpstr>2- Methylxanthines (Aminophylline &amp; Theophylline)</vt:lpstr>
      <vt:lpstr>PowerPoint Presentation</vt:lpstr>
      <vt:lpstr>PowerPoint Presentation</vt:lpstr>
      <vt:lpstr>PowerPoint Presentation</vt:lpstr>
      <vt:lpstr>3- Muscurinic (M) Antagonists</vt:lpstr>
      <vt:lpstr>PowerPoint Presentation</vt:lpstr>
      <vt:lpstr>PowerPoint Presentation</vt:lpstr>
      <vt:lpstr>PowerPoint Presentation</vt:lpstr>
      <vt:lpstr>Anti-Inflammatory Drugs</vt:lpstr>
      <vt:lpstr>PowerPoint Presentation</vt:lpstr>
      <vt:lpstr>PowerPoint Presentation</vt:lpstr>
      <vt:lpstr>2- Leukotriene Antagonists</vt:lpstr>
      <vt:lpstr>PowerPoint Presentation</vt:lpstr>
      <vt:lpstr>3- Mast cell stabilizers</vt:lpstr>
      <vt:lpstr>PowerPoint Presentation</vt:lpstr>
      <vt:lpstr>4-Omalizumab</vt:lpstr>
      <vt:lpstr>PowerPoint Presentation</vt:lpstr>
      <vt:lpstr>Bronchial Asthma Prophylaxis</vt:lpstr>
      <vt:lpstr>PowerPoint Presentation</vt:lpstr>
      <vt:lpstr>Acute severe asthma (Status asthmaticus)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Drug Therapy For Bronchial Asthma</dc:title>
  <dc:creator>hp</dc:creator>
  <cp:lastModifiedBy>Sojood Bani Issa</cp:lastModifiedBy>
  <cp:revision>133</cp:revision>
  <dcterms:created xsi:type="dcterms:W3CDTF">2019-10-13T23:42:39Z</dcterms:created>
  <dcterms:modified xsi:type="dcterms:W3CDTF">2023-10-09T15:04:47Z</dcterms:modified>
</cp:coreProperties>
</file>