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3"/>
  </p:notesMasterIdLst>
  <p:sldIdLst>
    <p:sldId id="354" r:id="rId3"/>
    <p:sldId id="270" r:id="rId4"/>
    <p:sldId id="272" r:id="rId5"/>
    <p:sldId id="274" r:id="rId6"/>
    <p:sldId id="275" r:id="rId7"/>
    <p:sldId id="276" r:id="rId8"/>
    <p:sldId id="265" r:id="rId9"/>
    <p:sldId id="266" r:id="rId10"/>
    <p:sldId id="267" r:id="rId11"/>
    <p:sldId id="261" r:id="rId12"/>
    <p:sldId id="262" r:id="rId13"/>
    <p:sldId id="278" r:id="rId14"/>
    <p:sldId id="263" r:id="rId15"/>
    <p:sldId id="268"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5" r:id="rId29"/>
    <p:sldId id="297" r:id="rId30"/>
    <p:sldId id="298" r:id="rId31"/>
    <p:sldId id="30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91" autoAdjust="0"/>
  </p:normalViewPr>
  <p:slideViewPr>
    <p:cSldViewPr showGuides="1">
      <p:cViewPr varScale="1">
        <p:scale>
          <a:sx n="65" d="100"/>
          <a:sy n="65" d="100"/>
        </p:scale>
        <p:origin x="834"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 Type="http://schemas.openxmlformats.org/officeDocument/2006/relationships/slide" Target="slides/slide1.xml" /><Relationship Id="rId21" Type="http://schemas.openxmlformats.org/officeDocument/2006/relationships/slide" Target="slides/slide19.xml" /><Relationship Id="rId34" Type="http://schemas.openxmlformats.org/officeDocument/2006/relationships/presProps" Target="presProps.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notesMaster" Target="notesMasters/notesMaster1.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slide" Target="slides/slide27.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slide" Target="slides/slide30.xml" /><Relationship Id="rId37" Type="http://schemas.openxmlformats.org/officeDocument/2006/relationships/tableStyles" Target="tableStyles.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36" Type="http://schemas.openxmlformats.org/officeDocument/2006/relationships/theme" Target="theme/theme1.xml"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slide" Target="slides/slide29.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slide" Target="slides/slide28.xml" /><Relationship Id="rId35"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703349D-7AB8-4241-95AD-B3F242BD56E9}" type="datetimeFigureOut">
              <a:rPr lang="ar-JO" smtClean="0"/>
              <a:t>06/02/1446</a:t>
            </a:fld>
            <a:endParaRPr lang="ar-JO"/>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5790703-FC9E-4781-B973-C4694EDD2C25}" type="slidenum">
              <a:rPr lang="ar-JO" smtClean="0"/>
              <a:t>‹#›</a:t>
            </a:fld>
            <a:endParaRPr lang="ar-JO"/>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r>
              <a:rPr lang="en-US" dirty="0"/>
              <a:t>*Humans</a:t>
            </a:r>
            <a:r>
              <a:rPr lang="en-US" baseline="0" dirty="0"/>
              <a:t> are highly visual in their sexual responsiveness</a:t>
            </a:r>
            <a:br>
              <a:rPr lang="en-US" baseline="0" dirty="0"/>
            </a:br>
            <a:r>
              <a:rPr lang="en-US" baseline="0" dirty="0"/>
              <a:t>- on the average males are more responsive to visual releasing stimuli than females</a:t>
            </a:r>
            <a:br>
              <a:rPr lang="en-US" baseline="0" dirty="0"/>
            </a:br>
            <a:r>
              <a:rPr lang="en-US" baseline="0" dirty="0"/>
              <a:t>- studies using brain imaging showing that for visually sexually </a:t>
            </a:r>
            <a:r>
              <a:rPr lang="en-US" baseline="0" dirty="0" err="1"/>
              <a:t>eraosing</a:t>
            </a:r>
            <a:r>
              <a:rPr lang="en-US" baseline="0" dirty="0"/>
              <a:t> material that not only men on the average subjectively more responsive , but also get more activation of dopamine and dopamine pathways in men than in women</a:t>
            </a:r>
            <a:br>
              <a:rPr lang="en-US" baseline="0" dirty="0"/>
            </a:br>
            <a:r>
              <a:rPr lang="en-US" baseline="0" dirty="0"/>
              <a:t>- what is interesting also is that men uniquely get activation of the </a:t>
            </a:r>
            <a:r>
              <a:rPr lang="en-US" baseline="0" dirty="0" err="1"/>
              <a:t>amigdala</a:t>
            </a:r>
            <a:r>
              <a:rPr lang="en-US" baseline="0" dirty="0"/>
              <a:t> and other areas of the brain on visually sexual stimuli</a:t>
            </a:r>
            <a:br>
              <a:rPr lang="en-US" baseline="0" dirty="0"/>
            </a:br>
            <a:r>
              <a:rPr lang="en-US" baseline="0" dirty="0"/>
              <a:t>* </a:t>
            </a:r>
            <a:r>
              <a:rPr lang="en-US" dirty="0"/>
              <a:t>tactile stimuli is also very important in the sexual </a:t>
            </a:r>
            <a:r>
              <a:rPr lang="en-US" dirty="0" err="1"/>
              <a:t>responsivness</a:t>
            </a:r>
            <a:br>
              <a:rPr lang="en-US" dirty="0"/>
            </a:br>
            <a:r>
              <a:rPr lang="en-US" dirty="0"/>
              <a:t>-</a:t>
            </a:r>
            <a:r>
              <a:rPr lang="en-US" baseline="0" dirty="0"/>
              <a:t> what is clear that tactile receptors </a:t>
            </a:r>
            <a:r>
              <a:rPr lang="en-US" baseline="0" dirty="0" err="1"/>
              <a:t>responsivness</a:t>
            </a:r>
            <a:r>
              <a:rPr lang="en-US" baseline="0" dirty="0"/>
              <a:t> to stimuli will change according to your </a:t>
            </a:r>
            <a:r>
              <a:rPr lang="en-US" baseline="0" dirty="0" err="1"/>
              <a:t>hormon</a:t>
            </a:r>
            <a:r>
              <a:rPr lang="en-US" baseline="0" dirty="0"/>
              <a:t> level</a:t>
            </a:r>
            <a:br>
              <a:rPr lang="en-US" baseline="0" dirty="0"/>
            </a:br>
            <a:r>
              <a:rPr lang="en-US" baseline="0" dirty="0"/>
              <a:t>- that is more noticed and obvious in women for example the tactile stimulation evokes more dopamine activation when the women is ovulating</a:t>
            </a:r>
            <a:br>
              <a:rPr lang="en-US" baseline="0" dirty="0"/>
            </a:br>
            <a:r>
              <a:rPr lang="en-US" baseline="0" dirty="0"/>
              <a:t>*another interesting stimuli is the olfactory stimuli (</a:t>
            </a:r>
            <a:r>
              <a:rPr lang="en-US" baseline="0" dirty="0" err="1"/>
              <a:t>phermons</a:t>
            </a:r>
            <a:r>
              <a:rPr lang="en-US" baseline="0" dirty="0"/>
              <a:t>) has a small role in humans compared to other species </a:t>
            </a:r>
            <a:endParaRPr lang="ar-JO" dirty="0"/>
          </a:p>
        </p:txBody>
      </p:sp>
      <p:sp>
        <p:nvSpPr>
          <p:cNvPr id="4" name="Slide Number Placeholder 3"/>
          <p:cNvSpPr>
            <a:spLocks noGrp="1"/>
          </p:cNvSpPr>
          <p:nvPr>
            <p:ph type="sldNum" sz="quarter" idx="10"/>
          </p:nvPr>
        </p:nvSpPr>
        <p:spPr/>
        <p:txBody>
          <a:bodyPr/>
          <a:lstStyle/>
          <a:p>
            <a:fld id="{89C72799-4B5C-4065-8F48-CC51DAB8380A}" type="slidenum">
              <a:rPr lang="ar-JO" smtClean="0"/>
              <a:t>7</a:t>
            </a:fld>
            <a:endParaRPr lang="ar-J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r>
              <a:rPr lang="en-US" dirty="0"/>
              <a:t>Veins are compressed as the </a:t>
            </a:r>
            <a:r>
              <a:rPr lang="en-US" dirty="0" err="1"/>
              <a:t>sinusoides</a:t>
            </a:r>
            <a:r>
              <a:rPr lang="en-US" dirty="0"/>
              <a:t> expand  …… this inhibit drainage of the </a:t>
            </a:r>
            <a:r>
              <a:rPr lang="en-US" dirty="0" err="1"/>
              <a:t>penus</a:t>
            </a:r>
            <a:r>
              <a:rPr lang="en-US" dirty="0"/>
              <a:t> …… it stays erect</a:t>
            </a:r>
            <a:endParaRPr lang="ar-JO" dirty="0"/>
          </a:p>
        </p:txBody>
      </p:sp>
      <p:sp>
        <p:nvSpPr>
          <p:cNvPr id="4" name="Slide Number Placeholder 3"/>
          <p:cNvSpPr>
            <a:spLocks noGrp="1"/>
          </p:cNvSpPr>
          <p:nvPr>
            <p:ph type="sldNum" sz="quarter" idx="10"/>
          </p:nvPr>
        </p:nvSpPr>
        <p:spPr/>
        <p:txBody>
          <a:bodyPr/>
          <a:lstStyle/>
          <a:p>
            <a:fld id="{89C72799-4B5C-4065-8F48-CC51DAB8380A}" type="slidenum">
              <a:rPr lang="ar-JO" smtClean="0"/>
              <a:t>9</a:t>
            </a:fld>
            <a:endParaRPr lang="ar-J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r>
              <a:rPr lang="en-US" dirty="0"/>
              <a:t>NO</a:t>
            </a:r>
            <a:r>
              <a:rPr lang="en-US" baseline="0" dirty="0"/>
              <a:t> : nitric oxide</a:t>
            </a:r>
            <a:endParaRPr lang="ar-JO" dirty="0"/>
          </a:p>
        </p:txBody>
      </p:sp>
      <p:sp>
        <p:nvSpPr>
          <p:cNvPr id="4" name="Slide Number Placeholder 3"/>
          <p:cNvSpPr>
            <a:spLocks noGrp="1"/>
          </p:cNvSpPr>
          <p:nvPr>
            <p:ph type="sldNum" sz="quarter" idx="10"/>
          </p:nvPr>
        </p:nvSpPr>
        <p:spPr/>
        <p:txBody>
          <a:bodyPr/>
          <a:lstStyle/>
          <a:p>
            <a:fld id="{89C72799-4B5C-4065-8F48-CC51DAB8380A}" type="slidenum">
              <a:rPr lang="ar-JO" smtClean="0"/>
              <a:t>10</a:t>
            </a:fld>
            <a:endParaRPr lang="ar-J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1" eaLnBrk="1" fontAlgn="auto" latinLnBrk="0" hangingPunct="1">
              <a:lnSpc>
                <a:spcPct val="100000"/>
              </a:lnSpc>
              <a:spcBef>
                <a:spcPts val="0"/>
              </a:spcBef>
              <a:spcAft>
                <a:spcPts val="0"/>
              </a:spcAft>
              <a:buClrTx/>
              <a:buSzTx/>
              <a:buFontTx/>
              <a:buNone/>
              <a:defRPr/>
            </a:pPr>
            <a:r>
              <a:rPr lang="en-US" sz="1200" dirty="0"/>
              <a:t>- semen don’t mix with urine</a:t>
            </a:r>
            <a:br>
              <a:rPr lang="en-US" sz="1200" dirty="0"/>
            </a:br>
            <a:r>
              <a:rPr lang="en-US" sz="1200" dirty="0"/>
              <a:t>- semen don’t go </a:t>
            </a:r>
            <a:r>
              <a:rPr lang="en-US" sz="1200" dirty="0" err="1"/>
              <a:t>retrogradely</a:t>
            </a:r>
            <a:r>
              <a:rPr lang="en-US" sz="1200" dirty="0"/>
              <a:t> into the urinary bladder</a:t>
            </a:r>
            <a:br>
              <a:rPr lang="en-US" sz="1200" dirty="0"/>
            </a:br>
            <a:r>
              <a:rPr lang="en-US" sz="1200" dirty="0"/>
              <a:t>- in</a:t>
            </a:r>
            <a:r>
              <a:rPr lang="en-US" sz="1200" baseline="0" dirty="0"/>
              <a:t> </a:t>
            </a:r>
            <a:r>
              <a:rPr lang="en-US" sz="1200" baseline="0" dirty="0" err="1"/>
              <a:t>kaplan</a:t>
            </a:r>
            <a:r>
              <a:rPr lang="en-US" sz="1200" baseline="0" dirty="0"/>
              <a:t>  its considered in the emission phase (that’s to say that ejaculation is purely somatic) but I followed Toronto because its our main </a:t>
            </a:r>
            <a:r>
              <a:rPr lang="en-US" sz="1200" b="0" i="0" kern="1200" baseline="0" dirty="0">
                <a:solidFill>
                  <a:schemeClr val="tx1"/>
                </a:solidFill>
                <a:latin typeface="+mn-lt"/>
                <a:ea typeface="+mn-ea"/>
                <a:cs typeface="+mn-cs"/>
              </a:rPr>
              <a:t>r</a:t>
            </a:r>
            <a:r>
              <a:rPr lang="en-US" sz="1200" b="0" i="0" kern="1200" dirty="0">
                <a:solidFill>
                  <a:schemeClr val="tx1"/>
                </a:solidFill>
                <a:latin typeface="+mn-lt"/>
                <a:ea typeface="+mn-ea"/>
                <a:cs typeface="+mn-cs"/>
              </a:rPr>
              <a:t>eference</a:t>
            </a:r>
            <a:r>
              <a:rPr lang="en-US" sz="1200" baseline="0" dirty="0"/>
              <a:t>  </a:t>
            </a:r>
            <a:r>
              <a:rPr lang="en-US" sz="1200" dirty="0"/>
              <a:t>   </a:t>
            </a:r>
            <a:r>
              <a:rPr lang="en-US" baseline="0" dirty="0"/>
              <a:t> </a:t>
            </a:r>
            <a:endParaRPr lang="ar-JO" dirty="0"/>
          </a:p>
        </p:txBody>
      </p:sp>
      <p:sp>
        <p:nvSpPr>
          <p:cNvPr id="4" name="Slide Number Placeholder 3"/>
          <p:cNvSpPr>
            <a:spLocks noGrp="1"/>
          </p:cNvSpPr>
          <p:nvPr>
            <p:ph type="sldNum" sz="quarter" idx="10"/>
          </p:nvPr>
        </p:nvSpPr>
        <p:spPr/>
        <p:txBody>
          <a:bodyPr/>
          <a:lstStyle/>
          <a:p>
            <a:fld id="{89C72799-4B5C-4065-8F48-CC51DAB8380A}" type="slidenum">
              <a:rPr lang="ar-JO" smtClean="0"/>
              <a:t>11</a:t>
            </a:fld>
            <a:endParaRPr lang="ar-J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1" eaLnBrk="1" fontAlgn="auto" latinLnBrk="0" hangingPunct="1">
              <a:lnSpc>
                <a:spcPct val="100000"/>
              </a:lnSpc>
              <a:spcBef>
                <a:spcPts val="0"/>
              </a:spcBef>
              <a:spcAft>
                <a:spcPts val="0"/>
              </a:spcAft>
              <a:buClrTx/>
              <a:buSzTx/>
              <a:buFontTx/>
              <a:buNone/>
              <a:defRPr/>
            </a:pPr>
            <a:r>
              <a:rPr lang="en-US" b="1" dirty="0"/>
              <a:t>medial </a:t>
            </a:r>
            <a:r>
              <a:rPr lang="en-US" b="1" dirty="0" err="1"/>
              <a:t>preoptic</a:t>
            </a:r>
            <a:r>
              <a:rPr lang="en-US" b="1" dirty="0"/>
              <a:t> area </a:t>
            </a:r>
            <a:r>
              <a:rPr lang="en-US" sz="1200" b="0" i="0" kern="1200" dirty="0">
                <a:solidFill>
                  <a:schemeClr val="tx1"/>
                </a:solidFill>
                <a:latin typeface="+mn-lt"/>
                <a:ea typeface="+mn-ea"/>
                <a:cs typeface="+mn-cs"/>
              </a:rPr>
              <a:t>this brain region is involved in the sexual behavioral phases </a:t>
            </a:r>
            <a:br>
              <a:rPr lang="en-US" sz="1200" b="0" i="0" kern="1200" dirty="0">
                <a:solidFill>
                  <a:schemeClr val="tx1"/>
                </a:solidFill>
                <a:latin typeface="+mn-lt"/>
                <a:ea typeface="+mn-ea"/>
                <a:cs typeface="+mn-cs"/>
              </a:rPr>
            </a:br>
            <a:r>
              <a:rPr lang="en-US" sz="1200" b="0" i="0" kern="1200" dirty="0">
                <a:solidFill>
                  <a:schemeClr val="tx1"/>
                </a:solidFill>
                <a:latin typeface="+mn-lt"/>
                <a:ea typeface="+mn-ea"/>
                <a:cs typeface="+mn-cs"/>
              </a:rPr>
              <a:t>appetitive phase </a:t>
            </a:r>
            <a:r>
              <a:rPr lang="en-US" sz="1200" b="0" i="0" u="none" strike="noStrike" kern="120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i</a:t>
            </a:r>
            <a:r>
              <a:rPr lang="en-US" sz="1200" b="0" i="0" u="none" strike="noStrike" kern="1200" dirty="0">
                <a:solidFill>
                  <a:schemeClr val="tx1"/>
                </a:solidFill>
                <a:latin typeface="+mn-lt"/>
                <a:ea typeface="+mn-ea"/>
                <a:cs typeface="+mn-cs"/>
              </a:rPr>
              <a:t>ncludes all male behaviors that will gain access to females and females gain info about the quality of the male</a:t>
            </a:r>
            <a:r>
              <a:rPr lang="en-US" sz="1200" b="0" i="0" kern="1200" dirty="0">
                <a:solidFill>
                  <a:schemeClr val="tx1"/>
                </a:solidFill>
                <a:latin typeface="+mn-lt"/>
                <a:ea typeface="+mn-ea"/>
                <a:cs typeface="+mn-cs"/>
              </a:rPr>
              <a:t> (attracting / motivation)</a:t>
            </a:r>
            <a:br>
              <a:rPr lang="en-US" sz="1200" b="0" i="0" kern="1200" dirty="0">
                <a:solidFill>
                  <a:schemeClr val="tx1"/>
                </a:solidFill>
                <a:latin typeface="+mn-lt"/>
                <a:ea typeface="+mn-ea"/>
                <a:cs typeface="+mn-cs"/>
              </a:rPr>
            </a:br>
            <a:r>
              <a:rPr lang="en-US" sz="1200" b="0" i="0" kern="1200" dirty="0" err="1">
                <a:solidFill>
                  <a:schemeClr val="tx1"/>
                </a:solidFill>
                <a:latin typeface="+mn-lt"/>
                <a:ea typeface="+mn-ea"/>
                <a:cs typeface="+mn-cs"/>
              </a:rPr>
              <a:t>consummatory</a:t>
            </a:r>
            <a:r>
              <a:rPr lang="en-US" sz="1200" b="0" i="0" kern="1200" dirty="0">
                <a:solidFill>
                  <a:schemeClr val="tx1"/>
                </a:solidFill>
                <a:latin typeface="+mn-lt"/>
                <a:ea typeface="+mn-ea"/>
                <a:cs typeface="+mn-cs"/>
              </a:rPr>
              <a:t> phase :</a:t>
            </a:r>
            <a:r>
              <a:rPr lang="en-US" sz="1200" b="0" i="0" kern="1200" baseline="0" dirty="0">
                <a:solidFill>
                  <a:schemeClr val="tx1"/>
                </a:solidFill>
                <a:latin typeface="+mn-lt"/>
                <a:ea typeface="+mn-ea"/>
                <a:cs typeface="+mn-cs"/>
              </a:rPr>
              <a:t> </a:t>
            </a:r>
            <a:r>
              <a:rPr lang="en-US" sz="1200" b="0" i="0" u="none" strike="noStrike" kern="1200" dirty="0">
                <a:solidFill>
                  <a:schemeClr val="tx1"/>
                </a:solidFill>
                <a:latin typeface="+mn-lt"/>
                <a:ea typeface="+mn-ea"/>
                <a:cs typeface="+mn-cs"/>
              </a:rPr>
              <a:t>If she selects him, copulation occurs.</a:t>
            </a:r>
            <a:r>
              <a:rPr lang="en-US" sz="1200" b="0" i="0" kern="1200" dirty="0">
                <a:solidFill>
                  <a:schemeClr val="tx1"/>
                </a:solidFill>
                <a:latin typeface="+mn-lt"/>
                <a:ea typeface="+mn-ea"/>
                <a:cs typeface="+mn-cs"/>
              </a:rPr>
              <a:t> </a:t>
            </a:r>
            <a:br>
              <a:rPr lang="en-US" sz="1200" b="0" i="0" kern="1200" dirty="0">
                <a:solidFill>
                  <a:schemeClr val="tx1"/>
                </a:solidFill>
                <a:latin typeface="+mn-lt"/>
                <a:ea typeface="+mn-ea"/>
                <a:cs typeface="+mn-cs"/>
              </a:rPr>
            </a:br>
            <a:r>
              <a:rPr lang="en-US" sz="1200" b="0" i="0" kern="1200" dirty="0">
                <a:solidFill>
                  <a:schemeClr val="tx1"/>
                </a:solidFill>
                <a:latin typeface="+mn-lt"/>
                <a:ea typeface="+mn-ea"/>
                <a:cs typeface="+mn-cs"/>
              </a:rPr>
              <a:t>Sexually dimorphic nucleus is located in the MPOA</a:t>
            </a:r>
          </a:p>
          <a:p>
            <a:pPr algn="l"/>
            <a:br>
              <a:rPr lang="en-US" sz="1200" b="0" i="0" kern="1200" dirty="0">
                <a:solidFill>
                  <a:schemeClr val="tx1"/>
                </a:solidFill>
                <a:latin typeface="+mn-lt"/>
                <a:ea typeface="+mn-ea"/>
                <a:cs typeface="+mn-cs"/>
              </a:rPr>
            </a:br>
            <a:endParaRPr lang="ar-JO" dirty="0"/>
          </a:p>
        </p:txBody>
      </p:sp>
      <p:sp>
        <p:nvSpPr>
          <p:cNvPr id="4" name="Slide Number Placeholder 3"/>
          <p:cNvSpPr>
            <a:spLocks noGrp="1"/>
          </p:cNvSpPr>
          <p:nvPr>
            <p:ph type="sldNum" sz="quarter" idx="10"/>
          </p:nvPr>
        </p:nvSpPr>
        <p:spPr/>
        <p:txBody>
          <a:bodyPr/>
          <a:lstStyle/>
          <a:p>
            <a:fld id="{89C72799-4B5C-4065-8F48-CC51DAB8380A}" type="slidenum">
              <a:rPr lang="ar-JO" smtClean="0"/>
              <a:t>13</a:t>
            </a:fld>
            <a:endParaRPr lang="ar-J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338253-0080-4729-A7F8-4611367B206F}" type="slidenum">
              <a:rPr lang="en-US">
                <a:latin typeface="Calibri" panose="020F0502020204030204" pitchFamily="34" charset="0"/>
              </a:rPr>
              <a:t>18</a:t>
            </a:fld>
            <a:endParaRPr 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ar-JO"/>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JO"/>
          </a:p>
        </p:txBody>
      </p:sp>
      <p:sp>
        <p:nvSpPr>
          <p:cNvPr id="4" name="Date Placeholder 3"/>
          <p:cNvSpPr>
            <a:spLocks noGrp="1"/>
          </p:cNvSpPr>
          <p:nvPr>
            <p:ph type="dt" sz="half" idx="10"/>
          </p:nvPr>
        </p:nvSpPr>
        <p:spPr/>
        <p:txBody>
          <a:bodyPr/>
          <a:lstStyle/>
          <a:p>
            <a:fld id="{1D8BD707-D9CF-40AE-B4C6-C98DA3205C09}" type="datetimeFigureOut">
              <a:rPr lang="en-US" smtClean="0"/>
              <a:t>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1D8BD707-D9CF-40AE-B4C6-C98DA3205C09}" type="datetimeFigureOut">
              <a:rPr lang="en-US" smtClean="0"/>
              <a:t>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ar-JO"/>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1D8BD707-D9CF-40AE-B4C6-C98DA3205C09}" type="datetimeFigureOut">
              <a:rPr lang="en-US" smtClean="0"/>
              <a:t>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2051" name="Rectangle 3"/>
          <p:cNvSpPr>
            <a:spLocks noGrp="1" noChangeArrowheads="1"/>
          </p:cNvSpPr>
          <p:nvPr>
            <p:ph type="ctrTitle"/>
          </p:nvPr>
        </p:nvSpPr>
        <p:spPr>
          <a:xfrm>
            <a:off x="2063751" y="1701800"/>
            <a:ext cx="9211733" cy="1082675"/>
          </a:xfrm>
        </p:spPr>
        <p:txBody>
          <a:bodyPr/>
          <a:lstStyle>
            <a:lvl1pPr algn="r">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2063751" y="2927350"/>
            <a:ext cx="9218083" cy="1752600"/>
          </a:xfrm>
        </p:spPr>
        <p:txBody>
          <a:bodyPr/>
          <a:lstStyle>
            <a:lvl1pPr marL="0" indent="0" algn="r">
              <a:buFontTx/>
              <a:buNone/>
              <a:defRPr/>
            </a:lvl1pPr>
          </a:lstStyle>
          <a:p>
            <a:pPr lvl="0"/>
            <a:r>
              <a:rPr lang="en-US" altLang="zh-CN" noProof="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F438880-48EA-4A4E-B135-7BA827D11765}" type="datetimeFigureOut">
              <a:rPr lang="en-US" smtClean="0"/>
              <a:t>8/11/2024</a:t>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B4FB49DD-D242-4E80-8CA1-5C35D8B50763}" type="slidenum">
              <a:rPr lang="en-US" smtClean="0"/>
              <a:t>‹#›</a:t>
            </a:fld>
            <a:endParaRPr lang="en-US"/>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0A5C6-E096-47D7-A8DE-3BAE53042480}" type="slidenum">
              <a:rPr lang="en-GB" smtClean="0"/>
              <a:t>‹#›</a:t>
            </a:fld>
            <a:endParaRPr lang="en-GB"/>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6F438880-48EA-4A4E-B135-7BA827D11765}" type="datetimeFigureOut">
              <a:rPr lang="en-US" smtClean="0"/>
              <a:t>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B49DD-D242-4E80-8CA1-5C35D8B50763}" type="slidenum">
              <a:rPr lang="en-US" smtClean="0"/>
              <a:t>‹#›</a:t>
            </a:fld>
            <a:endParaRPr lang="en-US"/>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438880-48EA-4A4E-B135-7BA827D11765}" type="datetimeFigureOut">
              <a:rPr lang="en-US" smtClean="0"/>
              <a:t>8/11/2024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B49DD-D242-4E80-8CA1-5C35D8B50763}" type="slidenum">
              <a:rPr lang="en-US" smtClean="0"/>
              <a:t>‹#›</a:t>
            </a:fld>
            <a:endParaRPr lang="en-US"/>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438880-48EA-4A4E-B135-7BA827D11765}" type="datetimeFigureOut">
              <a:rPr lang="en-US" smtClean="0"/>
              <a:t>8/11/2024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FB49DD-D242-4E80-8CA1-5C35D8B50763}" type="slidenum">
              <a:rPr lang="en-US" smtClean="0"/>
              <a:t>‹#›</a:t>
            </a:fld>
            <a:endParaRPr lang="en-US"/>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438880-48EA-4A4E-B135-7BA827D11765}" type="datetimeFigureOut">
              <a:rPr lang="en-US" smtClean="0"/>
              <a:t>8/11/2024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FB49DD-D242-4E80-8CA1-5C35D8B50763}" type="slidenum">
              <a:rPr lang="en-US" smtClean="0"/>
              <a:t>‹#›</a:t>
            </a:fld>
            <a:endParaRPr lang="en-US"/>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438880-48EA-4A4E-B135-7BA827D11765}" type="datetimeFigureOut">
              <a:rPr lang="en-US" smtClean="0"/>
              <a:t>8/11/2024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FB49DD-D242-4E80-8CA1-5C35D8B50763}" type="slidenum">
              <a:rPr lang="en-US" smtClean="0"/>
              <a:t>‹#›</a:t>
            </a:fld>
            <a:endParaRPr lang="en-US"/>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438880-48EA-4A4E-B135-7BA827D11765}" type="datetimeFigureOut">
              <a:rPr lang="en-US" smtClean="0"/>
              <a:t>8/11/2024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B49DD-D242-4E80-8CA1-5C35D8B50763}" type="slidenum">
              <a:rPr lang="en-US" smtClean="0"/>
              <a:t>‹#›</a:t>
            </a:fld>
            <a:endParaRPr 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1D8BD707-D9CF-40AE-B4C6-C98DA3205C09}" type="datetimeFigureOut">
              <a:rPr lang="en-US" smtClean="0"/>
              <a:t>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438880-48EA-4A4E-B135-7BA827D11765}" type="datetimeFigureOut">
              <a:rPr lang="en-US" smtClean="0"/>
              <a:t>8/11/2024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B49DD-D242-4E80-8CA1-5C35D8B50763}" type="slidenum">
              <a:rPr lang="en-US" smtClean="0"/>
              <a:t>‹#›</a:t>
            </a:fld>
            <a:endParaRPr lang="en-US"/>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438880-48EA-4A4E-B135-7BA827D11765}" type="datetimeFigureOut">
              <a:rPr lang="en-US" smtClean="0"/>
              <a:t>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B49DD-D242-4E80-8CA1-5C35D8B50763}" type="slidenum">
              <a:rPr lang="en-US" smtClean="0"/>
              <a:t>‹#›</a:t>
            </a:fld>
            <a:endParaRPr lang="en-US"/>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438880-48EA-4A4E-B135-7BA827D11765}" type="datetimeFigureOut">
              <a:rPr lang="en-US" smtClean="0"/>
              <a:t>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B49DD-D242-4E80-8CA1-5C35D8B50763}" type="slidenum">
              <a:rPr lang="en-US" smtClean="0"/>
              <a:t>‹#›</a:t>
            </a:fld>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a:t>Click to edit Master title style</a:t>
            </a:r>
            <a:endParaRPr lang="ar-JO"/>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p:cNvSpPr>
            <a:spLocks noGrp="1"/>
          </p:cNvSpPr>
          <p:nvPr>
            <p:ph type="dt" sz="half" idx="10"/>
          </p:nvPr>
        </p:nvSpPr>
        <p:spPr/>
        <p:txBody>
          <a:bodyPr/>
          <a:lstStyle/>
          <a:p>
            <a:fld id="{1D8BD707-D9CF-40AE-B4C6-C98DA3205C09}" type="datetimeFigureOut">
              <a:rPr lang="en-US" smtClean="0"/>
              <a:t>8/11/2024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JO"/>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p:cNvSpPr>
            <a:spLocks noGrp="1"/>
          </p:cNvSpPr>
          <p:nvPr>
            <p:ph type="dt" sz="half" idx="10"/>
          </p:nvPr>
        </p:nvSpPr>
        <p:spPr/>
        <p:txBody>
          <a:bodyPr/>
          <a:lstStyle/>
          <a:p>
            <a:fld id="{1D8BD707-D9CF-40AE-B4C6-C98DA3205C09}" type="datetimeFigureOut">
              <a:rPr lang="en-US" smtClean="0"/>
              <a:t>8/11/2024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Date Placeholder 2"/>
          <p:cNvSpPr>
            <a:spLocks noGrp="1"/>
          </p:cNvSpPr>
          <p:nvPr>
            <p:ph type="dt" sz="half" idx="10"/>
          </p:nvPr>
        </p:nvSpPr>
        <p:spPr/>
        <p:txBody>
          <a:bodyPr/>
          <a:lstStyle/>
          <a:p>
            <a:fld id="{1D8BD707-D9CF-40AE-B4C6-C98DA3205C09}" type="datetimeFigureOut">
              <a:rPr lang="en-US" smtClean="0"/>
              <a:t>8/11/2024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8/11/2024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a:t>Click to edit Master title style</a:t>
            </a:r>
            <a:endParaRPr lang="ar-JO"/>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JO"/>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13" Type="http://schemas.openxmlformats.org/officeDocument/2006/relationships/image" Target="../media/image1.jpeg"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a:t>Click to edit Master title style</a:t>
            </a:r>
            <a:endParaRPr lang="ar-JO"/>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D8BD707-D9CF-40AE-B4C6-C98DA3205C09}" type="datetimeFigureOut">
              <a:rPr lang="en-US" smtClean="0"/>
              <a:t>8/11/2024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13"/>
          <a:stretch>
            <a:fillRect/>
          </a:stretch>
        </p:blipFill>
        <p:spPr>
          <a:xfrm>
            <a:off x="-8467" y="0"/>
            <a:ext cx="12200467"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2732DD4B-74E6-48B8-9CB9-E2C8C436A49F}" type="datetimeFigureOut">
              <a:rPr lang="ar-SA" smtClean="0"/>
              <a:t>06/02/1446</a:t>
            </a:fld>
            <a:endParaRPr lang="ar-SA"/>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ar-SA"/>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0FDA3869-BBC3-4707-81E9-73E7470CA5D0}"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1.GIF"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notesSlide" Target="../notesSlides/notesSlide2.xml" /><Relationship Id="rId1" Type="http://schemas.openxmlformats.org/officeDocument/2006/relationships/slideLayout" Target="../slideLayouts/slideLayout2.xml" /><Relationship Id="rId4"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7600"/>
            <a:ext cx="10972800" cy="1790700"/>
          </a:xfrm>
        </p:spPr>
        <p:txBody>
          <a:bodyPr/>
          <a:lstStyle/>
          <a:p>
            <a:r>
              <a:rPr lang="en-US" altLang="en-US" sz="2800"/>
              <a:t>presented by :</a:t>
            </a:r>
            <a:br>
              <a:rPr lang="en-US" altLang="en-US"/>
            </a:br>
            <a:r>
              <a:rPr lang="en-US" altLang="en-US" sz="2000"/>
              <a:t>hamza jaafreh</a:t>
            </a:r>
            <a:br>
              <a:rPr lang="en-US" altLang="en-US" sz="2000"/>
            </a:br>
            <a:r>
              <a:rPr lang="en-US" altLang="en-US" sz="2000"/>
              <a:t>marwan hamaideh </a:t>
            </a:r>
            <a:br>
              <a:rPr lang="en-US" altLang="en-US" sz="2000"/>
            </a:br>
            <a:r>
              <a:rPr lang="en-US" altLang="en-US" sz="2000"/>
              <a:t>ahmad hamaideh</a:t>
            </a:r>
          </a:p>
        </p:txBody>
      </p:sp>
      <p:sp>
        <p:nvSpPr>
          <p:cNvPr id="3" name="Content Placeholder 2"/>
          <p:cNvSpPr>
            <a:spLocks noGrp="1"/>
          </p:cNvSpPr>
          <p:nvPr>
            <p:ph idx="1"/>
          </p:nvPr>
        </p:nvSpPr>
        <p:spPr>
          <a:xfrm>
            <a:off x="2460625" y="2160905"/>
            <a:ext cx="5569585" cy="1489075"/>
          </a:xfrm>
        </p:spPr>
        <p:txBody>
          <a:bodyPr/>
          <a:lstStyle/>
          <a:p>
            <a:r>
              <a:rPr lang="en-US" b="1" dirty="0">
                <a:solidFill>
                  <a:srgbClr val="FF0000"/>
                </a:solidFill>
                <a:sym typeface="+mn-ea"/>
              </a:rPr>
              <a:t>Anatomy &amp; Physiology of</a:t>
            </a:r>
            <a:br>
              <a:rPr lang="en-US" b="1" dirty="0">
                <a:solidFill>
                  <a:srgbClr val="FF0000"/>
                </a:solidFill>
                <a:sym typeface="+mn-ea"/>
              </a:rPr>
            </a:br>
            <a:r>
              <a:rPr lang="en-US" b="1" dirty="0">
                <a:solidFill>
                  <a:srgbClr val="FF0000"/>
                </a:solidFill>
                <a:sym typeface="+mn-ea"/>
              </a:rPr>
              <a:t> erection and ejaculation</a:t>
            </a:r>
            <a:endParaRPr lang="en-GB" b="1" dirty="0">
              <a:solidFill>
                <a:srgbClr val="FF0000"/>
              </a:solidFill>
              <a:ea typeface="Segoe UI Black" panose="020B0A02040204020203" pitchFamily="34" charset="0"/>
            </a:endParaRPr>
          </a:p>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11353800" cy="6072206"/>
          </a:xfrm>
        </p:spPr>
        <p:txBody>
          <a:bodyPr>
            <a:noAutofit/>
          </a:bodyPr>
          <a:lstStyle/>
          <a:p>
            <a:pPr algn="l">
              <a:buNone/>
            </a:pPr>
            <a:r>
              <a:rPr lang="en-US" sz="4000" b="1" dirty="0">
                <a:solidFill>
                  <a:srgbClr val="FF0000"/>
                </a:solidFill>
              </a:rPr>
              <a:t>1-stimulation</a:t>
            </a:r>
            <a:r>
              <a:rPr lang="en-US" sz="2400" dirty="0"/>
              <a:t> </a:t>
            </a:r>
            <a:r>
              <a:rPr lang="en-US" sz="2800" b="1" dirty="0"/>
              <a:t>(somatic)</a:t>
            </a:r>
            <a:br>
              <a:rPr lang="en-US" sz="2800" dirty="0"/>
            </a:br>
            <a:r>
              <a:rPr lang="en-US" sz="2800" dirty="0"/>
              <a:t>- stimulation of genitals</a:t>
            </a:r>
            <a:br>
              <a:rPr lang="en-US" sz="2800" dirty="0"/>
            </a:br>
            <a:r>
              <a:rPr lang="en-US" sz="2800" dirty="0"/>
              <a:t>- sensed by </a:t>
            </a:r>
            <a:r>
              <a:rPr lang="en-US" sz="2800" dirty="0" err="1"/>
              <a:t>pudendal</a:t>
            </a:r>
            <a:r>
              <a:rPr lang="en-US" sz="2800" dirty="0"/>
              <a:t> nerve</a:t>
            </a:r>
            <a:br>
              <a:rPr lang="en-US" sz="2800" dirty="0"/>
            </a:br>
            <a:r>
              <a:rPr lang="en-US" sz="2800" dirty="0"/>
              <a:t>- conducted to S2-S4 via </a:t>
            </a:r>
            <a:r>
              <a:rPr lang="en-US" sz="2800" dirty="0" err="1"/>
              <a:t>pudendal</a:t>
            </a:r>
            <a:r>
              <a:rPr lang="en-US" sz="2800" dirty="0"/>
              <a:t> nerve</a:t>
            </a:r>
            <a:br>
              <a:rPr lang="en-US" sz="2800" dirty="0"/>
            </a:br>
            <a:br>
              <a:rPr lang="en-US" sz="2800" dirty="0"/>
            </a:br>
            <a:r>
              <a:rPr lang="en-US" sz="4000" b="1" dirty="0">
                <a:solidFill>
                  <a:srgbClr val="FF0000"/>
                </a:solidFill>
              </a:rPr>
              <a:t>2-erection</a:t>
            </a:r>
            <a:r>
              <a:rPr lang="en-US" sz="2400" dirty="0"/>
              <a:t> is caused by </a:t>
            </a:r>
            <a:r>
              <a:rPr lang="en-US" sz="2800" b="1" dirty="0"/>
              <a:t>(parasympathetic)</a:t>
            </a:r>
            <a:br>
              <a:rPr lang="en-US" sz="2800" dirty="0"/>
            </a:br>
            <a:r>
              <a:rPr lang="en-US" sz="2800" dirty="0"/>
              <a:t>- </a:t>
            </a:r>
            <a:r>
              <a:rPr lang="en-US" sz="3600" b="1" dirty="0">
                <a:solidFill>
                  <a:srgbClr val="00B050"/>
                </a:solidFill>
              </a:rPr>
              <a:t>parasympathetic arise in the (lateral horns </a:t>
            </a:r>
            <a:r>
              <a:rPr lang="ar-JO" sz="3600" b="1" dirty="0">
                <a:solidFill>
                  <a:srgbClr val="00B050"/>
                </a:solidFill>
              </a:rPr>
              <a:t> </a:t>
            </a:r>
            <a:r>
              <a:rPr lang="en-US" sz="3600" b="1" dirty="0">
                <a:solidFill>
                  <a:srgbClr val="00B050"/>
                </a:solidFill>
              </a:rPr>
              <a:t>grey matter of S2-S4)</a:t>
            </a:r>
            <a:br>
              <a:rPr lang="en-US" sz="2800" dirty="0"/>
            </a:br>
            <a:r>
              <a:rPr lang="en-US" sz="2800" dirty="0"/>
              <a:t>-and then the  </a:t>
            </a:r>
            <a:r>
              <a:rPr lang="en-US" sz="2300" dirty="0"/>
              <a:t>pelvic splanchnic go to pre-aortic and prostatic plexuses go to </a:t>
            </a:r>
            <a:r>
              <a:rPr lang="en-US" sz="2400" b="1" u="sng" dirty="0"/>
              <a:t>penis</a:t>
            </a:r>
            <a:br>
              <a:rPr lang="en-US" b="1" u="sng" dirty="0"/>
            </a:br>
            <a:r>
              <a:rPr lang="en-US" sz="2800" dirty="0"/>
              <a:t>- NO causes vasodilation of deep penile arteries</a:t>
            </a:r>
            <a:br>
              <a:rPr lang="en-US" sz="2800" dirty="0"/>
            </a:br>
            <a:r>
              <a:rPr lang="en-US" sz="2800" dirty="0"/>
              <a:t>- blood fill erectile tissue </a:t>
            </a:r>
          </a:p>
          <a:p>
            <a:pPr algn="l">
              <a:buNone/>
            </a:pPr>
            <a:r>
              <a:rPr lang="en-US" sz="2800" dirty="0"/>
              <a:t>        </a:t>
            </a:r>
            <a:r>
              <a:rPr lang="ar-JO" sz="2800" dirty="0"/>
              <a:t> </a:t>
            </a:r>
            <a:r>
              <a:rPr lang="en-US" sz="2800" dirty="0"/>
              <a:t>- compression of veins </a:t>
            </a:r>
          </a:p>
          <a:p>
            <a:pPr algn="l">
              <a:buNone/>
            </a:pPr>
            <a:r>
              <a:rPr lang="en-US" sz="2800" dirty="0"/>
              <a:t>s</a:t>
            </a:r>
            <a:endParaRPr lang="ar-JO" sz="2800" dirty="0"/>
          </a:p>
        </p:txBody>
      </p:sp>
      <p:sp>
        <p:nvSpPr>
          <p:cNvPr id="8" name="Title 1"/>
          <p:cNvSpPr txBox="1"/>
          <p:nvPr/>
        </p:nvSpPr>
        <p:spPr>
          <a:xfrm>
            <a:off x="2024034" y="0"/>
            <a:ext cx="8229600" cy="642918"/>
          </a:xfrm>
          <a:prstGeom prst="rect">
            <a:avLst/>
          </a:prstGeom>
        </p:spPr>
        <p:txBody>
          <a:bodyPr vert="horz" lIns="91440" tIns="45720" rIns="91440" bIns="45720" rtlCol="1" anchor="ctr">
            <a:noAutofit/>
          </a:bodyPr>
          <a:lstStyle/>
          <a:p>
            <a:pPr algn="ctr">
              <a:spcBef>
                <a:spcPct val="0"/>
              </a:spcBef>
              <a:defRPr/>
            </a:pPr>
            <a:r>
              <a:rPr lang="en-US" sz="6000" b="1" dirty="0">
                <a:solidFill>
                  <a:srgbClr val="002060"/>
                </a:solidFill>
                <a:latin typeface="+mj-lt"/>
                <a:ea typeface="+mj-ea"/>
                <a:cs typeface="+mj-cs"/>
              </a:rPr>
              <a:t>Innervation</a:t>
            </a:r>
            <a:endParaRPr lang="ar-JO" sz="4000" b="1" dirty="0">
              <a:solidFill>
                <a:srgbClr val="002060"/>
              </a:solidFill>
              <a:latin typeface="+mj-lt"/>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24034" y="0"/>
            <a:ext cx="8229600" cy="642918"/>
          </a:xfrm>
        </p:spPr>
        <p:txBody>
          <a:bodyPr>
            <a:normAutofit fontScale="90000"/>
          </a:bodyPr>
          <a:lstStyle/>
          <a:p>
            <a:pPr rtl="0"/>
            <a:r>
              <a:rPr lang="en-US" sz="6700" b="1" dirty="0" err="1">
                <a:solidFill>
                  <a:srgbClr val="002060"/>
                </a:solidFill>
              </a:rPr>
              <a:t>Innervation</a:t>
            </a:r>
            <a:endParaRPr lang="ar-JO" b="1" dirty="0">
              <a:solidFill>
                <a:srgbClr val="002060"/>
              </a:solidFill>
            </a:endParaRPr>
          </a:p>
        </p:txBody>
      </p:sp>
      <p:sp>
        <p:nvSpPr>
          <p:cNvPr id="3" name="Content Placeholder 2"/>
          <p:cNvSpPr>
            <a:spLocks noGrp="1"/>
          </p:cNvSpPr>
          <p:nvPr>
            <p:ph idx="1"/>
          </p:nvPr>
        </p:nvSpPr>
        <p:spPr>
          <a:xfrm>
            <a:off x="304800" y="785794"/>
            <a:ext cx="11506200" cy="5857916"/>
          </a:xfrm>
        </p:spPr>
        <p:txBody>
          <a:bodyPr>
            <a:noAutofit/>
          </a:bodyPr>
          <a:lstStyle/>
          <a:p>
            <a:pPr algn="l">
              <a:buNone/>
            </a:pPr>
            <a:r>
              <a:rPr lang="en-US" sz="4000" b="1" dirty="0">
                <a:solidFill>
                  <a:srgbClr val="FF0000"/>
                </a:solidFill>
              </a:rPr>
              <a:t>3-emission</a:t>
            </a:r>
            <a:r>
              <a:rPr lang="en-US" sz="2800" dirty="0"/>
              <a:t> </a:t>
            </a:r>
            <a:r>
              <a:rPr lang="en-US" sz="2800" b="1" dirty="0"/>
              <a:t>(sympathetic)</a:t>
            </a:r>
            <a:br>
              <a:rPr lang="en-US" sz="2800" dirty="0"/>
            </a:br>
            <a:r>
              <a:rPr lang="en-US" sz="2800" dirty="0"/>
              <a:t>is the beginning  part of ejaculation and it is initiated by </a:t>
            </a:r>
          </a:p>
          <a:p>
            <a:pPr algn="l">
              <a:buNone/>
            </a:pPr>
            <a:r>
              <a:rPr lang="en-US" sz="2800" dirty="0"/>
              <a:t> </a:t>
            </a:r>
            <a:r>
              <a:rPr lang="en-US" sz="3600" b="1" dirty="0">
                <a:solidFill>
                  <a:srgbClr val="00B050"/>
                </a:solidFill>
              </a:rPr>
              <a:t>sympathetic (lateral horns of T11-L2)</a:t>
            </a:r>
            <a:br>
              <a:rPr lang="en-US" sz="2800" dirty="0"/>
            </a:br>
            <a:r>
              <a:rPr lang="en-US" sz="2800" dirty="0"/>
              <a:t>- </a:t>
            </a:r>
            <a:r>
              <a:rPr lang="en-US" sz="2200" dirty="0"/>
              <a:t>lumber and sacral splanchnic to pre-aortic plexuses to </a:t>
            </a:r>
            <a:r>
              <a:rPr lang="en-US" sz="2400" b="1" u="sng" dirty="0"/>
              <a:t>spermatic tubes</a:t>
            </a:r>
            <a:br>
              <a:rPr lang="en-US" sz="2800" dirty="0"/>
            </a:br>
            <a:r>
              <a:rPr lang="en-US" sz="2800" dirty="0"/>
              <a:t>and then synapse and </a:t>
            </a:r>
          </a:p>
          <a:p>
            <a:pPr algn="l">
              <a:buFontTx/>
              <a:buChar char="-"/>
            </a:pPr>
            <a:r>
              <a:rPr lang="en-US" sz="2800" dirty="0"/>
              <a:t>NE causes : peristaltic contractions of the ductus deferens , seminal vesicle , prostatic  gland contracts and then ???&gt;? you get contraction of the internal urethral sphincter</a:t>
            </a:r>
          </a:p>
          <a:p>
            <a:pPr algn="l">
              <a:buFontTx/>
              <a:buChar char="-"/>
            </a:pPr>
            <a:r>
              <a:rPr lang="en-US" sz="2800" dirty="0"/>
              <a:t> semen don’t mix with urine</a:t>
            </a:r>
          </a:p>
          <a:p>
            <a:pPr algn="l">
              <a:buFontTx/>
              <a:buChar char="-"/>
            </a:pPr>
            <a:r>
              <a:rPr lang="en-US" sz="2800" dirty="0"/>
              <a:t>- semen don’t go retrogradely into the urinary  bladder</a:t>
            </a:r>
          </a:p>
          <a:p>
            <a:pPr algn="l">
              <a:buFontTx/>
              <a:buChar char="-"/>
            </a:pPr>
            <a:endParaRPr lang="ar-JO"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pPr marL="0" indent="0" algn="l">
              <a:buNone/>
            </a:pPr>
            <a:r>
              <a:rPr lang="en-US" sz="3600" dirty="0">
                <a:solidFill>
                  <a:srgbClr val="00B050"/>
                </a:solidFill>
              </a:rPr>
              <a:t>4-</a:t>
            </a:r>
            <a:r>
              <a:rPr lang="en-US" sz="3600" dirty="0">
                <a:solidFill>
                  <a:srgbClr val="FF0000"/>
                </a:solidFill>
              </a:rPr>
              <a:t>ejaculation</a:t>
            </a:r>
            <a:r>
              <a:rPr lang="en-US" sz="3600" dirty="0">
                <a:solidFill>
                  <a:srgbClr val="00B050"/>
                </a:solidFill>
              </a:rPr>
              <a:t> (sympathetic + somatic</a:t>
            </a:r>
            <a:r>
              <a:rPr lang="en-US" dirty="0"/>
              <a:t>)</a:t>
            </a:r>
            <a:br>
              <a:rPr lang="en-US" dirty="0"/>
            </a:br>
            <a:r>
              <a:rPr lang="en-US" dirty="0"/>
              <a:t>- constriction of internal urethral sphincter (sympathetic)</a:t>
            </a:r>
            <a:br>
              <a:rPr lang="en-US" dirty="0"/>
            </a:br>
            <a:r>
              <a:rPr lang="en-US" dirty="0"/>
              <a:t>- impulse arising from ventral horn S2-S4</a:t>
            </a:r>
            <a:br>
              <a:rPr lang="en-US" dirty="0"/>
            </a:br>
            <a:r>
              <a:rPr lang="en-US" dirty="0"/>
              <a:t>- </a:t>
            </a:r>
            <a:r>
              <a:rPr lang="en-US" dirty="0" err="1"/>
              <a:t>pudendal</a:t>
            </a:r>
            <a:r>
              <a:rPr lang="en-US" dirty="0"/>
              <a:t> nerve conducts the motor impulse causing </a:t>
            </a:r>
            <a:br>
              <a:rPr lang="en-US" dirty="0"/>
            </a:br>
            <a:r>
              <a:rPr lang="en-US" dirty="0"/>
              <a:t>- rhythmic contractions of </a:t>
            </a:r>
            <a:r>
              <a:rPr lang="en-US" dirty="0" err="1"/>
              <a:t>bulbospongiosus</a:t>
            </a:r>
            <a:r>
              <a:rPr lang="en-US" dirty="0"/>
              <a:t> and </a:t>
            </a:r>
            <a:r>
              <a:rPr lang="en-US" dirty="0" err="1"/>
              <a:t>ischiocavernosus</a:t>
            </a:r>
            <a:r>
              <a:rPr lang="en-US" dirty="0"/>
              <a:t> muscles (somatic</a:t>
            </a:r>
            <a:endParaRPr lang="ar-JO"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024034" y="0"/>
            <a:ext cx="8229600" cy="642918"/>
          </a:xfrm>
        </p:spPr>
        <p:txBody>
          <a:bodyPr>
            <a:normAutofit fontScale="90000"/>
          </a:bodyPr>
          <a:lstStyle/>
          <a:p>
            <a:pPr rtl="0"/>
            <a:r>
              <a:rPr lang="en-US" sz="6700" b="1" dirty="0" err="1">
                <a:solidFill>
                  <a:srgbClr val="002060"/>
                </a:solidFill>
              </a:rPr>
              <a:t>Innervation</a:t>
            </a:r>
            <a:endParaRPr lang="ar-JO" b="1" dirty="0">
              <a:solidFill>
                <a:srgbClr val="002060"/>
              </a:solidFill>
            </a:endParaRPr>
          </a:p>
        </p:txBody>
      </p:sp>
      <p:sp>
        <p:nvSpPr>
          <p:cNvPr id="3" name="Content Placeholder 2"/>
          <p:cNvSpPr>
            <a:spLocks noGrp="1"/>
          </p:cNvSpPr>
          <p:nvPr>
            <p:ph idx="1"/>
          </p:nvPr>
        </p:nvSpPr>
        <p:spPr/>
        <p:txBody>
          <a:bodyPr>
            <a:normAutofit/>
          </a:bodyPr>
          <a:lstStyle/>
          <a:p>
            <a:pPr algn="l" rtl="0"/>
            <a:r>
              <a:rPr lang="en-US" dirty="0"/>
              <a:t>Central: </a:t>
            </a:r>
            <a:r>
              <a:rPr lang="en-US" dirty="0">
                <a:solidFill>
                  <a:srgbClr val="FF0000"/>
                </a:solidFill>
              </a:rPr>
              <a:t>medial </a:t>
            </a:r>
            <a:r>
              <a:rPr lang="en-US" dirty="0" err="1">
                <a:solidFill>
                  <a:srgbClr val="FF0000"/>
                </a:solidFill>
              </a:rPr>
              <a:t>preoptic</a:t>
            </a:r>
            <a:r>
              <a:rPr lang="en-US" dirty="0">
                <a:solidFill>
                  <a:srgbClr val="FF0000"/>
                </a:solidFill>
              </a:rPr>
              <a:t> area (MPOA) and </a:t>
            </a:r>
            <a:r>
              <a:rPr lang="en-US" dirty="0" err="1">
                <a:solidFill>
                  <a:srgbClr val="FF0000"/>
                </a:solidFill>
              </a:rPr>
              <a:t>paraventricular</a:t>
            </a:r>
            <a:r>
              <a:rPr lang="en-US" dirty="0">
                <a:solidFill>
                  <a:srgbClr val="FF0000"/>
                </a:solidFill>
              </a:rPr>
              <a:t> nucleus (PVN) </a:t>
            </a:r>
            <a:r>
              <a:rPr lang="en-US" dirty="0"/>
              <a:t>in the hypothalamus are important </a:t>
            </a:r>
            <a:r>
              <a:rPr lang="en-US" dirty="0" err="1"/>
              <a:t>centres</a:t>
            </a:r>
            <a:r>
              <a:rPr lang="en-US" dirty="0"/>
              <a:t> for sexual function and penile erection.</a:t>
            </a:r>
            <a:endParaRPr lang="ar-JO"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158" y="0"/>
            <a:ext cx="8229600" cy="1143000"/>
          </a:xfrm>
        </p:spPr>
        <p:txBody>
          <a:bodyPr/>
          <a:lstStyle/>
          <a:p>
            <a:pPr rtl="0"/>
            <a:r>
              <a:rPr lang="en-US" b="1" dirty="0">
                <a:solidFill>
                  <a:srgbClr val="002060"/>
                </a:solidFill>
              </a:rPr>
              <a:t>Phases of erectile process</a:t>
            </a:r>
            <a:endParaRPr lang="ar-JO" b="1" dirty="0">
              <a:solidFill>
                <a:srgbClr val="002060"/>
              </a:solidFill>
            </a:endParaRPr>
          </a:p>
        </p:txBody>
      </p:sp>
      <p:graphicFrame>
        <p:nvGraphicFramePr>
          <p:cNvPr id="4" name="Content Placeholder 3"/>
          <p:cNvGraphicFramePr>
            <a:graphicFrameLocks noGrp="1"/>
          </p:cNvGraphicFramePr>
          <p:nvPr>
            <p:ph idx="1"/>
          </p:nvPr>
        </p:nvGraphicFramePr>
        <p:xfrm>
          <a:off x="1524000" y="1071546"/>
          <a:ext cx="9144000" cy="5568054"/>
        </p:xfrm>
        <a:graphic>
          <a:graphicData uri="http://schemas.openxmlformats.org/drawingml/2006/table">
            <a:tbl>
              <a:tblPr firstRow="1" bandRow="1">
                <a:tableStyleId>{3C2FFA5D-87B4-456A-9821-1D502468CF0F}</a:tableStyleId>
              </a:tblPr>
              <a:tblGrid>
                <a:gridCol w="6372212">
                  <a:extLst>
                    <a:ext uri="{9D8B030D-6E8A-4147-A177-3AD203B41FA5}">
                      <a16:colId xmlns:a16="http://schemas.microsoft.com/office/drawing/2014/main" val="20000"/>
                    </a:ext>
                  </a:extLst>
                </a:gridCol>
                <a:gridCol w="1858270">
                  <a:extLst>
                    <a:ext uri="{9D8B030D-6E8A-4147-A177-3AD203B41FA5}">
                      <a16:colId xmlns:a16="http://schemas.microsoft.com/office/drawing/2014/main" val="20001"/>
                    </a:ext>
                  </a:extLst>
                </a:gridCol>
                <a:gridCol w="913518">
                  <a:extLst>
                    <a:ext uri="{9D8B030D-6E8A-4147-A177-3AD203B41FA5}">
                      <a16:colId xmlns:a16="http://schemas.microsoft.com/office/drawing/2014/main" val="20002"/>
                    </a:ext>
                  </a:extLst>
                </a:gridCol>
              </a:tblGrid>
              <a:tr h="775609">
                <a:tc>
                  <a:txBody>
                    <a:bodyPr/>
                    <a:lstStyle/>
                    <a:p>
                      <a:pPr algn="ctr" rtl="1"/>
                      <a:r>
                        <a:rPr lang="en-US" sz="2800" dirty="0"/>
                        <a:t>description</a:t>
                      </a:r>
                      <a:endParaRPr lang="ar-JO" sz="2800" dirty="0"/>
                    </a:p>
                  </a:txBody>
                  <a:tcPr/>
                </a:tc>
                <a:tc>
                  <a:txBody>
                    <a:bodyPr/>
                    <a:lstStyle/>
                    <a:p>
                      <a:pPr algn="ctr" rtl="0"/>
                      <a:r>
                        <a:rPr lang="en-US" sz="2800" dirty="0"/>
                        <a:t>term</a:t>
                      </a:r>
                      <a:endParaRPr lang="ar-JO" sz="2800" dirty="0"/>
                    </a:p>
                  </a:txBody>
                  <a:tcPr/>
                </a:tc>
                <a:tc>
                  <a:txBody>
                    <a:bodyPr/>
                    <a:lstStyle/>
                    <a:p>
                      <a:pPr algn="ctr" rtl="0"/>
                      <a:r>
                        <a:rPr lang="en-US" sz="2000" dirty="0"/>
                        <a:t>phase</a:t>
                      </a:r>
                      <a:endParaRPr lang="ar-JO" sz="2000" dirty="0"/>
                    </a:p>
                  </a:txBody>
                  <a:tcPr/>
                </a:tc>
                <a:extLst>
                  <a:ext uri="{0D108BD9-81ED-4DB2-BD59-A6C34878D82A}">
                    <a16:rowId xmlns:a16="http://schemas.microsoft.com/office/drawing/2014/main" val="10000"/>
                  </a:ext>
                </a:extLst>
              </a:tr>
              <a:tr h="775609">
                <a:tc>
                  <a:txBody>
                    <a:bodyPr/>
                    <a:lstStyle/>
                    <a:p>
                      <a:pPr algn="l" rtl="0"/>
                      <a:r>
                        <a:rPr lang="en-US" dirty="0" err="1"/>
                        <a:t>Cavernosal</a:t>
                      </a:r>
                      <a:r>
                        <a:rPr lang="en-US" dirty="0"/>
                        <a:t> smooth muscle contracted; sinusoids empty; minimal arterial flow</a:t>
                      </a:r>
                      <a:endParaRPr lang="ar-JO" dirty="0"/>
                    </a:p>
                  </a:txBody>
                  <a:tcPr/>
                </a:tc>
                <a:tc>
                  <a:txBody>
                    <a:bodyPr/>
                    <a:lstStyle/>
                    <a:p>
                      <a:pPr algn="l" rtl="1"/>
                      <a:r>
                        <a:rPr lang="en-US" dirty="0"/>
                        <a:t>Flaccid phase </a:t>
                      </a:r>
                      <a:endParaRPr lang="ar-JO" dirty="0"/>
                    </a:p>
                  </a:txBody>
                  <a:tcPr/>
                </a:tc>
                <a:tc>
                  <a:txBody>
                    <a:bodyPr/>
                    <a:lstStyle/>
                    <a:p>
                      <a:pPr algn="ctr" rtl="1"/>
                      <a:r>
                        <a:rPr lang="en-US" dirty="0"/>
                        <a:t>0</a:t>
                      </a:r>
                      <a:endParaRPr lang="ar-JO" dirty="0"/>
                    </a:p>
                  </a:txBody>
                  <a:tcPr/>
                </a:tc>
                <a:extLst>
                  <a:ext uri="{0D108BD9-81ED-4DB2-BD59-A6C34878D82A}">
                    <a16:rowId xmlns:a16="http://schemas.microsoft.com/office/drawing/2014/main" val="10001"/>
                  </a:ext>
                </a:extLst>
              </a:tr>
              <a:tr h="775609">
                <a:tc>
                  <a:txBody>
                    <a:bodyPr/>
                    <a:lstStyle/>
                    <a:p>
                      <a:pPr algn="l" rtl="0"/>
                      <a:r>
                        <a:rPr lang="en-US" dirty="0"/>
                        <a:t>Increased </a:t>
                      </a:r>
                      <a:r>
                        <a:rPr lang="en-US" dirty="0" err="1"/>
                        <a:t>pudendal</a:t>
                      </a:r>
                      <a:r>
                        <a:rPr lang="en-US" dirty="0"/>
                        <a:t> artery flow; penile elongation</a:t>
                      </a:r>
                      <a:endParaRPr lang="ar-JO" dirty="0"/>
                    </a:p>
                  </a:txBody>
                  <a:tcPr/>
                </a:tc>
                <a:tc>
                  <a:txBody>
                    <a:bodyPr/>
                    <a:lstStyle/>
                    <a:p>
                      <a:pPr algn="l" rtl="1"/>
                      <a:r>
                        <a:rPr lang="en-US" dirty="0"/>
                        <a:t>Latent (filling ) phase</a:t>
                      </a:r>
                      <a:endParaRPr lang="ar-JO" dirty="0"/>
                    </a:p>
                  </a:txBody>
                  <a:tcPr/>
                </a:tc>
                <a:tc>
                  <a:txBody>
                    <a:bodyPr/>
                    <a:lstStyle/>
                    <a:p>
                      <a:pPr algn="ctr" rtl="1"/>
                      <a:r>
                        <a:rPr lang="en-US" dirty="0"/>
                        <a:t>1</a:t>
                      </a:r>
                      <a:endParaRPr lang="ar-JO" dirty="0"/>
                    </a:p>
                  </a:txBody>
                  <a:tcPr/>
                </a:tc>
                <a:extLst>
                  <a:ext uri="{0D108BD9-81ED-4DB2-BD59-A6C34878D82A}">
                    <a16:rowId xmlns:a16="http://schemas.microsoft.com/office/drawing/2014/main" val="10002"/>
                  </a:ext>
                </a:extLst>
              </a:tr>
              <a:tr h="775609">
                <a:tc>
                  <a:txBody>
                    <a:bodyPr/>
                    <a:lstStyle/>
                    <a:p>
                      <a:pPr algn="l" rtl="0"/>
                      <a:r>
                        <a:rPr lang="en-US" dirty="0"/>
                        <a:t>Rising </a:t>
                      </a:r>
                      <a:r>
                        <a:rPr lang="en-US" dirty="0" err="1"/>
                        <a:t>intracavernosal</a:t>
                      </a:r>
                      <a:r>
                        <a:rPr lang="en-US" dirty="0"/>
                        <a:t> pressure; erection forming</a:t>
                      </a:r>
                      <a:endParaRPr lang="ar-JO" dirty="0"/>
                    </a:p>
                  </a:txBody>
                  <a:tcPr/>
                </a:tc>
                <a:tc>
                  <a:txBody>
                    <a:bodyPr/>
                    <a:lstStyle/>
                    <a:p>
                      <a:pPr algn="l" rtl="1"/>
                      <a:r>
                        <a:rPr lang="en-US" dirty="0"/>
                        <a:t>Tumescent phase</a:t>
                      </a:r>
                      <a:endParaRPr lang="ar-JO" dirty="0"/>
                    </a:p>
                  </a:txBody>
                  <a:tcPr/>
                </a:tc>
                <a:tc>
                  <a:txBody>
                    <a:bodyPr/>
                    <a:lstStyle/>
                    <a:p>
                      <a:pPr algn="ctr" rtl="1"/>
                      <a:r>
                        <a:rPr lang="en-US" dirty="0"/>
                        <a:t>2</a:t>
                      </a:r>
                      <a:endParaRPr lang="ar-JO" dirty="0"/>
                    </a:p>
                  </a:txBody>
                  <a:tcPr/>
                </a:tc>
                <a:extLst>
                  <a:ext uri="{0D108BD9-81ED-4DB2-BD59-A6C34878D82A}">
                    <a16:rowId xmlns:a16="http://schemas.microsoft.com/office/drawing/2014/main" val="10003"/>
                  </a:ext>
                </a:extLst>
              </a:tr>
              <a:tr h="775609">
                <a:tc>
                  <a:txBody>
                    <a:bodyPr/>
                    <a:lstStyle/>
                    <a:p>
                      <a:pPr algn="l" rtl="0"/>
                      <a:r>
                        <a:rPr lang="en-US" dirty="0"/>
                        <a:t>Increased </a:t>
                      </a:r>
                      <a:r>
                        <a:rPr lang="en-US" dirty="0" err="1"/>
                        <a:t>cavernosal</a:t>
                      </a:r>
                      <a:r>
                        <a:rPr lang="en-US" dirty="0"/>
                        <a:t> pressure causes penis to become fully erect</a:t>
                      </a:r>
                      <a:endParaRPr lang="ar-JO" dirty="0"/>
                    </a:p>
                  </a:txBody>
                  <a:tcPr/>
                </a:tc>
                <a:tc>
                  <a:txBody>
                    <a:bodyPr/>
                    <a:lstStyle/>
                    <a:p>
                      <a:pPr algn="l" rtl="1"/>
                      <a:r>
                        <a:rPr lang="en-US" dirty="0"/>
                        <a:t>Full erection phase</a:t>
                      </a:r>
                      <a:endParaRPr lang="ar-JO" dirty="0"/>
                    </a:p>
                  </a:txBody>
                  <a:tcPr/>
                </a:tc>
                <a:tc>
                  <a:txBody>
                    <a:bodyPr/>
                    <a:lstStyle/>
                    <a:p>
                      <a:pPr algn="ctr" rtl="1"/>
                      <a:r>
                        <a:rPr lang="en-US" dirty="0"/>
                        <a:t>3</a:t>
                      </a:r>
                      <a:endParaRPr lang="ar-JO" dirty="0"/>
                    </a:p>
                  </a:txBody>
                  <a:tcPr/>
                </a:tc>
                <a:extLst>
                  <a:ext uri="{0D108BD9-81ED-4DB2-BD59-A6C34878D82A}">
                    <a16:rowId xmlns:a16="http://schemas.microsoft.com/office/drawing/2014/main" val="10004"/>
                  </a:ext>
                </a:extLst>
              </a:tr>
              <a:tr h="775609">
                <a:tc>
                  <a:txBody>
                    <a:bodyPr/>
                    <a:lstStyle/>
                    <a:p>
                      <a:pPr algn="l" rtl="0"/>
                      <a:r>
                        <a:rPr lang="en-US" dirty="0"/>
                        <a:t>Further increases in pressure + </a:t>
                      </a:r>
                      <a:r>
                        <a:rPr lang="en-US" dirty="0" err="1"/>
                        <a:t>ischiocavernosal</a:t>
                      </a:r>
                      <a:r>
                        <a:rPr lang="en-US" dirty="0"/>
                        <a:t> muscle contraction</a:t>
                      </a:r>
                      <a:endParaRPr lang="ar-JO" dirty="0"/>
                    </a:p>
                  </a:txBody>
                  <a:tcPr/>
                </a:tc>
                <a:tc>
                  <a:txBody>
                    <a:bodyPr/>
                    <a:lstStyle/>
                    <a:p>
                      <a:pPr algn="l" rtl="1"/>
                      <a:r>
                        <a:rPr lang="en-US" dirty="0"/>
                        <a:t>Rigid erection phase</a:t>
                      </a:r>
                      <a:endParaRPr lang="ar-JO" dirty="0"/>
                    </a:p>
                  </a:txBody>
                  <a:tcPr/>
                </a:tc>
                <a:tc>
                  <a:txBody>
                    <a:bodyPr/>
                    <a:lstStyle/>
                    <a:p>
                      <a:pPr algn="ctr" rtl="1"/>
                      <a:r>
                        <a:rPr lang="en-US" dirty="0"/>
                        <a:t>4</a:t>
                      </a:r>
                      <a:endParaRPr lang="ar-JO" dirty="0"/>
                    </a:p>
                  </a:txBody>
                  <a:tcPr/>
                </a:tc>
                <a:extLst>
                  <a:ext uri="{0D108BD9-81ED-4DB2-BD59-A6C34878D82A}">
                    <a16:rowId xmlns:a16="http://schemas.microsoft.com/office/drawing/2014/main" val="10005"/>
                  </a:ext>
                </a:extLst>
              </a:tr>
              <a:tr h="775609">
                <a:tc>
                  <a:txBody>
                    <a:bodyPr/>
                    <a:lstStyle/>
                    <a:p>
                      <a:pPr algn="l" rtl="0"/>
                      <a:r>
                        <a:rPr lang="en-US" dirty="0"/>
                        <a:t>Following ejaculation, sympathetic discharge resumes; there is smooth muscle contraction and vasoconstriction; reduced arterial flow; blood is expelled from sinusoidal spaces</a:t>
                      </a:r>
                      <a:endParaRPr lang="ar-JO" dirty="0"/>
                    </a:p>
                  </a:txBody>
                  <a:tcPr/>
                </a:tc>
                <a:tc>
                  <a:txBody>
                    <a:bodyPr/>
                    <a:lstStyle/>
                    <a:p>
                      <a:pPr algn="l" rtl="0"/>
                      <a:r>
                        <a:rPr lang="en-US" dirty="0" err="1"/>
                        <a:t>Detumescence</a:t>
                      </a:r>
                      <a:r>
                        <a:rPr lang="en-US" dirty="0"/>
                        <a:t> phase</a:t>
                      </a:r>
                      <a:endParaRPr lang="ar-JO" dirty="0"/>
                    </a:p>
                  </a:txBody>
                  <a:tcPr/>
                </a:tc>
                <a:tc>
                  <a:txBody>
                    <a:bodyPr/>
                    <a:lstStyle/>
                    <a:p>
                      <a:pPr algn="ctr" rtl="1"/>
                      <a:r>
                        <a:rPr lang="en-US" dirty="0"/>
                        <a:t>5</a:t>
                      </a:r>
                      <a:endParaRPr lang="ar-JO" dirty="0"/>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rPr>
              <a:t>Erectile dysfunction </a:t>
            </a:r>
          </a:p>
        </p:txBody>
      </p:sp>
      <p:sp>
        <p:nvSpPr>
          <p:cNvPr id="3" name="Content Placeholder 2"/>
          <p:cNvSpPr>
            <a:spLocks noGrp="1"/>
          </p:cNvSpPr>
          <p:nvPr>
            <p:ph idx="1"/>
          </p:nvPr>
        </p:nvSpPr>
        <p:spPr/>
        <p:txBody>
          <a:bodyPr/>
          <a:lstStyle/>
          <a:p>
            <a:pPr algn="l" rtl="0">
              <a:buNone/>
            </a:pPr>
            <a:r>
              <a:rPr lang="en-GB" b="1" dirty="0"/>
              <a:t>Definition</a:t>
            </a:r>
          </a:p>
          <a:p>
            <a:pPr algn="l" rtl="0">
              <a:buNone/>
            </a:pPr>
            <a:r>
              <a:rPr lang="en-GB" dirty="0"/>
              <a:t>Erectile dysfunction (ED) (also called impotence) describes the ‘consistent or recurrent inability to attain and/or maintain a penile erection sufficient for sexual intercourse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Epidemiology</a:t>
            </a:r>
            <a:br>
              <a:rPr lang="en-GB" b="1" dirty="0"/>
            </a:br>
            <a:endParaRPr lang="en-GB" dirty="0"/>
          </a:p>
        </p:txBody>
      </p:sp>
      <p:sp>
        <p:nvSpPr>
          <p:cNvPr id="3" name="Content Placeholder 2"/>
          <p:cNvSpPr>
            <a:spLocks noGrp="1"/>
          </p:cNvSpPr>
          <p:nvPr>
            <p:ph idx="1"/>
          </p:nvPr>
        </p:nvSpPr>
        <p:spPr/>
        <p:txBody>
          <a:bodyPr>
            <a:normAutofit/>
          </a:bodyPr>
          <a:lstStyle/>
          <a:p>
            <a:pPr algn="l" rtl="0">
              <a:buNone/>
            </a:pPr>
            <a:r>
              <a:rPr lang="en-GB" b="1" dirty="0"/>
              <a:t>In men aged 40–70y</a:t>
            </a:r>
          </a:p>
          <a:p>
            <a:pPr algn="l" rtl="0"/>
            <a:r>
              <a:rPr lang="en-GB" dirty="0"/>
              <a:t> mild ED is found in 17% </a:t>
            </a:r>
          </a:p>
          <a:p>
            <a:pPr algn="l" rtl="0"/>
            <a:r>
              <a:rPr lang="en-GB" dirty="0"/>
              <a:t>moderate ED in 25%</a:t>
            </a:r>
          </a:p>
          <a:p>
            <a:pPr algn="l" rtl="0"/>
            <a:r>
              <a:rPr lang="en-GB" dirty="0"/>
              <a:t>complete ED in 10%</a:t>
            </a:r>
          </a:p>
          <a:p>
            <a:pPr algn="l" rtl="0">
              <a:buNone/>
            </a:pPr>
            <a:r>
              <a:rPr lang="en-GB" b="1" dirty="0"/>
              <a:t>Incidence increases with age </a:t>
            </a:r>
            <a:r>
              <a:rPr lang="en-GB" dirty="0"/>
              <a:t>with complete ED affecting</a:t>
            </a:r>
          </a:p>
          <a:p>
            <a:pPr algn="l" rtl="0"/>
            <a:r>
              <a:rPr lang="en-GB" dirty="0"/>
              <a:t> 15% of men in their 70’s </a:t>
            </a:r>
          </a:p>
          <a:p>
            <a:pPr algn="l" rtl="0"/>
            <a:r>
              <a:rPr lang="en-GB" dirty="0"/>
              <a:t>30–40% in their 80’s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18058"/>
          </a:xfrm>
        </p:spPr>
        <p:txBody>
          <a:bodyPr>
            <a:normAutofit fontScale="90000"/>
          </a:bodyPr>
          <a:lstStyle/>
          <a:p>
            <a:endParaRPr lang="en-GB" dirty="0"/>
          </a:p>
        </p:txBody>
      </p:sp>
      <p:sp>
        <p:nvSpPr>
          <p:cNvPr id="3" name="Content Placeholder 2"/>
          <p:cNvSpPr>
            <a:spLocks noGrp="1"/>
          </p:cNvSpPr>
          <p:nvPr>
            <p:ph idx="1"/>
          </p:nvPr>
        </p:nvSpPr>
        <p:spPr>
          <a:xfrm>
            <a:off x="1981200" y="1"/>
            <a:ext cx="8229600" cy="6126163"/>
          </a:xfrm>
        </p:spPr>
        <p:txBody>
          <a:bodyPr/>
          <a:lstStyle/>
          <a:p>
            <a:pPr algn="l"/>
            <a:r>
              <a:rPr lang="en-GB" b="1" dirty="0"/>
              <a:t>Aetiology</a:t>
            </a:r>
          </a:p>
          <a:p>
            <a:pPr algn="l">
              <a:buNone/>
            </a:pPr>
            <a:r>
              <a:rPr lang="en-GB" dirty="0"/>
              <a:t>ED is generally divided into psychogenic and organic causes It is often </a:t>
            </a:r>
            <a:r>
              <a:rPr lang="en-GB" dirty="0" err="1"/>
              <a:t>multifactorial</a:t>
            </a:r>
            <a:r>
              <a:rPr lang="en-GB" dirty="0"/>
              <a:t>.</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7523" t="21825" r="28101"/>
          <a:stretch>
            <a:fillRect/>
          </a:stretch>
        </p:blipFill>
        <p:spPr bwMode="auto">
          <a:xfrm>
            <a:off x="2207568" y="1772817"/>
            <a:ext cx="7859258" cy="336171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919536" y="5013177"/>
            <a:ext cx="7992888" cy="1323439"/>
          </a:xfrm>
          <a:prstGeom prst="rect">
            <a:avLst/>
          </a:prstGeom>
        </p:spPr>
        <p:txBody>
          <a:bodyPr wrap="square">
            <a:spAutoFit/>
          </a:bodyPr>
          <a:lstStyle/>
          <a:p>
            <a:pPr lvl="1"/>
            <a:r>
              <a:rPr lang="en-GB" sz="2000" dirty="0"/>
              <a:t>organic causes : </a:t>
            </a:r>
            <a:r>
              <a:rPr lang="en-US" sz="2000" dirty="0"/>
              <a:t>Gradual onset (unless associated with an obvious cause such </a:t>
            </a:r>
            <a:r>
              <a:rPr lang="en-US" sz="2000" b="1" dirty="0"/>
              <a:t>as surgery</a:t>
            </a:r>
            <a:r>
              <a:rPr lang="en-US" sz="2000" dirty="0"/>
              <a:t>, where onset is acute) </a:t>
            </a:r>
          </a:p>
          <a:p>
            <a:pPr lvl="1"/>
            <a:r>
              <a:rPr lang="en-US" sz="2000" b="1" dirty="0"/>
              <a:t>Loss of spontaneous erections</a:t>
            </a:r>
          </a:p>
          <a:p>
            <a:pPr lvl="1"/>
            <a:r>
              <a:rPr lang="en-US" sz="2000" b="1" dirty="0"/>
              <a:t>Intact libido and ejaculatory function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1775520" y="0"/>
          <a:ext cx="8352928" cy="7525464"/>
        </p:xfrm>
        <a:graphic>
          <a:graphicData uri="http://schemas.openxmlformats.org/drawingml/2006/table">
            <a:tbl>
              <a:tblPr/>
              <a:tblGrid>
                <a:gridCol w="1230565">
                  <a:extLst>
                    <a:ext uri="{9D8B030D-6E8A-4147-A177-3AD203B41FA5}">
                      <a16:colId xmlns:a16="http://schemas.microsoft.com/office/drawing/2014/main" val="20000"/>
                    </a:ext>
                  </a:extLst>
                </a:gridCol>
                <a:gridCol w="7122363">
                  <a:extLst>
                    <a:ext uri="{9D8B030D-6E8A-4147-A177-3AD203B41FA5}">
                      <a16:colId xmlns:a16="http://schemas.microsoft.com/office/drawing/2014/main" val="20001"/>
                    </a:ext>
                  </a:extLst>
                </a:gridCol>
              </a:tblGrid>
              <a:tr h="466321">
                <a:tc gridSpan="2">
                  <a:txBody>
                    <a:bodyPr/>
                    <a:lstStyle/>
                    <a:p>
                      <a:pPr algn="ctr" rtl="0"/>
                      <a:r>
                        <a:rPr lang="en-US" sz="2800" dirty="0"/>
                        <a:t>Causes of </a:t>
                      </a:r>
                      <a:r>
                        <a:rPr lang="en-US" sz="2800" b="1" u="sng" dirty="0"/>
                        <a:t>IMPOTENCE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n-US"/>
                    </a:p>
                  </a:txBody>
                  <a:tcPr marL="43641" marR="43641" marT="21821" marB="218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92809">
                <a:tc>
                  <a:txBody>
                    <a:bodyPr/>
                    <a:lstStyle/>
                    <a:p>
                      <a:pPr marL="122555" indent="0"/>
                      <a:r>
                        <a:rPr lang="en-US" sz="1400" b="1" dirty="0"/>
                        <a:t>Inflammatory</a:t>
                      </a:r>
                      <a:br>
                        <a:rPr lang="en-US" sz="1400" b="1" dirty="0"/>
                      </a:br>
                      <a:r>
                        <a:rPr lang="en-US" sz="1600" b="1" dirty="0"/>
                        <a:t>I</a:t>
                      </a:r>
                      <a:r>
                        <a:rPr lang="en-US" sz="1400" b="1" dirty="0"/>
                        <a:t>atrogenic</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122555" indent="0" algn="l" rtl="0"/>
                      <a:r>
                        <a:rPr lang="en-US" sz="1400" dirty="0" err="1"/>
                        <a:t>Prostatitis</a:t>
                      </a:r>
                      <a:br>
                        <a:rPr lang="en-US" sz="1400" dirty="0"/>
                      </a:br>
                      <a:r>
                        <a:rPr lang="en-US" sz="1400" dirty="0"/>
                        <a:t>pelvic surgery/pelvic radiation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33160">
                <a:tc>
                  <a:txBody>
                    <a:bodyPr/>
                    <a:lstStyle/>
                    <a:p>
                      <a:pPr marL="122555" indent="0"/>
                      <a:r>
                        <a:rPr lang="en-US" sz="1400" b="1" dirty="0"/>
                        <a:t>Mechanical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122555" indent="0" algn="l" rtl="0"/>
                      <a:r>
                        <a:rPr lang="en-US" sz="1400" dirty="0" err="1"/>
                        <a:t>Peyronie's</a:t>
                      </a:r>
                      <a:r>
                        <a:rPr lang="en-US" sz="1400" dirty="0"/>
                        <a:t> disease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7242">
                <a:tc>
                  <a:txBody>
                    <a:bodyPr/>
                    <a:lstStyle/>
                    <a:p>
                      <a:pPr marL="122555" indent="0"/>
                      <a:r>
                        <a:rPr lang="en-US" sz="1400" b="1" dirty="0"/>
                        <a:t>Psychological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122555" indent="0" algn="l" rtl="0"/>
                      <a:r>
                        <a:rPr lang="en-US" sz="1400" dirty="0"/>
                        <a:t>Depression; anxiety; relationship difficulties; lack of attraction; stress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7242">
                <a:tc rowSpan="2">
                  <a:txBody>
                    <a:bodyPr/>
                    <a:lstStyle/>
                    <a:p>
                      <a:pPr marL="122555" indent="0"/>
                      <a:r>
                        <a:rPr lang="en-US" sz="1400" b="1" dirty="0"/>
                        <a:t>Occlusive vascular factors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122555" indent="0" algn="l" rtl="0"/>
                      <a:r>
                        <a:rPr lang="en-US" sz="1400" b="1" i="1" dirty="0" err="1"/>
                        <a:t>Arteriogenic</a:t>
                      </a:r>
                      <a:r>
                        <a:rPr lang="en-US" sz="1400" dirty="0"/>
                        <a:t>: hypertension; smoking; </a:t>
                      </a:r>
                      <a:r>
                        <a:rPr lang="en-US" sz="1400" dirty="0" err="1"/>
                        <a:t>hyperlipidaemia</a:t>
                      </a:r>
                      <a:r>
                        <a:rPr lang="en-US" sz="1400" dirty="0"/>
                        <a:t>; diabetes mellitus; peripheral vascular disease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7242">
                <a:tc vMerge="1">
                  <a:txBody>
                    <a:bodyPr/>
                    <a:lstStyle/>
                    <a:p>
                      <a:endParaRPr lang="en-US"/>
                    </a:p>
                  </a:txBody>
                  <a:tcPr/>
                </a:tc>
                <a:tc>
                  <a:txBody>
                    <a:bodyPr/>
                    <a:lstStyle/>
                    <a:p>
                      <a:pPr marL="122555" indent="0" algn="l" rtl="0"/>
                      <a:r>
                        <a:rPr lang="en-US" sz="1400" b="1" i="1" dirty="0" err="1"/>
                        <a:t>Venogenic</a:t>
                      </a:r>
                      <a:r>
                        <a:rPr lang="en-US" sz="1400" dirty="0"/>
                        <a:t>: impairment of </a:t>
                      </a:r>
                      <a:r>
                        <a:rPr lang="en-US" sz="1400" dirty="0" err="1"/>
                        <a:t>veno</a:t>
                      </a:r>
                      <a:r>
                        <a:rPr lang="en-US" sz="1400" dirty="0"/>
                        <a:t>-occlusive mechanism (due to anatomical or degenerative changes)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33160">
                <a:tc>
                  <a:txBody>
                    <a:bodyPr/>
                    <a:lstStyle/>
                    <a:p>
                      <a:pPr marL="122555" indent="0"/>
                      <a:r>
                        <a:rPr lang="en-US" sz="1400" b="1" dirty="0"/>
                        <a:t>Trauma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122555" indent="0" algn="l" rtl="0"/>
                      <a:r>
                        <a:rPr lang="en-US" sz="1400" dirty="0"/>
                        <a:t>Pelvic fracture; spinal cord injury; penile trauma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3886">
                <a:tc>
                  <a:txBody>
                    <a:bodyPr/>
                    <a:lstStyle/>
                    <a:p>
                      <a:pPr marL="122555" indent="0"/>
                      <a:r>
                        <a:rPr lang="en-US" sz="1400" b="1" dirty="0"/>
                        <a:t>Extra factors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122555" indent="0" algn="l" rtl="0"/>
                      <a:r>
                        <a:rPr lang="en-US" sz="1400" b="1" i="1" dirty="0"/>
                        <a:t>Other</a:t>
                      </a:r>
                      <a:r>
                        <a:rPr lang="en-US" sz="1400" dirty="0"/>
                        <a:t>: increasing age; chronic renal failure; cirrhosis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7242">
                <a:tc rowSpan="3">
                  <a:txBody>
                    <a:bodyPr/>
                    <a:lstStyle/>
                    <a:p>
                      <a:pPr marL="122555" indent="0"/>
                      <a:r>
                        <a:rPr lang="en-US" sz="1400" b="1" dirty="0"/>
                        <a:t>Neurogenic</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122555" indent="0" algn="l" rtl="0"/>
                      <a:r>
                        <a:rPr lang="en-US" sz="1400" b="1" i="1" dirty="0"/>
                        <a:t>CNS</a:t>
                      </a:r>
                      <a:r>
                        <a:rPr lang="en-US" sz="1400" dirty="0"/>
                        <a:t>: multiple sclerosis (MS); Parkinson's disease; multi-system atrophy; </a:t>
                      </a:r>
                      <a:r>
                        <a:rPr lang="en-US" sz="1400" dirty="0" err="1"/>
                        <a:t>tumour</a:t>
                      </a:r>
                      <a:endParaRPr lang="en-US" sz="14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33160">
                <a:tc vMerge="1">
                  <a:txBody>
                    <a:bodyPr/>
                    <a:lstStyle/>
                    <a:p>
                      <a:endParaRPr lang="en-US"/>
                    </a:p>
                  </a:txBody>
                  <a:tcPr/>
                </a:tc>
                <a:tc>
                  <a:txBody>
                    <a:bodyPr/>
                    <a:lstStyle/>
                    <a:p>
                      <a:pPr marL="122555" indent="0" algn="l" rtl="0"/>
                      <a:r>
                        <a:rPr lang="it-IT" sz="1400" b="1" i="1" dirty="0"/>
                        <a:t>Spinal cord:</a:t>
                      </a:r>
                      <a:r>
                        <a:rPr lang="it-IT" sz="1400" dirty="0"/>
                        <a:t> spina bifida; MS; syringomyelia; tumour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77242">
                <a:tc vMerge="1">
                  <a:txBody>
                    <a:bodyPr/>
                    <a:lstStyle/>
                    <a:p>
                      <a:endParaRPr lang="en-US"/>
                    </a:p>
                  </a:txBody>
                  <a:tcPr/>
                </a:tc>
                <a:tc>
                  <a:txBody>
                    <a:bodyPr/>
                    <a:lstStyle/>
                    <a:p>
                      <a:pPr marL="122555" indent="0" algn="l" rtl="0"/>
                      <a:r>
                        <a:rPr lang="en-US" sz="1400" b="1" i="1" dirty="0"/>
                        <a:t>PNS</a:t>
                      </a:r>
                      <a:r>
                        <a:rPr lang="en-US" sz="1400" dirty="0"/>
                        <a:t>: pelvic surgery or radiotherapy; peripheral neuropathy (diabetes, alcohol-related)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33160">
                <a:tc rowSpan="10">
                  <a:txBody>
                    <a:bodyPr/>
                    <a:lstStyle/>
                    <a:p>
                      <a:pPr marL="122555" indent="0"/>
                      <a:r>
                        <a:rPr lang="en-US" sz="1400" b="1" dirty="0"/>
                        <a:t>Chemical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122555" indent="0" algn="l" rtl="0"/>
                      <a:r>
                        <a:rPr lang="en-US" sz="1400" dirty="0"/>
                        <a:t>Antihypertensives (beta-blockers, thiazides, ACE inhibitors)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33160">
                <a:tc vMerge="1">
                  <a:txBody>
                    <a:bodyPr/>
                    <a:lstStyle/>
                    <a:p>
                      <a:endParaRPr lang="en-US"/>
                    </a:p>
                  </a:txBody>
                  <a:tcPr/>
                </a:tc>
                <a:tc>
                  <a:txBody>
                    <a:bodyPr/>
                    <a:lstStyle/>
                    <a:p>
                      <a:pPr marL="122555" indent="0" algn="l" rtl="0"/>
                      <a:r>
                        <a:rPr lang="en-US" sz="1400" dirty="0"/>
                        <a:t>Anti-</a:t>
                      </a:r>
                      <a:r>
                        <a:rPr lang="en-US" sz="1400" dirty="0" err="1"/>
                        <a:t>arrhythmics</a:t>
                      </a:r>
                      <a:r>
                        <a:rPr lang="en-US" sz="1400" dirty="0"/>
                        <a:t> (amiodarone)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33160">
                <a:tc vMerge="1">
                  <a:txBody>
                    <a:bodyPr/>
                    <a:lstStyle/>
                    <a:p>
                      <a:endParaRPr lang="en-US"/>
                    </a:p>
                  </a:txBody>
                  <a:tcPr/>
                </a:tc>
                <a:tc>
                  <a:txBody>
                    <a:bodyPr/>
                    <a:lstStyle/>
                    <a:p>
                      <a:pPr marL="122555" indent="0" algn="l" rtl="0"/>
                      <a:r>
                        <a:rPr lang="en-US" sz="1400" dirty="0"/>
                        <a:t>Antidepressants (</a:t>
                      </a:r>
                      <a:r>
                        <a:rPr lang="en-US" sz="1400" dirty="0" err="1"/>
                        <a:t>tricyclics</a:t>
                      </a:r>
                      <a:r>
                        <a:rPr lang="en-US" sz="1400" dirty="0"/>
                        <a:t>, MAOIs, SSRIs)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33160">
                <a:tc vMerge="1">
                  <a:txBody>
                    <a:bodyPr/>
                    <a:lstStyle/>
                    <a:p>
                      <a:endParaRPr lang="en-US"/>
                    </a:p>
                  </a:txBody>
                  <a:tcPr/>
                </a:tc>
                <a:tc>
                  <a:txBody>
                    <a:bodyPr/>
                    <a:lstStyle/>
                    <a:p>
                      <a:pPr marL="122555" indent="0" algn="l" rtl="0"/>
                      <a:r>
                        <a:rPr lang="en-US" sz="1400" dirty="0"/>
                        <a:t>Anxiolytics (benzodiazepine)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33160">
                <a:tc vMerge="1">
                  <a:txBody>
                    <a:bodyPr/>
                    <a:lstStyle/>
                    <a:p>
                      <a:endParaRPr lang="en-US"/>
                    </a:p>
                  </a:txBody>
                  <a:tcPr/>
                </a:tc>
                <a:tc>
                  <a:txBody>
                    <a:bodyPr/>
                    <a:lstStyle/>
                    <a:p>
                      <a:pPr marL="122555" indent="0" algn="l" rtl="0"/>
                      <a:r>
                        <a:rPr lang="en-US" sz="1400" dirty="0"/>
                        <a:t>Anti-androgens (</a:t>
                      </a:r>
                      <a:r>
                        <a:rPr lang="en-US" sz="1400" dirty="0" err="1"/>
                        <a:t>finasteride</a:t>
                      </a:r>
                      <a:r>
                        <a:rPr lang="en-US" sz="1400" dirty="0"/>
                        <a:t>, </a:t>
                      </a:r>
                      <a:r>
                        <a:rPr lang="en-US" sz="1400" dirty="0" err="1"/>
                        <a:t>cyproterone</a:t>
                      </a:r>
                      <a:r>
                        <a:rPr lang="en-US" sz="1400" dirty="0"/>
                        <a:t> acetate)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33160">
                <a:tc vMerge="1">
                  <a:txBody>
                    <a:bodyPr/>
                    <a:lstStyle/>
                    <a:p>
                      <a:endParaRPr lang="en-US"/>
                    </a:p>
                  </a:txBody>
                  <a:tcPr/>
                </a:tc>
                <a:tc>
                  <a:txBody>
                    <a:bodyPr/>
                    <a:lstStyle/>
                    <a:p>
                      <a:pPr marL="122555" indent="0" algn="l" rtl="0"/>
                      <a:r>
                        <a:rPr lang="en-US" sz="1400" dirty="0"/>
                        <a:t>LHRH analogues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33160">
                <a:tc vMerge="1">
                  <a:txBody>
                    <a:bodyPr/>
                    <a:lstStyle/>
                    <a:p>
                      <a:endParaRPr lang="en-US"/>
                    </a:p>
                  </a:txBody>
                  <a:tcPr/>
                </a:tc>
                <a:tc>
                  <a:txBody>
                    <a:bodyPr/>
                    <a:lstStyle/>
                    <a:p>
                      <a:pPr marL="122555" indent="0" algn="l" rtl="0"/>
                      <a:r>
                        <a:rPr lang="en-US" sz="1400" dirty="0"/>
                        <a:t>Anticonvulsants (phenytoin, carbamazepine)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233160">
                <a:tc vMerge="1">
                  <a:txBody>
                    <a:bodyPr/>
                    <a:lstStyle/>
                    <a:p>
                      <a:endParaRPr lang="en-US"/>
                    </a:p>
                  </a:txBody>
                  <a:tcPr/>
                </a:tc>
                <a:tc>
                  <a:txBody>
                    <a:bodyPr/>
                    <a:lstStyle/>
                    <a:p>
                      <a:pPr marL="122555" indent="0" algn="l" rtl="0"/>
                      <a:r>
                        <a:rPr lang="en-US" sz="1400" dirty="0"/>
                        <a:t>Anti-Parkinson drugs (levodopa)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233160">
                <a:tc vMerge="1">
                  <a:txBody>
                    <a:bodyPr/>
                    <a:lstStyle/>
                    <a:p>
                      <a:endParaRPr lang="en-US"/>
                    </a:p>
                  </a:txBody>
                  <a:tcPr/>
                </a:tc>
                <a:tc>
                  <a:txBody>
                    <a:bodyPr/>
                    <a:lstStyle/>
                    <a:p>
                      <a:pPr marL="122555" indent="0" algn="l" rtl="0"/>
                      <a:r>
                        <a:rPr lang="en-US" sz="1400" dirty="0"/>
                        <a:t>Statins (atorvastatin – </a:t>
                      </a:r>
                      <a:r>
                        <a:rPr lang="en-US" sz="1400" dirty="0" err="1"/>
                        <a:t>lipitor</a:t>
                      </a:r>
                      <a:r>
                        <a:rPr lang="en-US" sz="1400" baseline="30000" dirty="0"/>
                        <a:t>®</a:t>
                      </a:r>
                      <a:r>
                        <a:rPr lang="en-US" sz="1400" dirty="0"/>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9"/>
                  </a:ext>
                </a:extLst>
              </a:tr>
              <a:tr h="233160">
                <a:tc vMerge="1">
                  <a:txBody>
                    <a:bodyPr/>
                    <a:lstStyle/>
                    <a:p>
                      <a:endParaRPr lang="en-US"/>
                    </a:p>
                  </a:txBody>
                  <a:tcPr/>
                </a:tc>
                <a:tc>
                  <a:txBody>
                    <a:bodyPr/>
                    <a:lstStyle/>
                    <a:p>
                      <a:pPr marL="122555" indent="0" algn="l" rtl="0"/>
                      <a:r>
                        <a:rPr lang="en-US" sz="1400" dirty="0"/>
                        <a:t>Alcohol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
                  </a:ext>
                </a:extLst>
              </a:tr>
              <a:tr h="556122">
                <a:tc>
                  <a:txBody>
                    <a:bodyPr/>
                    <a:lstStyle/>
                    <a:p>
                      <a:pPr marL="122555" indent="0"/>
                      <a:r>
                        <a:rPr lang="en-US" sz="1400" b="1" dirty="0"/>
                        <a:t>Endocrine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122555" indent="0" algn="l" rtl="0"/>
                      <a:r>
                        <a:rPr lang="en-US" sz="1400" dirty="0"/>
                        <a:t>Hypogonadism; hyperprolactinaemia; hypo and hyperthyroidism; diabetes mellitus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1"/>
                  </a:ext>
                </a:extLst>
              </a:tr>
              <a:tr h="565863">
                <a:tc gridSpan="2">
                  <a:txBody>
                    <a:bodyPr/>
                    <a:lstStyle/>
                    <a:p>
                      <a:pPr marL="228600" indent="0" algn="l" rtl="0">
                        <a:buFont typeface="Arial" panose="020B0604020202020204" pitchFamily="34" charset="0"/>
                        <a:buNone/>
                      </a:pPr>
                      <a:r>
                        <a:rPr lang="en-US" sz="1400" i="1" dirty="0"/>
                        <a:t>Note that this list of causes of impotence is not in the order of frequency.</a:t>
                      </a:r>
                      <a:br>
                        <a:rPr lang="en-US" sz="1400" i="1" dirty="0"/>
                      </a:br>
                      <a:r>
                        <a:rPr lang="en-US" sz="1400" b="1" i="1" dirty="0"/>
                        <a:t>Key</a:t>
                      </a:r>
                      <a:r>
                        <a:rPr lang="en-US" sz="1400" i="1" dirty="0"/>
                        <a:t>: MAOIs = monoamine-oxidase inhibitors; SSRIs = serotonin re-uptake inhibitors; BNF = British National Formulary.</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22"/>
                  </a:ext>
                </a:extLst>
              </a:tr>
            </a:tbl>
          </a:graphicData>
        </a:graphic>
      </p:graphicFrame>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C8BCAEF-4557-476E-A89D-65FD3813EC7A}" type="slidenum">
              <a:rPr lang="en-US">
                <a:solidFill>
                  <a:srgbClr val="3F3F3F"/>
                </a:solidFill>
              </a:rPr>
              <a:t>18</a:t>
            </a:fld>
            <a:endParaRPr lang="en-US">
              <a:solidFill>
                <a:srgbClr val="3F3F3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274042"/>
          </a:xfrm>
        </p:spPr>
        <p:txBody>
          <a:bodyPr>
            <a:normAutofit fontScale="90000"/>
          </a:bodyPr>
          <a:lstStyle/>
          <a:p>
            <a:endParaRPr lang="en-GB" dirty="0"/>
          </a:p>
        </p:txBody>
      </p:sp>
      <p:sp>
        <p:nvSpPr>
          <p:cNvPr id="3" name="Content Placeholder 2"/>
          <p:cNvSpPr>
            <a:spLocks noGrp="1"/>
          </p:cNvSpPr>
          <p:nvPr>
            <p:ph idx="1"/>
          </p:nvPr>
        </p:nvSpPr>
        <p:spPr>
          <a:xfrm>
            <a:off x="152400" y="188640"/>
            <a:ext cx="11887200" cy="6408712"/>
          </a:xfrm>
        </p:spPr>
        <p:txBody>
          <a:bodyPr>
            <a:normAutofit fontScale="77500" lnSpcReduction="20000"/>
          </a:bodyPr>
          <a:lstStyle/>
          <a:p>
            <a:pPr algn="l" rtl="0">
              <a:buNone/>
            </a:pPr>
            <a:r>
              <a:rPr lang="en-GB" sz="4600" b="1" dirty="0">
                <a:solidFill>
                  <a:srgbClr val="FF0000"/>
                </a:solidFill>
              </a:rPr>
              <a:t>History</a:t>
            </a:r>
          </a:p>
          <a:p>
            <a:pPr algn="l" rtl="0">
              <a:buNone/>
            </a:pPr>
            <a:endParaRPr lang="en-GB" sz="3400" b="1" dirty="0">
              <a:solidFill>
                <a:srgbClr val="FF0000"/>
              </a:solidFill>
            </a:endParaRPr>
          </a:p>
          <a:p>
            <a:pPr algn="l" rtl="0">
              <a:buNone/>
            </a:pPr>
            <a:r>
              <a:rPr lang="en-GB" b="1" i="1" dirty="0">
                <a:solidFill>
                  <a:srgbClr val="00B050"/>
                </a:solidFill>
              </a:rPr>
              <a:t>Sexual</a:t>
            </a:r>
            <a:r>
              <a:rPr lang="en-GB" b="1" i="1" dirty="0"/>
              <a:t>: </a:t>
            </a:r>
            <a:r>
              <a:rPr lang="en-GB" i="1" dirty="0">
                <a:solidFill>
                  <a:srgbClr val="FF0000"/>
                </a:solidFill>
              </a:rPr>
              <a:t>onset</a:t>
            </a:r>
            <a:r>
              <a:rPr lang="en-GB" i="1" dirty="0"/>
              <a:t> of ED (sudden or gradual); </a:t>
            </a:r>
            <a:r>
              <a:rPr lang="en-GB" i="1" dirty="0">
                <a:solidFill>
                  <a:srgbClr val="FF0000"/>
                </a:solidFill>
              </a:rPr>
              <a:t>duration</a:t>
            </a:r>
            <a:r>
              <a:rPr lang="en-GB" i="1" dirty="0"/>
              <a:t> of problem; presence</a:t>
            </a:r>
          </a:p>
          <a:p>
            <a:pPr algn="l" rtl="0">
              <a:buNone/>
            </a:pPr>
            <a:r>
              <a:rPr lang="en-GB" dirty="0"/>
              <a:t>of erections (</a:t>
            </a:r>
            <a:r>
              <a:rPr lang="en-GB" dirty="0">
                <a:solidFill>
                  <a:srgbClr val="FF0000"/>
                </a:solidFill>
              </a:rPr>
              <a:t>nocturnal, early morning, spontaneous</a:t>
            </a:r>
            <a:r>
              <a:rPr lang="en-GB" dirty="0"/>
              <a:t>); ability to maintain</a:t>
            </a:r>
          </a:p>
          <a:p>
            <a:pPr algn="l" rtl="0">
              <a:buNone/>
            </a:pPr>
            <a:r>
              <a:rPr lang="en-GB" dirty="0"/>
              <a:t>erections (</a:t>
            </a:r>
            <a:r>
              <a:rPr lang="en-GB" dirty="0">
                <a:solidFill>
                  <a:srgbClr val="FF0000"/>
                </a:solidFill>
              </a:rPr>
              <a:t>early collapse, not fully rigid</a:t>
            </a:r>
            <a:r>
              <a:rPr lang="en-GB" dirty="0"/>
              <a:t>); loss of </a:t>
            </a:r>
            <a:r>
              <a:rPr lang="en-GB" dirty="0">
                <a:solidFill>
                  <a:srgbClr val="FF0000"/>
                </a:solidFill>
              </a:rPr>
              <a:t>libido</a:t>
            </a:r>
            <a:r>
              <a:rPr lang="en-GB" dirty="0"/>
              <a:t>; </a:t>
            </a:r>
            <a:r>
              <a:rPr lang="en-GB" dirty="0">
                <a:solidFill>
                  <a:srgbClr val="FF0000"/>
                </a:solidFill>
              </a:rPr>
              <a:t>relationship issues</a:t>
            </a:r>
          </a:p>
          <a:p>
            <a:pPr algn="l" rtl="0">
              <a:buNone/>
            </a:pPr>
            <a:r>
              <a:rPr lang="en-GB" dirty="0"/>
              <a:t>(frequency of intercourse and sexual desire).</a:t>
            </a:r>
          </a:p>
          <a:p>
            <a:pPr algn="l" rtl="0">
              <a:buNone/>
            </a:pPr>
            <a:r>
              <a:rPr lang="en-GB" b="1" i="1" dirty="0">
                <a:solidFill>
                  <a:srgbClr val="00B050"/>
                </a:solidFill>
              </a:rPr>
              <a:t>Sexual function symptom questionnaires</a:t>
            </a:r>
            <a:r>
              <a:rPr lang="en-GB" b="1" i="1" dirty="0"/>
              <a:t>: </a:t>
            </a:r>
            <a:r>
              <a:rPr lang="en-GB" i="1" dirty="0"/>
              <a:t>International Index of Erectile </a:t>
            </a:r>
            <a:r>
              <a:rPr lang="en-GB" dirty="0"/>
              <a:t>Function (IIEF)</a:t>
            </a:r>
          </a:p>
          <a:p>
            <a:pPr algn="l" rtl="0">
              <a:buNone/>
            </a:pPr>
            <a:r>
              <a:rPr lang="en-GB" b="1" i="1" dirty="0">
                <a:solidFill>
                  <a:srgbClr val="00B050"/>
                </a:solidFill>
              </a:rPr>
              <a:t>Medical and surgical</a:t>
            </a:r>
            <a:r>
              <a:rPr lang="en-GB" b="1" i="1" dirty="0"/>
              <a:t>: </a:t>
            </a:r>
            <a:r>
              <a:rPr lang="en-GB" i="1" dirty="0"/>
              <a:t>enquire about risk factors, including diabetes mellitus </a:t>
            </a:r>
            <a:r>
              <a:rPr lang="en-GB" dirty="0"/>
              <a:t>(ED affects 50% overall and 30% of treated diabetics); cardiovascular disease; hypertension; peripheral vascular disease; endocrine or neurological disorders; pelvic and penile surgery, radiotherapy, or trauma (which damage </a:t>
            </a:r>
            <a:r>
              <a:rPr lang="en-GB" dirty="0" err="1"/>
              <a:t>innervation</a:t>
            </a:r>
            <a:r>
              <a:rPr lang="en-GB" dirty="0"/>
              <a:t> and blood supply to the pelvis and penis). </a:t>
            </a:r>
          </a:p>
          <a:p>
            <a:pPr algn="l" rtl="0">
              <a:buNone/>
            </a:pPr>
            <a:r>
              <a:rPr lang="en-GB" b="1" i="1" dirty="0">
                <a:solidFill>
                  <a:srgbClr val="00B050"/>
                </a:solidFill>
              </a:rPr>
              <a:t>Psychosocial</a:t>
            </a:r>
            <a:r>
              <a:rPr lang="en-GB" i="1" dirty="0"/>
              <a:t>: assess for social stresses, anxiety, depression, coping problems, </a:t>
            </a:r>
            <a:r>
              <a:rPr lang="en-GB" dirty="0"/>
              <a:t>patient expectations, and relationship details.</a:t>
            </a:r>
          </a:p>
          <a:p>
            <a:pPr algn="l" rtl="0">
              <a:buNone/>
            </a:pPr>
            <a:r>
              <a:rPr lang="en-GB" b="1" i="1" dirty="0">
                <a:solidFill>
                  <a:srgbClr val="00B050"/>
                </a:solidFill>
              </a:rPr>
              <a:t>Drugs</a:t>
            </a:r>
            <a:r>
              <a:rPr lang="en-GB" b="1" i="1" dirty="0"/>
              <a:t>:</a:t>
            </a:r>
            <a:r>
              <a:rPr lang="en-GB" i="1" dirty="0"/>
              <a:t> enquire about current medications and ED treatments already </a:t>
            </a:r>
            <a:r>
              <a:rPr lang="en-GB" dirty="0"/>
              <a:t>tried and their outcome.</a:t>
            </a:r>
          </a:p>
          <a:p>
            <a:pPr algn="l" rtl="0">
              <a:buNone/>
            </a:pPr>
            <a:r>
              <a:rPr lang="en-GB" b="1" i="1" dirty="0">
                <a:solidFill>
                  <a:srgbClr val="00B050"/>
                </a:solidFill>
              </a:rPr>
              <a:t>Social</a:t>
            </a:r>
            <a:r>
              <a:rPr lang="en-GB" b="1" i="1" dirty="0"/>
              <a:t>:</a:t>
            </a:r>
            <a:r>
              <a:rPr lang="en-GB" i="1" dirty="0"/>
              <a:t> smoking, alcohol consumption.</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974" y="0"/>
            <a:ext cx="4191000" cy="487362"/>
          </a:xfrm>
        </p:spPr>
        <p:txBody>
          <a:bodyPr>
            <a:normAutofit fontScale="90000"/>
          </a:bodyPr>
          <a:lstStyle/>
          <a:p>
            <a:r>
              <a:rPr lang="en-US" b="1" dirty="0">
                <a:solidFill>
                  <a:srgbClr val="FF0000"/>
                </a:solidFill>
              </a:rPr>
              <a:t>Anatomy</a:t>
            </a:r>
            <a:endParaRPr lang="ar-JO" b="1" dirty="0">
              <a:solidFill>
                <a:srgbClr val="FF0000"/>
              </a:solidFill>
            </a:endParaRPr>
          </a:p>
        </p:txBody>
      </p:sp>
      <p:sp>
        <p:nvSpPr>
          <p:cNvPr id="3" name="Content Placeholder 2"/>
          <p:cNvSpPr>
            <a:spLocks noGrp="1"/>
          </p:cNvSpPr>
          <p:nvPr>
            <p:ph idx="1"/>
          </p:nvPr>
        </p:nvSpPr>
        <p:spPr>
          <a:xfrm>
            <a:off x="228600" y="609600"/>
            <a:ext cx="6781800" cy="6248400"/>
          </a:xfrm>
        </p:spPr>
        <p:txBody>
          <a:bodyPr>
            <a:normAutofit/>
          </a:bodyPr>
          <a:lstStyle/>
          <a:p>
            <a:pPr marL="0" indent="0" algn="l">
              <a:buNone/>
            </a:pPr>
            <a:r>
              <a:rPr lang="en-US" dirty="0"/>
              <a:t>The penile shaft is composed of </a:t>
            </a:r>
            <a:r>
              <a:rPr lang="en-US" b="1" dirty="0">
                <a:solidFill>
                  <a:schemeClr val="accent1"/>
                </a:solidFill>
              </a:rPr>
              <a:t>3 erectile columns</a:t>
            </a:r>
            <a:r>
              <a:rPr lang="en-US" dirty="0"/>
              <a:t>, the </a:t>
            </a:r>
            <a:r>
              <a:rPr lang="en-US" b="1" dirty="0">
                <a:solidFill>
                  <a:srgbClr val="FF0000"/>
                </a:solidFill>
              </a:rPr>
              <a:t>2 corpora cavernosa and the corpus spongiosum</a:t>
            </a:r>
            <a:r>
              <a:rPr lang="en-US" dirty="0"/>
              <a:t>,</a:t>
            </a:r>
            <a:br>
              <a:rPr lang="en-US" dirty="0"/>
            </a:br>
            <a:r>
              <a:rPr lang="en-US" dirty="0"/>
              <a:t>The single corpus spongiosum lies in the ventral groove between the 2 corpora cavernosa. The urethra passes through the corpus spongiosum.</a:t>
            </a:r>
          </a:p>
          <a:p>
            <a:pPr marL="0" indent="0" algn="l">
              <a:buNone/>
            </a:pPr>
            <a:endParaRPr lang="en-US" dirty="0"/>
          </a:p>
          <a:p>
            <a:pPr marL="0" indent="0" algn="l">
              <a:buNone/>
            </a:pPr>
            <a:r>
              <a:rPr lang="en-US" dirty="0"/>
              <a:t>The erectile tissue within the corpora contains arteries, nerves, muscle fibers, and venous sinuses lined with flat endothelial cells.</a:t>
            </a:r>
          </a:p>
          <a:p>
            <a:pPr marL="0" indent="0" algn="l">
              <a:buNone/>
            </a:pPr>
            <a:endParaRPr lang="ar-JO" dirty="0"/>
          </a:p>
        </p:txBody>
      </p:sp>
      <p:pic>
        <p:nvPicPr>
          <p:cNvPr id="7" name="Picture 6"/>
          <p:cNvPicPr>
            <a:picLocks noChangeAspect="1"/>
          </p:cNvPicPr>
          <p:nvPr/>
        </p:nvPicPr>
        <p:blipFill>
          <a:blip r:embed="rId2"/>
          <a:stretch>
            <a:fillRect/>
          </a:stretch>
        </p:blipFill>
        <p:spPr>
          <a:xfrm>
            <a:off x="6858000" y="4038600"/>
            <a:ext cx="4743112" cy="2819400"/>
          </a:xfrm>
          <a:prstGeom prst="rect">
            <a:avLst/>
          </a:prstGeom>
        </p:spPr>
      </p:pic>
      <p:pic>
        <p:nvPicPr>
          <p:cNvPr id="5" name="Picture 4"/>
          <p:cNvPicPr>
            <a:picLocks noChangeAspect="1"/>
          </p:cNvPicPr>
          <p:nvPr/>
        </p:nvPicPr>
        <p:blipFill>
          <a:blip r:embed="rId3"/>
          <a:stretch>
            <a:fillRect/>
          </a:stretch>
        </p:blipFill>
        <p:spPr>
          <a:xfrm>
            <a:off x="8479214" y="152400"/>
            <a:ext cx="3712786" cy="492599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18058"/>
          </a:xfrm>
        </p:spPr>
        <p:txBody>
          <a:bodyPr>
            <a:normAutofit fontScale="90000"/>
          </a:bodyPr>
          <a:lstStyle/>
          <a:p>
            <a:endParaRPr lang="en-GB" dirty="0"/>
          </a:p>
        </p:txBody>
      </p:sp>
      <p:sp>
        <p:nvSpPr>
          <p:cNvPr id="3" name="Content Placeholder 2"/>
          <p:cNvSpPr>
            <a:spLocks noGrp="1"/>
          </p:cNvSpPr>
          <p:nvPr>
            <p:ph idx="1"/>
          </p:nvPr>
        </p:nvSpPr>
        <p:spPr>
          <a:xfrm>
            <a:off x="685800" y="188640"/>
            <a:ext cx="10820400" cy="6264696"/>
          </a:xfrm>
        </p:spPr>
        <p:txBody>
          <a:bodyPr>
            <a:normAutofit/>
          </a:bodyPr>
          <a:lstStyle/>
          <a:p>
            <a:pPr algn="l" rtl="0">
              <a:buNone/>
            </a:pPr>
            <a:r>
              <a:rPr lang="en-GB" b="1" dirty="0">
                <a:solidFill>
                  <a:srgbClr val="FF0000"/>
                </a:solidFill>
              </a:rPr>
              <a:t>Examination</a:t>
            </a:r>
          </a:p>
          <a:p>
            <a:pPr algn="l" rtl="0"/>
            <a:r>
              <a:rPr lang="en-GB" dirty="0">
                <a:solidFill>
                  <a:srgbClr val="FF0000"/>
                </a:solidFill>
              </a:rPr>
              <a:t>Full physical examination </a:t>
            </a:r>
            <a:r>
              <a:rPr lang="en-GB" dirty="0"/>
              <a:t>(cardiovascular, abdomen, neurological)</a:t>
            </a:r>
          </a:p>
          <a:p>
            <a:pPr algn="l" rtl="0"/>
            <a:r>
              <a:rPr lang="en-GB" dirty="0">
                <a:solidFill>
                  <a:srgbClr val="FF0000"/>
                </a:solidFill>
              </a:rPr>
              <a:t>DRE </a:t>
            </a:r>
            <a:r>
              <a:rPr lang="en-GB" dirty="0"/>
              <a:t>to assess the prostate; assess secondary sexual characteristics</a:t>
            </a:r>
          </a:p>
          <a:p>
            <a:pPr algn="l" rtl="0"/>
            <a:r>
              <a:rPr lang="en-GB" dirty="0">
                <a:solidFill>
                  <a:srgbClr val="FF0000"/>
                </a:solidFill>
              </a:rPr>
              <a:t> external genitalia assessment </a:t>
            </a:r>
            <a:r>
              <a:rPr lang="en-GB" dirty="0"/>
              <a:t>to document foreskin phimosis, penile deformities and lesions (Peyronie’s plaques); confirm presence, size, and location of testicles. </a:t>
            </a:r>
          </a:p>
          <a:p>
            <a:pPr algn="l" rtl="0"/>
            <a:r>
              <a:rPr lang="en-GB" dirty="0"/>
              <a:t>The </a:t>
            </a:r>
            <a:r>
              <a:rPr lang="en-GB" dirty="0" err="1">
                <a:solidFill>
                  <a:srgbClr val="FF0000"/>
                </a:solidFill>
              </a:rPr>
              <a:t>bulbocavernosus</a:t>
            </a:r>
            <a:r>
              <a:rPr lang="en-GB" dirty="0">
                <a:solidFill>
                  <a:srgbClr val="FF0000"/>
                </a:solidFill>
              </a:rPr>
              <a:t> reflex </a:t>
            </a:r>
            <a:r>
              <a:rPr lang="en-GB" dirty="0"/>
              <a:t>can be performed to test integrity of spinal segments S2–4 (squeezing the </a:t>
            </a:r>
            <a:r>
              <a:rPr lang="en-GB" dirty="0" err="1"/>
              <a:t>glans</a:t>
            </a:r>
            <a:r>
              <a:rPr lang="en-GB" dirty="0"/>
              <a:t> causes anal sphincter and </a:t>
            </a:r>
            <a:r>
              <a:rPr lang="en-GB" dirty="0" err="1"/>
              <a:t>bulbocavernosal</a:t>
            </a:r>
            <a:r>
              <a:rPr lang="en-GB" dirty="0"/>
              <a:t> muscle contraction).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88640"/>
            <a:ext cx="11887200" cy="6336704"/>
          </a:xfrm>
        </p:spPr>
        <p:txBody>
          <a:bodyPr>
            <a:noAutofit/>
          </a:bodyPr>
          <a:lstStyle/>
          <a:p>
            <a:pPr algn="l" rtl="0">
              <a:buNone/>
            </a:pPr>
            <a:r>
              <a:rPr lang="en-GB" sz="1800" b="1" dirty="0"/>
              <a:t>Investigation</a:t>
            </a:r>
          </a:p>
          <a:p>
            <a:pPr algn="l" rtl="0">
              <a:buFont typeface="+mj-lt"/>
              <a:buAutoNum type="arabicPeriod"/>
            </a:pPr>
            <a:r>
              <a:rPr lang="en-GB" sz="1800" b="1" dirty="0">
                <a:solidFill>
                  <a:srgbClr val="FF0000"/>
                </a:solidFill>
              </a:rPr>
              <a:t>Blood tests</a:t>
            </a:r>
            <a:r>
              <a:rPr lang="en-GB" sz="1800" b="1" dirty="0"/>
              <a:t>: </a:t>
            </a:r>
            <a:r>
              <a:rPr lang="en-GB" sz="1800" dirty="0"/>
              <a:t>fasting glucose; serum (free) testosterone (taken 8.00–11.00 a.m.); fasting lipid profile are basic work-up tests. SHBG; U&amp;E; LH/FSH; </a:t>
            </a:r>
            <a:r>
              <a:rPr lang="en-GB" sz="1800" dirty="0" err="1"/>
              <a:t>prolactin</a:t>
            </a:r>
            <a:r>
              <a:rPr lang="en-GB" sz="1800" dirty="0"/>
              <a:t>; PSA; thyroid function test should be selected according to patient’s history and risk factor profile.</a:t>
            </a:r>
          </a:p>
          <a:p>
            <a:pPr algn="l" rtl="0">
              <a:buFont typeface="+mj-lt"/>
              <a:buAutoNum type="arabicPeriod"/>
            </a:pPr>
            <a:endParaRPr lang="en-GB" sz="1800" dirty="0"/>
          </a:p>
          <a:p>
            <a:pPr algn="l" rtl="0">
              <a:buFont typeface="+mj-lt"/>
              <a:buAutoNum type="arabicPeriod"/>
            </a:pPr>
            <a:r>
              <a:rPr lang="en-GB" sz="1800" b="1" dirty="0">
                <a:solidFill>
                  <a:srgbClr val="FF0000"/>
                </a:solidFill>
              </a:rPr>
              <a:t>Nocturnal penile tumescence and rigidity testing</a:t>
            </a:r>
            <a:r>
              <a:rPr lang="en-GB" sz="1800" b="1" dirty="0"/>
              <a:t>: </a:t>
            </a:r>
            <a:r>
              <a:rPr lang="en-GB" sz="1800" dirty="0"/>
              <a:t>the </a:t>
            </a:r>
            <a:r>
              <a:rPr lang="en-GB" sz="1800" dirty="0" err="1"/>
              <a:t>Rigiscan</a:t>
            </a:r>
            <a:r>
              <a:rPr lang="en-GB" sz="1800" dirty="0"/>
              <a:t> device contains two rings that are placed around the base and distal penile shaft to measure tumescence and number, duration, and rigidity of nocturnal erections. Useful for diagnosing psychogenic ED and for illustrating this diagnosis to patients.</a:t>
            </a:r>
          </a:p>
          <a:p>
            <a:pPr algn="l" rtl="0">
              <a:buFont typeface="+mj-lt"/>
              <a:buAutoNum type="arabicPeriod"/>
            </a:pPr>
            <a:endParaRPr lang="en-GB" sz="1800" dirty="0"/>
          </a:p>
          <a:p>
            <a:pPr algn="l" rtl="0">
              <a:buFont typeface="+mj-lt"/>
              <a:buAutoNum type="arabicPeriod"/>
            </a:pPr>
            <a:r>
              <a:rPr lang="en-GB" sz="1800" b="1" dirty="0">
                <a:solidFill>
                  <a:srgbClr val="FF0000"/>
                </a:solidFill>
              </a:rPr>
              <a:t>Penile colour Doppler USS</a:t>
            </a:r>
            <a:r>
              <a:rPr lang="en-GB" sz="1800" b="1" dirty="0"/>
              <a:t>: </a:t>
            </a:r>
            <a:r>
              <a:rPr lang="en-GB" sz="1800" dirty="0"/>
              <a:t>measures arterial peak systolic and end diastolic velocities, pre- and post-</a:t>
            </a:r>
            <a:r>
              <a:rPr lang="en-GB" sz="1800" dirty="0" err="1"/>
              <a:t>intracavernosal</a:t>
            </a:r>
            <a:r>
              <a:rPr lang="en-GB" sz="1800" dirty="0"/>
              <a:t> injection of PGE1.</a:t>
            </a:r>
          </a:p>
          <a:p>
            <a:pPr algn="l" rtl="0">
              <a:buFont typeface="+mj-lt"/>
              <a:buAutoNum type="arabicPeriod"/>
            </a:pPr>
            <a:endParaRPr lang="en-GB" sz="1800" dirty="0"/>
          </a:p>
          <a:p>
            <a:pPr algn="l" rtl="0">
              <a:buFont typeface="+mj-lt"/>
              <a:buAutoNum type="arabicPeriod"/>
            </a:pPr>
            <a:r>
              <a:rPr lang="en-GB" sz="1800" b="1" dirty="0" err="1">
                <a:solidFill>
                  <a:srgbClr val="FF0000"/>
                </a:solidFill>
              </a:rPr>
              <a:t>Cavernosography</a:t>
            </a:r>
            <a:r>
              <a:rPr lang="en-GB" sz="1800" b="1" dirty="0"/>
              <a:t>: </a:t>
            </a:r>
            <a:r>
              <a:rPr lang="en-GB" sz="1800" dirty="0"/>
              <a:t>imaging and measurement of penile blood flow after </a:t>
            </a:r>
            <a:r>
              <a:rPr lang="en-GB" sz="1800" dirty="0" err="1"/>
              <a:t>intracavernosal</a:t>
            </a:r>
            <a:r>
              <a:rPr lang="en-GB" sz="1800" dirty="0"/>
              <a:t> injection of contrast and induction of artificial erection, used to identify venous leaks.</a:t>
            </a:r>
          </a:p>
          <a:p>
            <a:pPr algn="l" rtl="0">
              <a:buFont typeface="+mj-lt"/>
              <a:buAutoNum type="arabicPeriod"/>
            </a:pPr>
            <a:endParaRPr lang="en-GB" sz="1800" dirty="0"/>
          </a:p>
          <a:p>
            <a:pPr algn="l" rtl="0">
              <a:buFont typeface="+mj-lt"/>
              <a:buAutoNum type="arabicPeriod"/>
            </a:pPr>
            <a:r>
              <a:rPr lang="en-GB" sz="1800" b="1" dirty="0">
                <a:solidFill>
                  <a:srgbClr val="FF0000"/>
                </a:solidFill>
              </a:rPr>
              <a:t>Penile </a:t>
            </a:r>
            <a:r>
              <a:rPr lang="en-GB" sz="1800" b="1" dirty="0" err="1">
                <a:solidFill>
                  <a:srgbClr val="FF0000"/>
                </a:solidFill>
              </a:rPr>
              <a:t>arteriography</a:t>
            </a:r>
            <a:r>
              <a:rPr lang="en-GB" sz="1800" b="1" dirty="0"/>
              <a:t>: </a:t>
            </a:r>
            <a:r>
              <a:rPr lang="en-GB" sz="1800" dirty="0"/>
              <a:t>reserved for trauma-related ED in younger men. </a:t>
            </a:r>
            <a:r>
              <a:rPr lang="en-GB" sz="1800" dirty="0" err="1"/>
              <a:t>Pudendal</a:t>
            </a:r>
            <a:r>
              <a:rPr lang="en-GB" sz="1800" dirty="0"/>
              <a:t> </a:t>
            </a:r>
            <a:r>
              <a:rPr lang="en-GB" sz="1800" dirty="0" err="1"/>
              <a:t>arteriography</a:t>
            </a:r>
            <a:r>
              <a:rPr lang="en-GB" sz="1800" dirty="0"/>
              <a:t> is performed before and after drug-induced erection to identify those requiring arterial bypass surgery (although this is less commonly indicated now with the advent of modern penile prostheses).</a:t>
            </a:r>
          </a:p>
          <a:p>
            <a:pPr algn="l" rtl="0">
              <a:buFont typeface="+mj-lt"/>
              <a:buAutoNum type="arabicPeriod"/>
            </a:pPr>
            <a:endParaRPr lang="en-GB" sz="1800" dirty="0"/>
          </a:p>
          <a:p>
            <a:pPr algn="l" rtl="0">
              <a:buFont typeface="+mj-lt"/>
              <a:buAutoNum type="arabicPeriod"/>
            </a:pPr>
            <a:r>
              <a:rPr lang="en-GB" sz="1800" b="1" dirty="0"/>
              <a:t>-       </a:t>
            </a:r>
            <a:r>
              <a:rPr lang="en-GB" sz="1800" b="1" dirty="0">
                <a:solidFill>
                  <a:srgbClr val="FF0000"/>
                </a:solidFill>
              </a:rPr>
              <a:t>MRI</a:t>
            </a:r>
            <a:r>
              <a:rPr lang="en-GB" sz="1800" b="1" dirty="0"/>
              <a:t>: </a:t>
            </a:r>
            <a:r>
              <a:rPr lang="en-GB" sz="1800" dirty="0"/>
              <a:t>useful for assessing penile fibrosis and severe cases of Peyronie’s disease.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Nocturnal penile tumescence</a:t>
            </a:r>
            <a:endParaRPr lang="en-GB" dirty="0"/>
          </a:p>
        </p:txBody>
      </p:sp>
      <p:pic>
        <p:nvPicPr>
          <p:cNvPr id="2050" name="Picture 2" descr="C:\Users\Farajat\Downloads\ED-5.gif"/>
          <p:cNvPicPr>
            <a:picLocks noGrp="1" noChangeAspect="1" noChangeArrowheads="1"/>
          </p:cNvPicPr>
          <p:nvPr>
            <p:ph idx="1"/>
          </p:nvPr>
        </p:nvPicPr>
        <p:blipFill>
          <a:blip r:embed="rId2" cstate="print"/>
          <a:srcRect/>
          <a:stretch>
            <a:fillRect/>
          </a:stretch>
        </p:blipFill>
        <p:spPr bwMode="auto">
          <a:xfrm>
            <a:off x="2790825" y="1648620"/>
            <a:ext cx="6610350" cy="442912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rPr>
              <a:t>treatment</a:t>
            </a:r>
            <a:endParaRPr lang="en-GB" dirty="0">
              <a:solidFill>
                <a:srgbClr val="FF0000"/>
              </a:solidFill>
            </a:endParaRPr>
          </a:p>
        </p:txBody>
      </p:sp>
      <p:sp>
        <p:nvSpPr>
          <p:cNvPr id="3" name="Content Placeholder 2"/>
          <p:cNvSpPr>
            <a:spLocks noGrp="1"/>
          </p:cNvSpPr>
          <p:nvPr>
            <p:ph idx="1"/>
          </p:nvPr>
        </p:nvSpPr>
        <p:spPr/>
        <p:txBody>
          <a:bodyPr>
            <a:normAutofit/>
          </a:bodyPr>
          <a:lstStyle/>
          <a:p>
            <a:pPr algn="l" rtl="0"/>
            <a:r>
              <a:rPr lang="en-GB" dirty="0"/>
              <a:t>Correct any reversible causes (i.e. alter lifestyle, stop smoking, change medication, etc.)</a:t>
            </a:r>
          </a:p>
          <a:p>
            <a:pPr algn="l" rtl="0"/>
            <a:r>
              <a:rPr lang="en-GB" b="1" dirty="0">
                <a:solidFill>
                  <a:srgbClr val="FF0000"/>
                </a:solidFill>
              </a:rPr>
              <a:t>Psychosexual therapy</a:t>
            </a:r>
          </a:p>
          <a:p>
            <a:pPr algn="l" rtl="0">
              <a:buFont typeface="Wingdings" panose="05000000000000000000" pitchFamily="2" charset="2"/>
              <a:buChar char="q"/>
            </a:pPr>
            <a:r>
              <a:rPr lang="en-GB" dirty="0"/>
              <a:t>sex education, psychosexual counselling</a:t>
            </a:r>
          </a:p>
          <a:p>
            <a:pPr algn="l" rtl="0">
              <a:buFont typeface="Wingdings" panose="05000000000000000000" pitchFamily="2" charset="2"/>
              <a:buChar char="q"/>
            </a:pPr>
            <a:r>
              <a:rPr lang="en-GB" dirty="0"/>
              <a:t> instruction on improving partner communication skills</a:t>
            </a:r>
          </a:p>
          <a:p>
            <a:pPr algn="l" rtl="0">
              <a:buFont typeface="Wingdings" panose="05000000000000000000" pitchFamily="2" charset="2"/>
              <a:buChar char="q"/>
            </a:pPr>
            <a:r>
              <a:rPr lang="en-GB" dirty="0"/>
              <a:t> cognitive therapy and behavioural therapy (programmed relearning of couple’s sexual relationship). </a:t>
            </a:r>
          </a:p>
          <a:p>
            <a:pPr algn="l" rtl="0">
              <a:buFont typeface="Wingdings" panose="05000000000000000000" pitchFamily="2" charset="2"/>
              <a:buChar char="q"/>
            </a:pPr>
            <a:r>
              <a:rPr lang="en-GB" dirty="0"/>
              <a:t>Pharmacotherapy may be a useful adjuvant.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06090"/>
          </a:xfrm>
        </p:spPr>
        <p:txBody>
          <a:bodyPr>
            <a:normAutofit/>
          </a:bodyPr>
          <a:lstStyle/>
          <a:p>
            <a:r>
              <a:rPr lang="en-GB" sz="3200" i="1" dirty="0">
                <a:solidFill>
                  <a:srgbClr val="FF0000"/>
                </a:solidFill>
              </a:rPr>
              <a:t>1-Phosphodiesterase type-5 (PDE5) inhibitors:</a:t>
            </a:r>
            <a:endParaRPr lang="en-GB" sz="3200" dirty="0">
              <a:solidFill>
                <a:srgbClr val="FF0000"/>
              </a:solidFill>
            </a:endParaRPr>
          </a:p>
        </p:txBody>
      </p:sp>
      <p:sp>
        <p:nvSpPr>
          <p:cNvPr id="3" name="Content Placeholder 2"/>
          <p:cNvSpPr>
            <a:spLocks noGrp="1"/>
          </p:cNvSpPr>
          <p:nvPr>
            <p:ph idx="1"/>
          </p:nvPr>
        </p:nvSpPr>
        <p:spPr>
          <a:xfrm>
            <a:off x="381000" y="1052736"/>
            <a:ext cx="11201400" cy="5472608"/>
          </a:xfrm>
        </p:spPr>
        <p:txBody>
          <a:bodyPr>
            <a:normAutofit fontScale="62500" lnSpcReduction="20000"/>
          </a:bodyPr>
          <a:lstStyle/>
          <a:p>
            <a:pPr algn="l" rtl="0">
              <a:buNone/>
            </a:pPr>
            <a:r>
              <a:rPr lang="en-GB" b="1" i="1" u="sng" dirty="0"/>
              <a:t>first-line therapies</a:t>
            </a:r>
            <a:endParaRPr lang="en-GB" b="1" u="sng" dirty="0"/>
          </a:p>
          <a:p>
            <a:pPr algn="l" rtl="0">
              <a:buNone/>
            </a:pPr>
            <a:r>
              <a:rPr lang="en-GB" dirty="0"/>
              <a:t> </a:t>
            </a:r>
            <a:r>
              <a:rPr lang="en-GB" dirty="0" err="1"/>
              <a:t>sildenafil</a:t>
            </a:r>
            <a:r>
              <a:rPr lang="en-GB" dirty="0"/>
              <a:t> (</a:t>
            </a:r>
            <a:r>
              <a:rPr lang="en-GB" dirty="0" err="1"/>
              <a:t>ViagraR</a:t>
            </a:r>
            <a:r>
              <a:rPr lang="en-GB" dirty="0"/>
              <a:t>), </a:t>
            </a:r>
            <a:r>
              <a:rPr lang="en-GB" dirty="0" err="1"/>
              <a:t>tadalafil</a:t>
            </a:r>
            <a:r>
              <a:rPr lang="en-GB" dirty="0"/>
              <a:t> (</a:t>
            </a:r>
            <a:r>
              <a:rPr lang="en-GB" dirty="0" err="1"/>
              <a:t>CialisR</a:t>
            </a:r>
            <a:r>
              <a:rPr lang="en-GB" dirty="0"/>
              <a:t>), </a:t>
            </a:r>
            <a:r>
              <a:rPr lang="en-GB" dirty="0" err="1"/>
              <a:t>vardenafil</a:t>
            </a:r>
            <a:r>
              <a:rPr lang="en-GB" dirty="0"/>
              <a:t> (</a:t>
            </a:r>
            <a:r>
              <a:rPr lang="en-GB" dirty="0" err="1"/>
              <a:t>LevitraR</a:t>
            </a:r>
            <a:r>
              <a:rPr lang="en-GB" dirty="0"/>
              <a:t>) </a:t>
            </a:r>
          </a:p>
          <a:p>
            <a:pPr algn="l" rtl="0"/>
            <a:r>
              <a:rPr lang="en-GB" dirty="0"/>
              <a:t>enhance </a:t>
            </a:r>
            <a:r>
              <a:rPr lang="en-GB" dirty="0" err="1"/>
              <a:t>cavernosal</a:t>
            </a:r>
            <a:r>
              <a:rPr lang="en-GB" dirty="0"/>
              <a:t> smooth muscle relaxation</a:t>
            </a:r>
          </a:p>
          <a:p>
            <a:pPr algn="l" rtl="0"/>
            <a:r>
              <a:rPr lang="en-GB" b="1" dirty="0">
                <a:solidFill>
                  <a:srgbClr val="FF0000"/>
                </a:solidFill>
              </a:rPr>
              <a:t>by blocking the breakdown of </a:t>
            </a:r>
            <a:r>
              <a:rPr lang="en-GB" b="1" dirty="0" err="1">
                <a:solidFill>
                  <a:srgbClr val="FF0000"/>
                </a:solidFill>
              </a:rPr>
              <a:t>cGMP</a:t>
            </a:r>
            <a:r>
              <a:rPr lang="en-GB" b="1" dirty="0">
                <a:solidFill>
                  <a:srgbClr val="FF0000"/>
                </a:solidFill>
              </a:rPr>
              <a:t> by </a:t>
            </a:r>
            <a:r>
              <a:rPr lang="en-GB" b="1" dirty="0" err="1">
                <a:solidFill>
                  <a:srgbClr val="FF0000"/>
                </a:solidFill>
              </a:rPr>
              <a:t>phosphodiesterase</a:t>
            </a:r>
            <a:r>
              <a:rPr lang="en-GB" b="1" dirty="0">
                <a:solidFill>
                  <a:srgbClr val="FF0000"/>
                </a:solidFill>
              </a:rPr>
              <a:t>.</a:t>
            </a:r>
          </a:p>
          <a:p>
            <a:pPr algn="l" rtl="0"/>
            <a:r>
              <a:rPr lang="en-GB" dirty="0"/>
              <a:t>Sexual stimulus is still required to initiate events.</a:t>
            </a:r>
          </a:p>
          <a:p>
            <a:pPr algn="l" rtl="0"/>
            <a:r>
              <a:rPr lang="en-GB" dirty="0"/>
              <a:t> Success is reported in up to 80%.</a:t>
            </a:r>
          </a:p>
          <a:p>
            <a:pPr algn="l" rtl="0"/>
            <a:r>
              <a:rPr lang="en-GB" dirty="0"/>
              <a:t> Early use of PDE5 inhibitors following radical prostatectomy can help optimize the return of spontaneous erections (penile rehabilitation).</a:t>
            </a:r>
          </a:p>
          <a:p>
            <a:pPr algn="l" rtl="0">
              <a:buNone/>
            </a:pPr>
            <a:r>
              <a:rPr lang="en-GB" b="1" i="1" dirty="0"/>
              <a:t>Contraindications:</a:t>
            </a:r>
          </a:p>
          <a:p>
            <a:pPr algn="l" rtl="0">
              <a:buFont typeface="Wingdings" panose="05000000000000000000" pitchFamily="2" charset="2"/>
              <a:buChar char="Ø"/>
            </a:pPr>
            <a:r>
              <a:rPr lang="en-GB" i="1" dirty="0"/>
              <a:t> patients taking nitrates</a:t>
            </a:r>
          </a:p>
          <a:p>
            <a:pPr algn="l" rtl="0">
              <a:buFont typeface="Wingdings" panose="05000000000000000000" pitchFamily="2" charset="2"/>
              <a:buChar char="Ø"/>
            </a:pPr>
            <a:r>
              <a:rPr lang="en-GB" i="1" dirty="0"/>
              <a:t>recent myocardial infarction</a:t>
            </a:r>
          </a:p>
          <a:p>
            <a:pPr algn="l" rtl="0">
              <a:buFont typeface="Wingdings" panose="05000000000000000000" pitchFamily="2" charset="2"/>
              <a:buChar char="Ø"/>
            </a:pPr>
            <a:r>
              <a:rPr lang="en-GB" dirty="0"/>
              <a:t>recent stroke</a:t>
            </a:r>
          </a:p>
          <a:p>
            <a:pPr algn="l" rtl="0">
              <a:buFont typeface="Wingdings" panose="05000000000000000000" pitchFamily="2" charset="2"/>
              <a:buChar char="Ø"/>
            </a:pPr>
            <a:r>
              <a:rPr lang="en-GB" dirty="0"/>
              <a:t>hypotension</a:t>
            </a:r>
          </a:p>
          <a:p>
            <a:pPr algn="l" rtl="0">
              <a:buFont typeface="Wingdings" panose="05000000000000000000" pitchFamily="2" charset="2"/>
              <a:buChar char="Ø"/>
            </a:pPr>
            <a:r>
              <a:rPr lang="en-GB" dirty="0"/>
              <a:t> unstable angina, non-</a:t>
            </a:r>
            <a:r>
              <a:rPr lang="en-GB" dirty="0" err="1"/>
              <a:t>arteritic</a:t>
            </a:r>
            <a:r>
              <a:rPr lang="en-GB" dirty="0"/>
              <a:t> anterior </a:t>
            </a:r>
            <a:r>
              <a:rPr lang="en-GB" dirty="0" err="1"/>
              <a:t>ischaemic</a:t>
            </a:r>
            <a:endParaRPr lang="en-GB" dirty="0"/>
          </a:p>
          <a:p>
            <a:pPr algn="l" rtl="0">
              <a:buFont typeface="Wingdings" panose="05000000000000000000" pitchFamily="2" charset="2"/>
              <a:buChar char="Ø"/>
            </a:pPr>
            <a:r>
              <a:rPr lang="en-GB" dirty="0"/>
              <a:t>optic nerve neuropathy (NAION). </a:t>
            </a:r>
          </a:p>
          <a:p>
            <a:pPr algn="l" rtl="0">
              <a:buFont typeface="Wingdings" panose="05000000000000000000" pitchFamily="2" charset="2"/>
              <a:buChar char="Ø"/>
            </a:pPr>
            <a:r>
              <a:rPr lang="en-GB" i="1" dirty="0"/>
              <a:t>Cautions: intermediate and high risk </a:t>
            </a:r>
            <a:r>
              <a:rPr lang="en-GB" dirty="0"/>
              <a:t>cardiovascular disease requires cardiac review prior to treatment </a:t>
            </a:r>
          </a:p>
          <a:p>
            <a:pPr algn="l" rtl="0">
              <a:buNone/>
            </a:pPr>
            <a:r>
              <a:rPr lang="en-GB" b="1" dirty="0"/>
              <a:t>use with A-blockers, groups with predisposition to </a:t>
            </a:r>
            <a:r>
              <a:rPr lang="en-GB" b="1" dirty="0" err="1"/>
              <a:t>priapism</a:t>
            </a:r>
            <a:r>
              <a:rPr lang="en-GB" b="1" dirty="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solidFill>
                  <a:srgbClr val="FF0000"/>
                </a:solidFill>
              </a:rPr>
              <a:t>2-Dopamine receptor agonist:</a:t>
            </a:r>
            <a:endParaRPr lang="en-GB" dirty="0">
              <a:solidFill>
                <a:srgbClr val="FF0000"/>
              </a:solidFill>
            </a:endParaRPr>
          </a:p>
        </p:txBody>
      </p:sp>
      <p:sp>
        <p:nvSpPr>
          <p:cNvPr id="3" name="Content Placeholder 2"/>
          <p:cNvSpPr>
            <a:spLocks noGrp="1"/>
          </p:cNvSpPr>
          <p:nvPr>
            <p:ph idx="1"/>
          </p:nvPr>
        </p:nvSpPr>
        <p:spPr/>
        <p:txBody>
          <a:bodyPr>
            <a:normAutofit/>
          </a:bodyPr>
          <a:lstStyle/>
          <a:p>
            <a:pPr algn="l" rtl="0">
              <a:buFont typeface="Wingdings" panose="05000000000000000000" pitchFamily="2" charset="2"/>
              <a:buChar char="Ø"/>
            </a:pPr>
            <a:r>
              <a:rPr lang="en-GB" i="1" dirty="0" err="1"/>
              <a:t>apomorphine</a:t>
            </a:r>
            <a:r>
              <a:rPr lang="en-GB" i="1" dirty="0"/>
              <a:t> (</a:t>
            </a:r>
            <a:r>
              <a:rPr lang="en-GB" i="1" dirty="0" err="1"/>
              <a:t>UprimaR</a:t>
            </a:r>
            <a:r>
              <a:rPr lang="en-GB" i="1" dirty="0"/>
              <a:t>)</a:t>
            </a:r>
          </a:p>
          <a:p>
            <a:pPr algn="l" rtl="0">
              <a:buFont typeface="Wingdings" panose="05000000000000000000" pitchFamily="2" charset="2"/>
              <a:buChar char="Ø"/>
            </a:pPr>
            <a:r>
              <a:rPr lang="en-GB" i="1" dirty="0"/>
              <a:t> taken </a:t>
            </a:r>
            <a:r>
              <a:rPr lang="en-GB" i="1" dirty="0">
                <a:solidFill>
                  <a:srgbClr val="FFC000"/>
                </a:solidFill>
              </a:rPr>
              <a:t>sublingually</a:t>
            </a:r>
          </a:p>
          <a:p>
            <a:pPr algn="l" rtl="0">
              <a:buFont typeface="Wingdings" panose="05000000000000000000" pitchFamily="2" charset="2"/>
              <a:buChar char="Ø"/>
            </a:pPr>
            <a:r>
              <a:rPr lang="en-GB" dirty="0"/>
              <a:t>acts centrally on </a:t>
            </a:r>
            <a:r>
              <a:rPr lang="en-GB" dirty="0" err="1"/>
              <a:t>dopaminergic</a:t>
            </a:r>
            <a:r>
              <a:rPr lang="en-GB" dirty="0"/>
              <a:t> receptors in the </a:t>
            </a:r>
            <a:r>
              <a:rPr lang="en-GB" dirty="0" err="1"/>
              <a:t>paraventricular</a:t>
            </a:r>
            <a:r>
              <a:rPr lang="en-GB" dirty="0"/>
              <a:t> nucleus of the hypothalamus</a:t>
            </a:r>
          </a:p>
          <a:p>
            <a:pPr algn="l" rtl="0">
              <a:buFont typeface="Wingdings" panose="05000000000000000000" pitchFamily="2" charset="2"/>
              <a:buChar char="Ø"/>
            </a:pPr>
            <a:r>
              <a:rPr lang="en-GB" dirty="0"/>
              <a:t>enhance and coordinate the effect of sexual stimuli.</a:t>
            </a:r>
          </a:p>
          <a:p>
            <a:pPr algn="l" rtl="0">
              <a:buFont typeface="Wingdings" panose="05000000000000000000" pitchFamily="2" charset="2"/>
              <a:buChar char="Ø"/>
            </a:pPr>
            <a:r>
              <a:rPr lang="en-GB" i="1" dirty="0"/>
              <a:t>Side effects: nausea, headache, dizziness</a:t>
            </a:r>
          </a:p>
          <a:p>
            <a:pPr algn="l" rtl="0">
              <a:buFont typeface="Wingdings" panose="05000000000000000000" pitchFamily="2" charset="2"/>
              <a:buChar char="Ø"/>
            </a:pPr>
            <a:r>
              <a:rPr lang="en-GB" i="1" dirty="0"/>
              <a:t>Not commonly used</a:t>
            </a: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10972800" cy="1143000"/>
          </a:xfrm>
        </p:spPr>
        <p:txBody>
          <a:bodyPr/>
          <a:lstStyle/>
          <a:p>
            <a:r>
              <a:rPr lang="en-GB" i="1" dirty="0">
                <a:solidFill>
                  <a:srgbClr val="FF0000"/>
                </a:solidFill>
              </a:rPr>
              <a:t>3-Intraurethral therapy:</a:t>
            </a:r>
            <a:endParaRPr lang="en-GB" dirty="0">
              <a:solidFill>
                <a:srgbClr val="FF0000"/>
              </a:solidFill>
            </a:endParaRPr>
          </a:p>
        </p:txBody>
      </p:sp>
      <p:sp>
        <p:nvSpPr>
          <p:cNvPr id="3" name="Content Placeholder 2"/>
          <p:cNvSpPr>
            <a:spLocks noGrp="1"/>
          </p:cNvSpPr>
          <p:nvPr>
            <p:ph idx="1"/>
          </p:nvPr>
        </p:nvSpPr>
        <p:spPr>
          <a:xfrm>
            <a:off x="304800" y="1600200"/>
            <a:ext cx="7696200" cy="4997152"/>
          </a:xfrm>
        </p:spPr>
        <p:txBody>
          <a:bodyPr>
            <a:normAutofit lnSpcReduction="10000"/>
          </a:bodyPr>
          <a:lstStyle/>
          <a:p>
            <a:pPr algn="l" rtl="0">
              <a:buFont typeface="Wingdings" panose="05000000000000000000" pitchFamily="2" charset="2"/>
              <a:buChar char="Ø"/>
            </a:pPr>
            <a:r>
              <a:rPr lang="en-GB" sz="2400" i="1" u="sng" dirty="0"/>
              <a:t>second-line</a:t>
            </a:r>
            <a:r>
              <a:rPr lang="en-GB" sz="2400" i="1" dirty="0"/>
              <a:t> therapy when oral therapies have been </a:t>
            </a:r>
            <a:r>
              <a:rPr lang="en-GB" sz="2400" dirty="0"/>
              <a:t>ineffective.</a:t>
            </a:r>
          </a:p>
          <a:p>
            <a:pPr algn="l" rtl="0">
              <a:buFont typeface="Wingdings" panose="05000000000000000000" pitchFamily="2" charset="2"/>
              <a:buChar char="Ø"/>
            </a:pPr>
            <a:r>
              <a:rPr lang="en-GB" sz="2400" b="1" dirty="0">
                <a:solidFill>
                  <a:srgbClr val="FF0000"/>
                </a:solidFill>
              </a:rPr>
              <a:t> A synthetic prostaglandin E1 (PGE1) pellet (</a:t>
            </a:r>
            <a:r>
              <a:rPr lang="en-GB" sz="2400" b="1" dirty="0" err="1">
                <a:solidFill>
                  <a:srgbClr val="FF0000"/>
                </a:solidFill>
              </a:rPr>
              <a:t>alprostadil</a:t>
            </a:r>
            <a:r>
              <a:rPr lang="en-GB" sz="2400" b="1" dirty="0">
                <a:solidFill>
                  <a:srgbClr val="FF0000"/>
                </a:solidFill>
              </a:rPr>
              <a:t>)</a:t>
            </a:r>
          </a:p>
          <a:p>
            <a:pPr algn="l" rtl="0">
              <a:buFont typeface="Wingdings" panose="05000000000000000000" pitchFamily="2" charset="2"/>
              <a:buChar char="Ø"/>
            </a:pPr>
            <a:r>
              <a:rPr lang="en-GB" sz="2400" dirty="0"/>
              <a:t>placed into the urethra via a specialized applicator (Medicated Urethral System for Erection (MUSE)TM device). </a:t>
            </a:r>
          </a:p>
          <a:p>
            <a:pPr algn="l" rtl="0">
              <a:buFont typeface="Wingdings" panose="05000000000000000000" pitchFamily="2" charset="2"/>
              <a:buChar char="Ø"/>
            </a:pPr>
            <a:r>
              <a:rPr lang="en-GB" sz="2400" dirty="0"/>
              <a:t>Once inserted, the penis is gently rolled to encourage the pellet to dissolve into the urethral mucosa from where it enters the corpora.</a:t>
            </a:r>
          </a:p>
          <a:p>
            <a:pPr algn="l" rtl="0">
              <a:buFont typeface="Wingdings" panose="05000000000000000000" pitchFamily="2" charset="2"/>
              <a:buChar char="Ø"/>
            </a:pPr>
            <a:r>
              <a:rPr lang="en-GB" sz="2400" b="1" dirty="0">
                <a:solidFill>
                  <a:srgbClr val="FF0000"/>
                </a:solidFill>
              </a:rPr>
              <a:t> PGE1 acts to increase </a:t>
            </a:r>
            <a:r>
              <a:rPr lang="en-GB" sz="2400" b="1" dirty="0" err="1">
                <a:solidFill>
                  <a:srgbClr val="FF0000"/>
                </a:solidFill>
              </a:rPr>
              <a:t>cAMP</a:t>
            </a:r>
            <a:r>
              <a:rPr lang="en-GB" sz="2400" b="1" dirty="0">
                <a:solidFill>
                  <a:srgbClr val="FF0000"/>
                </a:solidFill>
              </a:rPr>
              <a:t> within the corporal smooth muscle, resulting in muscle relaxation. </a:t>
            </a:r>
          </a:p>
          <a:p>
            <a:pPr algn="l" rtl="0">
              <a:buFont typeface="Wingdings" panose="05000000000000000000" pitchFamily="2" charset="2"/>
              <a:buChar char="Ø"/>
            </a:pPr>
            <a:r>
              <a:rPr lang="en-GB" sz="2400" i="1" dirty="0"/>
              <a:t>Side effects: penile and </a:t>
            </a:r>
            <a:r>
              <a:rPr lang="en-GB" sz="2400" dirty="0"/>
              <a:t>urethral pain, </a:t>
            </a:r>
            <a:r>
              <a:rPr lang="en-GB" sz="2400" dirty="0" err="1"/>
              <a:t>priapism</a:t>
            </a:r>
            <a:r>
              <a:rPr lang="en-GB" sz="2400" dirty="0"/>
              <a:t>, local reactions</a:t>
            </a:r>
            <a:r>
              <a:rPr lang="en-GB" sz="2800" dirty="0"/>
              <a:t>.</a:t>
            </a:r>
          </a:p>
        </p:txBody>
      </p:sp>
      <p:pic>
        <p:nvPicPr>
          <p:cNvPr id="5" name="Picture 4"/>
          <p:cNvPicPr>
            <a:picLocks noChangeAspect="1"/>
          </p:cNvPicPr>
          <p:nvPr/>
        </p:nvPicPr>
        <p:blipFill>
          <a:blip r:embed="rId2"/>
          <a:stretch>
            <a:fillRect/>
          </a:stretch>
        </p:blipFill>
        <p:spPr>
          <a:xfrm>
            <a:off x="7927489" y="3048000"/>
            <a:ext cx="4274343" cy="3810000"/>
          </a:xfrm>
          <a:prstGeom prst="rect">
            <a:avLst/>
          </a:prstGeom>
        </p:spPr>
      </p:pic>
      <p:pic>
        <p:nvPicPr>
          <p:cNvPr id="7" name="Picture 6"/>
          <p:cNvPicPr>
            <a:picLocks noChangeAspect="1"/>
          </p:cNvPicPr>
          <p:nvPr/>
        </p:nvPicPr>
        <p:blipFill>
          <a:blip r:embed="rId3"/>
          <a:stretch>
            <a:fillRect/>
          </a:stretch>
        </p:blipFill>
        <p:spPr>
          <a:xfrm>
            <a:off x="7917657" y="396467"/>
            <a:ext cx="4274343" cy="242293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12287"/>
            <a:ext cx="10972800" cy="1143000"/>
          </a:xfrm>
        </p:spPr>
        <p:txBody>
          <a:bodyPr>
            <a:normAutofit fontScale="90000"/>
          </a:bodyPr>
          <a:lstStyle/>
          <a:p>
            <a:r>
              <a:rPr lang="en-GB" i="1" dirty="0">
                <a:solidFill>
                  <a:srgbClr val="FF0000"/>
                </a:solidFill>
              </a:rPr>
              <a:t>4-Intracavernosal injection therapy</a:t>
            </a:r>
            <a:br>
              <a:rPr lang="en-GB" i="1" dirty="0">
                <a:solidFill>
                  <a:srgbClr val="FF0000"/>
                </a:solidFill>
              </a:rPr>
            </a:br>
            <a:endParaRPr lang="en-GB" dirty="0">
              <a:solidFill>
                <a:srgbClr val="FF0000"/>
              </a:solidFill>
            </a:endParaRPr>
          </a:p>
        </p:txBody>
      </p:sp>
      <p:sp>
        <p:nvSpPr>
          <p:cNvPr id="3" name="Content Placeholder 2"/>
          <p:cNvSpPr>
            <a:spLocks noGrp="1"/>
          </p:cNvSpPr>
          <p:nvPr>
            <p:ph idx="1"/>
          </p:nvPr>
        </p:nvSpPr>
        <p:spPr>
          <a:xfrm>
            <a:off x="381000" y="1340768"/>
            <a:ext cx="11811000" cy="5040560"/>
          </a:xfrm>
        </p:spPr>
        <p:txBody>
          <a:bodyPr>
            <a:normAutofit fontScale="92500" lnSpcReduction="20000"/>
          </a:bodyPr>
          <a:lstStyle/>
          <a:p>
            <a:pPr algn="l" rtl="0">
              <a:buFont typeface="Wingdings" panose="05000000000000000000" pitchFamily="2" charset="2"/>
              <a:buChar char="§"/>
            </a:pPr>
            <a:r>
              <a:rPr lang="en-GB" b="1" dirty="0" err="1">
                <a:solidFill>
                  <a:srgbClr val="FF0000"/>
                </a:solidFill>
              </a:rPr>
              <a:t>Alprostadil</a:t>
            </a:r>
            <a:r>
              <a:rPr lang="en-GB" b="1" dirty="0">
                <a:solidFill>
                  <a:srgbClr val="FF0000"/>
                </a:solidFill>
              </a:rPr>
              <a:t> (</a:t>
            </a:r>
            <a:r>
              <a:rPr lang="en-GB" b="1" dirty="0" err="1">
                <a:solidFill>
                  <a:srgbClr val="FF0000"/>
                </a:solidFill>
              </a:rPr>
              <a:t>CaverjetTM</a:t>
            </a:r>
            <a:r>
              <a:rPr lang="en-GB" b="1" dirty="0">
                <a:solidFill>
                  <a:srgbClr val="FF0000"/>
                </a:solidFill>
              </a:rPr>
              <a:t>).</a:t>
            </a:r>
          </a:p>
          <a:p>
            <a:pPr algn="l" rtl="0">
              <a:buFont typeface="Wingdings" panose="05000000000000000000" pitchFamily="2" charset="2"/>
              <a:buChar char="§"/>
            </a:pPr>
            <a:r>
              <a:rPr lang="en-GB" b="1" dirty="0" err="1">
                <a:solidFill>
                  <a:srgbClr val="FF0000"/>
                </a:solidFill>
              </a:rPr>
              <a:t>Papaverine</a:t>
            </a:r>
            <a:r>
              <a:rPr lang="en-GB" b="1" dirty="0">
                <a:solidFill>
                  <a:srgbClr val="FF0000"/>
                </a:solidFill>
              </a:rPr>
              <a:t> (PDE inhibitor). </a:t>
            </a:r>
          </a:p>
          <a:p>
            <a:pPr algn="l" rtl="0">
              <a:buFont typeface="Wingdings" panose="05000000000000000000" pitchFamily="2" charset="2"/>
              <a:buChar char="§"/>
            </a:pPr>
            <a:r>
              <a:rPr lang="en-GB" dirty="0"/>
              <a:t>Usually given in combination with </a:t>
            </a:r>
          </a:p>
          <a:p>
            <a:pPr marL="0" indent="0" algn="l" rtl="0">
              <a:buNone/>
            </a:pPr>
            <a:r>
              <a:rPr lang="en-GB" dirty="0"/>
              <a:t>either phentolamine (A-adrenoceptor antagonist) or PGE1</a:t>
            </a:r>
          </a:p>
          <a:p>
            <a:pPr algn="l" rtl="0">
              <a:buFont typeface="Wingdings" panose="05000000000000000000" pitchFamily="2" charset="2"/>
              <a:buChar char="§"/>
            </a:pPr>
            <a:r>
              <a:rPr lang="en-GB" dirty="0"/>
              <a:t>Who have failed oral or single-agent </a:t>
            </a:r>
            <a:r>
              <a:rPr lang="en-GB" dirty="0" err="1"/>
              <a:t>injectable</a:t>
            </a:r>
            <a:r>
              <a:rPr lang="en-GB" dirty="0"/>
              <a:t> therapies.</a:t>
            </a:r>
          </a:p>
          <a:p>
            <a:pPr algn="l" rtl="0">
              <a:buFont typeface="Wingdings" panose="05000000000000000000" pitchFamily="2" charset="2"/>
              <a:buChar char="§"/>
            </a:pPr>
            <a:r>
              <a:rPr lang="en-GB" dirty="0"/>
              <a:t>Training of technique and first dose is given by a health professional.</a:t>
            </a:r>
          </a:p>
          <a:p>
            <a:pPr algn="l" rtl="0">
              <a:buFont typeface="Wingdings" panose="05000000000000000000" pitchFamily="2" charset="2"/>
              <a:buChar char="§"/>
            </a:pPr>
            <a:r>
              <a:rPr lang="en-GB" dirty="0"/>
              <a:t>Needle is inserted at right angles into the corpus </a:t>
            </a:r>
            <a:r>
              <a:rPr lang="en-GB" dirty="0" err="1"/>
              <a:t>cavernosum</a:t>
            </a:r>
            <a:r>
              <a:rPr lang="en-GB" dirty="0"/>
              <a:t> on the lateral aspects of mid-penile shaft. </a:t>
            </a:r>
          </a:p>
          <a:p>
            <a:pPr algn="l" rtl="0">
              <a:buFont typeface="Wingdings" panose="05000000000000000000" pitchFamily="2" charset="2"/>
              <a:buChar char="§"/>
            </a:pPr>
            <a:r>
              <a:rPr lang="en-GB" dirty="0"/>
              <a:t>Discontinuation rates from penile injection techniques are high. </a:t>
            </a:r>
          </a:p>
          <a:p>
            <a:pPr algn="l" rtl="0">
              <a:buFont typeface="Wingdings" panose="05000000000000000000" pitchFamily="2" charset="2"/>
              <a:buChar char="§"/>
            </a:pPr>
            <a:r>
              <a:rPr lang="en-GB" i="1" dirty="0">
                <a:solidFill>
                  <a:srgbClr val="FF0000"/>
                </a:solidFill>
              </a:rPr>
              <a:t>Contraindications: sickle cell disease or high-risk </a:t>
            </a:r>
            <a:r>
              <a:rPr lang="en-GB" dirty="0">
                <a:solidFill>
                  <a:srgbClr val="FF0000"/>
                </a:solidFill>
              </a:rPr>
              <a:t>candidate for </a:t>
            </a:r>
            <a:r>
              <a:rPr lang="en-GB" dirty="0" err="1">
                <a:solidFill>
                  <a:srgbClr val="FF0000"/>
                </a:solidFill>
              </a:rPr>
              <a:t>priapism</a:t>
            </a:r>
            <a:r>
              <a:rPr lang="en-GB" dirty="0">
                <a:solidFill>
                  <a:srgbClr val="FF0000"/>
                </a:solidFill>
              </a:rPr>
              <a:t>. </a:t>
            </a:r>
          </a:p>
          <a:p>
            <a:pPr algn="l" rtl="0">
              <a:buFont typeface="Wingdings" panose="05000000000000000000" pitchFamily="2" charset="2"/>
              <a:buChar char="§"/>
            </a:pPr>
            <a:r>
              <a:rPr lang="en-GB" i="1" dirty="0"/>
              <a:t>Adverse effects: pain, </a:t>
            </a:r>
            <a:r>
              <a:rPr lang="en-GB" i="1" dirty="0" err="1"/>
              <a:t>priapism</a:t>
            </a:r>
            <a:r>
              <a:rPr lang="en-GB" i="1" dirty="0"/>
              <a:t>, haematoma</a:t>
            </a:r>
            <a:endParaRPr lang="en-GB" dirty="0"/>
          </a:p>
        </p:txBody>
      </p:sp>
      <p:pic>
        <p:nvPicPr>
          <p:cNvPr id="5" name="Picture 4"/>
          <p:cNvPicPr>
            <a:picLocks noChangeAspect="1"/>
          </p:cNvPicPr>
          <p:nvPr/>
        </p:nvPicPr>
        <p:blipFill>
          <a:blip r:embed="rId2"/>
          <a:stretch>
            <a:fillRect/>
          </a:stretch>
        </p:blipFill>
        <p:spPr>
          <a:xfrm>
            <a:off x="8153401" y="152399"/>
            <a:ext cx="3909792" cy="247739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981200" y="188640"/>
            <a:ext cx="8229600" cy="85998"/>
          </a:xfrm>
        </p:spPr>
        <p:txBody>
          <a:bodyPr>
            <a:normAutofit fontScale="90000"/>
          </a:bodyPr>
          <a:lstStyle/>
          <a:p>
            <a:endParaRPr lang="en-GB"/>
          </a:p>
        </p:txBody>
      </p:sp>
      <p:sp>
        <p:nvSpPr>
          <p:cNvPr id="3" name="Content Placeholder 2"/>
          <p:cNvSpPr>
            <a:spLocks noGrp="1"/>
          </p:cNvSpPr>
          <p:nvPr>
            <p:ph idx="1"/>
          </p:nvPr>
        </p:nvSpPr>
        <p:spPr>
          <a:xfrm>
            <a:off x="152400" y="274638"/>
            <a:ext cx="12039600" cy="6394722"/>
          </a:xfrm>
        </p:spPr>
        <p:txBody>
          <a:bodyPr>
            <a:normAutofit lnSpcReduction="10000"/>
          </a:bodyPr>
          <a:lstStyle/>
          <a:p>
            <a:pPr algn="l" rtl="0">
              <a:buNone/>
            </a:pPr>
            <a:r>
              <a:rPr lang="en-GB" sz="2400" b="1" dirty="0">
                <a:solidFill>
                  <a:srgbClr val="FF0000"/>
                </a:solidFill>
              </a:rPr>
              <a:t>Vacuum erection device</a:t>
            </a:r>
          </a:p>
          <a:p>
            <a:pPr algn="l" rtl="0">
              <a:buFont typeface="Wingdings" panose="05000000000000000000" pitchFamily="2" charset="2"/>
              <a:buChar char="Ø"/>
            </a:pPr>
            <a:r>
              <a:rPr lang="en-GB" sz="2400" dirty="0"/>
              <a:t>Used when </a:t>
            </a:r>
            <a:r>
              <a:rPr lang="en-GB" sz="2400" dirty="0" err="1"/>
              <a:t>pharmacotherapies</a:t>
            </a:r>
            <a:r>
              <a:rPr lang="en-GB" sz="2400" dirty="0"/>
              <a:t> have failed.</a:t>
            </a:r>
          </a:p>
          <a:p>
            <a:pPr algn="l" rtl="0">
              <a:buFont typeface="Wingdings" panose="05000000000000000000" pitchFamily="2" charset="2"/>
              <a:buChar char="Ø"/>
            </a:pPr>
            <a:r>
              <a:rPr lang="en-GB" sz="2400" dirty="0"/>
              <a:t> It contains three components: a vacuum chamber, pump, and constriction band</a:t>
            </a:r>
          </a:p>
          <a:p>
            <a:pPr algn="l" rtl="0">
              <a:buFont typeface="Wingdings" panose="05000000000000000000" pitchFamily="2" charset="2"/>
              <a:buChar char="Ø"/>
            </a:pPr>
            <a:r>
              <a:rPr lang="en-GB" sz="2400" dirty="0"/>
              <a:t> The penis is placed in the chamber and the vacuum created by the pump increases blood flow to the corpora </a:t>
            </a:r>
            <a:r>
              <a:rPr lang="en-GB" sz="2400" dirty="0" err="1"/>
              <a:t>cavernosa</a:t>
            </a:r>
            <a:r>
              <a:rPr lang="en-GB" sz="2400" dirty="0"/>
              <a:t> to induce an erection.</a:t>
            </a:r>
          </a:p>
          <a:p>
            <a:pPr algn="l" rtl="0">
              <a:buFont typeface="Wingdings" panose="05000000000000000000" pitchFamily="2" charset="2"/>
              <a:buChar char="Ø"/>
            </a:pPr>
            <a:r>
              <a:rPr lang="en-GB" sz="2400" dirty="0"/>
              <a:t> The constriction band is placed onto the base of the penis to retain blood in the corpora and maintain rigidity.</a:t>
            </a:r>
          </a:p>
          <a:p>
            <a:pPr algn="l" rtl="0">
              <a:buFont typeface="Wingdings" panose="05000000000000000000" pitchFamily="2" charset="2"/>
              <a:buChar char="Ø"/>
            </a:pPr>
            <a:r>
              <a:rPr lang="en-GB" sz="2400" dirty="0"/>
              <a:t> </a:t>
            </a:r>
            <a:r>
              <a:rPr lang="en-GB" sz="2400" i="1" dirty="0"/>
              <a:t>Relative contraindication: anticoagulation therapy. </a:t>
            </a:r>
          </a:p>
          <a:p>
            <a:pPr algn="l" rtl="0">
              <a:buFont typeface="Wingdings" panose="05000000000000000000" pitchFamily="2" charset="2"/>
              <a:buChar char="Ø"/>
            </a:pPr>
            <a:r>
              <a:rPr lang="en-GB" sz="2400" i="1" dirty="0"/>
              <a:t>Side effects: </a:t>
            </a:r>
            <a:r>
              <a:rPr lang="en-GB" sz="2400" dirty="0"/>
              <a:t>penile coldness, bruising.</a:t>
            </a:r>
          </a:p>
          <a:p>
            <a:pPr algn="l" rtl="0">
              <a:buFont typeface="Wingdings" panose="05000000000000000000" pitchFamily="2" charset="2"/>
              <a:buChar char="Ø"/>
            </a:pPr>
            <a:endParaRPr lang="en-GB" sz="2400" dirty="0"/>
          </a:p>
          <a:p>
            <a:pPr marL="0" indent="0" algn="l" rtl="0">
              <a:buNone/>
            </a:pPr>
            <a:endParaRPr lang="en-GB" sz="2400" dirty="0"/>
          </a:p>
          <a:p>
            <a:pPr algn="l" rtl="0">
              <a:buNone/>
            </a:pPr>
            <a:r>
              <a:rPr lang="en-GB" sz="2400" b="1" dirty="0">
                <a:solidFill>
                  <a:srgbClr val="FF0000"/>
                </a:solidFill>
              </a:rPr>
              <a:t>Microvascular arterial bypass and venous ligation surgery</a:t>
            </a:r>
          </a:p>
          <a:p>
            <a:pPr algn="l" rtl="0">
              <a:buNone/>
            </a:pPr>
            <a:r>
              <a:rPr lang="en-GB" sz="2400" i="1" dirty="0"/>
              <a:t>Used in: specialist centres where there is a clear-cut diagnosis of a vascular </a:t>
            </a:r>
            <a:r>
              <a:rPr lang="en-GB" sz="2400" dirty="0"/>
              <a:t>disorder.</a:t>
            </a:r>
          </a:p>
          <a:p>
            <a:pPr algn="l" rtl="0">
              <a:buNone/>
            </a:pPr>
            <a:r>
              <a:rPr lang="en-GB" sz="2400" dirty="0"/>
              <a:t> Acts to increase arterial inflow and decrease venous outflow.</a:t>
            </a:r>
          </a:p>
          <a:p>
            <a:pPr algn="l" rtl="0">
              <a:buNone/>
            </a:pPr>
            <a:r>
              <a:rPr lang="en-GB" sz="2400" dirty="0"/>
              <a:t>Rarely used now as it is uncommon for success rates to exceed 50%.</a:t>
            </a:r>
          </a:p>
        </p:txBody>
      </p:sp>
      <p:pic>
        <p:nvPicPr>
          <p:cNvPr id="5" name="Picture 4"/>
          <p:cNvPicPr>
            <a:picLocks noChangeAspect="1"/>
          </p:cNvPicPr>
          <p:nvPr/>
        </p:nvPicPr>
        <p:blipFill>
          <a:blip r:embed="rId2"/>
          <a:stretch>
            <a:fillRect/>
          </a:stretch>
        </p:blipFill>
        <p:spPr>
          <a:xfrm>
            <a:off x="8305800" y="2626462"/>
            <a:ext cx="3061307" cy="234498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8018"/>
          </a:xfrm>
        </p:spPr>
        <p:txBody>
          <a:bodyPr>
            <a:normAutofit fontScale="90000"/>
          </a:bodyPr>
          <a:lstStyle/>
          <a:p>
            <a:endParaRPr lang="en-GB" dirty="0"/>
          </a:p>
        </p:txBody>
      </p:sp>
      <p:sp>
        <p:nvSpPr>
          <p:cNvPr id="3" name="Content Placeholder 2"/>
          <p:cNvSpPr>
            <a:spLocks noGrp="1"/>
          </p:cNvSpPr>
          <p:nvPr>
            <p:ph idx="1"/>
          </p:nvPr>
        </p:nvSpPr>
        <p:spPr>
          <a:xfrm>
            <a:off x="152400" y="515218"/>
            <a:ext cx="11734800" cy="6266582"/>
          </a:xfrm>
        </p:spPr>
        <p:txBody>
          <a:bodyPr>
            <a:normAutofit fontScale="92500" lnSpcReduction="10000"/>
          </a:bodyPr>
          <a:lstStyle/>
          <a:p>
            <a:pPr algn="l" rtl="0">
              <a:buNone/>
            </a:pPr>
            <a:r>
              <a:rPr lang="en-GB" sz="2400" b="1" dirty="0">
                <a:solidFill>
                  <a:srgbClr val="FF0000"/>
                </a:solidFill>
              </a:rPr>
              <a:t>Penile prosthesis</a:t>
            </a:r>
          </a:p>
          <a:p>
            <a:pPr algn="l" rtl="0">
              <a:buFont typeface="Wingdings" panose="05000000000000000000" pitchFamily="2" charset="2"/>
              <a:buChar char="Ø"/>
            </a:pPr>
            <a:r>
              <a:rPr lang="en-GB" sz="2400" dirty="0"/>
              <a:t>Semi-rigid, malleable, and inflatable penile prostheses</a:t>
            </a:r>
          </a:p>
          <a:p>
            <a:pPr algn="l" rtl="0">
              <a:buFont typeface="Wingdings" panose="05000000000000000000" pitchFamily="2" charset="2"/>
              <a:buChar char="Ø"/>
            </a:pPr>
            <a:r>
              <a:rPr lang="en-GB" sz="2400" dirty="0"/>
              <a:t>other therapies have failed or are unsuitable</a:t>
            </a:r>
          </a:p>
          <a:p>
            <a:pPr algn="l" rtl="0">
              <a:buFont typeface="Wingdings" panose="05000000000000000000" pitchFamily="2" charset="2"/>
              <a:buChar char="Ø"/>
            </a:pPr>
            <a:r>
              <a:rPr lang="en-GB" sz="2400" dirty="0"/>
              <a:t> Also indicated for Peyronie’s disease, trauma, and penile fibrosis </a:t>
            </a:r>
          </a:p>
          <a:p>
            <a:pPr marL="0" indent="0" algn="l" rtl="0">
              <a:buNone/>
            </a:pPr>
            <a:r>
              <a:rPr lang="en-GB" sz="2400" dirty="0"/>
              <a:t>(i.e. secondary to priapism). </a:t>
            </a:r>
          </a:p>
          <a:p>
            <a:pPr algn="l" rtl="0">
              <a:buFont typeface="Wingdings" panose="05000000000000000000" pitchFamily="2" charset="2"/>
              <a:buChar char="Ø"/>
            </a:pPr>
            <a:r>
              <a:rPr lang="en-GB" sz="2400" dirty="0"/>
              <a:t>The device is surgically implanted into the corpora to provide penile rigidity and generally has high satisfaction rates, up to 90% </a:t>
            </a:r>
          </a:p>
          <a:p>
            <a:pPr algn="l" rtl="0">
              <a:buFont typeface="Wingdings" panose="05000000000000000000" pitchFamily="2" charset="2"/>
              <a:buChar char="Ø"/>
            </a:pPr>
            <a:r>
              <a:rPr lang="en-GB" sz="2400" i="1" dirty="0"/>
              <a:t>Side effects: infection, </a:t>
            </a:r>
            <a:r>
              <a:rPr lang="en-GB" sz="2400" dirty="0"/>
              <a:t>erosion, mechanical failure, penile shortening, glans may not fully engorge.</a:t>
            </a:r>
          </a:p>
          <a:p>
            <a:pPr algn="l" rtl="0">
              <a:buFont typeface="Wingdings" panose="05000000000000000000" pitchFamily="2" charset="2"/>
              <a:buChar char="Ø"/>
            </a:pPr>
            <a:endParaRPr lang="en-GB" sz="2400" dirty="0"/>
          </a:p>
          <a:p>
            <a:pPr algn="l" rtl="0">
              <a:buFont typeface="Wingdings" panose="05000000000000000000" pitchFamily="2" charset="2"/>
              <a:buChar char="Ø"/>
            </a:pPr>
            <a:endParaRPr lang="en-GB" sz="2400" dirty="0"/>
          </a:p>
          <a:p>
            <a:pPr algn="l" rtl="0">
              <a:buFont typeface="Wingdings" panose="05000000000000000000" pitchFamily="2" charset="2"/>
              <a:buChar char="Ø"/>
            </a:pPr>
            <a:endParaRPr lang="en-GB" sz="2400" dirty="0"/>
          </a:p>
          <a:p>
            <a:pPr algn="l" rtl="0">
              <a:buNone/>
            </a:pPr>
            <a:r>
              <a:rPr lang="en-GB" sz="2400" b="1" dirty="0">
                <a:solidFill>
                  <a:srgbClr val="FF0000"/>
                </a:solidFill>
              </a:rPr>
              <a:t>Testosterone replacement therapy</a:t>
            </a:r>
          </a:p>
          <a:p>
            <a:pPr algn="l" rtl="0">
              <a:buFont typeface="Wingdings" panose="05000000000000000000" pitchFamily="2" charset="2"/>
              <a:buChar char="Ø"/>
            </a:pPr>
            <a:r>
              <a:rPr lang="en-GB" sz="2400" dirty="0"/>
              <a:t>Indicated for </a:t>
            </a:r>
            <a:r>
              <a:rPr lang="en-GB" sz="2400" dirty="0" err="1"/>
              <a:t>hypogonadism</a:t>
            </a:r>
            <a:r>
              <a:rPr lang="en-GB" sz="2400" dirty="0"/>
              <a:t> </a:t>
            </a:r>
          </a:p>
          <a:p>
            <a:pPr algn="l" rtl="0">
              <a:buFont typeface="Wingdings" panose="05000000000000000000" pitchFamily="2" charset="2"/>
              <a:buChar char="Ø"/>
            </a:pPr>
            <a:r>
              <a:rPr lang="en-GB" sz="2400" dirty="0"/>
              <a:t>available in oral, </a:t>
            </a:r>
            <a:r>
              <a:rPr lang="en-GB" sz="2400" dirty="0" err="1"/>
              <a:t>buccal</a:t>
            </a:r>
            <a:r>
              <a:rPr lang="en-GB" sz="2400" dirty="0"/>
              <a:t>, intramuscular, pellet, </a:t>
            </a:r>
            <a:r>
              <a:rPr lang="en-GB" sz="2400" dirty="0" err="1"/>
              <a:t>transdermal</a:t>
            </a:r>
            <a:r>
              <a:rPr lang="en-GB" sz="2400" dirty="0"/>
              <a:t> patch, and gel forms.</a:t>
            </a:r>
          </a:p>
          <a:p>
            <a:pPr algn="l" rtl="0">
              <a:buFont typeface="Wingdings" panose="05000000000000000000" pitchFamily="2" charset="2"/>
              <a:buChar char="Ø"/>
            </a:pPr>
            <a:r>
              <a:rPr lang="en-GB" sz="2400" dirty="0"/>
              <a:t> Most guidelines recommend PSA, </a:t>
            </a:r>
            <a:r>
              <a:rPr lang="en-GB" sz="2400" dirty="0" err="1"/>
              <a:t>Hb</a:t>
            </a:r>
            <a:r>
              <a:rPr lang="en-GB" sz="2400" dirty="0"/>
              <a:t>, and LFT checks before and after starting treatment</a:t>
            </a:r>
          </a:p>
          <a:p>
            <a:pPr algn="l" rtl="0">
              <a:buFont typeface="Wingdings" panose="05000000000000000000" pitchFamily="2" charset="2"/>
              <a:buChar char="Ø"/>
            </a:pPr>
            <a:r>
              <a:rPr lang="en-GB" sz="2400" dirty="0"/>
              <a:t>It can improve the results of PDE5 inhibitors in </a:t>
            </a:r>
            <a:r>
              <a:rPr lang="en-GB" sz="2400" dirty="0" err="1"/>
              <a:t>hypogonadal</a:t>
            </a:r>
            <a:r>
              <a:rPr lang="en-GB" sz="2400" dirty="0"/>
              <a:t> men.</a:t>
            </a:r>
          </a:p>
        </p:txBody>
      </p:sp>
      <p:pic>
        <p:nvPicPr>
          <p:cNvPr id="7" name="Picture 6"/>
          <p:cNvPicPr>
            <a:picLocks noChangeAspect="1"/>
          </p:cNvPicPr>
          <p:nvPr/>
        </p:nvPicPr>
        <p:blipFill>
          <a:blip r:embed="rId2"/>
          <a:stretch>
            <a:fillRect/>
          </a:stretch>
        </p:blipFill>
        <p:spPr>
          <a:xfrm>
            <a:off x="9677400" y="0"/>
            <a:ext cx="2514600" cy="224870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8229600" cy="1143000"/>
          </a:xfrm>
        </p:spPr>
        <p:txBody>
          <a:bodyPr/>
          <a:lstStyle/>
          <a:p>
            <a:r>
              <a:rPr lang="en-US" dirty="0">
                <a:solidFill>
                  <a:srgbClr val="FF0000"/>
                </a:solidFill>
              </a:rPr>
              <a:t>Arterial supply</a:t>
            </a:r>
            <a:endParaRPr lang="ar-JO" dirty="0">
              <a:solidFill>
                <a:srgbClr val="FF0000"/>
              </a:solidFill>
            </a:endParaRPr>
          </a:p>
        </p:txBody>
      </p:sp>
      <p:sp>
        <p:nvSpPr>
          <p:cNvPr id="3" name="Content Placeholder 2"/>
          <p:cNvSpPr>
            <a:spLocks noGrp="1"/>
          </p:cNvSpPr>
          <p:nvPr>
            <p:ph idx="1"/>
          </p:nvPr>
        </p:nvSpPr>
        <p:spPr>
          <a:xfrm>
            <a:off x="609600" y="990600"/>
            <a:ext cx="11277600" cy="5867399"/>
          </a:xfrm>
        </p:spPr>
        <p:txBody>
          <a:bodyPr>
            <a:normAutofit/>
          </a:bodyPr>
          <a:lstStyle/>
          <a:p>
            <a:pPr marL="0" indent="0" algn="l">
              <a:buNone/>
            </a:pPr>
            <a:r>
              <a:rPr lang="en-US" sz="2400" dirty="0"/>
              <a:t>The blood supply to deep structures of the penis is derived from a continuation of </a:t>
            </a:r>
            <a:r>
              <a:rPr lang="en-US" sz="2400" u="sng" dirty="0"/>
              <a:t>the </a:t>
            </a:r>
            <a:r>
              <a:rPr lang="en-US" sz="2400" b="1" u="sng" dirty="0">
                <a:solidFill>
                  <a:schemeClr val="accent1"/>
                </a:solidFill>
              </a:rPr>
              <a:t>internal pudendal artery</a:t>
            </a:r>
            <a:r>
              <a:rPr lang="en-US" sz="2400" b="1" dirty="0">
                <a:solidFill>
                  <a:schemeClr val="accent1"/>
                </a:solidFill>
              </a:rPr>
              <a:t>, </a:t>
            </a:r>
          </a:p>
          <a:p>
            <a:pPr marL="0" indent="0" algn="l">
              <a:buNone/>
            </a:pPr>
            <a:r>
              <a:rPr lang="en-US" sz="2400" dirty="0">
                <a:solidFill>
                  <a:srgbClr val="FF0000"/>
                </a:solidFill>
              </a:rPr>
              <a:t>Three branches of the internal pudendal artery flow to the penis,</a:t>
            </a:r>
            <a:r>
              <a:rPr lang="en-US" sz="2400" dirty="0"/>
              <a:t> as follows</a:t>
            </a:r>
            <a:r>
              <a:rPr lang="en-US" dirty="0"/>
              <a:t>:</a:t>
            </a:r>
          </a:p>
          <a:p>
            <a:pPr marL="0" indent="0" algn="l">
              <a:buNone/>
            </a:pPr>
            <a:endParaRPr lang="en-US" sz="2400" dirty="0"/>
          </a:p>
          <a:p>
            <a:pPr marL="0" indent="0" algn="l">
              <a:buNone/>
            </a:pPr>
            <a:r>
              <a:rPr lang="en-US" sz="2400" dirty="0"/>
              <a:t>The artery of the bulb (</a:t>
            </a:r>
            <a:r>
              <a:rPr lang="en-US" sz="2400" b="1" dirty="0">
                <a:solidFill>
                  <a:srgbClr val="FF0000"/>
                </a:solidFill>
              </a:rPr>
              <a:t>bulbourethral artery</a:t>
            </a:r>
            <a:r>
              <a:rPr lang="en-US" sz="2400" dirty="0"/>
              <a:t>) passes through the deep penile (Buck) fascia to enter and supply the bulb of the penis and penile (spongy) urethra</a:t>
            </a:r>
          </a:p>
          <a:p>
            <a:pPr marL="0" indent="0" algn="l">
              <a:buNone/>
            </a:pPr>
            <a:endParaRPr lang="en-US" sz="2400" dirty="0"/>
          </a:p>
          <a:p>
            <a:pPr marL="0" indent="0" algn="l">
              <a:buNone/>
            </a:pPr>
            <a:r>
              <a:rPr lang="en-US" sz="2400" dirty="0"/>
              <a:t>The </a:t>
            </a:r>
            <a:r>
              <a:rPr lang="en-US" sz="2400" b="1" dirty="0">
                <a:solidFill>
                  <a:srgbClr val="FF0000"/>
                </a:solidFill>
              </a:rPr>
              <a:t>dorsal artery </a:t>
            </a:r>
            <a:r>
              <a:rPr lang="en-US" sz="2400" dirty="0"/>
              <a:t>travels along the dorsum of the penis between the dorsal nerve and deep dorsal vein and gives off circumflex branches that accompany the circumflex veins; the terminal branches are in the glans penis</a:t>
            </a:r>
          </a:p>
          <a:p>
            <a:pPr marL="0" indent="0" algn="l">
              <a:buNone/>
            </a:pPr>
            <a:endParaRPr lang="en-US" sz="2400" dirty="0"/>
          </a:p>
          <a:p>
            <a:pPr marL="0" indent="0" algn="l">
              <a:buNone/>
            </a:pPr>
            <a:endParaRPr lang="ar-JO"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11353800" cy="6120680"/>
          </a:xfrm>
        </p:spPr>
        <p:txBody>
          <a:bodyPr>
            <a:normAutofit fontScale="70000" lnSpcReduction="20000"/>
          </a:bodyPr>
          <a:lstStyle/>
          <a:p>
            <a:pPr algn="l" rtl="0">
              <a:buNone/>
            </a:pPr>
            <a:r>
              <a:rPr lang="en-GB" sz="4500" b="1" dirty="0">
                <a:solidFill>
                  <a:srgbClr val="FF0000"/>
                </a:solidFill>
              </a:rPr>
              <a:t>Peyronie’s disease</a:t>
            </a:r>
          </a:p>
          <a:p>
            <a:pPr algn="l" rtl="0">
              <a:buNone/>
            </a:pPr>
            <a:r>
              <a:rPr lang="en-GB" dirty="0"/>
              <a:t>An acquired benign penile condition characterized by deformity of the</a:t>
            </a:r>
          </a:p>
          <a:p>
            <a:pPr algn="l" rtl="0">
              <a:buNone/>
            </a:pPr>
            <a:r>
              <a:rPr lang="en-GB" dirty="0"/>
              <a:t>penile shaft secondary to the formation of a fibrous inelastic scar on the</a:t>
            </a:r>
          </a:p>
          <a:p>
            <a:pPr algn="l" rtl="0">
              <a:buNone/>
            </a:pPr>
            <a:r>
              <a:rPr lang="en-GB" b="1" dirty="0">
                <a:solidFill>
                  <a:srgbClr val="00B050"/>
                </a:solidFill>
              </a:rPr>
              <a:t>tunica </a:t>
            </a:r>
            <a:r>
              <a:rPr lang="en-GB" b="1" dirty="0" err="1">
                <a:solidFill>
                  <a:srgbClr val="00B050"/>
                </a:solidFill>
              </a:rPr>
              <a:t>albuginea</a:t>
            </a:r>
            <a:r>
              <a:rPr lang="en-GB" b="1" dirty="0">
                <a:solidFill>
                  <a:srgbClr val="00B050"/>
                </a:solidFill>
              </a:rPr>
              <a:t>.</a:t>
            </a:r>
          </a:p>
          <a:p>
            <a:pPr algn="l" rtl="0">
              <a:buNone/>
            </a:pPr>
            <a:r>
              <a:rPr lang="en-GB" b="1" dirty="0"/>
              <a:t>Epidemiology</a:t>
            </a:r>
          </a:p>
          <a:p>
            <a:pPr algn="l" rtl="0">
              <a:buNone/>
            </a:pPr>
            <a:r>
              <a:rPr lang="en-GB" dirty="0"/>
              <a:t>Prevalence is 3–9%, predominantly affecting men aged 40–60y.</a:t>
            </a:r>
          </a:p>
          <a:p>
            <a:pPr algn="l" rtl="0">
              <a:buNone/>
            </a:pPr>
            <a:r>
              <a:rPr lang="en-GB" b="1" dirty="0" err="1"/>
              <a:t>Pathophysiology</a:t>
            </a:r>
            <a:endParaRPr lang="en-GB" b="1" dirty="0"/>
          </a:p>
          <a:p>
            <a:pPr algn="l" rtl="0">
              <a:buNone/>
            </a:pPr>
            <a:r>
              <a:rPr lang="en-GB" dirty="0"/>
              <a:t>excessive connective tissue (</a:t>
            </a:r>
            <a:r>
              <a:rPr lang="en-GB" b="1" dirty="0">
                <a:solidFill>
                  <a:srgbClr val="00B050"/>
                </a:solidFill>
              </a:rPr>
              <a:t>fibrosis</a:t>
            </a:r>
            <a:r>
              <a:rPr lang="en-GB" dirty="0"/>
              <a:t>) and increased </a:t>
            </a:r>
            <a:r>
              <a:rPr lang="en-GB" dirty="0" err="1"/>
              <a:t>cellularity</a:t>
            </a:r>
            <a:r>
              <a:rPr lang="en-GB" dirty="0"/>
              <a:t> with random orientation of collagen fibres. Dorsal penile plaques are most common (66%). </a:t>
            </a:r>
          </a:p>
          <a:p>
            <a:pPr algn="l" rtl="0">
              <a:buNone/>
            </a:pPr>
            <a:r>
              <a:rPr lang="en-GB" dirty="0"/>
              <a:t>The corpus </a:t>
            </a:r>
            <a:r>
              <a:rPr lang="en-GB" dirty="0" err="1"/>
              <a:t>cavernosus</a:t>
            </a:r>
            <a:r>
              <a:rPr lang="en-GB" dirty="0"/>
              <a:t> underlying the lesion cannot lengthen fully on erection, resulting in penile curvature.</a:t>
            </a:r>
          </a:p>
          <a:p>
            <a:pPr algn="l" rtl="0">
              <a:buNone/>
            </a:pPr>
            <a:r>
              <a:rPr lang="en-GB" dirty="0"/>
              <a:t>The disorder has two phases:</a:t>
            </a:r>
          </a:p>
          <a:p>
            <a:pPr algn="l" rtl="0">
              <a:buFontTx/>
              <a:buChar char="-"/>
            </a:pPr>
            <a:r>
              <a:rPr lang="en-GB" dirty="0"/>
              <a:t>Active phase (1–6 months)</a:t>
            </a:r>
          </a:p>
          <a:p>
            <a:pPr algn="l" rtl="0">
              <a:buFontTx/>
              <a:buChar char="-"/>
            </a:pPr>
            <a:r>
              <a:rPr lang="en-GB" dirty="0"/>
              <a:t> Quiescent (stable) phase (9–12 months </a:t>
            </a:r>
          </a:p>
          <a:p>
            <a:pPr algn="l" rtl="0">
              <a:buNone/>
            </a:pPr>
            <a:r>
              <a:rPr lang="en-GB" b="1" dirty="0"/>
              <a:t>Presented as </a:t>
            </a:r>
          </a:p>
          <a:p>
            <a:pPr algn="l" rtl="0"/>
            <a:r>
              <a:rPr lang="fr-FR" dirty="0" err="1"/>
              <a:t>penile</a:t>
            </a:r>
            <a:r>
              <a:rPr lang="fr-FR" dirty="0"/>
              <a:t> pain, a palpable lump (plaque),</a:t>
            </a:r>
          </a:p>
          <a:p>
            <a:pPr algn="l" rtl="0"/>
            <a:r>
              <a:rPr lang="it-IT" dirty="0"/>
              <a:t>penile curvature, ED (in 40%),</a:t>
            </a:r>
            <a:endParaRPr lang="en-GB" dirty="0"/>
          </a:p>
        </p:txBody>
      </p:sp>
      <p:pic>
        <p:nvPicPr>
          <p:cNvPr id="2" name="Picture 1"/>
          <p:cNvPicPr>
            <a:picLocks noChangeAspect="1"/>
          </p:cNvPicPr>
          <p:nvPr/>
        </p:nvPicPr>
        <p:blipFill>
          <a:blip r:embed="rId2"/>
          <a:stretch>
            <a:fillRect/>
          </a:stretch>
        </p:blipFill>
        <p:spPr>
          <a:xfrm>
            <a:off x="9014952" y="432520"/>
            <a:ext cx="2857500" cy="1600200"/>
          </a:xfrm>
          <a:prstGeom prst="rect">
            <a:avLst/>
          </a:prstGeom>
        </p:spPr>
      </p:pic>
      <p:pic>
        <p:nvPicPr>
          <p:cNvPr id="4" name="Picture 3"/>
          <p:cNvPicPr>
            <a:picLocks noChangeAspect="1"/>
          </p:cNvPicPr>
          <p:nvPr/>
        </p:nvPicPr>
        <p:blipFill>
          <a:blip r:embed="rId3"/>
          <a:stretch>
            <a:fillRect/>
          </a:stretch>
        </p:blipFill>
        <p:spPr>
          <a:xfrm>
            <a:off x="7848600" y="3951307"/>
            <a:ext cx="4367981" cy="290669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665" y="381000"/>
            <a:ext cx="10972800" cy="4525963"/>
          </a:xfrm>
        </p:spPr>
        <p:txBody>
          <a:bodyPr/>
          <a:lstStyle/>
          <a:p>
            <a:pPr marL="0" marR="0" lvl="0" indent="0" algn="l" defTabSz="914400" rtl="1"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The deep penile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cavernosal</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artery is usually a single artery that arises on each side and enters the corpus cavernosum at the crus and runs the length of the penile shaft, giving off the helicine arteries, which are an integral component of the erectile process</a:t>
            </a:r>
            <a:endParaRPr kumimoji="0" lang="ar-JO"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indent="0" algn="l">
              <a:buNone/>
            </a:pPr>
            <a:br>
              <a:rPr lang="en-US" dirty="0"/>
            </a:br>
            <a:r>
              <a:rPr lang="en-US" sz="2400" dirty="0">
                <a:solidFill>
                  <a:srgbClr val="FF0000"/>
                </a:solidFill>
              </a:rPr>
              <a:t>Blood supply to the skin of the penis </a:t>
            </a:r>
            <a:r>
              <a:rPr lang="en-US" sz="2400" dirty="0"/>
              <a:t>is from the </a:t>
            </a:r>
            <a:r>
              <a:rPr lang="en-US" sz="2400" dirty="0">
                <a:solidFill>
                  <a:srgbClr val="00B050"/>
                </a:solidFill>
              </a:rPr>
              <a:t>left and right superficial external </a:t>
            </a:r>
            <a:r>
              <a:rPr lang="en-US" sz="2400" dirty="0" err="1">
                <a:solidFill>
                  <a:srgbClr val="00B050"/>
                </a:solidFill>
              </a:rPr>
              <a:t>pudendal</a:t>
            </a:r>
            <a:r>
              <a:rPr lang="en-US" sz="2400" dirty="0">
                <a:solidFill>
                  <a:srgbClr val="00B050"/>
                </a:solidFill>
              </a:rPr>
              <a:t> arteries</a:t>
            </a:r>
            <a:r>
              <a:rPr lang="en-US" sz="2400" dirty="0"/>
              <a:t>, which arise from the femoral artery </a:t>
            </a:r>
            <a:endParaRPr lang="ar-JO" dirty="0"/>
          </a:p>
        </p:txBody>
      </p:sp>
      <p:pic>
        <p:nvPicPr>
          <p:cNvPr id="5" name="Picture 4"/>
          <p:cNvPicPr>
            <a:picLocks noChangeAspect="1"/>
          </p:cNvPicPr>
          <p:nvPr/>
        </p:nvPicPr>
        <p:blipFill>
          <a:blip r:embed="rId2"/>
          <a:stretch>
            <a:fillRect/>
          </a:stretch>
        </p:blipFill>
        <p:spPr>
          <a:xfrm>
            <a:off x="1981200" y="3124200"/>
            <a:ext cx="9925148" cy="2932430"/>
          </a:xfrm>
          <a:prstGeom prst="rect">
            <a:avLst/>
          </a:prstGeom>
        </p:spPr>
      </p:pic>
      <p:sp>
        <p:nvSpPr>
          <p:cNvPr id="6" name="TextBox 5"/>
          <p:cNvSpPr txBox="1"/>
          <p:nvPr/>
        </p:nvSpPr>
        <p:spPr>
          <a:xfrm>
            <a:off x="533400" y="3429000"/>
            <a:ext cx="2514600" cy="1200329"/>
          </a:xfrm>
          <a:prstGeom prst="rect">
            <a:avLst/>
          </a:prstGeom>
          <a:noFill/>
        </p:spPr>
        <p:txBody>
          <a:bodyPr wrap="square" rtlCol="0">
            <a:spAutoFit/>
          </a:bodyPr>
          <a:lstStyle/>
          <a:p>
            <a:r>
              <a:rPr lang="en-US"/>
              <a:t>Accessory arteries :  </a:t>
            </a:r>
            <a:br>
              <a:rPr lang="en-US"/>
            </a:br>
            <a:r>
              <a:rPr lang="en-US"/>
              <a:t>Obturator artery</a:t>
            </a:r>
            <a:br>
              <a:rPr lang="en-US"/>
            </a:br>
            <a:r>
              <a:rPr lang="en-US"/>
              <a:t>vesical arteries </a:t>
            </a:r>
            <a:br>
              <a:rPr lang="en-US"/>
            </a:br>
            <a:r>
              <a:rPr lang="en-US"/>
              <a:t>femoral arteries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9497"/>
            <a:ext cx="10972800" cy="1143000"/>
          </a:xfrm>
        </p:spPr>
        <p:txBody>
          <a:bodyPr/>
          <a:lstStyle/>
          <a:p>
            <a:r>
              <a:rPr lang="ar-JO" dirty="0">
                <a:solidFill>
                  <a:schemeClr val="accent1"/>
                </a:solidFill>
              </a:rPr>
              <a:t> </a:t>
            </a:r>
            <a:r>
              <a:rPr lang="en-US" dirty="0">
                <a:solidFill>
                  <a:schemeClr val="accent1"/>
                </a:solidFill>
              </a:rPr>
              <a:t>venous drainages</a:t>
            </a:r>
            <a:endParaRPr lang="ar-JO" dirty="0">
              <a:solidFill>
                <a:schemeClr val="accent1"/>
              </a:solidFill>
            </a:endParaRPr>
          </a:p>
        </p:txBody>
      </p:sp>
      <p:sp>
        <p:nvSpPr>
          <p:cNvPr id="3" name="Content Placeholder 2"/>
          <p:cNvSpPr>
            <a:spLocks noGrp="1"/>
          </p:cNvSpPr>
          <p:nvPr>
            <p:ph idx="1"/>
          </p:nvPr>
        </p:nvSpPr>
        <p:spPr>
          <a:xfrm>
            <a:off x="228600" y="838200"/>
            <a:ext cx="7162800" cy="6019799"/>
          </a:xfrm>
        </p:spPr>
        <p:txBody>
          <a:bodyPr>
            <a:normAutofit/>
          </a:bodyPr>
          <a:lstStyle/>
          <a:p>
            <a:pPr marL="0" indent="0" algn="l">
              <a:buNone/>
            </a:pPr>
            <a:r>
              <a:rPr lang="en-US" sz="2800" dirty="0">
                <a:solidFill>
                  <a:srgbClr val="FF0000"/>
                </a:solidFill>
              </a:rPr>
              <a:t>The penis is drained by 3 venous systems, the superficial, intermediate, and deep</a:t>
            </a:r>
          </a:p>
          <a:p>
            <a:pPr marL="0" indent="0" algn="l">
              <a:buNone/>
            </a:pPr>
            <a:r>
              <a:rPr lang="en-US" sz="2800" dirty="0">
                <a:solidFill>
                  <a:srgbClr val="FF0000"/>
                </a:solidFill>
              </a:rPr>
              <a:t>Superficial veins </a:t>
            </a:r>
            <a:r>
              <a:rPr lang="en-US" sz="2800" dirty="0"/>
              <a:t>are contained in the dartos fascia on the dorsolateral surface of the penis and coalesce at the base to form a </a:t>
            </a:r>
            <a:r>
              <a:rPr lang="en-US" sz="2800" dirty="0">
                <a:solidFill>
                  <a:srgbClr val="FF0000"/>
                </a:solidFill>
              </a:rPr>
              <a:t>single superficial dorsal vein</a:t>
            </a:r>
            <a:r>
              <a:rPr lang="en-US" sz="2800" dirty="0"/>
              <a:t>, which usually </a:t>
            </a:r>
            <a:r>
              <a:rPr lang="en-US" sz="2800" dirty="0">
                <a:solidFill>
                  <a:srgbClr val="00B050"/>
                </a:solidFill>
              </a:rPr>
              <a:t>drains into the great saphenous veins </a:t>
            </a:r>
            <a:r>
              <a:rPr lang="en-US" sz="2800" dirty="0">
                <a:solidFill>
                  <a:srgbClr val="FF0000"/>
                </a:solidFill>
              </a:rPr>
              <a:t>via the superficial external pudendal veins.</a:t>
            </a:r>
          </a:p>
          <a:p>
            <a:pPr marL="0" indent="0" algn="l">
              <a:buNone/>
            </a:pPr>
            <a:r>
              <a:rPr lang="en-US" sz="2800" b="1" u="sng" dirty="0">
                <a:solidFill>
                  <a:schemeClr val="accent1"/>
                </a:solidFill>
              </a:rPr>
              <a:t>These are the veins are going to be compressed to prohibit blood from draining </a:t>
            </a:r>
            <a:endParaRPr lang="ar-JO" sz="2800" b="1" u="sng" dirty="0">
              <a:solidFill>
                <a:schemeClr val="accent1"/>
              </a:solidFill>
            </a:endParaRPr>
          </a:p>
          <a:p>
            <a:pPr marL="0" indent="0" algn="l">
              <a:buNone/>
            </a:pPr>
            <a:endParaRPr lang="ar-JO" sz="2800" dirty="0">
              <a:solidFill>
                <a:srgbClr val="FF0000"/>
              </a:solidFill>
            </a:endParaRPr>
          </a:p>
        </p:txBody>
      </p:sp>
      <p:pic>
        <p:nvPicPr>
          <p:cNvPr id="10" name="Picture 9"/>
          <p:cNvPicPr>
            <a:picLocks noChangeAspect="1"/>
          </p:cNvPicPr>
          <p:nvPr/>
        </p:nvPicPr>
        <p:blipFill>
          <a:blip r:embed="rId2"/>
          <a:stretch>
            <a:fillRect/>
          </a:stretch>
        </p:blipFill>
        <p:spPr>
          <a:xfrm>
            <a:off x="7391400" y="152400"/>
            <a:ext cx="4557252" cy="6705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Lymphatic drainage</a:t>
            </a:r>
            <a:br>
              <a:rPr lang="en-US" dirty="0">
                <a:solidFill>
                  <a:srgbClr val="FF0000"/>
                </a:solidFill>
              </a:rPr>
            </a:br>
            <a:endParaRPr lang="ar-JO" dirty="0">
              <a:solidFill>
                <a:srgbClr val="FF0000"/>
              </a:solidFill>
            </a:endParaRPr>
          </a:p>
        </p:txBody>
      </p:sp>
      <p:sp>
        <p:nvSpPr>
          <p:cNvPr id="3" name="Content Placeholder 2"/>
          <p:cNvSpPr>
            <a:spLocks noGrp="1"/>
          </p:cNvSpPr>
          <p:nvPr>
            <p:ph idx="1"/>
          </p:nvPr>
        </p:nvSpPr>
        <p:spPr>
          <a:xfrm>
            <a:off x="609600" y="1166018"/>
            <a:ext cx="10972800" cy="4525963"/>
          </a:xfrm>
        </p:spPr>
        <p:txBody>
          <a:bodyPr>
            <a:normAutofit/>
          </a:bodyPr>
          <a:lstStyle/>
          <a:p>
            <a:pPr marL="0" indent="0" algn="l">
              <a:buNone/>
            </a:pPr>
            <a:r>
              <a:rPr lang="en-US" dirty="0"/>
              <a:t>Lymphatic drainage from the glans penis drains into </a:t>
            </a:r>
          </a:p>
          <a:p>
            <a:pPr marL="0" indent="0" algn="l">
              <a:buNone/>
            </a:pPr>
            <a:r>
              <a:rPr lang="en-US" dirty="0">
                <a:solidFill>
                  <a:srgbClr val="FF0000"/>
                </a:solidFill>
              </a:rPr>
              <a:t>deep inguinal nodes</a:t>
            </a:r>
            <a:r>
              <a:rPr lang="en-US" dirty="0"/>
              <a:t> of the femoral triangle. </a:t>
            </a:r>
          </a:p>
          <a:p>
            <a:pPr marL="0" indent="0" algn="l">
              <a:buNone/>
            </a:pPr>
            <a:r>
              <a:rPr lang="en-US" dirty="0">
                <a:solidFill>
                  <a:srgbClr val="00B050"/>
                </a:solidFill>
              </a:rPr>
              <a:t>Some lymphatic drainage</a:t>
            </a:r>
            <a:r>
              <a:rPr lang="en-US" dirty="0"/>
              <a:t> is to the </a:t>
            </a:r>
            <a:r>
              <a:rPr lang="en-US" dirty="0" err="1"/>
              <a:t>presymphyseal</a:t>
            </a:r>
            <a:r>
              <a:rPr lang="en-US" dirty="0"/>
              <a:t> lymph nodes and to the lateral lymph nodes of </a:t>
            </a:r>
            <a:r>
              <a:rPr lang="en-US" dirty="0">
                <a:solidFill>
                  <a:srgbClr val="00B050"/>
                </a:solidFill>
              </a:rPr>
              <a:t>the external iliac lymphatics</a:t>
            </a:r>
            <a:r>
              <a:rPr lang="en-US" dirty="0"/>
              <a:t>.</a:t>
            </a:r>
            <a:endParaRPr lang="ar-JO"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solidFill>
                  <a:srgbClr val="002060"/>
                </a:solidFill>
              </a:rPr>
              <a:t>Mechanism of erection</a:t>
            </a:r>
            <a:endParaRPr lang="ar-JO" b="1" dirty="0">
              <a:solidFill>
                <a:srgbClr val="002060"/>
              </a:solidFill>
            </a:endParaRPr>
          </a:p>
        </p:txBody>
      </p:sp>
      <p:sp>
        <p:nvSpPr>
          <p:cNvPr id="3" name="Content Placeholder 2"/>
          <p:cNvSpPr>
            <a:spLocks noGrp="1"/>
          </p:cNvSpPr>
          <p:nvPr>
            <p:ph idx="1"/>
          </p:nvPr>
        </p:nvSpPr>
        <p:spPr/>
        <p:txBody>
          <a:bodyPr>
            <a:normAutofit/>
          </a:bodyPr>
          <a:lstStyle/>
          <a:p>
            <a:pPr algn="l" rtl="0"/>
            <a:r>
              <a:rPr lang="en-US" sz="3600" b="1" dirty="0" err="1">
                <a:solidFill>
                  <a:schemeClr val="accent1"/>
                </a:solidFill>
              </a:rPr>
              <a:t>Neuroendocrine</a:t>
            </a:r>
            <a:r>
              <a:rPr lang="en-US" sz="3600" b="1" dirty="0">
                <a:solidFill>
                  <a:schemeClr val="accent1"/>
                </a:solidFill>
              </a:rPr>
              <a:t> signals </a:t>
            </a:r>
            <a:r>
              <a:rPr lang="en-US" dirty="0"/>
              <a:t>from the brain, created by audiovisual or tactile stimuli, activate the autonomic nuclei of the </a:t>
            </a:r>
            <a:r>
              <a:rPr lang="en-US" dirty="0">
                <a:solidFill>
                  <a:srgbClr val="FF0000"/>
                </a:solidFill>
              </a:rPr>
              <a:t>spinal erection centre </a:t>
            </a:r>
            <a:r>
              <a:rPr lang="en-US" dirty="0"/>
              <a:t>. Signals are relayed via the </a:t>
            </a:r>
            <a:r>
              <a:rPr lang="en-US" dirty="0" err="1"/>
              <a:t>cavernosal</a:t>
            </a:r>
            <a:r>
              <a:rPr lang="en-US" dirty="0"/>
              <a:t> nerve to the erectile tissue of the </a:t>
            </a:r>
            <a:r>
              <a:rPr lang="en-US" dirty="0" err="1"/>
              <a:t>copora</a:t>
            </a:r>
            <a:r>
              <a:rPr lang="en-US" dirty="0"/>
              <a:t> </a:t>
            </a:r>
            <a:r>
              <a:rPr lang="en-US" dirty="0" err="1"/>
              <a:t>cavernosa</a:t>
            </a:r>
            <a:r>
              <a:rPr lang="en-US" dirty="0"/>
              <a:t>, activating </a:t>
            </a:r>
            <a:r>
              <a:rPr lang="en-US" b="1" dirty="0">
                <a:solidFill>
                  <a:srgbClr val="FF0000"/>
                </a:solidFill>
              </a:rPr>
              <a:t>the </a:t>
            </a:r>
            <a:r>
              <a:rPr lang="en-US" b="1" dirty="0" err="1">
                <a:solidFill>
                  <a:srgbClr val="FF0000"/>
                </a:solidFill>
              </a:rPr>
              <a:t>veno</a:t>
            </a:r>
            <a:r>
              <a:rPr lang="en-US" b="1" dirty="0">
                <a:solidFill>
                  <a:srgbClr val="FF0000"/>
                </a:solidFill>
              </a:rPr>
              <a:t>-occlusive mechanism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Mechanism of Penile Erection)&#10;The stimulation result in the relaxation of smooth muscles&#10;&#10;of corpus cavernosum which lea..."/>
          <p:cNvPicPr>
            <a:picLocks noChangeAspect="1" noChangeArrowheads="1"/>
          </p:cNvPicPr>
          <p:nvPr/>
        </p:nvPicPr>
        <p:blipFill>
          <a:blip r:embed="rId2" cstate="print"/>
          <a:srcRect t="17223"/>
          <a:stretch>
            <a:fillRect/>
          </a:stretch>
        </p:blipFill>
        <p:spPr bwMode="auto">
          <a:xfrm>
            <a:off x="1524000" y="0"/>
            <a:ext cx="9144000" cy="5682746"/>
          </a:xfrm>
          <a:prstGeom prst="rect">
            <a:avLst/>
          </a:prstGeom>
          <a:noFill/>
        </p:spPr>
      </p:pic>
      <p:pic>
        <p:nvPicPr>
          <p:cNvPr id="5" name="Picture 2" descr="Drugs that increase serotonergic activity have&#10;&#10;an inhibitory effect on all 3 stages of the sexual&#10;response&#10;In animal mo..."/>
          <p:cNvPicPr>
            <a:picLocks noChangeAspect="1" noChangeArrowheads="1"/>
          </p:cNvPicPr>
          <p:nvPr/>
        </p:nvPicPr>
        <p:blipFill>
          <a:blip r:embed="rId3" cstate="print"/>
          <a:srcRect t="55178" b="27975"/>
          <a:stretch>
            <a:fillRect/>
          </a:stretch>
        </p:blipFill>
        <p:spPr bwMode="auto">
          <a:xfrm>
            <a:off x="1524001" y="5072074"/>
            <a:ext cx="9144001" cy="135732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Drugs that increase serotonergic activity have&#10;&#10;an inhibitory effect on all 3 stages of the sexual&#10;response&#10;In animal mo..."/>
          <p:cNvPicPr>
            <a:picLocks noChangeAspect="1" noChangeArrowheads="1"/>
          </p:cNvPicPr>
          <p:nvPr/>
        </p:nvPicPr>
        <p:blipFill>
          <a:blip r:embed="rId3" cstate="print"/>
          <a:srcRect t="18789" b="27975"/>
          <a:stretch>
            <a:fillRect/>
          </a:stretch>
        </p:blipFill>
        <p:spPr bwMode="auto">
          <a:xfrm>
            <a:off x="2286000" y="2999106"/>
            <a:ext cx="7848600" cy="3858895"/>
          </a:xfrm>
          <a:prstGeom prst="rect">
            <a:avLst/>
          </a:prstGeom>
          <a:noFill/>
        </p:spPr>
      </p:pic>
      <p:pic>
        <p:nvPicPr>
          <p:cNvPr id="4098" name="Picture 2" descr="نتيجة بحث الصور عن ‪erection process‬‏"/>
          <p:cNvPicPr>
            <a:picLocks noChangeAspect="1" noChangeArrowheads="1"/>
          </p:cNvPicPr>
          <p:nvPr/>
        </p:nvPicPr>
        <p:blipFill>
          <a:blip r:embed="rId4" cstate="print"/>
          <a:srcRect t="7500" r="52326" b="12500"/>
          <a:stretch>
            <a:fillRect/>
          </a:stretch>
        </p:blipFill>
        <p:spPr bwMode="auto">
          <a:xfrm>
            <a:off x="2286000" y="0"/>
            <a:ext cx="3810000" cy="2973658"/>
          </a:xfrm>
          <a:prstGeom prst="rect">
            <a:avLst/>
          </a:prstGeom>
          <a:noFill/>
        </p:spPr>
      </p:pic>
      <p:pic>
        <p:nvPicPr>
          <p:cNvPr id="4" name="Picture 2" descr="نتيجة بحث الصور عن ‪erection process‬‏"/>
          <p:cNvPicPr>
            <a:picLocks noChangeAspect="1" noChangeArrowheads="1"/>
          </p:cNvPicPr>
          <p:nvPr/>
        </p:nvPicPr>
        <p:blipFill>
          <a:blip r:embed="rId4" cstate="print"/>
          <a:srcRect l="47674" b="12755"/>
          <a:stretch>
            <a:fillRect/>
          </a:stretch>
        </p:blipFill>
        <p:spPr bwMode="auto">
          <a:xfrm>
            <a:off x="6324600" y="0"/>
            <a:ext cx="3810000" cy="2954694"/>
          </a:xfrm>
          <a:prstGeom prst="rect">
            <a:avLst/>
          </a:prstGeom>
          <a:noFill/>
        </p:spPr>
      </p:pic>
      <p:sp>
        <p:nvSpPr>
          <p:cNvPr id="5" name="TextBox 4"/>
          <p:cNvSpPr txBox="1"/>
          <p:nvPr/>
        </p:nvSpPr>
        <p:spPr>
          <a:xfrm>
            <a:off x="3962400" y="4648201"/>
            <a:ext cx="1524000" cy="276999"/>
          </a:xfrm>
          <a:prstGeom prst="rect">
            <a:avLst/>
          </a:prstGeom>
          <a:noFill/>
        </p:spPr>
        <p:txBody>
          <a:bodyPr wrap="square" rtlCol="1">
            <a:spAutoFit/>
          </a:bodyPr>
          <a:lstStyle/>
          <a:p>
            <a:r>
              <a:rPr lang="en-US" sz="1200" dirty="0"/>
              <a:t>Corpus </a:t>
            </a:r>
            <a:r>
              <a:rPr lang="en-US" sz="1200" dirty="0" err="1"/>
              <a:t>cavernosa</a:t>
            </a:r>
            <a:endParaRPr lang="ar-JO"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ear Drives">
  <a:themeElements>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fontScheme name="Gear Dri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Gear Dri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ar Dri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ar Dri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ar Dri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ar Dri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ar Dri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ar Dri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ar Dri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ar Dri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ar Dri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ar Dri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ar Dri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14451</Words>
  <Application>Microsoft Office PowerPoint</Application>
  <PresentationFormat>Widescreen</PresentationFormat>
  <Paragraphs>366</Paragraphs>
  <Slides>30</Slides>
  <Notes>6</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Gear Drives</vt:lpstr>
      <vt:lpstr>presented by : hamza jaafreh marwan hamaideh  ahmad hamaideh</vt:lpstr>
      <vt:lpstr>Anatomy</vt:lpstr>
      <vt:lpstr>Arterial supply</vt:lpstr>
      <vt:lpstr>PowerPoint Presentation</vt:lpstr>
      <vt:lpstr> venous drainages</vt:lpstr>
      <vt:lpstr>Lymphatic drainage </vt:lpstr>
      <vt:lpstr>Mechanism of erection</vt:lpstr>
      <vt:lpstr>PowerPoint Presentation</vt:lpstr>
      <vt:lpstr>PowerPoint Presentation</vt:lpstr>
      <vt:lpstr>PowerPoint Presentation</vt:lpstr>
      <vt:lpstr>Innervation</vt:lpstr>
      <vt:lpstr>PowerPoint Presentation</vt:lpstr>
      <vt:lpstr>Innervation</vt:lpstr>
      <vt:lpstr>Phases of erectile process</vt:lpstr>
      <vt:lpstr>Erectile dysfunction </vt:lpstr>
      <vt:lpstr>Epidemiology </vt:lpstr>
      <vt:lpstr>PowerPoint Presentation</vt:lpstr>
      <vt:lpstr>PowerPoint Presentation</vt:lpstr>
      <vt:lpstr>PowerPoint Presentation</vt:lpstr>
      <vt:lpstr>PowerPoint Presentation</vt:lpstr>
      <vt:lpstr>PowerPoint Presentation</vt:lpstr>
      <vt:lpstr>Nocturnal penile tumescence</vt:lpstr>
      <vt:lpstr>treatment</vt:lpstr>
      <vt:lpstr>1-Phosphodiesterase type-5 (PDE5) inhibitors:</vt:lpstr>
      <vt:lpstr>2-Dopamine receptor agonist:</vt:lpstr>
      <vt:lpstr>3-Intraurethral therapy:</vt:lpstr>
      <vt:lpstr>4-Intracavernosal injection therapy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Physiology of erection and ejaculation</dc:title>
  <dc:creator>draaaadi</dc:creator>
  <cp:lastModifiedBy>aljaafrehhamza66@gmail.com</cp:lastModifiedBy>
  <cp:revision>27</cp:revision>
  <dcterms:created xsi:type="dcterms:W3CDTF">2006-08-16T00:00:00Z</dcterms:created>
  <dcterms:modified xsi:type="dcterms:W3CDTF">2024-08-11T09:05:49Z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D700D0B419FA49E483229DEB1B98DB55_13</vt:lpwstr>
  </property>
  <property fmtid="{D5CDD505-2E9C-101B-9397-08002B2CF9AE}" pid="3" name="KSOProductBuildVer">
    <vt:lpwstr>1033-12.2.0.17153</vt:lpwstr>
  </property>
</Properties>
</file>