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0" r:id="rId2"/>
    <p:sldId id="291" r:id="rId3"/>
    <p:sldId id="311" r:id="rId4"/>
    <p:sldId id="292" r:id="rId5"/>
    <p:sldId id="293" r:id="rId6"/>
    <p:sldId id="294" r:id="rId7"/>
    <p:sldId id="295" r:id="rId8"/>
    <p:sldId id="296" r:id="rId9"/>
    <p:sldId id="297" r:id="rId10"/>
    <p:sldId id="298" r:id="rId11"/>
    <p:sldId id="299" r:id="rId12"/>
    <p:sldId id="301" r:id="rId13"/>
    <p:sldId id="315" r:id="rId14"/>
    <p:sldId id="300" r:id="rId15"/>
    <p:sldId id="313" r:id="rId16"/>
    <p:sldId id="302" r:id="rId17"/>
    <p:sldId id="303" r:id="rId18"/>
    <p:sldId id="304" r:id="rId19"/>
    <p:sldId id="306" r:id="rId20"/>
    <p:sldId id="314" r:id="rId21"/>
    <p:sldId id="307" r:id="rId22"/>
    <p:sldId id="309" r:id="rId23"/>
    <p:sldId id="31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68" d="100"/>
          <a:sy n="68" d="100"/>
        </p:scale>
        <p:origin x="8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Melad Paulis" userId="aa735d7ac165b432" providerId="LiveId" clId="{C74D2206-1466-4E3A-AA24-5E13051014A2}"/>
    <pc:docChg chg="custSel addSld delSld modSld">
      <pc:chgData name="Dr Melad Paulis" userId="aa735d7ac165b432" providerId="LiveId" clId="{C74D2206-1466-4E3A-AA24-5E13051014A2}" dt="2019-09-29T20:02:55.118" v="57" actId="47"/>
      <pc:docMkLst>
        <pc:docMk/>
      </pc:docMkLst>
      <pc:sldChg chg="del">
        <pc:chgData name="Dr Melad Paulis" userId="aa735d7ac165b432" providerId="LiveId" clId="{C74D2206-1466-4E3A-AA24-5E13051014A2}" dt="2019-09-29T20:02:50.868" v="56" actId="47"/>
        <pc:sldMkLst>
          <pc:docMk/>
          <pc:sldMk cId="0" sldId="282"/>
        </pc:sldMkLst>
      </pc:sldChg>
      <pc:sldChg chg="del">
        <pc:chgData name="Dr Melad Paulis" userId="aa735d7ac165b432" providerId="LiveId" clId="{C74D2206-1466-4E3A-AA24-5E13051014A2}" dt="2019-09-29T20:02:55.118" v="57" actId="47"/>
        <pc:sldMkLst>
          <pc:docMk/>
          <pc:sldMk cId="0" sldId="283"/>
        </pc:sldMkLst>
      </pc:sldChg>
      <pc:sldChg chg="modSp">
        <pc:chgData name="Dr Melad Paulis" userId="aa735d7ac165b432" providerId="LiveId" clId="{C74D2206-1466-4E3A-AA24-5E13051014A2}" dt="2019-09-29T19:34:26.897" v="1" actId="27636"/>
        <pc:sldMkLst>
          <pc:docMk/>
          <pc:sldMk cId="101588557" sldId="295"/>
        </pc:sldMkLst>
        <pc:spChg chg="mod">
          <ac:chgData name="Dr Melad Paulis" userId="aa735d7ac165b432" providerId="LiveId" clId="{C74D2206-1466-4E3A-AA24-5E13051014A2}" dt="2019-09-29T19:34:26.897" v="1" actId="27636"/>
          <ac:spMkLst>
            <pc:docMk/>
            <pc:sldMk cId="101588557" sldId="295"/>
            <ac:spMk id="2" creationId="{00000000-0000-0000-0000-000000000000}"/>
          </ac:spMkLst>
        </pc:spChg>
      </pc:sldChg>
      <pc:sldChg chg="modSp modAnim">
        <pc:chgData name="Dr Melad Paulis" userId="aa735d7ac165b432" providerId="LiveId" clId="{C74D2206-1466-4E3A-AA24-5E13051014A2}" dt="2019-09-29T19:35:04.973" v="3" actId="27636"/>
        <pc:sldMkLst>
          <pc:docMk/>
          <pc:sldMk cId="2306833651" sldId="296"/>
        </pc:sldMkLst>
        <pc:spChg chg="mod">
          <ac:chgData name="Dr Melad Paulis" userId="aa735d7ac165b432" providerId="LiveId" clId="{C74D2206-1466-4E3A-AA24-5E13051014A2}" dt="2019-09-29T19:35:04.973" v="3" actId="27636"/>
          <ac:spMkLst>
            <pc:docMk/>
            <pc:sldMk cId="2306833651" sldId="296"/>
            <ac:spMk id="16386" creationId="{00000000-0000-0000-0000-000000000000}"/>
          </ac:spMkLst>
        </pc:spChg>
      </pc:sldChg>
      <pc:sldChg chg="modSp modAnim">
        <pc:chgData name="Dr Melad Paulis" userId="aa735d7ac165b432" providerId="LiveId" clId="{C74D2206-1466-4E3A-AA24-5E13051014A2}" dt="2019-09-29T19:53:14.169" v="25" actId="115"/>
        <pc:sldMkLst>
          <pc:docMk/>
          <pc:sldMk cId="1005479215" sldId="304"/>
        </pc:sldMkLst>
        <pc:spChg chg="mod">
          <ac:chgData name="Dr Melad Paulis" userId="aa735d7ac165b432" providerId="LiveId" clId="{C74D2206-1466-4E3A-AA24-5E13051014A2}" dt="2019-09-29T19:53:14.169" v="25" actId="115"/>
          <ac:spMkLst>
            <pc:docMk/>
            <pc:sldMk cId="1005479215" sldId="304"/>
            <ac:spMk id="2" creationId="{00000000-0000-0000-0000-000000000000}"/>
          </ac:spMkLst>
        </pc:spChg>
        <pc:spChg chg="mod">
          <ac:chgData name="Dr Melad Paulis" userId="aa735d7ac165b432" providerId="LiveId" clId="{C74D2206-1466-4E3A-AA24-5E13051014A2}" dt="2019-09-29T19:51:39.904" v="6" actId="27636"/>
          <ac:spMkLst>
            <pc:docMk/>
            <pc:sldMk cId="1005479215" sldId="304"/>
            <ac:spMk id="3" creationId="{00000000-0000-0000-0000-000000000000}"/>
          </ac:spMkLst>
        </pc:spChg>
      </pc:sldChg>
      <pc:sldChg chg="delSp modSp">
        <pc:chgData name="Dr Melad Paulis" userId="aa735d7ac165b432" providerId="LiveId" clId="{C74D2206-1466-4E3A-AA24-5E13051014A2}" dt="2019-09-29T19:56:25.944" v="43" actId="20577"/>
        <pc:sldMkLst>
          <pc:docMk/>
          <pc:sldMk cId="1910857841" sldId="306"/>
        </pc:sldMkLst>
        <pc:spChg chg="del mod">
          <ac:chgData name="Dr Melad Paulis" userId="aa735d7ac165b432" providerId="LiveId" clId="{C74D2206-1466-4E3A-AA24-5E13051014A2}" dt="2019-09-29T19:55:10.955" v="27" actId="478"/>
          <ac:spMkLst>
            <pc:docMk/>
            <pc:sldMk cId="1910857841" sldId="306"/>
            <ac:spMk id="3" creationId="{00000000-0000-0000-0000-000000000000}"/>
          </ac:spMkLst>
        </pc:spChg>
        <pc:spChg chg="mod">
          <ac:chgData name="Dr Melad Paulis" userId="aa735d7ac165b432" providerId="LiveId" clId="{C74D2206-1466-4E3A-AA24-5E13051014A2}" dt="2019-09-29T19:56:25.944" v="43" actId="20577"/>
          <ac:spMkLst>
            <pc:docMk/>
            <pc:sldMk cId="1910857841" sldId="306"/>
            <ac:spMk id="26626" creationId="{00000000-0000-0000-0000-000000000000}"/>
          </ac:spMkLst>
        </pc:spChg>
      </pc:sldChg>
      <pc:sldChg chg="del">
        <pc:chgData name="Dr Melad Paulis" userId="aa735d7ac165b432" providerId="LiveId" clId="{C74D2206-1466-4E3A-AA24-5E13051014A2}" dt="2019-09-29T20:00:54.610" v="55" actId="47"/>
        <pc:sldMkLst>
          <pc:docMk/>
          <pc:sldMk cId="180631547" sldId="308"/>
        </pc:sldMkLst>
      </pc:sldChg>
      <pc:sldChg chg="del">
        <pc:chgData name="Dr Melad Paulis" userId="aa735d7ac165b432" providerId="LiveId" clId="{C74D2206-1466-4E3A-AA24-5E13051014A2}" dt="2019-09-29T19:37:00.407" v="4" actId="47"/>
        <pc:sldMkLst>
          <pc:docMk/>
          <pc:sldMk cId="373808002" sldId="312"/>
        </pc:sldMkLst>
      </pc:sldChg>
      <pc:sldChg chg="delSp modSp add">
        <pc:chgData name="Dr Melad Paulis" userId="aa735d7ac165b432" providerId="LiveId" clId="{C74D2206-1466-4E3A-AA24-5E13051014A2}" dt="2019-09-29T19:59:05.858" v="54" actId="20577"/>
        <pc:sldMkLst>
          <pc:docMk/>
          <pc:sldMk cId="3853747360" sldId="314"/>
        </pc:sldMkLst>
        <pc:spChg chg="del">
          <ac:chgData name="Dr Melad Paulis" userId="aa735d7ac165b432" providerId="LiveId" clId="{C74D2206-1466-4E3A-AA24-5E13051014A2}" dt="2019-09-29T19:57:00.210" v="45" actId="478"/>
          <ac:spMkLst>
            <pc:docMk/>
            <pc:sldMk cId="3853747360" sldId="314"/>
            <ac:spMk id="2" creationId="{9F7AFF19-C18E-4193-A219-F5C02D41AB2C}"/>
          </ac:spMkLst>
        </pc:spChg>
        <pc:spChg chg="mod">
          <ac:chgData name="Dr Melad Paulis" userId="aa735d7ac165b432" providerId="LiveId" clId="{C74D2206-1466-4E3A-AA24-5E13051014A2}" dt="2019-09-29T19:59:05.858" v="54" actId="20577"/>
          <ac:spMkLst>
            <pc:docMk/>
            <pc:sldMk cId="3853747360" sldId="314"/>
            <ac:spMk id="3" creationId="{414BE0B2-CAFB-4DCB-A200-C7414D0A55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FDD72-CC9C-4102-B261-E8DE6CDF8466}" type="datetimeFigureOut">
              <a:rPr lang="en-US" smtClean="0"/>
              <a:pPr/>
              <a:t>10/30/2019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F3048-4ABF-4E6F-9E95-B67AA24A458F}" type="slidenum">
              <a:rPr lang="en-US" smtClean="0"/>
              <a:pPr/>
              <a:t>‹#›</a:t>
            </a:fld>
            <a:endParaRPr lang="en-US"/>
          </a:p>
        </p:txBody>
      </p:sp>
    </p:spTree>
    <p:extLst>
      <p:ext uri="{BB962C8B-B14F-4D97-AF65-F5344CB8AC3E}">
        <p14:creationId xmlns:p14="http://schemas.microsoft.com/office/powerpoint/2010/main" val="279497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p:txBody>
          <a:bodyPr/>
          <a:lstStyle/>
          <a:p>
            <a:pPr>
              <a:buNone/>
            </a:pPr>
            <a:r>
              <a:rPr lang="en-US" altLang="en-US" sz="4400" b="1" i="1" dirty="0">
                <a:cs typeface="Arial" charset="0"/>
              </a:rPr>
              <a:t>The medicolegal definition of abortion is:  “The </a:t>
            </a:r>
            <a:r>
              <a:rPr lang="en-US" altLang="en-US" sz="4400" b="1" i="1" dirty="0">
                <a:solidFill>
                  <a:srgbClr val="FF0000"/>
                </a:solidFill>
                <a:cs typeface="Arial" charset="0"/>
              </a:rPr>
              <a:t>expulsion</a:t>
            </a:r>
            <a:r>
              <a:rPr lang="en-US" altLang="en-US" sz="4400" b="1" i="1" dirty="0">
                <a:cs typeface="Arial" charset="0"/>
              </a:rPr>
              <a:t> of any contents of the gravid uterus at any time </a:t>
            </a:r>
            <a:r>
              <a:rPr lang="en-US" altLang="en-US" sz="4400" b="1" i="1" dirty="0">
                <a:solidFill>
                  <a:srgbClr val="FF0000"/>
                </a:solidFill>
                <a:cs typeface="Arial" charset="0"/>
              </a:rPr>
              <a:t>before full term</a:t>
            </a:r>
            <a:r>
              <a:rPr lang="en-US" altLang="en-US" sz="4400" b="1" i="1" dirty="0">
                <a:cs typeface="Arial" charset="0"/>
              </a:rPr>
              <a:t>”</a:t>
            </a:r>
            <a:r>
              <a:rPr lang="en-US" altLang="en-US" dirty="0">
                <a:cs typeface="Arial" charset="0"/>
              </a:rPr>
              <a:t>.</a:t>
            </a:r>
          </a:p>
          <a:p>
            <a:pPr algn="just">
              <a:buFont typeface="Wingdings 3" pitchFamily="18" charset="2"/>
              <a:buNone/>
            </a:pPr>
            <a:endParaRPr lang="ar-EG" altLang="en-US" dirty="0"/>
          </a:p>
        </p:txBody>
      </p:sp>
      <p:sp>
        <p:nvSpPr>
          <p:cNvPr id="3" name="Title 2"/>
          <p:cNvSpPr>
            <a:spLocks noGrp="1"/>
          </p:cNvSpPr>
          <p:nvPr>
            <p:ph type="title"/>
          </p:nvPr>
        </p:nvSpPr>
        <p:spPr/>
        <p:txBody>
          <a:bodyPr>
            <a:noAutofit/>
          </a:bodyPr>
          <a:lstStyle/>
          <a:p>
            <a:pPr fontAlgn="auto">
              <a:spcAft>
                <a:spcPts val="0"/>
              </a:spcAft>
              <a:defRPr/>
            </a:pPr>
            <a:r>
              <a:rPr lang="en-US" sz="8800" b="1" i="1" dirty="0"/>
              <a:t>Abortion</a:t>
            </a:r>
            <a:endParaRPr lang="ar-EG" sz="8800" b="1" i="1" dirty="0"/>
          </a:p>
        </p:txBody>
      </p:sp>
    </p:spTree>
    <p:extLst>
      <p:ext uri="{BB962C8B-B14F-4D97-AF65-F5344CB8AC3E}">
        <p14:creationId xmlns:p14="http://schemas.microsoft.com/office/powerpoint/2010/main" val="3608432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algn="just" rtl="0"/>
            <a:r>
              <a:rPr lang="en-US" altLang="en-US" sz="4800" b="1" dirty="0">
                <a:cs typeface="Arial" charset="0"/>
              </a:rPr>
              <a:t>When there are no medical indications for induced abortion, it is a criminal abortion, whether done by the woman or anybody else</a:t>
            </a:r>
            <a:r>
              <a:rPr lang="en-US" altLang="en-US" sz="4800" dirty="0">
                <a:cs typeface="Arial" charset="0"/>
              </a:rPr>
              <a:t>.</a:t>
            </a:r>
          </a:p>
          <a:p>
            <a:pPr algn="just" rtl="0"/>
            <a:endParaRPr lang="en-US" altLang="en-US" dirty="0">
              <a:cs typeface="Arial" charset="0"/>
            </a:endParaRPr>
          </a:p>
          <a:p>
            <a:pPr algn="just" rtl="0"/>
            <a:endParaRPr lang="ar-EG" altLang="en-US" dirty="0"/>
          </a:p>
        </p:txBody>
      </p:sp>
      <p:sp>
        <p:nvSpPr>
          <p:cNvPr id="3" name="Title 2"/>
          <p:cNvSpPr>
            <a:spLocks noGrp="1"/>
          </p:cNvSpPr>
          <p:nvPr>
            <p:ph type="title"/>
          </p:nvPr>
        </p:nvSpPr>
        <p:spPr/>
        <p:txBody>
          <a:bodyPr>
            <a:normAutofit fontScale="90000"/>
          </a:bodyPr>
          <a:lstStyle/>
          <a:p>
            <a:pPr fontAlgn="auto">
              <a:spcAft>
                <a:spcPts val="0"/>
              </a:spcAft>
              <a:defRPr/>
            </a:pPr>
            <a:br>
              <a:rPr lang="en-US" dirty="0"/>
            </a:br>
            <a:r>
              <a:rPr lang="en-US" sz="6000" b="1" dirty="0">
                <a:solidFill>
                  <a:srgbClr val="FF0000"/>
                </a:solidFill>
              </a:rPr>
              <a:t>B</a:t>
            </a:r>
            <a:r>
              <a:rPr lang="en-US" sz="6000" dirty="0">
                <a:solidFill>
                  <a:srgbClr val="FF0000"/>
                </a:solidFill>
              </a:rPr>
              <a:t>. </a:t>
            </a:r>
            <a:r>
              <a:rPr lang="en-US" sz="6000" b="1" dirty="0">
                <a:solidFill>
                  <a:srgbClr val="FF0000"/>
                </a:solidFill>
              </a:rPr>
              <a:t>Criminal abortion (unjustifiable, illegal)</a:t>
            </a:r>
            <a:br>
              <a:rPr lang="en-US" dirty="0"/>
            </a:br>
            <a:endParaRPr lang="ar-EG" dirty="0"/>
          </a:p>
        </p:txBody>
      </p:sp>
    </p:spTree>
    <p:extLst>
      <p:ext uri="{BB962C8B-B14F-4D97-AF65-F5344CB8AC3E}">
        <p14:creationId xmlns:p14="http://schemas.microsoft.com/office/powerpoint/2010/main" val="154624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434">
                                            <p:txEl>
                                              <p:pRg st="0" end="0"/>
                                            </p:txEl>
                                          </p:spTgt>
                                        </p:tgtEl>
                                        <p:attrNameLst>
                                          <p:attrName>style.visibility</p:attrName>
                                        </p:attrNameLst>
                                      </p:cBhvr>
                                      <p:to>
                                        <p:strVal val="visible"/>
                                      </p:to>
                                    </p:set>
                                    <p:animEffect transition="in" filter="barn(inVertical)">
                                      <p:cBhvr>
                                        <p:cTn id="14" dur="500"/>
                                        <p:tgtEl>
                                          <p:spTgt spid="184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algn="just" rtl="0" fontAlgn="auto">
              <a:spcAft>
                <a:spcPts val="0"/>
              </a:spcAft>
              <a:buFont typeface="Wingdings 3"/>
              <a:buNone/>
              <a:defRPr/>
            </a:pPr>
            <a:r>
              <a:rPr lang="en-US" b="1" dirty="0">
                <a:solidFill>
                  <a:srgbClr val="FF0000"/>
                </a:solidFill>
              </a:rPr>
              <a:t>1. General violence</a:t>
            </a:r>
            <a:endParaRPr lang="en-US" dirty="0">
              <a:solidFill>
                <a:srgbClr val="FF0000"/>
              </a:solidFill>
            </a:endParaRPr>
          </a:p>
          <a:p>
            <a:pPr marL="365760" indent="-256032" algn="just" rtl="0" fontAlgn="auto">
              <a:spcAft>
                <a:spcPts val="0"/>
              </a:spcAft>
              <a:buFont typeface="Wingdings 3"/>
              <a:buChar char=""/>
              <a:defRPr/>
            </a:pPr>
            <a:r>
              <a:rPr lang="en-US" b="1" i="1" dirty="0"/>
              <a:t>It is a popular belief that abortion is easily precipitated by violence and the pregnant woman must not be exposed to any undue exercise. Therefore women try general violence to get rid of pregnancy e.g. by jumping, carrying heavy object, horse riding or cycling. However, violence of severe degree may fail to disturb any pregnancy; on the other hand serious body injuries may occur.</a:t>
            </a:r>
          </a:p>
          <a:p>
            <a:pPr marL="365760" indent="-256032" algn="l" rtl="0" fontAlgn="auto">
              <a:spcAft>
                <a:spcPts val="0"/>
              </a:spcAft>
              <a:buFont typeface="Wingdings 3"/>
              <a:buChar char=""/>
              <a:defRPr/>
            </a:pPr>
            <a:endParaRPr lang="ar-EG" dirty="0"/>
          </a:p>
        </p:txBody>
      </p:sp>
      <p:sp>
        <p:nvSpPr>
          <p:cNvPr id="3" name="Title 2"/>
          <p:cNvSpPr>
            <a:spLocks noGrp="1"/>
          </p:cNvSpPr>
          <p:nvPr>
            <p:ph type="title"/>
          </p:nvPr>
        </p:nvSpPr>
        <p:spPr/>
        <p:txBody>
          <a:bodyPr>
            <a:normAutofit fontScale="90000"/>
          </a:bodyPr>
          <a:lstStyle/>
          <a:p>
            <a:pPr algn="ctr" fontAlgn="auto">
              <a:spcAft>
                <a:spcPts val="0"/>
              </a:spcAft>
              <a:defRPr/>
            </a:pPr>
            <a:br>
              <a:rPr lang="en-US" dirty="0">
                <a:solidFill>
                  <a:srgbClr val="FF0000"/>
                </a:solidFill>
              </a:rPr>
            </a:br>
            <a:r>
              <a:rPr lang="en-US" b="1" dirty="0">
                <a:solidFill>
                  <a:srgbClr val="FF0000"/>
                </a:solidFill>
              </a:rPr>
              <a:t>Methods of procuring criminal abortion</a:t>
            </a:r>
            <a:br>
              <a:rPr lang="en-US" dirty="0"/>
            </a:br>
            <a:endParaRPr lang="ar-EG" dirty="0"/>
          </a:p>
        </p:txBody>
      </p:sp>
    </p:spTree>
    <p:extLst>
      <p:ext uri="{BB962C8B-B14F-4D97-AF65-F5344CB8AC3E}">
        <p14:creationId xmlns:p14="http://schemas.microsoft.com/office/powerpoint/2010/main" val="2285936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785813"/>
            <a:ext cx="8229600" cy="6072187"/>
          </a:xfrm>
        </p:spPr>
        <p:txBody>
          <a:bodyPr>
            <a:normAutofit fontScale="47500" lnSpcReduction="20000"/>
          </a:bodyPr>
          <a:lstStyle/>
          <a:p>
            <a:pPr marL="365760" indent="-256032" algn="just" rtl="0" fontAlgn="auto">
              <a:spcAft>
                <a:spcPts val="0"/>
              </a:spcAft>
              <a:buFont typeface="Wingdings 3"/>
              <a:buChar char=""/>
              <a:defRPr/>
            </a:pPr>
            <a:r>
              <a:rPr lang="en-US" sz="4400" b="1" dirty="0"/>
              <a:t>The objective is to </a:t>
            </a:r>
            <a:r>
              <a:rPr lang="en-US" sz="4400" b="1" dirty="0">
                <a:solidFill>
                  <a:srgbClr val="FF0000"/>
                </a:solidFill>
              </a:rPr>
              <a:t>dilate the cervix </a:t>
            </a:r>
            <a:r>
              <a:rPr lang="en-US" sz="4400" b="1" dirty="0"/>
              <a:t>or to </a:t>
            </a:r>
            <a:r>
              <a:rPr lang="en-US" sz="4400" b="1" dirty="0">
                <a:solidFill>
                  <a:srgbClr val="FF0000"/>
                </a:solidFill>
              </a:rPr>
              <a:t>separate the membranes</a:t>
            </a:r>
            <a:r>
              <a:rPr lang="en-US" sz="4400" b="1" dirty="0"/>
              <a:t>. Every woman is using instruments or materials within reach of her hands and they differ with her standard of living and her level of education. Local violence may be applied to</a:t>
            </a:r>
          </a:p>
          <a:p>
            <a:pPr marL="365760" indent="-256032" algn="l" fontAlgn="auto">
              <a:spcAft>
                <a:spcPts val="0"/>
              </a:spcAft>
              <a:buFont typeface="Wingdings 3"/>
              <a:buChar char=""/>
              <a:defRPr/>
            </a:pPr>
            <a:r>
              <a:rPr lang="en-US" sz="4400" b="1" i="1" dirty="0">
                <a:solidFill>
                  <a:srgbClr val="FF0000"/>
                </a:solidFill>
              </a:rPr>
              <a:t>Vagina</a:t>
            </a:r>
          </a:p>
          <a:p>
            <a:pPr marL="109728" indent="0" algn="l" rtl="0" fontAlgn="auto">
              <a:spcAft>
                <a:spcPts val="0"/>
              </a:spcAft>
              <a:buNone/>
              <a:defRPr/>
            </a:pPr>
            <a:r>
              <a:rPr lang="en-US" sz="4400" b="1" dirty="0"/>
              <a:t>Insertion of vaginal plugs of irritant substance e.g. arsenic or mercury.</a:t>
            </a:r>
          </a:p>
          <a:p>
            <a:pPr marL="365760" indent="-256032" algn="l" fontAlgn="auto">
              <a:spcAft>
                <a:spcPts val="0"/>
              </a:spcAft>
              <a:buFont typeface="Wingdings 3"/>
              <a:buChar char=""/>
              <a:defRPr/>
            </a:pPr>
            <a:r>
              <a:rPr lang="en-US" sz="4400" b="1" i="1" dirty="0">
                <a:solidFill>
                  <a:srgbClr val="FF0000"/>
                </a:solidFill>
              </a:rPr>
              <a:t>Cervix</a:t>
            </a:r>
            <a:endParaRPr lang="en-US" sz="4400" b="1" dirty="0">
              <a:solidFill>
                <a:srgbClr val="FF0000"/>
              </a:solidFill>
            </a:endParaRPr>
          </a:p>
          <a:p>
            <a:pPr marL="109728" indent="0" algn="l" rtl="0" fontAlgn="auto">
              <a:spcAft>
                <a:spcPts val="0"/>
              </a:spcAft>
              <a:buNone/>
              <a:defRPr/>
            </a:pPr>
            <a:r>
              <a:rPr lang="en-US" sz="4400" b="1" dirty="0"/>
              <a:t>Alternating hot and cold douches.</a:t>
            </a:r>
          </a:p>
          <a:p>
            <a:pPr marL="109728" indent="0" algn="l" rtl="0" fontAlgn="auto">
              <a:spcAft>
                <a:spcPts val="0"/>
              </a:spcAft>
              <a:buNone/>
              <a:defRPr/>
            </a:pPr>
            <a:r>
              <a:rPr lang="en-US" sz="4400" b="1" dirty="0"/>
              <a:t>Insertion of foreign bodies e.g. cotton stick, </a:t>
            </a:r>
            <a:r>
              <a:rPr lang="en-US" sz="4400" b="1" dirty="0" err="1"/>
              <a:t>Elmbark</a:t>
            </a:r>
            <a:r>
              <a:rPr lang="en-US" sz="4400" b="1" dirty="0"/>
              <a:t>, knitting needle, curette, catheter.</a:t>
            </a:r>
          </a:p>
          <a:p>
            <a:pPr marL="365760" indent="-256032" algn="l" fontAlgn="auto">
              <a:spcAft>
                <a:spcPts val="0"/>
              </a:spcAft>
              <a:buFont typeface="Wingdings 3"/>
              <a:buChar char=""/>
              <a:defRPr/>
            </a:pPr>
            <a:r>
              <a:rPr lang="en-US" sz="4400" b="1" i="1" dirty="0">
                <a:solidFill>
                  <a:srgbClr val="FF0000"/>
                </a:solidFill>
              </a:rPr>
              <a:t>Uterus</a:t>
            </a:r>
            <a:endParaRPr lang="en-US" sz="4400" b="1" dirty="0">
              <a:solidFill>
                <a:srgbClr val="FF0000"/>
              </a:solidFill>
            </a:endParaRPr>
          </a:p>
          <a:p>
            <a:pPr marL="365760" indent="-256032" algn="just" rtl="0" fontAlgn="auto">
              <a:spcAft>
                <a:spcPts val="0"/>
              </a:spcAft>
              <a:buFont typeface="Wingdings 3"/>
              <a:buNone/>
              <a:defRPr/>
            </a:pPr>
            <a:r>
              <a:rPr lang="en-US" sz="4400" b="1" dirty="0"/>
              <a:t>       Mechanical separation of the membranes and placenta by:</a:t>
            </a:r>
          </a:p>
          <a:p>
            <a:pPr marL="109728" indent="0" algn="just" rtl="0" fontAlgn="auto">
              <a:spcAft>
                <a:spcPts val="0"/>
              </a:spcAft>
              <a:buNone/>
              <a:defRPr/>
            </a:pPr>
            <a:r>
              <a:rPr lang="en-US" sz="4400" b="1" dirty="0"/>
              <a:t>Injection of soap and water or </a:t>
            </a:r>
            <a:r>
              <a:rPr lang="en-US" sz="4400" b="1" dirty="0" err="1"/>
              <a:t>glycerine</a:t>
            </a:r>
            <a:r>
              <a:rPr lang="en-US" sz="4400" b="1" dirty="0"/>
              <a:t> (syringing).</a:t>
            </a:r>
          </a:p>
          <a:p>
            <a:pPr marL="109728" indent="0" algn="just" rtl="0" fontAlgn="auto">
              <a:spcAft>
                <a:spcPts val="0"/>
              </a:spcAft>
              <a:buNone/>
              <a:defRPr/>
            </a:pPr>
            <a:r>
              <a:rPr lang="en-US" sz="4400" b="1" dirty="0"/>
              <a:t>Surgical procedures differ according to the duration of pregnancy: In the first trimester; dilatation and evacuation is done by curettage (D&amp;E or D&amp;C). In the second trimester rupture the membrane by a sound then packing the cervical canal and vagina. In the third trimester a gum elastic </a:t>
            </a:r>
            <a:r>
              <a:rPr lang="en-US" sz="4400" b="1" dirty="0" err="1"/>
              <a:t>bougy</a:t>
            </a:r>
            <a:r>
              <a:rPr lang="en-US" sz="4400" b="1" dirty="0"/>
              <a:t> is used between the membrane and the uterine wall.</a:t>
            </a:r>
          </a:p>
          <a:p>
            <a:pPr marL="365760" indent="-256032" algn="l" fontAlgn="auto">
              <a:spcAft>
                <a:spcPts val="0"/>
              </a:spcAft>
              <a:buFont typeface="Wingdings 3"/>
              <a:buNone/>
              <a:defRPr/>
            </a:pPr>
            <a:r>
              <a:rPr lang="en-US" b="1" dirty="0"/>
              <a:t> </a:t>
            </a:r>
          </a:p>
          <a:p>
            <a:pPr marL="365760" indent="-256032" algn="l" rtl="0" fontAlgn="auto">
              <a:spcAft>
                <a:spcPts val="0"/>
              </a:spcAft>
              <a:buFont typeface="Wingdings 3"/>
              <a:buChar char=""/>
              <a:defRPr/>
            </a:pPr>
            <a:endParaRPr lang="ar-EG" dirty="0"/>
          </a:p>
        </p:txBody>
      </p:sp>
      <p:sp>
        <p:nvSpPr>
          <p:cNvPr id="3" name="Title 2"/>
          <p:cNvSpPr>
            <a:spLocks noGrp="1"/>
          </p:cNvSpPr>
          <p:nvPr>
            <p:ph type="title"/>
          </p:nvPr>
        </p:nvSpPr>
        <p:spPr>
          <a:xfrm>
            <a:off x="457200" y="274638"/>
            <a:ext cx="8229600" cy="439718"/>
          </a:xfrm>
        </p:spPr>
        <p:txBody>
          <a:bodyPr>
            <a:normAutofit fontScale="90000"/>
          </a:bodyPr>
          <a:lstStyle/>
          <a:p>
            <a:pPr fontAlgn="auto">
              <a:spcAft>
                <a:spcPts val="0"/>
              </a:spcAft>
              <a:defRPr/>
            </a:pPr>
            <a:r>
              <a:rPr lang="en-US" dirty="0">
                <a:solidFill>
                  <a:srgbClr val="FF0000"/>
                </a:solidFill>
              </a:rPr>
              <a:t>3. Local violence</a:t>
            </a:r>
            <a:br>
              <a:rPr lang="en-US" dirty="0"/>
            </a:br>
            <a:endParaRPr lang="ar-EG" dirty="0"/>
          </a:p>
        </p:txBody>
      </p:sp>
    </p:spTree>
    <p:extLst>
      <p:ext uri="{BB962C8B-B14F-4D97-AF65-F5344CB8AC3E}">
        <p14:creationId xmlns:p14="http://schemas.microsoft.com/office/powerpoint/2010/main" val="10197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C14E-46C7-4C4E-8982-6989E825C5B3}"/>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A3867D2-B1FB-4503-8C0A-8E06915AA389}"/>
              </a:ext>
            </a:extLst>
          </p:cNvPr>
          <p:cNvPicPr>
            <a:picLocks noGrp="1" noChangeAspect="1"/>
          </p:cNvPicPr>
          <p:nvPr>
            <p:ph idx="1"/>
          </p:nvPr>
        </p:nvPicPr>
        <p:blipFill rotWithShape="1">
          <a:blip r:embed="rId2"/>
          <a:srcRect l="22584" r="19699" b="8681"/>
          <a:stretch/>
        </p:blipFill>
        <p:spPr>
          <a:xfrm>
            <a:off x="2483768" y="548680"/>
            <a:ext cx="4896544" cy="5476299"/>
          </a:xfrm>
          <a:prstGeom prst="rect">
            <a:avLst/>
          </a:prstGeom>
        </p:spPr>
      </p:pic>
    </p:spTree>
    <p:extLst>
      <p:ext uri="{BB962C8B-B14F-4D97-AF65-F5344CB8AC3E}">
        <p14:creationId xmlns:p14="http://schemas.microsoft.com/office/powerpoint/2010/main" val="228920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85813"/>
            <a:ext cx="8229600" cy="5221287"/>
          </a:xfrm>
        </p:spPr>
        <p:txBody>
          <a:bodyPr>
            <a:normAutofit fontScale="77500" lnSpcReduction="20000"/>
          </a:bodyPr>
          <a:lstStyle/>
          <a:p>
            <a:pPr marL="624078" indent="-514350" algn="l" rtl="0" fontAlgn="auto">
              <a:spcAft>
                <a:spcPts val="0"/>
              </a:spcAft>
              <a:buFont typeface="Wingdings" pitchFamily="2" charset="2"/>
              <a:buChar char="q"/>
              <a:defRPr/>
            </a:pPr>
            <a:r>
              <a:rPr lang="en-US" b="1" dirty="0">
                <a:solidFill>
                  <a:srgbClr val="FF0000"/>
                </a:solidFill>
              </a:rPr>
              <a:t>Drugs acting directly on the uterus</a:t>
            </a:r>
            <a:r>
              <a:rPr lang="en-US" b="1" dirty="0"/>
              <a:t> (</a:t>
            </a:r>
            <a:r>
              <a:rPr lang="en-US" b="1" dirty="0" err="1"/>
              <a:t>Ecbolics</a:t>
            </a:r>
            <a:r>
              <a:rPr lang="en-US" b="1" dirty="0"/>
              <a:t>):</a:t>
            </a:r>
          </a:p>
          <a:p>
            <a:pPr marL="624078" indent="-514350" algn="l" rtl="0" fontAlgn="auto">
              <a:spcAft>
                <a:spcPts val="0"/>
              </a:spcAft>
              <a:buFont typeface="Wingdings 3"/>
              <a:buNone/>
              <a:defRPr/>
            </a:pPr>
            <a:r>
              <a:rPr lang="en-US" b="1" dirty="0"/>
              <a:t>     They cause contraction of the uterine muscle and expulsion of the fetus e.g. ergot, quinine, lead, pituitary extract.</a:t>
            </a:r>
          </a:p>
          <a:p>
            <a:pPr marL="624078" indent="-514350" algn="l" rtl="0" fontAlgn="auto">
              <a:spcAft>
                <a:spcPts val="0"/>
              </a:spcAft>
              <a:buFont typeface="Wingdings" pitchFamily="2" charset="2"/>
              <a:buChar char="q"/>
              <a:defRPr/>
            </a:pPr>
            <a:r>
              <a:rPr lang="en-US" b="1" dirty="0">
                <a:solidFill>
                  <a:srgbClr val="FF0000"/>
                </a:solidFill>
              </a:rPr>
              <a:t>Drugs acting </a:t>
            </a:r>
            <a:r>
              <a:rPr lang="en-US" b="1" dirty="0" err="1">
                <a:solidFill>
                  <a:srgbClr val="FF0000"/>
                </a:solidFill>
              </a:rPr>
              <a:t>reflexly</a:t>
            </a:r>
            <a:r>
              <a:rPr lang="en-US" b="1" dirty="0">
                <a:solidFill>
                  <a:srgbClr val="FF0000"/>
                </a:solidFill>
              </a:rPr>
              <a:t> on the uterus</a:t>
            </a:r>
            <a:r>
              <a:rPr lang="en-US" b="1" dirty="0"/>
              <a:t>  (Drastic purgative) through their effect on the intestines leading to pelvic congestion and reflex uterine contraction. e.g. purgatives as jalap, castor oil, croton oil.</a:t>
            </a:r>
          </a:p>
          <a:p>
            <a:pPr marL="624078" indent="-514350" algn="l" rtl="0" fontAlgn="auto">
              <a:spcAft>
                <a:spcPts val="0"/>
              </a:spcAft>
              <a:buFont typeface="Wingdings" pitchFamily="2" charset="2"/>
              <a:buChar char="q"/>
              <a:defRPr/>
            </a:pPr>
            <a:r>
              <a:rPr lang="en-US" b="1" dirty="0">
                <a:solidFill>
                  <a:srgbClr val="FF0000"/>
                </a:solidFill>
              </a:rPr>
              <a:t>Protoplasmic poisons </a:t>
            </a:r>
            <a:r>
              <a:rPr lang="en-US" b="1" dirty="0"/>
              <a:t>acting on the ovum or the fetus leading to its death e.g. metals as lead, antimony, arsenic, mercury.</a:t>
            </a:r>
          </a:p>
          <a:p>
            <a:pPr marL="624078" indent="-514350" algn="l" rtl="0" fontAlgn="auto">
              <a:spcAft>
                <a:spcPts val="0"/>
              </a:spcAft>
              <a:buFont typeface="Wingdings" pitchFamily="2" charset="2"/>
              <a:buChar char="q"/>
              <a:defRPr/>
            </a:pPr>
            <a:r>
              <a:rPr lang="en-US" b="1" dirty="0"/>
              <a:t> </a:t>
            </a:r>
            <a:r>
              <a:rPr lang="en-US" b="1" dirty="0">
                <a:solidFill>
                  <a:srgbClr val="FF0000"/>
                </a:solidFill>
              </a:rPr>
              <a:t>Prostaglandins:</a:t>
            </a:r>
          </a:p>
          <a:p>
            <a:pPr marL="624078" indent="-514350" algn="l" rtl="0" fontAlgn="auto">
              <a:spcAft>
                <a:spcPts val="0"/>
              </a:spcAft>
              <a:buFont typeface="Wingdings 3"/>
              <a:buNone/>
              <a:defRPr/>
            </a:pPr>
            <a:r>
              <a:rPr lang="en-US" b="1" dirty="0"/>
              <a:t>     The mechanism of its action is through dilatation of the cervix producing uterine contraction.</a:t>
            </a:r>
          </a:p>
          <a:p>
            <a:pPr marL="624078" indent="-514350" algn="l" rtl="0" fontAlgn="auto">
              <a:spcAft>
                <a:spcPts val="0"/>
              </a:spcAft>
              <a:buFont typeface="Wingdings" pitchFamily="2" charset="2"/>
              <a:buChar char="q"/>
              <a:defRPr/>
            </a:pPr>
            <a:r>
              <a:rPr lang="fr-FR" b="1" dirty="0">
                <a:solidFill>
                  <a:srgbClr val="FF0000"/>
                </a:solidFill>
              </a:rPr>
              <a:t>Hormones</a:t>
            </a:r>
            <a:r>
              <a:rPr lang="fr-FR" b="1" dirty="0"/>
              <a:t> </a:t>
            </a:r>
            <a:r>
              <a:rPr lang="fr-FR" b="1" dirty="0" err="1"/>
              <a:t>e.g</a:t>
            </a:r>
            <a:r>
              <a:rPr lang="fr-FR" b="1" dirty="0"/>
              <a:t>. contraceptives.</a:t>
            </a:r>
            <a:endParaRPr lang="en-US" b="1" dirty="0"/>
          </a:p>
          <a:p>
            <a:pPr marL="365760" indent="-256032" algn="l" rtl="0" fontAlgn="auto">
              <a:spcAft>
                <a:spcPts val="0"/>
              </a:spcAft>
              <a:buFont typeface="Wingdings 3"/>
              <a:buChar char=""/>
              <a:defRPr/>
            </a:pPr>
            <a:endParaRPr lang="ar-EG" dirty="0"/>
          </a:p>
        </p:txBody>
      </p:sp>
      <p:sp>
        <p:nvSpPr>
          <p:cNvPr id="3" name="Title 2"/>
          <p:cNvSpPr>
            <a:spLocks noGrp="1"/>
          </p:cNvSpPr>
          <p:nvPr>
            <p:ph type="title"/>
          </p:nvPr>
        </p:nvSpPr>
        <p:spPr>
          <a:xfrm>
            <a:off x="457200" y="274638"/>
            <a:ext cx="8229600" cy="725470"/>
          </a:xfrm>
        </p:spPr>
        <p:txBody>
          <a:bodyPr>
            <a:normAutofit fontScale="90000"/>
          </a:bodyPr>
          <a:lstStyle/>
          <a:p>
            <a:pPr fontAlgn="auto">
              <a:spcAft>
                <a:spcPts val="0"/>
              </a:spcAft>
              <a:defRPr/>
            </a:pPr>
            <a:r>
              <a:rPr lang="en-US" b="1" dirty="0">
                <a:solidFill>
                  <a:srgbClr val="FF0000"/>
                </a:solidFill>
              </a:rPr>
              <a:t>2. Abortifacient drugs</a:t>
            </a:r>
            <a:br>
              <a:rPr lang="en-US" dirty="0"/>
            </a:br>
            <a:endParaRPr lang="ar-EG" dirty="0"/>
          </a:p>
        </p:txBody>
      </p:sp>
    </p:spTree>
    <p:extLst>
      <p:ext uri="{BB962C8B-B14F-4D97-AF65-F5344CB8AC3E}">
        <p14:creationId xmlns:p14="http://schemas.microsoft.com/office/powerpoint/2010/main" val="363173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30ED5-E40A-44CC-8879-4BA04EA473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97CBA2-BADE-49B6-849E-65D5BD57B187}"/>
              </a:ext>
            </a:extLst>
          </p:cNvPr>
          <p:cNvSpPr>
            <a:spLocks noGrp="1"/>
          </p:cNvSpPr>
          <p:nvPr>
            <p:ph idx="1"/>
          </p:nvPr>
        </p:nvSpPr>
        <p:spPr/>
        <p:txBody>
          <a:bodyPr/>
          <a:lstStyle/>
          <a:p>
            <a:r>
              <a:rPr lang="en-US" b="1" dirty="0">
                <a:solidFill>
                  <a:srgbClr val="FF0000"/>
                </a:solidFill>
              </a:rPr>
              <a:t>Abortifacient pills</a:t>
            </a:r>
            <a:r>
              <a:rPr lang="en-US" dirty="0"/>
              <a:t>: mifepristone (anti progesterone) followed, some 36 to 48 hours later, by misoprostol (prostaglandin: stimulate uterine contraction), to induce abortion within nine weeks of pregnancy.</a:t>
            </a:r>
          </a:p>
        </p:txBody>
      </p:sp>
    </p:spTree>
    <p:extLst>
      <p:ext uri="{BB962C8B-B14F-4D97-AF65-F5344CB8AC3E}">
        <p14:creationId xmlns:p14="http://schemas.microsoft.com/office/powerpoint/2010/main" val="364446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28651" y="963877"/>
            <a:ext cx="1783110" cy="4930246"/>
          </a:xfrm>
        </p:spPr>
        <p:txBody>
          <a:bodyPr>
            <a:normAutofit/>
          </a:bodyPr>
          <a:lstStyle/>
          <a:p>
            <a:pPr algn="r" fontAlgn="auto">
              <a:spcAft>
                <a:spcPts val="0"/>
              </a:spcAft>
              <a:defRPr/>
            </a:pPr>
            <a:r>
              <a:rPr lang="en-US" sz="3100" b="1" i="1" dirty="0">
                <a:solidFill>
                  <a:schemeClr val="accent1"/>
                </a:solidFill>
              </a:rPr>
              <a:t>Dangers and complications of criminal abortion</a:t>
            </a:r>
            <a:br>
              <a:rPr lang="en-US" sz="3100" dirty="0">
                <a:solidFill>
                  <a:schemeClr val="accent1"/>
                </a:solidFill>
              </a:rPr>
            </a:br>
            <a:endParaRPr lang="ar-EG" sz="3100" dirty="0">
              <a:solidFill>
                <a:schemeClr val="accent1"/>
              </a:solidFill>
            </a:endParaRPr>
          </a:p>
        </p:txBody>
      </p:sp>
      <p:cxnSp>
        <p:nvCxnSpPr>
          <p:cNvPr id="73" name="Straight Connector 7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530" name="Content Placeholder 1"/>
          <p:cNvSpPr>
            <a:spLocks noGrp="1"/>
          </p:cNvSpPr>
          <p:nvPr>
            <p:ph idx="1"/>
          </p:nvPr>
        </p:nvSpPr>
        <p:spPr>
          <a:xfrm>
            <a:off x="3490723" y="963877"/>
            <a:ext cx="5024628" cy="4930246"/>
          </a:xfrm>
        </p:spPr>
        <p:txBody>
          <a:bodyPr anchor="ctr">
            <a:normAutofit/>
          </a:bodyPr>
          <a:lstStyle/>
          <a:p>
            <a:pPr rtl="0"/>
            <a:r>
              <a:rPr lang="en-US" altLang="en-US" sz="2100" b="1" i="1" dirty="0">
                <a:cs typeface="Arial" charset="0"/>
              </a:rPr>
              <a:t>The procedure of criminal abortion is usually done by incompetent people , in a hurry and in the dark i.e. hidden, therefore it is usually followed by complications. </a:t>
            </a:r>
          </a:p>
          <a:p>
            <a:pPr rtl="0"/>
            <a:r>
              <a:rPr lang="en-US" altLang="en-US" sz="2100" b="1" i="1" dirty="0">
                <a:cs typeface="Arial" charset="0"/>
              </a:rPr>
              <a:t>Dangers occur also due to </a:t>
            </a:r>
            <a:r>
              <a:rPr lang="en-US" altLang="en-US" sz="2100" b="1" i="1" dirty="0">
                <a:solidFill>
                  <a:srgbClr val="FF0000"/>
                </a:solidFill>
                <a:cs typeface="Arial" charset="0"/>
              </a:rPr>
              <a:t>ignorance of the woman of her anatomy </a:t>
            </a:r>
            <a:r>
              <a:rPr lang="en-US" altLang="en-US" sz="2100" b="1" i="1" dirty="0">
                <a:cs typeface="Arial" charset="0"/>
              </a:rPr>
              <a:t>or due to </a:t>
            </a:r>
            <a:r>
              <a:rPr lang="en-US" altLang="en-US" sz="2100" b="1" i="1" dirty="0">
                <a:solidFill>
                  <a:srgbClr val="FF0000"/>
                </a:solidFill>
                <a:cs typeface="Arial" charset="0"/>
              </a:rPr>
              <a:t>uncleanliness of instruments or materials </a:t>
            </a:r>
            <a:r>
              <a:rPr lang="en-US" altLang="en-US" sz="2100" b="1" i="1" dirty="0">
                <a:cs typeface="Arial" charset="0"/>
              </a:rPr>
              <a:t>used.</a:t>
            </a:r>
          </a:p>
          <a:p>
            <a:endParaRPr lang="ar-EG" altLang="en-US" sz="2100" dirty="0"/>
          </a:p>
        </p:txBody>
      </p:sp>
    </p:spTree>
    <p:extLst>
      <p:ext uri="{BB962C8B-B14F-4D97-AF65-F5344CB8AC3E}">
        <p14:creationId xmlns:p14="http://schemas.microsoft.com/office/powerpoint/2010/main" val="1363998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42938"/>
            <a:ext cx="8229600" cy="5681662"/>
          </a:xfrm>
        </p:spPr>
        <p:txBody>
          <a:bodyPr>
            <a:normAutofit fontScale="70000" lnSpcReduction="20000"/>
          </a:bodyPr>
          <a:lstStyle/>
          <a:p>
            <a:pPr marL="624078" indent="-514350" algn="just" rtl="0" fontAlgn="auto">
              <a:spcAft>
                <a:spcPts val="0"/>
              </a:spcAft>
              <a:buFont typeface="+mj-lt"/>
              <a:buAutoNum type="arabicParenR"/>
              <a:defRPr/>
            </a:pPr>
            <a:r>
              <a:rPr lang="en-US" sz="3400" b="1" dirty="0" err="1">
                <a:solidFill>
                  <a:srgbClr val="FF0000"/>
                </a:solidFill>
              </a:rPr>
              <a:t>Neurogenic</a:t>
            </a:r>
            <a:r>
              <a:rPr lang="en-US" sz="3400" b="1" dirty="0">
                <a:solidFill>
                  <a:srgbClr val="FF0000"/>
                </a:solidFill>
              </a:rPr>
              <a:t> shock </a:t>
            </a:r>
            <a:r>
              <a:rPr lang="en-US" sz="3400" b="1" dirty="0"/>
              <a:t>may occur from vaginal douche or from vigorous dilatation of the cervix which is a trigger zone.</a:t>
            </a:r>
          </a:p>
          <a:p>
            <a:pPr marL="624078" indent="-514350" algn="just" rtl="0" fontAlgn="auto">
              <a:spcAft>
                <a:spcPts val="0"/>
              </a:spcAft>
              <a:buFont typeface="+mj-lt"/>
              <a:buAutoNum type="arabicParenR"/>
              <a:defRPr/>
            </a:pPr>
            <a:r>
              <a:rPr lang="en-US" sz="3400" b="1" dirty="0">
                <a:solidFill>
                  <a:srgbClr val="FF0000"/>
                </a:solidFill>
              </a:rPr>
              <a:t>Hemorrhage</a:t>
            </a:r>
            <a:r>
              <a:rPr lang="en-US" sz="3400" b="1" dirty="0"/>
              <a:t>: Primary hemorrhage occurs from the site of the placenta due to retention of some parts of placenta. Secondary hemorrhage occurs due to sepsis.</a:t>
            </a:r>
          </a:p>
          <a:p>
            <a:pPr marL="624078" indent="-514350" algn="just" rtl="0" fontAlgn="auto">
              <a:spcAft>
                <a:spcPts val="0"/>
              </a:spcAft>
              <a:buFont typeface="+mj-lt"/>
              <a:buAutoNum type="arabicParenR"/>
              <a:defRPr/>
            </a:pPr>
            <a:endParaRPr lang="en-US" sz="3400" b="1" dirty="0">
              <a:solidFill>
                <a:srgbClr val="FF0000"/>
              </a:solidFill>
            </a:endParaRPr>
          </a:p>
          <a:p>
            <a:pPr marL="624078" indent="-514350" algn="just" rtl="0" fontAlgn="auto">
              <a:spcAft>
                <a:spcPts val="0"/>
              </a:spcAft>
              <a:buFont typeface="+mj-lt"/>
              <a:buAutoNum type="arabicParenR"/>
              <a:defRPr/>
            </a:pPr>
            <a:r>
              <a:rPr lang="en-US" sz="3400" b="1" dirty="0">
                <a:solidFill>
                  <a:srgbClr val="FF0000"/>
                </a:solidFill>
              </a:rPr>
              <a:t>Uterine perforation </a:t>
            </a:r>
            <a:r>
              <a:rPr lang="en-US" sz="3400" b="1" dirty="0"/>
              <a:t>leading to hemorrhage and shock.</a:t>
            </a:r>
          </a:p>
          <a:p>
            <a:pPr marL="624078" indent="-514350" algn="just" rtl="0" fontAlgn="auto">
              <a:spcAft>
                <a:spcPts val="0"/>
              </a:spcAft>
              <a:buFont typeface="+mj-lt"/>
              <a:buAutoNum type="arabicParenR"/>
              <a:defRPr/>
            </a:pPr>
            <a:endParaRPr lang="en-US" sz="3400" b="1" dirty="0">
              <a:solidFill>
                <a:srgbClr val="FF0000"/>
              </a:solidFill>
            </a:endParaRPr>
          </a:p>
          <a:p>
            <a:pPr marL="624078" indent="-514350" algn="just" rtl="0" fontAlgn="auto">
              <a:spcAft>
                <a:spcPts val="0"/>
              </a:spcAft>
              <a:buFont typeface="+mj-lt"/>
              <a:buAutoNum type="arabicParenR"/>
              <a:defRPr/>
            </a:pPr>
            <a:r>
              <a:rPr lang="en-US" sz="3400" b="1" dirty="0">
                <a:solidFill>
                  <a:srgbClr val="FF0000"/>
                </a:solidFill>
              </a:rPr>
              <a:t>Infection</a:t>
            </a:r>
            <a:r>
              <a:rPr lang="en-US" sz="3400" b="1" dirty="0"/>
              <a:t> of any part of the genital tract e.g. </a:t>
            </a:r>
            <a:r>
              <a:rPr lang="en-US" sz="3400" b="1" dirty="0" err="1"/>
              <a:t>cervicitis</a:t>
            </a:r>
            <a:r>
              <a:rPr lang="en-US" sz="3400" b="1" dirty="0"/>
              <a:t>, </a:t>
            </a:r>
            <a:r>
              <a:rPr lang="en-US" sz="3400" b="1" dirty="0" err="1"/>
              <a:t>endometritis</a:t>
            </a:r>
            <a:r>
              <a:rPr lang="en-US" sz="3400" b="1" dirty="0"/>
              <a:t>, </a:t>
            </a:r>
            <a:r>
              <a:rPr lang="en-US" sz="3400" b="1" dirty="0" err="1"/>
              <a:t>salpingitis</a:t>
            </a:r>
            <a:r>
              <a:rPr lang="en-US" sz="3400" b="1" dirty="0"/>
              <a:t>, </a:t>
            </a:r>
            <a:r>
              <a:rPr lang="en-US" sz="3400" b="1" dirty="0" err="1"/>
              <a:t>oopheritis</a:t>
            </a:r>
            <a:r>
              <a:rPr lang="en-US" sz="3400" b="1" dirty="0"/>
              <a:t>, </a:t>
            </a:r>
            <a:r>
              <a:rPr lang="en-US" sz="3400" b="1" dirty="0" err="1"/>
              <a:t>parametritis</a:t>
            </a:r>
            <a:r>
              <a:rPr lang="en-US" sz="3400" b="1" dirty="0"/>
              <a:t>. Infection may extend to the peritoneum i.e. peritonitis and may lead to </a:t>
            </a:r>
            <a:r>
              <a:rPr lang="en-US" sz="3400" b="1" dirty="0" err="1"/>
              <a:t>septicaemia</a:t>
            </a:r>
            <a:r>
              <a:rPr lang="en-US" sz="3400" b="1" dirty="0"/>
              <a:t>.</a:t>
            </a:r>
          </a:p>
          <a:p>
            <a:pPr marL="624078" indent="-514350" algn="just" rtl="0" fontAlgn="auto">
              <a:spcAft>
                <a:spcPts val="0"/>
              </a:spcAft>
              <a:buFont typeface="+mj-lt"/>
              <a:buAutoNum type="arabicParenR"/>
              <a:defRPr/>
            </a:pPr>
            <a:r>
              <a:rPr lang="en-US" sz="3400" b="1" dirty="0">
                <a:solidFill>
                  <a:srgbClr val="FF0000"/>
                </a:solidFill>
              </a:rPr>
              <a:t>Air embolism </a:t>
            </a:r>
            <a:r>
              <a:rPr lang="en-US" sz="3400" b="1" dirty="0"/>
              <a:t>when air is introduced in open sinuses with vigorous manipulations.</a:t>
            </a:r>
          </a:p>
          <a:p>
            <a:pPr marL="624078" indent="-514350" algn="just" rtl="0" fontAlgn="auto">
              <a:spcAft>
                <a:spcPts val="0"/>
              </a:spcAft>
              <a:buFont typeface="+mj-lt"/>
              <a:buAutoNum type="arabicParenR"/>
              <a:defRPr/>
            </a:pPr>
            <a:r>
              <a:rPr lang="en-US" sz="3400" b="1" dirty="0">
                <a:solidFill>
                  <a:srgbClr val="FF0000"/>
                </a:solidFill>
              </a:rPr>
              <a:t>Thrombotic embolism</a:t>
            </a:r>
            <a:r>
              <a:rPr lang="en-US" sz="3400" b="1" dirty="0"/>
              <a:t> when a thrombus is lodged in open sinuses.</a:t>
            </a:r>
          </a:p>
          <a:p>
            <a:pPr marL="624078" indent="-514350" algn="just" rtl="0" fontAlgn="auto">
              <a:spcAft>
                <a:spcPts val="0"/>
              </a:spcAft>
              <a:buFont typeface="+mj-lt"/>
              <a:buAutoNum type="arabicParenR"/>
              <a:defRPr/>
            </a:pPr>
            <a:r>
              <a:rPr lang="en-US" sz="3400" b="1" dirty="0">
                <a:solidFill>
                  <a:srgbClr val="FF0000"/>
                </a:solidFill>
              </a:rPr>
              <a:t>Acute poisoning </a:t>
            </a:r>
            <a:r>
              <a:rPr lang="en-US" sz="3400" b="1" dirty="0"/>
              <a:t>when drugs are used.</a:t>
            </a:r>
          </a:p>
          <a:p>
            <a:pPr marL="624078" indent="-514350" algn="just" rtl="0" fontAlgn="auto">
              <a:spcAft>
                <a:spcPts val="0"/>
              </a:spcAft>
              <a:buFont typeface="+mj-lt"/>
              <a:buAutoNum type="arabicParenR"/>
              <a:defRPr/>
            </a:pPr>
            <a:endParaRPr lang="ar-EG" dirty="0"/>
          </a:p>
        </p:txBody>
      </p:sp>
    </p:spTree>
    <p:extLst>
      <p:ext uri="{BB962C8B-B14F-4D97-AF65-F5344CB8AC3E}">
        <p14:creationId xmlns:p14="http://schemas.microsoft.com/office/powerpoint/2010/main" val="161277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65760" indent="-256032">
              <a:buNone/>
              <a:defRPr/>
            </a:pPr>
            <a:r>
              <a:rPr lang="en-US" b="1" dirty="0">
                <a:solidFill>
                  <a:srgbClr val="FF0000"/>
                </a:solidFill>
              </a:rPr>
              <a:t>A)- In the living :</a:t>
            </a:r>
          </a:p>
          <a:p>
            <a:pPr marL="365760" indent="-256032">
              <a:buNone/>
              <a:defRPr/>
            </a:pPr>
            <a:r>
              <a:rPr lang="en-US" b="1" dirty="0"/>
              <a:t>1- The patient consent for examination is essential .</a:t>
            </a:r>
          </a:p>
          <a:p>
            <a:pPr marL="365760" indent="-256032">
              <a:buNone/>
              <a:defRPr/>
            </a:pPr>
            <a:r>
              <a:rPr lang="en-US" b="1" dirty="0"/>
              <a:t>2- Complete story about the case.</a:t>
            </a:r>
          </a:p>
          <a:p>
            <a:pPr marL="365760" indent="-256032">
              <a:buNone/>
              <a:defRPr/>
            </a:pPr>
            <a:r>
              <a:rPr lang="en-US" b="1" dirty="0"/>
              <a:t>3- General examination of the female for :</a:t>
            </a:r>
          </a:p>
          <a:p>
            <a:pPr marL="365760" indent="-256032">
              <a:buNone/>
              <a:defRPr/>
            </a:pPr>
            <a:r>
              <a:rPr lang="en-US" b="1" dirty="0"/>
              <a:t>       </a:t>
            </a:r>
            <a:r>
              <a:rPr lang="en-US" b="1" u="sng" dirty="0"/>
              <a:t>a- Signs of pregnancy </a:t>
            </a:r>
            <a:r>
              <a:rPr lang="en-US" b="1" dirty="0"/>
              <a:t>e.g. breast , abdomen and biological pregnancy tests.</a:t>
            </a:r>
          </a:p>
          <a:p>
            <a:pPr marL="365760" indent="-256032">
              <a:buNone/>
              <a:defRPr/>
            </a:pPr>
            <a:r>
              <a:rPr lang="en-US" b="1" u="sng" dirty="0"/>
              <a:t>          b- Signs of general violence </a:t>
            </a:r>
            <a:r>
              <a:rPr lang="en-US" b="1" dirty="0"/>
              <a:t>e.g. bruises may be present on her abdominal wall.</a:t>
            </a:r>
          </a:p>
          <a:p>
            <a:pPr marL="365760" indent="-256032" algn="l" rtl="0" fontAlgn="auto">
              <a:spcAft>
                <a:spcPts val="0"/>
              </a:spcAft>
              <a:buFont typeface="Wingdings 3"/>
              <a:buChar char=""/>
              <a:defRPr/>
            </a:pPr>
            <a:endParaRPr lang="ar-EG" dirty="0"/>
          </a:p>
        </p:txBody>
      </p:sp>
      <p:sp>
        <p:nvSpPr>
          <p:cNvPr id="3" name="Title 2"/>
          <p:cNvSpPr>
            <a:spLocks noGrp="1"/>
          </p:cNvSpPr>
          <p:nvPr>
            <p:ph type="title"/>
          </p:nvPr>
        </p:nvSpPr>
        <p:spPr>
          <a:xfrm>
            <a:off x="428596" y="285728"/>
            <a:ext cx="8229600" cy="1143000"/>
          </a:xfrm>
        </p:spPr>
        <p:txBody>
          <a:bodyPr>
            <a:normAutofit/>
          </a:bodyPr>
          <a:lstStyle/>
          <a:p>
            <a:r>
              <a:rPr lang="en-US" b="1" u="sng" dirty="0"/>
              <a:t>Diagnosis of abortion</a:t>
            </a:r>
            <a:endParaRPr lang="en-US" dirty="0"/>
          </a:p>
        </p:txBody>
      </p:sp>
    </p:spTree>
    <p:extLst>
      <p:ext uri="{BB962C8B-B14F-4D97-AF65-F5344CB8AC3E}">
        <p14:creationId xmlns:p14="http://schemas.microsoft.com/office/powerpoint/2010/main" val="10054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457200" y="548680"/>
            <a:ext cx="8229600" cy="5577483"/>
          </a:xfrm>
        </p:spPr>
        <p:txBody>
          <a:bodyPr>
            <a:normAutofit lnSpcReduction="10000"/>
          </a:bodyPr>
          <a:lstStyle/>
          <a:p>
            <a:pPr marL="0" indent="0">
              <a:buNone/>
            </a:pPr>
            <a:r>
              <a:rPr lang="en-US" b="1" dirty="0"/>
              <a:t>4- Examination for:</a:t>
            </a:r>
            <a:endParaRPr lang="en-US" dirty="0"/>
          </a:p>
          <a:p>
            <a:pPr marL="0" indent="0">
              <a:buNone/>
            </a:pPr>
            <a:r>
              <a:rPr lang="en-US" dirty="0"/>
              <a:t>a)- Uterus : Is enlarged and show signs of metritis . </a:t>
            </a:r>
          </a:p>
          <a:p>
            <a:pPr marL="0" indent="0">
              <a:buNone/>
            </a:pPr>
            <a:r>
              <a:rPr lang="en-US" dirty="0"/>
              <a:t>b)- Cervix : </a:t>
            </a:r>
          </a:p>
          <a:p>
            <a:pPr marL="0" lvl="0" indent="0">
              <a:buNone/>
            </a:pPr>
            <a:r>
              <a:rPr lang="en-US" dirty="0"/>
              <a:t>	Recent cervical dilatation.</a:t>
            </a:r>
          </a:p>
          <a:p>
            <a:pPr marL="0" lvl="0" indent="0">
              <a:buNone/>
            </a:pPr>
            <a:r>
              <a:rPr lang="en-US" dirty="0"/>
              <a:t>	Bloody discharge.</a:t>
            </a:r>
          </a:p>
          <a:p>
            <a:pPr marL="0" lvl="0" indent="0">
              <a:buNone/>
            </a:pPr>
            <a:r>
              <a:rPr lang="en-US" dirty="0"/>
              <a:t>	Abrasions of </a:t>
            </a:r>
            <a:r>
              <a:rPr lang="en-US" dirty="0" err="1"/>
              <a:t>vulsellum</a:t>
            </a:r>
            <a:r>
              <a:rPr lang="en-US" dirty="0"/>
              <a:t> marks.</a:t>
            </a:r>
          </a:p>
          <a:p>
            <a:pPr marL="0" indent="0">
              <a:buNone/>
            </a:pPr>
            <a:r>
              <a:rPr lang="en-US" dirty="0"/>
              <a:t> c)- Vagina may show lacerations  and bruises.</a:t>
            </a:r>
          </a:p>
          <a:p>
            <a:pPr marL="0" indent="0">
              <a:buNone/>
            </a:pPr>
            <a:r>
              <a:rPr lang="en-US" dirty="0"/>
              <a:t>d)- Foreign bodies in the vagina or cervix .</a:t>
            </a:r>
          </a:p>
          <a:p>
            <a:pPr marL="0" indent="0">
              <a:buNone/>
            </a:pPr>
            <a:r>
              <a:rPr lang="en-US" dirty="0"/>
              <a:t> e)- Embryonic tissues in the vagina or cervix .</a:t>
            </a:r>
          </a:p>
          <a:p>
            <a:pPr marL="0" indent="0" algn="just">
              <a:buNone/>
            </a:pPr>
            <a:endParaRPr lang="en-US" altLang="en-US" b="1" dirty="0">
              <a:cs typeface="Arial" charset="0"/>
            </a:endParaRPr>
          </a:p>
        </p:txBody>
      </p:sp>
    </p:spTree>
    <p:extLst>
      <p:ext uri="{BB962C8B-B14F-4D97-AF65-F5344CB8AC3E}">
        <p14:creationId xmlns:p14="http://schemas.microsoft.com/office/powerpoint/2010/main" val="191085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602163"/>
          </a:xfrm>
        </p:spPr>
        <p:txBody>
          <a:bodyPr>
            <a:normAutofit fontScale="92500" lnSpcReduction="20000"/>
          </a:bodyPr>
          <a:lstStyle/>
          <a:p>
            <a:pPr marL="365760" indent="-256032" algn="just" rtl="0" fontAlgn="auto">
              <a:spcAft>
                <a:spcPts val="0"/>
              </a:spcAft>
              <a:buFont typeface="Wingdings 3"/>
              <a:buNone/>
              <a:defRPr/>
            </a:pPr>
            <a:r>
              <a:rPr lang="en-US" dirty="0"/>
              <a:t>	</a:t>
            </a:r>
            <a:r>
              <a:rPr lang="en-US" b="1" dirty="0"/>
              <a:t>There are certain circumstances of medico-legal importance in which a physician is asked to examine a woman to prove that she has had an abortion:</a:t>
            </a:r>
          </a:p>
          <a:p>
            <a:pPr marL="365760" indent="-256032" algn="just" rtl="0" fontAlgn="auto">
              <a:spcAft>
                <a:spcPts val="0"/>
              </a:spcAft>
              <a:buFont typeface="Wingdings 3"/>
              <a:buNone/>
              <a:defRPr/>
            </a:pPr>
            <a:endParaRPr lang="en-US" dirty="0"/>
          </a:p>
          <a:p>
            <a:pPr marL="365760" indent="-256032" algn="just" rtl="0" fontAlgn="auto">
              <a:spcAft>
                <a:spcPts val="0"/>
              </a:spcAft>
              <a:buFont typeface="Wingdings 3"/>
              <a:buChar char=""/>
              <a:defRPr/>
            </a:pPr>
            <a:r>
              <a:rPr lang="en-US" b="1" i="1" dirty="0"/>
              <a:t>When abortion is alleged to have followed a </a:t>
            </a:r>
            <a:r>
              <a:rPr lang="en-US" b="1" i="1" dirty="0">
                <a:solidFill>
                  <a:srgbClr val="FF0000"/>
                </a:solidFill>
              </a:rPr>
              <a:t>blow or a quarrel</a:t>
            </a:r>
          </a:p>
          <a:p>
            <a:pPr marL="365760" indent="-256032" algn="just" rtl="0" fontAlgn="auto">
              <a:spcAft>
                <a:spcPts val="0"/>
              </a:spcAft>
              <a:buFont typeface="Wingdings 3"/>
              <a:buChar char=""/>
              <a:defRPr/>
            </a:pPr>
            <a:r>
              <a:rPr lang="en-US" b="1" i="1" dirty="0"/>
              <a:t>In </a:t>
            </a:r>
            <a:r>
              <a:rPr lang="en-US" b="1" i="1" dirty="0">
                <a:solidFill>
                  <a:srgbClr val="FF0000"/>
                </a:solidFill>
              </a:rPr>
              <a:t>road traffic accidents </a:t>
            </a:r>
            <a:r>
              <a:rPr lang="en-US" b="1" i="1" dirty="0"/>
              <a:t>that result in abortion, the woman may ask for compensation.</a:t>
            </a:r>
          </a:p>
          <a:p>
            <a:pPr marL="365760" indent="-256032" algn="just" rtl="0" fontAlgn="auto">
              <a:spcAft>
                <a:spcPts val="0"/>
              </a:spcAft>
              <a:buFont typeface="Wingdings 3"/>
              <a:buChar char=""/>
              <a:defRPr/>
            </a:pPr>
            <a:r>
              <a:rPr lang="en-US" b="1" i="1" dirty="0"/>
              <a:t>In </a:t>
            </a:r>
            <a:r>
              <a:rPr lang="en-US" b="1" i="1" dirty="0">
                <a:solidFill>
                  <a:srgbClr val="FF0000"/>
                </a:solidFill>
              </a:rPr>
              <a:t>criminal</a:t>
            </a:r>
            <a:r>
              <a:rPr lang="en-US" b="1" i="1" dirty="0"/>
              <a:t> abortion procured by anyone especially when fatal result issued.</a:t>
            </a:r>
          </a:p>
          <a:p>
            <a:pPr marL="365760" indent="-256032" fontAlgn="auto">
              <a:spcAft>
                <a:spcPts val="0"/>
              </a:spcAft>
              <a:buFont typeface="Wingdings 3"/>
              <a:buChar char=""/>
              <a:defRPr/>
            </a:pPr>
            <a:endParaRPr lang="ar-EG" dirty="0"/>
          </a:p>
        </p:txBody>
      </p:sp>
      <p:sp>
        <p:nvSpPr>
          <p:cNvPr id="3" name="Title 2"/>
          <p:cNvSpPr>
            <a:spLocks noGrp="1"/>
          </p:cNvSpPr>
          <p:nvPr>
            <p:ph type="title"/>
          </p:nvPr>
        </p:nvSpPr>
        <p:spPr/>
        <p:txBody>
          <a:bodyPr/>
          <a:lstStyle/>
          <a:p>
            <a:pPr fontAlgn="auto">
              <a:spcAft>
                <a:spcPts val="0"/>
              </a:spcAft>
              <a:defRPr/>
            </a:pPr>
            <a:r>
              <a:rPr lang="en-US" b="1" i="1" dirty="0"/>
              <a:t>Medicolegal circumstances</a:t>
            </a:r>
            <a:endParaRPr lang="ar-EG" b="1" i="1" dirty="0"/>
          </a:p>
        </p:txBody>
      </p:sp>
    </p:spTree>
    <p:extLst>
      <p:ext uri="{BB962C8B-B14F-4D97-AF65-F5344CB8AC3E}">
        <p14:creationId xmlns:p14="http://schemas.microsoft.com/office/powerpoint/2010/main" val="84365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4BE0B2-CAFB-4DCB-A200-C7414D0A55C3}"/>
              </a:ext>
            </a:extLst>
          </p:cNvPr>
          <p:cNvSpPr>
            <a:spLocks noGrp="1"/>
          </p:cNvSpPr>
          <p:nvPr>
            <p:ph idx="1"/>
          </p:nvPr>
        </p:nvSpPr>
        <p:spPr>
          <a:xfrm>
            <a:off x="457200" y="548680"/>
            <a:ext cx="8003232" cy="5577483"/>
          </a:xfrm>
        </p:spPr>
        <p:txBody>
          <a:bodyPr>
            <a:normAutofit fontScale="85000" lnSpcReduction="10000"/>
          </a:bodyPr>
          <a:lstStyle/>
          <a:p>
            <a:pPr marL="0" indent="0">
              <a:buNone/>
            </a:pPr>
            <a:r>
              <a:rPr lang="en-US" dirty="0"/>
              <a:t>5- Products of abortion :</a:t>
            </a:r>
          </a:p>
          <a:p>
            <a:pPr marL="0" indent="0">
              <a:buNone/>
            </a:pPr>
            <a:r>
              <a:rPr lang="en-US" dirty="0"/>
              <a:t>•	Precipitin test to show human or not.</a:t>
            </a:r>
          </a:p>
          <a:p>
            <a:pPr marL="0" indent="0">
              <a:buNone/>
            </a:pPr>
            <a:r>
              <a:rPr lang="en-US" dirty="0"/>
              <a:t>•	Macerated or not.</a:t>
            </a:r>
          </a:p>
          <a:p>
            <a:pPr marL="0" indent="0">
              <a:buNone/>
            </a:pPr>
            <a:r>
              <a:rPr lang="en-US" dirty="0"/>
              <a:t>•	The age of fetus is estimated .</a:t>
            </a:r>
          </a:p>
          <a:p>
            <a:pPr marL="0" indent="0">
              <a:buNone/>
            </a:pPr>
            <a:r>
              <a:rPr lang="en-US" dirty="0"/>
              <a:t>6-Investigation : </a:t>
            </a:r>
          </a:p>
          <a:p>
            <a:pPr marL="0" indent="0">
              <a:buNone/>
            </a:pPr>
            <a:r>
              <a:rPr lang="en-US" dirty="0"/>
              <a:t>1)	Ultrasonography to detect the size of the  uterus . </a:t>
            </a:r>
          </a:p>
          <a:p>
            <a:pPr marL="0" indent="0">
              <a:buNone/>
            </a:pPr>
            <a:r>
              <a:rPr lang="en-US" dirty="0"/>
              <a:t>2)	 Pregnancy test still + </a:t>
            </a:r>
            <a:r>
              <a:rPr lang="en-US" dirty="0" err="1"/>
              <a:t>ve</a:t>
            </a:r>
            <a:r>
              <a:rPr lang="en-US" dirty="0"/>
              <a:t> 2 weeks after abortion.</a:t>
            </a:r>
          </a:p>
          <a:p>
            <a:pPr marL="0" indent="0">
              <a:buNone/>
            </a:pPr>
            <a:r>
              <a:rPr lang="en-US" dirty="0"/>
              <a:t>3)	Blood is serologically examined for  some diseases as which may lead to spontaneous abortion .</a:t>
            </a:r>
          </a:p>
          <a:p>
            <a:pPr marL="0" indent="0">
              <a:buNone/>
            </a:pPr>
            <a:r>
              <a:rPr lang="en-US" dirty="0"/>
              <a:t>4)	urine is examined for chronic nephritis.</a:t>
            </a:r>
          </a:p>
          <a:p>
            <a:pPr marL="0" indent="0">
              <a:buNone/>
            </a:pPr>
            <a:r>
              <a:rPr lang="en-US" dirty="0"/>
              <a:t>5)	Evidence of </a:t>
            </a:r>
            <a:r>
              <a:rPr lang="en-US" dirty="0" err="1"/>
              <a:t>abotifacient</a:t>
            </a:r>
            <a:r>
              <a:rPr lang="en-US" dirty="0"/>
              <a:t> drug in blood , urine or stool.</a:t>
            </a:r>
          </a:p>
          <a:p>
            <a:pPr marL="0" indent="0">
              <a:buNone/>
            </a:pPr>
            <a:endParaRPr lang="en-US" dirty="0"/>
          </a:p>
        </p:txBody>
      </p:sp>
    </p:spTree>
    <p:extLst>
      <p:ext uri="{BB962C8B-B14F-4D97-AF65-F5344CB8AC3E}">
        <p14:creationId xmlns:p14="http://schemas.microsoft.com/office/powerpoint/2010/main" val="385374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a:xfrm>
            <a:off x="457200" y="928688"/>
            <a:ext cx="8229600" cy="5078412"/>
          </a:xfrm>
        </p:spPr>
        <p:txBody>
          <a:bodyPr/>
          <a:lstStyle/>
          <a:p>
            <a:pPr algn="l" rtl="0">
              <a:buFont typeface="Wingdings 3" pitchFamily="18" charset="2"/>
              <a:buNone/>
            </a:pPr>
            <a:r>
              <a:rPr lang="en-US" altLang="en-US" b="1" dirty="0">
                <a:cs typeface="Arial" charset="0"/>
              </a:rPr>
              <a:t>This can be reached by examining the size and condition of the uterus.</a:t>
            </a:r>
          </a:p>
          <a:p>
            <a:pPr algn="l" rtl="0"/>
            <a:endParaRPr lang="en-US" altLang="en-US" b="1" dirty="0">
              <a:cs typeface="Arial" charset="0"/>
            </a:endParaRPr>
          </a:p>
          <a:p>
            <a:pPr algn="just" rtl="0"/>
            <a:r>
              <a:rPr lang="en-US" altLang="en-US" b="1" dirty="0">
                <a:cs typeface="Arial" charset="0"/>
              </a:rPr>
              <a:t>In the non pregnant state the uterus is pear-shaped and 3 inches in length, 2 inches in width and 1 inch in thickness.</a:t>
            </a:r>
          </a:p>
          <a:p>
            <a:pPr algn="just" rtl="0"/>
            <a:r>
              <a:rPr lang="en-US" altLang="en-US" b="1" dirty="0">
                <a:cs typeface="Arial" charset="0"/>
              </a:rPr>
              <a:t> There is slight enlargement in the first 2 months of pregnancy. </a:t>
            </a:r>
          </a:p>
          <a:p>
            <a:pPr algn="just" rtl="0"/>
            <a:endParaRPr lang="ar-EG" altLang="en-US" dirty="0"/>
          </a:p>
        </p:txBody>
      </p:sp>
      <p:sp>
        <p:nvSpPr>
          <p:cNvPr id="3" name="Title 2"/>
          <p:cNvSpPr>
            <a:spLocks noGrp="1"/>
          </p:cNvSpPr>
          <p:nvPr>
            <p:ph type="title"/>
          </p:nvPr>
        </p:nvSpPr>
        <p:spPr>
          <a:xfrm>
            <a:off x="457200" y="274638"/>
            <a:ext cx="8229600" cy="715962"/>
          </a:xfrm>
        </p:spPr>
        <p:txBody>
          <a:bodyPr>
            <a:normAutofit fontScale="90000"/>
          </a:bodyPr>
          <a:lstStyle/>
          <a:p>
            <a:pPr fontAlgn="auto">
              <a:spcAft>
                <a:spcPts val="0"/>
              </a:spcAft>
              <a:defRPr/>
            </a:pPr>
            <a:r>
              <a:rPr lang="en-US" dirty="0">
                <a:solidFill>
                  <a:srgbClr val="FF0000"/>
                </a:solidFill>
              </a:rPr>
              <a:t> </a:t>
            </a:r>
            <a:br>
              <a:rPr lang="en-US" dirty="0">
                <a:solidFill>
                  <a:srgbClr val="FF0000"/>
                </a:solidFill>
              </a:rPr>
            </a:br>
            <a:r>
              <a:rPr lang="en-US" b="1" dirty="0">
                <a:solidFill>
                  <a:srgbClr val="FF0000"/>
                </a:solidFill>
              </a:rPr>
              <a:t>2. Duration of pregnancy: </a:t>
            </a:r>
            <a:br>
              <a:rPr lang="en-US" dirty="0">
                <a:solidFill>
                  <a:srgbClr val="FF0000"/>
                </a:solidFill>
              </a:rPr>
            </a:br>
            <a:br>
              <a:rPr lang="ar-EG" dirty="0">
                <a:solidFill>
                  <a:srgbClr val="FF0000"/>
                </a:solidFill>
              </a:rPr>
            </a:br>
            <a:endParaRPr lang="ar-EG" dirty="0">
              <a:solidFill>
                <a:srgbClr val="FF0000"/>
              </a:solidFill>
            </a:endParaRPr>
          </a:p>
        </p:txBody>
      </p:sp>
    </p:spTree>
    <p:extLst>
      <p:ext uri="{BB962C8B-B14F-4D97-AF65-F5344CB8AC3E}">
        <p14:creationId xmlns:p14="http://schemas.microsoft.com/office/powerpoint/2010/main" val="7220483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4174" y="357188"/>
          <a:ext cx="8302626" cy="5214937"/>
        </p:xfrm>
        <a:graphic>
          <a:graphicData uri="http://schemas.openxmlformats.org/drawingml/2006/table">
            <a:tbl>
              <a:tblPr rtl="1" firstRow="1" bandRow="1">
                <a:tableStyleId>{5C22544A-7EE6-4342-B048-85BDC9FD1C3A}</a:tableStyleId>
              </a:tblPr>
              <a:tblGrid>
                <a:gridCol w="2743210">
                  <a:extLst>
                    <a:ext uri="{9D8B030D-6E8A-4147-A177-3AD203B41FA5}">
                      <a16:colId xmlns:a16="http://schemas.microsoft.com/office/drawing/2014/main" val="20000"/>
                    </a:ext>
                  </a:extLst>
                </a:gridCol>
                <a:gridCol w="2743210">
                  <a:extLst>
                    <a:ext uri="{9D8B030D-6E8A-4147-A177-3AD203B41FA5}">
                      <a16:colId xmlns:a16="http://schemas.microsoft.com/office/drawing/2014/main" val="20001"/>
                    </a:ext>
                  </a:extLst>
                </a:gridCol>
                <a:gridCol w="2816206">
                  <a:extLst>
                    <a:ext uri="{9D8B030D-6E8A-4147-A177-3AD203B41FA5}">
                      <a16:colId xmlns:a16="http://schemas.microsoft.com/office/drawing/2014/main" val="20002"/>
                    </a:ext>
                  </a:extLst>
                </a:gridCol>
              </a:tblGrid>
              <a:tr h="1137804">
                <a:tc>
                  <a:txBody>
                    <a:bodyPr/>
                    <a:lstStyle/>
                    <a:p>
                      <a:pPr algn="ctr" rtl="0">
                        <a:spcAft>
                          <a:spcPts val="0"/>
                        </a:spcAft>
                      </a:pPr>
                      <a:r>
                        <a:rPr lang="en-US" sz="2400" b="1" dirty="0">
                          <a:solidFill>
                            <a:srgbClr val="FFFF00"/>
                          </a:solidFill>
                          <a:latin typeface="Times New Roman"/>
                          <a:ea typeface="Times New Roman"/>
                          <a:cs typeface="Traditional Arabic"/>
                        </a:rPr>
                        <a:t>Pathologic rupture of uterus </a:t>
                      </a:r>
                      <a:endParaRPr lang="en-US" sz="2400" dirty="0">
                        <a:solidFill>
                          <a:srgbClr val="FFFF00"/>
                        </a:solidFill>
                        <a:latin typeface="Times New Roman"/>
                        <a:ea typeface="Times New Roman"/>
                        <a:cs typeface="Traditional Arabic"/>
                      </a:endParaRPr>
                    </a:p>
                  </a:txBody>
                  <a:tcPr marL="68580" marR="68580" marT="0" marB="0"/>
                </a:tc>
                <a:tc>
                  <a:txBody>
                    <a:bodyPr/>
                    <a:lstStyle/>
                    <a:p>
                      <a:pPr algn="ctr" rtl="0">
                        <a:spcAft>
                          <a:spcPts val="0"/>
                        </a:spcAft>
                      </a:pPr>
                      <a:r>
                        <a:rPr lang="en-US" sz="2400" b="1" dirty="0">
                          <a:solidFill>
                            <a:srgbClr val="FFFF00"/>
                          </a:solidFill>
                          <a:latin typeface="Times New Roman"/>
                          <a:ea typeface="Times New Roman"/>
                          <a:cs typeface="Traditional Arabic"/>
                        </a:rPr>
                        <a:t>Rupture of uterus due to obstructed </a:t>
                      </a:r>
                      <a:r>
                        <a:rPr lang="en-US" sz="2400" b="1" dirty="0" err="1">
                          <a:solidFill>
                            <a:srgbClr val="FFFF00"/>
                          </a:solidFill>
                          <a:latin typeface="Times New Roman"/>
                          <a:ea typeface="Times New Roman"/>
                          <a:cs typeface="Traditional Arabic"/>
                        </a:rPr>
                        <a:t>labour</a:t>
                      </a:r>
                      <a:endParaRPr lang="en-US" sz="2400" dirty="0">
                        <a:solidFill>
                          <a:srgbClr val="FFFF00"/>
                        </a:solidFill>
                        <a:latin typeface="Times New Roman"/>
                        <a:ea typeface="Times New Roman"/>
                        <a:cs typeface="Traditional Arabic"/>
                      </a:endParaRPr>
                    </a:p>
                  </a:txBody>
                  <a:tcPr marL="68580" marR="68580" marT="0" marB="0"/>
                </a:tc>
                <a:tc>
                  <a:txBody>
                    <a:bodyPr/>
                    <a:lstStyle/>
                    <a:p>
                      <a:pPr algn="ctr" rtl="0">
                        <a:spcAft>
                          <a:spcPts val="0"/>
                        </a:spcAft>
                      </a:pPr>
                      <a:r>
                        <a:rPr lang="en-US" sz="2400" b="1" dirty="0">
                          <a:solidFill>
                            <a:srgbClr val="FFFF00"/>
                          </a:solidFill>
                          <a:latin typeface="Times New Roman"/>
                          <a:ea typeface="Times New Roman"/>
                          <a:cs typeface="Traditional Arabic"/>
                        </a:rPr>
                        <a:t>Traumatic rupture of uterus (in criminal abortion)</a:t>
                      </a:r>
                      <a:endParaRPr lang="en-US" sz="2400" dirty="0">
                        <a:solidFill>
                          <a:srgbClr val="FFFF00"/>
                        </a:solidFill>
                        <a:latin typeface="Times New Roman"/>
                        <a:ea typeface="Times New Roman"/>
                        <a:cs typeface="Traditional Arabic"/>
                      </a:endParaRPr>
                    </a:p>
                  </a:txBody>
                  <a:tcPr marL="68580" marR="68580" marT="0" marB="0"/>
                </a:tc>
                <a:extLst>
                  <a:ext uri="{0D108BD9-81ED-4DB2-BD59-A6C34878D82A}">
                    <a16:rowId xmlns:a16="http://schemas.microsoft.com/office/drawing/2014/main" val="10000"/>
                  </a:ext>
                </a:extLst>
              </a:tr>
              <a:tr h="1769918">
                <a:tc>
                  <a:txBody>
                    <a:bodyPr/>
                    <a:lstStyle/>
                    <a:p>
                      <a:pPr algn="just" rtl="0">
                        <a:spcAft>
                          <a:spcPts val="0"/>
                        </a:spcAft>
                      </a:pPr>
                      <a:r>
                        <a:rPr lang="en-US" sz="2800" dirty="0">
                          <a:latin typeface="Times New Roman"/>
                          <a:ea typeface="Times New Roman"/>
                          <a:cs typeface="Traditional Arabic"/>
                        </a:rPr>
                        <a:t>-The site of rupture is anywhere.</a:t>
                      </a:r>
                    </a:p>
                  </a:txBody>
                  <a:tcPr marL="68580" marR="68580" marT="0" marB="0"/>
                </a:tc>
                <a:tc>
                  <a:txBody>
                    <a:bodyPr/>
                    <a:lstStyle/>
                    <a:p>
                      <a:pPr algn="just" rtl="0">
                        <a:spcAft>
                          <a:spcPts val="0"/>
                        </a:spcAft>
                      </a:pPr>
                      <a:r>
                        <a:rPr lang="en-US" sz="2800" dirty="0">
                          <a:latin typeface="Times New Roman"/>
                          <a:ea typeface="Times New Roman"/>
                          <a:cs typeface="Traditional Arabic"/>
                        </a:rPr>
                        <a:t>-The site of rupture is in the lower segment.</a:t>
                      </a:r>
                    </a:p>
                  </a:txBody>
                  <a:tcPr marL="68580" marR="68580" marT="0" marB="0"/>
                </a:tc>
                <a:tc>
                  <a:txBody>
                    <a:bodyPr/>
                    <a:lstStyle/>
                    <a:p>
                      <a:pPr algn="just" rtl="0">
                        <a:spcAft>
                          <a:spcPts val="0"/>
                        </a:spcAft>
                      </a:pPr>
                      <a:r>
                        <a:rPr lang="en-US" sz="2800" dirty="0">
                          <a:latin typeface="Times New Roman"/>
                          <a:ea typeface="Times New Roman"/>
                          <a:cs typeface="Traditional Arabic"/>
                        </a:rPr>
                        <a:t>-The site of rupture is usually in the </a:t>
                      </a:r>
                      <a:r>
                        <a:rPr lang="en-US" sz="2800" dirty="0" err="1">
                          <a:latin typeface="Times New Roman"/>
                          <a:ea typeface="Times New Roman"/>
                          <a:cs typeface="Traditional Arabic"/>
                        </a:rPr>
                        <a:t>fundus</a:t>
                      </a:r>
                      <a:r>
                        <a:rPr lang="en-US" sz="2800" dirty="0">
                          <a:latin typeface="Times New Roman"/>
                          <a:ea typeface="Times New Roman"/>
                          <a:cs typeface="Traditional Arabic"/>
                        </a:rPr>
                        <a:t>.</a:t>
                      </a:r>
                    </a:p>
                    <a:p>
                      <a:pPr algn="just" rtl="0">
                        <a:spcAft>
                          <a:spcPts val="0"/>
                        </a:spcAft>
                      </a:pPr>
                      <a:endParaRPr lang="en-US" sz="2800" dirty="0">
                        <a:latin typeface="Times New Roman"/>
                        <a:ea typeface="Times New Roman"/>
                        <a:cs typeface="Traditional Arabic"/>
                      </a:endParaRPr>
                    </a:p>
                  </a:txBody>
                  <a:tcPr marL="68580" marR="68580" marT="0" marB="0"/>
                </a:tc>
                <a:extLst>
                  <a:ext uri="{0D108BD9-81ED-4DB2-BD59-A6C34878D82A}">
                    <a16:rowId xmlns:a16="http://schemas.microsoft.com/office/drawing/2014/main" val="10001"/>
                  </a:ext>
                </a:extLst>
              </a:tr>
              <a:tr h="23072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a:ea typeface="Times New Roman"/>
                          <a:cs typeface="Traditional Arabic"/>
                        </a:rPr>
                        <a:t>-There are degenerative changes in uterine muscles .</a:t>
                      </a:r>
                    </a:p>
                    <a:p>
                      <a:pPr algn="l" rtl="0"/>
                      <a:endParaRPr lang="ar-EG"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a:ea typeface="Times New Roman"/>
                          <a:cs typeface="Traditional Arabic"/>
                        </a:rPr>
                        <a:t>-It is transverse </a:t>
                      </a:r>
                    </a:p>
                    <a:p>
                      <a:pPr algn="l" rtl="0"/>
                      <a:endParaRPr lang="ar-EG" sz="2800" dirty="0"/>
                    </a:p>
                  </a:txBody>
                  <a:tcPr/>
                </a:tc>
                <a:tc>
                  <a:txBody>
                    <a:bodyPr/>
                    <a:lstStyle/>
                    <a:p>
                      <a:pPr algn="l" rtl="0"/>
                      <a:r>
                        <a:rPr lang="en-US" sz="2800" dirty="0"/>
                        <a:t>-</a:t>
                      </a:r>
                      <a:r>
                        <a:rPr lang="en-US" sz="2800" dirty="0">
                          <a:latin typeface="Times New Roman"/>
                          <a:ea typeface="Times New Roman"/>
                          <a:cs typeface="Traditional Arabic"/>
                        </a:rPr>
                        <a:t>It is longitudinal and taking the shape of instrument. </a:t>
                      </a:r>
                      <a:endParaRPr lang="ar-EG" sz="28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83479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en-US" altLang="en-US"/>
          </a:p>
        </p:txBody>
      </p:sp>
      <p:pic>
        <p:nvPicPr>
          <p:cNvPr id="43011" name="Picture 2" descr="D:\forensic &amp; toxicology\power point\wounds\ur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635000"/>
            <a:ext cx="7345362"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itle 1"/>
          <p:cNvSpPr>
            <a:spLocks noGrp="1"/>
          </p:cNvSpPr>
          <p:nvPr>
            <p:ph idx="1"/>
          </p:nvPr>
        </p:nvSpPr>
        <p:spPr>
          <a:xfrm>
            <a:off x="457200" y="4768850"/>
            <a:ext cx="8229600" cy="1468438"/>
          </a:xfrm>
        </p:spPr>
        <p:txBody>
          <a:bodyPr/>
          <a:lstStyle/>
          <a:p>
            <a:pPr algn="ctr" eaLnBrk="1" hangingPunct="1">
              <a:buFont typeface="Arial" charset="0"/>
              <a:buNone/>
            </a:pPr>
            <a:r>
              <a:rPr lang="en-US" altLang="en-US" sz="6000">
                <a:solidFill>
                  <a:srgbClr val="0070C0"/>
                </a:solidFill>
                <a:latin typeface="Cooper Black" pitchFamily="18" charset="0"/>
              </a:rPr>
              <a:t>THANK YOU</a:t>
            </a:r>
          </a:p>
        </p:txBody>
      </p:sp>
    </p:spTree>
    <p:extLst>
      <p:ext uri="{BB962C8B-B14F-4D97-AF65-F5344CB8AC3E}">
        <p14:creationId xmlns:p14="http://schemas.microsoft.com/office/powerpoint/2010/main" val="337534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a:bodyPr>
          <a:lstStyle/>
          <a:p>
            <a:pPr>
              <a:buFont typeface="Wingdings" panose="05000000000000000000" pitchFamily="2" charset="2"/>
              <a:buChar char="Ø"/>
            </a:pPr>
            <a:r>
              <a:rPr lang="en-US" sz="4400" b="1" dirty="0"/>
              <a:t>A woman wishing to conceal abortion after being charged with it.</a:t>
            </a:r>
          </a:p>
          <a:p>
            <a:pPr>
              <a:buFont typeface="Wingdings" panose="05000000000000000000" pitchFamily="2" charset="2"/>
              <a:buChar char="Ø"/>
            </a:pPr>
            <a:r>
              <a:rPr lang="en-US" sz="4400" b="1" dirty="0"/>
              <a:t>A woman notifying that a medical man procured abortion in her or giving her </a:t>
            </a:r>
            <a:r>
              <a:rPr lang="en-US" sz="4400" b="1" dirty="0" err="1"/>
              <a:t>abortifaciant</a:t>
            </a:r>
            <a:r>
              <a:rPr lang="en-US" sz="4400" b="1" dirty="0"/>
              <a:t> drug.</a:t>
            </a:r>
          </a:p>
        </p:txBody>
      </p:sp>
    </p:spTree>
    <p:extLst>
      <p:ext uri="{BB962C8B-B14F-4D97-AF65-F5344CB8AC3E}">
        <p14:creationId xmlns:p14="http://schemas.microsoft.com/office/powerpoint/2010/main" val="1402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algn="ctr" rtl="0">
              <a:buFont typeface="Wingdings 3" pitchFamily="18" charset="2"/>
              <a:buNone/>
            </a:pPr>
            <a:r>
              <a:rPr lang="en-US" altLang="en-US" dirty="0">
                <a:cs typeface="Arial" charset="0"/>
              </a:rPr>
              <a:t> </a:t>
            </a:r>
          </a:p>
          <a:p>
            <a:pPr algn="l" rtl="0">
              <a:buFont typeface="Wingdings 3" pitchFamily="18" charset="2"/>
              <a:buNone/>
            </a:pPr>
            <a:r>
              <a:rPr lang="en-US" altLang="en-US" b="1" dirty="0">
                <a:cs typeface="Arial" charset="0"/>
              </a:rPr>
              <a:t>  </a:t>
            </a:r>
            <a:r>
              <a:rPr lang="en-US" altLang="en-US" b="1" dirty="0">
                <a:solidFill>
                  <a:srgbClr val="FF0000"/>
                </a:solidFill>
                <a:cs typeface="Arial" charset="0"/>
              </a:rPr>
              <a:t>Spontaneous </a:t>
            </a:r>
            <a:r>
              <a:rPr lang="en-US" altLang="en-US" b="1" dirty="0">
                <a:cs typeface="Arial" charset="0"/>
              </a:rPr>
              <a:t>                            </a:t>
            </a:r>
            <a:r>
              <a:rPr lang="en-US" altLang="en-US" b="1" dirty="0">
                <a:solidFill>
                  <a:srgbClr val="FF0000"/>
                </a:solidFill>
                <a:cs typeface="Arial" charset="0"/>
              </a:rPr>
              <a:t>Induced</a:t>
            </a:r>
          </a:p>
          <a:p>
            <a:pPr algn="ctr" rtl="0">
              <a:buFont typeface="Wingdings 3" pitchFamily="18" charset="2"/>
              <a:buNone/>
            </a:pPr>
            <a:r>
              <a:rPr lang="en-US" altLang="en-US" b="1" dirty="0">
                <a:cs typeface="Arial" charset="0"/>
              </a:rPr>
              <a:t>10%                                         </a:t>
            </a:r>
            <a:r>
              <a:rPr lang="en-US" altLang="en-US" b="1" i="1" dirty="0">
                <a:cs typeface="Arial" charset="0"/>
              </a:rPr>
              <a:t>Therapeutic </a:t>
            </a:r>
          </a:p>
          <a:p>
            <a:pPr algn="ctr" rtl="0">
              <a:buFont typeface="Wingdings 3" pitchFamily="18" charset="2"/>
              <a:buNone/>
            </a:pPr>
            <a:r>
              <a:rPr lang="en-US" altLang="en-US" b="1" i="1" dirty="0">
                <a:cs typeface="Arial" charset="0"/>
              </a:rPr>
              <a:t>                                     Criminal </a:t>
            </a:r>
          </a:p>
          <a:p>
            <a:endParaRPr lang="ar-EG" altLang="en-US" dirty="0"/>
          </a:p>
        </p:txBody>
      </p:sp>
      <p:sp>
        <p:nvSpPr>
          <p:cNvPr id="3" name="Title 2"/>
          <p:cNvSpPr>
            <a:spLocks noGrp="1"/>
          </p:cNvSpPr>
          <p:nvPr>
            <p:ph type="title"/>
          </p:nvPr>
        </p:nvSpPr>
        <p:spPr/>
        <p:txBody>
          <a:bodyPr>
            <a:normAutofit fontScale="90000"/>
          </a:bodyPr>
          <a:lstStyle/>
          <a:p>
            <a:pPr>
              <a:defRPr/>
            </a:pPr>
            <a:r>
              <a:rPr lang="en-US" altLang="en-US" sz="4900" b="1" dirty="0">
                <a:cs typeface="Arial" charset="0"/>
              </a:rPr>
              <a:t>Abortion</a:t>
            </a:r>
            <a:br>
              <a:rPr lang="en-US" altLang="en-US" b="1" dirty="0">
                <a:cs typeface="Arial" charset="0"/>
              </a:rPr>
            </a:br>
            <a:endParaRPr lang="ar-EG" dirty="0"/>
          </a:p>
        </p:txBody>
      </p:sp>
    </p:spTree>
    <p:extLst>
      <p:ext uri="{BB962C8B-B14F-4D97-AF65-F5344CB8AC3E}">
        <p14:creationId xmlns:p14="http://schemas.microsoft.com/office/powerpoint/2010/main" val="4089975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a:xfrm>
            <a:off x="457200" y="1071563"/>
            <a:ext cx="8229600" cy="4935537"/>
          </a:xfrm>
        </p:spPr>
        <p:txBody>
          <a:bodyPr>
            <a:normAutofit fontScale="92500" lnSpcReduction="10000"/>
          </a:bodyPr>
          <a:lstStyle/>
          <a:p>
            <a:pPr marL="0" indent="0" algn="l">
              <a:buNone/>
            </a:pPr>
            <a:r>
              <a:rPr lang="en-US" altLang="en-US" b="1" dirty="0">
                <a:solidFill>
                  <a:srgbClr val="FF0000"/>
                </a:solidFill>
                <a:cs typeface="Arial" charset="0"/>
              </a:rPr>
              <a:t>. A. Maternal causes</a:t>
            </a:r>
          </a:p>
          <a:p>
            <a:pPr marL="0" indent="0" algn="just" rtl="0">
              <a:buNone/>
            </a:pPr>
            <a:r>
              <a:rPr lang="en-US" altLang="en-US" sz="3500" dirty="0">
                <a:cs typeface="Arial" charset="0"/>
              </a:rPr>
              <a:t>1- </a:t>
            </a:r>
            <a:r>
              <a:rPr lang="en-US" altLang="en-US" sz="3500" b="1" i="1" dirty="0">
                <a:solidFill>
                  <a:schemeClr val="accent5"/>
                </a:solidFill>
                <a:cs typeface="Arial" charset="0"/>
              </a:rPr>
              <a:t>General</a:t>
            </a:r>
            <a:r>
              <a:rPr lang="en-US" altLang="en-US" sz="3500" b="1" i="1" dirty="0">
                <a:cs typeface="Arial" charset="0"/>
              </a:rPr>
              <a:t> diseases that hastens the mother’s health e.g. severe fevers, diabetes mellitus, nephritis.</a:t>
            </a:r>
          </a:p>
          <a:p>
            <a:pPr marL="0" indent="0" algn="just" rtl="0">
              <a:buNone/>
            </a:pPr>
            <a:r>
              <a:rPr lang="en-US" altLang="en-US" sz="3500" b="1" i="1" dirty="0">
                <a:cs typeface="Arial" charset="0"/>
              </a:rPr>
              <a:t>2-</a:t>
            </a:r>
            <a:r>
              <a:rPr lang="en-US" altLang="en-US" sz="3500" b="1" i="1" dirty="0">
                <a:solidFill>
                  <a:schemeClr val="accent5"/>
                </a:solidFill>
                <a:cs typeface="Arial" charset="0"/>
              </a:rPr>
              <a:t> Local </a:t>
            </a:r>
            <a:r>
              <a:rPr lang="en-US" altLang="en-US" sz="3500" b="1" i="1" dirty="0">
                <a:cs typeface="Arial" charset="0"/>
              </a:rPr>
              <a:t>pathologic conditions in the genital tract e.g. fibroids, tumors, incompetent cervix, uterine displacement</a:t>
            </a:r>
            <a:r>
              <a:rPr lang="en-US" altLang="en-US" sz="3500" dirty="0">
                <a:cs typeface="Arial" charset="0"/>
              </a:rPr>
              <a:t>.</a:t>
            </a:r>
          </a:p>
          <a:p>
            <a:pPr algn="just" rtl="0">
              <a:buFont typeface="Wingdings 3" pitchFamily="18" charset="2"/>
              <a:buNone/>
            </a:pPr>
            <a:r>
              <a:rPr lang="en-US" altLang="en-US" dirty="0">
                <a:cs typeface="Arial" charset="0"/>
              </a:rPr>
              <a:t> </a:t>
            </a:r>
            <a:r>
              <a:rPr lang="pt-BR" altLang="en-US" sz="3500" b="1" dirty="0">
                <a:solidFill>
                  <a:srgbClr val="FF0000"/>
                </a:solidFill>
                <a:cs typeface="Arial" charset="0"/>
              </a:rPr>
              <a:t>B. Fetal causes</a:t>
            </a:r>
            <a:endParaRPr lang="en-US" altLang="en-US" sz="3500" b="1" dirty="0">
              <a:solidFill>
                <a:srgbClr val="FF0000"/>
              </a:solidFill>
              <a:cs typeface="Arial" charset="0"/>
            </a:endParaRPr>
          </a:p>
          <a:p>
            <a:pPr marL="0" indent="0" algn="just" rtl="0">
              <a:buNone/>
            </a:pPr>
            <a:r>
              <a:rPr lang="pt-BR" altLang="en-US" sz="3500" b="1" dirty="0">
                <a:solidFill>
                  <a:srgbClr val="FF0000"/>
                </a:solidFill>
                <a:cs typeface="Arial" charset="0"/>
              </a:rPr>
              <a:t>e.g. </a:t>
            </a:r>
            <a:r>
              <a:rPr lang="pt-BR" altLang="en-US" sz="3500" b="1" dirty="0">
                <a:cs typeface="Arial" charset="0"/>
              </a:rPr>
              <a:t>congenital anomalies, vesicular mole, polyhydramnios, placental defect.</a:t>
            </a:r>
            <a:endParaRPr lang="en-US" altLang="en-US" sz="3500" b="1" dirty="0">
              <a:cs typeface="Arial" charset="0"/>
            </a:endParaRPr>
          </a:p>
          <a:p>
            <a:pPr algn="l"/>
            <a:endParaRPr lang="ar-EG" altLang="en-US" dirty="0"/>
          </a:p>
        </p:txBody>
      </p:sp>
      <p:sp>
        <p:nvSpPr>
          <p:cNvPr id="3" name="Title 2"/>
          <p:cNvSpPr>
            <a:spLocks noGrp="1"/>
          </p:cNvSpPr>
          <p:nvPr>
            <p:ph type="title"/>
          </p:nvPr>
        </p:nvSpPr>
        <p:spPr>
          <a:xfrm>
            <a:off x="457200" y="274638"/>
            <a:ext cx="8229600" cy="792162"/>
          </a:xfrm>
        </p:spPr>
        <p:txBody>
          <a:bodyPr>
            <a:normAutofit fontScale="90000"/>
          </a:bodyPr>
          <a:lstStyle/>
          <a:p>
            <a:pPr fontAlgn="auto">
              <a:spcAft>
                <a:spcPts val="0"/>
              </a:spcAft>
              <a:defRPr/>
            </a:pPr>
            <a:r>
              <a:rPr lang="en-US" dirty="0"/>
              <a:t>I. </a:t>
            </a:r>
            <a:r>
              <a:rPr lang="en-US" b="1" i="1" dirty="0">
                <a:solidFill>
                  <a:srgbClr val="FF0000"/>
                </a:solidFill>
              </a:rPr>
              <a:t>SPONTANEOUS ABORTION</a:t>
            </a:r>
            <a:br>
              <a:rPr lang="en-US" dirty="0"/>
            </a:br>
            <a:endParaRPr lang="ar-EG" dirty="0"/>
          </a:p>
        </p:txBody>
      </p:sp>
    </p:spTree>
    <p:extLst>
      <p:ext uri="{BB962C8B-B14F-4D97-AF65-F5344CB8AC3E}">
        <p14:creationId xmlns:p14="http://schemas.microsoft.com/office/powerpoint/2010/main" val="2282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1000"/>
                                        <p:tgtEl>
                                          <p:spTgt spid="13314">
                                            <p:txEl>
                                              <p:pRg st="0" end="0"/>
                                            </p:txEl>
                                          </p:spTgt>
                                        </p:tgtEl>
                                      </p:cBhvr>
                                    </p:animEffect>
                                    <p:anim calcmode="lin" valueType="num">
                                      <p:cBhvr>
                                        <p:cTn id="8" dur="10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4">
                                            <p:txEl>
                                              <p:pRg st="3" end="3"/>
                                            </p:txEl>
                                          </p:spTgt>
                                        </p:tgtEl>
                                        <p:attrNameLst>
                                          <p:attrName>style.visibility</p:attrName>
                                        </p:attrNameLst>
                                      </p:cBhvr>
                                      <p:to>
                                        <p:strVal val="visible"/>
                                      </p:to>
                                    </p:set>
                                    <p:animEffect transition="in" filter="fade">
                                      <p:cBhvr>
                                        <p:cTn id="14" dur="1000"/>
                                        <p:tgtEl>
                                          <p:spTgt spid="13314">
                                            <p:txEl>
                                              <p:pRg st="3" end="3"/>
                                            </p:txEl>
                                          </p:spTgt>
                                        </p:tgtEl>
                                      </p:cBhvr>
                                    </p:animEffect>
                                    <p:anim calcmode="lin" valueType="num">
                                      <p:cBhvr>
                                        <p:cTn id="15" dur="10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33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314">
                                            <p:txEl>
                                              <p:pRg st="1" end="1"/>
                                            </p:txEl>
                                          </p:spTgt>
                                        </p:tgtEl>
                                        <p:attrNameLst>
                                          <p:attrName>style.visibility</p:attrName>
                                        </p:attrNameLst>
                                      </p:cBhvr>
                                      <p:to>
                                        <p:strVal val="visible"/>
                                      </p:to>
                                    </p:set>
                                    <p:animEffect transition="in" filter="fade">
                                      <p:cBhvr>
                                        <p:cTn id="21" dur="1000"/>
                                        <p:tgtEl>
                                          <p:spTgt spid="13314">
                                            <p:txEl>
                                              <p:pRg st="1" end="1"/>
                                            </p:txEl>
                                          </p:spTgt>
                                        </p:tgtEl>
                                      </p:cBhvr>
                                    </p:animEffect>
                                    <p:anim calcmode="lin" valueType="num">
                                      <p:cBhvr>
                                        <p:cTn id="22" dur="10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33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314">
                                            <p:txEl>
                                              <p:pRg st="2" end="2"/>
                                            </p:txEl>
                                          </p:spTgt>
                                        </p:tgtEl>
                                        <p:attrNameLst>
                                          <p:attrName>style.visibility</p:attrName>
                                        </p:attrNameLst>
                                      </p:cBhvr>
                                      <p:to>
                                        <p:strVal val="visible"/>
                                      </p:to>
                                    </p:set>
                                    <p:animEffect transition="in" filter="fade">
                                      <p:cBhvr>
                                        <p:cTn id="28" dur="1000"/>
                                        <p:tgtEl>
                                          <p:spTgt spid="13314">
                                            <p:txEl>
                                              <p:pRg st="2" end="2"/>
                                            </p:txEl>
                                          </p:spTgt>
                                        </p:tgtEl>
                                      </p:cBhvr>
                                    </p:animEffect>
                                    <p:anim calcmode="lin" valueType="num">
                                      <p:cBhvr>
                                        <p:cTn id="29" dur="10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133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14">
                                            <p:txEl>
                                              <p:pRg st="4" end="4"/>
                                            </p:txEl>
                                          </p:spTgt>
                                        </p:tgtEl>
                                        <p:attrNameLst>
                                          <p:attrName>style.visibility</p:attrName>
                                        </p:attrNameLst>
                                      </p:cBhvr>
                                      <p:to>
                                        <p:strVal val="visible"/>
                                      </p:to>
                                    </p:set>
                                    <p:animEffect transition="in" filter="fade">
                                      <p:cBhvr>
                                        <p:cTn id="35" dur="1000"/>
                                        <p:tgtEl>
                                          <p:spTgt spid="13314">
                                            <p:txEl>
                                              <p:pRg st="4" end="4"/>
                                            </p:txEl>
                                          </p:spTgt>
                                        </p:tgtEl>
                                      </p:cBhvr>
                                    </p:animEffect>
                                    <p:anim calcmode="lin" valueType="num">
                                      <p:cBhvr>
                                        <p:cTn id="36" dur="10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33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algn="just" rtl="0"/>
            <a:r>
              <a:rPr lang="en-US" altLang="en-US" b="1" dirty="0">
                <a:cs typeface="Arial" charset="0"/>
              </a:rPr>
              <a:t>Induced abortion may be </a:t>
            </a:r>
            <a:r>
              <a:rPr lang="en-US" altLang="en-US" b="1" dirty="0">
                <a:solidFill>
                  <a:srgbClr val="FF0000"/>
                </a:solidFill>
                <a:cs typeface="Arial" charset="0"/>
              </a:rPr>
              <a:t>therapeutic</a:t>
            </a:r>
            <a:r>
              <a:rPr lang="en-US" altLang="en-US" b="1" dirty="0">
                <a:cs typeface="Arial" charset="0"/>
              </a:rPr>
              <a:t> or </a:t>
            </a:r>
            <a:r>
              <a:rPr lang="en-US" altLang="en-US" b="1" dirty="0">
                <a:solidFill>
                  <a:srgbClr val="FF0000"/>
                </a:solidFill>
                <a:cs typeface="Arial" charset="0"/>
              </a:rPr>
              <a:t>criminal</a:t>
            </a:r>
            <a:r>
              <a:rPr lang="en-US" altLang="en-US" b="1" dirty="0">
                <a:cs typeface="Arial" charset="0"/>
              </a:rPr>
              <a:t>.</a:t>
            </a:r>
          </a:p>
          <a:p>
            <a:pPr algn="just" rtl="0"/>
            <a:endParaRPr lang="en-US" altLang="en-US" dirty="0">
              <a:cs typeface="Arial" charset="0"/>
            </a:endParaRPr>
          </a:p>
          <a:p>
            <a:pPr algn="l" rtl="0">
              <a:buFont typeface="Wingdings 3" pitchFamily="18" charset="2"/>
              <a:buNone/>
            </a:pPr>
            <a:r>
              <a:rPr lang="en-US" altLang="en-US" b="1" dirty="0">
                <a:cs typeface="Arial" charset="0"/>
              </a:rPr>
              <a:t>A. </a:t>
            </a:r>
            <a:r>
              <a:rPr lang="en-US" altLang="en-US" b="1" dirty="0">
                <a:solidFill>
                  <a:srgbClr val="FF0000"/>
                </a:solidFill>
                <a:cs typeface="Arial" charset="0"/>
              </a:rPr>
              <a:t>Therapeutic abortion </a:t>
            </a:r>
            <a:r>
              <a:rPr lang="en-US" altLang="en-US" b="1" dirty="0">
                <a:cs typeface="Arial" charset="0"/>
              </a:rPr>
              <a:t>(justifiable, legal):</a:t>
            </a:r>
            <a:endParaRPr lang="en-US" altLang="en-US" dirty="0">
              <a:cs typeface="Arial" charset="0"/>
            </a:endParaRPr>
          </a:p>
          <a:p>
            <a:pPr algn="l" rtl="0"/>
            <a:r>
              <a:rPr lang="en-US" altLang="en-US" b="1" dirty="0">
                <a:cs typeface="Arial" charset="0"/>
              </a:rPr>
              <a:t>This is performed to preserve the life of the mother, when the continuation of pregnancy endangers her life</a:t>
            </a:r>
            <a:r>
              <a:rPr lang="en-US" altLang="en-US" dirty="0">
                <a:cs typeface="Arial" charset="0"/>
              </a:rPr>
              <a:t>.</a:t>
            </a:r>
          </a:p>
          <a:p>
            <a:pPr algn="l">
              <a:buFont typeface="Wingdings 3" pitchFamily="18" charset="2"/>
              <a:buNone/>
            </a:pPr>
            <a:r>
              <a:rPr lang="en-US" altLang="en-US" b="1" dirty="0">
                <a:cs typeface="Arial" charset="0"/>
              </a:rPr>
              <a:t> </a:t>
            </a:r>
          </a:p>
          <a:p>
            <a:endParaRPr lang="ar-EG" altLang="en-US" dirty="0"/>
          </a:p>
        </p:txBody>
      </p:sp>
      <p:sp>
        <p:nvSpPr>
          <p:cNvPr id="3" name="Title 2"/>
          <p:cNvSpPr>
            <a:spLocks noGrp="1"/>
          </p:cNvSpPr>
          <p:nvPr>
            <p:ph type="title"/>
          </p:nvPr>
        </p:nvSpPr>
        <p:spPr/>
        <p:txBody>
          <a:bodyPr>
            <a:normAutofit fontScale="90000"/>
          </a:bodyPr>
          <a:lstStyle/>
          <a:p>
            <a:pPr fontAlgn="auto">
              <a:spcAft>
                <a:spcPts val="0"/>
              </a:spcAft>
              <a:defRPr/>
            </a:pPr>
            <a:r>
              <a:rPr lang="en-US" dirty="0"/>
              <a:t>II. </a:t>
            </a:r>
            <a:r>
              <a:rPr lang="en-US" b="1" dirty="0">
                <a:solidFill>
                  <a:srgbClr val="FF0000"/>
                </a:solidFill>
              </a:rPr>
              <a:t>INDUCED ABORTION</a:t>
            </a:r>
            <a:br>
              <a:rPr lang="en-US" dirty="0">
                <a:solidFill>
                  <a:srgbClr val="FF0000"/>
                </a:solidFill>
              </a:rPr>
            </a:br>
            <a:endParaRPr lang="ar-EG" dirty="0">
              <a:solidFill>
                <a:srgbClr val="FF0000"/>
              </a:solidFill>
            </a:endParaRPr>
          </a:p>
        </p:txBody>
      </p:sp>
    </p:spTree>
    <p:extLst>
      <p:ext uri="{BB962C8B-B14F-4D97-AF65-F5344CB8AC3E}">
        <p14:creationId xmlns:p14="http://schemas.microsoft.com/office/powerpoint/2010/main" val="11171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1000"/>
                                        <p:tgtEl>
                                          <p:spTgt spid="14338">
                                            <p:txEl>
                                              <p:pRg st="0" end="0"/>
                                            </p:txEl>
                                          </p:spTgt>
                                        </p:tgtEl>
                                      </p:cBhvr>
                                    </p:animEffect>
                                    <p:anim calcmode="lin" valueType="num">
                                      <p:cBhvr>
                                        <p:cTn id="8" dur="10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8">
                                            <p:txEl>
                                              <p:pRg st="2" end="2"/>
                                            </p:txEl>
                                          </p:spTgt>
                                        </p:tgtEl>
                                        <p:attrNameLst>
                                          <p:attrName>style.visibility</p:attrName>
                                        </p:attrNameLst>
                                      </p:cBhvr>
                                      <p:to>
                                        <p:strVal val="visible"/>
                                      </p:to>
                                    </p:set>
                                    <p:animEffect transition="in" filter="fade">
                                      <p:cBhvr>
                                        <p:cTn id="14" dur="1000"/>
                                        <p:tgtEl>
                                          <p:spTgt spid="14338">
                                            <p:txEl>
                                              <p:pRg st="2" end="2"/>
                                            </p:txEl>
                                          </p:spTgt>
                                        </p:tgtEl>
                                      </p:cBhvr>
                                    </p:animEffect>
                                    <p:anim calcmode="lin" valueType="num">
                                      <p:cBhvr>
                                        <p:cTn id="15" dur="1000" fill="hold"/>
                                        <p:tgtEl>
                                          <p:spTgt spid="1433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33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338">
                                            <p:txEl>
                                              <p:pRg st="3" end="3"/>
                                            </p:txEl>
                                          </p:spTgt>
                                        </p:tgtEl>
                                        <p:attrNameLst>
                                          <p:attrName>style.visibility</p:attrName>
                                        </p:attrNameLst>
                                      </p:cBhvr>
                                      <p:to>
                                        <p:strVal val="visible"/>
                                      </p:to>
                                    </p:set>
                                    <p:animEffect transition="in" filter="fade">
                                      <p:cBhvr>
                                        <p:cTn id="21" dur="1000"/>
                                        <p:tgtEl>
                                          <p:spTgt spid="14338">
                                            <p:txEl>
                                              <p:pRg st="3" end="3"/>
                                            </p:txEl>
                                          </p:spTgt>
                                        </p:tgtEl>
                                      </p:cBhvr>
                                    </p:animEffect>
                                    <p:anim calcmode="lin" valueType="num">
                                      <p:cBhvr>
                                        <p:cTn id="22" dur="1000" fill="hold"/>
                                        <p:tgtEl>
                                          <p:spTgt spid="1433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433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338">
                                            <p:txEl>
                                              <p:pRg st="4" end="4"/>
                                            </p:txEl>
                                          </p:spTgt>
                                        </p:tgtEl>
                                        <p:attrNameLst>
                                          <p:attrName>style.visibility</p:attrName>
                                        </p:attrNameLst>
                                      </p:cBhvr>
                                      <p:to>
                                        <p:strVal val="visible"/>
                                      </p:to>
                                    </p:set>
                                    <p:animEffect transition="in" filter="fade">
                                      <p:cBhvr>
                                        <p:cTn id="28" dur="1000"/>
                                        <p:tgtEl>
                                          <p:spTgt spid="14338">
                                            <p:txEl>
                                              <p:pRg st="4" end="4"/>
                                            </p:txEl>
                                          </p:spTgt>
                                        </p:tgtEl>
                                      </p:cBhvr>
                                    </p:animEffect>
                                    <p:anim calcmode="lin" valueType="num">
                                      <p:cBhvr>
                                        <p:cTn id="29" dur="1000" fill="hold"/>
                                        <p:tgtEl>
                                          <p:spTgt spid="1433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433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1"/>
            <a:ext cx="8229600" cy="5562600"/>
          </a:xfrm>
        </p:spPr>
        <p:txBody>
          <a:bodyPr>
            <a:normAutofit fontScale="85000" lnSpcReduction="20000"/>
          </a:bodyPr>
          <a:lstStyle/>
          <a:p>
            <a:pPr marL="109728" indent="0" algn="l" rtl="0" fontAlgn="auto">
              <a:spcAft>
                <a:spcPts val="0"/>
              </a:spcAft>
              <a:buNone/>
              <a:defRPr/>
            </a:pPr>
            <a:r>
              <a:rPr lang="en-US" sz="4600" b="1" dirty="0">
                <a:solidFill>
                  <a:srgbClr val="FF0000"/>
                </a:solidFill>
              </a:rPr>
              <a:t>A) Disease of mother:</a:t>
            </a:r>
          </a:p>
          <a:p>
            <a:pPr marL="109728" indent="0" algn="l" rtl="0" fontAlgn="auto">
              <a:spcAft>
                <a:spcPts val="0"/>
              </a:spcAft>
              <a:buNone/>
              <a:defRPr/>
            </a:pPr>
            <a:r>
              <a:rPr lang="en-US" sz="4600" b="1" dirty="0"/>
              <a:t>1-</a:t>
            </a:r>
            <a:r>
              <a:rPr lang="en-US" sz="4600" b="1" dirty="0">
                <a:solidFill>
                  <a:srgbClr val="FF0000"/>
                </a:solidFill>
              </a:rPr>
              <a:t> </a:t>
            </a:r>
            <a:r>
              <a:rPr lang="en-US" sz="4600" b="1" dirty="0"/>
              <a:t>Uncompensated heart diseases.</a:t>
            </a:r>
          </a:p>
          <a:p>
            <a:pPr marL="109728" indent="0" algn="l" rtl="0" fontAlgn="auto">
              <a:spcAft>
                <a:spcPts val="0"/>
              </a:spcAft>
              <a:buNone/>
              <a:defRPr/>
            </a:pPr>
            <a:r>
              <a:rPr lang="da-DK" sz="4600" b="1" dirty="0"/>
              <a:t>2- Uncontrolled hypertension.</a:t>
            </a:r>
            <a:endParaRPr lang="en-US" sz="4600" b="1" dirty="0"/>
          </a:p>
          <a:p>
            <a:pPr marL="109728" indent="0" algn="l" rtl="0" fontAlgn="auto">
              <a:spcAft>
                <a:spcPts val="0"/>
              </a:spcAft>
              <a:buNone/>
              <a:defRPr/>
            </a:pPr>
            <a:r>
              <a:rPr lang="da-DK" sz="4600" b="1" dirty="0"/>
              <a:t>3- Uncontrolled diabetes mellitus.</a:t>
            </a:r>
            <a:endParaRPr lang="en-US" sz="4600" b="1" dirty="0"/>
          </a:p>
          <a:p>
            <a:pPr marL="109728" indent="0" algn="l" rtl="0" fontAlgn="auto">
              <a:spcAft>
                <a:spcPts val="0"/>
              </a:spcAft>
              <a:buNone/>
              <a:defRPr/>
            </a:pPr>
            <a:r>
              <a:rPr lang="en-US" sz="4600" b="1" dirty="0"/>
              <a:t>4- Chronic nephritis.</a:t>
            </a:r>
          </a:p>
          <a:p>
            <a:pPr marL="109728" indent="0">
              <a:buNone/>
              <a:defRPr/>
            </a:pPr>
            <a:r>
              <a:rPr lang="en-US" sz="4600" b="1" dirty="0"/>
              <a:t>5- Cancer breast.</a:t>
            </a:r>
          </a:p>
          <a:p>
            <a:pPr marL="109728" indent="0" algn="l" rtl="0" fontAlgn="auto">
              <a:spcAft>
                <a:spcPts val="0"/>
              </a:spcAft>
              <a:buNone/>
              <a:defRPr/>
            </a:pPr>
            <a:r>
              <a:rPr lang="en-US" sz="4600" b="1" dirty="0">
                <a:solidFill>
                  <a:srgbClr val="FF0000"/>
                </a:solidFill>
              </a:rPr>
              <a:t>B) Diseases of pregnancy: </a:t>
            </a:r>
            <a:r>
              <a:rPr lang="en-US" sz="4600" b="1" dirty="0"/>
              <a:t>if medical treatment fails e.g. </a:t>
            </a:r>
            <a:r>
              <a:rPr lang="en-US" sz="4600" b="1" dirty="0" err="1"/>
              <a:t>eclampsia</a:t>
            </a:r>
            <a:r>
              <a:rPr lang="en-US" sz="4600" b="1" dirty="0"/>
              <a:t>, severe </a:t>
            </a:r>
            <a:r>
              <a:rPr lang="en-US" sz="4600" b="1" dirty="0" err="1"/>
              <a:t>haemorrhage</a:t>
            </a:r>
            <a:r>
              <a:rPr lang="en-US" sz="4600" b="1" dirty="0"/>
              <a:t>, </a:t>
            </a:r>
            <a:r>
              <a:rPr lang="en-US" sz="4600" b="1" dirty="0" err="1"/>
              <a:t>hyperemesis</a:t>
            </a:r>
            <a:r>
              <a:rPr lang="en-US" sz="4600" b="1" dirty="0"/>
              <a:t> </a:t>
            </a:r>
            <a:r>
              <a:rPr lang="en-US" sz="4600" b="1" dirty="0" err="1"/>
              <a:t>gravidarum</a:t>
            </a:r>
            <a:r>
              <a:rPr lang="en-US" sz="4600" b="1" dirty="0"/>
              <a:t>.</a:t>
            </a:r>
          </a:p>
          <a:p>
            <a:pPr marL="109728" indent="0" algn="l" rtl="0" fontAlgn="auto">
              <a:spcAft>
                <a:spcPts val="0"/>
              </a:spcAft>
              <a:buNone/>
              <a:defRPr/>
            </a:pPr>
            <a:endParaRPr lang="en-US" sz="4600" b="1" dirty="0"/>
          </a:p>
          <a:p>
            <a:pPr marL="365760" indent="-256032" fontAlgn="auto">
              <a:spcAft>
                <a:spcPts val="0"/>
              </a:spcAft>
              <a:buFont typeface="Wingdings 3"/>
              <a:buChar char=""/>
              <a:defRPr/>
            </a:pPr>
            <a:endParaRPr lang="ar-EG" dirty="0"/>
          </a:p>
        </p:txBody>
      </p:sp>
      <p:sp>
        <p:nvSpPr>
          <p:cNvPr id="3" name="Title 2"/>
          <p:cNvSpPr>
            <a:spLocks noGrp="1"/>
          </p:cNvSpPr>
          <p:nvPr>
            <p:ph type="title"/>
          </p:nvPr>
        </p:nvSpPr>
        <p:spPr>
          <a:xfrm>
            <a:off x="457200" y="152400"/>
            <a:ext cx="8229600" cy="685800"/>
          </a:xfrm>
        </p:spPr>
        <p:txBody>
          <a:bodyPr>
            <a:normAutofit fontScale="90000"/>
          </a:bodyPr>
          <a:lstStyle/>
          <a:p>
            <a:pPr fontAlgn="auto">
              <a:spcAft>
                <a:spcPts val="0"/>
              </a:spcAft>
              <a:defRPr/>
            </a:pPr>
            <a:r>
              <a:rPr lang="en-US" b="1" dirty="0">
                <a:solidFill>
                  <a:srgbClr val="FF0000"/>
                </a:solidFill>
              </a:rPr>
              <a:t>Indications of therapeutic abortion</a:t>
            </a:r>
            <a:br>
              <a:rPr lang="en-US" dirty="0"/>
            </a:br>
            <a:endParaRPr lang="ar-EG" dirty="0"/>
          </a:p>
        </p:txBody>
      </p:sp>
    </p:spTree>
    <p:extLst>
      <p:ext uri="{BB962C8B-B14F-4D97-AF65-F5344CB8AC3E}">
        <p14:creationId xmlns:p14="http://schemas.microsoft.com/office/powerpoint/2010/main" val="1015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 calcmode="lin" valueType="num">
                                      <p:cBhvr additive="base">
                                        <p:cTn id="2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a:xfrm>
            <a:off x="457200" y="357188"/>
            <a:ext cx="8229600" cy="5649912"/>
          </a:xfrm>
        </p:spPr>
        <p:txBody>
          <a:bodyPr>
            <a:normAutofit/>
          </a:bodyPr>
          <a:lstStyle/>
          <a:p>
            <a:pPr algn="just" rtl="0">
              <a:buFont typeface="Wingdings 3" pitchFamily="18" charset="2"/>
              <a:buNone/>
            </a:pPr>
            <a:endParaRPr lang="en-US" altLang="en-US" b="1" dirty="0">
              <a:cs typeface="Arial" charset="0"/>
            </a:endParaRPr>
          </a:p>
          <a:p>
            <a:pPr algn="just" rtl="0">
              <a:buFont typeface="Wingdings 3" pitchFamily="18" charset="2"/>
              <a:buNone/>
            </a:pPr>
            <a:r>
              <a:rPr lang="en-US" altLang="en-US" b="1" dirty="0">
                <a:solidFill>
                  <a:srgbClr val="FF0000"/>
                </a:solidFill>
                <a:cs typeface="Arial" charset="0"/>
              </a:rPr>
              <a:t>Before any doctor procures a therapeutic abortion he should follow certain regulations.</a:t>
            </a:r>
          </a:p>
          <a:p>
            <a:pPr algn="just" rtl="0">
              <a:buFont typeface="Wingdings 3" pitchFamily="18" charset="2"/>
              <a:buNone/>
            </a:pPr>
            <a:endParaRPr lang="en-US" altLang="en-US" dirty="0">
              <a:solidFill>
                <a:srgbClr val="FF0000"/>
              </a:solidFill>
              <a:cs typeface="Arial" charset="0"/>
            </a:endParaRPr>
          </a:p>
          <a:p>
            <a:pPr algn="just">
              <a:buFont typeface="Wingdings 3" pitchFamily="18" charset="2"/>
              <a:buNone/>
            </a:pPr>
            <a:r>
              <a:rPr lang="en-US" altLang="en-US" b="1" dirty="0">
                <a:solidFill>
                  <a:srgbClr val="FF0000"/>
                </a:solidFill>
                <a:cs typeface="Arial" charset="0"/>
              </a:rPr>
              <a:t> </a:t>
            </a:r>
          </a:p>
          <a:p>
            <a:endParaRPr lang="ar-EG" altLang="en-US" dirty="0"/>
          </a:p>
        </p:txBody>
      </p:sp>
    </p:spTree>
    <p:extLst>
      <p:ext uri="{BB962C8B-B14F-4D97-AF65-F5344CB8AC3E}">
        <p14:creationId xmlns:p14="http://schemas.microsoft.com/office/powerpoint/2010/main" val="230683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animEffect transition="in" filter="fade">
                                      <p:cBhvr>
                                        <p:cTn id="7" dur="1000"/>
                                        <p:tgtEl>
                                          <p:spTgt spid="16386">
                                            <p:txEl>
                                              <p:pRg st="1" end="1"/>
                                            </p:txEl>
                                          </p:spTgt>
                                        </p:tgtEl>
                                      </p:cBhvr>
                                    </p:animEffect>
                                    <p:anim calcmode="lin" valueType="num">
                                      <p:cBhvr>
                                        <p:cTn id="8" dur="10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63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6">
                                            <p:txEl>
                                              <p:pRg st="3" end="3"/>
                                            </p:txEl>
                                          </p:spTgt>
                                        </p:tgtEl>
                                        <p:attrNameLst>
                                          <p:attrName>style.visibility</p:attrName>
                                        </p:attrNameLst>
                                      </p:cBhvr>
                                      <p:to>
                                        <p:strVal val="visible"/>
                                      </p:to>
                                    </p:set>
                                    <p:animEffect transition="in" filter="fade">
                                      <p:cBhvr>
                                        <p:cTn id="14" dur="1000"/>
                                        <p:tgtEl>
                                          <p:spTgt spid="16386">
                                            <p:txEl>
                                              <p:pRg st="3" end="3"/>
                                            </p:txEl>
                                          </p:spTgt>
                                        </p:tgtEl>
                                      </p:cBhvr>
                                    </p:animEffect>
                                    <p:anim calcmode="lin" valueType="num">
                                      <p:cBhvr>
                                        <p:cTn id="15" dur="1000" fill="hold"/>
                                        <p:tgtEl>
                                          <p:spTgt spid="1638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638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624078" indent="-514350" algn="just" rtl="0" fontAlgn="auto">
              <a:spcAft>
                <a:spcPts val="0"/>
              </a:spcAft>
              <a:buFont typeface="+mj-lt"/>
              <a:buAutoNum type="arabicParenR"/>
              <a:defRPr/>
            </a:pPr>
            <a:r>
              <a:rPr lang="en-US" b="1" dirty="0"/>
              <a:t>A written consent of the woman and her husband should be obtained.</a:t>
            </a:r>
          </a:p>
          <a:p>
            <a:pPr marL="624078" indent="-514350" algn="just" rtl="0" fontAlgn="auto">
              <a:spcAft>
                <a:spcPts val="0"/>
              </a:spcAft>
              <a:buFont typeface="+mj-lt"/>
              <a:buAutoNum type="arabicParenR"/>
              <a:defRPr/>
            </a:pPr>
            <a:r>
              <a:rPr lang="en-US" b="1" dirty="0"/>
              <a:t>Written reports from two specialists should include the woman’s condition and should state that the continuation of pregnancy endangers her life.</a:t>
            </a:r>
          </a:p>
          <a:p>
            <a:pPr marL="624078" indent="-514350" algn="just" rtl="0" fontAlgn="auto">
              <a:spcAft>
                <a:spcPts val="0"/>
              </a:spcAft>
              <a:buFont typeface="+mj-lt"/>
              <a:buAutoNum type="arabicParenR"/>
              <a:defRPr/>
            </a:pPr>
            <a:r>
              <a:rPr lang="en-US" b="1" dirty="0"/>
              <a:t>The operation should be performed only in a hospital.</a:t>
            </a:r>
          </a:p>
          <a:p>
            <a:pPr marL="624078" indent="-514350" algn="just" rtl="0" fontAlgn="auto">
              <a:spcAft>
                <a:spcPts val="0"/>
              </a:spcAft>
              <a:buFont typeface="+mj-lt"/>
              <a:buAutoNum type="arabicParenR"/>
              <a:defRPr/>
            </a:pPr>
            <a:r>
              <a:rPr lang="en-US" b="1" dirty="0"/>
              <a:t>The operation should be performed only by a specialist i.e. obstetrician.</a:t>
            </a:r>
          </a:p>
          <a:p>
            <a:pPr marL="624078" indent="-514350" algn="just" rtl="0" fontAlgn="auto">
              <a:spcAft>
                <a:spcPts val="0"/>
              </a:spcAft>
              <a:buFont typeface="+mj-lt"/>
              <a:buAutoNum type="arabicParenR"/>
              <a:defRPr/>
            </a:pPr>
            <a:r>
              <a:rPr lang="en-US" b="1" dirty="0"/>
              <a:t>Reports and details of all what was done should be kept in the files of the hospital.</a:t>
            </a:r>
          </a:p>
          <a:p>
            <a:pPr marL="365760" indent="-256032" fontAlgn="auto">
              <a:spcAft>
                <a:spcPts val="0"/>
              </a:spcAft>
              <a:buFont typeface="Wingdings 3"/>
              <a:buChar char=""/>
              <a:defRPr/>
            </a:pPr>
            <a:endParaRPr lang="ar-EG" dirty="0"/>
          </a:p>
        </p:txBody>
      </p:sp>
      <p:sp>
        <p:nvSpPr>
          <p:cNvPr id="3" name="Title 2"/>
          <p:cNvSpPr>
            <a:spLocks noGrp="1"/>
          </p:cNvSpPr>
          <p:nvPr>
            <p:ph type="title"/>
          </p:nvPr>
        </p:nvSpPr>
        <p:spPr>
          <a:xfrm>
            <a:off x="500034" y="285728"/>
            <a:ext cx="8229600" cy="1143000"/>
          </a:xfrm>
        </p:spPr>
        <p:txBody>
          <a:bodyPr>
            <a:normAutofit fontScale="90000"/>
          </a:bodyPr>
          <a:lstStyle/>
          <a:p>
            <a:pPr fontAlgn="auto">
              <a:spcAft>
                <a:spcPts val="0"/>
              </a:spcAft>
              <a:defRPr/>
            </a:pPr>
            <a:r>
              <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rPr>
              <a:t>Legal precautions before therapeutic abortion:</a:t>
            </a:r>
            <a:br>
              <a:rPr lang="en-US" dirty="0"/>
            </a:br>
            <a:endParaRPr lang="ar-EG" dirty="0"/>
          </a:p>
        </p:txBody>
      </p:sp>
    </p:spTree>
    <p:extLst>
      <p:ext uri="{BB962C8B-B14F-4D97-AF65-F5344CB8AC3E}">
        <p14:creationId xmlns:p14="http://schemas.microsoft.com/office/powerpoint/2010/main" val="235242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2" ma:contentTypeDescription="Create a new document." ma:contentTypeScope="" ma:versionID="5eea047ca148aa844cb93a8c99a2675b">
  <xsd:schema xmlns:xsd="http://www.w3.org/2001/XMLSchema" xmlns:xs="http://www.w3.org/2001/XMLSchema" xmlns:p="http://schemas.microsoft.com/office/2006/metadata/properties" xmlns:ns2="e0585ad6-e60d-4dbf-9f0f-7ca5398387e1" targetNamespace="http://schemas.microsoft.com/office/2006/metadata/properties" ma:root="true" ma:fieldsID="9e91d4b2b676e2469954a00a9ec9651c" ns2:_="">
    <xsd:import namespace="e0585ad6-e60d-4dbf-9f0f-7ca5398387e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9C409-EF64-480F-A581-9BF065695C15}"/>
</file>

<file path=customXml/itemProps2.xml><?xml version="1.0" encoding="utf-8"?>
<ds:datastoreItem xmlns:ds="http://schemas.openxmlformats.org/officeDocument/2006/customXml" ds:itemID="{7875385F-8656-44FD-B088-0FF62AF66977}"/>
</file>

<file path=customXml/itemProps3.xml><?xml version="1.0" encoding="utf-8"?>
<ds:datastoreItem xmlns:ds="http://schemas.openxmlformats.org/officeDocument/2006/customXml" ds:itemID="{660721E6-BE89-4724-B759-7CA23862D81A}"/>
</file>

<file path=docProps/app.xml><?xml version="1.0" encoding="utf-8"?>
<Properties xmlns="http://schemas.openxmlformats.org/officeDocument/2006/extended-properties" xmlns:vt="http://schemas.openxmlformats.org/officeDocument/2006/docPropsVTypes">
  <TotalTime>21</TotalTime>
  <Words>1159</Words>
  <Application>Microsoft Office PowerPoint</Application>
  <PresentationFormat>On-screen Show (4:3)</PresentationFormat>
  <Paragraphs>124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Cooper Black</vt:lpstr>
      <vt:lpstr>Times New Roman</vt:lpstr>
      <vt:lpstr>Wingdings</vt:lpstr>
      <vt:lpstr>Wingdings 3</vt:lpstr>
      <vt:lpstr>Office Theme</vt:lpstr>
      <vt:lpstr>Abortion</vt:lpstr>
      <vt:lpstr>Medicolegal circumstances</vt:lpstr>
      <vt:lpstr>PowerPoint Presentation</vt:lpstr>
      <vt:lpstr>Abortion </vt:lpstr>
      <vt:lpstr>I. SPONTANEOUS ABORTION </vt:lpstr>
      <vt:lpstr>II. INDUCED ABORTION </vt:lpstr>
      <vt:lpstr>Indications of therapeutic abortion </vt:lpstr>
      <vt:lpstr>PowerPoint Presentation</vt:lpstr>
      <vt:lpstr>Legal precautions before therapeutic abortion: </vt:lpstr>
      <vt:lpstr> B. Criminal abortion (unjustifiable, illegal) </vt:lpstr>
      <vt:lpstr> Methods of procuring criminal abortion </vt:lpstr>
      <vt:lpstr>3. Local violence </vt:lpstr>
      <vt:lpstr>PowerPoint Presentation</vt:lpstr>
      <vt:lpstr>2. Abortifacient drugs </vt:lpstr>
      <vt:lpstr>PowerPoint Presentation</vt:lpstr>
      <vt:lpstr>Dangers and complications of criminal abortion </vt:lpstr>
      <vt:lpstr>PowerPoint Presentation</vt:lpstr>
      <vt:lpstr>Diagnosis of abortion</vt:lpstr>
      <vt:lpstr>PowerPoint Presentation</vt:lpstr>
      <vt:lpstr>PowerPoint Presentation</vt:lpstr>
      <vt:lpstr>  2. Duration of pregnancy: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Abortion</dc:title>
  <dc:creator>melad.boulis</dc:creator>
  <cp:lastModifiedBy>melad.boulis</cp:lastModifiedBy>
  <cp:revision>2</cp:revision>
  <dcterms:created xsi:type="dcterms:W3CDTF">2019-10-30T17:25:04Z</dcterms:created>
  <dcterms:modified xsi:type="dcterms:W3CDTF">2019-10-30T17:46:41Z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